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3"/>
  </p:notesMasterIdLst>
  <p:sldIdLst>
    <p:sldId id="294" r:id="rId5"/>
    <p:sldId id="330" r:id="rId6"/>
    <p:sldId id="312" r:id="rId7"/>
    <p:sldId id="262" r:id="rId8"/>
    <p:sldId id="298" r:id="rId9"/>
    <p:sldId id="297" r:id="rId10"/>
    <p:sldId id="301" r:id="rId11"/>
    <p:sldId id="296" r:id="rId12"/>
    <p:sldId id="300" r:id="rId13"/>
    <p:sldId id="321" r:id="rId14"/>
    <p:sldId id="331" r:id="rId15"/>
    <p:sldId id="306" r:id="rId16"/>
    <p:sldId id="307" r:id="rId17"/>
    <p:sldId id="323" r:id="rId18"/>
    <p:sldId id="309" r:id="rId19"/>
    <p:sldId id="329" r:id="rId20"/>
    <p:sldId id="334" r:id="rId21"/>
    <p:sldId id="324" r:id="rId22"/>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山崎 直美" initials="山崎" lastIdx="3" clrIdx="0">
    <p:extLst>
      <p:ext uri="{19B8F6BF-5375-455C-9EA6-DF929625EA0E}">
        <p15:presenceInfo xmlns:p15="http://schemas.microsoft.com/office/powerpoint/2012/main" userId="S::yamasaki.naomi.g@ad-hzm.co.jp::9b9e64f2-f10f-4895-9da4-befd483049c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4F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06"/>
    <p:restoredTop sz="96327"/>
  </p:normalViewPr>
  <p:slideViewPr>
    <p:cSldViewPr snapToGrid="0" snapToObjects="1" showGuides="1">
      <p:cViewPr varScale="1">
        <p:scale>
          <a:sx n="89" d="100"/>
          <a:sy n="89" d="100"/>
        </p:scale>
        <p:origin x="96" y="432"/>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38904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表紙">
    <p:bg>
      <p:bgPr>
        <a:solidFill>
          <a:schemeClr val="bg1"/>
        </a:soli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C6AAE14-9339-4A8A-9AF4-521CC3391964}"/>
              </a:ext>
            </a:extLst>
          </p:cNvPr>
          <p:cNvPicPr>
            <a:picLocks noChangeAspect="1"/>
          </p:cNvPicPr>
          <p:nvPr userDrawn="1"/>
        </p:nvPicPr>
        <p:blipFill>
          <a:blip r:embed="rId2"/>
          <a:stretch>
            <a:fillRect/>
          </a:stretch>
        </p:blipFill>
        <p:spPr>
          <a:xfrm>
            <a:off x="3891" y="0"/>
            <a:ext cx="12189600" cy="6861029"/>
          </a:xfrm>
          <a:prstGeom prst="rect">
            <a:avLst/>
          </a:prstGeom>
        </p:spPr>
      </p:pic>
      <p:sp>
        <p:nvSpPr>
          <p:cNvPr id="7" name="タイトル 1" descr="ここには、タイトルを入力してください。">
            <a:extLst>
              <a:ext uri="{FF2B5EF4-FFF2-40B4-BE49-F238E27FC236}">
                <a16:creationId xmlns:a16="http://schemas.microsoft.com/office/drawing/2014/main" id="{E482149E-5261-97CA-CC39-FAA425A2223D}"/>
              </a:ext>
            </a:extLst>
          </p:cNvPr>
          <p:cNvSpPr>
            <a:spLocks noGrp="1"/>
          </p:cNvSpPr>
          <p:nvPr>
            <p:ph type="ctrTitle"/>
          </p:nvPr>
        </p:nvSpPr>
        <p:spPr>
          <a:xfrm>
            <a:off x="860631" y="2960917"/>
            <a:ext cx="7200000" cy="349006"/>
          </a:xfrm>
        </p:spPr>
        <p:txBody>
          <a:bodyPr wrap="square" lIns="0" tIns="0" rIns="0" bIns="0" anchor="ctr">
            <a:spAutoFit/>
          </a:bodyPr>
          <a:lstStyle>
            <a:lvl1pPr algn="l">
              <a:defRPr sz="2500" b="1" i="0" spc="80" baseline="0">
                <a:solidFill>
                  <a:srgbClr val="343433"/>
                </a:solidFill>
                <a:latin typeface="Yu Gothic" panose="020B0400000000000000" pitchFamily="34" charset="-128"/>
                <a:ea typeface="Yu Gothic" panose="020B0400000000000000" pitchFamily="34" charset="-128"/>
              </a:defRPr>
            </a:lvl1pPr>
          </a:lstStyle>
          <a:p>
            <a:r>
              <a:rPr lang="ja-JP" altLang="en-US" dirty="0"/>
              <a:t>マスター タイトルの書式設定</a:t>
            </a:r>
            <a:endParaRPr lang="en-US" dirty="0"/>
          </a:p>
        </p:txBody>
      </p:sp>
      <p:sp>
        <p:nvSpPr>
          <p:cNvPr id="8" name="字幕 2">
            <a:extLst>
              <a:ext uri="{FF2B5EF4-FFF2-40B4-BE49-F238E27FC236}">
                <a16:creationId xmlns:a16="http://schemas.microsoft.com/office/drawing/2014/main" id="{82B876DB-F352-A619-2D8E-BD5ECEAC0275}"/>
              </a:ext>
            </a:extLst>
          </p:cNvPr>
          <p:cNvSpPr>
            <a:spLocks noGrp="1"/>
          </p:cNvSpPr>
          <p:nvPr>
            <p:ph type="subTitle" idx="1"/>
          </p:nvPr>
        </p:nvSpPr>
        <p:spPr>
          <a:xfrm>
            <a:off x="862128" y="3593040"/>
            <a:ext cx="7200000" cy="209353"/>
          </a:xfrm>
        </p:spPr>
        <p:txBody>
          <a:bodyPr wrap="square" lIns="0" tIns="0" rIns="0" bIns="0" anchor="ctr">
            <a:spAutoFit/>
          </a:bodyPr>
          <a:lstStyle>
            <a:lvl1pPr marL="0" indent="0" algn="l">
              <a:buNone/>
              <a:defRPr sz="1500" b="1" i="0" spc="80" baseline="0">
                <a:solidFill>
                  <a:srgbClr val="343433"/>
                </a:solidFill>
                <a:latin typeface="Yu Gothic" panose="020B0400000000000000" pitchFamily="34" charset="-128"/>
                <a:ea typeface="Yu Gothic" panose="020B0400000000000000" pitchFamily="34"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sp>
        <p:nvSpPr>
          <p:cNvPr id="13" name="日付プレースホルダー 3" descr="ここには、日付を入力してください。">
            <a:extLst>
              <a:ext uri="{FF2B5EF4-FFF2-40B4-BE49-F238E27FC236}">
                <a16:creationId xmlns:a16="http://schemas.microsoft.com/office/drawing/2014/main" id="{484D5063-0727-7BF1-6776-74AA98ACDD9A}"/>
              </a:ext>
            </a:extLst>
          </p:cNvPr>
          <p:cNvSpPr>
            <a:spLocks noGrp="1"/>
          </p:cNvSpPr>
          <p:nvPr>
            <p:ph type="dt" sz="half" idx="10"/>
          </p:nvPr>
        </p:nvSpPr>
        <p:spPr>
          <a:xfrm>
            <a:off x="2746" y="6526865"/>
            <a:ext cx="1116201" cy="200055"/>
          </a:xfrm>
        </p:spPr>
        <p:txBody>
          <a:bodyPr wrap="square" lIns="0" tIns="0" rIns="0" bIns="0">
            <a:spAutoFit/>
          </a:bodyPr>
          <a:lstStyle>
            <a:lvl1pPr algn="r">
              <a:defRPr sz="1300" b="1" i="0" spc="80" baseline="0">
                <a:solidFill>
                  <a:schemeClr val="bg1"/>
                </a:solidFill>
                <a:latin typeface="Yu Gothic" panose="020B0400000000000000" pitchFamily="34" charset="-128"/>
                <a:ea typeface="Yu Gothic" panose="020B0400000000000000" pitchFamily="34" charset="-128"/>
              </a:defRPr>
            </a:lvl1pPr>
          </a:lstStyle>
          <a:p>
            <a:r>
              <a:rPr lang="en-US" altLang="ja-JP" dirty="0"/>
              <a:t>2024.00.00</a:t>
            </a:r>
            <a:endParaRPr lang="en-US" dirty="0"/>
          </a:p>
        </p:txBody>
      </p:sp>
      <p:grpSp>
        <p:nvGrpSpPr>
          <p:cNvPr id="5" name="グループ化 4">
            <a:extLst>
              <a:ext uri="{FF2B5EF4-FFF2-40B4-BE49-F238E27FC236}">
                <a16:creationId xmlns:a16="http://schemas.microsoft.com/office/drawing/2014/main" id="{62466CAE-D923-4825-A393-E87BA4B32A97}"/>
              </a:ext>
            </a:extLst>
          </p:cNvPr>
          <p:cNvGrpSpPr/>
          <p:nvPr userDrawn="1"/>
        </p:nvGrpSpPr>
        <p:grpSpPr>
          <a:xfrm>
            <a:off x="436558" y="3429917"/>
            <a:ext cx="7920000" cy="0"/>
            <a:chOff x="2971800" y="3035300"/>
            <a:chExt cx="6099175" cy="0"/>
          </a:xfrm>
        </p:grpSpPr>
        <p:cxnSp>
          <p:nvCxnSpPr>
            <p:cNvPr id="14" name="直線コネクタ 13">
              <a:extLst>
                <a:ext uri="{FF2B5EF4-FFF2-40B4-BE49-F238E27FC236}">
                  <a16:creationId xmlns:a16="http://schemas.microsoft.com/office/drawing/2014/main" id="{40599CC5-1929-D9CA-16A3-FC67A20CE4F8}"/>
                </a:ext>
              </a:extLst>
            </p:cNvPr>
            <p:cNvCxnSpPr>
              <a:cxnSpLocks/>
            </p:cNvCxnSpPr>
            <p:nvPr userDrawn="1"/>
          </p:nvCxnSpPr>
          <p:spPr>
            <a:xfrm>
              <a:off x="4029075" y="3035300"/>
              <a:ext cx="50419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AFC76F0E-66E5-4AC8-A0BD-AA2612D5F7A3}"/>
                </a:ext>
              </a:extLst>
            </p:cNvPr>
            <p:cNvCxnSpPr>
              <a:cxnSpLocks/>
            </p:cNvCxnSpPr>
            <p:nvPr userDrawn="1"/>
          </p:nvCxnSpPr>
          <p:spPr>
            <a:xfrm>
              <a:off x="2971800" y="3035300"/>
              <a:ext cx="10572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10" name="図 9">
            <a:extLst>
              <a:ext uri="{FF2B5EF4-FFF2-40B4-BE49-F238E27FC236}">
                <a16:creationId xmlns:a16="http://schemas.microsoft.com/office/drawing/2014/main" id="{6721837B-56F8-44DF-B91D-3464773107E4}"/>
              </a:ext>
            </a:extLst>
          </p:cNvPr>
          <p:cNvPicPr>
            <a:picLocks noChangeAspect="1"/>
          </p:cNvPicPr>
          <p:nvPr userDrawn="1"/>
        </p:nvPicPr>
        <p:blipFill>
          <a:blip r:embed="rId3"/>
          <a:srcRect/>
          <a:stretch/>
        </p:blipFill>
        <p:spPr>
          <a:xfrm>
            <a:off x="10607135" y="85265"/>
            <a:ext cx="1476000" cy="483030"/>
          </a:xfrm>
          <a:prstGeom prst="rect">
            <a:avLst/>
          </a:prstGeom>
        </p:spPr>
      </p:pic>
    </p:spTree>
    <p:extLst>
      <p:ext uri="{BB962C8B-B14F-4D97-AF65-F5344CB8AC3E}">
        <p14:creationId xmlns:p14="http://schemas.microsoft.com/office/powerpoint/2010/main" val="2049282131"/>
      </p:ext>
    </p:extLst>
  </p:cSld>
  <p:clrMapOvr>
    <a:masterClrMapping/>
  </p:clrMapOvr>
  <p:extLst>
    <p:ext uri="{DCECCB84-F9BA-43D5-87BE-67443E8EF086}">
      <p15:sldGuideLst xmlns:p15="http://schemas.microsoft.com/office/powerpoint/2012/main">
        <p15:guide id="1" pos="211">
          <p15:clr>
            <a:srgbClr val="FBAE40"/>
          </p15:clr>
        </p15:guide>
        <p15:guide id="2" orient="horz" pos="164">
          <p15:clr>
            <a:srgbClr val="FBAE40"/>
          </p15:clr>
        </p15:guide>
        <p15:guide id="3" orient="horz" pos="41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トビラ">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5B3FE3E-C452-4F99-AE41-CBAFC643BB48}"/>
              </a:ext>
            </a:extLst>
          </p:cNvPr>
          <p:cNvPicPr>
            <a:picLocks noChangeAspect="1"/>
          </p:cNvPicPr>
          <p:nvPr userDrawn="1"/>
        </p:nvPicPr>
        <p:blipFill>
          <a:blip r:embed="rId2"/>
          <a:stretch>
            <a:fillRect/>
          </a:stretch>
        </p:blipFill>
        <p:spPr>
          <a:xfrm>
            <a:off x="-9053" y="857"/>
            <a:ext cx="12201449" cy="6861600"/>
          </a:xfrm>
          <a:prstGeom prst="rect">
            <a:avLst/>
          </a:prstGeom>
        </p:spPr>
      </p:pic>
      <p:sp>
        <p:nvSpPr>
          <p:cNvPr id="12" name="タイトル 1" descr="ここには、タイトルを入力してください。">
            <a:extLst>
              <a:ext uri="{FF2B5EF4-FFF2-40B4-BE49-F238E27FC236}">
                <a16:creationId xmlns:a16="http://schemas.microsoft.com/office/drawing/2014/main" id="{7AAD33E6-F97F-4BF4-BCE0-1952601EB5CF}"/>
              </a:ext>
            </a:extLst>
          </p:cNvPr>
          <p:cNvSpPr>
            <a:spLocks noGrp="1"/>
          </p:cNvSpPr>
          <p:nvPr>
            <p:ph type="ctrTitle"/>
          </p:nvPr>
        </p:nvSpPr>
        <p:spPr>
          <a:xfrm>
            <a:off x="426994" y="2951490"/>
            <a:ext cx="7200000" cy="349006"/>
          </a:xfrm>
        </p:spPr>
        <p:txBody>
          <a:bodyPr wrap="square" lIns="0" tIns="0" rIns="0" bIns="0" anchor="ctr">
            <a:spAutoFit/>
          </a:bodyPr>
          <a:lstStyle>
            <a:lvl1pPr algn="l">
              <a:defRPr sz="2500" b="1" i="0" spc="80" baseline="0">
                <a:solidFill>
                  <a:srgbClr val="343433"/>
                </a:solidFill>
                <a:latin typeface="Yu Gothic" panose="020B0400000000000000" pitchFamily="34" charset="-128"/>
                <a:ea typeface="Yu Gothic" panose="020B0400000000000000" pitchFamily="34" charset="-128"/>
              </a:defRPr>
            </a:lvl1pPr>
          </a:lstStyle>
          <a:p>
            <a:r>
              <a:rPr lang="ja-JP" altLang="en-US" dirty="0"/>
              <a:t>マスター タイトルの書式設定</a:t>
            </a:r>
            <a:endParaRPr lang="en-US" dirty="0"/>
          </a:p>
        </p:txBody>
      </p:sp>
      <p:sp>
        <p:nvSpPr>
          <p:cNvPr id="13" name="字幕 2">
            <a:extLst>
              <a:ext uri="{FF2B5EF4-FFF2-40B4-BE49-F238E27FC236}">
                <a16:creationId xmlns:a16="http://schemas.microsoft.com/office/drawing/2014/main" id="{4DD4BCC2-1725-45AA-A1CD-B0B2FB4954B1}"/>
              </a:ext>
            </a:extLst>
          </p:cNvPr>
          <p:cNvSpPr>
            <a:spLocks noGrp="1"/>
          </p:cNvSpPr>
          <p:nvPr>
            <p:ph type="subTitle" idx="1"/>
          </p:nvPr>
        </p:nvSpPr>
        <p:spPr>
          <a:xfrm>
            <a:off x="428491" y="3593040"/>
            <a:ext cx="7200000" cy="209353"/>
          </a:xfrm>
        </p:spPr>
        <p:txBody>
          <a:bodyPr wrap="square" lIns="0" tIns="0" rIns="0" bIns="0" anchor="ctr">
            <a:spAutoFit/>
          </a:bodyPr>
          <a:lstStyle>
            <a:lvl1pPr marL="0" indent="0" algn="l">
              <a:buNone/>
              <a:defRPr sz="1500" b="1" i="0" spc="80" baseline="0">
                <a:solidFill>
                  <a:srgbClr val="343433"/>
                </a:solidFill>
                <a:latin typeface="Yu Gothic" panose="020B0400000000000000" pitchFamily="34" charset="-128"/>
                <a:ea typeface="Yu Gothic" panose="020B0400000000000000" pitchFamily="34"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grpSp>
        <p:nvGrpSpPr>
          <p:cNvPr id="14" name="グループ化 13">
            <a:extLst>
              <a:ext uri="{FF2B5EF4-FFF2-40B4-BE49-F238E27FC236}">
                <a16:creationId xmlns:a16="http://schemas.microsoft.com/office/drawing/2014/main" id="{3639D10F-18F9-45FF-9AB4-7EA0938F38CE}"/>
              </a:ext>
            </a:extLst>
          </p:cNvPr>
          <p:cNvGrpSpPr/>
          <p:nvPr userDrawn="1"/>
        </p:nvGrpSpPr>
        <p:grpSpPr>
          <a:xfrm>
            <a:off x="2921" y="3429917"/>
            <a:ext cx="7920000" cy="0"/>
            <a:chOff x="2971800" y="3035300"/>
            <a:chExt cx="6099175" cy="0"/>
          </a:xfrm>
        </p:grpSpPr>
        <p:cxnSp>
          <p:nvCxnSpPr>
            <p:cNvPr id="15" name="直線コネクタ 14">
              <a:extLst>
                <a:ext uri="{FF2B5EF4-FFF2-40B4-BE49-F238E27FC236}">
                  <a16:creationId xmlns:a16="http://schemas.microsoft.com/office/drawing/2014/main" id="{E732BE58-640A-4AAD-ADC3-40EF941D0476}"/>
                </a:ext>
              </a:extLst>
            </p:cNvPr>
            <p:cNvCxnSpPr>
              <a:cxnSpLocks/>
            </p:cNvCxnSpPr>
            <p:nvPr userDrawn="1"/>
          </p:nvCxnSpPr>
          <p:spPr>
            <a:xfrm>
              <a:off x="4029075" y="3035300"/>
              <a:ext cx="50419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直線コネクタ 15">
              <a:extLst>
                <a:ext uri="{FF2B5EF4-FFF2-40B4-BE49-F238E27FC236}">
                  <a16:creationId xmlns:a16="http://schemas.microsoft.com/office/drawing/2014/main" id="{498198FF-CC99-402E-9DB0-DFAA9586D5CA}"/>
                </a:ext>
              </a:extLst>
            </p:cNvPr>
            <p:cNvCxnSpPr>
              <a:cxnSpLocks/>
            </p:cNvCxnSpPr>
            <p:nvPr userDrawn="1"/>
          </p:nvCxnSpPr>
          <p:spPr>
            <a:xfrm>
              <a:off x="2971800" y="3035300"/>
              <a:ext cx="10572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87030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中面">
    <p:spTree>
      <p:nvGrpSpPr>
        <p:cNvPr id="1" name=""/>
        <p:cNvGrpSpPr/>
        <p:nvPr/>
      </p:nvGrpSpPr>
      <p:grpSpPr>
        <a:xfrm>
          <a:off x="0" y="0"/>
          <a:ext cx="0" cy="0"/>
          <a:chOff x="0" y="0"/>
          <a:chExt cx="0" cy="0"/>
        </a:xfrm>
      </p:grpSpPr>
      <p:pic>
        <p:nvPicPr>
          <p:cNvPr id="3" name="図 2" descr="図形, 四角形&#10;&#10;自動的に生成された説明">
            <a:extLst>
              <a:ext uri="{FF2B5EF4-FFF2-40B4-BE49-F238E27FC236}">
                <a16:creationId xmlns:a16="http://schemas.microsoft.com/office/drawing/2014/main" id="{EDF88490-912C-42A7-ABF1-44BF02FFADBF}"/>
              </a:ext>
            </a:extLst>
          </p:cNvPr>
          <p:cNvPicPr>
            <a:picLocks noChangeAspect="1"/>
          </p:cNvPicPr>
          <p:nvPr userDrawn="1"/>
        </p:nvPicPr>
        <p:blipFill>
          <a:blip r:embed="rId2"/>
          <a:stretch>
            <a:fillRect/>
          </a:stretch>
        </p:blipFill>
        <p:spPr>
          <a:xfrm>
            <a:off x="0" y="190"/>
            <a:ext cx="12192000" cy="6857619"/>
          </a:xfrm>
          <a:prstGeom prst="rect">
            <a:avLst/>
          </a:prstGeom>
        </p:spPr>
      </p:pic>
      <p:sp>
        <p:nvSpPr>
          <p:cNvPr id="6" name="スライド番号プレースホルダー 5">
            <a:extLst>
              <a:ext uri="{FF2B5EF4-FFF2-40B4-BE49-F238E27FC236}">
                <a16:creationId xmlns:a16="http://schemas.microsoft.com/office/drawing/2014/main" id="{FE20C875-7CFB-4663-E8E8-DB818049601E}"/>
              </a:ext>
            </a:extLst>
          </p:cNvPr>
          <p:cNvSpPr>
            <a:spLocks noGrp="1"/>
          </p:cNvSpPr>
          <p:nvPr>
            <p:ph type="sldNum" sz="quarter" idx="12"/>
          </p:nvPr>
        </p:nvSpPr>
        <p:spPr>
          <a:xfrm>
            <a:off x="11537157" y="6432144"/>
            <a:ext cx="357188" cy="184666"/>
          </a:xfrm>
        </p:spPr>
        <p:txBody>
          <a:bodyPr wrap="square" lIns="0" tIns="0" rIns="0" bIns="0">
            <a:spAutoFit/>
          </a:bodyPr>
          <a:lstStyle>
            <a:lvl1pPr algn="r">
              <a:defRPr lang="en-US" altLang="ja-JP" smtClean="0"/>
            </a:lvl1pPr>
          </a:lstStyle>
          <a:p>
            <a:fld id="{A8B19767-01F7-FB4D-A52C-358FABD129EC}" type="slidenum">
              <a:rPr lang="en-US" altLang="ja-JP" smtClean="0"/>
              <a:pPr/>
              <a:t>‹#›</a:t>
            </a:fld>
            <a:endParaRPr lang="ja-JP" altLang="en-US" dirty="0"/>
          </a:p>
        </p:txBody>
      </p:sp>
      <p:sp>
        <p:nvSpPr>
          <p:cNvPr id="16" name="正方形/長方形 15">
            <a:extLst>
              <a:ext uri="{FF2B5EF4-FFF2-40B4-BE49-F238E27FC236}">
                <a16:creationId xmlns:a16="http://schemas.microsoft.com/office/drawing/2014/main" id="{AC9ED004-2C2C-DEFC-4616-757383588ADC}"/>
              </a:ext>
            </a:extLst>
          </p:cNvPr>
          <p:cNvSpPr/>
          <p:nvPr userDrawn="1"/>
        </p:nvSpPr>
        <p:spPr>
          <a:xfrm>
            <a:off x="8859208" y="6609605"/>
            <a:ext cx="2521117" cy="92333"/>
          </a:xfrm>
          <a:prstGeom prst="rect">
            <a:avLst/>
          </a:prstGeom>
        </p:spPr>
        <p:txBody>
          <a:bodyPr wrap="square" lIns="0" tIns="0" rIns="0" bIns="0" anchor="ctr" anchorCtr="0">
            <a:spAutoFit/>
          </a:bodyPr>
          <a:lstStyle/>
          <a:p>
            <a:pPr algn="r"/>
            <a:r>
              <a:rPr lang="en-US" altLang="ja-JP" sz="600" b="1" i="0" spc="20" baseline="0" dirty="0">
                <a:solidFill>
                  <a:schemeClr val="tx1"/>
                </a:solidFill>
                <a:latin typeface="Yu Gothic" panose="020B0400000000000000" pitchFamily="34" charset="-128"/>
                <a:ea typeface="Yu Gothic" panose="020B0400000000000000" pitchFamily="34" charset="-128"/>
              </a:rPr>
              <a:t>©</a:t>
            </a:r>
            <a:r>
              <a:rPr lang="en-US" altLang="ja-JP" sz="600" b="1" i="0" spc="20" baseline="0">
                <a:solidFill>
                  <a:schemeClr val="tx1"/>
                </a:solidFill>
                <a:latin typeface="Yu Gothic" panose="020B0400000000000000" pitchFamily="34" charset="-128"/>
                <a:ea typeface="Yu Gothic" panose="020B0400000000000000" pitchFamily="34" charset="-128"/>
              </a:rPr>
              <a:t>︎2024 </a:t>
            </a:r>
            <a:r>
              <a:rPr lang="en-US" altLang="ja-JP" sz="600" b="1" i="0" spc="20" baseline="0" dirty="0">
                <a:solidFill>
                  <a:schemeClr val="tx1"/>
                </a:solidFill>
                <a:latin typeface="Yu Gothic" panose="020B0400000000000000" pitchFamily="34" charset="-128"/>
                <a:ea typeface="Yu Gothic" panose="020B0400000000000000" pitchFamily="34" charset="-128"/>
              </a:rPr>
              <a:t>HAZAMA ANDO CORPORATION All rights reserved.</a:t>
            </a:r>
            <a:endParaRPr lang="en-US" sz="600" b="1" i="0" spc="20" baseline="0" dirty="0">
              <a:solidFill>
                <a:schemeClr val="tx1"/>
              </a:solidFill>
              <a:latin typeface="Yu Gothic" panose="020B0400000000000000" pitchFamily="34" charset="-128"/>
              <a:ea typeface="Yu Gothic" panose="020B0400000000000000" pitchFamily="34" charset="-128"/>
            </a:endParaRPr>
          </a:p>
        </p:txBody>
      </p:sp>
      <p:sp>
        <p:nvSpPr>
          <p:cNvPr id="17" name="タイトル 1" descr="ここには、タイトルを入力してください。">
            <a:extLst>
              <a:ext uri="{FF2B5EF4-FFF2-40B4-BE49-F238E27FC236}">
                <a16:creationId xmlns:a16="http://schemas.microsoft.com/office/drawing/2014/main" id="{D785CC0B-FF04-0790-C80C-CDEB52A1079E}"/>
              </a:ext>
            </a:extLst>
          </p:cNvPr>
          <p:cNvSpPr>
            <a:spLocks noGrp="1"/>
          </p:cNvSpPr>
          <p:nvPr>
            <p:ph type="ctrTitle"/>
          </p:nvPr>
        </p:nvSpPr>
        <p:spPr>
          <a:xfrm>
            <a:off x="438179" y="224454"/>
            <a:ext cx="4481998" cy="279179"/>
          </a:xfrm>
        </p:spPr>
        <p:txBody>
          <a:bodyPr wrap="square" lIns="0" tIns="0" rIns="0" bIns="0" anchor="ctr">
            <a:spAutoFit/>
          </a:bodyPr>
          <a:lstStyle>
            <a:lvl1pPr algn="l">
              <a:defRPr sz="2000" b="1" i="0" spc="80" baseline="0">
                <a:solidFill>
                  <a:srgbClr val="343433"/>
                </a:solidFill>
                <a:latin typeface="Yu Gothic" panose="020B0400000000000000" pitchFamily="34" charset="-128"/>
                <a:ea typeface="Yu Gothic" panose="020B0400000000000000" pitchFamily="34" charset="-128"/>
              </a:defRPr>
            </a:lvl1pPr>
          </a:lstStyle>
          <a:p>
            <a:r>
              <a:rPr lang="ja-JP" altLang="en-US" dirty="0"/>
              <a:t>マスター タイトルの書式設定</a:t>
            </a:r>
            <a:endParaRPr lang="en-US" dirty="0"/>
          </a:p>
        </p:txBody>
      </p:sp>
      <p:grpSp>
        <p:nvGrpSpPr>
          <p:cNvPr id="13" name="グループ化 12">
            <a:extLst>
              <a:ext uri="{FF2B5EF4-FFF2-40B4-BE49-F238E27FC236}">
                <a16:creationId xmlns:a16="http://schemas.microsoft.com/office/drawing/2014/main" id="{F19F86F9-D763-4C79-8A9D-17B101E009CC}"/>
              </a:ext>
            </a:extLst>
          </p:cNvPr>
          <p:cNvGrpSpPr/>
          <p:nvPr userDrawn="1"/>
        </p:nvGrpSpPr>
        <p:grpSpPr>
          <a:xfrm>
            <a:off x="0" y="6662291"/>
            <a:ext cx="8968154" cy="223331"/>
            <a:chOff x="2971800" y="3035300"/>
            <a:chExt cx="6099175" cy="0"/>
          </a:xfrm>
        </p:grpSpPr>
        <p:cxnSp>
          <p:nvCxnSpPr>
            <p:cNvPr id="15" name="直線コネクタ 14">
              <a:extLst>
                <a:ext uri="{FF2B5EF4-FFF2-40B4-BE49-F238E27FC236}">
                  <a16:creationId xmlns:a16="http://schemas.microsoft.com/office/drawing/2014/main" id="{E2F5511F-6491-457B-A739-A412FA5DE098}"/>
                </a:ext>
              </a:extLst>
            </p:cNvPr>
            <p:cNvCxnSpPr>
              <a:cxnSpLocks/>
            </p:cNvCxnSpPr>
            <p:nvPr userDrawn="1"/>
          </p:nvCxnSpPr>
          <p:spPr>
            <a:xfrm>
              <a:off x="4029075" y="3035300"/>
              <a:ext cx="50419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00EE7380-65F1-4ABE-9C25-39E72A4C1D09}"/>
                </a:ext>
              </a:extLst>
            </p:cNvPr>
            <p:cNvCxnSpPr>
              <a:cxnSpLocks/>
            </p:cNvCxnSpPr>
            <p:nvPr userDrawn="1"/>
          </p:nvCxnSpPr>
          <p:spPr>
            <a:xfrm>
              <a:off x="2971800" y="3035300"/>
              <a:ext cx="10572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14" name="字幕 2">
            <a:extLst>
              <a:ext uri="{FF2B5EF4-FFF2-40B4-BE49-F238E27FC236}">
                <a16:creationId xmlns:a16="http://schemas.microsoft.com/office/drawing/2014/main" id="{D1D92551-7046-4222-896E-ABCB6D3CA52E}"/>
              </a:ext>
            </a:extLst>
          </p:cNvPr>
          <p:cNvSpPr>
            <a:spLocks noGrp="1"/>
          </p:cNvSpPr>
          <p:nvPr>
            <p:ph type="subTitle" idx="1"/>
          </p:nvPr>
        </p:nvSpPr>
        <p:spPr>
          <a:xfrm>
            <a:off x="427546" y="799218"/>
            <a:ext cx="3083504" cy="181460"/>
          </a:xfrm>
        </p:spPr>
        <p:txBody>
          <a:bodyPr wrap="square" lIns="0" tIns="0" rIns="0" bIns="0" anchor="ctr">
            <a:spAutoFit/>
          </a:bodyPr>
          <a:lstStyle>
            <a:lvl1pPr marL="0" indent="0" algn="l">
              <a:buNone/>
              <a:defRPr sz="1300" b="1" i="0" spc="80" baseline="0">
                <a:solidFill>
                  <a:srgbClr val="343433"/>
                </a:solidFill>
                <a:latin typeface="Yu Gothic" panose="020B0400000000000000" pitchFamily="34" charset="-128"/>
                <a:ea typeface="Yu Gothic" panose="020B0400000000000000" pitchFamily="34"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a:p>
        </p:txBody>
      </p:sp>
      <p:sp>
        <p:nvSpPr>
          <p:cNvPr id="18" name="テキスト プレースホルダー 3">
            <a:extLst>
              <a:ext uri="{FF2B5EF4-FFF2-40B4-BE49-F238E27FC236}">
                <a16:creationId xmlns:a16="http://schemas.microsoft.com/office/drawing/2014/main" id="{82DBDFDE-26F1-4AE3-8C4E-9E60F1F4C7B8}"/>
              </a:ext>
            </a:extLst>
          </p:cNvPr>
          <p:cNvSpPr>
            <a:spLocks noGrp="1"/>
          </p:cNvSpPr>
          <p:nvPr>
            <p:ph type="body" sz="half" idx="13"/>
          </p:nvPr>
        </p:nvSpPr>
        <p:spPr>
          <a:xfrm>
            <a:off x="427546" y="1107197"/>
            <a:ext cx="4481998" cy="5358316"/>
          </a:xfrm>
        </p:spPr>
        <p:txBody>
          <a:bodyPr lIns="0" tIns="0" rIns="0">
            <a:noAutofit/>
          </a:bodyPr>
          <a:lstStyle>
            <a:lvl1pPr marL="0" indent="0">
              <a:buNone/>
              <a:defRPr sz="900" spc="8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dirty="0"/>
              <a:t>マスター テキストの書式設定</a:t>
            </a:r>
          </a:p>
        </p:txBody>
      </p:sp>
      <p:pic>
        <p:nvPicPr>
          <p:cNvPr id="19" name="図 18">
            <a:extLst>
              <a:ext uri="{FF2B5EF4-FFF2-40B4-BE49-F238E27FC236}">
                <a16:creationId xmlns:a16="http://schemas.microsoft.com/office/drawing/2014/main" id="{240DF1AE-9B2D-492E-BB57-E873FFA06A87}"/>
              </a:ext>
            </a:extLst>
          </p:cNvPr>
          <p:cNvPicPr>
            <a:picLocks noChangeAspect="1"/>
          </p:cNvPicPr>
          <p:nvPr userDrawn="1"/>
        </p:nvPicPr>
        <p:blipFill>
          <a:blip r:embed="rId3"/>
          <a:srcRect/>
          <a:stretch/>
        </p:blipFill>
        <p:spPr>
          <a:xfrm>
            <a:off x="10714325" y="93129"/>
            <a:ext cx="1332000" cy="435905"/>
          </a:xfrm>
          <a:prstGeom prst="rect">
            <a:avLst/>
          </a:prstGeom>
        </p:spPr>
      </p:pic>
    </p:spTree>
    <p:extLst>
      <p:ext uri="{BB962C8B-B14F-4D97-AF65-F5344CB8AC3E}">
        <p14:creationId xmlns:p14="http://schemas.microsoft.com/office/powerpoint/2010/main" val="1018774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313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マニュアル用表紙">
    <p:bg>
      <p:bgPr>
        <a:solidFill>
          <a:schemeClr val="bg1"/>
        </a:solidFill>
        <a:effectLst/>
      </p:bgPr>
    </p:bg>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C6DB5EA-E16F-4D2D-A11A-CB63060E8FB0}"/>
              </a:ext>
            </a:extLst>
          </p:cNvPr>
          <p:cNvPicPr>
            <a:picLocks noChangeAspect="1"/>
          </p:cNvPicPr>
          <p:nvPr userDrawn="1"/>
        </p:nvPicPr>
        <p:blipFill>
          <a:blip r:embed="rId2"/>
          <a:stretch>
            <a:fillRect/>
          </a:stretch>
        </p:blipFill>
        <p:spPr>
          <a:xfrm>
            <a:off x="3891" y="0"/>
            <a:ext cx="12189600" cy="6861029"/>
          </a:xfrm>
          <a:prstGeom prst="rect">
            <a:avLst/>
          </a:prstGeom>
        </p:spPr>
      </p:pic>
      <p:sp>
        <p:nvSpPr>
          <p:cNvPr id="7" name="タイトル 1" descr="ここには、タイトルを入力してください。">
            <a:extLst>
              <a:ext uri="{FF2B5EF4-FFF2-40B4-BE49-F238E27FC236}">
                <a16:creationId xmlns:a16="http://schemas.microsoft.com/office/drawing/2014/main" id="{E482149E-5261-97CA-CC39-FAA425A2223D}"/>
              </a:ext>
            </a:extLst>
          </p:cNvPr>
          <p:cNvSpPr>
            <a:spLocks noGrp="1"/>
          </p:cNvSpPr>
          <p:nvPr>
            <p:ph type="ctrTitle"/>
          </p:nvPr>
        </p:nvSpPr>
        <p:spPr>
          <a:xfrm>
            <a:off x="3855001" y="2983680"/>
            <a:ext cx="4481998" cy="349006"/>
          </a:xfrm>
        </p:spPr>
        <p:txBody>
          <a:bodyPr wrap="square" lIns="0" tIns="0" rIns="0" bIns="0" anchor="ctr">
            <a:spAutoFit/>
          </a:bodyPr>
          <a:lstStyle>
            <a:lvl1pPr algn="ctr">
              <a:defRPr sz="2500" b="1" i="0" spc="80" baseline="0">
                <a:solidFill>
                  <a:srgbClr val="343433"/>
                </a:solidFill>
                <a:latin typeface="Yu Gothic" panose="020B0400000000000000" pitchFamily="34" charset="-128"/>
                <a:ea typeface="Yu Gothic" panose="020B0400000000000000" pitchFamily="34" charset="-128"/>
              </a:defRPr>
            </a:lvl1pPr>
          </a:lstStyle>
          <a:p>
            <a:r>
              <a:rPr lang="ja-JP" altLang="en-US" dirty="0"/>
              <a:t>マスター タイトルの書式設定</a:t>
            </a:r>
            <a:endParaRPr lang="en-US" dirty="0"/>
          </a:p>
        </p:txBody>
      </p:sp>
      <p:sp>
        <p:nvSpPr>
          <p:cNvPr id="8" name="字幕 2">
            <a:extLst>
              <a:ext uri="{FF2B5EF4-FFF2-40B4-BE49-F238E27FC236}">
                <a16:creationId xmlns:a16="http://schemas.microsoft.com/office/drawing/2014/main" id="{82B876DB-F352-A619-2D8E-BD5ECEAC0275}"/>
              </a:ext>
            </a:extLst>
          </p:cNvPr>
          <p:cNvSpPr>
            <a:spLocks noGrp="1"/>
          </p:cNvSpPr>
          <p:nvPr>
            <p:ph type="subTitle" idx="1"/>
          </p:nvPr>
        </p:nvSpPr>
        <p:spPr>
          <a:xfrm>
            <a:off x="4554248" y="3586273"/>
            <a:ext cx="3083504" cy="209353"/>
          </a:xfrm>
        </p:spPr>
        <p:txBody>
          <a:bodyPr wrap="square" lIns="0" tIns="0" rIns="0" bIns="0" anchor="ctr">
            <a:spAutoFit/>
          </a:bodyPr>
          <a:lstStyle>
            <a:lvl1pPr marL="0" indent="0" algn="ctr">
              <a:buNone/>
              <a:defRPr sz="1500" b="1" i="0" spc="80" baseline="0">
                <a:solidFill>
                  <a:srgbClr val="343433"/>
                </a:solidFill>
                <a:latin typeface="Yu Gothic" panose="020B0400000000000000" pitchFamily="34" charset="-128"/>
                <a:ea typeface="Yu Gothic" panose="020B0400000000000000" pitchFamily="34" charset="-128"/>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dirty="0"/>
              <a:t>マスター サブタイトルの書式設定</a:t>
            </a:r>
            <a:endParaRPr lang="en-US" dirty="0"/>
          </a:p>
        </p:txBody>
      </p:sp>
      <p:sp>
        <p:nvSpPr>
          <p:cNvPr id="13" name="日付プレースホルダー 3" descr="ここには、日付を入力してください。">
            <a:extLst>
              <a:ext uri="{FF2B5EF4-FFF2-40B4-BE49-F238E27FC236}">
                <a16:creationId xmlns:a16="http://schemas.microsoft.com/office/drawing/2014/main" id="{484D5063-0727-7BF1-6776-74AA98ACDD9A}"/>
              </a:ext>
            </a:extLst>
          </p:cNvPr>
          <p:cNvSpPr>
            <a:spLocks noGrp="1"/>
          </p:cNvSpPr>
          <p:nvPr>
            <p:ph type="dt" sz="half" idx="10"/>
          </p:nvPr>
        </p:nvSpPr>
        <p:spPr>
          <a:xfrm>
            <a:off x="2742" y="6526865"/>
            <a:ext cx="1116201" cy="200055"/>
          </a:xfrm>
        </p:spPr>
        <p:txBody>
          <a:bodyPr wrap="square" lIns="0" tIns="0" rIns="0" bIns="0">
            <a:spAutoFit/>
          </a:bodyPr>
          <a:lstStyle>
            <a:lvl1pPr algn="r">
              <a:defRPr sz="1300" b="1" i="0" spc="80" baseline="0">
                <a:solidFill>
                  <a:schemeClr val="bg1"/>
                </a:solidFill>
                <a:latin typeface="Yu Gothic" panose="020B0400000000000000" pitchFamily="34" charset="-128"/>
                <a:ea typeface="Yu Gothic" panose="020B0400000000000000" pitchFamily="34" charset="-128"/>
              </a:defRPr>
            </a:lvl1pPr>
          </a:lstStyle>
          <a:p>
            <a:r>
              <a:rPr lang="en-US" altLang="ja-JP" dirty="0"/>
              <a:t>2024.00.00</a:t>
            </a:r>
            <a:endParaRPr lang="en-US" dirty="0"/>
          </a:p>
        </p:txBody>
      </p:sp>
      <p:grpSp>
        <p:nvGrpSpPr>
          <p:cNvPr id="5" name="グループ化 4">
            <a:extLst>
              <a:ext uri="{FF2B5EF4-FFF2-40B4-BE49-F238E27FC236}">
                <a16:creationId xmlns:a16="http://schemas.microsoft.com/office/drawing/2014/main" id="{62466CAE-D923-4825-A393-E87BA4B32A97}"/>
              </a:ext>
            </a:extLst>
          </p:cNvPr>
          <p:cNvGrpSpPr/>
          <p:nvPr userDrawn="1"/>
        </p:nvGrpSpPr>
        <p:grpSpPr>
          <a:xfrm>
            <a:off x="3046412" y="3438543"/>
            <a:ext cx="6099175" cy="0"/>
            <a:chOff x="2971800" y="3035300"/>
            <a:chExt cx="6099175" cy="0"/>
          </a:xfrm>
        </p:grpSpPr>
        <p:cxnSp>
          <p:nvCxnSpPr>
            <p:cNvPr id="14" name="直線コネクタ 13">
              <a:extLst>
                <a:ext uri="{FF2B5EF4-FFF2-40B4-BE49-F238E27FC236}">
                  <a16:creationId xmlns:a16="http://schemas.microsoft.com/office/drawing/2014/main" id="{40599CC5-1929-D9CA-16A3-FC67A20CE4F8}"/>
                </a:ext>
              </a:extLst>
            </p:cNvPr>
            <p:cNvCxnSpPr>
              <a:cxnSpLocks/>
            </p:cNvCxnSpPr>
            <p:nvPr userDrawn="1"/>
          </p:nvCxnSpPr>
          <p:spPr>
            <a:xfrm>
              <a:off x="4029075" y="3035300"/>
              <a:ext cx="50419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AFC76F0E-66E5-4AC8-A0BD-AA2612D5F7A3}"/>
                </a:ext>
              </a:extLst>
            </p:cNvPr>
            <p:cNvCxnSpPr>
              <a:cxnSpLocks/>
            </p:cNvCxnSpPr>
            <p:nvPr userDrawn="1"/>
          </p:nvCxnSpPr>
          <p:spPr>
            <a:xfrm>
              <a:off x="2971800" y="3035300"/>
              <a:ext cx="1057275"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pic>
        <p:nvPicPr>
          <p:cNvPr id="10" name="図 9">
            <a:extLst>
              <a:ext uri="{FF2B5EF4-FFF2-40B4-BE49-F238E27FC236}">
                <a16:creationId xmlns:a16="http://schemas.microsoft.com/office/drawing/2014/main" id="{AB1D096C-F84B-4341-91C2-E64A6240C93A}"/>
              </a:ext>
            </a:extLst>
          </p:cNvPr>
          <p:cNvPicPr>
            <a:picLocks noChangeAspect="1"/>
          </p:cNvPicPr>
          <p:nvPr userDrawn="1"/>
        </p:nvPicPr>
        <p:blipFill>
          <a:blip r:embed="rId3"/>
          <a:srcRect/>
          <a:stretch/>
        </p:blipFill>
        <p:spPr>
          <a:xfrm>
            <a:off x="10607135" y="85265"/>
            <a:ext cx="1476000" cy="483030"/>
          </a:xfrm>
          <a:prstGeom prst="rect">
            <a:avLst/>
          </a:prstGeom>
        </p:spPr>
      </p:pic>
    </p:spTree>
    <p:extLst>
      <p:ext uri="{BB962C8B-B14F-4D97-AF65-F5344CB8AC3E}">
        <p14:creationId xmlns:p14="http://schemas.microsoft.com/office/powerpoint/2010/main" val="2594920239"/>
      </p:ext>
    </p:extLst>
  </p:cSld>
  <p:clrMapOvr>
    <a:masterClrMapping/>
  </p:clrMapOvr>
  <p:extLst>
    <p:ext uri="{DCECCB84-F9BA-43D5-87BE-67443E8EF086}">
      <p15:sldGuideLst xmlns:p15="http://schemas.microsoft.com/office/powerpoint/2012/main">
        <p15:guide id="1" pos="211">
          <p15:clr>
            <a:srgbClr val="FBAE40"/>
          </p15:clr>
        </p15:guide>
        <p15:guide id="2" orient="horz" pos="164">
          <p15:clr>
            <a:srgbClr val="FBAE40"/>
          </p15:clr>
        </p15:guide>
        <p15:guide id="3" orient="horz" pos="4156">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93553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0106DE25-5861-1C3D-B71A-F4955C542A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ja-JP" altLang="en-US"/>
              <a:t>マスター タイトルの書式設定</a:t>
            </a:r>
            <a:endParaRPr lang="en-US"/>
          </a:p>
        </p:txBody>
      </p:sp>
      <p:sp>
        <p:nvSpPr>
          <p:cNvPr id="3" name="テキスト プレースホルダー 2">
            <a:extLst>
              <a:ext uri="{FF2B5EF4-FFF2-40B4-BE49-F238E27FC236}">
                <a16:creationId xmlns:a16="http://schemas.microsoft.com/office/drawing/2014/main" id="{D34178C1-7C2A-2292-BF26-0611EF79B8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日付プレースホルダー 3">
            <a:extLst>
              <a:ext uri="{FF2B5EF4-FFF2-40B4-BE49-F238E27FC236}">
                <a16:creationId xmlns:a16="http://schemas.microsoft.com/office/drawing/2014/main" id="{FE38E74A-A04C-83C1-508C-9DBEB86EAB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ltLang="ja-JP"/>
              <a:t>2022.05.27</a:t>
            </a:r>
            <a:endParaRPr lang="en-US"/>
          </a:p>
        </p:txBody>
      </p:sp>
      <p:sp>
        <p:nvSpPr>
          <p:cNvPr id="5" name="フッター プレースホルダー 4">
            <a:extLst>
              <a:ext uri="{FF2B5EF4-FFF2-40B4-BE49-F238E27FC236}">
                <a16:creationId xmlns:a16="http://schemas.microsoft.com/office/drawing/2014/main" id="{DF187EDE-43AC-F59E-2DA4-08324DB5E11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スライド番号プレースホルダー 5">
            <a:extLst>
              <a:ext uri="{FF2B5EF4-FFF2-40B4-BE49-F238E27FC236}">
                <a16:creationId xmlns:a16="http://schemas.microsoft.com/office/drawing/2014/main" id="{727B9B20-16F4-629A-BC67-10C3C516FF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B19767-01F7-FB4D-A52C-358FABD129EC}" type="slidenum">
              <a:t>‹#›</a:t>
            </a:fld>
            <a:endParaRPr lang="en-US"/>
          </a:p>
        </p:txBody>
      </p:sp>
    </p:spTree>
    <p:extLst>
      <p:ext uri="{BB962C8B-B14F-4D97-AF65-F5344CB8AC3E}">
        <p14:creationId xmlns:p14="http://schemas.microsoft.com/office/powerpoint/2010/main" val="4126073580"/>
      </p:ext>
    </p:extLst>
  </p:cSld>
  <p:clrMap bg1="lt1" tx1="dk1" bg2="lt2" tx2="dk2" accent1="accent1" accent2="accent2" accent3="accent3" accent4="accent4" accent5="accent5" accent6="accent6" hlink="hlink" folHlink="folHlink"/>
  <p:sldLayoutIdLst>
    <p:sldLayoutId id="2147483666" r:id="rId1"/>
    <p:sldLayoutId id="2147483650" r:id="rId2"/>
    <p:sldLayoutId id="2147483663" r:id="rId3"/>
    <p:sldLayoutId id="2147483665" r:id="rId4"/>
    <p:sldLayoutId id="2147483660" r:id="rId5"/>
    <p:sldLayoutId id="2147483667" r:id="rId6"/>
  </p:sldLayoutIdLst>
  <p:hf sldNum="0" hdr="0" ftr="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em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e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emf"/><Relationship Id="rId1" Type="http://schemas.openxmlformats.org/officeDocument/2006/relationships/slideLayout" Target="../slideLayouts/slideLayout3.xml"/><Relationship Id="rId4" Type="http://schemas.openxmlformats.org/officeDocument/2006/relationships/image" Target="../media/image18.emf"/></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3E869FE-53A9-44FC-9807-8DE6BF53932F}"/>
              </a:ext>
            </a:extLst>
          </p:cNvPr>
          <p:cNvSpPr>
            <a:spLocks noGrp="1"/>
          </p:cNvSpPr>
          <p:nvPr>
            <p:ph type="ctrTitle"/>
          </p:nvPr>
        </p:nvSpPr>
        <p:spPr>
          <a:xfrm>
            <a:off x="1087774" y="2927734"/>
            <a:ext cx="9776267" cy="346249"/>
          </a:xfrm>
        </p:spPr>
        <p:txBody>
          <a:bodyPr/>
          <a:lstStyle/>
          <a:p>
            <a:r>
              <a:rPr lang="en" altLang="ja-JP" dirty="0">
                <a:latin typeface="Arial" panose="020B0604020202020204" pitchFamily="34" charset="0"/>
                <a:cs typeface="Arial" panose="020B0604020202020204" pitchFamily="34" charset="0"/>
              </a:rPr>
              <a:t>Japanese Shielding Material Standard for Facility Design</a:t>
            </a:r>
            <a:endParaRPr kumimoji="1" lang="ja-JP" altLang="en-US" dirty="0">
              <a:latin typeface="Arial" panose="020B0604020202020204" pitchFamily="34" charset="0"/>
              <a:cs typeface="Arial" panose="020B0604020202020204" pitchFamily="34" charset="0"/>
            </a:endParaRPr>
          </a:p>
        </p:txBody>
      </p:sp>
      <p:sp>
        <p:nvSpPr>
          <p:cNvPr id="3" name="字幕 2">
            <a:extLst>
              <a:ext uri="{FF2B5EF4-FFF2-40B4-BE49-F238E27FC236}">
                <a16:creationId xmlns:a16="http://schemas.microsoft.com/office/drawing/2014/main" id="{E84B8CA1-2174-4FFC-9406-A39EFD2785ED}"/>
              </a:ext>
            </a:extLst>
          </p:cNvPr>
          <p:cNvSpPr>
            <a:spLocks noGrp="1"/>
          </p:cNvSpPr>
          <p:nvPr>
            <p:ph type="subTitle" idx="1"/>
          </p:nvPr>
        </p:nvSpPr>
        <p:spPr>
          <a:xfrm>
            <a:off x="864201" y="3573818"/>
            <a:ext cx="12071956" cy="1111586"/>
          </a:xfrm>
        </p:spPr>
        <p:txBody>
          <a:bodyPr/>
          <a:lstStyle/>
          <a:p>
            <a:r>
              <a:rPr lang="en" altLang="ja-JP" sz="1400" u="sng" dirty="0">
                <a:latin typeface="Arial" panose="020B0604020202020204" pitchFamily="34" charset="0"/>
                <a:cs typeface="Arial" panose="020B0604020202020204" pitchFamily="34" charset="0"/>
              </a:rPr>
              <a:t>Koichi Okuno</a:t>
            </a:r>
            <a:r>
              <a:rPr lang="en" altLang="ja-JP" sz="1400" u="sng" baseline="30000" dirty="0">
                <a:latin typeface="Arial" panose="020B0604020202020204" pitchFamily="34" charset="0"/>
                <a:cs typeface="Arial" panose="020B0604020202020204" pitchFamily="34" charset="0"/>
              </a:rPr>
              <a:t>1</a:t>
            </a:r>
            <a:r>
              <a:rPr lang="en" altLang="ja-JP" sz="1400" baseline="30000" dirty="0">
                <a:latin typeface="Arial" panose="020B0604020202020204" pitchFamily="34" charset="0"/>
                <a:cs typeface="Arial" panose="020B0604020202020204" pitchFamily="34" charset="0"/>
              </a:rPr>
              <a:t>) </a:t>
            </a:r>
            <a:r>
              <a:rPr lang="en" altLang="ja-JP" sz="1400" dirty="0">
                <a:latin typeface="Arial" panose="020B0604020202020204" pitchFamily="34" charset="0"/>
                <a:cs typeface="Arial" panose="020B0604020202020204" pitchFamily="34" charset="0"/>
              </a:rPr>
              <a:t>,Tatsuya Osawa</a:t>
            </a:r>
            <a:r>
              <a:rPr lang="en" altLang="ja-JP" sz="1400" baseline="30000" dirty="0">
                <a:latin typeface="Arial" panose="020B0604020202020204" pitchFamily="34" charset="0"/>
                <a:cs typeface="Arial" panose="020B0604020202020204" pitchFamily="34" charset="0"/>
              </a:rPr>
              <a:t>2)</a:t>
            </a:r>
            <a:r>
              <a:rPr lang="en" altLang="ja-JP" sz="1400" dirty="0">
                <a:latin typeface="Arial" panose="020B0604020202020204" pitchFamily="34" charset="0"/>
                <a:cs typeface="Arial" panose="020B0604020202020204" pitchFamily="34" charset="0"/>
              </a:rPr>
              <a:t>, Ken-ichi Kimura</a:t>
            </a:r>
            <a:r>
              <a:rPr lang="en" altLang="ja-JP" sz="1400" baseline="30000" dirty="0">
                <a:latin typeface="Arial" panose="020B0604020202020204" pitchFamily="34" charset="0"/>
                <a:cs typeface="Arial" panose="020B0604020202020204" pitchFamily="34" charset="0"/>
              </a:rPr>
              <a:t>3)</a:t>
            </a:r>
            <a:r>
              <a:rPr lang="en" altLang="ja-JP" sz="1400" dirty="0">
                <a:latin typeface="Arial" panose="020B0604020202020204" pitchFamily="34" charset="0"/>
                <a:cs typeface="Arial" panose="020B0604020202020204" pitchFamily="34" charset="0"/>
              </a:rPr>
              <a:t>, Mikihiro Nakata</a:t>
            </a:r>
            <a:r>
              <a:rPr lang="en" altLang="ja-JP" sz="1400" baseline="30000" dirty="0">
                <a:latin typeface="Arial" panose="020B0604020202020204" pitchFamily="34" charset="0"/>
                <a:cs typeface="Arial" panose="020B0604020202020204" pitchFamily="34" charset="0"/>
              </a:rPr>
              <a:t>4)</a:t>
            </a:r>
            <a:r>
              <a:rPr lang="en" altLang="ja-JP" sz="1400" dirty="0">
                <a:latin typeface="Arial" panose="020B0604020202020204" pitchFamily="34" charset="0"/>
                <a:cs typeface="Arial" panose="020B0604020202020204" pitchFamily="34" charset="0"/>
              </a:rPr>
              <a:t>, Yukio Sakamoto</a:t>
            </a:r>
            <a:r>
              <a:rPr lang="en" altLang="ja-JP" sz="1400" baseline="30000" dirty="0">
                <a:latin typeface="Arial" panose="020B0604020202020204" pitchFamily="34" charset="0"/>
                <a:cs typeface="Arial" panose="020B0604020202020204" pitchFamily="34" charset="0"/>
              </a:rPr>
              <a:t>5) </a:t>
            </a:r>
            <a:r>
              <a:rPr lang="en" altLang="ja-JP" sz="1400" dirty="0">
                <a:latin typeface="Arial" panose="020B0604020202020204" pitchFamily="34" charset="0"/>
                <a:cs typeface="Arial" panose="020B0604020202020204" pitchFamily="34" charset="0"/>
              </a:rPr>
              <a:t>, Erina Matsuyama</a:t>
            </a:r>
            <a:r>
              <a:rPr lang="en" altLang="ja-JP" sz="1400" baseline="30000" dirty="0">
                <a:latin typeface="Arial" panose="020B0604020202020204" pitchFamily="34" charset="0"/>
                <a:cs typeface="Arial" panose="020B0604020202020204" pitchFamily="34" charset="0"/>
              </a:rPr>
              <a:t>6)</a:t>
            </a:r>
            <a:r>
              <a:rPr lang="en" altLang="ja-JP" sz="1400" dirty="0">
                <a:latin typeface="Arial" panose="020B0604020202020204" pitchFamily="34" charset="0"/>
                <a:cs typeface="Arial" panose="020B0604020202020204" pitchFamily="34" charset="0"/>
              </a:rPr>
              <a:t>, </a:t>
            </a:r>
            <a:br>
              <a:rPr lang="en" altLang="ja-JP" sz="1400" dirty="0">
                <a:latin typeface="Arial" panose="020B0604020202020204" pitchFamily="34" charset="0"/>
                <a:cs typeface="Arial" panose="020B0604020202020204" pitchFamily="34" charset="0"/>
              </a:rPr>
            </a:br>
            <a:r>
              <a:rPr lang="en" altLang="ja-JP" sz="1400" dirty="0">
                <a:latin typeface="Arial" panose="020B0604020202020204" pitchFamily="34" charset="0"/>
                <a:cs typeface="Arial" panose="020B0604020202020204" pitchFamily="34" charset="0"/>
              </a:rPr>
              <a:t>Masahiro Taniguchi</a:t>
            </a:r>
            <a:r>
              <a:rPr lang="en" altLang="ja-JP" sz="1400" baseline="30000" dirty="0">
                <a:latin typeface="Arial" panose="020B0604020202020204" pitchFamily="34" charset="0"/>
                <a:cs typeface="Arial" panose="020B0604020202020204" pitchFamily="34" charset="0"/>
              </a:rPr>
              <a:t>7)</a:t>
            </a:r>
            <a:r>
              <a:rPr lang="en" altLang="ja-JP" sz="1400" dirty="0">
                <a:latin typeface="Arial" panose="020B0604020202020204" pitchFamily="34" charset="0"/>
                <a:cs typeface="Arial" panose="020B0604020202020204" pitchFamily="34" charset="0"/>
              </a:rPr>
              <a:t>, Ken-ichi Tanaka</a:t>
            </a:r>
            <a:r>
              <a:rPr lang="en" altLang="ja-JP" sz="1400" baseline="30000" dirty="0">
                <a:latin typeface="Arial" panose="020B0604020202020204" pitchFamily="34" charset="0"/>
                <a:cs typeface="Arial" panose="020B0604020202020204" pitchFamily="34" charset="0"/>
              </a:rPr>
              <a:t>8)</a:t>
            </a:r>
            <a:r>
              <a:rPr lang="en" altLang="ja-JP" sz="1400" dirty="0">
                <a:latin typeface="Arial" panose="020B0604020202020204" pitchFamily="34" charset="0"/>
                <a:cs typeface="Arial" panose="020B0604020202020204" pitchFamily="34" charset="0"/>
              </a:rPr>
              <a:t>, Koji Oishi</a:t>
            </a:r>
            <a:r>
              <a:rPr lang="en" altLang="ja-JP" sz="1400" baseline="30000" dirty="0">
                <a:latin typeface="Arial" panose="020B0604020202020204" pitchFamily="34" charset="0"/>
                <a:cs typeface="Arial" panose="020B0604020202020204" pitchFamily="34" charset="0"/>
              </a:rPr>
              <a:t>9)</a:t>
            </a:r>
            <a:r>
              <a:rPr lang="en" altLang="ja-JP" sz="1400" dirty="0">
                <a:latin typeface="Arial" panose="020B0604020202020204" pitchFamily="34" charset="0"/>
                <a:cs typeface="Arial" panose="020B0604020202020204" pitchFamily="34" charset="0"/>
              </a:rPr>
              <a:t>, Satoshi Takeo</a:t>
            </a:r>
            <a:r>
              <a:rPr lang="en" altLang="ja-JP" sz="1400" baseline="30000" dirty="0">
                <a:latin typeface="Arial" panose="020B0604020202020204" pitchFamily="34" charset="0"/>
                <a:cs typeface="Arial" panose="020B0604020202020204" pitchFamily="34" charset="0"/>
              </a:rPr>
              <a:t>10)</a:t>
            </a:r>
            <a:r>
              <a:rPr lang="en" altLang="ja-JP" sz="1400" dirty="0">
                <a:latin typeface="Arial" panose="020B0604020202020204" pitchFamily="34" charset="0"/>
                <a:cs typeface="Arial" panose="020B0604020202020204" pitchFamily="34" charset="0"/>
              </a:rPr>
              <a:t>, Satoshi Ishikawa</a:t>
            </a:r>
            <a:r>
              <a:rPr lang="en" altLang="ja-JP" sz="1400" baseline="30000" dirty="0">
                <a:latin typeface="Arial" panose="020B0604020202020204" pitchFamily="34" charset="0"/>
                <a:cs typeface="Arial" panose="020B0604020202020204" pitchFamily="34" charset="0"/>
              </a:rPr>
              <a:t>11)</a:t>
            </a:r>
            <a:r>
              <a:rPr lang="en" altLang="ja-JP" sz="1400" dirty="0">
                <a:latin typeface="Arial" panose="020B0604020202020204" pitchFamily="34" charset="0"/>
                <a:cs typeface="Arial" panose="020B0604020202020204" pitchFamily="34" charset="0"/>
              </a:rPr>
              <a:t>, Hidenori Kawano</a:t>
            </a:r>
            <a:r>
              <a:rPr lang="en" altLang="ja-JP" sz="1400" baseline="30000" dirty="0">
                <a:latin typeface="Arial" panose="020B0604020202020204" pitchFamily="34" charset="0"/>
                <a:cs typeface="Arial" panose="020B0604020202020204" pitchFamily="34" charset="0"/>
              </a:rPr>
              <a:t>5)</a:t>
            </a:r>
            <a:r>
              <a:rPr lang="en" altLang="ja-JP" sz="1400" dirty="0">
                <a:latin typeface="Arial" panose="020B0604020202020204" pitchFamily="34" charset="0"/>
                <a:cs typeface="Arial" panose="020B0604020202020204" pitchFamily="34" charset="0"/>
              </a:rPr>
              <a:t>, </a:t>
            </a:r>
            <a:br>
              <a:rPr lang="en" altLang="ja-JP" sz="1400" dirty="0">
                <a:latin typeface="Arial" panose="020B0604020202020204" pitchFamily="34" charset="0"/>
                <a:cs typeface="Arial" panose="020B0604020202020204" pitchFamily="34" charset="0"/>
              </a:rPr>
            </a:br>
            <a:r>
              <a:rPr lang="en" altLang="ja-JP" sz="1400" dirty="0">
                <a:latin typeface="Arial" panose="020B0604020202020204" pitchFamily="34" charset="0"/>
                <a:cs typeface="Arial" panose="020B0604020202020204" pitchFamily="34" charset="0"/>
              </a:rPr>
              <a:t>Toshihisa Tsukiyama</a:t>
            </a:r>
            <a:r>
              <a:rPr lang="en" altLang="ja-JP" sz="1400" baseline="30000" dirty="0">
                <a:latin typeface="Arial" panose="020B0604020202020204" pitchFamily="34" charset="0"/>
                <a:cs typeface="Arial" panose="020B0604020202020204" pitchFamily="34" charset="0"/>
              </a:rPr>
              <a:t>5)</a:t>
            </a:r>
            <a:r>
              <a:rPr lang="en" altLang="ja-JP" sz="1400" dirty="0">
                <a:latin typeface="Arial" panose="020B0604020202020204" pitchFamily="34" charset="0"/>
                <a:cs typeface="Arial" panose="020B0604020202020204" pitchFamily="34" charset="0"/>
              </a:rPr>
              <a:t>, Masahiro Yoshida</a:t>
            </a:r>
            <a:r>
              <a:rPr lang="en" altLang="ja-JP" sz="1400" baseline="30000" dirty="0">
                <a:latin typeface="Arial" panose="020B0604020202020204" pitchFamily="34" charset="0"/>
                <a:cs typeface="Arial" panose="020B0604020202020204" pitchFamily="34" charset="0"/>
              </a:rPr>
              <a:t>12)</a:t>
            </a:r>
            <a:r>
              <a:rPr lang="en" altLang="ja-JP" sz="1400" dirty="0">
                <a:latin typeface="Arial" panose="020B0604020202020204" pitchFamily="34" charset="0"/>
                <a:cs typeface="Arial" panose="020B0604020202020204" pitchFamily="34" charset="0"/>
              </a:rPr>
              <a:t>, Toshio Amano</a:t>
            </a:r>
            <a:r>
              <a:rPr lang="en" altLang="ja-JP" sz="1400" baseline="30000" dirty="0">
                <a:latin typeface="Arial" panose="020B0604020202020204" pitchFamily="34" charset="0"/>
                <a:cs typeface="Arial" panose="020B0604020202020204" pitchFamily="34" charset="0"/>
              </a:rPr>
              <a:t>11)</a:t>
            </a:r>
            <a:r>
              <a:rPr lang="en" altLang="ja-JP" sz="1400" dirty="0">
                <a:latin typeface="Arial" panose="020B0604020202020204" pitchFamily="34" charset="0"/>
                <a:cs typeface="Arial" panose="020B0604020202020204" pitchFamily="34" charset="0"/>
              </a:rPr>
              <a:t>,Kazuaki Kosako</a:t>
            </a:r>
            <a:r>
              <a:rPr lang="en" altLang="ja-JP" sz="1400" baseline="30000" dirty="0">
                <a:latin typeface="Arial" panose="020B0604020202020204" pitchFamily="34" charset="0"/>
                <a:cs typeface="Arial" panose="020B0604020202020204" pitchFamily="34" charset="0"/>
              </a:rPr>
              <a:t>13)</a:t>
            </a:r>
            <a:r>
              <a:rPr lang="en" altLang="ja-JP" sz="1400" dirty="0">
                <a:latin typeface="Arial" panose="020B0604020202020204" pitchFamily="34" charset="0"/>
                <a:cs typeface="Arial" panose="020B0604020202020204" pitchFamily="34" charset="0"/>
              </a:rPr>
              <a:t>, Yoshihiro Hirao</a:t>
            </a:r>
            <a:r>
              <a:rPr lang="en" altLang="ja-JP" sz="1400" baseline="30000" dirty="0">
                <a:latin typeface="Arial" panose="020B0604020202020204" pitchFamily="34" charset="0"/>
                <a:cs typeface="Arial" panose="020B0604020202020204" pitchFamily="34" charset="0"/>
              </a:rPr>
              <a:t>14)</a:t>
            </a:r>
            <a:r>
              <a:rPr lang="en" altLang="ja-JP" sz="1400" dirty="0">
                <a:latin typeface="Arial" panose="020B0604020202020204" pitchFamily="34" charset="0"/>
                <a:cs typeface="Arial" panose="020B0604020202020204" pitchFamily="34" charset="0"/>
              </a:rPr>
              <a:t>, </a:t>
            </a:r>
            <a:br>
              <a:rPr lang="en-US" altLang="ja-JP" sz="1400" dirty="0">
                <a:latin typeface="Arial" panose="020B0604020202020204" pitchFamily="34" charset="0"/>
                <a:cs typeface="Arial" panose="020B0604020202020204" pitchFamily="34" charset="0"/>
              </a:rPr>
            </a:br>
            <a:r>
              <a:rPr lang="en" altLang="ja-JP" sz="1400" dirty="0">
                <a:latin typeface="Arial" panose="020B0604020202020204" pitchFamily="34" charset="0"/>
                <a:cs typeface="Arial" panose="020B0604020202020204" pitchFamily="34" charset="0"/>
              </a:rPr>
              <a:t>and Toshinobu Maenaka</a:t>
            </a:r>
            <a:r>
              <a:rPr lang="en" altLang="ja-JP" sz="1400" baseline="30000" dirty="0">
                <a:latin typeface="Arial" panose="020B0604020202020204" pitchFamily="34" charset="0"/>
                <a:cs typeface="Arial" panose="020B0604020202020204" pitchFamily="34" charset="0"/>
              </a:rPr>
              <a:t>15)</a:t>
            </a:r>
            <a:endParaRPr lang="ja-JP" altLang="ja-JP" sz="1400" dirty="0">
              <a:latin typeface="Arial" panose="020B0604020202020204" pitchFamily="34" charset="0"/>
              <a:cs typeface="Arial" panose="020B0604020202020204" pitchFamily="34" charset="0"/>
            </a:endParaRPr>
          </a:p>
          <a:p>
            <a:endParaRPr kumimoji="1" lang="ja-JP" altLang="en-US" dirty="0">
              <a:latin typeface="Arial" panose="020B0604020202020204" pitchFamily="34" charset="0"/>
              <a:cs typeface="Arial" panose="020B0604020202020204" pitchFamily="34" charset="0"/>
            </a:endParaRPr>
          </a:p>
        </p:txBody>
      </p:sp>
      <p:sp>
        <p:nvSpPr>
          <p:cNvPr id="4" name="日付プレースホルダー 3">
            <a:extLst>
              <a:ext uri="{FF2B5EF4-FFF2-40B4-BE49-F238E27FC236}">
                <a16:creationId xmlns:a16="http://schemas.microsoft.com/office/drawing/2014/main" id="{964DD2D9-42DE-4855-AE43-2C8800A12D33}"/>
              </a:ext>
            </a:extLst>
          </p:cNvPr>
          <p:cNvSpPr>
            <a:spLocks noGrp="1"/>
          </p:cNvSpPr>
          <p:nvPr>
            <p:ph type="dt" sz="half" idx="10"/>
          </p:nvPr>
        </p:nvSpPr>
        <p:spPr>
          <a:xfrm>
            <a:off x="-28427" y="6526865"/>
            <a:ext cx="1116201" cy="200055"/>
          </a:xfrm>
        </p:spPr>
        <p:txBody>
          <a:bodyPr/>
          <a:lstStyle/>
          <a:p>
            <a:r>
              <a:rPr lang="en" altLang="ja-JP"/>
              <a:t>2026.10</a:t>
            </a:r>
            <a:endParaRPr lang="en-US" dirty="0"/>
          </a:p>
        </p:txBody>
      </p:sp>
      <p:sp>
        <p:nvSpPr>
          <p:cNvPr id="6" name="テキスト ボックス 5">
            <a:extLst>
              <a:ext uri="{FF2B5EF4-FFF2-40B4-BE49-F238E27FC236}">
                <a16:creationId xmlns:a16="http://schemas.microsoft.com/office/drawing/2014/main" id="{230E0CA9-78FC-AD85-B7C1-F52564D5B299}"/>
              </a:ext>
            </a:extLst>
          </p:cNvPr>
          <p:cNvSpPr txBox="1"/>
          <p:nvPr/>
        </p:nvSpPr>
        <p:spPr>
          <a:xfrm>
            <a:off x="609436" y="4713906"/>
            <a:ext cx="10973128" cy="1015663"/>
          </a:xfrm>
          <a:prstGeom prst="rect">
            <a:avLst/>
          </a:prstGeom>
          <a:noFill/>
        </p:spPr>
        <p:txBody>
          <a:bodyPr wrap="square">
            <a:spAutoFit/>
          </a:bodyPr>
          <a:lstStyle/>
          <a:p>
            <a:pPr>
              <a:spcAft>
                <a:spcPts val="600"/>
              </a:spcAft>
              <a:buNone/>
            </a:pPr>
            <a:r>
              <a:rPr lang="en" altLang="ja-JP" sz="1200" dirty="0">
                <a:effectLst/>
                <a:latin typeface="Arial" panose="020B0604020202020204" pitchFamily="34" charset="0"/>
                <a:ea typeface="游明朝" panose="02020400000000000000" pitchFamily="18" charset="-128"/>
                <a:cs typeface="Arial" panose="020B0604020202020204" pitchFamily="34" charset="0"/>
              </a:rPr>
              <a:t>1) Hazama-Ando Technical Research Institute, Tsukuba, Japan, 2) Mitsubishi Heavy Industries, Ltd., Kobe, Japan, 3) Fujita Corporation, Atsugi, Japan 4 )MHI Nuclear Development Co., Ltd., Tokaimura, Japan, 5) Atox Co., Ltd., Kashiwa, Japan, 6) Toshiba Corporation, Yokohama, Japan, 7) Taisei Corporation, Tokyo, Japan, 8) KNE Professional Engineer Office, Tokyo, Japan, 9) Japan Environment Research Co., Ltd., Tokyo, Japan, 10) Hitachi-GE Vernova Nuclear Energy, Ltd., Hitachi, Japan, 11) ITOCHU Techno-Solutions Corporation, Tokyo, Japan, 12) Nuclear Safety Technology Center, Tokyo, Japan, 13)Shimizu Corp., Tokyo, Japan, 14) National Maritime Research Institute, Tokyo, Japan, 15)Takenaka Corp., Tokyo, Japan</a:t>
            </a:r>
            <a:endParaRPr lang="ja-JP" altLang="ja-JP" sz="1200" dirty="0">
              <a:effectLst/>
              <a:latin typeface="Arial" panose="020B0604020202020204" pitchFamily="34" charset="0"/>
              <a:ea typeface="游明朝" panose="02020400000000000000" pitchFamily="18" charset="-128"/>
              <a:cs typeface="Arial" panose="020B0604020202020204" pitchFamily="34" charset="0"/>
            </a:endParaRPr>
          </a:p>
        </p:txBody>
      </p:sp>
      <p:sp>
        <p:nvSpPr>
          <p:cNvPr id="8" name="テキスト ボックス 7">
            <a:extLst>
              <a:ext uri="{FF2B5EF4-FFF2-40B4-BE49-F238E27FC236}">
                <a16:creationId xmlns:a16="http://schemas.microsoft.com/office/drawing/2014/main" id="{00F16CF8-5833-C057-0234-C6038E218C22}"/>
              </a:ext>
            </a:extLst>
          </p:cNvPr>
          <p:cNvSpPr txBox="1"/>
          <p:nvPr/>
        </p:nvSpPr>
        <p:spPr>
          <a:xfrm>
            <a:off x="7351272" y="6357588"/>
            <a:ext cx="3980047" cy="369332"/>
          </a:xfrm>
          <a:prstGeom prst="rect">
            <a:avLst/>
          </a:prstGeom>
          <a:noFill/>
        </p:spPr>
        <p:txBody>
          <a:bodyPr wrap="square">
            <a:spAutoFit/>
          </a:bodyPr>
          <a:lstStyle/>
          <a:p>
            <a:pPr algn="l"/>
            <a:r>
              <a:rPr lang="en-US" altLang="en-US" kern="100" dirty="0">
                <a:latin typeface="Arial" panose="020B0604020202020204" pitchFamily="34" charset="0"/>
                <a:ea typeface="游明朝" panose="02020400000000000000" pitchFamily="18" charset="-128"/>
                <a:cs typeface="Arial" panose="020B0604020202020204" pitchFamily="34" charset="0"/>
              </a:rPr>
              <a:t>e</a:t>
            </a:r>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mail : okuno.koichi@ad-hzm.co.jp</a:t>
            </a:r>
          </a:p>
        </p:txBody>
      </p:sp>
      <p:pic>
        <p:nvPicPr>
          <p:cNvPr id="10" name="図 9">
            <a:extLst>
              <a:ext uri="{FF2B5EF4-FFF2-40B4-BE49-F238E27FC236}">
                <a16:creationId xmlns:a16="http://schemas.microsoft.com/office/drawing/2014/main" id="{3F468054-E3B3-22B4-05C2-FF863DFBD33E}"/>
              </a:ext>
            </a:extLst>
          </p:cNvPr>
          <p:cNvPicPr>
            <a:picLocks noChangeAspect="1"/>
          </p:cNvPicPr>
          <p:nvPr/>
        </p:nvPicPr>
        <p:blipFill>
          <a:blip r:embed="rId2"/>
          <a:stretch>
            <a:fillRect/>
          </a:stretch>
        </p:blipFill>
        <p:spPr>
          <a:xfrm>
            <a:off x="10584907" y="0"/>
            <a:ext cx="1607093" cy="616018"/>
          </a:xfrm>
          <a:prstGeom prst="rect">
            <a:avLst/>
          </a:prstGeom>
        </p:spPr>
      </p:pic>
    </p:spTree>
    <p:extLst>
      <p:ext uri="{BB962C8B-B14F-4D97-AF65-F5344CB8AC3E}">
        <p14:creationId xmlns:p14="http://schemas.microsoft.com/office/powerpoint/2010/main" val="29674318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07062-88AC-5F04-A9BE-282EF45E4248}"/>
            </a:ext>
          </a:extLst>
        </p:cNvPr>
        <p:cNvGrpSpPr/>
        <p:nvPr/>
      </p:nvGrpSpPr>
      <p:grpSpPr>
        <a:xfrm>
          <a:off x="0" y="0"/>
          <a:ext cx="0" cy="0"/>
          <a:chOff x="0" y="0"/>
          <a:chExt cx="0" cy="0"/>
        </a:xfrm>
      </p:grpSpPr>
      <p:sp>
        <p:nvSpPr>
          <p:cNvPr id="5" name="スライド番号プレースホルダー 1">
            <a:extLst>
              <a:ext uri="{FF2B5EF4-FFF2-40B4-BE49-F238E27FC236}">
                <a16:creationId xmlns:a16="http://schemas.microsoft.com/office/drawing/2014/main" id="{329ABE08-8991-00BE-E169-B22164DA58CE}"/>
              </a:ext>
            </a:extLst>
          </p:cNvPr>
          <p:cNvSpPr>
            <a:spLocks noGrp="1"/>
          </p:cNvSpPr>
          <p:nvPr>
            <p:ph type="sldNum" sz="quarter" idx="12"/>
          </p:nvPr>
        </p:nvSpPr>
        <p:spPr>
          <a:xfrm>
            <a:off x="11537156" y="6443315"/>
            <a:ext cx="312275" cy="174880"/>
          </a:xfrm>
        </p:spPr>
        <p:txBody>
          <a:bodyPr/>
          <a:lstStyle/>
          <a:p>
            <a:fld id="{A8B19767-01F7-FB4D-A52C-358FABD129EC}" type="slidenum">
              <a:rPr lang="en-US"/>
              <a:pPr/>
              <a:t>2</a:t>
            </a:fld>
            <a:endParaRPr lang="en-US" dirty="0"/>
          </a:p>
        </p:txBody>
      </p:sp>
      <p:sp>
        <p:nvSpPr>
          <p:cNvPr id="7" name="テキスト ボックス 6">
            <a:extLst>
              <a:ext uri="{FF2B5EF4-FFF2-40B4-BE49-F238E27FC236}">
                <a16:creationId xmlns:a16="http://schemas.microsoft.com/office/drawing/2014/main" id="{88C80673-1046-20A3-00DA-471A3073B60E}"/>
              </a:ext>
            </a:extLst>
          </p:cNvPr>
          <p:cNvSpPr txBox="1"/>
          <p:nvPr/>
        </p:nvSpPr>
        <p:spPr>
          <a:xfrm>
            <a:off x="484349" y="60104"/>
            <a:ext cx="8550233" cy="523220"/>
          </a:xfrm>
          <a:prstGeom prst="rect">
            <a:avLst/>
          </a:prstGeom>
          <a:noFill/>
        </p:spPr>
        <p:txBody>
          <a:bodyPr wrap="square" rtlCol="0">
            <a:spAutoFit/>
          </a:bodyPr>
          <a:lstStyle/>
          <a:p>
            <a:pPr fontAlgn="auto">
              <a:spcAft>
                <a:spcPts val="0"/>
              </a:spcAft>
              <a:buNone/>
              <a:defRPr/>
            </a:pPr>
            <a:r>
              <a:rPr lang="en" altLang="ja-JP" sz="2800" b="1" dirty="0">
                <a:latin typeface="Arial" panose="020B0604020202020204" pitchFamily="34" charset="0"/>
                <a:ea typeface="Meiryo UI" panose="020B0604030504040204" pitchFamily="50" charset="-128"/>
                <a:cs typeface="Arial" panose="020B0604020202020204" pitchFamily="34" charset="0"/>
              </a:rPr>
              <a:t>Introduction</a:t>
            </a:r>
          </a:p>
        </p:txBody>
      </p:sp>
      <p:sp>
        <p:nvSpPr>
          <p:cNvPr id="3" name="テキスト ボックス 2">
            <a:extLst>
              <a:ext uri="{FF2B5EF4-FFF2-40B4-BE49-F238E27FC236}">
                <a16:creationId xmlns:a16="http://schemas.microsoft.com/office/drawing/2014/main" id="{C2658618-1554-5308-B5E3-03A8CC2710F2}"/>
              </a:ext>
            </a:extLst>
          </p:cNvPr>
          <p:cNvSpPr txBox="1"/>
          <p:nvPr/>
        </p:nvSpPr>
        <p:spPr>
          <a:xfrm>
            <a:off x="328211" y="971054"/>
            <a:ext cx="11521220" cy="4185761"/>
          </a:xfrm>
          <a:prstGeom prst="rect">
            <a:avLst/>
          </a:prstGeom>
          <a:noFill/>
        </p:spPr>
        <p:txBody>
          <a:bodyPr wrap="square">
            <a:spAutoFit/>
          </a:bodyPr>
          <a:lstStyle/>
          <a:p>
            <a:pPr lvl="0" algn="l"/>
            <a:r>
              <a:rPr lang="en" altLang="en-US" sz="2200" kern="100" dirty="0">
                <a:latin typeface="Arial" panose="020B0604020202020204" pitchFamily="34" charset="0"/>
                <a:ea typeface="游明朝" panose="02020400000000000000" pitchFamily="18" charset="-128"/>
                <a:cs typeface="Arial" panose="020B0604020202020204" pitchFamily="34" charset="0"/>
              </a:rPr>
              <a:t>• </a:t>
            </a:r>
            <a:r>
              <a:rPr lang="en-US" altLang="en-US" sz="2200" kern="100" dirty="0">
                <a:latin typeface="Arial" panose="020B0604020202020204" pitchFamily="34" charset="0"/>
                <a:ea typeface="游明朝" panose="02020400000000000000" pitchFamily="18" charset="-128"/>
                <a:cs typeface="Arial" panose="020B0604020202020204" pitchFamily="34" charset="0"/>
              </a:rPr>
              <a:t>When constructing the facility</a:t>
            </a:r>
            <a:r>
              <a:rPr lang="en" altLang="en-US" sz="2200" kern="100" dirty="0">
                <a:latin typeface="Arial" panose="020B0604020202020204" pitchFamily="34" charset="0"/>
                <a:ea typeface="游明朝" panose="02020400000000000000" pitchFamily="18" charset="-128"/>
                <a:cs typeface="Arial" panose="020B0604020202020204" pitchFamily="34" charset="0"/>
              </a:rPr>
              <a:t>, shielding calculation</a:t>
            </a:r>
            <a:r>
              <a:rPr lang="ja-JP" altLang="en-US" sz="2200" kern="100" dirty="0">
                <a:latin typeface="Arial" panose="020B0604020202020204" pitchFamily="34" charset="0"/>
                <a:ea typeface="游明朝" panose="02020400000000000000" pitchFamily="18" charset="-128"/>
                <a:cs typeface="Arial" panose="020B0604020202020204" pitchFamily="34" charset="0"/>
              </a:rPr>
              <a:t> </a:t>
            </a:r>
            <a:r>
              <a:rPr lang="en-US" altLang="ja-JP" sz="2200" kern="100" dirty="0">
                <a:latin typeface="Arial" panose="020B0604020202020204" pitchFamily="34" charset="0"/>
                <a:ea typeface="游明朝" panose="02020400000000000000" pitchFamily="18" charset="-128"/>
                <a:cs typeface="Arial" panose="020B0604020202020204" pitchFamily="34" charset="0"/>
              </a:rPr>
              <a:t>are performed </a:t>
            </a:r>
            <a:r>
              <a:rPr lang="en-US" altLang="en-US" sz="2200" kern="100" dirty="0">
                <a:latin typeface="Arial" panose="020B0604020202020204" pitchFamily="34" charset="0"/>
                <a:ea typeface="游明朝" panose="02020400000000000000" pitchFamily="18" charset="-128"/>
                <a:cs typeface="Arial" panose="020B0604020202020204" pitchFamily="34" charset="0"/>
              </a:rPr>
              <a:t>during the design </a:t>
            </a:r>
          </a:p>
          <a:p>
            <a:pPr lvl="0" algn="l"/>
            <a:r>
              <a:rPr lang="en-US" altLang="en-US" sz="2200" kern="100" dirty="0">
                <a:latin typeface="Arial" panose="020B0604020202020204" pitchFamily="34" charset="0"/>
                <a:ea typeface="游明朝" panose="02020400000000000000" pitchFamily="18" charset="-128"/>
                <a:cs typeface="Arial" panose="020B0604020202020204" pitchFamily="34" charset="0"/>
              </a:rPr>
              <a:t>  phase. </a:t>
            </a:r>
            <a:endParaRPr lang="en-US" altLang="ja-JP" sz="2400" kern="100" dirty="0">
              <a:effectLst/>
              <a:latin typeface="Arial" panose="020B0604020202020204" pitchFamily="34" charset="0"/>
              <a:ea typeface="游明朝" panose="02020400000000000000" pitchFamily="18" charset="-128"/>
              <a:cs typeface="Arial" panose="020B0604020202020204" pitchFamily="34" charset="0"/>
            </a:endParaRPr>
          </a:p>
          <a:p>
            <a:pPr lvl="0" algn="l"/>
            <a:endParaRPr lang="en-US" altLang="ja-JP" sz="2400" kern="100" dirty="0">
              <a:effectLst/>
              <a:latin typeface="Arial" panose="020B0604020202020204" pitchFamily="34" charset="0"/>
              <a:ea typeface="游明朝" panose="02020400000000000000" pitchFamily="18" charset="-128"/>
              <a:cs typeface="Arial" panose="020B0604020202020204" pitchFamily="34" charset="0"/>
            </a:endParaRPr>
          </a:p>
          <a:p>
            <a:pPr lvl="0"/>
            <a:r>
              <a:rPr lang="en" altLang="en-US" sz="2200" kern="100" dirty="0">
                <a:latin typeface="Arial" panose="020B0604020202020204" pitchFamily="34" charset="0"/>
                <a:ea typeface="游明朝" panose="02020400000000000000" pitchFamily="18" charset="-128"/>
                <a:cs typeface="Arial" panose="020B0604020202020204" pitchFamily="34" charset="0"/>
              </a:rPr>
              <a:t>• Concrete is widely used for shielding, but the </a:t>
            </a:r>
            <a:r>
              <a:rPr lang="en-US" altLang="en-US" sz="2200" kern="100" dirty="0">
                <a:latin typeface="Arial" panose="020B0604020202020204" pitchFamily="34" charset="0"/>
                <a:ea typeface="游明朝" panose="02020400000000000000" pitchFamily="18" charset="-128"/>
                <a:cs typeface="Arial" panose="020B0604020202020204" pitchFamily="34" charset="0"/>
              </a:rPr>
              <a:t>concrete to be placed </a:t>
            </a:r>
            <a:r>
              <a:rPr lang="en" altLang="en-US" sz="2200" kern="100" dirty="0">
                <a:latin typeface="Arial" panose="020B0604020202020204" pitchFamily="34" charset="0"/>
                <a:ea typeface="游明朝" panose="02020400000000000000" pitchFamily="18" charset="-128"/>
                <a:cs typeface="Arial" panose="020B0604020202020204" pitchFamily="34" charset="0"/>
              </a:rPr>
              <a:t>is often unspecified </a:t>
            </a:r>
            <a:r>
              <a:rPr lang="ja-JP" altLang="en-US" sz="2200" kern="100" dirty="0">
                <a:latin typeface="Arial" panose="020B0604020202020204" pitchFamily="34" charset="0"/>
                <a:ea typeface="游明朝" panose="02020400000000000000" pitchFamily="18" charset="-128"/>
                <a:cs typeface="Arial" panose="020B0604020202020204" pitchFamily="34" charset="0"/>
              </a:rPr>
              <a:t>　　</a:t>
            </a:r>
            <a:endParaRPr lang="en-US" altLang="ja-JP" sz="2200" kern="100" dirty="0">
              <a:latin typeface="Arial" panose="020B0604020202020204" pitchFamily="34" charset="0"/>
              <a:ea typeface="游明朝" panose="02020400000000000000" pitchFamily="18" charset="-128"/>
              <a:cs typeface="Arial" panose="020B0604020202020204" pitchFamily="34" charset="0"/>
            </a:endParaRPr>
          </a:p>
          <a:p>
            <a:pPr lvl="0"/>
            <a:r>
              <a:rPr lang="ja-JP" altLang="en-US" sz="2200" kern="100" dirty="0">
                <a:latin typeface="Arial" panose="020B0604020202020204" pitchFamily="34" charset="0"/>
                <a:ea typeface="游明朝" panose="02020400000000000000" pitchFamily="18" charset="-128"/>
                <a:cs typeface="Arial" panose="020B0604020202020204" pitchFamily="34" charset="0"/>
              </a:rPr>
              <a:t>  </a:t>
            </a:r>
            <a:r>
              <a:rPr lang="en" altLang="en-US" sz="2200" kern="100" dirty="0">
                <a:latin typeface="Arial" panose="020B0604020202020204" pitchFamily="34" charset="0"/>
                <a:ea typeface="游明朝" panose="02020400000000000000" pitchFamily="18" charset="-128"/>
                <a:cs typeface="Arial" panose="020B0604020202020204" pitchFamily="34" charset="0"/>
              </a:rPr>
              <a:t>in design phase. </a:t>
            </a:r>
          </a:p>
          <a:p>
            <a:pPr lvl="0" algn="l"/>
            <a:endParaRPr lang="en" altLang="en-US" sz="2200" kern="100" dirty="0">
              <a:latin typeface="Arial" panose="020B0604020202020204" pitchFamily="34" charset="0"/>
              <a:ea typeface="游明朝" panose="02020400000000000000" pitchFamily="18" charset="-128"/>
              <a:cs typeface="Arial" panose="020B0604020202020204" pitchFamily="34" charset="0"/>
            </a:endParaRPr>
          </a:p>
          <a:p>
            <a:pPr lvl="0"/>
            <a:r>
              <a:rPr lang="en" altLang="en-US" sz="2200" kern="100" dirty="0">
                <a:latin typeface="Arial" panose="020B0604020202020204" pitchFamily="34" charset="0"/>
                <a:ea typeface="游明朝" panose="02020400000000000000" pitchFamily="18" charset="-128"/>
                <a:cs typeface="Arial" panose="020B0604020202020204" pitchFamily="34" charset="0"/>
              </a:rPr>
              <a:t>• </a:t>
            </a:r>
            <a:r>
              <a:rPr lang="en-US" altLang="ja-JP" sz="2200" kern="100" dirty="0">
                <a:latin typeface="Arial" panose="020B0604020202020204" pitchFamily="34" charset="0"/>
                <a:ea typeface="游明朝" panose="02020400000000000000" pitchFamily="18" charset="-128"/>
                <a:cs typeface="Arial" panose="020B0604020202020204" pitchFamily="34" charset="0"/>
              </a:rPr>
              <a:t>Concrete c</a:t>
            </a:r>
            <a:r>
              <a:rPr lang="en" altLang="en-US" sz="2200" kern="100" dirty="0">
                <a:latin typeface="Arial" panose="020B0604020202020204" pitchFamily="34" charset="0"/>
                <a:ea typeface="游明朝" panose="02020400000000000000" pitchFamily="18" charset="-128"/>
                <a:cs typeface="Arial" panose="020B0604020202020204" pitchFamily="34" charset="0"/>
              </a:rPr>
              <a:t>omposition such as ANL-5800 are often used for shielding calculation even </a:t>
            </a:r>
          </a:p>
          <a:p>
            <a:pPr lvl="0"/>
            <a:r>
              <a:rPr lang="ja-JP" altLang="en-US" sz="2200" kern="100" dirty="0">
                <a:latin typeface="Arial" panose="020B0604020202020204" pitchFamily="34" charset="0"/>
                <a:ea typeface="游明朝" panose="02020400000000000000" pitchFamily="18" charset="-128"/>
                <a:cs typeface="Arial" panose="020B0604020202020204" pitchFamily="34" charset="0"/>
              </a:rPr>
              <a:t>  </a:t>
            </a:r>
            <a:r>
              <a:rPr lang="en" altLang="en-US" sz="2200" kern="100" dirty="0">
                <a:latin typeface="Arial" panose="020B0604020202020204" pitchFamily="34" charset="0"/>
                <a:ea typeface="游明朝" panose="02020400000000000000" pitchFamily="18" charset="-128"/>
                <a:cs typeface="Arial" panose="020B0604020202020204" pitchFamily="34" charset="0"/>
              </a:rPr>
              <a:t>though their basis and validity are not always clear.</a:t>
            </a:r>
          </a:p>
          <a:p>
            <a:pPr lvl="0" algn="l"/>
            <a:endParaRPr lang="en" altLang="en-US" sz="2200" kern="100" dirty="0">
              <a:latin typeface="Arial" panose="020B0604020202020204" pitchFamily="34" charset="0"/>
              <a:ea typeface="游明朝" panose="02020400000000000000" pitchFamily="18" charset="-128"/>
              <a:cs typeface="Arial" panose="020B0604020202020204" pitchFamily="34" charset="0"/>
            </a:endParaRPr>
          </a:p>
          <a:p>
            <a:pPr lvl="0" algn="l"/>
            <a:r>
              <a:rPr lang="en" altLang="en-US" sz="2200" kern="100" dirty="0">
                <a:latin typeface="Arial" panose="020B0604020202020204" pitchFamily="34" charset="0"/>
                <a:ea typeface="游明朝" panose="02020400000000000000" pitchFamily="18" charset="-128"/>
                <a:cs typeface="Arial" panose="020B0604020202020204" pitchFamily="34" charset="0"/>
              </a:rPr>
              <a:t>• Atomic Energy Society of Japan (AESJ) </a:t>
            </a:r>
            <a:r>
              <a:rPr lang="en-US" altLang="en-US" sz="2200" kern="100" dirty="0">
                <a:latin typeface="Arial" panose="020B0604020202020204" pitchFamily="34" charset="0"/>
                <a:ea typeface="游明朝" panose="02020400000000000000" pitchFamily="18" charset="-128"/>
                <a:cs typeface="Arial" panose="020B0604020202020204" pitchFamily="34" charset="0"/>
              </a:rPr>
              <a:t>developed </a:t>
            </a:r>
            <a:r>
              <a:rPr lang="en" altLang="en-US" sz="2200" kern="100" dirty="0">
                <a:latin typeface="Arial" panose="020B0604020202020204" pitchFamily="34" charset="0"/>
                <a:ea typeface="游明朝" panose="02020400000000000000" pitchFamily="18" charset="-128"/>
                <a:cs typeface="Arial" panose="020B0604020202020204" pitchFamily="34" charset="0"/>
              </a:rPr>
              <a:t>evidence based shielding concrete </a:t>
            </a:r>
          </a:p>
          <a:p>
            <a:pPr lvl="0" algn="l"/>
            <a:r>
              <a:rPr lang="en" altLang="en-US" sz="2200" kern="100" dirty="0">
                <a:latin typeface="Arial" panose="020B0604020202020204" pitchFamily="34" charset="0"/>
                <a:ea typeface="游明朝" panose="02020400000000000000" pitchFamily="18" charset="-128"/>
                <a:cs typeface="Arial" panose="020B0604020202020204" pitchFamily="34" charset="0"/>
              </a:rPr>
              <a:t>  compositions using research result with the Architectural Institute of Japan, and issued </a:t>
            </a:r>
          </a:p>
          <a:p>
            <a:pPr lvl="0" algn="l"/>
            <a:r>
              <a:rPr lang="en" altLang="en-US" sz="2200" kern="100" dirty="0">
                <a:latin typeface="Arial" panose="020B0604020202020204" pitchFamily="34" charset="0"/>
                <a:ea typeface="游明朝" panose="02020400000000000000" pitchFamily="18" charset="-128"/>
                <a:cs typeface="Arial" panose="020B0604020202020204" pitchFamily="34" charset="0"/>
              </a:rPr>
              <a:t>  them as an AESJ academic standard. </a:t>
            </a:r>
          </a:p>
        </p:txBody>
      </p:sp>
      <p:pic>
        <p:nvPicPr>
          <p:cNvPr id="2" name="図 1">
            <a:extLst>
              <a:ext uri="{FF2B5EF4-FFF2-40B4-BE49-F238E27FC236}">
                <a16:creationId xmlns:a16="http://schemas.microsoft.com/office/drawing/2014/main" id="{25F610F1-B94E-7291-368C-A9C38DD600E8}"/>
              </a:ext>
            </a:extLst>
          </p:cNvPr>
          <p:cNvPicPr>
            <a:picLocks noChangeAspect="1"/>
          </p:cNvPicPr>
          <p:nvPr/>
        </p:nvPicPr>
        <p:blipFill>
          <a:blip r:embed="rId2"/>
          <a:stretch>
            <a:fillRect/>
          </a:stretch>
        </p:blipFill>
        <p:spPr>
          <a:xfrm>
            <a:off x="10645542" y="0"/>
            <a:ext cx="1546458" cy="583324"/>
          </a:xfrm>
          <a:prstGeom prst="rect">
            <a:avLst/>
          </a:prstGeom>
        </p:spPr>
      </p:pic>
    </p:spTree>
    <p:extLst>
      <p:ext uri="{BB962C8B-B14F-4D97-AF65-F5344CB8AC3E}">
        <p14:creationId xmlns:p14="http://schemas.microsoft.com/office/powerpoint/2010/main" val="3294411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415ADDBF-425D-4073-A43A-C222AA5F9242}"/>
              </a:ext>
            </a:extLst>
          </p:cNvPr>
          <p:cNvSpPr>
            <a:spLocks noGrp="1"/>
          </p:cNvSpPr>
          <p:nvPr/>
        </p:nvSpPr>
        <p:spPr>
          <a:xfrm>
            <a:off x="609600" y="1104900"/>
            <a:ext cx="10972800" cy="19050"/>
          </a:xfrm>
          <a:prstGeom prst="rect">
            <a:avLst/>
          </a:prstGeom>
          <a:solidFill>
            <a:srgbClr val="CBD3DC"/>
          </a:solidFill>
          <a:ln w="0">
            <a:noFill/>
            <a:prstDash val="solid"/>
          </a:ln>
        </p:spPr>
        <p:txBody>
          <a:bodyPr/>
          <a:lstStyle/>
          <a:p>
            <a:endParaRPr lang="ja-JP" altLang="en-US">
              <a:latin typeface="Arial" panose="020B0604020202020204" pitchFamily="34" charset="0"/>
              <a:cs typeface="Arial" panose="020B0604020202020204" pitchFamily="34" charset="0"/>
            </a:endParaRPr>
          </a:p>
        </p:txBody>
      </p:sp>
      <p:sp>
        <p:nvSpPr>
          <p:cNvPr id="4" name="正方形/長方形 3">
            <a:extLst>
              <a:ext uri="{FF2B5EF4-FFF2-40B4-BE49-F238E27FC236}">
                <a16:creationId xmlns:a16="http://schemas.microsoft.com/office/drawing/2014/main" id="{8E34DE25-D268-43AF-8921-CA35D8342FFC}"/>
              </a:ext>
            </a:extLst>
          </p:cNvPr>
          <p:cNvSpPr>
            <a:spLocks noGrp="1"/>
          </p:cNvSpPr>
          <p:nvPr/>
        </p:nvSpPr>
        <p:spPr>
          <a:xfrm>
            <a:off x="609600" y="1104900"/>
            <a:ext cx="819150" cy="38100"/>
          </a:xfrm>
          <a:prstGeom prst="rect">
            <a:avLst/>
          </a:prstGeom>
          <a:solidFill>
            <a:srgbClr val="F28C28"/>
          </a:solidFill>
          <a:ln w="0">
            <a:noFill/>
            <a:prstDash val="solid"/>
          </a:ln>
        </p:spPr>
        <p:txBody>
          <a:bodyPr/>
          <a:lstStyle/>
          <a:p>
            <a:endParaRPr lang="ja-JP" altLang="en-US">
              <a:latin typeface="Arial" panose="020B0604020202020204" pitchFamily="34" charset="0"/>
              <a:cs typeface="Arial" panose="020B0604020202020204" pitchFamily="34" charset="0"/>
            </a:endParaRPr>
          </a:p>
        </p:txBody>
      </p:sp>
      <p:sp>
        <p:nvSpPr>
          <p:cNvPr id="7" name="正方形/長方形 6">
            <a:extLst>
              <a:ext uri="{FF2B5EF4-FFF2-40B4-BE49-F238E27FC236}">
                <a16:creationId xmlns:a16="http://schemas.microsoft.com/office/drawing/2014/main" id="{2E858CFC-D562-4E02-8DFB-AF5230013100}"/>
              </a:ext>
            </a:extLst>
          </p:cNvPr>
          <p:cNvSpPr>
            <a:spLocks noGrp="1"/>
          </p:cNvSpPr>
          <p:nvPr/>
        </p:nvSpPr>
        <p:spPr>
          <a:xfrm>
            <a:off x="609600" y="1428750"/>
            <a:ext cx="723900" cy="438150"/>
          </a:xfrm>
          <a:prstGeom prst="rect">
            <a:avLst/>
          </a:prstGeom>
          <a:noFill/>
          <a:ln w="0">
            <a:noFill/>
            <a:prstDash val="solid"/>
          </a:ln>
        </p:spPr>
        <p:txBody>
          <a:bodyPr/>
          <a:lstStyle/>
          <a:p>
            <a:pPr algn="l">
              <a:defRPr sz="2100" b="1">
                <a:solidFill>
                  <a:srgbClr val="F28C28"/>
                </a:solidFill>
                <a:latin typeface="Noto Sans CJK JP"/>
                <a:ea typeface="Noto Sans CJK JP"/>
                <a:cs typeface="Noto Sans CJK JP"/>
              </a:defRPr>
            </a:pPr>
            <a:r>
              <a:rPr lang="en" sz="2100" b="1">
                <a:solidFill>
                  <a:srgbClr val="F28C28"/>
                </a:solidFill>
                <a:latin typeface="Arial" panose="020B0604020202020204" pitchFamily="34" charset="0"/>
                <a:ea typeface="Noto Sans CJK JP"/>
                <a:cs typeface="Arial" panose="020B0604020202020204" pitchFamily="34" charset="0"/>
              </a:rPr>
              <a:t>01</a:t>
            </a:r>
          </a:p>
        </p:txBody>
      </p:sp>
      <p:sp>
        <p:nvSpPr>
          <p:cNvPr id="8" name="正方形/長方形 7">
            <a:extLst>
              <a:ext uri="{FF2B5EF4-FFF2-40B4-BE49-F238E27FC236}">
                <a16:creationId xmlns:a16="http://schemas.microsoft.com/office/drawing/2014/main" id="{D5299D2A-B052-4C38-94A0-AC2CA68E387B}"/>
              </a:ext>
            </a:extLst>
          </p:cNvPr>
          <p:cNvSpPr>
            <a:spLocks noGrp="1"/>
          </p:cNvSpPr>
          <p:nvPr/>
        </p:nvSpPr>
        <p:spPr>
          <a:xfrm>
            <a:off x="1581149" y="1448000"/>
            <a:ext cx="3289233" cy="381000"/>
          </a:xfrm>
          <a:prstGeom prst="rect">
            <a:avLst/>
          </a:prstGeom>
          <a:noFill/>
          <a:ln w="0">
            <a:noFill/>
            <a:prstDash val="solid"/>
          </a:ln>
        </p:spPr>
        <p:txBody>
          <a:bodyPr/>
          <a:lstStyle/>
          <a:p>
            <a:pPr algn="l">
              <a:defRPr sz="1650" b="1">
                <a:solidFill>
                  <a:srgbClr val="12355B"/>
                </a:solidFill>
                <a:latin typeface="Noto Sans CJK JP"/>
                <a:ea typeface="Noto Sans CJK JP"/>
                <a:cs typeface="Noto Sans CJK JP"/>
              </a:defRPr>
            </a:pPr>
            <a:r>
              <a:rPr lang="en" b="1" dirty="0">
                <a:solidFill>
                  <a:srgbClr val="12355B"/>
                </a:solidFill>
                <a:latin typeface="Arial" panose="020B0604020202020204" pitchFamily="34" charset="0"/>
                <a:ea typeface="Noto Sans CJK JP"/>
                <a:cs typeface="Arial" panose="020B0604020202020204" pitchFamily="34" charset="0"/>
              </a:rPr>
              <a:t>Reasonably </a:t>
            </a:r>
            <a:r>
              <a:rPr lang="en-US" b="1" dirty="0">
                <a:solidFill>
                  <a:srgbClr val="12355B"/>
                </a:solidFill>
                <a:latin typeface="Arial" panose="020B0604020202020204" pitchFamily="34" charset="0"/>
                <a:ea typeface="Noto Sans CJK JP"/>
                <a:cs typeface="Arial" panose="020B0604020202020204" pitchFamily="34" charset="0"/>
              </a:rPr>
              <a:t>conservative</a:t>
            </a:r>
            <a:endParaRPr lang="en" b="1" dirty="0">
              <a:solidFill>
                <a:srgbClr val="12355B"/>
              </a:solidFill>
              <a:latin typeface="Arial" panose="020B0604020202020204" pitchFamily="34" charset="0"/>
              <a:ea typeface="Noto Sans CJK JP"/>
              <a:cs typeface="Arial" panose="020B0604020202020204" pitchFamily="34" charset="0"/>
            </a:endParaRPr>
          </a:p>
        </p:txBody>
      </p:sp>
      <p:sp>
        <p:nvSpPr>
          <p:cNvPr id="9" name="正方形/長方形 8">
            <a:extLst>
              <a:ext uri="{FF2B5EF4-FFF2-40B4-BE49-F238E27FC236}">
                <a16:creationId xmlns:a16="http://schemas.microsoft.com/office/drawing/2014/main" id="{520AF44C-ABA8-4B19-B0DD-86D8B41F2775}"/>
              </a:ext>
            </a:extLst>
          </p:cNvPr>
          <p:cNvSpPr>
            <a:spLocks noGrp="1"/>
          </p:cNvSpPr>
          <p:nvPr/>
        </p:nvSpPr>
        <p:spPr>
          <a:xfrm>
            <a:off x="4705350" y="1428750"/>
            <a:ext cx="6286500" cy="419100"/>
          </a:xfrm>
          <a:prstGeom prst="rect">
            <a:avLst/>
          </a:prstGeom>
          <a:noFill/>
          <a:ln w="0">
            <a:noFill/>
            <a:prstDash val="solid"/>
          </a:ln>
        </p:spPr>
        <p:txBody>
          <a:bodyPr/>
          <a:lstStyle/>
          <a:p>
            <a:pPr algn="l">
              <a:defRPr sz="1350" b="0">
                <a:solidFill>
                  <a:srgbClr val="17212B"/>
                </a:solidFill>
                <a:latin typeface="Noto Sans CJK JP"/>
                <a:ea typeface="Noto Sans CJK JP"/>
                <a:cs typeface="Noto Sans CJK JP"/>
              </a:defRPr>
            </a:pPr>
            <a:r>
              <a:rPr lang="en" sz="1600" b="0">
                <a:solidFill>
                  <a:srgbClr val="17212B"/>
                </a:solidFill>
                <a:latin typeface="Arial" panose="020B0604020202020204" pitchFamily="34" charset="0"/>
                <a:ea typeface="Noto Sans CJK JP"/>
                <a:cs typeface="Arial" panose="020B0604020202020204" pitchFamily="34" charset="0"/>
              </a:rPr>
              <a:t>Composition with shielding performance on the safety side</a:t>
            </a:r>
          </a:p>
        </p:txBody>
      </p:sp>
      <p:sp>
        <p:nvSpPr>
          <p:cNvPr id="10" name="正方形/長方形 9">
            <a:extLst>
              <a:ext uri="{FF2B5EF4-FFF2-40B4-BE49-F238E27FC236}">
                <a16:creationId xmlns:a16="http://schemas.microsoft.com/office/drawing/2014/main" id="{A6DAFEDB-9A3A-4A5C-B9AE-3E8DF9CF5C0D}"/>
              </a:ext>
            </a:extLst>
          </p:cNvPr>
          <p:cNvSpPr>
            <a:spLocks noGrp="1"/>
          </p:cNvSpPr>
          <p:nvPr/>
        </p:nvSpPr>
        <p:spPr>
          <a:xfrm>
            <a:off x="609600" y="2152650"/>
            <a:ext cx="10382250" cy="9525"/>
          </a:xfrm>
          <a:prstGeom prst="rect">
            <a:avLst/>
          </a:prstGeom>
          <a:solidFill>
            <a:srgbClr val="CBD3DC"/>
          </a:solidFill>
          <a:ln w="0">
            <a:noFill/>
            <a:prstDash val="solid"/>
          </a:ln>
        </p:spPr>
        <p:txBody>
          <a:bodyPr/>
          <a:lstStyle/>
          <a:p>
            <a:endParaRPr lang="ja-JP" altLang="en-US">
              <a:latin typeface="Arial" panose="020B0604020202020204" pitchFamily="34" charset="0"/>
              <a:cs typeface="Arial" panose="020B0604020202020204" pitchFamily="34" charset="0"/>
            </a:endParaRPr>
          </a:p>
        </p:txBody>
      </p:sp>
      <p:sp>
        <p:nvSpPr>
          <p:cNvPr id="11" name="正方形/長方形 10">
            <a:extLst>
              <a:ext uri="{FF2B5EF4-FFF2-40B4-BE49-F238E27FC236}">
                <a16:creationId xmlns:a16="http://schemas.microsoft.com/office/drawing/2014/main" id="{41EB96C6-8DD7-4D6C-A47A-7D1733D1DD23}"/>
              </a:ext>
            </a:extLst>
          </p:cNvPr>
          <p:cNvSpPr>
            <a:spLocks noGrp="1"/>
          </p:cNvSpPr>
          <p:nvPr/>
        </p:nvSpPr>
        <p:spPr>
          <a:xfrm>
            <a:off x="609600" y="2533650"/>
            <a:ext cx="723900" cy="438150"/>
          </a:xfrm>
          <a:prstGeom prst="rect">
            <a:avLst/>
          </a:prstGeom>
          <a:noFill/>
          <a:ln w="0">
            <a:noFill/>
            <a:prstDash val="solid"/>
          </a:ln>
        </p:spPr>
        <p:txBody>
          <a:bodyPr/>
          <a:lstStyle/>
          <a:p>
            <a:pPr algn="l">
              <a:defRPr sz="2100" b="1">
                <a:solidFill>
                  <a:srgbClr val="F28C28"/>
                </a:solidFill>
                <a:latin typeface="Noto Sans CJK JP"/>
                <a:ea typeface="Noto Sans CJK JP"/>
                <a:cs typeface="Noto Sans CJK JP"/>
              </a:defRPr>
            </a:pPr>
            <a:r>
              <a:rPr lang="en" sz="2100" b="1">
                <a:solidFill>
                  <a:srgbClr val="F28C28"/>
                </a:solidFill>
                <a:latin typeface="Arial" panose="020B0604020202020204" pitchFamily="34" charset="0"/>
                <a:ea typeface="Noto Sans CJK JP"/>
                <a:cs typeface="Arial" panose="020B0604020202020204" pitchFamily="34" charset="0"/>
              </a:rPr>
              <a:t>02</a:t>
            </a:r>
          </a:p>
        </p:txBody>
      </p:sp>
      <p:sp>
        <p:nvSpPr>
          <p:cNvPr id="12" name="正方形/長方形 11">
            <a:extLst>
              <a:ext uri="{FF2B5EF4-FFF2-40B4-BE49-F238E27FC236}">
                <a16:creationId xmlns:a16="http://schemas.microsoft.com/office/drawing/2014/main" id="{6E9A9AA3-DBF8-4009-8BCE-7BAC52BF3FA9}"/>
              </a:ext>
            </a:extLst>
          </p:cNvPr>
          <p:cNvSpPr>
            <a:spLocks noGrp="1"/>
          </p:cNvSpPr>
          <p:nvPr/>
        </p:nvSpPr>
        <p:spPr>
          <a:xfrm>
            <a:off x="1581150" y="2475899"/>
            <a:ext cx="2762250" cy="561109"/>
          </a:xfrm>
          <a:prstGeom prst="rect">
            <a:avLst/>
          </a:prstGeom>
          <a:noFill/>
          <a:ln w="0">
            <a:noFill/>
            <a:prstDash val="solid"/>
          </a:ln>
        </p:spPr>
        <p:txBody>
          <a:bodyPr/>
          <a:lstStyle/>
          <a:p>
            <a:pPr algn="l">
              <a:defRPr sz="1650" b="1">
                <a:solidFill>
                  <a:srgbClr val="12355B"/>
                </a:solidFill>
                <a:latin typeface="Noto Sans CJK JP"/>
                <a:ea typeface="Noto Sans CJK JP"/>
                <a:cs typeface="Noto Sans CJK JP"/>
              </a:defRPr>
            </a:pPr>
            <a:r>
              <a:rPr lang="en" b="1" dirty="0">
                <a:solidFill>
                  <a:srgbClr val="12355B"/>
                </a:solidFill>
                <a:latin typeface="Arial" panose="020B0604020202020204" pitchFamily="34" charset="0"/>
                <a:ea typeface="Noto Sans CJK JP"/>
                <a:cs typeface="Arial" panose="020B0604020202020204" pitchFamily="34" charset="0"/>
              </a:rPr>
              <a:t>Eliminating Regional Characteristics</a:t>
            </a:r>
          </a:p>
        </p:txBody>
      </p:sp>
      <p:sp>
        <p:nvSpPr>
          <p:cNvPr id="13" name="正方形/長方形 12">
            <a:extLst>
              <a:ext uri="{FF2B5EF4-FFF2-40B4-BE49-F238E27FC236}">
                <a16:creationId xmlns:a16="http://schemas.microsoft.com/office/drawing/2014/main" id="{05CFF162-5792-4115-A0A8-42668CE143E4}"/>
              </a:ext>
            </a:extLst>
          </p:cNvPr>
          <p:cNvSpPr>
            <a:spLocks noGrp="1"/>
          </p:cNvSpPr>
          <p:nvPr/>
        </p:nvSpPr>
        <p:spPr>
          <a:xfrm>
            <a:off x="4705350" y="2533650"/>
            <a:ext cx="6286500" cy="419100"/>
          </a:xfrm>
          <a:prstGeom prst="rect">
            <a:avLst/>
          </a:prstGeom>
          <a:noFill/>
          <a:ln w="0">
            <a:noFill/>
            <a:prstDash val="solid"/>
          </a:ln>
        </p:spPr>
        <p:txBody>
          <a:bodyPr/>
          <a:lstStyle/>
          <a:p>
            <a:pPr algn="l">
              <a:defRPr sz="1350" b="0">
                <a:solidFill>
                  <a:srgbClr val="17212B"/>
                </a:solidFill>
                <a:latin typeface="Noto Sans CJK JP"/>
                <a:ea typeface="Noto Sans CJK JP"/>
                <a:cs typeface="Noto Sans CJK JP"/>
              </a:defRPr>
            </a:pPr>
            <a:r>
              <a:rPr lang="en" sz="1600" b="0" dirty="0">
                <a:solidFill>
                  <a:srgbClr val="17212B"/>
                </a:solidFill>
                <a:latin typeface="Arial" panose="020B0604020202020204" pitchFamily="34" charset="0"/>
                <a:ea typeface="Noto Sans CJK JP"/>
                <a:cs typeface="Arial" panose="020B0604020202020204" pitchFamily="34" charset="0"/>
              </a:rPr>
              <a:t>Averaging the impact of different aggregates by region</a:t>
            </a:r>
          </a:p>
        </p:txBody>
      </p:sp>
      <p:sp>
        <p:nvSpPr>
          <p:cNvPr id="14" name="正方形/長方形 13">
            <a:extLst>
              <a:ext uri="{FF2B5EF4-FFF2-40B4-BE49-F238E27FC236}">
                <a16:creationId xmlns:a16="http://schemas.microsoft.com/office/drawing/2014/main" id="{9C5B0F97-5690-455B-9CB6-257BC19E0020}"/>
              </a:ext>
            </a:extLst>
          </p:cNvPr>
          <p:cNvSpPr>
            <a:spLocks noGrp="1"/>
          </p:cNvSpPr>
          <p:nvPr/>
        </p:nvSpPr>
        <p:spPr>
          <a:xfrm>
            <a:off x="609600" y="3257550"/>
            <a:ext cx="10382250" cy="9525"/>
          </a:xfrm>
          <a:prstGeom prst="rect">
            <a:avLst/>
          </a:prstGeom>
          <a:solidFill>
            <a:srgbClr val="CBD3DC"/>
          </a:solidFill>
          <a:ln w="0">
            <a:noFill/>
            <a:prstDash val="solid"/>
          </a:ln>
        </p:spPr>
        <p:txBody>
          <a:bodyPr/>
          <a:lstStyle/>
          <a:p>
            <a:endParaRPr lang="ja-JP" altLang="en-US">
              <a:latin typeface="Arial" panose="020B0604020202020204" pitchFamily="34" charset="0"/>
              <a:cs typeface="Arial" panose="020B0604020202020204" pitchFamily="34" charset="0"/>
            </a:endParaRPr>
          </a:p>
        </p:txBody>
      </p:sp>
      <p:sp>
        <p:nvSpPr>
          <p:cNvPr id="15" name="正方形/長方形 14">
            <a:extLst>
              <a:ext uri="{FF2B5EF4-FFF2-40B4-BE49-F238E27FC236}">
                <a16:creationId xmlns:a16="http://schemas.microsoft.com/office/drawing/2014/main" id="{9C121A34-BDD5-472D-B444-4DAEF0A9004A}"/>
              </a:ext>
            </a:extLst>
          </p:cNvPr>
          <p:cNvSpPr>
            <a:spLocks noGrp="1"/>
          </p:cNvSpPr>
          <p:nvPr/>
        </p:nvSpPr>
        <p:spPr>
          <a:xfrm>
            <a:off x="609600" y="3638550"/>
            <a:ext cx="723900" cy="438150"/>
          </a:xfrm>
          <a:prstGeom prst="rect">
            <a:avLst/>
          </a:prstGeom>
          <a:noFill/>
          <a:ln w="0">
            <a:noFill/>
            <a:prstDash val="solid"/>
          </a:ln>
        </p:spPr>
        <p:txBody>
          <a:bodyPr/>
          <a:lstStyle/>
          <a:p>
            <a:pPr algn="l">
              <a:defRPr sz="2100" b="1">
                <a:solidFill>
                  <a:srgbClr val="F28C28"/>
                </a:solidFill>
                <a:latin typeface="Noto Sans CJK JP"/>
                <a:ea typeface="Noto Sans CJK JP"/>
                <a:cs typeface="Noto Sans CJK JP"/>
              </a:defRPr>
            </a:pPr>
            <a:r>
              <a:rPr lang="en" sz="2100" b="1">
                <a:solidFill>
                  <a:srgbClr val="F28C28"/>
                </a:solidFill>
                <a:latin typeface="Arial" panose="020B0604020202020204" pitchFamily="34" charset="0"/>
                <a:ea typeface="Noto Sans CJK JP"/>
                <a:cs typeface="Arial" panose="020B0604020202020204" pitchFamily="34" charset="0"/>
              </a:rPr>
              <a:t>03</a:t>
            </a:r>
          </a:p>
        </p:txBody>
      </p:sp>
      <p:sp>
        <p:nvSpPr>
          <p:cNvPr id="16" name="正方形/長方形 15">
            <a:extLst>
              <a:ext uri="{FF2B5EF4-FFF2-40B4-BE49-F238E27FC236}">
                <a16:creationId xmlns:a16="http://schemas.microsoft.com/office/drawing/2014/main" id="{1612E173-3A53-417E-B181-0A13BB603907}"/>
              </a:ext>
            </a:extLst>
          </p:cNvPr>
          <p:cNvSpPr>
            <a:spLocks noGrp="1"/>
          </p:cNvSpPr>
          <p:nvPr/>
        </p:nvSpPr>
        <p:spPr>
          <a:xfrm>
            <a:off x="1581150" y="3590425"/>
            <a:ext cx="2913848" cy="586402"/>
          </a:xfrm>
          <a:prstGeom prst="rect">
            <a:avLst/>
          </a:prstGeom>
          <a:noFill/>
          <a:ln w="0">
            <a:noFill/>
            <a:prstDash val="solid"/>
          </a:ln>
        </p:spPr>
        <p:txBody>
          <a:bodyPr/>
          <a:lstStyle/>
          <a:p>
            <a:pPr algn="l">
              <a:defRPr sz="1650" b="1">
                <a:solidFill>
                  <a:srgbClr val="12355B"/>
                </a:solidFill>
                <a:latin typeface="Noto Sans CJK JP"/>
                <a:ea typeface="Noto Sans CJK JP"/>
                <a:cs typeface="Noto Sans CJK JP"/>
              </a:defRPr>
            </a:pPr>
            <a:r>
              <a:rPr lang="en" b="1" dirty="0">
                <a:solidFill>
                  <a:srgbClr val="12355B"/>
                </a:solidFill>
                <a:latin typeface="Arial" panose="020B0604020202020204" pitchFamily="34" charset="0"/>
                <a:ea typeface="Noto Sans CJK JP"/>
                <a:cs typeface="Arial" panose="020B0604020202020204" pitchFamily="34" charset="0"/>
              </a:rPr>
              <a:t>Standardization of </a:t>
            </a:r>
          </a:p>
          <a:p>
            <a:pPr algn="l">
              <a:defRPr sz="1650" b="1">
                <a:solidFill>
                  <a:srgbClr val="12355B"/>
                </a:solidFill>
                <a:latin typeface="Noto Sans CJK JP"/>
                <a:ea typeface="Noto Sans CJK JP"/>
                <a:cs typeface="Noto Sans CJK JP"/>
              </a:defRPr>
            </a:pPr>
            <a:r>
              <a:rPr lang="en" b="1" dirty="0">
                <a:solidFill>
                  <a:srgbClr val="12355B"/>
                </a:solidFill>
                <a:latin typeface="Arial" panose="020B0604020202020204" pitchFamily="34" charset="0"/>
                <a:ea typeface="Noto Sans CJK JP"/>
                <a:cs typeface="Arial" panose="020B0604020202020204" pitchFamily="34" charset="0"/>
              </a:rPr>
              <a:t>Two t</a:t>
            </a:r>
            <a:r>
              <a:rPr lang="en-US" altLang="ja-JP" b="1" dirty="0" err="1">
                <a:solidFill>
                  <a:srgbClr val="12355B"/>
                </a:solidFill>
                <a:latin typeface="Arial" panose="020B0604020202020204" pitchFamily="34" charset="0"/>
                <a:ea typeface="Noto Sans CJK JP"/>
                <a:cs typeface="Arial" panose="020B0604020202020204" pitchFamily="34" charset="0"/>
              </a:rPr>
              <a:t>ypes</a:t>
            </a:r>
            <a:r>
              <a:rPr lang="en-US" altLang="ja-JP" b="1" dirty="0">
                <a:solidFill>
                  <a:srgbClr val="12355B"/>
                </a:solidFill>
                <a:latin typeface="Arial" panose="020B0604020202020204" pitchFamily="34" charset="0"/>
                <a:ea typeface="Noto Sans CJK JP"/>
                <a:cs typeface="Arial" panose="020B0604020202020204" pitchFamily="34" charset="0"/>
              </a:rPr>
              <a:t> concrete</a:t>
            </a:r>
            <a:endParaRPr lang="en" b="1" dirty="0">
              <a:solidFill>
                <a:srgbClr val="12355B"/>
              </a:solidFill>
              <a:latin typeface="Arial" panose="020B0604020202020204" pitchFamily="34" charset="0"/>
              <a:ea typeface="Noto Sans CJK JP"/>
              <a:cs typeface="Arial" panose="020B0604020202020204" pitchFamily="34" charset="0"/>
            </a:endParaRPr>
          </a:p>
        </p:txBody>
      </p:sp>
      <p:sp>
        <p:nvSpPr>
          <p:cNvPr id="17" name="正方形/長方形 16">
            <a:extLst>
              <a:ext uri="{FF2B5EF4-FFF2-40B4-BE49-F238E27FC236}">
                <a16:creationId xmlns:a16="http://schemas.microsoft.com/office/drawing/2014/main" id="{4DAA880C-0B76-4EF0-AAE1-A6C7F9F1DC90}"/>
              </a:ext>
            </a:extLst>
          </p:cNvPr>
          <p:cNvSpPr>
            <a:spLocks noGrp="1"/>
          </p:cNvSpPr>
          <p:nvPr/>
        </p:nvSpPr>
        <p:spPr>
          <a:xfrm>
            <a:off x="4705350" y="3638550"/>
            <a:ext cx="6286500" cy="419100"/>
          </a:xfrm>
          <a:prstGeom prst="rect">
            <a:avLst/>
          </a:prstGeom>
          <a:noFill/>
          <a:ln w="0">
            <a:noFill/>
            <a:prstDash val="solid"/>
          </a:ln>
        </p:spPr>
        <p:txBody>
          <a:bodyPr/>
          <a:lstStyle/>
          <a:p>
            <a:pPr algn="l">
              <a:defRPr sz="1350" b="0">
                <a:solidFill>
                  <a:srgbClr val="17212B"/>
                </a:solidFill>
                <a:latin typeface="Noto Sans CJK JP"/>
                <a:ea typeface="Noto Sans CJK JP"/>
                <a:cs typeface="Noto Sans CJK JP"/>
              </a:defRPr>
            </a:pPr>
            <a:r>
              <a:rPr lang="en" sz="1600" b="0" dirty="0">
                <a:solidFill>
                  <a:srgbClr val="17212B"/>
                </a:solidFill>
                <a:latin typeface="Arial" panose="020B0604020202020204" pitchFamily="34" charset="0"/>
                <a:ea typeface="Noto Sans CJK JP"/>
                <a:cs typeface="Arial" panose="020B0604020202020204" pitchFamily="34" charset="0"/>
              </a:rPr>
              <a:t>Standard concrete composition for Si and Ca aggregates</a:t>
            </a:r>
          </a:p>
        </p:txBody>
      </p:sp>
      <p:sp>
        <p:nvSpPr>
          <p:cNvPr id="18" name="正方形/長方形 17">
            <a:extLst>
              <a:ext uri="{FF2B5EF4-FFF2-40B4-BE49-F238E27FC236}">
                <a16:creationId xmlns:a16="http://schemas.microsoft.com/office/drawing/2014/main" id="{3F2F809E-F4A7-4AEE-AF9B-EA29742B103F}"/>
              </a:ext>
            </a:extLst>
          </p:cNvPr>
          <p:cNvSpPr>
            <a:spLocks noGrp="1"/>
          </p:cNvSpPr>
          <p:nvPr/>
        </p:nvSpPr>
        <p:spPr>
          <a:xfrm>
            <a:off x="609600" y="4362450"/>
            <a:ext cx="10382250" cy="9525"/>
          </a:xfrm>
          <a:prstGeom prst="rect">
            <a:avLst/>
          </a:prstGeom>
          <a:solidFill>
            <a:srgbClr val="CBD3DC"/>
          </a:solidFill>
          <a:ln w="0">
            <a:noFill/>
            <a:prstDash val="solid"/>
          </a:ln>
        </p:spPr>
        <p:txBody>
          <a:bodyPr/>
          <a:lstStyle/>
          <a:p>
            <a:endParaRPr lang="ja-JP" altLang="en-US">
              <a:latin typeface="Arial" panose="020B0604020202020204" pitchFamily="34" charset="0"/>
              <a:cs typeface="Arial" panose="020B0604020202020204" pitchFamily="34" charset="0"/>
            </a:endParaRPr>
          </a:p>
        </p:txBody>
      </p:sp>
      <p:sp>
        <p:nvSpPr>
          <p:cNvPr id="19" name="正方形/長方形 18">
            <a:extLst>
              <a:ext uri="{FF2B5EF4-FFF2-40B4-BE49-F238E27FC236}">
                <a16:creationId xmlns:a16="http://schemas.microsoft.com/office/drawing/2014/main" id="{F631C071-8720-4C07-8907-A9472BC3CB69}"/>
              </a:ext>
            </a:extLst>
          </p:cNvPr>
          <p:cNvSpPr>
            <a:spLocks noGrp="1"/>
          </p:cNvSpPr>
          <p:nvPr/>
        </p:nvSpPr>
        <p:spPr>
          <a:xfrm>
            <a:off x="609600" y="4743450"/>
            <a:ext cx="723900" cy="438150"/>
          </a:xfrm>
          <a:prstGeom prst="rect">
            <a:avLst/>
          </a:prstGeom>
          <a:noFill/>
          <a:ln w="0">
            <a:noFill/>
            <a:prstDash val="solid"/>
          </a:ln>
        </p:spPr>
        <p:txBody>
          <a:bodyPr/>
          <a:lstStyle/>
          <a:p>
            <a:pPr algn="l">
              <a:defRPr sz="2100" b="1">
                <a:solidFill>
                  <a:srgbClr val="F28C28"/>
                </a:solidFill>
                <a:latin typeface="Noto Sans CJK JP"/>
                <a:ea typeface="Noto Sans CJK JP"/>
                <a:cs typeface="Noto Sans CJK JP"/>
              </a:defRPr>
            </a:pPr>
            <a:r>
              <a:rPr lang="en" sz="2100" b="1">
                <a:solidFill>
                  <a:srgbClr val="F28C28"/>
                </a:solidFill>
                <a:latin typeface="Arial" panose="020B0604020202020204" pitchFamily="34" charset="0"/>
                <a:ea typeface="Noto Sans CJK JP"/>
                <a:cs typeface="Arial" panose="020B0604020202020204" pitchFamily="34" charset="0"/>
              </a:rPr>
              <a:t>04</a:t>
            </a:r>
          </a:p>
        </p:txBody>
      </p:sp>
      <p:sp>
        <p:nvSpPr>
          <p:cNvPr id="20" name="正方形/長方形 19">
            <a:extLst>
              <a:ext uri="{FF2B5EF4-FFF2-40B4-BE49-F238E27FC236}">
                <a16:creationId xmlns:a16="http://schemas.microsoft.com/office/drawing/2014/main" id="{3EBF5128-98E7-41FB-8C25-1D1A31CB1B33}"/>
              </a:ext>
            </a:extLst>
          </p:cNvPr>
          <p:cNvSpPr>
            <a:spLocks noGrp="1"/>
          </p:cNvSpPr>
          <p:nvPr/>
        </p:nvSpPr>
        <p:spPr>
          <a:xfrm>
            <a:off x="1581150" y="4647200"/>
            <a:ext cx="2762250" cy="666550"/>
          </a:xfrm>
          <a:prstGeom prst="rect">
            <a:avLst/>
          </a:prstGeom>
          <a:noFill/>
          <a:ln w="0">
            <a:noFill/>
            <a:prstDash val="solid"/>
          </a:ln>
        </p:spPr>
        <p:txBody>
          <a:bodyPr/>
          <a:lstStyle/>
          <a:p>
            <a:pPr algn="l">
              <a:defRPr sz="1650" b="1">
                <a:solidFill>
                  <a:srgbClr val="12355B"/>
                </a:solidFill>
                <a:latin typeface="Noto Sans CJK JP"/>
                <a:ea typeface="Noto Sans CJK JP"/>
                <a:cs typeface="Noto Sans CJK JP"/>
              </a:defRPr>
            </a:pPr>
            <a:r>
              <a:rPr lang="en" b="1" dirty="0">
                <a:solidFill>
                  <a:srgbClr val="12355B"/>
                </a:solidFill>
                <a:latin typeface="Arial" panose="020B0604020202020204" pitchFamily="34" charset="0"/>
                <a:ea typeface="Noto Sans CJK JP"/>
                <a:cs typeface="Arial" panose="020B0604020202020204" pitchFamily="34" charset="0"/>
              </a:rPr>
              <a:t>Realistic moisture content</a:t>
            </a:r>
          </a:p>
        </p:txBody>
      </p:sp>
      <p:sp>
        <p:nvSpPr>
          <p:cNvPr id="21" name="正方形/長方形 20">
            <a:extLst>
              <a:ext uri="{FF2B5EF4-FFF2-40B4-BE49-F238E27FC236}">
                <a16:creationId xmlns:a16="http://schemas.microsoft.com/office/drawing/2014/main" id="{C53E1E02-E74C-491F-95CB-0498DF68F391}"/>
              </a:ext>
            </a:extLst>
          </p:cNvPr>
          <p:cNvSpPr>
            <a:spLocks noGrp="1"/>
          </p:cNvSpPr>
          <p:nvPr/>
        </p:nvSpPr>
        <p:spPr>
          <a:xfrm>
            <a:off x="4705350" y="4724200"/>
            <a:ext cx="6286500" cy="380651"/>
          </a:xfrm>
          <a:prstGeom prst="rect">
            <a:avLst/>
          </a:prstGeom>
          <a:noFill/>
          <a:ln w="0">
            <a:noFill/>
            <a:prstDash val="solid"/>
          </a:ln>
        </p:spPr>
        <p:txBody>
          <a:bodyPr/>
          <a:lstStyle/>
          <a:p>
            <a:pPr algn="l">
              <a:defRPr sz="1350" b="0">
                <a:solidFill>
                  <a:srgbClr val="17212B"/>
                </a:solidFill>
                <a:latin typeface="Noto Sans CJK JP"/>
                <a:ea typeface="Noto Sans CJK JP"/>
                <a:cs typeface="Noto Sans CJK JP"/>
              </a:defRPr>
            </a:pPr>
            <a:r>
              <a:rPr lang="en" sz="1600" b="0" dirty="0">
                <a:solidFill>
                  <a:srgbClr val="17212B"/>
                </a:solidFill>
                <a:latin typeface="Arial" panose="020B0604020202020204" pitchFamily="34" charset="0"/>
                <a:ea typeface="Noto Sans CJK JP"/>
                <a:cs typeface="Arial" panose="020B0604020202020204" pitchFamily="34" charset="0"/>
              </a:rPr>
              <a:t>Residual moisture is considered according to thickness</a:t>
            </a:r>
          </a:p>
        </p:txBody>
      </p:sp>
      <p:sp>
        <p:nvSpPr>
          <p:cNvPr id="22" name="正方形/長方形 21">
            <a:extLst>
              <a:ext uri="{FF2B5EF4-FFF2-40B4-BE49-F238E27FC236}">
                <a16:creationId xmlns:a16="http://schemas.microsoft.com/office/drawing/2014/main" id="{C7622150-9009-4D25-AF95-A052DA87E1BE}"/>
              </a:ext>
            </a:extLst>
          </p:cNvPr>
          <p:cNvSpPr>
            <a:spLocks noGrp="1"/>
          </p:cNvSpPr>
          <p:nvPr/>
        </p:nvSpPr>
        <p:spPr>
          <a:xfrm>
            <a:off x="609600" y="5467350"/>
            <a:ext cx="10382250" cy="9525"/>
          </a:xfrm>
          <a:prstGeom prst="rect">
            <a:avLst/>
          </a:prstGeom>
          <a:solidFill>
            <a:srgbClr val="CBD3DC"/>
          </a:solidFill>
          <a:ln w="0">
            <a:noFill/>
            <a:prstDash val="solid"/>
          </a:ln>
        </p:spPr>
        <p:txBody>
          <a:bodyPr/>
          <a:lstStyle/>
          <a:p>
            <a:endParaRPr lang="ja-JP" altLang="en-US">
              <a:latin typeface="Arial" panose="020B0604020202020204" pitchFamily="34" charset="0"/>
              <a:cs typeface="Arial" panose="020B0604020202020204" pitchFamily="34" charset="0"/>
            </a:endParaRPr>
          </a:p>
        </p:txBody>
      </p:sp>
      <p:sp>
        <p:nvSpPr>
          <p:cNvPr id="27" name="正方形/長方形 26">
            <a:extLst>
              <a:ext uri="{FF2B5EF4-FFF2-40B4-BE49-F238E27FC236}">
                <a16:creationId xmlns:a16="http://schemas.microsoft.com/office/drawing/2014/main" id="{718E642B-5846-C537-8564-3E83B05373A8}"/>
              </a:ext>
            </a:extLst>
          </p:cNvPr>
          <p:cNvSpPr>
            <a:spLocks noGrp="1"/>
          </p:cNvSpPr>
          <p:nvPr/>
        </p:nvSpPr>
        <p:spPr>
          <a:xfrm>
            <a:off x="762000" y="6334991"/>
            <a:ext cx="10382250" cy="9525"/>
          </a:xfrm>
          <a:prstGeom prst="rect">
            <a:avLst/>
          </a:prstGeom>
          <a:solidFill>
            <a:srgbClr val="CBD3DC"/>
          </a:solidFill>
          <a:ln w="0">
            <a:noFill/>
            <a:prstDash val="solid"/>
          </a:ln>
        </p:spPr>
        <p:txBody>
          <a:bodyPr/>
          <a:lstStyle/>
          <a:p>
            <a:endParaRPr lang="ja-JP" altLang="en-US">
              <a:latin typeface="Arial" panose="020B0604020202020204" pitchFamily="34" charset="0"/>
              <a:cs typeface="Arial" panose="020B0604020202020204" pitchFamily="34" charset="0"/>
            </a:endParaRPr>
          </a:p>
        </p:txBody>
      </p:sp>
      <p:sp>
        <p:nvSpPr>
          <p:cNvPr id="28" name="正方形/長方形 27">
            <a:extLst>
              <a:ext uri="{FF2B5EF4-FFF2-40B4-BE49-F238E27FC236}">
                <a16:creationId xmlns:a16="http://schemas.microsoft.com/office/drawing/2014/main" id="{97521AE0-8B72-C919-DCDB-3B35F3705081}"/>
              </a:ext>
            </a:extLst>
          </p:cNvPr>
          <p:cNvSpPr>
            <a:spLocks noGrp="1"/>
          </p:cNvSpPr>
          <p:nvPr/>
        </p:nvSpPr>
        <p:spPr>
          <a:xfrm>
            <a:off x="609600" y="5639666"/>
            <a:ext cx="723900" cy="438150"/>
          </a:xfrm>
          <a:prstGeom prst="rect">
            <a:avLst/>
          </a:prstGeom>
          <a:noFill/>
          <a:ln w="0">
            <a:noFill/>
            <a:prstDash val="solid"/>
          </a:ln>
        </p:spPr>
        <p:txBody>
          <a:bodyPr/>
          <a:lstStyle/>
          <a:p>
            <a:pPr algn="l">
              <a:defRPr sz="2100" b="1">
                <a:solidFill>
                  <a:srgbClr val="F28C28"/>
                </a:solidFill>
                <a:latin typeface="Noto Sans CJK JP"/>
                <a:ea typeface="Noto Sans CJK JP"/>
                <a:cs typeface="Noto Sans CJK JP"/>
              </a:defRPr>
            </a:pPr>
            <a:r>
              <a:rPr lang="en" sz="2100" b="1">
                <a:solidFill>
                  <a:srgbClr val="F28C28"/>
                </a:solidFill>
                <a:latin typeface="Arial" panose="020B0604020202020204" pitchFamily="34" charset="0"/>
                <a:ea typeface="Noto Sans CJK JP"/>
                <a:cs typeface="Arial" panose="020B0604020202020204" pitchFamily="34" charset="0"/>
              </a:rPr>
              <a:t>05</a:t>
            </a:r>
            <a:endParaRPr sz="2100" b="1" dirty="0">
              <a:solidFill>
                <a:srgbClr val="F28C28"/>
              </a:solidFill>
              <a:latin typeface="Arial" panose="020B0604020202020204" pitchFamily="34" charset="0"/>
              <a:ea typeface="Noto Sans CJK JP"/>
              <a:cs typeface="Arial" panose="020B0604020202020204" pitchFamily="34" charset="0"/>
            </a:endParaRPr>
          </a:p>
        </p:txBody>
      </p:sp>
      <p:sp>
        <p:nvSpPr>
          <p:cNvPr id="29" name="正方形/長方形 28">
            <a:extLst>
              <a:ext uri="{FF2B5EF4-FFF2-40B4-BE49-F238E27FC236}">
                <a16:creationId xmlns:a16="http://schemas.microsoft.com/office/drawing/2014/main" id="{E16CEC0B-0E95-0364-37EA-B8312643ECB9}"/>
              </a:ext>
            </a:extLst>
          </p:cNvPr>
          <p:cNvSpPr>
            <a:spLocks noGrp="1"/>
          </p:cNvSpPr>
          <p:nvPr/>
        </p:nvSpPr>
        <p:spPr>
          <a:xfrm>
            <a:off x="1581150" y="5670839"/>
            <a:ext cx="2762250" cy="381000"/>
          </a:xfrm>
          <a:prstGeom prst="rect">
            <a:avLst/>
          </a:prstGeom>
          <a:noFill/>
          <a:ln w="0">
            <a:noFill/>
            <a:prstDash val="solid"/>
          </a:ln>
        </p:spPr>
        <p:txBody>
          <a:bodyPr/>
          <a:lstStyle/>
          <a:p>
            <a:pPr algn="l">
              <a:defRPr sz="1650" b="1">
                <a:solidFill>
                  <a:srgbClr val="12355B"/>
                </a:solidFill>
                <a:latin typeface="Noto Sans CJK JP"/>
                <a:ea typeface="Noto Sans CJK JP"/>
                <a:cs typeface="Noto Sans CJK JP"/>
              </a:defRPr>
            </a:pPr>
            <a:r>
              <a:rPr lang="en" altLang="en-US" b="1" dirty="0">
                <a:solidFill>
                  <a:srgbClr val="12355B"/>
                </a:solidFill>
                <a:latin typeface="Arial" panose="020B0604020202020204" pitchFamily="34" charset="0"/>
                <a:ea typeface="Noto Sans CJK JP"/>
                <a:cs typeface="Arial" panose="020B0604020202020204" pitchFamily="34" charset="0"/>
              </a:rPr>
              <a:t>Application</a:t>
            </a:r>
            <a:endParaRPr b="1" dirty="0">
              <a:solidFill>
                <a:srgbClr val="12355B"/>
              </a:solidFill>
              <a:latin typeface="Arial" panose="020B0604020202020204" pitchFamily="34" charset="0"/>
              <a:ea typeface="Noto Sans CJK JP"/>
              <a:cs typeface="Arial" panose="020B0604020202020204" pitchFamily="34" charset="0"/>
            </a:endParaRPr>
          </a:p>
        </p:txBody>
      </p:sp>
      <p:sp>
        <p:nvSpPr>
          <p:cNvPr id="30" name="正方形/長方形 29">
            <a:extLst>
              <a:ext uri="{FF2B5EF4-FFF2-40B4-BE49-F238E27FC236}">
                <a16:creationId xmlns:a16="http://schemas.microsoft.com/office/drawing/2014/main" id="{73619B01-3A89-53B1-A9C1-53E50690B1BE}"/>
              </a:ext>
            </a:extLst>
          </p:cNvPr>
          <p:cNvSpPr>
            <a:spLocks noGrp="1"/>
          </p:cNvSpPr>
          <p:nvPr/>
        </p:nvSpPr>
        <p:spPr>
          <a:xfrm>
            <a:off x="4410075" y="5611090"/>
            <a:ext cx="6877050" cy="733425"/>
          </a:xfrm>
          <a:prstGeom prst="rect">
            <a:avLst/>
          </a:prstGeom>
          <a:noFill/>
          <a:ln w="0">
            <a:noFill/>
            <a:prstDash val="solid"/>
          </a:ln>
        </p:spPr>
        <p:txBody>
          <a:bodyPr/>
          <a:lstStyle/>
          <a:p>
            <a:pPr marL="274320" algn="just">
              <a:buNone/>
            </a:pPr>
            <a:r>
              <a:rPr lang="en" altLang="ja-JP" sz="1600" kern="100" dirty="0">
                <a:latin typeface="Arial" panose="020B0604020202020204" pitchFamily="34" charset="0"/>
                <a:ea typeface="游明朝" panose="02020400000000000000" pitchFamily="18" charset="-128"/>
                <a:cs typeface="Arial" panose="020B0604020202020204" pitchFamily="34" charset="0"/>
              </a:rPr>
              <a:t>Accelerators below 20 MeV
(Mainly medical linacs and PET cyclotrons)</a:t>
            </a:r>
            <a:endParaRPr lang="en-US" altLang="ja-JP" sz="1600" kern="100" dirty="0">
              <a:latin typeface="Arial" panose="020B0604020202020204" pitchFamily="34" charset="0"/>
              <a:ea typeface="游明朝" panose="02020400000000000000" pitchFamily="18" charset="-128"/>
              <a:cs typeface="Arial" panose="020B0604020202020204" pitchFamily="34" charset="0"/>
            </a:endParaRPr>
          </a:p>
          <a:p>
            <a:pPr marL="274320" algn="just">
              <a:buNone/>
            </a:pPr>
            <a:endParaRPr lang="ja-JP" altLang="ja-JP" sz="1600" kern="100" dirty="0">
              <a:latin typeface="Arial" panose="020B0604020202020204" pitchFamily="34" charset="0"/>
              <a:ea typeface="游明朝" panose="02020400000000000000" pitchFamily="18" charset="-128"/>
              <a:cs typeface="Arial" panose="020B0604020202020204" pitchFamily="34" charset="0"/>
            </a:endParaRPr>
          </a:p>
        </p:txBody>
      </p:sp>
      <p:sp>
        <p:nvSpPr>
          <p:cNvPr id="33" name="タイトル 32">
            <a:extLst>
              <a:ext uri="{FF2B5EF4-FFF2-40B4-BE49-F238E27FC236}">
                <a16:creationId xmlns:a16="http://schemas.microsoft.com/office/drawing/2014/main" id="{5E999474-6EC0-03A7-3B0B-33A89F981DA3}"/>
              </a:ext>
            </a:extLst>
          </p:cNvPr>
          <p:cNvSpPr>
            <a:spLocks noGrp="1"/>
          </p:cNvSpPr>
          <p:nvPr>
            <p:ph type="ctrTitle"/>
          </p:nvPr>
        </p:nvSpPr>
        <p:spPr>
          <a:xfrm>
            <a:off x="686601" y="139476"/>
            <a:ext cx="6433457" cy="387798"/>
          </a:xfrm>
        </p:spPr>
        <p:txBody>
          <a:bodyPr/>
          <a:lstStyle/>
          <a:p>
            <a:r>
              <a:rPr lang="en" altLang="en-US" sz="2800" dirty="0">
                <a:solidFill>
                  <a:srgbClr val="12355B"/>
                </a:solidFill>
                <a:latin typeface="Arial" panose="020B0604020202020204" pitchFamily="34" charset="0"/>
                <a:ea typeface="Noto Sans CJK JP"/>
                <a:cs typeface="Arial" panose="020B0604020202020204" pitchFamily="34" charset="0"/>
              </a:rPr>
              <a:t>Policy and Application</a:t>
            </a:r>
            <a:endParaRPr lang="ja-JP" altLang="en-US" sz="2800" dirty="0">
              <a:latin typeface="Arial" panose="020B0604020202020204" pitchFamily="34" charset="0"/>
              <a:cs typeface="Arial" panose="020B0604020202020204" pitchFamily="34" charset="0"/>
            </a:endParaRPr>
          </a:p>
        </p:txBody>
      </p:sp>
      <p:pic>
        <p:nvPicPr>
          <p:cNvPr id="2" name="図 1">
            <a:extLst>
              <a:ext uri="{FF2B5EF4-FFF2-40B4-BE49-F238E27FC236}">
                <a16:creationId xmlns:a16="http://schemas.microsoft.com/office/drawing/2014/main" id="{F643C7C0-1240-1399-AEB4-21D7A2275C41}"/>
              </a:ext>
            </a:extLst>
          </p:cNvPr>
          <p:cNvPicPr>
            <a:picLocks noChangeAspect="1"/>
          </p:cNvPicPr>
          <p:nvPr/>
        </p:nvPicPr>
        <p:blipFill>
          <a:blip r:embed="rId3"/>
          <a:stretch>
            <a:fillRect/>
          </a:stretch>
        </p:blipFill>
        <p:spPr>
          <a:xfrm>
            <a:off x="10645542" y="0"/>
            <a:ext cx="1546458" cy="583324"/>
          </a:xfrm>
          <a:prstGeom prst="rect">
            <a:avLst/>
          </a:prstGeom>
        </p:spPr>
      </p:pic>
    </p:spTree>
    <p:extLst>
      <p:ext uri="{BB962C8B-B14F-4D97-AF65-F5344CB8AC3E}">
        <p14:creationId xmlns:p14="http://schemas.microsoft.com/office/powerpoint/2010/main" val="2110794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76C75826-BA51-4062-A9FD-3E64D8B7542A}"/>
              </a:ext>
            </a:extLst>
          </p:cNvPr>
          <p:cNvSpPr>
            <a:spLocks noGrp="1"/>
          </p:cNvSpPr>
          <p:nvPr/>
        </p:nvSpPr>
        <p:spPr>
          <a:xfrm>
            <a:off x="11087100" y="6477000"/>
            <a:ext cx="495300" cy="171450"/>
          </a:xfrm>
          <a:prstGeom prst="rect">
            <a:avLst/>
          </a:prstGeom>
          <a:noFill/>
          <a:ln w="0">
            <a:noFill/>
            <a:prstDash val="solid"/>
          </a:ln>
        </p:spPr>
        <p:txBody>
          <a:bodyPr/>
          <a:lstStyle/>
          <a:p>
            <a:pPr algn="r">
              <a:defRPr sz="750" b="1">
                <a:solidFill>
                  <a:srgbClr val="12355B"/>
                </a:solidFill>
                <a:latin typeface="Noto Sans CJK JP"/>
                <a:ea typeface="Noto Sans CJK JP"/>
                <a:cs typeface="Noto Sans CJK JP"/>
              </a:defRPr>
            </a:pPr>
            <a:r>
              <a:rPr lang="en" altLang="ja-JP" sz="750" b="1">
                <a:solidFill>
                  <a:srgbClr val="12355B"/>
                </a:solidFill>
                <a:latin typeface="Noto Sans CJK JP"/>
                <a:ea typeface="Noto Sans CJK JP"/>
                <a:cs typeface="Noto Sans CJK JP"/>
              </a:rPr>
              <a:t>05</a:t>
            </a:r>
            <a:endParaRPr sz="750" b="1">
              <a:solidFill>
                <a:srgbClr val="12355B"/>
              </a:solidFill>
              <a:latin typeface="Noto Sans CJK JP"/>
              <a:ea typeface="Noto Sans CJK JP"/>
              <a:cs typeface="Noto Sans CJK JP"/>
            </a:endParaRPr>
          </a:p>
        </p:txBody>
      </p:sp>
      <p:sp>
        <p:nvSpPr>
          <p:cNvPr id="7" name="正方形/長方形 6">
            <a:extLst>
              <a:ext uri="{FF2B5EF4-FFF2-40B4-BE49-F238E27FC236}">
                <a16:creationId xmlns:a16="http://schemas.microsoft.com/office/drawing/2014/main" id="{4E265144-082D-4389-8729-09EFD1DD2F01}"/>
              </a:ext>
            </a:extLst>
          </p:cNvPr>
          <p:cNvSpPr>
            <a:spLocks noGrp="1"/>
          </p:cNvSpPr>
          <p:nvPr/>
        </p:nvSpPr>
        <p:spPr>
          <a:xfrm>
            <a:off x="8420100" y="1394543"/>
            <a:ext cx="2667000" cy="319957"/>
          </a:xfrm>
          <a:prstGeom prst="rect">
            <a:avLst/>
          </a:prstGeom>
          <a:noFill/>
          <a:ln w="0">
            <a:noFill/>
            <a:prstDash val="solid"/>
          </a:ln>
        </p:spPr>
        <p:txBody>
          <a:bodyPr/>
          <a:lstStyle/>
          <a:p>
            <a:pPr algn="l">
              <a:defRPr sz="900" b="0">
                <a:solidFill>
                  <a:srgbClr val="5B6673"/>
                </a:solidFill>
                <a:latin typeface="Noto Sans CJK JP"/>
                <a:ea typeface="Noto Sans CJK JP"/>
                <a:cs typeface="Noto Sans CJK JP"/>
              </a:defRPr>
            </a:pPr>
            <a:r>
              <a:rPr lang="en" sz="1600" b="0" dirty="0">
                <a:solidFill>
                  <a:srgbClr val="5B6673"/>
                </a:solidFill>
                <a:latin typeface="Arial" panose="020B0604020202020204" pitchFamily="34" charset="0"/>
                <a:ea typeface="Noto Sans CJK JP"/>
                <a:cs typeface="Arial" panose="020B0604020202020204" pitchFamily="34" charset="0"/>
              </a:rPr>
              <a:t>Unit: atoms / (barn·cm)</a:t>
            </a:r>
          </a:p>
        </p:txBody>
      </p:sp>
      <p:graphicFrame>
        <p:nvGraphicFramePr>
          <p:cNvPr id="8" name="表 7"/>
          <p:cNvGraphicFramePr/>
          <p:nvPr>
            <p:extLst>
              <p:ext uri="{D42A27DB-BD31-4B8C-83A1-F6EECF244321}">
                <p14:modId xmlns:p14="http://schemas.microsoft.com/office/powerpoint/2010/main" val="2030308580"/>
              </p:ext>
            </p:extLst>
          </p:nvPr>
        </p:nvGraphicFramePr>
        <p:xfrm>
          <a:off x="1219200" y="1714500"/>
          <a:ext cx="9753600" cy="4140521"/>
        </p:xfrm>
        <a:graphic>
          <a:graphicData uri="http://schemas.openxmlformats.org/drawingml/2006/table">
            <a:tbl>
              <a:tblPr firstRow="1" bandRow="1"/>
              <a:tblGrid>
                <a:gridCol w="3524250">
                  <a:extLst>
                    <a:ext uri="{9D8B030D-6E8A-4147-A177-3AD203B41FA5}">
                      <a16:colId xmlns:a16="http://schemas.microsoft.com/office/drawing/2014/main" val="20000"/>
                    </a:ext>
                  </a:extLst>
                </a:gridCol>
                <a:gridCol w="3114675">
                  <a:extLst>
                    <a:ext uri="{9D8B030D-6E8A-4147-A177-3AD203B41FA5}">
                      <a16:colId xmlns:a16="http://schemas.microsoft.com/office/drawing/2014/main" val="20001"/>
                    </a:ext>
                  </a:extLst>
                </a:gridCol>
                <a:gridCol w="3114675">
                  <a:extLst>
                    <a:ext uri="{9D8B030D-6E8A-4147-A177-3AD203B41FA5}">
                      <a16:colId xmlns:a16="http://schemas.microsoft.com/office/drawing/2014/main" val="20002"/>
                    </a:ext>
                  </a:extLst>
                </a:gridCol>
              </a:tblGrid>
              <a:tr h="500063">
                <a:tc>
                  <a:txBody>
                    <a:bodyPr/>
                    <a:lstStyle/>
                    <a:p>
                      <a:pPr algn="ctr"/>
                      <a:r>
                        <a:rPr lang="en-US" sz="1800" b="1" dirty="0">
                          <a:solidFill>
                            <a:srgbClr val="FFFFFF"/>
                          </a:solidFill>
                          <a:latin typeface="Arial" panose="020B0604020202020204" pitchFamily="34" charset="0"/>
                          <a:ea typeface="Noto Sans CJK JP"/>
                          <a:cs typeface="Arial" panose="020B0604020202020204" pitchFamily="34" charset="0"/>
                        </a:rPr>
                        <a:t>Element</a:t>
                      </a:r>
                    </a:p>
                  </a:txBody>
                  <a:tcPr anchor="ctr">
                    <a:solidFill>
                      <a:srgbClr val="12355B"/>
                    </a:solidFill>
                  </a:tcPr>
                </a:tc>
                <a:tc>
                  <a:txBody>
                    <a:bodyPr/>
                    <a:lstStyle/>
                    <a:p>
                      <a:pPr algn="ctr"/>
                      <a:r>
                        <a:rPr lang="en" sz="1800" b="1" dirty="0">
                          <a:solidFill>
                            <a:srgbClr val="FFFFFF"/>
                          </a:solidFill>
                          <a:latin typeface="Arial" panose="020B0604020202020204" pitchFamily="34" charset="0"/>
                          <a:ea typeface="Noto Sans CJK JP"/>
                          <a:cs typeface="Arial" panose="020B0604020202020204" pitchFamily="34" charset="0"/>
                        </a:rPr>
                        <a:t>Concrete with </a:t>
                      </a:r>
                    </a:p>
                    <a:p>
                      <a:pPr algn="ctr"/>
                      <a:r>
                        <a:rPr lang="en" sz="1800" b="1" dirty="0">
                          <a:solidFill>
                            <a:srgbClr val="FFFFFF"/>
                          </a:solidFill>
                          <a:latin typeface="Arial" panose="020B0604020202020204" pitchFamily="34" charset="0"/>
                          <a:ea typeface="Noto Sans CJK JP"/>
                          <a:cs typeface="Arial" panose="020B0604020202020204" pitchFamily="34" charset="0"/>
                        </a:rPr>
                        <a:t>Si aggregate</a:t>
                      </a:r>
                    </a:p>
                  </a:txBody>
                  <a:tcPr anchor="ctr">
                    <a:solidFill>
                      <a:srgbClr val="12355B"/>
                    </a:solidFill>
                  </a:tcPr>
                </a:tc>
                <a:tc>
                  <a:txBody>
                    <a:bodyPr/>
                    <a:lstStyle/>
                    <a:p>
                      <a:pPr algn="ctr"/>
                      <a:r>
                        <a:rPr lang="en" altLang="ja-JP" sz="1800" b="1" dirty="0">
                          <a:solidFill>
                            <a:srgbClr val="FFFFFF"/>
                          </a:solidFill>
                          <a:latin typeface="Arial" panose="020B0604020202020204" pitchFamily="34" charset="0"/>
                          <a:ea typeface="Noto Sans CJK JP"/>
                          <a:cs typeface="Arial" panose="020B0604020202020204" pitchFamily="34" charset="0"/>
                        </a:rPr>
                        <a:t>Concrete with </a:t>
                      </a:r>
                    </a:p>
                    <a:p>
                      <a:pPr algn="ctr"/>
                      <a:r>
                        <a:rPr lang="en" altLang="ja-JP" sz="1800" b="1" dirty="0">
                          <a:solidFill>
                            <a:srgbClr val="FFFFFF"/>
                          </a:solidFill>
                          <a:latin typeface="Arial" panose="020B0604020202020204" pitchFamily="34" charset="0"/>
                          <a:ea typeface="Noto Sans CJK JP"/>
                          <a:cs typeface="Arial" panose="020B0604020202020204" pitchFamily="34" charset="0"/>
                        </a:rPr>
                        <a:t>Ca aggregate</a:t>
                      </a:r>
                    </a:p>
                  </a:txBody>
                  <a:tcPr anchor="ctr">
                    <a:solidFill>
                      <a:srgbClr val="12355B"/>
                    </a:solidFill>
                  </a:tcPr>
                </a:tc>
                <a:extLst>
                  <a:ext uri="{0D108BD9-81ED-4DB2-BD59-A6C34878D82A}">
                    <a16:rowId xmlns:a16="http://schemas.microsoft.com/office/drawing/2014/main" val="10000"/>
                  </a:ext>
                </a:extLst>
              </a:tr>
              <a:tr h="500063">
                <a:tc>
                  <a:txBody>
                    <a:bodyPr/>
                    <a:lstStyle/>
                    <a:p>
                      <a:pPr algn="l"/>
                      <a:r>
                        <a:rPr lang="en" sz="1800" b="1" dirty="0">
                          <a:solidFill>
                            <a:srgbClr val="17212B"/>
                          </a:solidFill>
                          <a:latin typeface="Arial" panose="020B0604020202020204" pitchFamily="34" charset="0"/>
                          <a:ea typeface="Noto Sans CJK JP"/>
                          <a:cs typeface="Arial" panose="020B0604020202020204" pitchFamily="34" charset="0"/>
                        </a:rPr>
                        <a:t>H (Hydrogen)</a:t>
                      </a:r>
                    </a:p>
                  </a:txBody>
                  <a:tcPr/>
                </a:tc>
                <a:tc>
                  <a:txBody>
                    <a:bodyPr/>
                    <a:lstStyle/>
                    <a:p>
                      <a:pPr algn="ctr"/>
                      <a:r>
                        <a:rPr lang="en" sz="1800" b="0">
                          <a:solidFill>
                            <a:srgbClr val="17212B"/>
                          </a:solidFill>
                          <a:latin typeface="Arial" panose="020B0604020202020204" pitchFamily="34" charset="0"/>
                          <a:ea typeface="Noto Sans CJK JP"/>
                          <a:cs typeface="Arial" panose="020B0604020202020204" pitchFamily="34" charset="0"/>
                        </a:rPr>
                        <a:t>7.70 × 10⁻³</a:t>
                      </a:r>
                    </a:p>
                  </a:txBody>
                  <a:tcPr/>
                </a:tc>
                <a:tc>
                  <a:txBody>
                    <a:bodyPr/>
                    <a:lstStyle/>
                    <a:p>
                      <a:pPr algn="ctr"/>
                      <a:r>
                        <a:rPr lang="en" sz="1800" b="0">
                          <a:solidFill>
                            <a:srgbClr val="17212B"/>
                          </a:solidFill>
                          <a:latin typeface="Arial" panose="020B0604020202020204" pitchFamily="34" charset="0"/>
                          <a:ea typeface="Noto Sans CJK JP"/>
                          <a:cs typeface="Arial" panose="020B0604020202020204" pitchFamily="34" charset="0"/>
                        </a:rPr>
                        <a:t>7.70 × 10⁻³</a:t>
                      </a:r>
                    </a:p>
                  </a:txBody>
                  <a:tcPr/>
                </a:tc>
                <a:extLst>
                  <a:ext uri="{0D108BD9-81ED-4DB2-BD59-A6C34878D82A}">
                    <a16:rowId xmlns:a16="http://schemas.microsoft.com/office/drawing/2014/main" val="10001"/>
                  </a:ext>
                </a:extLst>
              </a:tr>
              <a:tr h="500063">
                <a:tc>
                  <a:txBody>
                    <a:bodyPr/>
                    <a:lstStyle/>
                    <a:p>
                      <a:pPr algn="l"/>
                      <a:r>
                        <a:rPr lang="en" sz="1800" b="1">
                          <a:solidFill>
                            <a:srgbClr val="17212B"/>
                          </a:solidFill>
                          <a:latin typeface="Arial" panose="020B0604020202020204" pitchFamily="34" charset="0"/>
                          <a:ea typeface="Noto Sans CJK JP"/>
                          <a:cs typeface="Arial" panose="020B0604020202020204" pitchFamily="34" charset="0"/>
                        </a:rPr>
                        <a:t>Si (silicon)</a:t>
                      </a:r>
                    </a:p>
                  </a:txBody>
                  <a:tcPr/>
                </a:tc>
                <a:tc>
                  <a:txBody>
                    <a:bodyPr/>
                    <a:lstStyle/>
                    <a:p>
                      <a:pPr algn="ctr"/>
                      <a:r>
                        <a:rPr lang="en" sz="1800" b="0" dirty="0">
                          <a:solidFill>
                            <a:srgbClr val="17212B"/>
                          </a:solidFill>
                          <a:latin typeface="Arial" panose="020B0604020202020204" pitchFamily="34" charset="0"/>
                          <a:ea typeface="Noto Sans CJK JP"/>
                          <a:cs typeface="Arial" panose="020B0604020202020204" pitchFamily="34" charset="0"/>
                        </a:rPr>
                        <a:t>1.77 × 10⁻²</a:t>
                      </a:r>
                    </a:p>
                  </a:txBody>
                  <a:tcPr/>
                </a:tc>
                <a:tc>
                  <a:txBody>
                    <a:bodyPr/>
                    <a:lstStyle/>
                    <a:p>
                      <a:pPr algn="ctr"/>
                      <a:r>
                        <a:rPr lang="en" sz="1800" b="0">
                          <a:solidFill>
                            <a:srgbClr val="17212B"/>
                          </a:solidFill>
                          <a:latin typeface="Arial" panose="020B0604020202020204" pitchFamily="34" charset="0"/>
                          <a:ea typeface="Noto Sans CJK JP"/>
                          <a:cs typeface="Arial" panose="020B0604020202020204" pitchFamily="34" charset="0"/>
                        </a:rPr>
                        <a:t>9.97 × 10⁻⁴</a:t>
                      </a:r>
                    </a:p>
                  </a:txBody>
                  <a:tcPr/>
                </a:tc>
                <a:extLst>
                  <a:ext uri="{0D108BD9-81ED-4DB2-BD59-A6C34878D82A}">
                    <a16:rowId xmlns:a16="http://schemas.microsoft.com/office/drawing/2014/main" val="10002"/>
                  </a:ext>
                </a:extLst>
              </a:tr>
              <a:tr h="500063">
                <a:tc>
                  <a:txBody>
                    <a:bodyPr/>
                    <a:lstStyle/>
                    <a:p>
                      <a:pPr algn="l"/>
                      <a:r>
                        <a:rPr lang="en" sz="1800" b="1" dirty="0">
                          <a:solidFill>
                            <a:srgbClr val="17212B"/>
                          </a:solidFill>
                          <a:latin typeface="Arial" panose="020B0604020202020204" pitchFamily="34" charset="0"/>
                          <a:ea typeface="Noto Sans CJK JP"/>
                          <a:cs typeface="Arial" panose="020B0604020202020204" pitchFamily="34" charset="0"/>
                        </a:rPr>
                        <a:t>Fe (Iron)</a:t>
                      </a:r>
                    </a:p>
                  </a:txBody>
                  <a:tcPr/>
                </a:tc>
                <a:tc>
                  <a:txBody>
                    <a:bodyPr/>
                    <a:lstStyle/>
                    <a:p>
                      <a:pPr algn="ctr"/>
                      <a:r>
                        <a:rPr lang="en" sz="1800" b="0" dirty="0">
                          <a:solidFill>
                            <a:srgbClr val="17212B"/>
                          </a:solidFill>
                          <a:latin typeface="Arial" panose="020B0604020202020204" pitchFamily="34" charset="0"/>
                          <a:ea typeface="Noto Sans CJK JP"/>
                          <a:cs typeface="Arial" panose="020B0604020202020204" pitchFamily="34" charset="0"/>
                        </a:rPr>
                        <a:t>1.39 × 10⁻⁴</a:t>
                      </a:r>
                    </a:p>
                  </a:txBody>
                  <a:tcPr/>
                </a:tc>
                <a:tc>
                  <a:txBody>
                    <a:bodyPr/>
                    <a:lstStyle/>
                    <a:p>
                      <a:pPr algn="ctr"/>
                      <a:r>
                        <a:rPr lang="en" sz="1800" b="0">
                          <a:solidFill>
                            <a:srgbClr val="17212B"/>
                          </a:solidFill>
                          <a:latin typeface="Arial" panose="020B0604020202020204" pitchFamily="34" charset="0"/>
                          <a:ea typeface="Noto Sans CJK JP"/>
                          <a:cs typeface="Arial" panose="020B0604020202020204" pitchFamily="34" charset="0"/>
                        </a:rPr>
                        <a:t>1.39 × 10⁻⁴</a:t>
                      </a:r>
                    </a:p>
                  </a:txBody>
                  <a:tcPr/>
                </a:tc>
                <a:extLst>
                  <a:ext uri="{0D108BD9-81ED-4DB2-BD59-A6C34878D82A}">
                    <a16:rowId xmlns:a16="http://schemas.microsoft.com/office/drawing/2014/main" val="10003"/>
                  </a:ext>
                </a:extLst>
              </a:tr>
              <a:tr h="500063">
                <a:tc>
                  <a:txBody>
                    <a:bodyPr/>
                    <a:lstStyle/>
                    <a:p>
                      <a:pPr algn="l"/>
                      <a:r>
                        <a:rPr lang="en" sz="1800" b="1">
                          <a:solidFill>
                            <a:srgbClr val="17212B"/>
                          </a:solidFill>
                          <a:latin typeface="Arial" panose="020B0604020202020204" pitchFamily="34" charset="0"/>
                          <a:ea typeface="Noto Sans CJK JP"/>
                          <a:cs typeface="Arial" panose="020B0604020202020204" pitchFamily="34" charset="0"/>
                        </a:rPr>
                        <a:t>Ca (Calcium)</a:t>
                      </a:r>
                    </a:p>
                  </a:txBody>
                  <a:tcPr/>
                </a:tc>
                <a:tc>
                  <a:txBody>
                    <a:bodyPr/>
                    <a:lstStyle/>
                    <a:p>
                      <a:pPr algn="ctr"/>
                      <a:r>
                        <a:rPr lang="en" sz="1800" b="0">
                          <a:solidFill>
                            <a:srgbClr val="17212B"/>
                          </a:solidFill>
                          <a:latin typeface="Arial" panose="020B0604020202020204" pitchFamily="34" charset="0"/>
                          <a:ea typeface="Noto Sans CJK JP"/>
                          <a:cs typeface="Arial" panose="020B0604020202020204" pitchFamily="34" charset="0"/>
                        </a:rPr>
                        <a:t>2.79 × 10⁻³</a:t>
                      </a:r>
                    </a:p>
                  </a:txBody>
                  <a:tcPr/>
                </a:tc>
                <a:tc>
                  <a:txBody>
                    <a:bodyPr/>
                    <a:lstStyle/>
                    <a:p>
                      <a:pPr algn="ctr"/>
                      <a:r>
                        <a:rPr lang="en" sz="1800" b="0" dirty="0">
                          <a:solidFill>
                            <a:srgbClr val="17212B"/>
                          </a:solidFill>
                          <a:latin typeface="Arial" panose="020B0604020202020204" pitchFamily="34" charset="0"/>
                          <a:ea typeface="Noto Sans CJK JP"/>
                          <a:cs typeface="Arial" panose="020B0604020202020204" pitchFamily="34" charset="0"/>
                        </a:rPr>
                        <a:t>1.65 × 10⁻²</a:t>
                      </a:r>
                    </a:p>
                  </a:txBody>
                  <a:tcPr/>
                </a:tc>
                <a:extLst>
                  <a:ext uri="{0D108BD9-81ED-4DB2-BD59-A6C34878D82A}">
                    <a16:rowId xmlns:a16="http://schemas.microsoft.com/office/drawing/2014/main" val="10004"/>
                  </a:ext>
                </a:extLst>
              </a:tr>
              <a:tr h="500063">
                <a:tc>
                  <a:txBody>
                    <a:bodyPr/>
                    <a:lstStyle/>
                    <a:p>
                      <a:pPr algn="l"/>
                      <a:r>
                        <a:rPr lang="en" sz="1800" b="1">
                          <a:solidFill>
                            <a:srgbClr val="17212B"/>
                          </a:solidFill>
                          <a:latin typeface="Arial" panose="020B0604020202020204" pitchFamily="34" charset="0"/>
                          <a:ea typeface="Noto Sans CJK JP"/>
                          <a:cs typeface="Arial" panose="020B0604020202020204" pitchFamily="34" charset="0"/>
                        </a:rPr>
                        <a:t>C (carbon)</a:t>
                      </a:r>
                    </a:p>
                  </a:txBody>
                  <a:tcPr/>
                </a:tc>
                <a:tc>
                  <a:txBody>
                    <a:bodyPr/>
                    <a:lstStyle/>
                    <a:p>
                      <a:pPr algn="ctr"/>
                      <a:r>
                        <a:rPr lang="en" sz="1800" b="0">
                          <a:solidFill>
                            <a:srgbClr val="17212B"/>
                          </a:solidFill>
                          <a:latin typeface="Arial" panose="020B0604020202020204" pitchFamily="34" charset="0"/>
                          <a:ea typeface="Noto Sans CJK JP"/>
                          <a:cs typeface="Arial" panose="020B0604020202020204" pitchFamily="34" charset="0"/>
                        </a:rPr>
                        <a:t>0</a:t>
                      </a:r>
                    </a:p>
                  </a:txBody>
                  <a:tcPr/>
                </a:tc>
                <a:tc>
                  <a:txBody>
                    <a:bodyPr/>
                    <a:lstStyle/>
                    <a:p>
                      <a:pPr algn="ctr"/>
                      <a:r>
                        <a:rPr lang="en" sz="1800" b="0" dirty="0">
                          <a:solidFill>
                            <a:srgbClr val="17212B"/>
                          </a:solidFill>
                          <a:latin typeface="Arial" panose="020B0604020202020204" pitchFamily="34" charset="0"/>
                          <a:ea typeface="Noto Sans CJK JP"/>
                          <a:cs typeface="Arial" panose="020B0604020202020204" pitchFamily="34" charset="0"/>
                        </a:rPr>
                        <a:t>5.30 × 10⁻³</a:t>
                      </a:r>
                    </a:p>
                  </a:txBody>
                  <a:tcPr/>
                </a:tc>
                <a:extLst>
                  <a:ext uri="{0D108BD9-81ED-4DB2-BD59-A6C34878D82A}">
                    <a16:rowId xmlns:a16="http://schemas.microsoft.com/office/drawing/2014/main" val="10005"/>
                  </a:ext>
                </a:extLst>
              </a:tr>
              <a:tr h="500063">
                <a:tc>
                  <a:txBody>
                    <a:bodyPr/>
                    <a:lstStyle/>
                    <a:p>
                      <a:pPr algn="l"/>
                      <a:r>
                        <a:rPr lang="en" sz="1800" b="1" dirty="0">
                          <a:solidFill>
                            <a:srgbClr val="17212B"/>
                          </a:solidFill>
                          <a:latin typeface="Arial" panose="020B0604020202020204" pitchFamily="34" charset="0"/>
                          <a:ea typeface="Noto Sans CJK JP"/>
                          <a:cs typeface="Arial" panose="020B0604020202020204" pitchFamily="34" charset="0"/>
                        </a:rPr>
                        <a:t>O (oxygen)</a:t>
                      </a:r>
                    </a:p>
                  </a:txBody>
                  <a:tcPr/>
                </a:tc>
                <a:tc>
                  <a:txBody>
                    <a:bodyPr/>
                    <a:lstStyle/>
                    <a:p>
                      <a:pPr algn="ctr"/>
                      <a:r>
                        <a:rPr lang="en" sz="1800" b="0">
                          <a:solidFill>
                            <a:srgbClr val="17212B"/>
                          </a:solidFill>
                          <a:latin typeface="Arial" panose="020B0604020202020204" pitchFamily="34" charset="0"/>
                          <a:ea typeface="Noto Sans CJK JP"/>
                          <a:cs typeface="Arial" panose="020B0604020202020204" pitchFamily="34" charset="0"/>
                        </a:rPr>
                        <a:t>4.22 × 10⁻²</a:t>
                      </a:r>
                    </a:p>
                  </a:txBody>
                  <a:tcPr/>
                </a:tc>
                <a:tc>
                  <a:txBody>
                    <a:bodyPr/>
                    <a:lstStyle/>
                    <a:p>
                      <a:pPr algn="ctr"/>
                      <a:r>
                        <a:rPr lang="en" sz="1800" b="0" dirty="0">
                          <a:solidFill>
                            <a:srgbClr val="17212B"/>
                          </a:solidFill>
                          <a:latin typeface="Arial" panose="020B0604020202020204" pitchFamily="34" charset="0"/>
                          <a:ea typeface="Noto Sans CJK JP"/>
                          <a:cs typeface="Arial" panose="020B0604020202020204" pitchFamily="34" charset="0"/>
                        </a:rPr>
                        <a:t>3.31 × 10⁻²</a:t>
                      </a:r>
                    </a:p>
                  </a:txBody>
                  <a:tcPr/>
                </a:tc>
                <a:extLst>
                  <a:ext uri="{0D108BD9-81ED-4DB2-BD59-A6C34878D82A}">
                    <a16:rowId xmlns:a16="http://schemas.microsoft.com/office/drawing/2014/main" val="10006"/>
                  </a:ext>
                </a:extLst>
              </a:tr>
              <a:tr h="5000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17212B"/>
                          </a:solidFill>
                          <a:latin typeface="Arial" panose="020B0604020202020204" pitchFamily="34" charset="0"/>
                          <a:ea typeface="Noto Sans CJK JP"/>
                          <a:cs typeface="Arial" panose="020B0604020202020204" pitchFamily="34" charset="0"/>
                        </a:rPr>
                        <a:t>Density </a:t>
                      </a:r>
                      <a:r>
                        <a:rPr lang="en" altLang="ja-JP" sz="1800" b="1" dirty="0">
                          <a:solidFill>
                            <a:srgbClr val="17212B"/>
                          </a:solidFill>
                          <a:latin typeface="Arial" panose="020B0604020202020204" pitchFamily="34" charset="0"/>
                          <a:ea typeface="Noto Sans CJK JP"/>
                          <a:cs typeface="Arial" panose="020B0604020202020204" pitchFamily="34" charset="0"/>
                        </a:rPr>
                        <a:t>(g/cm</a:t>
                      </a:r>
                      <a:r>
                        <a:rPr lang="en" altLang="ja-JP" sz="1800" b="1" baseline="30000" dirty="0">
                          <a:solidFill>
                            <a:srgbClr val="17212B"/>
                          </a:solidFill>
                          <a:latin typeface="Arial" panose="020B0604020202020204" pitchFamily="34" charset="0"/>
                          <a:ea typeface="Noto Sans CJK JP"/>
                          <a:cs typeface="Arial" panose="020B0604020202020204" pitchFamily="34" charset="0"/>
                        </a:rPr>
                        <a:t>3</a:t>
                      </a:r>
                      <a:r>
                        <a:rPr lang="en" altLang="ja-JP" sz="1800" b="1" dirty="0">
                          <a:solidFill>
                            <a:srgbClr val="17212B"/>
                          </a:solidFill>
                          <a:latin typeface="Arial" panose="020B0604020202020204" pitchFamily="34" charset="0"/>
                          <a:ea typeface="Noto Sans CJK JP"/>
                          <a:cs typeface="Arial" panose="020B0604020202020204" pitchFamily="34" charset="0"/>
                        </a:rPr>
                        <a:t>)</a:t>
                      </a:r>
                    </a:p>
                  </a:txBody>
                  <a:tcPr/>
                </a:tc>
                <a:tc>
                  <a:txBody>
                    <a:bodyPr/>
                    <a:lstStyle/>
                    <a:p>
                      <a:pPr algn="ctr"/>
                      <a:r>
                        <a:rPr lang="en" sz="1800" b="0">
                          <a:solidFill>
                            <a:srgbClr val="17212B"/>
                          </a:solidFill>
                          <a:latin typeface="Arial" panose="020B0604020202020204" pitchFamily="34" charset="0"/>
                          <a:ea typeface="Noto Sans CJK JP"/>
                          <a:cs typeface="Arial" panose="020B0604020202020204" pitchFamily="34" charset="0"/>
                        </a:rPr>
                        <a:t>2.156</a:t>
                      </a:r>
                    </a:p>
                  </a:txBody>
                  <a:tcPr/>
                </a:tc>
                <a:tc>
                  <a:txBody>
                    <a:bodyPr/>
                    <a:lstStyle/>
                    <a:p>
                      <a:pPr algn="ctr"/>
                      <a:r>
                        <a:rPr lang="en" sz="1800" b="0" dirty="0">
                          <a:solidFill>
                            <a:srgbClr val="17212B"/>
                          </a:solidFill>
                          <a:latin typeface="Arial" panose="020B0604020202020204" pitchFamily="34" charset="0"/>
                          <a:ea typeface="Noto Sans CJK JP"/>
                          <a:cs typeface="Arial" panose="020B0604020202020204" pitchFamily="34" charset="0"/>
                        </a:rPr>
                        <a:t>2.156</a:t>
                      </a:r>
                    </a:p>
                  </a:txBody>
                  <a:tcPr/>
                </a:tc>
                <a:extLst>
                  <a:ext uri="{0D108BD9-81ED-4DB2-BD59-A6C34878D82A}">
                    <a16:rowId xmlns:a16="http://schemas.microsoft.com/office/drawing/2014/main" val="10007"/>
                  </a:ext>
                </a:extLst>
              </a:tr>
            </a:tbl>
          </a:graphicData>
        </a:graphic>
      </p:graphicFrame>
      <p:sp>
        <p:nvSpPr>
          <p:cNvPr id="12" name="タイトル 11">
            <a:extLst>
              <a:ext uri="{FF2B5EF4-FFF2-40B4-BE49-F238E27FC236}">
                <a16:creationId xmlns:a16="http://schemas.microsoft.com/office/drawing/2014/main" id="{73299C59-BFBC-89B8-8ECE-13C1FC096F12}"/>
              </a:ext>
            </a:extLst>
          </p:cNvPr>
          <p:cNvSpPr>
            <a:spLocks noGrp="1"/>
          </p:cNvSpPr>
          <p:nvPr>
            <p:ph type="ctrTitle"/>
          </p:nvPr>
        </p:nvSpPr>
        <p:spPr>
          <a:xfrm>
            <a:off x="534431" y="97763"/>
            <a:ext cx="8907952" cy="387798"/>
          </a:xfrm>
        </p:spPr>
        <p:txBody>
          <a:bodyPr/>
          <a:lstStyle/>
          <a:p>
            <a:r>
              <a:rPr lang="en" altLang="en-US" sz="2800" dirty="0">
                <a:solidFill>
                  <a:srgbClr val="12355B"/>
                </a:solidFill>
                <a:latin typeface="Arial" panose="020B0604020202020204" pitchFamily="34" charset="0"/>
                <a:ea typeface="Noto Sans CJK JP"/>
                <a:cs typeface="Arial" panose="020B0604020202020204" pitchFamily="34" charset="0"/>
              </a:rPr>
              <a:t>AESJ Standard Concrete Composition</a:t>
            </a:r>
            <a:endParaRPr lang="ja-JP" altLang="en-US" sz="2800" dirty="0">
              <a:latin typeface="Arial" panose="020B0604020202020204" pitchFamily="34" charset="0"/>
              <a:cs typeface="Arial" panose="020B0604020202020204" pitchFamily="34" charset="0"/>
            </a:endParaRPr>
          </a:p>
        </p:txBody>
      </p:sp>
      <p:pic>
        <p:nvPicPr>
          <p:cNvPr id="2" name="図 1">
            <a:extLst>
              <a:ext uri="{FF2B5EF4-FFF2-40B4-BE49-F238E27FC236}">
                <a16:creationId xmlns:a16="http://schemas.microsoft.com/office/drawing/2014/main" id="{4FD3D8B8-7530-903B-59DC-7981DB500417}"/>
              </a:ext>
            </a:extLst>
          </p:cNvPr>
          <p:cNvPicPr>
            <a:picLocks noChangeAspect="1"/>
          </p:cNvPicPr>
          <p:nvPr/>
        </p:nvPicPr>
        <p:blipFill>
          <a:blip r:embed="rId3"/>
          <a:stretch>
            <a:fillRect/>
          </a:stretch>
        </p:blipFill>
        <p:spPr>
          <a:xfrm>
            <a:off x="10645542" y="0"/>
            <a:ext cx="1546458" cy="583324"/>
          </a:xfrm>
          <a:prstGeom prst="rect">
            <a:avLst/>
          </a:prstGeom>
        </p:spPr>
      </p:pic>
    </p:spTree>
    <p:extLst>
      <p:ext uri="{BB962C8B-B14F-4D97-AF65-F5344CB8AC3E}">
        <p14:creationId xmlns:p14="http://schemas.microsoft.com/office/powerpoint/2010/main" val="173148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4176F-A261-DE61-5297-F9F20FEE3E98}"/>
            </a:ext>
          </a:extLst>
        </p:cNvPr>
        <p:cNvGrpSpPr/>
        <p:nvPr/>
      </p:nvGrpSpPr>
      <p:grpSpPr>
        <a:xfrm>
          <a:off x="0" y="0"/>
          <a:ext cx="0" cy="0"/>
          <a:chOff x="0" y="0"/>
          <a:chExt cx="0" cy="0"/>
        </a:xfrm>
      </p:grpSpPr>
      <p:sp>
        <p:nvSpPr>
          <p:cNvPr id="5" name="スライド番号プレースホルダー 1">
            <a:extLst>
              <a:ext uri="{FF2B5EF4-FFF2-40B4-BE49-F238E27FC236}">
                <a16:creationId xmlns:a16="http://schemas.microsoft.com/office/drawing/2014/main" id="{CBB7BC20-A4D4-F7EF-FC0F-9E9AA2E097C2}"/>
              </a:ext>
            </a:extLst>
          </p:cNvPr>
          <p:cNvSpPr>
            <a:spLocks noGrp="1"/>
          </p:cNvSpPr>
          <p:nvPr>
            <p:ph type="sldNum" sz="quarter" idx="12"/>
          </p:nvPr>
        </p:nvSpPr>
        <p:spPr>
          <a:xfrm>
            <a:off x="11537156" y="6443315"/>
            <a:ext cx="312275" cy="174880"/>
          </a:xfrm>
        </p:spPr>
        <p:txBody>
          <a:bodyPr/>
          <a:lstStyle/>
          <a:p>
            <a:fld id="{A8B19767-01F7-FB4D-A52C-358FABD129EC}" type="slidenum">
              <a:rPr lang="en-US"/>
              <a:pPr/>
              <a:t>5</a:t>
            </a:fld>
            <a:endParaRPr lang="en-US" dirty="0"/>
          </a:p>
        </p:txBody>
      </p:sp>
      <p:sp>
        <p:nvSpPr>
          <p:cNvPr id="7" name="テキスト ボックス 6">
            <a:extLst>
              <a:ext uri="{FF2B5EF4-FFF2-40B4-BE49-F238E27FC236}">
                <a16:creationId xmlns:a16="http://schemas.microsoft.com/office/drawing/2014/main" id="{DFD5F9B3-019D-98A0-3638-A9AE97AE8347}"/>
              </a:ext>
            </a:extLst>
          </p:cNvPr>
          <p:cNvSpPr txBox="1"/>
          <p:nvPr/>
        </p:nvSpPr>
        <p:spPr>
          <a:xfrm>
            <a:off x="339162" y="1003051"/>
            <a:ext cx="11513675" cy="3539430"/>
          </a:xfrm>
          <a:prstGeom prst="rect">
            <a:avLst/>
          </a:prstGeom>
          <a:noFill/>
        </p:spPr>
        <p:txBody>
          <a:bodyPr wrap="square">
            <a:spAutoFit/>
          </a:bodyPr>
          <a:lstStyle/>
          <a:p>
            <a:pPr algn="l"/>
            <a:r>
              <a:rPr lang="en-US" altLang="ja-JP" sz="2000" kern="100" dirty="0">
                <a:effectLst/>
                <a:latin typeface="Arial" panose="020B0604020202020204" pitchFamily="34" charset="0"/>
                <a:ea typeface="游明朝" panose="02020400000000000000" pitchFamily="18" charset="-128"/>
                <a:cs typeface="Arial" panose="020B0604020202020204" pitchFamily="34" charset="0"/>
              </a:rPr>
              <a:t>1) If the concrete composition is known, can use the measured composition. </a:t>
            </a:r>
          </a:p>
          <a:p>
            <a:pPr algn="l"/>
            <a:r>
              <a:rPr lang="en-US" altLang="ja-JP" sz="2000" kern="100" dirty="0">
                <a:latin typeface="Arial" panose="020B0604020202020204" pitchFamily="34" charset="0"/>
                <a:ea typeface="游明朝" panose="02020400000000000000" pitchFamily="18" charset="-128"/>
                <a:cs typeface="Arial" panose="020B0604020202020204" pitchFamily="34" charset="0"/>
              </a:rPr>
              <a:t>      </a:t>
            </a:r>
            <a:r>
              <a:rPr lang="en-US" altLang="ja-JP" sz="2000" kern="100" dirty="0">
                <a:effectLst/>
                <a:latin typeface="Arial" panose="020B0604020202020204" pitchFamily="34" charset="0"/>
                <a:ea typeface="游明朝" panose="02020400000000000000" pitchFamily="18" charset="-128"/>
                <a:cs typeface="Arial" panose="020B0604020202020204" pitchFamily="34" charset="0"/>
              </a:rPr>
              <a:t>Otherwise, use the AESJ standard composition.</a:t>
            </a:r>
            <a:endParaRPr lang="ja-JP" altLang="ja-JP" sz="2400" kern="100" dirty="0">
              <a:effectLst/>
              <a:latin typeface="Arial" panose="020B0604020202020204" pitchFamily="34" charset="0"/>
              <a:ea typeface="游明朝" panose="02020400000000000000" pitchFamily="18" charset="-128"/>
              <a:cs typeface="Arial" panose="020B0604020202020204" pitchFamily="34" charset="0"/>
            </a:endParaRPr>
          </a:p>
          <a:p>
            <a:pPr algn="l">
              <a:buNone/>
            </a:pPr>
            <a:endParaRPr lang="ja-JP" altLang="ja-JP" sz="2400" kern="100" dirty="0">
              <a:effectLst/>
              <a:latin typeface="Arial" panose="020B0604020202020204" pitchFamily="34" charset="0"/>
              <a:ea typeface="游明朝" panose="02020400000000000000" pitchFamily="18" charset="-128"/>
              <a:cs typeface="Arial" panose="020B0604020202020204" pitchFamily="34" charset="0"/>
            </a:endParaRPr>
          </a:p>
          <a:p>
            <a:r>
              <a:rPr lang="en-US" altLang="ja-JP" sz="2000" kern="100" dirty="0">
                <a:effectLst/>
                <a:latin typeface="Arial" panose="020B0604020202020204" pitchFamily="34" charset="0"/>
                <a:ea typeface="游明朝" panose="02020400000000000000" pitchFamily="18" charset="-128"/>
                <a:cs typeface="Arial" panose="020B0604020202020204" pitchFamily="34" charset="0"/>
              </a:rPr>
              <a:t>2) Use the concrete composition with Si aggregate as default. Use </a:t>
            </a:r>
            <a:r>
              <a:rPr lang="en-US" altLang="ja-JP" sz="2000" kern="100" dirty="0">
                <a:latin typeface="Arial" panose="020B0604020202020204" pitchFamily="34" charset="0"/>
                <a:ea typeface="游明朝" panose="02020400000000000000" pitchFamily="18" charset="-128"/>
                <a:cs typeface="Arial" panose="020B0604020202020204" pitchFamily="34" charset="0"/>
              </a:rPr>
              <a:t>the concrete composition with </a:t>
            </a:r>
          </a:p>
          <a:p>
            <a:r>
              <a:rPr lang="en-US" altLang="ja-JP" sz="2000" kern="100" dirty="0">
                <a:latin typeface="Arial" panose="020B0604020202020204" pitchFamily="34" charset="0"/>
                <a:ea typeface="游明朝" panose="02020400000000000000" pitchFamily="18" charset="-128"/>
                <a:cs typeface="Arial" panose="020B0604020202020204" pitchFamily="34" charset="0"/>
              </a:rPr>
              <a:t>       Ca aggregate When clear that limestone aggregate is to be used.</a:t>
            </a:r>
          </a:p>
          <a:p>
            <a:endParaRPr lang="en-US" altLang="ja-JP" sz="2000" kern="100" dirty="0">
              <a:effectLst/>
              <a:latin typeface="Arial" panose="020B0604020202020204" pitchFamily="34" charset="0"/>
              <a:ea typeface="游明朝" panose="02020400000000000000" pitchFamily="18" charset="-128"/>
              <a:cs typeface="Arial" panose="020B0604020202020204" pitchFamily="34" charset="0"/>
            </a:endParaRPr>
          </a:p>
          <a:p>
            <a:pPr algn="l">
              <a:buNone/>
            </a:pPr>
            <a:r>
              <a:rPr lang="en-US" altLang="ja-JP" sz="2000" kern="100" dirty="0">
                <a:effectLst/>
                <a:latin typeface="Arial" panose="020B0604020202020204" pitchFamily="34" charset="0"/>
                <a:ea typeface="游明朝" panose="02020400000000000000" pitchFamily="18" charset="-128"/>
                <a:cs typeface="Arial" panose="020B0604020202020204" pitchFamily="34" charset="0"/>
              </a:rPr>
              <a:t>3) The moisture composition of the standards corresponds to 1,500 mm of shielding concrete.</a:t>
            </a:r>
            <a:endParaRPr lang="en-US" altLang="ja-JP" sz="2000" kern="100" dirty="0">
              <a:latin typeface="Arial" panose="020B0604020202020204" pitchFamily="34" charset="0"/>
              <a:ea typeface="游明朝" panose="02020400000000000000" pitchFamily="18" charset="-128"/>
              <a:cs typeface="Arial" panose="020B0604020202020204" pitchFamily="34" charset="0"/>
            </a:endParaRPr>
          </a:p>
          <a:p>
            <a:pPr algn="l">
              <a:buNone/>
            </a:pPr>
            <a:r>
              <a:rPr lang="en-US" altLang="ja-JP" sz="2000" kern="100" dirty="0">
                <a:effectLst/>
                <a:latin typeface="Arial" panose="020B0604020202020204" pitchFamily="34" charset="0"/>
                <a:ea typeface="游明朝" panose="02020400000000000000" pitchFamily="18" charset="-128"/>
                <a:cs typeface="Arial" panose="020B0604020202020204" pitchFamily="34" charset="0"/>
              </a:rPr>
              <a:t>    For thinner shielding concrete, apply the moisture correction formula to avoid non-conservative  </a:t>
            </a:r>
          </a:p>
          <a:p>
            <a:pPr algn="l">
              <a:buNone/>
            </a:pPr>
            <a:r>
              <a:rPr lang="en-US" altLang="ja-JP" sz="2000" kern="100" dirty="0">
                <a:latin typeface="Arial" panose="020B0604020202020204" pitchFamily="34" charset="0"/>
                <a:ea typeface="游明朝" panose="02020400000000000000" pitchFamily="18" charset="-128"/>
                <a:cs typeface="Arial" panose="020B0604020202020204" pitchFamily="34" charset="0"/>
              </a:rPr>
              <a:t>    </a:t>
            </a:r>
            <a:r>
              <a:rPr lang="en-US" altLang="ja-JP" sz="2000" kern="100" dirty="0">
                <a:effectLst/>
                <a:latin typeface="Arial" panose="020B0604020202020204" pitchFamily="34" charset="0"/>
                <a:ea typeface="游明朝" panose="02020400000000000000" pitchFamily="18" charset="-128"/>
                <a:cs typeface="Arial" panose="020B0604020202020204" pitchFamily="34" charset="0"/>
              </a:rPr>
              <a:t>results.</a:t>
            </a:r>
          </a:p>
          <a:p>
            <a:pPr algn="l">
              <a:buNone/>
            </a:pPr>
            <a:endParaRPr lang="en-US" altLang="ja-JP" sz="2000" kern="100" dirty="0">
              <a:effectLst/>
              <a:latin typeface="Arial" panose="020B0604020202020204" pitchFamily="34" charset="0"/>
              <a:ea typeface="游明朝" panose="02020400000000000000" pitchFamily="18" charset="-128"/>
              <a:cs typeface="Arial" panose="020B0604020202020204" pitchFamily="34" charset="0"/>
            </a:endParaRPr>
          </a:p>
          <a:p>
            <a:pPr algn="l">
              <a:buNone/>
            </a:pPr>
            <a:r>
              <a:rPr lang="en-US" altLang="ja-JP" sz="2000" kern="100" dirty="0">
                <a:effectLst/>
                <a:latin typeface="Arial" panose="020B0604020202020204" pitchFamily="34" charset="0"/>
                <a:ea typeface="游明朝" panose="02020400000000000000" pitchFamily="18" charset="-128"/>
                <a:cs typeface="Arial" panose="020B0604020202020204" pitchFamily="34" charset="0"/>
              </a:rPr>
              <a:t>4) If the customer specifies concrete density, apply the density correction formula.</a:t>
            </a:r>
          </a:p>
        </p:txBody>
      </p:sp>
      <p:sp>
        <p:nvSpPr>
          <p:cNvPr id="3" name="テキスト ボックス 2">
            <a:extLst>
              <a:ext uri="{FF2B5EF4-FFF2-40B4-BE49-F238E27FC236}">
                <a16:creationId xmlns:a16="http://schemas.microsoft.com/office/drawing/2014/main" id="{DEE29BFC-365A-3C16-7957-F3217931D9DC}"/>
              </a:ext>
            </a:extLst>
          </p:cNvPr>
          <p:cNvSpPr txBox="1"/>
          <p:nvPr/>
        </p:nvSpPr>
        <p:spPr>
          <a:xfrm>
            <a:off x="574426" y="30052"/>
            <a:ext cx="2505659" cy="523220"/>
          </a:xfrm>
          <a:prstGeom prst="rect">
            <a:avLst/>
          </a:prstGeom>
          <a:noFill/>
        </p:spPr>
        <p:txBody>
          <a:bodyPr wrap="square">
            <a:spAutoFit/>
          </a:bodyPr>
          <a:lstStyle/>
          <a:p>
            <a:pPr algn="just">
              <a:buNone/>
            </a:pPr>
            <a:r>
              <a:rPr lang="en" altLang="ja-JP" sz="2800" kern="100" dirty="0">
                <a:effectLst/>
                <a:latin typeface="Arial" panose="020B0604020202020204" pitchFamily="34" charset="0"/>
                <a:ea typeface="游明朝" panose="02020400000000000000" pitchFamily="18" charset="-128"/>
                <a:cs typeface="Arial" panose="020B0604020202020204" pitchFamily="34" charset="0"/>
              </a:rPr>
              <a:t>How to use</a:t>
            </a:r>
          </a:p>
        </p:txBody>
      </p:sp>
      <p:pic>
        <p:nvPicPr>
          <p:cNvPr id="2" name="図 1">
            <a:extLst>
              <a:ext uri="{FF2B5EF4-FFF2-40B4-BE49-F238E27FC236}">
                <a16:creationId xmlns:a16="http://schemas.microsoft.com/office/drawing/2014/main" id="{2B36A951-D3D1-19DA-2384-888E0AE3CCBA}"/>
              </a:ext>
            </a:extLst>
          </p:cNvPr>
          <p:cNvPicPr>
            <a:picLocks noChangeAspect="1"/>
          </p:cNvPicPr>
          <p:nvPr/>
        </p:nvPicPr>
        <p:blipFill>
          <a:blip r:embed="rId2"/>
          <a:stretch>
            <a:fillRect/>
          </a:stretch>
        </p:blipFill>
        <p:spPr>
          <a:xfrm>
            <a:off x="10645542" y="0"/>
            <a:ext cx="1546458" cy="583324"/>
          </a:xfrm>
          <a:prstGeom prst="rect">
            <a:avLst/>
          </a:prstGeom>
        </p:spPr>
      </p:pic>
    </p:spTree>
    <p:extLst>
      <p:ext uri="{BB962C8B-B14F-4D97-AF65-F5344CB8AC3E}">
        <p14:creationId xmlns:p14="http://schemas.microsoft.com/office/powerpoint/2010/main" val="3617537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73A3F-D52C-CDC7-78DB-289B8D194117}"/>
            </a:ext>
          </a:extLst>
        </p:cNvPr>
        <p:cNvGrpSpPr/>
        <p:nvPr/>
      </p:nvGrpSpPr>
      <p:grpSpPr>
        <a:xfrm>
          <a:off x="0" y="0"/>
          <a:ext cx="0" cy="0"/>
          <a:chOff x="0" y="0"/>
          <a:chExt cx="0" cy="0"/>
        </a:xfrm>
      </p:grpSpPr>
      <p:sp>
        <p:nvSpPr>
          <p:cNvPr id="5" name="スライド番号プレースホルダー 1">
            <a:extLst>
              <a:ext uri="{FF2B5EF4-FFF2-40B4-BE49-F238E27FC236}">
                <a16:creationId xmlns:a16="http://schemas.microsoft.com/office/drawing/2014/main" id="{F2A5F772-1E27-6407-7A62-3C7FA764BBF6}"/>
              </a:ext>
            </a:extLst>
          </p:cNvPr>
          <p:cNvSpPr>
            <a:spLocks noGrp="1"/>
          </p:cNvSpPr>
          <p:nvPr>
            <p:ph type="sldNum" sz="quarter" idx="12"/>
          </p:nvPr>
        </p:nvSpPr>
        <p:spPr>
          <a:xfrm>
            <a:off x="11537156" y="6443315"/>
            <a:ext cx="312275" cy="174880"/>
          </a:xfrm>
        </p:spPr>
        <p:txBody>
          <a:bodyPr/>
          <a:lstStyle/>
          <a:p>
            <a:fld id="{A8B19767-01F7-FB4D-A52C-358FABD129EC}" type="slidenum">
              <a:rPr lang="en-US"/>
              <a:pPr/>
              <a:t>6</a:t>
            </a:fld>
            <a:endParaRPr lang="en-US" dirty="0"/>
          </a:p>
        </p:txBody>
      </p:sp>
      <p:sp>
        <p:nvSpPr>
          <p:cNvPr id="8" name="テキスト ボックス 7">
            <a:extLst>
              <a:ext uri="{FF2B5EF4-FFF2-40B4-BE49-F238E27FC236}">
                <a16:creationId xmlns:a16="http://schemas.microsoft.com/office/drawing/2014/main" id="{67899D22-5DDF-751A-862A-655422BDE76C}"/>
              </a:ext>
            </a:extLst>
          </p:cNvPr>
          <p:cNvSpPr txBox="1"/>
          <p:nvPr/>
        </p:nvSpPr>
        <p:spPr>
          <a:xfrm>
            <a:off x="509155" y="47974"/>
            <a:ext cx="10357767" cy="523220"/>
          </a:xfrm>
          <a:prstGeom prst="rect">
            <a:avLst/>
          </a:prstGeom>
          <a:noFill/>
        </p:spPr>
        <p:txBody>
          <a:bodyPr wrap="square">
            <a:spAutoFit/>
          </a:bodyPr>
          <a:lstStyle/>
          <a:p>
            <a:pPr lvl="0">
              <a:defRPr/>
            </a:pPr>
            <a:r>
              <a:rPr lang="en" altLang="ja-JP" sz="2800" dirty="0">
                <a:latin typeface="Arial" panose="020B0604020202020204" pitchFamily="34" charset="0"/>
                <a:cs typeface="Arial" panose="020B0604020202020204" pitchFamily="34" charset="0"/>
              </a:rPr>
              <a:t>Correction formula for moisture and density in concrete</a:t>
            </a:r>
            <a:endParaRPr kumimoji="0" lang="zh-TW" altLang="en-US" sz="3200" b="1" i="0" u="none" strike="noStrike" kern="1200" cap="none" spc="0" normalizeH="0" baseline="0" noProof="0" dirty="0">
              <a:ln>
                <a:noFill/>
              </a:ln>
              <a:solidFill>
                <a:srgbClr val="002060"/>
              </a:solidFill>
              <a:effectLst/>
              <a:uLnTx/>
              <a:uFillTx/>
              <a:latin typeface="Arial" panose="020B0604020202020204" pitchFamily="34" charset="0"/>
              <a:cs typeface="Arial" panose="020B0604020202020204" pitchFamily="34" charset="0"/>
            </a:endParaRPr>
          </a:p>
        </p:txBody>
      </p:sp>
      <p:sp>
        <p:nvSpPr>
          <p:cNvPr id="9" name="サブタイトル 2">
            <a:extLst>
              <a:ext uri="{FF2B5EF4-FFF2-40B4-BE49-F238E27FC236}">
                <a16:creationId xmlns:a16="http://schemas.microsoft.com/office/drawing/2014/main" id="{E0BB910F-4FF0-1A1F-F425-75A2A5B1DE18}"/>
              </a:ext>
            </a:extLst>
          </p:cNvPr>
          <p:cNvSpPr txBox="1">
            <a:spLocks/>
          </p:cNvSpPr>
          <p:nvPr/>
        </p:nvSpPr>
        <p:spPr>
          <a:xfrm>
            <a:off x="39471" y="884090"/>
            <a:ext cx="11982811" cy="2258399"/>
          </a:xfrm>
          <a:prstGeom prst="rect">
            <a:avLst/>
          </a:prstGeom>
          <a:ln w="12700" cmpd="sng">
            <a:noFill/>
          </a:ln>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marL="539750" lvl="0" algn="l" fontAlgn="auto">
              <a:spcAft>
                <a:spcPts val="0"/>
              </a:spcAft>
              <a:defRPr/>
            </a:pPr>
            <a:r>
              <a:rPr lang="en" altLang="en-US" sz="20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(1)  M</a:t>
            </a:r>
            <a:r>
              <a:rPr kumimoji="1" lang="en" altLang="en-US" sz="2000" i="0" u="none" strike="noStrike" kern="12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rPr>
              <a:t>oisture content relative to the shielding thickness</a:t>
            </a:r>
            <a:endParaRPr lang="en-US" altLang="ja-JP" sz="2000" kern="100" noProof="0" dirty="0">
              <a:solidFill>
                <a:prstClr val="black">
                  <a:tint val="75000"/>
                </a:prstClr>
              </a:solidFill>
              <a:latin typeface="Arial" panose="020B0604020202020204" pitchFamily="34" charset="0"/>
              <a:ea typeface="ＭＳ ゴシック" panose="020B0609070205080204" pitchFamily="49" charset="-128"/>
              <a:cs typeface="Arial" panose="020B0604020202020204" pitchFamily="34" charset="0"/>
            </a:endParaRPr>
          </a:p>
          <a:p>
            <a:pPr marL="538163" algn="l"/>
            <a:r>
              <a:rPr lang="en" altLang="en-US"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   　       H </a:t>
            </a:r>
            <a:r>
              <a:rPr lang="en-US"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(atoms/(barn</a:t>
            </a:r>
            <a:r>
              <a:rPr lang="ja-JP"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t>
            </a:r>
            <a:r>
              <a:rPr lang="en-US"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cm)) </a:t>
            </a:r>
            <a:r>
              <a:rPr lang="en" altLang="en-US"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 1.77E-06</a:t>
            </a:r>
            <a:r>
              <a:rPr lang="en-US"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a:t>
            </a:r>
            <a:r>
              <a:rPr lang="en" altLang="en-US"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(T-1500) + </a:t>
            </a:r>
            <a:r>
              <a:rPr lang="en"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7.70E-03 </a:t>
            </a:r>
            <a:endParaRPr lang="ja-JP"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endParaRPr>
          </a:p>
          <a:p>
            <a:pPr marL="538163" algn="l"/>
            <a:r>
              <a:rPr lang="en" altLang="en-US"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             O</a:t>
            </a:r>
            <a:r>
              <a:rPr lang="en-US"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 (atoms/(barn</a:t>
            </a:r>
            <a:r>
              <a:rPr lang="ja-JP"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t>
            </a:r>
            <a:r>
              <a:rPr lang="en-US"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cm))</a:t>
            </a:r>
            <a:r>
              <a:rPr lang="en" altLang="en-US"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 : 8.83E-07</a:t>
            </a:r>
            <a:r>
              <a:rPr lang="en-US"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a:t>
            </a:r>
            <a:r>
              <a:rPr lang="en" altLang="en-US"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(T-1500) + </a:t>
            </a:r>
            <a:r>
              <a:rPr lang="en"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4.22E-02 (Si aggregate)</a:t>
            </a:r>
          </a:p>
          <a:p>
            <a:pPr marL="538163" algn="l"/>
            <a:r>
              <a:rPr lang="en"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                   </a:t>
            </a:r>
            <a:r>
              <a:rPr lang="ja-JP" altLang="en-US"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　　　　　　　　　</a:t>
            </a:r>
            <a:r>
              <a:rPr lang="en"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8.83E-07×(T-1500) + 3.31E-02 (Ca aggregate)</a:t>
            </a:r>
            <a:endParaRPr lang="ja-JP"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endParaRPr>
          </a:p>
          <a:p>
            <a:pPr marL="538163" algn="l"/>
            <a:r>
              <a:rPr lang="en" altLang="en-US" sz="2000" dirty="0">
                <a:solidFill>
                  <a:srgbClr val="002060"/>
                </a:solidFill>
                <a:latin typeface="Arial" panose="020B0604020202020204" pitchFamily="34" charset="0"/>
                <a:ea typeface="游明朝" panose="02020400000000000000" pitchFamily="18" charset="-128"/>
                <a:cs typeface="Arial" panose="020B0604020202020204" pitchFamily="34" charset="0"/>
              </a:rPr>
              <a:t>                         Density</a:t>
            </a:r>
            <a:r>
              <a:rPr lang="en-US"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(g/cm</a:t>
            </a:r>
            <a:r>
              <a:rPr lang="en-US" altLang="ja-JP" sz="2000" kern="100" baseline="300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3</a:t>
            </a:r>
            <a:r>
              <a:rPr lang="en-US"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t>
            </a:r>
            <a:r>
              <a:rPr lang="en" altLang="en-US" sz="2000" dirty="0">
                <a:solidFill>
                  <a:srgbClr val="002060"/>
                </a:solidFill>
                <a:latin typeface="Arial" panose="020B0604020202020204" pitchFamily="34" charset="0"/>
                <a:ea typeface="游明朝" panose="02020400000000000000" pitchFamily="18" charset="-128"/>
                <a:cs typeface="Arial" panose="020B0604020202020204" pitchFamily="34" charset="0"/>
              </a:rPr>
              <a:t> : 2.64E-05×(T-1500) + </a:t>
            </a:r>
            <a:r>
              <a:rPr lang="en" altLang="ja-JP" sz="2000" dirty="0">
                <a:solidFill>
                  <a:srgbClr val="002060"/>
                </a:solidFill>
                <a:latin typeface="Arial" panose="020B0604020202020204" pitchFamily="34" charset="0"/>
                <a:ea typeface="游明朝" panose="02020400000000000000" pitchFamily="18" charset="-128"/>
                <a:cs typeface="Arial" panose="020B0604020202020204" pitchFamily="34" charset="0"/>
              </a:rPr>
              <a:t>2.156</a:t>
            </a:r>
            <a:r>
              <a:rPr lang="en-US" altLang="ja-JP" sz="2000" i="1" kern="100" dirty="0">
                <a:solidFill>
                  <a:srgbClr val="002060"/>
                </a:solidFill>
                <a:latin typeface="Arial" panose="020B0604020202020204" pitchFamily="34" charset="0"/>
                <a:cs typeface="Arial" panose="020B0604020202020204" pitchFamily="34" charset="0"/>
              </a:rPr>
              <a:t> </a:t>
            </a:r>
          </a:p>
          <a:p>
            <a:pPr marL="538163" algn="l"/>
            <a:r>
              <a:rPr kumimoji="1" lang="en-US" altLang="ja-JP" sz="2000" i="1" u="none" strike="noStrike" kern="1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rPr>
              <a:t>              </a:t>
            </a:r>
            <a:r>
              <a:rPr kumimoji="1" lang="en" altLang="ja-JP" sz="1800" i="0" u="none" strike="noStrike" kern="1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rPr>
              <a:t>T : Concrete thickness  (mm</a:t>
            </a:r>
            <a:r>
              <a:rPr lang="en" altLang="ja-JP" sz="18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t>
            </a:r>
            <a:endParaRPr kumimoji="1" lang="en-US" altLang="ja-JP" sz="2000" b="1" i="0" u="none" strike="noStrike" kern="12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endParaRPr>
          </a:p>
        </p:txBody>
      </p:sp>
      <mc:AlternateContent xmlns:mc="http://schemas.openxmlformats.org/markup-compatibility/2006" xmlns:a14="http://schemas.microsoft.com/office/drawing/2010/main">
        <mc:Choice Requires="a14">
          <p:sp>
            <p:nvSpPr>
              <p:cNvPr id="10" name="テキスト ボックス 9">
                <a:extLst>
                  <a:ext uri="{FF2B5EF4-FFF2-40B4-BE49-F238E27FC236}">
                    <a16:creationId xmlns:a16="http://schemas.microsoft.com/office/drawing/2014/main" id="{9A119661-A663-25A4-2236-787EB79585AB}"/>
                  </a:ext>
                </a:extLst>
              </p:cNvPr>
              <p:cNvSpPr txBox="1"/>
              <p:nvPr/>
            </p:nvSpPr>
            <p:spPr>
              <a:xfrm>
                <a:off x="39471" y="3211799"/>
                <a:ext cx="11599667" cy="3778470"/>
              </a:xfrm>
              <a:prstGeom prst="rect">
                <a:avLst/>
              </a:prstGeom>
              <a:noFill/>
            </p:spPr>
            <p:txBody>
              <a:bodyPr wrap="square">
                <a:spAutoFit/>
              </a:bodyPr>
              <a:lstStyle/>
              <a:p>
                <a:pPr marL="539750" marR="0" lvl="0" indent="0" algn="l" defTabSz="914400" rtl="0" eaLnBrk="1" fontAlgn="auto" latinLnBrk="0" hangingPunct="1">
                  <a:lnSpc>
                    <a:spcPct val="100000"/>
                  </a:lnSpc>
                  <a:spcBef>
                    <a:spcPts val="0"/>
                  </a:spcBef>
                  <a:spcAft>
                    <a:spcPts val="0"/>
                  </a:spcAft>
                  <a:buClrTx/>
                  <a:buSzTx/>
                  <a:buFontTx/>
                  <a:buNone/>
                  <a:tabLst/>
                  <a:defRPr/>
                </a:pPr>
                <a:r>
                  <a:rPr kumimoji="0" lang="en" altLang="en-US" sz="20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(2) C</a:t>
                </a:r>
                <a:r>
                  <a:rPr kumimoji="0" lang="en" altLang="en-US" sz="2000" i="0" u="none" strike="noStrike" kern="12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rPr>
                  <a:t>orrection factor for specified density</a:t>
                </a:r>
                <a:endParaRPr kumimoji="0" lang="en-US" altLang="ja-JP" sz="2000" i="0" u="none" strike="noStrike" kern="12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endParaRPr>
              </a:p>
              <a:p>
                <a:pPr marL="53975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2000" i="0" u="none" strike="noStrike" kern="12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endParaRPr>
              </a:p>
              <a:p>
                <a:r>
                  <a:rPr kumimoji="0" lang="ja-JP" altLang="en-US" sz="2000" i="0" u="none" strike="noStrike" kern="12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rPr>
                  <a:t>　　</a:t>
                </a:r>
                <a:r>
                  <a:rPr lang="ja-JP" altLang="ja-JP" dirty="0">
                    <a:latin typeface="Arial" panose="020B0604020202020204" pitchFamily="34" charset="0"/>
                    <a:cs typeface="Arial" panose="020B0604020202020204" pitchFamily="34" charset="0"/>
                  </a:rPr>
                  <a:t> 　　 　　　</a:t>
                </a:r>
                <a14:m>
                  <m:oMath xmlns:m="http://schemas.openxmlformats.org/officeDocument/2006/math">
                    <m:r>
                      <a:rPr lang="en-US" altLang="ja-JP" sz="2400" b="0" i="1" smtClean="0">
                        <a:latin typeface="Cambria Math" panose="02040503050406030204" pitchFamily="18" charset="0"/>
                      </a:rPr>
                      <m:t>𝐶</m:t>
                    </m:r>
                    <m:sSub>
                      <m:sSubPr>
                        <m:ctrlPr>
                          <a:rPr lang="ja-JP" altLang="ja-JP" sz="2400" i="1">
                            <a:latin typeface="Cambria Math" panose="02040503050406030204" pitchFamily="18" charset="0"/>
                          </a:rPr>
                        </m:ctrlPr>
                      </m:sSubPr>
                      <m:e>
                        <m:r>
                          <a:rPr lang="en-US" altLang="ja-JP" sz="2400" b="0" i="1" smtClean="0">
                            <a:latin typeface="Cambria Math" panose="02040503050406030204" pitchFamily="18" charset="0"/>
                          </a:rPr>
                          <m:t>𝐹</m:t>
                        </m:r>
                      </m:e>
                      <m:sub>
                        <m:r>
                          <a:rPr lang="en-US" altLang="ja-JP" sz="2400" b="0" i="1" smtClean="0">
                            <a:latin typeface="Cambria Math" panose="02040503050406030204" pitchFamily="18" charset="0"/>
                          </a:rPr>
                          <m:t>𝑑𝑒𝑛𝑠𝑖𝑡𝑦</m:t>
                        </m:r>
                      </m:sub>
                    </m:sSub>
                    <m:r>
                      <a:rPr lang="en-US" altLang="ja-JP" sz="2400" b="0" i="1" smtClean="0">
                        <a:latin typeface="Cambria Math" panose="02040503050406030204" pitchFamily="18" charset="0"/>
                      </a:rPr>
                      <m:t>=</m:t>
                    </m:r>
                    <m:r>
                      <a:rPr lang="en-US" altLang="ja-JP" sz="2400" b="0" i="1" smtClean="0">
                        <a:latin typeface="Cambria Math" panose="02040503050406030204" pitchFamily="18" charset="0"/>
                      </a:rPr>
                      <m:t>1</m:t>
                    </m:r>
                    <m:r>
                      <a:rPr lang="en-US" altLang="ja-JP" sz="2400" b="0" i="1" smtClean="0">
                        <a:latin typeface="Cambria Math" panose="02040503050406030204" pitchFamily="18" charset="0"/>
                      </a:rPr>
                      <m:t> + </m:t>
                    </m:r>
                    <m:f>
                      <m:fPr>
                        <m:ctrlPr>
                          <a:rPr lang="ja-JP" altLang="ja-JP" sz="2400" i="1">
                            <a:latin typeface="Cambria Math" panose="02040503050406030204" pitchFamily="18" charset="0"/>
                          </a:rPr>
                        </m:ctrlPr>
                      </m:fPr>
                      <m:num>
                        <m:r>
                          <a:rPr lang="en-US" altLang="ja-JP" sz="2400" b="0" i="1" smtClean="0">
                            <a:latin typeface="Cambria Math" panose="02040503050406030204" pitchFamily="18" charset="0"/>
                          </a:rPr>
                          <m:t>𝐷𝑒𝑛𝑠𝑖𝑡</m:t>
                        </m:r>
                        <m:sSub>
                          <m:sSubPr>
                            <m:ctrlPr>
                              <a:rPr lang="ja-JP" altLang="ja-JP" sz="2400" i="1">
                                <a:latin typeface="Cambria Math" panose="02040503050406030204" pitchFamily="18" charset="0"/>
                              </a:rPr>
                            </m:ctrlPr>
                          </m:sSubPr>
                          <m:e>
                            <m:r>
                              <a:rPr lang="en-US" altLang="ja-JP" sz="2400" b="0" i="1" smtClean="0">
                                <a:latin typeface="Cambria Math" panose="02040503050406030204" pitchFamily="18" charset="0"/>
                              </a:rPr>
                              <m:t>𝑦</m:t>
                            </m:r>
                          </m:e>
                          <m:sub>
                            <m:r>
                              <a:rPr lang="en-US" altLang="ja-JP" sz="2400" b="0" i="1" smtClean="0">
                                <a:latin typeface="Cambria Math" panose="02040503050406030204" pitchFamily="18" charset="0"/>
                              </a:rPr>
                              <m:t>𝑠𝑝𝑒𝑐𝑖𝑓𝑖𝑒𝑑</m:t>
                            </m:r>
                          </m:sub>
                        </m:sSub>
                        <m:r>
                          <a:rPr lang="en-US" altLang="ja-JP" sz="2400" b="0" i="1" smtClean="0">
                            <a:latin typeface="Cambria Math" panose="02040503050406030204" pitchFamily="18" charset="0"/>
                          </a:rPr>
                          <m:t>−</m:t>
                        </m:r>
                        <m:r>
                          <a:rPr lang="en-US" altLang="ja-JP" sz="2400" b="0" i="1" smtClean="0">
                            <a:latin typeface="Cambria Math" panose="02040503050406030204" pitchFamily="18" charset="0"/>
                          </a:rPr>
                          <m:t>𝐷𝑒𝑛𝑠𝑖𝑡</m:t>
                        </m:r>
                        <m:sSub>
                          <m:sSubPr>
                            <m:ctrlPr>
                              <a:rPr lang="ja-JP" altLang="ja-JP" sz="2400" i="1">
                                <a:latin typeface="Cambria Math" panose="02040503050406030204" pitchFamily="18" charset="0"/>
                              </a:rPr>
                            </m:ctrlPr>
                          </m:sSubPr>
                          <m:e>
                            <m:r>
                              <a:rPr lang="en-US" altLang="ja-JP" sz="2400" b="0" i="1" smtClean="0">
                                <a:latin typeface="Cambria Math" panose="02040503050406030204" pitchFamily="18" charset="0"/>
                              </a:rPr>
                              <m:t>𝑦</m:t>
                            </m:r>
                          </m:e>
                          <m:sub>
                            <m:r>
                              <a:rPr lang="en-US" altLang="ja-JP" sz="2400" b="0" i="1" smtClean="0">
                                <a:latin typeface="Cambria Math" panose="02040503050406030204" pitchFamily="18" charset="0"/>
                              </a:rPr>
                              <m:t>𝑆𝑡𝑎𝑛𝑑𝑎𝑟𝑑</m:t>
                            </m:r>
                          </m:sub>
                        </m:sSub>
                      </m:num>
                      <m:den>
                        <m:r>
                          <a:rPr lang="en-US" altLang="ja-JP" sz="2400" b="0" i="1" smtClean="0">
                            <a:latin typeface="Cambria Math" panose="02040503050406030204" pitchFamily="18" charset="0"/>
                          </a:rPr>
                          <m:t>𝐷𝑒𝑛𝑠𝑖𝑡</m:t>
                        </m:r>
                        <m:sSub>
                          <m:sSubPr>
                            <m:ctrlPr>
                              <a:rPr lang="ja-JP" altLang="ja-JP" sz="2400" i="1">
                                <a:latin typeface="Cambria Math" panose="02040503050406030204" pitchFamily="18" charset="0"/>
                              </a:rPr>
                            </m:ctrlPr>
                          </m:sSubPr>
                          <m:e>
                            <m:r>
                              <a:rPr lang="en-US" altLang="ja-JP" sz="2400" b="0" i="1" smtClean="0">
                                <a:latin typeface="Cambria Math" panose="02040503050406030204" pitchFamily="18" charset="0"/>
                              </a:rPr>
                              <m:t>𝑦</m:t>
                            </m:r>
                          </m:e>
                          <m:sub>
                            <m:r>
                              <a:rPr lang="en-US" altLang="ja-JP" sz="2400" b="0" i="1" smtClean="0">
                                <a:latin typeface="Cambria Math" panose="02040503050406030204" pitchFamily="18" charset="0"/>
                              </a:rPr>
                              <m:t>𝑒𝑥𝑐𝑒𝑝𝑡𝐻𝑎𝑛𝑑𝑂</m:t>
                            </m:r>
                          </m:sub>
                        </m:sSub>
                      </m:den>
                    </m:f>
                  </m:oMath>
                </a14:m>
                <a:r>
                  <a:rPr lang="ja-JP" altLang="ja-JP"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		</a:t>
                </a:r>
                <a:endParaRPr lang="ja-JP" altLang="ja-JP" dirty="0">
                  <a:latin typeface="Arial" panose="020B0604020202020204" pitchFamily="34" charset="0"/>
                  <a:cs typeface="Arial" panose="020B0604020202020204" pitchFamily="34" charset="0"/>
                </a:endParaRPr>
              </a:p>
              <a:p>
                <a:endParaRPr lang="ja-JP"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　</a:t>
                </a:r>
                <a14:m>
                  <m:oMath xmlns:m="http://schemas.openxmlformats.org/officeDocument/2006/math">
                    <m:r>
                      <a:rPr lang="ja-JP" altLang="en-US" b="0" i="1" smtClean="0">
                        <a:latin typeface="Cambria Math" panose="02040503050406030204" pitchFamily="18" charset="0"/>
                      </a:rPr>
                      <m:t>　　　　　　　　</m:t>
                    </m:r>
                    <m:r>
                      <a:rPr lang="en-US" altLang="ja-JP" b="0" i="1" smtClean="0">
                        <a:latin typeface="Cambria Math" panose="02040503050406030204" pitchFamily="18" charset="0"/>
                      </a:rPr>
                      <m:t>𝐶</m:t>
                    </m:r>
                    <m:sSub>
                      <m:sSubPr>
                        <m:ctrlPr>
                          <a:rPr lang="ja-JP" altLang="ja-JP" i="1">
                            <a:latin typeface="Cambria Math" panose="02040503050406030204" pitchFamily="18" charset="0"/>
                          </a:rPr>
                        </m:ctrlPr>
                      </m:sSubPr>
                      <m:e>
                        <m:r>
                          <a:rPr lang="en-US" altLang="ja-JP" b="0" i="1" smtClean="0">
                            <a:latin typeface="Cambria Math" panose="02040503050406030204" pitchFamily="18" charset="0"/>
                          </a:rPr>
                          <m:t>𝐹</m:t>
                        </m:r>
                      </m:e>
                      <m:sub>
                        <m:r>
                          <a:rPr lang="en-US" altLang="ja-JP" b="0" i="1" smtClean="0">
                            <a:latin typeface="Cambria Math" panose="02040503050406030204" pitchFamily="18" charset="0"/>
                          </a:rPr>
                          <m:t>𝑑𝑒𝑛𝑠𝑖𝑡𝑦</m:t>
                        </m:r>
                      </m:sub>
                    </m:sSub>
                  </m:oMath>
                </a14:m>
                <a:r>
                  <a:rPr lang="en-US" altLang="ja-JP" dirty="0">
                    <a:latin typeface="Arial" panose="020B0604020202020204" pitchFamily="34" charset="0"/>
                    <a:cs typeface="Arial" panose="020B0604020202020204" pitchFamily="34" charset="0"/>
                  </a:rPr>
                  <a:t>	</a:t>
                </a:r>
                <a:r>
                  <a:rPr lang="ja-JP" altLang="ja-JP"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Correction factor </a:t>
                </a:r>
                <a:endParaRPr lang="ja-JP"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　</a:t>
                </a:r>
                <a14:m>
                  <m:oMath xmlns:m="http://schemas.openxmlformats.org/officeDocument/2006/math">
                    <m:r>
                      <a:rPr lang="ja-JP" altLang="en-US" b="0" i="1" smtClean="0">
                        <a:latin typeface="Cambria Math" panose="02040503050406030204" pitchFamily="18" charset="0"/>
                      </a:rPr>
                      <m:t>　　　　　</m:t>
                    </m:r>
                    <m:r>
                      <a:rPr lang="en-US" altLang="ja-JP" b="0" i="1" smtClean="0">
                        <a:latin typeface="Cambria Math" panose="02040503050406030204" pitchFamily="18" charset="0"/>
                      </a:rPr>
                      <m:t>𝐷𝑒𝑛𝑠𝑖𝑡</m:t>
                    </m:r>
                    <m:sSub>
                      <m:sSubPr>
                        <m:ctrlPr>
                          <a:rPr lang="ja-JP" altLang="ja-JP" i="1">
                            <a:latin typeface="Cambria Math" panose="02040503050406030204" pitchFamily="18" charset="0"/>
                          </a:rPr>
                        </m:ctrlPr>
                      </m:sSubPr>
                      <m:e>
                        <m:r>
                          <a:rPr lang="en-US" altLang="ja-JP" b="0" i="1" smtClean="0">
                            <a:latin typeface="Cambria Math" panose="02040503050406030204" pitchFamily="18" charset="0"/>
                          </a:rPr>
                          <m:t>𝑦</m:t>
                        </m:r>
                      </m:e>
                      <m:sub>
                        <m:r>
                          <a:rPr lang="en-US" altLang="ja-JP" b="0" i="1" smtClean="0">
                            <a:latin typeface="Cambria Math" panose="02040503050406030204" pitchFamily="18" charset="0"/>
                          </a:rPr>
                          <m:t>𝑠𝑝𝑒𝑐𝑖𝑓𝑖𝑒𝑑</m:t>
                        </m:r>
                      </m:sub>
                    </m:sSub>
                  </m:oMath>
                </a14:m>
                <a:r>
                  <a:rPr lang="en-US" altLang="ja-JP" dirty="0">
                    <a:latin typeface="Arial" panose="020B0604020202020204" pitchFamily="34" charset="0"/>
                    <a:cs typeface="Arial" panose="020B0604020202020204" pitchFamily="34" charset="0"/>
                  </a:rPr>
                  <a:t> 	</a:t>
                </a:r>
                <a:r>
                  <a:rPr lang="ja-JP" altLang="ja-JP"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Specified density  (g/cm</a:t>
                </a:r>
                <a:r>
                  <a:rPr lang="en-US" altLang="ja-JP" baseline="30000" dirty="0">
                    <a:latin typeface="Arial" panose="020B0604020202020204" pitchFamily="34" charset="0"/>
                    <a:cs typeface="Arial" panose="020B0604020202020204" pitchFamily="34" charset="0"/>
                  </a:rPr>
                  <a:t>3</a:t>
                </a:r>
                <a:r>
                  <a:rPr lang="en-US" altLang="ja-JP" dirty="0">
                    <a:latin typeface="Arial" panose="020B0604020202020204" pitchFamily="34" charset="0"/>
                    <a:cs typeface="Arial" panose="020B0604020202020204" pitchFamily="34" charset="0"/>
                  </a:rPr>
                  <a:t>)</a:t>
                </a:r>
                <a:endParaRPr lang="ja-JP" altLang="ja-JP" dirty="0">
                  <a:latin typeface="Arial" panose="020B0604020202020204" pitchFamily="34" charset="0"/>
                  <a:cs typeface="Arial" panose="020B0604020202020204" pitchFamily="34" charset="0"/>
                </a:endParaRPr>
              </a:p>
              <a:p>
                <a14:m>
                  <m:oMath xmlns:m="http://schemas.openxmlformats.org/officeDocument/2006/math">
                    <m:r>
                      <a:rPr lang="ja-JP" altLang="en-US" b="0" i="1" dirty="0" smtClean="0">
                        <a:latin typeface="Cambria Math" panose="02040503050406030204" pitchFamily="18" charset="0"/>
                      </a:rPr>
                      <m:t>　　　　　　</m:t>
                    </m:r>
                    <m:r>
                      <a:rPr lang="en-US" altLang="ja-JP" b="0" i="1" smtClean="0">
                        <a:latin typeface="Cambria Math" panose="02040503050406030204" pitchFamily="18" charset="0"/>
                      </a:rPr>
                      <m:t>𝐷𝑒𝑛𝑠𝑖𝑡</m:t>
                    </m:r>
                    <m:sSub>
                      <m:sSubPr>
                        <m:ctrlPr>
                          <a:rPr lang="ja-JP" altLang="ja-JP" i="1">
                            <a:latin typeface="Cambria Math" panose="02040503050406030204" pitchFamily="18" charset="0"/>
                          </a:rPr>
                        </m:ctrlPr>
                      </m:sSubPr>
                      <m:e>
                        <m:r>
                          <a:rPr lang="en-US" altLang="ja-JP" b="0" i="1" smtClean="0">
                            <a:latin typeface="Cambria Math" panose="02040503050406030204" pitchFamily="18" charset="0"/>
                          </a:rPr>
                          <m:t>𝑦</m:t>
                        </m:r>
                      </m:e>
                      <m:sub>
                        <m:r>
                          <a:rPr lang="en-US" altLang="ja-JP" b="0" i="1" smtClean="0">
                            <a:latin typeface="Cambria Math" panose="02040503050406030204" pitchFamily="18" charset="0"/>
                          </a:rPr>
                          <m:t>𝑆𝑡𝑎𝑛𝑑𝑎𝑟𝑑</m:t>
                        </m:r>
                      </m:sub>
                    </m:sSub>
                  </m:oMath>
                </a14:m>
                <a:r>
                  <a:rPr lang="en-US" altLang="ja-JP" dirty="0">
                    <a:latin typeface="Arial" panose="020B0604020202020204" pitchFamily="34" charset="0"/>
                    <a:cs typeface="Arial" panose="020B0604020202020204" pitchFamily="34" charset="0"/>
                  </a:rPr>
                  <a:t>	</a:t>
                </a:r>
                <a:r>
                  <a:rPr lang="ja-JP" altLang="ja-JP"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Density for this standard </a:t>
                </a:r>
                <a:r>
                  <a:rPr lang="ja-JP" altLang="ja-JP"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(g/cm</a:t>
                </a:r>
                <a:r>
                  <a:rPr lang="en-US" altLang="ja-JP" baseline="30000" dirty="0">
                    <a:latin typeface="Arial" panose="020B0604020202020204" pitchFamily="34" charset="0"/>
                    <a:cs typeface="Arial" panose="020B0604020202020204" pitchFamily="34" charset="0"/>
                  </a:rPr>
                  <a:t>3</a:t>
                </a:r>
                <a:r>
                  <a:rPr lang="en-US" altLang="ja-JP" dirty="0">
                    <a:latin typeface="Arial" panose="020B0604020202020204" pitchFamily="34" charset="0"/>
                    <a:cs typeface="Arial" panose="020B0604020202020204" pitchFamily="34" charset="0"/>
                  </a:rPr>
                  <a:t>)</a:t>
                </a:r>
                <a:endParaRPr lang="ja-JP" altLang="ja-JP" dirty="0">
                  <a:latin typeface="Arial" panose="020B0604020202020204" pitchFamily="34" charset="0"/>
                  <a:cs typeface="Arial" panose="020B0604020202020204" pitchFamily="34" charset="0"/>
                </a:endParaRPr>
              </a:p>
              <a:p>
                <a14:m>
                  <m:oMath xmlns:m="http://schemas.openxmlformats.org/officeDocument/2006/math">
                    <m:r>
                      <a:rPr lang="ja-JP" altLang="en-US" b="0" i="1" dirty="0" smtClean="0">
                        <a:latin typeface="Cambria Math" panose="02040503050406030204" pitchFamily="18" charset="0"/>
                      </a:rPr>
                      <m:t>　　　　　　　</m:t>
                    </m:r>
                    <m:r>
                      <a:rPr lang="en-US" altLang="ja-JP" b="0" i="1" smtClean="0">
                        <a:latin typeface="Cambria Math" panose="02040503050406030204" pitchFamily="18" charset="0"/>
                      </a:rPr>
                      <m:t>𝐷𝑒𝑛𝑠𝑖𝑡</m:t>
                    </m:r>
                    <m:sSub>
                      <m:sSubPr>
                        <m:ctrlPr>
                          <a:rPr lang="ja-JP" altLang="ja-JP" i="1">
                            <a:latin typeface="Cambria Math" panose="02040503050406030204" pitchFamily="18" charset="0"/>
                          </a:rPr>
                        </m:ctrlPr>
                      </m:sSubPr>
                      <m:e>
                        <m:r>
                          <a:rPr lang="en-US" altLang="ja-JP" b="0" i="1" smtClean="0">
                            <a:latin typeface="Cambria Math" panose="02040503050406030204" pitchFamily="18" charset="0"/>
                          </a:rPr>
                          <m:t>𝑦</m:t>
                        </m:r>
                      </m:e>
                      <m:sub>
                        <m:r>
                          <a:rPr lang="en-US" altLang="ja-JP" b="0" i="1" smtClean="0">
                            <a:latin typeface="Cambria Math" panose="02040503050406030204" pitchFamily="18" charset="0"/>
                          </a:rPr>
                          <m:t>𝑒𝑥𝑐𝑒𝑝𝑡𝐻𝑎𝑛𝑑𝑂</m:t>
                        </m:r>
                      </m:sub>
                    </m:sSub>
                  </m:oMath>
                </a14:m>
                <a:r>
                  <a:rPr lang="en-US" altLang="ja-JP" dirty="0">
                    <a:latin typeface="Arial" panose="020B0604020202020204" pitchFamily="34" charset="0"/>
                    <a:cs typeface="Arial" panose="020B0604020202020204" pitchFamily="34" charset="0"/>
                  </a:rPr>
                  <a:t>  </a:t>
                </a:r>
                <a:r>
                  <a:rPr lang="ja-JP" altLang="ja-JP"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 Converted to units of g/cm³</a:t>
                </a:r>
                <a:r>
                  <a:rPr lang="ja-JP" altLang="ja-JP"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for the standard composition excluding </a:t>
                </a:r>
              </a:p>
              <a:p>
                <a:r>
                  <a:rPr lang="en-US" altLang="ja-JP" dirty="0">
                    <a:latin typeface="Arial" panose="020B0604020202020204" pitchFamily="34" charset="0"/>
                    <a:cs typeface="Arial" panose="020B0604020202020204" pitchFamily="34" charset="0"/>
                  </a:rPr>
                  <a:t>                                                              H and O, then sum of them. </a:t>
                </a:r>
                <a:r>
                  <a:rPr lang="ja-JP" altLang="ja-JP"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(g/cm</a:t>
                </a:r>
                <a:r>
                  <a:rPr lang="en-US" altLang="ja-JP" baseline="30000" dirty="0">
                    <a:latin typeface="Arial" panose="020B0604020202020204" pitchFamily="34" charset="0"/>
                    <a:cs typeface="Arial" panose="020B0604020202020204" pitchFamily="34" charset="0"/>
                  </a:rPr>
                  <a:t>3</a:t>
                </a:r>
                <a:r>
                  <a:rPr lang="en-US" altLang="ja-JP" dirty="0">
                    <a:latin typeface="Arial" panose="020B0604020202020204" pitchFamily="34" charset="0"/>
                    <a:cs typeface="Arial" panose="020B0604020202020204" pitchFamily="34" charset="0"/>
                  </a:rPr>
                  <a:t>) </a:t>
                </a:r>
                <a:endParaRPr lang="ja-JP" altLang="ja-JP" dirty="0">
                  <a:latin typeface="Arial" panose="020B0604020202020204" pitchFamily="34" charset="0"/>
                  <a:cs typeface="Arial" panose="020B0604020202020204" pitchFamily="34" charset="0"/>
                </a:endParaRPr>
              </a:p>
              <a:p>
                <a:endParaRPr lang="ja-JP" altLang="ja-JP" dirty="0"/>
              </a:p>
              <a:p>
                <a:endParaRPr kumimoji="0" lang="en-US" altLang="ja-JP" sz="2000" b="1" i="0" u="none" strike="noStrike" kern="1200" cap="none" spc="0" normalizeH="0" baseline="0" noProof="0" dirty="0">
                  <a:ln>
                    <a:noFill/>
                  </a:ln>
                  <a:solidFill>
                    <a:srgbClr val="002060"/>
                  </a:solidFill>
                  <a:effectLst/>
                  <a:uLnTx/>
                  <a:uFillTx/>
                  <a:latin typeface="ＭＳ ゴシック" panose="020B0609070205080204" pitchFamily="49" charset="-128"/>
                  <a:ea typeface="ＭＳ ゴシック" panose="020B0609070205080204" pitchFamily="49" charset="-128"/>
                  <a:cs typeface="+mn-cs"/>
                </a:endParaRPr>
              </a:p>
            </p:txBody>
          </p:sp>
        </mc:Choice>
        <mc:Fallback xmlns="">
          <p:sp>
            <p:nvSpPr>
              <p:cNvPr id="10" name="テキスト ボックス 9">
                <a:extLst>
                  <a:ext uri="{FF2B5EF4-FFF2-40B4-BE49-F238E27FC236}">
                    <a16:creationId xmlns:a16="http://schemas.microsoft.com/office/drawing/2014/main" id="{9A119661-A663-25A4-2236-787EB79585AB}"/>
                  </a:ext>
                </a:extLst>
              </p:cNvPr>
              <p:cNvSpPr txBox="1">
                <a:spLocks noRot="1" noChangeAspect="1" noMove="1" noResize="1" noEditPoints="1" noAdjustHandles="1" noChangeArrowheads="1" noChangeShapeType="1" noTextEdit="1"/>
              </p:cNvSpPr>
              <p:nvPr/>
            </p:nvSpPr>
            <p:spPr>
              <a:xfrm>
                <a:off x="39471" y="3211799"/>
                <a:ext cx="11599667" cy="3778470"/>
              </a:xfrm>
              <a:prstGeom prst="rect">
                <a:avLst/>
              </a:prstGeom>
              <a:blipFill>
                <a:blip r:embed="rId2"/>
                <a:stretch>
                  <a:fillRect t="-806"/>
                </a:stretch>
              </a:blipFill>
            </p:spPr>
            <p:txBody>
              <a:bodyPr/>
              <a:lstStyle/>
              <a:p>
                <a:r>
                  <a:rPr lang="ja-JP" altLang="en-US">
                    <a:noFill/>
                  </a:rPr>
                  <a:t> </a:t>
                </a:r>
              </a:p>
            </p:txBody>
          </p:sp>
        </mc:Fallback>
      </mc:AlternateContent>
      <p:pic>
        <p:nvPicPr>
          <p:cNvPr id="4" name="図 3">
            <a:extLst>
              <a:ext uri="{FF2B5EF4-FFF2-40B4-BE49-F238E27FC236}">
                <a16:creationId xmlns:a16="http://schemas.microsoft.com/office/drawing/2014/main" id="{F8B3920E-3A43-30D8-B9C0-BE2877331673}"/>
              </a:ext>
            </a:extLst>
          </p:cNvPr>
          <p:cNvPicPr>
            <a:picLocks noChangeAspect="1"/>
          </p:cNvPicPr>
          <p:nvPr/>
        </p:nvPicPr>
        <p:blipFill>
          <a:blip r:embed="rId3"/>
          <a:stretch>
            <a:fillRect/>
          </a:stretch>
        </p:blipFill>
        <p:spPr>
          <a:xfrm>
            <a:off x="10645542" y="0"/>
            <a:ext cx="1546458" cy="583324"/>
          </a:xfrm>
          <a:prstGeom prst="rect">
            <a:avLst/>
          </a:prstGeom>
        </p:spPr>
      </p:pic>
    </p:spTree>
    <p:extLst>
      <p:ext uri="{BB962C8B-B14F-4D97-AF65-F5344CB8AC3E}">
        <p14:creationId xmlns:p14="http://schemas.microsoft.com/office/powerpoint/2010/main" val="1720870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0EE7D-E2D5-E585-E2F8-BF44C021F9C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F933C9C-0F2C-C6E6-0B52-5BE8886F62B0}"/>
              </a:ext>
            </a:extLst>
          </p:cNvPr>
          <p:cNvSpPr>
            <a:spLocks noGrp="1"/>
          </p:cNvSpPr>
          <p:nvPr>
            <p:ph type="ctrTitle"/>
          </p:nvPr>
        </p:nvSpPr>
        <p:spPr>
          <a:xfrm>
            <a:off x="574098" y="134036"/>
            <a:ext cx="9966730" cy="387798"/>
          </a:xfrm>
        </p:spPr>
        <p:txBody>
          <a:bodyPr/>
          <a:lstStyle/>
          <a:p>
            <a:r>
              <a:rPr lang="en" altLang="ja-JP" sz="2800" dirty="0">
                <a:latin typeface="Arial" panose="020B0604020202020204" pitchFamily="34" charset="0"/>
                <a:cs typeface="Arial" panose="020B0604020202020204" pitchFamily="34" charset="0"/>
              </a:rPr>
              <a:t>Elimination of Regional Characteristics</a:t>
            </a:r>
            <a:endParaRPr kumimoji="1" lang="ja-JP" altLang="en-US" sz="2800" dirty="0">
              <a:latin typeface="Arial" panose="020B0604020202020204" pitchFamily="34" charset="0"/>
              <a:cs typeface="Arial" panose="020B0604020202020204" pitchFamily="34" charset="0"/>
            </a:endParaRPr>
          </a:p>
        </p:txBody>
      </p:sp>
      <p:sp>
        <p:nvSpPr>
          <p:cNvPr id="5" name="スライド番号プレースホルダー 1">
            <a:extLst>
              <a:ext uri="{FF2B5EF4-FFF2-40B4-BE49-F238E27FC236}">
                <a16:creationId xmlns:a16="http://schemas.microsoft.com/office/drawing/2014/main" id="{C3109D3E-4AED-4956-F8EC-C20FA1A50224}"/>
              </a:ext>
            </a:extLst>
          </p:cNvPr>
          <p:cNvSpPr>
            <a:spLocks noGrp="1"/>
          </p:cNvSpPr>
          <p:nvPr>
            <p:ph type="sldNum" sz="quarter" idx="12"/>
          </p:nvPr>
        </p:nvSpPr>
        <p:spPr>
          <a:xfrm>
            <a:off x="11537156" y="6443315"/>
            <a:ext cx="312275" cy="174880"/>
          </a:xfrm>
        </p:spPr>
        <p:txBody>
          <a:bodyPr/>
          <a:lstStyle/>
          <a:p>
            <a:fld id="{A8B19767-01F7-FB4D-A52C-358FABD129EC}" type="slidenum">
              <a:rPr lang="en-US"/>
              <a:pPr/>
              <a:t>7</a:t>
            </a:fld>
            <a:endParaRPr lang="en-US" dirty="0"/>
          </a:p>
        </p:txBody>
      </p:sp>
      <p:sp>
        <p:nvSpPr>
          <p:cNvPr id="7" name="テキスト ボックス 6">
            <a:extLst>
              <a:ext uri="{FF2B5EF4-FFF2-40B4-BE49-F238E27FC236}">
                <a16:creationId xmlns:a16="http://schemas.microsoft.com/office/drawing/2014/main" id="{1675B19B-E039-7F5D-3BF6-311527567716}"/>
              </a:ext>
            </a:extLst>
          </p:cNvPr>
          <p:cNvSpPr txBox="1"/>
          <p:nvPr/>
        </p:nvSpPr>
        <p:spPr>
          <a:xfrm>
            <a:off x="411090" y="780765"/>
            <a:ext cx="11126066" cy="4154984"/>
          </a:xfrm>
          <a:prstGeom prst="rect">
            <a:avLst/>
          </a:prstGeom>
          <a:noFill/>
        </p:spPr>
        <p:txBody>
          <a:bodyPr wrap="square">
            <a:spAutoFit/>
          </a:bodyPr>
          <a:lstStyle/>
          <a:p>
            <a:pPr algn="l">
              <a:buNone/>
            </a:pPr>
            <a:endParaRPr lang="en-US" altLang="ja-JP" sz="2200" kern="100" dirty="0">
              <a:effectLst/>
              <a:latin typeface="Arial" panose="020B0604020202020204" pitchFamily="34" charset="0"/>
              <a:ea typeface="游明朝" panose="02020400000000000000" pitchFamily="18" charset="-128"/>
              <a:cs typeface="Arial" panose="020B0604020202020204" pitchFamily="34" charset="0"/>
            </a:endParaRPr>
          </a:p>
          <a:p>
            <a:pPr algn="l">
              <a:buNone/>
            </a:pPr>
            <a:r>
              <a:rPr lang="en-US" altLang="ja-JP" sz="2200" kern="100" dirty="0">
                <a:effectLst/>
                <a:latin typeface="Arial" panose="020B0604020202020204" pitchFamily="34" charset="0"/>
                <a:ea typeface="游明朝" panose="02020400000000000000" pitchFamily="18" charset="-128"/>
                <a:cs typeface="Arial" panose="020B0604020202020204" pitchFamily="34" charset="0"/>
              </a:rPr>
              <a:t>Concrete composition are different </a:t>
            </a:r>
            <a:r>
              <a:rPr lang="en-US" altLang="ja-JP" sz="2200" kern="100" dirty="0">
                <a:latin typeface="Arial" panose="020B0604020202020204" pitchFamily="34" charset="0"/>
                <a:ea typeface="游明朝" panose="02020400000000000000" pitchFamily="18" charset="-128"/>
                <a:cs typeface="Arial" panose="020B0604020202020204" pitchFamily="34" charset="0"/>
              </a:rPr>
              <a:t>in every region. Because concrete are used local aggregate. </a:t>
            </a:r>
            <a:r>
              <a:rPr lang="en-US" altLang="ja-JP" sz="2200" kern="100" dirty="0">
                <a:effectLst/>
                <a:latin typeface="Arial" panose="020B0604020202020204" pitchFamily="34" charset="0"/>
                <a:ea typeface="游明朝" panose="02020400000000000000" pitchFamily="18" charset="-128"/>
                <a:cs typeface="Arial" panose="020B0604020202020204" pitchFamily="34" charset="0"/>
              </a:rPr>
              <a:t>Therefore, standard composition must remove regional variability.</a:t>
            </a:r>
          </a:p>
          <a:p>
            <a:pPr algn="l">
              <a:buNone/>
            </a:pPr>
            <a:endParaRPr lang="en-US" altLang="ja-JP" sz="2200" kern="100" dirty="0">
              <a:effectLst/>
              <a:latin typeface="Arial" panose="020B0604020202020204" pitchFamily="34" charset="0"/>
              <a:ea typeface="游明朝" panose="02020400000000000000" pitchFamily="18" charset="-128"/>
              <a:cs typeface="Arial" panose="020B0604020202020204" pitchFamily="34" charset="0"/>
            </a:endParaRPr>
          </a:p>
          <a:p>
            <a:pPr algn="l">
              <a:buNone/>
            </a:pPr>
            <a:r>
              <a:rPr lang="en-US" altLang="ja-JP" sz="2200" kern="100" dirty="0">
                <a:effectLst/>
                <a:latin typeface="Arial" panose="020B0604020202020204" pitchFamily="34" charset="0"/>
                <a:ea typeface="游明朝" panose="02020400000000000000" pitchFamily="18" charset="-128"/>
                <a:cs typeface="Arial" panose="020B0604020202020204" pitchFamily="34" charset="0"/>
              </a:rPr>
              <a:t>Aggregates are grouped as sandstone-based (Si rich) or limestone-based (Ca rich) in</a:t>
            </a:r>
          </a:p>
          <a:p>
            <a:pPr algn="l">
              <a:buNone/>
            </a:pPr>
            <a:r>
              <a:rPr lang="en-US" altLang="ja-JP" sz="2200" kern="100" dirty="0">
                <a:effectLst/>
                <a:latin typeface="Arial" panose="020B0604020202020204" pitchFamily="34" charset="0"/>
                <a:ea typeface="游明朝" panose="02020400000000000000" pitchFamily="18" charset="-128"/>
                <a:cs typeface="Arial" panose="020B0604020202020204" pitchFamily="34" charset="0"/>
              </a:rPr>
              <a:t>Japan.</a:t>
            </a:r>
          </a:p>
          <a:p>
            <a:pPr algn="l">
              <a:buNone/>
            </a:pPr>
            <a:endParaRPr lang="en-US" altLang="ja-JP" sz="2200" kern="100" dirty="0">
              <a:latin typeface="Arial" panose="020B0604020202020204" pitchFamily="34" charset="0"/>
              <a:ea typeface="游明朝" panose="02020400000000000000" pitchFamily="18" charset="-128"/>
              <a:cs typeface="Arial" panose="020B0604020202020204" pitchFamily="34" charset="0"/>
            </a:endParaRPr>
          </a:p>
          <a:p>
            <a:r>
              <a:rPr lang="en-US" altLang="ja-JP" sz="2200" kern="100" dirty="0">
                <a:effectLst/>
                <a:latin typeface="Arial" panose="020B0604020202020204" pitchFamily="34" charset="0"/>
                <a:ea typeface="游明朝" panose="02020400000000000000" pitchFamily="18" charset="-128"/>
                <a:cs typeface="Arial" panose="020B0604020202020204" pitchFamily="34" charset="0"/>
              </a:rPr>
              <a:t>Using concrete mix-design data</a:t>
            </a:r>
            <a:r>
              <a:rPr lang="en-US" altLang="ja-JP" sz="2200" kern="100" dirty="0">
                <a:latin typeface="Arial" panose="020B0604020202020204" pitchFamily="34" charset="0"/>
                <a:ea typeface="游明朝" panose="02020400000000000000" pitchFamily="18" charset="-128"/>
                <a:cs typeface="Arial" panose="020B0604020202020204" pitchFamily="34" charset="0"/>
              </a:rPr>
              <a:t> of Architectural Institute of Japan (AIJ) </a:t>
            </a:r>
            <a:r>
              <a:rPr lang="en-US" altLang="ja-JP" sz="2200" kern="100" dirty="0">
                <a:effectLst/>
                <a:latin typeface="Arial" panose="020B0604020202020204" pitchFamily="34" charset="0"/>
                <a:ea typeface="游明朝" panose="02020400000000000000" pitchFamily="18" charset="-128"/>
                <a:cs typeface="Arial" panose="020B0604020202020204" pitchFamily="34" charset="0"/>
              </a:rPr>
              <a:t>, sandstone aggregate is represented by Si, limestone aggregate by Ca, and cement by Ca and Si.</a:t>
            </a:r>
          </a:p>
          <a:p>
            <a:endParaRPr lang="en-US" altLang="ja-JP" sz="2200" kern="100" dirty="0">
              <a:latin typeface="Arial" panose="020B0604020202020204" pitchFamily="34" charset="0"/>
              <a:ea typeface="游明朝" panose="02020400000000000000" pitchFamily="18" charset="-128"/>
              <a:cs typeface="Arial" panose="020B0604020202020204" pitchFamily="34" charset="0"/>
            </a:endParaRPr>
          </a:p>
          <a:p>
            <a:r>
              <a:rPr lang="en-US" altLang="ja-JP" sz="2200" kern="100" dirty="0">
                <a:effectLst/>
                <a:latin typeface="Arial" panose="020B0604020202020204" pitchFamily="34" charset="0"/>
                <a:ea typeface="游明朝" panose="02020400000000000000" pitchFamily="18" charset="-128"/>
                <a:cs typeface="Arial" panose="020B0604020202020204" pitchFamily="34" charset="0"/>
              </a:rPr>
              <a:t>Porosity, water absorption, and aggregate density are incorporated to define the two standard compositions.</a:t>
            </a:r>
          </a:p>
        </p:txBody>
      </p:sp>
      <p:pic>
        <p:nvPicPr>
          <p:cNvPr id="6" name="図 5">
            <a:extLst>
              <a:ext uri="{FF2B5EF4-FFF2-40B4-BE49-F238E27FC236}">
                <a16:creationId xmlns:a16="http://schemas.microsoft.com/office/drawing/2014/main" id="{FA8A4412-1C49-3775-79A3-408E16602078}"/>
              </a:ext>
            </a:extLst>
          </p:cNvPr>
          <p:cNvPicPr>
            <a:picLocks noChangeAspect="1"/>
          </p:cNvPicPr>
          <p:nvPr/>
        </p:nvPicPr>
        <p:blipFill>
          <a:blip r:embed="rId2"/>
          <a:stretch>
            <a:fillRect/>
          </a:stretch>
        </p:blipFill>
        <p:spPr>
          <a:xfrm>
            <a:off x="10645542" y="0"/>
            <a:ext cx="1546458" cy="583324"/>
          </a:xfrm>
          <a:prstGeom prst="rect">
            <a:avLst/>
          </a:prstGeom>
        </p:spPr>
      </p:pic>
    </p:spTree>
    <p:extLst>
      <p:ext uri="{BB962C8B-B14F-4D97-AF65-F5344CB8AC3E}">
        <p14:creationId xmlns:p14="http://schemas.microsoft.com/office/powerpoint/2010/main" val="1852278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74BA9-03E8-083C-AF16-91162B0A376A}"/>
            </a:ext>
          </a:extLst>
        </p:cNvPr>
        <p:cNvGrpSpPr/>
        <p:nvPr/>
      </p:nvGrpSpPr>
      <p:grpSpPr>
        <a:xfrm>
          <a:off x="0" y="0"/>
          <a:ext cx="0" cy="0"/>
          <a:chOff x="0" y="0"/>
          <a:chExt cx="0" cy="0"/>
        </a:xfrm>
      </p:grpSpPr>
      <p:sp>
        <p:nvSpPr>
          <p:cNvPr id="5" name="スライド番号プレースホルダー 1">
            <a:extLst>
              <a:ext uri="{FF2B5EF4-FFF2-40B4-BE49-F238E27FC236}">
                <a16:creationId xmlns:a16="http://schemas.microsoft.com/office/drawing/2014/main" id="{B659CDD8-E446-1938-E19D-C447CF61E1F2}"/>
              </a:ext>
            </a:extLst>
          </p:cNvPr>
          <p:cNvSpPr>
            <a:spLocks noGrp="1"/>
          </p:cNvSpPr>
          <p:nvPr>
            <p:ph type="sldNum" sz="quarter" idx="12"/>
          </p:nvPr>
        </p:nvSpPr>
        <p:spPr>
          <a:xfrm>
            <a:off x="11537156" y="6443315"/>
            <a:ext cx="312275" cy="174880"/>
          </a:xfrm>
        </p:spPr>
        <p:txBody>
          <a:bodyPr/>
          <a:lstStyle/>
          <a:p>
            <a:fld id="{A8B19767-01F7-FB4D-A52C-358FABD129EC}" type="slidenum">
              <a:rPr lang="en-US"/>
              <a:pPr/>
              <a:t>8</a:t>
            </a:fld>
            <a:endParaRPr lang="en-US" dirty="0"/>
          </a:p>
        </p:txBody>
      </p:sp>
      <p:cxnSp>
        <p:nvCxnSpPr>
          <p:cNvPr id="6" name="直線コネクタ 5">
            <a:extLst>
              <a:ext uri="{FF2B5EF4-FFF2-40B4-BE49-F238E27FC236}">
                <a16:creationId xmlns:a16="http://schemas.microsoft.com/office/drawing/2014/main" id="{BEEA49E7-5F2A-6D89-BA94-1301F9A5B6FF}"/>
              </a:ext>
            </a:extLst>
          </p:cNvPr>
          <p:cNvCxnSpPr>
            <a:cxnSpLocks/>
          </p:cNvCxnSpPr>
          <p:nvPr/>
        </p:nvCxnSpPr>
        <p:spPr>
          <a:xfrm flipH="1">
            <a:off x="179547" y="514350"/>
            <a:ext cx="11856943" cy="0"/>
          </a:xfrm>
          <a:prstGeom prst="line">
            <a:avLst/>
          </a:prstGeom>
        </p:spPr>
        <p:style>
          <a:lnRef idx="1">
            <a:schemeClr val="dk1"/>
          </a:lnRef>
          <a:fillRef idx="0">
            <a:schemeClr val="dk1"/>
          </a:fillRef>
          <a:effectRef idx="0">
            <a:schemeClr val="dk1"/>
          </a:effectRef>
          <a:fontRef idx="minor">
            <a:schemeClr val="tx1"/>
          </a:fontRef>
        </p:style>
      </p:cxnSp>
      <p:sp>
        <p:nvSpPr>
          <p:cNvPr id="7" name="タイトル 1">
            <a:extLst>
              <a:ext uri="{FF2B5EF4-FFF2-40B4-BE49-F238E27FC236}">
                <a16:creationId xmlns:a16="http://schemas.microsoft.com/office/drawing/2014/main" id="{A29CCA3F-187F-87BC-084D-7AB27A6FD6BA}"/>
              </a:ext>
            </a:extLst>
          </p:cNvPr>
          <p:cNvSpPr txBox="1">
            <a:spLocks/>
          </p:cNvSpPr>
          <p:nvPr/>
        </p:nvSpPr>
        <p:spPr>
          <a:xfrm>
            <a:off x="152601" y="1793482"/>
            <a:ext cx="8473990" cy="703613"/>
          </a:xfrm>
          <a:prstGeom prst="rect">
            <a:avLst/>
          </a:prstGeom>
        </p:spPr>
        <p:txBody>
          <a:bodyPr vert="horz" lIns="68580" tIns="34290" rIns="68580" bIns="34290" rtlCol="0" anchor="b">
            <a:normAutofit fontScale="92500" lnSpcReduction="10000"/>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defTabSz="685800" fontAlgn="auto">
              <a:spcAft>
                <a:spcPts val="0"/>
              </a:spcAft>
            </a:pPr>
            <a:br>
              <a:rPr lang="en-US" altLang="ja-JP" sz="1800" kern="100" dirty="0">
                <a:solidFill>
                  <a:prstClr val="black"/>
                </a:solidFill>
                <a:latin typeface="游明朝" panose="02020400000000000000" pitchFamily="18" charset="-128"/>
                <a:ea typeface="游明朝" panose="02020400000000000000" pitchFamily="18" charset="-128"/>
                <a:cs typeface="Times New Roman" panose="02020603050405020304" pitchFamily="18" charset="0"/>
              </a:rPr>
            </a:br>
            <a:br>
              <a:rPr lang="en-US" altLang="ja-JP" sz="1800" kern="100" dirty="0">
                <a:solidFill>
                  <a:prstClr val="black"/>
                </a:solidFill>
                <a:latin typeface="游明朝" panose="02020400000000000000" pitchFamily="18" charset="-128"/>
                <a:ea typeface="游明朝" panose="02020400000000000000" pitchFamily="18" charset="-128"/>
                <a:cs typeface="Times New Roman" panose="02020603050405020304" pitchFamily="18" charset="0"/>
              </a:rPr>
            </a:br>
            <a:r>
              <a:rPr lang="ja-JP" altLang="en-US" sz="1800" kern="100" dirty="0">
                <a:solidFill>
                  <a:prstClr val="black"/>
                </a:solidFill>
                <a:latin typeface="游明朝" panose="02020400000000000000" pitchFamily="18" charset="-128"/>
                <a:ea typeface="游明朝" panose="02020400000000000000" pitchFamily="18" charset="-128"/>
                <a:cs typeface="Times New Roman" panose="02020603050405020304" pitchFamily="18" charset="0"/>
              </a:rPr>
              <a:t>　</a:t>
            </a:r>
            <a:endParaRPr lang="ja-JP" altLang="en-US" sz="1350" kern="100" dirty="0">
              <a:solidFill>
                <a:prstClr val="black"/>
              </a:solidFill>
              <a:latin typeface="游明朝" panose="02020400000000000000" pitchFamily="18" charset="-128"/>
              <a:ea typeface="游明朝" panose="02020400000000000000" pitchFamily="18" charset="-128"/>
              <a:cs typeface="Times New Roman" panose="02020603050405020304" pitchFamily="18" charset="0"/>
            </a:endParaRPr>
          </a:p>
        </p:txBody>
      </p:sp>
      <p:sp>
        <p:nvSpPr>
          <p:cNvPr id="9" name="楕円 8">
            <a:extLst>
              <a:ext uri="{FF2B5EF4-FFF2-40B4-BE49-F238E27FC236}">
                <a16:creationId xmlns:a16="http://schemas.microsoft.com/office/drawing/2014/main" id="{D658D31E-B96F-B628-E6F9-418DF35E0EF7}"/>
              </a:ext>
            </a:extLst>
          </p:cNvPr>
          <p:cNvSpPr/>
          <p:nvPr/>
        </p:nvSpPr>
        <p:spPr bwMode="auto">
          <a:xfrm>
            <a:off x="411768" y="1691955"/>
            <a:ext cx="3596878" cy="222885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p>
        </p:txBody>
      </p:sp>
      <p:sp>
        <p:nvSpPr>
          <p:cNvPr id="10" name="楕円 9">
            <a:extLst>
              <a:ext uri="{FF2B5EF4-FFF2-40B4-BE49-F238E27FC236}">
                <a16:creationId xmlns:a16="http://schemas.microsoft.com/office/drawing/2014/main" id="{43ECE915-E304-3BC4-0C1E-324FD766CDE7}"/>
              </a:ext>
            </a:extLst>
          </p:cNvPr>
          <p:cNvSpPr/>
          <p:nvPr/>
        </p:nvSpPr>
        <p:spPr bwMode="auto">
          <a:xfrm>
            <a:off x="493920" y="2031284"/>
            <a:ext cx="1562100" cy="1550194"/>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Si</a:t>
            </a:r>
          </a:p>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75%</a:t>
            </a:r>
          </a:p>
        </p:txBody>
      </p:sp>
      <p:sp>
        <p:nvSpPr>
          <p:cNvPr id="11" name="楕円 10">
            <a:extLst>
              <a:ext uri="{FF2B5EF4-FFF2-40B4-BE49-F238E27FC236}">
                <a16:creationId xmlns:a16="http://schemas.microsoft.com/office/drawing/2014/main" id="{ECBBB352-ED99-B6F7-D69A-1694C4DFAC5D}"/>
              </a:ext>
            </a:extLst>
          </p:cNvPr>
          <p:cNvSpPr/>
          <p:nvPr/>
        </p:nvSpPr>
        <p:spPr bwMode="auto">
          <a:xfrm>
            <a:off x="2001252" y="1763393"/>
            <a:ext cx="1240631" cy="1231106"/>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Al</a:t>
            </a:r>
          </a:p>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12%</a:t>
            </a:r>
          </a:p>
        </p:txBody>
      </p:sp>
      <p:sp>
        <p:nvSpPr>
          <p:cNvPr id="12" name="楕円 11">
            <a:extLst>
              <a:ext uri="{FF2B5EF4-FFF2-40B4-BE49-F238E27FC236}">
                <a16:creationId xmlns:a16="http://schemas.microsoft.com/office/drawing/2014/main" id="{FEB7C670-F03C-BC93-58AC-F7FEFE9B932E}"/>
              </a:ext>
            </a:extLst>
          </p:cNvPr>
          <p:cNvSpPr/>
          <p:nvPr/>
        </p:nvSpPr>
        <p:spPr bwMode="auto">
          <a:xfrm>
            <a:off x="1908383" y="2999262"/>
            <a:ext cx="895350" cy="887015"/>
          </a:xfrm>
          <a:prstGeom prst="ellipse">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1500">
                <a:solidFill>
                  <a:schemeClr val="tx1"/>
                </a:solidFill>
                <a:latin typeface="HG丸ｺﾞｼｯｸM-PRO" panose="020F0600000000000000" pitchFamily="50" charset="-128"/>
                <a:ea typeface="HG丸ｺﾞｼｯｸM-PRO" panose="020F0600000000000000" pitchFamily="50" charset="-128"/>
              </a:rPr>
              <a:t>Fe</a:t>
            </a:r>
          </a:p>
          <a:p>
            <a:pPr algn="ctr">
              <a:lnSpc>
                <a:spcPts val="1800"/>
              </a:lnSpc>
              <a:buNone/>
              <a:defRPr/>
            </a:pPr>
            <a:r>
              <a:rPr lang="en" altLang="ja-JP" sz="1500">
                <a:solidFill>
                  <a:schemeClr val="tx1"/>
                </a:solidFill>
                <a:latin typeface="HG丸ｺﾞｼｯｸM-PRO" panose="020F0600000000000000" pitchFamily="50" charset="-128"/>
                <a:ea typeface="HG丸ｺﾞｼｯｸM-PRO" panose="020F0600000000000000" pitchFamily="50" charset="-128"/>
              </a:rPr>
              <a:t>3%</a:t>
            </a:r>
          </a:p>
        </p:txBody>
      </p:sp>
      <p:sp>
        <p:nvSpPr>
          <p:cNvPr id="13" name="楕円 12">
            <a:extLst>
              <a:ext uri="{FF2B5EF4-FFF2-40B4-BE49-F238E27FC236}">
                <a16:creationId xmlns:a16="http://schemas.microsoft.com/office/drawing/2014/main" id="{37210B04-DD5A-916D-369F-E38369F76050}"/>
              </a:ext>
            </a:extLst>
          </p:cNvPr>
          <p:cNvSpPr/>
          <p:nvPr/>
        </p:nvSpPr>
        <p:spPr bwMode="auto">
          <a:xfrm>
            <a:off x="2841832" y="2921870"/>
            <a:ext cx="700088" cy="694135"/>
          </a:xfrm>
          <a:prstGeom prst="ellipse">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Ca</a:t>
            </a:r>
          </a:p>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1%</a:t>
            </a:r>
          </a:p>
        </p:txBody>
      </p:sp>
      <p:sp>
        <p:nvSpPr>
          <p:cNvPr id="14" name="楕円 13">
            <a:extLst>
              <a:ext uri="{FF2B5EF4-FFF2-40B4-BE49-F238E27FC236}">
                <a16:creationId xmlns:a16="http://schemas.microsoft.com/office/drawing/2014/main" id="{1F1082AF-9876-87F1-30C5-7AB6A9993A4C}"/>
              </a:ext>
            </a:extLst>
          </p:cNvPr>
          <p:cNvSpPr/>
          <p:nvPr/>
        </p:nvSpPr>
        <p:spPr bwMode="auto">
          <a:xfrm>
            <a:off x="3268076" y="2299174"/>
            <a:ext cx="700088" cy="694134"/>
          </a:xfrm>
          <a:prstGeom prst="ellipse">
            <a:avLst/>
          </a:prstGeom>
          <a:solidFill>
            <a:srgbClr val="FFCC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Mg</a:t>
            </a:r>
          </a:p>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1%</a:t>
            </a:r>
          </a:p>
        </p:txBody>
      </p:sp>
      <p:sp>
        <p:nvSpPr>
          <p:cNvPr id="15" name="楕円 14">
            <a:extLst>
              <a:ext uri="{FF2B5EF4-FFF2-40B4-BE49-F238E27FC236}">
                <a16:creationId xmlns:a16="http://schemas.microsoft.com/office/drawing/2014/main" id="{ADB0EF1D-A38D-CFE1-FBAD-A631528833E9}"/>
              </a:ext>
            </a:extLst>
          </p:cNvPr>
          <p:cNvSpPr/>
          <p:nvPr/>
        </p:nvSpPr>
        <p:spPr bwMode="auto">
          <a:xfrm>
            <a:off x="3232357" y="2031284"/>
            <a:ext cx="271463" cy="269081"/>
          </a:xfrm>
          <a:prstGeom prst="ellipse">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endParaRPr lang="en-US" altLang="ja-JP" sz="900" dirty="0">
              <a:solidFill>
                <a:schemeClr val="tx1"/>
              </a:solidFill>
              <a:latin typeface="HG丸ｺﾞｼｯｸM-PRO" panose="020F0600000000000000" pitchFamily="50" charset="-128"/>
              <a:ea typeface="HG丸ｺﾞｼｯｸM-PRO" panose="020F0600000000000000" pitchFamily="50" charset="-128"/>
            </a:endParaRPr>
          </a:p>
        </p:txBody>
      </p:sp>
      <p:sp>
        <p:nvSpPr>
          <p:cNvPr id="16" name="楕円 15">
            <a:extLst>
              <a:ext uri="{FF2B5EF4-FFF2-40B4-BE49-F238E27FC236}">
                <a16:creationId xmlns:a16="http://schemas.microsoft.com/office/drawing/2014/main" id="{549178FB-5DA6-A3A5-3667-1EBE4D5F8D45}"/>
              </a:ext>
            </a:extLst>
          </p:cNvPr>
          <p:cNvSpPr/>
          <p:nvPr/>
        </p:nvSpPr>
        <p:spPr bwMode="auto">
          <a:xfrm>
            <a:off x="1829801" y="1745533"/>
            <a:ext cx="271463" cy="269081"/>
          </a:xfrm>
          <a:prstGeom prst="ellipse">
            <a:avLst/>
          </a:prstGeom>
          <a:solidFill>
            <a:srgbClr val="CC66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endParaRPr lang="en-US" altLang="ja-JP" sz="900" dirty="0">
              <a:solidFill>
                <a:schemeClr val="tx1"/>
              </a:solidFill>
              <a:latin typeface="HG丸ｺﾞｼｯｸM-PRO" panose="020F0600000000000000" pitchFamily="50" charset="-128"/>
              <a:ea typeface="HG丸ｺﾞｼｯｸM-PRO" panose="020F0600000000000000" pitchFamily="50" charset="-128"/>
            </a:endParaRPr>
          </a:p>
        </p:txBody>
      </p:sp>
      <p:sp>
        <p:nvSpPr>
          <p:cNvPr id="17" name="楕円 16">
            <a:extLst>
              <a:ext uri="{FF2B5EF4-FFF2-40B4-BE49-F238E27FC236}">
                <a16:creationId xmlns:a16="http://schemas.microsoft.com/office/drawing/2014/main" id="{E7EA8514-EAFF-9832-F9DB-2D92DB998BA6}"/>
              </a:ext>
            </a:extLst>
          </p:cNvPr>
          <p:cNvSpPr/>
          <p:nvPr/>
        </p:nvSpPr>
        <p:spPr bwMode="auto">
          <a:xfrm>
            <a:off x="1511905" y="1808637"/>
            <a:ext cx="271463" cy="269081"/>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endParaRPr lang="en-US" altLang="ja-JP" sz="900" dirty="0">
              <a:solidFill>
                <a:schemeClr val="tx1"/>
              </a:solidFill>
              <a:latin typeface="HG丸ｺﾞｼｯｸM-PRO" panose="020F0600000000000000" pitchFamily="50" charset="-128"/>
              <a:ea typeface="HG丸ｺﾞｼｯｸM-PRO" panose="020F0600000000000000" pitchFamily="50" charset="-128"/>
            </a:endParaRPr>
          </a:p>
        </p:txBody>
      </p:sp>
      <p:sp>
        <p:nvSpPr>
          <p:cNvPr id="18" name="テキスト ボックス 26">
            <a:extLst>
              <a:ext uri="{FF2B5EF4-FFF2-40B4-BE49-F238E27FC236}">
                <a16:creationId xmlns:a16="http://schemas.microsoft.com/office/drawing/2014/main" id="{F3774F1D-9878-F8FA-5017-6B7C7C933FA4}"/>
              </a:ext>
            </a:extLst>
          </p:cNvPr>
          <p:cNvSpPr txBox="1">
            <a:spLocks noChangeArrowheads="1"/>
          </p:cNvSpPr>
          <p:nvPr/>
        </p:nvSpPr>
        <p:spPr bwMode="auto">
          <a:xfrm>
            <a:off x="3252161" y="2011115"/>
            <a:ext cx="282707"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buNone/>
            </a:pPr>
            <a:r>
              <a:rPr lang="en" altLang="ja-JP" sz="900">
                <a:latin typeface="HG丸ｺﾞｼｯｸM-PRO" panose="020F0600000000000000" pitchFamily="50" charset="-128"/>
                <a:ea typeface="HG丸ｺﾞｼｯｸM-PRO" panose="020F0600000000000000" pitchFamily="50" charset="-128"/>
              </a:rPr>
              <a:t>K</a:t>
            </a:r>
            <a:endParaRPr lang="ja-JP" altLang="en-US" sz="900" dirty="0">
              <a:latin typeface="HG丸ｺﾞｼｯｸM-PRO" panose="020F0600000000000000" pitchFamily="50" charset="-128"/>
              <a:ea typeface="HG丸ｺﾞｼｯｸM-PRO" panose="020F0600000000000000" pitchFamily="50" charset="-128"/>
            </a:endParaRPr>
          </a:p>
        </p:txBody>
      </p:sp>
      <p:sp>
        <p:nvSpPr>
          <p:cNvPr id="19" name="テキスト ボックス 27">
            <a:extLst>
              <a:ext uri="{FF2B5EF4-FFF2-40B4-BE49-F238E27FC236}">
                <a16:creationId xmlns:a16="http://schemas.microsoft.com/office/drawing/2014/main" id="{FBCE52CE-DB93-354A-FE71-2BAA79472E1D}"/>
              </a:ext>
            </a:extLst>
          </p:cNvPr>
          <p:cNvSpPr txBox="1">
            <a:spLocks noChangeArrowheads="1"/>
          </p:cNvSpPr>
          <p:nvPr/>
        </p:nvSpPr>
        <p:spPr bwMode="auto">
          <a:xfrm>
            <a:off x="1780668" y="1724616"/>
            <a:ext cx="39181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buNone/>
            </a:pPr>
            <a:r>
              <a:rPr lang="en" altLang="ja-JP" sz="900">
                <a:latin typeface="HG丸ｺﾞｼｯｸM-PRO" panose="020F0600000000000000" pitchFamily="50" charset="-128"/>
                <a:ea typeface="HG丸ｺﾞｼｯｸM-PRO" panose="020F0600000000000000" pitchFamily="50" charset="-128"/>
              </a:rPr>
              <a:t>Na</a:t>
            </a:r>
            <a:endParaRPr lang="ja-JP" altLang="en-US" sz="900" dirty="0">
              <a:latin typeface="HG丸ｺﾞｼｯｸM-PRO" panose="020F0600000000000000" pitchFamily="50" charset="-128"/>
              <a:ea typeface="HG丸ｺﾞｼｯｸM-PRO" panose="020F0600000000000000" pitchFamily="50" charset="-128"/>
            </a:endParaRPr>
          </a:p>
        </p:txBody>
      </p:sp>
      <p:sp>
        <p:nvSpPr>
          <p:cNvPr id="20" name="テキスト ボックス 28">
            <a:extLst>
              <a:ext uri="{FF2B5EF4-FFF2-40B4-BE49-F238E27FC236}">
                <a16:creationId xmlns:a16="http://schemas.microsoft.com/office/drawing/2014/main" id="{F2D1826D-3137-4AB5-246D-1868527E8748}"/>
              </a:ext>
            </a:extLst>
          </p:cNvPr>
          <p:cNvSpPr txBox="1">
            <a:spLocks noChangeArrowheads="1"/>
          </p:cNvSpPr>
          <p:nvPr/>
        </p:nvSpPr>
        <p:spPr bwMode="auto">
          <a:xfrm>
            <a:off x="1502845" y="1792043"/>
            <a:ext cx="26573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buNone/>
            </a:pPr>
            <a:r>
              <a:rPr lang="en" altLang="ja-JP" sz="900">
                <a:latin typeface="HG丸ｺﾞｼｯｸM-PRO" panose="020F0600000000000000" pitchFamily="50" charset="-128"/>
                <a:ea typeface="HG丸ｺﾞｼｯｸM-PRO" panose="020F0600000000000000" pitchFamily="50" charset="-128"/>
              </a:rPr>
              <a:t>S</a:t>
            </a:r>
            <a:endParaRPr lang="ja-JP" altLang="en-US" sz="900" dirty="0">
              <a:latin typeface="HG丸ｺﾞｼｯｸM-PRO" panose="020F0600000000000000" pitchFamily="50" charset="-128"/>
              <a:ea typeface="HG丸ｺﾞｼｯｸM-PRO" panose="020F0600000000000000" pitchFamily="50" charset="-128"/>
            </a:endParaRPr>
          </a:p>
        </p:txBody>
      </p:sp>
      <p:sp>
        <p:nvSpPr>
          <p:cNvPr id="21" name="楕円 20">
            <a:extLst>
              <a:ext uri="{FF2B5EF4-FFF2-40B4-BE49-F238E27FC236}">
                <a16:creationId xmlns:a16="http://schemas.microsoft.com/office/drawing/2014/main" id="{1F31662D-6776-8F0A-ADA8-C8FFDFC26350}"/>
              </a:ext>
            </a:extLst>
          </p:cNvPr>
          <p:cNvSpPr/>
          <p:nvPr/>
        </p:nvSpPr>
        <p:spPr bwMode="auto">
          <a:xfrm>
            <a:off x="4264031" y="1691955"/>
            <a:ext cx="3567113" cy="2228850"/>
          </a:xfrm>
          <a:prstGeom prst="ellipse">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p>
        </p:txBody>
      </p:sp>
      <p:sp>
        <p:nvSpPr>
          <p:cNvPr id="22" name="楕円 21">
            <a:extLst>
              <a:ext uri="{FF2B5EF4-FFF2-40B4-BE49-F238E27FC236}">
                <a16:creationId xmlns:a16="http://schemas.microsoft.com/office/drawing/2014/main" id="{91CD8126-3EF1-358D-487D-A4C26DD9CA57}"/>
              </a:ext>
            </a:extLst>
          </p:cNvPr>
          <p:cNvSpPr/>
          <p:nvPr/>
        </p:nvSpPr>
        <p:spPr bwMode="auto">
          <a:xfrm>
            <a:off x="4346184" y="2031284"/>
            <a:ext cx="1549004" cy="1550194"/>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Si</a:t>
            </a:r>
          </a:p>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75%</a:t>
            </a:r>
          </a:p>
        </p:txBody>
      </p:sp>
      <p:sp>
        <p:nvSpPr>
          <p:cNvPr id="23" name="楕円 22">
            <a:extLst>
              <a:ext uri="{FF2B5EF4-FFF2-40B4-BE49-F238E27FC236}">
                <a16:creationId xmlns:a16="http://schemas.microsoft.com/office/drawing/2014/main" id="{D6DBC14B-95FC-4365-E569-35C1378F8C74}"/>
              </a:ext>
            </a:extLst>
          </p:cNvPr>
          <p:cNvSpPr/>
          <p:nvPr/>
        </p:nvSpPr>
        <p:spPr bwMode="auto">
          <a:xfrm>
            <a:off x="5853516" y="1763393"/>
            <a:ext cx="1231106" cy="123110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Si</a:t>
            </a:r>
          </a:p>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12%</a:t>
            </a:r>
          </a:p>
        </p:txBody>
      </p:sp>
      <p:sp>
        <p:nvSpPr>
          <p:cNvPr id="24" name="楕円 23">
            <a:extLst>
              <a:ext uri="{FF2B5EF4-FFF2-40B4-BE49-F238E27FC236}">
                <a16:creationId xmlns:a16="http://schemas.microsoft.com/office/drawing/2014/main" id="{2B35EF16-B95B-F334-F2F2-B601E80A3E8B}"/>
              </a:ext>
            </a:extLst>
          </p:cNvPr>
          <p:cNvSpPr/>
          <p:nvPr/>
        </p:nvSpPr>
        <p:spPr bwMode="auto">
          <a:xfrm>
            <a:off x="5760647" y="2999262"/>
            <a:ext cx="888206" cy="887015"/>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1500">
                <a:solidFill>
                  <a:schemeClr val="tx1"/>
                </a:solidFill>
                <a:latin typeface="HG丸ｺﾞｼｯｸM-PRO" panose="020F0600000000000000" pitchFamily="50" charset="-128"/>
                <a:ea typeface="HG丸ｺﾞｼｯｸM-PRO" panose="020F0600000000000000" pitchFamily="50" charset="-128"/>
              </a:rPr>
              <a:t>Si</a:t>
            </a:r>
          </a:p>
          <a:p>
            <a:pPr algn="ctr">
              <a:lnSpc>
                <a:spcPts val="1800"/>
              </a:lnSpc>
              <a:buNone/>
              <a:defRPr/>
            </a:pPr>
            <a:r>
              <a:rPr lang="en" altLang="ja-JP" sz="1500">
                <a:solidFill>
                  <a:schemeClr val="tx1"/>
                </a:solidFill>
                <a:latin typeface="HG丸ｺﾞｼｯｸM-PRO" panose="020F0600000000000000" pitchFamily="50" charset="-128"/>
                <a:ea typeface="HG丸ｺﾞｼｯｸM-PRO" panose="020F0600000000000000" pitchFamily="50" charset="-128"/>
              </a:rPr>
              <a:t>3%</a:t>
            </a:r>
          </a:p>
        </p:txBody>
      </p:sp>
      <p:sp>
        <p:nvSpPr>
          <p:cNvPr id="25" name="楕円 24">
            <a:extLst>
              <a:ext uri="{FF2B5EF4-FFF2-40B4-BE49-F238E27FC236}">
                <a16:creationId xmlns:a16="http://schemas.microsoft.com/office/drawing/2014/main" id="{4282A873-411C-1CEC-A0EB-9050EE82B59A}"/>
              </a:ext>
            </a:extLst>
          </p:cNvPr>
          <p:cNvSpPr/>
          <p:nvPr/>
        </p:nvSpPr>
        <p:spPr bwMode="auto">
          <a:xfrm>
            <a:off x="6694097" y="2921870"/>
            <a:ext cx="694135" cy="694135"/>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Si</a:t>
            </a:r>
          </a:p>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1%</a:t>
            </a:r>
          </a:p>
        </p:txBody>
      </p:sp>
      <p:sp>
        <p:nvSpPr>
          <p:cNvPr id="26" name="楕円 25">
            <a:extLst>
              <a:ext uri="{FF2B5EF4-FFF2-40B4-BE49-F238E27FC236}">
                <a16:creationId xmlns:a16="http://schemas.microsoft.com/office/drawing/2014/main" id="{5814A21D-F660-0073-A940-3C1D1BAAF48D}"/>
              </a:ext>
            </a:extLst>
          </p:cNvPr>
          <p:cNvSpPr/>
          <p:nvPr/>
        </p:nvSpPr>
        <p:spPr bwMode="auto">
          <a:xfrm>
            <a:off x="7120341" y="2299174"/>
            <a:ext cx="694135" cy="694134"/>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Si</a:t>
            </a:r>
          </a:p>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1%</a:t>
            </a:r>
          </a:p>
        </p:txBody>
      </p:sp>
      <p:sp>
        <p:nvSpPr>
          <p:cNvPr id="27" name="楕円 26">
            <a:extLst>
              <a:ext uri="{FF2B5EF4-FFF2-40B4-BE49-F238E27FC236}">
                <a16:creationId xmlns:a16="http://schemas.microsoft.com/office/drawing/2014/main" id="{0B472FB8-E3F5-A763-0E5C-536B29AB2B77}"/>
              </a:ext>
            </a:extLst>
          </p:cNvPr>
          <p:cNvSpPr/>
          <p:nvPr/>
        </p:nvSpPr>
        <p:spPr bwMode="auto">
          <a:xfrm>
            <a:off x="7084622" y="2031284"/>
            <a:ext cx="269081" cy="269081"/>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endParaRPr lang="en-US" altLang="ja-JP" sz="900" dirty="0">
              <a:solidFill>
                <a:schemeClr val="tx1"/>
              </a:solidFill>
              <a:latin typeface="HG丸ｺﾞｼｯｸM-PRO" panose="020F0600000000000000" pitchFamily="50" charset="-128"/>
              <a:ea typeface="HG丸ｺﾞｼｯｸM-PRO" panose="020F0600000000000000" pitchFamily="50" charset="-128"/>
            </a:endParaRPr>
          </a:p>
        </p:txBody>
      </p:sp>
      <p:sp>
        <p:nvSpPr>
          <p:cNvPr id="28" name="楕円 27">
            <a:extLst>
              <a:ext uri="{FF2B5EF4-FFF2-40B4-BE49-F238E27FC236}">
                <a16:creationId xmlns:a16="http://schemas.microsoft.com/office/drawing/2014/main" id="{A5774485-0799-C91A-9F41-38EA58F83C30}"/>
              </a:ext>
            </a:extLst>
          </p:cNvPr>
          <p:cNvSpPr/>
          <p:nvPr/>
        </p:nvSpPr>
        <p:spPr bwMode="auto">
          <a:xfrm>
            <a:off x="5682066" y="1745533"/>
            <a:ext cx="269081" cy="269081"/>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endParaRPr lang="en-US" altLang="ja-JP" sz="900" dirty="0">
              <a:solidFill>
                <a:schemeClr val="tx1"/>
              </a:solidFill>
              <a:latin typeface="HG丸ｺﾞｼｯｸM-PRO" panose="020F0600000000000000" pitchFamily="50" charset="-128"/>
              <a:ea typeface="HG丸ｺﾞｼｯｸM-PRO" panose="020F0600000000000000" pitchFamily="50" charset="-128"/>
            </a:endParaRPr>
          </a:p>
        </p:txBody>
      </p:sp>
      <p:sp>
        <p:nvSpPr>
          <p:cNvPr id="29" name="楕円 28">
            <a:extLst>
              <a:ext uri="{FF2B5EF4-FFF2-40B4-BE49-F238E27FC236}">
                <a16:creationId xmlns:a16="http://schemas.microsoft.com/office/drawing/2014/main" id="{DAB418E1-C486-617A-2814-E102B333F980}"/>
              </a:ext>
            </a:extLst>
          </p:cNvPr>
          <p:cNvSpPr/>
          <p:nvPr/>
        </p:nvSpPr>
        <p:spPr bwMode="auto">
          <a:xfrm>
            <a:off x="5364169" y="1808637"/>
            <a:ext cx="269081" cy="269081"/>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endParaRPr lang="en-US" altLang="ja-JP" sz="900" dirty="0">
              <a:solidFill>
                <a:schemeClr val="tx1"/>
              </a:solidFill>
              <a:latin typeface="HG丸ｺﾞｼｯｸM-PRO" panose="020F0600000000000000" pitchFamily="50" charset="-128"/>
              <a:ea typeface="HG丸ｺﾞｼｯｸM-PRO" panose="020F0600000000000000" pitchFamily="50" charset="-128"/>
            </a:endParaRPr>
          </a:p>
        </p:txBody>
      </p:sp>
      <p:sp>
        <p:nvSpPr>
          <p:cNvPr id="30" name="テキスト ボックス 39">
            <a:extLst>
              <a:ext uri="{FF2B5EF4-FFF2-40B4-BE49-F238E27FC236}">
                <a16:creationId xmlns:a16="http://schemas.microsoft.com/office/drawing/2014/main" id="{ABD9A7A3-FB81-9B2E-510A-0DD6BC94211B}"/>
              </a:ext>
            </a:extLst>
          </p:cNvPr>
          <p:cNvSpPr txBox="1">
            <a:spLocks noChangeArrowheads="1"/>
          </p:cNvSpPr>
          <p:nvPr/>
        </p:nvSpPr>
        <p:spPr bwMode="auto">
          <a:xfrm>
            <a:off x="7053079" y="2029777"/>
            <a:ext cx="32893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buNone/>
            </a:pPr>
            <a:r>
              <a:rPr lang="en" altLang="ja-JP" sz="900">
                <a:latin typeface="HG丸ｺﾞｼｯｸM-PRO" panose="020F0600000000000000" pitchFamily="50" charset="-128"/>
                <a:ea typeface="HG丸ｺﾞｼｯｸM-PRO" panose="020F0600000000000000" pitchFamily="50" charset="-128"/>
              </a:rPr>
              <a:t>Fe</a:t>
            </a:r>
            <a:endParaRPr lang="ja-JP" altLang="en-US" sz="900" dirty="0">
              <a:latin typeface="HG丸ｺﾞｼｯｸM-PRO" panose="020F0600000000000000" pitchFamily="50" charset="-128"/>
              <a:ea typeface="HG丸ｺﾞｼｯｸM-PRO" panose="020F0600000000000000" pitchFamily="50" charset="-128"/>
            </a:endParaRPr>
          </a:p>
        </p:txBody>
      </p:sp>
      <p:sp>
        <p:nvSpPr>
          <p:cNvPr id="31" name="テキスト ボックス 40">
            <a:extLst>
              <a:ext uri="{FF2B5EF4-FFF2-40B4-BE49-F238E27FC236}">
                <a16:creationId xmlns:a16="http://schemas.microsoft.com/office/drawing/2014/main" id="{F27564C6-E26C-A1BB-4D9B-FDD40332BCD2}"/>
              </a:ext>
            </a:extLst>
          </p:cNvPr>
          <p:cNvSpPr txBox="1">
            <a:spLocks noChangeArrowheads="1"/>
          </p:cNvSpPr>
          <p:nvPr/>
        </p:nvSpPr>
        <p:spPr bwMode="auto">
          <a:xfrm>
            <a:off x="5680524" y="1724616"/>
            <a:ext cx="29046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buNone/>
            </a:pPr>
            <a:r>
              <a:rPr lang="en" altLang="ja-JP" sz="900">
                <a:latin typeface="HG丸ｺﾞｼｯｸM-PRO" panose="020F0600000000000000" pitchFamily="50" charset="-128"/>
                <a:ea typeface="HG丸ｺﾞｼｯｸM-PRO" panose="020F0600000000000000" pitchFamily="50" charset="-128"/>
              </a:rPr>
              <a:t>Si</a:t>
            </a:r>
            <a:endParaRPr lang="ja-JP" altLang="en-US" sz="900" dirty="0">
              <a:latin typeface="HG丸ｺﾞｼｯｸM-PRO" panose="020F0600000000000000" pitchFamily="50" charset="-128"/>
              <a:ea typeface="HG丸ｺﾞｼｯｸM-PRO" panose="020F0600000000000000" pitchFamily="50" charset="-128"/>
            </a:endParaRPr>
          </a:p>
        </p:txBody>
      </p:sp>
      <p:sp>
        <p:nvSpPr>
          <p:cNvPr id="32" name="テキスト ボックス 41">
            <a:extLst>
              <a:ext uri="{FF2B5EF4-FFF2-40B4-BE49-F238E27FC236}">
                <a16:creationId xmlns:a16="http://schemas.microsoft.com/office/drawing/2014/main" id="{6F8FD3EA-F23B-F612-E2BB-4F9E8B4D758F}"/>
              </a:ext>
            </a:extLst>
          </p:cNvPr>
          <p:cNvSpPr txBox="1">
            <a:spLocks noChangeArrowheads="1"/>
          </p:cNvSpPr>
          <p:nvPr/>
        </p:nvSpPr>
        <p:spPr bwMode="auto">
          <a:xfrm>
            <a:off x="5343583" y="1792043"/>
            <a:ext cx="29046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buNone/>
            </a:pPr>
            <a:r>
              <a:rPr lang="en" altLang="ja-JP" sz="900">
                <a:latin typeface="HG丸ｺﾞｼｯｸM-PRO" panose="020F0600000000000000" pitchFamily="50" charset="-128"/>
                <a:ea typeface="HG丸ｺﾞｼｯｸM-PRO" panose="020F0600000000000000" pitchFamily="50" charset="-128"/>
              </a:rPr>
              <a:t>Si</a:t>
            </a:r>
            <a:endParaRPr lang="ja-JP" altLang="en-US" sz="900" dirty="0">
              <a:latin typeface="HG丸ｺﾞｼｯｸM-PRO" panose="020F0600000000000000" pitchFamily="50" charset="-128"/>
              <a:ea typeface="HG丸ｺﾞｼｯｸM-PRO" panose="020F0600000000000000" pitchFamily="50" charset="-128"/>
            </a:endParaRPr>
          </a:p>
        </p:txBody>
      </p:sp>
      <p:sp>
        <p:nvSpPr>
          <p:cNvPr id="33" name="右矢印 42">
            <a:extLst>
              <a:ext uri="{FF2B5EF4-FFF2-40B4-BE49-F238E27FC236}">
                <a16:creationId xmlns:a16="http://schemas.microsoft.com/office/drawing/2014/main" id="{13E32958-1E71-8307-DE76-CF4CCA15AB09}"/>
              </a:ext>
            </a:extLst>
          </p:cNvPr>
          <p:cNvSpPr/>
          <p:nvPr/>
        </p:nvSpPr>
        <p:spPr bwMode="auto">
          <a:xfrm>
            <a:off x="3995837" y="2503171"/>
            <a:ext cx="350348" cy="496491"/>
          </a:xfrm>
          <a:prstGeom prst="rightArrow">
            <a:avLst>
              <a:gd name="adj1" fmla="val 58326"/>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defRPr/>
            </a:pPr>
            <a:endParaRPr lang="ja-JP" altLang="en-US" sz="1800" dirty="0">
              <a:latin typeface="HG丸ｺﾞｼｯｸM-PRO" panose="020F0600000000000000" pitchFamily="50" charset="-128"/>
              <a:ea typeface="HG丸ｺﾞｼｯｸM-PRO" panose="020F0600000000000000" pitchFamily="50" charset="-128"/>
            </a:endParaRPr>
          </a:p>
        </p:txBody>
      </p:sp>
      <p:sp>
        <p:nvSpPr>
          <p:cNvPr id="34" name="テキスト ボックス 33">
            <a:extLst>
              <a:ext uri="{FF2B5EF4-FFF2-40B4-BE49-F238E27FC236}">
                <a16:creationId xmlns:a16="http://schemas.microsoft.com/office/drawing/2014/main" id="{DBBBE9D9-6EE0-D677-82D7-62E7C42F0D16}"/>
              </a:ext>
            </a:extLst>
          </p:cNvPr>
          <p:cNvSpPr txBox="1"/>
          <p:nvPr/>
        </p:nvSpPr>
        <p:spPr>
          <a:xfrm>
            <a:off x="60100" y="1517826"/>
            <a:ext cx="1366080" cy="415498"/>
          </a:xfrm>
          <a:prstGeom prst="rect">
            <a:avLst/>
          </a:prstGeom>
          <a:noFill/>
        </p:spPr>
        <p:txBody>
          <a:bodyPr wrap="none" rtlCol="0">
            <a:spAutoFit/>
          </a:bodyPr>
          <a:lstStyle/>
          <a:p>
            <a:pPr>
              <a:buNone/>
            </a:pPr>
            <a:r>
              <a:rPr lang="en" altLang="ja-JP" sz="2100" b="1">
                <a:latin typeface="Abadi" panose="020B0604020104020204" pitchFamily="34" charset="0"/>
              </a:rPr>
              <a:t>Aggregate</a:t>
            </a:r>
            <a:endParaRPr lang="ja-JP" altLang="en-US" sz="2100" b="1" dirty="0">
              <a:latin typeface="Abadi" panose="020B0604020104020204" pitchFamily="34" charset="0"/>
            </a:endParaRPr>
          </a:p>
        </p:txBody>
      </p:sp>
      <p:sp>
        <p:nvSpPr>
          <p:cNvPr id="35" name="楕円 34">
            <a:extLst>
              <a:ext uri="{FF2B5EF4-FFF2-40B4-BE49-F238E27FC236}">
                <a16:creationId xmlns:a16="http://schemas.microsoft.com/office/drawing/2014/main" id="{BE148008-A815-54B9-0F47-F85118F2DD26}"/>
              </a:ext>
            </a:extLst>
          </p:cNvPr>
          <p:cNvSpPr/>
          <p:nvPr/>
        </p:nvSpPr>
        <p:spPr bwMode="auto">
          <a:xfrm>
            <a:off x="425825" y="3964859"/>
            <a:ext cx="3596878" cy="222885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p>
        </p:txBody>
      </p:sp>
      <p:sp>
        <p:nvSpPr>
          <p:cNvPr id="36" name="楕円 35">
            <a:extLst>
              <a:ext uri="{FF2B5EF4-FFF2-40B4-BE49-F238E27FC236}">
                <a16:creationId xmlns:a16="http://schemas.microsoft.com/office/drawing/2014/main" id="{0EC6C410-0CE9-F4EC-F619-2E8D59CD0AEC}"/>
              </a:ext>
            </a:extLst>
          </p:cNvPr>
          <p:cNvSpPr/>
          <p:nvPr/>
        </p:nvSpPr>
        <p:spPr bwMode="auto">
          <a:xfrm>
            <a:off x="472621" y="4304187"/>
            <a:ext cx="1563290" cy="1550194"/>
          </a:xfrm>
          <a:prstGeom prst="ellipse">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Ca</a:t>
            </a:r>
          </a:p>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65%</a:t>
            </a:r>
          </a:p>
        </p:txBody>
      </p:sp>
      <p:sp>
        <p:nvSpPr>
          <p:cNvPr id="37" name="楕円 36">
            <a:extLst>
              <a:ext uri="{FF2B5EF4-FFF2-40B4-BE49-F238E27FC236}">
                <a16:creationId xmlns:a16="http://schemas.microsoft.com/office/drawing/2014/main" id="{790B9C51-C6C3-A246-9BC1-DE1B922170D2}"/>
              </a:ext>
            </a:extLst>
          </p:cNvPr>
          <p:cNvSpPr/>
          <p:nvPr/>
        </p:nvSpPr>
        <p:spPr bwMode="auto">
          <a:xfrm>
            <a:off x="1981143" y="4036297"/>
            <a:ext cx="1240631" cy="123110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Si</a:t>
            </a:r>
          </a:p>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22%</a:t>
            </a:r>
          </a:p>
        </p:txBody>
      </p:sp>
      <p:sp>
        <p:nvSpPr>
          <p:cNvPr id="38" name="楕円 37">
            <a:extLst>
              <a:ext uri="{FF2B5EF4-FFF2-40B4-BE49-F238E27FC236}">
                <a16:creationId xmlns:a16="http://schemas.microsoft.com/office/drawing/2014/main" id="{42DFA205-E4BC-550A-0C25-1B55BFF1CB1C}"/>
              </a:ext>
            </a:extLst>
          </p:cNvPr>
          <p:cNvSpPr/>
          <p:nvPr/>
        </p:nvSpPr>
        <p:spPr bwMode="auto">
          <a:xfrm>
            <a:off x="1888274" y="5272166"/>
            <a:ext cx="895350" cy="887015"/>
          </a:xfrm>
          <a:prstGeom prst="ellipse">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1500">
                <a:solidFill>
                  <a:schemeClr val="tx1"/>
                </a:solidFill>
                <a:latin typeface="HG丸ｺﾞｼｯｸM-PRO" panose="020F0600000000000000" pitchFamily="50" charset="-128"/>
                <a:ea typeface="HG丸ｺﾞｼｯｸM-PRO" panose="020F0600000000000000" pitchFamily="50" charset="-128"/>
              </a:rPr>
              <a:t>Al</a:t>
            </a:r>
          </a:p>
          <a:p>
            <a:pPr algn="ctr">
              <a:lnSpc>
                <a:spcPts val="1800"/>
              </a:lnSpc>
              <a:buNone/>
              <a:defRPr/>
            </a:pPr>
            <a:r>
              <a:rPr lang="en" altLang="ja-JP" sz="1500">
                <a:solidFill>
                  <a:schemeClr val="tx1"/>
                </a:solidFill>
                <a:latin typeface="HG丸ｺﾞｼｯｸM-PRO" panose="020F0600000000000000" pitchFamily="50" charset="-128"/>
                <a:ea typeface="HG丸ｺﾞｼｯｸM-PRO" panose="020F0600000000000000" pitchFamily="50" charset="-128"/>
              </a:rPr>
              <a:t>5%</a:t>
            </a:r>
          </a:p>
        </p:txBody>
      </p:sp>
      <p:sp>
        <p:nvSpPr>
          <p:cNvPr id="39" name="楕円 38">
            <a:extLst>
              <a:ext uri="{FF2B5EF4-FFF2-40B4-BE49-F238E27FC236}">
                <a16:creationId xmlns:a16="http://schemas.microsoft.com/office/drawing/2014/main" id="{0D39CCD7-D407-29FA-F99F-74A95B5DC42A}"/>
              </a:ext>
            </a:extLst>
          </p:cNvPr>
          <p:cNvSpPr/>
          <p:nvPr/>
        </p:nvSpPr>
        <p:spPr bwMode="auto">
          <a:xfrm>
            <a:off x="2821723" y="5194774"/>
            <a:ext cx="700088" cy="694134"/>
          </a:xfrm>
          <a:prstGeom prst="ellipse">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Fe</a:t>
            </a:r>
          </a:p>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3%</a:t>
            </a:r>
          </a:p>
        </p:txBody>
      </p:sp>
      <p:sp>
        <p:nvSpPr>
          <p:cNvPr id="40" name="楕円 39">
            <a:extLst>
              <a:ext uri="{FF2B5EF4-FFF2-40B4-BE49-F238E27FC236}">
                <a16:creationId xmlns:a16="http://schemas.microsoft.com/office/drawing/2014/main" id="{1D1EF904-4FEF-7FB5-78C6-073E56E3CE4D}"/>
              </a:ext>
            </a:extLst>
          </p:cNvPr>
          <p:cNvSpPr/>
          <p:nvPr/>
        </p:nvSpPr>
        <p:spPr bwMode="auto">
          <a:xfrm>
            <a:off x="3247967" y="4572079"/>
            <a:ext cx="700088" cy="694133"/>
          </a:xfrm>
          <a:prstGeom prst="ellipse">
            <a:avLst/>
          </a:prstGeom>
          <a:solidFill>
            <a:srgbClr val="FFCC9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Mg</a:t>
            </a:r>
          </a:p>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2%</a:t>
            </a:r>
          </a:p>
        </p:txBody>
      </p:sp>
      <p:sp>
        <p:nvSpPr>
          <p:cNvPr id="41" name="楕円 40">
            <a:extLst>
              <a:ext uri="{FF2B5EF4-FFF2-40B4-BE49-F238E27FC236}">
                <a16:creationId xmlns:a16="http://schemas.microsoft.com/office/drawing/2014/main" id="{C8D4FAF5-C81C-3AC6-1F35-2739DF009BFE}"/>
              </a:ext>
            </a:extLst>
          </p:cNvPr>
          <p:cNvSpPr/>
          <p:nvPr/>
        </p:nvSpPr>
        <p:spPr bwMode="auto">
          <a:xfrm>
            <a:off x="3211058" y="4304187"/>
            <a:ext cx="271463" cy="269081"/>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endParaRPr lang="en-US" altLang="ja-JP" sz="900" dirty="0">
              <a:solidFill>
                <a:schemeClr val="tx1"/>
              </a:solidFill>
              <a:latin typeface="HG丸ｺﾞｼｯｸM-PRO" panose="020F0600000000000000" pitchFamily="50" charset="-128"/>
              <a:ea typeface="HG丸ｺﾞｼｯｸM-PRO" panose="020F0600000000000000" pitchFamily="50" charset="-128"/>
            </a:endParaRPr>
          </a:p>
        </p:txBody>
      </p:sp>
      <p:sp>
        <p:nvSpPr>
          <p:cNvPr id="42" name="テキスト ボックス 26">
            <a:extLst>
              <a:ext uri="{FF2B5EF4-FFF2-40B4-BE49-F238E27FC236}">
                <a16:creationId xmlns:a16="http://schemas.microsoft.com/office/drawing/2014/main" id="{7855F615-3D0B-20BF-3688-C14B2171EB89}"/>
              </a:ext>
            </a:extLst>
          </p:cNvPr>
          <p:cNvSpPr txBox="1">
            <a:spLocks noChangeArrowheads="1"/>
          </p:cNvSpPr>
          <p:nvPr/>
        </p:nvSpPr>
        <p:spPr bwMode="auto">
          <a:xfrm>
            <a:off x="3231500" y="4284022"/>
            <a:ext cx="28269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buNone/>
            </a:pPr>
            <a:r>
              <a:rPr lang="en" altLang="ja-JP" sz="900">
                <a:latin typeface="HG丸ｺﾞｼｯｸM-PRO" panose="020F0600000000000000" pitchFamily="50" charset="-128"/>
                <a:ea typeface="HG丸ｺﾞｼｯｸM-PRO" panose="020F0600000000000000" pitchFamily="50" charset="-128"/>
              </a:rPr>
              <a:t>S</a:t>
            </a:r>
            <a:endParaRPr lang="ja-JP" altLang="en-US" sz="900" dirty="0">
              <a:latin typeface="HG丸ｺﾞｼｯｸM-PRO" panose="020F0600000000000000" pitchFamily="50" charset="-128"/>
              <a:ea typeface="HG丸ｺﾞｼｯｸM-PRO" panose="020F0600000000000000" pitchFamily="50" charset="-128"/>
            </a:endParaRPr>
          </a:p>
        </p:txBody>
      </p:sp>
      <p:sp>
        <p:nvSpPr>
          <p:cNvPr id="43" name="楕円 42">
            <a:extLst>
              <a:ext uri="{FF2B5EF4-FFF2-40B4-BE49-F238E27FC236}">
                <a16:creationId xmlns:a16="http://schemas.microsoft.com/office/drawing/2014/main" id="{FE434CF3-543B-7A7B-AE91-C78C0B719B7B}"/>
              </a:ext>
            </a:extLst>
          </p:cNvPr>
          <p:cNvSpPr/>
          <p:nvPr/>
        </p:nvSpPr>
        <p:spPr bwMode="auto">
          <a:xfrm>
            <a:off x="4318800" y="3964859"/>
            <a:ext cx="3596879" cy="222885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900"/>
          </a:p>
        </p:txBody>
      </p:sp>
      <p:sp>
        <p:nvSpPr>
          <p:cNvPr id="44" name="楕円 43">
            <a:extLst>
              <a:ext uri="{FF2B5EF4-FFF2-40B4-BE49-F238E27FC236}">
                <a16:creationId xmlns:a16="http://schemas.microsoft.com/office/drawing/2014/main" id="{195E2968-026A-A00E-DAB9-F860E21861C5}"/>
              </a:ext>
            </a:extLst>
          </p:cNvPr>
          <p:cNvSpPr/>
          <p:nvPr/>
        </p:nvSpPr>
        <p:spPr bwMode="auto">
          <a:xfrm>
            <a:off x="4400954" y="4304187"/>
            <a:ext cx="1562100" cy="1550194"/>
          </a:xfrm>
          <a:prstGeom prst="ellipse">
            <a:avLst/>
          </a:prstGeom>
          <a:solidFill>
            <a:srgbClr val="FFCC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Ca</a:t>
            </a:r>
          </a:p>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65%</a:t>
            </a:r>
          </a:p>
        </p:txBody>
      </p:sp>
      <p:sp>
        <p:nvSpPr>
          <p:cNvPr id="45" name="楕円 44">
            <a:extLst>
              <a:ext uri="{FF2B5EF4-FFF2-40B4-BE49-F238E27FC236}">
                <a16:creationId xmlns:a16="http://schemas.microsoft.com/office/drawing/2014/main" id="{02647B8B-1455-113F-501E-B43077A4B397}"/>
              </a:ext>
            </a:extLst>
          </p:cNvPr>
          <p:cNvSpPr/>
          <p:nvPr/>
        </p:nvSpPr>
        <p:spPr bwMode="auto">
          <a:xfrm>
            <a:off x="5908285" y="4036297"/>
            <a:ext cx="1240631" cy="1231106"/>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Si</a:t>
            </a:r>
          </a:p>
          <a:p>
            <a:pPr algn="ctr">
              <a:lnSpc>
                <a:spcPts val="1800"/>
              </a:lnSpc>
              <a:buNone/>
              <a:defRPr/>
            </a:pPr>
            <a:r>
              <a:rPr lang="en" altLang="ja-JP" sz="1800">
                <a:solidFill>
                  <a:schemeClr val="tx1"/>
                </a:solidFill>
                <a:latin typeface="HG丸ｺﾞｼｯｸM-PRO" panose="020F0600000000000000" pitchFamily="50" charset="-128"/>
                <a:ea typeface="HG丸ｺﾞｼｯｸM-PRO" panose="020F0600000000000000" pitchFamily="50" charset="-128"/>
              </a:rPr>
              <a:t>22%</a:t>
            </a:r>
          </a:p>
        </p:txBody>
      </p:sp>
      <p:sp>
        <p:nvSpPr>
          <p:cNvPr id="46" name="楕円 45">
            <a:extLst>
              <a:ext uri="{FF2B5EF4-FFF2-40B4-BE49-F238E27FC236}">
                <a16:creationId xmlns:a16="http://schemas.microsoft.com/office/drawing/2014/main" id="{A73DF02E-80A8-4443-823F-FDB913919618}"/>
              </a:ext>
            </a:extLst>
          </p:cNvPr>
          <p:cNvSpPr/>
          <p:nvPr/>
        </p:nvSpPr>
        <p:spPr bwMode="auto">
          <a:xfrm>
            <a:off x="5815416" y="5272166"/>
            <a:ext cx="895350" cy="887015"/>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1500">
                <a:solidFill>
                  <a:schemeClr val="tx1"/>
                </a:solidFill>
                <a:latin typeface="HG丸ｺﾞｼｯｸM-PRO" panose="020F0600000000000000" pitchFamily="50" charset="-128"/>
                <a:ea typeface="HG丸ｺﾞｼｯｸM-PRO" panose="020F0600000000000000" pitchFamily="50" charset="-128"/>
              </a:rPr>
              <a:t>Si</a:t>
            </a:r>
          </a:p>
          <a:p>
            <a:pPr algn="ctr">
              <a:lnSpc>
                <a:spcPts val="1800"/>
              </a:lnSpc>
              <a:buNone/>
              <a:defRPr/>
            </a:pPr>
            <a:r>
              <a:rPr lang="en" altLang="ja-JP" sz="1500">
                <a:solidFill>
                  <a:schemeClr val="tx1"/>
                </a:solidFill>
                <a:latin typeface="HG丸ｺﾞｼｯｸM-PRO" panose="020F0600000000000000" pitchFamily="50" charset="-128"/>
                <a:ea typeface="HG丸ｺﾞｼｯｸM-PRO" panose="020F0600000000000000" pitchFamily="50" charset="-128"/>
              </a:rPr>
              <a:t>5%</a:t>
            </a:r>
          </a:p>
        </p:txBody>
      </p:sp>
      <p:sp>
        <p:nvSpPr>
          <p:cNvPr id="47" name="楕円 46">
            <a:extLst>
              <a:ext uri="{FF2B5EF4-FFF2-40B4-BE49-F238E27FC236}">
                <a16:creationId xmlns:a16="http://schemas.microsoft.com/office/drawing/2014/main" id="{E53146E3-F3DE-5369-41CC-7B5D3251AFE6}"/>
              </a:ext>
            </a:extLst>
          </p:cNvPr>
          <p:cNvSpPr/>
          <p:nvPr/>
        </p:nvSpPr>
        <p:spPr bwMode="auto">
          <a:xfrm>
            <a:off x="7175110" y="4572078"/>
            <a:ext cx="700088" cy="694134"/>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Si</a:t>
            </a:r>
          </a:p>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2%</a:t>
            </a:r>
          </a:p>
        </p:txBody>
      </p:sp>
      <p:sp>
        <p:nvSpPr>
          <p:cNvPr id="48" name="楕円 47">
            <a:extLst>
              <a:ext uri="{FF2B5EF4-FFF2-40B4-BE49-F238E27FC236}">
                <a16:creationId xmlns:a16="http://schemas.microsoft.com/office/drawing/2014/main" id="{97C63123-249C-EE06-2642-FDE606B49A0A}"/>
              </a:ext>
            </a:extLst>
          </p:cNvPr>
          <p:cNvSpPr/>
          <p:nvPr/>
        </p:nvSpPr>
        <p:spPr bwMode="auto">
          <a:xfrm>
            <a:off x="7139391" y="4304187"/>
            <a:ext cx="271463" cy="269081"/>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defRPr/>
            </a:pPr>
            <a:endParaRPr lang="en-US" altLang="ja-JP" sz="900" dirty="0">
              <a:solidFill>
                <a:schemeClr val="tx1"/>
              </a:solidFill>
              <a:latin typeface="HG丸ｺﾞｼｯｸM-PRO" panose="020F0600000000000000" pitchFamily="50" charset="-128"/>
              <a:ea typeface="HG丸ｺﾞｼｯｸM-PRO" panose="020F0600000000000000" pitchFamily="50" charset="-128"/>
            </a:endParaRPr>
          </a:p>
        </p:txBody>
      </p:sp>
      <p:sp>
        <p:nvSpPr>
          <p:cNvPr id="49" name="テキスト ボックス 55">
            <a:extLst>
              <a:ext uri="{FF2B5EF4-FFF2-40B4-BE49-F238E27FC236}">
                <a16:creationId xmlns:a16="http://schemas.microsoft.com/office/drawing/2014/main" id="{A54F6726-A56E-9C06-8CE0-569BB89C6C6E}"/>
              </a:ext>
            </a:extLst>
          </p:cNvPr>
          <p:cNvSpPr txBox="1">
            <a:spLocks noChangeArrowheads="1"/>
          </p:cNvSpPr>
          <p:nvPr/>
        </p:nvSpPr>
        <p:spPr bwMode="auto">
          <a:xfrm>
            <a:off x="7120119" y="4312018"/>
            <a:ext cx="3657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ＭＳ Ｐゴシック" panose="020B0600070205080204" pitchFamily="50" charset="-128"/>
              </a:defRPr>
            </a:lvl1pPr>
            <a:lvl2pPr marL="742950" indent="-285750">
              <a:defRPr kumimoji="1">
                <a:solidFill>
                  <a:schemeClr val="tx1"/>
                </a:solidFill>
                <a:latin typeface="Arial" panose="020B0604020202020204" pitchFamily="34" charset="0"/>
                <a:ea typeface="ＭＳ Ｐゴシック" panose="020B0600070205080204" pitchFamily="50" charset="-128"/>
              </a:defRPr>
            </a:lvl2pPr>
            <a:lvl3pPr marL="1143000" indent="-228600">
              <a:defRPr kumimoji="1">
                <a:solidFill>
                  <a:schemeClr val="tx1"/>
                </a:solidFill>
                <a:latin typeface="Arial" panose="020B0604020202020204" pitchFamily="34" charset="0"/>
                <a:ea typeface="ＭＳ Ｐゴシック" panose="020B0600070205080204" pitchFamily="50" charset="-128"/>
              </a:defRPr>
            </a:lvl3pPr>
            <a:lvl4pPr marL="1600200" indent="-228600">
              <a:defRPr kumimoji="1">
                <a:solidFill>
                  <a:schemeClr val="tx1"/>
                </a:solidFill>
                <a:latin typeface="Arial" panose="020B0604020202020204" pitchFamily="34" charset="0"/>
                <a:ea typeface="ＭＳ Ｐゴシック" panose="020B0600070205080204" pitchFamily="50" charset="-128"/>
              </a:defRPr>
            </a:lvl4pPr>
            <a:lvl5pPr marL="2057400" indent="-228600">
              <a:defRPr kumimoj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ＭＳ Ｐゴシック" panose="020B0600070205080204" pitchFamily="50" charset="-128"/>
              </a:defRPr>
            </a:lvl9pPr>
          </a:lstStyle>
          <a:p>
            <a:pPr>
              <a:buNone/>
            </a:pPr>
            <a:r>
              <a:rPr lang="en" altLang="ja-JP" sz="900">
                <a:latin typeface="HG丸ｺﾞｼｯｸM-PRO" panose="020F0600000000000000" pitchFamily="50" charset="-128"/>
                <a:ea typeface="HG丸ｺﾞｼｯｸM-PRO" panose="020F0600000000000000" pitchFamily="50" charset="-128"/>
              </a:rPr>
              <a:t>Si</a:t>
            </a:r>
            <a:endParaRPr lang="ja-JP" altLang="en-US" sz="900" dirty="0">
              <a:latin typeface="HG丸ｺﾞｼｯｸM-PRO" panose="020F0600000000000000" pitchFamily="50" charset="-128"/>
              <a:ea typeface="HG丸ｺﾞｼｯｸM-PRO" panose="020F0600000000000000" pitchFamily="50" charset="-128"/>
            </a:endParaRPr>
          </a:p>
        </p:txBody>
      </p:sp>
      <p:sp>
        <p:nvSpPr>
          <p:cNvPr id="50" name="楕円 49">
            <a:extLst>
              <a:ext uri="{FF2B5EF4-FFF2-40B4-BE49-F238E27FC236}">
                <a16:creationId xmlns:a16="http://schemas.microsoft.com/office/drawing/2014/main" id="{E081E13E-F533-E6EF-2936-FE7B7FF8D36E}"/>
              </a:ext>
            </a:extLst>
          </p:cNvPr>
          <p:cNvSpPr/>
          <p:nvPr/>
        </p:nvSpPr>
        <p:spPr bwMode="auto">
          <a:xfrm>
            <a:off x="6779112" y="5194774"/>
            <a:ext cx="700088" cy="694134"/>
          </a:xfrm>
          <a:prstGeom prst="ellipse">
            <a:avLst/>
          </a:prstGeom>
          <a:solidFill>
            <a:srgbClr val="CC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Fe</a:t>
            </a:r>
          </a:p>
          <a:p>
            <a:pPr algn="ctr">
              <a:lnSpc>
                <a:spcPts val="1800"/>
              </a:lnSpc>
              <a:buNone/>
              <a:defRPr/>
            </a:pPr>
            <a:r>
              <a:rPr lang="en" altLang="ja-JP" sz="900">
                <a:solidFill>
                  <a:schemeClr val="tx1"/>
                </a:solidFill>
                <a:latin typeface="HG丸ｺﾞｼｯｸM-PRO" panose="020F0600000000000000" pitchFamily="50" charset="-128"/>
                <a:ea typeface="HG丸ｺﾞｼｯｸM-PRO" panose="020F0600000000000000" pitchFamily="50" charset="-128"/>
              </a:rPr>
              <a:t>3%</a:t>
            </a:r>
          </a:p>
        </p:txBody>
      </p:sp>
      <p:sp>
        <p:nvSpPr>
          <p:cNvPr id="51" name="テキスト ボックス 50">
            <a:extLst>
              <a:ext uri="{FF2B5EF4-FFF2-40B4-BE49-F238E27FC236}">
                <a16:creationId xmlns:a16="http://schemas.microsoft.com/office/drawing/2014/main" id="{4D66719E-9495-FC3B-33AE-6FEC7E5787F8}"/>
              </a:ext>
            </a:extLst>
          </p:cNvPr>
          <p:cNvSpPr txBox="1"/>
          <p:nvPr/>
        </p:nvSpPr>
        <p:spPr>
          <a:xfrm>
            <a:off x="79532" y="3885138"/>
            <a:ext cx="1054199" cy="415498"/>
          </a:xfrm>
          <a:prstGeom prst="rect">
            <a:avLst/>
          </a:prstGeom>
          <a:noFill/>
        </p:spPr>
        <p:txBody>
          <a:bodyPr wrap="none" rtlCol="0">
            <a:spAutoFit/>
          </a:bodyPr>
          <a:lstStyle/>
          <a:p>
            <a:pPr>
              <a:buNone/>
            </a:pPr>
            <a:r>
              <a:rPr lang="en" altLang="ja-JP" sz="2100" b="1">
                <a:latin typeface="Abadi" panose="020B0604020104020204" pitchFamily="34" charset="0"/>
              </a:rPr>
              <a:t>Cement</a:t>
            </a:r>
            <a:endParaRPr lang="ja-JP" altLang="en-US" sz="2100" b="1" dirty="0">
              <a:latin typeface="Abadi" panose="020B0604020104020204" pitchFamily="34" charset="0"/>
            </a:endParaRPr>
          </a:p>
        </p:txBody>
      </p:sp>
      <p:sp>
        <p:nvSpPr>
          <p:cNvPr id="52" name="テキスト ボックス 51">
            <a:extLst>
              <a:ext uri="{FF2B5EF4-FFF2-40B4-BE49-F238E27FC236}">
                <a16:creationId xmlns:a16="http://schemas.microsoft.com/office/drawing/2014/main" id="{725BA1EF-B4C5-2B7F-CB6A-A7A9A3BCB933}"/>
              </a:ext>
            </a:extLst>
          </p:cNvPr>
          <p:cNvSpPr txBox="1"/>
          <p:nvPr/>
        </p:nvSpPr>
        <p:spPr>
          <a:xfrm>
            <a:off x="8305981" y="4544027"/>
            <a:ext cx="3596879" cy="1323439"/>
          </a:xfrm>
          <a:prstGeom prst="rect">
            <a:avLst/>
          </a:prstGeom>
          <a:solidFill>
            <a:schemeClr val="accent6">
              <a:lumMod val="20000"/>
              <a:lumOff val="80000"/>
            </a:schemeClr>
          </a:solidFill>
          <a:ln>
            <a:solidFill>
              <a:schemeClr val="accent1">
                <a:lumMod val="60000"/>
                <a:lumOff val="40000"/>
              </a:schemeClr>
            </a:solidFill>
          </a:ln>
        </p:spPr>
        <p:txBody>
          <a:bodyPr wrap="square">
            <a:spAutoFit/>
          </a:bodyPr>
          <a:lstStyle/>
          <a:p>
            <a:pPr marL="180975" algn="l" fontAlgn="auto">
              <a:spcAft>
                <a:spcPts val="0"/>
              </a:spcAft>
              <a:buNone/>
              <a:defRPr/>
            </a:pPr>
            <a:r>
              <a:rPr lang="en-US" altLang="ja-JP" sz="16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Elements of Standard</a:t>
            </a:r>
          </a:p>
          <a:p>
            <a:pPr marL="180975" algn="l" fontAlgn="auto">
              <a:spcAft>
                <a:spcPts val="0"/>
              </a:spcAft>
              <a:buNone/>
              <a:defRPr/>
            </a:pPr>
            <a:r>
              <a:rPr lang="en-US" altLang="ja-JP" sz="16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  </a:t>
            </a:r>
            <a:r>
              <a:rPr lang="ja-JP" altLang="en-US" sz="16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t>
            </a:r>
            <a:r>
              <a:rPr lang="en-US" altLang="ja-JP" sz="16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Silica aggregate Concrete:</a:t>
            </a:r>
          </a:p>
          <a:p>
            <a:pPr marL="180975" algn="l" fontAlgn="auto">
              <a:spcAft>
                <a:spcPts val="0"/>
              </a:spcAft>
              <a:buNone/>
              <a:defRPr/>
            </a:pPr>
            <a:r>
              <a:rPr lang="en-US" altLang="ja-JP" sz="16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 </a:t>
            </a:r>
            <a:r>
              <a:rPr lang="ja-JP" altLang="en-US" sz="16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　　　</a:t>
            </a:r>
            <a:r>
              <a:rPr lang="en-US" altLang="ja-JP" sz="16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H, O, Si, Ca, Fe</a:t>
            </a:r>
          </a:p>
          <a:p>
            <a:pPr marL="180975" algn="l" fontAlgn="auto">
              <a:spcAft>
                <a:spcPts val="0"/>
              </a:spcAft>
              <a:buNone/>
              <a:defRPr/>
            </a:pPr>
            <a:r>
              <a:rPr lang="en-US" altLang="ja-JP" sz="16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  </a:t>
            </a:r>
            <a:r>
              <a:rPr lang="ja-JP" altLang="en-US" sz="16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t>
            </a:r>
            <a:r>
              <a:rPr lang="en-US" altLang="ja-JP" sz="16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Limestone aggregate Concrete: </a:t>
            </a:r>
          </a:p>
          <a:p>
            <a:pPr marL="180975" algn="l" fontAlgn="auto">
              <a:spcAft>
                <a:spcPts val="0"/>
              </a:spcAft>
              <a:buNone/>
              <a:defRPr/>
            </a:pPr>
            <a:r>
              <a:rPr lang="en-US" altLang="ja-JP" sz="16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        H, O, Si, C, Ca, Fe </a:t>
            </a:r>
            <a:endParaRPr lang="en" altLang="ja-JP" sz="1600" dirty="0">
              <a:solidFill>
                <a:srgbClr val="002060"/>
              </a:solidFill>
              <a:latin typeface="Arial" panose="020B0604020202020204" pitchFamily="34" charset="0"/>
              <a:ea typeface="ＭＳ ゴシック" panose="020B0609070205080204" pitchFamily="49" charset="-128"/>
              <a:cs typeface="Arial" panose="020B0604020202020204" pitchFamily="34" charset="0"/>
            </a:endParaRPr>
          </a:p>
        </p:txBody>
      </p:sp>
      <p:sp>
        <p:nvSpPr>
          <p:cNvPr id="53" name="テキスト ボックス 52">
            <a:extLst>
              <a:ext uri="{FF2B5EF4-FFF2-40B4-BE49-F238E27FC236}">
                <a16:creationId xmlns:a16="http://schemas.microsoft.com/office/drawing/2014/main" id="{80C93394-7732-B09A-80BC-1DB8A27A2E4E}"/>
              </a:ext>
            </a:extLst>
          </p:cNvPr>
          <p:cNvSpPr txBox="1"/>
          <p:nvPr/>
        </p:nvSpPr>
        <p:spPr>
          <a:xfrm>
            <a:off x="8050613" y="1976008"/>
            <a:ext cx="4027049" cy="646331"/>
          </a:xfrm>
          <a:prstGeom prst="rect">
            <a:avLst/>
          </a:prstGeom>
          <a:noFill/>
        </p:spPr>
        <p:txBody>
          <a:bodyPr wrap="square">
            <a:spAutoFit/>
          </a:bodyPr>
          <a:lstStyle/>
          <a:p>
            <a:pPr marL="285750" indent="-285750">
              <a:buFont typeface="Arial" panose="020B0604020202020204" pitchFamily="34" charset="0"/>
              <a:buChar char="•"/>
            </a:pPr>
            <a:r>
              <a:rPr lang="en-US" altLang="ja-JP" sz="1800" dirty="0">
                <a:latin typeface="Arial" panose="020B0604020202020204" pitchFamily="34" charset="0"/>
                <a:cs typeface="Arial" panose="020B0604020202020204" pitchFamily="34" charset="0"/>
              </a:rPr>
              <a:t>When replacing, the weight of the</a:t>
            </a:r>
            <a:r>
              <a:rPr lang="ja-JP" altLang="en-US" sz="1800" dirty="0">
                <a:latin typeface="Arial" panose="020B0604020202020204" pitchFamily="34" charset="0"/>
                <a:cs typeface="Arial" panose="020B0604020202020204" pitchFamily="34" charset="0"/>
              </a:rPr>
              <a:t>　</a:t>
            </a:r>
            <a:r>
              <a:rPr lang="en-US" altLang="ja-JP" sz="1800" dirty="0">
                <a:latin typeface="Arial" panose="020B0604020202020204" pitchFamily="34" charset="0"/>
                <a:cs typeface="Arial" panose="020B0604020202020204" pitchFamily="34" charset="0"/>
              </a:rPr>
              <a:t>oxide is preserved.</a:t>
            </a:r>
          </a:p>
        </p:txBody>
      </p:sp>
      <p:sp>
        <p:nvSpPr>
          <p:cNvPr id="55" name="右矢印 42">
            <a:extLst>
              <a:ext uri="{FF2B5EF4-FFF2-40B4-BE49-F238E27FC236}">
                <a16:creationId xmlns:a16="http://schemas.microsoft.com/office/drawing/2014/main" id="{27533976-0222-856E-2DD3-97B053C34E11}"/>
              </a:ext>
            </a:extLst>
          </p:cNvPr>
          <p:cNvSpPr/>
          <p:nvPr/>
        </p:nvSpPr>
        <p:spPr bwMode="auto">
          <a:xfrm>
            <a:off x="4015464" y="4872013"/>
            <a:ext cx="350348" cy="496491"/>
          </a:xfrm>
          <a:prstGeom prst="rightArrow">
            <a:avLst>
              <a:gd name="adj1" fmla="val 58326"/>
              <a:gd name="adj2" fmla="val 5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None/>
              <a:defRPr/>
            </a:pPr>
            <a:endParaRPr lang="ja-JP" altLang="en-US" sz="1800" dirty="0">
              <a:latin typeface="HG丸ｺﾞｼｯｸM-PRO" panose="020F0600000000000000" pitchFamily="50" charset="-128"/>
              <a:ea typeface="HG丸ｺﾞｼｯｸM-PRO" panose="020F0600000000000000" pitchFamily="50" charset="-128"/>
            </a:endParaRPr>
          </a:p>
        </p:txBody>
      </p:sp>
      <p:sp>
        <p:nvSpPr>
          <p:cNvPr id="56" name="テキスト ボックス 55">
            <a:extLst>
              <a:ext uri="{FF2B5EF4-FFF2-40B4-BE49-F238E27FC236}">
                <a16:creationId xmlns:a16="http://schemas.microsoft.com/office/drawing/2014/main" id="{3CC80633-433E-0491-6A49-7B2EBB73D830}"/>
              </a:ext>
            </a:extLst>
          </p:cNvPr>
          <p:cNvSpPr txBox="1"/>
          <p:nvPr/>
        </p:nvSpPr>
        <p:spPr>
          <a:xfrm>
            <a:off x="152601" y="662093"/>
            <a:ext cx="11856943" cy="923330"/>
          </a:xfrm>
          <a:prstGeom prst="rect">
            <a:avLst/>
          </a:prstGeom>
          <a:noFill/>
        </p:spPr>
        <p:txBody>
          <a:bodyPr wrap="square">
            <a:spAutoFit/>
          </a:bodyPr>
          <a:lstStyle/>
          <a:p>
            <a:pPr algn="l"/>
            <a:r>
              <a:rPr lang="en" altLang="en-US" sz="1800" dirty="0">
                <a:latin typeface="Arial" panose="020B0604020202020204" pitchFamily="34" charset="0"/>
                <a:cs typeface="Arial" panose="020B0604020202020204" pitchFamily="34" charset="0"/>
              </a:rPr>
              <a:t>• Regional differences are removed by simplifying the composition.</a:t>
            </a:r>
            <a:endParaRPr lang="en-US" altLang="ja-JP" dirty="0">
              <a:latin typeface="Arial" panose="020B0604020202020204" pitchFamily="34" charset="0"/>
              <a:cs typeface="Arial" panose="020B0604020202020204" pitchFamily="34" charset="0"/>
            </a:endParaRPr>
          </a:p>
          <a:p>
            <a:pPr algn="l"/>
            <a:r>
              <a:rPr lang="en" altLang="en-US" sz="1800" dirty="0">
                <a:latin typeface="Arial" panose="020B0604020202020204" pitchFamily="34" charset="0"/>
                <a:cs typeface="Arial" panose="020B0604020202020204" pitchFamily="34" charset="0"/>
              </a:rPr>
              <a:t>• </a:t>
            </a:r>
            <a:r>
              <a:rPr lang="en-US" altLang="en-US" sz="1800" dirty="0">
                <a:latin typeface="Arial" panose="020B0604020202020204" pitchFamily="34" charset="0"/>
                <a:cs typeface="Arial" panose="020B0604020202020204" pitchFamily="34" charset="0"/>
              </a:rPr>
              <a:t>Based on 840 AIJ mix-design examples, sandstone aggregate is represented by Si and cement by Ca and Si that  </a:t>
            </a:r>
          </a:p>
          <a:p>
            <a:pPr algn="l"/>
            <a:r>
              <a:rPr lang="en-US" altLang="en-US" dirty="0">
                <a:latin typeface="Arial" panose="020B0604020202020204" pitchFamily="34" charset="0"/>
                <a:cs typeface="Arial" panose="020B0604020202020204" pitchFamily="34" charset="0"/>
              </a:rPr>
              <a:t>  </a:t>
            </a:r>
            <a:r>
              <a:rPr lang="en-US" altLang="en-US" sz="1800" dirty="0">
                <a:latin typeface="Arial" panose="020B0604020202020204" pitchFamily="34" charset="0"/>
                <a:cs typeface="Arial" panose="020B0604020202020204" pitchFamily="34" charset="0"/>
              </a:rPr>
              <a:t>were considered porosity, water absorption, and aggregate density.</a:t>
            </a:r>
          </a:p>
        </p:txBody>
      </p:sp>
      <p:sp>
        <p:nvSpPr>
          <p:cNvPr id="2" name="タイトル 1">
            <a:extLst>
              <a:ext uri="{FF2B5EF4-FFF2-40B4-BE49-F238E27FC236}">
                <a16:creationId xmlns:a16="http://schemas.microsoft.com/office/drawing/2014/main" id="{7ACF6ADA-A4C8-F47A-39B4-E62DA5476D14}"/>
              </a:ext>
            </a:extLst>
          </p:cNvPr>
          <p:cNvSpPr>
            <a:spLocks noGrp="1"/>
          </p:cNvSpPr>
          <p:nvPr>
            <p:ph type="ctrTitle"/>
          </p:nvPr>
        </p:nvSpPr>
        <p:spPr>
          <a:xfrm>
            <a:off x="603322" y="83587"/>
            <a:ext cx="7271876" cy="332399"/>
          </a:xfrm>
        </p:spPr>
        <p:txBody>
          <a:bodyPr/>
          <a:lstStyle/>
          <a:p>
            <a:r>
              <a:rPr lang="en" altLang="ja-JP" sz="2400" dirty="0">
                <a:latin typeface="Arial" panose="020B0604020202020204" pitchFamily="34" charset="0"/>
                <a:cs typeface="Arial" panose="020B0604020202020204" pitchFamily="34" charset="0"/>
              </a:rPr>
              <a:t>Elimination of Regional Characteristics</a:t>
            </a:r>
            <a:endParaRPr kumimoji="1" lang="ja-JP" altLang="en-US" sz="2400" dirty="0">
              <a:latin typeface="Arial" panose="020B0604020202020204" pitchFamily="34" charset="0"/>
              <a:cs typeface="Arial" panose="020B0604020202020204" pitchFamily="34" charset="0"/>
            </a:endParaRPr>
          </a:p>
        </p:txBody>
      </p:sp>
      <p:sp>
        <p:nvSpPr>
          <p:cNvPr id="3" name="テキスト ボックス 2">
            <a:extLst>
              <a:ext uri="{FF2B5EF4-FFF2-40B4-BE49-F238E27FC236}">
                <a16:creationId xmlns:a16="http://schemas.microsoft.com/office/drawing/2014/main" id="{61232DEE-D17D-867A-69CF-274EAC9A6D23}"/>
              </a:ext>
            </a:extLst>
          </p:cNvPr>
          <p:cNvSpPr txBox="1"/>
          <p:nvPr/>
        </p:nvSpPr>
        <p:spPr>
          <a:xfrm>
            <a:off x="3152973" y="1599390"/>
            <a:ext cx="961364" cy="307777"/>
          </a:xfrm>
          <a:prstGeom prst="rect">
            <a:avLst/>
          </a:prstGeom>
          <a:solidFill>
            <a:schemeClr val="accent6">
              <a:lumMod val="20000"/>
              <a:lumOff val="80000"/>
            </a:schemeClr>
          </a:solidFill>
          <a:ln>
            <a:solidFill>
              <a:schemeClr val="accent1">
                <a:lumMod val="60000"/>
                <a:lumOff val="40000"/>
              </a:schemeClr>
            </a:solidFill>
          </a:ln>
        </p:spPr>
        <p:txBody>
          <a:bodyPr wrap="square">
            <a:spAutoFit/>
          </a:bodyPr>
          <a:lstStyle/>
          <a:p>
            <a:pPr marL="180975" fontAlgn="auto">
              <a:spcAft>
                <a:spcPts val="0"/>
              </a:spcAft>
              <a:buNone/>
              <a:defRPr/>
            </a:pPr>
            <a:r>
              <a:rPr lang="en" altLang="en-US" sz="14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Actual</a:t>
            </a:r>
            <a:endParaRPr lang="en-US" altLang="ja-JP" sz="1400" dirty="0">
              <a:solidFill>
                <a:srgbClr val="002060"/>
              </a:solidFill>
              <a:latin typeface="Arial" panose="020B0604020202020204" pitchFamily="34" charset="0"/>
              <a:ea typeface="ＭＳ ゴシック" panose="020B0609070205080204" pitchFamily="49" charset="-128"/>
              <a:cs typeface="Arial" panose="020B0604020202020204" pitchFamily="34" charset="0"/>
            </a:endParaRPr>
          </a:p>
        </p:txBody>
      </p:sp>
      <p:sp>
        <p:nvSpPr>
          <p:cNvPr id="4" name="テキスト ボックス 3">
            <a:extLst>
              <a:ext uri="{FF2B5EF4-FFF2-40B4-BE49-F238E27FC236}">
                <a16:creationId xmlns:a16="http://schemas.microsoft.com/office/drawing/2014/main" id="{F3467D0A-16D7-78EE-AAA1-F6BB6A3D7390}"/>
              </a:ext>
            </a:extLst>
          </p:cNvPr>
          <p:cNvSpPr txBox="1"/>
          <p:nvPr/>
        </p:nvSpPr>
        <p:spPr>
          <a:xfrm>
            <a:off x="3305371" y="3872900"/>
            <a:ext cx="958660" cy="307777"/>
          </a:xfrm>
          <a:prstGeom prst="rect">
            <a:avLst/>
          </a:prstGeom>
          <a:solidFill>
            <a:schemeClr val="accent6">
              <a:lumMod val="20000"/>
              <a:lumOff val="80000"/>
            </a:schemeClr>
          </a:solidFill>
          <a:ln>
            <a:solidFill>
              <a:schemeClr val="accent1">
                <a:lumMod val="60000"/>
                <a:lumOff val="40000"/>
              </a:schemeClr>
            </a:solidFill>
          </a:ln>
        </p:spPr>
        <p:txBody>
          <a:bodyPr wrap="square">
            <a:spAutoFit/>
          </a:bodyPr>
          <a:lstStyle/>
          <a:p>
            <a:pPr marL="180975" fontAlgn="auto">
              <a:spcAft>
                <a:spcPts val="0"/>
              </a:spcAft>
              <a:buNone/>
              <a:defRPr/>
            </a:pPr>
            <a:r>
              <a:rPr lang="en" altLang="en-US" sz="14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Actual</a:t>
            </a:r>
            <a:endParaRPr lang="en-US" altLang="ja-JP" sz="1400" dirty="0">
              <a:solidFill>
                <a:srgbClr val="002060"/>
              </a:solidFill>
              <a:latin typeface="Arial" panose="020B0604020202020204" pitchFamily="34" charset="0"/>
              <a:ea typeface="ＭＳ ゴシック" panose="020B0609070205080204" pitchFamily="49" charset="-128"/>
              <a:cs typeface="Arial" panose="020B0604020202020204" pitchFamily="34" charset="0"/>
            </a:endParaRPr>
          </a:p>
        </p:txBody>
      </p:sp>
      <p:sp>
        <p:nvSpPr>
          <p:cNvPr id="58" name="テキスト ボックス 57">
            <a:extLst>
              <a:ext uri="{FF2B5EF4-FFF2-40B4-BE49-F238E27FC236}">
                <a16:creationId xmlns:a16="http://schemas.microsoft.com/office/drawing/2014/main" id="{59FAB34E-2191-A748-9A2F-0D9B19BAF6A4}"/>
              </a:ext>
            </a:extLst>
          </p:cNvPr>
          <p:cNvSpPr txBox="1"/>
          <p:nvPr/>
        </p:nvSpPr>
        <p:spPr>
          <a:xfrm>
            <a:off x="6995595" y="1563992"/>
            <a:ext cx="1286534" cy="307777"/>
          </a:xfrm>
          <a:prstGeom prst="rect">
            <a:avLst/>
          </a:prstGeom>
          <a:solidFill>
            <a:schemeClr val="accent6">
              <a:lumMod val="20000"/>
              <a:lumOff val="80000"/>
            </a:schemeClr>
          </a:solidFill>
          <a:ln>
            <a:solidFill>
              <a:schemeClr val="accent1">
                <a:lumMod val="60000"/>
                <a:lumOff val="40000"/>
              </a:schemeClr>
            </a:solidFill>
          </a:ln>
        </p:spPr>
        <p:txBody>
          <a:bodyPr wrap="square">
            <a:spAutoFit/>
          </a:bodyPr>
          <a:lstStyle/>
          <a:p>
            <a:pPr marL="180975" fontAlgn="auto">
              <a:spcAft>
                <a:spcPts val="0"/>
              </a:spcAft>
              <a:buNone/>
              <a:defRPr/>
            </a:pPr>
            <a:r>
              <a:rPr lang="en" altLang="en-US" sz="14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Simplified</a:t>
            </a:r>
            <a:endParaRPr lang="en-US" altLang="ja-JP" sz="1400" dirty="0">
              <a:solidFill>
                <a:srgbClr val="002060"/>
              </a:solidFill>
              <a:latin typeface="Arial" panose="020B0604020202020204" pitchFamily="34" charset="0"/>
              <a:ea typeface="ＭＳ ゴシック" panose="020B0609070205080204" pitchFamily="49" charset="-128"/>
              <a:cs typeface="Arial" panose="020B0604020202020204" pitchFamily="34" charset="0"/>
            </a:endParaRPr>
          </a:p>
        </p:txBody>
      </p:sp>
      <p:sp>
        <p:nvSpPr>
          <p:cNvPr id="59" name="テキスト ボックス 58">
            <a:extLst>
              <a:ext uri="{FF2B5EF4-FFF2-40B4-BE49-F238E27FC236}">
                <a16:creationId xmlns:a16="http://schemas.microsoft.com/office/drawing/2014/main" id="{BB2086F5-A2AD-9F3D-CF0A-4918E5382EAE}"/>
              </a:ext>
            </a:extLst>
          </p:cNvPr>
          <p:cNvSpPr txBox="1"/>
          <p:nvPr/>
        </p:nvSpPr>
        <p:spPr>
          <a:xfrm>
            <a:off x="6966637" y="3793559"/>
            <a:ext cx="1202662" cy="307777"/>
          </a:xfrm>
          <a:prstGeom prst="rect">
            <a:avLst/>
          </a:prstGeom>
          <a:solidFill>
            <a:schemeClr val="accent6">
              <a:lumMod val="20000"/>
              <a:lumOff val="80000"/>
            </a:schemeClr>
          </a:solidFill>
          <a:ln>
            <a:solidFill>
              <a:schemeClr val="accent1">
                <a:lumMod val="60000"/>
                <a:lumOff val="40000"/>
              </a:schemeClr>
            </a:solidFill>
          </a:ln>
        </p:spPr>
        <p:txBody>
          <a:bodyPr wrap="square">
            <a:spAutoFit/>
          </a:bodyPr>
          <a:lstStyle/>
          <a:p>
            <a:pPr marL="180975" fontAlgn="auto">
              <a:spcAft>
                <a:spcPts val="0"/>
              </a:spcAft>
              <a:buNone/>
              <a:defRPr/>
            </a:pPr>
            <a:r>
              <a:rPr lang="en" altLang="en-US" sz="14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Simplified</a:t>
            </a:r>
            <a:endParaRPr lang="en-US" altLang="ja-JP" sz="1400" dirty="0">
              <a:solidFill>
                <a:srgbClr val="002060"/>
              </a:solidFill>
              <a:latin typeface="Arial" panose="020B0604020202020204" pitchFamily="34" charset="0"/>
              <a:ea typeface="ＭＳ ゴシック" panose="020B0609070205080204" pitchFamily="49" charset="-128"/>
              <a:cs typeface="Arial" panose="020B0604020202020204" pitchFamily="34" charset="0"/>
            </a:endParaRPr>
          </a:p>
        </p:txBody>
      </p:sp>
      <p:pic>
        <p:nvPicPr>
          <p:cNvPr id="8" name="図 7">
            <a:extLst>
              <a:ext uri="{FF2B5EF4-FFF2-40B4-BE49-F238E27FC236}">
                <a16:creationId xmlns:a16="http://schemas.microsoft.com/office/drawing/2014/main" id="{4950E1AB-9516-B2A8-957B-CE553AB3F224}"/>
              </a:ext>
            </a:extLst>
          </p:cNvPr>
          <p:cNvPicPr>
            <a:picLocks noChangeAspect="1"/>
          </p:cNvPicPr>
          <p:nvPr/>
        </p:nvPicPr>
        <p:blipFill>
          <a:blip r:embed="rId2"/>
          <a:stretch>
            <a:fillRect/>
          </a:stretch>
        </p:blipFill>
        <p:spPr>
          <a:xfrm>
            <a:off x="10645542" y="0"/>
            <a:ext cx="1546458" cy="583324"/>
          </a:xfrm>
          <a:prstGeom prst="rect">
            <a:avLst/>
          </a:prstGeom>
        </p:spPr>
      </p:pic>
      <p:sp>
        <p:nvSpPr>
          <p:cNvPr id="54" name="テキスト ボックス 53">
            <a:extLst>
              <a:ext uri="{FF2B5EF4-FFF2-40B4-BE49-F238E27FC236}">
                <a16:creationId xmlns:a16="http://schemas.microsoft.com/office/drawing/2014/main" id="{2CA0BD81-8516-504B-7ED8-9DBB80B94FFD}"/>
              </a:ext>
            </a:extLst>
          </p:cNvPr>
          <p:cNvSpPr txBox="1"/>
          <p:nvPr/>
        </p:nvSpPr>
        <p:spPr>
          <a:xfrm>
            <a:off x="8002594" y="2822792"/>
            <a:ext cx="4499183" cy="923330"/>
          </a:xfrm>
          <a:prstGeom prst="rect">
            <a:avLst/>
          </a:prstGeom>
          <a:noFill/>
        </p:spPr>
        <p:txBody>
          <a:bodyPr wrap="square">
            <a:spAutoFit/>
          </a:bodyPr>
          <a:lstStyle/>
          <a:p>
            <a:r>
              <a:rPr lang="ja-JP" altLang="en-US" sz="1800" dirty="0">
                <a:latin typeface="Arial" panose="020B0604020202020204" pitchFamily="34" charset="0"/>
                <a:cs typeface="Arial" panose="020B0604020202020204" pitchFamily="34" charset="0"/>
              </a:rPr>
              <a:t>・</a:t>
            </a:r>
            <a:r>
              <a:rPr lang="en-US" altLang="ja-JP" sz="1800" dirty="0">
                <a:latin typeface="Arial" panose="020B0604020202020204" pitchFamily="34" charset="0"/>
                <a:ea typeface="ＭＳ ゴシック" panose="020B0609070205080204" pitchFamily="49" charset="-128"/>
                <a:cs typeface="Arial" panose="020B0604020202020204" pitchFamily="34" charset="0"/>
              </a:rPr>
              <a:t>Fe and C</a:t>
            </a:r>
            <a:r>
              <a:rPr lang="ja-JP" altLang="en-US" dirty="0">
                <a:latin typeface="Arial" panose="020B0604020202020204" pitchFamily="34" charset="0"/>
                <a:ea typeface="ＭＳ ゴシック" panose="020B0609070205080204" pitchFamily="49" charset="-128"/>
                <a:cs typeface="Arial" panose="020B0604020202020204" pitchFamily="34" charset="0"/>
              </a:rPr>
              <a:t> </a:t>
            </a:r>
            <a:r>
              <a:rPr lang="en-US" altLang="ja-JP" sz="1800" dirty="0">
                <a:latin typeface="Arial" panose="020B0604020202020204" pitchFamily="34" charset="0"/>
                <a:ea typeface="ＭＳ ゴシック" panose="020B0609070205080204" pitchFamily="49" charset="-128"/>
                <a:cs typeface="Arial" panose="020B0604020202020204" pitchFamily="34" charset="0"/>
              </a:rPr>
              <a:t>were left</a:t>
            </a:r>
            <a:r>
              <a:rPr lang="ja-JP" altLang="en-US" dirty="0">
                <a:latin typeface="Arial" panose="020B0604020202020204" pitchFamily="34" charset="0"/>
                <a:ea typeface="ＭＳ ゴシック" panose="020B0609070205080204" pitchFamily="49" charset="-128"/>
                <a:cs typeface="Arial" panose="020B0604020202020204" pitchFamily="34" charset="0"/>
              </a:rPr>
              <a:t> </a:t>
            </a:r>
            <a:r>
              <a:rPr lang="en-US" altLang="ja-JP" dirty="0">
                <a:latin typeface="Arial" panose="020B0604020202020204" pitchFamily="34" charset="0"/>
                <a:ea typeface="ＭＳ ゴシック" panose="020B0609070205080204" pitchFamily="49" charset="-128"/>
                <a:cs typeface="Arial" panose="020B0604020202020204" pitchFamily="34" charset="0"/>
              </a:rPr>
              <a:t>because a </a:t>
            </a:r>
          </a:p>
          <a:p>
            <a:r>
              <a:rPr lang="en-US" altLang="ja-JP" dirty="0">
                <a:latin typeface="Arial" panose="020B0604020202020204" pitchFamily="34" charset="0"/>
                <a:ea typeface="ＭＳ ゴシック" panose="020B0609070205080204" pitchFamily="49" charset="-128"/>
                <a:cs typeface="Arial" panose="020B0604020202020204" pitchFamily="34" charset="0"/>
              </a:rPr>
              <a:t>   s</a:t>
            </a:r>
            <a:r>
              <a:rPr lang="en-US" altLang="ja-JP" sz="1800" dirty="0">
                <a:latin typeface="Arial" panose="020B0604020202020204" pitchFamily="34" charset="0"/>
                <a:ea typeface="ＭＳ ゴシック" panose="020B0609070205080204" pitchFamily="49" charset="-128"/>
                <a:cs typeface="Arial" panose="020B0604020202020204" pitchFamily="34" charset="0"/>
              </a:rPr>
              <a:t>ignificant difference in the dose   </a:t>
            </a:r>
          </a:p>
          <a:p>
            <a:r>
              <a:rPr lang="en-US" altLang="ja-JP" dirty="0">
                <a:latin typeface="Arial" panose="020B0604020202020204" pitchFamily="34" charset="0"/>
                <a:ea typeface="ＭＳ ゴシック" panose="020B0609070205080204" pitchFamily="49" charset="-128"/>
                <a:cs typeface="Arial" panose="020B0604020202020204" pitchFamily="34" charset="0"/>
              </a:rPr>
              <a:t>   </a:t>
            </a:r>
            <a:r>
              <a:rPr lang="en-US" altLang="ja-JP" sz="1800" dirty="0">
                <a:latin typeface="Arial" panose="020B0604020202020204" pitchFamily="34" charset="0"/>
                <a:ea typeface="ＭＳ ゴシック" panose="020B0609070205080204" pitchFamily="49" charset="-128"/>
                <a:cs typeface="Arial" panose="020B0604020202020204" pitchFamily="34" charset="0"/>
              </a:rPr>
              <a:t>attenuation rate.</a:t>
            </a:r>
          </a:p>
        </p:txBody>
      </p:sp>
    </p:spTree>
    <p:extLst>
      <p:ext uri="{BB962C8B-B14F-4D97-AF65-F5344CB8AC3E}">
        <p14:creationId xmlns:p14="http://schemas.microsoft.com/office/powerpoint/2010/main" val="35325558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F828F-1A0D-5EC1-0521-BE920EA39264}"/>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7A08907-46E2-D9E9-194D-3CFF59B6E822}"/>
              </a:ext>
            </a:extLst>
          </p:cNvPr>
          <p:cNvSpPr>
            <a:spLocks noGrp="1"/>
          </p:cNvSpPr>
          <p:nvPr>
            <p:ph type="ctrTitle"/>
          </p:nvPr>
        </p:nvSpPr>
        <p:spPr>
          <a:xfrm>
            <a:off x="438178" y="-23754"/>
            <a:ext cx="7987089" cy="775597"/>
          </a:xfrm>
        </p:spPr>
        <p:txBody>
          <a:bodyPr/>
          <a:lstStyle/>
          <a:p>
            <a:r>
              <a:rPr lang="en" altLang="ja-JP" sz="2800" kern="100" dirty="0">
                <a:latin typeface="Arial" panose="020B0604020202020204" pitchFamily="34" charset="0"/>
                <a:ea typeface="ＭＳ ゴシック" panose="020B0609070205080204" pitchFamily="49" charset="-128"/>
                <a:cs typeface="Arial" panose="020B0604020202020204" pitchFamily="34" charset="0"/>
              </a:rPr>
              <a:t>Moisture transfer for shielding concrete wall</a:t>
            </a:r>
            <a:endParaRPr kumimoji="1" lang="ja-JP" altLang="en-US" sz="2800" dirty="0">
              <a:latin typeface="Arial" panose="020B0604020202020204" pitchFamily="34" charset="0"/>
              <a:cs typeface="Arial" panose="020B0604020202020204" pitchFamily="34" charset="0"/>
            </a:endParaRPr>
          </a:p>
        </p:txBody>
      </p:sp>
      <p:sp>
        <p:nvSpPr>
          <p:cNvPr id="5" name="スライド番号プレースホルダー 1">
            <a:extLst>
              <a:ext uri="{FF2B5EF4-FFF2-40B4-BE49-F238E27FC236}">
                <a16:creationId xmlns:a16="http://schemas.microsoft.com/office/drawing/2014/main" id="{02F94C81-05D0-5729-771A-BA0C4772C90B}"/>
              </a:ext>
            </a:extLst>
          </p:cNvPr>
          <p:cNvSpPr>
            <a:spLocks noGrp="1"/>
          </p:cNvSpPr>
          <p:nvPr>
            <p:ph type="sldNum" sz="quarter" idx="12"/>
          </p:nvPr>
        </p:nvSpPr>
        <p:spPr>
          <a:xfrm>
            <a:off x="11537156" y="6443315"/>
            <a:ext cx="312275" cy="174880"/>
          </a:xfrm>
        </p:spPr>
        <p:txBody>
          <a:bodyPr/>
          <a:lstStyle/>
          <a:p>
            <a:fld id="{A8B19767-01F7-FB4D-A52C-358FABD129EC}" type="slidenum">
              <a:rPr lang="en-US"/>
              <a:pPr/>
              <a:t>9</a:t>
            </a:fld>
            <a:endParaRPr lang="en-US" dirty="0"/>
          </a:p>
        </p:txBody>
      </p:sp>
      <p:pic>
        <p:nvPicPr>
          <p:cNvPr id="8" name="図 7">
            <a:extLst>
              <a:ext uri="{FF2B5EF4-FFF2-40B4-BE49-F238E27FC236}">
                <a16:creationId xmlns:a16="http://schemas.microsoft.com/office/drawing/2014/main" id="{A74ED03F-9943-8EBC-929D-57CCCA00F9F7}"/>
              </a:ext>
            </a:extLst>
          </p:cNvPr>
          <p:cNvPicPr>
            <a:picLocks noChangeAspect="1"/>
          </p:cNvPicPr>
          <p:nvPr/>
        </p:nvPicPr>
        <p:blipFill rotWithShape="1">
          <a:blip r:embed="rId2">
            <a:extLst>
              <a:ext uri="{28A0092B-C50C-407E-A947-70E740481C1C}">
                <a14:useLocalDpi xmlns:a14="http://schemas.microsoft.com/office/drawing/2010/main" val="0"/>
              </a:ext>
            </a:extLst>
          </a:blip>
          <a:srcRect t="9383" b="51090"/>
          <a:stretch>
            <a:fillRect/>
          </a:stretch>
        </p:blipFill>
        <p:spPr bwMode="auto">
          <a:xfrm>
            <a:off x="5531494" y="679778"/>
            <a:ext cx="5003385" cy="5288442"/>
          </a:xfrm>
          <a:prstGeom prst="rect">
            <a:avLst/>
          </a:prstGeom>
          <a:noFill/>
          <a:ln>
            <a:noFill/>
          </a:ln>
        </p:spPr>
      </p:pic>
      <p:sp>
        <p:nvSpPr>
          <p:cNvPr id="10" name="テキスト ボックス 9">
            <a:extLst>
              <a:ext uri="{FF2B5EF4-FFF2-40B4-BE49-F238E27FC236}">
                <a16:creationId xmlns:a16="http://schemas.microsoft.com/office/drawing/2014/main" id="{E6430D90-B754-6580-C627-D0FCB8CF78C2}"/>
              </a:ext>
            </a:extLst>
          </p:cNvPr>
          <p:cNvSpPr txBox="1"/>
          <p:nvPr/>
        </p:nvSpPr>
        <p:spPr>
          <a:xfrm>
            <a:off x="7281646" y="4161246"/>
            <a:ext cx="875288" cy="307777"/>
          </a:xfrm>
          <a:prstGeom prst="rect">
            <a:avLst/>
          </a:prstGeom>
          <a:solidFill>
            <a:srgbClr val="70AD47"/>
          </a:solidFill>
        </p:spPr>
        <p:txBody>
          <a:bodyPr wrap="square" rtlCol="0">
            <a:spAutoFit/>
          </a:bodyPr>
          <a:lstStyle/>
          <a:p>
            <a:pPr algn="l"/>
            <a:r>
              <a:rPr kumimoji="1" lang="en" altLang="ja-JP" sz="1400" b="1">
                <a:solidFill>
                  <a:schemeClr val="bg1"/>
                </a:solidFill>
              </a:rPr>
              <a:t>60 yr</a:t>
            </a:r>
            <a:endParaRPr kumimoji="1" lang="en-US" altLang="ja-JP" sz="1400" b="1" dirty="0">
              <a:solidFill>
                <a:schemeClr val="bg1"/>
              </a:solidFill>
            </a:endParaRPr>
          </a:p>
        </p:txBody>
      </p:sp>
      <p:sp>
        <p:nvSpPr>
          <p:cNvPr id="11" name="テキスト ボックス 10">
            <a:extLst>
              <a:ext uri="{FF2B5EF4-FFF2-40B4-BE49-F238E27FC236}">
                <a16:creationId xmlns:a16="http://schemas.microsoft.com/office/drawing/2014/main" id="{A2FEF0BE-35CF-6957-879C-25F57BE3A20B}"/>
              </a:ext>
            </a:extLst>
          </p:cNvPr>
          <p:cNvSpPr txBox="1"/>
          <p:nvPr/>
        </p:nvSpPr>
        <p:spPr>
          <a:xfrm>
            <a:off x="8033186" y="3645021"/>
            <a:ext cx="875288" cy="307777"/>
          </a:xfrm>
          <a:prstGeom prst="rect">
            <a:avLst/>
          </a:prstGeom>
          <a:solidFill>
            <a:srgbClr val="4472C4"/>
          </a:solidFill>
        </p:spPr>
        <p:txBody>
          <a:bodyPr wrap="square" rtlCol="0">
            <a:spAutoFit/>
          </a:bodyPr>
          <a:lstStyle/>
          <a:p>
            <a:pPr algn="l"/>
            <a:r>
              <a:rPr kumimoji="1" lang="en" altLang="ja-JP" sz="1400" b="1">
                <a:solidFill>
                  <a:schemeClr val="bg1"/>
                </a:solidFill>
              </a:rPr>
              <a:t>40 yr</a:t>
            </a:r>
            <a:endParaRPr kumimoji="1" lang="en-US" altLang="ja-JP" sz="1400" b="1" dirty="0">
              <a:solidFill>
                <a:schemeClr val="bg1"/>
              </a:solidFill>
            </a:endParaRPr>
          </a:p>
        </p:txBody>
      </p:sp>
      <p:sp>
        <p:nvSpPr>
          <p:cNvPr id="12" name="テキスト ボックス 11">
            <a:extLst>
              <a:ext uri="{FF2B5EF4-FFF2-40B4-BE49-F238E27FC236}">
                <a16:creationId xmlns:a16="http://schemas.microsoft.com/office/drawing/2014/main" id="{8A7E509F-66E4-E81B-CB0C-9483CC452FC7}"/>
              </a:ext>
            </a:extLst>
          </p:cNvPr>
          <p:cNvSpPr txBox="1"/>
          <p:nvPr/>
        </p:nvSpPr>
        <p:spPr>
          <a:xfrm>
            <a:off x="9492585" y="2128028"/>
            <a:ext cx="875288" cy="307777"/>
          </a:xfrm>
          <a:prstGeom prst="rect">
            <a:avLst/>
          </a:prstGeom>
          <a:solidFill>
            <a:srgbClr val="FFC000"/>
          </a:solidFill>
        </p:spPr>
        <p:txBody>
          <a:bodyPr wrap="square" rtlCol="0">
            <a:spAutoFit/>
          </a:bodyPr>
          <a:lstStyle/>
          <a:p>
            <a:pPr algn="l"/>
            <a:r>
              <a:rPr kumimoji="1" lang="en" altLang="ja-JP" sz="1400" b="1">
                <a:solidFill>
                  <a:schemeClr val="bg1"/>
                </a:solidFill>
              </a:rPr>
              <a:t>25 yr</a:t>
            </a:r>
            <a:endParaRPr kumimoji="1" lang="en-US" altLang="ja-JP" sz="1400" b="1" dirty="0">
              <a:solidFill>
                <a:schemeClr val="bg1"/>
              </a:solidFill>
            </a:endParaRPr>
          </a:p>
        </p:txBody>
      </p:sp>
      <p:sp>
        <p:nvSpPr>
          <p:cNvPr id="13" name="テキスト ボックス 12">
            <a:extLst>
              <a:ext uri="{FF2B5EF4-FFF2-40B4-BE49-F238E27FC236}">
                <a16:creationId xmlns:a16="http://schemas.microsoft.com/office/drawing/2014/main" id="{03C7503F-6E30-A01B-CAC7-458DD01C8C28}"/>
              </a:ext>
            </a:extLst>
          </p:cNvPr>
          <p:cNvSpPr txBox="1"/>
          <p:nvPr/>
        </p:nvSpPr>
        <p:spPr>
          <a:xfrm>
            <a:off x="9492585" y="1540538"/>
            <a:ext cx="875288" cy="307777"/>
          </a:xfrm>
          <a:prstGeom prst="rect">
            <a:avLst/>
          </a:prstGeom>
          <a:solidFill>
            <a:srgbClr val="A5A5A5"/>
          </a:solidFill>
        </p:spPr>
        <p:txBody>
          <a:bodyPr wrap="square" rtlCol="0">
            <a:spAutoFit/>
          </a:bodyPr>
          <a:lstStyle/>
          <a:p>
            <a:pPr algn="l"/>
            <a:r>
              <a:rPr kumimoji="1" lang="en" altLang="ja-JP" sz="1400" b="1">
                <a:solidFill>
                  <a:schemeClr val="bg1"/>
                </a:solidFill>
              </a:rPr>
              <a:t>10 yr</a:t>
            </a:r>
            <a:endParaRPr kumimoji="1" lang="en-US" altLang="ja-JP" sz="1400" b="1" dirty="0">
              <a:solidFill>
                <a:schemeClr val="bg1"/>
              </a:solidFill>
            </a:endParaRPr>
          </a:p>
        </p:txBody>
      </p:sp>
      <p:sp>
        <p:nvSpPr>
          <p:cNvPr id="3" name="テキスト ボックス 2">
            <a:extLst>
              <a:ext uri="{FF2B5EF4-FFF2-40B4-BE49-F238E27FC236}">
                <a16:creationId xmlns:a16="http://schemas.microsoft.com/office/drawing/2014/main" id="{581F4737-064A-F6F4-08E8-046028326002}"/>
              </a:ext>
            </a:extLst>
          </p:cNvPr>
          <p:cNvSpPr txBox="1"/>
          <p:nvPr/>
        </p:nvSpPr>
        <p:spPr>
          <a:xfrm>
            <a:off x="6300316" y="5897177"/>
            <a:ext cx="5378843" cy="646331"/>
          </a:xfrm>
          <a:prstGeom prst="rect">
            <a:avLst/>
          </a:prstGeom>
          <a:noFill/>
        </p:spPr>
        <p:txBody>
          <a:bodyPr wrap="square">
            <a:spAutoFit/>
          </a:bodyPr>
          <a:lstStyle/>
          <a:p>
            <a:pPr indent="127000" algn="just">
              <a:buNone/>
            </a:pPr>
            <a:r>
              <a:rPr lang="en" altLang="ja-JP" sz="1800" kern="100" dirty="0">
                <a:effectLst/>
                <a:latin typeface="Arial" panose="020B0604020202020204" pitchFamily="34" charset="0"/>
                <a:ea typeface="游明朝" panose="02020400000000000000" pitchFamily="18" charset="-128"/>
                <a:cs typeface="Arial" panose="020B0604020202020204" pitchFamily="34" charset="0"/>
              </a:rPr>
              <a:t>Changes in moisture content distribution</a:t>
            </a:r>
            <a:r>
              <a:rPr lang="ja-JP" altLang="en-US" kern="100" dirty="0">
                <a:latin typeface="Arial" panose="020B0604020202020204" pitchFamily="34" charset="0"/>
                <a:ea typeface="游明朝" panose="02020400000000000000" pitchFamily="18" charset="-128"/>
                <a:cs typeface="Arial" panose="020B0604020202020204" pitchFamily="34" charset="0"/>
              </a:rPr>
              <a:t> </a:t>
            </a:r>
            <a:r>
              <a:rPr lang="en-US" altLang="ja-JP" kern="100" dirty="0">
                <a:latin typeface="Arial" panose="020B0604020202020204" pitchFamily="34" charset="0"/>
                <a:ea typeface="游明朝" panose="02020400000000000000" pitchFamily="18" charset="-128"/>
                <a:cs typeface="Arial" panose="020B0604020202020204" pitchFamily="34" charset="0"/>
              </a:rPr>
              <a:t>with</a:t>
            </a:r>
            <a:r>
              <a:rPr lang="ja-JP" altLang="en-US" kern="100" dirty="0">
                <a:latin typeface="Arial" panose="020B0604020202020204" pitchFamily="34" charset="0"/>
                <a:ea typeface="游明朝" panose="02020400000000000000" pitchFamily="18" charset="-128"/>
                <a:cs typeface="Arial" panose="020B0604020202020204" pitchFamily="34" charset="0"/>
              </a:rPr>
              <a:t> </a:t>
            </a:r>
            <a:r>
              <a:rPr lang="en-US" altLang="ja-JP" kern="100" dirty="0">
                <a:latin typeface="Arial" panose="020B0604020202020204" pitchFamily="34" charset="0"/>
                <a:ea typeface="游明朝" panose="02020400000000000000" pitchFamily="18" charset="-128"/>
                <a:cs typeface="Arial" panose="020B0604020202020204" pitchFamily="34" charset="0"/>
              </a:rPr>
              <a:t>age</a:t>
            </a:r>
            <a:r>
              <a:rPr lang="en" altLang="ja-JP" sz="1800" kern="100" dirty="0">
                <a:effectLst/>
                <a:latin typeface="Arial" panose="020B0604020202020204" pitchFamily="34" charset="0"/>
                <a:ea typeface="游明朝" panose="02020400000000000000" pitchFamily="18" charset="-128"/>
                <a:cs typeface="Arial" panose="020B0604020202020204" pitchFamily="34" charset="0"/>
              </a:rPr>
              <a:t> </a:t>
            </a:r>
          </a:p>
          <a:p>
            <a:pPr indent="127000" algn="just">
              <a:buNone/>
            </a:pPr>
            <a:r>
              <a:rPr lang="en" altLang="ja-JP" sz="1800" kern="100" dirty="0">
                <a:effectLst/>
                <a:latin typeface="Arial" panose="020B0604020202020204" pitchFamily="34" charset="0"/>
                <a:ea typeface="游明朝" panose="02020400000000000000" pitchFamily="18" charset="-128"/>
                <a:cs typeface="Arial" panose="020B0604020202020204" pitchFamily="34" charset="0"/>
              </a:rPr>
              <a:t>in a 2.5m thick concrete wall</a:t>
            </a:r>
            <a:endParaRPr lang="ja-JP" altLang="ja-JP" sz="2000" kern="100" dirty="0">
              <a:effectLst/>
              <a:latin typeface="Arial" panose="020B0604020202020204" pitchFamily="34" charset="0"/>
              <a:ea typeface="游明朝" panose="02020400000000000000" pitchFamily="18" charset="-128"/>
              <a:cs typeface="Arial" panose="020B0604020202020204" pitchFamily="34" charset="0"/>
            </a:endParaRPr>
          </a:p>
        </p:txBody>
      </p:sp>
      <p:sp>
        <p:nvSpPr>
          <p:cNvPr id="6" name="テキスト ボックス 5">
            <a:extLst>
              <a:ext uri="{FF2B5EF4-FFF2-40B4-BE49-F238E27FC236}">
                <a16:creationId xmlns:a16="http://schemas.microsoft.com/office/drawing/2014/main" id="{C9DAD768-650A-E7A9-7CD4-0A30A1277D1A}"/>
              </a:ext>
            </a:extLst>
          </p:cNvPr>
          <p:cNvSpPr txBox="1"/>
          <p:nvPr/>
        </p:nvSpPr>
        <p:spPr>
          <a:xfrm>
            <a:off x="10126417" y="4753596"/>
            <a:ext cx="2109612" cy="738664"/>
          </a:xfrm>
          <a:prstGeom prst="rect">
            <a:avLst/>
          </a:prstGeom>
          <a:noFill/>
        </p:spPr>
        <p:txBody>
          <a:bodyPr wrap="square">
            <a:spAutoFit/>
          </a:bodyPr>
          <a:lstStyle/>
          <a:p>
            <a:pPr algn="ctr"/>
            <a:r>
              <a:rPr lang="en" altLang="en-US" sz="1400" kern="100" dirty="0">
                <a:effectLst/>
                <a:latin typeface="Arial" panose="020B0604020202020204" pitchFamily="34" charset="0"/>
                <a:ea typeface="游明朝" panose="02020400000000000000" pitchFamily="18" charset="-128"/>
                <a:cs typeface="Arial" panose="020B0604020202020204" pitchFamily="34" charset="0"/>
              </a:rPr>
              <a:t>Inside</a:t>
            </a:r>
            <a:endParaRPr lang="en-US" altLang="ja-JP" sz="1400" kern="100" dirty="0">
              <a:effectLst/>
              <a:latin typeface="Arial" panose="020B0604020202020204" pitchFamily="34" charset="0"/>
              <a:ea typeface="游明朝" panose="02020400000000000000" pitchFamily="18" charset="-128"/>
              <a:cs typeface="Arial" panose="020B0604020202020204" pitchFamily="34" charset="0"/>
            </a:endParaRPr>
          </a:p>
          <a:p>
            <a:pPr algn="ctr"/>
            <a:r>
              <a:rPr lang="en" altLang="ja-JP" sz="1400" kern="100" dirty="0">
                <a:effectLst/>
                <a:latin typeface="Arial" panose="020B0604020202020204" pitchFamily="34" charset="0"/>
                <a:ea typeface="游明朝" panose="02020400000000000000" pitchFamily="18" charset="-128"/>
                <a:cs typeface="Arial" panose="020B0604020202020204" pitchFamily="34" charset="0"/>
              </a:rPr>
              <a:t>(Temperature 65</a:t>
            </a:r>
            <a:r>
              <a:rPr lang="ja-JP" altLang="en-US" sz="1400" kern="100" dirty="0">
                <a:latin typeface="Arial" panose="020B0604020202020204" pitchFamily="34" charset="0"/>
                <a:ea typeface="游明朝" panose="02020400000000000000" pitchFamily="18" charset="-128"/>
                <a:cs typeface="Arial" panose="020B0604020202020204" pitchFamily="34" charset="0"/>
              </a:rPr>
              <a:t>℃</a:t>
            </a:r>
            <a:r>
              <a:rPr lang="en" altLang="ja-JP" sz="1400" kern="100" dirty="0">
                <a:effectLst/>
                <a:latin typeface="Arial" panose="020B0604020202020204" pitchFamily="34" charset="0"/>
                <a:ea typeface="游明朝" panose="02020400000000000000" pitchFamily="18" charset="-128"/>
                <a:cs typeface="Arial" panose="020B0604020202020204" pitchFamily="34" charset="0"/>
              </a:rPr>
              <a:t>, Humidity 60%)</a:t>
            </a:r>
            <a:endParaRPr lang="ja-JP" altLang="en-US" sz="1400" dirty="0">
              <a:latin typeface="Arial" panose="020B0604020202020204" pitchFamily="34" charset="0"/>
              <a:cs typeface="Arial" panose="020B0604020202020204" pitchFamily="34" charset="0"/>
            </a:endParaRPr>
          </a:p>
        </p:txBody>
      </p:sp>
      <p:sp>
        <p:nvSpPr>
          <p:cNvPr id="15" name="テキスト ボックス 14">
            <a:extLst>
              <a:ext uri="{FF2B5EF4-FFF2-40B4-BE49-F238E27FC236}">
                <a16:creationId xmlns:a16="http://schemas.microsoft.com/office/drawing/2014/main" id="{3123F086-BBFF-25E5-16CD-5B4CCFA0BCAD}"/>
              </a:ext>
            </a:extLst>
          </p:cNvPr>
          <p:cNvSpPr txBox="1"/>
          <p:nvPr/>
        </p:nvSpPr>
        <p:spPr>
          <a:xfrm>
            <a:off x="10012049" y="655456"/>
            <a:ext cx="2109612" cy="738664"/>
          </a:xfrm>
          <a:prstGeom prst="rect">
            <a:avLst/>
          </a:prstGeom>
          <a:noFill/>
        </p:spPr>
        <p:txBody>
          <a:bodyPr wrap="square">
            <a:spAutoFit/>
          </a:bodyPr>
          <a:lstStyle/>
          <a:p>
            <a:pPr algn="ctr"/>
            <a:r>
              <a:rPr lang="en" altLang="en-US" sz="1400" kern="100" dirty="0">
                <a:effectLst/>
                <a:latin typeface="Arial" panose="020B0604020202020204" pitchFamily="34" charset="0"/>
                <a:ea typeface="游明朝" panose="02020400000000000000" pitchFamily="18" charset="-128"/>
                <a:cs typeface="Arial" panose="020B0604020202020204" pitchFamily="34" charset="0"/>
              </a:rPr>
              <a:t>Outside</a:t>
            </a:r>
            <a:endParaRPr lang="en-US" altLang="ja-JP" sz="1400" kern="100" dirty="0">
              <a:effectLst/>
              <a:latin typeface="Arial" panose="020B0604020202020204" pitchFamily="34" charset="0"/>
              <a:ea typeface="游明朝" panose="02020400000000000000" pitchFamily="18" charset="-128"/>
              <a:cs typeface="Arial" panose="020B0604020202020204" pitchFamily="34" charset="0"/>
            </a:endParaRPr>
          </a:p>
          <a:p>
            <a:pPr algn="ctr"/>
            <a:r>
              <a:rPr lang="en" altLang="ja-JP" sz="1400" kern="100" dirty="0">
                <a:effectLst/>
                <a:latin typeface="Arial" panose="020B0604020202020204" pitchFamily="34" charset="0"/>
                <a:ea typeface="游明朝" panose="02020400000000000000" pitchFamily="18" charset="-128"/>
                <a:cs typeface="Arial" panose="020B0604020202020204" pitchFamily="34" charset="0"/>
              </a:rPr>
              <a:t>(Temperature 40</a:t>
            </a:r>
            <a:r>
              <a:rPr lang="ja-JP" altLang="en-US" sz="1400" kern="100" dirty="0">
                <a:effectLst/>
                <a:latin typeface="Arial" panose="020B0604020202020204" pitchFamily="34" charset="0"/>
                <a:ea typeface="游明朝" panose="02020400000000000000" pitchFamily="18" charset="-128"/>
                <a:cs typeface="Arial" panose="020B0604020202020204" pitchFamily="34" charset="0"/>
              </a:rPr>
              <a:t>℃</a:t>
            </a:r>
            <a:r>
              <a:rPr lang="en-US" altLang="ja-JP" sz="1400" kern="100" dirty="0">
                <a:effectLst/>
                <a:latin typeface="Arial" panose="020B0604020202020204" pitchFamily="34" charset="0"/>
                <a:ea typeface="游明朝" panose="02020400000000000000" pitchFamily="18" charset="-128"/>
                <a:cs typeface="Arial" panose="020B0604020202020204" pitchFamily="34" charset="0"/>
              </a:rPr>
              <a:t>,</a:t>
            </a:r>
            <a:r>
              <a:rPr lang="en" altLang="ja-JP" sz="1400" kern="100" dirty="0">
                <a:effectLst/>
                <a:latin typeface="Arial" panose="020B0604020202020204" pitchFamily="34" charset="0"/>
                <a:ea typeface="游明朝" panose="02020400000000000000" pitchFamily="18" charset="-128"/>
                <a:cs typeface="Arial" panose="020B0604020202020204" pitchFamily="34" charset="0"/>
              </a:rPr>
              <a:t> Humidity 50%)</a:t>
            </a:r>
            <a:endParaRPr lang="ja-JP" altLang="en-US" sz="1400" dirty="0">
              <a:latin typeface="Arial" panose="020B0604020202020204" pitchFamily="34" charset="0"/>
              <a:cs typeface="Arial" panose="020B0604020202020204" pitchFamily="34" charset="0"/>
            </a:endParaRPr>
          </a:p>
        </p:txBody>
      </p:sp>
      <p:sp>
        <p:nvSpPr>
          <p:cNvPr id="18" name="TextBox 17"/>
          <p:cNvSpPr txBox="1"/>
          <p:nvPr/>
        </p:nvSpPr>
        <p:spPr>
          <a:xfrm>
            <a:off x="5842203" y="1921025"/>
            <a:ext cx="260202" cy="2326914"/>
          </a:xfrm>
          <a:prstGeom prst="rect">
            <a:avLst/>
          </a:prstGeom>
          <a:solidFill>
            <a:srgbClr val="FFFFFF"/>
          </a:solidFill>
          <a:ln>
            <a:noFill/>
          </a:ln>
        </p:spPr>
        <p:txBody>
          <a:bodyPr wrap="square">
            <a:spAutoFit/>
          </a:bodyPr>
          <a:lstStyle/>
          <a:p>
            <a:endParaRPr/>
          </a:p>
        </p:txBody>
      </p:sp>
      <p:sp>
        <p:nvSpPr>
          <p:cNvPr id="19" name="TextBox 18"/>
          <p:cNvSpPr txBox="1"/>
          <p:nvPr/>
        </p:nvSpPr>
        <p:spPr>
          <a:xfrm rot="16200000">
            <a:off x="4899510" y="2896314"/>
            <a:ext cx="2100830" cy="215444"/>
          </a:xfrm>
          <a:prstGeom prst="rect">
            <a:avLst/>
          </a:prstGeom>
          <a:noFill/>
          <a:ln>
            <a:noFill/>
          </a:ln>
        </p:spPr>
        <p:txBody>
          <a:bodyPr wrap="square" lIns="0" tIns="0" rIns="0" bIns="0" anchor="ctr">
            <a:spAutoFit/>
          </a:bodyPr>
          <a:lstStyle/>
          <a:p>
            <a:pPr algn="ctr"/>
            <a:r>
              <a:rPr sz="1400" dirty="0">
                <a:latin typeface="Arial" panose="020B0604020202020204" pitchFamily="34" charset="0"/>
                <a:cs typeface="Arial" panose="020B0604020202020204" pitchFamily="34" charset="0"/>
              </a:rPr>
              <a:t>Position in wall</a:t>
            </a:r>
            <a:r>
              <a:rPr lang="en-US" sz="1400" dirty="0">
                <a:latin typeface="Arial" panose="020B0604020202020204" pitchFamily="34" charset="0"/>
                <a:cs typeface="Arial" panose="020B0604020202020204" pitchFamily="34" charset="0"/>
              </a:rPr>
              <a:t> (mm)</a:t>
            </a:r>
            <a:endParaRPr sz="1400" dirty="0">
              <a:latin typeface="Arial" panose="020B0604020202020204" pitchFamily="34" charset="0"/>
              <a:cs typeface="Arial" panose="020B0604020202020204" pitchFamily="34" charset="0"/>
            </a:endParaRPr>
          </a:p>
        </p:txBody>
      </p:sp>
      <p:sp>
        <p:nvSpPr>
          <p:cNvPr id="20" name="TextBox 19"/>
          <p:cNvSpPr txBox="1"/>
          <p:nvPr/>
        </p:nvSpPr>
        <p:spPr>
          <a:xfrm>
            <a:off x="7232644" y="5492260"/>
            <a:ext cx="1901286" cy="475959"/>
          </a:xfrm>
          <a:prstGeom prst="rect">
            <a:avLst/>
          </a:prstGeom>
          <a:solidFill>
            <a:srgbClr val="FFFFFF"/>
          </a:solidFill>
          <a:ln>
            <a:noFill/>
          </a:ln>
        </p:spPr>
        <p:txBody>
          <a:bodyPr wrap="none">
            <a:spAutoFit/>
          </a:bodyPr>
          <a:lstStyle/>
          <a:p>
            <a:endParaRPr/>
          </a:p>
        </p:txBody>
      </p:sp>
      <p:sp>
        <p:nvSpPr>
          <p:cNvPr id="21" name="TextBox 20"/>
          <p:cNvSpPr txBox="1"/>
          <p:nvPr/>
        </p:nvSpPr>
        <p:spPr>
          <a:xfrm>
            <a:off x="7591299" y="5579994"/>
            <a:ext cx="1901286" cy="215444"/>
          </a:xfrm>
          <a:prstGeom prst="rect">
            <a:avLst/>
          </a:prstGeom>
          <a:noFill/>
          <a:ln>
            <a:noFill/>
          </a:ln>
        </p:spPr>
        <p:txBody>
          <a:bodyPr wrap="square" lIns="0" tIns="0" rIns="0" bIns="0" anchor="ctr">
            <a:spAutoFit/>
          </a:bodyPr>
          <a:lstStyle/>
          <a:p>
            <a:pPr algn="ctr"/>
            <a:r>
              <a:rPr sz="1400" dirty="0">
                <a:latin typeface="Arial" panose="020B0604020202020204" pitchFamily="34" charset="0"/>
                <a:cs typeface="Arial" panose="020B0604020202020204" pitchFamily="34" charset="0"/>
              </a:rPr>
              <a:t>Moisture content (%)</a:t>
            </a:r>
          </a:p>
        </p:txBody>
      </p:sp>
      <p:pic>
        <p:nvPicPr>
          <p:cNvPr id="4" name="図 3">
            <a:extLst>
              <a:ext uri="{FF2B5EF4-FFF2-40B4-BE49-F238E27FC236}">
                <a16:creationId xmlns:a16="http://schemas.microsoft.com/office/drawing/2014/main" id="{3B16C14F-32A8-9486-3354-D18B64288CB5}"/>
              </a:ext>
            </a:extLst>
          </p:cNvPr>
          <p:cNvPicPr>
            <a:picLocks noChangeAspect="1"/>
          </p:cNvPicPr>
          <p:nvPr/>
        </p:nvPicPr>
        <p:blipFill>
          <a:blip r:embed="rId3"/>
          <a:stretch>
            <a:fillRect/>
          </a:stretch>
        </p:blipFill>
        <p:spPr>
          <a:xfrm>
            <a:off x="10645542" y="0"/>
            <a:ext cx="1546458" cy="583324"/>
          </a:xfrm>
          <a:prstGeom prst="rect">
            <a:avLst/>
          </a:prstGeom>
        </p:spPr>
      </p:pic>
      <p:sp>
        <p:nvSpPr>
          <p:cNvPr id="7" name="テキスト ボックス 6">
            <a:extLst>
              <a:ext uri="{FF2B5EF4-FFF2-40B4-BE49-F238E27FC236}">
                <a16:creationId xmlns:a16="http://schemas.microsoft.com/office/drawing/2014/main" id="{81EDF339-9030-2DC7-F590-E71C4F8693A6}"/>
              </a:ext>
            </a:extLst>
          </p:cNvPr>
          <p:cNvSpPr txBox="1"/>
          <p:nvPr/>
        </p:nvSpPr>
        <p:spPr>
          <a:xfrm>
            <a:off x="-5007" y="1848315"/>
            <a:ext cx="6057648" cy="2862322"/>
          </a:xfrm>
          <a:prstGeom prst="rect">
            <a:avLst/>
          </a:prstGeom>
          <a:noFill/>
        </p:spPr>
        <p:txBody>
          <a:bodyPr wrap="square">
            <a:spAutoFit/>
          </a:bodyPr>
          <a:lstStyle/>
          <a:p>
            <a:pPr indent="127635" algn="l">
              <a:buNone/>
            </a:pPr>
            <a:r>
              <a:rPr lang="ja-JP" altLang="en-US" sz="2000" b="1" kern="100" dirty="0">
                <a:effectLst/>
                <a:latin typeface="Arial" panose="020B0604020202020204" pitchFamily="34" charset="0"/>
                <a:ea typeface="ＭＳ ゴシック" panose="020B0609070205080204" pitchFamily="49" charset="-128"/>
                <a:cs typeface="Arial" panose="020B0604020202020204" pitchFamily="34" charset="0"/>
              </a:rPr>
              <a:t>・</a:t>
            </a:r>
            <a:r>
              <a:rPr lang="en-US" altLang="ja-JP" sz="2000" b="1" kern="100" dirty="0">
                <a:effectLst/>
                <a:latin typeface="Arial" panose="020B0604020202020204" pitchFamily="34" charset="0"/>
                <a:ea typeface="ＭＳ ゴシック" panose="020B0609070205080204" pitchFamily="49" charset="-128"/>
                <a:cs typeface="Arial" panose="020B0604020202020204" pitchFamily="34" charset="0"/>
              </a:rPr>
              <a:t>Moisture evaporates from the </a:t>
            </a:r>
          </a:p>
          <a:p>
            <a:pPr indent="127635" algn="l">
              <a:buNone/>
            </a:pPr>
            <a:r>
              <a:rPr lang="en-US" altLang="ja-JP" sz="2000" b="1" kern="100" dirty="0">
                <a:latin typeface="Arial" panose="020B0604020202020204" pitchFamily="34" charset="0"/>
                <a:ea typeface="ＭＳ ゴシック" panose="020B0609070205080204" pitchFamily="49" charset="-128"/>
                <a:cs typeface="Arial" panose="020B0604020202020204" pitchFamily="34" charset="0"/>
              </a:rPr>
              <a:t>    </a:t>
            </a:r>
            <a:r>
              <a:rPr lang="en-US" altLang="ja-JP" sz="2000" b="1" kern="100" dirty="0">
                <a:effectLst/>
                <a:latin typeface="Arial" panose="020B0604020202020204" pitchFamily="34" charset="0"/>
                <a:ea typeface="ＭＳ ゴシック" panose="020B0609070205080204" pitchFamily="49" charset="-128"/>
                <a:cs typeface="Arial" panose="020B0604020202020204" pitchFamily="34" charset="0"/>
              </a:rPr>
              <a:t>concrete surface.</a:t>
            </a:r>
            <a:endParaRPr lang="ja-JP" altLang="ja-JP" sz="2000" kern="100" dirty="0">
              <a:effectLst/>
              <a:latin typeface="Arial" panose="020B0604020202020204" pitchFamily="34" charset="0"/>
              <a:ea typeface="游明朝" panose="02020400000000000000" pitchFamily="18" charset="-128"/>
              <a:cs typeface="Arial" panose="020B0604020202020204" pitchFamily="34" charset="0"/>
            </a:endParaRPr>
          </a:p>
          <a:p>
            <a:pPr indent="127635" algn="l">
              <a:buNone/>
            </a:pPr>
            <a:endParaRPr lang="ja-JP" altLang="ja-JP" sz="2000" kern="100" dirty="0">
              <a:effectLst/>
              <a:latin typeface="Arial" panose="020B0604020202020204" pitchFamily="34" charset="0"/>
              <a:ea typeface="游明朝" panose="02020400000000000000" pitchFamily="18" charset="-128"/>
              <a:cs typeface="Arial" panose="020B0604020202020204" pitchFamily="34" charset="0"/>
            </a:endParaRPr>
          </a:p>
          <a:p>
            <a:pPr indent="127635" algn="l">
              <a:buNone/>
            </a:pPr>
            <a:r>
              <a:rPr lang="ja-JP" altLang="en-US" sz="2000" b="1" kern="100" dirty="0">
                <a:effectLst/>
                <a:latin typeface="Arial" panose="020B0604020202020204" pitchFamily="34" charset="0"/>
                <a:ea typeface="ＭＳ ゴシック" panose="020B0609070205080204" pitchFamily="49" charset="-128"/>
                <a:cs typeface="Arial" panose="020B0604020202020204" pitchFamily="34" charset="0"/>
              </a:rPr>
              <a:t>・</a:t>
            </a:r>
            <a:r>
              <a:rPr lang="en-US" altLang="ja-JP" sz="2000" b="1" kern="100" dirty="0">
                <a:effectLst/>
                <a:latin typeface="Arial" panose="020B0604020202020204" pitchFamily="34" charset="0"/>
                <a:ea typeface="ＭＳ ゴシック" panose="020B0609070205080204" pitchFamily="49" charset="-128"/>
                <a:cs typeface="Arial" panose="020B0604020202020204" pitchFamily="34" charset="0"/>
              </a:rPr>
              <a:t> Thick shielding concrete retains </a:t>
            </a:r>
          </a:p>
          <a:p>
            <a:pPr indent="127635" algn="l">
              <a:buNone/>
            </a:pPr>
            <a:r>
              <a:rPr lang="en-US" altLang="ja-JP" sz="2000" b="1" kern="100" dirty="0">
                <a:latin typeface="Arial" panose="020B0604020202020204" pitchFamily="34" charset="0"/>
                <a:ea typeface="ＭＳ ゴシック" panose="020B0609070205080204" pitchFamily="49" charset="-128"/>
                <a:cs typeface="Arial" panose="020B0604020202020204" pitchFamily="34" charset="0"/>
              </a:rPr>
              <a:t>     </a:t>
            </a:r>
            <a:r>
              <a:rPr lang="en-US" altLang="ja-JP" sz="2000" b="1" kern="100" dirty="0">
                <a:effectLst/>
                <a:latin typeface="Arial" panose="020B0604020202020204" pitchFamily="34" charset="0"/>
                <a:ea typeface="ＭＳ ゴシック" panose="020B0609070205080204" pitchFamily="49" charset="-128"/>
                <a:cs typeface="Arial" panose="020B0604020202020204" pitchFamily="34" charset="0"/>
              </a:rPr>
              <a:t>free water internally.</a:t>
            </a:r>
          </a:p>
          <a:p>
            <a:pPr indent="127635" algn="l">
              <a:buNone/>
            </a:pPr>
            <a:endParaRPr lang="en-US" altLang="ja-JP" sz="2000" b="1" kern="100" dirty="0">
              <a:effectLst/>
              <a:latin typeface="Arial" panose="020B0604020202020204" pitchFamily="34" charset="0"/>
              <a:ea typeface="ＭＳ ゴシック" panose="020B0609070205080204" pitchFamily="49" charset="-128"/>
              <a:cs typeface="Arial" panose="020B0604020202020204" pitchFamily="34" charset="0"/>
            </a:endParaRPr>
          </a:p>
          <a:p>
            <a:pPr indent="127635" algn="l">
              <a:buNone/>
            </a:pPr>
            <a:r>
              <a:rPr lang="ja-JP" altLang="en-US" sz="2000" b="1" kern="100" dirty="0">
                <a:effectLst/>
                <a:latin typeface="Arial" panose="020B0604020202020204" pitchFamily="34" charset="0"/>
                <a:ea typeface="ＭＳ ゴシック" panose="020B0609070205080204" pitchFamily="49" charset="-128"/>
                <a:cs typeface="Arial" panose="020B0604020202020204" pitchFamily="34" charset="0"/>
              </a:rPr>
              <a:t>・</a:t>
            </a:r>
            <a:r>
              <a:rPr lang="en-US" altLang="ja-JP" sz="2000" b="1" kern="100" dirty="0">
                <a:effectLst/>
                <a:latin typeface="Arial" panose="020B0604020202020204" pitchFamily="34" charset="0"/>
                <a:ea typeface="ＭＳ ゴシック" panose="020B0609070205080204" pitchFamily="49" charset="-128"/>
                <a:cs typeface="Arial" panose="020B0604020202020204" pitchFamily="34" charset="0"/>
              </a:rPr>
              <a:t> A coupled Darcy-flow, heat-transfer, and</a:t>
            </a:r>
          </a:p>
          <a:p>
            <a:pPr indent="127635" algn="l">
              <a:buNone/>
            </a:pPr>
            <a:r>
              <a:rPr lang="en-US" altLang="ja-JP" sz="2000" b="1" kern="100" dirty="0">
                <a:latin typeface="Arial" panose="020B0604020202020204" pitchFamily="34" charset="0"/>
                <a:ea typeface="ＭＳ ゴシック" panose="020B0609070205080204" pitchFamily="49" charset="-128"/>
                <a:cs typeface="Arial" panose="020B0604020202020204" pitchFamily="34" charset="0"/>
              </a:rPr>
              <a:t>   </a:t>
            </a:r>
            <a:r>
              <a:rPr lang="en-US" altLang="ja-JP" sz="2000" b="1" kern="100" dirty="0">
                <a:effectLst/>
                <a:latin typeface="Arial" panose="020B0604020202020204" pitchFamily="34" charset="0"/>
                <a:ea typeface="ＭＳ ゴシック" panose="020B0609070205080204" pitchFamily="49" charset="-128"/>
                <a:cs typeface="Arial" panose="020B0604020202020204" pitchFamily="34" charset="0"/>
              </a:rPr>
              <a:t> evaporation model was used to calculate </a:t>
            </a:r>
          </a:p>
          <a:p>
            <a:pPr indent="127635" algn="l">
              <a:buNone/>
            </a:pPr>
            <a:r>
              <a:rPr lang="en-US" altLang="ja-JP" sz="2000" b="1" kern="100" dirty="0">
                <a:latin typeface="Arial" panose="020B0604020202020204" pitchFamily="34" charset="0"/>
                <a:ea typeface="ＭＳ ゴシック" panose="020B0609070205080204" pitchFamily="49" charset="-128"/>
                <a:cs typeface="Arial" panose="020B0604020202020204" pitchFamily="34" charset="0"/>
              </a:rPr>
              <a:t>    </a:t>
            </a:r>
            <a:r>
              <a:rPr lang="en-US" altLang="ja-JP" sz="2000" b="1" kern="100" dirty="0">
                <a:effectLst/>
                <a:latin typeface="Arial" panose="020B0604020202020204" pitchFamily="34" charset="0"/>
                <a:ea typeface="ＭＳ ゴシック" panose="020B0609070205080204" pitchFamily="49" charset="-128"/>
                <a:cs typeface="Arial" panose="020B0604020202020204" pitchFamily="34" charset="0"/>
              </a:rPr>
              <a:t>changes in hydrogen, oxygen, and density</a:t>
            </a:r>
          </a:p>
        </p:txBody>
      </p:sp>
      <p:sp>
        <p:nvSpPr>
          <p:cNvPr id="9" name="テキスト ボックス 8">
            <a:extLst>
              <a:ext uri="{FF2B5EF4-FFF2-40B4-BE49-F238E27FC236}">
                <a16:creationId xmlns:a16="http://schemas.microsoft.com/office/drawing/2014/main" id="{F73E2F6E-1682-A8E5-C774-B4B44851F2B5}"/>
              </a:ext>
            </a:extLst>
          </p:cNvPr>
          <p:cNvSpPr txBox="1"/>
          <p:nvPr/>
        </p:nvSpPr>
        <p:spPr>
          <a:xfrm>
            <a:off x="9375111" y="648493"/>
            <a:ext cx="751305" cy="338554"/>
          </a:xfrm>
          <a:prstGeom prst="rect">
            <a:avLst/>
          </a:prstGeom>
          <a:solidFill>
            <a:schemeClr val="tx2">
              <a:lumMod val="60000"/>
              <a:lumOff val="40000"/>
            </a:schemeClr>
          </a:solidFill>
        </p:spPr>
        <p:txBody>
          <a:bodyPr wrap="square" rtlCol="0">
            <a:spAutoFit/>
          </a:bodyPr>
          <a:lstStyle/>
          <a:p>
            <a:r>
              <a:rPr lang="en-US" altLang="ja-JP" sz="1600" b="1" dirty="0">
                <a:solidFill>
                  <a:schemeClr val="bg1"/>
                </a:solidFill>
              </a:rPr>
              <a:t>pour</a:t>
            </a:r>
            <a:endParaRPr kumimoji="1" lang="en-US" altLang="ja-JP" sz="1200" b="1" dirty="0">
              <a:solidFill>
                <a:schemeClr val="bg1"/>
              </a:solidFill>
            </a:endParaRPr>
          </a:p>
        </p:txBody>
      </p:sp>
    </p:spTree>
    <p:extLst>
      <p:ext uri="{BB962C8B-B14F-4D97-AF65-F5344CB8AC3E}">
        <p14:creationId xmlns:p14="http://schemas.microsoft.com/office/powerpoint/2010/main" val="26304508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a:blip r:embed="rId3"/>
          <a:stretch/>
        </p:blipFill>
        <p:spPr>
          <a:xfrm>
            <a:off x="160596" y="1119893"/>
            <a:ext cx="3883161" cy="1781150"/>
          </a:xfrm>
          <a:prstGeom prst="rect">
            <a:avLst/>
          </a:prstGeom>
        </p:spPr>
      </p:pic>
      <p:pic>
        <p:nvPicPr>
          <p:cNvPr id="7" name="図 6"/>
          <p:cNvPicPr>
            <a:picLocks noChangeAspect="1"/>
          </p:cNvPicPr>
          <p:nvPr/>
        </p:nvPicPr>
        <p:blipFill>
          <a:blip r:embed="rId4"/>
          <a:stretch/>
        </p:blipFill>
        <p:spPr>
          <a:xfrm>
            <a:off x="8157801" y="1129392"/>
            <a:ext cx="3735421" cy="1714500"/>
          </a:xfrm>
          <a:prstGeom prst="rect">
            <a:avLst/>
          </a:prstGeom>
        </p:spPr>
      </p:pic>
      <p:pic>
        <p:nvPicPr>
          <p:cNvPr id="6" name="図 5"/>
          <p:cNvPicPr>
            <a:picLocks noChangeAspect="1"/>
          </p:cNvPicPr>
          <p:nvPr/>
        </p:nvPicPr>
        <p:blipFill>
          <a:blip r:embed="rId5"/>
          <a:srcRect l="3962"/>
          <a:stretch>
            <a:fillRect/>
          </a:stretch>
        </p:blipFill>
        <p:spPr>
          <a:xfrm>
            <a:off x="3942543" y="1140175"/>
            <a:ext cx="4363257" cy="1703717"/>
          </a:xfrm>
          <a:prstGeom prst="rect">
            <a:avLst/>
          </a:prstGeom>
        </p:spPr>
      </p:pic>
      <p:sp>
        <p:nvSpPr>
          <p:cNvPr id="12" name="正方形/長方形 11">
            <a:extLst>
              <a:ext uri="{FF2B5EF4-FFF2-40B4-BE49-F238E27FC236}">
                <a16:creationId xmlns:a16="http://schemas.microsoft.com/office/drawing/2014/main" id="{B6FAE56C-4725-FF51-A81D-8013D23FEC1B}"/>
              </a:ext>
            </a:extLst>
          </p:cNvPr>
          <p:cNvSpPr/>
          <p:nvPr/>
        </p:nvSpPr>
        <p:spPr>
          <a:xfrm>
            <a:off x="8206159" y="1090632"/>
            <a:ext cx="366363" cy="16084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D17E96FD-D502-A460-5E59-CDF32E06350C}"/>
              </a:ext>
            </a:extLst>
          </p:cNvPr>
          <p:cNvSpPr/>
          <p:nvPr/>
        </p:nvSpPr>
        <p:spPr>
          <a:xfrm>
            <a:off x="4043757" y="1090633"/>
            <a:ext cx="366363" cy="16084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a:extLst>
              <a:ext uri="{FF2B5EF4-FFF2-40B4-BE49-F238E27FC236}">
                <a16:creationId xmlns:a16="http://schemas.microsoft.com/office/drawing/2014/main" id="{C73F6AF9-DC54-4BA6-915D-F863BA2C0A24}"/>
              </a:ext>
            </a:extLst>
          </p:cNvPr>
          <p:cNvSpPr>
            <a:spLocks noGrp="1"/>
          </p:cNvSpPr>
          <p:nvPr/>
        </p:nvSpPr>
        <p:spPr>
          <a:xfrm>
            <a:off x="609600" y="2920093"/>
            <a:ext cx="3352800" cy="228600"/>
          </a:xfrm>
          <a:prstGeom prst="rect">
            <a:avLst/>
          </a:prstGeom>
          <a:noFill/>
          <a:ln w="0">
            <a:noFill/>
            <a:prstDash val="solid"/>
          </a:ln>
        </p:spPr>
        <p:txBody>
          <a:bodyPr anchor="t"/>
          <a:lstStyle/>
          <a:p>
            <a:pPr algn="ctr">
              <a:defRPr sz="1125" b="1" i="0">
                <a:solidFill>
                  <a:srgbClr val="C9F54A"/>
                </a:solidFill>
                <a:latin typeface="Yu Gothic"/>
                <a:ea typeface="Yu Gothic"/>
                <a:cs typeface="Yu Gothic"/>
              </a:defRPr>
            </a:pPr>
            <a:r>
              <a:rPr lang="en" sz="1125" b="1" i="0">
                <a:solidFill>
                  <a:schemeClr val="tx1">
                    <a:lumMod val="50000"/>
                  </a:schemeClr>
                </a:solidFill>
                <a:latin typeface="Yu Gothic"/>
                <a:ea typeface="Yu Gothic"/>
                <a:cs typeface="Yu Gothic"/>
              </a:rPr>
              <a:t>H</a:t>
            </a:r>
          </a:p>
        </p:txBody>
      </p:sp>
      <p:sp>
        <p:nvSpPr>
          <p:cNvPr id="9" name="正方形/長方形 8">
            <a:extLst>
              <a:ext uri="{FF2B5EF4-FFF2-40B4-BE49-F238E27FC236}">
                <a16:creationId xmlns:a16="http://schemas.microsoft.com/office/drawing/2014/main" id="{DA6100BC-3FFF-473C-A64D-3013ED2FE5DC}"/>
              </a:ext>
            </a:extLst>
          </p:cNvPr>
          <p:cNvSpPr>
            <a:spLocks noGrp="1"/>
          </p:cNvSpPr>
          <p:nvPr/>
        </p:nvSpPr>
        <p:spPr>
          <a:xfrm>
            <a:off x="4419600" y="2920093"/>
            <a:ext cx="3352800" cy="228600"/>
          </a:xfrm>
          <a:prstGeom prst="rect">
            <a:avLst/>
          </a:prstGeom>
          <a:noFill/>
          <a:ln w="0">
            <a:noFill/>
            <a:prstDash val="solid"/>
          </a:ln>
        </p:spPr>
        <p:txBody>
          <a:bodyPr anchor="t"/>
          <a:lstStyle/>
          <a:p>
            <a:pPr algn="ctr">
              <a:defRPr sz="1125" b="1" i="0">
                <a:solidFill>
                  <a:srgbClr val="C9F54A"/>
                </a:solidFill>
                <a:latin typeface="Yu Gothic"/>
                <a:ea typeface="Yu Gothic"/>
                <a:cs typeface="Yu Gothic"/>
              </a:defRPr>
            </a:pPr>
            <a:r>
              <a:rPr lang="en" sz="1125" b="1" i="0">
                <a:solidFill>
                  <a:schemeClr val="tx1">
                    <a:lumMod val="50000"/>
                  </a:schemeClr>
                </a:solidFill>
                <a:latin typeface="Yu Gothic"/>
                <a:ea typeface="Yu Gothic"/>
                <a:cs typeface="Yu Gothic"/>
              </a:rPr>
              <a:t>O</a:t>
            </a:r>
          </a:p>
        </p:txBody>
      </p:sp>
      <p:sp>
        <p:nvSpPr>
          <p:cNvPr id="10" name="正方形/長方形 9">
            <a:extLst>
              <a:ext uri="{FF2B5EF4-FFF2-40B4-BE49-F238E27FC236}">
                <a16:creationId xmlns:a16="http://schemas.microsoft.com/office/drawing/2014/main" id="{0CA3A2D3-F58B-4959-85F3-45AB3AA4A666}"/>
              </a:ext>
            </a:extLst>
          </p:cNvPr>
          <p:cNvSpPr>
            <a:spLocks noGrp="1"/>
          </p:cNvSpPr>
          <p:nvPr/>
        </p:nvSpPr>
        <p:spPr>
          <a:xfrm>
            <a:off x="8389340" y="2853417"/>
            <a:ext cx="3352800" cy="228600"/>
          </a:xfrm>
          <a:prstGeom prst="rect">
            <a:avLst/>
          </a:prstGeom>
          <a:noFill/>
          <a:ln w="0">
            <a:noFill/>
            <a:prstDash val="solid"/>
          </a:ln>
        </p:spPr>
        <p:txBody>
          <a:bodyPr anchor="t"/>
          <a:lstStyle/>
          <a:p>
            <a:pPr algn="ctr">
              <a:defRPr sz="1125" b="1" i="0">
                <a:solidFill>
                  <a:srgbClr val="C9F54A"/>
                </a:solidFill>
                <a:latin typeface="Yu Gothic"/>
                <a:ea typeface="Yu Gothic"/>
                <a:cs typeface="Yu Gothic"/>
              </a:defRPr>
            </a:pPr>
            <a:r>
              <a:rPr lang="en" sz="1200" b="1" i="0" dirty="0">
                <a:solidFill>
                  <a:schemeClr val="tx1">
                    <a:lumMod val="50000"/>
                  </a:schemeClr>
                </a:solidFill>
                <a:latin typeface="Arial" panose="020B0604020202020204" pitchFamily="34" charset="0"/>
                <a:ea typeface="Yu Gothic"/>
                <a:cs typeface="Arial" panose="020B0604020202020204" pitchFamily="34" charset="0"/>
              </a:rPr>
              <a:t>density</a:t>
            </a:r>
          </a:p>
        </p:txBody>
      </p:sp>
      <p:sp>
        <p:nvSpPr>
          <p:cNvPr id="20" name="サブタイトル 2">
            <a:extLst>
              <a:ext uri="{FF2B5EF4-FFF2-40B4-BE49-F238E27FC236}">
                <a16:creationId xmlns:a16="http://schemas.microsoft.com/office/drawing/2014/main" id="{F666646F-6E01-19D4-F65F-FC8F19AEA4F0}"/>
              </a:ext>
            </a:extLst>
          </p:cNvPr>
          <p:cNvSpPr txBox="1">
            <a:spLocks/>
          </p:cNvSpPr>
          <p:nvPr/>
        </p:nvSpPr>
        <p:spPr>
          <a:xfrm>
            <a:off x="104594" y="3262555"/>
            <a:ext cx="11982811" cy="2876988"/>
          </a:xfrm>
          <a:prstGeom prst="rect">
            <a:avLst/>
          </a:prstGeom>
          <a:ln w="12700" cmpd="sng">
            <a:noFill/>
          </a:ln>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kumimoji="1"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kumimoji="1"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kumimoji="1"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kumimoji="1" sz="2000" kern="1200">
                <a:solidFill>
                  <a:schemeClr val="tx1">
                    <a:tint val="75000"/>
                  </a:schemeClr>
                </a:solidFill>
                <a:latin typeface="+mn-lt"/>
                <a:ea typeface="+mn-ea"/>
                <a:cs typeface="+mn-cs"/>
              </a:defRPr>
            </a:lvl9pPr>
          </a:lstStyle>
          <a:p>
            <a:pPr marL="539750" lvl="0" algn="l" fontAlgn="auto">
              <a:spcAft>
                <a:spcPts val="0"/>
              </a:spcAft>
              <a:defRPr/>
            </a:pPr>
            <a:r>
              <a:rPr kumimoji="1" lang="en" altLang="en-US" sz="2000" i="0" u="none" strike="noStrike" kern="12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rPr>
              <a:t>Moisture Content Relative to Shielding Thickness</a:t>
            </a:r>
            <a:endParaRPr lang="en-US" altLang="ja-JP" sz="2000" kern="100" noProof="0" dirty="0">
              <a:solidFill>
                <a:prstClr val="black">
                  <a:tint val="75000"/>
                </a:prstClr>
              </a:solidFill>
              <a:latin typeface="Arial" panose="020B0604020202020204" pitchFamily="34" charset="0"/>
              <a:ea typeface="ＭＳ ゴシック" panose="020B0609070205080204" pitchFamily="49" charset="-128"/>
              <a:cs typeface="Arial" panose="020B0604020202020204" pitchFamily="34" charset="0"/>
            </a:endParaRPr>
          </a:p>
          <a:p>
            <a:pPr marL="538163" algn="l"/>
            <a:r>
              <a:rPr lang="en" altLang="en-US"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    　 H</a:t>
            </a:r>
            <a:r>
              <a:rPr lang="en-US"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 (atoms/(barn</a:t>
            </a:r>
            <a:r>
              <a:rPr lang="ja-JP"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t>
            </a:r>
            <a:r>
              <a:rPr lang="en-US"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cm)) </a:t>
            </a:r>
            <a:r>
              <a:rPr lang="en" altLang="en-US"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：1.77E-06×(T-1500)＋</a:t>
            </a:r>
            <a:r>
              <a:rPr lang="en"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7.70E-03</a:t>
            </a:r>
            <a:endParaRPr lang="ja-JP"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endParaRPr>
          </a:p>
          <a:p>
            <a:pPr marL="538163" algn="l"/>
            <a:r>
              <a:rPr lang="en" altLang="en-US"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         O </a:t>
            </a:r>
            <a:r>
              <a:rPr lang="en-US"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(atoms/(barn</a:t>
            </a:r>
            <a:r>
              <a:rPr lang="ja-JP"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t>
            </a:r>
            <a:r>
              <a:rPr lang="en-US"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cm))  </a:t>
            </a:r>
            <a:r>
              <a:rPr lang="en" altLang="en-US"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 8.83E-07× (T-1500) + </a:t>
            </a:r>
            <a:r>
              <a:rPr lang="en"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4.22E-02 (Si aggregate)</a:t>
            </a:r>
          </a:p>
          <a:p>
            <a:pPr marL="538163" algn="l"/>
            <a:r>
              <a:rPr lang="en"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rPr>
              <a:t>                                                8.83E-07× (T-1500) + 3.31E-02 (Ca aggregate)</a:t>
            </a:r>
            <a:endParaRPr lang="ja-JP" altLang="ja-JP" sz="2000" kern="100" dirty="0">
              <a:solidFill>
                <a:srgbClr val="002060"/>
              </a:solidFill>
              <a:latin typeface="Arial" panose="020B0604020202020204" pitchFamily="34" charset="0"/>
              <a:ea typeface="游明朝" panose="02020400000000000000" pitchFamily="18" charset="-128"/>
              <a:cs typeface="Arial" panose="020B0604020202020204" pitchFamily="34" charset="0"/>
            </a:endParaRPr>
          </a:p>
          <a:p>
            <a:pPr marL="538163" algn="l"/>
            <a:r>
              <a:rPr lang="en" altLang="en-US" sz="2000" dirty="0">
                <a:solidFill>
                  <a:srgbClr val="002060"/>
                </a:solidFill>
                <a:latin typeface="Arial" panose="020B0604020202020204" pitchFamily="34" charset="0"/>
                <a:ea typeface="游明朝" panose="02020400000000000000" pitchFamily="18" charset="-128"/>
                <a:cs typeface="Arial" panose="020B0604020202020204" pitchFamily="34" charset="0"/>
              </a:rPr>
              <a:t>                     Density </a:t>
            </a:r>
            <a:r>
              <a:rPr lang="en-US"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(g/cm</a:t>
            </a:r>
            <a:r>
              <a:rPr lang="en-US" altLang="ja-JP" sz="2000" kern="100" baseline="300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3</a:t>
            </a:r>
            <a:r>
              <a:rPr lang="en-US" altLang="ja-JP" sz="2000"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a:t>
            </a:r>
            <a:r>
              <a:rPr lang="en" altLang="en-US" sz="2000" dirty="0">
                <a:solidFill>
                  <a:srgbClr val="002060"/>
                </a:solidFill>
                <a:latin typeface="Arial" panose="020B0604020202020204" pitchFamily="34" charset="0"/>
                <a:ea typeface="游明朝" panose="02020400000000000000" pitchFamily="18" charset="-128"/>
                <a:cs typeface="Arial" panose="020B0604020202020204" pitchFamily="34" charset="0"/>
              </a:rPr>
              <a:t> : 2.64E-05×(T-1500)+</a:t>
            </a:r>
            <a:r>
              <a:rPr lang="en" altLang="ja-JP" sz="2000" dirty="0">
                <a:solidFill>
                  <a:srgbClr val="002060"/>
                </a:solidFill>
                <a:latin typeface="Arial" panose="020B0604020202020204" pitchFamily="34" charset="0"/>
                <a:ea typeface="游明朝" panose="02020400000000000000" pitchFamily="18" charset="-128"/>
                <a:cs typeface="Arial" panose="020B0604020202020204" pitchFamily="34" charset="0"/>
              </a:rPr>
              <a:t>2.156</a:t>
            </a:r>
            <a:endParaRPr lang="en-US" altLang="ja-JP" sz="2000" i="1" kern="100" dirty="0">
              <a:solidFill>
                <a:srgbClr val="002060"/>
              </a:solidFill>
              <a:latin typeface="Arial" panose="020B0604020202020204" pitchFamily="34" charset="0"/>
              <a:cs typeface="Arial" panose="020B0604020202020204" pitchFamily="34" charset="0"/>
            </a:endParaRPr>
          </a:p>
          <a:p>
            <a:pPr marL="538163" algn="l"/>
            <a:r>
              <a:rPr kumimoji="1" lang="en-US" altLang="ja-JP" sz="2000" i="1" u="none" strike="noStrike" kern="1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rPr>
              <a:t>                                </a:t>
            </a:r>
          </a:p>
          <a:p>
            <a:pPr marL="538163" algn="l"/>
            <a:r>
              <a:rPr lang="en-US" altLang="ja-JP" sz="2000" i="1" kern="1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                                      </a:t>
            </a:r>
            <a:r>
              <a:rPr kumimoji="1" lang="en" altLang="ja-JP" sz="2000" i="0" u="none" strike="noStrike" kern="1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rPr>
              <a:t>T : Concrete thickness (mm)</a:t>
            </a:r>
            <a:endParaRPr kumimoji="1" lang="en-US" altLang="ja-JP" sz="2000" i="0" u="none" strike="noStrike" kern="12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endParaRPr>
          </a:p>
          <a:p>
            <a:pPr marL="180975"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endParaRPr kumimoji="1" lang="en-US" altLang="ja-JP" sz="2000" b="0" i="0" u="none" strike="noStrike" kern="1200" cap="none" spc="0" normalizeH="0" baseline="0" noProof="0" dirty="0">
              <a:ln>
                <a:noFill/>
              </a:ln>
              <a:solidFill>
                <a:srgbClr val="002060"/>
              </a:solidFill>
              <a:effectLst/>
              <a:uLnTx/>
              <a:uFillTx/>
              <a:latin typeface="Arial" panose="020B0604020202020204" pitchFamily="34" charset="0"/>
              <a:ea typeface="HG明朝B" panose="02020809000000000000" pitchFamily="17" charset="-128"/>
              <a:cs typeface="Arial" panose="020B0604020202020204" pitchFamily="34" charset="0"/>
            </a:endParaRPr>
          </a:p>
        </p:txBody>
      </p:sp>
      <p:sp>
        <p:nvSpPr>
          <p:cNvPr id="23" name="タイトル 22">
            <a:extLst>
              <a:ext uri="{FF2B5EF4-FFF2-40B4-BE49-F238E27FC236}">
                <a16:creationId xmlns:a16="http://schemas.microsoft.com/office/drawing/2014/main" id="{71EA0C2E-404F-5C25-1561-75731DDBD9A3}"/>
              </a:ext>
            </a:extLst>
          </p:cNvPr>
          <p:cNvSpPr>
            <a:spLocks noGrp="1"/>
          </p:cNvSpPr>
          <p:nvPr>
            <p:ph type="ctrTitle"/>
          </p:nvPr>
        </p:nvSpPr>
        <p:spPr>
          <a:xfrm>
            <a:off x="554295" y="175958"/>
            <a:ext cx="10207364" cy="332399"/>
          </a:xfrm>
        </p:spPr>
        <p:txBody>
          <a:bodyPr/>
          <a:lstStyle/>
          <a:p>
            <a:r>
              <a:rPr lang="en" altLang="en-US" sz="2400" dirty="0">
                <a:solidFill>
                  <a:schemeClr val="tx1">
                    <a:lumMod val="50000"/>
                  </a:schemeClr>
                </a:solidFill>
                <a:latin typeface="Arial" panose="020B0604020202020204" pitchFamily="34" charset="0"/>
                <a:ea typeface="Yu Gothic"/>
                <a:cs typeface="Arial" panose="020B0604020202020204" pitchFamily="34" charset="0"/>
              </a:rPr>
              <a:t>Changes in residual H, O, and density by wall thickness</a:t>
            </a:r>
            <a:endParaRPr lang="ja-JP" altLang="en-US" sz="2400" dirty="0">
              <a:latin typeface="Arial" panose="020B0604020202020204" pitchFamily="34" charset="0"/>
              <a:cs typeface="Arial" panose="020B0604020202020204" pitchFamily="34" charset="0"/>
            </a:endParaRPr>
          </a:p>
        </p:txBody>
      </p:sp>
      <p:sp>
        <p:nvSpPr>
          <p:cNvPr id="26" name="TextBox 25"/>
          <p:cNvSpPr txBox="1"/>
          <p:nvPr/>
        </p:nvSpPr>
        <p:spPr>
          <a:xfrm>
            <a:off x="1690139" y="2725106"/>
            <a:ext cx="1415737" cy="254317"/>
          </a:xfrm>
          <a:prstGeom prst="rect">
            <a:avLst/>
          </a:prstGeom>
          <a:solidFill>
            <a:srgbClr val="FFFFFF"/>
          </a:solidFill>
          <a:ln>
            <a:noFill/>
          </a:ln>
        </p:spPr>
        <p:txBody>
          <a:bodyPr wrap="none">
            <a:spAutoFit/>
          </a:bodyPr>
          <a:lstStyle/>
          <a:p>
            <a:endParaRPr/>
          </a:p>
        </p:txBody>
      </p:sp>
      <p:sp>
        <p:nvSpPr>
          <p:cNvPr id="27" name="TextBox 26"/>
          <p:cNvSpPr txBox="1"/>
          <p:nvPr/>
        </p:nvSpPr>
        <p:spPr>
          <a:xfrm>
            <a:off x="1664012" y="2742515"/>
            <a:ext cx="1415737" cy="184666"/>
          </a:xfrm>
          <a:prstGeom prst="rect">
            <a:avLst/>
          </a:prstGeom>
          <a:noFill/>
          <a:ln>
            <a:noFill/>
          </a:ln>
        </p:spPr>
        <p:txBody>
          <a:bodyPr wrap="square" lIns="0" tIns="0" rIns="0" bIns="0" anchor="ctr">
            <a:spAutoFit/>
          </a:bodyPr>
          <a:lstStyle/>
          <a:p>
            <a:pPr algn="ctr"/>
            <a:r>
              <a:rPr sz="1200" dirty="0">
                <a:latin typeface="Arial" panose="020B0604020202020204" pitchFamily="34" charset="0"/>
                <a:cs typeface="Arial" panose="020B0604020202020204" pitchFamily="34" charset="0"/>
              </a:rPr>
              <a:t>Wall thickness (mm)</a:t>
            </a:r>
          </a:p>
        </p:txBody>
      </p:sp>
      <p:sp>
        <p:nvSpPr>
          <p:cNvPr id="28" name="TextBox 27"/>
          <p:cNvSpPr txBox="1"/>
          <p:nvPr/>
        </p:nvSpPr>
        <p:spPr>
          <a:xfrm>
            <a:off x="3962400" y="1540872"/>
            <a:ext cx="369189" cy="944689"/>
          </a:xfrm>
          <a:prstGeom prst="rect">
            <a:avLst/>
          </a:prstGeom>
          <a:solidFill>
            <a:srgbClr val="FFFFFF"/>
          </a:solidFill>
          <a:ln>
            <a:noFill/>
          </a:ln>
        </p:spPr>
        <p:txBody>
          <a:bodyPr wrap="none">
            <a:spAutoFit/>
          </a:bodyPr>
          <a:lstStyle/>
          <a:p>
            <a:endParaRPr/>
          </a:p>
        </p:txBody>
      </p:sp>
      <p:sp>
        <p:nvSpPr>
          <p:cNvPr id="29" name="TextBox 28"/>
          <p:cNvSpPr txBox="1"/>
          <p:nvPr/>
        </p:nvSpPr>
        <p:spPr>
          <a:xfrm rot="16200000">
            <a:off x="3494151" y="1777760"/>
            <a:ext cx="1487502" cy="184666"/>
          </a:xfrm>
          <a:prstGeom prst="rect">
            <a:avLst/>
          </a:prstGeom>
          <a:noFill/>
          <a:ln>
            <a:noFill/>
          </a:ln>
        </p:spPr>
        <p:txBody>
          <a:bodyPr wrap="square" lIns="0" tIns="0" rIns="0" bIns="0" anchor="ctr">
            <a:spAutoFit/>
          </a:bodyPr>
          <a:lstStyle/>
          <a:p>
            <a:pPr algn="ctr"/>
            <a:r>
              <a:rPr sz="1200" dirty="0">
                <a:latin typeface="Arial" panose="020B0604020202020204" pitchFamily="34" charset="0"/>
                <a:cs typeface="Arial" panose="020B0604020202020204" pitchFamily="34" charset="0"/>
              </a:rPr>
              <a:t>O </a:t>
            </a:r>
            <a:r>
              <a:rPr lang="en-US" sz="1200" dirty="0">
                <a:latin typeface="Arial" panose="020B0604020202020204" pitchFamily="34" charset="0"/>
                <a:cs typeface="Arial" panose="020B0604020202020204" pitchFamily="34" charset="0"/>
              </a:rPr>
              <a:t>(</a:t>
            </a:r>
            <a:r>
              <a:rPr sz="1200" dirty="0">
                <a:latin typeface="Arial" panose="020B0604020202020204" pitchFamily="34" charset="0"/>
                <a:cs typeface="Arial" panose="020B0604020202020204" pitchFamily="34" charset="0"/>
              </a:rPr>
              <a:t>atomic density</a:t>
            </a:r>
            <a:r>
              <a:rPr lang="en-US" sz="1200" dirty="0">
                <a:latin typeface="Arial" panose="020B0604020202020204" pitchFamily="34" charset="0"/>
                <a:cs typeface="Arial" panose="020B0604020202020204" pitchFamily="34" charset="0"/>
              </a:rPr>
              <a:t>)</a:t>
            </a:r>
            <a:endParaRPr sz="1200" dirty="0">
              <a:latin typeface="Arial" panose="020B0604020202020204" pitchFamily="34" charset="0"/>
              <a:cs typeface="Arial" panose="020B0604020202020204" pitchFamily="34" charset="0"/>
            </a:endParaRPr>
          </a:p>
        </p:txBody>
      </p:sp>
      <p:sp>
        <p:nvSpPr>
          <p:cNvPr id="30" name="TextBox 29"/>
          <p:cNvSpPr txBox="1"/>
          <p:nvPr/>
        </p:nvSpPr>
        <p:spPr>
          <a:xfrm>
            <a:off x="5526024" y="2686665"/>
            <a:ext cx="1650492" cy="244316"/>
          </a:xfrm>
          <a:prstGeom prst="rect">
            <a:avLst/>
          </a:prstGeom>
          <a:solidFill>
            <a:srgbClr val="FFFFFF"/>
          </a:solidFill>
          <a:ln>
            <a:noFill/>
          </a:ln>
        </p:spPr>
        <p:txBody>
          <a:bodyPr wrap="none">
            <a:spAutoFit/>
          </a:bodyPr>
          <a:lstStyle/>
          <a:p>
            <a:endParaRPr/>
          </a:p>
        </p:txBody>
      </p:sp>
      <p:sp>
        <p:nvSpPr>
          <p:cNvPr id="31" name="TextBox 30"/>
          <p:cNvSpPr txBox="1"/>
          <p:nvPr/>
        </p:nvSpPr>
        <p:spPr>
          <a:xfrm>
            <a:off x="5526024" y="2690364"/>
            <a:ext cx="1650492" cy="184666"/>
          </a:xfrm>
          <a:prstGeom prst="rect">
            <a:avLst/>
          </a:prstGeom>
          <a:noFill/>
          <a:ln>
            <a:noFill/>
          </a:ln>
        </p:spPr>
        <p:txBody>
          <a:bodyPr wrap="square" lIns="0" tIns="0" rIns="0" bIns="0" anchor="ctr">
            <a:spAutoFit/>
          </a:bodyPr>
          <a:lstStyle/>
          <a:p>
            <a:pPr algn="ctr"/>
            <a:r>
              <a:rPr sz="1200" dirty="0">
                <a:latin typeface="Arial" panose="020B0604020202020204" pitchFamily="34" charset="0"/>
                <a:cs typeface="Arial" panose="020B0604020202020204" pitchFamily="34" charset="0"/>
              </a:rPr>
              <a:t>Wall thickness (mm)</a:t>
            </a:r>
          </a:p>
        </p:txBody>
      </p:sp>
      <p:sp>
        <p:nvSpPr>
          <p:cNvPr id="32" name="TextBox 31"/>
          <p:cNvSpPr txBox="1"/>
          <p:nvPr/>
        </p:nvSpPr>
        <p:spPr>
          <a:xfrm>
            <a:off x="8131675" y="1540871"/>
            <a:ext cx="301635" cy="944689"/>
          </a:xfrm>
          <a:prstGeom prst="rect">
            <a:avLst/>
          </a:prstGeom>
          <a:solidFill>
            <a:srgbClr val="FFFFFF"/>
          </a:solidFill>
          <a:ln>
            <a:noFill/>
          </a:ln>
        </p:spPr>
        <p:txBody>
          <a:bodyPr wrap="none">
            <a:spAutoFit/>
          </a:bodyPr>
          <a:lstStyle/>
          <a:p>
            <a:endParaRPr/>
          </a:p>
        </p:txBody>
      </p:sp>
      <p:sp>
        <p:nvSpPr>
          <p:cNvPr id="33" name="TextBox 32"/>
          <p:cNvSpPr txBox="1"/>
          <p:nvPr/>
        </p:nvSpPr>
        <p:spPr>
          <a:xfrm rot="16200000">
            <a:off x="7595823" y="1795300"/>
            <a:ext cx="1649083" cy="184666"/>
          </a:xfrm>
          <a:prstGeom prst="rect">
            <a:avLst/>
          </a:prstGeom>
          <a:noFill/>
          <a:ln>
            <a:noFill/>
          </a:ln>
        </p:spPr>
        <p:txBody>
          <a:bodyPr wrap="square" lIns="0" tIns="0" rIns="0" bIns="0" anchor="ctr">
            <a:spAutoFit/>
          </a:bodyPr>
          <a:lstStyle/>
          <a:p>
            <a:pPr algn="ctr"/>
            <a:r>
              <a:rPr sz="1200" dirty="0">
                <a:latin typeface="Arial" panose="020B0604020202020204" pitchFamily="34" charset="0"/>
                <a:cs typeface="Arial" panose="020B0604020202020204" pitchFamily="34" charset="0"/>
              </a:rPr>
              <a:t>Density (g/cm³)</a:t>
            </a:r>
          </a:p>
        </p:txBody>
      </p:sp>
      <p:sp>
        <p:nvSpPr>
          <p:cNvPr id="34" name="TextBox 33"/>
          <p:cNvSpPr txBox="1"/>
          <p:nvPr/>
        </p:nvSpPr>
        <p:spPr>
          <a:xfrm>
            <a:off x="9409189" y="2677955"/>
            <a:ext cx="1348487" cy="244316"/>
          </a:xfrm>
          <a:prstGeom prst="rect">
            <a:avLst/>
          </a:prstGeom>
          <a:solidFill>
            <a:srgbClr val="FFFFFF"/>
          </a:solidFill>
          <a:ln>
            <a:noFill/>
          </a:ln>
        </p:spPr>
        <p:txBody>
          <a:bodyPr wrap="none">
            <a:spAutoFit/>
          </a:bodyPr>
          <a:lstStyle/>
          <a:p>
            <a:endParaRPr/>
          </a:p>
        </p:txBody>
      </p:sp>
      <p:sp>
        <p:nvSpPr>
          <p:cNvPr id="35" name="TextBox 34"/>
          <p:cNvSpPr txBox="1"/>
          <p:nvPr/>
        </p:nvSpPr>
        <p:spPr>
          <a:xfrm>
            <a:off x="9522403" y="2699072"/>
            <a:ext cx="1513952" cy="184666"/>
          </a:xfrm>
          <a:prstGeom prst="rect">
            <a:avLst/>
          </a:prstGeom>
          <a:noFill/>
          <a:ln>
            <a:noFill/>
          </a:ln>
        </p:spPr>
        <p:txBody>
          <a:bodyPr wrap="square" lIns="0" tIns="0" rIns="0" bIns="0" anchor="ctr">
            <a:spAutoFit/>
          </a:bodyPr>
          <a:lstStyle/>
          <a:p>
            <a:pPr algn="ctr"/>
            <a:r>
              <a:rPr sz="1200" dirty="0">
                <a:latin typeface="Arial" panose="020B0604020202020204" pitchFamily="34" charset="0"/>
                <a:cs typeface="Arial" panose="020B0604020202020204" pitchFamily="34" charset="0"/>
              </a:rPr>
              <a:t>Wall thickness (mm)</a:t>
            </a:r>
          </a:p>
        </p:txBody>
      </p:sp>
      <p:pic>
        <p:nvPicPr>
          <p:cNvPr id="2" name="図 1">
            <a:extLst>
              <a:ext uri="{FF2B5EF4-FFF2-40B4-BE49-F238E27FC236}">
                <a16:creationId xmlns:a16="http://schemas.microsoft.com/office/drawing/2014/main" id="{864E68FF-ABE8-4AEB-63B2-A086503046E2}"/>
              </a:ext>
            </a:extLst>
          </p:cNvPr>
          <p:cNvPicPr>
            <a:picLocks noChangeAspect="1"/>
          </p:cNvPicPr>
          <p:nvPr/>
        </p:nvPicPr>
        <p:blipFill>
          <a:blip r:embed="rId6"/>
          <a:stretch>
            <a:fillRect/>
          </a:stretch>
        </p:blipFill>
        <p:spPr>
          <a:xfrm>
            <a:off x="10645542" y="0"/>
            <a:ext cx="1546458" cy="583324"/>
          </a:xfrm>
          <a:prstGeom prst="rect">
            <a:avLst/>
          </a:prstGeom>
        </p:spPr>
      </p:pic>
      <p:sp>
        <p:nvSpPr>
          <p:cNvPr id="3" name="正方形/長方形 2">
            <a:extLst>
              <a:ext uri="{FF2B5EF4-FFF2-40B4-BE49-F238E27FC236}">
                <a16:creationId xmlns:a16="http://schemas.microsoft.com/office/drawing/2014/main" id="{DE1222F6-1AAA-80E8-62FC-F978CD56B0C5}"/>
              </a:ext>
            </a:extLst>
          </p:cNvPr>
          <p:cNvSpPr/>
          <p:nvPr/>
        </p:nvSpPr>
        <p:spPr>
          <a:xfrm>
            <a:off x="166025" y="1205592"/>
            <a:ext cx="366363" cy="16084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TextBox 24"/>
          <p:cNvSpPr txBox="1"/>
          <p:nvPr/>
        </p:nvSpPr>
        <p:spPr>
          <a:xfrm rot="16200000">
            <a:off x="-316601" y="1752262"/>
            <a:ext cx="1487502" cy="184666"/>
          </a:xfrm>
          <a:prstGeom prst="rect">
            <a:avLst/>
          </a:prstGeom>
          <a:noFill/>
          <a:ln>
            <a:noFill/>
          </a:ln>
        </p:spPr>
        <p:txBody>
          <a:bodyPr wrap="square" lIns="0" tIns="0" rIns="0" bIns="0" anchor="ctr">
            <a:spAutoFit/>
          </a:bodyPr>
          <a:lstStyle/>
          <a:p>
            <a:pPr algn="ctr"/>
            <a:r>
              <a:rPr sz="1200" dirty="0">
                <a:latin typeface="Arial" panose="020B0604020202020204" pitchFamily="34" charset="0"/>
                <a:cs typeface="Arial" panose="020B0604020202020204" pitchFamily="34" charset="0"/>
              </a:rPr>
              <a:t>H </a:t>
            </a:r>
            <a:r>
              <a:rPr lang="en-US" sz="1200" dirty="0">
                <a:latin typeface="Arial" panose="020B0604020202020204" pitchFamily="34" charset="0"/>
                <a:cs typeface="Arial" panose="020B0604020202020204" pitchFamily="34" charset="0"/>
              </a:rPr>
              <a:t>(</a:t>
            </a:r>
            <a:r>
              <a:rPr sz="1200" dirty="0">
                <a:latin typeface="Arial" panose="020B0604020202020204" pitchFamily="34" charset="0"/>
                <a:cs typeface="Arial" panose="020B0604020202020204" pitchFamily="34" charset="0"/>
              </a:rPr>
              <a:t>atomic density</a:t>
            </a:r>
            <a:r>
              <a:rPr lang="en-US" sz="1200" dirty="0">
                <a:latin typeface="Arial" panose="020B0604020202020204" pitchFamily="34" charset="0"/>
                <a:cs typeface="Arial" panose="020B0604020202020204" pitchFamily="34" charset="0"/>
              </a:rPr>
              <a:t>)</a:t>
            </a:r>
            <a:endParaRPr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26552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68908F-28A6-62DD-F380-7B4542170A0D}"/>
            </a:ext>
          </a:extLst>
        </p:cNvPr>
        <p:cNvGrpSpPr/>
        <p:nvPr/>
      </p:nvGrpSpPr>
      <p:grpSpPr>
        <a:xfrm>
          <a:off x="0" y="0"/>
          <a:ext cx="0" cy="0"/>
          <a:chOff x="0" y="0"/>
          <a:chExt cx="0" cy="0"/>
        </a:xfrm>
      </p:grpSpPr>
      <p:sp>
        <p:nvSpPr>
          <p:cNvPr id="5" name="スライド番号プレースホルダー 1">
            <a:extLst>
              <a:ext uri="{FF2B5EF4-FFF2-40B4-BE49-F238E27FC236}">
                <a16:creationId xmlns:a16="http://schemas.microsoft.com/office/drawing/2014/main" id="{52755479-5726-AF69-9E56-D146E958FD46}"/>
              </a:ext>
            </a:extLst>
          </p:cNvPr>
          <p:cNvSpPr>
            <a:spLocks noGrp="1"/>
          </p:cNvSpPr>
          <p:nvPr>
            <p:ph type="sldNum" sz="quarter" idx="12"/>
          </p:nvPr>
        </p:nvSpPr>
        <p:spPr>
          <a:xfrm>
            <a:off x="11537156" y="6443315"/>
            <a:ext cx="312275" cy="174880"/>
          </a:xfrm>
        </p:spPr>
        <p:txBody>
          <a:bodyPr/>
          <a:lstStyle/>
          <a:p>
            <a:fld id="{A8B19767-01F7-FB4D-A52C-358FABD129EC}" type="slidenum">
              <a:rPr lang="en-US"/>
              <a:pPr/>
              <a:t>11</a:t>
            </a:fld>
            <a:endParaRPr lang="en-US" dirty="0"/>
          </a:p>
        </p:txBody>
      </p:sp>
      <p:sp>
        <p:nvSpPr>
          <p:cNvPr id="4" name="タイトル 3">
            <a:extLst>
              <a:ext uri="{FF2B5EF4-FFF2-40B4-BE49-F238E27FC236}">
                <a16:creationId xmlns:a16="http://schemas.microsoft.com/office/drawing/2014/main" id="{E14B4136-F6A9-AB2E-4516-539BA74D3087}"/>
              </a:ext>
            </a:extLst>
          </p:cNvPr>
          <p:cNvSpPr>
            <a:spLocks noGrp="1"/>
          </p:cNvSpPr>
          <p:nvPr>
            <p:ph type="ctrTitle"/>
          </p:nvPr>
        </p:nvSpPr>
        <p:spPr>
          <a:xfrm>
            <a:off x="621058" y="97763"/>
            <a:ext cx="8853867" cy="387798"/>
          </a:xfrm>
        </p:spPr>
        <p:txBody>
          <a:bodyPr/>
          <a:lstStyle/>
          <a:p>
            <a:r>
              <a:rPr kumimoji="0" lang="en" altLang="en-US" sz="280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C</a:t>
            </a:r>
            <a:r>
              <a:rPr kumimoji="0" lang="en" altLang="en-US" sz="2800" spc="0" dirty="0">
                <a:solidFill>
                  <a:srgbClr val="002060"/>
                </a:solidFill>
                <a:latin typeface="Arial" panose="020B0604020202020204" pitchFamily="34" charset="0"/>
                <a:ea typeface="ＭＳ ゴシック" panose="020B0609070205080204" pitchFamily="49" charset="-128"/>
                <a:cs typeface="Arial" panose="020B0604020202020204" pitchFamily="34" charset="0"/>
              </a:rPr>
              <a:t>orrection factor for specified density</a:t>
            </a:r>
            <a:endParaRPr lang="en" altLang="en-US" sz="2800" dirty="0">
              <a:latin typeface="Arial" panose="020B0604020202020204" pitchFamily="34" charset="0"/>
              <a:cs typeface="Arial" panose="020B0604020202020204" pitchFamily="34" charset="0"/>
            </a:endParaRPr>
          </a:p>
        </p:txBody>
      </p:sp>
      <p:sp>
        <p:nvSpPr>
          <p:cNvPr id="11" name="テキスト ボックス 10">
            <a:extLst>
              <a:ext uri="{FF2B5EF4-FFF2-40B4-BE49-F238E27FC236}">
                <a16:creationId xmlns:a16="http://schemas.microsoft.com/office/drawing/2014/main" id="{04572E56-8A08-0B98-719E-6E76B872945C}"/>
              </a:ext>
            </a:extLst>
          </p:cNvPr>
          <p:cNvSpPr txBox="1"/>
          <p:nvPr/>
        </p:nvSpPr>
        <p:spPr>
          <a:xfrm>
            <a:off x="438179" y="914880"/>
            <a:ext cx="11599666" cy="2000548"/>
          </a:xfrm>
          <a:prstGeom prst="rect">
            <a:avLst/>
          </a:prstGeom>
          <a:noFill/>
        </p:spPr>
        <p:txBody>
          <a:bodyPr wrap="square">
            <a:spAutoFit/>
          </a:bodyPr>
          <a:lstStyle/>
          <a:p>
            <a:pPr indent="127000" algn="l">
              <a:buNone/>
            </a:pPr>
            <a:r>
              <a:rPr lang="ja-JP" altLang="en-US" sz="1800" kern="100" dirty="0">
                <a:effectLst/>
                <a:latin typeface="Arial" panose="020B0604020202020204" pitchFamily="34" charset="0"/>
                <a:ea typeface="游明朝" panose="02020400000000000000" pitchFamily="18" charset="-128"/>
                <a:cs typeface="Arial" panose="020B0604020202020204" pitchFamily="34" charset="0"/>
              </a:rPr>
              <a:t>・</a:t>
            </a:r>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In Japan, customers may specify the concrete density used in shielding calculations; 2.1 g/cm³ is common.</a:t>
            </a:r>
            <a:endParaRPr lang="en-US" altLang="ja-JP" sz="1600" kern="100" dirty="0">
              <a:effectLst/>
              <a:latin typeface="Arial" panose="020B0604020202020204" pitchFamily="34" charset="0"/>
              <a:ea typeface="游明朝" panose="02020400000000000000" pitchFamily="18" charset="-128"/>
              <a:cs typeface="Arial" panose="020B0604020202020204" pitchFamily="34" charset="0"/>
            </a:endParaRPr>
          </a:p>
          <a:p>
            <a:pPr indent="127000" algn="l">
              <a:buNone/>
            </a:pPr>
            <a:endParaRPr lang="en-US" altLang="ja-JP" sz="1600" kern="100" dirty="0">
              <a:effectLst/>
              <a:latin typeface="Arial" panose="020B0604020202020204" pitchFamily="34" charset="0"/>
              <a:ea typeface="游明朝" panose="02020400000000000000" pitchFamily="18" charset="-128"/>
              <a:cs typeface="Arial" panose="020B0604020202020204" pitchFamily="34" charset="0"/>
            </a:endParaRPr>
          </a:p>
          <a:p>
            <a:pPr indent="127000" algn="l">
              <a:buNone/>
            </a:pPr>
            <a:r>
              <a:rPr lang="ja-JP" altLang="en-US" kern="100" dirty="0">
                <a:latin typeface="Arial" panose="020B0604020202020204" pitchFamily="34" charset="0"/>
                <a:ea typeface="游明朝" panose="02020400000000000000" pitchFamily="18" charset="-128"/>
                <a:cs typeface="Arial" panose="020B0604020202020204" pitchFamily="34" charset="0"/>
              </a:rPr>
              <a:t>・</a:t>
            </a:r>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Density variation is driven mainly by coarse-aggregate properties. </a:t>
            </a:r>
            <a:r>
              <a:rPr lang="en-US" altLang="en-US" sz="1800" kern="100" dirty="0">
                <a:effectLst/>
                <a:latin typeface="Arial" panose="020B0604020202020204" pitchFamily="34" charset="0"/>
                <a:ea typeface="游明朝" panose="02020400000000000000" pitchFamily="18" charset="-128"/>
                <a:cs typeface="Arial" panose="020B0604020202020204" pitchFamily="34" charset="0"/>
              </a:rPr>
              <a:t>Japanese Industrial Standards</a:t>
            </a:r>
            <a:r>
              <a:rPr lang="ja-JP" altLang="en-US" kern="100" dirty="0">
                <a:latin typeface="Arial" panose="020B0604020202020204" pitchFamily="34" charset="0"/>
                <a:ea typeface="游明朝" panose="02020400000000000000" pitchFamily="18" charset="-128"/>
                <a:cs typeface="Arial" panose="020B0604020202020204" pitchFamily="34" charset="0"/>
              </a:rPr>
              <a:t> </a:t>
            </a:r>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(JIS) </a:t>
            </a:r>
          </a:p>
          <a:p>
            <a:pPr indent="127000" algn="l">
              <a:buNone/>
            </a:pPr>
            <a:r>
              <a:rPr lang="en" altLang="en-US" kern="100" dirty="0">
                <a:latin typeface="Arial" panose="020B0604020202020204" pitchFamily="34" charset="0"/>
                <a:ea typeface="游明朝" panose="02020400000000000000" pitchFamily="18" charset="-128"/>
                <a:cs typeface="Arial" panose="020B0604020202020204" pitchFamily="34" charset="0"/>
              </a:rPr>
              <a:t>  </a:t>
            </a:r>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specifies maximum aggregate sizes of 20 or 25 mm.</a:t>
            </a:r>
          </a:p>
          <a:p>
            <a:pPr indent="127000" algn="l">
              <a:buNone/>
            </a:pPr>
            <a:endParaRPr lang="en" altLang="en-US" sz="1800" kern="100" dirty="0">
              <a:effectLst/>
              <a:latin typeface="Arial" panose="020B0604020202020204" pitchFamily="34" charset="0"/>
              <a:ea typeface="游明朝" panose="02020400000000000000" pitchFamily="18" charset="-128"/>
              <a:cs typeface="Arial" panose="020B0604020202020204" pitchFamily="34" charset="0"/>
            </a:endParaRPr>
          </a:p>
          <a:p>
            <a:pPr indent="127000" algn="l">
              <a:buNone/>
            </a:pPr>
            <a:r>
              <a:rPr lang="ja-JP" altLang="en-US" kern="100" dirty="0">
                <a:latin typeface="Arial" panose="020B0604020202020204" pitchFamily="34" charset="0"/>
                <a:ea typeface="游明朝" panose="02020400000000000000" pitchFamily="18" charset="-128"/>
                <a:cs typeface="Arial" panose="020B0604020202020204" pitchFamily="34" charset="0"/>
              </a:rPr>
              <a:t>・</a:t>
            </a:r>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Changing the maximum size from 20 to 25 mm, changes the atomic density of individual elements by</a:t>
            </a:r>
          </a:p>
          <a:p>
            <a:pPr indent="127000" algn="l">
              <a:buNone/>
            </a:pPr>
            <a:r>
              <a:rPr lang="ja-JP" altLang="en-US" kern="100" dirty="0">
                <a:latin typeface="Arial" panose="020B0604020202020204" pitchFamily="34" charset="0"/>
                <a:ea typeface="游明朝" panose="02020400000000000000" pitchFamily="18" charset="-128"/>
                <a:cs typeface="Arial" panose="020B0604020202020204" pitchFamily="34" charset="0"/>
              </a:rPr>
              <a:t>　</a:t>
            </a:r>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approximately 1 to 7%.</a:t>
            </a:r>
          </a:p>
        </p:txBody>
      </p:sp>
      <p:pic>
        <p:nvPicPr>
          <p:cNvPr id="2" name="図 1">
            <a:extLst>
              <a:ext uri="{FF2B5EF4-FFF2-40B4-BE49-F238E27FC236}">
                <a16:creationId xmlns:a16="http://schemas.microsoft.com/office/drawing/2014/main" id="{D28B3EB4-757A-2E45-5107-A5229E450878}"/>
              </a:ext>
            </a:extLst>
          </p:cNvPr>
          <p:cNvPicPr>
            <a:picLocks noChangeAspect="1"/>
          </p:cNvPicPr>
          <p:nvPr/>
        </p:nvPicPr>
        <p:blipFill>
          <a:blip r:embed="rId2"/>
          <a:stretch>
            <a:fillRect/>
          </a:stretch>
        </p:blipFill>
        <p:spPr>
          <a:xfrm>
            <a:off x="10645542" y="0"/>
            <a:ext cx="1546458" cy="583324"/>
          </a:xfrm>
          <a:prstGeom prst="rect">
            <a:avLst/>
          </a:prstGeom>
        </p:spPr>
      </p:pic>
      <mc:AlternateContent xmlns:mc="http://schemas.openxmlformats.org/markup-compatibility/2006" xmlns:a14="http://schemas.microsoft.com/office/drawing/2010/main">
        <mc:Choice Requires="a14">
          <p:sp>
            <p:nvSpPr>
              <p:cNvPr id="3" name="テキスト ボックス 2">
                <a:extLst>
                  <a:ext uri="{FF2B5EF4-FFF2-40B4-BE49-F238E27FC236}">
                    <a16:creationId xmlns:a16="http://schemas.microsoft.com/office/drawing/2014/main" id="{E76A09A2-3ADA-9215-6E54-F24FD0646137}"/>
                  </a:ext>
                </a:extLst>
              </p:cNvPr>
              <p:cNvSpPr txBox="1"/>
              <p:nvPr/>
            </p:nvSpPr>
            <p:spPr>
              <a:xfrm>
                <a:off x="249764" y="2988812"/>
                <a:ext cx="11599667" cy="3193695"/>
              </a:xfrm>
              <a:prstGeom prst="rect">
                <a:avLst/>
              </a:prstGeom>
              <a:noFill/>
            </p:spPr>
            <p:txBody>
              <a:bodyPr wrap="square">
                <a:spAutoFit/>
              </a:bodyPr>
              <a:lstStyle/>
              <a:p>
                <a:pPr marL="53975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2000" i="0" u="none" strike="noStrike" kern="12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endParaRPr>
              </a:p>
              <a:p>
                <a:pPr marL="539750" marR="0" lvl="0" indent="0" algn="l" defTabSz="914400" rtl="0" eaLnBrk="1" fontAlgn="auto" latinLnBrk="0" hangingPunct="1">
                  <a:lnSpc>
                    <a:spcPct val="100000"/>
                  </a:lnSpc>
                  <a:spcBef>
                    <a:spcPts val="0"/>
                  </a:spcBef>
                  <a:spcAft>
                    <a:spcPts val="0"/>
                  </a:spcAft>
                  <a:buClrTx/>
                  <a:buSzTx/>
                  <a:buFontTx/>
                  <a:buNone/>
                  <a:tabLst/>
                  <a:defRPr/>
                </a:pPr>
                <a:endParaRPr kumimoji="0" lang="en-US" altLang="ja-JP" sz="2000" i="0" u="none" strike="noStrike" kern="12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endParaRPr>
              </a:p>
              <a:p>
                <a:r>
                  <a:rPr kumimoji="0" lang="ja-JP" altLang="en-US" sz="2000" i="0" u="none" strike="noStrike" kern="1200" cap="none" spc="0" normalizeH="0" baseline="0" noProof="0" dirty="0">
                    <a:ln>
                      <a:noFill/>
                    </a:ln>
                    <a:solidFill>
                      <a:srgbClr val="002060"/>
                    </a:solidFill>
                    <a:effectLst/>
                    <a:uLnTx/>
                    <a:uFillTx/>
                    <a:latin typeface="Arial" panose="020B0604020202020204" pitchFamily="34" charset="0"/>
                    <a:ea typeface="ＭＳ ゴシック" panose="020B0609070205080204" pitchFamily="49" charset="-128"/>
                    <a:cs typeface="Arial" panose="020B0604020202020204" pitchFamily="34" charset="0"/>
                  </a:rPr>
                  <a:t>　　</a:t>
                </a:r>
                <a:r>
                  <a:rPr lang="ja-JP" altLang="ja-JP" dirty="0">
                    <a:latin typeface="Arial" panose="020B0604020202020204" pitchFamily="34" charset="0"/>
                    <a:cs typeface="Arial" panose="020B0604020202020204" pitchFamily="34" charset="0"/>
                  </a:rPr>
                  <a:t> 　　 　　　</a:t>
                </a:r>
                <a14:m>
                  <m:oMath xmlns:m="http://schemas.openxmlformats.org/officeDocument/2006/math">
                    <m:r>
                      <a:rPr lang="en-US" altLang="ja-JP" sz="2400" b="0" i="1" smtClean="0">
                        <a:latin typeface="Cambria Math" panose="02040503050406030204" pitchFamily="18" charset="0"/>
                      </a:rPr>
                      <m:t>𝐶</m:t>
                    </m:r>
                    <m:sSub>
                      <m:sSubPr>
                        <m:ctrlPr>
                          <a:rPr lang="ja-JP" altLang="ja-JP" sz="2400" i="1">
                            <a:latin typeface="Cambria Math" panose="02040503050406030204" pitchFamily="18" charset="0"/>
                          </a:rPr>
                        </m:ctrlPr>
                      </m:sSubPr>
                      <m:e>
                        <m:r>
                          <a:rPr lang="en-US" altLang="ja-JP" sz="2400" b="0" i="1" smtClean="0">
                            <a:latin typeface="Cambria Math" panose="02040503050406030204" pitchFamily="18" charset="0"/>
                          </a:rPr>
                          <m:t>𝐹</m:t>
                        </m:r>
                      </m:e>
                      <m:sub>
                        <m:r>
                          <a:rPr lang="en-US" altLang="ja-JP" sz="2400" b="0" i="1" smtClean="0">
                            <a:latin typeface="Cambria Math" panose="02040503050406030204" pitchFamily="18" charset="0"/>
                          </a:rPr>
                          <m:t>𝑑𝑒𝑛𝑠𝑖𝑡𝑦</m:t>
                        </m:r>
                      </m:sub>
                    </m:sSub>
                    <m:r>
                      <a:rPr lang="en-US" altLang="ja-JP" sz="2400" b="0" i="1" smtClean="0">
                        <a:latin typeface="Cambria Math" panose="02040503050406030204" pitchFamily="18" charset="0"/>
                      </a:rPr>
                      <m:t>=</m:t>
                    </m:r>
                    <m:r>
                      <a:rPr lang="en-US" altLang="ja-JP" sz="2400" b="0" i="1" smtClean="0">
                        <a:latin typeface="Cambria Math" panose="02040503050406030204" pitchFamily="18" charset="0"/>
                      </a:rPr>
                      <m:t>1</m:t>
                    </m:r>
                    <m:r>
                      <a:rPr lang="en-US" altLang="ja-JP" sz="2400" b="0" i="1" smtClean="0">
                        <a:latin typeface="Cambria Math" panose="02040503050406030204" pitchFamily="18" charset="0"/>
                      </a:rPr>
                      <m:t> + </m:t>
                    </m:r>
                    <m:f>
                      <m:fPr>
                        <m:ctrlPr>
                          <a:rPr lang="ja-JP" altLang="ja-JP" sz="2400" i="1">
                            <a:latin typeface="Cambria Math" panose="02040503050406030204" pitchFamily="18" charset="0"/>
                          </a:rPr>
                        </m:ctrlPr>
                      </m:fPr>
                      <m:num>
                        <m:r>
                          <a:rPr lang="en-US" altLang="ja-JP" sz="2400" b="0" i="1" smtClean="0">
                            <a:latin typeface="Cambria Math" panose="02040503050406030204" pitchFamily="18" charset="0"/>
                          </a:rPr>
                          <m:t>𝐷𝑒𝑛𝑠𝑖𝑡</m:t>
                        </m:r>
                        <m:sSub>
                          <m:sSubPr>
                            <m:ctrlPr>
                              <a:rPr lang="ja-JP" altLang="ja-JP" sz="2400" i="1">
                                <a:latin typeface="Cambria Math" panose="02040503050406030204" pitchFamily="18" charset="0"/>
                              </a:rPr>
                            </m:ctrlPr>
                          </m:sSubPr>
                          <m:e>
                            <m:r>
                              <a:rPr lang="en-US" altLang="ja-JP" sz="2400" b="0" i="1" smtClean="0">
                                <a:latin typeface="Cambria Math" panose="02040503050406030204" pitchFamily="18" charset="0"/>
                              </a:rPr>
                              <m:t>𝑦</m:t>
                            </m:r>
                          </m:e>
                          <m:sub>
                            <m:r>
                              <a:rPr lang="en-US" altLang="ja-JP" sz="2400" b="0" i="1" smtClean="0">
                                <a:latin typeface="Cambria Math" panose="02040503050406030204" pitchFamily="18" charset="0"/>
                              </a:rPr>
                              <m:t>𝑠𝑝𝑒𝑐𝑖𝑓𝑖𝑒𝑑</m:t>
                            </m:r>
                          </m:sub>
                        </m:sSub>
                        <m:r>
                          <a:rPr lang="en-US" altLang="ja-JP" sz="2400" b="0" i="1" smtClean="0">
                            <a:latin typeface="Cambria Math" panose="02040503050406030204" pitchFamily="18" charset="0"/>
                          </a:rPr>
                          <m:t>−</m:t>
                        </m:r>
                        <m:r>
                          <a:rPr lang="en-US" altLang="ja-JP" sz="2400" b="0" i="1" smtClean="0">
                            <a:latin typeface="Cambria Math" panose="02040503050406030204" pitchFamily="18" charset="0"/>
                          </a:rPr>
                          <m:t>𝐷𝑒𝑛𝑠𝑖𝑡</m:t>
                        </m:r>
                        <m:sSub>
                          <m:sSubPr>
                            <m:ctrlPr>
                              <a:rPr lang="ja-JP" altLang="ja-JP" sz="2400" i="1">
                                <a:latin typeface="Cambria Math" panose="02040503050406030204" pitchFamily="18" charset="0"/>
                              </a:rPr>
                            </m:ctrlPr>
                          </m:sSubPr>
                          <m:e>
                            <m:r>
                              <a:rPr lang="en-US" altLang="ja-JP" sz="2400" b="0" i="1" smtClean="0">
                                <a:latin typeface="Cambria Math" panose="02040503050406030204" pitchFamily="18" charset="0"/>
                              </a:rPr>
                              <m:t>𝑦</m:t>
                            </m:r>
                          </m:e>
                          <m:sub>
                            <m:r>
                              <a:rPr lang="en-US" altLang="ja-JP" sz="2400" b="0" i="1" smtClean="0">
                                <a:latin typeface="Cambria Math" panose="02040503050406030204" pitchFamily="18" charset="0"/>
                              </a:rPr>
                              <m:t>𝑆𝑡𝑎𝑛𝑑𝑎𝑟𝑑</m:t>
                            </m:r>
                          </m:sub>
                        </m:sSub>
                      </m:num>
                      <m:den>
                        <m:r>
                          <a:rPr lang="en-US" altLang="ja-JP" sz="2400" b="0" i="1" smtClean="0">
                            <a:latin typeface="Cambria Math" panose="02040503050406030204" pitchFamily="18" charset="0"/>
                          </a:rPr>
                          <m:t>𝐷𝑒𝑛𝑠𝑖𝑡</m:t>
                        </m:r>
                        <m:sSub>
                          <m:sSubPr>
                            <m:ctrlPr>
                              <a:rPr lang="ja-JP" altLang="ja-JP" sz="2400" i="1">
                                <a:latin typeface="Cambria Math" panose="02040503050406030204" pitchFamily="18" charset="0"/>
                              </a:rPr>
                            </m:ctrlPr>
                          </m:sSubPr>
                          <m:e>
                            <m:r>
                              <a:rPr lang="en-US" altLang="ja-JP" sz="2400" b="0" i="1" smtClean="0">
                                <a:latin typeface="Cambria Math" panose="02040503050406030204" pitchFamily="18" charset="0"/>
                              </a:rPr>
                              <m:t>𝑦</m:t>
                            </m:r>
                          </m:e>
                          <m:sub>
                            <m:r>
                              <a:rPr lang="en-US" altLang="ja-JP" sz="2400" b="0" i="1" smtClean="0">
                                <a:latin typeface="Cambria Math" panose="02040503050406030204" pitchFamily="18" charset="0"/>
                              </a:rPr>
                              <m:t>𝑒𝑥𝑐𝑒𝑝𝑡𝐻𝑎𝑛𝑑𝑂</m:t>
                            </m:r>
                          </m:sub>
                        </m:sSub>
                      </m:den>
                    </m:f>
                  </m:oMath>
                </a14:m>
                <a:r>
                  <a:rPr lang="ja-JP" altLang="ja-JP"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		</a:t>
                </a:r>
                <a:endParaRPr lang="ja-JP" altLang="ja-JP" dirty="0">
                  <a:latin typeface="Arial" panose="020B0604020202020204" pitchFamily="34" charset="0"/>
                  <a:cs typeface="Arial" panose="020B0604020202020204" pitchFamily="34" charset="0"/>
                </a:endParaRPr>
              </a:p>
              <a:p>
                <a:endParaRPr lang="ja-JP"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　</a:t>
                </a:r>
                <a14:m>
                  <m:oMath xmlns:m="http://schemas.openxmlformats.org/officeDocument/2006/math">
                    <m:r>
                      <a:rPr lang="ja-JP" altLang="en-US" b="0" i="1" smtClean="0">
                        <a:latin typeface="Cambria Math" panose="02040503050406030204" pitchFamily="18" charset="0"/>
                      </a:rPr>
                      <m:t>　　　　　　　　</m:t>
                    </m:r>
                    <m:r>
                      <a:rPr lang="en-US" altLang="ja-JP" b="0" i="1" smtClean="0">
                        <a:latin typeface="Cambria Math" panose="02040503050406030204" pitchFamily="18" charset="0"/>
                      </a:rPr>
                      <m:t>𝐶</m:t>
                    </m:r>
                    <m:sSub>
                      <m:sSubPr>
                        <m:ctrlPr>
                          <a:rPr lang="ja-JP" altLang="ja-JP" i="1">
                            <a:latin typeface="Cambria Math" panose="02040503050406030204" pitchFamily="18" charset="0"/>
                          </a:rPr>
                        </m:ctrlPr>
                      </m:sSubPr>
                      <m:e>
                        <m:r>
                          <a:rPr lang="en-US" altLang="ja-JP" b="0" i="1" smtClean="0">
                            <a:latin typeface="Cambria Math" panose="02040503050406030204" pitchFamily="18" charset="0"/>
                          </a:rPr>
                          <m:t>𝐹</m:t>
                        </m:r>
                      </m:e>
                      <m:sub>
                        <m:r>
                          <a:rPr lang="en-US" altLang="ja-JP" b="0" i="1" smtClean="0">
                            <a:latin typeface="Cambria Math" panose="02040503050406030204" pitchFamily="18" charset="0"/>
                          </a:rPr>
                          <m:t>𝑑𝑒𝑛𝑠𝑖𝑡𝑦</m:t>
                        </m:r>
                      </m:sub>
                    </m:sSub>
                  </m:oMath>
                </a14:m>
                <a:r>
                  <a:rPr lang="en-US" altLang="ja-JP" dirty="0">
                    <a:latin typeface="Arial" panose="020B0604020202020204" pitchFamily="34" charset="0"/>
                    <a:cs typeface="Arial" panose="020B0604020202020204" pitchFamily="34" charset="0"/>
                  </a:rPr>
                  <a:t>	</a:t>
                </a:r>
                <a:r>
                  <a:rPr lang="ja-JP" altLang="ja-JP"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Correction factor </a:t>
                </a:r>
                <a:endParaRPr lang="ja-JP" altLang="ja-JP" dirty="0">
                  <a:latin typeface="Arial" panose="020B0604020202020204" pitchFamily="34" charset="0"/>
                  <a:cs typeface="Arial" panose="020B0604020202020204" pitchFamily="34" charset="0"/>
                </a:endParaRPr>
              </a:p>
              <a:p>
                <a:r>
                  <a:rPr lang="ja-JP" altLang="en-US" dirty="0">
                    <a:latin typeface="Arial" panose="020B0604020202020204" pitchFamily="34" charset="0"/>
                    <a:cs typeface="Arial" panose="020B0604020202020204" pitchFamily="34" charset="0"/>
                  </a:rPr>
                  <a:t>　</a:t>
                </a:r>
                <a14:m>
                  <m:oMath xmlns:m="http://schemas.openxmlformats.org/officeDocument/2006/math">
                    <m:r>
                      <a:rPr lang="ja-JP" altLang="en-US" b="0" i="1" smtClean="0">
                        <a:latin typeface="Cambria Math" panose="02040503050406030204" pitchFamily="18" charset="0"/>
                      </a:rPr>
                      <m:t>　　　　　</m:t>
                    </m:r>
                    <m:r>
                      <a:rPr lang="en-US" altLang="ja-JP" b="0" i="1" smtClean="0">
                        <a:latin typeface="Cambria Math" panose="02040503050406030204" pitchFamily="18" charset="0"/>
                      </a:rPr>
                      <m:t>𝐷𝑒𝑛𝑠𝑖𝑡</m:t>
                    </m:r>
                    <m:sSub>
                      <m:sSubPr>
                        <m:ctrlPr>
                          <a:rPr lang="ja-JP" altLang="ja-JP" i="1">
                            <a:latin typeface="Cambria Math" panose="02040503050406030204" pitchFamily="18" charset="0"/>
                          </a:rPr>
                        </m:ctrlPr>
                      </m:sSubPr>
                      <m:e>
                        <m:r>
                          <a:rPr lang="en-US" altLang="ja-JP" b="0" i="1" smtClean="0">
                            <a:latin typeface="Cambria Math" panose="02040503050406030204" pitchFamily="18" charset="0"/>
                          </a:rPr>
                          <m:t>𝑦</m:t>
                        </m:r>
                      </m:e>
                      <m:sub>
                        <m:r>
                          <a:rPr lang="en-US" altLang="ja-JP" b="0" i="1" smtClean="0">
                            <a:latin typeface="Cambria Math" panose="02040503050406030204" pitchFamily="18" charset="0"/>
                          </a:rPr>
                          <m:t>𝑠𝑝𝑒𝑐𝑖𝑓𝑖𝑒𝑑</m:t>
                        </m:r>
                      </m:sub>
                    </m:sSub>
                  </m:oMath>
                </a14:m>
                <a:r>
                  <a:rPr lang="en-US" altLang="ja-JP" dirty="0">
                    <a:latin typeface="Arial" panose="020B0604020202020204" pitchFamily="34" charset="0"/>
                    <a:cs typeface="Arial" panose="020B0604020202020204" pitchFamily="34" charset="0"/>
                  </a:rPr>
                  <a:t> 	</a:t>
                </a:r>
                <a:r>
                  <a:rPr lang="ja-JP" altLang="ja-JP"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Specified density  (g/cm</a:t>
                </a:r>
                <a:r>
                  <a:rPr lang="en-US" altLang="ja-JP" baseline="30000" dirty="0">
                    <a:latin typeface="Arial" panose="020B0604020202020204" pitchFamily="34" charset="0"/>
                    <a:cs typeface="Arial" panose="020B0604020202020204" pitchFamily="34" charset="0"/>
                  </a:rPr>
                  <a:t>3</a:t>
                </a:r>
                <a:r>
                  <a:rPr lang="en-US" altLang="ja-JP" dirty="0">
                    <a:latin typeface="Arial" panose="020B0604020202020204" pitchFamily="34" charset="0"/>
                    <a:cs typeface="Arial" panose="020B0604020202020204" pitchFamily="34" charset="0"/>
                  </a:rPr>
                  <a:t>)</a:t>
                </a:r>
                <a:endParaRPr lang="ja-JP" altLang="ja-JP" dirty="0">
                  <a:latin typeface="Arial" panose="020B0604020202020204" pitchFamily="34" charset="0"/>
                  <a:cs typeface="Arial" panose="020B0604020202020204" pitchFamily="34" charset="0"/>
                </a:endParaRPr>
              </a:p>
              <a:p>
                <a14:m>
                  <m:oMath xmlns:m="http://schemas.openxmlformats.org/officeDocument/2006/math">
                    <m:r>
                      <a:rPr lang="ja-JP" altLang="en-US" b="0" i="1" dirty="0" smtClean="0">
                        <a:latin typeface="Cambria Math" panose="02040503050406030204" pitchFamily="18" charset="0"/>
                      </a:rPr>
                      <m:t>　　　　　　</m:t>
                    </m:r>
                    <m:r>
                      <a:rPr lang="en-US" altLang="ja-JP" b="0" i="1" smtClean="0">
                        <a:latin typeface="Cambria Math" panose="02040503050406030204" pitchFamily="18" charset="0"/>
                      </a:rPr>
                      <m:t>𝐷𝑒𝑛𝑠𝑖𝑡</m:t>
                    </m:r>
                    <m:sSub>
                      <m:sSubPr>
                        <m:ctrlPr>
                          <a:rPr lang="ja-JP" altLang="ja-JP" i="1">
                            <a:latin typeface="Cambria Math" panose="02040503050406030204" pitchFamily="18" charset="0"/>
                          </a:rPr>
                        </m:ctrlPr>
                      </m:sSubPr>
                      <m:e>
                        <m:r>
                          <a:rPr lang="en-US" altLang="ja-JP" b="0" i="1" smtClean="0">
                            <a:latin typeface="Cambria Math" panose="02040503050406030204" pitchFamily="18" charset="0"/>
                          </a:rPr>
                          <m:t>𝑦</m:t>
                        </m:r>
                      </m:e>
                      <m:sub>
                        <m:r>
                          <a:rPr lang="en-US" altLang="ja-JP" b="0" i="1" smtClean="0">
                            <a:latin typeface="Cambria Math" panose="02040503050406030204" pitchFamily="18" charset="0"/>
                          </a:rPr>
                          <m:t>𝑆𝑡𝑎𝑛𝑑𝑎𝑟𝑑</m:t>
                        </m:r>
                      </m:sub>
                    </m:sSub>
                  </m:oMath>
                </a14:m>
                <a:r>
                  <a:rPr lang="en-US" altLang="ja-JP" dirty="0">
                    <a:latin typeface="Arial" panose="020B0604020202020204" pitchFamily="34" charset="0"/>
                    <a:cs typeface="Arial" panose="020B0604020202020204" pitchFamily="34" charset="0"/>
                  </a:rPr>
                  <a:t>	</a:t>
                </a:r>
                <a:r>
                  <a:rPr lang="ja-JP" altLang="ja-JP"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Density for this standard </a:t>
                </a:r>
                <a:r>
                  <a:rPr lang="ja-JP" altLang="ja-JP"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(g/cm</a:t>
                </a:r>
                <a:r>
                  <a:rPr lang="en-US" altLang="ja-JP" baseline="30000" dirty="0">
                    <a:latin typeface="Arial" panose="020B0604020202020204" pitchFamily="34" charset="0"/>
                    <a:cs typeface="Arial" panose="020B0604020202020204" pitchFamily="34" charset="0"/>
                  </a:rPr>
                  <a:t>3</a:t>
                </a:r>
                <a:r>
                  <a:rPr lang="en-US" altLang="ja-JP" dirty="0">
                    <a:latin typeface="Arial" panose="020B0604020202020204" pitchFamily="34" charset="0"/>
                    <a:cs typeface="Arial" panose="020B0604020202020204" pitchFamily="34" charset="0"/>
                  </a:rPr>
                  <a:t>)</a:t>
                </a:r>
                <a:endParaRPr lang="ja-JP" altLang="ja-JP" dirty="0">
                  <a:latin typeface="Arial" panose="020B0604020202020204" pitchFamily="34" charset="0"/>
                  <a:cs typeface="Arial" panose="020B0604020202020204" pitchFamily="34" charset="0"/>
                </a:endParaRPr>
              </a:p>
              <a:p>
                <a14:m>
                  <m:oMath xmlns:m="http://schemas.openxmlformats.org/officeDocument/2006/math">
                    <m:r>
                      <a:rPr lang="ja-JP" altLang="en-US" b="0" i="1" dirty="0" smtClean="0">
                        <a:latin typeface="Cambria Math" panose="02040503050406030204" pitchFamily="18" charset="0"/>
                      </a:rPr>
                      <m:t>　　　　　　　</m:t>
                    </m:r>
                    <m:r>
                      <a:rPr lang="en-US" altLang="ja-JP" b="0" i="1" smtClean="0">
                        <a:latin typeface="Cambria Math" panose="02040503050406030204" pitchFamily="18" charset="0"/>
                      </a:rPr>
                      <m:t>𝐷𝑒𝑛𝑠𝑖𝑡</m:t>
                    </m:r>
                    <m:sSub>
                      <m:sSubPr>
                        <m:ctrlPr>
                          <a:rPr lang="ja-JP" altLang="ja-JP" i="1">
                            <a:latin typeface="Cambria Math" panose="02040503050406030204" pitchFamily="18" charset="0"/>
                          </a:rPr>
                        </m:ctrlPr>
                      </m:sSubPr>
                      <m:e>
                        <m:r>
                          <a:rPr lang="en-US" altLang="ja-JP" b="0" i="1" smtClean="0">
                            <a:latin typeface="Cambria Math" panose="02040503050406030204" pitchFamily="18" charset="0"/>
                          </a:rPr>
                          <m:t>𝑦</m:t>
                        </m:r>
                      </m:e>
                      <m:sub>
                        <m:r>
                          <a:rPr lang="en-US" altLang="ja-JP" b="0" i="1" smtClean="0">
                            <a:latin typeface="Cambria Math" panose="02040503050406030204" pitchFamily="18" charset="0"/>
                          </a:rPr>
                          <m:t>𝑒𝑥𝑐𝑒𝑝𝑡𝐻𝑎𝑛𝑑𝑂</m:t>
                        </m:r>
                      </m:sub>
                    </m:sSub>
                  </m:oMath>
                </a14:m>
                <a:r>
                  <a:rPr lang="en-US" altLang="ja-JP" dirty="0">
                    <a:latin typeface="Arial" panose="020B0604020202020204" pitchFamily="34" charset="0"/>
                    <a:cs typeface="Arial" panose="020B0604020202020204" pitchFamily="34" charset="0"/>
                  </a:rPr>
                  <a:t>  </a:t>
                </a:r>
                <a:r>
                  <a:rPr lang="ja-JP" altLang="ja-JP" dirty="0">
                    <a:latin typeface="Arial" panose="020B0604020202020204" pitchFamily="34" charset="0"/>
                    <a:cs typeface="Arial" panose="020B0604020202020204" pitchFamily="34" charset="0"/>
                  </a:rPr>
                  <a:t>：</a:t>
                </a:r>
                <a:r>
                  <a:rPr lang="en-US" altLang="ja-JP" dirty="0">
                    <a:latin typeface="Arial" panose="020B0604020202020204" pitchFamily="34" charset="0"/>
                    <a:cs typeface="Arial" panose="020B0604020202020204" pitchFamily="34" charset="0"/>
                  </a:rPr>
                  <a:t> Converted to units of g/cm³</a:t>
                </a:r>
                <a:r>
                  <a:rPr lang="ja-JP" altLang="ja-JP"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for the standard composition excluding </a:t>
                </a:r>
              </a:p>
              <a:p>
                <a:r>
                  <a:rPr lang="en-US" altLang="ja-JP" dirty="0">
                    <a:latin typeface="Arial" panose="020B0604020202020204" pitchFamily="34" charset="0"/>
                    <a:cs typeface="Arial" panose="020B0604020202020204" pitchFamily="34" charset="0"/>
                  </a:rPr>
                  <a:t>                                                              H and O, then sum of them. </a:t>
                </a:r>
                <a:r>
                  <a:rPr lang="ja-JP" altLang="ja-JP" dirty="0">
                    <a:latin typeface="Arial" panose="020B0604020202020204" pitchFamily="34" charset="0"/>
                    <a:cs typeface="Arial" panose="020B0604020202020204" pitchFamily="34" charset="0"/>
                  </a:rPr>
                  <a:t> </a:t>
                </a:r>
                <a:r>
                  <a:rPr lang="en-US" altLang="ja-JP" dirty="0">
                    <a:latin typeface="Arial" panose="020B0604020202020204" pitchFamily="34" charset="0"/>
                    <a:cs typeface="Arial" panose="020B0604020202020204" pitchFamily="34" charset="0"/>
                  </a:rPr>
                  <a:t>(g/cm</a:t>
                </a:r>
                <a:r>
                  <a:rPr lang="en-US" altLang="ja-JP" baseline="30000" dirty="0">
                    <a:latin typeface="Arial" panose="020B0604020202020204" pitchFamily="34" charset="0"/>
                    <a:cs typeface="Arial" panose="020B0604020202020204" pitchFamily="34" charset="0"/>
                  </a:rPr>
                  <a:t>3</a:t>
                </a:r>
                <a:r>
                  <a:rPr lang="en-US" altLang="ja-JP" dirty="0">
                    <a:latin typeface="Arial" panose="020B0604020202020204" pitchFamily="34" charset="0"/>
                    <a:cs typeface="Arial" panose="020B0604020202020204" pitchFamily="34" charset="0"/>
                  </a:rPr>
                  <a:t>) </a:t>
                </a:r>
                <a:endParaRPr lang="ja-JP" altLang="ja-JP" dirty="0"/>
              </a:p>
            </p:txBody>
          </p:sp>
        </mc:Choice>
        <mc:Fallback xmlns="">
          <p:sp>
            <p:nvSpPr>
              <p:cNvPr id="3" name="テキスト ボックス 2">
                <a:extLst>
                  <a:ext uri="{FF2B5EF4-FFF2-40B4-BE49-F238E27FC236}">
                    <a16:creationId xmlns:a16="http://schemas.microsoft.com/office/drawing/2014/main" id="{E76A09A2-3ADA-9215-6E54-F24FD0646137}"/>
                  </a:ext>
                </a:extLst>
              </p:cNvPr>
              <p:cNvSpPr txBox="1">
                <a:spLocks noRot="1" noChangeAspect="1" noMove="1" noResize="1" noEditPoints="1" noAdjustHandles="1" noChangeArrowheads="1" noChangeShapeType="1" noTextEdit="1"/>
              </p:cNvSpPr>
              <p:nvPr/>
            </p:nvSpPr>
            <p:spPr>
              <a:xfrm>
                <a:off x="249764" y="2988812"/>
                <a:ext cx="11599667" cy="3193695"/>
              </a:xfrm>
              <a:prstGeom prst="rect">
                <a:avLst/>
              </a:prstGeom>
              <a:blipFill>
                <a:blip r:embed="rId3"/>
                <a:stretch>
                  <a:fillRect l="-473" b="-1908"/>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4230967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33879-2FDB-B089-B88E-DBAA347DFF7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2038DB3-BA36-B77D-DF6B-5543FDBCDEB0}"/>
              </a:ext>
            </a:extLst>
          </p:cNvPr>
          <p:cNvSpPr>
            <a:spLocks noGrp="1"/>
          </p:cNvSpPr>
          <p:nvPr>
            <p:ph type="ctrTitle"/>
          </p:nvPr>
        </p:nvSpPr>
        <p:spPr>
          <a:xfrm>
            <a:off x="534432" y="136191"/>
            <a:ext cx="5694918" cy="387798"/>
          </a:xfrm>
        </p:spPr>
        <p:txBody>
          <a:bodyPr/>
          <a:lstStyle/>
          <a:p>
            <a:r>
              <a:rPr lang="en" altLang="en-US" sz="2800" dirty="0">
                <a:latin typeface="Arial" panose="020B0604020202020204" pitchFamily="34" charset="0"/>
                <a:cs typeface="Arial" panose="020B0604020202020204" pitchFamily="34" charset="0"/>
              </a:rPr>
              <a:t>Dose Rate Calculation</a:t>
            </a:r>
            <a:endParaRPr kumimoji="1" lang="ja-JP" altLang="en-US" sz="2800" dirty="0">
              <a:latin typeface="Arial" panose="020B0604020202020204" pitchFamily="34" charset="0"/>
              <a:cs typeface="Arial" panose="020B0604020202020204" pitchFamily="34" charset="0"/>
            </a:endParaRPr>
          </a:p>
        </p:txBody>
      </p:sp>
      <p:sp>
        <p:nvSpPr>
          <p:cNvPr id="5" name="スライド番号プレースホルダー 1">
            <a:extLst>
              <a:ext uri="{FF2B5EF4-FFF2-40B4-BE49-F238E27FC236}">
                <a16:creationId xmlns:a16="http://schemas.microsoft.com/office/drawing/2014/main" id="{1A109F40-7F92-3F85-E688-90B4476C236F}"/>
              </a:ext>
            </a:extLst>
          </p:cNvPr>
          <p:cNvSpPr>
            <a:spLocks noGrp="1"/>
          </p:cNvSpPr>
          <p:nvPr>
            <p:ph type="sldNum" sz="quarter" idx="12"/>
          </p:nvPr>
        </p:nvSpPr>
        <p:spPr>
          <a:xfrm>
            <a:off x="11537156" y="6443315"/>
            <a:ext cx="312275" cy="174880"/>
          </a:xfrm>
        </p:spPr>
        <p:txBody>
          <a:bodyPr/>
          <a:lstStyle/>
          <a:p>
            <a:fld id="{A8B19767-01F7-FB4D-A52C-358FABD129EC}" type="slidenum">
              <a:rPr lang="en-US"/>
              <a:pPr/>
              <a:t>12</a:t>
            </a:fld>
            <a:endParaRPr lang="en-US" dirty="0"/>
          </a:p>
        </p:txBody>
      </p:sp>
      <p:sp>
        <p:nvSpPr>
          <p:cNvPr id="7" name="正方形/長方形 6">
            <a:extLst>
              <a:ext uri="{FF2B5EF4-FFF2-40B4-BE49-F238E27FC236}">
                <a16:creationId xmlns:a16="http://schemas.microsoft.com/office/drawing/2014/main" id="{57695B50-4BDB-86C5-D17D-B37A8246F7A7}"/>
              </a:ext>
            </a:extLst>
          </p:cNvPr>
          <p:cNvSpPr>
            <a:spLocks noGrp="1"/>
          </p:cNvSpPr>
          <p:nvPr/>
        </p:nvSpPr>
        <p:spPr>
          <a:xfrm>
            <a:off x="253465" y="628650"/>
            <a:ext cx="10477500" cy="457200"/>
          </a:xfrm>
          <a:prstGeom prst="rect">
            <a:avLst/>
          </a:prstGeom>
          <a:noFill/>
          <a:ln w="0">
            <a:noFill/>
            <a:prstDash val="solid"/>
          </a:ln>
        </p:spPr>
        <p:txBody>
          <a:bodyPr/>
          <a:lstStyle/>
          <a:p>
            <a:pPr algn="l">
              <a:defRPr sz="2700" b="1">
                <a:solidFill>
                  <a:srgbClr val="12355B"/>
                </a:solidFill>
                <a:latin typeface="Noto Sans CJK JP"/>
                <a:ea typeface="Noto Sans CJK JP"/>
                <a:cs typeface="Noto Sans CJK JP"/>
              </a:defRPr>
            </a:pPr>
            <a:r>
              <a:rPr lang="en" sz="2000" b="1" dirty="0">
                <a:solidFill>
                  <a:srgbClr val="12355B"/>
                </a:solidFill>
                <a:latin typeface="Arial" panose="020B0604020202020204" pitchFamily="34" charset="0"/>
                <a:ea typeface="Noto Sans CJK JP"/>
                <a:cs typeface="Arial" panose="020B0604020202020204" pitchFamily="34" charset="0"/>
              </a:rPr>
              <a:t>Calculation model : 18 MeV Proton Accelerator</a:t>
            </a:r>
            <a:r>
              <a:rPr lang="ja-JP" altLang="en-US" sz="2000" b="1" dirty="0">
                <a:solidFill>
                  <a:srgbClr val="12355B"/>
                </a:solidFill>
                <a:latin typeface="Arial" panose="020B0604020202020204" pitchFamily="34" charset="0"/>
                <a:ea typeface="Noto Sans CJK JP"/>
                <a:cs typeface="Arial" panose="020B0604020202020204" pitchFamily="34" charset="0"/>
              </a:rPr>
              <a:t>  </a:t>
            </a:r>
            <a:r>
              <a:rPr lang="en-US" altLang="ja-JP" sz="2000" b="1" dirty="0">
                <a:solidFill>
                  <a:srgbClr val="12355B"/>
                </a:solidFill>
                <a:latin typeface="Arial" panose="020B0604020202020204" pitchFamily="34" charset="0"/>
                <a:ea typeface="Noto Sans CJK JP"/>
                <a:cs typeface="Arial" panose="020B0604020202020204" pitchFamily="34" charset="0"/>
              </a:rPr>
              <a:t>(PET</a:t>
            </a:r>
            <a:r>
              <a:rPr lang="ja-JP" altLang="en-US" sz="2000" b="1" dirty="0">
                <a:solidFill>
                  <a:srgbClr val="12355B"/>
                </a:solidFill>
                <a:latin typeface="Arial" panose="020B0604020202020204" pitchFamily="34" charset="0"/>
                <a:ea typeface="Noto Sans CJK JP"/>
                <a:cs typeface="Arial" panose="020B0604020202020204" pitchFamily="34" charset="0"/>
              </a:rPr>
              <a:t> </a:t>
            </a:r>
            <a:r>
              <a:rPr lang="en-US" altLang="ja-JP" sz="2000" b="1" dirty="0">
                <a:solidFill>
                  <a:srgbClr val="12355B"/>
                </a:solidFill>
                <a:latin typeface="Arial" panose="020B0604020202020204" pitchFamily="34" charset="0"/>
                <a:ea typeface="Noto Sans CJK JP"/>
                <a:cs typeface="Arial" panose="020B0604020202020204" pitchFamily="34" charset="0"/>
              </a:rPr>
              <a:t>cyclotron)</a:t>
            </a:r>
            <a:endParaRPr lang="en" sz="2000" b="1" dirty="0">
              <a:solidFill>
                <a:srgbClr val="12355B"/>
              </a:solidFill>
              <a:latin typeface="Arial" panose="020B0604020202020204" pitchFamily="34" charset="0"/>
              <a:ea typeface="Noto Sans CJK JP"/>
              <a:cs typeface="Arial" panose="020B0604020202020204" pitchFamily="34" charset="0"/>
            </a:endParaRPr>
          </a:p>
        </p:txBody>
      </p:sp>
      <p:sp>
        <p:nvSpPr>
          <p:cNvPr id="8" name="正方形/長方形 7">
            <a:extLst>
              <a:ext uri="{FF2B5EF4-FFF2-40B4-BE49-F238E27FC236}">
                <a16:creationId xmlns:a16="http://schemas.microsoft.com/office/drawing/2014/main" id="{FE7AC606-ED9E-3108-72D9-38415AD99B77}"/>
              </a:ext>
            </a:extLst>
          </p:cNvPr>
          <p:cNvSpPr>
            <a:spLocks noGrp="1"/>
          </p:cNvSpPr>
          <p:nvPr/>
        </p:nvSpPr>
        <p:spPr>
          <a:xfrm>
            <a:off x="609600" y="1104900"/>
            <a:ext cx="10972800" cy="19050"/>
          </a:xfrm>
          <a:prstGeom prst="rect">
            <a:avLst/>
          </a:prstGeom>
          <a:solidFill>
            <a:srgbClr val="CBD3DC"/>
          </a:solidFill>
          <a:ln w="0">
            <a:noFill/>
            <a:prstDash val="solid"/>
          </a:ln>
        </p:spPr>
        <p:txBody>
          <a:bodyPr/>
          <a:lstStyle/>
          <a:p>
            <a:endParaRPr lang="ja-JP" altLang="en-US"/>
          </a:p>
        </p:txBody>
      </p:sp>
      <p:sp>
        <p:nvSpPr>
          <p:cNvPr id="9" name="正方形/長方形 8">
            <a:extLst>
              <a:ext uri="{FF2B5EF4-FFF2-40B4-BE49-F238E27FC236}">
                <a16:creationId xmlns:a16="http://schemas.microsoft.com/office/drawing/2014/main" id="{F8161AFD-7721-AF66-F1B4-772F8DD9B317}"/>
              </a:ext>
            </a:extLst>
          </p:cNvPr>
          <p:cNvSpPr>
            <a:spLocks noGrp="1"/>
          </p:cNvSpPr>
          <p:nvPr/>
        </p:nvSpPr>
        <p:spPr>
          <a:xfrm>
            <a:off x="609600" y="1104900"/>
            <a:ext cx="819150" cy="38100"/>
          </a:xfrm>
          <a:prstGeom prst="rect">
            <a:avLst/>
          </a:prstGeom>
          <a:solidFill>
            <a:srgbClr val="F28C28"/>
          </a:solidFill>
          <a:ln w="0">
            <a:noFill/>
            <a:prstDash val="solid"/>
          </a:ln>
        </p:spPr>
        <p:txBody>
          <a:bodyPr/>
          <a:lstStyle/>
          <a:p>
            <a:endParaRPr lang="ja-JP" altLang="en-US"/>
          </a:p>
        </p:txBody>
      </p:sp>
      <p:sp>
        <p:nvSpPr>
          <p:cNvPr id="11" name="正方形/長方形 10">
            <a:extLst>
              <a:ext uri="{FF2B5EF4-FFF2-40B4-BE49-F238E27FC236}">
                <a16:creationId xmlns:a16="http://schemas.microsoft.com/office/drawing/2014/main" id="{C911F671-4C01-43D2-F59F-4F081EE50ADA}"/>
              </a:ext>
            </a:extLst>
          </p:cNvPr>
          <p:cNvSpPr>
            <a:spLocks noGrp="1"/>
          </p:cNvSpPr>
          <p:nvPr/>
        </p:nvSpPr>
        <p:spPr>
          <a:xfrm>
            <a:off x="11087100" y="6477000"/>
            <a:ext cx="495300" cy="171450"/>
          </a:xfrm>
          <a:prstGeom prst="rect">
            <a:avLst/>
          </a:prstGeom>
          <a:noFill/>
          <a:ln w="0">
            <a:noFill/>
            <a:prstDash val="solid"/>
          </a:ln>
        </p:spPr>
        <p:txBody>
          <a:bodyPr/>
          <a:lstStyle/>
          <a:p>
            <a:pPr algn="r">
              <a:defRPr sz="750" b="1">
                <a:solidFill>
                  <a:srgbClr val="12355B"/>
                </a:solidFill>
                <a:latin typeface="Noto Sans CJK JP"/>
                <a:ea typeface="Noto Sans CJK JP"/>
                <a:cs typeface="Noto Sans CJK JP"/>
              </a:defRPr>
            </a:pPr>
            <a:r>
              <a:rPr lang="en" altLang="ja-JP" sz="750" b="1">
                <a:solidFill>
                  <a:srgbClr val="12355B"/>
                </a:solidFill>
                <a:latin typeface="Noto Sans CJK JP"/>
                <a:ea typeface="Noto Sans CJK JP"/>
                <a:cs typeface="Noto Sans CJK JP"/>
              </a:rPr>
              <a:t>11</a:t>
            </a:r>
            <a:endParaRPr sz="750" b="1">
              <a:solidFill>
                <a:srgbClr val="12355B"/>
              </a:solidFill>
              <a:latin typeface="Noto Sans CJK JP"/>
              <a:ea typeface="Noto Sans CJK JP"/>
              <a:cs typeface="Noto Sans CJK JP"/>
            </a:endParaRPr>
          </a:p>
        </p:txBody>
      </p:sp>
      <p:pic>
        <p:nvPicPr>
          <p:cNvPr id="12" name="図 11">
            <a:extLst>
              <a:ext uri="{FF2B5EF4-FFF2-40B4-BE49-F238E27FC236}">
                <a16:creationId xmlns:a16="http://schemas.microsoft.com/office/drawing/2014/main" id="{208341C4-F9D6-36D7-B01A-6BC1B60B7DF2}"/>
              </a:ext>
            </a:extLst>
          </p:cNvPr>
          <p:cNvPicPr>
            <a:picLocks noChangeAspect="1"/>
          </p:cNvPicPr>
          <p:nvPr/>
        </p:nvPicPr>
        <p:blipFill>
          <a:blip r:embed="rId2"/>
          <a:stretch/>
        </p:blipFill>
        <p:spPr>
          <a:xfrm>
            <a:off x="776602" y="1466850"/>
            <a:ext cx="4618996" cy="4095750"/>
          </a:xfrm>
          <a:prstGeom prst="rect">
            <a:avLst/>
          </a:prstGeom>
        </p:spPr>
      </p:pic>
      <p:sp>
        <p:nvSpPr>
          <p:cNvPr id="13" name="正方形/長方形 12">
            <a:extLst>
              <a:ext uri="{FF2B5EF4-FFF2-40B4-BE49-F238E27FC236}">
                <a16:creationId xmlns:a16="http://schemas.microsoft.com/office/drawing/2014/main" id="{88A91CD6-BCF9-1CA2-8542-3CF4C388BAB7}"/>
              </a:ext>
            </a:extLst>
          </p:cNvPr>
          <p:cNvSpPr>
            <a:spLocks noGrp="1"/>
          </p:cNvSpPr>
          <p:nvPr/>
        </p:nvSpPr>
        <p:spPr>
          <a:xfrm>
            <a:off x="5905500" y="1504950"/>
            <a:ext cx="19050" cy="4000500"/>
          </a:xfrm>
          <a:prstGeom prst="rect">
            <a:avLst/>
          </a:prstGeom>
          <a:solidFill>
            <a:srgbClr val="12355B"/>
          </a:solidFill>
          <a:ln w="0">
            <a:noFill/>
            <a:prstDash val="solid"/>
          </a:ln>
        </p:spPr>
        <p:txBody>
          <a:bodyPr/>
          <a:lstStyle/>
          <a:p>
            <a:endParaRPr lang="ja-JP" altLang="en-US"/>
          </a:p>
        </p:txBody>
      </p:sp>
      <p:sp>
        <p:nvSpPr>
          <p:cNvPr id="14" name="正方形/長方形 13">
            <a:extLst>
              <a:ext uri="{FF2B5EF4-FFF2-40B4-BE49-F238E27FC236}">
                <a16:creationId xmlns:a16="http://schemas.microsoft.com/office/drawing/2014/main" id="{24815B9E-FF70-E9DF-B2D8-104297E1D40F}"/>
              </a:ext>
            </a:extLst>
          </p:cNvPr>
          <p:cNvSpPr>
            <a:spLocks noGrp="1"/>
          </p:cNvSpPr>
          <p:nvPr/>
        </p:nvSpPr>
        <p:spPr>
          <a:xfrm>
            <a:off x="6096000" y="1591384"/>
            <a:ext cx="2125378" cy="266700"/>
          </a:xfrm>
          <a:prstGeom prst="rect">
            <a:avLst/>
          </a:prstGeom>
          <a:noFill/>
          <a:ln w="0">
            <a:noFill/>
            <a:prstDash val="solid"/>
          </a:ln>
        </p:spPr>
        <p:txBody>
          <a:bodyPr/>
          <a:lstStyle/>
          <a:p>
            <a:pPr algn="l">
              <a:defRPr sz="1125" b="1">
                <a:solidFill>
                  <a:srgbClr val="F28C28"/>
                </a:solidFill>
                <a:latin typeface="Noto Sans CJK JP"/>
                <a:ea typeface="Noto Sans CJK JP"/>
                <a:cs typeface="Noto Sans CJK JP"/>
              </a:defRPr>
            </a:pPr>
            <a:r>
              <a:rPr lang="en" sz="1600" b="1" dirty="0">
                <a:solidFill>
                  <a:srgbClr val="F28C28"/>
                </a:solidFill>
                <a:latin typeface="Arial" panose="020B0604020202020204" pitchFamily="34" charset="0"/>
                <a:ea typeface="Noto Sans CJK JP"/>
                <a:cs typeface="Arial" panose="020B0604020202020204" pitchFamily="34" charset="0"/>
              </a:rPr>
              <a:t>Calculation </a:t>
            </a:r>
          </a:p>
        </p:txBody>
      </p:sp>
      <p:sp>
        <p:nvSpPr>
          <p:cNvPr id="15" name="正方形/長方形 14">
            <a:extLst>
              <a:ext uri="{FF2B5EF4-FFF2-40B4-BE49-F238E27FC236}">
                <a16:creationId xmlns:a16="http://schemas.microsoft.com/office/drawing/2014/main" id="{7402D5DB-31A9-7872-DF7D-886A06C569AB}"/>
              </a:ext>
            </a:extLst>
          </p:cNvPr>
          <p:cNvSpPr>
            <a:spLocks noGrp="1"/>
          </p:cNvSpPr>
          <p:nvPr/>
        </p:nvSpPr>
        <p:spPr>
          <a:xfrm>
            <a:off x="7791450" y="1591384"/>
            <a:ext cx="3017921" cy="304800"/>
          </a:xfrm>
          <a:prstGeom prst="rect">
            <a:avLst/>
          </a:prstGeom>
          <a:noFill/>
          <a:ln w="0">
            <a:noFill/>
            <a:prstDash val="solid"/>
          </a:ln>
        </p:spPr>
        <p:txBody>
          <a:bodyPr/>
          <a:lstStyle/>
          <a:p>
            <a:pPr algn="l">
              <a:defRPr sz="1350" b="1">
                <a:solidFill>
                  <a:srgbClr val="17212B"/>
                </a:solidFill>
                <a:latin typeface="Noto Sans CJK JP"/>
                <a:ea typeface="Noto Sans CJK JP"/>
                <a:cs typeface="Noto Sans CJK JP"/>
              </a:defRPr>
            </a:pPr>
            <a:r>
              <a:rPr lang="en" sz="1600" b="1" dirty="0">
                <a:solidFill>
                  <a:srgbClr val="17212B"/>
                </a:solidFill>
                <a:latin typeface="Arial" panose="020B0604020202020204" pitchFamily="34" charset="0"/>
                <a:ea typeface="Noto Sans CJK JP"/>
                <a:cs typeface="Arial" panose="020B0604020202020204" pitchFamily="34" charset="0"/>
              </a:rPr>
              <a:t>PHITS 3.27</a:t>
            </a:r>
          </a:p>
        </p:txBody>
      </p:sp>
      <p:sp>
        <p:nvSpPr>
          <p:cNvPr id="16" name="正方形/長方形 15">
            <a:extLst>
              <a:ext uri="{FF2B5EF4-FFF2-40B4-BE49-F238E27FC236}">
                <a16:creationId xmlns:a16="http://schemas.microsoft.com/office/drawing/2014/main" id="{13D6940D-2A59-7075-97E3-C25E5CB9D49A}"/>
              </a:ext>
            </a:extLst>
          </p:cNvPr>
          <p:cNvSpPr>
            <a:spLocks noGrp="1"/>
          </p:cNvSpPr>
          <p:nvPr/>
        </p:nvSpPr>
        <p:spPr>
          <a:xfrm>
            <a:off x="6229350" y="1943100"/>
            <a:ext cx="4991100" cy="9525"/>
          </a:xfrm>
          <a:prstGeom prst="rect">
            <a:avLst/>
          </a:prstGeom>
          <a:solidFill>
            <a:srgbClr val="CBD3DC"/>
          </a:solidFill>
          <a:ln w="0">
            <a:noFill/>
            <a:prstDash val="solid"/>
          </a:ln>
        </p:spPr>
        <p:txBody>
          <a:bodyPr/>
          <a:lstStyle/>
          <a:p>
            <a:endParaRPr lang="ja-JP" altLang="en-US"/>
          </a:p>
        </p:txBody>
      </p:sp>
      <p:sp>
        <p:nvSpPr>
          <p:cNvPr id="17" name="正方形/長方形 16">
            <a:extLst>
              <a:ext uri="{FF2B5EF4-FFF2-40B4-BE49-F238E27FC236}">
                <a16:creationId xmlns:a16="http://schemas.microsoft.com/office/drawing/2014/main" id="{5FBA00AC-E079-6223-6666-6F94A2D7176E}"/>
              </a:ext>
            </a:extLst>
          </p:cNvPr>
          <p:cNvSpPr>
            <a:spLocks noGrp="1"/>
          </p:cNvSpPr>
          <p:nvPr/>
        </p:nvSpPr>
        <p:spPr>
          <a:xfrm>
            <a:off x="6133100" y="2162175"/>
            <a:ext cx="1524000" cy="266700"/>
          </a:xfrm>
          <a:prstGeom prst="rect">
            <a:avLst/>
          </a:prstGeom>
          <a:noFill/>
          <a:ln w="0">
            <a:noFill/>
            <a:prstDash val="solid"/>
          </a:ln>
        </p:spPr>
        <p:txBody>
          <a:bodyPr/>
          <a:lstStyle/>
          <a:p>
            <a:pPr algn="l">
              <a:defRPr sz="1125" b="1">
                <a:solidFill>
                  <a:srgbClr val="F28C28"/>
                </a:solidFill>
                <a:latin typeface="Noto Sans CJK JP"/>
                <a:ea typeface="Noto Sans CJK JP"/>
                <a:cs typeface="Noto Sans CJK JP"/>
              </a:defRPr>
            </a:pPr>
            <a:r>
              <a:rPr lang="en" sz="1600" b="1">
                <a:solidFill>
                  <a:srgbClr val="F28C28"/>
                </a:solidFill>
                <a:latin typeface="Arial" panose="020B0604020202020204" pitchFamily="34" charset="0"/>
                <a:ea typeface="Noto Sans CJK JP"/>
                <a:cs typeface="Arial" panose="020B0604020202020204" pitchFamily="34" charset="0"/>
              </a:rPr>
              <a:t>Nuclear data</a:t>
            </a:r>
          </a:p>
        </p:txBody>
      </p:sp>
      <p:sp>
        <p:nvSpPr>
          <p:cNvPr id="18" name="正方形/長方形 17">
            <a:extLst>
              <a:ext uri="{FF2B5EF4-FFF2-40B4-BE49-F238E27FC236}">
                <a16:creationId xmlns:a16="http://schemas.microsoft.com/office/drawing/2014/main" id="{0784781F-934E-3D8A-0A9B-56CC63F7DE65}"/>
              </a:ext>
            </a:extLst>
          </p:cNvPr>
          <p:cNvSpPr>
            <a:spLocks noGrp="1"/>
          </p:cNvSpPr>
          <p:nvPr/>
        </p:nvSpPr>
        <p:spPr>
          <a:xfrm>
            <a:off x="7791450" y="2162175"/>
            <a:ext cx="3922696" cy="304800"/>
          </a:xfrm>
          <a:prstGeom prst="rect">
            <a:avLst/>
          </a:prstGeom>
          <a:noFill/>
          <a:ln w="0">
            <a:noFill/>
            <a:prstDash val="solid"/>
          </a:ln>
        </p:spPr>
        <p:txBody>
          <a:bodyPr/>
          <a:lstStyle/>
          <a:p>
            <a:pPr algn="l">
              <a:defRPr sz="1350" b="0">
                <a:solidFill>
                  <a:srgbClr val="17212B"/>
                </a:solidFill>
                <a:latin typeface="Noto Sans CJK JP"/>
                <a:ea typeface="Noto Sans CJK JP"/>
                <a:cs typeface="Noto Sans CJK JP"/>
              </a:defRPr>
            </a:pPr>
            <a:r>
              <a:rPr lang="en" sz="1600" b="0">
                <a:solidFill>
                  <a:srgbClr val="17212B"/>
                </a:solidFill>
                <a:latin typeface="Arial" panose="020B0604020202020204" pitchFamily="34" charset="0"/>
                <a:ea typeface="Noto Sans CJK JP"/>
                <a:cs typeface="Arial" panose="020B0604020202020204" pitchFamily="34" charset="0"/>
              </a:rPr>
              <a:t>JENDL-5</a:t>
            </a:r>
          </a:p>
        </p:txBody>
      </p:sp>
      <p:sp>
        <p:nvSpPr>
          <p:cNvPr id="19" name="正方形/長方形 18">
            <a:extLst>
              <a:ext uri="{FF2B5EF4-FFF2-40B4-BE49-F238E27FC236}">
                <a16:creationId xmlns:a16="http://schemas.microsoft.com/office/drawing/2014/main" id="{80C20B75-5236-CA9F-3527-58A082526F79}"/>
              </a:ext>
            </a:extLst>
          </p:cNvPr>
          <p:cNvSpPr>
            <a:spLocks noGrp="1"/>
          </p:cNvSpPr>
          <p:nvPr/>
        </p:nvSpPr>
        <p:spPr>
          <a:xfrm>
            <a:off x="6229350" y="2581275"/>
            <a:ext cx="4991100" cy="9525"/>
          </a:xfrm>
          <a:prstGeom prst="rect">
            <a:avLst/>
          </a:prstGeom>
          <a:solidFill>
            <a:srgbClr val="CBD3DC"/>
          </a:solidFill>
          <a:ln w="0">
            <a:noFill/>
            <a:prstDash val="solid"/>
          </a:ln>
        </p:spPr>
        <p:txBody>
          <a:bodyPr/>
          <a:lstStyle/>
          <a:p>
            <a:endParaRPr lang="ja-JP" altLang="en-US"/>
          </a:p>
        </p:txBody>
      </p:sp>
      <p:sp>
        <p:nvSpPr>
          <p:cNvPr id="20" name="正方形/長方形 19">
            <a:extLst>
              <a:ext uri="{FF2B5EF4-FFF2-40B4-BE49-F238E27FC236}">
                <a16:creationId xmlns:a16="http://schemas.microsoft.com/office/drawing/2014/main" id="{FA8FFFD4-34F2-948F-722D-6EEBA6B4E483}"/>
              </a:ext>
            </a:extLst>
          </p:cNvPr>
          <p:cNvSpPr>
            <a:spLocks noGrp="1"/>
          </p:cNvSpPr>
          <p:nvPr/>
        </p:nvSpPr>
        <p:spPr>
          <a:xfrm>
            <a:off x="6133100" y="2800350"/>
            <a:ext cx="1524000" cy="266700"/>
          </a:xfrm>
          <a:prstGeom prst="rect">
            <a:avLst/>
          </a:prstGeom>
          <a:noFill/>
          <a:ln w="0">
            <a:noFill/>
            <a:prstDash val="solid"/>
          </a:ln>
        </p:spPr>
        <p:txBody>
          <a:bodyPr/>
          <a:lstStyle/>
          <a:p>
            <a:pPr algn="l">
              <a:defRPr sz="1125" b="1">
                <a:solidFill>
                  <a:srgbClr val="F28C28"/>
                </a:solidFill>
                <a:latin typeface="Noto Sans CJK JP"/>
                <a:ea typeface="Noto Sans CJK JP"/>
                <a:cs typeface="Noto Sans CJK JP"/>
              </a:defRPr>
            </a:pPr>
            <a:r>
              <a:rPr lang="en" sz="1600" b="1">
                <a:solidFill>
                  <a:srgbClr val="F28C28"/>
                </a:solidFill>
                <a:latin typeface="Arial" panose="020B0604020202020204" pitchFamily="34" charset="0"/>
                <a:ea typeface="Noto Sans CJK JP"/>
                <a:cs typeface="Arial" panose="020B0604020202020204" pitchFamily="34" charset="0"/>
              </a:rPr>
              <a:t>Source</a:t>
            </a:r>
          </a:p>
        </p:txBody>
      </p:sp>
      <p:sp>
        <p:nvSpPr>
          <p:cNvPr id="21" name="正方形/長方形 20">
            <a:extLst>
              <a:ext uri="{FF2B5EF4-FFF2-40B4-BE49-F238E27FC236}">
                <a16:creationId xmlns:a16="http://schemas.microsoft.com/office/drawing/2014/main" id="{D5759371-ECEB-25EB-D01F-C15F4C0DB880}"/>
              </a:ext>
            </a:extLst>
          </p:cNvPr>
          <p:cNvSpPr>
            <a:spLocks noGrp="1"/>
          </p:cNvSpPr>
          <p:nvPr/>
        </p:nvSpPr>
        <p:spPr>
          <a:xfrm>
            <a:off x="7791450" y="2800350"/>
            <a:ext cx="3922696" cy="304800"/>
          </a:xfrm>
          <a:prstGeom prst="rect">
            <a:avLst/>
          </a:prstGeom>
          <a:noFill/>
          <a:ln w="0">
            <a:noFill/>
            <a:prstDash val="solid"/>
          </a:ln>
        </p:spPr>
        <p:txBody>
          <a:bodyPr/>
          <a:lstStyle/>
          <a:p>
            <a:pPr algn="l">
              <a:defRPr sz="1350" b="0">
                <a:solidFill>
                  <a:srgbClr val="17212B"/>
                </a:solidFill>
                <a:latin typeface="Noto Sans CJK JP"/>
                <a:ea typeface="Noto Sans CJK JP"/>
                <a:cs typeface="Noto Sans CJK JP"/>
              </a:defRPr>
            </a:pPr>
            <a:r>
              <a:rPr lang="en" sz="1600" b="0">
                <a:solidFill>
                  <a:srgbClr val="17212B"/>
                </a:solidFill>
                <a:latin typeface="Arial" panose="020B0604020202020204" pitchFamily="34" charset="0"/>
                <a:ea typeface="Noto Sans CJK JP"/>
                <a:cs typeface="Arial" panose="020B0604020202020204" pitchFamily="34" charset="0"/>
              </a:rPr>
              <a:t>18 MeV monochromatic protons</a:t>
            </a:r>
          </a:p>
        </p:txBody>
      </p:sp>
      <p:sp>
        <p:nvSpPr>
          <p:cNvPr id="22" name="正方形/長方形 21">
            <a:extLst>
              <a:ext uri="{FF2B5EF4-FFF2-40B4-BE49-F238E27FC236}">
                <a16:creationId xmlns:a16="http://schemas.microsoft.com/office/drawing/2014/main" id="{7F1C6F72-113A-F0EB-5C5A-0B1CF88B14D4}"/>
              </a:ext>
            </a:extLst>
          </p:cNvPr>
          <p:cNvSpPr>
            <a:spLocks noGrp="1"/>
          </p:cNvSpPr>
          <p:nvPr/>
        </p:nvSpPr>
        <p:spPr>
          <a:xfrm>
            <a:off x="6229350" y="3219450"/>
            <a:ext cx="4991100" cy="9525"/>
          </a:xfrm>
          <a:prstGeom prst="rect">
            <a:avLst/>
          </a:prstGeom>
          <a:solidFill>
            <a:srgbClr val="CBD3DC"/>
          </a:solidFill>
          <a:ln w="0">
            <a:noFill/>
            <a:prstDash val="solid"/>
          </a:ln>
        </p:spPr>
        <p:txBody>
          <a:bodyPr/>
          <a:lstStyle/>
          <a:p>
            <a:endParaRPr lang="ja-JP" altLang="en-US"/>
          </a:p>
        </p:txBody>
      </p:sp>
      <p:sp>
        <p:nvSpPr>
          <p:cNvPr id="23" name="正方形/長方形 22">
            <a:extLst>
              <a:ext uri="{FF2B5EF4-FFF2-40B4-BE49-F238E27FC236}">
                <a16:creationId xmlns:a16="http://schemas.microsoft.com/office/drawing/2014/main" id="{7DE9238C-37E3-4417-F735-272259C8117E}"/>
              </a:ext>
            </a:extLst>
          </p:cNvPr>
          <p:cNvSpPr>
            <a:spLocks noGrp="1"/>
          </p:cNvSpPr>
          <p:nvPr/>
        </p:nvSpPr>
        <p:spPr>
          <a:xfrm>
            <a:off x="6133100" y="3438525"/>
            <a:ext cx="1524000" cy="266700"/>
          </a:xfrm>
          <a:prstGeom prst="rect">
            <a:avLst/>
          </a:prstGeom>
          <a:noFill/>
          <a:ln w="0">
            <a:noFill/>
            <a:prstDash val="solid"/>
          </a:ln>
        </p:spPr>
        <p:txBody>
          <a:bodyPr/>
          <a:lstStyle/>
          <a:p>
            <a:pPr algn="l">
              <a:defRPr sz="1125" b="1">
                <a:solidFill>
                  <a:srgbClr val="F28C28"/>
                </a:solidFill>
                <a:latin typeface="Noto Sans CJK JP"/>
                <a:ea typeface="Noto Sans CJK JP"/>
                <a:cs typeface="Noto Sans CJK JP"/>
              </a:defRPr>
            </a:pPr>
            <a:r>
              <a:rPr lang="en" sz="1600" b="1">
                <a:solidFill>
                  <a:srgbClr val="F28C28"/>
                </a:solidFill>
                <a:latin typeface="Arial" panose="020B0604020202020204" pitchFamily="34" charset="0"/>
                <a:ea typeface="Noto Sans CJK JP"/>
                <a:cs typeface="Arial" panose="020B0604020202020204" pitchFamily="34" charset="0"/>
              </a:rPr>
              <a:t>Target</a:t>
            </a:r>
          </a:p>
        </p:txBody>
      </p:sp>
      <p:sp>
        <p:nvSpPr>
          <p:cNvPr id="24" name="正方形/長方形 23">
            <a:extLst>
              <a:ext uri="{FF2B5EF4-FFF2-40B4-BE49-F238E27FC236}">
                <a16:creationId xmlns:a16="http://schemas.microsoft.com/office/drawing/2014/main" id="{342F9C4E-E7B8-F50B-7A3A-378F9A74D49B}"/>
              </a:ext>
            </a:extLst>
          </p:cNvPr>
          <p:cNvSpPr>
            <a:spLocks noGrp="1"/>
          </p:cNvSpPr>
          <p:nvPr/>
        </p:nvSpPr>
        <p:spPr>
          <a:xfrm>
            <a:off x="7791450" y="3438525"/>
            <a:ext cx="3922696" cy="304800"/>
          </a:xfrm>
          <a:prstGeom prst="rect">
            <a:avLst/>
          </a:prstGeom>
          <a:noFill/>
          <a:ln w="0">
            <a:noFill/>
            <a:prstDash val="solid"/>
          </a:ln>
        </p:spPr>
        <p:txBody>
          <a:bodyPr/>
          <a:lstStyle/>
          <a:p>
            <a:pPr algn="l">
              <a:defRPr sz="1350" b="0">
                <a:solidFill>
                  <a:srgbClr val="17212B"/>
                </a:solidFill>
                <a:latin typeface="Noto Sans CJK JP"/>
                <a:ea typeface="Noto Sans CJK JP"/>
                <a:cs typeface="Noto Sans CJK JP"/>
              </a:defRPr>
            </a:pPr>
            <a:r>
              <a:rPr lang="en" sz="1600" b="0">
                <a:solidFill>
                  <a:srgbClr val="17212B"/>
                </a:solidFill>
                <a:latin typeface="Arial" panose="020B0604020202020204" pitchFamily="34" charset="0"/>
                <a:ea typeface="Noto Sans CJK JP"/>
                <a:cs typeface="Arial" panose="020B0604020202020204" pitchFamily="34" charset="0"/>
              </a:rPr>
              <a:t>H₂¹⁸O, 4 mm</a:t>
            </a:r>
          </a:p>
        </p:txBody>
      </p:sp>
      <p:sp>
        <p:nvSpPr>
          <p:cNvPr id="25" name="正方形/長方形 24">
            <a:extLst>
              <a:ext uri="{FF2B5EF4-FFF2-40B4-BE49-F238E27FC236}">
                <a16:creationId xmlns:a16="http://schemas.microsoft.com/office/drawing/2014/main" id="{82500200-8364-3788-5D6D-94D2E6D7DE34}"/>
              </a:ext>
            </a:extLst>
          </p:cNvPr>
          <p:cNvSpPr>
            <a:spLocks noGrp="1"/>
          </p:cNvSpPr>
          <p:nvPr/>
        </p:nvSpPr>
        <p:spPr>
          <a:xfrm>
            <a:off x="6229350" y="3857625"/>
            <a:ext cx="4991100" cy="9525"/>
          </a:xfrm>
          <a:prstGeom prst="rect">
            <a:avLst/>
          </a:prstGeom>
          <a:solidFill>
            <a:srgbClr val="CBD3DC"/>
          </a:solidFill>
          <a:ln w="0">
            <a:noFill/>
            <a:prstDash val="solid"/>
          </a:ln>
        </p:spPr>
        <p:txBody>
          <a:bodyPr/>
          <a:lstStyle/>
          <a:p>
            <a:endParaRPr lang="ja-JP" altLang="en-US"/>
          </a:p>
        </p:txBody>
      </p:sp>
      <p:sp>
        <p:nvSpPr>
          <p:cNvPr id="26" name="正方形/長方形 25">
            <a:extLst>
              <a:ext uri="{FF2B5EF4-FFF2-40B4-BE49-F238E27FC236}">
                <a16:creationId xmlns:a16="http://schemas.microsoft.com/office/drawing/2014/main" id="{11656310-D779-4112-69B9-BED17142B1F0}"/>
              </a:ext>
            </a:extLst>
          </p:cNvPr>
          <p:cNvSpPr>
            <a:spLocks noGrp="1"/>
          </p:cNvSpPr>
          <p:nvPr/>
        </p:nvSpPr>
        <p:spPr>
          <a:xfrm>
            <a:off x="6133100" y="4076700"/>
            <a:ext cx="1524000" cy="266700"/>
          </a:xfrm>
          <a:prstGeom prst="rect">
            <a:avLst/>
          </a:prstGeom>
          <a:noFill/>
          <a:ln w="0">
            <a:noFill/>
            <a:prstDash val="solid"/>
          </a:ln>
        </p:spPr>
        <p:txBody>
          <a:bodyPr/>
          <a:lstStyle/>
          <a:p>
            <a:pPr algn="l">
              <a:defRPr sz="1125" b="1">
                <a:solidFill>
                  <a:srgbClr val="F28C28"/>
                </a:solidFill>
                <a:latin typeface="Noto Sans CJK JP"/>
                <a:ea typeface="Noto Sans CJK JP"/>
                <a:cs typeface="Noto Sans CJK JP"/>
              </a:defRPr>
            </a:pPr>
            <a:r>
              <a:rPr lang="en" sz="1600" b="1">
                <a:solidFill>
                  <a:srgbClr val="F28C28"/>
                </a:solidFill>
                <a:latin typeface="Arial" panose="020B0604020202020204" pitchFamily="34" charset="0"/>
                <a:ea typeface="Noto Sans CJK JP"/>
                <a:cs typeface="Arial" panose="020B0604020202020204" pitchFamily="34" charset="0"/>
              </a:rPr>
              <a:t>Wall model</a:t>
            </a:r>
          </a:p>
        </p:txBody>
      </p:sp>
      <p:sp>
        <p:nvSpPr>
          <p:cNvPr id="27" name="正方形/長方形 26">
            <a:extLst>
              <a:ext uri="{FF2B5EF4-FFF2-40B4-BE49-F238E27FC236}">
                <a16:creationId xmlns:a16="http://schemas.microsoft.com/office/drawing/2014/main" id="{4875893A-6CED-D9B5-6B46-9B9F59104DC1}"/>
              </a:ext>
            </a:extLst>
          </p:cNvPr>
          <p:cNvSpPr>
            <a:spLocks noGrp="1"/>
          </p:cNvSpPr>
          <p:nvPr/>
        </p:nvSpPr>
        <p:spPr>
          <a:xfrm>
            <a:off x="7791450" y="4076700"/>
            <a:ext cx="3922696" cy="304800"/>
          </a:xfrm>
          <a:prstGeom prst="rect">
            <a:avLst/>
          </a:prstGeom>
          <a:noFill/>
          <a:ln w="0">
            <a:noFill/>
            <a:prstDash val="solid"/>
          </a:ln>
        </p:spPr>
        <p:txBody>
          <a:bodyPr/>
          <a:lstStyle/>
          <a:p>
            <a:pPr algn="l">
              <a:defRPr sz="1350" b="0">
                <a:solidFill>
                  <a:srgbClr val="17212B"/>
                </a:solidFill>
                <a:latin typeface="Noto Sans CJK JP"/>
                <a:ea typeface="Noto Sans CJK JP"/>
                <a:cs typeface="Noto Sans CJK JP"/>
              </a:defRPr>
            </a:pPr>
            <a:r>
              <a:rPr lang="en" sz="1600" b="0">
                <a:solidFill>
                  <a:srgbClr val="17212B"/>
                </a:solidFill>
                <a:latin typeface="Arial" panose="020B0604020202020204" pitchFamily="34" charset="0"/>
                <a:ea typeface="Noto Sans CJK JP"/>
                <a:cs typeface="Arial" panose="020B0604020202020204" pitchFamily="34" charset="0"/>
              </a:rPr>
              <a:t>200 cm, approximately 400×400 cm²</a:t>
            </a:r>
          </a:p>
        </p:txBody>
      </p:sp>
      <p:sp>
        <p:nvSpPr>
          <p:cNvPr id="28" name="正方形/長方形 27">
            <a:extLst>
              <a:ext uri="{FF2B5EF4-FFF2-40B4-BE49-F238E27FC236}">
                <a16:creationId xmlns:a16="http://schemas.microsoft.com/office/drawing/2014/main" id="{FD5A1141-B1B8-81AF-56FC-A675A35C237F}"/>
              </a:ext>
            </a:extLst>
          </p:cNvPr>
          <p:cNvSpPr>
            <a:spLocks noGrp="1"/>
          </p:cNvSpPr>
          <p:nvPr/>
        </p:nvSpPr>
        <p:spPr>
          <a:xfrm>
            <a:off x="6229350" y="4495800"/>
            <a:ext cx="4991100" cy="9525"/>
          </a:xfrm>
          <a:prstGeom prst="rect">
            <a:avLst/>
          </a:prstGeom>
          <a:solidFill>
            <a:srgbClr val="CBD3DC"/>
          </a:solidFill>
          <a:ln w="0">
            <a:noFill/>
            <a:prstDash val="solid"/>
          </a:ln>
        </p:spPr>
        <p:txBody>
          <a:bodyPr/>
          <a:lstStyle/>
          <a:p>
            <a:endParaRPr lang="ja-JP" altLang="en-US"/>
          </a:p>
        </p:txBody>
      </p:sp>
      <p:sp>
        <p:nvSpPr>
          <p:cNvPr id="29" name="正方形/長方形 28">
            <a:extLst>
              <a:ext uri="{FF2B5EF4-FFF2-40B4-BE49-F238E27FC236}">
                <a16:creationId xmlns:a16="http://schemas.microsoft.com/office/drawing/2014/main" id="{099F9ED8-607D-6888-E9EB-A04D392C1C07}"/>
              </a:ext>
            </a:extLst>
          </p:cNvPr>
          <p:cNvSpPr>
            <a:spLocks noGrp="1"/>
          </p:cNvSpPr>
          <p:nvPr/>
        </p:nvSpPr>
        <p:spPr>
          <a:xfrm>
            <a:off x="6133100" y="4714875"/>
            <a:ext cx="1524000" cy="266700"/>
          </a:xfrm>
          <a:prstGeom prst="rect">
            <a:avLst/>
          </a:prstGeom>
          <a:noFill/>
          <a:ln w="0">
            <a:noFill/>
            <a:prstDash val="solid"/>
          </a:ln>
        </p:spPr>
        <p:txBody>
          <a:bodyPr/>
          <a:lstStyle/>
          <a:p>
            <a:pPr algn="l">
              <a:defRPr sz="1125" b="1">
                <a:solidFill>
                  <a:srgbClr val="F28C28"/>
                </a:solidFill>
                <a:latin typeface="Noto Sans CJK JP"/>
                <a:ea typeface="Noto Sans CJK JP"/>
                <a:cs typeface="Noto Sans CJK JP"/>
              </a:defRPr>
            </a:pPr>
            <a:r>
              <a:rPr lang="en" sz="1600" b="1">
                <a:solidFill>
                  <a:srgbClr val="F28C28"/>
                </a:solidFill>
                <a:latin typeface="Arial" panose="020B0604020202020204" pitchFamily="34" charset="0"/>
                <a:ea typeface="Noto Sans CJK JP"/>
                <a:cs typeface="Arial" panose="020B0604020202020204" pitchFamily="34" charset="0"/>
              </a:rPr>
              <a:t>Tally</a:t>
            </a:r>
          </a:p>
        </p:txBody>
      </p:sp>
      <p:sp>
        <p:nvSpPr>
          <p:cNvPr id="30" name="正方形/長方形 29">
            <a:extLst>
              <a:ext uri="{FF2B5EF4-FFF2-40B4-BE49-F238E27FC236}">
                <a16:creationId xmlns:a16="http://schemas.microsoft.com/office/drawing/2014/main" id="{50B001B5-A25E-C2E2-0971-2D2F939D830D}"/>
              </a:ext>
            </a:extLst>
          </p:cNvPr>
          <p:cNvSpPr>
            <a:spLocks noGrp="1"/>
          </p:cNvSpPr>
          <p:nvPr/>
        </p:nvSpPr>
        <p:spPr>
          <a:xfrm>
            <a:off x="7594132" y="4602183"/>
            <a:ext cx="4418196" cy="664542"/>
          </a:xfrm>
          <a:prstGeom prst="rect">
            <a:avLst/>
          </a:prstGeom>
          <a:noFill/>
          <a:ln w="0">
            <a:noFill/>
            <a:prstDash val="solid"/>
          </a:ln>
        </p:spPr>
        <p:txBody>
          <a:bodyPr/>
          <a:lstStyle/>
          <a:p>
            <a:pPr algn="l">
              <a:defRPr sz="1350" b="0">
                <a:solidFill>
                  <a:srgbClr val="17212B"/>
                </a:solidFill>
                <a:latin typeface="Noto Sans CJK JP"/>
                <a:ea typeface="Noto Sans CJK JP"/>
                <a:cs typeface="Noto Sans CJK JP"/>
              </a:defRPr>
            </a:pPr>
            <a:r>
              <a:rPr lang="en" sz="1600" b="0" dirty="0">
                <a:solidFill>
                  <a:srgbClr val="17212B"/>
                </a:solidFill>
                <a:latin typeface="Arial" panose="020B0604020202020204" pitchFamily="34" charset="0"/>
                <a:ea typeface="Noto Sans CJK JP"/>
                <a:cs typeface="Arial" panose="020B0604020202020204" pitchFamily="34" charset="0"/>
              </a:rPr>
              <a:t>Neutrons and photons,</a:t>
            </a:r>
          </a:p>
          <a:p>
            <a:pPr>
              <a:defRPr sz="1350" b="0">
                <a:solidFill>
                  <a:srgbClr val="17212B"/>
                </a:solidFill>
                <a:latin typeface="Noto Sans CJK JP"/>
                <a:ea typeface="Noto Sans CJK JP"/>
                <a:cs typeface="Noto Sans CJK JP"/>
              </a:defRPr>
            </a:pPr>
            <a:r>
              <a:rPr lang="en-US" sz="1600" dirty="0">
                <a:solidFill>
                  <a:srgbClr val="17212B"/>
                </a:solidFill>
                <a:latin typeface="Arial" panose="020B0604020202020204" pitchFamily="34" charset="0"/>
                <a:ea typeface="Noto Sans CJK JP"/>
                <a:cs typeface="Arial" panose="020B0604020202020204" pitchFamily="34" charset="0"/>
              </a:rPr>
              <a:t>5 cm thickness each within a cylindrical region</a:t>
            </a:r>
            <a:endParaRPr lang="en" sz="1600" b="0" dirty="0">
              <a:solidFill>
                <a:srgbClr val="17212B"/>
              </a:solidFill>
              <a:latin typeface="Arial" panose="020B0604020202020204" pitchFamily="34" charset="0"/>
              <a:ea typeface="Noto Sans CJK JP"/>
              <a:cs typeface="Arial" panose="020B0604020202020204" pitchFamily="34" charset="0"/>
            </a:endParaRPr>
          </a:p>
        </p:txBody>
      </p:sp>
      <p:sp>
        <p:nvSpPr>
          <p:cNvPr id="31" name="正方形/長方形 30">
            <a:extLst>
              <a:ext uri="{FF2B5EF4-FFF2-40B4-BE49-F238E27FC236}">
                <a16:creationId xmlns:a16="http://schemas.microsoft.com/office/drawing/2014/main" id="{D59A4425-DFF9-E2BC-F66E-D1CFBB9D3795}"/>
              </a:ext>
            </a:extLst>
          </p:cNvPr>
          <p:cNvSpPr>
            <a:spLocks noGrp="1"/>
          </p:cNvSpPr>
          <p:nvPr/>
        </p:nvSpPr>
        <p:spPr>
          <a:xfrm>
            <a:off x="6229350" y="5133975"/>
            <a:ext cx="4991100" cy="9525"/>
          </a:xfrm>
          <a:prstGeom prst="rect">
            <a:avLst/>
          </a:prstGeom>
          <a:solidFill>
            <a:srgbClr val="CBD3DC"/>
          </a:solidFill>
          <a:ln w="0">
            <a:noFill/>
            <a:prstDash val="solid"/>
          </a:ln>
        </p:spPr>
        <p:txBody>
          <a:bodyPr/>
          <a:lstStyle/>
          <a:p>
            <a:endParaRPr lang="ja-JP" altLang="en-US"/>
          </a:p>
        </p:txBody>
      </p:sp>
      <p:pic>
        <p:nvPicPr>
          <p:cNvPr id="6" name="図 5">
            <a:extLst>
              <a:ext uri="{FF2B5EF4-FFF2-40B4-BE49-F238E27FC236}">
                <a16:creationId xmlns:a16="http://schemas.microsoft.com/office/drawing/2014/main" id="{BC3AFC35-DB50-C562-A648-9CC396C58E8C}"/>
              </a:ext>
            </a:extLst>
          </p:cNvPr>
          <p:cNvPicPr>
            <a:picLocks noChangeAspect="1"/>
          </p:cNvPicPr>
          <p:nvPr/>
        </p:nvPicPr>
        <p:blipFill>
          <a:blip r:embed="rId3"/>
          <a:stretch>
            <a:fillRect/>
          </a:stretch>
        </p:blipFill>
        <p:spPr>
          <a:xfrm>
            <a:off x="10645542" y="0"/>
            <a:ext cx="1546458" cy="583324"/>
          </a:xfrm>
          <a:prstGeom prst="rect">
            <a:avLst/>
          </a:prstGeom>
        </p:spPr>
      </p:pic>
    </p:spTree>
    <p:extLst>
      <p:ext uri="{BB962C8B-B14F-4D97-AF65-F5344CB8AC3E}">
        <p14:creationId xmlns:p14="http://schemas.microsoft.com/office/powerpoint/2010/main" val="3859012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4DC0D-2130-7B96-BA47-8DDA0DEF779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6EA4DF0-42DE-5224-9F9E-3E28840F832B}"/>
              </a:ext>
            </a:extLst>
          </p:cNvPr>
          <p:cNvSpPr>
            <a:spLocks noGrp="1"/>
          </p:cNvSpPr>
          <p:nvPr>
            <p:ph type="ctrTitle"/>
          </p:nvPr>
        </p:nvSpPr>
        <p:spPr>
          <a:xfrm>
            <a:off x="609600" y="92339"/>
            <a:ext cx="5486400" cy="387798"/>
          </a:xfrm>
        </p:spPr>
        <p:txBody>
          <a:bodyPr/>
          <a:lstStyle/>
          <a:p>
            <a:r>
              <a:rPr lang="en" altLang="en-US" sz="2800" dirty="0">
                <a:latin typeface="Arial" panose="020B0604020202020204" pitchFamily="34" charset="0"/>
                <a:cs typeface="Arial" panose="020B0604020202020204" pitchFamily="34" charset="0"/>
              </a:rPr>
              <a:t>Dose Rate Calculation</a:t>
            </a:r>
            <a:endParaRPr kumimoji="1" lang="en" altLang="en-US" sz="2800" dirty="0">
              <a:latin typeface="Arial" panose="020B0604020202020204" pitchFamily="34" charset="0"/>
              <a:cs typeface="Arial" panose="020B0604020202020204" pitchFamily="34" charset="0"/>
            </a:endParaRPr>
          </a:p>
        </p:txBody>
      </p:sp>
      <p:sp>
        <p:nvSpPr>
          <p:cNvPr id="5" name="スライド番号プレースホルダー 1">
            <a:extLst>
              <a:ext uri="{FF2B5EF4-FFF2-40B4-BE49-F238E27FC236}">
                <a16:creationId xmlns:a16="http://schemas.microsoft.com/office/drawing/2014/main" id="{C786BCB3-DAF3-4C06-B68A-C57E6AC3556E}"/>
              </a:ext>
            </a:extLst>
          </p:cNvPr>
          <p:cNvSpPr>
            <a:spLocks noGrp="1"/>
          </p:cNvSpPr>
          <p:nvPr>
            <p:ph type="sldNum" sz="quarter" idx="12"/>
          </p:nvPr>
        </p:nvSpPr>
        <p:spPr>
          <a:xfrm>
            <a:off x="11537155" y="6852255"/>
            <a:ext cx="312275" cy="174880"/>
          </a:xfrm>
        </p:spPr>
        <p:txBody>
          <a:bodyPr/>
          <a:lstStyle/>
          <a:p>
            <a:fld id="{A8B19767-01F7-FB4D-A52C-358FABD129EC}" type="slidenum">
              <a:rPr lang="en-US"/>
              <a:pPr/>
              <a:t>13</a:t>
            </a:fld>
            <a:endParaRPr lang="en-US" dirty="0"/>
          </a:p>
        </p:txBody>
      </p:sp>
      <p:sp>
        <p:nvSpPr>
          <p:cNvPr id="7" name="正方形/長方形 6">
            <a:extLst>
              <a:ext uri="{FF2B5EF4-FFF2-40B4-BE49-F238E27FC236}">
                <a16:creationId xmlns:a16="http://schemas.microsoft.com/office/drawing/2014/main" id="{FA2EEDD7-C00A-E296-3685-10520D49C48D}"/>
              </a:ext>
            </a:extLst>
          </p:cNvPr>
          <p:cNvSpPr>
            <a:spLocks noGrp="1"/>
          </p:cNvSpPr>
          <p:nvPr/>
        </p:nvSpPr>
        <p:spPr>
          <a:xfrm>
            <a:off x="609600" y="610200"/>
            <a:ext cx="10477500" cy="457200"/>
          </a:xfrm>
          <a:prstGeom prst="rect">
            <a:avLst/>
          </a:prstGeom>
          <a:noFill/>
          <a:ln w="0">
            <a:noFill/>
            <a:prstDash val="solid"/>
          </a:ln>
        </p:spPr>
        <p:txBody>
          <a:bodyPr/>
          <a:lstStyle/>
          <a:p>
            <a:pPr>
              <a:defRPr sz="2700" b="1">
                <a:solidFill>
                  <a:srgbClr val="12355B"/>
                </a:solidFill>
                <a:latin typeface="Noto Sans CJK JP"/>
                <a:ea typeface="Noto Sans CJK JP"/>
                <a:cs typeface="Noto Sans CJK JP"/>
              </a:defRPr>
            </a:pPr>
            <a:r>
              <a:rPr lang="en" altLang="ja-JP" sz="2000" b="1" dirty="0">
                <a:solidFill>
                  <a:srgbClr val="12355B"/>
                </a:solidFill>
                <a:latin typeface="Arial" panose="020B0604020202020204" pitchFamily="34" charset="0"/>
                <a:ea typeface="Noto Sans CJK JP"/>
                <a:cs typeface="Arial" panose="020B0604020202020204" pitchFamily="34" charset="0"/>
              </a:rPr>
              <a:t>Calculation model </a:t>
            </a:r>
            <a:r>
              <a:rPr lang="en" sz="2000" b="1" dirty="0">
                <a:solidFill>
                  <a:srgbClr val="12355B"/>
                </a:solidFill>
                <a:latin typeface="Arial" panose="020B0604020202020204" pitchFamily="34" charset="0"/>
                <a:ea typeface="Noto Sans CJK JP"/>
                <a:cs typeface="Arial" panose="020B0604020202020204" pitchFamily="34" charset="0"/>
              </a:rPr>
              <a:t>:  10 to 20 </a:t>
            </a:r>
            <a:r>
              <a:rPr lang="en" sz="2000" b="1">
                <a:solidFill>
                  <a:srgbClr val="12355B"/>
                </a:solidFill>
                <a:latin typeface="Arial" panose="020B0604020202020204" pitchFamily="34" charset="0"/>
                <a:ea typeface="Noto Sans CJK JP"/>
                <a:cs typeface="Arial" panose="020B0604020202020204" pitchFamily="34" charset="0"/>
              </a:rPr>
              <a:t>MeV Photon   (Medical Liniac)</a:t>
            </a:r>
            <a:endParaRPr lang="en" sz="2000" b="1" dirty="0">
              <a:solidFill>
                <a:srgbClr val="12355B"/>
              </a:solidFill>
              <a:latin typeface="Arial" panose="020B0604020202020204" pitchFamily="34" charset="0"/>
              <a:ea typeface="Noto Sans CJK JP"/>
              <a:cs typeface="Arial" panose="020B0604020202020204" pitchFamily="34" charset="0"/>
            </a:endParaRPr>
          </a:p>
        </p:txBody>
      </p:sp>
      <p:sp>
        <p:nvSpPr>
          <p:cNvPr id="8" name="正方形/長方形 7">
            <a:extLst>
              <a:ext uri="{FF2B5EF4-FFF2-40B4-BE49-F238E27FC236}">
                <a16:creationId xmlns:a16="http://schemas.microsoft.com/office/drawing/2014/main" id="{D4AEB848-DF32-AD60-4C2D-91F115E54016}"/>
              </a:ext>
            </a:extLst>
          </p:cNvPr>
          <p:cNvSpPr>
            <a:spLocks noGrp="1"/>
          </p:cNvSpPr>
          <p:nvPr/>
        </p:nvSpPr>
        <p:spPr>
          <a:xfrm>
            <a:off x="609600" y="1104900"/>
            <a:ext cx="10972800" cy="19050"/>
          </a:xfrm>
          <a:prstGeom prst="rect">
            <a:avLst/>
          </a:prstGeom>
          <a:solidFill>
            <a:srgbClr val="CBD3DC"/>
          </a:solidFill>
          <a:ln w="0">
            <a:noFill/>
            <a:prstDash val="solid"/>
          </a:ln>
        </p:spPr>
        <p:txBody>
          <a:bodyPr/>
          <a:lstStyle/>
          <a:p>
            <a:endParaRPr lang="ja-JP" altLang="en-US"/>
          </a:p>
        </p:txBody>
      </p:sp>
      <p:sp>
        <p:nvSpPr>
          <p:cNvPr id="9" name="正方形/長方形 8">
            <a:extLst>
              <a:ext uri="{FF2B5EF4-FFF2-40B4-BE49-F238E27FC236}">
                <a16:creationId xmlns:a16="http://schemas.microsoft.com/office/drawing/2014/main" id="{ADE1105C-468F-C557-82B7-5FF6EF01C698}"/>
              </a:ext>
            </a:extLst>
          </p:cNvPr>
          <p:cNvSpPr>
            <a:spLocks noGrp="1"/>
          </p:cNvSpPr>
          <p:nvPr/>
        </p:nvSpPr>
        <p:spPr>
          <a:xfrm>
            <a:off x="609600" y="1104900"/>
            <a:ext cx="819150" cy="38100"/>
          </a:xfrm>
          <a:prstGeom prst="rect">
            <a:avLst/>
          </a:prstGeom>
          <a:solidFill>
            <a:srgbClr val="F28C28"/>
          </a:solidFill>
          <a:ln w="0">
            <a:noFill/>
            <a:prstDash val="solid"/>
          </a:ln>
        </p:spPr>
        <p:txBody>
          <a:bodyPr/>
          <a:lstStyle/>
          <a:p>
            <a:endParaRPr lang="ja-JP" altLang="en-US"/>
          </a:p>
        </p:txBody>
      </p:sp>
      <p:sp>
        <p:nvSpPr>
          <p:cNvPr id="10" name="正方形/長方形 9">
            <a:extLst>
              <a:ext uri="{FF2B5EF4-FFF2-40B4-BE49-F238E27FC236}">
                <a16:creationId xmlns:a16="http://schemas.microsoft.com/office/drawing/2014/main" id="{75765498-8008-DC97-4875-0E74B89E0D92}"/>
              </a:ext>
            </a:extLst>
          </p:cNvPr>
          <p:cNvSpPr>
            <a:spLocks noGrp="1"/>
          </p:cNvSpPr>
          <p:nvPr/>
        </p:nvSpPr>
        <p:spPr>
          <a:xfrm>
            <a:off x="609600" y="6496050"/>
            <a:ext cx="7810500" cy="171450"/>
          </a:xfrm>
          <a:prstGeom prst="rect">
            <a:avLst/>
          </a:prstGeom>
          <a:noFill/>
          <a:ln w="0">
            <a:noFill/>
            <a:prstDash val="solid"/>
          </a:ln>
        </p:spPr>
        <p:txBody>
          <a:bodyPr/>
          <a:lstStyle/>
          <a:p>
            <a:pPr algn="l">
              <a:defRPr sz="675" b="0">
                <a:solidFill>
                  <a:srgbClr val="5B6673"/>
                </a:solidFill>
                <a:latin typeface="Noto Sans CJK JP"/>
                <a:ea typeface="Noto Sans CJK JP"/>
                <a:cs typeface="Noto Sans CJK JP"/>
              </a:defRPr>
            </a:pPr>
            <a:r>
              <a:rPr lang="en" sz="675" b="0">
                <a:solidFill>
                  <a:srgbClr val="5B6673"/>
                </a:solidFill>
                <a:latin typeface="Noto Sans CJK JP"/>
                <a:ea typeface="Noto Sans CJK JP"/>
                <a:cs typeface="Noto Sans CJK JP"/>
              </a:rPr>
              <a:t>Source: SATIF Manuscript .docx (Provided by User)</a:t>
            </a:r>
          </a:p>
        </p:txBody>
      </p:sp>
      <p:sp>
        <p:nvSpPr>
          <p:cNvPr id="11" name="正方形/長方形 10">
            <a:extLst>
              <a:ext uri="{FF2B5EF4-FFF2-40B4-BE49-F238E27FC236}">
                <a16:creationId xmlns:a16="http://schemas.microsoft.com/office/drawing/2014/main" id="{076AA3B8-7ADA-610E-7A3C-A8A22D2CC5CD}"/>
              </a:ext>
            </a:extLst>
          </p:cNvPr>
          <p:cNvSpPr>
            <a:spLocks noGrp="1"/>
          </p:cNvSpPr>
          <p:nvPr/>
        </p:nvSpPr>
        <p:spPr>
          <a:xfrm>
            <a:off x="11087099" y="6885940"/>
            <a:ext cx="495300" cy="171450"/>
          </a:xfrm>
          <a:prstGeom prst="rect">
            <a:avLst/>
          </a:prstGeom>
          <a:noFill/>
          <a:ln w="0">
            <a:noFill/>
            <a:prstDash val="solid"/>
          </a:ln>
        </p:spPr>
        <p:txBody>
          <a:bodyPr/>
          <a:lstStyle/>
          <a:p>
            <a:pPr algn="r">
              <a:defRPr sz="750" b="1">
                <a:solidFill>
                  <a:srgbClr val="12355B"/>
                </a:solidFill>
                <a:latin typeface="Noto Sans CJK JP"/>
                <a:ea typeface="Noto Sans CJK JP"/>
                <a:cs typeface="Noto Sans CJK JP"/>
              </a:defRPr>
            </a:pPr>
            <a:r>
              <a:rPr lang="en" altLang="ja-JP" sz="750" b="1">
                <a:solidFill>
                  <a:srgbClr val="12355B"/>
                </a:solidFill>
                <a:latin typeface="Noto Sans CJK JP"/>
                <a:ea typeface="Noto Sans CJK JP"/>
                <a:cs typeface="Noto Sans CJK JP"/>
              </a:rPr>
              <a:t>12</a:t>
            </a:r>
            <a:endParaRPr sz="750" b="1">
              <a:solidFill>
                <a:srgbClr val="12355B"/>
              </a:solidFill>
              <a:latin typeface="Noto Sans CJK JP"/>
              <a:ea typeface="Noto Sans CJK JP"/>
              <a:cs typeface="Noto Sans CJK JP"/>
            </a:endParaRPr>
          </a:p>
        </p:txBody>
      </p:sp>
      <p:sp>
        <p:nvSpPr>
          <p:cNvPr id="12" name="正方形/長方形 11">
            <a:extLst>
              <a:ext uri="{FF2B5EF4-FFF2-40B4-BE49-F238E27FC236}">
                <a16:creationId xmlns:a16="http://schemas.microsoft.com/office/drawing/2014/main" id="{4CB3BC85-7282-E8B4-FA8F-532AF9D8AEBC}"/>
              </a:ext>
            </a:extLst>
          </p:cNvPr>
          <p:cNvSpPr>
            <a:spLocks noGrp="1"/>
          </p:cNvSpPr>
          <p:nvPr/>
        </p:nvSpPr>
        <p:spPr>
          <a:xfrm>
            <a:off x="609600" y="1466850"/>
            <a:ext cx="1619250" cy="266700"/>
          </a:xfrm>
          <a:prstGeom prst="rect">
            <a:avLst/>
          </a:prstGeom>
          <a:noFill/>
          <a:ln w="0">
            <a:noFill/>
            <a:prstDash val="solid"/>
          </a:ln>
        </p:spPr>
        <p:txBody>
          <a:bodyPr/>
          <a:lstStyle/>
          <a:p>
            <a:pPr algn="l">
              <a:defRPr sz="1125" b="1">
                <a:solidFill>
                  <a:srgbClr val="F28C28"/>
                </a:solidFill>
                <a:latin typeface="Noto Sans CJK JP"/>
                <a:ea typeface="Noto Sans CJK JP"/>
                <a:cs typeface="Noto Sans CJK JP"/>
              </a:defRPr>
            </a:pPr>
            <a:r>
              <a:rPr lang="en" sz="1600" b="1" dirty="0">
                <a:solidFill>
                  <a:srgbClr val="F28C28"/>
                </a:solidFill>
                <a:latin typeface="Arial" panose="020B0604020202020204" pitchFamily="34" charset="0"/>
                <a:ea typeface="Noto Sans CJK JP"/>
                <a:cs typeface="Arial" panose="020B0604020202020204" pitchFamily="34" charset="0"/>
              </a:rPr>
              <a:t>Calculation</a:t>
            </a:r>
          </a:p>
        </p:txBody>
      </p:sp>
      <p:sp>
        <p:nvSpPr>
          <p:cNvPr id="13" name="正方形/長方形 12">
            <a:extLst>
              <a:ext uri="{FF2B5EF4-FFF2-40B4-BE49-F238E27FC236}">
                <a16:creationId xmlns:a16="http://schemas.microsoft.com/office/drawing/2014/main" id="{042B0A46-6219-6694-4714-5402ADDDEB06}"/>
              </a:ext>
            </a:extLst>
          </p:cNvPr>
          <p:cNvSpPr>
            <a:spLocks noGrp="1"/>
          </p:cNvSpPr>
          <p:nvPr/>
        </p:nvSpPr>
        <p:spPr>
          <a:xfrm>
            <a:off x="2286000" y="1466850"/>
            <a:ext cx="4191000" cy="342900"/>
          </a:xfrm>
          <a:prstGeom prst="rect">
            <a:avLst/>
          </a:prstGeom>
          <a:noFill/>
          <a:ln w="0">
            <a:noFill/>
            <a:prstDash val="solid"/>
          </a:ln>
        </p:spPr>
        <p:txBody>
          <a:bodyPr/>
          <a:lstStyle/>
          <a:p>
            <a:pPr algn="l">
              <a:defRPr sz="1275" b="1">
                <a:solidFill>
                  <a:srgbClr val="17212B"/>
                </a:solidFill>
                <a:latin typeface="Noto Sans CJK JP"/>
                <a:ea typeface="Noto Sans CJK JP"/>
                <a:cs typeface="Noto Sans CJK JP"/>
              </a:defRPr>
            </a:pPr>
            <a:r>
              <a:rPr lang="en" sz="1600" b="1">
                <a:solidFill>
                  <a:srgbClr val="17212B"/>
                </a:solidFill>
                <a:latin typeface="Arial" panose="020B0604020202020204" pitchFamily="34" charset="0"/>
                <a:ea typeface="Noto Sans CJK JP"/>
                <a:cs typeface="Arial" panose="020B0604020202020204" pitchFamily="34" charset="0"/>
              </a:rPr>
              <a:t>MCNP 6.2</a:t>
            </a:r>
          </a:p>
        </p:txBody>
      </p:sp>
      <p:sp>
        <p:nvSpPr>
          <p:cNvPr id="14" name="正方形/長方形 13">
            <a:extLst>
              <a:ext uri="{FF2B5EF4-FFF2-40B4-BE49-F238E27FC236}">
                <a16:creationId xmlns:a16="http://schemas.microsoft.com/office/drawing/2014/main" id="{68D1BBE7-F7E3-8DF9-E973-2B5A9AC23883}"/>
              </a:ext>
            </a:extLst>
          </p:cNvPr>
          <p:cNvSpPr>
            <a:spLocks noGrp="1"/>
          </p:cNvSpPr>
          <p:nvPr/>
        </p:nvSpPr>
        <p:spPr>
          <a:xfrm>
            <a:off x="609600" y="1905000"/>
            <a:ext cx="5867400" cy="9525"/>
          </a:xfrm>
          <a:prstGeom prst="rect">
            <a:avLst/>
          </a:prstGeom>
          <a:solidFill>
            <a:srgbClr val="CBD3DC"/>
          </a:solidFill>
          <a:ln w="0">
            <a:noFill/>
            <a:prstDash val="solid"/>
          </a:ln>
        </p:spPr>
        <p:txBody>
          <a:bodyPr/>
          <a:lstStyle/>
          <a:p>
            <a:endParaRPr lang="ja-JP" altLang="en-US" sz="1600">
              <a:latin typeface="Arial" panose="020B0604020202020204" pitchFamily="34" charset="0"/>
              <a:cs typeface="Arial" panose="020B0604020202020204" pitchFamily="34" charset="0"/>
            </a:endParaRPr>
          </a:p>
        </p:txBody>
      </p:sp>
      <p:sp>
        <p:nvSpPr>
          <p:cNvPr id="15" name="正方形/長方形 14">
            <a:extLst>
              <a:ext uri="{FF2B5EF4-FFF2-40B4-BE49-F238E27FC236}">
                <a16:creationId xmlns:a16="http://schemas.microsoft.com/office/drawing/2014/main" id="{25EE5724-4FC3-A46F-EA74-6C574F87D7B3}"/>
              </a:ext>
            </a:extLst>
          </p:cNvPr>
          <p:cNvSpPr>
            <a:spLocks noGrp="1"/>
          </p:cNvSpPr>
          <p:nvPr/>
        </p:nvSpPr>
        <p:spPr>
          <a:xfrm>
            <a:off x="609600" y="2114550"/>
            <a:ext cx="1619250" cy="266700"/>
          </a:xfrm>
          <a:prstGeom prst="rect">
            <a:avLst/>
          </a:prstGeom>
          <a:noFill/>
          <a:ln w="0">
            <a:noFill/>
            <a:prstDash val="solid"/>
          </a:ln>
        </p:spPr>
        <p:txBody>
          <a:bodyPr/>
          <a:lstStyle/>
          <a:p>
            <a:pPr algn="l">
              <a:defRPr sz="1125" b="1">
                <a:solidFill>
                  <a:srgbClr val="F28C28"/>
                </a:solidFill>
                <a:latin typeface="Noto Sans CJK JP"/>
                <a:ea typeface="Noto Sans CJK JP"/>
                <a:cs typeface="Noto Sans CJK JP"/>
              </a:defRPr>
            </a:pPr>
            <a:r>
              <a:rPr lang="en" sz="1600" b="1">
                <a:solidFill>
                  <a:srgbClr val="F28C28"/>
                </a:solidFill>
                <a:latin typeface="Arial" panose="020B0604020202020204" pitchFamily="34" charset="0"/>
                <a:ea typeface="Noto Sans CJK JP"/>
                <a:cs typeface="Arial" panose="020B0604020202020204" pitchFamily="34" charset="0"/>
              </a:rPr>
              <a:t>Library</a:t>
            </a:r>
          </a:p>
        </p:txBody>
      </p:sp>
      <p:sp>
        <p:nvSpPr>
          <p:cNvPr id="16" name="正方形/長方形 15">
            <a:extLst>
              <a:ext uri="{FF2B5EF4-FFF2-40B4-BE49-F238E27FC236}">
                <a16:creationId xmlns:a16="http://schemas.microsoft.com/office/drawing/2014/main" id="{854C5817-71EA-0A12-12D0-538C0C991C5D}"/>
              </a:ext>
            </a:extLst>
          </p:cNvPr>
          <p:cNvSpPr>
            <a:spLocks noGrp="1"/>
          </p:cNvSpPr>
          <p:nvPr/>
        </p:nvSpPr>
        <p:spPr>
          <a:xfrm>
            <a:off x="2286000" y="2114550"/>
            <a:ext cx="4191000" cy="342900"/>
          </a:xfrm>
          <a:prstGeom prst="rect">
            <a:avLst/>
          </a:prstGeom>
          <a:noFill/>
          <a:ln w="0">
            <a:noFill/>
            <a:prstDash val="solid"/>
          </a:ln>
        </p:spPr>
        <p:txBody>
          <a:bodyPr/>
          <a:lstStyle/>
          <a:p>
            <a:pPr algn="l">
              <a:defRPr sz="1275" b="0">
                <a:solidFill>
                  <a:srgbClr val="17212B"/>
                </a:solidFill>
                <a:latin typeface="Noto Sans CJK JP"/>
                <a:ea typeface="Noto Sans CJK JP"/>
                <a:cs typeface="Noto Sans CJK JP"/>
              </a:defRPr>
            </a:pPr>
            <a:r>
              <a:rPr lang="en" sz="1600" b="0">
                <a:solidFill>
                  <a:srgbClr val="17212B"/>
                </a:solidFill>
                <a:latin typeface="Arial" panose="020B0604020202020204" pitchFamily="34" charset="0"/>
                <a:ea typeface="Noto Sans CJK JP"/>
                <a:cs typeface="Arial" panose="020B0604020202020204" pitchFamily="34" charset="0"/>
              </a:rPr>
              <a:t>el03 / mcplib84 / JENDL-5</a:t>
            </a:r>
          </a:p>
        </p:txBody>
      </p:sp>
      <p:sp>
        <p:nvSpPr>
          <p:cNvPr id="17" name="正方形/長方形 16">
            <a:extLst>
              <a:ext uri="{FF2B5EF4-FFF2-40B4-BE49-F238E27FC236}">
                <a16:creationId xmlns:a16="http://schemas.microsoft.com/office/drawing/2014/main" id="{EED6EC82-44CB-BE91-C506-AA9AA5A308F5}"/>
              </a:ext>
            </a:extLst>
          </p:cNvPr>
          <p:cNvSpPr>
            <a:spLocks noGrp="1"/>
          </p:cNvSpPr>
          <p:nvPr/>
        </p:nvSpPr>
        <p:spPr>
          <a:xfrm>
            <a:off x="609600" y="2552700"/>
            <a:ext cx="5867400" cy="9525"/>
          </a:xfrm>
          <a:prstGeom prst="rect">
            <a:avLst/>
          </a:prstGeom>
          <a:solidFill>
            <a:srgbClr val="CBD3DC"/>
          </a:solidFill>
          <a:ln w="0">
            <a:noFill/>
            <a:prstDash val="solid"/>
          </a:ln>
        </p:spPr>
        <p:txBody>
          <a:bodyPr/>
          <a:lstStyle/>
          <a:p>
            <a:endParaRPr lang="ja-JP" altLang="en-US" sz="1600">
              <a:latin typeface="Arial" panose="020B0604020202020204" pitchFamily="34" charset="0"/>
              <a:cs typeface="Arial" panose="020B0604020202020204" pitchFamily="34" charset="0"/>
            </a:endParaRPr>
          </a:p>
        </p:txBody>
      </p:sp>
      <p:sp>
        <p:nvSpPr>
          <p:cNvPr id="18" name="正方形/長方形 17">
            <a:extLst>
              <a:ext uri="{FF2B5EF4-FFF2-40B4-BE49-F238E27FC236}">
                <a16:creationId xmlns:a16="http://schemas.microsoft.com/office/drawing/2014/main" id="{10D066CB-892D-56EA-D2ED-9BCD5699C215}"/>
              </a:ext>
            </a:extLst>
          </p:cNvPr>
          <p:cNvSpPr>
            <a:spLocks noGrp="1"/>
          </p:cNvSpPr>
          <p:nvPr/>
        </p:nvSpPr>
        <p:spPr>
          <a:xfrm>
            <a:off x="609600" y="2762250"/>
            <a:ext cx="1619250" cy="266700"/>
          </a:xfrm>
          <a:prstGeom prst="rect">
            <a:avLst/>
          </a:prstGeom>
          <a:noFill/>
          <a:ln w="0">
            <a:noFill/>
            <a:prstDash val="solid"/>
          </a:ln>
        </p:spPr>
        <p:txBody>
          <a:bodyPr/>
          <a:lstStyle/>
          <a:p>
            <a:pPr algn="l">
              <a:defRPr sz="1125" b="1">
                <a:solidFill>
                  <a:srgbClr val="F28C28"/>
                </a:solidFill>
                <a:latin typeface="Noto Sans CJK JP"/>
                <a:ea typeface="Noto Sans CJK JP"/>
                <a:cs typeface="Noto Sans CJK JP"/>
              </a:defRPr>
            </a:pPr>
            <a:r>
              <a:rPr lang="en" sz="1600" b="1">
                <a:solidFill>
                  <a:srgbClr val="F28C28"/>
                </a:solidFill>
                <a:latin typeface="Arial" panose="020B0604020202020204" pitchFamily="34" charset="0"/>
                <a:ea typeface="Noto Sans CJK JP"/>
                <a:cs typeface="Arial" panose="020B0604020202020204" pitchFamily="34" charset="0"/>
              </a:rPr>
              <a:t>Source</a:t>
            </a:r>
          </a:p>
        </p:txBody>
      </p:sp>
      <p:sp>
        <p:nvSpPr>
          <p:cNvPr id="19" name="正方形/長方形 18">
            <a:extLst>
              <a:ext uri="{FF2B5EF4-FFF2-40B4-BE49-F238E27FC236}">
                <a16:creationId xmlns:a16="http://schemas.microsoft.com/office/drawing/2014/main" id="{90B8F1C8-C1D3-FA58-E8A6-939EC0CDEC69}"/>
              </a:ext>
            </a:extLst>
          </p:cNvPr>
          <p:cNvSpPr>
            <a:spLocks noGrp="1"/>
          </p:cNvSpPr>
          <p:nvPr/>
        </p:nvSpPr>
        <p:spPr>
          <a:xfrm>
            <a:off x="2286000" y="2762250"/>
            <a:ext cx="4191000" cy="342900"/>
          </a:xfrm>
          <a:prstGeom prst="rect">
            <a:avLst/>
          </a:prstGeom>
          <a:noFill/>
          <a:ln w="0">
            <a:noFill/>
            <a:prstDash val="solid"/>
          </a:ln>
        </p:spPr>
        <p:txBody>
          <a:bodyPr/>
          <a:lstStyle/>
          <a:p>
            <a:pPr algn="l">
              <a:defRPr sz="1275" b="0">
                <a:solidFill>
                  <a:srgbClr val="17212B"/>
                </a:solidFill>
                <a:latin typeface="Noto Sans CJK JP"/>
                <a:ea typeface="Noto Sans CJK JP"/>
                <a:cs typeface="Noto Sans CJK JP"/>
              </a:defRPr>
            </a:pPr>
            <a:r>
              <a:rPr lang="en" sz="1600" b="0">
                <a:solidFill>
                  <a:srgbClr val="17212B"/>
                </a:solidFill>
                <a:latin typeface="Arial" panose="020B0604020202020204" pitchFamily="34" charset="0"/>
                <a:ea typeface="Noto Sans CJK JP"/>
                <a:cs typeface="Arial" panose="020B0604020202020204" pitchFamily="34" charset="0"/>
              </a:rPr>
              <a:t>Continuous photons from a tungsten target</a:t>
            </a:r>
          </a:p>
        </p:txBody>
      </p:sp>
      <p:sp>
        <p:nvSpPr>
          <p:cNvPr id="20" name="正方形/長方形 19">
            <a:extLst>
              <a:ext uri="{FF2B5EF4-FFF2-40B4-BE49-F238E27FC236}">
                <a16:creationId xmlns:a16="http://schemas.microsoft.com/office/drawing/2014/main" id="{3161EF4A-A4A4-169A-1682-471F149A0B13}"/>
              </a:ext>
            </a:extLst>
          </p:cNvPr>
          <p:cNvSpPr>
            <a:spLocks noGrp="1"/>
          </p:cNvSpPr>
          <p:nvPr/>
        </p:nvSpPr>
        <p:spPr>
          <a:xfrm>
            <a:off x="609600" y="3200400"/>
            <a:ext cx="5867400" cy="9525"/>
          </a:xfrm>
          <a:prstGeom prst="rect">
            <a:avLst/>
          </a:prstGeom>
          <a:solidFill>
            <a:srgbClr val="CBD3DC"/>
          </a:solidFill>
          <a:ln w="0">
            <a:noFill/>
            <a:prstDash val="solid"/>
          </a:ln>
        </p:spPr>
        <p:txBody>
          <a:bodyPr/>
          <a:lstStyle/>
          <a:p>
            <a:endParaRPr lang="ja-JP" altLang="en-US" sz="1600">
              <a:latin typeface="Arial" panose="020B0604020202020204" pitchFamily="34" charset="0"/>
              <a:cs typeface="Arial" panose="020B0604020202020204" pitchFamily="34" charset="0"/>
            </a:endParaRPr>
          </a:p>
        </p:txBody>
      </p:sp>
      <p:sp>
        <p:nvSpPr>
          <p:cNvPr id="21" name="正方形/長方形 20">
            <a:extLst>
              <a:ext uri="{FF2B5EF4-FFF2-40B4-BE49-F238E27FC236}">
                <a16:creationId xmlns:a16="http://schemas.microsoft.com/office/drawing/2014/main" id="{B29D22B8-0529-40F5-4344-256A194D206C}"/>
              </a:ext>
            </a:extLst>
          </p:cNvPr>
          <p:cNvSpPr>
            <a:spLocks noGrp="1"/>
          </p:cNvSpPr>
          <p:nvPr/>
        </p:nvSpPr>
        <p:spPr>
          <a:xfrm>
            <a:off x="599974" y="3409950"/>
            <a:ext cx="1864093" cy="266700"/>
          </a:xfrm>
          <a:prstGeom prst="rect">
            <a:avLst/>
          </a:prstGeom>
          <a:noFill/>
          <a:ln w="0">
            <a:noFill/>
            <a:prstDash val="solid"/>
          </a:ln>
        </p:spPr>
        <p:txBody>
          <a:bodyPr/>
          <a:lstStyle/>
          <a:p>
            <a:pPr algn="l">
              <a:defRPr sz="1125" b="1">
                <a:solidFill>
                  <a:srgbClr val="F28C28"/>
                </a:solidFill>
                <a:latin typeface="Noto Sans CJK JP"/>
                <a:ea typeface="Noto Sans CJK JP"/>
                <a:cs typeface="Noto Sans CJK JP"/>
              </a:defRPr>
            </a:pPr>
            <a:r>
              <a:rPr lang="en" sz="1600" b="1" dirty="0">
                <a:solidFill>
                  <a:srgbClr val="F28C28"/>
                </a:solidFill>
                <a:latin typeface="Arial" panose="020B0604020202020204" pitchFamily="34" charset="0"/>
                <a:ea typeface="Noto Sans CJK JP"/>
                <a:cs typeface="Arial" panose="020B0604020202020204" pitchFamily="34" charset="0"/>
              </a:rPr>
              <a:t>Electron energy</a:t>
            </a:r>
          </a:p>
        </p:txBody>
      </p:sp>
      <p:sp>
        <p:nvSpPr>
          <p:cNvPr id="22" name="正方形/長方形 21">
            <a:extLst>
              <a:ext uri="{FF2B5EF4-FFF2-40B4-BE49-F238E27FC236}">
                <a16:creationId xmlns:a16="http://schemas.microsoft.com/office/drawing/2014/main" id="{F2D36F37-A002-7816-1F66-962DAA360821}"/>
              </a:ext>
            </a:extLst>
          </p:cNvPr>
          <p:cNvSpPr>
            <a:spLocks noGrp="1"/>
          </p:cNvSpPr>
          <p:nvPr/>
        </p:nvSpPr>
        <p:spPr>
          <a:xfrm>
            <a:off x="2286000" y="3409950"/>
            <a:ext cx="4191000" cy="342900"/>
          </a:xfrm>
          <a:prstGeom prst="rect">
            <a:avLst/>
          </a:prstGeom>
          <a:noFill/>
          <a:ln w="0">
            <a:noFill/>
            <a:prstDash val="solid"/>
          </a:ln>
        </p:spPr>
        <p:txBody>
          <a:bodyPr/>
          <a:lstStyle/>
          <a:p>
            <a:pPr algn="l">
              <a:defRPr sz="1275" b="0">
                <a:solidFill>
                  <a:srgbClr val="17212B"/>
                </a:solidFill>
                <a:latin typeface="Noto Sans CJK JP"/>
                <a:ea typeface="Noto Sans CJK JP"/>
                <a:cs typeface="Noto Sans CJK JP"/>
              </a:defRPr>
            </a:pPr>
            <a:r>
              <a:rPr lang="en" sz="1600" b="0">
                <a:solidFill>
                  <a:srgbClr val="17212B"/>
                </a:solidFill>
                <a:latin typeface="Arial" panose="020B0604020202020204" pitchFamily="34" charset="0"/>
                <a:ea typeface="Noto Sans CJK JP"/>
                <a:cs typeface="Arial" panose="020B0604020202020204" pitchFamily="34" charset="0"/>
              </a:rPr>
              <a:t>10, 12, 15, 17, 18, 20 MeV</a:t>
            </a:r>
          </a:p>
        </p:txBody>
      </p:sp>
      <p:sp>
        <p:nvSpPr>
          <p:cNvPr id="23" name="正方形/長方形 22">
            <a:extLst>
              <a:ext uri="{FF2B5EF4-FFF2-40B4-BE49-F238E27FC236}">
                <a16:creationId xmlns:a16="http://schemas.microsoft.com/office/drawing/2014/main" id="{2DC7BDDC-171E-DF50-5363-64FDDCAE4848}"/>
              </a:ext>
            </a:extLst>
          </p:cNvPr>
          <p:cNvSpPr>
            <a:spLocks noGrp="1"/>
          </p:cNvSpPr>
          <p:nvPr/>
        </p:nvSpPr>
        <p:spPr>
          <a:xfrm>
            <a:off x="609600" y="3848100"/>
            <a:ext cx="5867400" cy="9525"/>
          </a:xfrm>
          <a:prstGeom prst="rect">
            <a:avLst/>
          </a:prstGeom>
          <a:solidFill>
            <a:srgbClr val="CBD3DC"/>
          </a:solidFill>
          <a:ln w="0">
            <a:noFill/>
            <a:prstDash val="solid"/>
          </a:ln>
        </p:spPr>
        <p:txBody>
          <a:bodyPr/>
          <a:lstStyle/>
          <a:p>
            <a:endParaRPr lang="ja-JP" altLang="en-US" sz="1600">
              <a:latin typeface="Arial" panose="020B0604020202020204" pitchFamily="34" charset="0"/>
              <a:cs typeface="Arial" panose="020B0604020202020204" pitchFamily="34" charset="0"/>
            </a:endParaRPr>
          </a:p>
        </p:txBody>
      </p:sp>
      <p:sp>
        <p:nvSpPr>
          <p:cNvPr id="24" name="正方形/長方形 23">
            <a:extLst>
              <a:ext uri="{FF2B5EF4-FFF2-40B4-BE49-F238E27FC236}">
                <a16:creationId xmlns:a16="http://schemas.microsoft.com/office/drawing/2014/main" id="{315957EC-4F94-3FB0-A569-ABC198ED8D91}"/>
              </a:ext>
            </a:extLst>
          </p:cNvPr>
          <p:cNvSpPr>
            <a:spLocks noGrp="1"/>
          </p:cNvSpPr>
          <p:nvPr/>
        </p:nvSpPr>
        <p:spPr>
          <a:xfrm>
            <a:off x="609600" y="4057650"/>
            <a:ext cx="1619250" cy="266700"/>
          </a:xfrm>
          <a:prstGeom prst="rect">
            <a:avLst/>
          </a:prstGeom>
          <a:noFill/>
          <a:ln w="0">
            <a:noFill/>
            <a:prstDash val="solid"/>
          </a:ln>
        </p:spPr>
        <p:txBody>
          <a:bodyPr/>
          <a:lstStyle/>
          <a:p>
            <a:pPr algn="l">
              <a:defRPr sz="1125" b="1">
                <a:solidFill>
                  <a:srgbClr val="F28C28"/>
                </a:solidFill>
                <a:latin typeface="Noto Sans CJK JP"/>
                <a:ea typeface="Noto Sans CJK JP"/>
                <a:cs typeface="Noto Sans CJK JP"/>
              </a:defRPr>
            </a:pPr>
            <a:r>
              <a:rPr lang="en" sz="1600" b="1" dirty="0">
                <a:solidFill>
                  <a:srgbClr val="F28C28"/>
                </a:solidFill>
                <a:latin typeface="Arial" panose="020B0604020202020204" pitchFamily="34" charset="0"/>
                <a:ea typeface="Noto Sans CJK JP"/>
                <a:cs typeface="Arial" panose="020B0604020202020204" pitchFamily="34" charset="0"/>
              </a:rPr>
              <a:t>Model</a:t>
            </a:r>
          </a:p>
        </p:txBody>
      </p:sp>
      <p:sp>
        <p:nvSpPr>
          <p:cNvPr id="25" name="正方形/長方形 24">
            <a:extLst>
              <a:ext uri="{FF2B5EF4-FFF2-40B4-BE49-F238E27FC236}">
                <a16:creationId xmlns:a16="http://schemas.microsoft.com/office/drawing/2014/main" id="{D5537596-6710-A794-8E4D-57F8584F14D9}"/>
              </a:ext>
            </a:extLst>
          </p:cNvPr>
          <p:cNvSpPr>
            <a:spLocks noGrp="1"/>
          </p:cNvSpPr>
          <p:nvPr/>
        </p:nvSpPr>
        <p:spPr>
          <a:xfrm>
            <a:off x="2285999" y="4057650"/>
            <a:ext cx="4705681" cy="342900"/>
          </a:xfrm>
          <a:prstGeom prst="rect">
            <a:avLst/>
          </a:prstGeom>
          <a:noFill/>
          <a:ln w="0">
            <a:noFill/>
            <a:prstDash val="solid"/>
          </a:ln>
        </p:spPr>
        <p:txBody>
          <a:bodyPr/>
          <a:lstStyle/>
          <a:p>
            <a:pPr algn="l">
              <a:defRPr sz="1275" b="0">
                <a:solidFill>
                  <a:srgbClr val="17212B"/>
                </a:solidFill>
                <a:latin typeface="Noto Sans CJK JP"/>
                <a:ea typeface="Noto Sans CJK JP"/>
                <a:cs typeface="Noto Sans CJK JP"/>
              </a:defRPr>
            </a:pPr>
            <a:r>
              <a:rPr lang="en" sz="1600" b="0" dirty="0">
                <a:solidFill>
                  <a:srgbClr val="17212B"/>
                </a:solidFill>
                <a:latin typeface="Arial" panose="020B0604020202020204" pitchFamily="34" charset="0"/>
                <a:ea typeface="Noto Sans CJK JP"/>
                <a:cs typeface="Arial" panose="020B0604020202020204" pitchFamily="34" charset="0"/>
              </a:rPr>
              <a:t>Homogeneous sphere with a radius of 5–120 cm</a:t>
            </a:r>
          </a:p>
        </p:txBody>
      </p:sp>
      <p:sp>
        <p:nvSpPr>
          <p:cNvPr id="26" name="正方形/長方形 25">
            <a:extLst>
              <a:ext uri="{FF2B5EF4-FFF2-40B4-BE49-F238E27FC236}">
                <a16:creationId xmlns:a16="http://schemas.microsoft.com/office/drawing/2014/main" id="{ACF061D8-0B7A-D1CA-C4BF-B2B0CA4B91CB}"/>
              </a:ext>
            </a:extLst>
          </p:cNvPr>
          <p:cNvSpPr>
            <a:spLocks noGrp="1"/>
          </p:cNvSpPr>
          <p:nvPr/>
        </p:nvSpPr>
        <p:spPr>
          <a:xfrm>
            <a:off x="609600" y="4495800"/>
            <a:ext cx="5867400" cy="9525"/>
          </a:xfrm>
          <a:prstGeom prst="rect">
            <a:avLst/>
          </a:prstGeom>
          <a:solidFill>
            <a:srgbClr val="CBD3DC"/>
          </a:solidFill>
          <a:ln w="0">
            <a:noFill/>
            <a:prstDash val="solid"/>
          </a:ln>
        </p:spPr>
        <p:txBody>
          <a:bodyPr/>
          <a:lstStyle/>
          <a:p>
            <a:endParaRPr lang="ja-JP" altLang="en-US" sz="1600">
              <a:latin typeface="Arial" panose="020B0604020202020204" pitchFamily="34" charset="0"/>
              <a:cs typeface="Arial" panose="020B0604020202020204" pitchFamily="34" charset="0"/>
            </a:endParaRPr>
          </a:p>
        </p:txBody>
      </p:sp>
      <p:sp>
        <p:nvSpPr>
          <p:cNvPr id="27" name="正方形/長方形 26">
            <a:extLst>
              <a:ext uri="{FF2B5EF4-FFF2-40B4-BE49-F238E27FC236}">
                <a16:creationId xmlns:a16="http://schemas.microsoft.com/office/drawing/2014/main" id="{53D7DBFB-0D25-9CFE-194F-A33A87A6C816}"/>
              </a:ext>
            </a:extLst>
          </p:cNvPr>
          <p:cNvSpPr>
            <a:spLocks noGrp="1"/>
          </p:cNvSpPr>
          <p:nvPr/>
        </p:nvSpPr>
        <p:spPr>
          <a:xfrm>
            <a:off x="609600" y="4705350"/>
            <a:ext cx="1619250" cy="266700"/>
          </a:xfrm>
          <a:prstGeom prst="rect">
            <a:avLst/>
          </a:prstGeom>
          <a:noFill/>
          <a:ln w="0">
            <a:noFill/>
            <a:prstDash val="solid"/>
          </a:ln>
        </p:spPr>
        <p:txBody>
          <a:bodyPr/>
          <a:lstStyle/>
          <a:p>
            <a:pPr algn="l">
              <a:defRPr sz="1125" b="1">
                <a:solidFill>
                  <a:srgbClr val="F28C28"/>
                </a:solidFill>
                <a:latin typeface="Noto Sans CJK JP"/>
                <a:ea typeface="Noto Sans CJK JP"/>
                <a:cs typeface="Noto Sans CJK JP"/>
              </a:defRPr>
            </a:pPr>
            <a:r>
              <a:rPr lang="en" sz="1600" b="1">
                <a:solidFill>
                  <a:srgbClr val="F28C28"/>
                </a:solidFill>
                <a:latin typeface="Arial" panose="020B0604020202020204" pitchFamily="34" charset="0"/>
                <a:ea typeface="Noto Sans CJK JP"/>
                <a:cs typeface="Arial" panose="020B0604020202020204" pitchFamily="34" charset="0"/>
              </a:rPr>
              <a:t>Tally</a:t>
            </a:r>
          </a:p>
        </p:txBody>
      </p:sp>
      <p:sp>
        <p:nvSpPr>
          <p:cNvPr id="28" name="正方形/長方形 27">
            <a:extLst>
              <a:ext uri="{FF2B5EF4-FFF2-40B4-BE49-F238E27FC236}">
                <a16:creationId xmlns:a16="http://schemas.microsoft.com/office/drawing/2014/main" id="{19A3CB3B-9A56-2BF9-5A4A-A838116D0B2C}"/>
              </a:ext>
            </a:extLst>
          </p:cNvPr>
          <p:cNvSpPr>
            <a:spLocks noGrp="1"/>
          </p:cNvSpPr>
          <p:nvPr/>
        </p:nvSpPr>
        <p:spPr>
          <a:xfrm>
            <a:off x="2286000" y="4705350"/>
            <a:ext cx="4191000" cy="342900"/>
          </a:xfrm>
          <a:prstGeom prst="rect">
            <a:avLst/>
          </a:prstGeom>
          <a:noFill/>
          <a:ln w="0">
            <a:noFill/>
            <a:prstDash val="solid"/>
          </a:ln>
        </p:spPr>
        <p:txBody>
          <a:bodyPr/>
          <a:lstStyle/>
          <a:p>
            <a:pPr>
              <a:defRPr sz="1275" b="0">
                <a:solidFill>
                  <a:srgbClr val="17212B"/>
                </a:solidFill>
                <a:latin typeface="Noto Sans CJK JP"/>
                <a:ea typeface="Noto Sans CJK JP"/>
                <a:cs typeface="Noto Sans CJK JP"/>
              </a:defRPr>
            </a:pPr>
            <a:r>
              <a:rPr lang="en" altLang="ja-JP" sz="1600" dirty="0">
                <a:solidFill>
                  <a:srgbClr val="17212B"/>
                </a:solidFill>
                <a:latin typeface="Arial" panose="020B0604020202020204" pitchFamily="34" charset="0"/>
                <a:ea typeface="Noto Sans CJK JP"/>
                <a:cs typeface="Arial" panose="020B0604020202020204" pitchFamily="34" charset="0"/>
              </a:rPr>
              <a:t>5 cm thickness e</a:t>
            </a:r>
            <a:r>
              <a:rPr lang="en" sz="1600" b="0" dirty="0">
                <a:solidFill>
                  <a:srgbClr val="17212B"/>
                </a:solidFill>
                <a:latin typeface="Arial" panose="020B0604020202020204" pitchFamily="34" charset="0"/>
                <a:ea typeface="Noto Sans CJK JP"/>
                <a:cs typeface="Arial" panose="020B0604020202020204" pitchFamily="34" charset="0"/>
              </a:rPr>
              <a:t>ach in spherical shell</a:t>
            </a:r>
          </a:p>
        </p:txBody>
      </p:sp>
      <p:sp>
        <p:nvSpPr>
          <p:cNvPr id="29" name="正方形/長方形 28">
            <a:extLst>
              <a:ext uri="{FF2B5EF4-FFF2-40B4-BE49-F238E27FC236}">
                <a16:creationId xmlns:a16="http://schemas.microsoft.com/office/drawing/2014/main" id="{DBA9C7D2-EBE9-4606-38F1-5113C83379B8}"/>
              </a:ext>
            </a:extLst>
          </p:cNvPr>
          <p:cNvSpPr>
            <a:spLocks noGrp="1"/>
          </p:cNvSpPr>
          <p:nvPr/>
        </p:nvSpPr>
        <p:spPr>
          <a:xfrm>
            <a:off x="609600" y="5143500"/>
            <a:ext cx="5867400" cy="9525"/>
          </a:xfrm>
          <a:prstGeom prst="rect">
            <a:avLst/>
          </a:prstGeom>
          <a:solidFill>
            <a:srgbClr val="CBD3DC"/>
          </a:solidFill>
          <a:ln w="0">
            <a:noFill/>
            <a:prstDash val="solid"/>
          </a:ln>
        </p:spPr>
        <p:txBody>
          <a:bodyPr/>
          <a:lstStyle/>
          <a:p>
            <a:endParaRPr lang="ja-JP" altLang="en-US" sz="1600">
              <a:latin typeface="Arial" panose="020B0604020202020204" pitchFamily="34" charset="0"/>
              <a:cs typeface="Arial" panose="020B0604020202020204" pitchFamily="34" charset="0"/>
            </a:endParaRPr>
          </a:p>
        </p:txBody>
      </p:sp>
      <p:pic>
        <p:nvPicPr>
          <p:cNvPr id="3" name="図 2">
            <a:extLst>
              <a:ext uri="{FF2B5EF4-FFF2-40B4-BE49-F238E27FC236}">
                <a16:creationId xmlns:a16="http://schemas.microsoft.com/office/drawing/2014/main" id="{DFFC371A-BE9E-6EAF-BC62-490B841A6FB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91680" y="1666240"/>
            <a:ext cx="4857750" cy="3382010"/>
          </a:xfrm>
          <a:prstGeom prst="rect">
            <a:avLst/>
          </a:prstGeom>
          <a:noFill/>
          <a:ln>
            <a:noFill/>
          </a:ln>
        </p:spPr>
      </p:pic>
      <p:sp>
        <p:nvSpPr>
          <p:cNvPr id="38" name="TextBox 37"/>
          <p:cNvSpPr txBox="1"/>
          <p:nvPr/>
        </p:nvSpPr>
        <p:spPr>
          <a:xfrm>
            <a:off x="7234567" y="2307017"/>
            <a:ext cx="1457325" cy="510909"/>
          </a:xfrm>
          <a:prstGeom prst="rect">
            <a:avLst/>
          </a:prstGeom>
          <a:solidFill>
            <a:srgbClr val="CDCDCD"/>
          </a:solidFill>
          <a:ln>
            <a:noFill/>
          </a:ln>
        </p:spPr>
        <p:txBody>
          <a:bodyPr wrap="square" lIns="9144" tIns="9144" rIns="9144" bIns="9144" anchor="ctr">
            <a:spAutoFit/>
          </a:bodyPr>
          <a:lstStyle/>
          <a:p>
            <a:pPr algn="l"/>
            <a:r>
              <a:rPr sz="1600" b="0" dirty="0">
                <a:latin typeface="Arial" panose="020B0604020202020204" pitchFamily="34" charset="0"/>
                <a:cs typeface="Arial" panose="020B0604020202020204" pitchFamily="34" charset="0"/>
              </a:rPr>
              <a:t>Source (0, 0, 0)
(void)</a:t>
            </a:r>
          </a:p>
        </p:txBody>
      </p:sp>
      <p:pic>
        <p:nvPicPr>
          <p:cNvPr id="6" name="図 5">
            <a:extLst>
              <a:ext uri="{FF2B5EF4-FFF2-40B4-BE49-F238E27FC236}">
                <a16:creationId xmlns:a16="http://schemas.microsoft.com/office/drawing/2014/main" id="{A2A20D5E-5469-A905-D65F-E1247AD424D1}"/>
              </a:ext>
            </a:extLst>
          </p:cNvPr>
          <p:cNvPicPr>
            <a:picLocks noChangeAspect="1"/>
          </p:cNvPicPr>
          <p:nvPr/>
        </p:nvPicPr>
        <p:blipFill>
          <a:blip r:embed="rId3"/>
          <a:stretch>
            <a:fillRect/>
          </a:stretch>
        </p:blipFill>
        <p:spPr>
          <a:xfrm>
            <a:off x="10645542" y="0"/>
            <a:ext cx="1546458" cy="583324"/>
          </a:xfrm>
          <a:prstGeom prst="rect">
            <a:avLst/>
          </a:prstGeom>
        </p:spPr>
      </p:pic>
      <p:sp>
        <p:nvSpPr>
          <p:cNvPr id="4" name="正方形/長方形 3">
            <a:extLst>
              <a:ext uri="{FF2B5EF4-FFF2-40B4-BE49-F238E27FC236}">
                <a16:creationId xmlns:a16="http://schemas.microsoft.com/office/drawing/2014/main" id="{86D749AF-4943-D083-611B-ADE4E9FEFC4E}"/>
              </a:ext>
            </a:extLst>
          </p:cNvPr>
          <p:cNvSpPr/>
          <p:nvPr/>
        </p:nvSpPr>
        <p:spPr>
          <a:xfrm>
            <a:off x="7296480" y="3215251"/>
            <a:ext cx="837869" cy="945699"/>
          </a:xfrm>
          <a:prstGeom prst="rect">
            <a:avLst/>
          </a:prstGeom>
          <a:solidFill>
            <a:schemeClr val="tx1">
              <a:lumMod val="20000"/>
              <a:lumOff val="80000"/>
            </a:schemeClr>
          </a:solidFill>
          <a:ln>
            <a:solidFill>
              <a:schemeClr val="tx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31061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3F5E4-AD73-CBCA-2269-62D7DC682599}"/>
            </a:ext>
          </a:extLst>
        </p:cNvPr>
        <p:cNvGrpSpPr/>
        <p:nvPr/>
      </p:nvGrpSpPr>
      <p:grpSpPr>
        <a:xfrm>
          <a:off x="0" y="0"/>
          <a:ext cx="0" cy="0"/>
          <a:chOff x="0" y="0"/>
          <a:chExt cx="0" cy="0"/>
        </a:xfrm>
      </p:grpSpPr>
      <p:pic>
        <p:nvPicPr>
          <p:cNvPr id="8" name="図 7">
            <a:extLst>
              <a:ext uri="{FF2B5EF4-FFF2-40B4-BE49-F238E27FC236}">
                <a16:creationId xmlns:a16="http://schemas.microsoft.com/office/drawing/2014/main" id="{367767AA-202E-C796-B4D3-83B54530185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236306" y="811778"/>
            <a:ext cx="4831715" cy="3513455"/>
          </a:xfrm>
          <a:prstGeom prst="rect">
            <a:avLst/>
          </a:prstGeom>
          <a:noFill/>
          <a:ln>
            <a:noFill/>
          </a:ln>
        </p:spPr>
      </p:pic>
      <p:sp>
        <p:nvSpPr>
          <p:cNvPr id="5" name="スライド番号プレースホルダー 1">
            <a:extLst>
              <a:ext uri="{FF2B5EF4-FFF2-40B4-BE49-F238E27FC236}">
                <a16:creationId xmlns:a16="http://schemas.microsoft.com/office/drawing/2014/main" id="{C6983111-F93C-6BB3-0F91-C5B2518FDF44}"/>
              </a:ext>
            </a:extLst>
          </p:cNvPr>
          <p:cNvSpPr>
            <a:spLocks noGrp="1"/>
          </p:cNvSpPr>
          <p:nvPr>
            <p:ph type="sldNum" sz="quarter" idx="12"/>
          </p:nvPr>
        </p:nvSpPr>
        <p:spPr>
          <a:xfrm>
            <a:off x="11537156" y="5797857"/>
            <a:ext cx="312275" cy="174880"/>
          </a:xfrm>
        </p:spPr>
        <p:txBody>
          <a:bodyPr/>
          <a:lstStyle/>
          <a:p>
            <a:fld id="{A8B19767-01F7-FB4D-A52C-358FABD129EC}" type="slidenum">
              <a:rPr lang="en-US"/>
              <a:pPr/>
              <a:t>14</a:t>
            </a:fld>
            <a:endParaRPr lang="en-US" dirty="0"/>
          </a:p>
        </p:txBody>
      </p:sp>
      <p:pic>
        <p:nvPicPr>
          <p:cNvPr id="4" name="図 3">
            <a:extLst>
              <a:ext uri="{FF2B5EF4-FFF2-40B4-BE49-F238E27FC236}">
                <a16:creationId xmlns:a16="http://schemas.microsoft.com/office/drawing/2014/main" id="{37CEC2D6-1CF4-6538-49F2-21225D9B53F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8423" y="908489"/>
            <a:ext cx="4637995" cy="3370577"/>
          </a:xfrm>
          <a:prstGeom prst="rect">
            <a:avLst/>
          </a:prstGeom>
          <a:noFill/>
          <a:ln>
            <a:noFill/>
          </a:ln>
        </p:spPr>
      </p:pic>
      <p:sp>
        <p:nvSpPr>
          <p:cNvPr id="12" name="テキスト ボックス 11">
            <a:extLst>
              <a:ext uri="{FF2B5EF4-FFF2-40B4-BE49-F238E27FC236}">
                <a16:creationId xmlns:a16="http://schemas.microsoft.com/office/drawing/2014/main" id="{65B03DF4-2DD4-4C3F-72E3-A0BA23E039CE}"/>
              </a:ext>
            </a:extLst>
          </p:cNvPr>
          <p:cNvSpPr txBox="1"/>
          <p:nvPr/>
        </p:nvSpPr>
        <p:spPr>
          <a:xfrm>
            <a:off x="183037" y="4725378"/>
            <a:ext cx="11825925" cy="923330"/>
          </a:xfrm>
          <a:prstGeom prst="rect">
            <a:avLst/>
          </a:prstGeom>
          <a:noFill/>
        </p:spPr>
        <p:txBody>
          <a:bodyPr wrap="square">
            <a:spAutoFit/>
          </a:bodyPr>
          <a:lstStyle/>
          <a:p>
            <a:pPr indent="133350" algn="l">
              <a:buNone/>
            </a:pPr>
            <a:r>
              <a:rPr lang="en" altLang="ja-JP"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 No major difference was observed</a:t>
            </a:r>
            <a:endParaRPr lang="en-US" altLang="ja-JP"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endParaRPr>
          </a:p>
          <a:p>
            <a:pPr indent="133350" algn="l">
              <a:buNone/>
            </a:pPr>
            <a:r>
              <a:rPr lang="en" altLang="ja-JP"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 The ¹⁸O(p,n)¹⁸F spectrum extends to higher energies. ANL-5800 contains rich hydrogen, therefore neutron </a:t>
            </a:r>
          </a:p>
          <a:p>
            <a:pPr indent="133350" algn="l">
              <a:buNone/>
            </a:pPr>
            <a:r>
              <a:rPr lang="en" altLang="ja-JP" kern="100" dirty="0">
                <a:solidFill>
                  <a:srgbClr val="000000"/>
                </a:solidFill>
                <a:latin typeface="Arial" panose="020B0604020202020204" pitchFamily="34" charset="0"/>
                <a:ea typeface="游明朝" panose="02020400000000000000" pitchFamily="18" charset="-128"/>
                <a:cs typeface="Arial" panose="020B0604020202020204" pitchFamily="34" charset="0"/>
              </a:rPr>
              <a:t>   </a:t>
            </a:r>
            <a:r>
              <a:rPr lang="en" altLang="ja-JP"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above several MeV decreases by elastic scattering with H.</a:t>
            </a:r>
          </a:p>
        </p:txBody>
      </p:sp>
      <p:sp>
        <p:nvSpPr>
          <p:cNvPr id="6" name="テキスト ボックス 5">
            <a:extLst>
              <a:ext uri="{FF2B5EF4-FFF2-40B4-BE49-F238E27FC236}">
                <a16:creationId xmlns:a16="http://schemas.microsoft.com/office/drawing/2014/main" id="{BE864D5B-6C67-A6E7-0F67-F7E2F09C4539}"/>
              </a:ext>
            </a:extLst>
          </p:cNvPr>
          <p:cNvSpPr txBox="1"/>
          <p:nvPr/>
        </p:nvSpPr>
        <p:spPr>
          <a:xfrm>
            <a:off x="428422" y="76619"/>
            <a:ext cx="9081338" cy="461665"/>
          </a:xfrm>
          <a:prstGeom prst="rect">
            <a:avLst/>
          </a:prstGeom>
          <a:noFill/>
        </p:spPr>
        <p:txBody>
          <a:bodyPr wrap="square">
            <a:spAutoFit/>
          </a:bodyPr>
          <a:lstStyle/>
          <a:p>
            <a:pPr algn="just">
              <a:buNone/>
              <a:tabLst>
                <a:tab pos="4744720" algn="l"/>
              </a:tabLst>
            </a:pPr>
            <a:r>
              <a:rPr lang="en" altLang="ja-JP" sz="2400" kern="100" dirty="0">
                <a:latin typeface="Arial" panose="020B0604020202020204" pitchFamily="34" charset="0"/>
                <a:ea typeface="游明朝" panose="02020400000000000000" pitchFamily="18" charset="-128"/>
                <a:cs typeface="Arial" panose="020B0604020202020204" pitchFamily="34" charset="0"/>
              </a:rPr>
              <a:t>Comparison with ANL </a:t>
            </a:r>
            <a:r>
              <a:rPr lang="en" altLang="en-US" sz="2400" kern="100" dirty="0">
                <a:effectLst/>
                <a:latin typeface="Arial" panose="020B0604020202020204" pitchFamily="34" charset="0"/>
                <a:ea typeface="游明朝" panose="02020400000000000000" pitchFamily="18" charset="-128"/>
                <a:cs typeface="Arial" panose="020B0604020202020204" pitchFamily="34" charset="0"/>
              </a:rPr>
              <a:t>(</a:t>
            </a:r>
            <a:r>
              <a:rPr lang="en-US" altLang="en-US" sz="2400" kern="100" dirty="0">
                <a:effectLst/>
                <a:latin typeface="Arial" panose="020B0604020202020204" pitchFamily="34" charset="0"/>
                <a:ea typeface="游明朝" panose="02020400000000000000" pitchFamily="18" charset="-128"/>
                <a:cs typeface="Arial" panose="020B0604020202020204" pitchFamily="34" charset="0"/>
              </a:rPr>
              <a:t>18 MeV Proton Accelerator</a:t>
            </a:r>
            <a:r>
              <a:rPr lang="en" altLang="en-US" sz="2400" kern="100" dirty="0">
                <a:effectLst/>
                <a:latin typeface="Arial" panose="020B0604020202020204" pitchFamily="34" charset="0"/>
                <a:ea typeface="游明朝" panose="02020400000000000000" pitchFamily="18" charset="-128"/>
                <a:cs typeface="Arial" panose="020B0604020202020204" pitchFamily="34" charset="0"/>
              </a:rPr>
              <a:t>)</a:t>
            </a:r>
            <a:endParaRPr lang="ja-JP" altLang="ja-JP" sz="2400" kern="100" dirty="0">
              <a:effectLst/>
              <a:latin typeface="Arial" panose="020B0604020202020204" pitchFamily="34" charset="0"/>
              <a:ea typeface="游明朝" panose="02020400000000000000" pitchFamily="18" charset="-128"/>
              <a:cs typeface="Arial" panose="020B0604020202020204" pitchFamily="34" charset="0"/>
            </a:endParaRPr>
          </a:p>
        </p:txBody>
      </p:sp>
      <p:sp>
        <p:nvSpPr>
          <p:cNvPr id="13" name="TextBox 12"/>
          <p:cNvSpPr txBox="1"/>
          <p:nvPr/>
        </p:nvSpPr>
        <p:spPr>
          <a:xfrm rot="5400000">
            <a:off x="-375822" y="2436045"/>
            <a:ext cx="1608489" cy="369332"/>
          </a:xfrm>
          <a:prstGeom prst="rect">
            <a:avLst/>
          </a:prstGeom>
          <a:solidFill>
            <a:srgbClr val="FFFFFF"/>
          </a:solidFill>
          <a:ln>
            <a:noFill/>
          </a:ln>
        </p:spPr>
        <p:txBody>
          <a:bodyPr wrap="square">
            <a:spAutoFit/>
          </a:bodyPr>
          <a:lstStyle/>
          <a:p>
            <a:endParaRPr>
              <a:latin typeface="Arial" panose="020B0604020202020204" pitchFamily="34" charset="0"/>
              <a:cs typeface="Arial" panose="020B0604020202020204" pitchFamily="34" charset="0"/>
            </a:endParaRPr>
          </a:p>
        </p:txBody>
      </p:sp>
      <p:sp>
        <p:nvSpPr>
          <p:cNvPr id="15" name="TextBox 14"/>
          <p:cNvSpPr txBox="1"/>
          <p:nvPr/>
        </p:nvSpPr>
        <p:spPr>
          <a:xfrm>
            <a:off x="3396739" y="1279252"/>
            <a:ext cx="184731" cy="369332"/>
          </a:xfrm>
          <a:prstGeom prst="rect">
            <a:avLst/>
          </a:prstGeom>
          <a:solidFill>
            <a:srgbClr val="FFFFFF"/>
          </a:solidFill>
          <a:ln>
            <a:noFill/>
          </a:ln>
        </p:spPr>
        <p:txBody>
          <a:bodyPr wrap="none">
            <a:spAutoFit/>
          </a:bodyPr>
          <a:lstStyle/>
          <a:p>
            <a:endParaRPr>
              <a:latin typeface="Arial" panose="020B0604020202020204" pitchFamily="34" charset="0"/>
              <a:cs typeface="Arial" panose="020B0604020202020204" pitchFamily="34" charset="0"/>
            </a:endParaRPr>
          </a:p>
        </p:txBody>
      </p:sp>
      <p:sp>
        <p:nvSpPr>
          <p:cNvPr id="17" name="TextBox 16"/>
          <p:cNvSpPr txBox="1"/>
          <p:nvPr/>
        </p:nvSpPr>
        <p:spPr>
          <a:xfrm>
            <a:off x="428423" y="1818544"/>
            <a:ext cx="184731" cy="369332"/>
          </a:xfrm>
          <a:prstGeom prst="rect">
            <a:avLst/>
          </a:prstGeom>
          <a:solidFill>
            <a:srgbClr val="FFFFFF"/>
          </a:solidFill>
          <a:ln>
            <a:noFill/>
          </a:ln>
        </p:spPr>
        <p:txBody>
          <a:bodyPr wrap="none">
            <a:spAutoFit/>
          </a:bodyPr>
          <a:lstStyle/>
          <a:p>
            <a:endParaRPr>
              <a:latin typeface="Arial" panose="020B0604020202020204" pitchFamily="34" charset="0"/>
              <a:cs typeface="Arial" panose="020B0604020202020204" pitchFamily="34" charset="0"/>
            </a:endParaRPr>
          </a:p>
        </p:txBody>
      </p:sp>
      <p:sp>
        <p:nvSpPr>
          <p:cNvPr id="18" name="TextBox 17"/>
          <p:cNvSpPr txBox="1"/>
          <p:nvPr/>
        </p:nvSpPr>
        <p:spPr>
          <a:xfrm rot="16200000">
            <a:off x="-615336" y="2512989"/>
            <a:ext cx="2116224" cy="215444"/>
          </a:xfrm>
          <a:prstGeom prst="rect">
            <a:avLst/>
          </a:prstGeom>
          <a:noFill/>
          <a:ln>
            <a:noFill/>
          </a:ln>
        </p:spPr>
        <p:txBody>
          <a:bodyPr wrap="square" lIns="0" tIns="0" rIns="0" bIns="0" anchor="ctr">
            <a:spAutoFit/>
          </a:bodyPr>
          <a:lstStyle/>
          <a:p>
            <a:pPr algn="ctr"/>
            <a:r>
              <a:rPr sz="1400" dirty="0">
                <a:latin typeface="Arial" panose="020B0604020202020204" pitchFamily="34" charset="0"/>
                <a:cs typeface="Arial" panose="020B0604020202020204" pitchFamily="34" charset="0"/>
              </a:rPr>
              <a:t>Total</a:t>
            </a:r>
            <a:r>
              <a:rPr lang="ja-JP" altLang="en-US" sz="140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dose</a:t>
            </a:r>
            <a:r>
              <a:rPr lang="en-US" sz="1400" dirty="0">
                <a:latin typeface="Arial" panose="020B0604020202020204" pitchFamily="34" charset="0"/>
                <a:cs typeface="Arial" panose="020B0604020202020204" pitchFamily="34" charset="0"/>
              </a:rPr>
              <a:t> rate</a:t>
            </a:r>
            <a:r>
              <a:rPr sz="1400" dirty="0">
                <a:latin typeface="Arial" panose="020B0604020202020204" pitchFamily="34" charset="0"/>
                <a:cs typeface="Arial" panose="020B0604020202020204" pitchFamily="34" charset="0"/>
              </a:rPr>
              <a:t> attenuation</a:t>
            </a:r>
          </a:p>
        </p:txBody>
      </p:sp>
      <p:sp>
        <p:nvSpPr>
          <p:cNvPr id="19" name="TextBox 18"/>
          <p:cNvSpPr txBox="1"/>
          <p:nvPr/>
        </p:nvSpPr>
        <p:spPr>
          <a:xfrm>
            <a:off x="2424490" y="1134418"/>
            <a:ext cx="1762438" cy="303351"/>
          </a:xfrm>
          <a:prstGeom prst="rect">
            <a:avLst/>
          </a:prstGeom>
          <a:solidFill>
            <a:srgbClr val="FFFFFF"/>
          </a:solidFill>
          <a:ln>
            <a:noFill/>
          </a:ln>
        </p:spPr>
        <p:txBody>
          <a:bodyPr wrap="none">
            <a:spAutoFit/>
          </a:bodyPr>
          <a:lstStyle/>
          <a:p>
            <a:endParaRPr/>
          </a:p>
        </p:txBody>
      </p:sp>
      <p:sp>
        <p:nvSpPr>
          <p:cNvPr id="25" name="TextBox 24"/>
          <p:cNvSpPr txBox="1"/>
          <p:nvPr/>
        </p:nvSpPr>
        <p:spPr>
          <a:xfrm>
            <a:off x="6088995" y="1629799"/>
            <a:ext cx="386537" cy="1826996"/>
          </a:xfrm>
          <a:prstGeom prst="rect">
            <a:avLst/>
          </a:prstGeom>
          <a:solidFill>
            <a:srgbClr val="FFFFFF"/>
          </a:solidFill>
          <a:ln>
            <a:noFill/>
          </a:ln>
        </p:spPr>
        <p:txBody>
          <a:bodyPr wrap="none">
            <a:spAutoFit/>
          </a:bodyPr>
          <a:lstStyle/>
          <a:p>
            <a:endParaRPr/>
          </a:p>
        </p:txBody>
      </p:sp>
      <p:sp>
        <p:nvSpPr>
          <p:cNvPr id="26" name="TextBox 25"/>
          <p:cNvSpPr txBox="1"/>
          <p:nvPr/>
        </p:nvSpPr>
        <p:spPr>
          <a:xfrm rot="16200000">
            <a:off x="4931885" y="2302474"/>
            <a:ext cx="2770334" cy="215444"/>
          </a:xfrm>
          <a:prstGeom prst="rect">
            <a:avLst/>
          </a:prstGeom>
          <a:solidFill>
            <a:schemeClr val="bg1"/>
          </a:solidFill>
          <a:ln>
            <a:noFill/>
          </a:ln>
        </p:spPr>
        <p:txBody>
          <a:bodyPr wrap="square" lIns="0" tIns="0" rIns="0" bIns="0" anchor="ctr">
            <a:spAutoFit/>
          </a:bodyPr>
          <a:lstStyle/>
          <a:p>
            <a:pPr algn="ctr"/>
            <a:r>
              <a:rPr lang="en-US" sz="1400" dirty="0">
                <a:latin typeface="Arial" panose="020B0604020202020204" pitchFamily="34" charset="0"/>
                <a:cs typeface="Arial" panose="020B0604020202020204" pitchFamily="34" charset="0"/>
              </a:rPr>
              <a:t>2nd</a:t>
            </a:r>
            <a:r>
              <a:rPr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gamma dose rate </a:t>
            </a:r>
            <a:r>
              <a:rPr sz="1400" dirty="0">
                <a:latin typeface="Arial" panose="020B0604020202020204" pitchFamily="34" charset="0"/>
                <a:cs typeface="Arial" panose="020B0604020202020204" pitchFamily="34" charset="0"/>
              </a:rPr>
              <a:t> attenuation</a:t>
            </a:r>
          </a:p>
        </p:txBody>
      </p:sp>
      <p:sp>
        <p:nvSpPr>
          <p:cNvPr id="27" name="TextBox 26"/>
          <p:cNvSpPr txBox="1"/>
          <p:nvPr/>
        </p:nvSpPr>
        <p:spPr>
          <a:xfrm>
            <a:off x="7953467" y="4134848"/>
            <a:ext cx="1836051" cy="316210"/>
          </a:xfrm>
          <a:prstGeom prst="rect">
            <a:avLst/>
          </a:prstGeom>
          <a:solidFill>
            <a:srgbClr val="FFFFFF"/>
          </a:solidFill>
          <a:ln>
            <a:noFill/>
          </a:ln>
        </p:spPr>
        <p:txBody>
          <a:bodyPr wrap="none">
            <a:spAutoFit/>
          </a:bodyPr>
          <a:lstStyle/>
          <a:p>
            <a:endParaRPr/>
          </a:p>
        </p:txBody>
      </p:sp>
      <p:pic>
        <p:nvPicPr>
          <p:cNvPr id="2" name="図 1">
            <a:extLst>
              <a:ext uri="{FF2B5EF4-FFF2-40B4-BE49-F238E27FC236}">
                <a16:creationId xmlns:a16="http://schemas.microsoft.com/office/drawing/2014/main" id="{BB447092-32CD-2CF0-5688-AC5F1208DF3B}"/>
              </a:ext>
            </a:extLst>
          </p:cNvPr>
          <p:cNvPicPr>
            <a:picLocks noChangeAspect="1"/>
          </p:cNvPicPr>
          <p:nvPr/>
        </p:nvPicPr>
        <p:blipFill>
          <a:blip r:embed="rId4"/>
          <a:stretch>
            <a:fillRect/>
          </a:stretch>
        </p:blipFill>
        <p:spPr>
          <a:xfrm>
            <a:off x="10645542" y="0"/>
            <a:ext cx="1546458" cy="583324"/>
          </a:xfrm>
          <a:prstGeom prst="rect">
            <a:avLst/>
          </a:prstGeom>
        </p:spPr>
      </p:pic>
      <p:sp>
        <p:nvSpPr>
          <p:cNvPr id="29" name="TextBox 18">
            <a:extLst>
              <a:ext uri="{FF2B5EF4-FFF2-40B4-BE49-F238E27FC236}">
                <a16:creationId xmlns:a16="http://schemas.microsoft.com/office/drawing/2014/main" id="{0491C800-CBE8-132C-6986-48F79983F5BA}"/>
              </a:ext>
            </a:extLst>
          </p:cNvPr>
          <p:cNvSpPr txBox="1"/>
          <p:nvPr/>
        </p:nvSpPr>
        <p:spPr>
          <a:xfrm>
            <a:off x="2578456" y="4064046"/>
            <a:ext cx="1762438" cy="303351"/>
          </a:xfrm>
          <a:prstGeom prst="rect">
            <a:avLst/>
          </a:prstGeom>
          <a:solidFill>
            <a:srgbClr val="FFFFFF"/>
          </a:solidFill>
          <a:ln>
            <a:noFill/>
          </a:ln>
        </p:spPr>
        <p:txBody>
          <a:bodyPr wrap="none">
            <a:spAutoFit/>
          </a:bodyPr>
          <a:lstStyle/>
          <a:p>
            <a:endParaRPr dirty="0"/>
          </a:p>
        </p:txBody>
      </p:sp>
      <p:sp>
        <p:nvSpPr>
          <p:cNvPr id="20" name="TextBox 19"/>
          <p:cNvSpPr txBox="1"/>
          <p:nvPr/>
        </p:nvSpPr>
        <p:spPr>
          <a:xfrm>
            <a:off x="2063038" y="4092612"/>
            <a:ext cx="1762438" cy="246221"/>
          </a:xfrm>
          <a:prstGeom prst="rect">
            <a:avLst/>
          </a:prstGeom>
          <a:noFill/>
          <a:ln>
            <a:noFill/>
          </a:ln>
        </p:spPr>
        <p:txBody>
          <a:bodyPr wrap="square" lIns="0" tIns="0" rIns="0" bIns="0" anchor="ctr">
            <a:spAutoFit/>
          </a:bodyPr>
          <a:lstStyle/>
          <a:p>
            <a:pPr algn="ctr"/>
            <a:r>
              <a:rPr sz="1600" dirty="0">
                <a:latin typeface="Arial" panose="020B0604020202020204" pitchFamily="34" charset="0"/>
                <a:cs typeface="Arial" panose="020B0604020202020204" pitchFamily="34" charset="0"/>
              </a:rPr>
              <a:t>Thickness (cm)</a:t>
            </a:r>
          </a:p>
        </p:txBody>
      </p:sp>
      <p:sp>
        <p:nvSpPr>
          <p:cNvPr id="31" name="正方形/長方形 30">
            <a:extLst>
              <a:ext uri="{FF2B5EF4-FFF2-40B4-BE49-F238E27FC236}">
                <a16:creationId xmlns:a16="http://schemas.microsoft.com/office/drawing/2014/main" id="{FC87FAA6-09DD-B77F-DB83-4A4D0C83BC87}"/>
              </a:ext>
            </a:extLst>
          </p:cNvPr>
          <p:cNvSpPr/>
          <p:nvPr/>
        </p:nvSpPr>
        <p:spPr>
          <a:xfrm>
            <a:off x="3289608" y="1254946"/>
            <a:ext cx="1525442" cy="10163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TextBox 18">
            <a:extLst>
              <a:ext uri="{FF2B5EF4-FFF2-40B4-BE49-F238E27FC236}">
                <a16:creationId xmlns:a16="http://schemas.microsoft.com/office/drawing/2014/main" id="{F04958E8-9117-5E0F-AF5F-CF628CE6CB14}"/>
              </a:ext>
            </a:extLst>
          </p:cNvPr>
          <p:cNvSpPr txBox="1"/>
          <p:nvPr/>
        </p:nvSpPr>
        <p:spPr>
          <a:xfrm>
            <a:off x="8251773" y="1020403"/>
            <a:ext cx="2021780" cy="303351"/>
          </a:xfrm>
          <a:prstGeom prst="rect">
            <a:avLst/>
          </a:prstGeom>
          <a:solidFill>
            <a:srgbClr val="FFFFFF"/>
          </a:solidFill>
          <a:ln>
            <a:noFill/>
          </a:ln>
        </p:spPr>
        <p:txBody>
          <a:bodyPr wrap="square">
            <a:spAutoFit/>
          </a:bodyPr>
          <a:lstStyle/>
          <a:p>
            <a:endParaRPr/>
          </a:p>
        </p:txBody>
      </p:sp>
      <p:sp>
        <p:nvSpPr>
          <p:cNvPr id="33" name="正方形/長方形 32">
            <a:extLst>
              <a:ext uri="{FF2B5EF4-FFF2-40B4-BE49-F238E27FC236}">
                <a16:creationId xmlns:a16="http://schemas.microsoft.com/office/drawing/2014/main" id="{5C777907-70B3-09D0-50B1-A6D6B8AA367F}"/>
              </a:ext>
            </a:extLst>
          </p:cNvPr>
          <p:cNvSpPr/>
          <p:nvPr/>
        </p:nvSpPr>
        <p:spPr>
          <a:xfrm>
            <a:off x="9281154" y="1187343"/>
            <a:ext cx="1434203" cy="900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a:extLst>
              <a:ext uri="{FF2B5EF4-FFF2-40B4-BE49-F238E27FC236}">
                <a16:creationId xmlns:a16="http://schemas.microsoft.com/office/drawing/2014/main" id="{F8BF2C7C-2981-9CCD-128A-EC89A3A86BB1}"/>
              </a:ext>
            </a:extLst>
          </p:cNvPr>
          <p:cNvSpPr/>
          <p:nvPr/>
        </p:nvSpPr>
        <p:spPr>
          <a:xfrm>
            <a:off x="9386047" y="1979760"/>
            <a:ext cx="1329311" cy="14720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E238E942-892D-E442-E6CC-5C49615A92AA}"/>
              </a:ext>
            </a:extLst>
          </p:cNvPr>
          <p:cNvSpPr/>
          <p:nvPr/>
        </p:nvSpPr>
        <p:spPr>
          <a:xfrm>
            <a:off x="9667691" y="2034350"/>
            <a:ext cx="1200066" cy="2057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7" name="図 36">
            <a:extLst>
              <a:ext uri="{FF2B5EF4-FFF2-40B4-BE49-F238E27FC236}">
                <a16:creationId xmlns:a16="http://schemas.microsoft.com/office/drawing/2014/main" id="{4F247946-3446-2C6D-0C39-8363EB979C1F}"/>
              </a:ext>
            </a:extLst>
          </p:cNvPr>
          <p:cNvPicPr>
            <a:picLocks noChangeAspect="1"/>
          </p:cNvPicPr>
          <p:nvPr/>
        </p:nvPicPr>
        <p:blipFill>
          <a:blip r:embed="rId5"/>
          <a:stretch>
            <a:fillRect/>
          </a:stretch>
        </p:blipFill>
        <p:spPr>
          <a:xfrm>
            <a:off x="3316587" y="1182026"/>
            <a:ext cx="1419423" cy="876422"/>
          </a:xfrm>
          <a:prstGeom prst="rect">
            <a:avLst/>
          </a:prstGeom>
        </p:spPr>
      </p:pic>
      <p:sp>
        <p:nvSpPr>
          <p:cNvPr id="38" name="TextBox 15">
            <a:extLst>
              <a:ext uri="{FF2B5EF4-FFF2-40B4-BE49-F238E27FC236}">
                <a16:creationId xmlns:a16="http://schemas.microsoft.com/office/drawing/2014/main" id="{B9830629-2BB6-BF88-94AB-4073A148C544}"/>
              </a:ext>
            </a:extLst>
          </p:cNvPr>
          <p:cNvSpPr txBox="1"/>
          <p:nvPr/>
        </p:nvSpPr>
        <p:spPr>
          <a:xfrm>
            <a:off x="3725724" y="1434537"/>
            <a:ext cx="1037265" cy="169277"/>
          </a:xfrm>
          <a:prstGeom prst="rect">
            <a:avLst/>
          </a:prstGeom>
          <a:solidFill>
            <a:schemeClr val="bg1"/>
          </a:solidFill>
          <a:ln>
            <a:noFill/>
          </a:ln>
        </p:spPr>
        <p:txBody>
          <a:bodyPr wrap="square" lIns="0" tIns="0" rIns="0" bIns="0" anchor="ctr">
            <a:spAutoFit/>
          </a:bodyPr>
          <a:lstStyle/>
          <a:p>
            <a:r>
              <a:rPr lang="en-US" sz="1100" b="1" dirty="0">
                <a:latin typeface="Arial" panose="020B0604020202020204" pitchFamily="34" charset="0"/>
                <a:cs typeface="Arial" panose="020B0604020202020204" pitchFamily="34" charset="0"/>
              </a:rPr>
              <a:t>Si concrete</a:t>
            </a:r>
            <a:endParaRPr sz="1100" b="1" dirty="0">
              <a:latin typeface="Arial" panose="020B0604020202020204" pitchFamily="34" charset="0"/>
              <a:cs typeface="Arial" panose="020B0604020202020204" pitchFamily="34" charset="0"/>
            </a:endParaRPr>
          </a:p>
        </p:txBody>
      </p:sp>
      <p:sp>
        <p:nvSpPr>
          <p:cNvPr id="40" name="TextBox 15">
            <a:extLst>
              <a:ext uri="{FF2B5EF4-FFF2-40B4-BE49-F238E27FC236}">
                <a16:creationId xmlns:a16="http://schemas.microsoft.com/office/drawing/2014/main" id="{13849B7D-1D8B-A473-5C3B-8EA82D49B0B0}"/>
              </a:ext>
            </a:extLst>
          </p:cNvPr>
          <p:cNvSpPr txBox="1"/>
          <p:nvPr/>
        </p:nvSpPr>
        <p:spPr>
          <a:xfrm>
            <a:off x="3714229" y="1577582"/>
            <a:ext cx="1037265" cy="169277"/>
          </a:xfrm>
          <a:prstGeom prst="rect">
            <a:avLst/>
          </a:prstGeom>
          <a:solidFill>
            <a:schemeClr val="bg1"/>
          </a:solidFill>
          <a:ln>
            <a:noFill/>
          </a:ln>
        </p:spPr>
        <p:txBody>
          <a:bodyPr wrap="square" lIns="0" tIns="0" rIns="0" bIns="0" anchor="ctr">
            <a:spAutoFit/>
          </a:bodyPr>
          <a:lstStyle/>
          <a:p>
            <a:r>
              <a:rPr lang="en-US" sz="1100" b="1" dirty="0">
                <a:latin typeface="Arial" panose="020B0604020202020204" pitchFamily="34" charset="0"/>
                <a:cs typeface="Arial" panose="020B0604020202020204" pitchFamily="34" charset="0"/>
              </a:rPr>
              <a:t>Ca concrete</a:t>
            </a:r>
            <a:endParaRPr sz="1100" b="1" dirty="0">
              <a:latin typeface="Arial" panose="020B0604020202020204" pitchFamily="34" charset="0"/>
              <a:cs typeface="Arial" panose="020B0604020202020204" pitchFamily="34" charset="0"/>
            </a:endParaRPr>
          </a:p>
        </p:txBody>
      </p:sp>
      <p:sp>
        <p:nvSpPr>
          <p:cNvPr id="41" name="TextBox 18">
            <a:extLst>
              <a:ext uri="{FF2B5EF4-FFF2-40B4-BE49-F238E27FC236}">
                <a16:creationId xmlns:a16="http://schemas.microsoft.com/office/drawing/2014/main" id="{A1363BCC-4EB3-C07A-DD16-F1C802516F67}"/>
              </a:ext>
            </a:extLst>
          </p:cNvPr>
          <p:cNvSpPr txBox="1"/>
          <p:nvPr/>
        </p:nvSpPr>
        <p:spPr>
          <a:xfrm>
            <a:off x="2746102" y="1134418"/>
            <a:ext cx="1762438" cy="303351"/>
          </a:xfrm>
          <a:prstGeom prst="rect">
            <a:avLst/>
          </a:prstGeom>
          <a:solidFill>
            <a:srgbClr val="FFFFFF"/>
          </a:solidFill>
          <a:ln>
            <a:noFill/>
          </a:ln>
        </p:spPr>
        <p:txBody>
          <a:bodyPr wrap="none">
            <a:spAutoFit/>
          </a:bodyPr>
          <a:lstStyle/>
          <a:p>
            <a:endParaRPr/>
          </a:p>
        </p:txBody>
      </p:sp>
      <p:sp>
        <p:nvSpPr>
          <p:cNvPr id="42" name="TextBox 18">
            <a:extLst>
              <a:ext uri="{FF2B5EF4-FFF2-40B4-BE49-F238E27FC236}">
                <a16:creationId xmlns:a16="http://schemas.microsoft.com/office/drawing/2014/main" id="{C56D5489-BFF1-9BE3-D0B3-278188E7784B}"/>
              </a:ext>
            </a:extLst>
          </p:cNvPr>
          <p:cNvSpPr txBox="1"/>
          <p:nvPr/>
        </p:nvSpPr>
        <p:spPr>
          <a:xfrm>
            <a:off x="3303568" y="1993846"/>
            <a:ext cx="256497" cy="303351"/>
          </a:xfrm>
          <a:prstGeom prst="rect">
            <a:avLst/>
          </a:prstGeom>
          <a:solidFill>
            <a:srgbClr val="FFFFFF"/>
          </a:solidFill>
          <a:ln>
            <a:noFill/>
          </a:ln>
        </p:spPr>
        <p:txBody>
          <a:bodyPr wrap="square">
            <a:spAutoFit/>
          </a:bodyPr>
          <a:lstStyle/>
          <a:p>
            <a:endParaRPr/>
          </a:p>
        </p:txBody>
      </p:sp>
      <p:sp>
        <p:nvSpPr>
          <p:cNvPr id="43" name="TextBox 14">
            <a:extLst>
              <a:ext uri="{FF2B5EF4-FFF2-40B4-BE49-F238E27FC236}">
                <a16:creationId xmlns:a16="http://schemas.microsoft.com/office/drawing/2014/main" id="{F06D18C6-1009-BCD9-5FEF-C9C14D5428B6}"/>
              </a:ext>
            </a:extLst>
          </p:cNvPr>
          <p:cNvSpPr txBox="1"/>
          <p:nvPr/>
        </p:nvSpPr>
        <p:spPr>
          <a:xfrm>
            <a:off x="9449446" y="1164169"/>
            <a:ext cx="184731" cy="369332"/>
          </a:xfrm>
          <a:prstGeom prst="rect">
            <a:avLst/>
          </a:prstGeom>
          <a:solidFill>
            <a:srgbClr val="FFFFFF"/>
          </a:solidFill>
          <a:ln>
            <a:noFill/>
          </a:ln>
        </p:spPr>
        <p:txBody>
          <a:bodyPr wrap="none">
            <a:spAutoFit/>
          </a:bodyPr>
          <a:lstStyle/>
          <a:p>
            <a:endParaRPr>
              <a:latin typeface="Arial" panose="020B0604020202020204" pitchFamily="34" charset="0"/>
              <a:cs typeface="Arial" panose="020B0604020202020204" pitchFamily="34" charset="0"/>
            </a:endParaRPr>
          </a:p>
        </p:txBody>
      </p:sp>
      <p:sp>
        <p:nvSpPr>
          <p:cNvPr id="44" name="正方形/長方形 43">
            <a:extLst>
              <a:ext uri="{FF2B5EF4-FFF2-40B4-BE49-F238E27FC236}">
                <a16:creationId xmlns:a16="http://schemas.microsoft.com/office/drawing/2014/main" id="{926A4C13-A292-A575-3CB3-A2C809B3F7CE}"/>
              </a:ext>
            </a:extLst>
          </p:cNvPr>
          <p:cNvSpPr/>
          <p:nvPr/>
        </p:nvSpPr>
        <p:spPr>
          <a:xfrm>
            <a:off x="9342315" y="1139863"/>
            <a:ext cx="1525442" cy="10163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図 44">
            <a:extLst>
              <a:ext uri="{FF2B5EF4-FFF2-40B4-BE49-F238E27FC236}">
                <a16:creationId xmlns:a16="http://schemas.microsoft.com/office/drawing/2014/main" id="{3E376116-3D1F-A74E-FF69-13E2DEE78A34}"/>
              </a:ext>
            </a:extLst>
          </p:cNvPr>
          <p:cNvPicPr>
            <a:picLocks noChangeAspect="1"/>
          </p:cNvPicPr>
          <p:nvPr/>
        </p:nvPicPr>
        <p:blipFill>
          <a:blip r:embed="rId5"/>
          <a:stretch>
            <a:fillRect/>
          </a:stretch>
        </p:blipFill>
        <p:spPr>
          <a:xfrm>
            <a:off x="9369294" y="1066943"/>
            <a:ext cx="1419423" cy="876422"/>
          </a:xfrm>
          <a:prstGeom prst="rect">
            <a:avLst/>
          </a:prstGeom>
        </p:spPr>
      </p:pic>
      <p:sp>
        <p:nvSpPr>
          <p:cNvPr id="46" name="TextBox 15">
            <a:extLst>
              <a:ext uri="{FF2B5EF4-FFF2-40B4-BE49-F238E27FC236}">
                <a16:creationId xmlns:a16="http://schemas.microsoft.com/office/drawing/2014/main" id="{342D85B5-55CC-E0F9-3F07-DEEF135F04E1}"/>
              </a:ext>
            </a:extLst>
          </p:cNvPr>
          <p:cNvSpPr txBox="1"/>
          <p:nvPr/>
        </p:nvSpPr>
        <p:spPr>
          <a:xfrm>
            <a:off x="9778431" y="1319454"/>
            <a:ext cx="1037265" cy="169277"/>
          </a:xfrm>
          <a:prstGeom prst="rect">
            <a:avLst/>
          </a:prstGeom>
          <a:solidFill>
            <a:schemeClr val="bg1"/>
          </a:solidFill>
          <a:ln>
            <a:noFill/>
          </a:ln>
        </p:spPr>
        <p:txBody>
          <a:bodyPr wrap="square" lIns="0" tIns="0" rIns="0" bIns="0" anchor="ctr">
            <a:spAutoFit/>
          </a:bodyPr>
          <a:lstStyle/>
          <a:p>
            <a:r>
              <a:rPr lang="en-US" sz="1100" b="1" dirty="0">
                <a:latin typeface="Arial" panose="020B0604020202020204" pitchFamily="34" charset="0"/>
                <a:cs typeface="Arial" panose="020B0604020202020204" pitchFamily="34" charset="0"/>
              </a:rPr>
              <a:t>Si concrete</a:t>
            </a:r>
            <a:endParaRPr sz="1100" b="1" dirty="0">
              <a:latin typeface="Arial" panose="020B0604020202020204" pitchFamily="34" charset="0"/>
              <a:cs typeface="Arial" panose="020B0604020202020204" pitchFamily="34" charset="0"/>
            </a:endParaRPr>
          </a:p>
        </p:txBody>
      </p:sp>
      <p:sp>
        <p:nvSpPr>
          <p:cNvPr id="47" name="TextBox 15">
            <a:extLst>
              <a:ext uri="{FF2B5EF4-FFF2-40B4-BE49-F238E27FC236}">
                <a16:creationId xmlns:a16="http://schemas.microsoft.com/office/drawing/2014/main" id="{40449966-BB02-6213-1A78-54F02C38FDAA}"/>
              </a:ext>
            </a:extLst>
          </p:cNvPr>
          <p:cNvSpPr txBox="1"/>
          <p:nvPr/>
        </p:nvSpPr>
        <p:spPr>
          <a:xfrm>
            <a:off x="9766936" y="1462499"/>
            <a:ext cx="1037265" cy="169277"/>
          </a:xfrm>
          <a:prstGeom prst="rect">
            <a:avLst/>
          </a:prstGeom>
          <a:solidFill>
            <a:schemeClr val="bg1"/>
          </a:solidFill>
          <a:ln>
            <a:noFill/>
          </a:ln>
        </p:spPr>
        <p:txBody>
          <a:bodyPr wrap="square" lIns="0" tIns="0" rIns="0" bIns="0" anchor="ctr">
            <a:spAutoFit/>
          </a:bodyPr>
          <a:lstStyle/>
          <a:p>
            <a:r>
              <a:rPr lang="en-US" sz="1100" b="1" dirty="0">
                <a:latin typeface="Arial" panose="020B0604020202020204" pitchFamily="34" charset="0"/>
                <a:cs typeface="Arial" panose="020B0604020202020204" pitchFamily="34" charset="0"/>
              </a:rPr>
              <a:t>Ca concrete</a:t>
            </a:r>
            <a:endParaRPr sz="1100" b="1" dirty="0">
              <a:latin typeface="Arial" panose="020B0604020202020204" pitchFamily="34" charset="0"/>
              <a:cs typeface="Arial" panose="020B0604020202020204" pitchFamily="34" charset="0"/>
            </a:endParaRPr>
          </a:p>
        </p:txBody>
      </p:sp>
      <p:sp>
        <p:nvSpPr>
          <p:cNvPr id="48" name="TextBox 18">
            <a:extLst>
              <a:ext uri="{FF2B5EF4-FFF2-40B4-BE49-F238E27FC236}">
                <a16:creationId xmlns:a16="http://schemas.microsoft.com/office/drawing/2014/main" id="{CC6450E5-2182-615C-3807-0EE62F03A70D}"/>
              </a:ext>
            </a:extLst>
          </p:cNvPr>
          <p:cNvSpPr txBox="1"/>
          <p:nvPr/>
        </p:nvSpPr>
        <p:spPr>
          <a:xfrm>
            <a:off x="9356275" y="1878763"/>
            <a:ext cx="311416" cy="155587"/>
          </a:xfrm>
          <a:prstGeom prst="rect">
            <a:avLst/>
          </a:prstGeom>
          <a:solidFill>
            <a:srgbClr val="FFFFFF"/>
          </a:solidFill>
          <a:ln>
            <a:noFill/>
          </a:ln>
        </p:spPr>
        <p:txBody>
          <a:bodyPr wrap="square">
            <a:spAutoFit/>
          </a:bodyPr>
          <a:lstStyle/>
          <a:p>
            <a:endParaRPr/>
          </a:p>
        </p:txBody>
      </p:sp>
      <p:sp>
        <p:nvSpPr>
          <p:cNvPr id="49" name="TextBox 18">
            <a:extLst>
              <a:ext uri="{FF2B5EF4-FFF2-40B4-BE49-F238E27FC236}">
                <a16:creationId xmlns:a16="http://schemas.microsoft.com/office/drawing/2014/main" id="{EABDB841-9957-791A-8747-B7F00AC7ECF5}"/>
              </a:ext>
            </a:extLst>
          </p:cNvPr>
          <p:cNvSpPr txBox="1"/>
          <p:nvPr/>
        </p:nvSpPr>
        <p:spPr>
          <a:xfrm>
            <a:off x="8908349" y="1016103"/>
            <a:ext cx="1762438" cy="303351"/>
          </a:xfrm>
          <a:prstGeom prst="rect">
            <a:avLst/>
          </a:prstGeom>
          <a:solidFill>
            <a:srgbClr val="FFFFFF"/>
          </a:solidFill>
          <a:ln>
            <a:noFill/>
          </a:ln>
        </p:spPr>
        <p:txBody>
          <a:bodyPr wrap="none">
            <a:spAutoFit/>
          </a:bodyPr>
          <a:lstStyle/>
          <a:p>
            <a:endParaRPr/>
          </a:p>
        </p:txBody>
      </p:sp>
      <p:sp>
        <p:nvSpPr>
          <p:cNvPr id="50" name="TextBox 19">
            <a:extLst>
              <a:ext uri="{FF2B5EF4-FFF2-40B4-BE49-F238E27FC236}">
                <a16:creationId xmlns:a16="http://schemas.microsoft.com/office/drawing/2014/main" id="{E94AB154-1101-85D6-0FE1-E346CC25E723}"/>
              </a:ext>
            </a:extLst>
          </p:cNvPr>
          <p:cNvSpPr txBox="1"/>
          <p:nvPr/>
        </p:nvSpPr>
        <p:spPr>
          <a:xfrm>
            <a:off x="8064113" y="4120220"/>
            <a:ext cx="1762438" cy="246221"/>
          </a:xfrm>
          <a:prstGeom prst="rect">
            <a:avLst/>
          </a:prstGeom>
          <a:noFill/>
          <a:ln>
            <a:noFill/>
          </a:ln>
        </p:spPr>
        <p:txBody>
          <a:bodyPr wrap="square" lIns="0" tIns="0" rIns="0" bIns="0" anchor="ctr">
            <a:spAutoFit/>
          </a:bodyPr>
          <a:lstStyle/>
          <a:p>
            <a:pPr algn="ctr"/>
            <a:r>
              <a:rPr sz="1600" dirty="0">
                <a:latin typeface="Arial" panose="020B0604020202020204" pitchFamily="34" charset="0"/>
                <a:cs typeface="Arial" panose="020B0604020202020204" pitchFamily="34" charset="0"/>
              </a:rPr>
              <a:t>Thickness (cm)</a:t>
            </a:r>
          </a:p>
        </p:txBody>
      </p:sp>
    </p:spTree>
    <p:extLst>
      <p:ext uri="{BB962C8B-B14F-4D97-AF65-F5344CB8AC3E}">
        <p14:creationId xmlns:p14="http://schemas.microsoft.com/office/powerpoint/2010/main" val="4083439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64D1D-B66D-368D-4CBF-0E8E9440E54D}"/>
            </a:ext>
          </a:extLst>
        </p:cNvPr>
        <p:cNvGrpSpPr/>
        <p:nvPr/>
      </p:nvGrpSpPr>
      <p:grpSpPr>
        <a:xfrm>
          <a:off x="0" y="0"/>
          <a:ext cx="0" cy="0"/>
          <a:chOff x="0" y="0"/>
          <a:chExt cx="0" cy="0"/>
        </a:xfrm>
      </p:grpSpPr>
      <p:sp>
        <p:nvSpPr>
          <p:cNvPr id="5" name="スライド番号プレースホルダー 1">
            <a:extLst>
              <a:ext uri="{FF2B5EF4-FFF2-40B4-BE49-F238E27FC236}">
                <a16:creationId xmlns:a16="http://schemas.microsoft.com/office/drawing/2014/main" id="{756347DC-0CC8-487B-8BF4-CE812B230978}"/>
              </a:ext>
            </a:extLst>
          </p:cNvPr>
          <p:cNvSpPr>
            <a:spLocks noGrp="1"/>
          </p:cNvSpPr>
          <p:nvPr>
            <p:ph type="sldNum" sz="quarter" idx="12"/>
          </p:nvPr>
        </p:nvSpPr>
        <p:spPr>
          <a:xfrm>
            <a:off x="11537156" y="6443315"/>
            <a:ext cx="312275" cy="174880"/>
          </a:xfrm>
        </p:spPr>
        <p:txBody>
          <a:bodyPr/>
          <a:lstStyle/>
          <a:p>
            <a:fld id="{A8B19767-01F7-FB4D-A52C-358FABD129EC}" type="slidenum">
              <a:rPr lang="en-US"/>
              <a:pPr/>
              <a:t>15</a:t>
            </a:fld>
            <a:endParaRPr lang="en-US" dirty="0"/>
          </a:p>
        </p:txBody>
      </p:sp>
      <p:pic>
        <p:nvPicPr>
          <p:cNvPr id="8" name="図 7">
            <a:extLst>
              <a:ext uri="{FF2B5EF4-FFF2-40B4-BE49-F238E27FC236}">
                <a16:creationId xmlns:a16="http://schemas.microsoft.com/office/drawing/2014/main" id="{C0738183-ED2F-00E2-1D83-BAD30FED718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79557" y="1142450"/>
            <a:ext cx="4831080" cy="3509010"/>
          </a:xfrm>
          <a:prstGeom prst="rect">
            <a:avLst/>
          </a:prstGeom>
          <a:noFill/>
          <a:ln>
            <a:noFill/>
          </a:ln>
        </p:spPr>
      </p:pic>
      <p:pic>
        <p:nvPicPr>
          <p:cNvPr id="11" name="図 10">
            <a:extLst>
              <a:ext uri="{FF2B5EF4-FFF2-40B4-BE49-F238E27FC236}">
                <a16:creationId xmlns:a16="http://schemas.microsoft.com/office/drawing/2014/main" id="{7BFB7732-4E96-28C3-51DF-CB6B3A8E81B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61809" y="1162088"/>
            <a:ext cx="4831080" cy="3509010"/>
          </a:xfrm>
          <a:prstGeom prst="rect">
            <a:avLst/>
          </a:prstGeom>
          <a:noFill/>
          <a:ln>
            <a:noFill/>
          </a:ln>
        </p:spPr>
      </p:pic>
      <p:sp>
        <p:nvSpPr>
          <p:cNvPr id="4" name="テキスト ボックス 3">
            <a:extLst>
              <a:ext uri="{FF2B5EF4-FFF2-40B4-BE49-F238E27FC236}">
                <a16:creationId xmlns:a16="http://schemas.microsoft.com/office/drawing/2014/main" id="{45BFA424-D1CC-0ADF-A6E8-C50270FAA9A6}"/>
              </a:ext>
            </a:extLst>
          </p:cNvPr>
          <p:cNvSpPr txBox="1"/>
          <p:nvPr/>
        </p:nvSpPr>
        <p:spPr>
          <a:xfrm>
            <a:off x="259980" y="4999715"/>
            <a:ext cx="11663080" cy="1477328"/>
          </a:xfrm>
          <a:prstGeom prst="rect">
            <a:avLst/>
          </a:prstGeom>
          <a:noFill/>
        </p:spPr>
        <p:txBody>
          <a:bodyPr wrap="square">
            <a:spAutoFit/>
          </a:bodyPr>
          <a:lstStyle/>
          <a:p>
            <a:pPr indent="133350" algn="l">
              <a:buNone/>
            </a:pPr>
            <a:r>
              <a:rPr lang="en" altLang="en-US"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 Ca concrete shows greater attenuation.</a:t>
            </a:r>
            <a:endParaRPr lang="en-US" altLang="ja-JP"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endParaRPr>
          </a:p>
          <a:p>
            <a:pPr indent="133350" algn="l">
              <a:buNone/>
            </a:pPr>
            <a:r>
              <a:rPr lang="en" altLang="en-US"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 </a:t>
            </a:r>
            <a:r>
              <a:rPr lang="en-US" altLang="en-US"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Attenuation by electron pair production is greater in Ca than in Si as photon energy increases. it is considered </a:t>
            </a:r>
          </a:p>
          <a:p>
            <a:pPr indent="133350" algn="l">
              <a:buNone/>
            </a:pPr>
            <a:r>
              <a:rPr lang="en-US" altLang="en-US" kern="100" dirty="0">
                <a:solidFill>
                  <a:srgbClr val="000000"/>
                </a:solidFill>
                <a:latin typeface="Arial" panose="020B0604020202020204" pitchFamily="34" charset="0"/>
                <a:ea typeface="游明朝" panose="02020400000000000000" pitchFamily="18" charset="-128"/>
                <a:cs typeface="Arial" panose="020B0604020202020204" pitchFamily="34" charset="0"/>
              </a:rPr>
              <a:t>  </a:t>
            </a:r>
            <a:r>
              <a:rPr lang="en-US" altLang="en-US"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that attenuation in Ca is greater at 20 MeV than at 10 MeV.</a:t>
            </a:r>
            <a:endParaRPr lang="en" altLang="en-US"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endParaRPr>
          </a:p>
          <a:p>
            <a:pPr indent="133350"/>
            <a:r>
              <a:rPr lang="en" altLang="en-US"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 </a:t>
            </a:r>
            <a:r>
              <a:rPr lang="en-US" altLang="en-US" kern="100" dirty="0">
                <a:solidFill>
                  <a:srgbClr val="000000"/>
                </a:solidFill>
                <a:latin typeface="Arial" panose="020B0604020202020204" pitchFamily="34" charset="0"/>
                <a:ea typeface="游明朝" panose="02020400000000000000" pitchFamily="18" charset="-128"/>
                <a:cs typeface="Arial" panose="020B0604020202020204" pitchFamily="34" charset="0"/>
              </a:rPr>
              <a:t>A photonuclear reaction occurred around 17 MeV.</a:t>
            </a:r>
            <a:r>
              <a:rPr lang="en" altLang="en-US"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 However, ⁴⁰Ca and ²⁸Si have similar photonuclear cross </a:t>
            </a:r>
          </a:p>
          <a:p>
            <a:pPr indent="133350"/>
            <a:r>
              <a:rPr lang="en" altLang="en-US" kern="100" dirty="0">
                <a:solidFill>
                  <a:srgbClr val="000000"/>
                </a:solidFill>
                <a:latin typeface="Arial" panose="020B0604020202020204" pitchFamily="34" charset="0"/>
                <a:ea typeface="游明朝" panose="02020400000000000000" pitchFamily="18" charset="-128"/>
                <a:cs typeface="Arial" panose="020B0604020202020204" pitchFamily="34" charset="0"/>
              </a:rPr>
              <a:t>  </a:t>
            </a:r>
            <a:r>
              <a:rPr lang="en" altLang="en-US" kern="100" dirty="0">
                <a:solidFill>
                  <a:srgbClr val="000000"/>
                </a:solidFill>
                <a:effectLst/>
                <a:latin typeface="Arial" panose="020B0604020202020204" pitchFamily="34" charset="0"/>
                <a:ea typeface="游明朝" panose="02020400000000000000" pitchFamily="18" charset="-128"/>
                <a:cs typeface="Arial" panose="020B0604020202020204" pitchFamily="34" charset="0"/>
              </a:rPr>
              <a:t>sections, so their effect on attenuation is only a few percent.</a:t>
            </a:r>
          </a:p>
        </p:txBody>
      </p:sp>
      <p:sp>
        <p:nvSpPr>
          <p:cNvPr id="16" name="TextBox 15"/>
          <p:cNvSpPr txBox="1"/>
          <p:nvPr/>
        </p:nvSpPr>
        <p:spPr>
          <a:xfrm>
            <a:off x="785981" y="764919"/>
            <a:ext cx="4058107" cy="246221"/>
          </a:xfrm>
          <a:prstGeom prst="rect">
            <a:avLst/>
          </a:prstGeom>
          <a:noFill/>
          <a:ln>
            <a:noFill/>
          </a:ln>
        </p:spPr>
        <p:txBody>
          <a:bodyPr wrap="square" lIns="0" tIns="0" rIns="0" bIns="0" anchor="ctr">
            <a:spAutoFit/>
          </a:bodyPr>
          <a:lstStyle/>
          <a:p>
            <a:pPr algn="ctr"/>
            <a:r>
              <a:rPr sz="1600" dirty="0">
                <a:latin typeface="Arial" panose="020B0604020202020204" pitchFamily="34" charset="0"/>
                <a:cs typeface="Arial" panose="020B0604020202020204" pitchFamily="34" charset="0"/>
              </a:rPr>
              <a:t>10 MV electron</a:t>
            </a:r>
          </a:p>
        </p:txBody>
      </p:sp>
      <p:sp>
        <p:nvSpPr>
          <p:cNvPr id="17" name="TextBox 16"/>
          <p:cNvSpPr txBox="1"/>
          <p:nvPr/>
        </p:nvSpPr>
        <p:spPr>
          <a:xfrm>
            <a:off x="3874641" y="1421533"/>
            <a:ext cx="1188646" cy="1056088"/>
          </a:xfrm>
          <a:prstGeom prst="rect">
            <a:avLst/>
          </a:prstGeom>
          <a:solidFill>
            <a:srgbClr val="FFFFFF"/>
          </a:solidFill>
          <a:ln>
            <a:noFill/>
          </a:ln>
        </p:spPr>
        <p:txBody>
          <a:bodyPr wrap="square">
            <a:spAutoFit/>
          </a:bodyPr>
          <a:lstStyle/>
          <a:p>
            <a:endParaRPr/>
          </a:p>
        </p:txBody>
      </p:sp>
      <p:sp>
        <p:nvSpPr>
          <p:cNvPr id="18" name="TextBox 17"/>
          <p:cNvSpPr txBox="1"/>
          <p:nvPr/>
        </p:nvSpPr>
        <p:spPr>
          <a:xfrm>
            <a:off x="3764691" y="1442667"/>
            <a:ext cx="1188646" cy="738664"/>
          </a:xfrm>
          <a:prstGeom prst="rect">
            <a:avLst/>
          </a:prstGeom>
          <a:noFill/>
          <a:ln>
            <a:noFill/>
          </a:ln>
        </p:spPr>
        <p:txBody>
          <a:bodyPr wrap="square" lIns="0" tIns="0" rIns="0" bIns="0" anchor="ctr">
            <a:spAutoFit/>
          </a:bodyPr>
          <a:lstStyle/>
          <a:p>
            <a:pPr algn="l"/>
            <a:r>
              <a:rPr sz="1200" b="1" dirty="0">
                <a:latin typeface="Arial" panose="020B0604020202020204" pitchFamily="34" charset="0"/>
                <a:cs typeface="Arial" panose="020B0604020202020204" pitchFamily="34" charset="0"/>
              </a:rPr>
              <a:t>— Si</a:t>
            </a:r>
            <a:r>
              <a:rPr lang="en-US" sz="1200" b="1" dirty="0">
                <a:latin typeface="Arial" panose="020B0604020202020204" pitchFamily="34" charset="0"/>
                <a:cs typeface="Arial" panose="020B0604020202020204" pitchFamily="34" charset="0"/>
              </a:rPr>
              <a:t> concrete</a:t>
            </a:r>
            <a:r>
              <a:rPr sz="1200" b="1" dirty="0">
                <a:latin typeface="Arial" panose="020B0604020202020204" pitchFamily="34" charset="0"/>
                <a:cs typeface="Arial" panose="020B0604020202020204" pitchFamily="34" charset="0"/>
              </a:rPr>
              <a:t>
··· Ca</a:t>
            </a:r>
            <a:r>
              <a:rPr lang="en-US" sz="1200" b="1" dirty="0">
                <a:latin typeface="Arial" panose="020B0604020202020204" pitchFamily="34" charset="0"/>
                <a:cs typeface="Arial" panose="020B0604020202020204" pitchFamily="34" charset="0"/>
              </a:rPr>
              <a:t> concrete</a:t>
            </a:r>
            <a:r>
              <a:rPr lang="ja-JP" altLang="en-US" sz="1200" b="1" dirty="0">
                <a:latin typeface="Arial" panose="020B0604020202020204" pitchFamily="34" charset="0"/>
                <a:cs typeface="Arial" panose="020B0604020202020204" pitchFamily="34" charset="0"/>
              </a:rPr>
              <a:t>
</a:t>
            </a:r>
            <a:r>
              <a:rPr sz="1200" b="1" dirty="0">
                <a:latin typeface="Arial" panose="020B0604020202020204" pitchFamily="34" charset="0"/>
                <a:cs typeface="Arial" panose="020B0604020202020204" pitchFamily="34" charset="0"/>
              </a:rPr>
              <a:t>• ANL-5800
◆ ANL-6443</a:t>
            </a:r>
          </a:p>
        </p:txBody>
      </p:sp>
      <p:sp>
        <p:nvSpPr>
          <p:cNvPr id="19" name="TextBox 18"/>
          <p:cNvSpPr txBox="1"/>
          <p:nvPr/>
        </p:nvSpPr>
        <p:spPr>
          <a:xfrm>
            <a:off x="286314" y="2089882"/>
            <a:ext cx="386486" cy="1824685"/>
          </a:xfrm>
          <a:prstGeom prst="rect">
            <a:avLst/>
          </a:prstGeom>
          <a:solidFill>
            <a:srgbClr val="FFFFFF"/>
          </a:solidFill>
          <a:ln>
            <a:noFill/>
          </a:ln>
        </p:spPr>
        <p:txBody>
          <a:bodyPr wrap="none">
            <a:spAutoFit/>
          </a:bodyPr>
          <a:lstStyle/>
          <a:p>
            <a:endParaRPr/>
          </a:p>
        </p:txBody>
      </p:sp>
      <p:sp>
        <p:nvSpPr>
          <p:cNvPr id="20" name="TextBox 19"/>
          <p:cNvSpPr txBox="1"/>
          <p:nvPr/>
        </p:nvSpPr>
        <p:spPr>
          <a:xfrm rot="16200000">
            <a:off x="-588589" y="2808871"/>
            <a:ext cx="2196356" cy="215444"/>
          </a:xfrm>
          <a:prstGeom prst="rect">
            <a:avLst/>
          </a:prstGeom>
          <a:noFill/>
          <a:ln>
            <a:noFill/>
          </a:ln>
        </p:spPr>
        <p:txBody>
          <a:bodyPr wrap="square" lIns="0" tIns="0" rIns="0" bIns="0" anchor="ctr">
            <a:spAutoFit/>
          </a:bodyPr>
          <a:lstStyle/>
          <a:p>
            <a:pPr algn="ctr"/>
            <a:r>
              <a:rPr lang="en-US" sz="1400" dirty="0">
                <a:latin typeface="Arial" panose="020B0604020202020204" pitchFamily="34" charset="0"/>
                <a:cs typeface="Arial" panose="020B0604020202020204" pitchFamily="34" charset="0"/>
              </a:rPr>
              <a:t>Dose rate</a:t>
            </a:r>
            <a:r>
              <a:rPr sz="1400" dirty="0">
                <a:latin typeface="Arial" panose="020B0604020202020204" pitchFamily="34" charset="0"/>
                <a:cs typeface="Arial" panose="020B0604020202020204" pitchFamily="34" charset="0"/>
              </a:rPr>
              <a:t> attenuation</a:t>
            </a:r>
          </a:p>
        </p:txBody>
      </p:sp>
      <p:sp>
        <p:nvSpPr>
          <p:cNvPr id="21" name="TextBox 20"/>
          <p:cNvSpPr txBox="1"/>
          <p:nvPr/>
        </p:nvSpPr>
        <p:spPr>
          <a:xfrm>
            <a:off x="2038831" y="4448098"/>
            <a:ext cx="1835810" cy="315810"/>
          </a:xfrm>
          <a:prstGeom prst="rect">
            <a:avLst/>
          </a:prstGeom>
          <a:solidFill>
            <a:srgbClr val="FFFFFF"/>
          </a:solidFill>
          <a:ln>
            <a:noFill/>
          </a:ln>
        </p:spPr>
        <p:txBody>
          <a:bodyPr wrap="none">
            <a:spAutoFit/>
          </a:bodyPr>
          <a:lstStyle/>
          <a:p>
            <a:endParaRPr/>
          </a:p>
        </p:txBody>
      </p:sp>
      <p:sp>
        <p:nvSpPr>
          <p:cNvPr id="22" name="TextBox 21"/>
          <p:cNvSpPr txBox="1"/>
          <p:nvPr/>
        </p:nvSpPr>
        <p:spPr>
          <a:xfrm>
            <a:off x="2240106" y="4502144"/>
            <a:ext cx="1835810" cy="215444"/>
          </a:xfrm>
          <a:prstGeom prst="rect">
            <a:avLst/>
          </a:prstGeom>
          <a:noFill/>
          <a:ln>
            <a:noFill/>
          </a:ln>
        </p:spPr>
        <p:txBody>
          <a:bodyPr wrap="square" lIns="0" tIns="0" rIns="0" bIns="0" anchor="ctr">
            <a:spAutoFit/>
          </a:bodyPr>
          <a:lstStyle/>
          <a:p>
            <a:pPr algn="ctr"/>
            <a:r>
              <a:rPr sz="1400" dirty="0">
                <a:latin typeface="Arial" panose="020B0604020202020204" pitchFamily="34" charset="0"/>
                <a:cs typeface="Arial" panose="020B0604020202020204" pitchFamily="34" charset="0"/>
              </a:rPr>
              <a:t>Thickness (cm)</a:t>
            </a:r>
          </a:p>
        </p:txBody>
      </p:sp>
      <p:sp>
        <p:nvSpPr>
          <p:cNvPr id="23" name="TextBox 22"/>
          <p:cNvSpPr txBox="1"/>
          <p:nvPr/>
        </p:nvSpPr>
        <p:spPr>
          <a:xfrm>
            <a:off x="7707754" y="1355083"/>
            <a:ext cx="1247987" cy="385991"/>
          </a:xfrm>
          <a:prstGeom prst="rect">
            <a:avLst/>
          </a:prstGeom>
          <a:solidFill>
            <a:srgbClr val="FFFFFF"/>
          </a:solidFill>
          <a:ln>
            <a:noFill/>
          </a:ln>
        </p:spPr>
        <p:txBody>
          <a:bodyPr wrap="square">
            <a:spAutoFit/>
          </a:bodyPr>
          <a:lstStyle/>
          <a:p>
            <a:endParaRPr/>
          </a:p>
        </p:txBody>
      </p:sp>
      <p:sp>
        <p:nvSpPr>
          <p:cNvPr id="24" name="TextBox 23"/>
          <p:cNvSpPr txBox="1"/>
          <p:nvPr/>
        </p:nvSpPr>
        <p:spPr>
          <a:xfrm>
            <a:off x="6886471" y="782284"/>
            <a:ext cx="4058107" cy="246221"/>
          </a:xfrm>
          <a:prstGeom prst="rect">
            <a:avLst/>
          </a:prstGeom>
          <a:noFill/>
          <a:ln>
            <a:noFill/>
          </a:ln>
        </p:spPr>
        <p:txBody>
          <a:bodyPr wrap="square" lIns="0" tIns="0" rIns="0" bIns="0" anchor="ctr">
            <a:spAutoFit/>
          </a:bodyPr>
          <a:lstStyle/>
          <a:p>
            <a:pPr algn="ctr"/>
            <a:r>
              <a:rPr sz="1600" dirty="0">
                <a:latin typeface="Arial" panose="020B0604020202020204" pitchFamily="34" charset="0"/>
                <a:cs typeface="Arial" panose="020B0604020202020204" pitchFamily="34" charset="0"/>
              </a:rPr>
              <a:t>20 MV electron</a:t>
            </a:r>
          </a:p>
        </p:txBody>
      </p:sp>
      <p:sp>
        <p:nvSpPr>
          <p:cNvPr id="27" name="TextBox 26"/>
          <p:cNvSpPr txBox="1"/>
          <p:nvPr/>
        </p:nvSpPr>
        <p:spPr>
          <a:xfrm>
            <a:off x="6000317" y="2075248"/>
            <a:ext cx="386486" cy="1824685"/>
          </a:xfrm>
          <a:prstGeom prst="rect">
            <a:avLst/>
          </a:prstGeom>
          <a:solidFill>
            <a:srgbClr val="FFFFFF"/>
          </a:solidFill>
          <a:ln>
            <a:noFill/>
          </a:ln>
        </p:spPr>
        <p:txBody>
          <a:bodyPr wrap="none">
            <a:spAutoFit/>
          </a:bodyPr>
          <a:lstStyle/>
          <a:p>
            <a:endParaRPr/>
          </a:p>
        </p:txBody>
      </p:sp>
      <p:sp>
        <p:nvSpPr>
          <p:cNvPr id="29" name="TextBox 28"/>
          <p:cNvSpPr txBox="1"/>
          <p:nvPr/>
        </p:nvSpPr>
        <p:spPr>
          <a:xfrm>
            <a:off x="7997619" y="4478540"/>
            <a:ext cx="1835810" cy="315810"/>
          </a:xfrm>
          <a:prstGeom prst="rect">
            <a:avLst/>
          </a:prstGeom>
          <a:solidFill>
            <a:srgbClr val="FFFFFF"/>
          </a:solidFill>
          <a:ln>
            <a:noFill/>
          </a:ln>
        </p:spPr>
        <p:txBody>
          <a:bodyPr wrap="none">
            <a:spAutoFit/>
          </a:bodyPr>
          <a:lstStyle/>
          <a:p>
            <a:endParaRPr/>
          </a:p>
        </p:txBody>
      </p:sp>
      <p:sp>
        <p:nvSpPr>
          <p:cNvPr id="30" name="TextBox 29"/>
          <p:cNvSpPr txBox="1"/>
          <p:nvPr/>
        </p:nvSpPr>
        <p:spPr>
          <a:xfrm>
            <a:off x="7997619" y="4478540"/>
            <a:ext cx="1835810" cy="215444"/>
          </a:xfrm>
          <a:prstGeom prst="rect">
            <a:avLst/>
          </a:prstGeom>
          <a:noFill/>
          <a:ln>
            <a:noFill/>
          </a:ln>
        </p:spPr>
        <p:txBody>
          <a:bodyPr wrap="square" lIns="0" tIns="0" rIns="0" bIns="0" anchor="ctr">
            <a:spAutoFit/>
          </a:bodyPr>
          <a:lstStyle/>
          <a:p>
            <a:pPr algn="ctr"/>
            <a:r>
              <a:rPr sz="1400" dirty="0">
                <a:latin typeface="Arial" panose="020B0604020202020204" pitchFamily="34" charset="0"/>
                <a:cs typeface="Arial" panose="020B0604020202020204" pitchFamily="34" charset="0"/>
              </a:rPr>
              <a:t>Thickness (cm)</a:t>
            </a:r>
          </a:p>
        </p:txBody>
      </p:sp>
      <p:pic>
        <p:nvPicPr>
          <p:cNvPr id="2" name="図 1">
            <a:extLst>
              <a:ext uri="{FF2B5EF4-FFF2-40B4-BE49-F238E27FC236}">
                <a16:creationId xmlns:a16="http://schemas.microsoft.com/office/drawing/2014/main" id="{AB7D28BA-108B-DF86-3107-CEAF360534C8}"/>
              </a:ext>
            </a:extLst>
          </p:cNvPr>
          <p:cNvPicPr>
            <a:picLocks noChangeAspect="1"/>
          </p:cNvPicPr>
          <p:nvPr/>
        </p:nvPicPr>
        <p:blipFill>
          <a:blip r:embed="rId4"/>
          <a:stretch>
            <a:fillRect/>
          </a:stretch>
        </p:blipFill>
        <p:spPr>
          <a:xfrm>
            <a:off x="10645542" y="0"/>
            <a:ext cx="1546458" cy="583324"/>
          </a:xfrm>
          <a:prstGeom prst="rect">
            <a:avLst/>
          </a:prstGeom>
        </p:spPr>
      </p:pic>
      <p:sp>
        <p:nvSpPr>
          <p:cNvPr id="6" name="テキスト ボックス 5">
            <a:extLst>
              <a:ext uri="{FF2B5EF4-FFF2-40B4-BE49-F238E27FC236}">
                <a16:creationId xmlns:a16="http://schemas.microsoft.com/office/drawing/2014/main" id="{CBFEAABD-6386-AEB3-2749-1F451599F5E2}"/>
              </a:ext>
            </a:extLst>
          </p:cNvPr>
          <p:cNvSpPr txBox="1"/>
          <p:nvPr/>
        </p:nvSpPr>
        <p:spPr>
          <a:xfrm>
            <a:off x="462226" y="85089"/>
            <a:ext cx="9081338" cy="461665"/>
          </a:xfrm>
          <a:prstGeom prst="rect">
            <a:avLst/>
          </a:prstGeom>
          <a:noFill/>
        </p:spPr>
        <p:txBody>
          <a:bodyPr wrap="square">
            <a:spAutoFit/>
          </a:bodyPr>
          <a:lstStyle/>
          <a:p>
            <a:pPr algn="just">
              <a:buNone/>
              <a:tabLst>
                <a:tab pos="4744720" algn="l"/>
              </a:tabLst>
            </a:pPr>
            <a:r>
              <a:rPr lang="en" altLang="ja-JP" sz="2400" kern="100" dirty="0">
                <a:latin typeface="Arial" panose="020B0604020202020204" pitchFamily="34" charset="0"/>
                <a:ea typeface="游明朝" panose="02020400000000000000" pitchFamily="18" charset="-128"/>
                <a:cs typeface="Arial" panose="020B0604020202020204" pitchFamily="34" charset="0"/>
              </a:rPr>
              <a:t>Comparison with ANL </a:t>
            </a:r>
            <a:r>
              <a:rPr lang="en" altLang="en-US" sz="2400" kern="100" dirty="0">
                <a:effectLst/>
                <a:latin typeface="Arial" panose="020B0604020202020204" pitchFamily="34" charset="0"/>
                <a:ea typeface="游明朝" panose="02020400000000000000" pitchFamily="18" charset="-128"/>
                <a:cs typeface="Arial" panose="020B0604020202020204" pitchFamily="34" charset="0"/>
              </a:rPr>
              <a:t>(</a:t>
            </a:r>
            <a:r>
              <a:rPr lang="en-US" altLang="en-US" sz="2400" kern="100" dirty="0">
                <a:effectLst/>
                <a:latin typeface="Arial" panose="020B0604020202020204" pitchFamily="34" charset="0"/>
                <a:ea typeface="游明朝" panose="02020400000000000000" pitchFamily="18" charset="-128"/>
                <a:cs typeface="Arial" panose="020B0604020202020204" pitchFamily="34" charset="0"/>
              </a:rPr>
              <a:t>photon below 20MeV</a:t>
            </a:r>
            <a:r>
              <a:rPr lang="en" altLang="en-US" sz="2400" kern="100" dirty="0">
                <a:effectLst/>
                <a:latin typeface="Arial" panose="020B0604020202020204" pitchFamily="34" charset="0"/>
                <a:ea typeface="游明朝" panose="02020400000000000000" pitchFamily="18" charset="-128"/>
                <a:cs typeface="Arial" panose="020B0604020202020204" pitchFamily="34" charset="0"/>
              </a:rPr>
              <a:t>)</a:t>
            </a:r>
            <a:endParaRPr lang="ja-JP" altLang="ja-JP" sz="2400" kern="100" dirty="0">
              <a:effectLst/>
              <a:latin typeface="Arial" panose="020B0604020202020204" pitchFamily="34" charset="0"/>
              <a:ea typeface="游明朝" panose="02020400000000000000" pitchFamily="18" charset="-128"/>
              <a:cs typeface="Arial" panose="020B0604020202020204" pitchFamily="34" charset="0"/>
            </a:endParaRPr>
          </a:p>
        </p:txBody>
      </p:sp>
      <p:sp>
        <p:nvSpPr>
          <p:cNvPr id="14" name="正方形/長方形 13">
            <a:extLst>
              <a:ext uri="{FF2B5EF4-FFF2-40B4-BE49-F238E27FC236}">
                <a16:creationId xmlns:a16="http://schemas.microsoft.com/office/drawing/2014/main" id="{0786E527-1CC9-8D7D-74E8-38DD1AAB5B7A}"/>
              </a:ext>
            </a:extLst>
          </p:cNvPr>
          <p:cNvSpPr/>
          <p:nvPr/>
        </p:nvSpPr>
        <p:spPr>
          <a:xfrm>
            <a:off x="2123521" y="1421533"/>
            <a:ext cx="1061440" cy="22475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TextBox 16">
            <a:extLst>
              <a:ext uri="{FF2B5EF4-FFF2-40B4-BE49-F238E27FC236}">
                <a16:creationId xmlns:a16="http://schemas.microsoft.com/office/drawing/2014/main" id="{4EF0D395-95FD-7DB8-3DB4-B7E91922C27F}"/>
              </a:ext>
            </a:extLst>
          </p:cNvPr>
          <p:cNvSpPr txBox="1"/>
          <p:nvPr/>
        </p:nvSpPr>
        <p:spPr>
          <a:xfrm>
            <a:off x="9521724" y="1400399"/>
            <a:ext cx="1188646" cy="1056088"/>
          </a:xfrm>
          <a:prstGeom prst="rect">
            <a:avLst/>
          </a:prstGeom>
          <a:solidFill>
            <a:srgbClr val="FFFFFF"/>
          </a:solidFill>
          <a:ln>
            <a:noFill/>
          </a:ln>
        </p:spPr>
        <p:txBody>
          <a:bodyPr wrap="square">
            <a:spAutoFit/>
          </a:bodyPr>
          <a:lstStyle/>
          <a:p>
            <a:endParaRPr/>
          </a:p>
        </p:txBody>
      </p:sp>
      <p:sp>
        <p:nvSpPr>
          <p:cNvPr id="32" name="TextBox 17">
            <a:extLst>
              <a:ext uri="{FF2B5EF4-FFF2-40B4-BE49-F238E27FC236}">
                <a16:creationId xmlns:a16="http://schemas.microsoft.com/office/drawing/2014/main" id="{07B50F1A-254B-EF93-326A-4B2D3287A966}"/>
              </a:ext>
            </a:extLst>
          </p:cNvPr>
          <p:cNvSpPr txBox="1"/>
          <p:nvPr/>
        </p:nvSpPr>
        <p:spPr>
          <a:xfrm>
            <a:off x="9411774" y="1421533"/>
            <a:ext cx="1188646" cy="738664"/>
          </a:xfrm>
          <a:prstGeom prst="rect">
            <a:avLst/>
          </a:prstGeom>
          <a:noFill/>
          <a:ln>
            <a:noFill/>
          </a:ln>
        </p:spPr>
        <p:txBody>
          <a:bodyPr wrap="square" lIns="0" tIns="0" rIns="0" bIns="0" anchor="ctr">
            <a:spAutoFit/>
          </a:bodyPr>
          <a:lstStyle/>
          <a:p>
            <a:pPr algn="l"/>
            <a:r>
              <a:rPr sz="1200" b="1" dirty="0">
                <a:latin typeface="Arial" panose="020B0604020202020204" pitchFamily="34" charset="0"/>
                <a:cs typeface="Arial" panose="020B0604020202020204" pitchFamily="34" charset="0"/>
              </a:rPr>
              <a:t>— Si</a:t>
            </a:r>
            <a:r>
              <a:rPr lang="en-US" sz="1200" b="1" dirty="0">
                <a:latin typeface="Arial" panose="020B0604020202020204" pitchFamily="34" charset="0"/>
                <a:cs typeface="Arial" panose="020B0604020202020204" pitchFamily="34" charset="0"/>
              </a:rPr>
              <a:t> concrete</a:t>
            </a:r>
            <a:r>
              <a:rPr sz="1200" b="1" dirty="0">
                <a:latin typeface="Arial" panose="020B0604020202020204" pitchFamily="34" charset="0"/>
                <a:cs typeface="Arial" panose="020B0604020202020204" pitchFamily="34" charset="0"/>
              </a:rPr>
              <a:t>
··· Ca</a:t>
            </a:r>
            <a:r>
              <a:rPr lang="en-US" sz="1200" b="1" dirty="0">
                <a:latin typeface="Arial" panose="020B0604020202020204" pitchFamily="34" charset="0"/>
                <a:cs typeface="Arial" panose="020B0604020202020204" pitchFamily="34" charset="0"/>
              </a:rPr>
              <a:t> concrete</a:t>
            </a:r>
            <a:r>
              <a:rPr lang="ja-JP" altLang="en-US" sz="1200" b="1" dirty="0">
                <a:latin typeface="Arial" panose="020B0604020202020204" pitchFamily="34" charset="0"/>
                <a:cs typeface="Arial" panose="020B0604020202020204" pitchFamily="34" charset="0"/>
              </a:rPr>
              <a:t>
</a:t>
            </a:r>
            <a:r>
              <a:rPr sz="1200" b="1" dirty="0">
                <a:latin typeface="Arial" panose="020B0604020202020204" pitchFamily="34" charset="0"/>
                <a:cs typeface="Arial" panose="020B0604020202020204" pitchFamily="34" charset="0"/>
              </a:rPr>
              <a:t>• ANL-5800
◆ ANL-6443</a:t>
            </a:r>
          </a:p>
        </p:txBody>
      </p:sp>
      <p:sp>
        <p:nvSpPr>
          <p:cNvPr id="34" name="TextBox 19">
            <a:extLst>
              <a:ext uri="{FF2B5EF4-FFF2-40B4-BE49-F238E27FC236}">
                <a16:creationId xmlns:a16="http://schemas.microsoft.com/office/drawing/2014/main" id="{A8A3C930-1354-D691-1201-500DD7AF600D}"/>
              </a:ext>
            </a:extLst>
          </p:cNvPr>
          <p:cNvSpPr txBox="1"/>
          <p:nvPr/>
        </p:nvSpPr>
        <p:spPr>
          <a:xfrm rot="16200000">
            <a:off x="5096826" y="2725426"/>
            <a:ext cx="2196356" cy="215444"/>
          </a:xfrm>
          <a:prstGeom prst="rect">
            <a:avLst/>
          </a:prstGeom>
          <a:noFill/>
          <a:ln>
            <a:noFill/>
          </a:ln>
        </p:spPr>
        <p:txBody>
          <a:bodyPr wrap="square" lIns="0" tIns="0" rIns="0" bIns="0" anchor="ctr">
            <a:spAutoFit/>
          </a:bodyPr>
          <a:lstStyle/>
          <a:p>
            <a:pPr algn="ctr"/>
            <a:r>
              <a:rPr lang="en-US" sz="1400" dirty="0">
                <a:latin typeface="Arial" panose="020B0604020202020204" pitchFamily="34" charset="0"/>
                <a:cs typeface="Arial" panose="020B0604020202020204" pitchFamily="34" charset="0"/>
              </a:rPr>
              <a:t>Dose rate</a:t>
            </a:r>
            <a:r>
              <a:rPr sz="1400" dirty="0">
                <a:latin typeface="Arial" panose="020B0604020202020204" pitchFamily="34" charset="0"/>
                <a:cs typeface="Arial" panose="020B0604020202020204" pitchFamily="34" charset="0"/>
              </a:rPr>
              <a:t> attenuation</a:t>
            </a:r>
          </a:p>
        </p:txBody>
      </p:sp>
    </p:spTree>
    <p:extLst>
      <p:ext uri="{BB962C8B-B14F-4D97-AF65-F5344CB8AC3E}">
        <p14:creationId xmlns:p14="http://schemas.microsoft.com/office/powerpoint/2010/main" val="5487268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8B4E3-3C97-77F6-9F88-7F2B5C2C48D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25B3F1DD-3CE0-6D42-835D-1A9FBA308336}"/>
              </a:ext>
            </a:extLst>
          </p:cNvPr>
          <p:cNvSpPr>
            <a:spLocks noGrp="1"/>
          </p:cNvSpPr>
          <p:nvPr>
            <p:ph type="ctrTitle"/>
          </p:nvPr>
        </p:nvSpPr>
        <p:spPr>
          <a:xfrm>
            <a:off x="561342" y="170146"/>
            <a:ext cx="6278729" cy="387798"/>
          </a:xfrm>
        </p:spPr>
        <p:txBody>
          <a:bodyPr/>
          <a:lstStyle/>
          <a:p>
            <a:r>
              <a:rPr lang="en-US" altLang="en-US" sz="2800" kern="100" dirty="0">
                <a:latin typeface="Arial" panose="020B0604020202020204" pitchFamily="34" charset="0"/>
                <a:ea typeface="游明朝" panose="02020400000000000000" pitchFamily="18" charset="-128"/>
                <a:cs typeface="Arial" panose="020B0604020202020204" pitchFamily="34" charset="0"/>
              </a:rPr>
              <a:t>Moisture fluctuation</a:t>
            </a:r>
            <a:endParaRPr kumimoji="1" lang="ja-JP" altLang="en-US" sz="2400" dirty="0">
              <a:latin typeface="Arial" panose="020B0604020202020204" pitchFamily="34" charset="0"/>
              <a:cs typeface="Arial" panose="020B0604020202020204" pitchFamily="34" charset="0"/>
            </a:endParaRPr>
          </a:p>
        </p:txBody>
      </p:sp>
      <p:sp>
        <p:nvSpPr>
          <p:cNvPr id="5" name="スライド番号プレースホルダー 1">
            <a:extLst>
              <a:ext uri="{FF2B5EF4-FFF2-40B4-BE49-F238E27FC236}">
                <a16:creationId xmlns:a16="http://schemas.microsoft.com/office/drawing/2014/main" id="{35354956-4DEB-09C5-56B7-18AC3E04DC09}"/>
              </a:ext>
            </a:extLst>
          </p:cNvPr>
          <p:cNvSpPr>
            <a:spLocks noGrp="1"/>
          </p:cNvSpPr>
          <p:nvPr>
            <p:ph type="sldNum" sz="quarter" idx="12"/>
          </p:nvPr>
        </p:nvSpPr>
        <p:spPr>
          <a:xfrm>
            <a:off x="11537156" y="6443315"/>
            <a:ext cx="312275" cy="174880"/>
          </a:xfrm>
        </p:spPr>
        <p:txBody>
          <a:bodyPr/>
          <a:lstStyle/>
          <a:p>
            <a:fld id="{A8B19767-01F7-FB4D-A52C-358FABD129EC}" type="slidenum">
              <a:rPr lang="en-US"/>
              <a:pPr/>
              <a:t>16</a:t>
            </a:fld>
            <a:endParaRPr lang="en-US" dirty="0"/>
          </a:p>
        </p:txBody>
      </p:sp>
      <p:pic>
        <p:nvPicPr>
          <p:cNvPr id="8" name="図 7">
            <a:extLst>
              <a:ext uri="{FF2B5EF4-FFF2-40B4-BE49-F238E27FC236}">
                <a16:creationId xmlns:a16="http://schemas.microsoft.com/office/drawing/2014/main" id="{30312CD5-199F-2667-2BFE-05A4469D7DB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4991" y="1478481"/>
            <a:ext cx="4933315" cy="3508375"/>
          </a:xfrm>
          <a:prstGeom prst="rect">
            <a:avLst/>
          </a:prstGeom>
          <a:noFill/>
          <a:ln>
            <a:noFill/>
          </a:ln>
        </p:spPr>
      </p:pic>
      <p:sp>
        <p:nvSpPr>
          <p:cNvPr id="18" name="TextBox 17"/>
          <p:cNvSpPr txBox="1"/>
          <p:nvPr/>
        </p:nvSpPr>
        <p:spPr>
          <a:xfrm>
            <a:off x="278114" y="2425742"/>
            <a:ext cx="394665" cy="1824355"/>
          </a:xfrm>
          <a:prstGeom prst="rect">
            <a:avLst/>
          </a:prstGeom>
          <a:solidFill>
            <a:srgbClr val="FFFFFF"/>
          </a:solidFill>
          <a:ln>
            <a:noFill/>
          </a:ln>
        </p:spPr>
        <p:txBody>
          <a:bodyPr wrap="none">
            <a:spAutoFit/>
          </a:bodyPr>
          <a:lstStyle/>
          <a:p>
            <a:endParaRPr/>
          </a:p>
        </p:txBody>
      </p:sp>
      <p:sp>
        <p:nvSpPr>
          <p:cNvPr id="19" name="TextBox 18"/>
          <p:cNvSpPr txBox="1"/>
          <p:nvPr/>
        </p:nvSpPr>
        <p:spPr>
          <a:xfrm rot="16200000">
            <a:off x="-611779" y="3032864"/>
            <a:ext cx="2297987" cy="215444"/>
          </a:xfrm>
          <a:prstGeom prst="rect">
            <a:avLst/>
          </a:prstGeom>
          <a:noFill/>
          <a:ln>
            <a:noFill/>
          </a:ln>
        </p:spPr>
        <p:txBody>
          <a:bodyPr wrap="square" lIns="0" tIns="0" rIns="0" bIns="0" anchor="ctr">
            <a:spAutoFit/>
          </a:bodyPr>
          <a:lstStyle/>
          <a:p>
            <a:pPr algn="ctr"/>
            <a:r>
              <a:rPr sz="1400" dirty="0">
                <a:latin typeface="Arial" panose="020B0604020202020204" pitchFamily="34" charset="0"/>
                <a:cs typeface="Arial" panose="020B0604020202020204" pitchFamily="34" charset="0"/>
              </a:rPr>
              <a:t>Total</a:t>
            </a:r>
            <a:r>
              <a:rPr lang="en-US" sz="140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dose attenuation</a:t>
            </a:r>
          </a:p>
        </p:txBody>
      </p:sp>
      <p:sp>
        <p:nvSpPr>
          <p:cNvPr id="20" name="TextBox 19"/>
          <p:cNvSpPr txBox="1"/>
          <p:nvPr/>
        </p:nvSpPr>
        <p:spPr>
          <a:xfrm>
            <a:off x="2043651" y="4796606"/>
            <a:ext cx="1874659" cy="315753"/>
          </a:xfrm>
          <a:prstGeom prst="rect">
            <a:avLst/>
          </a:prstGeom>
          <a:solidFill>
            <a:srgbClr val="FFFFFF"/>
          </a:solidFill>
          <a:ln>
            <a:noFill/>
          </a:ln>
        </p:spPr>
        <p:txBody>
          <a:bodyPr wrap="none">
            <a:spAutoFit/>
          </a:bodyPr>
          <a:lstStyle/>
          <a:p>
            <a:endParaRPr/>
          </a:p>
        </p:txBody>
      </p:sp>
      <p:sp>
        <p:nvSpPr>
          <p:cNvPr id="21" name="TextBox 20"/>
          <p:cNvSpPr txBox="1"/>
          <p:nvPr/>
        </p:nvSpPr>
        <p:spPr>
          <a:xfrm>
            <a:off x="2043651" y="4814647"/>
            <a:ext cx="1874659" cy="215444"/>
          </a:xfrm>
          <a:prstGeom prst="rect">
            <a:avLst/>
          </a:prstGeom>
          <a:noFill/>
          <a:ln>
            <a:noFill/>
          </a:ln>
        </p:spPr>
        <p:txBody>
          <a:bodyPr wrap="square" lIns="0" tIns="0" rIns="0" bIns="0" anchor="ctr">
            <a:spAutoFit/>
          </a:bodyPr>
          <a:lstStyle/>
          <a:p>
            <a:pPr algn="ctr"/>
            <a:r>
              <a:rPr sz="1400" dirty="0">
                <a:latin typeface="Arial" panose="020B0604020202020204" pitchFamily="34" charset="0"/>
                <a:cs typeface="Arial" panose="020B0604020202020204" pitchFamily="34" charset="0"/>
              </a:rPr>
              <a:t>Thickness (cm)</a:t>
            </a:r>
          </a:p>
        </p:txBody>
      </p:sp>
      <p:pic>
        <p:nvPicPr>
          <p:cNvPr id="6" name="図 5">
            <a:extLst>
              <a:ext uri="{FF2B5EF4-FFF2-40B4-BE49-F238E27FC236}">
                <a16:creationId xmlns:a16="http://schemas.microsoft.com/office/drawing/2014/main" id="{F747D829-0CDF-296B-D8E5-B18650BCE543}"/>
              </a:ext>
            </a:extLst>
          </p:cNvPr>
          <p:cNvPicPr>
            <a:picLocks noChangeAspect="1"/>
          </p:cNvPicPr>
          <p:nvPr/>
        </p:nvPicPr>
        <p:blipFill>
          <a:blip r:embed="rId3"/>
          <a:stretch>
            <a:fillRect/>
          </a:stretch>
        </p:blipFill>
        <p:spPr>
          <a:xfrm>
            <a:off x="10645542" y="0"/>
            <a:ext cx="1546458" cy="583324"/>
          </a:xfrm>
          <a:prstGeom prst="rect">
            <a:avLst/>
          </a:prstGeom>
        </p:spPr>
      </p:pic>
      <p:sp>
        <p:nvSpPr>
          <p:cNvPr id="3" name="TextBox 14">
            <a:extLst>
              <a:ext uri="{FF2B5EF4-FFF2-40B4-BE49-F238E27FC236}">
                <a16:creationId xmlns:a16="http://schemas.microsoft.com/office/drawing/2014/main" id="{5CAE2D42-69F1-1C80-AD53-59E22F2096DD}"/>
              </a:ext>
            </a:extLst>
          </p:cNvPr>
          <p:cNvSpPr txBox="1"/>
          <p:nvPr/>
        </p:nvSpPr>
        <p:spPr>
          <a:xfrm>
            <a:off x="6840071" y="196102"/>
            <a:ext cx="3407818" cy="276999"/>
          </a:xfrm>
          <a:prstGeom prst="rect">
            <a:avLst/>
          </a:prstGeom>
          <a:noFill/>
          <a:ln>
            <a:noFill/>
          </a:ln>
        </p:spPr>
        <p:txBody>
          <a:bodyPr wrap="square" lIns="0" tIns="0" rIns="0" bIns="0" anchor="ctr">
            <a:spAutoFit/>
          </a:bodyPr>
          <a:lstStyle/>
          <a:p>
            <a:pPr algn="ctr"/>
            <a:r>
              <a:rPr lang="en-US" dirty="0">
                <a:latin typeface="Arial" panose="020B0604020202020204" pitchFamily="34" charset="0"/>
                <a:cs typeface="Arial" panose="020B0604020202020204" pitchFamily="34" charset="0"/>
              </a:rPr>
              <a:t>(</a:t>
            </a:r>
            <a:r>
              <a:rPr dirty="0">
                <a:latin typeface="Arial" panose="020B0604020202020204" pitchFamily="34" charset="0"/>
                <a:cs typeface="Arial" panose="020B0604020202020204" pitchFamily="34" charset="0"/>
              </a:rPr>
              <a:t>18 MeV proton / H₂¹⁸O target</a:t>
            </a:r>
            <a:r>
              <a:rPr lang="en-US" dirty="0">
                <a:latin typeface="Arial" panose="020B0604020202020204" pitchFamily="34" charset="0"/>
                <a:cs typeface="Arial" panose="020B0604020202020204" pitchFamily="34" charset="0"/>
              </a:rPr>
              <a:t>)</a:t>
            </a:r>
            <a:endParaRPr dirty="0">
              <a:latin typeface="Arial" panose="020B0604020202020204" pitchFamily="34" charset="0"/>
              <a:cs typeface="Arial" panose="020B0604020202020204" pitchFamily="34" charset="0"/>
            </a:endParaRPr>
          </a:p>
        </p:txBody>
      </p:sp>
      <p:sp>
        <p:nvSpPr>
          <p:cNvPr id="4" name="正方形/長方形 3">
            <a:extLst>
              <a:ext uri="{FF2B5EF4-FFF2-40B4-BE49-F238E27FC236}">
                <a16:creationId xmlns:a16="http://schemas.microsoft.com/office/drawing/2014/main" id="{03967910-17AA-7C42-A91A-DE16FC327DA3}"/>
              </a:ext>
            </a:extLst>
          </p:cNvPr>
          <p:cNvSpPr/>
          <p:nvPr/>
        </p:nvSpPr>
        <p:spPr>
          <a:xfrm>
            <a:off x="1721222" y="1691734"/>
            <a:ext cx="3614330" cy="1821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BADDEB4B-1877-7195-DED8-6ADC97B560C8}"/>
              </a:ext>
            </a:extLst>
          </p:cNvPr>
          <p:cNvSpPr/>
          <p:nvPr/>
        </p:nvSpPr>
        <p:spPr>
          <a:xfrm>
            <a:off x="3806148" y="2049212"/>
            <a:ext cx="1240982" cy="9289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TextBox 16"/>
          <p:cNvSpPr txBox="1"/>
          <p:nvPr/>
        </p:nvSpPr>
        <p:spPr>
          <a:xfrm>
            <a:off x="4052858" y="1941346"/>
            <a:ext cx="919542" cy="923330"/>
          </a:xfrm>
          <a:prstGeom prst="rect">
            <a:avLst/>
          </a:prstGeom>
          <a:noFill/>
          <a:ln>
            <a:noFill/>
          </a:ln>
        </p:spPr>
        <p:txBody>
          <a:bodyPr wrap="square" lIns="0" tIns="0" rIns="0" bIns="0" anchor="ctr">
            <a:spAutoFit/>
          </a:bodyPr>
          <a:lstStyle/>
          <a:p>
            <a:pPr algn="l"/>
            <a:r>
              <a:rPr sz="1200" b="1"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30cm</a:t>
            </a:r>
            <a:r>
              <a:rPr sz="1200" b="1" dirty="0">
                <a:latin typeface="Arial" panose="020B0604020202020204" pitchFamily="34" charset="0"/>
                <a:cs typeface="Arial" panose="020B0604020202020204" pitchFamily="34" charset="0"/>
              </a:rPr>
              <a:t>
··· </a:t>
            </a:r>
            <a:r>
              <a:rPr lang="en-US" sz="1200" b="1" dirty="0">
                <a:latin typeface="Arial" panose="020B0604020202020204" pitchFamily="34" charset="0"/>
                <a:cs typeface="Arial" panose="020B0604020202020204" pitchFamily="34" charset="0"/>
              </a:rPr>
              <a:t>100</a:t>
            </a:r>
            <a:r>
              <a:rPr sz="1200" b="1" dirty="0">
                <a:latin typeface="Arial" panose="020B0604020202020204" pitchFamily="34" charset="0"/>
                <a:cs typeface="Arial" panose="020B0604020202020204" pitchFamily="34" charset="0"/>
              </a:rPr>
              <a:t>cm
– – </a:t>
            </a:r>
            <a:r>
              <a:rPr lang="en-US" sz="1200" b="1" dirty="0">
                <a:latin typeface="Arial" panose="020B0604020202020204" pitchFamily="34" charset="0"/>
                <a:cs typeface="Arial" panose="020B0604020202020204" pitchFamily="34" charset="0"/>
              </a:rPr>
              <a:t>150</a:t>
            </a:r>
            <a:r>
              <a:rPr sz="1200" b="1" dirty="0">
                <a:latin typeface="Arial" panose="020B0604020202020204" pitchFamily="34" charset="0"/>
                <a:cs typeface="Arial" panose="020B0604020202020204" pitchFamily="34" charset="0"/>
              </a:rPr>
              <a:t> cm
⋯ </a:t>
            </a:r>
            <a:r>
              <a:rPr lang="en-US" sz="1200" b="1" dirty="0">
                <a:latin typeface="Arial" panose="020B0604020202020204" pitchFamily="34" charset="0"/>
                <a:cs typeface="Arial" panose="020B0604020202020204" pitchFamily="34" charset="0"/>
              </a:rPr>
              <a:t>200</a:t>
            </a:r>
            <a:r>
              <a:rPr sz="1200" b="1" dirty="0">
                <a:latin typeface="Arial" panose="020B0604020202020204" pitchFamily="34" charset="0"/>
                <a:cs typeface="Arial" panose="020B0604020202020204" pitchFamily="34" charset="0"/>
              </a:rPr>
              <a:t> cm
— 300 cm</a:t>
            </a:r>
          </a:p>
        </p:txBody>
      </p:sp>
      <p:pic>
        <p:nvPicPr>
          <p:cNvPr id="38" name="図 37">
            <a:extLst>
              <a:ext uri="{FF2B5EF4-FFF2-40B4-BE49-F238E27FC236}">
                <a16:creationId xmlns:a16="http://schemas.microsoft.com/office/drawing/2014/main" id="{13D86849-6676-4B18-89BD-0C3B499CB91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15752" y="1478480"/>
            <a:ext cx="4985385" cy="3551611"/>
          </a:xfrm>
          <a:prstGeom prst="rect">
            <a:avLst/>
          </a:prstGeom>
          <a:noFill/>
          <a:ln>
            <a:noFill/>
          </a:ln>
        </p:spPr>
      </p:pic>
      <p:sp>
        <p:nvSpPr>
          <p:cNvPr id="44" name="TextBox 17">
            <a:extLst>
              <a:ext uri="{FF2B5EF4-FFF2-40B4-BE49-F238E27FC236}">
                <a16:creationId xmlns:a16="http://schemas.microsoft.com/office/drawing/2014/main" id="{922C209A-A60A-7D93-E072-B064B3DAD0CC}"/>
              </a:ext>
            </a:extLst>
          </p:cNvPr>
          <p:cNvSpPr txBox="1"/>
          <p:nvPr/>
        </p:nvSpPr>
        <p:spPr>
          <a:xfrm>
            <a:off x="6215752" y="2471758"/>
            <a:ext cx="398830" cy="1822373"/>
          </a:xfrm>
          <a:prstGeom prst="rect">
            <a:avLst/>
          </a:prstGeom>
          <a:solidFill>
            <a:srgbClr val="FFFFFF"/>
          </a:solidFill>
          <a:ln>
            <a:noFill/>
          </a:ln>
        </p:spPr>
        <p:txBody>
          <a:bodyPr wrap="none">
            <a:spAutoFit/>
          </a:bodyPr>
          <a:lstStyle/>
          <a:p>
            <a:endParaRPr/>
          </a:p>
        </p:txBody>
      </p:sp>
      <p:sp>
        <p:nvSpPr>
          <p:cNvPr id="45" name="TextBox 19">
            <a:extLst>
              <a:ext uri="{FF2B5EF4-FFF2-40B4-BE49-F238E27FC236}">
                <a16:creationId xmlns:a16="http://schemas.microsoft.com/office/drawing/2014/main" id="{4D71A5FF-7620-CBBC-66DC-84583FBD3201}"/>
              </a:ext>
            </a:extLst>
          </p:cNvPr>
          <p:cNvSpPr txBox="1"/>
          <p:nvPr/>
        </p:nvSpPr>
        <p:spPr>
          <a:xfrm>
            <a:off x="7811075" y="4822547"/>
            <a:ext cx="1894446" cy="315410"/>
          </a:xfrm>
          <a:prstGeom prst="rect">
            <a:avLst/>
          </a:prstGeom>
          <a:solidFill>
            <a:srgbClr val="FFFFFF"/>
          </a:solidFill>
          <a:ln>
            <a:noFill/>
          </a:ln>
        </p:spPr>
        <p:txBody>
          <a:bodyPr wrap="none">
            <a:spAutoFit/>
          </a:bodyPr>
          <a:lstStyle/>
          <a:p>
            <a:endParaRPr/>
          </a:p>
        </p:txBody>
      </p:sp>
      <p:sp>
        <p:nvSpPr>
          <p:cNvPr id="51" name="テキスト ボックス 50">
            <a:extLst>
              <a:ext uri="{FF2B5EF4-FFF2-40B4-BE49-F238E27FC236}">
                <a16:creationId xmlns:a16="http://schemas.microsoft.com/office/drawing/2014/main" id="{614B0CDC-0B3E-7788-CE7B-7F00B47FBDB9}"/>
              </a:ext>
            </a:extLst>
          </p:cNvPr>
          <p:cNvSpPr txBox="1"/>
          <p:nvPr/>
        </p:nvSpPr>
        <p:spPr>
          <a:xfrm>
            <a:off x="672779" y="770686"/>
            <a:ext cx="10895168" cy="338554"/>
          </a:xfrm>
          <a:prstGeom prst="rect">
            <a:avLst/>
          </a:prstGeom>
          <a:noFill/>
        </p:spPr>
        <p:txBody>
          <a:bodyPr wrap="square">
            <a:spAutoFit/>
          </a:bodyPr>
          <a:lstStyle/>
          <a:p>
            <a:r>
              <a:rPr lang="en-US" altLang="ja-JP" sz="1600" dirty="0">
                <a:latin typeface="Arial" panose="020B0604020202020204" pitchFamily="34" charset="0"/>
                <a:cs typeface="Arial" panose="020B0604020202020204" pitchFamily="34" charset="0"/>
              </a:rPr>
              <a:t>Moisture affects neutrons, so, comparison was performed for the total dose of neutrons and secondary gamma rays</a:t>
            </a:r>
          </a:p>
        </p:txBody>
      </p:sp>
      <p:sp>
        <p:nvSpPr>
          <p:cNvPr id="55" name="テキスト ボックス 54">
            <a:extLst>
              <a:ext uri="{FF2B5EF4-FFF2-40B4-BE49-F238E27FC236}">
                <a16:creationId xmlns:a16="http://schemas.microsoft.com/office/drawing/2014/main" id="{78C1470B-BD6A-A24D-2817-49451AE8FFF4}"/>
              </a:ext>
            </a:extLst>
          </p:cNvPr>
          <p:cNvSpPr txBox="1"/>
          <p:nvPr/>
        </p:nvSpPr>
        <p:spPr>
          <a:xfrm>
            <a:off x="356318" y="5443319"/>
            <a:ext cx="10736146" cy="369332"/>
          </a:xfrm>
          <a:prstGeom prst="rect">
            <a:avLst/>
          </a:prstGeom>
          <a:noFill/>
        </p:spPr>
        <p:txBody>
          <a:bodyPr wrap="square">
            <a:spAutoFit/>
          </a:bodyPr>
          <a:lstStyle/>
          <a:p>
            <a:r>
              <a:rPr lang="en-US" altLang="ja-JP" dirty="0">
                <a:latin typeface="Arial" panose="020B0604020202020204" pitchFamily="34" charset="0"/>
                <a:cs typeface="Arial" panose="020B0604020202020204" pitchFamily="34" charset="0"/>
              </a:rPr>
              <a:t>The range of concrete thickness in Si concrete by moisture fluctuations is approximately -7 cm to +6 cm</a:t>
            </a:r>
            <a:endParaRPr lang="ja-JP" altLang="en-US" dirty="0">
              <a:latin typeface="Arial" panose="020B0604020202020204" pitchFamily="34" charset="0"/>
              <a:cs typeface="Arial" panose="020B0604020202020204" pitchFamily="34" charset="0"/>
            </a:endParaRPr>
          </a:p>
        </p:txBody>
      </p:sp>
      <p:sp>
        <p:nvSpPr>
          <p:cNvPr id="56" name="テキスト ボックス 55">
            <a:extLst>
              <a:ext uri="{FF2B5EF4-FFF2-40B4-BE49-F238E27FC236}">
                <a16:creationId xmlns:a16="http://schemas.microsoft.com/office/drawing/2014/main" id="{5400949D-73C9-0F75-3572-BE77C9435AA9}"/>
              </a:ext>
            </a:extLst>
          </p:cNvPr>
          <p:cNvSpPr txBox="1"/>
          <p:nvPr/>
        </p:nvSpPr>
        <p:spPr>
          <a:xfrm>
            <a:off x="305970" y="5805875"/>
            <a:ext cx="10895167" cy="369332"/>
          </a:xfrm>
          <a:prstGeom prst="rect">
            <a:avLst/>
          </a:prstGeom>
          <a:noFill/>
        </p:spPr>
        <p:txBody>
          <a:bodyPr wrap="square">
            <a:spAutoFit/>
          </a:bodyPr>
          <a:lstStyle/>
          <a:p>
            <a:r>
              <a:rPr lang="en-US" altLang="ja-JP" dirty="0">
                <a:latin typeface="Arial" panose="020B0604020202020204" pitchFamily="34" charset="0"/>
                <a:cs typeface="Arial" panose="020B0604020202020204" pitchFamily="34" charset="0"/>
              </a:rPr>
              <a:t>The range of concrete thickness in Ca concrete by moisture fluctuations is approximately -7 cm to +7 cm</a:t>
            </a:r>
            <a:endParaRPr lang="ja-JP" altLang="en-US" dirty="0">
              <a:latin typeface="Arial" panose="020B0604020202020204" pitchFamily="34" charset="0"/>
              <a:cs typeface="Arial" panose="020B0604020202020204" pitchFamily="34" charset="0"/>
            </a:endParaRPr>
          </a:p>
        </p:txBody>
      </p:sp>
      <p:sp>
        <p:nvSpPr>
          <p:cNvPr id="58" name="テキスト ボックス 57">
            <a:extLst>
              <a:ext uri="{FF2B5EF4-FFF2-40B4-BE49-F238E27FC236}">
                <a16:creationId xmlns:a16="http://schemas.microsoft.com/office/drawing/2014/main" id="{6FEE9390-C4D9-037D-E126-74BF5A2E0B31}"/>
              </a:ext>
            </a:extLst>
          </p:cNvPr>
          <p:cNvSpPr txBox="1"/>
          <p:nvPr/>
        </p:nvSpPr>
        <p:spPr>
          <a:xfrm>
            <a:off x="2360489" y="1311490"/>
            <a:ext cx="1240982" cy="307777"/>
          </a:xfrm>
          <a:prstGeom prst="rect">
            <a:avLst/>
          </a:prstGeom>
          <a:noFill/>
        </p:spPr>
        <p:txBody>
          <a:bodyPr wrap="square">
            <a:spAutoFit/>
          </a:bodyPr>
          <a:lstStyle/>
          <a:p>
            <a:r>
              <a:rPr lang="en-US" altLang="ja-JP" sz="1400" dirty="0">
                <a:latin typeface="Arial" panose="020B0604020202020204" pitchFamily="34" charset="0"/>
                <a:cs typeface="Arial" panose="020B0604020202020204" pitchFamily="34" charset="0"/>
              </a:rPr>
              <a:t>Si concrete</a:t>
            </a:r>
            <a:endParaRPr lang="ja-JP" altLang="en-US" sz="4000" dirty="0">
              <a:latin typeface="Arial" panose="020B0604020202020204" pitchFamily="34" charset="0"/>
              <a:cs typeface="Arial" panose="020B0604020202020204" pitchFamily="34" charset="0"/>
            </a:endParaRPr>
          </a:p>
        </p:txBody>
      </p:sp>
      <p:sp>
        <p:nvSpPr>
          <p:cNvPr id="59" name="正方形/長方形 58">
            <a:extLst>
              <a:ext uri="{FF2B5EF4-FFF2-40B4-BE49-F238E27FC236}">
                <a16:creationId xmlns:a16="http://schemas.microsoft.com/office/drawing/2014/main" id="{218D2382-2546-00C9-B3C4-393A50A6DF3D}"/>
              </a:ext>
            </a:extLst>
          </p:cNvPr>
          <p:cNvSpPr/>
          <p:nvPr/>
        </p:nvSpPr>
        <p:spPr>
          <a:xfrm>
            <a:off x="7478134" y="1711208"/>
            <a:ext cx="3614330" cy="18219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正方形/長方形 59">
            <a:extLst>
              <a:ext uri="{FF2B5EF4-FFF2-40B4-BE49-F238E27FC236}">
                <a16:creationId xmlns:a16="http://schemas.microsoft.com/office/drawing/2014/main" id="{CB556242-46EE-C710-0356-60F83ABCB820}"/>
              </a:ext>
            </a:extLst>
          </p:cNvPr>
          <p:cNvSpPr/>
          <p:nvPr/>
        </p:nvSpPr>
        <p:spPr>
          <a:xfrm>
            <a:off x="9627398" y="2093746"/>
            <a:ext cx="1240982" cy="92897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1" name="TextBox 16">
            <a:extLst>
              <a:ext uri="{FF2B5EF4-FFF2-40B4-BE49-F238E27FC236}">
                <a16:creationId xmlns:a16="http://schemas.microsoft.com/office/drawing/2014/main" id="{BFBF0485-8CC6-76FE-CE73-4EC5C1F1AB40}"/>
              </a:ext>
            </a:extLst>
          </p:cNvPr>
          <p:cNvSpPr txBox="1"/>
          <p:nvPr/>
        </p:nvSpPr>
        <p:spPr>
          <a:xfrm>
            <a:off x="9874108" y="1985880"/>
            <a:ext cx="919542" cy="923330"/>
          </a:xfrm>
          <a:prstGeom prst="rect">
            <a:avLst/>
          </a:prstGeom>
          <a:noFill/>
          <a:ln>
            <a:noFill/>
          </a:ln>
        </p:spPr>
        <p:txBody>
          <a:bodyPr wrap="square" lIns="0" tIns="0" rIns="0" bIns="0" anchor="ctr">
            <a:spAutoFit/>
          </a:bodyPr>
          <a:lstStyle/>
          <a:p>
            <a:pPr algn="l"/>
            <a:r>
              <a:rPr sz="1200" b="1" dirty="0">
                <a:latin typeface="Arial" panose="020B0604020202020204" pitchFamily="34" charset="0"/>
                <a:cs typeface="Arial" panose="020B0604020202020204" pitchFamily="34" charset="0"/>
              </a:rPr>
              <a:t>— </a:t>
            </a:r>
            <a:r>
              <a:rPr lang="en-US" sz="1200" b="1" dirty="0">
                <a:latin typeface="Arial" panose="020B0604020202020204" pitchFamily="34" charset="0"/>
                <a:cs typeface="Arial" panose="020B0604020202020204" pitchFamily="34" charset="0"/>
              </a:rPr>
              <a:t>30cm</a:t>
            </a:r>
            <a:r>
              <a:rPr sz="1200" b="1" dirty="0">
                <a:latin typeface="Arial" panose="020B0604020202020204" pitchFamily="34" charset="0"/>
                <a:cs typeface="Arial" panose="020B0604020202020204" pitchFamily="34" charset="0"/>
              </a:rPr>
              <a:t>
··· </a:t>
            </a:r>
            <a:r>
              <a:rPr lang="en-US" sz="1200" b="1" dirty="0">
                <a:latin typeface="Arial" panose="020B0604020202020204" pitchFamily="34" charset="0"/>
                <a:cs typeface="Arial" panose="020B0604020202020204" pitchFamily="34" charset="0"/>
              </a:rPr>
              <a:t>100</a:t>
            </a:r>
            <a:r>
              <a:rPr sz="1200" b="1" dirty="0">
                <a:latin typeface="Arial" panose="020B0604020202020204" pitchFamily="34" charset="0"/>
                <a:cs typeface="Arial" panose="020B0604020202020204" pitchFamily="34" charset="0"/>
              </a:rPr>
              <a:t>cm
– – </a:t>
            </a:r>
            <a:r>
              <a:rPr lang="en-US" sz="1200" b="1" dirty="0">
                <a:latin typeface="Arial" panose="020B0604020202020204" pitchFamily="34" charset="0"/>
                <a:cs typeface="Arial" panose="020B0604020202020204" pitchFamily="34" charset="0"/>
              </a:rPr>
              <a:t>150</a:t>
            </a:r>
            <a:r>
              <a:rPr sz="1200" b="1" dirty="0">
                <a:latin typeface="Arial" panose="020B0604020202020204" pitchFamily="34" charset="0"/>
                <a:cs typeface="Arial" panose="020B0604020202020204" pitchFamily="34" charset="0"/>
              </a:rPr>
              <a:t> cm
⋯ </a:t>
            </a:r>
            <a:r>
              <a:rPr lang="en-US" sz="1200" b="1" dirty="0">
                <a:latin typeface="Arial" panose="020B0604020202020204" pitchFamily="34" charset="0"/>
                <a:cs typeface="Arial" panose="020B0604020202020204" pitchFamily="34" charset="0"/>
              </a:rPr>
              <a:t>200</a:t>
            </a:r>
            <a:r>
              <a:rPr sz="1200" b="1" dirty="0">
                <a:latin typeface="Arial" panose="020B0604020202020204" pitchFamily="34" charset="0"/>
                <a:cs typeface="Arial" panose="020B0604020202020204" pitchFamily="34" charset="0"/>
              </a:rPr>
              <a:t> cm
— 300 cm</a:t>
            </a:r>
          </a:p>
        </p:txBody>
      </p:sp>
      <p:sp>
        <p:nvSpPr>
          <p:cNvPr id="62" name="テキスト ボックス 61">
            <a:extLst>
              <a:ext uri="{FF2B5EF4-FFF2-40B4-BE49-F238E27FC236}">
                <a16:creationId xmlns:a16="http://schemas.microsoft.com/office/drawing/2014/main" id="{FCE1C587-CE05-DE3A-06A7-58F24CF9D265}"/>
              </a:ext>
            </a:extLst>
          </p:cNvPr>
          <p:cNvSpPr txBox="1"/>
          <p:nvPr/>
        </p:nvSpPr>
        <p:spPr>
          <a:xfrm>
            <a:off x="8464539" y="1252936"/>
            <a:ext cx="1240982" cy="307777"/>
          </a:xfrm>
          <a:prstGeom prst="rect">
            <a:avLst/>
          </a:prstGeom>
          <a:noFill/>
        </p:spPr>
        <p:txBody>
          <a:bodyPr wrap="square">
            <a:spAutoFit/>
          </a:bodyPr>
          <a:lstStyle/>
          <a:p>
            <a:r>
              <a:rPr lang="en-US" altLang="ja-JP" sz="1400" dirty="0">
                <a:latin typeface="Arial" panose="020B0604020202020204" pitchFamily="34" charset="0"/>
                <a:cs typeface="Arial" panose="020B0604020202020204" pitchFamily="34" charset="0"/>
              </a:rPr>
              <a:t>Ca concrete</a:t>
            </a:r>
            <a:endParaRPr lang="ja-JP" altLang="en-US" sz="4000" dirty="0">
              <a:latin typeface="Arial" panose="020B0604020202020204" pitchFamily="34" charset="0"/>
              <a:cs typeface="Arial" panose="020B0604020202020204" pitchFamily="34" charset="0"/>
            </a:endParaRPr>
          </a:p>
        </p:txBody>
      </p:sp>
      <p:sp>
        <p:nvSpPr>
          <p:cNvPr id="63" name="TextBox 18">
            <a:extLst>
              <a:ext uri="{FF2B5EF4-FFF2-40B4-BE49-F238E27FC236}">
                <a16:creationId xmlns:a16="http://schemas.microsoft.com/office/drawing/2014/main" id="{61FD14C3-6C8B-F308-486A-E46C70E48954}"/>
              </a:ext>
            </a:extLst>
          </p:cNvPr>
          <p:cNvSpPr txBox="1"/>
          <p:nvPr/>
        </p:nvSpPr>
        <p:spPr>
          <a:xfrm rot="16200000">
            <a:off x="5156031" y="3037416"/>
            <a:ext cx="2297987" cy="215444"/>
          </a:xfrm>
          <a:prstGeom prst="rect">
            <a:avLst/>
          </a:prstGeom>
          <a:noFill/>
          <a:ln>
            <a:noFill/>
          </a:ln>
        </p:spPr>
        <p:txBody>
          <a:bodyPr wrap="square" lIns="0" tIns="0" rIns="0" bIns="0" anchor="ctr">
            <a:spAutoFit/>
          </a:bodyPr>
          <a:lstStyle/>
          <a:p>
            <a:pPr algn="ctr"/>
            <a:r>
              <a:rPr sz="1400" dirty="0">
                <a:latin typeface="Arial" panose="020B0604020202020204" pitchFamily="34" charset="0"/>
                <a:cs typeface="Arial" panose="020B0604020202020204" pitchFamily="34" charset="0"/>
              </a:rPr>
              <a:t>Total</a:t>
            </a:r>
            <a:r>
              <a:rPr lang="en-US" sz="140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dose attenuation</a:t>
            </a:r>
          </a:p>
        </p:txBody>
      </p:sp>
      <p:sp>
        <p:nvSpPr>
          <p:cNvPr id="64" name="TextBox 20">
            <a:extLst>
              <a:ext uri="{FF2B5EF4-FFF2-40B4-BE49-F238E27FC236}">
                <a16:creationId xmlns:a16="http://schemas.microsoft.com/office/drawing/2014/main" id="{7FB4AD59-4CBB-6CE2-193E-2FF959AD0445}"/>
              </a:ext>
            </a:extLst>
          </p:cNvPr>
          <p:cNvSpPr txBox="1"/>
          <p:nvPr/>
        </p:nvSpPr>
        <p:spPr>
          <a:xfrm>
            <a:off x="8147700" y="4822547"/>
            <a:ext cx="1874659" cy="215444"/>
          </a:xfrm>
          <a:prstGeom prst="rect">
            <a:avLst/>
          </a:prstGeom>
          <a:noFill/>
          <a:ln>
            <a:noFill/>
          </a:ln>
        </p:spPr>
        <p:txBody>
          <a:bodyPr wrap="square" lIns="0" tIns="0" rIns="0" bIns="0" anchor="ctr">
            <a:spAutoFit/>
          </a:bodyPr>
          <a:lstStyle/>
          <a:p>
            <a:pPr algn="ctr"/>
            <a:r>
              <a:rPr sz="1400" dirty="0">
                <a:latin typeface="Arial" panose="020B0604020202020204" pitchFamily="34" charset="0"/>
                <a:cs typeface="Arial" panose="020B0604020202020204" pitchFamily="34" charset="0"/>
              </a:rPr>
              <a:t>Thickness (cm)</a:t>
            </a:r>
          </a:p>
        </p:txBody>
      </p:sp>
      <p:sp>
        <p:nvSpPr>
          <p:cNvPr id="66" name="テキスト ボックス 65">
            <a:extLst>
              <a:ext uri="{FF2B5EF4-FFF2-40B4-BE49-F238E27FC236}">
                <a16:creationId xmlns:a16="http://schemas.microsoft.com/office/drawing/2014/main" id="{012E8173-2BA5-CFC5-1393-32E78556DD57}"/>
              </a:ext>
            </a:extLst>
          </p:cNvPr>
          <p:cNvSpPr txBox="1"/>
          <p:nvPr/>
        </p:nvSpPr>
        <p:spPr>
          <a:xfrm>
            <a:off x="8820681" y="6137653"/>
            <a:ext cx="2106853" cy="400110"/>
          </a:xfrm>
          <a:prstGeom prst="rect">
            <a:avLst/>
          </a:prstGeom>
          <a:noFill/>
        </p:spPr>
        <p:txBody>
          <a:bodyPr wrap="square">
            <a:spAutoFit/>
          </a:bodyPr>
          <a:lstStyle/>
          <a:p>
            <a:r>
              <a:rPr lang="en-US" altLang="ja-JP" sz="2000" b="0" i="0" dirty="0">
                <a:solidFill>
                  <a:srgbClr val="1F1F1F"/>
                </a:solidFill>
                <a:effectLst/>
                <a:latin typeface="Arial" panose="020B0604020202020204" pitchFamily="34" charset="0"/>
              </a:rPr>
              <a:t>Reference value</a:t>
            </a:r>
            <a:endParaRPr lang="ja-JP" altLang="en-US" sz="2000" dirty="0"/>
          </a:p>
        </p:txBody>
      </p:sp>
    </p:spTree>
    <p:extLst>
      <p:ext uri="{BB962C8B-B14F-4D97-AF65-F5344CB8AC3E}">
        <p14:creationId xmlns:p14="http://schemas.microsoft.com/office/powerpoint/2010/main" val="4111394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編集可能なコンクリート組成表"/>
          <p:cNvGraphicFramePr>
            <a:graphicFrameLocks noGrp="1"/>
          </p:cNvGraphicFramePr>
          <p:nvPr>
            <p:extLst>
              <p:ext uri="{D42A27DB-BD31-4B8C-83A1-F6EECF244321}">
                <p14:modId xmlns:p14="http://schemas.microsoft.com/office/powerpoint/2010/main" val="2482804388"/>
              </p:ext>
            </p:extLst>
          </p:nvPr>
        </p:nvGraphicFramePr>
        <p:xfrm>
          <a:off x="2552204" y="1020277"/>
          <a:ext cx="7087592" cy="4915086"/>
        </p:xfrm>
        <a:graphic>
          <a:graphicData uri="http://schemas.openxmlformats.org/drawingml/2006/table">
            <a:tbl>
              <a:tblPr>
                <a:tableStyleId>{5C22544A-7EE6-4342-B048-85BDC9FD1C3A}</a:tableStyleId>
              </a:tblPr>
              <a:tblGrid>
                <a:gridCol w="739636">
                  <a:extLst>
                    <a:ext uri="{9D8B030D-6E8A-4147-A177-3AD203B41FA5}">
                      <a16:colId xmlns:a16="http://schemas.microsoft.com/office/drawing/2014/main" val="20000"/>
                    </a:ext>
                  </a:extLst>
                </a:gridCol>
                <a:gridCol w="1020278">
                  <a:extLst>
                    <a:ext uri="{9D8B030D-6E8A-4147-A177-3AD203B41FA5}">
                      <a16:colId xmlns:a16="http://schemas.microsoft.com/office/drawing/2014/main" val="20001"/>
                    </a:ext>
                  </a:extLst>
                </a:gridCol>
                <a:gridCol w="991402">
                  <a:extLst>
                    <a:ext uri="{9D8B030D-6E8A-4147-A177-3AD203B41FA5}">
                      <a16:colId xmlns:a16="http://schemas.microsoft.com/office/drawing/2014/main" val="20002"/>
                    </a:ext>
                  </a:extLst>
                </a:gridCol>
                <a:gridCol w="1267349">
                  <a:extLst>
                    <a:ext uri="{9D8B030D-6E8A-4147-A177-3AD203B41FA5}">
                      <a16:colId xmlns:a16="http://schemas.microsoft.com/office/drawing/2014/main" val="20003"/>
                    </a:ext>
                  </a:extLst>
                </a:gridCol>
                <a:gridCol w="879085">
                  <a:extLst>
                    <a:ext uri="{9D8B030D-6E8A-4147-A177-3AD203B41FA5}">
                      <a16:colId xmlns:a16="http://schemas.microsoft.com/office/drawing/2014/main" val="20004"/>
                    </a:ext>
                  </a:extLst>
                </a:gridCol>
                <a:gridCol w="1058779">
                  <a:extLst>
                    <a:ext uri="{9D8B030D-6E8A-4147-A177-3AD203B41FA5}">
                      <a16:colId xmlns:a16="http://schemas.microsoft.com/office/drawing/2014/main" val="20005"/>
                    </a:ext>
                  </a:extLst>
                </a:gridCol>
                <a:gridCol w="1131063">
                  <a:extLst>
                    <a:ext uri="{9D8B030D-6E8A-4147-A177-3AD203B41FA5}">
                      <a16:colId xmlns:a16="http://schemas.microsoft.com/office/drawing/2014/main" val="20006"/>
                    </a:ext>
                  </a:extLst>
                </a:gridCol>
              </a:tblGrid>
              <a:tr h="270541">
                <a:tc>
                  <a:txBody>
                    <a:bodyPr/>
                    <a:lstStyle/>
                    <a:p>
                      <a:pPr algn="l">
                        <a:spcBef>
                          <a:spcPts val="0"/>
                        </a:spcBef>
                        <a:spcAft>
                          <a:spcPts val="0"/>
                        </a:spcAft>
                      </a:pPr>
                      <a:endParaRPr dirty="0"/>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gridSpan="2">
                  <a:txBody>
                    <a:bodyPr/>
                    <a:lstStyle/>
                    <a:p>
                      <a:pPr algn="ctr">
                        <a:spcBef>
                          <a:spcPts val="0"/>
                        </a:spcBef>
                        <a:spcAft>
                          <a:spcPts val="0"/>
                        </a:spcAft>
                      </a:pPr>
                      <a:r>
                        <a:rPr lang="en-US" sz="1300" b="1" dirty="0">
                          <a:solidFill>
                            <a:srgbClr val="344D50"/>
                          </a:solidFill>
                          <a:latin typeface="Arial"/>
                          <a:ea typeface="Yu Gothic"/>
                        </a:rPr>
                        <a:t>USA</a:t>
                      </a:r>
                      <a:endParaRPr sz="1300" b="1" dirty="0">
                        <a:solidFill>
                          <a:srgbClr val="344D50"/>
                        </a:solidFill>
                        <a:latin typeface="Arial"/>
                        <a:ea typeface="Yu Gothic"/>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hMerge="1">
                  <a:txBody>
                    <a:bodyPr/>
                    <a:lstStyle/>
                    <a:p>
                      <a:pPr algn="ct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gridSpan="2">
                  <a:txBody>
                    <a:bodyPr/>
                    <a:lstStyle/>
                    <a:p>
                      <a:pPr algn="ctr">
                        <a:spcBef>
                          <a:spcPts val="0"/>
                        </a:spcBef>
                        <a:spcAft>
                          <a:spcPts val="0"/>
                        </a:spcAft>
                      </a:pPr>
                      <a:r>
                        <a:rPr lang="en-US" sz="1300" b="1" dirty="0">
                          <a:solidFill>
                            <a:srgbClr val="344D50"/>
                          </a:solidFill>
                          <a:latin typeface="Arial"/>
                          <a:ea typeface="Yu Gothic"/>
                        </a:rPr>
                        <a:t>KOREA</a:t>
                      </a:r>
                      <a:endParaRPr sz="1300" b="1" dirty="0">
                        <a:solidFill>
                          <a:srgbClr val="344D50"/>
                        </a:solidFill>
                        <a:latin typeface="Arial"/>
                        <a:ea typeface="Yu Gothic"/>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hMerge="1">
                  <a:txBody>
                    <a:bodyPr/>
                    <a:lstStyle/>
                    <a:p>
                      <a:pPr algn="ct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gridSpan="2">
                  <a:txBody>
                    <a:bodyPr/>
                    <a:lstStyle/>
                    <a:p>
                      <a:pPr algn="ctr">
                        <a:spcBef>
                          <a:spcPts val="0"/>
                        </a:spcBef>
                        <a:spcAft>
                          <a:spcPts val="0"/>
                        </a:spcAft>
                      </a:pPr>
                      <a:r>
                        <a:rPr lang="en-US" sz="1300" b="1" dirty="0">
                          <a:solidFill>
                            <a:srgbClr val="344D50"/>
                          </a:solidFill>
                          <a:latin typeface="Arial"/>
                          <a:ea typeface="Yu Gothic"/>
                        </a:rPr>
                        <a:t>AESJ</a:t>
                      </a:r>
                      <a:r>
                        <a:rPr lang="ja-JP" altLang="en-US" sz="1300" b="1" dirty="0">
                          <a:solidFill>
                            <a:srgbClr val="344D50"/>
                          </a:solidFill>
                          <a:latin typeface="Arial"/>
                          <a:ea typeface="Yu Gothic"/>
                        </a:rPr>
                        <a:t> </a:t>
                      </a:r>
                      <a:r>
                        <a:rPr lang="en-US" altLang="ja-JP" sz="1300" b="1" dirty="0">
                          <a:solidFill>
                            <a:srgbClr val="344D50"/>
                          </a:solidFill>
                          <a:latin typeface="Arial"/>
                          <a:ea typeface="Yu Gothic"/>
                        </a:rPr>
                        <a:t>Standard (JAPAN)</a:t>
                      </a:r>
                      <a:endParaRPr sz="1300" b="1" dirty="0">
                        <a:solidFill>
                          <a:srgbClr val="344D50"/>
                        </a:solidFill>
                        <a:latin typeface="Arial"/>
                        <a:ea typeface="Yu Gothic"/>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hMerge="1">
                  <a:txBody>
                    <a:bodyPr/>
                    <a:lstStyle/>
                    <a:p>
                      <a:pPr algn="ct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00"/>
                  </a:ext>
                </a:extLst>
              </a:tr>
              <a:tr h="270541">
                <a:tc>
                  <a:txBody>
                    <a:bodyPr/>
                    <a:lstStyle/>
                    <a:p>
                      <a:pPr algn="l">
                        <a:spcBef>
                          <a:spcPts val="0"/>
                        </a:spcBef>
                        <a:spcAft>
                          <a:spcPts val="0"/>
                        </a:spcAft>
                      </a:pPr>
                      <a:endParaRPr sz="1300" b="1" dirty="0">
                        <a:solidFill>
                          <a:srgbClr val="344D50"/>
                        </a:solidFill>
                        <a:latin typeface="Arial"/>
                        <a:ea typeface="Yu Gothic"/>
                      </a:endParaRPr>
                    </a:p>
                  </a:txBody>
                  <a:tcPr marL="38100" marR="38100" marT="0" marB="0" anchor="ctr">
                    <a:lnL w="9525">
                      <a:solidFill>
                        <a:srgbClr val="617975"/>
                      </a:solidFill>
                    </a:lnL>
                    <a:lnR w="9525" cap="flat" cmpd="sng" algn="ctr">
                      <a:solidFill>
                        <a:srgbClr val="617975"/>
                      </a:solidFill>
                      <a:prstDash val="solid"/>
                      <a:round/>
                      <a:headEnd type="none" w="med" len="med"/>
                      <a:tailEnd type="none" w="med" len="med"/>
                    </a:lnR>
                    <a:lnT w="9525" cap="flat" cmpd="sng" algn="ctr">
                      <a:solidFill>
                        <a:srgbClr val="617975"/>
                      </a:solidFill>
                      <a:prstDash val="solid"/>
                      <a:round/>
                      <a:headEnd type="none" w="med" len="med"/>
                      <a:tailEnd type="none" w="med" len="med"/>
                    </a:lnT>
                    <a:lnB w="9525">
                      <a:solidFill>
                        <a:srgbClr val="617975"/>
                      </a:solidFill>
                    </a:lnB>
                    <a:solidFill>
                      <a:srgbClr val="F8F9F5"/>
                    </a:solidFill>
                  </a:tcPr>
                </a:tc>
                <a:tc>
                  <a:txBody>
                    <a:bodyPr/>
                    <a:lstStyle/>
                    <a:p>
                      <a:pPr algn="ctr">
                        <a:spcBef>
                          <a:spcPts val="0"/>
                        </a:spcBef>
                        <a:spcAft>
                          <a:spcPts val="0"/>
                        </a:spcAft>
                      </a:pPr>
                      <a:r>
                        <a:rPr lang="en-US" altLang="ja-JP" sz="1300" b="1" dirty="0">
                          <a:solidFill>
                            <a:srgbClr val="344D50"/>
                          </a:solidFill>
                          <a:latin typeface="Arial"/>
                          <a:ea typeface="Yu Gothic"/>
                        </a:rPr>
                        <a:t>ANL6443</a:t>
                      </a:r>
                    </a:p>
                  </a:txBody>
                  <a:tcPr marL="38100" marR="38100" marT="0" marB="0" anchor="ctr">
                    <a:lnL w="9525" cap="flat" cmpd="sng" algn="ctr">
                      <a:solidFill>
                        <a:srgbClr val="617975"/>
                      </a:solidFill>
                      <a:prstDash val="solid"/>
                      <a:round/>
                      <a:headEnd type="none" w="med" len="med"/>
                      <a:tailEnd type="none" w="med" len="med"/>
                    </a:lnL>
                    <a:lnR w="9525" cap="flat" cmpd="sng" algn="ctr">
                      <a:solidFill>
                        <a:srgbClr val="617975"/>
                      </a:solidFill>
                      <a:prstDash val="solid"/>
                      <a:round/>
                      <a:headEnd type="none" w="med" len="med"/>
                      <a:tailEnd type="none" w="med" len="med"/>
                    </a:lnR>
                    <a:lnT w="9525" cap="flat" cmpd="sng" algn="ctr">
                      <a:solidFill>
                        <a:srgbClr val="617975"/>
                      </a:solidFill>
                      <a:prstDash val="solid"/>
                      <a:round/>
                      <a:headEnd type="none" w="med" len="med"/>
                      <a:tailEnd type="none" w="med" len="med"/>
                    </a:lnT>
                    <a:lnB w="9525">
                      <a:solidFill>
                        <a:srgbClr val="617975"/>
                      </a:solidFill>
                    </a:lnB>
                    <a:solidFill>
                      <a:srgbClr val="F8F9F5"/>
                    </a:solidFill>
                  </a:tcPr>
                </a:tc>
                <a:tc>
                  <a:txBody>
                    <a:bodyPr/>
                    <a:lstStyle/>
                    <a:p>
                      <a:pPr algn="ctr">
                        <a:spcBef>
                          <a:spcPts val="0"/>
                        </a:spcBef>
                        <a:spcAft>
                          <a:spcPts val="0"/>
                        </a:spcAft>
                      </a:pPr>
                      <a:r>
                        <a:rPr lang="en-US" altLang="ja-JP" sz="1300" b="1" dirty="0">
                          <a:solidFill>
                            <a:srgbClr val="344D50"/>
                          </a:solidFill>
                          <a:latin typeface="Arial"/>
                          <a:ea typeface="Yu Gothic"/>
                        </a:rPr>
                        <a:t>ANL5800</a:t>
                      </a:r>
                    </a:p>
                  </a:txBody>
                  <a:tcPr marL="38100" marR="38100" marT="0" marB="0" anchor="ctr">
                    <a:lnL w="9525" cap="flat" cmpd="sng" algn="ctr">
                      <a:solidFill>
                        <a:srgbClr val="617975"/>
                      </a:solidFill>
                      <a:prstDash val="solid"/>
                      <a:round/>
                      <a:headEnd type="none" w="med" len="med"/>
                      <a:tailEnd type="none" w="med" len="med"/>
                    </a:lnL>
                    <a:lnR w="9525" cap="flat" cmpd="sng" algn="ctr">
                      <a:solidFill>
                        <a:srgbClr val="617975"/>
                      </a:solidFill>
                      <a:prstDash val="solid"/>
                      <a:round/>
                      <a:headEnd type="none" w="med" len="med"/>
                      <a:tailEnd type="none" w="med" len="med"/>
                    </a:lnR>
                    <a:lnT w="9525">
                      <a:solidFill>
                        <a:srgbClr val="617975"/>
                      </a:solidFill>
                    </a:lnT>
                    <a:lnB w="9525">
                      <a:solidFill>
                        <a:srgbClr val="617975"/>
                      </a:solidFill>
                    </a:lnB>
                    <a:solidFill>
                      <a:srgbClr val="F8F9F5"/>
                    </a:solidFill>
                  </a:tcPr>
                </a:tc>
                <a:tc>
                  <a:txBody>
                    <a:bodyPr/>
                    <a:lstStyle/>
                    <a:p>
                      <a:pPr algn="ctr">
                        <a:spcBef>
                          <a:spcPts val="0"/>
                        </a:spcBef>
                        <a:spcAft>
                          <a:spcPts val="0"/>
                        </a:spcAft>
                      </a:pPr>
                      <a:r>
                        <a:rPr lang="en-US" sz="1300" b="1" dirty="0">
                          <a:solidFill>
                            <a:srgbClr val="344D50"/>
                          </a:solidFill>
                          <a:latin typeface="Arial"/>
                          <a:ea typeface="Yu Gothic"/>
                        </a:rPr>
                        <a:t>Kori NPP unit</a:t>
                      </a:r>
                      <a:r>
                        <a:rPr sz="1300" b="1" dirty="0">
                          <a:solidFill>
                            <a:srgbClr val="344D50"/>
                          </a:solidFill>
                          <a:latin typeface="Arial"/>
                          <a:ea typeface="Yu Gothic"/>
                        </a:rPr>
                        <a:t>1</a:t>
                      </a:r>
                    </a:p>
                  </a:txBody>
                  <a:tcPr marL="38100" marR="38100" marT="0" marB="0" anchor="ctr">
                    <a:lnL w="9525" cap="flat" cmpd="sng" algn="ctr">
                      <a:solidFill>
                        <a:srgbClr val="617975"/>
                      </a:solidFill>
                      <a:prstDash val="solid"/>
                      <a:round/>
                      <a:headEnd type="none" w="med" len="med"/>
                      <a:tailEnd type="none" w="med" len="med"/>
                    </a:lnL>
                    <a:lnR w="9525" cap="flat" cmpd="sng" algn="ctr">
                      <a:solidFill>
                        <a:srgbClr val="617975"/>
                      </a:solidFill>
                      <a:prstDash val="solid"/>
                      <a:round/>
                      <a:headEnd type="none" w="med" len="med"/>
                      <a:tailEnd type="none" w="med" len="med"/>
                    </a:lnR>
                    <a:lnT w="9525" cap="flat" cmpd="sng" algn="ctr">
                      <a:solidFill>
                        <a:srgbClr val="617975"/>
                      </a:solidFill>
                      <a:prstDash val="solid"/>
                      <a:round/>
                      <a:headEnd type="none" w="med" len="med"/>
                      <a:tailEnd type="none" w="med" len="med"/>
                    </a:lnT>
                    <a:lnB w="9525">
                      <a:solidFill>
                        <a:srgbClr val="617975"/>
                      </a:solidFill>
                    </a:lnB>
                    <a:solidFill>
                      <a:srgbClr val="F8F9F5"/>
                    </a:solidFill>
                  </a:tcPr>
                </a:tc>
                <a:tc>
                  <a:txBody>
                    <a:bodyPr/>
                    <a:lstStyle/>
                    <a:p>
                      <a:pPr algn="ctr">
                        <a:spcBef>
                          <a:spcPts val="0"/>
                        </a:spcBef>
                        <a:spcAft>
                          <a:spcPts val="0"/>
                        </a:spcAft>
                      </a:pPr>
                      <a:r>
                        <a:rPr lang="en-US" sz="1300" b="1" dirty="0">
                          <a:solidFill>
                            <a:srgbClr val="344D50"/>
                          </a:solidFill>
                          <a:latin typeface="Arial"/>
                          <a:ea typeface="Yu Gothic"/>
                        </a:rPr>
                        <a:t>PAL</a:t>
                      </a:r>
                      <a:endParaRPr sz="1300" b="1" dirty="0">
                        <a:solidFill>
                          <a:srgbClr val="344D50"/>
                        </a:solidFill>
                        <a:latin typeface="Arial"/>
                        <a:ea typeface="Yu Gothic"/>
                      </a:endParaRPr>
                    </a:p>
                  </a:txBody>
                  <a:tcPr marL="38100" marR="38100" marT="0" marB="0" anchor="ctr">
                    <a:lnL w="9525" cap="flat" cmpd="sng" algn="ctr">
                      <a:solidFill>
                        <a:srgbClr val="617975"/>
                      </a:solidFill>
                      <a:prstDash val="solid"/>
                      <a:round/>
                      <a:headEnd type="none" w="med" len="med"/>
                      <a:tailEnd type="none" w="med" len="med"/>
                    </a:lnL>
                    <a:lnR w="9525" cap="flat" cmpd="sng" algn="ctr">
                      <a:solidFill>
                        <a:srgbClr val="617975"/>
                      </a:solidFill>
                      <a:prstDash val="solid"/>
                      <a:round/>
                      <a:headEnd type="none" w="med" len="med"/>
                      <a:tailEnd type="none" w="med" len="med"/>
                    </a:lnR>
                    <a:lnT w="9525">
                      <a:solidFill>
                        <a:srgbClr val="617975"/>
                      </a:solidFill>
                    </a:lnT>
                    <a:lnB w="9525">
                      <a:solidFill>
                        <a:srgbClr val="617975"/>
                      </a:solidFill>
                    </a:lnB>
                    <a:solidFill>
                      <a:srgbClr val="F8F9F5"/>
                    </a:solidFill>
                  </a:tcPr>
                </a:tc>
                <a:tc>
                  <a:txBody>
                    <a:bodyPr/>
                    <a:lstStyle/>
                    <a:p>
                      <a:pPr algn="ctr">
                        <a:spcBef>
                          <a:spcPts val="0"/>
                        </a:spcBef>
                        <a:spcAft>
                          <a:spcPts val="0"/>
                        </a:spcAft>
                      </a:pPr>
                      <a:r>
                        <a:rPr sz="1300" b="1" dirty="0">
                          <a:solidFill>
                            <a:srgbClr val="344D50"/>
                          </a:solidFill>
                          <a:latin typeface="Arial"/>
                          <a:ea typeface="Yu Gothic"/>
                        </a:rPr>
                        <a:t>Si</a:t>
                      </a:r>
                      <a:r>
                        <a:rPr lang="en-US" sz="1300" b="1" dirty="0">
                          <a:solidFill>
                            <a:srgbClr val="344D50"/>
                          </a:solidFill>
                          <a:latin typeface="Arial"/>
                          <a:ea typeface="Yu Gothic"/>
                        </a:rPr>
                        <a:t> concrete</a:t>
                      </a:r>
                      <a:endParaRPr sz="1300" b="1" dirty="0">
                        <a:solidFill>
                          <a:srgbClr val="344D50"/>
                        </a:solidFill>
                        <a:latin typeface="Arial"/>
                        <a:ea typeface="Yu Gothic"/>
                      </a:endParaRPr>
                    </a:p>
                  </a:txBody>
                  <a:tcPr marL="38100" marR="38100" marT="0" marB="0" anchor="ctr">
                    <a:lnL w="9525" cap="flat" cmpd="sng" algn="ctr">
                      <a:solidFill>
                        <a:srgbClr val="617975"/>
                      </a:solidFill>
                      <a:prstDash val="solid"/>
                      <a:round/>
                      <a:headEnd type="none" w="med" len="med"/>
                      <a:tailEnd type="none" w="med" len="med"/>
                    </a:lnL>
                    <a:lnR w="9525" cap="flat" cmpd="sng" algn="ctr">
                      <a:solidFill>
                        <a:srgbClr val="617975"/>
                      </a:solidFill>
                      <a:prstDash val="solid"/>
                      <a:round/>
                      <a:headEnd type="none" w="med" len="med"/>
                      <a:tailEnd type="none" w="med" len="med"/>
                    </a:lnR>
                    <a:lnT w="9525" cap="flat" cmpd="sng" algn="ctr">
                      <a:solidFill>
                        <a:srgbClr val="617975"/>
                      </a:solidFill>
                      <a:prstDash val="solid"/>
                      <a:round/>
                      <a:headEnd type="none" w="med" len="med"/>
                      <a:tailEnd type="none" w="med" len="med"/>
                    </a:lnT>
                    <a:lnB w="9525">
                      <a:solidFill>
                        <a:srgbClr val="617975"/>
                      </a:solidFill>
                    </a:lnB>
                    <a:solidFill>
                      <a:srgbClr val="F8F9F5"/>
                    </a:solidFill>
                  </a:tcPr>
                </a:tc>
                <a:tc>
                  <a:txBody>
                    <a:bodyPr/>
                    <a:lstStyle/>
                    <a:p>
                      <a:pPr algn="ctr">
                        <a:spcBef>
                          <a:spcPts val="0"/>
                        </a:spcBef>
                        <a:spcAft>
                          <a:spcPts val="0"/>
                        </a:spcAft>
                      </a:pPr>
                      <a:r>
                        <a:rPr sz="1300" b="1" dirty="0">
                          <a:solidFill>
                            <a:srgbClr val="344D50"/>
                          </a:solidFill>
                          <a:latin typeface="Arial"/>
                          <a:ea typeface="Yu Gothic"/>
                        </a:rPr>
                        <a:t>Ca</a:t>
                      </a:r>
                      <a:r>
                        <a:rPr lang="en-US" sz="1300" b="1" dirty="0">
                          <a:solidFill>
                            <a:srgbClr val="344D50"/>
                          </a:solidFill>
                          <a:latin typeface="Arial"/>
                          <a:ea typeface="Yu Gothic"/>
                        </a:rPr>
                        <a:t> concrete</a:t>
                      </a:r>
                      <a:endParaRPr sz="1300" b="1" dirty="0">
                        <a:solidFill>
                          <a:srgbClr val="344D50"/>
                        </a:solidFill>
                        <a:latin typeface="Arial"/>
                        <a:ea typeface="Yu Gothic"/>
                      </a:endParaRPr>
                    </a:p>
                  </a:txBody>
                  <a:tcPr marL="38100" marR="38100" marT="0" marB="0" anchor="ctr">
                    <a:lnL w="9525" cap="flat" cmpd="sng" algn="ctr">
                      <a:solidFill>
                        <a:srgbClr val="617975"/>
                      </a:solidFill>
                      <a:prstDash val="solid"/>
                      <a:round/>
                      <a:headEnd type="none" w="med" len="med"/>
                      <a:tailEnd type="none" w="med" len="med"/>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02"/>
                  </a:ext>
                </a:extLst>
              </a:tr>
              <a:tr h="270541">
                <a:tc>
                  <a:txBody>
                    <a:bodyPr/>
                    <a:lstStyle/>
                    <a:p>
                      <a:pPr algn="ctr">
                        <a:spcBef>
                          <a:spcPts val="0"/>
                        </a:spcBef>
                        <a:spcAft>
                          <a:spcPts val="0"/>
                        </a:spcAft>
                      </a:pPr>
                      <a:r>
                        <a:rPr sz="1400" b="0" dirty="0">
                          <a:solidFill>
                            <a:srgbClr val="344D50"/>
                          </a:solidFill>
                          <a:latin typeface="Arial"/>
                          <a:ea typeface="Yu Gothic"/>
                        </a:rPr>
                        <a:t>H</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r>
                        <a:rPr sz="1400" b="0">
                          <a:solidFill>
                            <a:srgbClr val="344D50"/>
                          </a:solidFill>
                          <a:latin typeface="Arial"/>
                          <a:ea typeface="Yu Gothic"/>
                        </a:rPr>
                        <a:t>0.0115</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0.0144</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dirty="0">
                          <a:solidFill>
                            <a:srgbClr val="344D50"/>
                          </a:solidFill>
                          <a:latin typeface="Arial"/>
                          <a:ea typeface="Yu Gothic"/>
                        </a:rPr>
                        <a:t>0.0123</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0.013061</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dirty="0">
                          <a:solidFill>
                            <a:srgbClr val="344D50"/>
                          </a:solidFill>
                          <a:latin typeface="Arial"/>
                          <a:ea typeface="Yu Gothic"/>
                        </a:rPr>
                        <a:t>0.013</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0.013</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03"/>
                  </a:ext>
                </a:extLst>
              </a:tr>
              <a:tr h="270541">
                <a:tc>
                  <a:txBody>
                    <a:bodyPr/>
                    <a:lstStyle/>
                    <a:p>
                      <a:pPr algn="ctr">
                        <a:spcBef>
                          <a:spcPts val="0"/>
                        </a:spcBef>
                        <a:spcAft>
                          <a:spcPts val="0"/>
                        </a:spcAft>
                      </a:pPr>
                      <a:r>
                        <a:rPr sz="1400" b="0" dirty="0">
                          <a:solidFill>
                            <a:srgbClr val="344D50"/>
                          </a:solidFill>
                          <a:latin typeface="Arial"/>
                          <a:ea typeface="Yu Gothic"/>
                        </a:rPr>
                        <a:t>O</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r>
                        <a:rPr sz="1400" b="0">
                          <a:solidFill>
                            <a:srgbClr val="344D50"/>
                          </a:solidFill>
                          <a:latin typeface="Arial"/>
                          <a:ea typeface="Yu Gothic"/>
                        </a:rPr>
                        <a:t>1.1285</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1.15</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1.12</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1.170479</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1.122</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dirty="0">
                          <a:solidFill>
                            <a:srgbClr val="344D50"/>
                          </a:solidFill>
                          <a:latin typeface="Arial"/>
                          <a:ea typeface="Yu Gothic"/>
                        </a:rPr>
                        <a:t>0.88</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04"/>
                  </a:ext>
                </a:extLst>
              </a:tr>
              <a:tr h="270541">
                <a:tc>
                  <a:txBody>
                    <a:bodyPr/>
                    <a:lstStyle/>
                    <a:p>
                      <a:pPr algn="ctr">
                        <a:spcBef>
                          <a:spcPts val="0"/>
                        </a:spcBef>
                        <a:spcAft>
                          <a:spcPts val="0"/>
                        </a:spcAft>
                      </a:pPr>
                      <a:r>
                        <a:rPr sz="1400" b="0">
                          <a:solidFill>
                            <a:srgbClr val="344D50"/>
                          </a:solidFill>
                          <a:latin typeface="Arial"/>
                          <a:ea typeface="Yu Gothic"/>
                        </a:rPr>
                        <a:t>C</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r>
                        <a:rPr sz="1400" b="0">
                          <a:solidFill>
                            <a:srgbClr val="344D50"/>
                          </a:solidFill>
                          <a:latin typeface="Arial"/>
                          <a:ea typeface="Yu Gothic"/>
                        </a:rPr>
                        <a:t>0.0023</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0.0023</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0.106</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05"/>
                  </a:ext>
                </a:extLst>
              </a:tr>
              <a:tr h="270541">
                <a:tc>
                  <a:txBody>
                    <a:bodyPr/>
                    <a:lstStyle/>
                    <a:p>
                      <a:pPr algn="ctr">
                        <a:spcBef>
                          <a:spcPts val="0"/>
                        </a:spcBef>
                        <a:spcAft>
                          <a:spcPts val="0"/>
                        </a:spcAft>
                      </a:pPr>
                      <a:r>
                        <a:rPr sz="1400" b="0" dirty="0">
                          <a:solidFill>
                            <a:srgbClr val="344D50"/>
                          </a:solidFill>
                          <a:latin typeface="Arial"/>
                          <a:ea typeface="Yu Gothic"/>
                        </a:rPr>
                        <a:t>NA</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r>
                        <a:rPr sz="1400" b="0">
                          <a:solidFill>
                            <a:srgbClr val="344D50"/>
                          </a:solidFill>
                          <a:latin typeface="Arial"/>
                          <a:ea typeface="Yu Gothic"/>
                        </a:rPr>
                        <a:t>0.0368</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0.0368</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0.0382</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0.040187</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06"/>
                  </a:ext>
                </a:extLst>
              </a:tr>
              <a:tr h="270541">
                <a:tc>
                  <a:txBody>
                    <a:bodyPr/>
                    <a:lstStyle/>
                    <a:p>
                      <a:pPr algn="ctr">
                        <a:spcBef>
                          <a:spcPts val="0"/>
                        </a:spcBef>
                        <a:spcAft>
                          <a:spcPts val="0"/>
                        </a:spcAft>
                      </a:pPr>
                      <a:r>
                        <a:rPr sz="1400" b="0" dirty="0">
                          <a:solidFill>
                            <a:srgbClr val="344D50"/>
                          </a:solidFill>
                          <a:latin typeface="Arial"/>
                          <a:ea typeface="Yu Gothic"/>
                        </a:rPr>
                        <a:t>MG</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r>
                        <a:rPr sz="1400" b="0">
                          <a:solidFill>
                            <a:srgbClr val="344D50"/>
                          </a:solidFill>
                          <a:latin typeface="Arial"/>
                          <a:ea typeface="Yu Gothic"/>
                        </a:rPr>
                        <a:t>0.005</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0.005</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0.00565</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0.006028</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07"/>
                  </a:ext>
                </a:extLst>
              </a:tr>
              <a:tr h="270541">
                <a:tc>
                  <a:txBody>
                    <a:bodyPr/>
                    <a:lstStyle/>
                    <a:p>
                      <a:pPr algn="ctr">
                        <a:spcBef>
                          <a:spcPts val="0"/>
                        </a:spcBef>
                        <a:spcAft>
                          <a:spcPts val="0"/>
                        </a:spcAft>
                      </a:pPr>
                      <a:r>
                        <a:rPr sz="1400" b="0">
                          <a:solidFill>
                            <a:srgbClr val="344D50"/>
                          </a:solidFill>
                          <a:latin typeface="Arial"/>
                          <a:ea typeface="Yu Gothic"/>
                        </a:rPr>
                        <a:t>AL</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r>
                        <a:rPr sz="1400" b="0">
                          <a:solidFill>
                            <a:srgbClr val="344D50"/>
                          </a:solidFill>
                          <a:latin typeface="Arial"/>
                          <a:ea typeface="Yu Gothic"/>
                        </a:rPr>
                        <a:t>0.078</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0.078</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0.102</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0.107503</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08"/>
                  </a:ext>
                </a:extLst>
              </a:tr>
              <a:tr h="270541">
                <a:tc>
                  <a:txBody>
                    <a:bodyPr/>
                    <a:lstStyle/>
                    <a:p>
                      <a:pPr algn="ctr">
                        <a:spcBef>
                          <a:spcPts val="0"/>
                        </a:spcBef>
                        <a:spcAft>
                          <a:spcPts val="0"/>
                        </a:spcAft>
                      </a:pPr>
                      <a:r>
                        <a:rPr sz="1400" b="0" dirty="0">
                          <a:solidFill>
                            <a:srgbClr val="344D50"/>
                          </a:solidFill>
                          <a:latin typeface="Arial"/>
                          <a:ea typeface="Yu Gothic"/>
                        </a:rPr>
                        <a:t>SI</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r>
                        <a:rPr sz="1400" b="0">
                          <a:solidFill>
                            <a:srgbClr val="344D50"/>
                          </a:solidFill>
                          <a:latin typeface="Arial"/>
                          <a:ea typeface="Yu Gothic"/>
                        </a:rPr>
                        <a:t>0.775</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0.775</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0.709</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0.740466</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0.826</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0.047</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09"/>
                  </a:ext>
                </a:extLst>
              </a:tr>
              <a:tr h="270541">
                <a:tc>
                  <a:txBody>
                    <a:bodyPr/>
                    <a:lstStyle/>
                    <a:p>
                      <a:pPr algn="ctr">
                        <a:spcBef>
                          <a:spcPts val="0"/>
                        </a:spcBef>
                        <a:spcAft>
                          <a:spcPts val="0"/>
                        </a:spcAft>
                      </a:pPr>
                      <a:r>
                        <a:rPr sz="1400" b="0" dirty="0">
                          <a:solidFill>
                            <a:srgbClr val="344D50"/>
                          </a:solidFill>
                          <a:latin typeface="Arial"/>
                          <a:ea typeface="Yu Gothic"/>
                        </a:rPr>
                        <a:t>P</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10"/>
                  </a:ext>
                </a:extLst>
              </a:tr>
              <a:tr h="270541">
                <a:tc>
                  <a:txBody>
                    <a:bodyPr/>
                    <a:lstStyle/>
                    <a:p>
                      <a:pPr algn="ctr">
                        <a:spcBef>
                          <a:spcPts val="0"/>
                        </a:spcBef>
                        <a:spcAft>
                          <a:spcPts val="0"/>
                        </a:spcAft>
                      </a:pPr>
                      <a:r>
                        <a:rPr sz="1400" b="0" dirty="0">
                          <a:solidFill>
                            <a:srgbClr val="344D50"/>
                          </a:solidFill>
                          <a:latin typeface="Arial"/>
                          <a:ea typeface="Yu Gothic"/>
                        </a:rPr>
                        <a:t>S</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0.003015</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11"/>
                  </a:ext>
                </a:extLst>
              </a:tr>
              <a:tr h="270541">
                <a:tc>
                  <a:txBody>
                    <a:bodyPr/>
                    <a:lstStyle/>
                    <a:p>
                      <a:pPr algn="ctr">
                        <a:spcBef>
                          <a:spcPts val="0"/>
                        </a:spcBef>
                        <a:spcAft>
                          <a:spcPts val="0"/>
                        </a:spcAft>
                      </a:pPr>
                      <a:r>
                        <a:rPr sz="1400" b="0" dirty="0">
                          <a:solidFill>
                            <a:srgbClr val="344D50"/>
                          </a:solidFill>
                          <a:latin typeface="Arial"/>
                          <a:ea typeface="Yu Gothic"/>
                        </a:rPr>
                        <a:t>K</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r>
                        <a:rPr sz="1400" b="0">
                          <a:solidFill>
                            <a:srgbClr val="344D50"/>
                          </a:solidFill>
                          <a:latin typeface="Arial"/>
                          <a:ea typeface="Yu Gothic"/>
                        </a:rPr>
                        <a:t>0.0299</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0.0299</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0.045212</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12"/>
                  </a:ext>
                </a:extLst>
              </a:tr>
              <a:tr h="270541">
                <a:tc>
                  <a:txBody>
                    <a:bodyPr/>
                    <a:lstStyle/>
                    <a:p>
                      <a:pPr algn="ctr">
                        <a:spcBef>
                          <a:spcPts val="0"/>
                        </a:spcBef>
                        <a:spcAft>
                          <a:spcPts val="0"/>
                        </a:spcAft>
                      </a:pPr>
                      <a:r>
                        <a:rPr sz="1400" b="0">
                          <a:solidFill>
                            <a:srgbClr val="344D50"/>
                          </a:solidFill>
                          <a:latin typeface="Arial"/>
                          <a:ea typeface="Yu Gothic"/>
                        </a:rPr>
                        <a:t>CA</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r>
                        <a:rPr sz="1400" b="0">
                          <a:solidFill>
                            <a:srgbClr val="344D50"/>
                          </a:solidFill>
                          <a:latin typeface="Arial"/>
                          <a:ea typeface="Yu Gothic"/>
                        </a:rPr>
                        <a:t>0.1</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0.1</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0.194911</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0.186</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1.098</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13"/>
                  </a:ext>
                </a:extLst>
              </a:tr>
              <a:tr h="270541">
                <a:tc>
                  <a:txBody>
                    <a:bodyPr/>
                    <a:lstStyle/>
                    <a:p>
                      <a:pPr algn="ctr">
                        <a:spcBef>
                          <a:spcPts val="0"/>
                        </a:spcBef>
                        <a:spcAft>
                          <a:spcPts val="0"/>
                        </a:spcAft>
                      </a:pPr>
                      <a:r>
                        <a:rPr sz="1400" b="0" dirty="0">
                          <a:solidFill>
                            <a:srgbClr val="344D50"/>
                          </a:solidFill>
                          <a:latin typeface="Arial"/>
                          <a:ea typeface="Yu Gothic"/>
                        </a:rPr>
                        <a:t>TI</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14"/>
                  </a:ext>
                </a:extLst>
              </a:tr>
              <a:tr h="270541">
                <a:tc>
                  <a:txBody>
                    <a:bodyPr/>
                    <a:lstStyle/>
                    <a:p>
                      <a:pPr algn="ctr">
                        <a:spcBef>
                          <a:spcPts val="0"/>
                        </a:spcBef>
                        <a:spcAft>
                          <a:spcPts val="0"/>
                        </a:spcAft>
                      </a:pPr>
                      <a:r>
                        <a:rPr sz="1400" b="0" dirty="0">
                          <a:solidFill>
                            <a:srgbClr val="344D50"/>
                          </a:solidFill>
                          <a:latin typeface="Arial"/>
                          <a:ea typeface="Yu Gothic"/>
                        </a:rPr>
                        <a:t>MN</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15"/>
                  </a:ext>
                </a:extLst>
              </a:tr>
              <a:tr h="270541">
                <a:tc>
                  <a:txBody>
                    <a:bodyPr/>
                    <a:lstStyle/>
                    <a:p>
                      <a:pPr algn="ctr">
                        <a:spcBef>
                          <a:spcPts val="0"/>
                        </a:spcBef>
                        <a:spcAft>
                          <a:spcPts val="0"/>
                        </a:spcAft>
                      </a:pPr>
                      <a:r>
                        <a:rPr sz="1400" b="0" dirty="0">
                          <a:solidFill>
                            <a:srgbClr val="344D50"/>
                          </a:solidFill>
                          <a:latin typeface="Arial"/>
                          <a:ea typeface="Yu Gothic"/>
                        </a:rPr>
                        <a:t>FE</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r>
                        <a:rPr sz="1400" b="0">
                          <a:solidFill>
                            <a:srgbClr val="344D50"/>
                          </a:solidFill>
                          <a:latin typeface="Arial"/>
                          <a:ea typeface="Yu Gothic"/>
                        </a:rPr>
                        <a:t>0.032</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0.032</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0.0277</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0.029135</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0.013</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0.013</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16"/>
                  </a:ext>
                </a:extLst>
              </a:tr>
              <a:tr h="270541">
                <a:tc>
                  <a:txBody>
                    <a:bodyPr/>
                    <a:lstStyle/>
                    <a:p>
                      <a:pPr algn="ctr">
                        <a:spcBef>
                          <a:spcPts val="0"/>
                        </a:spcBef>
                        <a:spcAft>
                          <a:spcPts val="0"/>
                        </a:spcAft>
                      </a:pPr>
                      <a:endParaRPr dirty="0"/>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17"/>
                  </a:ext>
                </a:extLst>
              </a:tr>
              <a:tr h="270541">
                <a:tc>
                  <a:txBody>
                    <a:bodyPr/>
                    <a:lstStyle/>
                    <a:p>
                      <a:pPr algn="ctr">
                        <a:spcBef>
                          <a:spcPts val="0"/>
                        </a:spcBef>
                        <a:spcAft>
                          <a:spcPts val="0"/>
                        </a:spcAft>
                      </a:pPr>
                      <a:r>
                        <a:rPr lang="en-US" sz="1400" b="0" dirty="0">
                          <a:solidFill>
                            <a:srgbClr val="344D50"/>
                          </a:solidFill>
                          <a:latin typeface="Arial"/>
                          <a:ea typeface="Yu Gothic"/>
                        </a:rPr>
                        <a:t>Density</a:t>
                      </a:r>
                      <a:endParaRPr sz="1400" b="0" dirty="0">
                        <a:solidFill>
                          <a:srgbClr val="344D50"/>
                        </a:solidFill>
                        <a:latin typeface="Arial"/>
                        <a:ea typeface="Yu Gothic"/>
                      </a:endParaRP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8FC4D5"/>
                    </a:solidFill>
                  </a:tcPr>
                </a:tc>
                <a:tc>
                  <a:txBody>
                    <a:bodyPr/>
                    <a:lstStyle/>
                    <a:p>
                      <a:pPr algn="r">
                        <a:spcBef>
                          <a:spcPts val="0"/>
                        </a:spcBef>
                        <a:spcAft>
                          <a:spcPts val="0"/>
                        </a:spcAft>
                      </a:pPr>
                      <a:r>
                        <a:rPr sz="1400" b="0">
                          <a:solidFill>
                            <a:srgbClr val="344D50"/>
                          </a:solidFill>
                          <a:latin typeface="Arial"/>
                          <a:ea typeface="Yu Gothic"/>
                        </a:rPr>
                        <a:t>2.2</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2.22</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2.24</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2.350</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a:solidFill>
                            <a:srgbClr val="344D50"/>
                          </a:solidFill>
                          <a:latin typeface="Arial"/>
                          <a:ea typeface="Yu Gothic"/>
                        </a:rPr>
                        <a:t>2.156</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tc>
                  <a:txBody>
                    <a:bodyPr/>
                    <a:lstStyle/>
                    <a:p>
                      <a:pPr algn="r">
                        <a:spcBef>
                          <a:spcPts val="0"/>
                        </a:spcBef>
                        <a:spcAft>
                          <a:spcPts val="0"/>
                        </a:spcAft>
                      </a:pPr>
                      <a:r>
                        <a:rPr sz="1400" b="0" dirty="0">
                          <a:solidFill>
                            <a:srgbClr val="344D50"/>
                          </a:solidFill>
                          <a:latin typeface="Arial"/>
                          <a:ea typeface="Yu Gothic"/>
                        </a:rPr>
                        <a:t>2.156</a:t>
                      </a:r>
                    </a:p>
                  </a:txBody>
                  <a:tcPr marL="38100" marR="38100" marT="0" marB="0" anchor="ctr">
                    <a:lnL w="9525">
                      <a:solidFill>
                        <a:srgbClr val="617975"/>
                      </a:solidFill>
                    </a:lnL>
                    <a:lnR w="9525">
                      <a:solidFill>
                        <a:srgbClr val="617975"/>
                      </a:solidFill>
                    </a:lnR>
                    <a:lnT w="9525">
                      <a:solidFill>
                        <a:srgbClr val="617975"/>
                      </a:solidFill>
                    </a:lnT>
                    <a:lnB w="9525">
                      <a:solidFill>
                        <a:srgbClr val="617975"/>
                      </a:solidFill>
                    </a:lnB>
                    <a:solidFill>
                      <a:srgbClr val="F8F9F5"/>
                    </a:solidFill>
                  </a:tcPr>
                </a:tc>
                <a:extLst>
                  <a:ext uri="{0D108BD9-81ED-4DB2-BD59-A6C34878D82A}">
                    <a16:rowId xmlns:a16="http://schemas.microsoft.com/office/drawing/2014/main" val="10018"/>
                  </a:ext>
                </a:extLst>
              </a:tr>
            </a:tbl>
          </a:graphicData>
        </a:graphic>
      </p:graphicFrame>
      <p:sp>
        <p:nvSpPr>
          <p:cNvPr id="4" name="テキスト ボックス 3">
            <a:extLst>
              <a:ext uri="{FF2B5EF4-FFF2-40B4-BE49-F238E27FC236}">
                <a16:creationId xmlns:a16="http://schemas.microsoft.com/office/drawing/2014/main" id="{95E2E582-FE4D-3F10-27AC-F9A3571F75C0}"/>
              </a:ext>
            </a:extLst>
          </p:cNvPr>
          <p:cNvSpPr txBox="1"/>
          <p:nvPr/>
        </p:nvSpPr>
        <p:spPr>
          <a:xfrm>
            <a:off x="7861623" y="712500"/>
            <a:ext cx="1985210" cy="307777"/>
          </a:xfrm>
          <a:prstGeom prst="rect">
            <a:avLst/>
          </a:prstGeom>
          <a:noFill/>
        </p:spPr>
        <p:txBody>
          <a:bodyPr wrap="square">
            <a:spAutoFit/>
          </a:bodyPr>
          <a:lstStyle/>
          <a:p>
            <a:pPr algn="ctr">
              <a:spcBef>
                <a:spcPts val="0"/>
              </a:spcBef>
              <a:spcAft>
                <a:spcPts val="0"/>
              </a:spcAft>
            </a:pPr>
            <a:r>
              <a:rPr lang="en-US" altLang="ja-JP" sz="1400" b="1" dirty="0">
                <a:solidFill>
                  <a:srgbClr val="344D50"/>
                </a:solidFill>
                <a:latin typeface="Arial" panose="020B0604020202020204" pitchFamily="34" charset="0"/>
                <a:ea typeface="Yu Gothic"/>
                <a:cs typeface="Arial" panose="020B0604020202020204" pitchFamily="34" charset="0"/>
              </a:rPr>
              <a:t>unit</a:t>
            </a:r>
            <a:r>
              <a:rPr lang="ja-JP" altLang="en-US" sz="1400" b="1" dirty="0">
                <a:solidFill>
                  <a:srgbClr val="344D50"/>
                </a:solidFill>
                <a:latin typeface="Arial" panose="020B0604020202020204" pitchFamily="34" charset="0"/>
                <a:ea typeface="Yu Gothic"/>
                <a:cs typeface="Arial" panose="020B0604020202020204" pitchFamily="34" charset="0"/>
              </a:rPr>
              <a:t>：</a:t>
            </a:r>
            <a:r>
              <a:rPr lang="en-US" altLang="ja-JP" sz="1400" b="1" dirty="0">
                <a:solidFill>
                  <a:srgbClr val="344D50"/>
                </a:solidFill>
                <a:latin typeface="Arial" panose="020B0604020202020204" pitchFamily="34" charset="0"/>
                <a:ea typeface="Yu Gothic"/>
                <a:cs typeface="Arial" panose="020B0604020202020204" pitchFamily="34" charset="0"/>
              </a:rPr>
              <a:t>g/cm³</a:t>
            </a:r>
          </a:p>
        </p:txBody>
      </p:sp>
      <p:sp>
        <p:nvSpPr>
          <p:cNvPr id="5" name="タイトル 1">
            <a:extLst>
              <a:ext uri="{FF2B5EF4-FFF2-40B4-BE49-F238E27FC236}">
                <a16:creationId xmlns:a16="http://schemas.microsoft.com/office/drawing/2014/main" id="{865FCA20-D97A-8A99-0C8D-45DF61327C11}"/>
              </a:ext>
            </a:extLst>
          </p:cNvPr>
          <p:cNvSpPr>
            <a:spLocks noGrp="1"/>
          </p:cNvSpPr>
          <p:nvPr>
            <p:ph type="ctrTitle"/>
          </p:nvPr>
        </p:nvSpPr>
        <p:spPr>
          <a:xfrm>
            <a:off x="527825" y="125462"/>
            <a:ext cx="6594919" cy="332399"/>
          </a:xfrm>
        </p:spPr>
        <p:txBody>
          <a:bodyPr/>
          <a:lstStyle/>
          <a:p>
            <a:r>
              <a:rPr lang="en-US" altLang="ja-JP" sz="2400" kern="100" dirty="0">
                <a:latin typeface="Arial" panose="020B0604020202020204" pitchFamily="34" charset="0"/>
                <a:ea typeface="游明朝" panose="02020400000000000000" pitchFamily="18" charset="-128"/>
                <a:cs typeface="Arial" panose="020B0604020202020204" pitchFamily="34" charset="0"/>
              </a:rPr>
              <a:t>Comparison with other types of concrete</a:t>
            </a:r>
            <a:endParaRPr kumimoji="1" lang="ja-JP" altLang="en-US" sz="2400" dirty="0">
              <a:latin typeface="Arial" panose="020B0604020202020204" pitchFamily="34" charset="0"/>
              <a:cs typeface="Arial" panose="020B0604020202020204" pitchFamily="34" charset="0"/>
            </a:endParaRPr>
          </a:p>
        </p:txBody>
      </p:sp>
      <p:pic>
        <p:nvPicPr>
          <p:cNvPr id="3" name="図 2">
            <a:extLst>
              <a:ext uri="{FF2B5EF4-FFF2-40B4-BE49-F238E27FC236}">
                <a16:creationId xmlns:a16="http://schemas.microsoft.com/office/drawing/2014/main" id="{4BDDCB55-3CC4-C20C-88FB-2C1D95AD9305}"/>
              </a:ext>
            </a:extLst>
          </p:cNvPr>
          <p:cNvPicPr>
            <a:picLocks noChangeAspect="1"/>
          </p:cNvPicPr>
          <p:nvPr/>
        </p:nvPicPr>
        <p:blipFill>
          <a:blip r:embed="rId2"/>
          <a:stretch>
            <a:fillRect/>
          </a:stretch>
        </p:blipFill>
        <p:spPr>
          <a:xfrm>
            <a:off x="10645542" y="0"/>
            <a:ext cx="1546458" cy="58332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4EDB3-6260-9A13-B98F-D7F882E8FEFF}"/>
            </a:ext>
          </a:extLst>
        </p:cNvPr>
        <p:cNvGrpSpPr/>
        <p:nvPr/>
      </p:nvGrpSpPr>
      <p:grpSpPr>
        <a:xfrm>
          <a:off x="0" y="0"/>
          <a:ext cx="0" cy="0"/>
          <a:chOff x="0" y="0"/>
          <a:chExt cx="0" cy="0"/>
        </a:xfrm>
      </p:grpSpPr>
      <p:sp>
        <p:nvSpPr>
          <p:cNvPr id="13" name="四角形: 角を丸くする 12">
            <a:extLst>
              <a:ext uri="{FF2B5EF4-FFF2-40B4-BE49-F238E27FC236}">
                <a16:creationId xmlns:a16="http://schemas.microsoft.com/office/drawing/2014/main" id="{F0E7FC1C-B472-EBF3-2C0C-104F28E3CACC}"/>
              </a:ext>
            </a:extLst>
          </p:cNvPr>
          <p:cNvSpPr/>
          <p:nvPr/>
        </p:nvSpPr>
        <p:spPr>
          <a:xfrm>
            <a:off x="708212" y="4177554"/>
            <a:ext cx="6320117" cy="2099798"/>
          </a:xfrm>
          <a:prstGeom prst="roundRect">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1">
            <a:extLst>
              <a:ext uri="{FF2B5EF4-FFF2-40B4-BE49-F238E27FC236}">
                <a16:creationId xmlns:a16="http://schemas.microsoft.com/office/drawing/2014/main" id="{AD141696-1EEF-3AD1-AA63-52FA99466669}"/>
              </a:ext>
            </a:extLst>
          </p:cNvPr>
          <p:cNvSpPr>
            <a:spLocks noGrp="1"/>
          </p:cNvSpPr>
          <p:nvPr>
            <p:ph type="sldNum" sz="quarter" idx="12"/>
          </p:nvPr>
        </p:nvSpPr>
        <p:spPr>
          <a:xfrm>
            <a:off x="11537156" y="6443315"/>
            <a:ext cx="312275" cy="174880"/>
          </a:xfrm>
        </p:spPr>
        <p:txBody>
          <a:bodyPr/>
          <a:lstStyle/>
          <a:p>
            <a:fld id="{A8B19767-01F7-FB4D-A52C-358FABD129EC}" type="slidenum">
              <a:rPr lang="en-US"/>
              <a:pPr/>
              <a:t>18</a:t>
            </a:fld>
            <a:endParaRPr lang="en-US" dirty="0"/>
          </a:p>
        </p:txBody>
      </p:sp>
      <p:sp>
        <p:nvSpPr>
          <p:cNvPr id="7" name="テキスト ボックス 6">
            <a:extLst>
              <a:ext uri="{FF2B5EF4-FFF2-40B4-BE49-F238E27FC236}">
                <a16:creationId xmlns:a16="http://schemas.microsoft.com/office/drawing/2014/main" id="{89CCF18E-ACD3-40BD-E89B-F55C68486D00}"/>
              </a:ext>
            </a:extLst>
          </p:cNvPr>
          <p:cNvSpPr txBox="1"/>
          <p:nvPr/>
        </p:nvSpPr>
        <p:spPr>
          <a:xfrm>
            <a:off x="256181" y="945870"/>
            <a:ext cx="7498290" cy="3177894"/>
          </a:xfrm>
          <a:prstGeom prst="rect">
            <a:avLst/>
          </a:prstGeom>
          <a:noFill/>
        </p:spPr>
        <p:txBody>
          <a:bodyPr wrap="square">
            <a:noAutofit/>
          </a:bodyPr>
          <a:lstStyle/>
          <a:p>
            <a:pPr indent="133350">
              <a:tabLst>
                <a:tab pos="4744720" algn="l"/>
              </a:tabLst>
            </a:pPr>
            <a:r>
              <a:rPr lang="en-US" altLang="en-US" kern="100" dirty="0">
                <a:latin typeface="Arial" panose="020B0604020202020204" pitchFamily="34" charset="0"/>
                <a:ea typeface="游明朝" panose="02020400000000000000" pitchFamily="18" charset="-128"/>
                <a:cs typeface="Arial" panose="020B0604020202020204" pitchFamily="34" charset="0"/>
              </a:rPr>
              <a:t>Concrete compositions with a clear engineering basis used for the shielding calculations will be issued as a standard of the Atomic Energy Society of Japan (AESJ).</a:t>
            </a:r>
          </a:p>
          <a:p>
            <a:pPr indent="133350">
              <a:tabLst>
                <a:tab pos="4744720" algn="l"/>
              </a:tabLst>
            </a:pPr>
            <a:endParaRPr lang="en-US" altLang="ja-JP" sz="1800" kern="100" dirty="0">
              <a:effectLst/>
              <a:latin typeface="Arial" panose="020B0604020202020204" pitchFamily="34" charset="0"/>
              <a:ea typeface="游明朝" panose="02020400000000000000" pitchFamily="18" charset="-128"/>
              <a:cs typeface="Arial" panose="020B0604020202020204" pitchFamily="34" charset="0"/>
            </a:endParaRPr>
          </a:p>
          <a:p>
            <a:pPr algn="l"/>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If the aggregate of concrete has not been selected, the</a:t>
            </a:r>
            <a:r>
              <a:rPr lang="en-US" altLang="en-US" sz="1800" kern="100" dirty="0">
                <a:effectLst/>
                <a:latin typeface="Arial" panose="020B0604020202020204" pitchFamily="34" charset="0"/>
                <a:ea typeface="游明朝" panose="02020400000000000000" pitchFamily="18" charset="-128"/>
                <a:cs typeface="Arial" panose="020B0604020202020204" pitchFamily="34" charset="0"/>
              </a:rPr>
              <a:t> use of the </a:t>
            </a:r>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composition of Si concrete showed reasonably conservative results compared with the ANL composition.</a:t>
            </a:r>
          </a:p>
          <a:p>
            <a:pPr algn="l"/>
            <a:endParaRPr lang="en" altLang="en-US" sz="1800" kern="100" dirty="0">
              <a:effectLst/>
              <a:latin typeface="Arial" panose="020B0604020202020204" pitchFamily="34" charset="0"/>
              <a:ea typeface="游明朝" panose="02020400000000000000" pitchFamily="18" charset="-128"/>
              <a:cs typeface="Arial" panose="020B0604020202020204" pitchFamily="34" charset="0"/>
            </a:endParaRPr>
          </a:p>
          <a:p>
            <a:pPr algn="l"/>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Developed with the cooperation of the Architectural Institute of Japan (AIJ), this work is expected to support future facility design.</a:t>
            </a:r>
          </a:p>
        </p:txBody>
      </p:sp>
      <p:sp>
        <p:nvSpPr>
          <p:cNvPr id="3" name="テキスト ボックス 2">
            <a:extLst>
              <a:ext uri="{FF2B5EF4-FFF2-40B4-BE49-F238E27FC236}">
                <a16:creationId xmlns:a16="http://schemas.microsoft.com/office/drawing/2014/main" id="{D5F1F456-95CF-C1E7-93DD-84A46C91F8D3}"/>
              </a:ext>
            </a:extLst>
          </p:cNvPr>
          <p:cNvSpPr txBox="1"/>
          <p:nvPr/>
        </p:nvSpPr>
        <p:spPr>
          <a:xfrm>
            <a:off x="595819" y="30052"/>
            <a:ext cx="6094378" cy="523220"/>
          </a:xfrm>
          <a:prstGeom prst="rect">
            <a:avLst/>
          </a:prstGeom>
          <a:noFill/>
        </p:spPr>
        <p:txBody>
          <a:bodyPr wrap="square">
            <a:spAutoFit/>
          </a:bodyPr>
          <a:lstStyle/>
          <a:p>
            <a:pPr algn="just">
              <a:buNone/>
              <a:tabLst>
                <a:tab pos="4744720" algn="l"/>
              </a:tabLst>
            </a:pPr>
            <a:r>
              <a:rPr lang="en" altLang="ja-JP" sz="2800" kern="100" dirty="0">
                <a:effectLst/>
                <a:latin typeface="Arial" panose="020B0604020202020204" pitchFamily="34" charset="0"/>
                <a:ea typeface="游明朝" panose="02020400000000000000" pitchFamily="18" charset="-128"/>
                <a:cs typeface="Arial" panose="020B0604020202020204" pitchFamily="34" charset="0"/>
              </a:rPr>
              <a:t>Conclusion</a:t>
            </a:r>
          </a:p>
        </p:txBody>
      </p:sp>
      <p:pic>
        <p:nvPicPr>
          <p:cNvPr id="2" name="図 1">
            <a:extLst>
              <a:ext uri="{FF2B5EF4-FFF2-40B4-BE49-F238E27FC236}">
                <a16:creationId xmlns:a16="http://schemas.microsoft.com/office/drawing/2014/main" id="{967B26ED-1857-2E68-8CC1-BBB838EA98EE}"/>
              </a:ext>
            </a:extLst>
          </p:cNvPr>
          <p:cNvPicPr>
            <a:picLocks noChangeAspect="1"/>
          </p:cNvPicPr>
          <p:nvPr/>
        </p:nvPicPr>
        <p:blipFill>
          <a:blip r:embed="rId2"/>
          <a:stretch>
            <a:fillRect/>
          </a:stretch>
        </p:blipFill>
        <p:spPr>
          <a:xfrm>
            <a:off x="10645542" y="0"/>
            <a:ext cx="1546458" cy="583324"/>
          </a:xfrm>
          <a:prstGeom prst="rect">
            <a:avLst/>
          </a:prstGeom>
        </p:spPr>
      </p:pic>
      <p:pic>
        <p:nvPicPr>
          <p:cNvPr id="8" name="図 7">
            <a:extLst>
              <a:ext uri="{FF2B5EF4-FFF2-40B4-BE49-F238E27FC236}">
                <a16:creationId xmlns:a16="http://schemas.microsoft.com/office/drawing/2014/main" id="{4D666128-010B-5BE2-AFAB-10537A28599C}"/>
              </a:ext>
            </a:extLst>
          </p:cNvPr>
          <p:cNvPicPr>
            <a:picLocks noChangeAspect="1"/>
          </p:cNvPicPr>
          <p:nvPr/>
        </p:nvPicPr>
        <p:blipFill>
          <a:blip r:embed="rId3"/>
          <a:stretch>
            <a:fillRect/>
          </a:stretch>
        </p:blipFill>
        <p:spPr>
          <a:xfrm>
            <a:off x="7968295" y="749286"/>
            <a:ext cx="3881136" cy="5528066"/>
          </a:xfrm>
          <a:prstGeom prst="rect">
            <a:avLst/>
          </a:prstGeom>
          <a:ln>
            <a:solidFill>
              <a:schemeClr val="tx1"/>
            </a:solidFill>
          </a:ln>
        </p:spPr>
      </p:pic>
      <p:sp>
        <p:nvSpPr>
          <p:cNvPr id="12" name="テキスト ボックス 11">
            <a:extLst>
              <a:ext uri="{FF2B5EF4-FFF2-40B4-BE49-F238E27FC236}">
                <a16:creationId xmlns:a16="http://schemas.microsoft.com/office/drawing/2014/main" id="{2C675ED1-B0A4-CAAF-4289-E6819AC7F77C}"/>
              </a:ext>
            </a:extLst>
          </p:cNvPr>
          <p:cNvSpPr txBox="1"/>
          <p:nvPr/>
        </p:nvSpPr>
        <p:spPr>
          <a:xfrm>
            <a:off x="1202906" y="4289497"/>
            <a:ext cx="5413047" cy="1828820"/>
          </a:xfrm>
          <a:prstGeom prst="rect">
            <a:avLst/>
          </a:prstGeom>
          <a:noFill/>
        </p:spPr>
        <p:txBody>
          <a:bodyPr wrap="square">
            <a:noAutofit/>
          </a:bodyPr>
          <a:lstStyle/>
          <a:p>
            <a:pPr algn="l"/>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For collaboration opportunities or further details, </a:t>
            </a:r>
          </a:p>
          <a:p>
            <a:pPr algn="l"/>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please contact:</a:t>
            </a:r>
          </a:p>
          <a:p>
            <a:pPr algn="l"/>
            <a:endParaRPr lang="en" altLang="en-US" sz="1800" kern="100" dirty="0">
              <a:effectLst/>
              <a:latin typeface="Arial" panose="020B0604020202020204" pitchFamily="34" charset="0"/>
              <a:ea typeface="游明朝" panose="02020400000000000000" pitchFamily="18" charset="-128"/>
              <a:cs typeface="Arial" panose="020B0604020202020204" pitchFamily="34" charset="0"/>
            </a:endParaRPr>
          </a:p>
          <a:p>
            <a:pPr algn="l"/>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Koichi Okuno    :  okuno.koichi@ad-hzm.co.jp</a:t>
            </a:r>
          </a:p>
          <a:p>
            <a:pPr algn="l"/>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Mikihiro Nakata : mikihiro.nakata.a7@nu.mhi.com</a:t>
            </a:r>
          </a:p>
          <a:p>
            <a:pPr algn="l"/>
            <a:r>
              <a:rPr lang="en" altLang="en-US" sz="1800" kern="100" dirty="0">
                <a:effectLst/>
                <a:latin typeface="Arial" panose="020B0604020202020204" pitchFamily="34" charset="0"/>
                <a:ea typeface="游明朝" panose="02020400000000000000" pitchFamily="18" charset="-128"/>
                <a:cs typeface="Arial" panose="020B0604020202020204" pitchFamily="34" charset="0"/>
              </a:rPr>
              <a:t>Toshio Amano  :  toshio.amano@ctc-g.co.jp</a:t>
            </a:r>
          </a:p>
        </p:txBody>
      </p:sp>
    </p:spTree>
    <p:extLst>
      <p:ext uri="{BB962C8B-B14F-4D97-AF65-F5344CB8AC3E}">
        <p14:creationId xmlns:p14="http://schemas.microsoft.com/office/powerpoint/2010/main" val="2216036759"/>
      </p:ext>
    </p:extLst>
  </p:cSld>
  <p:clrMapOvr>
    <a:masterClrMapping/>
  </p:clrMapOvr>
</p:sld>
</file>

<file path=ppt/theme/theme1.xml><?xml version="1.0" encoding="utf-8"?>
<a:theme xmlns:a="http://schemas.openxmlformats.org/drawingml/2006/main" name="Office テーマ">
  <a:themeElements>
    <a:clrScheme name="ANDO HAZAMA_color">
      <a:dk1>
        <a:srgbClr val="343433"/>
      </a:dk1>
      <a:lt1>
        <a:srgbClr val="FFFFFF"/>
      </a:lt1>
      <a:dk2>
        <a:srgbClr val="164F91"/>
      </a:dk2>
      <a:lt2>
        <a:srgbClr val="E4E4E3"/>
      </a:lt2>
      <a:accent1>
        <a:srgbClr val="167E57"/>
      </a:accent1>
      <a:accent2>
        <a:srgbClr val="C3E5D8"/>
      </a:accent2>
      <a:accent3>
        <a:srgbClr val="C3D1E4"/>
      </a:accent3>
      <a:accent4>
        <a:srgbClr val="B3B4B3"/>
      </a:accent4>
      <a:accent5>
        <a:srgbClr val="898A89"/>
      </a:accent5>
      <a:accent6>
        <a:srgbClr val="FFC73B"/>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ドキュメント" ma:contentTypeID="0x010100FE9F80759105E74DBABF7BA0287B6F17" ma:contentTypeVersion="9" ma:contentTypeDescription="新しいドキュメントを作成します。" ma:contentTypeScope="" ma:versionID="1e6c36f28d3f4ea7c50b6ba6e7abf7e8">
  <xsd:schema xmlns:xsd="http://www.w3.org/2001/XMLSchema" xmlns:xs="http://www.w3.org/2001/XMLSchema" xmlns:p="http://schemas.microsoft.com/office/2006/metadata/properties" xmlns:ns2="9178fea7-facb-47bb-bc49-7209240613bb" xmlns:ns3="5a2d2583-02e4-4232-bce3-49e7756fb544" targetNamespace="http://schemas.microsoft.com/office/2006/metadata/properties" ma:root="true" ma:fieldsID="360bc06344bda46d19165af3d36fda80" ns2:_="" ns3:_="">
    <xsd:import namespace="9178fea7-facb-47bb-bc49-7209240613bb"/>
    <xsd:import namespace="5a2d2583-02e4-4232-bce3-49e7756fb544"/>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78fea7-facb-47bb-bc49-7209240613b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d2583-02e4-4232-bce3-49e7756fb544" elementFormDefault="qualified">
    <xsd:import namespace="http://schemas.microsoft.com/office/2006/documentManagement/types"/>
    <xsd:import namespace="http://schemas.microsoft.com/office/infopath/2007/PartnerControls"/>
    <xsd:element name="SharedWithUsers" ma:index="15"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共有相手の詳細情報"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1DD5EC3-B572-4638-9512-DE41D46A6F6A}">
  <ds:schemaRefs>
    <ds:schemaRef ds:uri="http://schemas.microsoft.com/office/2006/metadata/properties"/>
    <ds:schemaRef ds:uri="9178fea7-facb-47bb-bc49-7209240613bb"/>
    <ds:schemaRef ds:uri="http://purl.org/dc/terms/"/>
    <ds:schemaRef ds:uri="5a2d2583-02e4-4232-bce3-49e7756fb544"/>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www.w3.org/XML/1998/namespace"/>
    <ds:schemaRef ds:uri="http://purl.org/dc/dcmitype/"/>
  </ds:schemaRefs>
</ds:datastoreItem>
</file>

<file path=customXml/itemProps2.xml><?xml version="1.0" encoding="utf-8"?>
<ds:datastoreItem xmlns:ds="http://schemas.openxmlformats.org/officeDocument/2006/customXml" ds:itemID="{39FB2B58-DC14-4B32-8CB5-FEADC51B3A32}">
  <ds:schemaRefs>
    <ds:schemaRef ds:uri="http://schemas.microsoft.com/sharepoint/v3/contenttype/forms"/>
  </ds:schemaRefs>
</ds:datastoreItem>
</file>

<file path=customXml/itemProps3.xml><?xml version="1.0" encoding="utf-8"?>
<ds:datastoreItem xmlns:ds="http://schemas.openxmlformats.org/officeDocument/2006/customXml" ds:itemID="{1D1D6451-50F2-4E58-B571-285FA1D882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78fea7-facb-47bb-bc49-7209240613bb"/>
    <ds:schemaRef ds:uri="5a2d2583-02e4-4232-bce3-49e7756fb5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5715</TotalTime>
  <Words>2169</Words>
  <Application>Microsoft Office PowerPoint</Application>
  <PresentationFormat>ワイド画面</PresentationFormat>
  <Paragraphs>406</Paragraphs>
  <Slides>18</Slides>
  <Notes>3</Notes>
  <HiddenSlides>0</HiddenSlides>
  <MMClips>0</MMClips>
  <ScaleCrop>false</ScaleCrop>
  <HeadingPairs>
    <vt:vector size="6" baseType="variant">
      <vt:variant>
        <vt:lpstr>使用されているフォント</vt:lpstr>
      </vt:variant>
      <vt:variant>
        <vt:i4>10</vt:i4>
      </vt:variant>
      <vt:variant>
        <vt:lpstr>テーマ</vt:lpstr>
      </vt:variant>
      <vt:variant>
        <vt:i4>1</vt:i4>
      </vt:variant>
      <vt:variant>
        <vt:lpstr>スライド タイトル</vt:lpstr>
      </vt:variant>
      <vt:variant>
        <vt:i4>18</vt:i4>
      </vt:variant>
    </vt:vector>
  </HeadingPairs>
  <TitlesOfParts>
    <vt:vector size="29" baseType="lpstr">
      <vt:lpstr>HG丸ｺﾞｼｯｸM-PRO</vt:lpstr>
      <vt:lpstr>ＭＳ ゴシック</vt:lpstr>
      <vt:lpstr>Noto Sans CJK JP</vt:lpstr>
      <vt:lpstr>游ゴシック</vt:lpstr>
      <vt:lpstr>游ゴシック</vt:lpstr>
      <vt:lpstr>游ゴシック Light</vt:lpstr>
      <vt:lpstr>游明朝</vt:lpstr>
      <vt:lpstr>Abadi</vt:lpstr>
      <vt:lpstr>Arial</vt:lpstr>
      <vt:lpstr>Cambria Math</vt:lpstr>
      <vt:lpstr>Office テーマ</vt:lpstr>
      <vt:lpstr>Japanese Shielding Material Standard for Facility Design</vt:lpstr>
      <vt:lpstr>PowerPoint プレゼンテーション</vt:lpstr>
      <vt:lpstr>Policy and Application</vt:lpstr>
      <vt:lpstr>AESJ Standard Concrete Composition</vt:lpstr>
      <vt:lpstr>PowerPoint プレゼンテーション</vt:lpstr>
      <vt:lpstr>PowerPoint プレゼンテーション</vt:lpstr>
      <vt:lpstr>Elimination of Regional Characteristics</vt:lpstr>
      <vt:lpstr>Elimination of Regional Characteristics</vt:lpstr>
      <vt:lpstr>Moisture transfer for shielding concrete wall</vt:lpstr>
      <vt:lpstr>Changes in residual H, O, and density by wall thickness</vt:lpstr>
      <vt:lpstr>Correction factor for specified density</vt:lpstr>
      <vt:lpstr>Dose Rate Calculation</vt:lpstr>
      <vt:lpstr>Dose Rate Calculation</vt:lpstr>
      <vt:lpstr>PowerPoint プレゼンテーション</vt:lpstr>
      <vt:lpstr>PowerPoint プレゼンテーション</vt:lpstr>
      <vt:lpstr>Moisture fluctuation</vt:lpstr>
      <vt:lpstr>Comparison with other types of concrete</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山崎直美</dc:creator>
  <cp:lastModifiedBy>奥野 功一</cp:lastModifiedBy>
  <cp:revision>192</cp:revision>
  <cp:lastPrinted>2022-06-17T06:43:10Z</cp:lastPrinted>
  <dcterms:created xsi:type="dcterms:W3CDTF">2022-05-26T17:14:55Z</dcterms:created>
  <dcterms:modified xsi:type="dcterms:W3CDTF">2026-10-16T05:15:37Z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0x010100FE9F80759105E74DBABF7BA0287B6F17</vt:lpwstr>
  </property>
</Properties>
</file>