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9" r:id="rId14"/>
    <p:sldId id="268" r:id="rId15"/>
    <p:sldId id="270" r:id="rId16"/>
    <p:sldId id="271" r:id="rId17"/>
    <p:sldId id="272" r:id="rId18"/>
    <p:sldId id="273" r:id="rId19"/>
    <p:sldId id="274" r:id="rId20"/>
    <p:sldId id="275" r:id="rId21"/>
    <p:sldId id="276" r:id="rId22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5049791-754B-47F9-9A97-3DB62D254913}" v="1" dt="2026-10-18T06:09:23.65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10"/>
  </p:normalViewPr>
  <p:slideViewPr>
    <p:cSldViewPr snapToGrid="0" snapToObjects="1">
      <p:cViewPr varScale="1">
        <p:scale>
          <a:sx n="90" d="100"/>
          <a:sy n="90" d="100"/>
        </p:scale>
        <p:origin x="370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microsoft.com/office/2016/11/relationships/changesInfo" Target="changesInfos/changesInfo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Tomás Dähn Costante" userId="4d5fee0f-1467-4431-9032-dee27ae530eb" providerId="ADAL" clId="{02909151-FFEF-46BE-B194-70435D471C61}"/>
    <pc:docChg chg="undo custSel modSld sldOrd">
      <pc:chgData name="Tomás Dähn Costante" userId="4d5fee0f-1467-4431-9032-dee27ae530eb" providerId="ADAL" clId="{02909151-FFEF-46BE-B194-70435D471C61}" dt="2026-10-18T06:58:49.230" v="1365" actId="20577"/>
      <pc:docMkLst>
        <pc:docMk/>
      </pc:docMkLst>
      <pc:sldChg chg="delSp modSp mod modNotesTx">
        <pc:chgData name="Tomás Dähn Costante" userId="4d5fee0f-1467-4431-9032-dee27ae530eb" providerId="ADAL" clId="{02909151-FFEF-46BE-B194-70435D471C61}" dt="2026-10-14T12:32:28.390" v="903" actId="20577"/>
        <pc:sldMkLst>
          <pc:docMk/>
          <pc:sldMk cId="0" sldId="256"/>
        </pc:sldMkLst>
        <pc:spChg chg="mod">
          <ac:chgData name="Tomás Dähn Costante" userId="4d5fee0f-1467-4431-9032-dee27ae530eb" providerId="ADAL" clId="{02909151-FFEF-46BE-B194-70435D471C61}" dt="2026-10-14T09:42:45.753" v="166" actId="2711"/>
          <ac:spMkLst>
            <pc:docMk/>
            <pc:sldMk cId="0" sldId="256"/>
            <ac:spMk id="4" creationId="{00000000-0000-0000-0000-000000000000}"/>
          </ac:spMkLst>
        </pc:spChg>
        <pc:spChg chg="mod">
          <ac:chgData name="Tomás Dähn Costante" userId="4d5fee0f-1467-4431-9032-dee27ae530eb" providerId="ADAL" clId="{02909151-FFEF-46BE-B194-70435D471C61}" dt="2026-10-14T09:45:32.558" v="257" actId="1035"/>
          <ac:spMkLst>
            <pc:docMk/>
            <pc:sldMk cId="0" sldId="256"/>
            <ac:spMk id="5" creationId="{00000000-0000-0000-0000-000000000000}"/>
          </ac:spMkLst>
        </pc:spChg>
        <pc:spChg chg="mod">
          <ac:chgData name="Tomás Dähn Costante" userId="4d5fee0f-1467-4431-9032-dee27ae530eb" providerId="ADAL" clId="{02909151-FFEF-46BE-B194-70435D471C61}" dt="2026-10-14T12:32:28.390" v="903" actId="20577"/>
          <ac:spMkLst>
            <pc:docMk/>
            <pc:sldMk cId="0" sldId="256"/>
            <ac:spMk id="7" creationId="{00000000-0000-0000-0000-000000000000}"/>
          </ac:spMkLst>
        </pc:spChg>
      </pc:sldChg>
      <pc:sldChg chg="modSp mod modNotesTx">
        <pc:chgData name="Tomás Dähn Costante" userId="4d5fee0f-1467-4431-9032-dee27ae530eb" providerId="ADAL" clId="{02909151-FFEF-46BE-B194-70435D471C61}" dt="2026-10-14T12:32:44.830" v="910" actId="20577"/>
        <pc:sldMkLst>
          <pc:docMk/>
          <pc:sldMk cId="0" sldId="257"/>
        </pc:sldMkLst>
        <pc:spChg chg="mod">
          <ac:chgData name="Tomás Dähn Costante" userId="4d5fee0f-1467-4431-9032-dee27ae530eb" providerId="ADAL" clId="{02909151-FFEF-46BE-B194-70435D471C61}" dt="2026-10-14T09:45:58.065" v="259" actId="2711"/>
          <ac:spMkLst>
            <pc:docMk/>
            <pc:sldMk cId="0" sldId="257"/>
            <ac:spMk id="4" creationId="{00000000-0000-0000-0000-000000000000}"/>
          </ac:spMkLst>
        </pc:spChg>
        <pc:spChg chg="mod">
          <ac:chgData name="Tomás Dähn Costante" userId="4d5fee0f-1467-4431-9032-dee27ae530eb" providerId="ADAL" clId="{02909151-FFEF-46BE-B194-70435D471C61}" dt="2026-10-14T09:46:12.546" v="260" actId="2711"/>
          <ac:spMkLst>
            <pc:docMk/>
            <pc:sldMk cId="0" sldId="257"/>
            <ac:spMk id="7" creationId="{00000000-0000-0000-0000-000000000000}"/>
          </ac:spMkLst>
        </pc:spChg>
        <pc:spChg chg="mod">
          <ac:chgData name="Tomás Dähn Costante" userId="4d5fee0f-1467-4431-9032-dee27ae530eb" providerId="ADAL" clId="{02909151-FFEF-46BE-B194-70435D471C61}" dt="2026-10-14T09:46:22.927" v="261" actId="2711"/>
          <ac:spMkLst>
            <pc:docMk/>
            <pc:sldMk cId="0" sldId="257"/>
            <ac:spMk id="8" creationId="{00000000-0000-0000-0000-000000000000}"/>
          </ac:spMkLst>
        </pc:spChg>
        <pc:spChg chg="mod">
          <ac:chgData name="Tomás Dähn Costante" userId="4d5fee0f-1467-4431-9032-dee27ae530eb" providerId="ADAL" clId="{02909151-FFEF-46BE-B194-70435D471C61}" dt="2026-10-14T09:46:36.435" v="287" actId="1035"/>
          <ac:spMkLst>
            <pc:docMk/>
            <pc:sldMk cId="0" sldId="257"/>
            <ac:spMk id="9" creationId="{00000000-0000-0000-0000-000000000000}"/>
          </ac:spMkLst>
        </pc:spChg>
        <pc:spChg chg="mod">
          <ac:chgData name="Tomás Dähn Costante" userId="4d5fee0f-1467-4431-9032-dee27ae530eb" providerId="ADAL" clId="{02909151-FFEF-46BE-B194-70435D471C61}" dt="2026-10-14T09:46:12.546" v="260" actId="2711"/>
          <ac:spMkLst>
            <pc:docMk/>
            <pc:sldMk cId="0" sldId="257"/>
            <ac:spMk id="11" creationId="{00000000-0000-0000-0000-000000000000}"/>
          </ac:spMkLst>
        </pc:spChg>
        <pc:spChg chg="mod">
          <ac:chgData name="Tomás Dähn Costante" userId="4d5fee0f-1467-4431-9032-dee27ae530eb" providerId="ADAL" clId="{02909151-FFEF-46BE-B194-70435D471C61}" dt="2026-10-14T09:46:22.927" v="261" actId="2711"/>
          <ac:spMkLst>
            <pc:docMk/>
            <pc:sldMk cId="0" sldId="257"/>
            <ac:spMk id="12" creationId="{00000000-0000-0000-0000-000000000000}"/>
          </ac:spMkLst>
        </pc:spChg>
        <pc:spChg chg="mod">
          <ac:chgData name="Tomás Dähn Costante" userId="4d5fee0f-1467-4431-9032-dee27ae530eb" providerId="ADAL" clId="{02909151-FFEF-46BE-B194-70435D471C61}" dt="2026-10-14T09:46:36.435" v="287" actId="1035"/>
          <ac:spMkLst>
            <pc:docMk/>
            <pc:sldMk cId="0" sldId="257"/>
            <ac:spMk id="13" creationId="{00000000-0000-0000-0000-000000000000}"/>
          </ac:spMkLst>
        </pc:spChg>
        <pc:spChg chg="mod">
          <ac:chgData name="Tomás Dähn Costante" userId="4d5fee0f-1467-4431-9032-dee27ae530eb" providerId="ADAL" clId="{02909151-FFEF-46BE-B194-70435D471C61}" dt="2026-10-14T09:46:36.435" v="287" actId="1035"/>
          <ac:spMkLst>
            <pc:docMk/>
            <pc:sldMk cId="0" sldId="257"/>
            <ac:spMk id="14" creationId="{00000000-0000-0000-0000-000000000000}"/>
          </ac:spMkLst>
        </pc:spChg>
        <pc:spChg chg="mod">
          <ac:chgData name="Tomás Dähn Costante" userId="4d5fee0f-1467-4431-9032-dee27ae530eb" providerId="ADAL" clId="{02909151-FFEF-46BE-B194-70435D471C61}" dt="2026-10-14T09:46:36.435" v="287" actId="1035"/>
          <ac:spMkLst>
            <pc:docMk/>
            <pc:sldMk cId="0" sldId="257"/>
            <ac:spMk id="15" creationId="{00000000-0000-0000-0000-000000000000}"/>
          </ac:spMkLst>
        </pc:spChg>
        <pc:spChg chg="mod">
          <ac:chgData name="Tomás Dähn Costante" userId="4d5fee0f-1467-4431-9032-dee27ae530eb" providerId="ADAL" clId="{02909151-FFEF-46BE-B194-70435D471C61}" dt="2026-10-14T09:46:36.435" v="287" actId="1035"/>
          <ac:spMkLst>
            <pc:docMk/>
            <pc:sldMk cId="0" sldId="257"/>
            <ac:spMk id="16" creationId="{00000000-0000-0000-0000-000000000000}"/>
          </ac:spMkLst>
        </pc:spChg>
        <pc:spChg chg="mod">
          <ac:chgData name="Tomás Dähn Costante" userId="4d5fee0f-1467-4431-9032-dee27ae530eb" providerId="ADAL" clId="{02909151-FFEF-46BE-B194-70435D471C61}" dt="2026-10-14T09:46:36.435" v="287" actId="1035"/>
          <ac:spMkLst>
            <pc:docMk/>
            <pc:sldMk cId="0" sldId="257"/>
            <ac:spMk id="17" creationId="{00000000-0000-0000-0000-000000000000}"/>
          </ac:spMkLst>
        </pc:spChg>
        <pc:spChg chg="mod">
          <ac:chgData name="Tomás Dähn Costante" userId="4d5fee0f-1467-4431-9032-dee27ae530eb" providerId="ADAL" clId="{02909151-FFEF-46BE-B194-70435D471C61}" dt="2026-10-14T09:46:36.435" v="287" actId="1035"/>
          <ac:spMkLst>
            <pc:docMk/>
            <pc:sldMk cId="0" sldId="257"/>
            <ac:spMk id="18" creationId="{00000000-0000-0000-0000-000000000000}"/>
          </ac:spMkLst>
        </pc:spChg>
        <pc:spChg chg="mod">
          <ac:chgData name="Tomás Dähn Costante" userId="4d5fee0f-1467-4431-9032-dee27ae530eb" providerId="ADAL" clId="{02909151-FFEF-46BE-B194-70435D471C61}" dt="2026-10-14T09:46:36.435" v="287" actId="1035"/>
          <ac:spMkLst>
            <pc:docMk/>
            <pc:sldMk cId="0" sldId="257"/>
            <ac:spMk id="19" creationId="{00000000-0000-0000-0000-000000000000}"/>
          </ac:spMkLst>
        </pc:spChg>
        <pc:spChg chg="mod">
          <ac:chgData name="Tomás Dähn Costante" userId="4d5fee0f-1467-4431-9032-dee27ae530eb" providerId="ADAL" clId="{02909151-FFEF-46BE-B194-70435D471C61}" dt="2026-10-14T09:46:36.435" v="287" actId="1035"/>
          <ac:spMkLst>
            <pc:docMk/>
            <pc:sldMk cId="0" sldId="257"/>
            <ac:spMk id="20" creationId="{00000000-0000-0000-0000-000000000000}"/>
          </ac:spMkLst>
        </pc:spChg>
        <pc:spChg chg="mod">
          <ac:chgData name="Tomás Dähn Costante" userId="4d5fee0f-1467-4431-9032-dee27ae530eb" providerId="ADAL" clId="{02909151-FFEF-46BE-B194-70435D471C61}" dt="2026-10-14T12:32:44.830" v="910" actId="20577"/>
          <ac:spMkLst>
            <pc:docMk/>
            <pc:sldMk cId="0" sldId="257"/>
            <ac:spMk id="21" creationId="{00000000-0000-0000-0000-000000000000}"/>
          </ac:spMkLst>
        </pc:spChg>
      </pc:sldChg>
      <pc:sldChg chg="modSp mod modNotesTx">
        <pc:chgData name="Tomás Dähn Costante" userId="4d5fee0f-1467-4431-9032-dee27ae530eb" providerId="ADAL" clId="{02909151-FFEF-46BE-B194-70435D471C61}" dt="2026-10-14T11:33:07.240" v="688" actId="20577"/>
        <pc:sldMkLst>
          <pc:docMk/>
          <pc:sldMk cId="0" sldId="258"/>
        </pc:sldMkLst>
        <pc:spChg chg="mod">
          <ac:chgData name="Tomás Dähn Costante" userId="4d5fee0f-1467-4431-9032-dee27ae530eb" providerId="ADAL" clId="{02909151-FFEF-46BE-B194-70435D471C61}" dt="2026-10-14T09:46:51.811" v="288" actId="2711"/>
          <ac:spMkLst>
            <pc:docMk/>
            <pc:sldMk cId="0" sldId="258"/>
            <ac:spMk id="7" creationId="{00000000-0000-0000-0000-000000000000}"/>
          </ac:spMkLst>
        </pc:spChg>
        <pc:spChg chg="mod">
          <ac:chgData name="Tomás Dähn Costante" userId="4d5fee0f-1467-4431-9032-dee27ae530eb" providerId="ADAL" clId="{02909151-FFEF-46BE-B194-70435D471C61}" dt="2026-10-14T11:17:03.271" v="517" actId="403"/>
          <ac:spMkLst>
            <pc:docMk/>
            <pc:sldMk cId="0" sldId="258"/>
            <ac:spMk id="8" creationId="{00000000-0000-0000-0000-000000000000}"/>
          </ac:spMkLst>
        </pc:spChg>
      </pc:sldChg>
      <pc:sldChg chg="addSp delSp modSp mod modNotesTx">
        <pc:chgData name="Tomás Dähn Costante" userId="4d5fee0f-1467-4431-9032-dee27ae530eb" providerId="ADAL" clId="{02909151-FFEF-46BE-B194-70435D471C61}" dt="2026-10-18T06:49:11.133" v="1354" actId="20577"/>
        <pc:sldMkLst>
          <pc:docMk/>
          <pc:sldMk cId="0" sldId="259"/>
        </pc:sldMkLst>
        <pc:spChg chg="mod">
          <ac:chgData name="Tomás Dähn Costante" userId="4d5fee0f-1467-4431-9032-dee27ae530eb" providerId="ADAL" clId="{02909151-FFEF-46BE-B194-70435D471C61}" dt="2026-10-14T09:47:26.661" v="290" actId="2711"/>
          <ac:spMkLst>
            <pc:docMk/>
            <pc:sldMk cId="0" sldId="259"/>
            <ac:spMk id="4" creationId="{00000000-0000-0000-0000-000000000000}"/>
          </ac:spMkLst>
        </pc:spChg>
        <pc:spChg chg="mod">
          <ac:chgData name="Tomás Dähn Costante" userId="4d5fee0f-1467-4431-9032-dee27ae530eb" providerId="ADAL" clId="{02909151-FFEF-46BE-B194-70435D471C61}" dt="2026-10-14T09:47:36.772" v="291" actId="2711"/>
          <ac:spMkLst>
            <pc:docMk/>
            <pc:sldMk cId="0" sldId="259"/>
            <ac:spMk id="5" creationId="{00000000-0000-0000-0000-000000000000}"/>
          </ac:spMkLst>
        </pc:spChg>
        <pc:spChg chg="mod">
          <ac:chgData name="Tomás Dähn Costante" userId="4d5fee0f-1467-4431-9032-dee27ae530eb" providerId="ADAL" clId="{02909151-FFEF-46BE-B194-70435D471C61}" dt="2026-10-14T09:48:14.051" v="294" actId="1035"/>
          <ac:spMkLst>
            <pc:docMk/>
            <pc:sldMk cId="0" sldId="259"/>
            <ac:spMk id="8" creationId="{00000000-0000-0000-0000-000000000000}"/>
          </ac:spMkLst>
        </pc:spChg>
        <pc:spChg chg="mod">
          <ac:chgData name="Tomás Dähn Costante" userId="4d5fee0f-1467-4431-9032-dee27ae530eb" providerId="ADAL" clId="{02909151-FFEF-46BE-B194-70435D471C61}" dt="2026-10-18T06:49:11.133" v="1354" actId="20577"/>
          <ac:spMkLst>
            <pc:docMk/>
            <pc:sldMk cId="0" sldId="259"/>
            <ac:spMk id="9" creationId="{00000000-0000-0000-0000-000000000000}"/>
          </ac:spMkLst>
        </pc:spChg>
        <pc:spChg chg="mod">
          <ac:chgData name="Tomás Dähn Costante" userId="4d5fee0f-1467-4431-9032-dee27ae530eb" providerId="ADAL" clId="{02909151-FFEF-46BE-B194-70435D471C61}" dt="2026-10-14T09:48:14.051" v="294" actId="1035"/>
          <ac:spMkLst>
            <pc:docMk/>
            <pc:sldMk cId="0" sldId="259"/>
            <ac:spMk id="12" creationId="{00000000-0000-0000-0000-000000000000}"/>
          </ac:spMkLst>
        </pc:spChg>
        <pc:spChg chg="mod">
          <ac:chgData name="Tomás Dähn Costante" userId="4d5fee0f-1467-4431-9032-dee27ae530eb" providerId="ADAL" clId="{02909151-FFEF-46BE-B194-70435D471C61}" dt="2026-10-14T09:48:14.051" v="294" actId="1035"/>
          <ac:spMkLst>
            <pc:docMk/>
            <pc:sldMk cId="0" sldId="259"/>
            <ac:spMk id="13" creationId="{00000000-0000-0000-0000-000000000000}"/>
          </ac:spMkLst>
        </pc:spChg>
        <pc:spChg chg="mod">
          <ac:chgData name="Tomás Dähn Costante" userId="4d5fee0f-1467-4431-9032-dee27ae530eb" providerId="ADAL" clId="{02909151-FFEF-46BE-B194-70435D471C61}" dt="2026-10-14T09:48:14.051" v="294" actId="1035"/>
          <ac:spMkLst>
            <pc:docMk/>
            <pc:sldMk cId="0" sldId="259"/>
            <ac:spMk id="15" creationId="{00000000-0000-0000-0000-000000000000}"/>
          </ac:spMkLst>
        </pc:spChg>
        <pc:spChg chg="mod">
          <ac:chgData name="Tomás Dähn Costante" userId="4d5fee0f-1467-4431-9032-dee27ae530eb" providerId="ADAL" clId="{02909151-FFEF-46BE-B194-70435D471C61}" dt="2026-10-14T09:48:14.051" v="294" actId="1035"/>
          <ac:spMkLst>
            <pc:docMk/>
            <pc:sldMk cId="0" sldId="259"/>
            <ac:spMk id="16" creationId="{00000000-0000-0000-0000-000000000000}"/>
          </ac:spMkLst>
        </pc:spChg>
        <pc:spChg chg="add del mod">
          <ac:chgData name="Tomás Dähn Costante" userId="4d5fee0f-1467-4431-9032-dee27ae530eb" providerId="ADAL" clId="{02909151-FFEF-46BE-B194-70435D471C61}" dt="2026-10-14T12:34:02.123" v="979" actId="20577"/>
          <ac:spMkLst>
            <pc:docMk/>
            <pc:sldMk cId="0" sldId="259"/>
            <ac:spMk id="18" creationId="{00000000-0000-0000-0000-000000000000}"/>
          </ac:spMkLst>
        </pc:spChg>
      </pc:sldChg>
      <pc:sldChg chg="addSp delSp modSp mod modNotesTx">
        <pc:chgData name="Tomás Dähn Costante" userId="4d5fee0f-1467-4431-9032-dee27ae530eb" providerId="ADAL" clId="{02909151-FFEF-46BE-B194-70435D471C61}" dt="2026-10-18T06:04:20.516" v="1259" actId="1076"/>
        <pc:sldMkLst>
          <pc:docMk/>
          <pc:sldMk cId="0" sldId="260"/>
        </pc:sldMkLst>
        <pc:spChg chg="mod">
          <ac:chgData name="Tomás Dähn Costante" userId="4d5fee0f-1467-4431-9032-dee27ae530eb" providerId="ADAL" clId="{02909151-FFEF-46BE-B194-70435D471C61}" dt="2026-10-14T09:48:38.190" v="295" actId="2711"/>
          <ac:spMkLst>
            <pc:docMk/>
            <pc:sldMk cId="0" sldId="260"/>
            <ac:spMk id="4" creationId="{00000000-0000-0000-0000-000000000000}"/>
          </ac:spMkLst>
        </pc:spChg>
        <pc:spChg chg="mod">
          <ac:chgData name="Tomás Dähn Costante" userId="4d5fee0f-1467-4431-9032-dee27ae530eb" providerId="ADAL" clId="{02909151-FFEF-46BE-B194-70435D471C61}" dt="2026-10-14T09:48:38.190" v="295" actId="2711"/>
          <ac:spMkLst>
            <pc:docMk/>
            <pc:sldMk cId="0" sldId="260"/>
            <ac:spMk id="7" creationId="{00000000-0000-0000-0000-000000000000}"/>
          </ac:spMkLst>
        </pc:spChg>
        <pc:spChg chg="mod">
          <ac:chgData name="Tomás Dähn Costante" userId="4d5fee0f-1467-4431-9032-dee27ae530eb" providerId="ADAL" clId="{02909151-FFEF-46BE-B194-70435D471C61}" dt="2026-10-14T09:49:12.188" v="304" actId="20577"/>
          <ac:spMkLst>
            <pc:docMk/>
            <pc:sldMk cId="0" sldId="260"/>
            <ac:spMk id="17" creationId="{00000000-0000-0000-0000-000000000000}"/>
          </ac:spMkLst>
        </pc:spChg>
        <pc:spChg chg="mod">
          <ac:chgData name="Tomás Dähn Costante" userId="4d5fee0f-1467-4431-9032-dee27ae530eb" providerId="ADAL" clId="{02909151-FFEF-46BE-B194-70435D471C61}" dt="2026-10-14T09:49:44.932" v="311" actId="404"/>
          <ac:spMkLst>
            <pc:docMk/>
            <pc:sldMk cId="0" sldId="260"/>
            <ac:spMk id="19" creationId="{00000000-0000-0000-0000-000000000000}"/>
          </ac:spMkLst>
        </pc:spChg>
        <pc:spChg chg="mod">
          <ac:chgData name="Tomás Dähn Costante" userId="4d5fee0f-1467-4431-9032-dee27ae530eb" providerId="ADAL" clId="{02909151-FFEF-46BE-B194-70435D471C61}" dt="2026-10-14T09:50:44.904" v="345" actId="1035"/>
          <ac:spMkLst>
            <pc:docMk/>
            <pc:sldMk cId="0" sldId="260"/>
            <ac:spMk id="25" creationId="{00000000-0000-0000-0000-000000000000}"/>
          </ac:spMkLst>
        </pc:spChg>
        <pc:spChg chg="mod">
          <ac:chgData name="Tomás Dähn Costante" userId="4d5fee0f-1467-4431-9032-dee27ae530eb" providerId="ADAL" clId="{02909151-FFEF-46BE-B194-70435D471C61}" dt="2026-10-14T09:50:44.904" v="345" actId="1035"/>
          <ac:spMkLst>
            <pc:docMk/>
            <pc:sldMk cId="0" sldId="260"/>
            <ac:spMk id="26" creationId="{00000000-0000-0000-0000-000000000000}"/>
          </ac:spMkLst>
        </pc:spChg>
        <pc:spChg chg="mod">
          <ac:chgData name="Tomás Dähn Costante" userId="4d5fee0f-1467-4431-9032-dee27ae530eb" providerId="ADAL" clId="{02909151-FFEF-46BE-B194-70435D471C61}" dt="2026-10-14T09:50:44.904" v="345" actId="1035"/>
          <ac:spMkLst>
            <pc:docMk/>
            <pc:sldMk cId="0" sldId="260"/>
            <ac:spMk id="27" creationId="{00000000-0000-0000-0000-000000000000}"/>
          </ac:spMkLst>
        </pc:spChg>
        <pc:spChg chg="mod">
          <ac:chgData name="Tomás Dähn Costante" userId="4d5fee0f-1467-4431-9032-dee27ae530eb" providerId="ADAL" clId="{02909151-FFEF-46BE-B194-70435D471C61}" dt="2026-10-14T09:50:44.904" v="345" actId="1035"/>
          <ac:spMkLst>
            <pc:docMk/>
            <pc:sldMk cId="0" sldId="260"/>
            <ac:spMk id="28" creationId="{00000000-0000-0000-0000-000000000000}"/>
          </ac:spMkLst>
        </pc:spChg>
        <pc:spChg chg="mod">
          <ac:chgData name="Tomás Dähn Costante" userId="4d5fee0f-1467-4431-9032-dee27ae530eb" providerId="ADAL" clId="{02909151-FFEF-46BE-B194-70435D471C61}" dt="2026-10-14T09:50:44.904" v="345" actId="1035"/>
          <ac:spMkLst>
            <pc:docMk/>
            <pc:sldMk cId="0" sldId="260"/>
            <ac:spMk id="29" creationId="{00000000-0000-0000-0000-000000000000}"/>
          </ac:spMkLst>
        </pc:spChg>
        <pc:spChg chg="mod">
          <ac:chgData name="Tomás Dähn Costante" userId="4d5fee0f-1467-4431-9032-dee27ae530eb" providerId="ADAL" clId="{02909151-FFEF-46BE-B194-70435D471C61}" dt="2026-10-14T09:50:44.904" v="345" actId="1035"/>
          <ac:spMkLst>
            <pc:docMk/>
            <pc:sldMk cId="0" sldId="260"/>
            <ac:spMk id="30" creationId="{00000000-0000-0000-0000-000000000000}"/>
          </ac:spMkLst>
        </pc:spChg>
        <pc:spChg chg="mod">
          <ac:chgData name="Tomás Dähn Costante" userId="4d5fee0f-1467-4431-9032-dee27ae530eb" providerId="ADAL" clId="{02909151-FFEF-46BE-B194-70435D471C61}" dt="2026-10-18T06:04:09.914" v="1258" actId="1076"/>
          <ac:spMkLst>
            <pc:docMk/>
            <pc:sldMk cId="0" sldId="260"/>
            <ac:spMk id="33" creationId="{00000000-0000-0000-0000-000000000000}"/>
          </ac:spMkLst>
        </pc:spChg>
        <pc:spChg chg="mod">
          <ac:chgData name="Tomás Dähn Costante" userId="4d5fee0f-1467-4431-9032-dee27ae530eb" providerId="ADAL" clId="{02909151-FFEF-46BE-B194-70435D471C61}" dt="2026-10-14T09:48:38.190" v="295" actId="2711"/>
          <ac:spMkLst>
            <pc:docMk/>
            <pc:sldMk cId="0" sldId="260"/>
            <ac:spMk id="34" creationId="{00000000-0000-0000-0000-000000000000}"/>
          </ac:spMkLst>
        </pc:spChg>
        <pc:spChg chg="mod">
          <ac:chgData name="Tomás Dähn Costante" userId="4d5fee0f-1467-4431-9032-dee27ae530eb" providerId="ADAL" clId="{02909151-FFEF-46BE-B194-70435D471C61}" dt="2026-10-14T09:50:12.134" v="312" actId="2711"/>
          <ac:spMkLst>
            <pc:docMk/>
            <pc:sldMk cId="0" sldId="260"/>
            <ac:spMk id="35" creationId="{00000000-0000-0000-0000-000000000000}"/>
          </ac:spMkLst>
        </pc:spChg>
        <pc:spChg chg="mod">
          <ac:chgData name="Tomás Dähn Costante" userId="4d5fee0f-1467-4431-9032-dee27ae530eb" providerId="ADAL" clId="{02909151-FFEF-46BE-B194-70435D471C61}" dt="2026-10-18T06:03:59.982" v="1256" actId="1076"/>
          <ac:spMkLst>
            <pc:docMk/>
            <pc:sldMk cId="0" sldId="260"/>
            <ac:spMk id="38" creationId="{00000000-0000-0000-0000-000000000000}"/>
          </ac:spMkLst>
        </pc:spChg>
        <pc:spChg chg="mod">
          <ac:chgData name="Tomás Dähn Costante" userId="4d5fee0f-1467-4431-9032-dee27ae530eb" providerId="ADAL" clId="{02909151-FFEF-46BE-B194-70435D471C61}" dt="2026-10-14T09:48:38.190" v="295" actId="2711"/>
          <ac:spMkLst>
            <pc:docMk/>
            <pc:sldMk cId="0" sldId="260"/>
            <ac:spMk id="39" creationId="{00000000-0000-0000-0000-000000000000}"/>
          </ac:spMkLst>
        </pc:spChg>
        <pc:spChg chg="mod">
          <ac:chgData name="Tomás Dähn Costante" userId="4d5fee0f-1467-4431-9032-dee27ae530eb" providerId="ADAL" clId="{02909151-FFEF-46BE-B194-70435D471C61}" dt="2026-10-14T09:50:12.134" v="312" actId="2711"/>
          <ac:spMkLst>
            <pc:docMk/>
            <pc:sldMk cId="0" sldId="260"/>
            <ac:spMk id="40" creationId="{00000000-0000-0000-0000-000000000000}"/>
          </ac:spMkLst>
        </pc:spChg>
        <pc:spChg chg="mod">
          <ac:chgData name="Tomás Dähn Costante" userId="4d5fee0f-1467-4431-9032-dee27ae530eb" providerId="ADAL" clId="{02909151-FFEF-46BE-B194-70435D471C61}" dt="2026-10-18T06:03:55.175" v="1255" actId="1076"/>
          <ac:spMkLst>
            <pc:docMk/>
            <pc:sldMk cId="0" sldId="260"/>
            <ac:spMk id="43" creationId="{00000000-0000-0000-0000-000000000000}"/>
          </ac:spMkLst>
        </pc:spChg>
        <pc:spChg chg="mod">
          <ac:chgData name="Tomás Dähn Costante" userId="4d5fee0f-1467-4431-9032-dee27ae530eb" providerId="ADAL" clId="{02909151-FFEF-46BE-B194-70435D471C61}" dt="2026-10-14T09:48:38.190" v="295" actId="2711"/>
          <ac:spMkLst>
            <pc:docMk/>
            <pc:sldMk cId="0" sldId="260"/>
            <ac:spMk id="44" creationId="{00000000-0000-0000-0000-000000000000}"/>
          </ac:spMkLst>
        </pc:spChg>
        <pc:spChg chg="mod">
          <ac:chgData name="Tomás Dähn Costante" userId="4d5fee0f-1467-4431-9032-dee27ae530eb" providerId="ADAL" clId="{02909151-FFEF-46BE-B194-70435D471C61}" dt="2026-10-14T09:50:12.134" v="312" actId="2711"/>
          <ac:spMkLst>
            <pc:docMk/>
            <pc:sldMk cId="0" sldId="260"/>
            <ac:spMk id="45" creationId="{00000000-0000-0000-0000-000000000000}"/>
          </ac:spMkLst>
        </pc:spChg>
        <pc:spChg chg="mod">
          <ac:chgData name="Tomás Dähn Costante" userId="4d5fee0f-1467-4431-9032-dee27ae530eb" providerId="ADAL" clId="{02909151-FFEF-46BE-B194-70435D471C61}" dt="2026-10-18T06:04:20.516" v="1259" actId="1076"/>
          <ac:spMkLst>
            <pc:docMk/>
            <pc:sldMk cId="0" sldId="260"/>
            <ac:spMk id="48" creationId="{00000000-0000-0000-0000-000000000000}"/>
          </ac:spMkLst>
        </pc:spChg>
        <pc:spChg chg="mod">
          <ac:chgData name="Tomás Dähn Costante" userId="4d5fee0f-1467-4431-9032-dee27ae530eb" providerId="ADAL" clId="{02909151-FFEF-46BE-B194-70435D471C61}" dt="2026-10-14T09:48:38.190" v="295" actId="2711"/>
          <ac:spMkLst>
            <pc:docMk/>
            <pc:sldMk cId="0" sldId="260"/>
            <ac:spMk id="49" creationId="{00000000-0000-0000-0000-000000000000}"/>
          </ac:spMkLst>
        </pc:spChg>
        <pc:spChg chg="mod">
          <ac:chgData name="Tomás Dähn Costante" userId="4d5fee0f-1467-4431-9032-dee27ae530eb" providerId="ADAL" clId="{02909151-FFEF-46BE-B194-70435D471C61}" dt="2026-10-14T09:50:12.134" v="312" actId="2711"/>
          <ac:spMkLst>
            <pc:docMk/>
            <pc:sldMk cId="0" sldId="260"/>
            <ac:spMk id="50" creationId="{00000000-0000-0000-0000-000000000000}"/>
          </ac:spMkLst>
        </pc:spChg>
        <pc:spChg chg="add">
          <ac:chgData name="Tomás Dähn Costante" userId="4d5fee0f-1467-4431-9032-dee27ae530eb" providerId="ADAL" clId="{02909151-FFEF-46BE-B194-70435D471C61}" dt="2026-10-14T12:34:07.822" v="981" actId="22"/>
          <ac:spMkLst>
            <pc:docMk/>
            <pc:sldMk cId="0" sldId="260"/>
            <ac:spMk id="54" creationId="{9D5F1222-52BF-6853-39A8-0796678C767C}"/>
          </ac:spMkLst>
        </pc:spChg>
      </pc:sldChg>
      <pc:sldChg chg="modSp mod modNotesTx">
        <pc:chgData name="Tomás Dähn Costante" userId="4d5fee0f-1467-4431-9032-dee27ae530eb" providerId="ADAL" clId="{02909151-FFEF-46BE-B194-70435D471C61}" dt="2026-10-14T11:32:56.799" v="685" actId="20577"/>
        <pc:sldMkLst>
          <pc:docMk/>
          <pc:sldMk cId="0" sldId="261"/>
        </pc:sldMkLst>
        <pc:spChg chg="mod">
          <ac:chgData name="Tomás Dähn Costante" userId="4d5fee0f-1467-4431-9032-dee27ae530eb" providerId="ADAL" clId="{02909151-FFEF-46BE-B194-70435D471C61}" dt="2026-10-14T09:51:06.332" v="346" actId="2711"/>
          <ac:spMkLst>
            <pc:docMk/>
            <pc:sldMk cId="0" sldId="261"/>
            <ac:spMk id="7" creationId="{00000000-0000-0000-0000-000000000000}"/>
          </ac:spMkLst>
        </pc:spChg>
        <pc:spChg chg="mod">
          <ac:chgData name="Tomás Dähn Costante" userId="4d5fee0f-1467-4431-9032-dee27ae530eb" providerId="ADAL" clId="{02909151-FFEF-46BE-B194-70435D471C61}" dt="2026-10-14T11:16:58.823" v="516" actId="403"/>
          <ac:spMkLst>
            <pc:docMk/>
            <pc:sldMk cId="0" sldId="261"/>
            <ac:spMk id="8" creationId="{00000000-0000-0000-0000-000000000000}"/>
          </ac:spMkLst>
        </pc:spChg>
      </pc:sldChg>
      <pc:sldChg chg="addSp delSp modSp mod modNotesTx">
        <pc:chgData name="Tomás Dähn Costante" userId="4d5fee0f-1467-4431-9032-dee27ae530eb" providerId="ADAL" clId="{02909151-FFEF-46BE-B194-70435D471C61}" dt="2026-10-18T06:58:49.230" v="1365" actId="20577"/>
        <pc:sldMkLst>
          <pc:docMk/>
          <pc:sldMk cId="0" sldId="262"/>
        </pc:sldMkLst>
        <pc:spChg chg="mod">
          <ac:chgData name="Tomás Dähn Costante" userId="4d5fee0f-1467-4431-9032-dee27ae530eb" providerId="ADAL" clId="{02909151-FFEF-46BE-B194-70435D471C61}" dt="2026-10-14T09:52:14.854" v="364" actId="113"/>
          <ac:spMkLst>
            <pc:docMk/>
            <pc:sldMk cId="0" sldId="262"/>
            <ac:spMk id="4" creationId="{00000000-0000-0000-0000-000000000000}"/>
          </ac:spMkLst>
        </pc:spChg>
        <pc:spChg chg="mod">
          <ac:chgData name="Tomás Dähn Costante" userId="4d5fee0f-1467-4431-9032-dee27ae530eb" providerId="ADAL" clId="{02909151-FFEF-46BE-B194-70435D471C61}" dt="2026-10-14T09:51:53.972" v="362" actId="2711"/>
          <ac:spMkLst>
            <pc:docMk/>
            <pc:sldMk cId="0" sldId="262"/>
            <ac:spMk id="5" creationId="{00000000-0000-0000-0000-000000000000}"/>
          </ac:spMkLst>
        </pc:spChg>
        <pc:spChg chg="mod">
          <ac:chgData name="Tomás Dähn Costante" userId="4d5fee0f-1467-4431-9032-dee27ae530eb" providerId="ADAL" clId="{02909151-FFEF-46BE-B194-70435D471C61}" dt="2026-10-14T09:51:31.476" v="351" actId="403"/>
          <ac:spMkLst>
            <pc:docMk/>
            <pc:sldMk cId="0" sldId="262"/>
            <ac:spMk id="7" creationId="{00000000-0000-0000-0000-000000000000}"/>
          </ac:spMkLst>
        </pc:spChg>
        <pc:spChg chg="mod">
          <ac:chgData name="Tomás Dähn Costante" userId="4d5fee0f-1467-4431-9032-dee27ae530eb" providerId="ADAL" clId="{02909151-FFEF-46BE-B194-70435D471C61}" dt="2026-10-14T09:51:53.972" v="362" actId="2711"/>
          <ac:spMkLst>
            <pc:docMk/>
            <pc:sldMk cId="0" sldId="262"/>
            <ac:spMk id="8" creationId="{00000000-0000-0000-0000-000000000000}"/>
          </ac:spMkLst>
        </pc:spChg>
        <pc:spChg chg="mod">
          <ac:chgData name="Tomás Dähn Costante" userId="4d5fee0f-1467-4431-9032-dee27ae530eb" providerId="ADAL" clId="{02909151-FFEF-46BE-B194-70435D471C61}" dt="2026-10-14T09:51:31.476" v="351" actId="403"/>
          <ac:spMkLst>
            <pc:docMk/>
            <pc:sldMk cId="0" sldId="262"/>
            <ac:spMk id="10" creationId="{00000000-0000-0000-0000-000000000000}"/>
          </ac:spMkLst>
        </pc:spChg>
        <pc:spChg chg="mod">
          <ac:chgData name="Tomás Dähn Costante" userId="4d5fee0f-1467-4431-9032-dee27ae530eb" providerId="ADAL" clId="{02909151-FFEF-46BE-B194-70435D471C61}" dt="2026-10-14T09:51:53.972" v="362" actId="2711"/>
          <ac:spMkLst>
            <pc:docMk/>
            <pc:sldMk cId="0" sldId="262"/>
            <ac:spMk id="11" creationId="{00000000-0000-0000-0000-000000000000}"/>
          </ac:spMkLst>
        </pc:spChg>
        <pc:spChg chg="mod">
          <ac:chgData name="Tomás Dähn Costante" userId="4d5fee0f-1467-4431-9032-dee27ae530eb" providerId="ADAL" clId="{02909151-FFEF-46BE-B194-70435D471C61}" dt="2026-10-18T06:58:49.230" v="1365" actId="20577"/>
          <ac:spMkLst>
            <pc:docMk/>
            <pc:sldMk cId="0" sldId="262"/>
            <ac:spMk id="13" creationId="{00000000-0000-0000-0000-000000000000}"/>
          </ac:spMkLst>
        </pc:spChg>
        <pc:spChg chg="mod">
          <ac:chgData name="Tomás Dähn Costante" userId="4d5fee0f-1467-4431-9032-dee27ae530eb" providerId="ADAL" clId="{02909151-FFEF-46BE-B194-70435D471C61}" dt="2026-10-14T09:51:53.972" v="362" actId="2711"/>
          <ac:spMkLst>
            <pc:docMk/>
            <pc:sldMk cId="0" sldId="262"/>
            <ac:spMk id="14" creationId="{00000000-0000-0000-0000-000000000000}"/>
          </ac:spMkLst>
        </pc:spChg>
        <pc:spChg chg="mod">
          <ac:chgData name="Tomás Dähn Costante" userId="4d5fee0f-1467-4431-9032-dee27ae530eb" providerId="ADAL" clId="{02909151-FFEF-46BE-B194-70435D471C61}" dt="2026-10-14T12:37:23.450" v="1037" actId="1037"/>
          <ac:spMkLst>
            <pc:docMk/>
            <pc:sldMk cId="0" sldId="262"/>
            <ac:spMk id="17" creationId="{00000000-0000-0000-0000-000000000000}"/>
          </ac:spMkLst>
        </pc:spChg>
        <pc:spChg chg="mod">
          <ac:chgData name="Tomás Dähn Costante" userId="4d5fee0f-1467-4431-9032-dee27ae530eb" providerId="ADAL" clId="{02909151-FFEF-46BE-B194-70435D471C61}" dt="2026-10-14T09:51:53.972" v="362" actId="2711"/>
          <ac:spMkLst>
            <pc:docMk/>
            <pc:sldMk cId="0" sldId="262"/>
            <ac:spMk id="20" creationId="{00000000-0000-0000-0000-000000000000}"/>
          </ac:spMkLst>
        </pc:spChg>
        <pc:spChg chg="add">
          <ac:chgData name="Tomás Dähn Costante" userId="4d5fee0f-1467-4431-9032-dee27ae530eb" providerId="ADAL" clId="{02909151-FFEF-46BE-B194-70435D471C61}" dt="2026-10-14T12:34:10.842" v="983" actId="22"/>
          <ac:spMkLst>
            <pc:docMk/>
            <pc:sldMk cId="0" sldId="262"/>
            <ac:spMk id="24" creationId="{E5F8BD0E-7021-2161-C907-2B8D807D359D}"/>
          </ac:spMkLst>
        </pc:spChg>
      </pc:sldChg>
      <pc:sldChg chg="addSp delSp modSp mod modNotesTx">
        <pc:chgData name="Tomás Dähn Costante" userId="4d5fee0f-1467-4431-9032-dee27ae530eb" providerId="ADAL" clId="{02909151-FFEF-46BE-B194-70435D471C61}" dt="2026-10-18T06:18:30.718" v="1313" actId="20577"/>
        <pc:sldMkLst>
          <pc:docMk/>
          <pc:sldMk cId="0" sldId="263"/>
        </pc:sldMkLst>
        <pc:spChg chg="mod">
          <ac:chgData name="Tomás Dähn Costante" userId="4d5fee0f-1467-4431-9032-dee27ae530eb" providerId="ADAL" clId="{02909151-FFEF-46BE-B194-70435D471C61}" dt="2026-10-14T09:52:59.319" v="365" actId="2711"/>
          <ac:spMkLst>
            <pc:docMk/>
            <pc:sldMk cId="0" sldId="263"/>
            <ac:spMk id="4" creationId="{00000000-0000-0000-0000-000000000000}"/>
          </ac:spMkLst>
        </pc:spChg>
        <pc:spChg chg="mod">
          <ac:chgData name="Tomás Dähn Costante" userId="4d5fee0f-1467-4431-9032-dee27ae530eb" providerId="ADAL" clId="{02909151-FFEF-46BE-B194-70435D471C61}" dt="2026-10-14T09:53:08.029" v="366" actId="2711"/>
          <ac:spMkLst>
            <pc:docMk/>
            <pc:sldMk cId="0" sldId="263"/>
            <ac:spMk id="5" creationId="{00000000-0000-0000-0000-000000000000}"/>
          </ac:spMkLst>
        </pc:spChg>
        <pc:spChg chg="mod">
          <ac:chgData name="Tomás Dähn Costante" userId="4d5fee0f-1467-4431-9032-dee27ae530eb" providerId="ADAL" clId="{02909151-FFEF-46BE-B194-70435D471C61}" dt="2026-10-18T06:18:30.718" v="1313" actId="20577"/>
          <ac:spMkLst>
            <pc:docMk/>
            <pc:sldMk cId="0" sldId="263"/>
            <ac:spMk id="7" creationId="{00000000-0000-0000-0000-000000000000}"/>
          </ac:spMkLst>
        </pc:spChg>
        <pc:spChg chg="mod">
          <ac:chgData name="Tomás Dähn Costante" userId="4d5fee0f-1467-4431-9032-dee27ae530eb" providerId="ADAL" clId="{02909151-FFEF-46BE-B194-70435D471C61}" dt="2026-10-14T09:53:18.901" v="377" actId="1035"/>
          <ac:spMkLst>
            <pc:docMk/>
            <pc:sldMk cId="0" sldId="263"/>
            <ac:spMk id="9" creationId="{00000000-0000-0000-0000-000000000000}"/>
          </ac:spMkLst>
        </pc:spChg>
        <pc:spChg chg="mod">
          <ac:chgData name="Tomás Dähn Costante" userId="4d5fee0f-1467-4431-9032-dee27ae530eb" providerId="ADAL" clId="{02909151-FFEF-46BE-B194-70435D471C61}" dt="2026-10-14T09:53:18.901" v="377" actId="1035"/>
          <ac:spMkLst>
            <pc:docMk/>
            <pc:sldMk cId="0" sldId="263"/>
            <ac:spMk id="11" creationId="{00000000-0000-0000-0000-000000000000}"/>
          </ac:spMkLst>
        </pc:spChg>
        <pc:spChg chg="add">
          <ac:chgData name="Tomás Dähn Costante" userId="4d5fee0f-1467-4431-9032-dee27ae530eb" providerId="ADAL" clId="{02909151-FFEF-46BE-B194-70435D471C61}" dt="2026-10-14T12:34:13.678" v="985" actId="22"/>
          <ac:spMkLst>
            <pc:docMk/>
            <pc:sldMk cId="0" sldId="263"/>
            <ac:spMk id="15" creationId="{BBCD8FBF-AE41-FD83-9E1D-0AE80FDA4B77}"/>
          </ac:spMkLst>
        </pc:spChg>
        <pc:graphicFrameChg chg="modGraphic">
          <ac:chgData name="Tomás Dähn Costante" userId="4d5fee0f-1467-4431-9032-dee27ae530eb" providerId="ADAL" clId="{02909151-FFEF-46BE-B194-70435D471C61}" dt="2026-10-14T09:53:47.338" v="383" actId="2711"/>
          <ac:graphicFrameMkLst>
            <pc:docMk/>
            <pc:sldMk cId="0" sldId="263"/>
            <ac:graphicFrameMk id="6" creationId="{00000000-0000-0000-0000-000000000000}"/>
          </ac:graphicFrameMkLst>
        </pc:graphicFrameChg>
      </pc:sldChg>
      <pc:sldChg chg="addSp delSp modSp mod modNotesTx">
        <pc:chgData name="Tomás Dähn Costante" userId="4d5fee0f-1467-4431-9032-dee27ae530eb" providerId="ADAL" clId="{02909151-FFEF-46BE-B194-70435D471C61}" dt="2026-10-14T12:39:15.529" v="1122" actId="20577"/>
        <pc:sldMkLst>
          <pc:docMk/>
          <pc:sldMk cId="0" sldId="264"/>
        </pc:sldMkLst>
        <pc:spChg chg="mod">
          <ac:chgData name="Tomás Dähn Costante" userId="4d5fee0f-1467-4431-9032-dee27ae530eb" providerId="ADAL" clId="{02909151-FFEF-46BE-B194-70435D471C61}" dt="2026-10-14T09:54:11.583" v="384" actId="2711"/>
          <ac:spMkLst>
            <pc:docMk/>
            <pc:sldMk cId="0" sldId="264"/>
            <ac:spMk id="4" creationId="{00000000-0000-0000-0000-000000000000}"/>
          </ac:spMkLst>
        </pc:spChg>
        <pc:spChg chg="mod">
          <ac:chgData name="Tomás Dähn Costante" userId="4d5fee0f-1467-4431-9032-dee27ae530eb" providerId="ADAL" clId="{02909151-FFEF-46BE-B194-70435D471C61}" dt="2026-10-14T09:55:24.019" v="389" actId="403"/>
          <ac:spMkLst>
            <pc:docMk/>
            <pc:sldMk cId="0" sldId="264"/>
            <ac:spMk id="7" creationId="{00000000-0000-0000-0000-000000000000}"/>
          </ac:spMkLst>
        </pc:spChg>
        <pc:spChg chg="mod">
          <ac:chgData name="Tomás Dähn Costante" userId="4d5fee0f-1467-4431-9032-dee27ae530eb" providerId="ADAL" clId="{02909151-FFEF-46BE-B194-70435D471C61}" dt="2026-10-14T09:55:24.019" v="389" actId="403"/>
          <ac:spMkLst>
            <pc:docMk/>
            <pc:sldMk cId="0" sldId="264"/>
            <ac:spMk id="10" creationId="{00000000-0000-0000-0000-000000000000}"/>
          </ac:spMkLst>
        </pc:spChg>
        <pc:spChg chg="mod">
          <ac:chgData name="Tomás Dähn Costante" userId="4d5fee0f-1467-4431-9032-dee27ae530eb" providerId="ADAL" clId="{02909151-FFEF-46BE-B194-70435D471C61}" dt="2026-10-14T09:54:56.302" v="386" actId="2711"/>
          <ac:spMkLst>
            <pc:docMk/>
            <pc:sldMk cId="0" sldId="264"/>
            <ac:spMk id="11" creationId="{00000000-0000-0000-0000-000000000000}"/>
          </ac:spMkLst>
        </pc:spChg>
        <pc:spChg chg="mod">
          <ac:chgData name="Tomás Dähn Costante" userId="4d5fee0f-1467-4431-9032-dee27ae530eb" providerId="ADAL" clId="{02909151-FFEF-46BE-B194-70435D471C61}" dt="2026-10-14T09:55:24.019" v="389" actId="403"/>
          <ac:spMkLst>
            <pc:docMk/>
            <pc:sldMk cId="0" sldId="264"/>
            <ac:spMk id="15" creationId="{00000000-0000-0000-0000-000000000000}"/>
          </ac:spMkLst>
        </pc:spChg>
        <pc:spChg chg="mod">
          <ac:chgData name="Tomás Dähn Costante" userId="4d5fee0f-1467-4431-9032-dee27ae530eb" providerId="ADAL" clId="{02909151-FFEF-46BE-B194-70435D471C61}" dt="2026-10-14T09:54:56.302" v="386" actId="2711"/>
          <ac:spMkLst>
            <pc:docMk/>
            <pc:sldMk cId="0" sldId="264"/>
            <ac:spMk id="16" creationId="{00000000-0000-0000-0000-000000000000}"/>
          </ac:spMkLst>
        </pc:spChg>
        <pc:spChg chg="mod">
          <ac:chgData name="Tomás Dähn Costante" userId="4d5fee0f-1467-4431-9032-dee27ae530eb" providerId="ADAL" clId="{02909151-FFEF-46BE-B194-70435D471C61}" dt="2026-10-14T09:55:15.033" v="388" actId="403"/>
          <ac:spMkLst>
            <pc:docMk/>
            <pc:sldMk cId="0" sldId="264"/>
            <ac:spMk id="20" creationId="{00000000-0000-0000-0000-000000000000}"/>
          </ac:spMkLst>
        </pc:spChg>
        <pc:spChg chg="mod">
          <ac:chgData name="Tomás Dähn Costante" userId="4d5fee0f-1467-4431-9032-dee27ae530eb" providerId="ADAL" clId="{02909151-FFEF-46BE-B194-70435D471C61}" dt="2026-10-14T12:39:15.529" v="1122" actId="20577"/>
          <ac:spMkLst>
            <pc:docMk/>
            <pc:sldMk cId="0" sldId="264"/>
            <ac:spMk id="21" creationId="{00000000-0000-0000-0000-000000000000}"/>
          </ac:spMkLst>
        </pc:spChg>
        <pc:spChg chg="mod">
          <ac:chgData name="Tomás Dähn Costante" userId="4d5fee0f-1467-4431-9032-dee27ae530eb" providerId="ADAL" clId="{02909151-FFEF-46BE-B194-70435D471C61}" dt="2026-10-14T09:55:24.019" v="389" actId="403"/>
          <ac:spMkLst>
            <pc:docMk/>
            <pc:sldMk cId="0" sldId="264"/>
            <ac:spMk id="22" creationId="{00000000-0000-0000-0000-000000000000}"/>
          </ac:spMkLst>
        </pc:spChg>
        <pc:spChg chg="mod">
          <ac:chgData name="Tomás Dähn Costante" userId="4d5fee0f-1467-4431-9032-dee27ae530eb" providerId="ADAL" clId="{02909151-FFEF-46BE-B194-70435D471C61}" dt="2026-10-14T09:55:24.019" v="389" actId="403"/>
          <ac:spMkLst>
            <pc:docMk/>
            <pc:sldMk cId="0" sldId="264"/>
            <ac:spMk id="25" creationId="{00000000-0000-0000-0000-000000000000}"/>
          </ac:spMkLst>
        </pc:spChg>
        <pc:spChg chg="mod">
          <ac:chgData name="Tomás Dähn Costante" userId="4d5fee0f-1467-4431-9032-dee27ae530eb" providerId="ADAL" clId="{02909151-FFEF-46BE-B194-70435D471C61}" dt="2026-10-14T09:54:56.302" v="386" actId="2711"/>
          <ac:spMkLst>
            <pc:docMk/>
            <pc:sldMk cId="0" sldId="264"/>
            <ac:spMk id="26" creationId="{00000000-0000-0000-0000-000000000000}"/>
          </ac:spMkLst>
        </pc:spChg>
        <pc:spChg chg="mod">
          <ac:chgData name="Tomás Dähn Costante" userId="4d5fee0f-1467-4431-9032-dee27ae530eb" providerId="ADAL" clId="{02909151-FFEF-46BE-B194-70435D471C61}" dt="2026-10-14T09:55:24.019" v="389" actId="403"/>
          <ac:spMkLst>
            <pc:docMk/>
            <pc:sldMk cId="0" sldId="264"/>
            <ac:spMk id="30" creationId="{00000000-0000-0000-0000-000000000000}"/>
          </ac:spMkLst>
        </pc:spChg>
        <pc:spChg chg="mod">
          <ac:chgData name="Tomás Dähn Costante" userId="4d5fee0f-1467-4431-9032-dee27ae530eb" providerId="ADAL" clId="{02909151-FFEF-46BE-B194-70435D471C61}" dt="2026-10-14T09:54:56.302" v="386" actId="2711"/>
          <ac:spMkLst>
            <pc:docMk/>
            <pc:sldMk cId="0" sldId="264"/>
            <ac:spMk id="31" creationId="{00000000-0000-0000-0000-000000000000}"/>
          </ac:spMkLst>
        </pc:spChg>
        <pc:spChg chg="mod">
          <ac:chgData name="Tomás Dähn Costante" userId="4d5fee0f-1467-4431-9032-dee27ae530eb" providerId="ADAL" clId="{02909151-FFEF-46BE-B194-70435D471C61}" dt="2026-10-14T09:55:24.019" v="389" actId="403"/>
          <ac:spMkLst>
            <pc:docMk/>
            <pc:sldMk cId="0" sldId="264"/>
            <ac:spMk id="35" creationId="{00000000-0000-0000-0000-000000000000}"/>
          </ac:spMkLst>
        </pc:spChg>
        <pc:spChg chg="mod">
          <ac:chgData name="Tomás Dähn Costante" userId="4d5fee0f-1467-4431-9032-dee27ae530eb" providerId="ADAL" clId="{02909151-FFEF-46BE-B194-70435D471C61}" dt="2026-10-14T09:54:56.302" v="386" actId="2711"/>
          <ac:spMkLst>
            <pc:docMk/>
            <pc:sldMk cId="0" sldId="264"/>
            <ac:spMk id="36" creationId="{00000000-0000-0000-0000-000000000000}"/>
          </ac:spMkLst>
        </pc:spChg>
        <pc:spChg chg="mod">
          <ac:chgData name="Tomás Dähn Costante" userId="4d5fee0f-1467-4431-9032-dee27ae530eb" providerId="ADAL" clId="{02909151-FFEF-46BE-B194-70435D471C61}" dt="2026-10-14T09:54:11.583" v="384" actId="2711"/>
          <ac:spMkLst>
            <pc:docMk/>
            <pc:sldMk cId="0" sldId="264"/>
            <ac:spMk id="37" creationId="{00000000-0000-0000-0000-000000000000}"/>
          </ac:spMkLst>
        </pc:spChg>
        <pc:spChg chg="mod">
          <ac:chgData name="Tomás Dähn Costante" userId="4d5fee0f-1467-4431-9032-dee27ae530eb" providerId="ADAL" clId="{02909151-FFEF-46BE-B194-70435D471C61}" dt="2026-10-14T09:54:32.244" v="385" actId="2711"/>
          <ac:spMkLst>
            <pc:docMk/>
            <pc:sldMk cId="0" sldId="264"/>
            <ac:spMk id="40" creationId="{00000000-0000-0000-0000-000000000000}"/>
          </ac:spMkLst>
        </pc:spChg>
        <pc:spChg chg="add">
          <ac:chgData name="Tomás Dähn Costante" userId="4d5fee0f-1467-4431-9032-dee27ae530eb" providerId="ADAL" clId="{02909151-FFEF-46BE-B194-70435D471C61}" dt="2026-10-14T12:34:20.254" v="987" actId="22"/>
          <ac:spMkLst>
            <pc:docMk/>
            <pc:sldMk cId="0" sldId="264"/>
            <ac:spMk id="45" creationId="{68C13EDB-B132-9EA3-E403-8B55679653BD}"/>
          </ac:spMkLst>
        </pc:spChg>
      </pc:sldChg>
      <pc:sldChg chg="addSp delSp modSp mod modNotesTx">
        <pc:chgData name="Tomás Dähn Costante" userId="4d5fee0f-1467-4431-9032-dee27ae530eb" providerId="ADAL" clId="{02909151-FFEF-46BE-B194-70435D471C61}" dt="2026-10-14T12:34:23.239" v="989" actId="22"/>
        <pc:sldMkLst>
          <pc:docMk/>
          <pc:sldMk cId="0" sldId="265"/>
        </pc:sldMkLst>
        <pc:spChg chg="mod">
          <ac:chgData name="Tomás Dähn Costante" userId="4d5fee0f-1467-4431-9032-dee27ae530eb" providerId="ADAL" clId="{02909151-FFEF-46BE-B194-70435D471C61}" dt="2026-10-14T09:55:44.036" v="391" actId="2711"/>
          <ac:spMkLst>
            <pc:docMk/>
            <pc:sldMk cId="0" sldId="265"/>
            <ac:spMk id="4" creationId="{00000000-0000-0000-0000-000000000000}"/>
          </ac:spMkLst>
        </pc:spChg>
        <pc:spChg chg="mod">
          <ac:chgData name="Tomás Dähn Costante" userId="4d5fee0f-1467-4431-9032-dee27ae530eb" providerId="ADAL" clId="{02909151-FFEF-46BE-B194-70435D471C61}" dt="2026-10-14T09:55:53.176" v="392" actId="2711"/>
          <ac:spMkLst>
            <pc:docMk/>
            <pc:sldMk cId="0" sldId="265"/>
            <ac:spMk id="5" creationId="{00000000-0000-0000-0000-000000000000}"/>
          </ac:spMkLst>
        </pc:spChg>
        <pc:spChg chg="mod">
          <ac:chgData name="Tomás Dähn Costante" userId="4d5fee0f-1467-4431-9032-dee27ae530eb" providerId="ADAL" clId="{02909151-FFEF-46BE-B194-70435D471C61}" dt="2026-10-14T09:57:16.321" v="412" actId="403"/>
          <ac:spMkLst>
            <pc:docMk/>
            <pc:sldMk cId="0" sldId="265"/>
            <ac:spMk id="7" creationId="{00000000-0000-0000-0000-000000000000}"/>
          </ac:spMkLst>
        </pc:spChg>
        <pc:spChg chg="mod">
          <ac:chgData name="Tomás Dähn Costante" userId="4d5fee0f-1467-4431-9032-dee27ae530eb" providerId="ADAL" clId="{02909151-FFEF-46BE-B194-70435D471C61}" dt="2026-10-14T09:56:14.703" v="399" actId="1035"/>
          <ac:spMkLst>
            <pc:docMk/>
            <pc:sldMk cId="0" sldId="265"/>
            <ac:spMk id="8" creationId="{00000000-0000-0000-0000-000000000000}"/>
          </ac:spMkLst>
        </pc:spChg>
        <pc:spChg chg="mod">
          <ac:chgData name="Tomás Dähn Costante" userId="4d5fee0f-1467-4431-9032-dee27ae530eb" providerId="ADAL" clId="{02909151-FFEF-46BE-B194-70435D471C61}" dt="2026-10-14T09:57:16.321" v="412" actId="403"/>
          <ac:spMkLst>
            <pc:docMk/>
            <pc:sldMk cId="0" sldId="265"/>
            <ac:spMk id="10" creationId="{00000000-0000-0000-0000-000000000000}"/>
          </ac:spMkLst>
        </pc:spChg>
        <pc:spChg chg="mod">
          <ac:chgData name="Tomás Dähn Costante" userId="4d5fee0f-1467-4431-9032-dee27ae530eb" providerId="ADAL" clId="{02909151-FFEF-46BE-B194-70435D471C61}" dt="2026-10-14T09:56:22.399" v="402" actId="1035"/>
          <ac:spMkLst>
            <pc:docMk/>
            <pc:sldMk cId="0" sldId="265"/>
            <ac:spMk id="11" creationId="{00000000-0000-0000-0000-000000000000}"/>
          </ac:spMkLst>
        </pc:spChg>
        <pc:spChg chg="mod">
          <ac:chgData name="Tomás Dähn Costante" userId="4d5fee0f-1467-4431-9032-dee27ae530eb" providerId="ADAL" clId="{02909151-FFEF-46BE-B194-70435D471C61}" dt="2026-10-14T09:57:16.321" v="412" actId="403"/>
          <ac:spMkLst>
            <pc:docMk/>
            <pc:sldMk cId="0" sldId="265"/>
            <ac:spMk id="13" creationId="{00000000-0000-0000-0000-000000000000}"/>
          </ac:spMkLst>
        </pc:spChg>
        <pc:spChg chg="mod">
          <ac:chgData name="Tomás Dähn Costante" userId="4d5fee0f-1467-4431-9032-dee27ae530eb" providerId="ADAL" clId="{02909151-FFEF-46BE-B194-70435D471C61}" dt="2026-10-14T09:56:22.399" v="402" actId="1035"/>
          <ac:spMkLst>
            <pc:docMk/>
            <pc:sldMk cId="0" sldId="265"/>
            <ac:spMk id="14" creationId="{00000000-0000-0000-0000-000000000000}"/>
          </ac:spMkLst>
        </pc:spChg>
        <pc:spChg chg="mod">
          <ac:chgData name="Tomás Dähn Costante" userId="4d5fee0f-1467-4431-9032-dee27ae530eb" providerId="ADAL" clId="{02909151-FFEF-46BE-B194-70435D471C61}" dt="2026-10-14T09:56:26.534" v="405" actId="1035"/>
          <ac:spMkLst>
            <pc:docMk/>
            <pc:sldMk cId="0" sldId="265"/>
            <ac:spMk id="16" creationId="{00000000-0000-0000-0000-000000000000}"/>
          </ac:spMkLst>
        </pc:spChg>
        <pc:spChg chg="mod">
          <ac:chgData name="Tomás Dähn Costante" userId="4d5fee0f-1467-4431-9032-dee27ae530eb" providerId="ADAL" clId="{02909151-FFEF-46BE-B194-70435D471C61}" dt="2026-10-14T09:56:26.534" v="405" actId="1035"/>
          <ac:spMkLst>
            <pc:docMk/>
            <pc:sldMk cId="0" sldId="265"/>
            <ac:spMk id="18" creationId="{00000000-0000-0000-0000-000000000000}"/>
          </ac:spMkLst>
        </pc:spChg>
        <pc:spChg chg="add">
          <ac:chgData name="Tomás Dähn Costante" userId="4d5fee0f-1467-4431-9032-dee27ae530eb" providerId="ADAL" clId="{02909151-FFEF-46BE-B194-70435D471C61}" dt="2026-10-14T12:34:23.239" v="989" actId="22"/>
          <ac:spMkLst>
            <pc:docMk/>
            <pc:sldMk cId="0" sldId="265"/>
            <ac:spMk id="22" creationId="{7AC0FE85-B416-6B52-5759-40427A91C154}"/>
          </ac:spMkLst>
        </pc:spChg>
      </pc:sldChg>
      <pc:sldChg chg="addSp delSp modSp mod modNotesTx">
        <pc:chgData name="Tomás Dähn Costante" userId="4d5fee0f-1467-4431-9032-dee27ae530eb" providerId="ADAL" clId="{02909151-FFEF-46BE-B194-70435D471C61}" dt="2026-10-14T12:40:55.331" v="1187" actId="20577"/>
        <pc:sldMkLst>
          <pc:docMk/>
          <pc:sldMk cId="0" sldId="266"/>
        </pc:sldMkLst>
        <pc:spChg chg="mod">
          <ac:chgData name="Tomás Dähn Costante" userId="4d5fee0f-1467-4431-9032-dee27ae530eb" providerId="ADAL" clId="{02909151-FFEF-46BE-B194-70435D471C61}" dt="2026-10-14T09:56:45.614" v="406" actId="2711"/>
          <ac:spMkLst>
            <pc:docMk/>
            <pc:sldMk cId="0" sldId="266"/>
            <ac:spMk id="4" creationId="{00000000-0000-0000-0000-000000000000}"/>
          </ac:spMkLst>
        </pc:spChg>
        <pc:spChg chg="mod">
          <ac:chgData name="Tomás Dähn Costante" userId="4d5fee0f-1467-4431-9032-dee27ae530eb" providerId="ADAL" clId="{02909151-FFEF-46BE-B194-70435D471C61}" dt="2026-10-14T09:56:54.864" v="407" actId="2711"/>
          <ac:spMkLst>
            <pc:docMk/>
            <pc:sldMk cId="0" sldId="266"/>
            <ac:spMk id="5" creationId="{00000000-0000-0000-0000-000000000000}"/>
          </ac:spMkLst>
        </pc:spChg>
        <pc:spChg chg="mod">
          <ac:chgData name="Tomás Dähn Costante" userId="4d5fee0f-1467-4431-9032-dee27ae530eb" providerId="ADAL" clId="{02909151-FFEF-46BE-B194-70435D471C61}" dt="2026-10-14T12:40:39.928" v="1171" actId="20577"/>
          <ac:spMkLst>
            <pc:docMk/>
            <pc:sldMk cId="0" sldId="266"/>
            <ac:spMk id="8" creationId="{00000000-0000-0000-0000-000000000000}"/>
          </ac:spMkLst>
        </pc:spChg>
        <pc:spChg chg="mod">
          <ac:chgData name="Tomás Dähn Costante" userId="4d5fee0f-1467-4431-9032-dee27ae530eb" providerId="ADAL" clId="{02909151-FFEF-46BE-B194-70435D471C61}" dt="2026-10-14T12:40:16.423" v="1151" actId="114"/>
          <ac:spMkLst>
            <pc:docMk/>
            <pc:sldMk cId="0" sldId="266"/>
            <ac:spMk id="11" creationId="{00000000-0000-0000-0000-000000000000}"/>
          </ac:spMkLst>
        </pc:spChg>
        <pc:spChg chg="mod">
          <ac:chgData name="Tomás Dähn Costante" userId="4d5fee0f-1467-4431-9032-dee27ae530eb" providerId="ADAL" clId="{02909151-FFEF-46BE-B194-70435D471C61}" dt="2026-10-14T09:57:05.960" v="411" actId="403"/>
          <ac:spMkLst>
            <pc:docMk/>
            <pc:sldMk cId="0" sldId="266"/>
            <ac:spMk id="13" creationId="{00000000-0000-0000-0000-000000000000}"/>
          </ac:spMkLst>
        </pc:spChg>
        <pc:spChg chg="mod">
          <ac:chgData name="Tomás Dähn Costante" userId="4d5fee0f-1467-4431-9032-dee27ae530eb" providerId="ADAL" clId="{02909151-FFEF-46BE-B194-70435D471C61}" dt="2026-10-14T12:40:55.331" v="1187" actId="20577"/>
          <ac:spMkLst>
            <pc:docMk/>
            <pc:sldMk cId="0" sldId="266"/>
            <ac:spMk id="14" creationId="{00000000-0000-0000-0000-000000000000}"/>
          </ac:spMkLst>
        </pc:spChg>
        <pc:spChg chg="mod">
          <ac:chgData name="Tomás Dähn Costante" userId="4d5fee0f-1467-4431-9032-dee27ae530eb" providerId="ADAL" clId="{02909151-FFEF-46BE-B194-70435D471C61}" dt="2026-10-14T09:57:05.960" v="411" actId="403"/>
          <ac:spMkLst>
            <pc:docMk/>
            <pc:sldMk cId="0" sldId="266"/>
            <ac:spMk id="16" creationId="{00000000-0000-0000-0000-000000000000}"/>
          </ac:spMkLst>
        </pc:spChg>
        <pc:spChg chg="mod">
          <ac:chgData name="Tomás Dähn Costante" userId="4d5fee0f-1467-4431-9032-dee27ae530eb" providerId="ADAL" clId="{02909151-FFEF-46BE-B194-70435D471C61}" dt="2026-10-14T11:32:33.758" v="680" actId="20577"/>
          <ac:spMkLst>
            <pc:docMk/>
            <pc:sldMk cId="0" sldId="266"/>
            <ac:spMk id="17" creationId="{00000000-0000-0000-0000-000000000000}"/>
          </ac:spMkLst>
        </pc:spChg>
        <pc:spChg chg="mod">
          <ac:chgData name="Tomás Dähn Costante" userId="4d5fee0f-1467-4431-9032-dee27ae530eb" providerId="ADAL" clId="{02909151-FFEF-46BE-B194-70435D471C61}" dt="2026-10-14T09:57:05.960" v="411" actId="403"/>
          <ac:spMkLst>
            <pc:docMk/>
            <pc:sldMk cId="0" sldId="266"/>
            <ac:spMk id="19" creationId="{00000000-0000-0000-0000-000000000000}"/>
          </ac:spMkLst>
        </pc:spChg>
        <pc:spChg chg="mod">
          <ac:chgData name="Tomás Dähn Costante" userId="4d5fee0f-1467-4431-9032-dee27ae530eb" providerId="ADAL" clId="{02909151-FFEF-46BE-B194-70435D471C61}" dt="2026-10-14T09:57:01.695" v="410" actId="1035"/>
          <ac:spMkLst>
            <pc:docMk/>
            <pc:sldMk cId="0" sldId="266"/>
            <ac:spMk id="20" creationId="{00000000-0000-0000-0000-000000000000}"/>
          </ac:spMkLst>
        </pc:spChg>
        <pc:spChg chg="add">
          <ac:chgData name="Tomás Dähn Costante" userId="4d5fee0f-1467-4431-9032-dee27ae530eb" providerId="ADAL" clId="{02909151-FFEF-46BE-B194-70435D471C61}" dt="2026-10-14T12:34:25.856" v="991" actId="22"/>
          <ac:spMkLst>
            <pc:docMk/>
            <pc:sldMk cId="0" sldId="266"/>
            <ac:spMk id="24" creationId="{0EC8AE35-86F8-50C4-BFFD-1FF0527B0CC6}"/>
          </ac:spMkLst>
        </pc:spChg>
      </pc:sldChg>
      <pc:sldChg chg="addSp delSp modSp mod modNotesTx">
        <pc:chgData name="Tomás Dähn Costante" userId="4d5fee0f-1467-4431-9032-dee27ae530eb" providerId="ADAL" clId="{02909151-FFEF-46BE-B194-70435D471C61}" dt="2026-10-14T12:41:28.207" v="1216" actId="20577"/>
        <pc:sldMkLst>
          <pc:docMk/>
          <pc:sldMk cId="0" sldId="267"/>
        </pc:sldMkLst>
        <pc:spChg chg="mod">
          <ac:chgData name="Tomás Dähn Costante" userId="4d5fee0f-1467-4431-9032-dee27ae530eb" providerId="ADAL" clId="{02909151-FFEF-46BE-B194-70435D471C61}" dt="2026-10-14T11:14:15.140" v="413" actId="2711"/>
          <ac:spMkLst>
            <pc:docMk/>
            <pc:sldMk cId="0" sldId="267"/>
            <ac:spMk id="4" creationId="{00000000-0000-0000-0000-000000000000}"/>
          </ac:spMkLst>
        </pc:spChg>
        <pc:spChg chg="mod">
          <ac:chgData name="Tomás Dähn Costante" userId="4d5fee0f-1467-4431-9032-dee27ae530eb" providerId="ADAL" clId="{02909151-FFEF-46BE-B194-70435D471C61}" dt="2026-10-14T11:14:25.149" v="414" actId="2711"/>
          <ac:spMkLst>
            <pc:docMk/>
            <pc:sldMk cId="0" sldId="267"/>
            <ac:spMk id="5" creationId="{00000000-0000-0000-0000-000000000000}"/>
          </ac:spMkLst>
        </pc:spChg>
        <pc:spChg chg="mod">
          <ac:chgData name="Tomás Dähn Costante" userId="4d5fee0f-1467-4431-9032-dee27ae530eb" providerId="ADAL" clId="{02909151-FFEF-46BE-B194-70435D471C61}" dt="2026-10-14T11:14:42.308" v="417" actId="403"/>
          <ac:spMkLst>
            <pc:docMk/>
            <pc:sldMk cId="0" sldId="267"/>
            <ac:spMk id="9" creationId="{00000000-0000-0000-0000-000000000000}"/>
          </ac:spMkLst>
        </pc:spChg>
        <pc:spChg chg="mod">
          <ac:chgData name="Tomás Dähn Costante" userId="4d5fee0f-1467-4431-9032-dee27ae530eb" providerId="ADAL" clId="{02909151-FFEF-46BE-B194-70435D471C61}" dt="2026-10-14T12:41:28.207" v="1216" actId="20577"/>
          <ac:spMkLst>
            <pc:docMk/>
            <pc:sldMk cId="0" sldId="267"/>
            <ac:spMk id="10" creationId="{00000000-0000-0000-0000-000000000000}"/>
          </ac:spMkLst>
        </pc:spChg>
        <pc:spChg chg="mod">
          <ac:chgData name="Tomás Dähn Costante" userId="4d5fee0f-1467-4431-9032-dee27ae530eb" providerId="ADAL" clId="{02909151-FFEF-46BE-B194-70435D471C61}" dt="2026-10-14T11:14:42.308" v="417" actId="403"/>
          <ac:spMkLst>
            <pc:docMk/>
            <pc:sldMk cId="0" sldId="267"/>
            <ac:spMk id="12" creationId="{00000000-0000-0000-0000-000000000000}"/>
          </ac:spMkLst>
        </pc:spChg>
        <pc:spChg chg="mod">
          <ac:chgData name="Tomás Dähn Costante" userId="4d5fee0f-1467-4431-9032-dee27ae530eb" providerId="ADAL" clId="{02909151-FFEF-46BE-B194-70435D471C61}" dt="2026-10-14T11:14:25.149" v="414" actId="2711"/>
          <ac:spMkLst>
            <pc:docMk/>
            <pc:sldMk cId="0" sldId="267"/>
            <ac:spMk id="13" creationId="{00000000-0000-0000-0000-000000000000}"/>
          </ac:spMkLst>
        </pc:spChg>
        <pc:spChg chg="mod">
          <ac:chgData name="Tomás Dähn Costante" userId="4d5fee0f-1467-4431-9032-dee27ae530eb" providerId="ADAL" clId="{02909151-FFEF-46BE-B194-70435D471C61}" dt="2026-10-14T11:14:42.308" v="417" actId="403"/>
          <ac:spMkLst>
            <pc:docMk/>
            <pc:sldMk cId="0" sldId="267"/>
            <ac:spMk id="15" creationId="{00000000-0000-0000-0000-000000000000}"/>
          </ac:spMkLst>
        </pc:spChg>
        <pc:spChg chg="mod">
          <ac:chgData name="Tomás Dähn Costante" userId="4d5fee0f-1467-4431-9032-dee27ae530eb" providerId="ADAL" clId="{02909151-FFEF-46BE-B194-70435D471C61}" dt="2026-10-14T11:14:34.202" v="416" actId="14100"/>
          <ac:spMkLst>
            <pc:docMk/>
            <pc:sldMk cId="0" sldId="267"/>
            <ac:spMk id="16" creationId="{00000000-0000-0000-0000-000000000000}"/>
          </ac:spMkLst>
        </pc:spChg>
        <pc:spChg chg="add">
          <ac:chgData name="Tomás Dähn Costante" userId="4d5fee0f-1467-4431-9032-dee27ae530eb" providerId="ADAL" clId="{02909151-FFEF-46BE-B194-70435D471C61}" dt="2026-10-14T12:34:28.447" v="993" actId="22"/>
          <ac:spMkLst>
            <pc:docMk/>
            <pc:sldMk cId="0" sldId="267"/>
            <ac:spMk id="20" creationId="{F46774BC-2125-3440-CF68-545441B5A980}"/>
          </ac:spMkLst>
        </pc:spChg>
      </pc:sldChg>
      <pc:sldChg chg="addSp delSp modSp mod modNotesTx">
        <pc:chgData name="Tomás Dähn Costante" userId="4d5fee0f-1467-4431-9032-dee27ae530eb" providerId="ADAL" clId="{02909151-FFEF-46BE-B194-70435D471C61}" dt="2026-10-18T06:09:49.292" v="1288" actId="20577"/>
        <pc:sldMkLst>
          <pc:docMk/>
          <pc:sldMk cId="0" sldId="268"/>
        </pc:sldMkLst>
        <pc:spChg chg="mod">
          <ac:chgData name="Tomás Dähn Costante" userId="4d5fee0f-1467-4431-9032-dee27ae530eb" providerId="ADAL" clId="{02909151-FFEF-46BE-B194-70435D471C61}" dt="2026-10-14T11:15:00.372" v="418" actId="2711"/>
          <ac:spMkLst>
            <pc:docMk/>
            <pc:sldMk cId="0" sldId="268"/>
            <ac:spMk id="6" creationId="{00000000-0000-0000-0000-000000000000}"/>
          </ac:spMkLst>
        </pc:spChg>
        <pc:spChg chg="mod">
          <ac:chgData name="Tomás Dähn Costante" userId="4d5fee0f-1467-4431-9032-dee27ae530eb" providerId="ADAL" clId="{02909151-FFEF-46BE-B194-70435D471C61}" dt="2026-10-14T11:15:07.450" v="419" actId="2711"/>
          <ac:spMkLst>
            <pc:docMk/>
            <pc:sldMk cId="0" sldId="268"/>
            <ac:spMk id="7" creationId="{00000000-0000-0000-0000-000000000000}"/>
          </ac:spMkLst>
        </pc:spChg>
        <pc:spChg chg="mod">
          <ac:chgData name="Tomás Dähn Costante" userId="4d5fee0f-1467-4431-9032-dee27ae530eb" providerId="ADAL" clId="{02909151-FFEF-46BE-B194-70435D471C61}" dt="2026-10-18T06:09:49.292" v="1288" actId="20577"/>
          <ac:spMkLst>
            <pc:docMk/>
            <pc:sldMk cId="0" sldId="268"/>
            <ac:spMk id="10" creationId="{00000000-0000-0000-0000-000000000000}"/>
          </ac:spMkLst>
        </pc:spChg>
        <pc:spChg chg="mod">
          <ac:chgData name="Tomás Dähn Costante" userId="4d5fee0f-1467-4431-9032-dee27ae530eb" providerId="ADAL" clId="{02909151-FFEF-46BE-B194-70435D471C61}" dt="2026-10-14T11:15:16.239" v="439" actId="1035"/>
          <ac:spMkLst>
            <pc:docMk/>
            <pc:sldMk cId="0" sldId="268"/>
            <ac:spMk id="12" creationId="{00000000-0000-0000-0000-000000000000}"/>
          </ac:spMkLst>
        </pc:spChg>
        <pc:spChg chg="add">
          <ac:chgData name="Tomás Dähn Costante" userId="4d5fee0f-1467-4431-9032-dee27ae530eb" providerId="ADAL" clId="{02909151-FFEF-46BE-B194-70435D471C61}" dt="2026-10-14T12:34:31.795" v="995" actId="22"/>
          <ac:spMkLst>
            <pc:docMk/>
            <pc:sldMk cId="0" sldId="268"/>
            <ac:spMk id="16" creationId="{0D48827F-F583-33E9-0BB0-B9A1A0E2742F}"/>
          </ac:spMkLst>
        </pc:spChg>
        <pc:graphicFrameChg chg="modGraphic">
          <ac:chgData name="Tomás Dähn Costante" userId="4d5fee0f-1467-4431-9032-dee27ae530eb" providerId="ADAL" clId="{02909151-FFEF-46BE-B194-70435D471C61}" dt="2026-10-18T06:08:45.724" v="1270" actId="207"/>
          <ac:graphicFrameMkLst>
            <pc:docMk/>
            <pc:sldMk cId="0" sldId="268"/>
            <ac:graphicFrameMk id="11" creationId="{00000000-0000-0000-0000-000000000000}"/>
          </ac:graphicFrameMkLst>
        </pc:graphicFrameChg>
      </pc:sldChg>
      <pc:sldChg chg="modSp mod ord modNotesTx">
        <pc:chgData name="Tomás Dähn Costante" userId="4d5fee0f-1467-4431-9032-dee27ae530eb" providerId="ADAL" clId="{02909151-FFEF-46BE-B194-70435D471C61}" dt="2026-10-18T06:17:33.393" v="1290"/>
        <pc:sldMkLst>
          <pc:docMk/>
          <pc:sldMk cId="0" sldId="269"/>
        </pc:sldMkLst>
        <pc:spChg chg="mod">
          <ac:chgData name="Tomás Dähn Costante" userId="4d5fee0f-1467-4431-9032-dee27ae530eb" providerId="ADAL" clId="{02909151-FFEF-46BE-B194-70435D471C61}" dt="2026-10-14T11:16:42.891" v="513" actId="2711"/>
          <ac:spMkLst>
            <pc:docMk/>
            <pc:sldMk cId="0" sldId="269"/>
            <ac:spMk id="7" creationId="{00000000-0000-0000-0000-000000000000}"/>
          </ac:spMkLst>
        </pc:spChg>
        <pc:spChg chg="mod">
          <ac:chgData name="Tomás Dähn Costante" userId="4d5fee0f-1467-4431-9032-dee27ae530eb" providerId="ADAL" clId="{02909151-FFEF-46BE-B194-70435D471C61}" dt="2026-10-14T11:16:54.124" v="515" actId="403"/>
          <ac:spMkLst>
            <pc:docMk/>
            <pc:sldMk cId="0" sldId="269"/>
            <ac:spMk id="8" creationId="{00000000-0000-0000-0000-000000000000}"/>
          </ac:spMkLst>
        </pc:spChg>
      </pc:sldChg>
      <pc:sldChg chg="addSp delSp modSp mod modNotesTx">
        <pc:chgData name="Tomás Dähn Costante" userId="4d5fee0f-1467-4431-9032-dee27ae530eb" providerId="ADAL" clId="{02909151-FFEF-46BE-B194-70435D471C61}" dt="2026-10-14T12:34:35.077" v="997" actId="22"/>
        <pc:sldMkLst>
          <pc:docMk/>
          <pc:sldMk cId="0" sldId="270"/>
        </pc:sldMkLst>
        <pc:spChg chg="mod">
          <ac:chgData name="Tomás Dähn Costante" userId="4d5fee0f-1467-4431-9032-dee27ae530eb" providerId="ADAL" clId="{02909151-FFEF-46BE-B194-70435D471C61}" dt="2026-10-14T11:17:16.319" v="518" actId="2711"/>
          <ac:spMkLst>
            <pc:docMk/>
            <pc:sldMk cId="0" sldId="270"/>
            <ac:spMk id="4" creationId="{00000000-0000-0000-0000-000000000000}"/>
          </ac:spMkLst>
        </pc:spChg>
        <pc:spChg chg="mod">
          <ac:chgData name="Tomás Dähn Costante" userId="4d5fee0f-1467-4431-9032-dee27ae530eb" providerId="ADAL" clId="{02909151-FFEF-46BE-B194-70435D471C61}" dt="2026-10-14T11:17:24.460" v="519" actId="2711"/>
          <ac:spMkLst>
            <pc:docMk/>
            <pc:sldMk cId="0" sldId="270"/>
            <ac:spMk id="5" creationId="{00000000-0000-0000-0000-000000000000}"/>
          </ac:spMkLst>
        </pc:spChg>
        <pc:spChg chg="mod">
          <ac:chgData name="Tomás Dähn Costante" userId="4d5fee0f-1467-4431-9032-dee27ae530eb" providerId="ADAL" clId="{02909151-FFEF-46BE-B194-70435D471C61}" dt="2026-10-14T11:17:31.232" v="525" actId="1035"/>
          <ac:spMkLst>
            <pc:docMk/>
            <pc:sldMk cId="0" sldId="270"/>
            <ac:spMk id="9" creationId="{00000000-0000-0000-0000-000000000000}"/>
          </ac:spMkLst>
        </pc:spChg>
        <pc:spChg chg="mod">
          <ac:chgData name="Tomás Dähn Costante" userId="4d5fee0f-1467-4431-9032-dee27ae530eb" providerId="ADAL" clId="{02909151-FFEF-46BE-B194-70435D471C61}" dt="2026-10-14T11:17:55.600" v="529" actId="20577"/>
          <ac:spMkLst>
            <pc:docMk/>
            <pc:sldMk cId="0" sldId="270"/>
            <ac:spMk id="11" creationId="{00000000-0000-0000-0000-000000000000}"/>
          </ac:spMkLst>
        </pc:spChg>
        <pc:spChg chg="mod">
          <ac:chgData name="Tomás Dähn Costante" userId="4d5fee0f-1467-4431-9032-dee27ae530eb" providerId="ADAL" clId="{02909151-FFEF-46BE-B194-70435D471C61}" dt="2026-10-14T11:17:31.232" v="525" actId="1035"/>
          <ac:spMkLst>
            <pc:docMk/>
            <pc:sldMk cId="0" sldId="270"/>
            <ac:spMk id="12" creationId="{00000000-0000-0000-0000-000000000000}"/>
          </ac:spMkLst>
        </pc:spChg>
        <pc:spChg chg="add">
          <ac:chgData name="Tomás Dähn Costante" userId="4d5fee0f-1467-4431-9032-dee27ae530eb" providerId="ADAL" clId="{02909151-FFEF-46BE-B194-70435D471C61}" dt="2026-10-14T12:34:35.077" v="997" actId="22"/>
          <ac:spMkLst>
            <pc:docMk/>
            <pc:sldMk cId="0" sldId="270"/>
            <ac:spMk id="16" creationId="{42502AD7-2614-E104-5BCD-0BAC8E1EFCAD}"/>
          </ac:spMkLst>
        </pc:spChg>
      </pc:sldChg>
      <pc:sldChg chg="addSp delSp modSp mod modNotesTx">
        <pc:chgData name="Tomás Dähn Costante" userId="4d5fee0f-1467-4431-9032-dee27ae530eb" providerId="ADAL" clId="{02909151-FFEF-46BE-B194-70435D471C61}" dt="2026-10-18T06:08:13.469" v="1268" actId="1076"/>
        <pc:sldMkLst>
          <pc:docMk/>
          <pc:sldMk cId="0" sldId="271"/>
        </pc:sldMkLst>
        <pc:spChg chg="mod">
          <ac:chgData name="Tomás Dähn Costante" userId="4d5fee0f-1467-4431-9032-dee27ae530eb" providerId="ADAL" clId="{02909151-FFEF-46BE-B194-70435D471C61}" dt="2026-10-14T11:23:50.537" v="530" actId="2711"/>
          <ac:spMkLst>
            <pc:docMk/>
            <pc:sldMk cId="0" sldId="271"/>
            <ac:spMk id="4" creationId="{00000000-0000-0000-0000-000000000000}"/>
          </ac:spMkLst>
        </pc:spChg>
        <pc:spChg chg="mod">
          <ac:chgData name="Tomás Dähn Costante" userId="4d5fee0f-1467-4431-9032-dee27ae530eb" providerId="ADAL" clId="{02909151-FFEF-46BE-B194-70435D471C61}" dt="2026-10-14T11:24:02.721" v="531" actId="2711"/>
          <ac:spMkLst>
            <pc:docMk/>
            <pc:sldMk cId="0" sldId="271"/>
            <ac:spMk id="5" creationId="{00000000-0000-0000-0000-000000000000}"/>
          </ac:spMkLst>
        </pc:spChg>
        <pc:spChg chg="mod">
          <ac:chgData name="Tomás Dähn Costante" userId="4d5fee0f-1467-4431-9032-dee27ae530eb" providerId="ADAL" clId="{02909151-FFEF-46BE-B194-70435D471C61}" dt="2026-10-14T11:24:20.642" v="537" actId="1035"/>
          <ac:spMkLst>
            <pc:docMk/>
            <pc:sldMk cId="0" sldId="271"/>
            <ac:spMk id="10" creationId="{00000000-0000-0000-0000-000000000000}"/>
          </ac:spMkLst>
        </pc:spChg>
        <pc:spChg chg="mod">
          <ac:chgData name="Tomás Dähn Costante" userId="4d5fee0f-1467-4431-9032-dee27ae530eb" providerId="ADAL" clId="{02909151-FFEF-46BE-B194-70435D471C61}" dt="2026-10-14T11:24:20.642" v="537" actId="1035"/>
          <ac:spMkLst>
            <pc:docMk/>
            <pc:sldMk cId="0" sldId="271"/>
            <ac:spMk id="13" creationId="{00000000-0000-0000-0000-000000000000}"/>
          </ac:spMkLst>
        </pc:spChg>
        <pc:spChg chg="mod">
          <ac:chgData name="Tomás Dähn Costante" userId="4d5fee0f-1467-4431-9032-dee27ae530eb" providerId="ADAL" clId="{02909151-FFEF-46BE-B194-70435D471C61}" dt="2026-10-14T11:24:20.642" v="537" actId="1035"/>
          <ac:spMkLst>
            <pc:docMk/>
            <pc:sldMk cId="0" sldId="271"/>
            <ac:spMk id="16" creationId="{00000000-0000-0000-0000-000000000000}"/>
          </ac:spMkLst>
        </pc:spChg>
        <pc:spChg chg="add">
          <ac:chgData name="Tomás Dähn Costante" userId="4d5fee0f-1467-4431-9032-dee27ae530eb" providerId="ADAL" clId="{02909151-FFEF-46BE-B194-70435D471C61}" dt="2026-10-14T12:34:37.400" v="999" actId="22"/>
          <ac:spMkLst>
            <pc:docMk/>
            <pc:sldMk cId="0" sldId="271"/>
            <ac:spMk id="20" creationId="{BE576B9D-4034-1BCD-CA2E-31E544461842}"/>
          </ac:spMkLst>
        </pc:spChg>
        <pc:picChg chg="del">
          <ac:chgData name="Tomás Dähn Costante" userId="4d5fee0f-1467-4431-9032-dee27ae530eb" providerId="ADAL" clId="{02909151-FFEF-46BE-B194-70435D471C61}" dt="2026-10-18T06:08:04.306" v="1265" actId="478"/>
          <ac:picMkLst>
            <pc:docMk/>
            <pc:sldMk cId="0" sldId="271"/>
            <ac:picMk id="7" creationId="{00000000-0000-0000-0000-000000000000}"/>
          </ac:picMkLst>
        </pc:picChg>
        <pc:picChg chg="add mod">
          <ac:chgData name="Tomás Dähn Costante" userId="4d5fee0f-1467-4431-9032-dee27ae530eb" providerId="ADAL" clId="{02909151-FFEF-46BE-B194-70435D471C61}" dt="2026-10-18T06:08:13.469" v="1268" actId="1076"/>
          <ac:picMkLst>
            <pc:docMk/>
            <pc:sldMk cId="0" sldId="271"/>
            <ac:picMk id="19" creationId="{E0FA7A99-30CE-065C-B3C1-C9E4FA4F0CE1}"/>
          </ac:picMkLst>
        </pc:picChg>
      </pc:sldChg>
      <pc:sldChg chg="modSp mod modNotesTx">
        <pc:chgData name="Tomás Dähn Costante" userId="4d5fee0f-1467-4431-9032-dee27ae530eb" providerId="ADAL" clId="{02909151-FFEF-46BE-B194-70435D471C61}" dt="2026-10-14T11:31:43.717" v="660" actId="20577"/>
        <pc:sldMkLst>
          <pc:docMk/>
          <pc:sldMk cId="0" sldId="272"/>
        </pc:sldMkLst>
        <pc:spChg chg="mod">
          <ac:chgData name="Tomás Dähn Costante" userId="4d5fee0f-1467-4431-9032-dee27ae530eb" providerId="ADAL" clId="{02909151-FFEF-46BE-B194-70435D471C61}" dt="2026-10-14T11:24:46.893" v="538" actId="2711"/>
          <ac:spMkLst>
            <pc:docMk/>
            <pc:sldMk cId="0" sldId="272"/>
            <ac:spMk id="7" creationId="{00000000-0000-0000-0000-000000000000}"/>
          </ac:spMkLst>
        </pc:spChg>
        <pc:spChg chg="mod">
          <ac:chgData name="Tomás Dähn Costante" userId="4d5fee0f-1467-4431-9032-dee27ae530eb" providerId="ADAL" clId="{02909151-FFEF-46BE-B194-70435D471C61}" dt="2026-10-14T11:24:54.487" v="544" actId="403"/>
          <ac:spMkLst>
            <pc:docMk/>
            <pc:sldMk cId="0" sldId="272"/>
            <ac:spMk id="8" creationId="{00000000-0000-0000-0000-000000000000}"/>
          </ac:spMkLst>
        </pc:spChg>
      </pc:sldChg>
      <pc:sldChg chg="addSp delSp modSp mod modNotesTx">
        <pc:chgData name="Tomás Dähn Costante" userId="4d5fee0f-1467-4431-9032-dee27ae530eb" providerId="ADAL" clId="{02909151-FFEF-46BE-B194-70435D471C61}" dt="2026-10-14T12:34:43.671" v="1002" actId="22"/>
        <pc:sldMkLst>
          <pc:docMk/>
          <pc:sldMk cId="0" sldId="273"/>
        </pc:sldMkLst>
        <pc:spChg chg="mod">
          <ac:chgData name="Tomás Dähn Costante" userId="4d5fee0f-1467-4431-9032-dee27ae530eb" providerId="ADAL" clId="{02909151-FFEF-46BE-B194-70435D471C61}" dt="2026-10-14T11:25:12.059" v="545" actId="2711"/>
          <ac:spMkLst>
            <pc:docMk/>
            <pc:sldMk cId="0" sldId="273"/>
            <ac:spMk id="4" creationId="{00000000-0000-0000-0000-000000000000}"/>
          </ac:spMkLst>
        </pc:spChg>
        <pc:spChg chg="mod">
          <ac:chgData name="Tomás Dähn Costante" userId="4d5fee0f-1467-4431-9032-dee27ae530eb" providerId="ADAL" clId="{02909151-FFEF-46BE-B194-70435D471C61}" dt="2026-10-14T11:25:28.588" v="547" actId="2711"/>
          <ac:spMkLst>
            <pc:docMk/>
            <pc:sldMk cId="0" sldId="273"/>
            <ac:spMk id="5" creationId="{00000000-0000-0000-0000-000000000000}"/>
          </ac:spMkLst>
        </pc:spChg>
        <pc:spChg chg="mod">
          <ac:chgData name="Tomás Dähn Costante" userId="4d5fee0f-1467-4431-9032-dee27ae530eb" providerId="ADAL" clId="{02909151-FFEF-46BE-B194-70435D471C61}" dt="2026-10-14T11:27:31.812" v="595" actId="1076"/>
          <ac:spMkLst>
            <pc:docMk/>
            <pc:sldMk cId="0" sldId="273"/>
            <ac:spMk id="6" creationId="{00000000-0000-0000-0000-000000000000}"/>
          </ac:spMkLst>
        </pc:spChg>
        <pc:spChg chg="mod">
          <ac:chgData name="Tomás Dähn Costante" userId="4d5fee0f-1467-4431-9032-dee27ae530eb" providerId="ADAL" clId="{02909151-FFEF-46BE-B194-70435D471C61}" dt="2026-10-14T11:25:39.073" v="551" actId="403"/>
          <ac:spMkLst>
            <pc:docMk/>
            <pc:sldMk cId="0" sldId="273"/>
            <ac:spMk id="8" creationId="{00000000-0000-0000-0000-000000000000}"/>
          </ac:spMkLst>
        </pc:spChg>
        <pc:spChg chg="mod">
          <ac:chgData name="Tomás Dähn Costante" userId="4d5fee0f-1467-4431-9032-dee27ae530eb" providerId="ADAL" clId="{02909151-FFEF-46BE-B194-70435D471C61}" dt="2026-10-14T11:26:10.543" v="582" actId="20577"/>
          <ac:spMkLst>
            <pc:docMk/>
            <pc:sldMk cId="0" sldId="273"/>
            <ac:spMk id="9" creationId="{00000000-0000-0000-0000-000000000000}"/>
          </ac:spMkLst>
        </pc:spChg>
        <pc:spChg chg="mod">
          <ac:chgData name="Tomás Dähn Costante" userId="4d5fee0f-1467-4431-9032-dee27ae530eb" providerId="ADAL" clId="{02909151-FFEF-46BE-B194-70435D471C61}" dt="2026-10-14T11:25:12.059" v="545" actId="2711"/>
          <ac:spMkLst>
            <pc:docMk/>
            <pc:sldMk cId="0" sldId="273"/>
            <ac:spMk id="12" creationId="{00000000-0000-0000-0000-000000000000}"/>
          </ac:spMkLst>
        </pc:spChg>
        <pc:spChg chg="mod">
          <ac:chgData name="Tomás Dähn Costante" userId="4d5fee0f-1467-4431-9032-dee27ae530eb" providerId="ADAL" clId="{02909151-FFEF-46BE-B194-70435D471C61}" dt="2026-10-14T11:25:28.588" v="547" actId="2711"/>
          <ac:spMkLst>
            <pc:docMk/>
            <pc:sldMk cId="0" sldId="273"/>
            <ac:spMk id="13" creationId="{00000000-0000-0000-0000-000000000000}"/>
          </ac:spMkLst>
        </pc:spChg>
        <pc:spChg chg="mod">
          <ac:chgData name="Tomás Dähn Costante" userId="4d5fee0f-1467-4431-9032-dee27ae530eb" providerId="ADAL" clId="{02909151-FFEF-46BE-B194-70435D471C61}" dt="2026-10-14T11:29:32.085" v="618" actId="14100"/>
          <ac:spMkLst>
            <pc:docMk/>
            <pc:sldMk cId="0" sldId="273"/>
            <ac:spMk id="16" creationId="{00000000-0000-0000-0000-000000000000}"/>
          </ac:spMkLst>
        </pc:spChg>
        <pc:spChg chg="mod">
          <ac:chgData name="Tomás Dähn Costante" userId="4d5fee0f-1467-4431-9032-dee27ae530eb" providerId="ADAL" clId="{02909151-FFEF-46BE-B194-70435D471C61}" dt="2026-10-14T11:28:13.090" v="599" actId="14100"/>
          <ac:spMkLst>
            <pc:docMk/>
            <pc:sldMk cId="0" sldId="273"/>
            <ac:spMk id="17" creationId="{00000000-0000-0000-0000-000000000000}"/>
          </ac:spMkLst>
        </pc:spChg>
        <pc:spChg chg="add mod">
          <ac:chgData name="Tomás Dähn Costante" userId="4d5fee0f-1467-4431-9032-dee27ae530eb" providerId="ADAL" clId="{02909151-FFEF-46BE-B194-70435D471C61}" dt="2026-10-14T11:29:09.910" v="616" actId="1037"/>
          <ac:spMkLst>
            <pc:docMk/>
            <pc:sldMk cId="0" sldId="273"/>
            <ac:spMk id="21" creationId="{ABA05EB4-EF48-C3D5-C36C-3D32DF3CE86C}"/>
          </ac:spMkLst>
        </pc:spChg>
        <pc:spChg chg="add mod">
          <ac:chgData name="Tomás Dähn Costante" userId="4d5fee0f-1467-4431-9032-dee27ae530eb" providerId="ADAL" clId="{02909151-FFEF-46BE-B194-70435D471C61}" dt="2026-10-14T11:29:13.373" v="617" actId="1038"/>
          <ac:spMkLst>
            <pc:docMk/>
            <pc:sldMk cId="0" sldId="273"/>
            <ac:spMk id="23" creationId="{66E42093-D7F2-9B0F-9894-F19E1C8E81E1}"/>
          </ac:spMkLst>
        </pc:spChg>
        <pc:spChg chg="add">
          <ac:chgData name="Tomás Dähn Costante" userId="4d5fee0f-1467-4431-9032-dee27ae530eb" providerId="ADAL" clId="{02909151-FFEF-46BE-B194-70435D471C61}" dt="2026-10-14T12:34:43.671" v="1002" actId="22"/>
          <ac:spMkLst>
            <pc:docMk/>
            <pc:sldMk cId="0" sldId="273"/>
            <ac:spMk id="25" creationId="{41FEC6FF-F9E8-FB1A-6523-A01AF35FE513}"/>
          </ac:spMkLst>
        </pc:spChg>
      </pc:sldChg>
      <pc:sldChg chg="addSp modSp mod modNotesTx">
        <pc:chgData name="Tomás Dähn Costante" userId="4d5fee0f-1467-4431-9032-dee27ae530eb" providerId="ADAL" clId="{02909151-FFEF-46BE-B194-70435D471C61}" dt="2026-10-14T12:48:45.208" v="1234" actId="20577"/>
        <pc:sldMkLst>
          <pc:docMk/>
          <pc:sldMk cId="0" sldId="274"/>
        </pc:sldMkLst>
        <pc:spChg chg="mod">
          <ac:chgData name="Tomás Dähn Costante" userId="4d5fee0f-1467-4431-9032-dee27ae530eb" providerId="ADAL" clId="{02909151-FFEF-46BE-B194-70435D471C61}" dt="2026-10-14T11:30:02.872" v="621" actId="20577"/>
          <ac:spMkLst>
            <pc:docMk/>
            <pc:sldMk cId="0" sldId="274"/>
            <ac:spMk id="4" creationId="{00000000-0000-0000-0000-000000000000}"/>
          </ac:spMkLst>
        </pc:spChg>
        <pc:spChg chg="mod">
          <ac:chgData name="Tomás Dähn Costante" userId="4d5fee0f-1467-4431-9032-dee27ae530eb" providerId="ADAL" clId="{02909151-FFEF-46BE-B194-70435D471C61}" dt="2026-10-14T11:29:51.414" v="620" actId="2711"/>
          <ac:spMkLst>
            <pc:docMk/>
            <pc:sldMk cId="0" sldId="274"/>
            <ac:spMk id="5" creationId="{00000000-0000-0000-0000-000000000000}"/>
          </ac:spMkLst>
        </pc:spChg>
        <pc:spChg chg="mod">
          <ac:chgData name="Tomás Dähn Costante" userId="4d5fee0f-1467-4431-9032-dee27ae530eb" providerId="ADAL" clId="{02909151-FFEF-46BE-B194-70435D471C61}" dt="2026-10-14T11:29:51.414" v="620" actId="2711"/>
          <ac:spMkLst>
            <pc:docMk/>
            <pc:sldMk cId="0" sldId="274"/>
            <ac:spMk id="6" creationId="{00000000-0000-0000-0000-000000000000}"/>
          </ac:spMkLst>
        </pc:spChg>
        <pc:spChg chg="mod">
          <ac:chgData name="Tomás Dähn Costante" userId="4d5fee0f-1467-4431-9032-dee27ae530eb" providerId="ADAL" clId="{02909151-FFEF-46BE-B194-70435D471C61}" dt="2026-10-14T11:29:51.414" v="620" actId="2711"/>
          <ac:spMkLst>
            <pc:docMk/>
            <pc:sldMk cId="0" sldId="274"/>
            <ac:spMk id="7" creationId="{00000000-0000-0000-0000-000000000000}"/>
          </ac:spMkLst>
        </pc:spChg>
        <pc:spChg chg="add mod">
          <ac:chgData name="Tomás Dähn Costante" userId="4d5fee0f-1467-4431-9032-dee27ae530eb" providerId="ADAL" clId="{02909151-FFEF-46BE-B194-70435D471C61}" dt="2026-10-14T12:48:45.208" v="1234" actId="20577"/>
          <ac:spMkLst>
            <pc:docMk/>
            <pc:sldMk cId="0" sldId="274"/>
            <ac:spMk id="9" creationId="{DF5C77BD-7F05-81FC-C1B2-933845F39037}"/>
          </ac:spMkLst>
        </pc:spChg>
      </pc:sldChg>
      <pc:sldChg chg="addSp delSp modSp mod modNotesTx">
        <pc:chgData name="Tomás Dähn Costante" userId="4d5fee0f-1467-4431-9032-dee27ae530eb" providerId="ADAL" clId="{02909151-FFEF-46BE-B194-70435D471C61}" dt="2026-10-14T12:34:47" v="1004" actId="22"/>
        <pc:sldMkLst>
          <pc:docMk/>
          <pc:sldMk cId="0" sldId="275"/>
        </pc:sldMkLst>
        <pc:spChg chg="mod">
          <ac:chgData name="Tomás Dähn Costante" userId="4d5fee0f-1467-4431-9032-dee27ae530eb" providerId="ADAL" clId="{02909151-FFEF-46BE-B194-70435D471C61}" dt="2026-10-14T11:30:27.385" v="630" actId="20577"/>
          <ac:spMkLst>
            <pc:docMk/>
            <pc:sldMk cId="0" sldId="275"/>
            <ac:spMk id="4" creationId="{00000000-0000-0000-0000-000000000000}"/>
          </ac:spMkLst>
        </pc:spChg>
        <pc:spChg chg="mod">
          <ac:chgData name="Tomás Dähn Costante" userId="4d5fee0f-1467-4431-9032-dee27ae530eb" providerId="ADAL" clId="{02909151-FFEF-46BE-B194-70435D471C61}" dt="2026-10-14T11:30:35.206" v="631" actId="2711"/>
          <ac:spMkLst>
            <pc:docMk/>
            <pc:sldMk cId="0" sldId="275"/>
            <ac:spMk id="5" creationId="{00000000-0000-0000-0000-000000000000}"/>
          </ac:spMkLst>
        </pc:spChg>
        <pc:spChg chg="mod">
          <ac:chgData name="Tomás Dähn Costante" userId="4d5fee0f-1467-4431-9032-dee27ae530eb" providerId="ADAL" clId="{02909151-FFEF-46BE-B194-70435D471C61}" dt="2026-10-14T11:30:39.505" v="639" actId="1035"/>
          <ac:spMkLst>
            <pc:docMk/>
            <pc:sldMk cId="0" sldId="275"/>
            <ac:spMk id="8" creationId="{00000000-0000-0000-0000-000000000000}"/>
          </ac:spMkLst>
        </pc:spChg>
        <pc:spChg chg="add">
          <ac:chgData name="Tomás Dähn Costante" userId="4d5fee0f-1467-4431-9032-dee27ae530eb" providerId="ADAL" clId="{02909151-FFEF-46BE-B194-70435D471C61}" dt="2026-10-14T12:34:47" v="1004" actId="22"/>
          <ac:spMkLst>
            <pc:docMk/>
            <pc:sldMk cId="0" sldId="275"/>
            <ac:spMk id="12" creationId="{5AE1B686-CC67-DCAA-A01E-90C28289AD67}"/>
          </ac:spMkLst>
        </pc:spChg>
      </pc:sldChg>
      <pc:sldChg chg="addSp delSp modSp mod modNotesTx">
        <pc:chgData name="Tomás Dähn Costante" userId="4d5fee0f-1467-4431-9032-dee27ae530eb" providerId="ADAL" clId="{02909151-FFEF-46BE-B194-70435D471C61}" dt="2026-10-14T12:34:56.202" v="1008" actId="22"/>
        <pc:sldMkLst>
          <pc:docMk/>
          <pc:sldMk cId="0" sldId="276"/>
        </pc:sldMkLst>
        <pc:spChg chg="mod">
          <ac:chgData name="Tomás Dähn Costante" userId="4d5fee0f-1467-4431-9032-dee27ae530eb" providerId="ADAL" clId="{02909151-FFEF-46BE-B194-70435D471C61}" dt="2026-10-14T11:30:50.040" v="648" actId="20577"/>
          <ac:spMkLst>
            <pc:docMk/>
            <pc:sldMk cId="0" sldId="276"/>
            <ac:spMk id="4" creationId="{00000000-0000-0000-0000-000000000000}"/>
          </ac:spMkLst>
        </pc:spChg>
        <pc:spChg chg="mod">
          <ac:chgData name="Tomás Dähn Costante" userId="4d5fee0f-1467-4431-9032-dee27ae530eb" providerId="ADAL" clId="{02909151-FFEF-46BE-B194-70435D471C61}" dt="2026-10-14T11:30:57.267" v="649" actId="2711"/>
          <ac:spMkLst>
            <pc:docMk/>
            <pc:sldMk cId="0" sldId="276"/>
            <ac:spMk id="5" creationId="{00000000-0000-0000-0000-000000000000}"/>
          </ac:spMkLst>
        </pc:spChg>
        <pc:spChg chg="mod">
          <ac:chgData name="Tomás Dähn Costante" userId="4d5fee0f-1467-4431-9032-dee27ae530eb" providerId="ADAL" clId="{02909151-FFEF-46BE-B194-70435D471C61}" dt="2026-10-14T11:31:02.063" v="655" actId="1035"/>
          <ac:spMkLst>
            <pc:docMk/>
            <pc:sldMk cId="0" sldId="276"/>
            <ac:spMk id="8" creationId="{00000000-0000-0000-0000-000000000000}"/>
          </ac:spMkLst>
        </pc:spChg>
        <pc:spChg chg="add">
          <ac:chgData name="Tomás Dähn Costante" userId="4d5fee0f-1467-4431-9032-dee27ae530eb" providerId="ADAL" clId="{02909151-FFEF-46BE-B194-70435D471C61}" dt="2026-10-14T12:34:56.202" v="1008" actId="22"/>
          <ac:spMkLst>
            <pc:docMk/>
            <pc:sldMk cId="0" sldId="276"/>
            <ac:spMk id="12" creationId="{F1DE29FA-2B53-DEF7-7ECA-D59B86DC51C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561219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body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93800" y="406400"/>
            <a:ext cx="7620000" cy="5308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indent="0" algn="l">
              <a:lnSpc>
                <a:spcPct val="115000"/>
              </a:lnSpc>
              <a:buNone/>
              <a:defRPr lang="en-US" sz="3800" dirty="0">
                <a:solidFill>
                  <a:srgbClr val="40404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defRPr>
            </a:lvl1pPr>
          </a:lstStyle>
          <a:p>
            <a:pPr marL="0" indent="0" algn="l">
              <a:lnSpc>
                <a:spcPct val="115000"/>
              </a:lnSpc>
              <a:buNone/>
            </a:pPr>
            <a:endParaRPr lang="en-US" sz="38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01"/>
          </p:nvPr>
        </p:nvSpPr>
        <p:spPr>
          <a:xfrm>
            <a:off x="1193800" y="1242060"/>
            <a:ext cx="10185400" cy="48031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indent="0" algn="l">
              <a:lnSpc>
                <a:spcPct val="140000"/>
              </a:lnSpc>
              <a:buNone/>
              <a:defRPr lang="en-US" sz="1600" dirty="0">
                <a:solidFill>
                  <a:srgbClr val="40404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defRPr>
            </a:lvl1pPr>
          </a:lstStyle>
          <a:p>
            <a:pPr marL="0" indent="0" algn="l">
              <a:lnSpc>
                <a:spcPct val="140000"/>
              </a:lnSpc>
              <a:buNone/>
            </a:pPr>
            <a:endParaRPr lang="en-US" sz="1600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93800" y="406400"/>
            <a:ext cx="7620000" cy="5308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indent="0" algn="l">
              <a:lnSpc>
                <a:spcPct val="115000"/>
              </a:lnSpc>
              <a:buNone/>
              <a:defRPr lang="en-US" sz="3800" dirty="0">
                <a:solidFill>
                  <a:srgbClr val="40404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defRPr>
            </a:lvl1pPr>
          </a:lstStyle>
          <a:p>
            <a:pPr marL="0" indent="0" algn="l">
              <a:lnSpc>
                <a:spcPct val="115000"/>
              </a:lnSpc>
              <a:buNone/>
            </a:pPr>
            <a:endParaRPr lang="en-US" sz="38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01"/>
          </p:nvPr>
        </p:nvSpPr>
        <p:spPr>
          <a:xfrm>
            <a:off x="1193800" y="1242060"/>
            <a:ext cx="10185400" cy="48031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indent="0" algn="l">
              <a:lnSpc>
                <a:spcPct val="140000"/>
              </a:lnSpc>
              <a:buNone/>
              <a:defRPr lang="en-US" sz="1600" dirty="0">
                <a:solidFill>
                  <a:srgbClr val="40404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defRPr>
            </a:lvl1pPr>
          </a:lstStyle>
          <a:p>
            <a:pPr marL="0" indent="0" algn="l">
              <a:lnSpc>
                <a:spcPct val="140000"/>
              </a:lnSpc>
              <a:buNone/>
            </a:pPr>
            <a:endParaRPr lang="en-US" sz="1600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99D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457200"/>
            <a:ext cx="279400" cy="640080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3" name="Image 0" descr="Lund University and European Spallation Source logos"/>
          <p:cNvPicPr>
            <a:picLocks noChangeAspect="1"/>
          </p:cNvPicPr>
          <p:nvPr/>
        </p:nvPicPr>
        <p:blipFill>
          <a:blip r:embed="rId3"/>
          <a:srcRect l="-161" r="-161"/>
          <a:stretch/>
        </p:blipFill>
        <p:spPr>
          <a:xfrm>
            <a:off x="9169400" y="355600"/>
            <a:ext cx="2413000" cy="755650"/>
          </a:xfrm>
          <a:prstGeom prst="rect">
            <a:avLst/>
          </a:prstGeom>
        </p:spPr>
      </p:pic>
      <p:sp>
        <p:nvSpPr>
          <p:cNvPr id="4" name="Text 1"/>
          <p:cNvSpPr>
            <a:spLocks noGrp="1"/>
          </p:cNvSpPr>
          <p:nvPr>
            <p:ph type="title"/>
          </p:nvPr>
        </p:nvSpPr>
        <p:spPr>
          <a:xfrm>
            <a:off x="1193800" y="2413079"/>
            <a:ext cx="8502650" cy="169037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4370"/>
              </a:lnSpc>
              <a:buNone/>
            </a:pPr>
            <a:r>
              <a:rPr lang="en-US" sz="3800" b="0" i="0" dirty="0">
                <a:solidFill>
                  <a:srgbClr val="FFFFFF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Benchmark activation experiment of various foil samples using the ESS accelerator dump line</a:t>
            </a:r>
            <a:endParaRPr lang="en-US" sz="3800" dirty="0"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sp>
        <p:nvSpPr>
          <p:cNvPr id="5" name="Text 2"/>
          <p:cNvSpPr/>
          <p:nvPr/>
        </p:nvSpPr>
        <p:spPr>
          <a:xfrm>
            <a:off x="1193800" y="5834249"/>
            <a:ext cx="1049096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60"/>
              </a:lnSpc>
              <a:buNone/>
            </a:pPr>
            <a:r>
              <a:rPr lang="en-US" sz="1400" b="1" kern="0" spc="150" dirty="0">
                <a:solidFill>
                  <a:srgbClr val="FFFFFF"/>
                </a:solidFill>
                <a:latin typeface="Segoe UI Semibold" panose="020B0702040204020203" pitchFamily="34" charset="0"/>
                <a:ea typeface="Open Sans" pitchFamily="34" charset="-122"/>
                <a:cs typeface="Segoe UI Semibold" panose="020B0702040204020203" pitchFamily="34" charset="0"/>
              </a:rPr>
              <a:t>TOMÁS DÄHN COSTANTE</a:t>
            </a:r>
            <a:endParaRPr lang="en-US" sz="1400" dirty="0"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sp>
        <p:nvSpPr>
          <p:cNvPr id="7" name="Text 4"/>
          <p:cNvSpPr/>
          <p:nvPr/>
        </p:nvSpPr>
        <p:spPr>
          <a:xfrm>
            <a:off x="1193800" y="6189235"/>
            <a:ext cx="10490962" cy="2565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20"/>
              </a:lnSpc>
              <a:buNone/>
            </a:pPr>
            <a:r>
              <a:rPr lang="en-US" sz="1300" b="1" kern="0" spc="150" dirty="0">
                <a:solidFill>
                  <a:srgbClr val="E3F4FC"/>
                </a:solidFill>
                <a:latin typeface="Segoe UI Semibold" panose="020B0702040204020203" pitchFamily="34" charset="0"/>
                <a:ea typeface="Open Sans" pitchFamily="34" charset="-122"/>
                <a:cs typeface="Segoe UI Semibold" panose="020B0702040204020203" pitchFamily="34" charset="0"/>
              </a:rPr>
              <a:t>SATIF-17 · DAEJEON · 20 OCTOBER 2026</a:t>
            </a:r>
            <a:endParaRPr lang="en-US" sz="1300" dirty="0"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099D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457200"/>
            <a:ext cx="279400" cy="640080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3" name="Image 0" descr="Lund University and European Spallation Source logos"/>
          <p:cNvPicPr>
            <a:picLocks noChangeAspect="1"/>
          </p:cNvPicPr>
          <p:nvPr/>
        </p:nvPicPr>
        <p:blipFill>
          <a:blip r:embed="rId3"/>
          <a:srcRect l="-161" r="-161"/>
          <a:stretch/>
        </p:blipFill>
        <p:spPr>
          <a:xfrm>
            <a:off x="9169400" y="355600"/>
            <a:ext cx="2413000" cy="755650"/>
          </a:xfrm>
          <a:prstGeom prst="rect">
            <a:avLst/>
          </a:prstGeom>
        </p:spPr>
      </p:pic>
      <p:sp>
        <p:nvSpPr>
          <p:cNvPr id="4" name="Text 1"/>
          <p:cNvSpPr>
            <a:spLocks noGrp="1"/>
          </p:cNvSpPr>
          <p:nvPr>
            <p:ph type="title"/>
          </p:nvPr>
        </p:nvSpPr>
        <p:spPr>
          <a:xfrm>
            <a:off x="1193800" y="406400"/>
            <a:ext cx="10490962" cy="5562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4180"/>
              </a:lnSpc>
              <a:buNone/>
            </a:pPr>
            <a:r>
              <a:rPr lang="en-US" sz="3800" b="0" i="0" dirty="0">
                <a:solidFill>
                  <a:srgbClr val="FFFFFF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Agenda</a:t>
            </a:r>
            <a:endParaRPr lang="en-US" sz="3800" dirty="0"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sp>
        <p:nvSpPr>
          <p:cNvPr id="5" name="Shape 2"/>
          <p:cNvSpPr/>
          <p:nvPr/>
        </p:nvSpPr>
        <p:spPr>
          <a:xfrm>
            <a:off x="1193800" y="2058670"/>
            <a:ext cx="8255000" cy="0"/>
          </a:xfrm>
          <a:prstGeom prst="line">
            <a:avLst/>
          </a:prstGeom>
          <a:noFill/>
          <a:ln w="12700">
            <a:solidFill>
              <a:srgbClr val="7CCBE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Text 3"/>
          <p:cNvSpPr/>
          <p:nvPr/>
        </p:nvSpPr>
        <p:spPr>
          <a:xfrm>
            <a:off x="1193800" y="1546860"/>
            <a:ext cx="431800" cy="3454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52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1</a:t>
            </a:r>
            <a:endParaRPr lang="en-US" sz="1800" dirty="0"/>
          </a:p>
        </p:txBody>
      </p:sp>
      <p:sp>
        <p:nvSpPr>
          <p:cNvPr id="7" name="Text 4"/>
          <p:cNvSpPr/>
          <p:nvPr/>
        </p:nvSpPr>
        <p:spPr>
          <a:xfrm>
            <a:off x="1828800" y="1521460"/>
            <a:ext cx="248539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Segoe UI Semibold" panose="020B0702040204020203" pitchFamily="34" charset="0"/>
                <a:ea typeface="Open Sans" pitchFamily="34" charset="-122"/>
                <a:cs typeface="Segoe UI Semibold" panose="020B0702040204020203" pitchFamily="34" charset="0"/>
              </a:rPr>
              <a:t>Introduction</a:t>
            </a:r>
            <a:endParaRPr lang="en-US" sz="2000" dirty="0"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sp>
        <p:nvSpPr>
          <p:cNvPr id="8" name="Text 5"/>
          <p:cNvSpPr/>
          <p:nvPr/>
        </p:nvSpPr>
        <p:spPr>
          <a:xfrm>
            <a:off x="4495800" y="1602740"/>
            <a:ext cx="510159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60"/>
              </a:lnSpc>
              <a:buNone/>
            </a:pPr>
            <a:r>
              <a:rPr lang="en-US" sz="1400" dirty="0">
                <a:solidFill>
                  <a:srgbClr val="E3F4FC"/>
                </a:solidFill>
                <a:latin typeface="Segoe UI" panose="020B0502040204020203" pitchFamily="34" charset="0"/>
                <a:ea typeface="Open Sans" pitchFamily="34" charset="-122"/>
                <a:cs typeface="Segoe UI" panose="020B0502040204020203" pitchFamily="34" charset="0"/>
              </a:rPr>
              <a:t>ESS status, transition to operations and future needs</a:t>
            </a:r>
            <a:endParaRPr lang="en-US" sz="140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9" name="Shape 6"/>
          <p:cNvSpPr/>
          <p:nvPr/>
        </p:nvSpPr>
        <p:spPr>
          <a:xfrm>
            <a:off x="1193800" y="2782837"/>
            <a:ext cx="8255000" cy="0"/>
          </a:xfrm>
          <a:prstGeom prst="line">
            <a:avLst/>
          </a:prstGeom>
          <a:noFill/>
          <a:ln w="12700">
            <a:solidFill>
              <a:srgbClr val="7CCBE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 7"/>
          <p:cNvSpPr/>
          <p:nvPr/>
        </p:nvSpPr>
        <p:spPr>
          <a:xfrm>
            <a:off x="1193800" y="2268220"/>
            <a:ext cx="431800" cy="3454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52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2</a:t>
            </a:r>
            <a:endParaRPr lang="en-US" sz="1800" dirty="0"/>
          </a:p>
        </p:txBody>
      </p:sp>
      <p:sp>
        <p:nvSpPr>
          <p:cNvPr id="11" name="Text 8"/>
          <p:cNvSpPr/>
          <p:nvPr/>
        </p:nvSpPr>
        <p:spPr>
          <a:xfrm>
            <a:off x="1828800" y="2242820"/>
            <a:ext cx="248539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Segoe UI Semibold" panose="020B0702040204020203" pitchFamily="34" charset="0"/>
                <a:ea typeface="Open Sans" pitchFamily="34" charset="-122"/>
                <a:cs typeface="Segoe UI Semibold" panose="020B0702040204020203" pitchFamily="34" charset="0"/>
              </a:rPr>
              <a:t>Methods</a:t>
            </a:r>
            <a:endParaRPr lang="en-US" sz="2000" dirty="0"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sp>
        <p:nvSpPr>
          <p:cNvPr id="12" name="Text 9"/>
          <p:cNvSpPr/>
          <p:nvPr/>
        </p:nvSpPr>
        <p:spPr>
          <a:xfrm>
            <a:off x="4495800" y="2324100"/>
            <a:ext cx="5101590" cy="5232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60"/>
              </a:lnSpc>
              <a:buNone/>
            </a:pPr>
            <a:r>
              <a:rPr lang="en-US" sz="1400" dirty="0">
                <a:solidFill>
                  <a:srgbClr val="E3F4FC"/>
                </a:solidFill>
                <a:latin typeface="Segoe UI" panose="020B0502040204020203" pitchFamily="34" charset="0"/>
                <a:ea typeface="Open Sans" pitchFamily="34" charset="-122"/>
                <a:cs typeface="Segoe UI" panose="020B0502040204020203" pitchFamily="34" charset="0"/>
              </a:rPr>
              <a:t>Foil irradiation at the PBI, gamma spectrometry and simulations</a:t>
            </a:r>
            <a:endParaRPr lang="en-US" sz="140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3" name="Shape 10"/>
          <p:cNvSpPr/>
          <p:nvPr/>
        </p:nvSpPr>
        <p:spPr>
          <a:xfrm>
            <a:off x="1193800" y="3504197"/>
            <a:ext cx="8255000" cy="0"/>
          </a:xfrm>
          <a:prstGeom prst="line">
            <a:avLst/>
          </a:prstGeom>
          <a:noFill/>
          <a:ln w="12700">
            <a:solidFill>
              <a:srgbClr val="7CCBE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" name="Text 11"/>
          <p:cNvSpPr/>
          <p:nvPr/>
        </p:nvSpPr>
        <p:spPr>
          <a:xfrm>
            <a:off x="1193800" y="2992387"/>
            <a:ext cx="431800" cy="3454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52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3</a:t>
            </a:r>
            <a:endParaRPr lang="en-US" sz="1800" dirty="0"/>
          </a:p>
        </p:txBody>
      </p:sp>
      <p:sp>
        <p:nvSpPr>
          <p:cNvPr id="15" name="Text 12"/>
          <p:cNvSpPr/>
          <p:nvPr/>
        </p:nvSpPr>
        <p:spPr>
          <a:xfrm>
            <a:off x="1828800" y="2966987"/>
            <a:ext cx="248539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Segoe UI Semibold" panose="020B0702040204020203" pitchFamily="34" charset="0"/>
                <a:ea typeface="Open Sans" pitchFamily="34" charset="-122"/>
                <a:cs typeface="Segoe UI Semibold" panose="020B0702040204020203" pitchFamily="34" charset="0"/>
              </a:rPr>
              <a:t>Results</a:t>
            </a:r>
            <a:endParaRPr lang="en-US" sz="2000" dirty="0"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sp>
        <p:nvSpPr>
          <p:cNvPr id="16" name="Text 13"/>
          <p:cNvSpPr/>
          <p:nvPr/>
        </p:nvSpPr>
        <p:spPr>
          <a:xfrm>
            <a:off x="4495800" y="3048267"/>
            <a:ext cx="510159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60"/>
              </a:lnSpc>
              <a:buNone/>
            </a:pPr>
            <a:r>
              <a:rPr lang="en-US" sz="1400" dirty="0">
                <a:solidFill>
                  <a:srgbClr val="E3F4FC"/>
                </a:solidFill>
                <a:latin typeface="Segoe UI" panose="020B0502040204020203" pitchFamily="34" charset="0"/>
                <a:ea typeface="Open Sans" pitchFamily="34" charset="-122"/>
                <a:cs typeface="Segoe UI" panose="020B0502040204020203" pitchFamily="34" charset="0"/>
              </a:rPr>
              <a:t>Measured activities and C/E ratios</a:t>
            </a:r>
            <a:endParaRPr lang="en-US" sz="140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7" name="Shape 14"/>
          <p:cNvSpPr/>
          <p:nvPr/>
        </p:nvSpPr>
        <p:spPr>
          <a:xfrm>
            <a:off x="1193800" y="4225557"/>
            <a:ext cx="8255000" cy="0"/>
          </a:xfrm>
          <a:prstGeom prst="line">
            <a:avLst/>
          </a:prstGeom>
          <a:noFill/>
          <a:ln w="12700">
            <a:solidFill>
              <a:srgbClr val="7CCBE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8" name="Text 15"/>
          <p:cNvSpPr/>
          <p:nvPr/>
        </p:nvSpPr>
        <p:spPr>
          <a:xfrm>
            <a:off x="1193800" y="3713747"/>
            <a:ext cx="431800" cy="3454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52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4</a:t>
            </a:r>
            <a:endParaRPr lang="en-US" sz="1800" dirty="0"/>
          </a:p>
        </p:txBody>
      </p:sp>
      <p:sp>
        <p:nvSpPr>
          <p:cNvPr id="19" name="Text 16"/>
          <p:cNvSpPr/>
          <p:nvPr/>
        </p:nvSpPr>
        <p:spPr>
          <a:xfrm>
            <a:off x="1828800" y="3688347"/>
            <a:ext cx="248539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Segoe UI Semibold" panose="020B0702040204020203" pitchFamily="34" charset="0"/>
                <a:ea typeface="Open Sans" pitchFamily="34" charset="-122"/>
                <a:cs typeface="Segoe UI Semibold" panose="020B0702040204020203" pitchFamily="34" charset="0"/>
              </a:rPr>
              <a:t>Conclusions</a:t>
            </a:r>
            <a:endParaRPr lang="en-US" sz="2000" dirty="0"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sp>
        <p:nvSpPr>
          <p:cNvPr id="20" name="Text 17"/>
          <p:cNvSpPr/>
          <p:nvPr/>
        </p:nvSpPr>
        <p:spPr>
          <a:xfrm>
            <a:off x="4495800" y="3769627"/>
            <a:ext cx="510159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60"/>
              </a:lnSpc>
              <a:buNone/>
            </a:pPr>
            <a:r>
              <a:rPr lang="en-US" sz="1400" dirty="0">
                <a:solidFill>
                  <a:srgbClr val="E3F4FC"/>
                </a:solidFill>
                <a:latin typeface="Segoe UI" panose="020B0502040204020203" pitchFamily="34" charset="0"/>
                <a:ea typeface="Open Sans" pitchFamily="34" charset="-122"/>
                <a:cs typeface="Segoe UI" panose="020B0502040204020203" pitchFamily="34" charset="0"/>
              </a:rPr>
              <a:t>Agreement and proposed future work</a:t>
            </a:r>
            <a:endParaRPr lang="en-US" sz="140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1" name="Text 18"/>
          <p:cNvSpPr/>
          <p:nvPr/>
        </p:nvSpPr>
        <p:spPr>
          <a:xfrm>
            <a:off x="1193800" y="6365241"/>
            <a:ext cx="9418320" cy="238760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dirty="0">
                <a:solidFill>
                  <a:srgbClr val="E3F4FC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20 October 2026 - Benchmark activation experiment of various foil samples using the ESS accelerator dump line</a:t>
            </a:r>
            <a:endParaRPr lang="en-US" sz="1200" dirty="0"/>
          </a:p>
        </p:txBody>
      </p:sp>
      <p:sp>
        <p:nvSpPr>
          <p:cNvPr id="22" name="Text 19"/>
          <p:cNvSpPr/>
          <p:nvPr/>
        </p:nvSpPr>
        <p:spPr>
          <a:xfrm>
            <a:off x="10896600" y="6365241"/>
            <a:ext cx="685800" cy="238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r">
              <a:lnSpc>
                <a:spcPts val="1680"/>
              </a:lnSpc>
              <a:buNone/>
            </a:pPr>
            <a:r>
              <a:rPr lang="en-US" sz="1200" dirty="0">
                <a:solidFill>
                  <a:srgbClr val="E3F4FC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099D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457200"/>
            <a:ext cx="279400" cy="640080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3" name="Image 0" descr="Copper-lit facade lamellae of the ESS target building at dusk"/>
          <p:cNvPicPr>
            <a:picLocks noChangeAspect="1"/>
          </p:cNvPicPr>
          <p:nvPr/>
        </p:nvPicPr>
        <p:blipFill>
          <a:blip r:embed="rId3"/>
          <a:srcRect l="16762" r="16762"/>
          <a:stretch/>
        </p:blipFill>
        <p:spPr>
          <a:xfrm>
            <a:off x="6604000" y="0"/>
            <a:ext cx="5588000" cy="6858000"/>
          </a:xfrm>
          <a:prstGeom prst="rect">
            <a:avLst/>
          </a:prstGeom>
        </p:spPr>
      </p:pic>
      <p:sp>
        <p:nvSpPr>
          <p:cNvPr id="4" name="Shape 1"/>
          <p:cNvSpPr/>
          <p:nvPr/>
        </p:nvSpPr>
        <p:spPr>
          <a:xfrm>
            <a:off x="6604000" y="0"/>
            <a:ext cx="5588000" cy="6858000"/>
          </a:xfrm>
          <a:prstGeom prst="rect">
            <a:avLst/>
          </a:prstGeom>
          <a:gradFill rotWithShape="1">
            <a:gsLst>
              <a:gs pos="0">
                <a:srgbClr val="001428">
                  <a:alpha val="55000"/>
                </a:srgbClr>
              </a:gs>
              <a:gs pos="28000">
                <a:srgbClr val="001428">
                  <a:alpha val="0"/>
                </a:srgbClr>
              </a:gs>
            </a:gsLst>
            <a:lin ang="5400000" scaled="0"/>
          </a:gradFill>
          <a:ln/>
        </p:spPr>
        <p:txBody>
          <a:bodyPr/>
          <a:lstStyle/>
          <a:p>
            <a:endParaRPr lang="en-US"/>
          </a:p>
        </p:txBody>
      </p:sp>
      <p:pic>
        <p:nvPicPr>
          <p:cNvPr id="5" name="Image 1" descr="Lund University and European Spallation Source logos"/>
          <p:cNvPicPr>
            <a:picLocks noChangeAspect="1"/>
          </p:cNvPicPr>
          <p:nvPr/>
        </p:nvPicPr>
        <p:blipFill>
          <a:blip r:embed="rId4"/>
          <a:srcRect l="-161" r="-161"/>
          <a:stretch/>
        </p:blipFill>
        <p:spPr>
          <a:xfrm>
            <a:off x="9169400" y="355600"/>
            <a:ext cx="2413000" cy="755650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1193800" y="2471420"/>
            <a:ext cx="10490962" cy="4724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52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#1</a:t>
            </a:r>
            <a:endParaRPr lang="en-US" sz="3200" dirty="0"/>
          </a:p>
        </p:txBody>
      </p:sp>
      <p:sp>
        <p:nvSpPr>
          <p:cNvPr id="7" name="Text 3"/>
          <p:cNvSpPr>
            <a:spLocks noGrp="1"/>
          </p:cNvSpPr>
          <p:nvPr>
            <p:ph type="title"/>
          </p:nvPr>
        </p:nvSpPr>
        <p:spPr>
          <a:xfrm>
            <a:off x="1193800" y="3070861"/>
            <a:ext cx="510159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4840"/>
              </a:lnSpc>
              <a:buNone/>
            </a:pPr>
            <a:r>
              <a:rPr lang="en-US" sz="4400" b="0" i="0" dirty="0">
                <a:solidFill>
                  <a:srgbClr val="FFFFFF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Introduction</a:t>
            </a:r>
            <a:endParaRPr lang="en-US" sz="4400" dirty="0"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sp>
        <p:nvSpPr>
          <p:cNvPr id="8" name="Text 4"/>
          <p:cNvSpPr/>
          <p:nvPr/>
        </p:nvSpPr>
        <p:spPr>
          <a:xfrm>
            <a:off x="1193800" y="3837941"/>
            <a:ext cx="4970780" cy="5740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160"/>
              </a:lnSpc>
              <a:buNone/>
            </a:pPr>
            <a:r>
              <a:rPr lang="en-US" dirty="0">
                <a:solidFill>
                  <a:srgbClr val="E3F4FC"/>
                </a:solidFill>
                <a:latin typeface="Segoe UI" panose="020B0502040204020203" pitchFamily="34" charset="0"/>
                <a:ea typeface="Open Sans" pitchFamily="34" charset="-122"/>
                <a:cs typeface="Segoe UI" panose="020B0502040204020203" pitchFamily="34" charset="0"/>
              </a:rPr>
              <a:t>ESS status, transition to operations and future needs</a:t>
            </a:r>
            <a:endParaRPr lang="en-US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457200"/>
            <a:ext cx="279400" cy="6400800"/>
          </a:xfrm>
          <a:prstGeom prst="rect">
            <a:avLst/>
          </a:prstGeom>
          <a:solidFill>
            <a:srgbClr val="0099DC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3" name="Image 0" descr="Lund University and European Spallation Source logos"/>
          <p:cNvPicPr>
            <a:picLocks noChangeAspect="1"/>
          </p:cNvPicPr>
          <p:nvPr/>
        </p:nvPicPr>
        <p:blipFill>
          <a:blip r:embed="rId3"/>
          <a:srcRect l="-161" r="-161"/>
          <a:stretch/>
        </p:blipFill>
        <p:spPr>
          <a:xfrm>
            <a:off x="9169400" y="355600"/>
            <a:ext cx="2413000" cy="755650"/>
          </a:xfrm>
          <a:prstGeom prst="rect">
            <a:avLst/>
          </a:prstGeom>
        </p:spPr>
      </p:pic>
      <p:sp>
        <p:nvSpPr>
          <p:cNvPr id="4" name="Text 1"/>
          <p:cNvSpPr>
            <a:spLocks noGrp="1"/>
          </p:cNvSpPr>
          <p:nvPr>
            <p:ph type="title"/>
          </p:nvPr>
        </p:nvSpPr>
        <p:spPr>
          <a:xfrm>
            <a:off x="1193800" y="406400"/>
            <a:ext cx="7848600" cy="5562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4180"/>
              </a:lnSpc>
              <a:buNone/>
            </a:pPr>
            <a:r>
              <a:rPr lang="en-US" sz="3800" b="0" i="0" dirty="0">
                <a:solidFill>
                  <a:srgbClr val="404040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Introduction</a:t>
            </a:r>
            <a:endParaRPr lang="en-US" sz="3800" dirty="0"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sp>
        <p:nvSpPr>
          <p:cNvPr id="5" name="Text 2"/>
          <p:cNvSpPr/>
          <p:nvPr/>
        </p:nvSpPr>
        <p:spPr>
          <a:xfrm>
            <a:off x="1193800" y="962661"/>
            <a:ext cx="7848600" cy="355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600"/>
              </a:lnSpc>
              <a:buNone/>
            </a:pPr>
            <a:r>
              <a:rPr lang="en-US" sz="2000" dirty="0">
                <a:solidFill>
                  <a:srgbClr val="0099DC"/>
                </a:solidFill>
                <a:latin typeface="Segoe UI" panose="020B0502040204020203" pitchFamily="34" charset="0"/>
                <a:ea typeface="Open Sans" pitchFamily="34" charset="-122"/>
                <a:cs typeface="Segoe UI" panose="020B0502040204020203" pitchFamily="34" charset="0"/>
              </a:rPr>
              <a:t>ESS status &amp; future needs</a:t>
            </a:r>
            <a:endParaRPr lang="en-US" sz="200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6" name="Shape 3"/>
          <p:cNvSpPr/>
          <p:nvPr/>
        </p:nvSpPr>
        <p:spPr>
          <a:xfrm>
            <a:off x="1219200" y="2021841"/>
            <a:ext cx="203200" cy="203200"/>
          </a:xfrm>
          <a:prstGeom prst="roundRect">
            <a:avLst>
              <a:gd name="adj" fmla="val 50000"/>
            </a:avLst>
          </a:prstGeom>
          <a:solidFill>
            <a:srgbClr val="0099DC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7" name="Shape 4"/>
          <p:cNvSpPr/>
          <p:nvPr/>
        </p:nvSpPr>
        <p:spPr>
          <a:xfrm>
            <a:off x="1308100" y="2225041"/>
            <a:ext cx="25400" cy="812800"/>
          </a:xfrm>
          <a:prstGeom prst="rect">
            <a:avLst/>
          </a:prstGeom>
          <a:solidFill>
            <a:srgbClr val="0099DC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8" name="Text 5"/>
          <p:cNvSpPr/>
          <p:nvPr/>
        </p:nvSpPr>
        <p:spPr>
          <a:xfrm>
            <a:off x="1676400" y="2009229"/>
            <a:ext cx="4212082" cy="299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160"/>
              </a:lnSpc>
              <a:buNone/>
            </a:pPr>
            <a:r>
              <a:rPr lang="en-US" sz="2000" b="1" dirty="0">
                <a:solidFill>
                  <a:srgbClr val="404040"/>
                </a:solidFill>
                <a:latin typeface="Segoe UI Semibold" panose="020B0702040204020203" pitchFamily="34" charset="0"/>
                <a:ea typeface="Open Sans" pitchFamily="34" charset="-122"/>
                <a:cs typeface="Segoe UI Semibold" panose="020B0702040204020203" pitchFamily="34" charset="0"/>
              </a:rPr>
              <a:t>Accelerator commissioned</a:t>
            </a:r>
            <a:endParaRPr lang="en-US" sz="2000" dirty="0"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sp>
        <p:nvSpPr>
          <p:cNvPr id="9" name="Text 6"/>
          <p:cNvSpPr/>
          <p:nvPr/>
        </p:nvSpPr>
        <p:spPr>
          <a:xfrm>
            <a:off x="1676400" y="2334349"/>
            <a:ext cx="4212082" cy="5232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60"/>
              </a:lnSpc>
              <a:buNone/>
            </a:pPr>
            <a:r>
              <a:rPr lang="en-US" sz="1400" dirty="0">
                <a:solidFill>
                  <a:srgbClr val="666666"/>
                </a:solidFill>
                <a:latin typeface="Segoe UI" panose="020B0502040204020203" pitchFamily="34" charset="0"/>
                <a:ea typeface="Open Sans" pitchFamily="34" charset="-122"/>
                <a:cs typeface="Segoe UI" panose="020B0502040204020203" pitchFamily="34" charset="0"/>
              </a:rPr>
              <a:t>Beam on Dump milestones reached last year, tuning tests running</a:t>
            </a:r>
            <a:endParaRPr lang="en-US" sz="140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0" name="Shape 7"/>
          <p:cNvSpPr/>
          <p:nvPr/>
        </p:nvSpPr>
        <p:spPr>
          <a:xfrm>
            <a:off x="1219200" y="3266441"/>
            <a:ext cx="203200" cy="203200"/>
          </a:xfrm>
          <a:prstGeom prst="roundRect">
            <a:avLst>
              <a:gd name="adj" fmla="val 50000"/>
            </a:avLst>
          </a:prstGeom>
          <a:solidFill>
            <a:srgbClr val="0099DC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1" name="Shape 8"/>
          <p:cNvSpPr/>
          <p:nvPr/>
        </p:nvSpPr>
        <p:spPr>
          <a:xfrm>
            <a:off x="1308100" y="3469641"/>
            <a:ext cx="25400" cy="812800"/>
          </a:xfrm>
          <a:prstGeom prst="rect">
            <a:avLst/>
          </a:prstGeom>
          <a:gradFill rotWithShape="1">
            <a:gsLst>
              <a:gs pos="0">
                <a:srgbClr val="0099DC"/>
              </a:gs>
              <a:gs pos="100000">
                <a:srgbClr val="FF7D00"/>
              </a:gs>
            </a:gsLst>
            <a:lin ang="5400000" scaled="0"/>
          </a:gradFill>
          <a:ln/>
        </p:spPr>
        <p:txBody>
          <a:bodyPr/>
          <a:lstStyle/>
          <a:p>
            <a:endParaRPr lang="en-US"/>
          </a:p>
        </p:txBody>
      </p:sp>
      <p:sp>
        <p:nvSpPr>
          <p:cNvPr id="12" name="Text 9"/>
          <p:cNvSpPr/>
          <p:nvPr/>
        </p:nvSpPr>
        <p:spPr>
          <a:xfrm>
            <a:off x="1676400" y="3253829"/>
            <a:ext cx="4212082" cy="299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160"/>
              </a:lnSpc>
              <a:buNone/>
            </a:pPr>
            <a:r>
              <a:rPr lang="en-US" sz="2000" b="1" dirty="0">
                <a:solidFill>
                  <a:srgbClr val="404040"/>
                </a:solidFill>
                <a:latin typeface="Segoe UI Semibold" panose="020B0702040204020203" pitchFamily="34" charset="0"/>
                <a:ea typeface="Open Sans" pitchFamily="34" charset="-122"/>
                <a:cs typeface="Segoe UI Semibold" panose="020B0702040204020203" pitchFamily="34" charset="0"/>
              </a:rPr>
              <a:t>MRP2 installed</a:t>
            </a:r>
            <a:endParaRPr lang="en-US" sz="2000" dirty="0"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sp>
        <p:nvSpPr>
          <p:cNvPr id="13" name="Text 10"/>
          <p:cNvSpPr/>
          <p:nvPr/>
        </p:nvSpPr>
        <p:spPr>
          <a:xfrm>
            <a:off x="1676400" y="3578949"/>
            <a:ext cx="4212082" cy="5232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60"/>
              </a:lnSpc>
              <a:buNone/>
            </a:pPr>
            <a:r>
              <a:rPr lang="en-US" sz="1400" dirty="0">
                <a:solidFill>
                  <a:srgbClr val="666666"/>
                </a:solidFill>
                <a:latin typeface="Segoe UI" panose="020B0502040204020203" pitchFamily="34" charset="0"/>
                <a:ea typeface="Open Sans" pitchFamily="34" charset="-122"/>
                <a:cs typeface="Segoe UI" panose="020B0502040204020203" pitchFamily="34" charset="0"/>
              </a:rPr>
              <a:t>New Moderator Reflector Plug in place after last year's incident</a:t>
            </a:r>
            <a:endParaRPr lang="en-US" sz="140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4" name="Shape 11"/>
          <p:cNvSpPr/>
          <p:nvPr/>
        </p:nvSpPr>
        <p:spPr>
          <a:xfrm>
            <a:off x="1235075" y="4526916"/>
            <a:ext cx="171450" cy="17145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31750">
            <a:solidFill>
              <a:srgbClr val="FF7D0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5" name="Text 12"/>
          <p:cNvSpPr/>
          <p:nvPr/>
        </p:nvSpPr>
        <p:spPr>
          <a:xfrm>
            <a:off x="1676400" y="4498429"/>
            <a:ext cx="4212082" cy="299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160"/>
              </a:lnSpc>
              <a:buNone/>
            </a:pPr>
            <a:r>
              <a:rPr lang="en-US" sz="2000" b="1" dirty="0">
                <a:solidFill>
                  <a:srgbClr val="C25E00"/>
                </a:solidFill>
                <a:latin typeface="Segoe UI Semibold" panose="020B0702040204020203" pitchFamily="34" charset="0"/>
                <a:ea typeface="Open Sans" pitchFamily="34" charset="-122"/>
                <a:cs typeface="Segoe UI Semibold" panose="020B0702040204020203" pitchFamily="34" charset="0"/>
              </a:rPr>
              <a:t>Beam on Target: early 2027</a:t>
            </a:r>
            <a:endParaRPr lang="en-US" sz="2000" dirty="0"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sp>
        <p:nvSpPr>
          <p:cNvPr id="16" name="Text 13"/>
          <p:cNvSpPr/>
          <p:nvPr/>
        </p:nvSpPr>
        <p:spPr>
          <a:xfrm>
            <a:off x="1676400" y="4823549"/>
            <a:ext cx="421208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60"/>
              </a:lnSpc>
              <a:buNone/>
            </a:pPr>
            <a:r>
              <a:rPr lang="en-US" sz="1400" dirty="0">
                <a:solidFill>
                  <a:srgbClr val="666666"/>
                </a:solidFill>
                <a:latin typeface="Segoe UI" panose="020B0502040204020203" pitchFamily="34" charset="0"/>
                <a:ea typeface="Open Sans" pitchFamily="34" charset="-122"/>
                <a:cs typeface="Segoe UI" panose="020B0502040204020203" pitchFamily="34" charset="0"/>
              </a:rPr>
              <a:t>Transition to operations</a:t>
            </a:r>
            <a:endParaRPr lang="en-US" sz="140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17" name="Image 1" descr="Superconducting cryomodules in the ESS LINAC tunnel"/>
          <p:cNvPicPr>
            <a:picLocks noChangeAspect="1"/>
          </p:cNvPicPr>
          <p:nvPr/>
        </p:nvPicPr>
        <p:blipFill>
          <a:blip r:embed="rId4"/>
          <a:srcRect t="2487" b="2487"/>
          <a:stretch/>
        </p:blipFill>
        <p:spPr>
          <a:xfrm>
            <a:off x="6172200" y="1648461"/>
            <a:ext cx="5207000" cy="3810000"/>
          </a:xfrm>
          <a:prstGeom prst="rect">
            <a:avLst/>
          </a:prstGeom>
        </p:spPr>
      </p:pic>
      <p:sp>
        <p:nvSpPr>
          <p:cNvPr id="18" name="Text 14"/>
          <p:cNvSpPr/>
          <p:nvPr/>
        </p:nvSpPr>
        <p:spPr>
          <a:xfrm>
            <a:off x="1193800" y="6365239"/>
            <a:ext cx="9418320" cy="238760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dirty="0">
                <a:solidFill>
                  <a:srgbClr val="8A8A8A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20 October 2026 - Benchmark activation experiment of various foil samples using the ESS accelerator dump line </a:t>
            </a:r>
            <a:endParaRPr lang="en-US" sz="1200" dirty="0"/>
          </a:p>
        </p:txBody>
      </p:sp>
      <p:sp>
        <p:nvSpPr>
          <p:cNvPr id="19" name="Text 15"/>
          <p:cNvSpPr/>
          <p:nvPr/>
        </p:nvSpPr>
        <p:spPr>
          <a:xfrm>
            <a:off x="10896600" y="6365239"/>
            <a:ext cx="685800" cy="238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r">
              <a:lnSpc>
                <a:spcPts val="1680"/>
              </a:lnSpc>
              <a:buNone/>
            </a:pPr>
            <a:r>
              <a:rPr lang="en-US" sz="1200" dirty="0">
                <a:solidFill>
                  <a:srgbClr val="8A8A8A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457200"/>
            <a:ext cx="279400" cy="6400800"/>
          </a:xfrm>
          <a:prstGeom prst="rect">
            <a:avLst/>
          </a:prstGeom>
          <a:solidFill>
            <a:srgbClr val="0099DC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3" name="Image 0" descr="Lund University and European Spallation Source logos"/>
          <p:cNvPicPr>
            <a:picLocks noChangeAspect="1"/>
          </p:cNvPicPr>
          <p:nvPr/>
        </p:nvPicPr>
        <p:blipFill>
          <a:blip r:embed="rId3"/>
          <a:srcRect l="-161" r="-161"/>
          <a:stretch/>
        </p:blipFill>
        <p:spPr>
          <a:xfrm>
            <a:off x="9169400" y="355600"/>
            <a:ext cx="2413000" cy="755650"/>
          </a:xfrm>
          <a:prstGeom prst="rect">
            <a:avLst/>
          </a:prstGeom>
        </p:spPr>
      </p:pic>
      <p:sp>
        <p:nvSpPr>
          <p:cNvPr id="4" name="Text 1"/>
          <p:cNvSpPr>
            <a:spLocks noGrp="1"/>
          </p:cNvSpPr>
          <p:nvPr>
            <p:ph type="title"/>
          </p:nvPr>
        </p:nvSpPr>
        <p:spPr>
          <a:xfrm>
            <a:off x="1193800" y="406400"/>
            <a:ext cx="7848600" cy="51792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919"/>
              </a:lnSpc>
              <a:buNone/>
            </a:pPr>
            <a:r>
              <a:rPr lang="en-US" sz="3563" b="0" i="0" dirty="0">
                <a:solidFill>
                  <a:srgbClr val="404040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Introduction</a:t>
            </a:r>
            <a:endParaRPr lang="en-US" sz="3563" dirty="0"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sp>
        <p:nvSpPr>
          <p:cNvPr id="5" name="Text 2"/>
          <p:cNvSpPr/>
          <p:nvPr/>
        </p:nvSpPr>
        <p:spPr>
          <a:xfrm>
            <a:off x="1193800" y="924322"/>
            <a:ext cx="7848600" cy="33178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421"/>
              </a:lnSpc>
              <a:buNone/>
            </a:pPr>
            <a:r>
              <a:rPr lang="en-US" sz="1863" dirty="0">
                <a:solidFill>
                  <a:srgbClr val="0099DC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ESS status &amp; future needs</a:t>
            </a:r>
            <a:endParaRPr lang="en-US" sz="1863" dirty="0"/>
          </a:p>
        </p:txBody>
      </p:sp>
      <p:pic>
        <p:nvPicPr>
          <p:cNvPr id="6" name="Image 1" descr="Schematic of the ESS LINAC with a bracket over the sections where uncontrolled beam losses cause activation, and the beam line splitting towards the target and the tuning dump"/>
          <p:cNvPicPr>
            <a:picLocks noChangeAspect="1"/>
          </p:cNvPicPr>
          <p:nvPr/>
        </p:nvPicPr>
        <p:blipFill>
          <a:blip r:embed="rId4"/>
          <a:srcRect l="-69" r="-69"/>
          <a:stretch/>
        </p:blipFill>
        <p:spPr>
          <a:xfrm>
            <a:off x="1193800" y="1484709"/>
            <a:ext cx="10185400" cy="1778000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2543969" y="1484709"/>
            <a:ext cx="6704013" cy="238760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normAutofit/>
          </a:bodyPr>
          <a:lstStyle/>
          <a:p>
            <a:pPr marL="0" indent="0" algn="ctr">
              <a:lnSpc>
                <a:spcPts val="1680"/>
              </a:lnSpc>
              <a:buNone/>
            </a:pPr>
            <a:r>
              <a:rPr lang="en-US" sz="1200" b="1" dirty="0">
                <a:solidFill>
                  <a:srgbClr val="C25E00"/>
                </a:solidFill>
                <a:latin typeface="Segoe UI Semibold" panose="020B0702040204020203" pitchFamily="34" charset="0"/>
                <a:ea typeface="Open Sans" pitchFamily="34" charset="-122"/>
                <a:cs typeface="Segoe UI Semibold" panose="020B0702040204020203" pitchFamily="34" charset="0"/>
              </a:rPr>
              <a:t>Uncontrolled beam losses → activation</a:t>
            </a:r>
            <a:endParaRPr lang="en-US" sz="1200" dirty="0"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sp>
        <p:nvSpPr>
          <p:cNvPr id="8" name="Text 4"/>
          <p:cNvSpPr/>
          <p:nvPr/>
        </p:nvSpPr>
        <p:spPr>
          <a:xfrm>
            <a:off x="1193800" y="1992709"/>
            <a:ext cx="381000" cy="355044"/>
          </a:xfrm>
          <a:prstGeom prst="rect">
            <a:avLst/>
          </a:prstGeom>
          <a:solidFill>
            <a:srgbClr val="BFBFBF"/>
          </a:solidFill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ts val="2796"/>
              </a:lnSpc>
              <a:buNone/>
            </a:pPr>
            <a:r>
              <a:rPr lang="en-US" sz="1200" b="1" dirty="0">
                <a:solidFill>
                  <a:srgbClr val="40404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IS</a:t>
            </a:r>
            <a:endParaRPr lang="en-US" sz="1200" dirty="0"/>
          </a:p>
        </p:txBody>
      </p:sp>
      <p:sp>
        <p:nvSpPr>
          <p:cNvPr id="9" name="Text 5"/>
          <p:cNvSpPr/>
          <p:nvPr/>
        </p:nvSpPr>
        <p:spPr>
          <a:xfrm>
            <a:off x="1600200" y="1992709"/>
            <a:ext cx="482600" cy="355044"/>
          </a:xfrm>
          <a:prstGeom prst="rect">
            <a:avLst/>
          </a:prstGeom>
          <a:solidFill>
            <a:srgbClr val="BFBFBF"/>
          </a:solidFill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ts val="2796"/>
              </a:lnSpc>
              <a:buNone/>
            </a:pPr>
            <a:r>
              <a:rPr lang="en-US" sz="1200" b="1" dirty="0">
                <a:solidFill>
                  <a:srgbClr val="40404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RFQ</a:t>
            </a:r>
            <a:endParaRPr lang="en-US" sz="1200" dirty="0"/>
          </a:p>
        </p:txBody>
      </p:sp>
      <p:sp>
        <p:nvSpPr>
          <p:cNvPr id="10" name="Text 6"/>
          <p:cNvSpPr/>
          <p:nvPr/>
        </p:nvSpPr>
        <p:spPr>
          <a:xfrm>
            <a:off x="2101850" y="1992709"/>
            <a:ext cx="508000" cy="355044"/>
          </a:xfrm>
          <a:prstGeom prst="rect">
            <a:avLst/>
          </a:prstGeom>
          <a:solidFill>
            <a:srgbClr val="BFBFBF"/>
          </a:solidFill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ts val="2796"/>
              </a:lnSpc>
              <a:buNone/>
            </a:pPr>
            <a:r>
              <a:rPr lang="en-US" sz="1200" b="1" dirty="0">
                <a:solidFill>
                  <a:srgbClr val="40404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MEBT</a:t>
            </a:r>
            <a:endParaRPr lang="en-US" sz="1200" dirty="0"/>
          </a:p>
        </p:txBody>
      </p:sp>
      <p:sp>
        <p:nvSpPr>
          <p:cNvPr id="11" name="Text 7"/>
          <p:cNvSpPr/>
          <p:nvPr/>
        </p:nvSpPr>
        <p:spPr>
          <a:xfrm>
            <a:off x="2641600" y="1992709"/>
            <a:ext cx="876300" cy="355044"/>
          </a:xfrm>
          <a:prstGeom prst="rect">
            <a:avLst/>
          </a:prstGeom>
          <a:solidFill>
            <a:srgbClr val="BFBFBF"/>
          </a:solidFill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ts val="2796"/>
              </a:lnSpc>
              <a:buNone/>
            </a:pPr>
            <a:r>
              <a:rPr lang="en-US" sz="1200" b="1" dirty="0">
                <a:solidFill>
                  <a:srgbClr val="40404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DTL</a:t>
            </a:r>
            <a:endParaRPr lang="en-US" sz="1200" dirty="0"/>
          </a:p>
        </p:txBody>
      </p:sp>
      <p:sp>
        <p:nvSpPr>
          <p:cNvPr id="12" name="Text 8"/>
          <p:cNvSpPr/>
          <p:nvPr/>
        </p:nvSpPr>
        <p:spPr>
          <a:xfrm>
            <a:off x="3543300" y="1992709"/>
            <a:ext cx="1092200" cy="355044"/>
          </a:xfrm>
          <a:prstGeom prst="rect">
            <a:avLst/>
          </a:prstGeom>
          <a:solidFill>
            <a:srgbClr val="0099DC"/>
          </a:solidFill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ts val="2796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Spoke</a:t>
            </a:r>
            <a:endParaRPr lang="en-US" sz="1200" dirty="0"/>
          </a:p>
        </p:txBody>
      </p:sp>
      <p:sp>
        <p:nvSpPr>
          <p:cNvPr id="13" name="Text 9"/>
          <p:cNvSpPr/>
          <p:nvPr/>
        </p:nvSpPr>
        <p:spPr>
          <a:xfrm>
            <a:off x="4660900" y="1992709"/>
            <a:ext cx="1409700" cy="355044"/>
          </a:xfrm>
          <a:prstGeom prst="rect">
            <a:avLst/>
          </a:prstGeom>
          <a:solidFill>
            <a:srgbClr val="0099DC"/>
          </a:solidFill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ts val="2796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Medium β</a:t>
            </a:r>
            <a:endParaRPr lang="en-US" sz="1200" dirty="0"/>
          </a:p>
        </p:txBody>
      </p:sp>
      <p:sp>
        <p:nvSpPr>
          <p:cNvPr id="14" name="Text 10"/>
          <p:cNvSpPr/>
          <p:nvPr/>
        </p:nvSpPr>
        <p:spPr>
          <a:xfrm>
            <a:off x="6096000" y="1992709"/>
            <a:ext cx="2120900" cy="355044"/>
          </a:xfrm>
          <a:prstGeom prst="rect">
            <a:avLst/>
          </a:prstGeom>
          <a:solidFill>
            <a:srgbClr val="0099DC"/>
          </a:solidFill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ts val="2796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High β</a:t>
            </a:r>
            <a:endParaRPr lang="en-US" sz="1200" dirty="0"/>
          </a:p>
        </p:txBody>
      </p:sp>
      <p:sp>
        <p:nvSpPr>
          <p:cNvPr id="15" name="Text 11"/>
          <p:cNvSpPr/>
          <p:nvPr/>
        </p:nvSpPr>
        <p:spPr>
          <a:xfrm>
            <a:off x="8242300" y="1992709"/>
            <a:ext cx="908050" cy="355044"/>
          </a:xfrm>
          <a:prstGeom prst="rect">
            <a:avLst/>
          </a:prstGeom>
          <a:solidFill>
            <a:srgbClr val="003366"/>
          </a:solidFill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ts val="2796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HEBT</a:t>
            </a:r>
            <a:endParaRPr lang="en-US" sz="1200" dirty="0"/>
          </a:p>
        </p:txBody>
      </p:sp>
      <p:sp>
        <p:nvSpPr>
          <p:cNvPr id="16" name="Text 12"/>
          <p:cNvSpPr/>
          <p:nvPr/>
        </p:nvSpPr>
        <p:spPr>
          <a:xfrm>
            <a:off x="10210800" y="1573609"/>
            <a:ext cx="1168400" cy="330200"/>
          </a:xfrm>
          <a:custGeom>
            <a:avLst/>
            <a:gdLst/>
            <a:ahLst/>
            <a:cxnLst/>
            <a:rect l="l" t="t" r="r" b="b"/>
            <a:pathLst>
              <a:path w="1168400" h="330200">
                <a:moveTo>
                  <a:pt x="25400" y="0"/>
                </a:moveTo>
                <a:lnTo>
                  <a:pt x="1143000" y="0"/>
                </a:lnTo>
                <a:arcTo wR="25400" hR="25400" stAng="16200000" swAng="5400000"/>
                <a:lnTo>
                  <a:pt x="1168400" y="304800"/>
                </a:lnTo>
                <a:arcTo wR="25400" hR="25400" stAng="0" swAng="5400000"/>
                <a:lnTo>
                  <a:pt x="25400" y="330200"/>
                </a:lnTo>
                <a:arcTo wR="25400" hR="25400" stAng="5400000" swAng="5400000"/>
                <a:lnTo>
                  <a:pt x="0" y="25400"/>
                </a:lnTo>
                <a:arcTo wR="25400" hR="25400" stAng="10800000" swAng="5400000"/>
                <a:close/>
              </a:path>
            </a:pathLst>
          </a:custGeom>
          <a:solidFill>
            <a:srgbClr val="003366"/>
          </a:solidFill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ts val="26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Target</a:t>
            </a:r>
            <a:endParaRPr lang="en-US" sz="1300" dirty="0"/>
          </a:p>
        </p:txBody>
      </p:sp>
      <p:sp>
        <p:nvSpPr>
          <p:cNvPr id="17" name="Text 13"/>
          <p:cNvSpPr/>
          <p:nvPr/>
        </p:nvSpPr>
        <p:spPr>
          <a:xfrm>
            <a:off x="10210800" y="2437209"/>
            <a:ext cx="1168400" cy="330200"/>
          </a:xfrm>
          <a:custGeom>
            <a:avLst/>
            <a:gdLst/>
            <a:ahLst/>
            <a:cxnLst/>
            <a:rect l="l" t="t" r="r" b="b"/>
            <a:pathLst>
              <a:path w="1168400" h="330200">
                <a:moveTo>
                  <a:pt x="25400" y="0"/>
                </a:moveTo>
                <a:lnTo>
                  <a:pt x="1143000" y="0"/>
                </a:lnTo>
                <a:arcTo wR="25400" hR="25400" stAng="16200000" swAng="5400000"/>
                <a:lnTo>
                  <a:pt x="1168400" y="304800"/>
                </a:lnTo>
                <a:arcTo wR="25400" hR="25400" stAng="0" swAng="5400000"/>
                <a:lnTo>
                  <a:pt x="25400" y="330200"/>
                </a:lnTo>
                <a:arcTo wR="25400" hR="25400" stAng="5400000" swAng="5400000"/>
                <a:lnTo>
                  <a:pt x="0" y="25400"/>
                </a:lnTo>
                <a:arcTo wR="25400" hR="25400" stAng="10800000" swAng="5400000"/>
                <a:close/>
              </a:path>
            </a:pathLst>
          </a:custGeom>
          <a:solidFill>
            <a:srgbClr val="003366"/>
          </a:solidFill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ts val="26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Beam Dump</a:t>
            </a:r>
            <a:endParaRPr lang="en-US" sz="1300" dirty="0"/>
          </a:p>
        </p:txBody>
      </p:sp>
      <p:sp>
        <p:nvSpPr>
          <p:cNvPr id="19" name="Text 15"/>
          <p:cNvSpPr/>
          <p:nvPr/>
        </p:nvSpPr>
        <p:spPr>
          <a:xfrm>
            <a:off x="9290182" y="2754709"/>
            <a:ext cx="1193800" cy="215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ts val="1500"/>
              </a:lnSpc>
              <a:buNone/>
            </a:pPr>
            <a:r>
              <a:rPr lang="en-US" sz="1200" b="1" dirty="0">
                <a:solidFill>
                  <a:srgbClr val="C25E00"/>
                </a:solidFill>
                <a:latin typeface="Segoe UI Semibold" panose="020B0702040204020203" pitchFamily="34" charset="0"/>
                <a:ea typeface="Open Sans" pitchFamily="34" charset="-122"/>
                <a:cs typeface="Segoe UI Semibold" panose="020B0702040204020203" pitchFamily="34" charset="0"/>
              </a:rPr>
              <a:t>PBI device</a:t>
            </a:r>
            <a:endParaRPr lang="en-US" sz="1200" dirty="0"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sp>
        <p:nvSpPr>
          <p:cNvPr id="20" name="Text 16"/>
          <p:cNvSpPr/>
          <p:nvPr/>
        </p:nvSpPr>
        <p:spPr>
          <a:xfrm>
            <a:off x="1549400" y="2462609"/>
            <a:ext cx="1066800" cy="238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ts val="1680"/>
              </a:lnSpc>
              <a:buNone/>
            </a:pPr>
            <a:r>
              <a:rPr lang="en-US" sz="1200" dirty="0">
                <a:solidFill>
                  <a:srgbClr val="666666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3.6 MeV</a:t>
            </a:r>
            <a:endParaRPr lang="en-US" sz="1200" dirty="0"/>
          </a:p>
        </p:txBody>
      </p:sp>
      <p:sp>
        <p:nvSpPr>
          <p:cNvPr id="21" name="Text 17"/>
          <p:cNvSpPr/>
          <p:nvPr/>
        </p:nvSpPr>
        <p:spPr>
          <a:xfrm>
            <a:off x="2984500" y="2462609"/>
            <a:ext cx="1066800" cy="238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ts val="1680"/>
              </a:lnSpc>
              <a:buNone/>
            </a:pPr>
            <a:r>
              <a:rPr lang="en-US" sz="1200" dirty="0">
                <a:solidFill>
                  <a:srgbClr val="666666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90 MeV</a:t>
            </a:r>
            <a:endParaRPr lang="en-US" sz="1200" dirty="0"/>
          </a:p>
        </p:txBody>
      </p:sp>
      <p:sp>
        <p:nvSpPr>
          <p:cNvPr id="22" name="Text 18"/>
          <p:cNvSpPr/>
          <p:nvPr/>
        </p:nvSpPr>
        <p:spPr>
          <a:xfrm>
            <a:off x="4102100" y="2462609"/>
            <a:ext cx="1066800" cy="238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ts val="1680"/>
              </a:lnSpc>
              <a:buNone/>
            </a:pPr>
            <a:r>
              <a:rPr lang="en-US" sz="1200" dirty="0">
                <a:solidFill>
                  <a:srgbClr val="666666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216 MeV</a:t>
            </a:r>
            <a:endParaRPr lang="en-US" sz="1200" dirty="0"/>
          </a:p>
        </p:txBody>
      </p:sp>
      <p:sp>
        <p:nvSpPr>
          <p:cNvPr id="23" name="Text 19"/>
          <p:cNvSpPr/>
          <p:nvPr/>
        </p:nvSpPr>
        <p:spPr>
          <a:xfrm>
            <a:off x="5537200" y="2462609"/>
            <a:ext cx="1066800" cy="238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ts val="1680"/>
              </a:lnSpc>
              <a:buNone/>
            </a:pPr>
            <a:r>
              <a:rPr lang="en-US" sz="1200" dirty="0">
                <a:solidFill>
                  <a:srgbClr val="666666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571 MeV</a:t>
            </a:r>
            <a:endParaRPr lang="en-US" sz="1200" dirty="0"/>
          </a:p>
        </p:txBody>
      </p:sp>
      <p:sp>
        <p:nvSpPr>
          <p:cNvPr id="24" name="Text 20"/>
          <p:cNvSpPr/>
          <p:nvPr/>
        </p:nvSpPr>
        <p:spPr>
          <a:xfrm>
            <a:off x="7683500" y="2462609"/>
            <a:ext cx="1066800" cy="238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ts val="1680"/>
              </a:lnSpc>
              <a:buNone/>
            </a:pPr>
            <a:r>
              <a:rPr lang="en-US" sz="1200" dirty="0">
                <a:solidFill>
                  <a:srgbClr val="666666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2 GeV</a:t>
            </a:r>
            <a:endParaRPr lang="en-US" sz="1200" dirty="0"/>
          </a:p>
        </p:txBody>
      </p:sp>
      <p:sp>
        <p:nvSpPr>
          <p:cNvPr id="25" name="Shape 21"/>
          <p:cNvSpPr/>
          <p:nvPr/>
        </p:nvSpPr>
        <p:spPr>
          <a:xfrm>
            <a:off x="1193800" y="3208637"/>
            <a:ext cx="152400" cy="152400"/>
          </a:xfrm>
          <a:prstGeom prst="rect">
            <a:avLst/>
          </a:prstGeom>
          <a:solidFill>
            <a:srgbClr val="BFBFB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6" name="Text 22"/>
          <p:cNvSpPr/>
          <p:nvPr/>
        </p:nvSpPr>
        <p:spPr>
          <a:xfrm>
            <a:off x="1448328" y="3178155"/>
            <a:ext cx="1546701" cy="238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dirty="0">
                <a:solidFill>
                  <a:srgbClr val="666666"/>
                </a:solidFill>
                <a:latin typeface="Segoe UI" panose="020B0502040204020203" pitchFamily="34" charset="0"/>
                <a:ea typeface="Open Sans" pitchFamily="34" charset="-122"/>
                <a:cs typeface="Segoe UI" panose="020B0502040204020203" pitchFamily="34" charset="0"/>
              </a:rPr>
              <a:t>Normal-conducting</a:t>
            </a:r>
            <a:endParaRPr lang="en-US" sz="120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7" name="Shape 23"/>
          <p:cNvSpPr/>
          <p:nvPr/>
        </p:nvSpPr>
        <p:spPr>
          <a:xfrm>
            <a:off x="3070701" y="3208637"/>
            <a:ext cx="152400" cy="152400"/>
          </a:xfrm>
          <a:prstGeom prst="rect">
            <a:avLst/>
          </a:prstGeom>
          <a:solidFill>
            <a:srgbClr val="0099DC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8" name="Text 24"/>
          <p:cNvSpPr/>
          <p:nvPr/>
        </p:nvSpPr>
        <p:spPr>
          <a:xfrm>
            <a:off x="3325229" y="3178155"/>
            <a:ext cx="1382792" cy="238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dirty="0">
                <a:solidFill>
                  <a:srgbClr val="666666"/>
                </a:solidFill>
                <a:latin typeface="Segoe UI" panose="020B0502040204020203" pitchFamily="34" charset="0"/>
                <a:ea typeface="Open Sans" pitchFamily="34" charset="-122"/>
                <a:cs typeface="Segoe UI" panose="020B0502040204020203" pitchFamily="34" charset="0"/>
              </a:rPr>
              <a:t>Superconducting</a:t>
            </a:r>
            <a:endParaRPr lang="en-US" sz="120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9" name="Shape 25"/>
          <p:cNvSpPr/>
          <p:nvPr/>
        </p:nvSpPr>
        <p:spPr>
          <a:xfrm>
            <a:off x="4783693" y="3208637"/>
            <a:ext cx="152400" cy="152400"/>
          </a:xfrm>
          <a:prstGeom prst="rect">
            <a:avLst/>
          </a:prstGeom>
          <a:solidFill>
            <a:srgbClr val="003366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0" name="Text 26"/>
          <p:cNvSpPr/>
          <p:nvPr/>
        </p:nvSpPr>
        <p:spPr>
          <a:xfrm>
            <a:off x="5038221" y="3178155"/>
            <a:ext cx="1244600" cy="238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dirty="0">
                <a:solidFill>
                  <a:srgbClr val="666666"/>
                </a:solidFill>
                <a:latin typeface="Segoe UI" panose="020B0502040204020203" pitchFamily="34" charset="0"/>
                <a:ea typeface="Open Sans" pitchFamily="34" charset="-122"/>
                <a:cs typeface="Segoe UI" panose="020B0502040204020203" pitchFamily="34" charset="0"/>
              </a:rPr>
              <a:t>Transport lines</a:t>
            </a:r>
            <a:endParaRPr lang="en-US" sz="120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32" name="Shape 28"/>
          <p:cNvSpPr/>
          <p:nvPr/>
        </p:nvSpPr>
        <p:spPr>
          <a:xfrm>
            <a:off x="1193800" y="3661330"/>
            <a:ext cx="2222500" cy="2307669"/>
          </a:xfrm>
          <a:prstGeom prst="roundRect">
            <a:avLst>
              <a:gd name="adj" fmla="val 3429"/>
            </a:avLst>
          </a:prstGeom>
          <a:solidFill>
            <a:srgbClr val="F2F2F2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3" name="Text 29"/>
          <p:cNvSpPr/>
          <p:nvPr/>
        </p:nvSpPr>
        <p:spPr>
          <a:xfrm>
            <a:off x="1391920" y="3872646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30200" h="330200">
                <a:moveTo>
                  <a:pt x="165100" y="0"/>
                </a:moveTo>
                <a:lnTo>
                  <a:pt x="165100" y="0"/>
                </a:lnTo>
                <a:arcTo wR="165100" hR="165100" stAng="16200000" swAng="5400000"/>
                <a:lnTo>
                  <a:pt x="330200" y="165100"/>
                </a:lnTo>
                <a:arcTo wR="165100" hR="165100" stAng="0" swAng="5400000"/>
                <a:lnTo>
                  <a:pt x="165100" y="330200"/>
                </a:lnTo>
                <a:arcTo wR="165100" hR="165100" stAng="5400000" swAng="5400000"/>
                <a:lnTo>
                  <a:pt x="0" y="165100"/>
                </a:lnTo>
                <a:arcTo wR="165100" hR="165100" stAng="10800000" swAng="5400000"/>
                <a:close/>
              </a:path>
            </a:pathLst>
          </a:custGeom>
          <a:solidFill>
            <a:srgbClr val="003366"/>
          </a:solidFill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ts val="2604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1</a:t>
            </a:r>
            <a:endParaRPr lang="en-US" sz="1400" dirty="0"/>
          </a:p>
        </p:txBody>
      </p:sp>
      <p:sp>
        <p:nvSpPr>
          <p:cNvPr id="34" name="Text 30"/>
          <p:cNvSpPr/>
          <p:nvPr/>
        </p:nvSpPr>
        <p:spPr>
          <a:xfrm>
            <a:off x="1828800" y="3920093"/>
            <a:ext cx="1397889" cy="2444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725"/>
              </a:lnSpc>
              <a:buNone/>
            </a:pPr>
            <a:r>
              <a:rPr lang="en-US" sz="1500" b="1" dirty="0">
                <a:solidFill>
                  <a:srgbClr val="404040"/>
                </a:solidFill>
                <a:latin typeface="Segoe UI Semibold" panose="020B0702040204020203" pitchFamily="34" charset="0"/>
                <a:ea typeface="Open Sans" pitchFamily="34" charset="-122"/>
                <a:cs typeface="Segoe UI Semibold" panose="020B0702040204020203" pitchFamily="34" charset="0"/>
              </a:rPr>
              <a:t>Beam losses</a:t>
            </a:r>
            <a:endParaRPr lang="en-US" sz="1500" dirty="0"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sp>
        <p:nvSpPr>
          <p:cNvPr id="35" name="Text 31"/>
          <p:cNvSpPr/>
          <p:nvPr/>
        </p:nvSpPr>
        <p:spPr>
          <a:xfrm>
            <a:off x="1397000" y="4321730"/>
            <a:ext cx="1870583" cy="9499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20"/>
              </a:lnSpc>
              <a:buNone/>
            </a:pPr>
            <a:r>
              <a:rPr lang="en-US" sz="1300" dirty="0">
                <a:solidFill>
                  <a:srgbClr val="555555"/>
                </a:solidFill>
                <a:latin typeface="Segoe UI" panose="020B0502040204020203" pitchFamily="34" charset="0"/>
                <a:ea typeface="Open Sans" pitchFamily="34" charset="-122"/>
                <a:cs typeface="Segoe UI" panose="020B0502040204020203" pitchFamily="34" charset="0"/>
              </a:rPr>
              <a:t>Protons lost on beam pipe, magnets and cavities, and beam fully stopped in the dumps.</a:t>
            </a:r>
            <a:endParaRPr lang="en-US" sz="130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36" name="Image 2" descr="arrow-right"/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3543300" y="4751626"/>
            <a:ext cx="177800" cy="127000"/>
          </a:xfrm>
          <a:prstGeom prst="rect">
            <a:avLst/>
          </a:prstGeom>
        </p:spPr>
      </p:pic>
      <p:sp>
        <p:nvSpPr>
          <p:cNvPr id="37" name="Shape 32"/>
          <p:cNvSpPr/>
          <p:nvPr/>
        </p:nvSpPr>
        <p:spPr>
          <a:xfrm>
            <a:off x="3848100" y="3661330"/>
            <a:ext cx="2222500" cy="2307669"/>
          </a:xfrm>
          <a:prstGeom prst="roundRect">
            <a:avLst>
              <a:gd name="adj" fmla="val 3429"/>
            </a:avLst>
          </a:prstGeom>
          <a:solidFill>
            <a:srgbClr val="F2F2F2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8" name="Text 33"/>
          <p:cNvSpPr/>
          <p:nvPr/>
        </p:nvSpPr>
        <p:spPr>
          <a:xfrm>
            <a:off x="4051300" y="3866356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30200" h="330200">
                <a:moveTo>
                  <a:pt x="165100" y="0"/>
                </a:moveTo>
                <a:lnTo>
                  <a:pt x="165100" y="0"/>
                </a:lnTo>
                <a:arcTo wR="165100" hR="165100" stAng="16200000" swAng="5400000"/>
                <a:lnTo>
                  <a:pt x="330200" y="165100"/>
                </a:lnTo>
                <a:arcTo wR="165100" hR="165100" stAng="0" swAng="5400000"/>
                <a:lnTo>
                  <a:pt x="165100" y="330200"/>
                </a:lnTo>
                <a:arcTo wR="165100" hR="165100" stAng="5400000" swAng="5400000"/>
                <a:lnTo>
                  <a:pt x="0" y="165100"/>
                </a:lnTo>
                <a:arcTo wR="165100" hR="165100" stAng="10800000" swAng="5400000"/>
                <a:close/>
              </a:path>
            </a:pathLst>
          </a:custGeom>
          <a:solidFill>
            <a:srgbClr val="003366"/>
          </a:solidFill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ts val="2604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2</a:t>
            </a:r>
            <a:endParaRPr lang="en-US" sz="1400" dirty="0"/>
          </a:p>
        </p:txBody>
      </p:sp>
      <p:sp>
        <p:nvSpPr>
          <p:cNvPr id="39" name="Text 34"/>
          <p:cNvSpPr/>
          <p:nvPr/>
        </p:nvSpPr>
        <p:spPr>
          <a:xfrm>
            <a:off x="4483100" y="3905331"/>
            <a:ext cx="1173194" cy="2444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725"/>
              </a:lnSpc>
              <a:buNone/>
            </a:pPr>
            <a:r>
              <a:rPr lang="en-US" sz="1500" b="1" dirty="0">
                <a:solidFill>
                  <a:srgbClr val="404040"/>
                </a:solidFill>
                <a:latin typeface="Segoe UI Semibold" panose="020B0702040204020203" pitchFamily="34" charset="0"/>
                <a:ea typeface="Open Sans" pitchFamily="34" charset="-122"/>
                <a:cs typeface="Segoe UI Semibold" panose="020B0702040204020203" pitchFamily="34" charset="0"/>
              </a:rPr>
              <a:t>Activation</a:t>
            </a:r>
            <a:endParaRPr lang="en-US" sz="1500" dirty="0"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sp>
        <p:nvSpPr>
          <p:cNvPr id="40" name="Text 35"/>
          <p:cNvSpPr/>
          <p:nvPr/>
        </p:nvSpPr>
        <p:spPr>
          <a:xfrm>
            <a:off x="4051300" y="4292284"/>
            <a:ext cx="1870583" cy="149891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797"/>
              </a:lnSpc>
              <a:buNone/>
            </a:pPr>
            <a:r>
              <a:rPr lang="en-US" sz="1284" dirty="0">
                <a:solidFill>
                  <a:srgbClr val="555555"/>
                </a:solidFill>
                <a:latin typeface="Segoe UI" panose="020B0502040204020203" pitchFamily="34" charset="0"/>
                <a:ea typeface="Open Sans" pitchFamily="34" charset="-122"/>
                <a:cs typeface="Segoe UI" panose="020B0502040204020203" pitchFamily="34" charset="0"/>
              </a:rPr>
              <a:t>Protons and secondary neutrons build up activation in accelerator components and surrounding equipment.</a:t>
            </a:r>
            <a:endParaRPr lang="en-US" sz="1284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41" name="Image 3" descr="arrow-right"/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6197600" y="4751626"/>
            <a:ext cx="177800" cy="127000"/>
          </a:xfrm>
          <a:prstGeom prst="rect">
            <a:avLst/>
          </a:prstGeom>
        </p:spPr>
      </p:pic>
      <p:sp>
        <p:nvSpPr>
          <p:cNvPr id="42" name="Shape 36"/>
          <p:cNvSpPr/>
          <p:nvPr/>
        </p:nvSpPr>
        <p:spPr>
          <a:xfrm>
            <a:off x="6502400" y="3661330"/>
            <a:ext cx="2222500" cy="2307669"/>
          </a:xfrm>
          <a:prstGeom prst="roundRect">
            <a:avLst>
              <a:gd name="adj" fmla="val 3429"/>
            </a:avLst>
          </a:prstGeom>
          <a:solidFill>
            <a:srgbClr val="F2F2F2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3" name="Text 37"/>
          <p:cNvSpPr/>
          <p:nvPr/>
        </p:nvSpPr>
        <p:spPr>
          <a:xfrm>
            <a:off x="6705600" y="3866356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30200" h="330200">
                <a:moveTo>
                  <a:pt x="165100" y="0"/>
                </a:moveTo>
                <a:lnTo>
                  <a:pt x="165100" y="0"/>
                </a:lnTo>
                <a:arcTo wR="165100" hR="165100" stAng="16200000" swAng="5400000"/>
                <a:lnTo>
                  <a:pt x="330200" y="165100"/>
                </a:lnTo>
                <a:arcTo wR="165100" hR="165100" stAng="0" swAng="5400000"/>
                <a:lnTo>
                  <a:pt x="165100" y="330200"/>
                </a:lnTo>
                <a:arcTo wR="165100" hR="165100" stAng="5400000" swAng="5400000"/>
                <a:lnTo>
                  <a:pt x="0" y="165100"/>
                </a:lnTo>
                <a:arcTo wR="165100" hR="165100" stAng="10800000" swAng="5400000"/>
                <a:close/>
              </a:path>
            </a:pathLst>
          </a:custGeom>
          <a:solidFill>
            <a:srgbClr val="003366"/>
          </a:solidFill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ts val="2604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3</a:t>
            </a:r>
            <a:endParaRPr lang="en-US" sz="1400" dirty="0"/>
          </a:p>
        </p:txBody>
      </p:sp>
      <p:sp>
        <p:nvSpPr>
          <p:cNvPr id="44" name="Text 38"/>
          <p:cNvSpPr/>
          <p:nvPr/>
        </p:nvSpPr>
        <p:spPr>
          <a:xfrm>
            <a:off x="7137400" y="3864530"/>
            <a:ext cx="1435100" cy="463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725"/>
              </a:lnSpc>
              <a:buNone/>
            </a:pPr>
            <a:r>
              <a:rPr lang="en-US" sz="1500" b="1" dirty="0">
                <a:solidFill>
                  <a:srgbClr val="404040"/>
                </a:solidFill>
                <a:latin typeface="Segoe UI Semibold" panose="020B0702040204020203" pitchFamily="34" charset="0"/>
                <a:ea typeface="Open Sans" pitchFamily="34" charset="-122"/>
                <a:cs typeface="Segoe UI Semibold" panose="020B0702040204020203" pitchFamily="34" charset="0"/>
              </a:rPr>
              <a:t>Operational impact</a:t>
            </a:r>
            <a:endParaRPr lang="en-US" sz="1500" dirty="0"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sp>
        <p:nvSpPr>
          <p:cNvPr id="45" name="Text 39"/>
          <p:cNvSpPr/>
          <p:nvPr/>
        </p:nvSpPr>
        <p:spPr>
          <a:xfrm>
            <a:off x="6705600" y="4429680"/>
            <a:ext cx="1870583" cy="9499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20"/>
              </a:lnSpc>
              <a:buNone/>
            </a:pPr>
            <a:r>
              <a:rPr lang="en-US" sz="1300" dirty="0">
                <a:solidFill>
                  <a:srgbClr val="555555"/>
                </a:solidFill>
                <a:latin typeface="Segoe UI" panose="020B0502040204020203" pitchFamily="34" charset="0"/>
                <a:ea typeface="Open Sans" pitchFamily="34" charset="-122"/>
                <a:cs typeface="Segoe UI" panose="020B0502040204020203" pitchFamily="34" charset="0"/>
              </a:rPr>
              <a:t>Residual dose rates for maintenance and classification of radioactive waste.</a:t>
            </a:r>
            <a:endParaRPr lang="en-US" sz="130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46" name="Image 4" descr="arrow-right"/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8851900" y="4751626"/>
            <a:ext cx="177800" cy="127000"/>
          </a:xfrm>
          <a:prstGeom prst="rect">
            <a:avLst/>
          </a:prstGeom>
        </p:spPr>
      </p:pic>
      <p:sp>
        <p:nvSpPr>
          <p:cNvPr id="47" name="Shape 40"/>
          <p:cNvSpPr/>
          <p:nvPr/>
        </p:nvSpPr>
        <p:spPr>
          <a:xfrm>
            <a:off x="9156700" y="3661330"/>
            <a:ext cx="2222500" cy="2307669"/>
          </a:xfrm>
          <a:prstGeom prst="roundRect">
            <a:avLst>
              <a:gd name="adj" fmla="val 3429"/>
            </a:avLst>
          </a:prstGeom>
          <a:solidFill>
            <a:srgbClr val="0099DC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8" name="Text 41"/>
          <p:cNvSpPr/>
          <p:nvPr/>
        </p:nvSpPr>
        <p:spPr>
          <a:xfrm>
            <a:off x="9362440" y="3872646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30200" h="330200">
                <a:moveTo>
                  <a:pt x="165100" y="0"/>
                </a:moveTo>
                <a:lnTo>
                  <a:pt x="165100" y="0"/>
                </a:lnTo>
                <a:arcTo wR="165100" hR="165100" stAng="16200000" swAng="5400000"/>
                <a:lnTo>
                  <a:pt x="330200" y="165100"/>
                </a:lnTo>
                <a:arcTo wR="165100" hR="165100" stAng="0" swAng="5400000"/>
                <a:lnTo>
                  <a:pt x="165100" y="330200"/>
                </a:lnTo>
                <a:arcTo wR="165100" hR="165100" stAng="5400000" swAng="5400000"/>
                <a:lnTo>
                  <a:pt x="0" y="165100"/>
                </a:lnTo>
                <a:arcTo wR="165100" hR="165100" stAng="10800000" swAng="5400000"/>
                <a:close/>
              </a:path>
            </a:pathLst>
          </a:custGeom>
          <a:solidFill>
            <a:srgbClr val="FFFFFF"/>
          </a:solidFill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ts val="2604"/>
              </a:lnSpc>
              <a:buNone/>
            </a:pPr>
            <a:r>
              <a:rPr lang="en-US" sz="1400" b="1" dirty="0">
                <a:solidFill>
                  <a:srgbClr val="0099DC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4</a:t>
            </a:r>
            <a:endParaRPr lang="en-US" sz="1400" dirty="0"/>
          </a:p>
        </p:txBody>
      </p:sp>
      <p:sp>
        <p:nvSpPr>
          <p:cNvPr id="49" name="Text 42"/>
          <p:cNvSpPr/>
          <p:nvPr/>
        </p:nvSpPr>
        <p:spPr>
          <a:xfrm>
            <a:off x="9791700" y="3864530"/>
            <a:ext cx="1435100" cy="463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725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Segoe UI Semibold" panose="020B0702040204020203" pitchFamily="34" charset="0"/>
                <a:ea typeface="Open Sans" pitchFamily="34" charset="-122"/>
                <a:cs typeface="Segoe UI Semibold" panose="020B0702040204020203" pitchFamily="34" charset="0"/>
              </a:rPr>
              <a:t>Validated predictions</a:t>
            </a:r>
            <a:endParaRPr lang="en-US" sz="1500" dirty="0"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sp>
        <p:nvSpPr>
          <p:cNvPr id="50" name="Text 43"/>
          <p:cNvSpPr/>
          <p:nvPr/>
        </p:nvSpPr>
        <p:spPr>
          <a:xfrm>
            <a:off x="9359900" y="4429680"/>
            <a:ext cx="1870583" cy="1181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2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Segoe UI" panose="020B0502040204020203" pitchFamily="34" charset="0"/>
                <a:ea typeface="Open Sans" pitchFamily="34" charset="-122"/>
                <a:cs typeface="Segoe UI" panose="020B0502040204020203" pitchFamily="34" charset="0"/>
              </a:rPr>
              <a:t>Transport and activation codes benchmarked against measurements in ESS conditions.</a:t>
            </a:r>
            <a:endParaRPr lang="en-US" sz="130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52" name="Text 45"/>
          <p:cNvSpPr/>
          <p:nvPr/>
        </p:nvSpPr>
        <p:spPr>
          <a:xfrm>
            <a:off x="10896600" y="6365239"/>
            <a:ext cx="685800" cy="238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r">
              <a:lnSpc>
                <a:spcPts val="1680"/>
              </a:lnSpc>
              <a:buNone/>
            </a:pPr>
            <a:r>
              <a:rPr lang="en-US" sz="1200" dirty="0">
                <a:solidFill>
                  <a:srgbClr val="8A8A8A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5</a:t>
            </a:r>
            <a:endParaRPr lang="en-US" sz="1200" dirty="0"/>
          </a:p>
        </p:txBody>
      </p:sp>
      <p:sp>
        <p:nvSpPr>
          <p:cNvPr id="54" name="Text 14">
            <a:extLst>
              <a:ext uri="{FF2B5EF4-FFF2-40B4-BE49-F238E27FC236}">
                <a16:creationId xmlns:a16="http://schemas.microsoft.com/office/drawing/2014/main" id="{9D5F1222-52BF-6853-39A8-0796678C767C}"/>
              </a:ext>
            </a:extLst>
          </p:cNvPr>
          <p:cNvSpPr/>
          <p:nvPr/>
        </p:nvSpPr>
        <p:spPr>
          <a:xfrm>
            <a:off x="1193800" y="6365239"/>
            <a:ext cx="9418320" cy="238760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dirty="0">
                <a:solidFill>
                  <a:srgbClr val="8A8A8A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20 October 2026 - Benchmark activation experiment of various foil samples using the ESS accelerator dump line 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099D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457200"/>
            <a:ext cx="279400" cy="640080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3" name="Image 0" descr="Magnets and beam pipe along the ESS accelerator tunnel"/>
          <p:cNvPicPr>
            <a:picLocks noChangeAspect="1"/>
          </p:cNvPicPr>
          <p:nvPr/>
        </p:nvPicPr>
        <p:blipFill>
          <a:blip r:embed="rId3"/>
          <a:srcRect l="22534" r="22534"/>
          <a:stretch/>
        </p:blipFill>
        <p:spPr>
          <a:xfrm>
            <a:off x="6604000" y="0"/>
            <a:ext cx="5588000" cy="6858000"/>
          </a:xfrm>
          <a:prstGeom prst="rect">
            <a:avLst/>
          </a:prstGeom>
        </p:spPr>
      </p:pic>
      <p:sp>
        <p:nvSpPr>
          <p:cNvPr id="4" name="Shape 1"/>
          <p:cNvSpPr/>
          <p:nvPr/>
        </p:nvSpPr>
        <p:spPr>
          <a:xfrm>
            <a:off x="6604000" y="0"/>
            <a:ext cx="5588000" cy="6858000"/>
          </a:xfrm>
          <a:prstGeom prst="rect">
            <a:avLst/>
          </a:prstGeom>
          <a:gradFill rotWithShape="1">
            <a:gsLst>
              <a:gs pos="0">
                <a:srgbClr val="001428">
                  <a:alpha val="55000"/>
                </a:srgbClr>
              </a:gs>
              <a:gs pos="28000">
                <a:srgbClr val="001428">
                  <a:alpha val="0"/>
                </a:srgbClr>
              </a:gs>
            </a:gsLst>
            <a:lin ang="5400000" scaled="0"/>
          </a:gradFill>
          <a:ln/>
        </p:spPr>
        <p:txBody>
          <a:bodyPr/>
          <a:lstStyle/>
          <a:p>
            <a:endParaRPr lang="en-US"/>
          </a:p>
        </p:txBody>
      </p:sp>
      <p:pic>
        <p:nvPicPr>
          <p:cNvPr id="5" name="Image 1" descr="Lund University and European Spallation Source logos"/>
          <p:cNvPicPr>
            <a:picLocks noChangeAspect="1"/>
          </p:cNvPicPr>
          <p:nvPr/>
        </p:nvPicPr>
        <p:blipFill>
          <a:blip r:embed="rId4"/>
          <a:srcRect l="-161" r="-161"/>
          <a:stretch/>
        </p:blipFill>
        <p:spPr>
          <a:xfrm>
            <a:off x="9169400" y="355600"/>
            <a:ext cx="2413000" cy="755650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1193800" y="2471421"/>
            <a:ext cx="10490962" cy="4724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52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#2</a:t>
            </a:r>
            <a:endParaRPr lang="en-US" sz="3200" dirty="0"/>
          </a:p>
        </p:txBody>
      </p:sp>
      <p:sp>
        <p:nvSpPr>
          <p:cNvPr id="7" name="Text 3"/>
          <p:cNvSpPr>
            <a:spLocks noGrp="1"/>
          </p:cNvSpPr>
          <p:nvPr>
            <p:ph type="title"/>
          </p:nvPr>
        </p:nvSpPr>
        <p:spPr>
          <a:xfrm>
            <a:off x="1193800" y="3070861"/>
            <a:ext cx="510159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4840"/>
              </a:lnSpc>
              <a:buNone/>
            </a:pPr>
            <a:r>
              <a:rPr lang="en-US" sz="4400" b="0" i="0" dirty="0">
                <a:solidFill>
                  <a:srgbClr val="FFFFFF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Methods</a:t>
            </a:r>
            <a:endParaRPr lang="en-US" sz="4400" dirty="0"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sp>
        <p:nvSpPr>
          <p:cNvPr id="8" name="Text 4"/>
          <p:cNvSpPr/>
          <p:nvPr/>
        </p:nvSpPr>
        <p:spPr>
          <a:xfrm>
            <a:off x="1193800" y="3837939"/>
            <a:ext cx="4970780" cy="5740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160"/>
              </a:lnSpc>
              <a:buNone/>
            </a:pPr>
            <a:r>
              <a:rPr lang="en-US" dirty="0">
                <a:solidFill>
                  <a:srgbClr val="E3F4FC"/>
                </a:solidFill>
                <a:latin typeface="Segoe UI" panose="020B0502040204020203" pitchFamily="34" charset="0"/>
                <a:ea typeface="Open Sans" pitchFamily="34" charset="-122"/>
                <a:cs typeface="Segoe UI" panose="020B0502040204020203" pitchFamily="34" charset="0"/>
              </a:rPr>
              <a:t>Foil irradiation at the PBI, gamma spectrometry and simulations</a:t>
            </a:r>
            <a:endParaRPr lang="en-US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457200"/>
            <a:ext cx="279400" cy="6400800"/>
          </a:xfrm>
          <a:prstGeom prst="rect">
            <a:avLst/>
          </a:prstGeom>
          <a:solidFill>
            <a:srgbClr val="0099DC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3" name="Image 0" descr="Lund University and European Spallation Source logos"/>
          <p:cNvPicPr>
            <a:picLocks noChangeAspect="1"/>
          </p:cNvPicPr>
          <p:nvPr/>
        </p:nvPicPr>
        <p:blipFill>
          <a:blip r:embed="rId3"/>
          <a:srcRect l="-161" r="-161"/>
          <a:stretch/>
        </p:blipFill>
        <p:spPr>
          <a:xfrm>
            <a:off x="9169400" y="355600"/>
            <a:ext cx="2413000" cy="755650"/>
          </a:xfrm>
          <a:prstGeom prst="rect">
            <a:avLst/>
          </a:prstGeom>
        </p:spPr>
      </p:pic>
      <p:sp>
        <p:nvSpPr>
          <p:cNvPr id="4" name="Text 1"/>
          <p:cNvSpPr>
            <a:spLocks noGrp="1"/>
          </p:cNvSpPr>
          <p:nvPr>
            <p:ph type="title"/>
          </p:nvPr>
        </p:nvSpPr>
        <p:spPr>
          <a:xfrm>
            <a:off x="1193800" y="406400"/>
            <a:ext cx="7848600" cy="5562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4180"/>
              </a:lnSpc>
              <a:buNone/>
            </a:pPr>
            <a:r>
              <a:rPr lang="en-US" sz="3800" i="0" dirty="0">
                <a:solidFill>
                  <a:srgbClr val="404040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Experiment design</a:t>
            </a:r>
            <a:endParaRPr lang="en-US" sz="3800" dirty="0"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sp>
        <p:nvSpPr>
          <p:cNvPr id="5" name="Text 2"/>
          <p:cNvSpPr/>
          <p:nvPr/>
        </p:nvSpPr>
        <p:spPr>
          <a:xfrm>
            <a:off x="1193800" y="962661"/>
            <a:ext cx="7848600" cy="355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600"/>
              </a:lnSpc>
              <a:buNone/>
            </a:pPr>
            <a:r>
              <a:rPr lang="en-US" sz="2000" dirty="0">
                <a:solidFill>
                  <a:srgbClr val="0099DC"/>
                </a:solidFill>
                <a:latin typeface="Segoe UI" panose="020B0502040204020203" pitchFamily="34" charset="0"/>
                <a:ea typeface="Open Sans" pitchFamily="34" charset="-122"/>
                <a:cs typeface="Segoe UI" panose="020B0502040204020203" pitchFamily="34" charset="0"/>
              </a:rPr>
              <a:t>Irradiation over the PBI device</a:t>
            </a:r>
            <a:endParaRPr lang="en-US" sz="200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6" name="Shape 3"/>
          <p:cNvSpPr/>
          <p:nvPr/>
        </p:nvSpPr>
        <p:spPr>
          <a:xfrm>
            <a:off x="1212850" y="1750061"/>
            <a:ext cx="0" cy="609600"/>
          </a:xfrm>
          <a:prstGeom prst="line">
            <a:avLst/>
          </a:prstGeom>
          <a:noFill/>
          <a:ln w="38100">
            <a:solidFill>
              <a:srgbClr val="0099D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4"/>
          <p:cNvSpPr/>
          <p:nvPr/>
        </p:nvSpPr>
        <p:spPr>
          <a:xfrm>
            <a:off x="1407160" y="1775461"/>
            <a:ext cx="5418150" cy="2844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040"/>
              </a:lnSpc>
              <a:buNone/>
            </a:pPr>
            <a:r>
              <a:rPr lang="en-US" b="1" dirty="0">
                <a:solidFill>
                  <a:srgbClr val="404040"/>
                </a:solidFill>
                <a:latin typeface="Segoe UI Semibold" panose="020B0702040204020203" pitchFamily="34" charset="0"/>
                <a:ea typeface="Open Sans" pitchFamily="34" charset="-122"/>
                <a:cs typeface="Segoe UI Semibold" panose="020B0702040204020203" pitchFamily="34" charset="0"/>
              </a:rPr>
              <a:t>Proton beam imaging device</a:t>
            </a:r>
            <a:endParaRPr lang="en-US" dirty="0"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sp>
        <p:nvSpPr>
          <p:cNvPr id="8" name="Text 5"/>
          <p:cNvSpPr/>
          <p:nvPr/>
        </p:nvSpPr>
        <p:spPr>
          <a:xfrm>
            <a:off x="1407160" y="2085339"/>
            <a:ext cx="541815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60"/>
              </a:lnSpc>
              <a:buNone/>
            </a:pPr>
            <a:r>
              <a:rPr lang="en-US" sz="1400" dirty="0">
                <a:solidFill>
                  <a:srgbClr val="666666"/>
                </a:solidFill>
                <a:latin typeface="Segoe UI" panose="020B0502040204020203" pitchFamily="34" charset="0"/>
                <a:ea typeface="Open Sans" pitchFamily="34" charset="-122"/>
                <a:cs typeface="Segoe UI" panose="020B0502040204020203" pitchFamily="34" charset="0"/>
              </a:rPr>
              <a:t>The PBI is located in the dump line, just before the beam dump</a:t>
            </a:r>
            <a:endParaRPr lang="en-US" sz="140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9" name="Shape 6"/>
          <p:cNvSpPr/>
          <p:nvPr/>
        </p:nvSpPr>
        <p:spPr>
          <a:xfrm>
            <a:off x="1212850" y="2588261"/>
            <a:ext cx="0" cy="858520"/>
          </a:xfrm>
          <a:prstGeom prst="line">
            <a:avLst/>
          </a:prstGeom>
          <a:noFill/>
          <a:ln w="38100">
            <a:solidFill>
              <a:srgbClr val="0099D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 7"/>
          <p:cNvSpPr/>
          <p:nvPr/>
        </p:nvSpPr>
        <p:spPr>
          <a:xfrm>
            <a:off x="1407160" y="2613661"/>
            <a:ext cx="5418150" cy="2844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040"/>
              </a:lnSpc>
              <a:buNone/>
            </a:pPr>
            <a:r>
              <a:rPr lang="en-US" b="1" dirty="0">
                <a:solidFill>
                  <a:srgbClr val="404040"/>
                </a:solidFill>
                <a:latin typeface="Segoe UI Semibold" panose="020B0702040204020203" pitchFamily="34" charset="0"/>
                <a:ea typeface="Open Sans" pitchFamily="34" charset="-122"/>
                <a:cs typeface="Segoe UI Semibold" panose="020B0702040204020203" pitchFamily="34" charset="0"/>
              </a:rPr>
              <a:t>Foils on the top flange</a:t>
            </a:r>
            <a:endParaRPr lang="en-US" dirty="0"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sp>
        <p:nvSpPr>
          <p:cNvPr id="11" name="Text 8"/>
          <p:cNvSpPr/>
          <p:nvPr/>
        </p:nvSpPr>
        <p:spPr>
          <a:xfrm>
            <a:off x="1407160" y="2923539"/>
            <a:ext cx="5418150" cy="5232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60"/>
              </a:lnSpc>
              <a:buNone/>
            </a:pPr>
            <a:r>
              <a:rPr lang="en-US" sz="1400" dirty="0">
                <a:solidFill>
                  <a:srgbClr val="666666"/>
                </a:solidFill>
                <a:latin typeface="Segoe UI" panose="020B0502040204020203" pitchFamily="34" charset="0"/>
                <a:ea typeface="Open Sans" pitchFamily="34" charset="-122"/>
                <a:cs typeface="Segoe UI" panose="020B0502040204020203" pitchFamily="34" charset="0"/>
              </a:rPr>
              <a:t>Six pure-element foils positioned onto the flange around the actuator</a:t>
            </a:r>
            <a:endParaRPr lang="en-US" sz="140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2" name="Shape 9"/>
          <p:cNvSpPr/>
          <p:nvPr/>
        </p:nvSpPr>
        <p:spPr>
          <a:xfrm>
            <a:off x="1212850" y="3675382"/>
            <a:ext cx="0" cy="609600"/>
          </a:xfrm>
          <a:prstGeom prst="line">
            <a:avLst/>
          </a:prstGeom>
          <a:noFill/>
          <a:ln w="38100">
            <a:solidFill>
              <a:srgbClr val="FF7D0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Text 10"/>
          <p:cNvSpPr/>
          <p:nvPr/>
        </p:nvSpPr>
        <p:spPr>
          <a:xfrm>
            <a:off x="1407160" y="3700782"/>
            <a:ext cx="5418150" cy="2844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040"/>
              </a:lnSpc>
              <a:buNone/>
            </a:pPr>
            <a:r>
              <a:rPr lang="en-US" b="1" dirty="0">
                <a:solidFill>
                  <a:srgbClr val="404040"/>
                </a:solidFill>
                <a:latin typeface="Segoe UI Semibold" panose="020B0702040204020203" pitchFamily="34" charset="0"/>
                <a:ea typeface="Open Sans" pitchFamily="34" charset="-122"/>
                <a:cs typeface="Segoe UI Semibold" panose="020B0702040204020203" pitchFamily="34" charset="0"/>
              </a:rPr>
              <a:t>Tuning test beam</a:t>
            </a:r>
            <a:endParaRPr lang="en-US" dirty="0"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sp>
        <p:nvSpPr>
          <p:cNvPr id="14" name="Text 11"/>
          <p:cNvSpPr/>
          <p:nvPr/>
        </p:nvSpPr>
        <p:spPr>
          <a:xfrm>
            <a:off x="1407160" y="4010661"/>
            <a:ext cx="541815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60"/>
              </a:lnSpc>
              <a:buNone/>
            </a:pPr>
            <a:r>
              <a:rPr lang="en-US" sz="1400" dirty="0">
                <a:solidFill>
                  <a:srgbClr val="666666"/>
                </a:solidFill>
                <a:latin typeface="Segoe UI" panose="020B0502040204020203" pitchFamily="34" charset="0"/>
                <a:ea typeface="Open Sans" pitchFamily="34" charset="-122"/>
                <a:cs typeface="Segoe UI" panose="020B0502040204020203" pitchFamily="34" charset="0"/>
              </a:rPr>
              <a:t>Irradiated during the beam-on-dump commissioning runs</a:t>
            </a:r>
            <a:endParaRPr lang="en-US" sz="140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5" name="Shape 12"/>
          <p:cNvSpPr/>
          <p:nvPr/>
        </p:nvSpPr>
        <p:spPr>
          <a:xfrm>
            <a:off x="6946900" y="1597661"/>
            <a:ext cx="2209800" cy="393700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16" name="Image 1" descr="Rotating CAD view of the PBI vessel and actuator"/>
          <p:cNvPicPr>
            <a:picLocks noChangeAspect="1"/>
          </p:cNvPicPr>
          <p:nvPr/>
        </p:nvPicPr>
        <p:blipFill>
          <a:blip r:embed="rId4"/>
          <a:srcRect t="-43" b="-43"/>
          <a:stretch/>
        </p:blipFill>
        <p:spPr>
          <a:xfrm>
            <a:off x="6946900" y="1597661"/>
            <a:ext cx="2209800" cy="3937000"/>
          </a:xfrm>
          <a:prstGeom prst="rect">
            <a:avLst/>
          </a:prstGeom>
        </p:spPr>
      </p:pic>
      <p:sp>
        <p:nvSpPr>
          <p:cNvPr id="17" name="Text 13"/>
          <p:cNvSpPr/>
          <p:nvPr/>
        </p:nvSpPr>
        <p:spPr>
          <a:xfrm>
            <a:off x="7066151" y="5610861"/>
            <a:ext cx="2276094" cy="238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ts val="1680"/>
              </a:lnSpc>
              <a:buNone/>
            </a:pPr>
            <a:r>
              <a:rPr lang="en-US" sz="1200" dirty="0">
                <a:solidFill>
                  <a:srgbClr val="666666"/>
                </a:solidFill>
                <a:latin typeface="Segoe UI" panose="020B0502040204020203" pitchFamily="34" charset="0"/>
                <a:ea typeface="Open Sans" pitchFamily="34" charset="-122"/>
                <a:cs typeface="Segoe UI" panose="020B0502040204020203" pitchFamily="34" charset="0"/>
              </a:rPr>
              <a:t>Side view</a:t>
            </a:r>
            <a:endParaRPr lang="en-US" sz="120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8" name="Shape 14"/>
          <p:cNvSpPr/>
          <p:nvPr/>
        </p:nvSpPr>
        <p:spPr>
          <a:xfrm>
            <a:off x="9436100" y="1597661"/>
            <a:ext cx="1943100" cy="393700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19" name="Image 2" descr="CAD view of the PBI rotating to a top view of the flange"/>
          <p:cNvPicPr>
            <a:picLocks noChangeAspect="1"/>
          </p:cNvPicPr>
          <p:nvPr/>
        </p:nvPicPr>
        <p:blipFill>
          <a:blip r:embed="rId5"/>
          <a:srcRect t="-51" b="-51"/>
          <a:stretch/>
        </p:blipFill>
        <p:spPr>
          <a:xfrm>
            <a:off x="9436100" y="1597661"/>
            <a:ext cx="1943100" cy="3937000"/>
          </a:xfrm>
          <a:prstGeom prst="rect">
            <a:avLst/>
          </a:prstGeom>
        </p:spPr>
      </p:pic>
      <p:sp>
        <p:nvSpPr>
          <p:cNvPr id="20" name="Text 15"/>
          <p:cNvSpPr/>
          <p:nvPr/>
        </p:nvSpPr>
        <p:spPr>
          <a:xfrm>
            <a:off x="9406954" y="5610861"/>
            <a:ext cx="2001393" cy="238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ts val="1680"/>
              </a:lnSpc>
              <a:buNone/>
            </a:pPr>
            <a:r>
              <a:rPr lang="en-US" sz="1200" dirty="0">
                <a:solidFill>
                  <a:srgbClr val="666666"/>
                </a:solidFill>
                <a:latin typeface="Segoe UI" panose="020B0502040204020203" pitchFamily="34" charset="0"/>
                <a:ea typeface="Open Sans" pitchFamily="34" charset="-122"/>
                <a:cs typeface="Segoe UI" panose="020B0502040204020203" pitchFamily="34" charset="0"/>
              </a:rPr>
              <a:t>Top view</a:t>
            </a:r>
            <a:endParaRPr lang="en-US" sz="120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2" name="Text 17"/>
          <p:cNvSpPr/>
          <p:nvPr/>
        </p:nvSpPr>
        <p:spPr>
          <a:xfrm>
            <a:off x="10896600" y="6365239"/>
            <a:ext cx="685800" cy="238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r">
              <a:lnSpc>
                <a:spcPts val="1680"/>
              </a:lnSpc>
              <a:buNone/>
            </a:pPr>
            <a:r>
              <a:rPr lang="en-US" sz="1200" dirty="0">
                <a:solidFill>
                  <a:srgbClr val="8A8A8A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7</a:t>
            </a:r>
            <a:endParaRPr lang="en-US" sz="1200" dirty="0"/>
          </a:p>
        </p:txBody>
      </p:sp>
      <p:sp>
        <p:nvSpPr>
          <p:cNvPr id="24" name="Text 14">
            <a:extLst>
              <a:ext uri="{FF2B5EF4-FFF2-40B4-BE49-F238E27FC236}">
                <a16:creationId xmlns:a16="http://schemas.microsoft.com/office/drawing/2014/main" id="{E5F8BD0E-7021-2161-C907-2B8D807D359D}"/>
              </a:ext>
            </a:extLst>
          </p:cNvPr>
          <p:cNvSpPr/>
          <p:nvPr/>
        </p:nvSpPr>
        <p:spPr>
          <a:xfrm>
            <a:off x="1193800" y="6365239"/>
            <a:ext cx="9418320" cy="238760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dirty="0">
                <a:solidFill>
                  <a:srgbClr val="8A8A8A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20 October 2026 - Benchmark activation experiment of various foil samples using the ESS accelerator dump line 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457200"/>
            <a:ext cx="279400" cy="6400800"/>
          </a:xfrm>
          <a:prstGeom prst="rect">
            <a:avLst/>
          </a:prstGeom>
          <a:solidFill>
            <a:srgbClr val="0099DC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3" name="Image 0" descr="Lund University and European Spallation Source logos"/>
          <p:cNvPicPr>
            <a:picLocks noChangeAspect="1"/>
          </p:cNvPicPr>
          <p:nvPr/>
        </p:nvPicPr>
        <p:blipFill>
          <a:blip r:embed="rId3"/>
          <a:srcRect l="-161" r="-161"/>
          <a:stretch/>
        </p:blipFill>
        <p:spPr>
          <a:xfrm>
            <a:off x="9169400" y="355600"/>
            <a:ext cx="2413000" cy="755650"/>
          </a:xfrm>
          <a:prstGeom prst="rect">
            <a:avLst/>
          </a:prstGeom>
        </p:spPr>
      </p:pic>
      <p:sp>
        <p:nvSpPr>
          <p:cNvPr id="4" name="Text 1"/>
          <p:cNvSpPr>
            <a:spLocks noGrp="1"/>
          </p:cNvSpPr>
          <p:nvPr>
            <p:ph type="title"/>
          </p:nvPr>
        </p:nvSpPr>
        <p:spPr>
          <a:xfrm>
            <a:off x="1193800" y="406400"/>
            <a:ext cx="7848600" cy="5562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4180"/>
              </a:lnSpc>
              <a:buNone/>
            </a:pPr>
            <a:r>
              <a:rPr lang="en-US" sz="3800" b="0" i="0" dirty="0">
                <a:solidFill>
                  <a:srgbClr val="404040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Experiment design</a:t>
            </a:r>
            <a:endParaRPr lang="en-US" sz="3800" dirty="0"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sp>
        <p:nvSpPr>
          <p:cNvPr id="5" name="Text 2"/>
          <p:cNvSpPr/>
          <p:nvPr/>
        </p:nvSpPr>
        <p:spPr>
          <a:xfrm>
            <a:off x="1193800" y="962661"/>
            <a:ext cx="7848600" cy="355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600"/>
              </a:lnSpc>
              <a:buNone/>
            </a:pPr>
            <a:r>
              <a:rPr lang="en-US" sz="2000" dirty="0">
                <a:solidFill>
                  <a:srgbClr val="0099DC"/>
                </a:solidFill>
                <a:latin typeface="Segoe UI" panose="020B0502040204020203" pitchFamily="34" charset="0"/>
                <a:ea typeface="Open Sans" pitchFamily="34" charset="-122"/>
                <a:cs typeface="Segoe UI" panose="020B0502040204020203" pitchFamily="34" charset="0"/>
              </a:rPr>
              <a:t>Foil samples</a:t>
            </a:r>
            <a:endParaRPr lang="en-US" sz="200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graphicFrame>
        <p:nvGraphicFramePr>
          <p:cNvPr id="6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87093643"/>
              </p:ext>
            </p:extLst>
          </p:nvPr>
        </p:nvGraphicFramePr>
        <p:xfrm>
          <a:off x="1203960" y="1607821"/>
          <a:ext cx="3799840" cy="2871470"/>
        </p:xfrm>
        <a:graphic>
          <a:graphicData uri="http://schemas.openxmlformats.org/drawingml/2006/table">
            <a:tbl>
              <a:tblPr/>
              <a:tblGrid>
                <a:gridCol w="91196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4393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4393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10210">
                <a:tc>
                  <a:txBody>
                    <a:bodyPr/>
                    <a:lstStyle/>
                    <a:p>
                      <a:pPr marL="0" indent="0">
                        <a:lnSpc>
                          <a:spcPts val="2100"/>
                        </a:lnSpc>
                        <a:buNone/>
                      </a:pPr>
                      <a:r>
                        <a:rPr lang="en-US" sz="1500" b="1" dirty="0">
                          <a:solidFill>
                            <a:srgbClr val="FFFFFF"/>
                          </a:solidFill>
                          <a:latin typeface="Open Sans" pitchFamily="34" charset="0"/>
                          <a:ea typeface="Open Sans" pitchFamily="34" charset="-122"/>
                          <a:cs typeface="Open Sans" pitchFamily="34" charset="-120"/>
                        </a:rPr>
                        <a:t>Foil</a:t>
                      </a:r>
                      <a:endParaRPr lang="en-US" sz="1500" dirty="0">
                        <a:latin typeface="Open Sans" charset="0"/>
                        <a:ea typeface="Open Sans" charset="0"/>
                        <a:cs typeface="Open Sans" charset="0"/>
                      </a:endParaRPr>
                    </a:p>
                  </a:txBody>
                  <a:tcPr marL="66675" marR="66675" marT="66675" marB="66675">
                    <a:lnL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42C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42C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lnSpc>
                          <a:spcPts val="2100"/>
                        </a:lnSpc>
                        <a:buNone/>
                      </a:pPr>
                      <a:r>
                        <a:rPr lang="en-US" sz="1500" b="1" dirty="0">
                          <a:solidFill>
                            <a:srgbClr val="FFFFFF"/>
                          </a:solidFill>
                          <a:latin typeface="Open Sans" pitchFamily="34" charset="0"/>
                          <a:ea typeface="Open Sans" pitchFamily="34" charset="-122"/>
                          <a:cs typeface="Open Sans" pitchFamily="34" charset="-120"/>
                        </a:rPr>
                        <a:t>Thickness</a:t>
                      </a:r>
                      <a:endParaRPr lang="en-US" sz="1500" dirty="0">
                        <a:latin typeface="Open Sans" charset="0"/>
                        <a:ea typeface="Open Sans" charset="0"/>
                        <a:cs typeface="Open Sans" charset="0"/>
                      </a:endParaRPr>
                    </a:p>
                  </a:txBody>
                  <a:tcPr marL="66675" marR="66675" marT="66675" marB="66675">
                    <a:lnL w="12700" cap="flat" cmpd="sng" algn="ctr">
                      <a:solidFill>
                        <a:srgbClr val="042C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42C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42C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lnSpc>
                          <a:spcPts val="2100"/>
                        </a:lnSpc>
                        <a:buNone/>
                      </a:pPr>
                      <a:r>
                        <a:rPr lang="en-US" sz="1500" b="1" dirty="0">
                          <a:solidFill>
                            <a:srgbClr val="FFFFFF"/>
                          </a:solidFill>
                          <a:latin typeface="Open Sans" pitchFamily="34" charset="0"/>
                          <a:ea typeface="Open Sans" pitchFamily="34" charset="-122"/>
                          <a:cs typeface="Open Sans" pitchFamily="34" charset="-120"/>
                        </a:rPr>
                        <a:t>Mass</a:t>
                      </a:r>
                      <a:endParaRPr lang="en-US" sz="1500" dirty="0">
                        <a:latin typeface="Open Sans" charset="0"/>
                        <a:ea typeface="Open Sans" charset="0"/>
                        <a:cs typeface="Open Sans" charset="0"/>
                      </a:endParaRPr>
                    </a:p>
                  </a:txBody>
                  <a:tcPr marL="66675" marR="66675" marT="66675" marB="66675">
                    <a:lnL w="12700" cap="flat" cmpd="sng" algn="ctr">
                      <a:solidFill>
                        <a:srgbClr val="042C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42C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42C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0210">
                <a:tc>
                  <a:txBody>
                    <a:bodyPr/>
                    <a:lstStyle/>
                    <a:p>
                      <a:pPr marL="0" indent="0">
                        <a:lnSpc>
                          <a:spcPts val="2100"/>
                        </a:lnSpc>
                        <a:buNone/>
                      </a:pPr>
                      <a:r>
                        <a:rPr lang="en-US" sz="1500" dirty="0">
                          <a:solidFill>
                            <a:srgbClr val="404040"/>
                          </a:solidFill>
                          <a:latin typeface="Open Sans" pitchFamily="34" charset="0"/>
                          <a:ea typeface="Open Sans" pitchFamily="34" charset="-122"/>
                          <a:cs typeface="Open Sans" pitchFamily="34" charset="-120"/>
                        </a:rPr>
                        <a:t>Al</a:t>
                      </a:r>
                      <a:endParaRPr lang="en-US" sz="1500" dirty="0">
                        <a:latin typeface="Open Sans" charset="0"/>
                        <a:ea typeface="Open Sans" charset="0"/>
                        <a:cs typeface="Open Sans" charset="0"/>
                      </a:endParaRPr>
                    </a:p>
                  </a:txBody>
                  <a:tcPr marL="66675" marR="66675" marT="66675" marB="66675">
                    <a:lnL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42C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lnSpc>
                          <a:spcPts val="2100"/>
                        </a:lnSpc>
                        <a:buNone/>
                      </a:pPr>
                      <a:r>
                        <a:rPr lang="en-US" sz="1500" dirty="0">
                          <a:solidFill>
                            <a:srgbClr val="404040"/>
                          </a:solidFill>
                          <a:latin typeface="Open Sans" pitchFamily="34" charset="0"/>
                          <a:ea typeface="Open Sans" pitchFamily="34" charset="-122"/>
                          <a:cs typeface="Open Sans" pitchFamily="34" charset="-120"/>
                        </a:rPr>
                        <a:t>0.762 mm</a:t>
                      </a:r>
                      <a:endParaRPr lang="en-US" sz="1500" dirty="0">
                        <a:latin typeface="Open Sans" charset="0"/>
                        <a:ea typeface="Open Sans" charset="0"/>
                        <a:cs typeface="Open Sans" charset="0"/>
                      </a:endParaRPr>
                    </a:p>
                  </a:txBody>
                  <a:tcPr marL="66675" marR="66675" marT="66675" marB="66675">
                    <a:lnL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42C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lnSpc>
                          <a:spcPts val="2100"/>
                        </a:lnSpc>
                        <a:buNone/>
                      </a:pPr>
                      <a:r>
                        <a:rPr lang="en-US" sz="1500" dirty="0">
                          <a:solidFill>
                            <a:srgbClr val="404040"/>
                          </a:solidFill>
                          <a:latin typeface="Open Sans" pitchFamily="34" charset="0"/>
                          <a:ea typeface="Open Sans" pitchFamily="34" charset="-122"/>
                          <a:cs typeface="Open Sans" pitchFamily="34" charset="-120"/>
                        </a:rPr>
                        <a:t>0.264 g</a:t>
                      </a:r>
                      <a:endParaRPr lang="en-US" sz="1500" dirty="0">
                        <a:latin typeface="Open Sans" charset="0"/>
                        <a:ea typeface="Open Sans" charset="0"/>
                        <a:cs typeface="Open Sans" charset="0"/>
                      </a:endParaRPr>
                    </a:p>
                  </a:txBody>
                  <a:tcPr marL="66675" marR="66675" marT="66675" marB="66675">
                    <a:lnL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42C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10210">
                <a:tc>
                  <a:txBody>
                    <a:bodyPr/>
                    <a:lstStyle/>
                    <a:p>
                      <a:pPr marL="0" indent="0">
                        <a:lnSpc>
                          <a:spcPts val="2100"/>
                        </a:lnSpc>
                        <a:buNone/>
                      </a:pPr>
                      <a:r>
                        <a:rPr lang="en-US" sz="1500" dirty="0">
                          <a:solidFill>
                            <a:srgbClr val="404040"/>
                          </a:solidFill>
                          <a:latin typeface="Open Sans" pitchFamily="34" charset="0"/>
                          <a:ea typeface="Open Sans" pitchFamily="34" charset="-122"/>
                          <a:cs typeface="Open Sans" pitchFamily="34" charset="-120"/>
                        </a:rPr>
                        <a:t>Fe</a:t>
                      </a:r>
                      <a:endParaRPr lang="en-US" sz="1500" dirty="0">
                        <a:latin typeface="Open Sans" charset="0"/>
                        <a:ea typeface="Open Sans" charset="0"/>
                        <a:cs typeface="Open Sans" charset="0"/>
                      </a:endParaRPr>
                    </a:p>
                  </a:txBody>
                  <a:tcPr marL="66675" marR="66675" marT="66675" marB="66675">
                    <a:lnL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lnSpc>
                          <a:spcPts val="2100"/>
                        </a:lnSpc>
                        <a:buNone/>
                      </a:pPr>
                      <a:r>
                        <a:rPr lang="en-US" sz="1500" dirty="0">
                          <a:solidFill>
                            <a:srgbClr val="404040"/>
                          </a:solidFill>
                          <a:latin typeface="Open Sans" pitchFamily="34" charset="0"/>
                          <a:ea typeface="Open Sans" pitchFamily="34" charset="-122"/>
                          <a:cs typeface="Open Sans" pitchFamily="34" charset="-120"/>
                        </a:rPr>
                        <a:t>0.127 mm</a:t>
                      </a:r>
                      <a:endParaRPr lang="en-US" sz="1500" dirty="0">
                        <a:latin typeface="Open Sans" charset="0"/>
                        <a:ea typeface="Open Sans" charset="0"/>
                        <a:cs typeface="Open Sans" charset="0"/>
                      </a:endParaRPr>
                    </a:p>
                  </a:txBody>
                  <a:tcPr marL="66675" marR="66675" marT="66675" marB="66675">
                    <a:lnL w="1270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lnSpc>
                          <a:spcPts val="2100"/>
                        </a:lnSpc>
                        <a:buNone/>
                      </a:pPr>
                      <a:r>
                        <a:rPr lang="en-US" sz="1500" dirty="0">
                          <a:solidFill>
                            <a:srgbClr val="404040"/>
                          </a:solidFill>
                          <a:latin typeface="Open Sans" pitchFamily="34" charset="0"/>
                          <a:ea typeface="Open Sans" pitchFamily="34" charset="-122"/>
                          <a:cs typeface="Open Sans" pitchFamily="34" charset="-120"/>
                        </a:rPr>
                        <a:t>0.126 g</a:t>
                      </a:r>
                      <a:endParaRPr lang="en-US" sz="1500" dirty="0">
                        <a:latin typeface="Open Sans" charset="0"/>
                        <a:ea typeface="Open Sans" charset="0"/>
                        <a:cs typeface="Open Sans" charset="0"/>
                      </a:endParaRPr>
                    </a:p>
                  </a:txBody>
                  <a:tcPr marL="66675" marR="66675" marT="66675" marB="66675">
                    <a:lnL w="1270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10210">
                <a:tc>
                  <a:txBody>
                    <a:bodyPr/>
                    <a:lstStyle/>
                    <a:p>
                      <a:pPr marL="0" indent="0">
                        <a:lnSpc>
                          <a:spcPts val="2100"/>
                        </a:lnSpc>
                        <a:buNone/>
                      </a:pPr>
                      <a:r>
                        <a:rPr lang="en-US" sz="1500" dirty="0">
                          <a:solidFill>
                            <a:srgbClr val="404040"/>
                          </a:solidFill>
                          <a:latin typeface="Open Sans" pitchFamily="34" charset="0"/>
                          <a:ea typeface="Open Sans" pitchFamily="34" charset="-122"/>
                          <a:cs typeface="Open Sans" pitchFamily="34" charset="-120"/>
                        </a:rPr>
                        <a:t>Ni</a:t>
                      </a:r>
                      <a:endParaRPr lang="en-US" sz="1500" dirty="0">
                        <a:latin typeface="Open Sans" charset="0"/>
                        <a:ea typeface="Open Sans" charset="0"/>
                        <a:cs typeface="Open Sans" charset="0"/>
                      </a:endParaRPr>
                    </a:p>
                  </a:txBody>
                  <a:tcPr marL="66675" marR="66675" marT="66675" marB="66675">
                    <a:lnL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lnSpc>
                          <a:spcPts val="2100"/>
                        </a:lnSpc>
                        <a:buNone/>
                      </a:pPr>
                      <a:r>
                        <a:rPr lang="en-US" sz="1500" dirty="0">
                          <a:solidFill>
                            <a:srgbClr val="404040"/>
                          </a:solidFill>
                          <a:latin typeface="Open Sans" pitchFamily="34" charset="0"/>
                          <a:ea typeface="Open Sans" pitchFamily="34" charset="-122"/>
                          <a:cs typeface="Open Sans" pitchFamily="34" charset="-120"/>
                        </a:rPr>
                        <a:t>0.254 mm</a:t>
                      </a:r>
                      <a:endParaRPr lang="en-US" sz="1500" dirty="0">
                        <a:latin typeface="Open Sans" charset="0"/>
                        <a:ea typeface="Open Sans" charset="0"/>
                        <a:cs typeface="Open Sans" charset="0"/>
                      </a:endParaRPr>
                    </a:p>
                  </a:txBody>
                  <a:tcPr marL="66675" marR="66675" marT="66675" marB="66675">
                    <a:lnL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lnSpc>
                          <a:spcPts val="2100"/>
                        </a:lnSpc>
                        <a:buNone/>
                      </a:pPr>
                      <a:r>
                        <a:rPr lang="en-US" sz="1500" dirty="0">
                          <a:solidFill>
                            <a:srgbClr val="404040"/>
                          </a:solidFill>
                          <a:latin typeface="Open Sans" pitchFamily="34" charset="0"/>
                          <a:ea typeface="Open Sans" pitchFamily="34" charset="-122"/>
                          <a:cs typeface="Open Sans" pitchFamily="34" charset="-120"/>
                        </a:rPr>
                        <a:t>0.283 g</a:t>
                      </a:r>
                      <a:endParaRPr lang="en-US" sz="1500" dirty="0">
                        <a:latin typeface="Open Sans" charset="0"/>
                        <a:ea typeface="Open Sans" charset="0"/>
                        <a:cs typeface="Open Sans" charset="0"/>
                      </a:endParaRPr>
                    </a:p>
                  </a:txBody>
                  <a:tcPr marL="66675" marR="66675" marT="66675" marB="66675">
                    <a:lnL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10210">
                <a:tc>
                  <a:txBody>
                    <a:bodyPr/>
                    <a:lstStyle/>
                    <a:p>
                      <a:pPr marL="0" indent="0">
                        <a:lnSpc>
                          <a:spcPts val="2100"/>
                        </a:lnSpc>
                        <a:buNone/>
                      </a:pPr>
                      <a:r>
                        <a:rPr lang="en-US" sz="1500" dirty="0">
                          <a:solidFill>
                            <a:srgbClr val="404040"/>
                          </a:solidFill>
                          <a:latin typeface="Open Sans" pitchFamily="34" charset="0"/>
                          <a:ea typeface="Open Sans" pitchFamily="34" charset="-122"/>
                          <a:cs typeface="Open Sans" pitchFamily="34" charset="-120"/>
                        </a:rPr>
                        <a:t>Cu</a:t>
                      </a:r>
                      <a:endParaRPr lang="en-US" sz="1500" dirty="0">
                        <a:latin typeface="Open Sans" charset="0"/>
                        <a:ea typeface="Open Sans" charset="0"/>
                        <a:cs typeface="Open Sans" charset="0"/>
                      </a:endParaRPr>
                    </a:p>
                  </a:txBody>
                  <a:tcPr marL="66675" marR="66675" marT="66675" marB="66675">
                    <a:lnL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lnSpc>
                          <a:spcPts val="2100"/>
                        </a:lnSpc>
                        <a:buNone/>
                      </a:pPr>
                      <a:r>
                        <a:rPr lang="en-US" sz="1500" dirty="0">
                          <a:solidFill>
                            <a:srgbClr val="404040"/>
                          </a:solidFill>
                          <a:latin typeface="Open Sans" pitchFamily="34" charset="0"/>
                          <a:ea typeface="Open Sans" pitchFamily="34" charset="-122"/>
                          <a:cs typeface="Open Sans" pitchFamily="34" charset="-120"/>
                        </a:rPr>
                        <a:t>0.127 mm</a:t>
                      </a:r>
                      <a:endParaRPr lang="en-US" sz="1500" dirty="0">
                        <a:latin typeface="Open Sans" charset="0"/>
                        <a:ea typeface="Open Sans" charset="0"/>
                        <a:cs typeface="Open Sans" charset="0"/>
                      </a:endParaRPr>
                    </a:p>
                  </a:txBody>
                  <a:tcPr marL="66675" marR="66675" marT="66675" marB="66675">
                    <a:lnL w="1270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lnSpc>
                          <a:spcPts val="2100"/>
                        </a:lnSpc>
                        <a:buNone/>
                      </a:pPr>
                      <a:r>
                        <a:rPr lang="en-US" sz="1500" dirty="0">
                          <a:solidFill>
                            <a:srgbClr val="404040"/>
                          </a:solidFill>
                          <a:latin typeface="Open Sans" pitchFamily="34" charset="0"/>
                          <a:ea typeface="Open Sans" pitchFamily="34" charset="-122"/>
                          <a:cs typeface="Open Sans" pitchFamily="34" charset="-120"/>
                        </a:rPr>
                        <a:t>0.141 g</a:t>
                      </a:r>
                      <a:endParaRPr lang="en-US" sz="1500" dirty="0">
                        <a:latin typeface="Open Sans" charset="0"/>
                        <a:ea typeface="Open Sans" charset="0"/>
                        <a:cs typeface="Open Sans" charset="0"/>
                      </a:endParaRPr>
                    </a:p>
                  </a:txBody>
                  <a:tcPr marL="66675" marR="66675" marT="66675" marB="66675">
                    <a:lnL w="1270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10210">
                <a:tc>
                  <a:txBody>
                    <a:bodyPr/>
                    <a:lstStyle/>
                    <a:p>
                      <a:pPr marL="0" indent="0">
                        <a:lnSpc>
                          <a:spcPts val="2100"/>
                        </a:lnSpc>
                        <a:buNone/>
                      </a:pPr>
                      <a:r>
                        <a:rPr lang="en-US" sz="1500" dirty="0">
                          <a:solidFill>
                            <a:srgbClr val="404040"/>
                          </a:solidFill>
                          <a:latin typeface="Open Sans" pitchFamily="34" charset="0"/>
                          <a:ea typeface="Open Sans" pitchFamily="34" charset="-122"/>
                          <a:cs typeface="Open Sans" pitchFamily="34" charset="-120"/>
                        </a:rPr>
                        <a:t>Nb</a:t>
                      </a:r>
                      <a:endParaRPr lang="en-US" sz="1500" dirty="0">
                        <a:latin typeface="Open Sans" charset="0"/>
                        <a:ea typeface="Open Sans" charset="0"/>
                        <a:cs typeface="Open Sans" charset="0"/>
                      </a:endParaRPr>
                    </a:p>
                  </a:txBody>
                  <a:tcPr marL="66675" marR="66675" marT="66675" marB="66675">
                    <a:lnL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lnSpc>
                          <a:spcPts val="2100"/>
                        </a:lnSpc>
                        <a:buNone/>
                      </a:pPr>
                      <a:r>
                        <a:rPr lang="en-US" sz="1500" dirty="0">
                          <a:solidFill>
                            <a:srgbClr val="404040"/>
                          </a:solidFill>
                          <a:latin typeface="Open Sans" pitchFamily="34" charset="0"/>
                          <a:ea typeface="Open Sans" pitchFamily="34" charset="-122"/>
                          <a:cs typeface="Open Sans" pitchFamily="34" charset="-120"/>
                        </a:rPr>
                        <a:t>2 mm</a:t>
                      </a:r>
                      <a:endParaRPr lang="en-US" sz="1500" dirty="0">
                        <a:latin typeface="Open Sans" charset="0"/>
                        <a:ea typeface="Open Sans" charset="0"/>
                        <a:cs typeface="Open Sans" charset="0"/>
                      </a:endParaRPr>
                    </a:p>
                  </a:txBody>
                  <a:tcPr marL="66675" marR="66675" marT="66675" marB="66675">
                    <a:lnL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lnSpc>
                          <a:spcPts val="2100"/>
                        </a:lnSpc>
                        <a:buNone/>
                      </a:pPr>
                      <a:r>
                        <a:rPr lang="en-US" sz="1500" dirty="0">
                          <a:solidFill>
                            <a:srgbClr val="404040"/>
                          </a:solidFill>
                          <a:latin typeface="Open Sans" pitchFamily="34" charset="0"/>
                          <a:ea typeface="Open Sans" pitchFamily="34" charset="-122"/>
                          <a:cs typeface="Open Sans" pitchFamily="34" charset="-120"/>
                        </a:rPr>
                        <a:t>2.17 g</a:t>
                      </a:r>
                      <a:endParaRPr lang="en-US" sz="1500" dirty="0">
                        <a:latin typeface="Open Sans" charset="0"/>
                        <a:ea typeface="Open Sans" charset="0"/>
                        <a:cs typeface="Open Sans" charset="0"/>
                      </a:endParaRPr>
                    </a:p>
                  </a:txBody>
                  <a:tcPr marL="66675" marR="66675" marT="66675" marB="66675">
                    <a:lnL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10210">
                <a:tc>
                  <a:txBody>
                    <a:bodyPr/>
                    <a:lstStyle/>
                    <a:p>
                      <a:pPr marL="0" indent="0">
                        <a:lnSpc>
                          <a:spcPts val="2100"/>
                        </a:lnSpc>
                        <a:buNone/>
                      </a:pPr>
                      <a:r>
                        <a:rPr lang="en-US" sz="1500" dirty="0">
                          <a:solidFill>
                            <a:srgbClr val="404040"/>
                          </a:solidFill>
                          <a:latin typeface="Open Sans" pitchFamily="34" charset="0"/>
                          <a:ea typeface="Open Sans" pitchFamily="34" charset="-122"/>
                          <a:cs typeface="Open Sans" pitchFamily="34" charset="-120"/>
                        </a:rPr>
                        <a:t>Bi</a:t>
                      </a:r>
                      <a:endParaRPr lang="en-US" sz="1500" dirty="0">
                        <a:latin typeface="Open Sans" charset="0"/>
                        <a:ea typeface="Open Sans" charset="0"/>
                        <a:cs typeface="Open Sans" charset="0"/>
                      </a:endParaRPr>
                    </a:p>
                  </a:txBody>
                  <a:tcPr marL="66675" marR="66675" marT="66675" marB="66675">
                    <a:lnL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lnSpc>
                          <a:spcPts val="2100"/>
                        </a:lnSpc>
                        <a:buNone/>
                      </a:pPr>
                      <a:r>
                        <a:rPr lang="en-US" sz="1500" dirty="0">
                          <a:solidFill>
                            <a:srgbClr val="404040"/>
                          </a:solidFill>
                          <a:latin typeface="Open Sans" pitchFamily="34" charset="0"/>
                          <a:ea typeface="Open Sans" pitchFamily="34" charset="-122"/>
                          <a:cs typeface="Open Sans" pitchFamily="34" charset="-120"/>
                        </a:rPr>
                        <a:t>2 mm</a:t>
                      </a:r>
                      <a:endParaRPr lang="en-US" sz="1500" dirty="0">
                        <a:latin typeface="Open Sans" charset="0"/>
                        <a:ea typeface="Open Sans" charset="0"/>
                        <a:cs typeface="Open Sans" charset="0"/>
                      </a:endParaRPr>
                    </a:p>
                  </a:txBody>
                  <a:tcPr marL="66675" marR="66675" marT="66675" marB="66675">
                    <a:lnL w="1270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lnSpc>
                          <a:spcPts val="2100"/>
                        </a:lnSpc>
                        <a:buNone/>
                      </a:pPr>
                      <a:r>
                        <a:rPr lang="en-US" sz="1500" dirty="0">
                          <a:solidFill>
                            <a:srgbClr val="404040"/>
                          </a:solidFill>
                          <a:latin typeface="Open Sans" pitchFamily="34" charset="0"/>
                          <a:ea typeface="Open Sans" pitchFamily="34" charset="-122"/>
                          <a:cs typeface="Open Sans" pitchFamily="34" charset="-120"/>
                        </a:rPr>
                        <a:t>2.47 g</a:t>
                      </a:r>
                      <a:endParaRPr lang="en-US" sz="1500" dirty="0">
                        <a:latin typeface="Open Sans" charset="0"/>
                        <a:ea typeface="Open Sans" charset="0"/>
                        <a:cs typeface="Open Sans" charset="0"/>
                      </a:endParaRPr>
                    </a:p>
                  </a:txBody>
                  <a:tcPr marL="66675" marR="66675" marT="66675" marB="66675">
                    <a:lnL w="1270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7" name="Text 3"/>
          <p:cNvSpPr/>
          <p:nvPr/>
        </p:nvSpPr>
        <p:spPr>
          <a:xfrm>
            <a:off x="1193800" y="4536926"/>
            <a:ext cx="3924300" cy="238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dirty="0">
                <a:solidFill>
                  <a:srgbClr val="666666"/>
                </a:solidFill>
                <a:latin typeface="Segoe UI" panose="020B0502040204020203" pitchFamily="34" charset="0"/>
                <a:ea typeface="Open Sans" pitchFamily="34" charset="-122"/>
                <a:cs typeface="Segoe UI" panose="020B0502040204020203" pitchFamily="34" charset="0"/>
              </a:rPr>
              <a:t>Discs of 12.7 mm diameter.</a:t>
            </a:r>
            <a:endParaRPr lang="en-US" sz="120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8" name="Image 1" descr="Labelled foil packets taped onto the PBI top flange"/>
          <p:cNvPicPr>
            <a:picLocks noChangeAspect="1"/>
          </p:cNvPicPr>
          <p:nvPr/>
        </p:nvPicPr>
        <p:blipFill>
          <a:blip r:embed="rId4"/>
          <a:srcRect t="110" b="110"/>
          <a:stretch/>
        </p:blipFill>
        <p:spPr>
          <a:xfrm>
            <a:off x="5308600" y="1597661"/>
            <a:ext cx="2882900" cy="3835400"/>
          </a:xfrm>
          <a:prstGeom prst="rect">
            <a:avLst/>
          </a:prstGeom>
        </p:spPr>
      </p:pic>
      <p:sp>
        <p:nvSpPr>
          <p:cNvPr id="9" name="Text 4"/>
          <p:cNvSpPr/>
          <p:nvPr/>
        </p:nvSpPr>
        <p:spPr>
          <a:xfrm>
            <a:off x="5308600" y="5490346"/>
            <a:ext cx="2969387" cy="238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dirty="0">
                <a:solidFill>
                  <a:srgbClr val="666666"/>
                </a:solidFill>
                <a:latin typeface="Segoe UI" panose="020B0502040204020203" pitchFamily="34" charset="0"/>
                <a:ea typeface="Open Sans" pitchFamily="34" charset="-122"/>
                <a:cs typeface="Segoe UI" panose="020B0502040204020203" pitchFamily="34" charset="0"/>
              </a:rPr>
              <a:t>Positions on the PBI top flange</a:t>
            </a:r>
            <a:endParaRPr lang="en-US" sz="120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10" name="Image 2" descr="Nb, Bi, Ni, Al, Cu and Fe foil discs in labelled bags"/>
          <p:cNvPicPr>
            <a:picLocks noChangeAspect="1"/>
          </p:cNvPicPr>
          <p:nvPr/>
        </p:nvPicPr>
        <p:blipFill>
          <a:blip r:embed="rId5"/>
          <a:srcRect t="110" b="110"/>
          <a:stretch/>
        </p:blipFill>
        <p:spPr>
          <a:xfrm>
            <a:off x="8496300" y="1597661"/>
            <a:ext cx="2882900" cy="3835400"/>
          </a:xfrm>
          <a:prstGeom prst="rect">
            <a:avLst/>
          </a:prstGeom>
        </p:spPr>
      </p:pic>
      <p:sp>
        <p:nvSpPr>
          <p:cNvPr id="11" name="Text 5"/>
          <p:cNvSpPr/>
          <p:nvPr/>
        </p:nvSpPr>
        <p:spPr>
          <a:xfrm>
            <a:off x="8496300" y="5490346"/>
            <a:ext cx="2969387" cy="238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dirty="0">
                <a:solidFill>
                  <a:srgbClr val="666666"/>
                </a:solidFill>
                <a:latin typeface="Segoe UI" panose="020B0502040204020203" pitchFamily="34" charset="0"/>
                <a:ea typeface="Open Sans" pitchFamily="34" charset="-122"/>
                <a:cs typeface="Segoe UI" panose="020B0502040204020203" pitchFamily="34" charset="0"/>
              </a:rPr>
              <a:t>Samples before irradiation</a:t>
            </a:r>
            <a:endParaRPr lang="en-US" sz="120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3" name="Text 7"/>
          <p:cNvSpPr/>
          <p:nvPr/>
        </p:nvSpPr>
        <p:spPr>
          <a:xfrm>
            <a:off x="10896600" y="6365242"/>
            <a:ext cx="685800" cy="238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r">
              <a:lnSpc>
                <a:spcPts val="1680"/>
              </a:lnSpc>
              <a:buNone/>
            </a:pPr>
            <a:r>
              <a:rPr lang="en-US" sz="1200" dirty="0">
                <a:solidFill>
                  <a:srgbClr val="8A8A8A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8</a:t>
            </a:r>
            <a:endParaRPr lang="en-US" sz="1200" dirty="0"/>
          </a:p>
        </p:txBody>
      </p:sp>
      <p:sp>
        <p:nvSpPr>
          <p:cNvPr id="15" name="Text 14">
            <a:extLst>
              <a:ext uri="{FF2B5EF4-FFF2-40B4-BE49-F238E27FC236}">
                <a16:creationId xmlns:a16="http://schemas.microsoft.com/office/drawing/2014/main" id="{BBCD8FBF-AE41-FD83-9E1D-0AE80FDA4B77}"/>
              </a:ext>
            </a:extLst>
          </p:cNvPr>
          <p:cNvSpPr/>
          <p:nvPr/>
        </p:nvSpPr>
        <p:spPr>
          <a:xfrm>
            <a:off x="1193800" y="6365239"/>
            <a:ext cx="9418320" cy="238760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dirty="0">
                <a:solidFill>
                  <a:srgbClr val="8A8A8A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20 October 2026 - Benchmark activation experiment of various foil samples using the ESS accelerator dump line 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457200"/>
            <a:ext cx="279400" cy="6400800"/>
          </a:xfrm>
          <a:prstGeom prst="rect">
            <a:avLst/>
          </a:prstGeom>
          <a:solidFill>
            <a:srgbClr val="0099DC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3" name="Image 0" descr="Lund University and European Spallation Source logos"/>
          <p:cNvPicPr>
            <a:picLocks noChangeAspect="1"/>
          </p:cNvPicPr>
          <p:nvPr/>
        </p:nvPicPr>
        <p:blipFill>
          <a:blip r:embed="rId3"/>
          <a:srcRect l="-161" r="-161"/>
          <a:stretch/>
        </p:blipFill>
        <p:spPr>
          <a:xfrm>
            <a:off x="9169400" y="355600"/>
            <a:ext cx="2413000" cy="755650"/>
          </a:xfrm>
          <a:prstGeom prst="rect">
            <a:avLst/>
          </a:prstGeom>
        </p:spPr>
      </p:pic>
      <p:sp>
        <p:nvSpPr>
          <p:cNvPr id="4" name="Text 1"/>
          <p:cNvSpPr>
            <a:spLocks noGrp="1"/>
          </p:cNvSpPr>
          <p:nvPr>
            <p:ph type="title"/>
          </p:nvPr>
        </p:nvSpPr>
        <p:spPr>
          <a:xfrm>
            <a:off x="1193800" y="406400"/>
            <a:ext cx="7848600" cy="5562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4180"/>
              </a:lnSpc>
              <a:buNone/>
            </a:pPr>
            <a:r>
              <a:rPr lang="en-US" sz="3800" b="0" i="0" dirty="0">
                <a:solidFill>
                  <a:srgbClr val="404040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Benchmark workflow</a:t>
            </a:r>
            <a:endParaRPr lang="en-US" sz="3800" dirty="0"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sp>
        <p:nvSpPr>
          <p:cNvPr id="5" name="Text 2"/>
          <p:cNvSpPr/>
          <p:nvPr/>
        </p:nvSpPr>
        <p:spPr>
          <a:xfrm>
            <a:off x="1193800" y="962664"/>
            <a:ext cx="7848600" cy="355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600"/>
              </a:lnSpc>
              <a:buNone/>
            </a:pPr>
            <a:r>
              <a:rPr lang="en-US" sz="2000" dirty="0">
                <a:solidFill>
                  <a:srgbClr val="0099DC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Experimental and computational chains</a:t>
            </a:r>
            <a:endParaRPr lang="en-US" sz="2000" dirty="0"/>
          </a:p>
        </p:txBody>
      </p:sp>
      <p:pic>
        <p:nvPicPr>
          <p:cNvPr id="6" name="Image 1" descr="Two parallel chains, experiment on top and calculation below, each ending in an activity with its uncertainty; both lines join into the C/E comparison"/>
          <p:cNvPicPr>
            <a:picLocks noChangeAspect="1"/>
          </p:cNvPicPr>
          <p:nvPr/>
        </p:nvPicPr>
        <p:blipFill>
          <a:blip r:embed="rId4"/>
          <a:srcRect t="-24" b="-24"/>
          <a:stretch/>
        </p:blipFill>
        <p:spPr>
          <a:xfrm>
            <a:off x="1193800" y="1546864"/>
            <a:ext cx="10185400" cy="4000500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1193800" y="1737364"/>
            <a:ext cx="1270000" cy="1587500"/>
          </a:xfrm>
          <a:custGeom>
            <a:avLst/>
            <a:gdLst/>
            <a:ahLst/>
            <a:cxnLst/>
            <a:rect l="l" t="t" r="r" b="b"/>
            <a:pathLst>
              <a:path w="1270000" h="1587500">
                <a:moveTo>
                  <a:pt x="50800" y="0"/>
                </a:moveTo>
                <a:lnTo>
                  <a:pt x="1270000" y="0"/>
                </a:lnTo>
                <a:lnTo>
                  <a:pt x="1270000" y="1587500"/>
                </a:lnTo>
                <a:lnTo>
                  <a:pt x="50800" y="1587500"/>
                </a:lnTo>
                <a:arcTo wR="50800" hR="50800" stAng="5400000" swAng="5400000"/>
                <a:lnTo>
                  <a:pt x="0" y="50800"/>
                </a:lnTo>
                <a:arcTo wR="50800" hR="50800" stAng="10800000" swAng="5400000"/>
                <a:close/>
              </a:path>
            </a:pathLst>
          </a:custGeom>
          <a:solidFill>
            <a:srgbClr val="0099DC"/>
          </a:solidFill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lnSpc>
                <a:spcPts val="182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Segoe UI Semibold" panose="020B0702040204020203" pitchFamily="34" charset="0"/>
                <a:ea typeface="Open Sans" pitchFamily="34" charset="-122"/>
                <a:cs typeface="Segoe UI Semibold" panose="020B0702040204020203" pitchFamily="34" charset="0"/>
              </a:rPr>
              <a:t>Experiment</a:t>
            </a:r>
            <a:endParaRPr lang="en-US" sz="1400" dirty="0"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sp>
        <p:nvSpPr>
          <p:cNvPr id="8" name="Shape 4"/>
          <p:cNvSpPr/>
          <p:nvPr/>
        </p:nvSpPr>
        <p:spPr>
          <a:xfrm>
            <a:off x="2565400" y="1737364"/>
            <a:ext cx="1663700" cy="1587500"/>
          </a:xfrm>
          <a:prstGeom prst="rect">
            <a:avLst/>
          </a:prstGeom>
          <a:solidFill>
            <a:srgbClr val="F2F2F2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9" name="Shape 5"/>
          <p:cNvSpPr/>
          <p:nvPr/>
        </p:nvSpPr>
        <p:spPr>
          <a:xfrm>
            <a:off x="2584450" y="1737364"/>
            <a:ext cx="0" cy="1587500"/>
          </a:xfrm>
          <a:prstGeom prst="line">
            <a:avLst/>
          </a:prstGeom>
          <a:noFill/>
          <a:ln w="38100">
            <a:solidFill>
              <a:srgbClr val="0099D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 6"/>
          <p:cNvSpPr/>
          <p:nvPr/>
        </p:nvSpPr>
        <p:spPr>
          <a:xfrm>
            <a:off x="2740660" y="1864364"/>
            <a:ext cx="1399540" cy="2235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560"/>
              </a:lnSpc>
              <a:buNone/>
            </a:pPr>
            <a:r>
              <a:rPr lang="en-US" sz="1400" b="1" dirty="0">
                <a:solidFill>
                  <a:srgbClr val="404040"/>
                </a:solidFill>
                <a:latin typeface="Segoe UI Semibold" panose="020B0702040204020203" pitchFamily="34" charset="0"/>
                <a:ea typeface="Open Sans" pitchFamily="34" charset="-122"/>
                <a:cs typeface="Segoe UI Semibold" panose="020B0702040204020203" pitchFamily="34" charset="0"/>
              </a:rPr>
              <a:t>Irradiation</a:t>
            </a:r>
            <a:endParaRPr lang="en-US" sz="1400" dirty="0"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sp>
        <p:nvSpPr>
          <p:cNvPr id="11" name="Text 7"/>
          <p:cNvSpPr/>
          <p:nvPr/>
        </p:nvSpPr>
        <p:spPr>
          <a:xfrm>
            <a:off x="2740660" y="2113279"/>
            <a:ext cx="1399540" cy="6654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dirty="0">
                <a:solidFill>
                  <a:srgbClr val="555555"/>
                </a:solidFill>
                <a:latin typeface="Segoe UI" panose="020B0502040204020203" pitchFamily="34" charset="0"/>
                <a:ea typeface="Open Sans" pitchFamily="34" charset="-122"/>
                <a:cs typeface="Segoe UI" panose="020B0502040204020203" pitchFamily="34" charset="0"/>
              </a:rPr>
              <a:t>Foils on the PBI during beam-on-dump 2 tests</a:t>
            </a:r>
            <a:endParaRPr lang="en-US" sz="120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12" name="Image 2" descr="arrow-right"/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4279900" y="2454914"/>
            <a:ext cx="177800" cy="152400"/>
          </a:xfrm>
          <a:prstGeom prst="rect">
            <a:avLst/>
          </a:prstGeom>
        </p:spPr>
      </p:pic>
      <p:sp>
        <p:nvSpPr>
          <p:cNvPr id="13" name="Shape 8"/>
          <p:cNvSpPr/>
          <p:nvPr/>
        </p:nvSpPr>
        <p:spPr>
          <a:xfrm>
            <a:off x="4508500" y="1737364"/>
            <a:ext cx="1663700" cy="1587500"/>
          </a:xfrm>
          <a:prstGeom prst="rect">
            <a:avLst/>
          </a:prstGeom>
          <a:solidFill>
            <a:srgbClr val="F2F2F2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4" name="Shape 9"/>
          <p:cNvSpPr/>
          <p:nvPr/>
        </p:nvSpPr>
        <p:spPr>
          <a:xfrm>
            <a:off x="4527550" y="1737364"/>
            <a:ext cx="0" cy="1587500"/>
          </a:xfrm>
          <a:prstGeom prst="line">
            <a:avLst/>
          </a:prstGeom>
          <a:noFill/>
          <a:ln w="38100">
            <a:solidFill>
              <a:srgbClr val="0099D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5" name="Text 10"/>
          <p:cNvSpPr/>
          <p:nvPr/>
        </p:nvSpPr>
        <p:spPr>
          <a:xfrm>
            <a:off x="4683760" y="1864364"/>
            <a:ext cx="1399540" cy="421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560"/>
              </a:lnSpc>
              <a:buNone/>
            </a:pPr>
            <a:r>
              <a:rPr lang="en-US" sz="1400" b="1" dirty="0">
                <a:solidFill>
                  <a:srgbClr val="404040"/>
                </a:solidFill>
                <a:latin typeface="Segoe UI Semibold" panose="020B0702040204020203" pitchFamily="34" charset="0"/>
                <a:ea typeface="Open Sans" pitchFamily="34" charset="-122"/>
                <a:cs typeface="Segoe UI Semibold" panose="020B0702040204020203" pitchFamily="34" charset="0"/>
              </a:rPr>
              <a:t>Gamma spectrometry</a:t>
            </a:r>
            <a:endParaRPr lang="en-US" sz="1400" dirty="0"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sp>
        <p:nvSpPr>
          <p:cNvPr id="16" name="Text 11"/>
          <p:cNvSpPr/>
          <p:nvPr/>
        </p:nvSpPr>
        <p:spPr>
          <a:xfrm>
            <a:off x="4683760" y="2311400"/>
            <a:ext cx="1399540" cy="4521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dirty="0">
                <a:solidFill>
                  <a:srgbClr val="555555"/>
                </a:solidFill>
                <a:latin typeface="Segoe UI" panose="020B0502040204020203" pitchFamily="34" charset="0"/>
                <a:ea typeface="Open Sans" pitchFamily="34" charset="-122"/>
                <a:cs typeface="Segoe UI" panose="020B0502040204020203" pitchFamily="34" charset="0"/>
              </a:rPr>
              <a:t>HPGe spectra of each foil</a:t>
            </a:r>
            <a:endParaRPr lang="en-US" sz="120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17" name="Image 3" descr="arrow-right"/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6223000" y="2454914"/>
            <a:ext cx="177800" cy="152400"/>
          </a:xfrm>
          <a:prstGeom prst="rect">
            <a:avLst/>
          </a:prstGeom>
        </p:spPr>
      </p:pic>
      <p:sp>
        <p:nvSpPr>
          <p:cNvPr id="18" name="Shape 12"/>
          <p:cNvSpPr/>
          <p:nvPr/>
        </p:nvSpPr>
        <p:spPr>
          <a:xfrm>
            <a:off x="6451600" y="1737364"/>
            <a:ext cx="1663700" cy="1587500"/>
          </a:xfrm>
          <a:prstGeom prst="rect">
            <a:avLst/>
          </a:prstGeom>
          <a:solidFill>
            <a:srgbClr val="F2F2F2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9" name="Shape 13"/>
          <p:cNvSpPr/>
          <p:nvPr/>
        </p:nvSpPr>
        <p:spPr>
          <a:xfrm>
            <a:off x="6470650" y="1737364"/>
            <a:ext cx="0" cy="1587500"/>
          </a:xfrm>
          <a:prstGeom prst="line">
            <a:avLst/>
          </a:prstGeom>
          <a:noFill/>
          <a:ln w="38100">
            <a:solidFill>
              <a:srgbClr val="0099D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0" name="Text 14"/>
          <p:cNvSpPr/>
          <p:nvPr/>
        </p:nvSpPr>
        <p:spPr>
          <a:xfrm>
            <a:off x="6626860" y="1864364"/>
            <a:ext cx="1399540" cy="421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560"/>
              </a:lnSpc>
              <a:buNone/>
            </a:pPr>
            <a:r>
              <a:rPr lang="en-US" sz="1400" b="1" dirty="0">
                <a:solidFill>
                  <a:srgbClr val="404040"/>
                </a:solidFill>
                <a:latin typeface="Segoe UI Semibold" panose="020B0702040204020203" pitchFamily="34" charset="0"/>
                <a:ea typeface="Open Sans" pitchFamily="34" charset="-122"/>
                <a:cs typeface="Segoe UI Semibold" panose="020B0702040204020203" pitchFamily="34" charset="0"/>
              </a:rPr>
              <a:t>Spectrum analysis</a:t>
            </a:r>
            <a:endParaRPr lang="en-US" sz="1400" dirty="0"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sp>
        <p:nvSpPr>
          <p:cNvPr id="21" name="Text 15"/>
          <p:cNvSpPr/>
          <p:nvPr/>
        </p:nvSpPr>
        <p:spPr>
          <a:xfrm>
            <a:off x="6626860" y="2311399"/>
            <a:ext cx="1399540" cy="92875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dirty="0">
                <a:solidFill>
                  <a:srgbClr val="555555"/>
                </a:solidFill>
                <a:latin typeface="Segoe UI" panose="020B0502040204020203" pitchFamily="34" charset="0"/>
                <a:ea typeface="Open Sans" pitchFamily="34" charset="-122"/>
                <a:cs typeface="Segoe UI" panose="020B0502040204020203" pitchFamily="34" charset="0"/>
              </a:rPr>
              <a:t>Identification of nuclides and their activity</a:t>
            </a:r>
            <a:endParaRPr lang="en-US" sz="120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2" name="Text 16"/>
          <p:cNvSpPr/>
          <p:nvPr/>
        </p:nvSpPr>
        <p:spPr>
          <a:xfrm>
            <a:off x="1193800" y="3515364"/>
            <a:ext cx="1270000" cy="1587500"/>
          </a:xfrm>
          <a:custGeom>
            <a:avLst/>
            <a:gdLst/>
            <a:ahLst/>
            <a:cxnLst/>
            <a:rect l="l" t="t" r="r" b="b"/>
            <a:pathLst>
              <a:path w="1270000" h="1587500">
                <a:moveTo>
                  <a:pt x="50800" y="0"/>
                </a:moveTo>
                <a:lnTo>
                  <a:pt x="1270000" y="0"/>
                </a:lnTo>
                <a:lnTo>
                  <a:pt x="1270000" y="1587500"/>
                </a:lnTo>
                <a:lnTo>
                  <a:pt x="50800" y="1587500"/>
                </a:lnTo>
                <a:arcTo wR="50800" hR="50800" stAng="5400000" swAng="5400000"/>
                <a:lnTo>
                  <a:pt x="0" y="50800"/>
                </a:lnTo>
                <a:arcTo wR="50800" hR="50800" stAng="10800000" swAng="5400000"/>
                <a:close/>
              </a:path>
            </a:pathLst>
          </a:custGeom>
          <a:solidFill>
            <a:srgbClr val="003366"/>
          </a:solidFill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lnSpc>
                <a:spcPts val="182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Segoe UI Semibold" panose="020B0702040204020203" pitchFamily="34" charset="0"/>
                <a:ea typeface="Open Sans" pitchFamily="34" charset="-122"/>
                <a:cs typeface="Segoe UI Semibold" panose="020B0702040204020203" pitchFamily="34" charset="0"/>
              </a:rPr>
              <a:t>Calculation</a:t>
            </a:r>
            <a:endParaRPr lang="en-US" sz="1400" dirty="0"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sp>
        <p:nvSpPr>
          <p:cNvPr id="23" name="Shape 17"/>
          <p:cNvSpPr/>
          <p:nvPr/>
        </p:nvSpPr>
        <p:spPr>
          <a:xfrm>
            <a:off x="2565400" y="3515364"/>
            <a:ext cx="1663700" cy="1587500"/>
          </a:xfrm>
          <a:prstGeom prst="rect">
            <a:avLst/>
          </a:prstGeom>
          <a:solidFill>
            <a:srgbClr val="F2F2F2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4" name="Shape 18"/>
          <p:cNvSpPr/>
          <p:nvPr/>
        </p:nvSpPr>
        <p:spPr>
          <a:xfrm>
            <a:off x="2584450" y="3515364"/>
            <a:ext cx="0" cy="1587500"/>
          </a:xfrm>
          <a:prstGeom prst="line">
            <a:avLst/>
          </a:prstGeom>
          <a:noFill/>
          <a:ln w="38100">
            <a:solidFill>
              <a:srgbClr val="00336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5" name="Text 19"/>
          <p:cNvSpPr/>
          <p:nvPr/>
        </p:nvSpPr>
        <p:spPr>
          <a:xfrm>
            <a:off x="2740660" y="3642364"/>
            <a:ext cx="1399540" cy="2235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560"/>
              </a:lnSpc>
              <a:buNone/>
            </a:pPr>
            <a:r>
              <a:rPr lang="en-US" sz="1400" b="1" dirty="0">
                <a:solidFill>
                  <a:srgbClr val="404040"/>
                </a:solidFill>
                <a:latin typeface="Segoe UI Semibold" panose="020B0702040204020203" pitchFamily="34" charset="0"/>
                <a:ea typeface="Open Sans" pitchFamily="34" charset="-122"/>
                <a:cs typeface="Segoe UI Semibold" panose="020B0702040204020203" pitchFamily="34" charset="0"/>
              </a:rPr>
              <a:t>Modelling</a:t>
            </a:r>
            <a:endParaRPr lang="en-US" sz="1400" dirty="0"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sp>
        <p:nvSpPr>
          <p:cNvPr id="26" name="Text 20"/>
          <p:cNvSpPr/>
          <p:nvPr/>
        </p:nvSpPr>
        <p:spPr>
          <a:xfrm>
            <a:off x="2740660" y="3891279"/>
            <a:ext cx="1399540" cy="6654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dirty="0">
                <a:solidFill>
                  <a:srgbClr val="555555"/>
                </a:solidFill>
                <a:latin typeface="Segoe UI" panose="020B0502040204020203" pitchFamily="34" charset="0"/>
                <a:ea typeface="Open Sans" pitchFamily="34" charset="-122"/>
                <a:cs typeface="Segoe UI" panose="020B0502040204020203" pitchFamily="34" charset="0"/>
              </a:rPr>
              <a:t>Dump line and PBI device geometry in PHITS 3.35</a:t>
            </a:r>
            <a:endParaRPr lang="en-US" sz="120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27" name="Image 4" descr="arrow-right"/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4279900" y="4232914"/>
            <a:ext cx="177800" cy="152400"/>
          </a:xfrm>
          <a:prstGeom prst="rect">
            <a:avLst/>
          </a:prstGeom>
        </p:spPr>
      </p:pic>
      <p:sp>
        <p:nvSpPr>
          <p:cNvPr id="28" name="Shape 21"/>
          <p:cNvSpPr/>
          <p:nvPr/>
        </p:nvSpPr>
        <p:spPr>
          <a:xfrm>
            <a:off x="4508500" y="3515364"/>
            <a:ext cx="1663700" cy="1587500"/>
          </a:xfrm>
          <a:prstGeom prst="rect">
            <a:avLst/>
          </a:prstGeom>
          <a:solidFill>
            <a:srgbClr val="F2F2F2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9" name="Shape 22"/>
          <p:cNvSpPr/>
          <p:nvPr/>
        </p:nvSpPr>
        <p:spPr>
          <a:xfrm>
            <a:off x="4527550" y="3515364"/>
            <a:ext cx="0" cy="1587500"/>
          </a:xfrm>
          <a:prstGeom prst="line">
            <a:avLst/>
          </a:prstGeom>
          <a:noFill/>
          <a:ln w="38100">
            <a:solidFill>
              <a:srgbClr val="00336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0" name="Text 23"/>
          <p:cNvSpPr/>
          <p:nvPr/>
        </p:nvSpPr>
        <p:spPr>
          <a:xfrm>
            <a:off x="4683760" y="3642364"/>
            <a:ext cx="1399540" cy="2235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560"/>
              </a:lnSpc>
              <a:buNone/>
            </a:pPr>
            <a:r>
              <a:rPr lang="en-US" sz="1400" b="1" dirty="0">
                <a:solidFill>
                  <a:srgbClr val="404040"/>
                </a:solidFill>
                <a:latin typeface="Segoe UI Semibold" panose="020B0702040204020203" pitchFamily="34" charset="0"/>
                <a:ea typeface="Open Sans" pitchFamily="34" charset="-122"/>
                <a:cs typeface="Segoe UI Semibold" panose="020B0702040204020203" pitchFamily="34" charset="0"/>
              </a:rPr>
              <a:t>Source retrieval</a:t>
            </a:r>
            <a:endParaRPr lang="en-US" sz="1400" dirty="0"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sp>
        <p:nvSpPr>
          <p:cNvPr id="31" name="Text 24"/>
          <p:cNvSpPr/>
          <p:nvPr/>
        </p:nvSpPr>
        <p:spPr>
          <a:xfrm>
            <a:off x="4683760" y="3891279"/>
            <a:ext cx="1399540" cy="10922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dirty="0">
                <a:solidFill>
                  <a:srgbClr val="555555"/>
                </a:solidFill>
                <a:latin typeface="Segoe UI" panose="020B0502040204020203" pitchFamily="34" charset="0"/>
                <a:ea typeface="Open Sans" pitchFamily="34" charset="-122"/>
                <a:cs typeface="Segoe UI" panose="020B0502040204020203" pitchFamily="34" charset="0"/>
              </a:rPr>
              <a:t>Beam parameters and irradiation history from PBI device measurements</a:t>
            </a:r>
            <a:endParaRPr lang="en-US" sz="120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32" name="Image 5" descr="arrow-right"/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6223000" y="4232914"/>
            <a:ext cx="177800" cy="152400"/>
          </a:xfrm>
          <a:prstGeom prst="rect">
            <a:avLst/>
          </a:prstGeom>
        </p:spPr>
      </p:pic>
      <p:sp>
        <p:nvSpPr>
          <p:cNvPr id="33" name="Shape 25"/>
          <p:cNvSpPr/>
          <p:nvPr/>
        </p:nvSpPr>
        <p:spPr>
          <a:xfrm>
            <a:off x="6451600" y="3515364"/>
            <a:ext cx="1663700" cy="1587500"/>
          </a:xfrm>
          <a:prstGeom prst="rect">
            <a:avLst/>
          </a:prstGeom>
          <a:solidFill>
            <a:srgbClr val="F2F2F2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4" name="Shape 26"/>
          <p:cNvSpPr/>
          <p:nvPr/>
        </p:nvSpPr>
        <p:spPr>
          <a:xfrm>
            <a:off x="6470650" y="3515364"/>
            <a:ext cx="0" cy="1587500"/>
          </a:xfrm>
          <a:prstGeom prst="line">
            <a:avLst/>
          </a:prstGeom>
          <a:noFill/>
          <a:ln w="38100">
            <a:solidFill>
              <a:srgbClr val="00336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5" name="Text 27"/>
          <p:cNvSpPr/>
          <p:nvPr/>
        </p:nvSpPr>
        <p:spPr>
          <a:xfrm>
            <a:off x="6626860" y="3642364"/>
            <a:ext cx="1399540" cy="2235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560"/>
              </a:lnSpc>
              <a:buNone/>
            </a:pPr>
            <a:r>
              <a:rPr lang="en-US" sz="1400" b="1" dirty="0">
                <a:solidFill>
                  <a:srgbClr val="404040"/>
                </a:solidFill>
                <a:latin typeface="Segoe UI Semibold" panose="020B0702040204020203" pitchFamily="34" charset="0"/>
                <a:ea typeface="Open Sans" pitchFamily="34" charset="-122"/>
                <a:cs typeface="Segoe UI Semibold" panose="020B0702040204020203" pitchFamily="34" charset="0"/>
              </a:rPr>
              <a:t>Activation</a:t>
            </a:r>
            <a:endParaRPr lang="en-US" sz="1400" dirty="0"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sp>
        <p:nvSpPr>
          <p:cNvPr id="36" name="Text 28"/>
          <p:cNvSpPr/>
          <p:nvPr/>
        </p:nvSpPr>
        <p:spPr>
          <a:xfrm>
            <a:off x="6626860" y="3891279"/>
            <a:ext cx="1399540" cy="6654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dirty="0">
                <a:solidFill>
                  <a:srgbClr val="555555"/>
                </a:solidFill>
                <a:latin typeface="Segoe UI" panose="020B0502040204020203" pitchFamily="34" charset="0"/>
                <a:ea typeface="Open Sans" pitchFamily="34" charset="-122"/>
                <a:cs typeface="Segoe UI" panose="020B0502040204020203" pitchFamily="34" charset="0"/>
              </a:rPr>
              <a:t>Nuclide inventories in each foil using DCHAIN</a:t>
            </a:r>
            <a:endParaRPr lang="en-US" sz="120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37" name="Text 29"/>
          <p:cNvSpPr/>
          <p:nvPr/>
        </p:nvSpPr>
        <p:spPr>
          <a:xfrm>
            <a:off x="8204200" y="2213614"/>
            <a:ext cx="7493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60"/>
              </a:lnSpc>
              <a:buNone/>
            </a:pPr>
            <a:r>
              <a:rPr lang="en-US" sz="1400" b="1" dirty="0">
                <a:solidFill>
                  <a:srgbClr val="0077B0"/>
                </a:solidFill>
                <a:latin typeface="Segoe UI Semibold" panose="020B0702040204020203" pitchFamily="34" charset="0"/>
                <a:ea typeface="Open Sans" pitchFamily="34" charset="-122"/>
                <a:cs typeface="Segoe UI Semibold" panose="020B0702040204020203" pitchFamily="34" charset="0"/>
              </a:rPr>
              <a:t>E ± σ</a:t>
            </a:r>
            <a:endParaRPr lang="en-US" sz="1400" dirty="0"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sp>
        <p:nvSpPr>
          <p:cNvPr id="38" name="Text 30"/>
          <p:cNvSpPr/>
          <p:nvPr/>
        </p:nvSpPr>
        <p:spPr>
          <a:xfrm>
            <a:off x="8204200" y="4372614"/>
            <a:ext cx="7493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60"/>
              </a:lnSpc>
              <a:buNone/>
            </a:pPr>
            <a:r>
              <a:rPr lang="en-US" sz="1400" b="1" dirty="0">
                <a:solidFill>
                  <a:srgbClr val="003366"/>
                </a:solidFill>
                <a:latin typeface="Segoe UI Semibold" panose="020B0702040204020203" pitchFamily="34" charset="0"/>
                <a:ea typeface="Open Sans" pitchFamily="34" charset="-122"/>
                <a:cs typeface="Segoe UI Semibold" panose="020B0702040204020203" pitchFamily="34" charset="0"/>
              </a:rPr>
              <a:t>C ± σ</a:t>
            </a:r>
            <a:endParaRPr lang="en-US" sz="1400" dirty="0"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sp>
        <p:nvSpPr>
          <p:cNvPr id="39" name="Shape 31"/>
          <p:cNvSpPr/>
          <p:nvPr/>
        </p:nvSpPr>
        <p:spPr>
          <a:xfrm>
            <a:off x="9220200" y="2721614"/>
            <a:ext cx="2159000" cy="1397000"/>
          </a:xfrm>
          <a:prstGeom prst="roundRect">
            <a:avLst>
              <a:gd name="adj" fmla="val 5455"/>
            </a:avLst>
          </a:prstGeom>
          <a:solidFill>
            <a:srgbClr val="003366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0" name="Text 32"/>
          <p:cNvSpPr/>
          <p:nvPr/>
        </p:nvSpPr>
        <p:spPr>
          <a:xfrm>
            <a:off x="9845263" y="3096264"/>
            <a:ext cx="908876" cy="4165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ts val="3080"/>
              </a:lnSpc>
              <a:buNone/>
            </a:pPr>
            <a:r>
              <a:rPr lang="en-US" sz="2800" b="1" dirty="0">
                <a:solidFill>
                  <a:srgbClr val="FF7D00"/>
                </a:solidFill>
                <a:latin typeface="+mj-lt"/>
                <a:ea typeface="Open Sans" pitchFamily="34" charset="-122"/>
                <a:cs typeface="Segoe UI Semibold" panose="020B0702040204020203" pitchFamily="34" charset="0"/>
              </a:rPr>
              <a:t>C / E</a:t>
            </a:r>
            <a:endParaRPr lang="en-US" sz="2800" dirty="0">
              <a:latin typeface="+mj-lt"/>
              <a:cs typeface="Segoe UI Semibold" panose="020B0702040204020203" pitchFamily="34" charset="0"/>
            </a:endParaRPr>
          </a:p>
        </p:txBody>
      </p:sp>
      <p:sp>
        <p:nvSpPr>
          <p:cNvPr id="41" name="Text 33"/>
          <p:cNvSpPr/>
          <p:nvPr/>
        </p:nvSpPr>
        <p:spPr>
          <a:xfrm>
            <a:off x="9479597" y="3538221"/>
            <a:ext cx="1640205" cy="2311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ts val="1620"/>
              </a:lnSpc>
              <a:buNone/>
            </a:pPr>
            <a:r>
              <a:rPr lang="en-US" sz="1200" dirty="0">
                <a:solidFill>
                  <a:srgbClr val="E3F4FC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per nuclide and foil</a:t>
            </a:r>
            <a:endParaRPr lang="en-US" sz="1200" dirty="0"/>
          </a:p>
        </p:txBody>
      </p:sp>
      <p:sp>
        <p:nvSpPr>
          <p:cNvPr id="43" name="Text 35"/>
          <p:cNvSpPr/>
          <p:nvPr/>
        </p:nvSpPr>
        <p:spPr>
          <a:xfrm>
            <a:off x="10896600" y="6365242"/>
            <a:ext cx="685800" cy="238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r">
              <a:lnSpc>
                <a:spcPts val="1680"/>
              </a:lnSpc>
              <a:buNone/>
            </a:pPr>
            <a:r>
              <a:rPr lang="en-US" sz="1200" dirty="0">
                <a:solidFill>
                  <a:srgbClr val="8A8A8A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9</a:t>
            </a:r>
            <a:endParaRPr lang="en-US" sz="1200" dirty="0"/>
          </a:p>
        </p:txBody>
      </p:sp>
      <p:sp>
        <p:nvSpPr>
          <p:cNvPr id="45" name="Text 14">
            <a:extLst>
              <a:ext uri="{FF2B5EF4-FFF2-40B4-BE49-F238E27FC236}">
                <a16:creationId xmlns:a16="http://schemas.microsoft.com/office/drawing/2014/main" id="{68C13EDB-B132-9EA3-E403-8B55679653BD}"/>
              </a:ext>
            </a:extLst>
          </p:cNvPr>
          <p:cNvSpPr/>
          <p:nvPr/>
        </p:nvSpPr>
        <p:spPr>
          <a:xfrm>
            <a:off x="1193800" y="6365239"/>
            <a:ext cx="9418320" cy="238760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dirty="0">
                <a:solidFill>
                  <a:srgbClr val="8A8A8A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20 October 2026 - Benchmark activation experiment of various foil samples using the ESS accelerator dump line 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457200"/>
            <a:ext cx="279400" cy="6400800"/>
          </a:xfrm>
          <a:prstGeom prst="rect">
            <a:avLst/>
          </a:prstGeom>
          <a:solidFill>
            <a:srgbClr val="0099DC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3" name="Image 0" descr="Lund University and European Spallation Source logos"/>
          <p:cNvPicPr>
            <a:picLocks noChangeAspect="1"/>
          </p:cNvPicPr>
          <p:nvPr/>
        </p:nvPicPr>
        <p:blipFill>
          <a:blip r:embed="rId3"/>
          <a:srcRect l="-161" r="-161"/>
          <a:stretch/>
        </p:blipFill>
        <p:spPr>
          <a:xfrm>
            <a:off x="9169400" y="355600"/>
            <a:ext cx="2413000" cy="755650"/>
          </a:xfrm>
          <a:prstGeom prst="rect">
            <a:avLst/>
          </a:prstGeom>
        </p:spPr>
      </p:pic>
      <p:sp>
        <p:nvSpPr>
          <p:cNvPr id="4" name="Text 1"/>
          <p:cNvSpPr>
            <a:spLocks noGrp="1"/>
          </p:cNvSpPr>
          <p:nvPr>
            <p:ph type="title"/>
          </p:nvPr>
        </p:nvSpPr>
        <p:spPr>
          <a:xfrm>
            <a:off x="1193800" y="406400"/>
            <a:ext cx="7848600" cy="5562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4180"/>
              </a:lnSpc>
              <a:buNone/>
            </a:pPr>
            <a:r>
              <a:rPr lang="en-US" sz="3800" b="0" i="0" dirty="0">
                <a:solidFill>
                  <a:srgbClr val="404040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Experimental work</a:t>
            </a:r>
            <a:endParaRPr lang="en-US" sz="3800" dirty="0"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sp>
        <p:nvSpPr>
          <p:cNvPr id="5" name="Text 2"/>
          <p:cNvSpPr/>
          <p:nvPr/>
        </p:nvSpPr>
        <p:spPr>
          <a:xfrm>
            <a:off x="1193800" y="962664"/>
            <a:ext cx="7848600" cy="355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600"/>
              </a:lnSpc>
              <a:buNone/>
            </a:pPr>
            <a:r>
              <a:rPr lang="en-US" sz="2000" dirty="0">
                <a:solidFill>
                  <a:srgbClr val="0099DC"/>
                </a:solidFill>
                <a:latin typeface="Segoe UI" panose="020B0502040204020203" pitchFamily="34" charset="0"/>
                <a:ea typeface="Open Sans" pitchFamily="34" charset="-122"/>
                <a:cs typeface="Segoe UI" panose="020B0502040204020203" pitchFamily="34" charset="0"/>
              </a:rPr>
              <a:t>Gamma spectrometry</a:t>
            </a:r>
            <a:endParaRPr lang="en-US" sz="200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6" name="Shape 3"/>
          <p:cNvSpPr/>
          <p:nvPr/>
        </p:nvSpPr>
        <p:spPr>
          <a:xfrm>
            <a:off x="1212850" y="1699264"/>
            <a:ext cx="0" cy="858520"/>
          </a:xfrm>
          <a:prstGeom prst="line">
            <a:avLst/>
          </a:prstGeom>
          <a:noFill/>
          <a:ln w="38100">
            <a:solidFill>
              <a:srgbClr val="0099D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4"/>
          <p:cNvSpPr/>
          <p:nvPr/>
        </p:nvSpPr>
        <p:spPr>
          <a:xfrm>
            <a:off x="1407160" y="1724664"/>
            <a:ext cx="4201617" cy="2844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040"/>
              </a:lnSpc>
              <a:buNone/>
            </a:pPr>
            <a:r>
              <a:rPr lang="en-US" b="1" dirty="0">
                <a:solidFill>
                  <a:srgbClr val="404040"/>
                </a:solidFill>
                <a:latin typeface="Segoe UI Semibold" panose="020B0702040204020203" pitchFamily="34" charset="0"/>
                <a:ea typeface="Open Sans" pitchFamily="34" charset="-122"/>
                <a:cs typeface="Segoe UI Semibold" panose="020B0702040204020203" pitchFamily="34" charset="0"/>
              </a:rPr>
              <a:t>Detector</a:t>
            </a:r>
            <a:endParaRPr lang="en-US" dirty="0"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sp>
        <p:nvSpPr>
          <p:cNvPr id="8" name="Text 5"/>
          <p:cNvSpPr/>
          <p:nvPr/>
        </p:nvSpPr>
        <p:spPr>
          <a:xfrm>
            <a:off x="1407160" y="2015624"/>
            <a:ext cx="4201617" cy="5232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60"/>
              </a:lnSpc>
              <a:buNone/>
            </a:pPr>
            <a:r>
              <a:rPr lang="en-US" sz="1400" dirty="0">
                <a:solidFill>
                  <a:srgbClr val="666666"/>
                </a:solidFill>
                <a:latin typeface="Segoe UI" panose="020B0502040204020203" pitchFamily="34" charset="0"/>
                <a:ea typeface="Open Sans" pitchFamily="34" charset="-122"/>
                <a:cs typeface="Segoe UI" panose="020B0502040204020203" pitchFamily="34" charset="0"/>
              </a:rPr>
              <a:t>Canberra broad-energy HPGe (BE3830P) from the ESS RP Lab </a:t>
            </a:r>
            <a:endParaRPr lang="en-US" sz="140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9" name="Shape 6"/>
          <p:cNvSpPr/>
          <p:nvPr/>
        </p:nvSpPr>
        <p:spPr>
          <a:xfrm>
            <a:off x="1212850" y="2786379"/>
            <a:ext cx="0" cy="858520"/>
          </a:xfrm>
          <a:prstGeom prst="line">
            <a:avLst/>
          </a:prstGeom>
          <a:noFill/>
          <a:ln w="38100">
            <a:solidFill>
              <a:srgbClr val="0099D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 7"/>
          <p:cNvSpPr/>
          <p:nvPr/>
        </p:nvSpPr>
        <p:spPr>
          <a:xfrm>
            <a:off x="1407160" y="2811779"/>
            <a:ext cx="4201617" cy="2844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040"/>
              </a:lnSpc>
              <a:buNone/>
            </a:pPr>
            <a:r>
              <a:rPr lang="en-US" b="1" dirty="0">
                <a:solidFill>
                  <a:srgbClr val="404040"/>
                </a:solidFill>
                <a:latin typeface="Segoe UI Semibold" panose="020B0702040204020203" pitchFamily="34" charset="0"/>
                <a:ea typeface="Open Sans" pitchFamily="34" charset="-122"/>
                <a:cs typeface="Segoe UI Semibold" panose="020B0702040204020203" pitchFamily="34" charset="0"/>
              </a:rPr>
              <a:t>Measurements</a:t>
            </a:r>
            <a:endParaRPr lang="en-US" dirty="0"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sp>
        <p:nvSpPr>
          <p:cNvPr id="11" name="Text 8"/>
          <p:cNvSpPr/>
          <p:nvPr/>
        </p:nvSpPr>
        <p:spPr>
          <a:xfrm>
            <a:off x="1407160" y="3102746"/>
            <a:ext cx="4201617" cy="5232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60"/>
              </a:lnSpc>
              <a:buNone/>
            </a:pPr>
            <a:r>
              <a:rPr lang="en-US" sz="1400" dirty="0">
                <a:solidFill>
                  <a:srgbClr val="666666"/>
                </a:solidFill>
                <a:latin typeface="Segoe UI" panose="020B0502040204020203" pitchFamily="34" charset="0"/>
                <a:ea typeface="Open Sans" pitchFamily="34" charset="-122"/>
                <a:cs typeface="Segoe UI" panose="020B0502040204020203" pitchFamily="34" charset="0"/>
              </a:rPr>
              <a:t>One fixed counting position per sample, 4-hour long measurements</a:t>
            </a:r>
            <a:endParaRPr lang="en-US" sz="140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2" name="Shape 9"/>
          <p:cNvSpPr/>
          <p:nvPr/>
        </p:nvSpPr>
        <p:spPr>
          <a:xfrm>
            <a:off x="1212850" y="3873500"/>
            <a:ext cx="0" cy="858520"/>
          </a:xfrm>
          <a:prstGeom prst="line">
            <a:avLst/>
          </a:prstGeom>
          <a:noFill/>
          <a:ln w="38100">
            <a:solidFill>
              <a:srgbClr val="0099D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Text 10"/>
          <p:cNvSpPr/>
          <p:nvPr/>
        </p:nvSpPr>
        <p:spPr>
          <a:xfrm>
            <a:off x="1407160" y="3898900"/>
            <a:ext cx="4201617" cy="2844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040"/>
              </a:lnSpc>
              <a:buNone/>
            </a:pPr>
            <a:r>
              <a:rPr lang="en-US" b="1" dirty="0">
                <a:solidFill>
                  <a:srgbClr val="404040"/>
                </a:solidFill>
                <a:latin typeface="Segoe UI Semibold" panose="020B0702040204020203" pitchFamily="34" charset="0"/>
                <a:ea typeface="Open Sans" pitchFamily="34" charset="-122"/>
                <a:cs typeface="Segoe UI Semibold" panose="020B0702040204020203" pitchFamily="34" charset="0"/>
              </a:rPr>
              <a:t>Analysis</a:t>
            </a:r>
            <a:endParaRPr lang="en-US" dirty="0"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sp>
        <p:nvSpPr>
          <p:cNvPr id="14" name="Text 11"/>
          <p:cNvSpPr/>
          <p:nvPr/>
        </p:nvSpPr>
        <p:spPr>
          <a:xfrm>
            <a:off x="1407160" y="4189861"/>
            <a:ext cx="4201617" cy="5232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60"/>
              </a:lnSpc>
              <a:buNone/>
            </a:pPr>
            <a:r>
              <a:rPr lang="en-US" sz="1400" dirty="0">
                <a:solidFill>
                  <a:srgbClr val="666666"/>
                </a:solidFill>
                <a:latin typeface="Segoe UI" panose="020B0502040204020203" pitchFamily="34" charset="0"/>
                <a:ea typeface="Open Sans" pitchFamily="34" charset="-122"/>
                <a:cs typeface="Segoe UI" panose="020B0502040204020203" pitchFamily="34" charset="0"/>
              </a:rPr>
              <a:t>Acquisition, Analysis and Corrections using Genie2K</a:t>
            </a:r>
            <a:endParaRPr lang="en-US" sz="140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15" name="Image 1" descr="Shielded Canberra HPGe detector with its cryostat underneath"/>
          <p:cNvPicPr>
            <a:picLocks noChangeAspect="1"/>
          </p:cNvPicPr>
          <p:nvPr/>
        </p:nvPicPr>
        <p:blipFill>
          <a:blip r:embed="rId4"/>
          <a:srcRect l="3333" r="3333"/>
          <a:stretch/>
        </p:blipFill>
        <p:spPr>
          <a:xfrm>
            <a:off x="5765800" y="1597664"/>
            <a:ext cx="2667000" cy="3810000"/>
          </a:xfrm>
          <a:prstGeom prst="rect">
            <a:avLst/>
          </a:prstGeom>
        </p:spPr>
      </p:pic>
      <p:sp>
        <p:nvSpPr>
          <p:cNvPr id="16" name="Text 12"/>
          <p:cNvSpPr/>
          <p:nvPr/>
        </p:nvSpPr>
        <p:spPr>
          <a:xfrm>
            <a:off x="5765800" y="5464946"/>
            <a:ext cx="2747010" cy="238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dirty="0">
                <a:solidFill>
                  <a:srgbClr val="666666"/>
                </a:solidFill>
                <a:latin typeface="Segoe UI" panose="020B0502040204020203" pitchFamily="34" charset="0"/>
                <a:ea typeface="Open Sans" pitchFamily="34" charset="-122"/>
                <a:cs typeface="Segoe UI" panose="020B0502040204020203" pitchFamily="34" charset="0"/>
              </a:rPr>
              <a:t>BE3830P Detector</a:t>
            </a:r>
            <a:endParaRPr lang="en-US" sz="120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17" name="Image 2" descr="Irradiated foils packed in labelled plastic vials"/>
          <p:cNvPicPr>
            <a:picLocks noChangeAspect="1"/>
          </p:cNvPicPr>
          <p:nvPr/>
        </p:nvPicPr>
        <p:blipFill>
          <a:blip r:embed="rId5"/>
          <a:srcRect l="3333" r="3333"/>
          <a:stretch/>
        </p:blipFill>
        <p:spPr>
          <a:xfrm>
            <a:off x="8712200" y="1597664"/>
            <a:ext cx="2667000" cy="3810000"/>
          </a:xfrm>
          <a:prstGeom prst="rect">
            <a:avLst/>
          </a:prstGeom>
        </p:spPr>
      </p:pic>
      <p:sp>
        <p:nvSpPr>
          <p:cNvPr id="18" name="Text 13"/>
          <p:cNvSpPr/>
          <p:nvPr/>
        </p:nvSpPr>
        <p:spPr>
          <a:xfrm>
            <a:off x="8712200" y="5464946"/>
            <a:ext cx="2747010" cy="238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dirty="0">
                <a:solidFill>
                  <a:srgbClr val="666666"/>
                </a:solidFill>
                <a:latin typeface="Segoe UI" panose="020B0502040204020203" pitchFamily="34" charset="0"/>
                <a:ea typeface="Open Sans" pitchFamily="34" charset="-122"/>
                <a:cs typeface="Segoe UI" panose="020B0502040204020203" pitchFamily="34" charset="0"/>
              </a:rPr>
              <a:t>Foils after irradiation</a:t>
            </a:r>
            <a:endParaRPr lang="en-US" sz="120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0" name="Text 15"/>
          <p:cNvSpPr/>
          <p:nvPr/>
        </p:nvSpPr>
        <p:spPr>
          <a:xfrm>
            <a:off x="10896600" y="6365242"/>
            <a:ext cx="685800" cy="238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r">
              <a:lnSpc>
                <a:spcPts val="1680"/>
              </a:lnSpc>
              <a:buNone/>
            </a:pPr>
            <a:r>
              <a:rPr lang="en-US" sz="1200" dirty="0">
                <a:solidFill>
                  <a:srgbClr val="8A8A8A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10</a:t>
            </a:r>
            <a:endParaRPr lang="en-US" sz="1200" dirty="0"/>
          </a:p>
        </p:txBody>
      </p:sp>
      <p:sp>
        <p:nvSpPr>
          <p:cNvPr id="22" name="Text 14">
            <a:extLst>
              <a:ext uri="{FF2B5EF4-FFF2-40B4-BE49-F238E27FC236}">
                <a16:creationId xmlns:a16="http://schemas.microsoft.com/office/drawing/2014/main" id="{7AC0FE85-B416-6B52-5759-40427A91C154}"/>
              </a:ext>
            </a:extLst>
          </p:cNvPr>
          <p:cNvSpPr/>
          <p:nvPr/>
        </p:nvSpPr>
        <p:spPr>
          <a:xfrm>
            <a:off x="1193800" y="6365239"/>
            <a:ext cx="9418320" cy="238760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dirty="0">
                <a:solidFill>
                  <a:srgbClr val="8A8A8A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20 October 2026 - Benchmark activation experiment of various foil samples using the ESS accelerator dump line 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457200"/>
            <a:ext cx="279400" cy="6400800"/>
          </a:xfrm>
          <a:prstGeom prst="rect">
            <a:avLst/>
          </a:prstGeom>
          <a:solidFill>
            <a:srgbClr val="0099DC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3" name="Image 0" descr="Lund University and European Spallation Source logos"/>
          <p:cNvPicPr>
            <a:picLocks noChangeAspect="1"/>
          </p:cNvPicPr>
          <p:nvPr/>
        </p:nvPicPr>
        <p:blipFill>
          <a:blip r:embed="rId3"/>
          <a:srcRect l="-161" r="-161"/>
          <a:stretch/>
        </p:blipFill>
        <p:spPr>
          <a:xfrm>
            <a:off x="9169400" y="355600"/>
            <a:ext cx="2413000" cy="755650"/>
          </a:xfrm>
          <a:prstGeom prst="rect">
            <a:avLst/>
          </a:prstGeom>
        </p:spPr>
      </p:pic>
      <p:sp>
        <p:nvSpPr>
          <p:cNvPr id="4" name="Text 1"/>
          <p:cNvSpPr>
            <a:spLocks noGrp="1"/>
          </p:cNvSpPr>
          <p:nvPr>
            <p:ph type="title"/>
          </p:nvPr>
        </p:nvSpPr>
        <p:spPr>
          <a:xfrm>
            <a:off x="1193800" y="406400"/>
            <a:ext cx="7848600" cy="5562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4180"/>
              </a:lnSpc>
              <a:buNone/>
            </a:pPr>
            <a:r>
              <a:rPr lang="en-US" sz="3800" b="0" i="0" dirty="0">
                <a:solidFill>
                  <a:srgbClr val="404040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Computational work</a:t>
            </a:r>
            <a:endParaRPr lang="en-US" sz="3800" dirty="0"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sp>
        <p:nvSpPr>
          <p:cNvPr id="5" name="Text 2"/>
          <p:cNvSpPr/>
          <p:nvPr/>
        </p:nvSpPr>
        <p:spPr>
          <a:xfrm>
            <a:off x="1193800" y="962664"/>
            <a:ext cx="7848600" cy="355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600"/>
              </a:lnSpc>
              <a:buNone/>
            </a:pPr>
            <a:r>
              <a:rPr lang="en-US" sz="2000" dirty="0">
                <a:solidFill>
                  <a:srgbClr val="0099DC"/>
                </a:solidFill>
                <a:latin typeface="Segoe UI" panose="020B0502040204020203" pitchFamily="34" charset="0"/>
                <a:ea typeface="Open Sans" pitchFamily="34" charset="-122"/>
                <a:cs typeface="Segoe UI" panose="020B0502040204020203" pitchFamily="34" charset="0"/>
              </a:rPr>
              <a:t>Simulation model</a:t>
            </a:r>
            <a:endParaRPr lang="en-US" sz="200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7" name="Image 1" descr="Engineering CAD of the PBI seen from above, showing the top flange and the actuator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93800" y="1944205"/>
            <a:ext cx="3048000" cy="2608917"/>
          </a:xfrm>
          <a:prstGeom prst="rect">
            <a:avLst/>
          </a:prstGeom>
        </p:spPr>
      </p:pic>
      <p:sp>
        <p:nvSpPr>
          <p:cNvPr id="8" name="Text 4"/>
          <p:cNvSpPr/>
          <p:nvPr/>
        </p:nvSpPr>
        <p:spPr>
          <a:xfrm>
            <a:off x="1193800" y="4975864"/>
            <a:ext cx="3139440" cy="238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dirty="0">
                <a:solidFill>
                  <a:srgbClr val="666666"/>
                </a:solidFill>
                <a:latin typeface="Segoe UI" panose="020B0502040204020203" pitchFamily="34" charset="0"/>
                <a:ea typeface="Open Sans" pitchFamily="34" charset="-122"/>
                <a:cs typeface="Segoe UI" panose="020B0502040204020203" pitchFamily="34" charset="0"/>
              </a:rPr>
              <a:t>Engineering CAD, top view</a:t>
            </a:r>
            <a:endParaRPr lang="en-US" sz="120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9" name="Image 2" descr="arrow-right"/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4394200" y="3291842"/>
            <a:ext cx="406400" cy="203200"/>
          </a:xfrm>
          <a:prstGeom prst="rect">
            <a:avLst/>
          </a:prstGeom>
        </p:spPr>
      </p:pic>
      <p:pic>
        <p:nvPicPr>
          <p:cNvPr id="10" name="Image 3" descr="Transport-code geometry of the PBI vessel and actuator, with the six foils shown as coloured dots on the top flange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063089" y="1597664"/>
            <a:ext cx="2827822" cy="3302000"/>
          </a:xfrm>
          <a:prstGeom prst="rect">
            <a:avLst/>
          </a:prstGeom>
        </p:spPr>
      </p:pic>
      <p:sp>
        <p:nvSpPr>
          <p:cNvPr id="11" name="Text 5"/>
          <p:cNvSpPr/>
          <p:nvPr/>
        </p:nvSpPr>
        <p:spPr>
          <a:xfrm>
            <a:off x="4953000" y="4975864"/>
            <a:ext cx="3139440" cy="238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dirty="0">
                <a:solidFill>
                  <a:srgbClr val="666666"/>
                </a:solidFill>
                <a:latin typeface="Segoe UI" panose="020B0502040204020203" pitchFamily="34" charset="0"/>
                <a:ea typeface="Open Sans" pitchFamily="34" charset="-122"/>
                <a:cs typeface="Segoe UI" panose="020B0502040204020203" pitchFamily="34" charset="0"/>
              </a:rPr>
              <a:t>Transport model – </a:t>
            </a:r>
            <a:r>
              <a:rPr lang="en-US" sz="1200" i="1" dirty="0">
                <a:solidFill>
                  <a:srgbClr val="666666"/>
                </a:solidFill>
                <a:latin typeface="Segoe UI" panose="020B0502040204020203" pitchFamily="34" charset="0"/>
                <a:ea typeface="Open Sans" pitchFamily="34" charset="-122"/>
                <a:cs typeface="Segoe UI" panose="020B0502040204020203" pitchFamily="34" charset="0"/>
              </a:rPr>
              <a:t>PHIGS 3D</a:t>
            </a:r>
            <a:endParaRPr lang="en-US" sz="1200" i="1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2" name="Shape 6"/>
          <p:cNvSpPr/>
          <p:nvPr/>
        </p:nvSpPr>
        <p:spPr>
          <a:xfrm>
            <a:off x="8324850" y="1978664"/>
            <a:ext cx="0" cy="807720"/>
          </a:xfrm>
          <a:prstGeom prst="line">
            <a:avLst/>
          </a:prstGeom>
          <a:noFill/>
          <a:ln w="38100">
            <a:solidFill>
              <a:srgbClr val="0099D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Text 7"/>
          <p:cNvSpPr/>
          <p:nvPr/>
        </p:nvSpPr>
        <p:spPr>
          <a:xfrm>
            <a:off x="8493760" y="2004064"/>
            <a:ext cx="2972003" cy="2692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20"/>
              </a:lnSpc>
              <a:buNone/>
            </a:pPr>
            <a:r>
              <a:rPr lang="en-US" b="1" dirty="0">
                <a:solidFill>
                  <a:srgbClr val="404040"/>
                </a:solidFill>
                <a:latin typeface="Segoe UI Semibold" panose="020B0702040204020203" pitchFamily="34" charset="0"/>
                <a:ea typeface="Open Sans" pitchFamily="34" charset="-122"/>
                <a:cs typeface="Segoe UI Semibold" panose="020B0702040204020203" pitchFamily="34" charset="0"/>
              </a:rPr>
              <a:t>Geometry</a:t>
            </a:r>
            <a:endParaRPr lang="en-US" dirty="0"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sp>
        <p:nvSpPr>
          <p:cNvPr id="14" name="Text 8"/>
          <p:cNvSpPr/>
          <p:nvPr/>
        </p:nvSpPr>
        <p:spPr>
          <a:xfrm>
            <a:off x="8493760" y="2279782"/>
            <a:ext cx="2972003" cy="4876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20"/>
              </a:lnSpc>
              <a:buNone/>
            </a:pPr>
            <a:r>
              <a:rPr lang="en-US" sz="1300" dirty="0">
                <a:solidFill>
                  <a:srgbClr val="666666"/>
                </a:solidFill>
                <a:latin typeface="Segoe UI" panose="020B0502040204020203" pitchFamily="34" charset="0"/>
                <a:ea typeface="Open Sans" pitchFamily="34" charset="-122"/>
                <a:cs typeface="Segoe UI" panose="020B0502040204020203" pitchFamily="34" charset="0"/>
              </a:rPr>
              <a:t>PBI vessel, top flange and the foils in PHITS 3.35</a:t>
            </a:r>
            <a:endParaRPr lang="en-US" sz="130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5" name="Shape 9"/>
          <p:cNvSpPr/>
          <p:nvPr/>
        </p:nvSpPr>
        <p:spPr>
          <a:xfrm>
            <a:off x="8324850" y="2989579"/>
            <a:ext cx="0" cy="807720"/>
          </a:xfrm>
          <a:prstGeom prst="line">
            <a:avLst/>
          </a:prstGeom>
          <a:noFill/>
          <a:ln w="38100">
            <a:solidFill>
              <a:srgbClr val="0099D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6" name="Text 10"/>
          <p:cNvSpPr/>
          <p:nvPr/>
        </p:nvSpPr>
        <p:spPr>
          <a:xfrm>
            <a:off x="8493760" y="3014979"/>
            <a:ext cx="2972003" cy="2692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20"/>
              </a:lnSpc>
              <a:buNone/>
            </a:pPr>
            <a:r>
              <a:rPr lang="en-US" b="1" dirty="0">
                <a:solidFill>
                  <a:srgbClr val="404040"/>
                </a:solidFill>
                <a:latin typeface="Segoe UI Semibold" panose="020B0702040204020203" pitchFamily="34" charset="0"/>
                <a:ea typeface="Open Sans" pitchFamily="34" charset="-122"/>
                <a:cs typeface="Segoe UI Semibold" panose="020B0702040204020203" pitchFamily="34" charset="0"/>
              </a:rPr>
              <a:t>Source</a:t>
            </a:r>
            <a:endParaRPr lang="en-US" dirty="0"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sp>
        <p:nvSpPr>
          <p:cNvPr id="17" name="Text 11"/>
          <p:cNvSpPr/>
          <p:nvPr/>
        </p:nvSpPr>
        <p:spPr>
          <a:xfrm>
            <a:off x="8493760" y="3290703"/>
            <a:ext cx="2972003" cy="4876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20"/>
              </a:lnSpc>
              <a:buNone/>
            </a:pPr>
            <a:r>
              <a:rPr lang="en-US" sz="1300" dirty="0">
                <a:solidFill>
                  <a:srgbClr val="666666"/>
                </a:solidFill>
                <a:latin typeface="Segoe UI" panose="020B0502040204020203" pitchFamily="34" charset="0"/>
                <a:ea typeface="Open Sans" pitchFamily="34" charset="-122"/>
                <a:cs typeface="Segoe UI" panose="020B0502040204020203" pitchFamily="34" charset="0"/>
              </a:rPr>
              <a:t>Proton beam to the beam dump, with measurements from the device</a:t>
            </a:r>
            <a:endParaRPr lang="en-US" sz="130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8" name="Shape 12"/>
          <p:cNvSpPr/>
          <p:nvPr/>
        </p:nvSpPr>
        <p:spPr>
          <a:xfrm>
            <a:off x="8324850" y="4000500"/>
            <a:ext cx="0" cy="807720"/>
          </a:xfrm>
          <a:prstGeom prst="line">
            <a:avLst/>
          </a:prstGeom>
          <a:noFill/>
          <a:ln w="38100">
            <a:solidFill>
              <a:srgbClr val="00336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9" name="Text 13"/>
          <p:cNvSpPr/>
          <p:nvPr/>
        </p:nvSpPr>
        <p:spPr>
          <a:xfrm>
            <a:off x="8493760" y="4025900"/>
            <a:ext cx="2972003" cy="2692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20"/>
              </a:lnSpc>
              <a:buNone/>
            </a:pPr>
            <a:r>
              <a:rPr lang="en-US" b="1" dirty="0">
                <a:solidFill>
                  <a:srgbClr val="404040"/>
                </a:solidFill>
                <a:latin typeface="Segoe UI Semibold" panose="020B0702040204020203" pitchFamily="34" charset="0"/>
                <a:ea typeface="Open Sans" pitchFamily="34" charset="-122"/>
                <a:cs typeface="Segoe UI Semibold" panose="020B0702040204020203" pitchFamily="34" charset="0"/>
              </a:rPr>
              <a:t>Scoring</a:t>
            </a:r>
            <a:endParaRPr lang="en-US" dirty="0"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sp>
        <p:nvSpPr>
          <p:cNvPr id="20" name="Text 14"/>
          <p:cNvSpPr/>
          <p:nvPr/>
        </p:nvSpPr>
        <p:spPr>
          <a:xfrm>
            <a:off x="8493760" y="4301624"/>
            <a:ext cx="2972003" cy="4876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20"/>
              </a:lnSpc>
              <a:buNone/>
            </a:pPr>
            <a:r>
              <a:rPr lang="en-US" sz="1300" dirty="0">
                <a:solidFill>
                  <a:srgbClr val="666666"/>
                </a:solidFill>
                <a:latin typeface="Segoe UI" panose="020B0502040204020203" pitchFamily="34" charset="0"/>
                <a:ea typeface="Open Sans" pitchFamily="34" charset="-122"/>
                <a:cs typeface="Segoe UI" panose="020B0502040204020203" pitchFamily="34" charset="0"/>
              </a:rPr>
              <a:t>Fluence and production from models are passed to DCHAIN</a:t>
            </a:r>
            <a:endParaRPr lang="en-US" sz="130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2" name="Text 16"/>
          <p:cNvSpPr/>
          <p:nvPr/>
        </p:nvSpPr>
        <p:spPr>
          <a:xfrm>
            <a:off x="10896600" y="6365242"/>
            <a:ext cx="685800" cy="238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r">
              <a:lnSpc>
                <a:spcPts val="1680"/>
              </a:lnSpc>
              <a:buNone/>
            </a:pPr>
            <a:r>
              <a:rPr lang="en-US" sz="1200" dirty="0">
                <a:solidFill>
                  <a:srgbClr val="8A8A8A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11</a:t>
            </a:r>
            <a:endParaRPr lang="en-US" sz="1200" dirty="0"/>
          </a:p>
        </p:txBody>
      </p:sp>
      <p:sp>
        <p:nvSpPr>
          <p:cNvPr id="24" name="Text 14">
            <a:extLst>
              <a:ext uri="{FF2B5EF4-FFF2-40B4-BE49-F238E27FC236}">
                <a16:creationId xmlns:a16="http://schemas.microsoft.com/office/drawing/2014/main" id="{0EC8AE35-86F8-50C4-BFFD-1FF0527B0CC6}"/>
              </a:ext>
            </a:extLst>
          </p:cNvPr>
          <p:cNvSpPr/>
          <p:nvPr/>
        </p:nvSpPr>
        <p:spPr>
          <a:xfrm>
            <a:off x="1193800" y="6365239"/>
            <a:ext cx="9418320" cy="238760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dirty="0">
                <a:solidFill>
                  <a:srgbClr val="8A8A8A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20 October 2026 - Benchmark activation experiment of various foil samples using the ESS accelerator dump line 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457200"/>
            <a:ext cx="279400" cy="6400800"/>
          </a:xfrm>
          <a:prstGeom prst="rect">
            <a:avLst/>
          </a:prstGeom>
          <a:solidFill>
            <a:srgbClr val="0099DC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3" name="Image 0" descr="Lund University and European Spallation Source logos"/>
          <p:cNvPicPr>
            <a:picLocks noChangeAspect="1"/>
          </p:cNvPicPr>
          <p:nvPr/>
        </p:nvPicPr>
        <p:blipFill>
          <a:blip r:embed="rId3"/>
          <a:srcRect l="-161" r="-161"/>
          <a:stretch/>
        </p:blipFill>
        <p:spPr>
          <a:xfrm>
            <a:off x="9169400" y="355600"/>
            <a:ext cx="2413000" cy="755650"/>
          </a:xfrm>
          <a:prstGeom prst="rect">
            <a:avLst/>
          </a:prstGeom>
        </p:spPr>
      </p:pic>
      <p:sp>
        <p:nvSpPr>
          <p:cNvPr id="4" name="Text 1"/>
          <p:cNvSpPr>
            <a:spLocks noGrp="1"/>
          </p:cNvSpPr>
          <p:nvPr>
            <p:ph type="title"/>
          </p:nvPr>
        </p:nvSpPr>
        <p:spPr>
          <a:xfrm>
            <a:off x="1193800" y="406400"/>
            <a:ext cx="7848600" cy="5562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4180"/>
              </a:lnSpc>
              <a:buNone/>
            </a:pPr>
            <a:r>
              <a:rPr lang="en-US" sz="3800" b="0" i="0" dirty="0">
                <a:solidFill>
                  <a:srgbClr val="404040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Computational work</a:t>
            </a:r>
            <a:endParaRPr lang="en-US" sz="3800" dirty="0"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sp>
        <p:nvSpPr>
          <p:cNvPr id="5" name="Text 2"/>
          <p:cNvSpPr/>
          <p:nvPr/>
        </p:nvSpPr>
        <p:spPr>
          <a:xfrm>
            <a:off x="1193800" y="962664"/>
            <a:ext cx="7848600" cy="355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600"/>
              </a:lnSpc>
              <a:buNone/>
            </a:pPr>
            <a:r>
              <a:rPr lang="en-US" sz="2000" dirty="0">
                <a:solidFill>
                  <a:srgbClr val="0099DC"/>
                </a:solidFill>
                <a:latin typeface="Segoe UI" panose="020B0502040204020203" pitchFamily="34" charset="0"/>
                <a:ea typeface="Open Sans" pitchFamily="34" charset="-122"/>
                <a:cs typeface="Segoe UI" panose="020B0502040204020203" pitchFamily="34" charset="0"/>
              </a:rPr>
              <a:t>Irradiation history</a:t>
            </a:r>
            <a:endParaRPr lang="en-US" sz="200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6" name="Shape 3"/>
          <p:cNvSpPr/>
          <p:nvPr/>
        </p:nvSpPr>
        <p:spPr>
          <a:xfrm>
            <a:off x="1193800" y="1546864"/>
            <a:ext cx="10185400" cy="279400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7" name="Image 1" descr="Relative beam power in 99 time steps over 9.46 days with the cumulative delivered beam on a second axis: about 5 percent before day 4, about 30 percent during the low-power period from day 4 to 5.9, and 65 percent in the high-power pulses after day 5.9"/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1193800" y="1546864"/>
            <a:ext cx="10185400" cy="2794000"/>
          </a:xfrm>
          <a:prstGeom prst="rect">
            <a:avLst/>
          </a:prstGeom>
        </p:spPr>
      </p:pic>
      <p:sp>
        <p:nvSpPr>
          <p:cNvPr id="8" name="Shape 4"/>
          <p:cNvSpPr/>
          <p:nvPr/>
        </p:nvSpPr>
        <p:spPr>
          <a:xfrm>
            <a:off x="1212850" y="4594864"/>
            <a:ext cx="0" cy="792480"/>
          </a:xfrm>
          <a:prstGeom prst="line">
            <a:avLst/>
          </a:prstGeom>
          <a:noFill/>
          <a:ln w="38100">
            <a:solidFill>
              <a:srgbClr val="0099D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" name="Text 5"/>
          <p:cNvSpPr/>
          <p:nvPr/>
        </p:nvSpPr>
        <p:spPr>
          <a:xfrm>
            <a:off x="1407160" y="4620264"/>
            <a:ext cx="3155137" cy="254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600" b="1" dirty="0">
                <a:solidFill>
                  <a:srgbClr val="404040"/>
                </a:solidFill>
                <a:latin typeface="Segoe UI Semibold" panose="020B0702040204020203" pitchFamily="34" charset="0"/>
                <a:ea typeface="Open Sans" pitchFamily="34" charset="-122"/>
                <a:cs typeface="Segoe UI Semibold" panose="020B0702040204020203" pitchFamily="34" charset="0"/>
              </a:rPr>
              <a:t>99 steps over 9.5 days</a:t>
            </a:r>
            <a:endParaRPr lang="en-US" sz="1600" dirty="0"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sp>
        <p:nvSpPr>
          <p:cNvPr id="10" name="Text 6"/>
          <p:cNvSpPr/>
          <p:nvPr/>
        </p:nvSpPr>
        <p:spPr>
          <a:xfrm>
            <a:off x="1407160" y="4899664"/>
            <a:ext cx="2881061" cy="4876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20"/>
              </a:lnSpc>
              <a:buNone/>
            </a:pPr>
            <a:r>
              <a:rPr lang="en-US" sz="1300" dirty="0">
                <a:solidFill>
                  <a:srgbClr val="666666"/>
                </a:solidFill>
                <a:latin typeface="Segoe UI" panose="020B0502040204020203" pitchFamily="34" charset="0"/>
                <a:ea typeface="Open Sans" pitchFamily="34" charset="-122"/>
                <a:cs typeface="Segoe UI" panose="020B0502040204020203" pitchFamily="34" charset="0"/>
              </a:rPr>
              <a:t>Time evolution &amp; distribution captured from the PBI device</a:t>
            </a:r>
            <a:endParaRPr lang="en-US" sz="130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1" name="Shape 7"/>
          <p:cNvSpPr/>
          <p:nvPr/>
        </p:nvSpPr>
        <p:spPr>
          <a:xfrm>
            <a:off x="4667250" y="4594864"/>
            <a:ext cx="0" cy="792480"/>
          </a:xfrm>
          <a:prstGeom prst="line">
            <a:avLst/>
          </a:prstGeom>
          <a:noFill/>
          <a:ln w="38100">
            <a:solidFill>
              <a:srgbClr val="00336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Text 8"/>
          <p:cNvSpPr/>
          <p:nvPr/>
        </p:nvSpPr>
        <p:spPr>
          <a:xfrm>
            <a:off x="4861560" y="4620264"/>
            <a:ext cx="3155137" cy="254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600" b="1" dirty="0">
                <a:solidFill>
                  <a:srgbClr val="404040"/>
                </a:solidFill>
                <a:latin typeface="Segoe UI Semibold" panose="020B0702040204020203" pitchFamily="34" charset="0"/>
                <a:ea typeface="Open Sans" pitchFamily="34" charset="-122"/>
                <a:cs typeface="Segoe UI Semibold" panose="020B0702040204020203" pitchFamily="34" charset="0"/>
              </a:rPr>
              <a:t>Normalization</a:t>
            </a:r>
            <a:endParaRPr lang="en-US" sz="1600" dirty="0"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sp>
        <p:nvSpPr>
          <p:cNvPr id="13" name="Text 9"/>
          <p:cNvSpPr/>
          <p:nvPr/>
        </p:nvSpPr>
        <p:spPr>
          <a:xfrm>
            <a:off x="4861560" y="4899664"/>
            <a:ext cx="3155137" cy="4876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20"/>
              </a:lnSpc>
              <a:buNone/>
            </a:pPr>
            <a:r>
              <a:rPr lang="en-US" sz="1300" dirty="0">
                <a:solidFill>
                  <a:srgbClr val="666666"/>
                </a:solidFill>
                <a:latin typeface="Segoe UI" panose="020B0502040204020203" pitchFamily="34" charset="0"/>
                <a:ea typeface="Open Sans" pitchFamily="34" charset="-122"/>
                <a:cs typeface="Segoe UI" panose="020B0502040204020203" pitchFamily="34" charset="0"/>
              </a:rPr>
              <a:t>Source energy of </a:t>
            </a:r>
            <a:r>
              <a:rPr lang="en-US" sz="1300" b="1" dirty="0">
                <a:solidFill>
                  <a:srgbClr val="666666"/>
                </a:solidFill>
                <a:latin typeface="Segoe UI" panose="020B0502040204020203" pitchFamily="34" charset="0"/>
                <a:ea typeface="Open Sans" pitchFamily="34" charset="-122"/>
                <a:cs typeface="Segoe UI" panose="020B0502040204020203" pitchFamily="34" charset="0"/>
              </a:rPr>
              <a:t>800 MeV</a:t>
            </a:r>
            <a:r>
              <a:rPr lang="en-US" sz="1300" dirty="0">
                <a:solidFill>
                  <a:srgbClr val="666666"/>
                </a:solidFill>
                <a:latin typeface="Segoe UI" panose="020B0502040204020203" pitchFamily="34" charset="0"/>
                <a:ea typeface="Open Sans" pitchFamily="34" charset="-122"/>
                <a:cs typeface="Segoe UI" panose="020B0502040204020203" pitchFamily="34" charset="0"/>
              </a:rPr>
              <a:t>,</a:t>
            </a:r>
            <a:endParaRPr lang="en-US" sz="1300" dirty="0"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0" indent="0" algn="l">
              <a:lnSpc>
                <a:spcPts val="1820"/>
              </a:lnSpc>
              <a:buNone/>
            </a:pPr>
            <a:r>
              <a:rPr lang="en-US" sz="1300" dirty="0">
                <a:solidFill>
                  <a:srgbClr val="666666"/>
                </a:solidFill>
                <a:latin typeface="Segoe UI" panose="020B0502040204020203" pitchFamily="34" charset="0"/>
                <a:ea typeface="Open Sans" pitchFamily="34" charset="-122"/>
                <a:cs typeface="Segoe UI" panose="020B0502040204020203" pitchFamily="34" charset="0"/>
              </a:rPr>
              <a:t>current known for each frame</a:t>
            </a:r>
            <a:endParaRPr lang="en-US" sz="130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4" name="Shape 10"/>
          <p:cNvSpPr/>
          <p:nvPr/>
        </p:nvSpPr>
        <p:spPr>
          <a:xfrm>
            <a:off x="8121650" y="4594864"/>
            <a:ext cx="0" cy="792480"/>
          </a:xfrm>
          <a:prstGeom prst="line">
            <a:avLst/>
          </a:prstGeom>
          <a:noFill/>
          <a:ln w="38100">
            <a:solidFill>
              <a:srgbClr val="FF7D0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5" name="Text 11"/>
          <p:cNvSpPr/>
          <p:nvPr/>
        </p:nvSpPr>
        <p:spPr>
          <a:xfrm>
            <a:off x="8315960" y="4620264"/>
            <a:ext cx="3155137" cy="254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600" b="1" dirty="0">
                <a:solidFill>
                  <a:srgbClr val="404040"/>
                </a:solidFill>
                <a:latin typeface="Segoe UI Semibold" panose="020B0702040204020203" pitchFamily="34" charset="0"/>
                <a:ea typeface="Open Sans" pitchFamily="34" charset="-122"/>
                <a:cs typeface="Segoe UI Semibold" panose="020B0702040204020203" pitchFamily="34" charset="0"/>
              </a:rPr>
              <a:t>Source definition</a:t>
            </a:r>
            <a:endParaRPr lang="en-US" sz="1600" dirty="0"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sp>
        <p:nvSpPr>
          <p:cNvPr id="16" name="Text 12"/>
          <p:cNvSpPr/>
          <p:nvPr/>
        </p:nvSpPr>
        <p:spPr>
          <a:xfrm>
            <a:off x="8315961" y="4899664"/>
            <a:ext cx="3003680" cy="4876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20"/>
              </a:lnSpc>
              <a:buNone/>
            </a:pPr>
            <a:r>
              <a:rPr lang="en-US" sz="1300" dirty="0">
                <a:solidFill>
                  <a:srgbClr val="666666"/>
                </a:solidFill>
                <a:latin typeface="Segoe UI" panose="020B0502040204020203" pitchFamily="34" charset="0"/>
                <a:ea typeface="Open Sans" pitchFamily="34" charset="-122"/>
                <a:cs typeface="Segoe UI" panose="020B0502040204020203" pitchFamily="34" charset="0"/>
              </a:rPr>
              <a:t>A Gaussian distribution was fitted to each period’s mean source</a:t>
            </a:r>
            <a:endParaRPr lang="en-US" sz="130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8" name="Text 14"/>
          <p:cNvSpPr/>
          <p:nvPr/>
        </p:nvSpPr>
        <p:spPr>
          <a:xfrm>
            <a:off x="10896600" y="6365242"/>
            <a:ext cx="685800" cy="238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r">
              <a:lnSpc>
                <a:spcPts val="1680"/>
              </a:lnSpc>
              <a:buNone/>
            </a:pPr>
            <a:r>
              <a:rPr lang="en-US" sz="1200" dirty="0">
                <a:solidFill>
                  <a:srgbClr val="8A8A8A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12</a:t>
            </a:r>
            <a:endParaRPr lang="en-US" sz="1200" dirty="0"/>
          </a:p>
        </p:txBody>
      </p:sp>
      <p:sp>
        <p:nvSpPr>
          <p:cNvPr id="20" name="Text 14">
            <a:extLst>
              <a:ext uri="{FF2B5EF4-FFF2-40B4-BE49-F238E27FC236}">
                <a16:creationId xmlns:a16="http://schemas.microsoft.com/office/drawing/2014/main" id="{F46774BC-2125-3440-CF68-545441B5A980}"/>
              </a:ext>
            </a:extLst>
          </p:cNvPr>
          <p:cNvSpPr/>
          <p:nvPr/>
        </p:nvSpPr>
        <p:spPr>
          <a:xfrm>
            <a:off x="1193800" y="6365239"/>
            <a:ext cx="9418320" cy="238760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dirty="0">
                <a:solidFill>
                  <a:srgbClr val="8A8A8A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20 October 2026 - Benchmark activation experiment of various foil samples using the ESS accelerator dump line 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099D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457200"/>
            <a:ext cx="279400" cy="640080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3" name="Image 0" descr="Superconducting cryomodules in the ESS LINAC tunnel"/>
          <p:cNvPicPr>
            <a:picLocks noChangeAspect="1"/>
          </p:cNvPicPr>
          <p:nvPr/>
        </p:nvPicPr>
        <p:blipFill>
          <a:blip r:embed="rId3"/>
          <a:srcRect l="18630" r="18630"/>
          <a:stretch/>
        </p:blipFill>
        <p:spPr>
          <a:xfrm>
            <a:off x="6604000" y="0"/>
            <a:ext cx="5588000" cy="6858000"/>
          </a:xfrm>
          <a:prstGeom prst="rect">
            <a:avLst/>
          </a:prstGeom>
        </p:spPr>
      </p:pic>
      <p:sp>
        <p:nvSpPr>
          <p:cNvPr id="4" name="Shape 1"/>
          <p:cNvSpPr/>
          <p:nvPr/>
        </p:nvSpPr>
        <p:spPr>
          <a:xfrm>
            <a:off x="6604000" y="0"/>
            <a:ext cx="5588000" cy="6858000"/>
          </a:xfrm>
          <a:prstGeom prst="rect">
            <a:avLst/>
          </a:prstGeom>
          <a:gradFill rotWithShape="1">
            <a:gsLst>
              <a:gs pos="0">
                <a:srgbClr val="001428">
                  <a:alpha val="55000"/>
                </a:srgbClr>
              </a:gs>
              <a:gs pos="28000">
                <a:srgbClr val="001428">
                  <a:alpha val="0"/>
                </a:srgbClr>
              </a:gs>
            </a:gsLst>
            <a:lin ang="5400000" scaled="0"/>
          </a:gradFill>
          <a:ln/>
        </p:spPr>
        <p:txBody>
          <a:bodyPr/>
          <a:lstStyle/>
          <a:p>
            <a:endParaRPr lang="en-US"/>
          </a:p>
        </p:txBody>
      </p:sp>
      <p:pic>
        <p:nvPicPr>
          <p:cNvPr id="5" name="Image 1" descr="Lund University and European Spallation Source logos"/>
          <p:cNvPicPr>
            <a:picLocks noChangeAspect="1"/>
          </p:cNvPicPr>
          <p:nvPr/>
        </p:nvPicPr>
        <p:blipFill>
          <a:blip r:embed="rId4"/>
          <a:srcRect l="-161" r="-161"/>
          <a:stretch/>
        </p:blipFill>
        <p:spPr>
          <a:xfrm>
            <a:off x="9169400" y="355600"/>
            <a:ext cx="2413000" cy="755650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1193800" y="2471421"/>
            <a:ext cx="10490962" cy="4724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52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#3</a:t>
            </a:r>
            <a:endParaRPr lang="en-US" sz="3200" dirty="0"/>
          </a:p>
        </p:txBody>
      </p:sp>
      <p:sp>
        <p:nvSpPr>
          <p:cNvPr id="7" name="Text 3"/>
          <p:cNvSpPr>
            <a:spLocks noGrp="1"/>
          </p:cNvSpPr>
          <p:nvPr>
            <p:ph type="title"/>
          </p:nvPr>
        </p:nvSpPr>
        <p:spPr>
          <a:xfrm>
            <a:off x="1193800" y="3070864"/>
            <a:ext cx="510159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4840"/>
              </a:lnSpc>
              <a:buNone/>
            </a:pPr>
            <a:r>
              <a:rPr lang="en-US" sz="4400" b="0" i="0" dirty="0">
                <a:solidFill>
                  <a:srgbClr val="FFFFFF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Results</a:t>
            </a:r>
            <a:endParaRPr lang="en-US" sz="4400" dirty="0"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sp>
        <p:nvSpPr>
          <p:cNvPr id="8" name="Text 4"/>
          <p:cNvSpPr/>
          <p:nvPr/>
        </p:nvSpPr>
        <p:spPr>
          <a:xfrm>
            <a:off x="1193800" y="3837942"/>
            <a:ext cx="4970780" cy="5740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160"/>
              </a:lnSpc>
              <a:buNone/>
            </a:pPr>
            <a:r>
              <a:rPr lang="en-US" dirty="0">
                <a:solidFill>
                  <a:srgbClr val="E3F4FC"/>
                </a:solidFill>
                <a:latin typeface="Segoe UI" panose="020B0502040204020203" pitchFamily="34" charset="0"/>
                <a:ea typeface="Open Sans" pitchFamily="34" charset="-122"/>
                <a:cs typeface="Segoe UI" panose="020B0502040204020203" pitchFamily="34" charset="0"/>
              </a:rPr>
              <a:t>Measured activities and calculated-over-experimental ratios</a:t>
            </a:r>
            <a:endParaRPr lang="en-US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457200"/>
            <a:ext cx="279400" cy="6400800"/>
          </a:xfrm>
          <a:prstGeom prst="rect">
            <a:avLst/>
          </a:prstGeom>
          <a:solidFill>
            <a:srgbClr val="0099DC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3" name="Image 0" descr="Lund University and European Spallation Source logos"/>
          <p:cNvPicPr>
            <a:picLocks noChangeAspect="1"/>
          </p:cNvPicPr>
          <p:nvPr/>
        </p:nvPicPr>
        <p:blipFill>
          <a:blip r:embed="rId3"/>
          <a:srcRect l="-161" r="-161"/>
          <a:stretch/>
        </p:blipFill>
        <p:spPr>
          <a:xfrm>
            <a:off x="9169400" y="355600"/>
            <a:ext cx="2413000" cy="755650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10896600" y="6365242"/>
            <a:ext cx="685800" cy="238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r">
              <a:lnSpc>
                <a:spcPts val="1680"/>
              </a:lnSpc>
              <a:buNone/>
            </a:pPr>
            <a:r>
              <a:rPr lang="en-US" sz="1200" dirty="0">
                <a:solidFill>
                  <a:srgbClr val="8A8A8A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13</a:t>
            </a:r>
            <a:endParaRPr lang="en-US" sz="1200" dirty="0"/>
          </a:p>
        </p:txBody>
      </p:sp>
      <p:sp>
        <p:nvSpPr>
          <p:cNvPr id="6" name="Text 3"/>
          <p:cNvSpPr>
            <a:spLocks noGrp="1"/>
          </p:cNvSpPr>
          <p:nvPr>
            <p:ph type="title"/>
          </p:nvPr>
        </p:nvSpPr>
        <p:spPr>
          <a:xfrm>
            <a:off x="1193800" y="406400"/>
            <a:ext cx="7848600" cy="5562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4180"/>
              </a:lnSpc>
              <a:buNone/>
            </a:pPr>
            <a:r>
              <a:rPr lang="en-US" sz="3800" b="0" i="0" dirty="0">
                <a:solidFill>
                  <a:srgbClr val="404040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Considerations</a:t>
            </a:r>
            <a:endParaRPr lang="en-US" sz="3800" dirty="0"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sp>
        <p:nvSpPr>
          <p:cNvPr id="7" name="Text 4"/>
          <p:cNvSpPr/>
          <p:nvPr/>
        </p:nvSpPr>
        <p:spPr>
          <a:xfrm>
            <a:off x="1193800" y="962664"/>
            <a:ext cx="7848600" cy="355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600"/>
              </a:lnSpc>
              <a:buNone/>
            </a:pPr>
            <a:r>
              <a:rPr lang="en-US" sz="2000" dirty="0">
                <a:solidFill>
                  <a:srgbClr val="0099DC"/>
                </a:solidFill>
                <a:latin typeface="Segoe UI" panose="020B0502040204020203" pitchFamily="34" charset="0"/>
                <a:ea typeface="Open Sans" pitchFamily="34" charset="-122"/>
                <a:cs typeface="Segoe UI" panose="020B0502040204020203" pitchFamily="34" charset="0"/>
              </a:rPr>
              <a:t>Uncertainties</a:t>
            </a:r>
            <a:endParaRPr lang="en-US" sz="200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8" name="Shape 5"/>
          <p:cNvSpPr/>
          <p:nvPr/>
        </p:nvSpPr>
        <p:spPr>
          <a:xfrm>
            <a:off x="1193800" y="1574800"/>
            <a:ext cx="4826000" cy="355600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9" name="Image 1" descr="Mean relative uncertainty per foil. Experimental: Al 7, Fe 11, Ni 16, Cu 13, Nb 8, Bi 7 percent. Calculated: Al 3, Fe 21, Ni 19, Cu 20, Nb 15, Bi 31 percent."/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1193800" y="1574800"/>
            <a:ext cx="4826000" cy="3556000"/>
          </a:xfrm>
          <a:prstGeom prst="rect">
            <a:avLst/>
          </a:prstGeom>
        </p:spPr>
      </p:pic>
      <p:sp>
        <p:nvSpPr>
          <p:cNvPr id="10" name="Text 6"/>
          <p:cNvSpPr/>
          <p:nvPr/>
        </p:nvSpPr>
        <p:spPr>
          <a:xfrm>
            <a:off x="1193800" y="5131240"/>
            <a:ext cx="4970780" cy="46867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>
              <a:lnSpc>
                <a:spcPts val="1680"/>
              </a:lnSpc>
            </a:pPr>
            <a:r>
              <a:rPr lang="en-US" sz="1200" dirty="0">
                <a:solidFill>
                  <a:srgbClr val="666666"/>
                </a:solidFill>
                <a:latin typeface="Segoe UI" panose="020B0502040204020203" pitchFamily="34" charset="0"/>
                <a:ea typeface="Open Sans" pitchFamily="34" charset="-122"/>
                <a:cs typeface="Segoe UI" panose="020B0502040204020203" pitchFamily="34" charset="0"/>
              </a:rPr>
              <a:t>n = nuclides measured per foil; metastable Pb isotopes excluded of the comparison due to large uncertainties in the decay chain </a:t>
            </a:r>
            <a:endParaRPr lang="en-US" sz="120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graphicFrame>
        <p:nvGraphicFramePr>
          <p:cNvPr id="11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00659978"/>
              </p:ext>
            </p:extLst>
          </p:nvPr>
        </p:nvGraphicFramePr>
        <p:xfrm>
          <a:off x="6385560" y="1584960"/>
          <a:ext cx="4993640" cy="1841500"/>
        </p:xfrm>
        <a:graphic>
          <a:graphicData uri="http://schemas.openxmlformats.org/drawingml/2006/table">
            <a:tbl>
              <a:tblPr/>
              <a:tblGrid>
                <a:gridCol w="24968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9911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9771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68300">
                <a:tc>
                  <a:txBody>
                    <a:bodyPr/>
                    <a:lstStyle/>
                    <a:p>
                      <a:pPr marL="0" indent="0">
                        <a:lnSpc>
                          <a:spcPts val="1820"/>
                        </a:lnSpc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Open Sans" pitchFamily="34" charset="0"/>
                          <a:ea typeface="Open Sans" pitchFamily="34" charset="-122"/>
                          <a:cs typeface="Open Sans" pitchFamily="34" charset="-120"/>
                        </a:rPr>
                        <a:t>Contributor</a:t>
                      </a:r>
                      <a:endParaRPr lang="en-US" sz="1300" dirty="0">
                        <a:latin typeface="Open Sans" charset="0"/>
                        <a:ea typeface="Open Sans" charset="0"/>
                        <a:cs typeface="Open Sans" charset="0"/>
                      </a:endParaRPr>
                    </a:p>
                  </a:txBody>
                  <a:tcPr marL="88900" marR="88900" marT="63500" marB="63500">
                    <a:lnL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42C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42C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20"/>
                        </a:lnSpc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Open Sans" pitchFamily="34" charset="0"/>
                          <a:ea typeface="Open Sans" pitchFamily="34" charset="-122"/>
                          <a:cs typeface="Open Sans" pitchFamily="34" charset="-120"/>
                        </a:rPr>
                        <a:t>On</a:t>
                      </a:r>
                      <a:endParaRPr lang="en-US" sz="1300" dirty="0">
                        <a:latin typeface="Open Sans" charset="0"/>
                        <a:ea typeface="Open Sans" charset="0"/>
                        <a:cs typeface="Open Sans" charset="0"/>
                      </a:endParaRPr>
                    </a:p>
                  </a:txBody>
                  <a:tcPr marL="88900" marR="88900" marT="63500" marB="63500">
                    <a:lnL w="12700" cap="flat" cmpd="sng" algn="ctr">
                      <a:solidFill>
                        <a:srgbClr val="042C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42C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42C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lnSpc>
                          <a:spcPts val="1820"/>
                        </a:lnSpc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Open Sans" pitchFamily="34" charset="0"/>
                          <a:ea typeface="Open Sans" pitchFamily="34" charset="-122"/>
                          <a:cs typeface="Open Sans" pitchFamily="34" charset="-120"/>
                        </a:rPr>
                        <a:t>Mean (range)</a:t>
                      </a:r>
                      <a:endParaRPr lang="en-US" sz="1300" dirty="0">
                        <a:latin typeface="Open Sans" charset="0"/>
                        <a:ea typeface="Open Sans" charset="0"/>
                        <a:cs typeface="Open Sans" charset="0"/>
                      </a:endParaRPr>
                    </a:p>
                  </a:txBody>
                  <a:tcPr marL="88900" marR="88900" marT="63500" marB="63500">
                    <a:lnL w="12700" cap="flat" cmpd="sng" algn="ctr">
                      <a:solidFill>
                        <a:srgbClr val="042C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42C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42C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8300">
                <a:tc>
                  <a:txBody>
                    <a:bodyPr/>
                    <a:lstStyle/>
                    <a:p>
                      <a:pPr marL="0" indent="0">
                        <a:lnSpc>
                          <a:spcPts val="1820"/>
                        </a:lnSpc>
                        <a:buNone/>
                      </a:pPr>
                      <a:r>
                        <a:rPr lang="en-US" sz="1300" dirty="0">
                          <a:solidFill>
                            <a:srgbClr val="404040"/>
                          </a:solidFill>
                          <a:latin typeface="Open Sans" pitchFamily="34" charset="0"/>
                          <a:ea typeface="Open Sans" pitchFamily="34" charset="-122"/>
                          <a:cs typeface="Open Sans" pitchFamily="34" charset="-120"/>
                        </a:rPr>
                        <a:t>Gamma spectrometry</a:t>
                      </a:r>
                      <a:endParaRPr lang="en-US" sz="1300" dirty="0">
                        <a:latin typeface="Open Sans" charset="0"/>
                        <a:ea typeface="Open Sans" charset="0"/>
                        <a:cs typeface="Open Sans" charset="0"/>
                      </a:endParaRPr>
                    </a:p>
                  </a:txBody>
                  <a:tcPr marL="88900" marR="88900" marT="63500" marB="63500">
                    <a:lnL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42C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20"/>
                        </a:lnSpc>
                        <a:buNone/>
                      </a:pPr>
                      <a:r>
                        <a:rPr lang="en-US" sz="1300" dirty="0">
                          <a:solidFill>
                            <a:srgbClr val="404040"/>
                          </a:solidFill>
                          <a:latin typeface="Open Sans" pitchFamily="34" charset="0"/>
                          <a:ea typeface="Open Sans" pitchFamily="34" charset="-122"/>
                          <a:cs typeface="Open Sans" pitchFamily="34" charset="-120"/>
                        </a:rPr>
                        <a:t>E</a:t>
                      </a:r>
                      <a:endParaRPr lang="en-US" sz="1300" dirty="0">
                        <a:latin typeface="Open Sans" charset="0"/>
                        <a:ea typeface="Open Sans" charset="0"/>
                        <a:cs typeface="Open Sans" charset="0"/>
                      </a:endParaRPr>
                    </a:p>
                  </a:txBody>
                  <a:tcPr marL="88900" marR="88900" marT="63500" marB="63500">
                    <a:lnL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42C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lnSpc>
                          <a:spcPts val="1820"/>
                        </a:lnSpc>
                        <a:buNone/>
                      </a:pPr>
                      <a:r>
                        <a:rPr lang="en-US" sz="1300" dirty="0">
                          <a:solidFill>
                            <a:srgbClr val="404040"/>
                          </a:solidFill>
                          <a:latin typeface="Open Sans" pitchFamily="34" charset="0"/>
                          <a:ea typeface="Open Sans" pitchFamily="34" charset="-122"/>
                          <a:cs typeface="Open Sans" pitchFamily="34" charset="-120"/>
                        </a:rPr>
                        <a:t>11 % (2–54 %)</a:t>
                      </a:r>
                      <a:endParaRPr lang="en-US" sz="1300" dirty="0">
                        <a:latin typeface="Open Sans" charset="0"/>
                        <a:ea typeface="Open Sans" charset="0"/>
                        <a:cs typeface="Open Sans" charset="0"/>
                      </a:endParaRPr>
                    </a:p>
                  </a:txBody>
                  <a:tcPr marL="88900" marR="88900" marT="63500" marB="63500">
                    <a:lnL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42C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8300">
                <a:tc>
                  <a:txBody>
                    <a:bodyPr/>
                    <a:lstStyle/>
                    <a:p>
                      <a:pPr marL="0" indent="0">
                        <a:lnSpc>
                          <a:spcPts val="1820"/>
                        </a:lnSpc>
                        <a:buNone/>
                      </a:pPr>
                      <a:r>
                        <a:rPr lang="en-US" sz="1300" dirty="0">
                          <a:solidFill>
                            <a:srgbClr val="404040"/>
                          </a:solidFill>
                          <a:latin typeface="Open Sans" pitchFamily="34" charset="0"/>
                          <a:ea typeface="Open Sans" pitchFamily="34" charset="-122"/>
                          <a:cs typeface="Open Sans" pitchFamily="34" charset="-120"/>
                        </a:rPr>
                        <a:t>Simulations</a:t>
                      </a:r>
                      <a:endParaRPr lang="en-US" sz="1300" dirty="0">
                        <a:latin typeface="Open Sans" charset="0"/>
                        <a:ea typeface="Open Sans" charset="0"/>
                        <a:cs typeface="Open Sans" charset="0"/>
                      </a:endParaRPr>
                    </a:p>
                  </a:txBody>
                  <a:tcPr marL="88900" marR="88900" marT="63500" marB="63500">
                    <a:lnL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20"/>
                        </a:lnSpc>
                        <a:buNone/>
                      </a:pPr>
                      <a:r>
                        <a:rPr lang="en-US" sz="1300" dirty="0">
                          <a:solidFill>
                            <a:srgbClr val="404040"/>
                          </a:solidFill>
                          <a:latin typeface="Open Sans" pitchFamily="34" charset="0"/>
                          <a:ea typeface="Open Sans" pitchFamily="34" charset="-122"/>
                          <a:cs typeface="Open Sans" pitchFamily="34" charset="-120"/>
                        </a:rPr>
                        <a:t>C</a:t>
                      </a:r>
                      <a:endParaRPr lang="en-US" sz="1300" dirty="0">
                        <a:latin typeface="Open Sans" charset="0"/>
                        <a:ea typeface="Open Sans" charset="0"/>
                        <a:cs typeface="Open Sans" charset="0"/>
                      </a:endParaRPr>
                    </a:p>
                  </a:txBody>
                  <a:tcPr marL="88900" marR="88900" marT="63500" marB="63500">
                    <a:lnL w="1270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lnSpc>
                          <a:spcPts val="1820"/>
                        </a:lnSpc>
                        <a:buNone/>
                      </a:pPr>
                      <a:r>
                        <a:rPr lang="en-US" sz="1300" dirty="0">
                          <a:solidFill>
                            <a:srgbClr val="404040"/>
                          </a:solidFill>
                          <a:latin typeface="Open Sans" pitchFamily="34" charset="0"/>
                          <a:ea typeface="Open Sans" pitchFamily="34" charset="-122"/>
                          <a:cs typeface="Open Sans" pitchFamily="34" charset="-120"/>
                        </a:rPr>
                        <a:t>19 % (1–56 %)</a:t>
                      </a:r>
                      <a:endParaRPr lang="en-US" sz="1300" dirty="0">
                        <a:latin typeface="Open Sans" charset="0"/>
                        <a:ea typeface="Open Sans" charset="0"/>
                        <a:cs typeface="Open Sans" charset="0"/>
                      </a:endParaRPr>
                    </a:p>
                  </a:txBody>
                  <a:tcPr marL="88900" marR="88900" marT="63500" marB="63500">
                    <a:lnL w="1270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8300">
                <a:tc>
                  <a:txBody>
                    <a:bodyPr/>
                    <a:lstStyle/>
                    <a:p>
                      <a:pPr marL="0" indent="0">
                        <a:lnSpc>
                          <a:spcPts val="1820"/>
                        </a:lnSpc>
                        <a:buNone/>
                      </a:pPr>
                      <a:r>
                        <a:rPr lang="en-US" sz="1300" dirty="0">
                          <a:solidFill>
                            <a:srgbClr val="404040"/>
                          </a:solidFill>
                          <a:latin typeface="Open Sans" pitchFamily="34" charset="0"/>
                          <a:ea typeface="Open Sans" pitchFamily="34" charset="-122"/>
                          <a:cs typeface="Open Sans" pitchFamily="34" charset="-120"/>
                        </a:rPr>
                        <a:t>Beam history</a:t>
                      </a:r>
                      <a:endParaRPr lang="en-US" sz="1300" dirty="0">
                        <a:latin typeface="Open Sans" charset="0"/>
                        <a:ea typeface="Open Sans" charset="0"/>
                        <a:cs typeface="Open Sans" charset="0"/>
                      </a:endParaRPr>
                    </a:p>
                  </a:txBody>
                  <a:tcPr marL="88900" marR="88900" marT="63500" marB="63500">
                    <a:lnL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20"/>
                        </a:lnSpc>
                        <a:buNone/>
                      </a:pPr>
                      <a:r>
                        <a:rPr lang="en-US" sz="1300" dirty="0">
                          <a:solidFill>
                            <a:srgbClr val="404040"/>
                          </a:solidFill>
                          <a:latin typeface="Open Sans" pitchFamily="34" charset="0"/>
                          <a:ea typeface="Open Sans" pitchFamily="34" charset="-122"/>
                          <a:cs typeface="Open Sans" pitchFamily="34" charset="-120"/>
                        </a:rPr>
                        <a:t>C</a:t>
                      </a:r>
                      <a:endParaRPr lang="en-US" sz="1300" dirty="0">
                        <a:latin typeface="Open Sans" charset="0"/>
                        <a:ea typeface="Open Sans" charset="0"/>
                        <a:cs typeface="Open Sans" charset="0"/>
                      </a:endParaRPr>
                    </a:p>
                  </a:txBody>
                  <a:tcPr marL="88900" marR="88900" marT="63500" marB="63500">
                    <a:lnL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lnSpc>
                          <a:spcPts val="1820"/>
                        </a:lnSpc>
                        <a:buNone/>
                      </a:pPr>
                      <a:r>
                        <a:rPr lang="en-US" sz="1300" dirty="0">
                          <a:solidFill>
                            <a:srgbClr val="FF0000"/>
                          </a:solidFill>
                          <a:latin typeface="Open Sans" pitchFamily="34" charset="0"/>
                          <a:ea typeface="Open Sans" pitchFamily="34" charset="-122"/>
                          <a:cs typeface="Open Sans" pitchFamily="34" charset="-120"/>
                        </a:rPr>
                        <a:t>5 %</a:t>
                      </a:r>
                      <a:endParaRPr lang="en-US" sz="1300" dirty="0">
                        <a:solidFill>
                          <a:srgbClr val="FF0000"/>
                        </a:solidFill>
                        <a:latin typeface="Open Sans" charset="0"/>
                        <a:ea typeface="Open Sans" charset="0"/>
                        <a:cs typeface="Open Sans" charset="0"/>
                      </a:endParaRPr>
                    </a:p>
                  </a:txBody>
                  <a:tcPr marL="88900" marR="88900" marT="63500" marB="63500">
                    <a:lnL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68300">
                <a:tc>
                  <a:txBody>
                    <a:bodyPr/>
                    <a:lstStyle/>
                    <a:p>
                      <a:pPr marL="0" indent="0">
                        <a:lnSpc>
                          <a:spcPts val="1820"/>
                        </a:lnSpc>
                        <a:buNone/>
                      </a:pPr>
                      <a:r>
                        <a:rPr lang="en-US" sz="1300" dirty="0">
                          <a:solidFill>
                            <a:srgbClr val="404040"/>
                          </a:solidFill>
                          <a:latin typeface="Open Sans" pitchFamily="34" charset="0"/>
                          <a:ea typeface="Open Sans" pitchFamily="34" charset="-122"/>
                          <a:cs typeface="Open Sans" pitchFamily="34" charset="-120"/>
                        </a:rPr>
                        <a:t>Combined</a:t>
                      </a:r>
                      <a:endParaRPr lang="en-US" sz="1300" dirty="0">
                        <a:latin typeface="Open Sans" charset="0"/>
                        <a:ea typeface="Open Sans" charset="0"/>
                        <a:cs typeface="Open Sans" charset="0"/>
                      </a:endParaRPr>
                    </a:p>
                  </a:txBody>
                  <a:tcPr marL="88900" marR="88900" marT="63500" marB="63500">
                    <a:lnL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C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C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F4F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20"/>
                        </a:lnSpc>
                        <a:buNone/>
                      </a:pPr>
                      <a:r>
                        <a:rPr lang="en-US" sz="1300" dirty="0">
                          <a:solidFill>
                            <a:srgbClr val="404040"/>
                          </a:solidFill>
                          <a:latin typeface="Open Sans" pitchFamily="34" charset="0"/>
                          <a:ea typeface="Open Sans" pitchFamily="34" charset="-122"/>
                          <a:cs typeface="Open Sans" pitchFamily="34" charset="-120"/>
                        </a:rPr>
                        <a:t>C/E</a:t>
                      </a:r>
                      <a:endParaRPr lang="en-US" sz="1300" dirty="0">
                        <a:latin typeface="Open Sans" charset="0"/>
                        <a:ea typeface="Open Sans" charset="0"/>
                        <a:cs typeface="Open Sans" charset="0"/>
                      </a:endParaRPr>
                    </a:p>
                  </a:txBody>
                  <a:tcPr marL="88900" marR="88900" marT="63500" marB="63500">
                    <a:lnL w="12700" cap="flat" cmpd="sng" algn="ctr">
                      <a:solidFill>
                        <a:srgbClr val="B5C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C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C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F4F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lnSpc>
                          <a:spcPts val="1820"/>
                        </a:lnSpc>
                        <a:buNone/>
                      </a:pPr>
                      <a:r>
                        <a:rPr lang="en-US" sz="1300" dirty="0">
                          <a:solidFill>
                            <a:srgbClr val="404040"/>
                          </a:solidFill>
                          <a:latin typeface="Open Sans" pitchFamily="34" charset="0"/>
                          <a:ea typeface="Open Sans" pitchFamily="34" charset="-122"/>
                          <a:cs typeface="Open Sans" pitchFamily="34" charset="-120"/>
                        </a:rPr>
                        <a:t>22 % (7–59 %)</a:t>
                      </a:r>
                      <a:endParaRPr lang="en-US" sz="1300" dirty="0">
                        <a:latin typeface="Open Sans" charset="0"/>
                        <a:ea typeface="Open Sans" charset="0"/>
                        <a:cs typeface="Open Sans" charset="0"/>
                      </a:endParaRPr>
                    </a:p>
                  </a:txBody>
                  <a:tcPr marL="88900" marR="88900" marT="63500" marB="63500">
                    <a:lnL w="12700" cap="flat" cmpd="sng" algn="ctr">
                      <a:solidFill>
                        <a:srgbClr val="B5C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C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C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F4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12" name="Text 7"/>
          <p:cNvSpPr/>
          <p:nvPr/>
        </p:nvSpPr>
        <p:spPr>
          <a:xfrm>
            <a:off x="6375400" y="3484449"/>
            <a:ext cx="5153914" cy="74358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85"/>
              </a:lnSpc>
              <a:buNone/>
            </a:pPr>
            <a:r>
              <a:rPr lang="en-US" sz="1300" dirty="0">
                <a:solidFill>
                  <a:srgbClr val="555555"/>
                </a:solidFill>
                <a:latin typeface="Segoe UI" panose="020B0502040204020203" pitchFamily="34" charset="0"/>
                <a:ea typeface="Open Sans" pitchFamily="34" charset="-122"/>
                <a:cs typeface="Segoe UI" panose="020B0502040204020203" pitchFamily="34" charset="0"/>
              </a:rPr>
              <a:t>Peaks with </a:t>
            </a:r>
            <a:r>
              <a:rPr lang="en-US" sz="1300" b="1" dirty="0">
                <a:solidFill>
                  <a:srgbClr val="555555"/>
                </a:solidFill>
                <a:latin typeface="Segoe UI" panose="020B0502040204020203" pitchFamily="34" charset="0"/>
                <a:ea typeface="Open Sans" pitchFamily="34" charset="-122"/>
                <a:cs typeface="Segoe UI" panose="020B0502040204020203" pitchFamily="34" charset="0"/>
              </a:rPr>
              <a:t>medium/low</a:t>
            </a:r>
            <a:r>
              <a:rPr lang="en-US" sz="1300" dirty="0">
                <a:solidFill>
                  <a:srgbClr val="555555"/>
                </a:solidFill>
                <a:latin typeface="Segoe UI" panose="020B0502040204020203" pitchFamily="34" charset="0"/>
                <a:ea typeface="Open Sans" pitchFamily="34" charset="-122"/>
                <a:cs typeface="Segoe UI" panose="020B0502040204020203" pitchFamily="34" charset="0"/>
              </a:rPr>
              <a:t> identification confidence: 19 % mean unc. Peaks with </a:t>
            </a:r>
            <a:r>
              <a:rPr lang="en-US" sz="1300" b="1" dirty="0">
                <a:solidFill>
                  <a:srgbClr val="555555"/>
                </a:solidFill>
                <a:latin typeface="Segoe UI" panose="020B0502040204020203" pitchFamily="34" charset="0"/>
                <a:ea typeface="Open Sans" pitchFamily="34" charset="-122"/>
                <a:cs typeface="Segoe UI" panose="020B0502040204020203" pitchFamily="34" charset="0"/>
              </a:rPr>
              <a:t>high</a:t>
            </a:r>
            <a:r>
              <a:rPr lang="en-US" sz="1300" dirty="0">
                <a:solidFill>
                  <a:srgbClr val="555555"/>
                </a:solidFill>
                <a:latin typeface="Segoe UI" panose="020B0502040204020203" pitchFamily="34" charset="0"/>
                <a:ea typeface="Open Sans" pitchFamily="34" charset="-122"/>
                <a:cs typeface="Segoe UI" panose="020B0502040204020203" pitchFamily="34" charset="0"/>
              </a:rPr>
              <a:t> identification confidence: 8.5 % mean unc.</a:t>
            </a:r>
            <a:endParaRPr lang="en-US" sz="130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6" name="Text 14">
            <a:extLst>
              <a:ext uri="{FF2B5EF4-FFF2-40B4-BE49-F238E27FC236}">
                <a16:creationId xmlns:a16="http://schemas.microsoft.com/office/drawing/2014/main" id="{0D48827F-F583-33E9-0BB0-B9A1A0E2742F}"/>
              </a:ext>
            </a:extLst>
          </p:cNvPr>
          <p:cNvSpPr/>
          <p:nvPr/>
        </p:nvSpPr>
        <p:spPr>
          <a:xfrm>
            <a:off x="1193800" y="6365239"/>
            <a:ext cx="9418320" cy="238760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dirty="0">
                <a:solidFill>
                  <a:srgbClr val="8A8A8A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20 October 2026 - Benchmark activation experiment of various foil samples using the ESS accelerator dump line 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457200"/>
            <a:ext cx="279400" cy="6400800"/>
          </a:xfrm>
          <a:prstGeom prst="rect">
            <a:avLst/>
          </a:prstGeom>
          <a:solidFill>
            <a:srgbClr val="0099DC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3" name="Image 0" descr="Lund University and European Spallation Source logos"/>
          <p:cNvPicPr>
            <a:picLocks noChangeAspect="1"/>
          </p:cNvPicPr>
          <p:nvPr/>
        </p:nvPicPr>
        <p:blipFill>
          <a:blip r:embed="rId3"/>
          <a:srcRect l="-161" r="-161"/>
          <a:stretch/>
        </p:blipFill>
        <p:spPr>
          <a:xfrm>
            <a:off x="9169400" y="355600"/>
            <a:ext cx="2413000" cy="755650"/>
          </a:xfrm>
          <a:prstGeom prst="rect">
            <a:avLst/>
          </a:prstGeom>
        </p:spPr>
      </p:pic>
      <p:sp>
        <p:nvSpPr>
          <p:cNvPr id="4" name="Text 1"/>
          <p:cNvSpPr>
            <a:spLocks noGrp="1"/>
          </p:cNvSpPr>
          <p:nvPr>
            <p:ph type="title"/>
          </p:nvPr>
        </p:nvSpPr>
        <p:spPr>
          <a:xfrm>
            <a:off x="1193800" y="406400"/>
            <a:ext cx="7848600" cy="5562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4180"/>
              </a:lnSpc>
              <a:buNone/>
            </a:pPr>
            <a:r>
              <a:rPr lang="en-US" sz="3800" b="0" i="0" dirty="0">
                <a:solidFill>
                  <a:srgbClr val="404040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Experimental results</a:t>
            </a:r>
            <a:endParaRPr lang="en-US" sz="3800" dirty="0"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sp>
        <p:nvSpPr>
          <p:cNvPr id="5" name="Text 2"/>
          <p:cNvSpPr/>
          <p:nvPr/>
        </p:nvSpPr>
        <p:spPr>
          <a:xfrm>
            <a:off x="1193800" y="962664"/>
            <a:ext cx="7848600" cy="355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600"/>
              </a:lnSpc>
              <a:buNone/>
            </a:pPr>
            <a:r>
              <a:rPr lang="en-US" sz="2000" dirty="0">
                <a:solidFill>
                  <a:srgbClr val="0099DC"/>
                </a:solidFill>
                <a:latin typeface="Segoe UI" panose="020B0502040204020203" pitchFamily="34" charset="0"/>
                <a:ea typeface="Open Sans" pitchFamily="34" charset="-122"/>
                <a:cs typeface="Segoe UI" panose="020B0502040204020203" pitchFamily="34" charset="0"/>
              </a:rPr>
              <a:t>Nuclides identified per foil</a:t>
            </a:r>
            <a:endParaRPr lang="en-US" sz="200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graphicFrame>
        <p:nvGraphicFramePr>
          <p:cNvPr id="6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1203960" y="1607824"/>
          <a:ext cx="7203440" cy="2729230"/>
        </p:xfrm>
        <a:graphic>
          <a:graphicData uri="http://schemas.openxmlformats.org/drawingml/2006/table">
            <a:tbl>
              <a:tblPr/>
              <a:tblGrid>
                <a:gridCol w="86441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47461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6441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56870">
                <a:tc>
                  <a:txBody>
                    <a:bodyPr/>
                    <a:lstStyle/>
                    <a:p>
                      <a:pPr marL="0" indent="0">
                        <a:lnSpc>
                          <a:spcPts val="1820"/>
                        </a:lnSpc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Open Sans" pitchFamily="34" charset="0"/>
                          <a:ea typeface="Open Sans" pitchFamily="34" charset="-122"/>
                          <a:cs typeface="Open Sans" pitchFamily="34" charset="-120"/>
                        </a:rPr>
                        <a:t>Foil</a:t>
                      </a:r>
                      <a:endParaRPr lang="en-US" sz="1300" dirty="0">
                        <a:latin typeface="Open Sans" charset="0"/>
                        <a:ea typeface="Open Sans" charset="0"/>
                        <a:cs typeface="Open Sans" charset="0"/>
                      </a:endParaRPr>
                    </a:p>
                  </a:txBody>
                  <a:tcPr marL="57785" marR="57785" marT="57785" marB="57785">
                    <a:lnL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42C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42C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820"/>
                        </a:lnSpc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Open Sans" pitchFamily="34" charset="0"/>
                          <a:ea typeface="Open Sans" pitchFamily="34" charset="-122"/>
                          <a:cs typeface="Open Sans" pitchFamily="34" charset="-120"/>
                        </a:rPr>
                        <a:t>Nuclides identified</a:t>
                      </a:r>
                      <a:endParaRPr lang="en-US" sz="1300" dirty="0">
                        <a:latin typeface="Open Sans" charset="0"/>
                        <a:ea typeface="Open Sans" charset="0"/>
                        <a:cs typeface="Open Sans" charset="0"/>
                      </a:endParaRPr>
                    </a:p>
                  </a:txBody>
                  <a:tcPr marL="57785" marR="57785" marT="57785" marB="57785">
                    <a:lnL w="12700" cap="flat" cmpd="sng" algn="ctr">
                      <a:solidFill>
                        <a:srgbClr val="042C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42C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42C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lnSpc>
                          <a:spcPts val="1820"/>
                        </a:lnSpc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Open Sans" pitchFamily="34" charset="0"/>
                          <a:ea typeface="Open Sans" pitchFamily="34" charset="-122"/>
                          <a:cs typeface="Open Sans" pitchFamily="34" charset="-120"/>
                        </a:rPr>
                        <a:t>n</a:t>
                      </a:r>
                      <a:endParaRPr lang="en-US" sz="1300" dirty="0">
                        <a:latin typeface="Open Sans" charset="0"/>
                        <a:ea typeface="Open Sans" charset="0"/>
                        <a:cs typeface="Open Sans" charset="0"/>
                      </a:endParaRPr>
                    </a:p>
                  </a:txBody>
                  <a:tcPr marL="57785" marR="57785" marT="57785" marB="57785">
                    <a:lnL w="12700" cap="flat" cmpd="sng" algn="ctr">
                      <a:solidFill>
                        <a:srgbClr val="042C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42C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42C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56870">
                <a:tc>
                  <a:txBody>
                    <a:bodyPr/>
                    <a:lstStyle/>
                    <a:p>
                      <a:pPr marL="0" indent="0">
                        <a:lnSpc>
                          <a:spcPts val="1820"/>
                        </a:lnSpc>
                        <a:buNone/>
                      </a:pPr>
                      <a:r>
                        <a:rPr lang="en-US" sz="1300" dirty="0">
                          <a:solidFill>
                            <a:srgbClr val="404040"/>
                          </a:solidFill>
                          <a:latin typeface="Open Sans" pitchFamily="34" charset="0"/>
                          <a:ea typeface="Open Sans" pitchFamily="34" charset="-122"/>
                          <a:cs typeface="Open Sans" pitchFamily="34" charset="-120"/>
                        </a:rPr>
                        <a:t>Al</a:t>
                      </a:r>
                      <a:endParaRPr lang="en-US" sz="1300" dirty="0">
                        <a:latin typeface="Open Sans" charset="0"/>
                        <a:ea typeface="Open Sans" charset="0"/>
                        <a:cs typeface="Open Sans" charset="0"/>
                      </a:endParaRPr>
                    </a:p>
                  </a:txBody>
                  <a:tcPr marL="57785" marR="57785" marT="57785" marB="57785">
                    <a:lnL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42C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820"/>
                        </a:lnSpc>
                        <a:buNone/>
                      </a:pPr>
                      <a:r>
                        <a:rPr lang="en-US" sz="1300" dirty="0">
                          <a:solidFill>
                            <a:srgbClr val="404040"/>
                          </a:solidFill>
                          <a:latin typeface="Open Sans" pitchFamily="34" charset="0"/>
                          <a:ea typeface="Open Sans" pitchFamily="34" charset="-122"/>
                          <a:cs typeface="Open Sans" pitchFamily="34" charset="-120"/>
                        </a:rPr>
                        <a:t>Na-24</a:t>
                      </a:r>
                      <a:endParaRPr lang="en-US" sz="1300" dirty="0">
                        <a:latin typeface="Open Sans" charset="0"/>
                        <a:ea typeface="Open Sans" charset="0"/>
                        <a:cs typeface="Open Sans" charset="0"/>
                      </a:endParaRPr>
                    </a:p>
                  </a:txBody>
                  <a:tcPr marL="57785" marR="57785" marT="57785" marB="57785">
                    <a:lnL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42C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lnSpc>
                          <a:spcPts val="1820"/>
                        </a:lnSpc>
                        <a:buNone/>
                      </a:pPr>
                      <a:r>
                        <a:rPr lang="en-US" sz="1300" dirty="0">
                          <a:solidFill>
                            <a:srgbClr val="404040"/>
                          </a:solidFill>
                          <a:latin typeface="Open Sans" pitchFamily="34" charset="0"/>
                          <a:ea typeface="Open Sans" pitchFamily="34" charset="-122"/>
                          <a:cs typeface="Open Sans" pitchFamily="34" charset="-120"/>
                        </a:rPr>
                        <a:t>1</a:t>
                      </a:r>
                      <a:endParaRPr lang="en-US" sz="1300" dirty="0">
                        <a:latin typeface="Open Sans" charset="0"/>
                        <a:ea typeface="Open Sans" charset="0"/>
                        <a:cs typeface="Open Sans" charset="0"/>
                      </a:endParaRPr>
                    </a:p>
                  </a:txBody>
                  <a:tcPr marL="57785" marR="57785" marT="57785" marB="57785">
                    <a:lnL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42C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6870">
                <a:tc>
                  <a:txBody>
                    <a:bodyPr/>
                    <a:lstStyle/>
                    <a:p>
                      <a:pPr marL="0" indent="0">
                        <a:lnSpc>
                          <a:spcPts val="1820"/>
                        </a:lnSpc>
                        <a:buNone/>
                      </a:pPr>
                      <a:r>
                        <a:rPr lang="en-US" sz="1300" dirty="0">
                          <a:solidFill>
                            <a:srgbClr val="404040"/>
                          </a:solidFill>
                          <a:latin typeface="Open Sans" pitchFamily="34" charset="0"/>
                          <a:ea typeface="Open Sans" pitchFamily="34" charset="-122"/>
                          <a:cs typeface="Open Sans" pitchFamily="34" charset="-120"/>
                        </a:rPr>
                        <a:t>Fe</a:t>
                      </a:r>
                      <a:endParaRPr lang="en-US" sz="1300" dirty="0">
                        <a:latin typeface="Open Sans" charset="0"/>
                        <a:ea typeface="Open Sans" charset="0"/>
                        <a:cs typeface="Open Sans" charset="0"/>
                      </a:endParaRPr>
                    </a:p>
                  </a:txBody>
                  <a:tcPr marL="57785" marR="57785" marT="57785" marB="57785">
                    <a:lnL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820"/>
                        </a:lnSpc>
                        <a:buNone/>
                      </a:pPr>
                      <a:r>
                        <a:rPr lang="en-US" sz="1300" dirty="0">
                          <a:solidFill>
                            <a:srgbClr val="404040"/>
                          </a:solidFill>
                          <a:latin typeface="Open Sans" pitchFamily="34" charset="0"/>
                          <a:ea typeface="Open Sans" pitchFamily="34" charset="-122"/>
                          <a:cs typeface="Open Sans" pitchFamily="34" charset="-120"/>
                        </a:rPr>
                        <a:t>Sc-47, Cr-51, Mn-52, Mn-54</a:t>
                      </a:r>
                      <a:endParaRPr lang="en-US" sz="1300" dirty="0">
                        <a:latin typeface="Open Sans" charset="0"/>
                        <a:ea typeface="Open Sans" charset="0"/>
                        <a:cs typeface="Open Sans" charset="0"/>
                      </a:endParaRPr>
                    </a:p>
                  </a:txBody>
                  <a:tcPr marL="57785" marR="57785" marT="57785" marB="57785">
                    <a:lnL w="1270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lnSpc>
                          <a:spcPts val="1820"/>
                        </a:lnSpc>
                        <a:buNone/>
                      </a:pPr>
                      <a:r>
                        <a:rPr lang="en-US" sz="1300" dirty="0">
                          <a:solidFill>
                            <a:srgbClr val="404040"/>
                          </a:solidFill>
                          <a:latin typeface="Open Sans" pitchFamily="34" charset="0"/>
                          <a:ea typeface="Open Sans" pitchFamily="34" charset="-122"/>
                          <a:cs typeface="Open Sans" pitchFamily="34" charset="-120"/>
                        </a:rPr>
                        <a:t>4</a:t>
                      </a:r>
                      <a:endParaRPr lang="en-US" sz="1300" dirty="0">
                        <a:latin typeface="Open Sans" charset="0"/>
                        <a:ea typeface="Open Sans" charset="0"/>
                        <a:cs typeface="Open Sans" charset="0"/>
                      </a:endParaRPr>
                    </a:p>
                  </a:txBody>
                  <a:tcPr marL="57785" marR="57785" marT="57785" marB="57785">
                    <a:lnL w="1270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6870">
                <a:tc>
                  <a:txBody>
                    <a:bodyPr/>
                    <a:lstStyle/>
                    <a:p>
                      <a:pPr marL="0" indent="0">
                        <a:lnSpc>
                          <a:spcPts val="1820"/>
                        </a:lnSpc>
                        <a:buNone/>
                      </a:pPr>
                      <a:r>
                        <a:rPr lang="en-US" sz="1300" dirty="0">
                          <a:solidFill>
                            <a:srgbClr val="404040"/>
                          </a:solidFill>
                          <a:latin typeface="Open Sans" pitchFamily="34" charset="0"/>
                          <a:ea typeface="Open Sans" pitchFamily="34" charset="-122"/>
                          <a:cs typeface="Open Sans" pitchFamily="34" charset="-120"/>
                        </a:rPr>
                        <a:t>Ni</a:t>
                      </a:r>
                      <a:endParaRPr lang="en-US" sz="1300" dirty="0">
                        <a:latin typeface="Open Sans" charset="0"/>
                        <a:ea typeface="Open Sans" charset="0"/>
                        <a:cs typeface="Open Sans" charset="0"/>
                      </a:endParaRPr>
                    </a:p>
                  </a:txBody>
                  <a:tcPr marL="57785" marR="57785" marT="57785" marB="57785">
                    <a:lnL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820"/>
                        </a:lnSpc>
                        <a:buNone/>
                      </a:pPr>
                      <a:r>
                        <a:rPr lang="en-US" sz="1300" dirty="0">
                          <a:solidFill>
                            <a:srgbClr val="404040"/>
                          </a:solidFill>
                          <a:latin typeface="Open Sans" pitchFamily="34" charset="0"/>
                          <a:ea typeface="Open Sans" pitchFamily="34" charset="-122"/>
                          <a:cs typeface="Open Sans" pitchFamily="34" charset="-120"/>
                        </a:rPr>
                        <a:t>Cr-51, Mn-52, Mn-54, Co-56, Mn-56, Co-57, Ni-57, Co-58</a:t>
                      </a:r>
                      <a:endParaRPr lang="en-US" sz="1300" dirty="0">
                        <a:latin typeface="Open Sans" charset="0"/>
                        <a:ea typeface="Open Sans" charset="0"/>
                        <a:cs typeface="Open Sans" charset="0"/>
                      </a:endParaRPr>
                    </a:p>
                  </a:txBody>
                  <a:tcPr marL="57785" marR="57785" marT="57785" marB="57785">
                    <a:lnL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lnSpc>
                          <a:spcPts val="1820"/>
                        </a:lnSpc>
                        <a:buNone/>
                      </a:pPr>
                      <a:r>
                        <a:rPr lang="en-US" sz="1300" dirty="0">
                          <a:solidFill>
                            <a:srgbClr val="404040"/>
                          </a:solidFill>
                          <a:latin typeface="Open Sans" pitchFamily="34" charset="0"/>
                          <a:ea typeface="Open Sans" pitchFamily="34" charset="-122"/>
                          <a:cs typeface="Open Sans" pitchFamily="34" charset="-120"/>
                        </a:rPr>
                        <a:t>8</a:t>
                      </a:r>
                      <a:endParaRPr lang="en-US" sz="1300" dirty="0">
                        <a:latin typeface="Open Sans" charset="0"/>
                        <a:ea typeface="Open Sans" charset="0"/>
                        <a:cs typeface="Open Sans" charset="0"/>
                      </a:endParaRPr>
                    </a:p>
                  </a:txBody>
                  <a:tcPr marL="57785" marR="57785" marT="57785" marB="57785">
                    <a:lnL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56870">
                <a:tc>
                  <a:txBody>
                    <a:bodyPr/>
                    <a:lstStyle/>
                    <a:p>
                      <a:pPr marL="0" indent="0">
                        <a:lnSpc>
                          <a:spcPts val="1820"/>
                        </a:lnSpc>
                        <a:buNone/>
                      </a:pPr>
                      <a:r>
                        <a:rPr lang="en-US" sz="1300" dirty="0">
                          <a:solidFill>
                            <a:srgbClr val="404040"/>
                          </a:solidFill>
                          <a:latin typeface="Open Sans" pitchFamily="34" charset="0"/>
                          <a:ea typeface="Open Sans" pitchFamily="34" charset="-122"/>
                          <a:cs typeface="Open Sans" pitchFamily="34" charset="-120"/>
                        </a:rPr>
                        <a:t>Cu</a:t>
                      </a:r>
                      <a:endParaRPr lang="en-US" sz="1300" dirty="0">
                        <a:latin typeface="Open Sans" charset="0"/>
                        <a:ea typeface="Open Sans" charset="0"/>
                        <a:cs typeface="Open Sans" charset="0"/>
                      </a:endParaRPr>
                    </a:p>
                  </a:txBody>
                  <a:tcPr marL="57785" marR="57785" marT="57785" marB="57785">
                    <a:lnL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820"/>
                        </a:lnSpc>
                        <a:buNone/>
                      </a:pPr>
                      <a:r>
                        <a:rPr lang="en-US" sz="1300" dirty="0">
                          <a:solidFill>
                            <a:srgbClr val="404040"/>
                          </a:solidFill>
                          <a:latin typeface="Open Sans" pitchFamily="34" charset="0"/>
                          <a:ea typeface="Open Sans" pitchFamily="34" charset="-122"/>
                          <a:cs typeface="Open Sans" pitchFamily="34" charset="-120"/>
                        </a:rPr>
                        <a:t>Mn-52, Mn-56, Co-57, Co-58</a:t>
                      </a:r>
                      <a:endParaRPr lang="en-US" sz="1300" dirty="0">
                        <a:latin typeface="Open Sans" charset="0"/>
                        <a:ea typeface="Open Sans" charset="0"/>
                        <a:cs typeface="Open Sans" charset="0"/>
                      </a:endParaRPr>
                    </a:p>
                  </a:txBody>
                  <a:tcPr marL="57785" marR="57785" marT="57785" marB="57785">
                    <a:lnL w="1270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lnSpc>
                          <a:spcPts val="1820"/>
                        </a:lnSpc>
                        <a:buNone/>
                      </a:pPr>
                      <a:r>
                        <a:rPr lang="en-US" sz="1300" dirty="0">
                          <a:solidFill>
                            <a:srgbClr val="404040"/>
                          </a:solidFill>
                          <a:latin typeface="Open Sans" pitchFamily="34" charset="0"/>
                          <a:ea typeface="Open Sans" pitchFamily="34" charset="-122"/>
                          <a:cs typeface="Open Sans" pitchFamily="34" charset="-120"/>
                        </a:rPr>
                        <a:t>4</a:t>
                      </a:r>
                      <a:endParaRPr lang="en-US" sz="1300" dirty="0">
                        <a:latin typeface="Open Sans" charset="0"/>
                        <a:ea typeface="Open Sans" charset="0"/>
                        <a:cs typeface="Open Sans" charset="0"/>
                      </a:endParaRPr>
                    </a:p>
                  </a:txBody>
                  <a:tcPr marL="57785" marR="57785" marT="57785" marB="57785">
                    <a:lnL w="1270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88010">
                <a:tc>
                  <a:txBody>
                    <a:bodyPr/>
                    <a:lstStyle/>
                    <a:p>
                      <a:pPr marL="0" indent="0">
                        <a:lnSpc>
                          <a:spcPts val="1820"/>
                        </a:lnSpc>
                        <a:buNone/>
                      </a:pPr>
                      <a:r>
                        <a:rPr lang="en-US" sz="1300" dirty="0">
                          <a:solidFill>
                            <a:srgbClr val="404040"/>
                          </a:solidFill>
                          <a:latin typeface="Open Sans" pitchFamily="34" charset="0"/>
                          <a:ea typeface="Open Sans" pitchFamily="34" charset="-122"/>
                          <a:cs typeface="Open Sans" pitchFamily="34" charset="-120"/>
                        </a:rPr>
                        <a:t>Nb</a:t>
                      </a:r>
                      <a:endParaRPr lang="en-US" sz="1300" dirty="0">
                        <a:latin typeface="Open Sans" charset="0"/>
                        <a:ea typeface="Open Sans" charset="0"/>
                        <a:cs typeface="Open Sans" charset="0"/>
                      </a:endParaRPr>
                    </a:p>
                  </a:txBody>
                  <a:tcPr marL="57785" marR="57785" marT="57785" marB="57785">
                    <a:lnL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820"/>
                        </a:lnSpc>
                        <a:buNone/>
                      </a:pPr>
                      <a:r>
                        <a:rPr lang="en-US" sz="1300" dirty="0">
                          <a:solidFill>
                            <a:srgbClr val="404040"/>
                          </a:solidFill>
                          <a:latin typeface="Open Sans" pitchFamily="34" charset="0"/>
                          <a:ea typeface="Open Sans" pitchFamily="34" charset="-122"/>
                          <a:cs typeface="Open Sans" pitchFamily="34" charset="-120"/>
                        </a:rPr>
                        <a:t>Rb-83, Sr-83, Sr-85, Y-87, Y-87m, Y-88, Y-89, Zr-88, Zr-89, Nb-90, Nb-92m</a:t>
                      </a:r>
                      <a:endParaRPr lang="en-US" sz="1300" dirty="0">
                        <a:latin typeface="Open Sans" charset="0"/>
                        <a:ea typeface="Open Sans" charset="0"/>
                        <a:cs typeface="Open Sans" charset="0"/>
                      </a:endParaRPr>
                    </a:p>
                  </a:txBody>
                  <a:tcPr marL="57785" marR="57785" marT="57785" marB="57785">
                    <a:lnL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lnSpc>
                          <a:spcPts val="1820"/>
                        </a:lnSpc>
                        <a:buNone/>
                      </a:pPr>
                      <a:r>
                        <a:rPr lang="en-US" sz="1300" dirty="0">
                          <a:solidFill>
                            <a:srgbClr val="404040"/>
                          </a:solidFill>
                          <a:latin typeface="Open Sans" pitchFamily="34" charset="0"/>
                          <a:ea typeface="Open Sans" pitchFamily="34" charset="-122"/>
                          <a:cs typeface="Open Sans" pitchFamily="34" charset="-120"/>
                        </a:rPr>
                        <a:t>11</a:t>
                      </a:r>
                      <a:endParaRPr lang="en-US" sz="1300" dirty="0">
                        <a:latin typeface="Open Sans" charset="0"/>
                        <a:ea typeface="Open Sans" charset="0"/>
                        <a:cs typeface="Open Sans" charset="0"/>
                      </a:endParaRPr>
                    </a:p>
                  </a:txBody>
                  <a:tcPr marL="57785" marR="57785" marT="57785" marB="57785">
                    <a:lnL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56870">
                <a:tc>
                  <a:txBody>
                    <a:bodyPr/>
                    <a:lstStyle/>
                    <a:p>
                      <a:pPr marL="0" indent="0">
                        <a:lnSpc>
                          <a:spcPts val="1820"/>
                        </a:lnSpc>
                        <a:buNone/>
                      </a:pPr>
                      <a:r>
                        <a:rPr lang="en-US" sz="1300" dirty="0">
                          <a:solidFill>
                            <a:srgbClr val="404040"/>
                          </a:solidFill>
                          <a:latin typeface="Open Sans" pitchFamily="34" charset="0"/>
                          <a:ea typeface="Open Sans" pitchFamily="34" charset="-122"/>
                          <a:cs typeface="Open Sans" pitchFamily="34" charset="-120"/>
                        </a:rPr>
                        <a:t>Bi</a:t>
                      </a:r>
                      <a:endParaRPr lang="en-US" sz="1300" dirty="0">
                        <a:latin typeface="Open Sans" charset="0"/>
                        <a:ea typeface="Open Sans" charset="0"/>
                        <a:cs typeface="Open Sans" charset="0"/>
                      </a:endParaRPr>
                    </a:p>
                  </a:txBody>
                  <a:tcPr marL="57785" marR="57785" marT="57785" marB="57785">
                    <a:lnL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820"/>
                        </a:lnSpc>
                        <a:buNone/>
                      </a:pPr>
                      <a:r>
                        <a:rPr lang="en-US" sz="1300" dirty="0">
                          <a:solidFill>
                            <a:srgbClr val="404040"/>
                          </a:solidFill>
                          <a:latin typeface="Open Sans" pitchFamily="34" charset="0"/>
                          <a:ea typeface="Open Sans" pitchFamily="34" charset="-122"/>
                          <a:cs typeface="Open Sans" pitchFamily="34" charset="-120"/>
                        </a:rPr>
                        <a:t>Tl-201, Tl-202, Pb-204m, Bi-205, Pb-205m, Bi-206</a:t>
                      </a:r>
                      <a:endParaRPr lang="en-US" sz="1300" dirty="0">
                        <a:latin typeface="Open Sans" charset="0"/>
                        <a:ea typeface="Open Sans" charset="0"/>
                        <a:cs typeface="Open Sans" charset="0"/>
                      </a:endParaRPr>
                    </a:p>
                  </a:txBody>
                  <a:tcPr marL="57785" marR="57785" marT="57785" marB="57785">
                    <a:lnL w="1270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lnSpc>
                          <a:spcPts val="1820"/>
                        </a:lnSpc>
                        <a:buNone/>
                      </a:pPr>
                      <a:r>
                        <a:rPr lang="en-US" sz="1300" dirty="0">
                          <a:solidFill>
                            <a:srgbClr val="404040"/>
                          </a:solidFill>
                          <a:latin typeface="Open Sans" pitchFamily="34" charset="0"/>
                          <a:ea typeface="Open Sans" pitchFamily="34" charset="-122"/>
                          <a:cs typeface="Open Sans" pitchFamily="34" charset="-120"/>
                        </a:rPr>
                        <a:t>6</a:t>
                      </a:r>
                      <a:endParaRPr lang="en-US" sz="1300" dirty="0">
                        <a:latin typeface="Open Sans" charset="0"/>
                        <a:ea typeface="Open Sans" charset="0"/>
                        <a:cs typeface="Open Sans" charset="0"/>
                      </a:endParaRPr>
                    </a:p>
                  </a:txBody>
                  <a:tcPr marL="57785" marR="57785" marT="57785" marB="57785">
                    <a:lnL w="1270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7" name="Shape 3"/>
          <p:cNvSpPr/>
          <p:nvPr/>
        </p:nvSpPr>
        <p:spPr>
          <a:xfrm>
            <a:off x="8712200" y="1597664"/>
            <a:ext cx="2667000" cy="1145540"/>
          </a:xfrm>
          <a:prstGeom prst="roundRect">
            <a:avLst>
              <a:gd name="adj" fmla="val 6652"/>
            </a:avLst>
          </a:prstGeom>
          <a:solidFill>
            <a:srgbClr val="003366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8" name="Text 4"/>
          <p:cNvSpPr/>
          <p:nvPr/>
        </p:nvSpPr>
        <p:spPr>
          <a:xfrm>
            <a:off x="8915400" y="1800864"/>
            <a:ext cx="2328418" cy="482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600"/>
              </a:lnSpc>
              <a:buNone/>
            </a:pPr>
            <a:r>
              <a:rPr lang="en-US" sz="3600" b="1" dirty="0">
                <a:solidFill>
                  <a:srgbClr val="FF7D0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34</a:t>
            </a:r>
            <a:endParaRPr lang="en-US" sz="3600" dirty="0"/>
          </a:p>
        </p:txBody>
      </p:sp>
      <p:sp>
        <p:nvSpPr>
          <p:cNvPr id="9" name="Text 5"/>
          <p:cNvSpPr/>
          <p:nvPr/>
        </p:nvSpPr>
        <p:spPr>
          <a:xfrm>
            <a:off x="8915400" y="2271028"/>
            <a:ext cx="2463800" cy="2565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20"/>
              </a:lnSpc>
              <a:buNone/>
            </a:pPr>
            <a:r>
              <a:rPr lang="en-US" sz="1300" dirty="0">
                <a:solidFill>
                  <a:srgbClr val="E3F4FC"/>
                </a:solidFill>
                <a:latin typeface="Segoe UI" panose="020B0502040204020203" pitchFamily="34" charset="0"/>
                <a:ea typeface="Open Sans" pitchFamily="34" charset="-122"/>
                <a:cs typeface="Segoe UI" panose="020B0502040204020203" pitchFamily="34" charset="0"/>
              </a:rPr>
              <a:t>nuclides identified in six foils</a:t>
            </a:r>
            <a:endParaRPr lang="en-US" sz="130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0" name="Shape 6"/>
          <p:cNvSpPr/>
          <p:nvPr/>
        </p:nvSpPr>
        <p:spPr>
          <a:xfrm>
            <a:off x="8712200" y="2870200"/>
            <a:ext cx="2667000" cy="1145540"/>
          </a:xfrm>
          <a:prstGeom prst="roundRect">
            <a:avLst>
              <a:gd name="adj" fmla="val 6652"/>
            </a:avLst>
          </a:prstGeom>
          <a:solidFill>
            <a:srgbClr val="F2F2F2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1" name="Text 7"/>
          <p:cNvSpPr/>
          <p:nvPr/>
        </p:nvSpPr>
        <p:spPr>
          <a:xfrm>
            <a:off x="8915400" y="3073400"/>
            <a:ext cx="2328418" cy="482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600"/>
              </a:lnSpc>
              <a:buNone/>
            </a:pPr>
            <a:r>
              <a:rPr lang="en-US" sz="3600" b="1" dirty="0">
                <a:solidFill>
                  <a:srgbClr val="0099DC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76 %</a:t>
            </a:r>
            <a:endParaRPr lang="en-US" sz="3600" dirty="0"/>
          </a:p>
        </p:txBody>
      </p:sp>
      <p:sp>
        <p:nvSpPr>
          <p:cNvPr id="12" name="Text 8"/>
          <p:cNvSpPr/>
          <p:nvPr/>
        </p:nvSpPr>
        <p:spPr>
          <a:xfrm>
            <a:off x="8915400" y="3543564"/>
            <a:ext cx="2328418" cy="2565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20"/>
              </a:lnSpc>
              <a:buNone/>
            </a:pPr>
            <a:r>
              <a:rPr lang="en-US" sz="1300" dirty="0">
                <a:solidFill>
                  <a:srgbClr val="555555"/>
                </a:solidFill>
                <a:latin typeface="Segoe UI" panose="020B0502040204020203" pitchFamily="34" charset="0"/>
                <a:ea typeface="Open Sans" pitchFamily="34" charset="-122"/>
                <a:cs typeface="Segoe UI" panose="020B0502040204020203" pitchFamily="34" charset="0"/>
              </a:rPr>
              <a:t>with high confidence</a:t>
            </a:r>
            <a:endParaRPr lang="en-US" sz="130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4" name="Text 10"/>
          <p:cNvSpPr/>
          <p:nvPr/>
        </p:nvSpPr>
        <p:spPr>
          <a:xfrm>
            <a:off x="10896600" y="6365242"/>
            <a:ext cx="685800" cy="238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r">
              <a:lnSpc>
                <a:spcPts val="1680"/>
              </a:lnSpc>
              <a:buNone/>
            </a:pPr>
            <a:r>
              <a:rPr lang="en-US" sz="1200" dirty="0">
                <a:solidFill>
                  <a:srgbClr val="8A8A8A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15</a:t>
            </a:r>
            <a:endParaRPr lang="en-US" sz="1200" dirty="0"/>
          </a:p>
        </p:txBody>
      </p:sp>
      <p:sp>
        <p:nvSpPr>
          <p:cNvPr id="16" name="Text 14">
            <a:extLst>
              <a:ext uri="{FF2B5EF4-FFF2-40B4-BE49-F238E27FC236}">
                <a16:creationId xmlns:a16="http://schemas.microsoft.com/office/drawing/2014/main" id="{42502AD7-2614-E104-5BCD-0BAC8E1EFCAD}"/>
              </a:ext>
            </a:extLst>
          </p:cNvPr>
          <p:cNvSpPr/>
          <p:nvPr/>
        </p:nvSpPr>
        <p:spPr>
          <a:xfrm>
            <a:off x="1193800" y="6365239"/>
            <a:ext cx="9418320" cy="238760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dirty="0">
                <a:solidFill>
                  <a:srgbClr val="8A8A8A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20 October 2026 - Benchmark activation experiment of various foil samples using the ESS accelerator dump line 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457200"/>
            <a:ext cx="279400" cy="6400800"/>
          </a:xfrm>
          <a:prstGeom prst="rect">
            <a:avLst/>
          </a:prstGeom>
          <a:solidFill>
            <a:srgbClr val="0099DC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3" name="Image 0" descr="Lund University and European Spallation Source logos"/>
          <p:cNvPicPr>
            <a:picLocks noChangeAspect="1"/>
          </p:cNvPicPr>
          <p:nvPr/>
        </p:nvPicPr>
        <p:blipFill>
          <a:blip r:embed="rId3"/>
          <a:srcRect l="-161" r="-161"/>
          <a:stretch/>
        </p:blipFill>
        <p:spPr>
          <a:xfrm>
            <a:off x="9169400" y="355600"/>
            <a:ext cx="2413000" cy="755650"/>
          </a:xfrm>
          <a:prstGeom prst="rect">
            <a:avLst/>
          </a:prstGeom>
        </p:spPr>
      </p:pic>
      <p:sp>
        <p:nvSpPr>
          <p:cNvPr id="4" name="Text 1"/>
          <p:cNvSpPr>
            <a:spLocks noGrp="1"/>
          </p:cNvSpPr>
          <p:nvPr>
            <p:ph type="title"/>
          </p:nvPr>
        </p:nvSpPr>
        <p:spPr>
          <a:xfrm>
            <a:off x="1193800" y="406400"/>
            <a:ext cx="7848600" cy="5562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4180"/>
              </a:lnSpc>
              <a:buNone/>
            </a:pPr>
            <a:r>
              <a:rPr lang="en-US" sz="3800" b="0" i="0" dirty="0">
                <a:solidFill>
                  <a:srgbClr val="404040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Benchmark results</a:t>
            </a:r>
            <a:endParaRPr lang="en-US" sz="3800" dirty="0"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sp>
        <p:nvSpPr>
          <p:cNvPr id="5" name="Text 2"/>
          <p:cNvSpPr/>
          <p:nvPr/>
        </p:nvSpPr>
        <p:spPr>
          <a:xfrm>
            <a:off x="1193800" y="962664"/>
            <a:ext cx="7848600" cy="355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600"/>
              </a:lnSpc>
              <a:buNone/>
            </a:pPr>
            <a:r>
              <a:rPr lang="en-US" sz="2000" dirty="0">
                <a:solidFill>
                  <a:srgbClr val="0099DC"/>
                </a:solidFill>
                <a:latin typeface="Segoe UI" panose="020B0502040204020203" pitchFamily="34" charset="0"/>
                <a:ea typeface="Open Sans" pitchFamily="34" charset="-122"/>
                <a:cs typeface="Segoe UI" panose="020B0502040204020203" pitchFamily="34" charset="0"/>
              </a:rPr>
              <a:t>Calculated over experimental activities</a:t>
            </a:r>
            <a:endParaRPr lang="en-US" sz="200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6" name="Shape 3"/>
          <p:cNvSpPr/>
          <p:nvPr/>
        </p:nvSpPr>
        <p:spPr>
          <a:xfrm>
            <a:off x="1193800" y="1521458"/>
            <a:ext cx="7493000" cy="393700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8" name="Shape 4"/>
          <p:cNvSpPr/>
          <p:nvPr/>
        </p:nvSpPr>
        <p:spPr>
          <a:xfrm>
            <a:off x="8991600" y="1521458"/>
            <a:ext cx="2387600" cy="1018540"/>
          </a:xfrm>
          <a:prstGeom prst="roundRect">
            <a:avLst>
              <a:gd name="adj" fmla="val 7481"/>
            </a:avLst>
          </a:prstGeom>
          <a:solidFill>
            <a:srgbClr val="003366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9" name="Text 5"/>
          <p:cNvSpPr/>
          <p:nvPr/>
        </p:nvSpPr>
        <p:spPr>
          <a:xfrm>
            <a:off x="9169400" y="1699258"/>
            <a:ext cx="2092960" cy="406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3000" b="1" dirty="0">
                <a:solidFill>
                  <a:srgbClr val="FF7D0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71%</a:t>
            </a:r>
            <a:endParaRPr lang="en-US" sz="3000" dirty="0"/>
          </a:p>
        </p:txBody>
      </p:sp>
      <p:sp>
        <p:nvSpPr>
          <p:cNvPr id="10" name="Text 6"/>
          <p:cNvSpPr/>
          <p:nvPr/>
        </p:nvSpPr>
        <p:spPr>
          <a:xfrm>
            <a:off x="9169400" y="2091302"/>
            <a:ext cx="2092960" cy="2565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20"/>
              </a:lnSpc>
              <a:buNone/>
            </a:pPr>
            <a:r>
              <a:rPr lang="en-US" sz="1300" dirty="0">
                <a:solidFill>
                  <a:srgbClr val="E3F4FC"/>
                </a:solidFill>
                <a:latin typeface="Segoe UI" panose="020B0502040204020203" pitchFamily="34" charset="0"/>
                <a:ea typeface="Open Sans" pitchFamily="34" charset="-122"/>
                <a:cs typeface="Segoe UI" panose="020B0502040204020203" pitchFamily="34" charset="0"/>
              </a:rPr>
              <a:t>within a factor of 2</a:t>
            </a:r>
            <a:endParaRPr lang="en-US" sz="130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1" name="Shape 7"/>
          <p:cNvSpPr/>
          <p:nvPr/>
        </p:nvSpPr>
        <p:spPr>
          <a:xfrm>
            <a:off x="8991600" y="2667000"/>
            <a:ext cx="2387600" cy="1249680"/>
          </a:xfrm>
          <a:prstGeom prst="roundRect">
            <a:avLst>
              <a:gd name="adj" fmla="val 6098"/>
            </a:avLst>
          </a:prstGeom>
          <a:solidFill>
            <a:srgbClr val="F2F2F2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2" name="Text 8"/>
          <p:cNvSpPr/>
          <p:nvPr/>
        </p:nvSpPr>
        <p:spPr>
          <a:xfrm>
            <a:off x="9169400" y="2844800"/>
            <a:ext cx="2092960" cy="406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3000" b="1" dirty="0">
                <a:solidFill>
                  <a:srgbClr val="0099DC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14 / 28</a:t>
            </a:r>
            <a:endParaRPr lang="en-US" sz="3000" dirty="0"/>
          </a:p>
        </p:txBody>
      </p:sp>
      <p:sp>
        <p:nvSpPr>
          <p:cNvPr id="13" name="Text 9"/>
          <p:cNvSpPr/>
          <p:nvPr/>
        </p:nvSpPr>
        <p:spPr>
          <a:xfrm>
            <a:off x="9169400" y="3236844"/>
            <a:ext cx="2092960" cy="4876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20"/>
              </a:lnSpc>
              <a:buNone/>
            </a:pPr>
            <a:r>
              <a:rPr lang="en-US" sz="1300" dirty="0">
                <a:solidFill>
                  <a:srgbClr val="555555"/>
                </a:solidFill>
                <a:latin typeface="Segoe UI" panose="020B0502040204020203" pitchFamily="34" charset="0"/>
                <a:ea typeface="Open Sans" pitchFamily="34" charset="-122"/>
                <a:cs typeface="Segoe UI" panose="020B0502040204020203" pitchFamily="34" charset="0"/>
              </a:rPr>
              <a:t>compatible with C/E = 1 at 1σ</a:t>
            </a:r>
            <a:endParaRPr lang="en-US" sz="130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4" name="Shape 10"/>
          <p:cNvSpPr/>
          <p:nvPr/>
        </p:nvSpPr>
        <p:spPr>
          <a:xfrm>
            <a:off x="8991600" y="4043685"/>
            <a:ext cx="2387600" cy="1480820"/>
          </a:xfrm>
          <a:prstGeom prst="roundRect">
            <a:avLst>
              <a:gd name="adj" fmla="val 5146"/>
            </a:avLst>
          </a:prstGeom>
          <a:solidFill>
            <a:srgbClr val="F2F2F2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5" name="Text 11"/>
          <p:cNvSpPr/>
          <p:nvPr/>
        </p:nvSpPr>
        <p:spPr>
          <a:xfrm>
            <a:off x="9169400" y="4221485"/>
            <a:ext cx="2092960" cy="406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3000" b="1" dirty="0">
                <a:solidFill>
                  <a:srgbClr val="003366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4</a:t>
            </a:r>
            <a:endParaRPr lang="en-US" sz="3000" dirty="0"/>
          </a:p>
        </p:txBody>
      </p:sp>
      <p:sp>
        <p:nvSpPr>
          <p:cNvPr id="16" name="Text 12"/>
          <p:cNvSpPr/>
          <p:nvPr/>
        </p:nvSpPr>
        <p:spPr>
          <a:xfrm>
            <a:off x="9169400" y="4613529"/>
            <a:ext cx="2092960" cy="7188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20"/>
              </a:lnSpc>
              <a:buNone/>
            </a:pPr>
            <a:r>
              <a:rPr lang="en-US" sz="1300" dirty="0">
                <a:solidFill>
                  <a:srgbClr val="555555"/>
                </a:solidFill>
                <a:latin typeface="Segoe UI" panose="020B0502040204020203" pitchFamily="34" charset="0"/>
                <a:ea typeface="Open Sans" pitchFamily="34" charset="-122"/>
                <a:cs typeface="Segoe UI" panose="020B0502040204020203" pitchFamily="34" charset="0"/>
              </a:rPr>
              <a:t>measured but not produced in the simulations</a:t>
            </a:r>
            <a:endParaRPr lang="en-US" sz="130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8" name="Text 14"/>
          <p:cNvSpPr/>
          <p:nvPr/>
        </p:nvSpPr>
        <p:spPr>
          <a:xfrm>
            <a:off x="10896600" y="6365242"/>
            <a:ext cx="685800" cy="238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r">
              <a:lnSpc>
                <a:spcPts val="1680"/>
              </a:lnSpc>
              <a:buNone/>
            </a:pPr>
            <a:r>
              <a:rPr lang="en-US" sz="1200" dirty="0">
                <a:solidFill>
                  <a:srgbClr val="8A8A8A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16</a:t>
            </a:r>
            <a:endParaRPr lang="en-US" sz="1200" dirty="0"/>
          </a:p>
        </p:txBody>
      </p:sp>
      <p:sp>
        <p:nvSpPr>
          <p:cNvPr id="20" name="Text 14">
            <a:extLst>
              <a:ext uri="{FF2B5EF4-FFF2-40B4-BE49-F238E27FC236}">
                <a16:creationId xmlns:a16="http://schemas.microsoft.com/office/drawing/2014/main" id="{BE576B9D-4034-1BCD-CA2E-31E544461842}"/>
              </a:ext>
            </a:extLst>
          </p:cNvPr>
          <p:cNvSpPr/>
          <p:nvPr/>
        </p:nvSpPr>
        <p:spPr>
          <a:xfrm>
            <a:off x="1193800" y="6365239"/>
            <a:ext cx="9418320" cy="238760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dirty="0">
                <a:solidFill>
                  <a:srgbClr val="8A8A8A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20 October 2026 - Benchmark activation experiment of various foil samples using the ESS accelerator dump line </a:t>
            </a:r>
            <a:endParaRPr lang="en-US" sz="1200" dirty="0"/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E0FA7A99-30CE-065C-B3C1-C9E4FA4F0CE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7533" y="1521458"/>
            <a:ext cx="7679267" cy="4034869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099D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457200"/>
            <a:ext cx="279400" cy="640080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3" name="Image 0" descr="Aerial view of the ESS site in Lund"/>
          <p:cNvPicPr>
            <a:picLocks noChangeAspect="1"/>
          </p:cNvPicPr>
          <p:nvPr/>
        </p:nvPicPr>
        <p:blipFill>
          <a:blip r:embed="rId3"/>
          <a:srcRect l="27644" r="27644"/>
          <a:stretch/>
        </p:blipFill>
        <p:spPr>
          <a:xfrm>
            <a:off x="6604000" y="0"/>
            <a:ext cx="5588000" cy="6858000"/>
          </a:xfrm>
          <a:prstGeom prst="rect">
            <a:avLst/>
          </a:prstGeom>
        </p:spPr>
      </p:pic>
      <p:sp>
        <p:nvSpPr>
          <p:cNvPr id="4" name="Shape 1"/>
          <p:cNvSpPr/>
          <p:nvPr/>
        </p:nvSpPr>
        <p:spPr>
          <a:xfrm>
            <a:off x="6604000" y="0"/>
            <a:ext cx="5588000" cy="6858000"/>
          </a:xfrm>
          <a:prstGeom prst="rect">
            <a:avLst/>
          </a:prstGeom>
          <a:gradFill rotWithShape="1">
            <a:gsLst>
              <a:gs pos="0">
                <a:srgbClr val="001428">
                  <a:alpha val="55000"/>
                </a:srgbClr>
              </a:gs>
              <a:gs pos="28000">
                <a:srgbClr val="001428">
                  <a:alpha val="0"/>
                </a:srgbClr>
              </a:gs>
            </a:gsLst>
            <a:lin ang="5400000" scaled="0"/>
          </a:gradFill>
          <a:ln/>
        </p:spPr>
        <p:txBody>
          <a:bodyPr/>
          <a:lstStyle/>
          <a:p>
            <a:endParaRPr lang="en-US"/>
          </a:p>
        </p:txBody>
      </p:sp>
      <p:pic>
        <p:nvPicPr>
          <p:cNvPr id="5" name="Image 1" descr="Lund University and European Spallation Source logos"/>
          <p:cNvPicPr>
            <a:picLocks noChangeAspect="1"/>
          </p:cNvPicPr>
          <p:nvPr/>
        </p:nvPicPr>
        <p:blipFill>
          <a:blip r:embed="rId4"/>
          <a:srcRect l="-161" r="-161"/>
          <a:stretch/>
        </p:blipFill>
        <p:spPr>
          <a:xfrm>
            <a:off x="9169400" y="355600"/>
            <a:ext cx="2413000" cy="755650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1193800" y="2608585"/>
            <a:ext cx="10490962" cy="4724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52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#4</a:t>
            </a:r>
            <a:endParaRPr lang="en-US" sz="3200" dirty="0"/>
          </a:p>
        </p:txBody>
      </p:sp>
      <p:sp>
        <p:nvSpPr>
          <p:cNvPr id="7" name="Text 3"/>
          <p:cNvSpPr>
            <a:spLocks noGrp="1"/>
          </p:cNvSpPr>
          <p:nvPr>
            <p:ph type="title"/>
          </p:nvPr>
        </p:nvSpPr>
        <p:spPr>
          <a:xfrm>
            <a:off x="1193800" y="3208027"/>
            <a:ext cx="510159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4840"/>
              </a:lnSpc>
              <a:buNone/>
            </a:pPr>
            <a:r>
              <a:rPr lang="en-US" sz="4400" b="0" i="0" dirty="0">
                <a:solidFill>
                  <a:srgbClr val="FFFFFF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Conclusions</a:t>
            </a:r>
            <a:endParaRPr lang="en-US" sz="4400" dirty="0"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sp>
        <p:nvSpPr>
          <p:cNvPr id="8" name="Text 4"/>
          <p:cNvSpPr/>
          <p:nvPr/>
        </p:nvSpPr>
        <p:spPr>
          <a:xfrm>
            <a:off x="1193800" y="3941970"/>
            <a:ext cx="4970780" cy="299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160"/>
              </a:lnSpc>
              <a:buNone/>
            </a:pPr>
            <a:r>
              <a:rPr lang="en-US" dirty="0">
                <a:solidFill>
                  <a:srgbClr val="E3F4FC"/>
                </a:solidFill>
                <a:latin typeface="Segoe UI" panose="020B0502040204020203" pitchFamily="34" charset="0"/>
                <a:ea typeface="Open Sans" pitchFamily="34" charset="-122"/>
                <a:cs typeface="Segoe UI" panose="020B0502040204020203" pitchFamily="34" charset="0"/>
              </a:rPr>
              <a:t>Discussion and future work</a:t>
            </a:r>
            <a:endParaRPr lang="en-US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457200"/>
            <a:ext cx="279400" cy="6400800"/>
          </a:xfrm>
          <a:prstGeom prst="rect">
            <a:avLst/>
          </a:prstGeom>
          <a:solidFill>
            <a:srgbClr val="0099DC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3" name="Image 0" descr="Lund University and European Spallation Source logos"/>
          <p:cNvPicPr>
            <a:picLocks noChangeAspect="1"/>
          </p:cNvPicPr>
          <p:nvPr/>
        </p:nvPicPr>
        <p:blipFill>
          <a:blip r:embed="rId3"/>
          <a:srcRect l="-161" r="-161"/>
          <a:stretch/>
        </p:blipFill>
        <p:spPr>
          <a:xfrm>
            <a:off x="9169400" y="355600"/>
            <a:ext cx="2413000" cy="755650"/>
          </a:xfrm>
          <a:prstGeom prst="rect">
            <a:avLst/>
          </a:prstGeom>
        </p:spPr>
      </p:pic>
      <p:sp>
        <p:nvSpPr>
          <p:cNvPr id="4" name="Text 1"/>
          <p:cNvSpPr>
            <a:spLocks noGrp="1"/>
          </p:cNvSpPr>
          <p:nvPr>
            <p:ph type="title"/>
          </p:nvPr>
        </p:nvSpPr>
        <p:spPr>
          <a:xfrm>
            <a:off x="1193800" y="406400"/>
            <a:ext cx="7848600" cy="5562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4180"/>
              </a:lnSpc>
              <a:buNone/>
            </a:pPr>
            <a:r>
              <a:rPr lang="en-US" sz="3800" b="0" i="0" dirty="0">
                <a:solidFill>
                  <a:srgbClr val="404040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Conclusions</a:t>
            </a:r>
            <a:endParaRPr lang="en-US" sz="3800" dirty="0"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sp>
        <p:nvSpPr>
          <p:cNvPr id="5" name="Text 2"/>
          <p:cNvSpPr/>
          <p:nvPr/>
        </p:nvSpPr>
        <p:spPr>
          <a:xfrm>
            <a:off x="1193800" y="962658"/>
            <a:ext cx="7848600" cy="355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600"/>
              </a:lnSpc>
              <a:buNone/>
            </a:pPr>
            <a:r>
              <a:rPr lang="en-US" sz="2000" dirty="0">
                <a:solidFill>
                  <a:srgbClr val="0099DC"/>
                </a:solidFill>
                <a:latin typeface="Segoe UI" panose="020B0502040204020203" pitchFamily="34" charset="0"/>
                <a:ea typeface="Open Sans" pitchFamily="34" charset="-122"/>
                <a:cs typeface="Segoe UI" panose="020B0502040204020203" pitchFamily="34" charset="0"/>
              </a:rPr>
              <a:t>Discussion &amp; future work</a:t>
            </a:r>
            <a:endParaRPr lang="en-US" sz="200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6" name="Shape 3"/>
          <p:cNvSpPr/>
          <p:nvPr/>
        </p:nvSpPr>
        <p:spPr>
          <a:xfrm>
            <a:off x="1193800" y="1699258"/>
            <a:ext cx="3259614" cy="2881630"/>
          </a:xfrm>
          <a:prstGeom prst="roundRect">
            <a:avLst>
              <a:gd name="adj" fmla="val 2644"/>
            </a:avLst>
          </a:prstGeom>
          <a:solidFill>
            <a:srgbClr val="F2F2F2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8" name="Text 4"/>
          <p:cNvSpPr/>
          <p:nvPr/>
        </p:nvSpPr>
        <p:spPr>
          <a:xfrm>
            <a:off x="1498600" y="2537458"/>
            <a:ext cx="2729514" cy="5803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185"/>
              </a:lnSpc>
              <a:buNone/>
            </a:pPr>
            <a:r>
              <a:rPr lang="en-US" sz="1900" b="1" dirty="0">
                <a:solidFill>
                  <a:srgbClr val="404040"/>
                </a:solidFill>
                <a:latin typeface="Segoe UI Semibold" panose="020B0702040204020203" pitchFamily="34" charset="0"/>
                <a:ea typeface="Open Sans" pitchFamily="34" charset="-122"/>
                <a:cs typeface="Segoe UI Semibold" panose="020B0702040204020203" pitchFamily="34" charset="0"/>
              </a:rPr>
              <a:t>Satisfactory agreement</a:t>
            </a:r>
            <a:endParaRPr lang="en-US" sz="1900" dirty="0"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sp>
        <p:nvSpPr>
          <p:cNvPr id="9" name="Text 5"/>
          <p:cNvSpPr/>
          <p:nvPr/>
        </p:nvSpPr>
        <p:spPr>
          <a:xfrm>
            <a:off x="1498600" y="3006314"/>
            <a:ext cx="2729514" cy="7988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030"/>
              </a:lnSpc>
              <a:buNone/>
            </a:pPr>
            <a:r>
              <a:rPr lang="en-US" sz="1400" dirty="0">
                <a:solidFill>
                  <a:srgbClr val="555555"/>
                </a:solidFill>
                <a:latin typeface="Segoe UI" panose="020B0502040204020203" pitchFamily="34" charset="0"/>
                <a:ea typeface="Open Sans" pitchFamily="34" charset="-122"/>
                <a:cs typeface="Segoe UI" panose="020B0502040204020203" pitchFamily="34" charset="0"/>
              </a:rPr>
              <a:t>20 of 28 nuclides C/E within a factor of 2. Al, Ni and Nb close to unity.</a:t>
            </a:r>
            <a:endParaRPr lang="en-US" sz="140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0" name="Shape 6"/>
          <p:cNvSpPr/>
          <p:nvPr/>
        </p:nvSpPr>
        <p:spPr>
          <a:xfrm>
            <a:off x="4656614" y="1699258"/>
            <a:ext cx="3259693" cy="2881630"/>
          </a:xfrm>
          <a:prstGeom prst="roundRect">
            <a:avLst>
              <a:gd name="adj" fmla="val 2644"/>
            </a:avLst>
          </a:prstGeom>
          <a:solidFill>
            <a:srgbClr val="F2F2F2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2" name="Text 7"/>
          <p:cNvSpPr/>
          <p:nvPr/>
        </p:nvSpPr>
        <p:spPr>
          <a:xfrm>
            <a:off x="4961414" y="2537458"/>
            <a:ext cx="2729596" cy="30289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185"/>
              </a:lnSpc>
              <a:buNone/>
            </a:pPr>
            <a:r>
              <a:rPr lang="en-US" sz="1900" b="1" dirty="0">
                <a:solidFill>
                  <a:srgbClr val="404040"/>
                </a:solidFill>
                <a:latin typeface="Segoe UI Semibold" panose="020B0702040204020203" pitchFamily="34" charset="0"/>
                <a:ea typeface="Open Sans" pitchFamily="34" charset="-122"/>
                <a:cs typeface="Segoe UI Semibold" panose="020B0702040204020203" pitchFamily="34" charset="0"/>
              </a:rPr>
              <a:t>Open questions</a:t>
            </a:r>
            <a:endParaRPr lang="en-US" sz="1900" dirty="0"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sp>
        <p:nvSpPr>
          <p:cNvPr id="13" name="Text 8"/>
          <p:cNvSpPr/>
          <p:nvPr/>
        </p:nvSpPr>
        <p:spPr>
          <a:xfrm>
            <a:off x="4961414" y="2967360"/>
            <a:ext cx="2729596" cy="1056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030"/>
              </a:lnSpc>
              <a:buNone/>
            </a:pPr>
            <a:r>
              <a:rPr lang="en-US" sz="1400" dirty="0">
                <a:solidFill>
                  <a:srgbClr val="555555"/>
                </a:solidFill>
                <a:latin typeface="Segoe UI" panose="020B0502040204020203" pitchFamily="34" charset="0"/>
                <a:ea typeface="Open Sans" pitchFamily="34" charset="-122"/>
                <a:cs typeface="Segoe UI" panose="020B0502040204020203" pitchFamily="34" charset="0"/>
              </a:rPr>
              <a:t>Fe and Cu products underestimated; Mn isotopes not produced or underestimated.</a:t>
            </a:r>
            <a:endParaRPr lang="en-US" sz="140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4" name="Shape 9"/>
          <p:cNvSpPr/>
          <p:nvPr/>
        </p:nvSpPr>
        <p:spPr>
          <a:xfrm>
            <a:off x="8119507" y="1699258"/>
            <a:ext cx="3259693" cy="2881630"/>
          </a:xfrm>
          <a:prstGeom prst="roundRect">
            <a:avLst>
              <a:gd name="adj" fmla="val 2644"/>
            </a:avLst>
          </a:prstGeom>
          <a:solidFill>
            <a:srgbClr val="0099DC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15" name="Image 3" descr="Search"/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8424307" y="2004058"/>
            <a:ext cx="381000" cy="381000"/>
          </a:xfrm>
          <a:prstGeom prst="rect">
            <a:avLst/>
          </a:prstGeom>
        </p:spPr>
      </p:pic>
      <p:sp>
        <p:nvSpPr>
          <p:cNvPr id="16" name="Text 10"/>
          <p:cNvSpPr/>
          <p:nvPr/>
        </p:nvSpPr>
        <p:spPr>
          <a:xfrm>
            <a:off x="8424307" y="2537458"/>
            <a:ext cx="2628006" cy="5803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185"/>
              </a:lnSpc>
              <a:buNone/>
            </a:pPr>
            <a:r>
              <a:rPr lang="en-US" sz="1900" b="1" dirty="0">
                <a:solidFill>
                  <a:srgbClr val="FFFFFF"/>
                </a:solidFill>
                <a:latin typeface="Segoe UI Semibold" panose="020B0702040204020203" pitchFamily="34" charset="0"/>
                <a:ea typeface="Open Sans" pitchFamily="34" charset="-122"/>
                <a:cs typeface="Segoe UI Semibold" panose="020B0702040204020203" pitchFamily="34" charset="0"/>
              </a:rPr>
              <a:t>Ongoing: neutron spectrum</a:t>
            </a:r>
            <a:endParaRPr lang="en-US" sz="1900" dirty="0"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sp>
        <p:nvSpPr>
          <p:cNvPr id="17" name="Text 11"/>
          <p:cNvSpPr/>
          <p:nvPr/>
        </p:nvSpPr>
        <p:spPr>
          <a:xfrm>
            <a:off x="8424307" y="3244850"/>
            <a:ext cx="2628006" cy="1056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03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Segoe UI" panose="020B0502040204020203" pitchFamily="34" charset="0"/>
                <a:ea typeface="Open Sans" pitchFamily="34" charset="-122"/>
                <a:cs typeface="Segoe UI" panose="020B0502040204020203" pitchFamily="34" charset="0"/>
              </a:rPr>
              <a:t>Characterizing the neutron spectrum at the position using foil irradiation of Au (Cd), Sc, Ti, Bi, and Nb.</a:t>
            </a:r>
            <a:endParaRPr lang="en-US" sz="140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9" name="Text 13"/>
          <p:cNvSpPr/>
          <p:nvPr/>
        </p:nvSpPr>
        <p:spPr>
          <a:xfrm>
            <a:off x="10896600" y="6365242"/>
            <a:ext cx="685800" cy="238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r">
              <a:lnSpc>
                <a:spcPts val="1680"/>
              </a:lnSpc>
              <a:buNone/>
            </a:pPr>
            <a:r>
              <a:rPr lang="en-US" sz="1200" dirty="0">
                <a:solidFill>
                  <a:srgbClr val="8A8A8A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18</a:t>
            </a:r>
            <a:endParaRPr lang="en-US" sz="1200" dirty="0"/>
          </a:p>
        </p:txBody>
      </p:sp>
      <p:sp>
        <p:nvSpPr>
          <p:cNvPr id="21" name="Shape 6">
            <a:extLst>
              <a:ext uri="{FF2B5EF4-FFF2-40B4-BE49-F238E27FC236}">
                <a16:creationId xmlns:a16="http://schemas.microsoft.com/office/drawing/2014/main" id="{ABA05EB4-EF48-C3D5-C36C-3D32DF3CE86C}"/>
              </a:ext>
            </a:extLst>
          </p:cNvPr>
          <p:cNvSpPr/>
          <p:nvPr/>
        </p:nvSpPr>
        <p:spPr>
          <a:xfrm flipH="1">
            <a:off x="1217007" y="1699258"/>
            <a:ext cx="0" cy="2881630"/>
          </a:xfrm>
          <a:prstGeom prst="line">
            <a:avLst/>
          </a:prstGeom>
          <a:noFill/>
          <a:ln w="38100">
            <a:solidFill>
              <a:srgbClr val="0099D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3" name="Shape 9">
            <a:extLst>
              <a:ext uri="{FF2B5EF4-FFF2-40B4-BE49-F238E27FC236}">
                <a16:creationId xmlns:a16="http://schemas.microsoft.com/office/drawing/2014/main" id="{66E42093-D7F2-9B0F-9894-F19E1C8E81E1}"/>
              </a:ext>
            </a:extLst>
          </p:cNvPr>
          <p:cNvSpPr/>
          <p:nvPr/>
        </p:nvSpPr>
        <p:spPr>
          <a:xfrm flipH="1">
            <a:off x="4676492" y="1699259"/>
            <a:ext cx="0" cy="2881630"/>
          </a:xfrm>
          <a:prstGeom prst="line">
            <a:avLst/>
          </a:prstGeom>
          <a:noFill/>
          <a:ln w="38100">
            <a:solidFill>
              <a:srgbClr val="FF7D0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5" name="Text 14">
            <a:extLst>
              <a:ext uri="{FF2B5EF4-FFF2-40B4-BE49-F238E27FC236}">
                <a16:creationId xmlns:a16="http://schemas.microsoft.com/office/drawing/2014/main" id="{41FEC6FF-F9E8-FB1A-6523-A01AF35FE513}"/>
              </a:ext>
            </a:extLst>
          </p:cNvPr>
          <p:cNvSpPr/>
          <p:nvPr/>
        </p:nvSpPr>
        <p:spPr>
          <a:xfrm>
            <a:off x="1193800" y="6365239"/>
            <a:ext cx="9418320" cy="238760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dirty="0">
                <a:solidFill>
                  <a:srgbClr val="8A8A8A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20 October 2026 - Benchmark activation experiment of various foil samples using the ESS accelerator dump line 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0099D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457200"/>
            <a:ext cx="279400" cy="640080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3" name="Image 0" descr="Lund University and European Spallation Source logos"/>
          <p:cNvPicPr>
            <a:picLocks noChangeAspect="1"/>
          </p:cNvPicPr>
          <p:nvPr/>
        </p:nvPicPr>
        <p:blipFill>
          <a:blip r:embed="rId3"/>
          <a:srcRect l="-161" r="-161"/>
          <a:stretch/>
        </p:blipFill>
        <p:spPr>
          <a:xfrm>
            <a:off x="9169400" y="355600"/>
            <a:ext cx="2413000" cy="755650"/>
          </a:xfrm>
          <a:prstGeom prst="rect">
            <a:avLst/>
          </a:prstGeom>
        </p:spPr>
      </p:pic>
      <p:sp>
        <p:nvSpPr>
          <p:cNvPr id="4" name="Text 1"/>
          <p:cNvSpPr>
            <a:spLocks noGrp="1"/>
          </p:cNvSpPr>
          <p:nvPr>
            <p:ph type="title"/>
          </p:nvPr>
        </p:nvSpPr>
        <p:spPr>
          <a:xfrm>
            <a:off x="1193800" y="2804158"/>
            <a:ext cx="10490962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4840"/>
              </a:lnSpc>
              <a:buNone/>
            </a:pPr>
            <a:r>
              <a:rPr lang="en-US" sz="4400" b="0" i="0" dirty="0">
                <a:solidFill>
                  <a:srgbClr val="FFFFFF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Thank you!</a:t>
            </a:r>
            <a:endParaRPr lang="en-US" sz="4400" dirty="0"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sp>
        <p:nvSpPr>
          <p:cNvPr id="5" name="Text 2"/>
          <p:cNvSpPr/>
          <p:nvPr/>
        </p:nvSpPr>
        <p:spPr>
          <a:xfrm>
            <a:off x="1193800" y="5410200"/>
            <a:ext cx="10490962" cy="238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b="1" kern="0" spc="150" dirty="0">
                <a:solidFill>
                  <a:srgbClr val="FFFFFF"/>
                </a:solidFill>
                <a:latin typeface="Segoe UI" panose="020B0502040204020203" pitchFamily="34" charset="0"/>
                <a:ea typeface="Open Sans" pitchFamily="34" charset="-122"/>
                <a:cs typeface="Segoe UI" panose="020B0502040204020203" pitchFamily="34" charset="0"/>
              </a:rPr>
              <a:t>CONTACT INFORMATION</a:t>
            </a:r>
            <a:endParaRPr lang="en-US" sz="120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6" name="Text 3"/>
          <p:cNvSpPr/>
          <p:nvPr/>
        </p:nvSpPr>
        <p:spPr>
          <a:xfrm>
            <a:off x="1193800" y="5687058"/>
            <a:ext cx="1049096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6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Segoe UI" panose="020B0502040204020203" pitchFamily="34" charset="0"/>
                <a:ea typeface="Open Sans" pitchFamily="34" charset="-122"/>
                <a:cs typeface="Segoe UI" panose="020B0502040204020203" pitchFamily="34" charset="0"/>
              </a:rPr>
              <a:t>tomas.dahncostante@ess.eu</a:t>
            </a:r>
            <a:endParaRPr lang="en-US" sz="140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7" name="Text 4"/>
          <p:cNvSpPr/>
          <p:nvPr/>
        </p:nvSpPr>
        <p:spPr>
          <a:xfrm>
            <a:off x="1193800" y="5999485"/>
            <a:ext cx="1049096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60"/>
              </a:lnSpc>
              <a:buNone/>
            </a:pPr>
            <a:r>
              <a:rPr lang="en-US" sz="1400" dirty="0">
                <a:solidFill>
                  <a:srgbClr val="E3F4FC"/>
                </a:solidFill>
                <a:latin typeface="Segoe UI" panose="020B0502040204020203" pitchFamily="34" charset="0"/>
                <a:ea typeface="Open Sans" pitchFamily="34" charset="-122"/>
                <a:cs typeface="Segoe UI" panose="020B0502040204020203" pitchFamily="34" charset="0"/>
              </a:rPr>
              <a:t>European Spallation Source ERIC, Partikelgatan 2, 224 84 Lund</a:t>
            </a:r>
            <a:endParaRPr lang="en-US" sz="140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9" name="Text 3">
            <a:extLst>
              <a:ext uri="{FF2B5EF4-FFF2-40B4-BE49-F238E27FC236}">
                <a16:creationId xmlns:a16="http://schemas.microsoft.com/office/drawing/2014/main" id="{DF5C77BD-7F05-81FC-C1B2-933845F39037}"/>
              </a:ext>
            </a:extLst>
          </p:cNvPr>
          <p:cNvSpPr/>
          <p:nvPr/>
        </p:nvSpPr>
        <p:spPr>
          <a:xfrm>
            <a:off x="1193800" y="4447753"/>
            <a:ext cx="9964530" cy="238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r>
              <a:rPr lang="en-US" sz="1200" b="1" dirty="0">
                <a:solidFill>
                  <a:srgbClr val="FFFFFF"/>
                </a:solidFill>
                <a:latin typeface="Segoe UI" panose="020B0502040204020203" pitchFamily="34" charset="0"/>
                <a:ea typeface="Open Sans" pitchFamily="34" charset="-122"/>
                <a:cs typeface="Segoe UI" panose="020B0502040204020203" pitchFamily="34" charset="0"/>
              </a:rPr>
              <a:t>Authors: </a:t>
            </a:r>
            <a:r>
              <a:rPr lang="en-US" sz="1200" dirty="0">
                <a:solidFill>
                  <a:srgbClr val="FFFFFF"/>
                </a:solidFill>
                <a:latin typeface="Segoe UI" panose="020B0502040204020203" pitchFamily="34" charset="0"/>
                <a:ea typeface="Open Sans" pitchFamily="34" charset="-122"/>
                <a:cs typeface="Segoe UI" panose="020B0502040204020203" pitchFamily="34" charset="0"/>
              </a:rPr>
              <a:t>T.</a:t>
            </a:r>
            <a:r>
              <a:rPr lang="es-AR" sz="1200" dirty="0">
                <a:solidFill>
                  <a:srgbClr val="FFFFFF"/>
                </a:solidFill>
                <a:latin typeface="Segoe UI" panose="020B0502040204020203" pitchFamily="34" charset="0"/>
                <a:ea typeface="Open Sans" pitchFamily="34" charset="-122"/>
                <a:cs typeface="Segoe UI" panose="020B0502040204020203" pitchFamily="34" charset="0"/>
              </a:rPr>
              <a:t> Dähn Costante</a:t>
            </a:r>
            <a:r>
              <a:rPr lang="en-US" sz="1200" dirty="0">
                <a:solidFill>
                  <a:srgbClr val="FFFFFF"/>
                </a:solidFill>
                <a:latin typeface="Segoe UI" panose="020B0502040204020203" pitchFamily="34" charset="0"/>
                <a:ea typeface="Open Sans" pitchFamily="34" charset="-122"/>
                <a:cs typeface="Segoe UI" panose="020B0502040204020203" pitchFamily="34" charset="0"/>
              </a:rPr>
              <a:t>, D. D. Di Julio, J. I. Márquez Damián</a:t>
            </a:r>
            <a:r>
              <a:rPr lang="es-AR" sz="1200" dirty="0">
                <a:solidFill>
                  <a:srgbClr val="FFFFFF"/>
                </a:solidFill>
                <a:latin typeface="Segoe UI" panose="020B0502040204020203" pitchFamily="34" charset="0"/>
                <a:ea typeface="Open Sans" pitchFamily="34" charset="-122"/>
                <a:cs typeface="Segoe UI" panose="020B0502040204020203" pitchFamily="34" charset="0"/>
              </a:rPr>
              <a:t>, C. Thomas, </a:t>
            </a:r>
            <a:r>
              <a:rPr lang="en-US" sz="1200" dirty="0">
                <a:solidFill>
                  <a:srgbClr val="FFFFFF"/>
                </a:solidFill>
                <a:latin typeface="Segoe UI" panose="020B0502040204020203" pitchFamily="34" charset="0"/>
                <a:ea typeface="Open Sans" pitchFamily="34" charset="-122"/>
                <a:cs typeface="Segoe UI" panose="020B0502040204020203" pitchFamily="34" charset="0"/>
              </a:rPr>
              <a:t>J. Cederk</a:t>
            </a:r>
            <a:r>
              <a:rPr lang="es-AR" sz="1200" dirty="0">
                <a:solidFill>
                  <a:srgbClr val="FFFFFF"/>
                </a:solidFill>
                <a:latin typeface="Segoe UI" panose="020B0502040204020203" pitchFamily="34" charset="0"/>
                <a:ea typeface="Open Sans" pitchFamily="34" charset="-122"/>
                <a:cs typeface="Segoe UI" panose="020B0502040204020203" pitchFamily="34" charset="0"/>
              </a:rPr>
              <a:t>äll, P. Wilke, G. Muhrer, F. Tidholm, N. Markovic, T. Chulapakorn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457200"/>
            <a:ext cx="279400" cy="6400800"/>
          </a:xfrm>
          <a:prstGeom prst="rect">
            <a:avLst/>
          </a:prstGeom>
          <a:solidFill>
            <a:srgbClr val="0099DC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3" name="Image 0" descr="Lund University and European Spallation Source logos"/>
          <p:cNvPicPr>
            <a:picLocks noChangeAspect="1"/>
          </p:cNvPicPr>
          <p:nvPr/>
        </p:nvPicPr>
        <p:blipFill>
          <a:blip r:embed="rId3"/>
          <a:srcRect l="-161" r="-161"/>
          <a:stretch/>
        </p:blipFill>
        <p:spPr>
          <a:xfrm>
            <a:off x="9169400" y="355600"/>
            <a:ext cx="2413000" cy="755650"/>
          </a:xfrm>
          <a:prstGeom prst="rect">
            <a:avLst/>
          </a:prstGeom>
        </p:spPr>
      </p:pic>
      <p:sp>
        <p:nvSpPr>
          <p:cNvPr id="4" name="Text 1"/>
          <p:cNvSpPr>
            <a:spLocks noGrp="1"/>
          </p:cNvSpPr>
          <p:nvPr>
            <p:ph type="title"/>
          </p:nvPr>
        </p:nvSpPr>
        <p:spPr>
          <a:xfrm>
            <a:off x="1193800" y="406400"/>
            <a:ext cx="7848600" cy="5562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4180"/>
              </a:lnSpc>
              <a:buNone/>
            </a:pPr>
            <a:r>
              <a:rPr lang="en-US" sz="3800" b="0" i="0" dirty="0">
                <a:solidFill>
                  <a:srgbClr val="404040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Appendix</a:t>
            </a:r>
            <a:endParaRPr lang="en-US" sz="3800" dirty="0"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sp>
        <p:nvSpPr>
          <p:cNvPr id="5" name="Text 2"/>
          <p:cNvSpPr/>
          <p:nvPr/>
        </p:nvSpPr>
        <p:spPr>
          <a:xfrm>
            <a:off x="1193800" y="962658"/>
            <a:ext cx="7848600" cy="355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600"/>
              </a:lnSpc>
              <a:buNone/>
            </a:pPr>
            <a:r>
              <a:rPr lang="en-US" sz="2000" dirty="0">
                <a:solidFill>
                  <a:srgbClr val="0099DC"/>
                </a:solidFill>
                <a:latin typeface="Segoe UI" panose="020B0502040204020203" pitchFamily="34" charset="0"/>
                <a:ea typeface="Open Sans" pitchFamily="34" charset="-122"/>
                <a:cs typeface="Segoe UI" panose="020B0502040204020203" pitchFamily="34" charset="0"/>
              </a:rPr>
              <a:t>Activities and C/E: Al, Fe, Ni, Cu</a:t>
            </a:r>
            <a:endParaRPr lang="en-US" sz="200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graphicFrame>
        <p:nvGraphicFramePr>
          <p:cNvPr id="6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1203960" y="1557018"/>
          <a:ext cx="5006340" cy="3251200"/>
        </p:xfrm>
        <a:graphic>
          <a:graphicData uri="http://schemas.openxmlformats.org/drawingml/2006/table">
            <a:tbl>
              <a:tblPr/>
              <a:tblGrid>
                <a:gridCol w="45057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0101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017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5158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10139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25120">
                <a:tc>
                  <a:txBody>
                    <a:bodyPr/>
                    <a:lstStyle/>
                    <a:p>
                      <a:pPr marL="0" indent="0">
                        <a:lnSpc>
                          <a:spcPts val="1680"/>
                        </a:lnSpc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Open Sans" pitchFamily="34" charset="0"/>
                          <a:ea typeface="Open Sans" pitchFamily="34" charset="-122"/>
                          <a:cs typeface="Open Sans" pitchFamily="34" charset="-120"/>
                        </a:rPr>
                        <a:t>Foil</a:t>
                      </a:r>
                      <a:endParaRPr lang="en-US" sz="1200" dirty="0">
                        <a:latin typeface="Open Sans" charset="0"/>
                        <a:ea typeface="Open Sans" charset="0"/>
                        <a:cs typeface="Open Sans" charset="0"/>
                      </a:endParaRPr>
                    </a:p>
                  </a:txBody>
                  <a:tcPr marL="76200" marR="76200" marT="50800" marB="50800">
                    <a:lnL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42C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42C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680"/>
                        </a:lnSpc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Open Sans" pitchFamily="34" charset="0"/>
                          <a:ea typeface="Open Sans" pitchFamily="34" charset="-122"/>
                          <a:cs typeface="Open Sans" pitchFamily="34" charset="-120"/>
                        </a:rPr>
                        <a:t>Nuclide</a:t>
                      </a:r>
                      <a:endParaRPr lang="en-US" sz="1200" dirty="0">
                        <a:latin typeface="Open Sans" charset="0"/>
                        <a:ea typeface="Open Sans" charset="0"/>
                        <a:cs typeface="Open Sans" charset="0"/>
                      </a:endParaRPr>
                    </a:p>
                  </a:txBody>
                  <a:tcPr marL="76200" marR="76200" marT="50800" marB="50800">
                    <a:lnL w="12700" cap="flat" cmpd="sng" algn="ctr">
                      <a:solidFill>
                        <a:srgbClr val="042C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42C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42C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lnSpc>
                          <a:spcPts val="1680"/>
                        </a:lnSpc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Open Sans" pitchFamily="34" charset="0"/>
                          <a:ea typeface="Open Sans" pitchFamily="34" charset="-122"/>
                          <a:cs typeface="Open Sans" pitchFamily="34" charset="-120"/>
                        </a:rPr>
                        <a:t>E [unit]</a:t>
                      </a:r>
                      <a:endParaRPr lang="en-US" sz="1200" dirty="0">
                        <a:latin typeface="Open Sans" charset="0"/>
                        <a:ea typeface="Open Sans" charset="0"/>
                        <a:cs typeface="Open Sans" charset="0"/>
                      </a:endParaRPr>
                    </a:p>
                  </a:txBody>
                  <a:tcPr marL="76200" marR="76200" marT="50800" marB="50800">
                    <a:lnL w="12700" cap="flat" cmpd="sng" algn="ctr">
                      <a:solidFill>
                        <a:srgbClr val="042C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42C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42C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lnSpc>
                          <a:spcPts val="1680"/>
                        </a:lnSpc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Open Sans" pitchFamily="34" charset="0"/>
                          <a:ea typeface="Open Sans" pitchFamily="34" charset="-122"/>
                          <a:cs typeface="Open Sans" pitchFamily="34" charset="-120"/>
                        </a:rPr>
                        <a:t>C (rel.)</a:t>
                      </a:r>
                      <a:endParaRPr lang="en-US" sz="1200" dirty="0">
                        <a:latin typeface="Open Sans" charset="0"/>
                        <a:ea typeface="Open Sans" charset="0"/>
                        <a:cs typeface="Open Sans" charset="0"/>
                      </a:endParaRPr>
                    </a:p>
                  </a:txBody>
                  <a:tcPr marL="76200" marR="76200" marT="50800" marB="50800">
                    <a:lnL w="12700" cap="flat" cmpd="sng" algn="ctr">
                      <a:solidFill>
                        <a:srgbClr val="042C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42C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42C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lnSpc>
                          <a:spcPts val="1680"/>
                        </a:lnSpc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Open Sans" pitchFamily="34" charset="0"/>
                          <a:ea typeface="Open Sans" pitchFamily="34" charset="-122"/>
                          <a:cs typeface="Open Sans" pitchFamily="34" charset="-120"/>
                        </a:rPr>
                        <a:t>C/E</a:t>
                      </a:r>
                      <a:endParaRPr lang="en-US" sz="1200" dirty="0">
                        <a:latin typeface="Open Sans" charset="0"/>
                        <a:ea typeface="Open Sans" charset="0"/>
                        <a:cs typeface="Open Sans" charset="0"/>
                      </a:endParaRPr>
                    </a:p>
                  </a:txBody>
                  <a:tcPr marL="76200" marR="76200" marT="50800" marB="50800">
                    <a:lnL w="12700" cap="flat" cmpd="sng" algn="ctr">
                      <a:solidFill>
                        <a:srgbClr val="042C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42C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42C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25120">
                <a:tc>
                  <a:txBody>
                    <a:bodyPr/>
                    <a:lstStyle/>
                    <a:p>
                      <a:pPr marL="0" indent="0">
                        <a:lnSpc>
                          <a:spcPts val="1680"/>
                        </a:lnSpc>
                        <a:buNone/>
                      </a:pPr>
                      <a:r>
                        <a:rPr lang="en-US" sz="1200" dirty="0">
                          <a:solidFill>
                            <a:srgbClr val="404040"/>
                          </a:solidFill>
                          <a:latin typeface="Open Sans" pitchFamily="34" charset="0"/>
                          <a:ea typeface="Open Sans" pitchFamily="34" charset="-122"/>
                          <a:cs typeface="Open Sans" pitchFamily="34" charset="-120"/>
                        </a:rPr>
                        <a:t>Al</a:t>
                      </a:r>
                      <a:endParaRPr lang="en-US" sz="1200" dirty="0">
                        <a:latin typeface="Open Sans" charset="0"/>
                        <a:ea typeface="Open Sans" charset="0"/>
                        <a:cs typeface="Open Sans" charset="0"/>
                      </a:endParaRPr>
                    </a:p>
                  </a:txBody>
                  <a:tcPr marL="76200" marR="76200" marT="50800" marB="50800">
                    <a:lnL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42C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680"/>
                        </a:lnSpc>
                        <a:buNone/>
                      </a:pPr>
                      <a:r>
                        <a:rPr lang="en-US" sz="1200" dirty="0">
                          <a:solidFill>
                            <a:srgbClr val="404040"/>
                          </a:solidFill>
                          <a:latin typeface="Open Sans" pitchFamily="34" charset="0"/>
                          <a:ea typeface="Open Sans" pitchFamily="34" charset="-122"/>
                          <a:cs typeface="Open Sans" pitchFamily="34" charset="-120"/>
                        </a:rPr>
                        <a:t>Na-24</a:t>
                      </a:r>
                      <a:endParaRPr lang="en-US" sz="1200" dirty="0">
                        <a:latin typeface="Open Sans" charset="0"/>
                        <a:ea typeface="Open Sans" charset="0"/>
                        <a:cs typeface="Open Sans" charset="0"/>
                      </a:endParaRPr>
                    </a:p>
                  </a:txBody>
                  <a:tcPr marL="76200" marR="76200" marT="50800" marB="50800">
                    <a:lnL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42C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lnSpc>
                          <a:spcPts val="1680"/>
                        </a:lnSpc>
                        <a:buNone/>
                      </a:pPr>
                      <a:r>
                        <a:rPr lang="en-US" sz="1200" dirty="0">
                          <a:solidFill>
                            <a:srgbClr val="404040"/>
                          </a:solidFill>
                          <a:latin typeface="Open Sans" pitchFamily="34" charset="0"/>
                          <a:ea typeface="Open Sans" pitchFamily="34" charset="-122"/>
                          <a:cs typeface="Open Sans" pitchFamily="34" charset="-120"/>
                        </a:rPr>
                        <a:t>0.287 ± 0.021</a:t>
                      </a:r>
                      <a:endParaRPr lang="en-US" sz="1200" dirty="0">
                        <a:latin typeface="Open Sans" charset="0"/>
                        <a:ea typeface="Open Sans" charset="0"/>
                        <a:cs typeface="Open Sans" charset="0"/>
                      </a:endParaRPr>
                    </a:p>
                  </a:txBody>
                  <a:tcPr marL="76200" marR="76200" marT="50800" marB="50800">
                    <a:lnL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42C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lnSpc>
                          <a:spcPts val="1680"/>
                        </a:lnSpc>
                        <a:buNone/>
                      </a:pPr>
                      <a:r>
                        <a:rPr lang="en-US" sz="1200" dirty="0">
                          <a:solidFill>
                            <a:srgbClr val="404040"/>
                          </a:solidFill>
                          <a:latin typeface="Open Sans" pitchFamily="34" charset="0"/>
                          <a:ea typeface="Open Sans" pitchFamily="34" charset="-122"/>
                          <a:cs typeface="Open Sans" pitchFamily="34" charset="-120"/>
                        </a:rPr>
                        <a:t>0.244 (3 %)</a:t>
                      </a:r>
                      <a:endParaRPr lang="en-US" sz="1200" dirty="0">
                        <a:latin typeface="Open Sans" charset="0"/>
                        <a:ea typeface="Open Sans" charset="0"/>
                        <a:cs typeface="Open Sans" charset="0"/>
                      </a:endParaRPr>
                    </a:p>
                  </a:txBody>
                  <a:tcPr marL="76200" marR="76200" marT="50800" marB="50800">
                    <a:lnL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42C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lnSpc>
                          <a:spcPts val="1680"/>
                        </a:lnSpc>
                        <a:buNone/>
                      </a:pPr>
                      <a:r>
                        <a:rPr lang="en-US" sz="1200" dirty="0">
                          <a:solidFill>
                            <a:srgbClr val="404040"/>
                          </a:solidFill>
                          <a:latin typeface="Open Sans" pitchFamily="34" charset="0"/>
                          <a:ea typeface="Open Sans" pitchFamily="34" charset="-122"/>
                          <a:cs typeface="Open Sans" pitchFamily="34" charset="-120"/>
                        </a:rPr>
                        <a:t>0.85 ± 0.07</a:t>
                      </a:r>
                      <a:endParaRPr lang="en-US" sz="1200" dirty="0">
                        <a:latin typeface="Open Sans" charset="0"/>
                        <a:ea typeface="Open Sans" charset="0"/>
                        <a:cs typeface="Open Sans" charset="0"/>
                      </a:endParaRPr>
                    </a:p>
                  </a:txBody>
                  <a:tcPr marL="76200" marR="76200" marT="50800" marB="50800">
                    <a:lnL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42C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25120">
                <a:tc>
                  <a:txBody>
                    <a:bodyPr/>
                    <a:lstStyle/>
                    <a:p>
                      <a:pPr marL="0" indent="0">
                        <a:lnSpc>
                          <a:spcPts val="1680"/>
                        </a:lnSpc>
                        <a:buNone/>
                      </a:pPr>
                      <a:r>
                        <a:rPr lang="en-US" sz="1200" dirty="0">
                          <a:solidFill>
                            <a:srgbClr val="404040"/>
                          </a:solidFill>
                          <a:latin typeface="Open Sans" pitchFamily="34" charset="0"/>
                          <a:ea typeface="Open Sans" pitchFamily="34" charset="-122"/>
                          <a:cs typeface="Open Sans" pitchFamily="34" charset="-120"/>
                        </a:rPr>
                        <a:t>Fe</a:t>
                      </a:r>
                      <a:endParaRPr lang="en-US" sz="1200" dirty="0">
                        <a:latin typeface="Open Sans" charset="0"/>
                        <a:ea typeface="Open Sans" charset="0"/>
                        <a:cs typeface="Open Sans" charset="0"/>
                      </a:endParaRPr>
                    </a:p>
                  </a:txBody>
                  <a:tcPr marL="76200" marR="76200" marT="50800" marB="50800">
                    <a:lnL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680"/>
                        </a:lnSpc>
                        <a:buNone/>
                      </a:pPr>
                      <a:r>
                        <a:rPr lang="en-US" sz="1200" dirty="0">
                          <a:solidFill>
                            <a:srgbClr val="404040"/>
                          </a:solidFill>
                          <a:latin typeface="Open Sans" pitchFamily="34" charset="0"/>
                          <a:ea typeface="Open Sans" pitchFamily="34" charset="-122"/>
                          <a:cs typeface="Open Sans" pitchFamily="34" charset="-120"/>
                        </a:rPr>
                        <a:t>Sc-47</a:t>
                      </a:r>
                      <a:endParaRPr lang="en-US" sz="1200" dirty="0">
                        <a:latin typeface="Open Sans" charset="0"/>
                        <a:ea typeface="Open Sans" charset="0"/>
                        <a:cs typeface="Open Sans" charset="0"/>
                      </a:endParaRPr>
                    </a:p>
                  </a:txBody>
                  <a:tcPr marL="76200" marR="76200" marT="50800" marB="50800">
                    <a:lnL w="1270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lnSpc>
                          <a:spcPts val="1680"/>
                        </a:lnSpc>
                        <a:buNone/>
                      </a:pPr>
                      <a:r>
                        <a:rPr lang="en-US" sz="1200" dirty="0">
                          <a:solidFill>
                            <a:srgbClr val="404040"/>
                          </a:solidFill>
                          <a:latin typeface="Open Sans" pitchFamily="34" charset="0"/>
                          <a:ea typeface="Open Sans" pitchFamily="34" charset="-122"/>
                          <a:cs typeface="Open Sans" pitchFamily="34" charset="-120"/>
                        </a:rPr>
                        <a:t>0.064 ± 0.010</a:t>
                      </a:r>
                      <a:endParaRPr lang="en-US" sz="1200" dirty="0">
                        <a:latin typeface="Open Sans" charset="0"/>
                        <a:ea typeface="Open Sans" charset="0"/>
                        <a:cs typeface="Open Sans" charset="0"/>
                      </a:endParaRPr>
                    </a:p>
                  </a:txBody>
                  <a:tcPr marL="76200" marR="76200" marT="50800" marB="50800">
                    <a:lnL w="1270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lnSpc>
                          <a:spcPts val="1680"/>
                        </a:lnSpc>
                        <a:buNone/>
                      </a:pPr>
                      <a:r>
                        <a:rPr lang="en-US" sz="1200" dirty="0">
                          <a:solidFill>
                            <a:srgbClr val="404040"/>
                          </a:solidFill>
                          <a:latin typeface="Open Sans" pitchFamily="34" charset="0"/>
                          <a:ea typeface="Open Sans" pitchFamily="34" charset="-122"/>
                          <a:cs typeface="Open Sans" pitchFamily="34" charset="-120"/>
                        </a:rPr>
                        <a:t>not produced</a:t>
                      </a:r>
                      <a:endParaRPr lang="en-US" sz="1200" dirty="0">
                        <a:latin typeface="Open Sans" charset="0"/>
                        <a:ea typeface="Open Sans" charset="0"/>
                        <a:cs typeface="Open Sans" charset="0"/>
                      </a:endParaRPr>
                    </a:p>
                  </a:txBody>
                  <a:tcPr marL="76200" marR="76200" marT="50800" marB="50800">
                    <a:lnL w="1270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lnSpc>
                          <a:spcPts val="1680"/>
                        </a:lnSpc>
                        <a:buNone/>
                      </a:pPr>
                      <a:r>
                        <a:rPr lang="en-US" sz="1200" dirty="0">
                          <a:solidFill>
                            <a:srgbClr val="404040"/>
                          </a:solidFill>
                          <a:latin typeface="Open Sans" pitchFamily="34" charset="0"/>
                          <a:ea typeface="Open Sans" pitchFamily="34" charset="-122"/>
                          <a:cs typeface="Open Sans" pitchFamily="34" charset="-120"/>
                        </a:rPr>
                        <a:t>—</a:t>
                      </a:r>
                      <a:endParaRPr lang="en-US" sz="1200" dirty="0">
                        <a:latin typeface="Open Sans" charset="0"/>
                        <a:ea typeface="Open Sans" charset="0"/>
                        <a:cs typeface="Open Sans" charset="0"/>
                      </a:endParaRPr>
                    </a:p>
                  </a:txBody>
                  <a:tcPr marL="76200" marR="76200" marT="50800" marB="50800">
                    <a:lnL w="1270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25120">
                <a:tc>
                  <a:txBody>
                    <a:bodyPr/>
                    <a:lstStyle/>
                    <a:p>
                      <a:pPr marL="0" indent="0">
                        <a:lnSpc>
                          <a:spcPts val="1680"/>
                        </a:lnSpc>
                        <a:buNone/>
                      </a:pPr>
                      <a:r>
                        <a:rPr lang="en-US" sz="1200" dirty="0">
                          <a:solidFill>
                            <a:srgbClr val="404040"/>
                          </a:solidFill>
                          <a:latin typeface="Open Sans" pitchFamily="34" charset="0"/>
                          <a:ea typeface="Open Sans" pitchFamily="34" charset="-122"/>
                          <a:cs typeface="Open Sans" pitchFamily="34" charset="-120"/>
                        </a:rPr>
                        <a:t>Fe</a:t>
                      </a:r>
                      <a:endParaRPr lang="en-US" sz="1200" dirty="0">
                        <a:latin typeface="Open Sans" charset="0"/>
                        <a:ea typeface="Open Sans" charset="0"/>
                        <a:cs typeface="Open Sans" charset="0"/>
                      </a:endParaRPr>
                    </a:p>
                  </a:txBody>
                  <a:tcPr marL="76200" marR="76200" marT="50800" marB="50800">
                    <a:lnL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680"/>
                        </a:lnSpc>
                        <a:buNone/>
                      </a:pPr>
                      <a:r>
                        <a:rPr lang="en-US" sz="1200" dirty="0">
                          <a:solidFill>
                            <a:srgbClr val="404040"/>
                          </a:solidFill>
                          <a:latin typeface="Open Sans" pitchFamily="34" charset="0"/>
                          <a:ea typeface="Open Sans" pitchFamily="34" charset="-122"/>
                          <a:cs typeface="Open Sans" pitchFamily="34" charset="-120"/>
                        </a:rPr>
                        <a:t>Cr-51</a:t>
                      </a:r>
                      <a:endParaRPr lang="en-US" sz="1200" dirty="0">
                        <a:latin typeface="Open Sans" charset="0"/>
                        <a:ea typeface="Open Sans" charset="0"/>
                        <a:cs typeface="Open Sans" charset="0"/>
                      </a:endParaRPr>
                    </a:p>
                  </a:txBody>
                  <a:tcPr marL="76200" marR="76200" marT="50800" marB="50800">
                    <a:lnL w="1270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lnSpc>
                          <a:spcPts val="1680"/>
                        </a:lnSpc>
                        <a:buNone/>
                      </a:pPr>
                      <a:r>
                        <a:rPr lang="en-US" sz="1200" dirty="0">
                          <a:solidFill>
                            <a:srgbClr val="404040"/>
                          </a:solidFill>
                          <a:latin typeface="Open Sans" pitchFamily="34" charset="0"/>
                          <a:ea typeface="Open Sans" pitchFamily="34" charset="-122"/>
                          <a:cs typeface="Open Sans" pitchFamily="34" charset="-120"/>
                        </a:rPr>
                        <a:t>0.74 ± 0.09</a:t>
                      </a:r>
                      <a:endParaRPr lang="en-US" sz="1200" dirty="0">
                        <a:latin typeface="Open Sans" charset="0"/>
                        <a:ea typeface="Open Sans" charset="0"/>
                        <a:cs typeface="Open Sans" charset="0"/>
                      </a:endParaRPr>
                    </a:p>
                  </a:txBody>
                  <a:tcPr marL="76200" marR="76200" marT="50800" marB="50800">
                    <a:lnL w="1270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lnSpc>
                          <a:spcPts val="1680"/>
                        </a:lnSpc>
                        <a:buNone/>
                      </a:pPr>
                      <a:r>
                        <a:rPr lang="en-US" sz="1200" dirty="0">
                          <a:solidFill>
                            <a:srgbClr val="404040"/>
                          </a:solidFill>
                          <a:latin typeface="Open Sans" pitchFamily="34" charset="0"/>
                          <a:ea typeface="Open Sans" pitchFamily="34" charset="-122"/>
                          <a:cs typeface="Open Sans" pitchFamily="34" charset="-120"/>
                        </a:rPr>
                        <a:t>0.17 (31 %)</a:t>
                      </a:r>
                      <a:endParaRPr lang="en-US" sz="1200" dirty="0">
                        <a:latin typeface="Open Sans" charset="0"/>
                        <a:ea typeface="Open Sans" charset="0"/>
                        <a:cs typeface="Open Sans" charset="0"/>
                      </a:endParaRPr>
                    </a:p>
                  </a:txBody>
                  <a:tcPr marL="76200" marR="76200" marT="50800" marB="50800">
                    <a:lnL w="1270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lnSpc>
                          <a:spcPts val="1680"/>
                        </a:lnSpc>
                        <a:buNone/>
                      </a:pPr>
                      <a:r>
                        <a:rPr lang="en-US" sz="1200" dirty="0">
                          <a:solidFill>
                            <a:srgbClr val="C25E00"/>
                          </a:solidFill>
                          <a:latin typeface="Open Sans" pitchFamily="34" charset="0"/>
                          <a:ea typeface="Open Sans" pitchFamily="34" charset="-122"/>
                          <a:cs typeface="Open Sans" pitchFamily="34" charset="-120"/>
                        </a:rPr>
                        <a:t>0.24 ± 0.08</a:t>
                      </a:r>
                      <a:endParaRPr lang="en-US" sz="1200" dirty="0">
                        <a:latin typeface="Open Sans" charset="0"/>
                        <a:ea typeface="Open Sans" charset="0"/>
                        <a:cs typeface="Open Sans" charset="0"/>
                      </a:endParaRPr>
                    </a:p>
                  </a:txBody>
                  <a:tcPr marL="76200" marR="76200" marT="50800" marB="50800">
                    <a:lnL w="1270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25120">
                <a:tc>
                  <a:txBody>
                    <a:bodyPr/>
                    <a:lstStyle/>
                    <a:p>
                      <a:pPr marL="0" indent="0">
                        <a:lnSpc>
                          <a:spcPts val="1680"/>
                        </a:lnSpc>
                        <a:buNone/>
                      </a:pPr>
                      <a:r>
                        <a:rPr lang="en-US" sz="1200" dirty="0">
                          <a:solidFill>
                            <a:srgbClr val="404040"/>
                          </a:solidFill>
                          <a:latin typeface="Open Sans" pitchFamily="34" charset="0"/>
                          <a:ea typeface="Open Sans" pitchFamily="34" charset="-122"/>
                          <a:cs typeface="Open Sans" pitchFamily="34" charset="-120"/>
                        </a:rPr>
                        <a:t>Fe</a:t>
                      </a:r>
                      <a:endParaRPr lang="en-US" sz="1200" dirty="0">
                        <a:latin typeface="Open Sans" charset="0"/>
                        <a:ea typeface="Open Sans" charset="0"/>
                        <a:cs typeface="Open Sans" charset="0"/>
                      </a:endParaRPr>
                    </a:p>
                  </a:txBody>
                  <a:tcPr marL="76200" marR="76200" marT="50800" marB="50800">
                    <a:lnL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680"/>
                        </a:lnSpc>
                        <a:buNone/>
                      </a:pPr>
                      <a:r>
                        <a:rPr lang="en-US" sz="1200" dirty="0">
                          <a:solidFill>
                            <a:srgbClr val="404040"/>
                          </a:solidFill>
                          <a:latin typeface="Open Sans" pitchFamily="34" charset="0"/>
                          <a:ea typeface="Open Sans" pitchFamily="34" charset="-122"/>
                          <a:cs typeface="Open Sans" pitchFamily="34" charset="-120"/>
                        </a:rPr>
                        <a:t>Mn-52</a:t>
                      </a:r>
                      <a:endParaRPr lang="en-US" sz="1200" dirty="0">
                        <a:latin typeface="Open Sans" charset="0"/>
                        <a:ea typeface="Open Sans" charset="0"/>
                        <a:cs typeface="Open Sans" charset="0"/>
                      </a:endParaRPr>
                    </a:p>
                  </a:txBody>
                  <a:tcPr marL="76200" marR="76200" marT="50800" marB="50800">
                    <a:lnL w="1270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lnSpc>
                          <a:spcPts val="1680"/>
                        </a:lnSpc>
                        <a:buNone/>
                      </a:pPr>
                      <a:r>
                        <a:rPr lang="en-US" sz="1200" dirty="0">
                          <a:solidFill>
                            <a:srgbClr val="404040"/>
                          </a:solidFill>
                          <a:latin typeface="Open Sans" pitchFamily="34" charset="0"/>
                          <a:ea typeface="Open Sans" pitchFamily="34" charset="-122"/>
                          <a:cs typeface="Open Sans" pitchFamily="34" charset="-120"/>
                        </a:rPr>
                        <a:t>0.382 ± 0.022</a:t>
                      </a:r>
                      <a:endParaRPr lang="en-US" sz="1200" dirty="0">
                        <a:latin typeface="Open Sans" charset="0"/>
                        <a:ea typeface="Open Sans" charset="0"/>
                        <a:cs typeface="Open Sans" charset="0"/>
                      </a:endParaRPr>
                    </a:p>
                  </a:txBody>
                  <a:tcPr marL="76200" marR="76200" marT="50800" marB="50800">
                    <a:lnL w="1270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lnSpc>
                          <a:spcPts val="1680"/>
                        </a:lnSpc>
                        <a:buNone/>
                      </a:pPr>
                      <a:r>
                        <a:rPr lang="en-US" sz="1200" dirty="0">
                          <a:solidFill>
                            <a:srgbClr val="404040"/>
                          </a:solidFill>
                          <a:latin typeface="Open Sans" pitchFamily="34" charset="0"/>
                          <a:ea typeface="Open Sans" pitchFamily="34" charset="-122"/>
                          <a:cs typeface="Open Sans" pitchFamily="34" charset="-120"/>
                        </a:rPr>
                        <a:t>0.093 (21 %)</a:t>
                      </a:r>
                      <a:endParaRPr lang="en-US" sz="1200" dirty="0">
                        <a:latin typeface="Open Sans" charset="0"/>
                        <a:ea typeface="Open Sans" charset="0"/>
                        <a:cs typeface="Open Sans" charset="0"/>
                      </a:endParaRPr>
                    </a:p>
                  </a:txBody>
                  <a:tcPr marL="76200" marR="76200" marT="50800" marB="50800">
                    <a:lnL w="1270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lnSpc>
                          <a:spcPts val="1680"/>
                        </a:lnSpc>
                        <a:buNone/>
                      </a:pPr>
                      <a:r>
                        <a:rPr lang="en-US" sz="1200" dirty="0">
                          <a:solidFill>
                            <a:srgbClr val="C25E00"/>
                          </a:solidFill>
                          <a:latin typeface="Open Sans" pitchFamily="34" charset="0"/>
                          <a:ea typeface="Open Sans" pitchFamily="34" charset="-122"/>
                          <a:cs typeface="Open Sans" pitchFamily="34" charset="-120"/>
                        </a:rPr>
                        <a:t>0.24 ± 0.05</a:t>
                      </a:r>
                      <a:endParaRPr lang="en-US" sz="1200" dirty="0">
                        <a:latin typeface="Open Sans" charset="0"/>
                        <a:ea typeface="Open Sans" charset="0"/>
                        <a:cs typeface="Open Sans" charset="0"/>
                      </a:endParaRPr>
                    </a:p>
                  </a:txBody>
                  <a:tcPr marL="76200" marR="76200" marT="50800" marB="50800">
                    <a:lnL w="1270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25120">
                <a:tc>
                  <a:txBody>
                    <a:bodyPr/>
                    <a:lstStyle/>
                    <a:p>
                      <a:pPr marL="0" indent="0">
                        <a:lnSpc>
                          <a:spcPts val="1680"/>
                        </a:lnSpc>
                        <a:buNone/>
                      </a:pPr>
                      <a:r>
                        <a:rPr lang="en-US" sz="1200" dirty="0">
                          <a:solidFill>
                            <a:srgbClr val="404040"/>
                          </a:solidFill>
                          <a:latin typeface="Open Sans" pitchFamily="34" charset="0"/>
                          <a:ea typeface="Open Sans" pitchFamily="34" charset="-122"/>
                          <a:cs typeface="Open Sans" pitchFamily="34" charset="-120"/>
                        </a:rPr>
                        <a:t>Fe</a:t>
                      </a:r>
                      <a:endParaRPr lang="en-US" sz="1200" dirty="0">
                        <a:latin typeface="Open Sans" charset="0"/>
                        <a:ea typeface="Open Sans" charset="0"/>
                        <a:cs typeface="Open Sans" charset="0"/>
                      </a:endParaRPr>
                    </a:p>
                  </a:txBody>
                  <a:tcPr marL="76200" marR="76200" marT="50800" marB="50800">
                    <a:lnL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680"/>
                        </a:lnSpc>
                        <a:buNone/>
                      </a:pPr>
                      <a:r>
                        <a:rPr lang="en-US" sz="1200" dirty="0">
                          <a:solidFill>
                            <a:srgbClr val="404040"/>
                          </a:solidFill>
                          <a:latin typeface="Open Sans" pitchFamily="34" charset="0"/>
                          <a:ea typeface="Open Sans" pitchFamily="34" charset="-122"/>
                          <a:cs typeface="Open Sans" pitchFamily="34" charset="-120"/>
                        </a:rPr>
                        <a:t>Mn-54</a:t>
                      </a:r>
                      <a:endParaRPr lang="en-US" sz="1200" dirty="0">
                        <a:latin typeface="Open Sans" charset="0"/>
                        <a:ea typeface="Open Sans" charset="0"/>
                        <a:cs typeface="Open Sans" charset="0"/>
                      </a:endParaRPr>
                    </a:p>
                  </a:txBody>
                  <a:tcPr marL="76200" marR="76200" marT="50800" marB="50800">
                    <a:lnL w="1270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lnSpc>
                          <a:spcPts val="1680"/>
                        </a:lnSpc>
                        <a:buNone/>
                      </a:pPr>
                      <a:r>
                        <a:rPr lang="en-US" sz="1200" dirty="0">
                          <a:solidFill>
                            <a:srgbClr val="404040"/>
                          </a:solidFill>
                          <a:latin typeface="Open Sans" pitchFamily="34" charset="0"/>
                          <a:ea typeface="Open Sans" pitchFamily="34" charset="-122"/>
                          <a:cs typeface="Open Sans" pitchFamily="34" charset="-120"/>
                        </a:rPr>
                        <a:t>0.241 ± 0.027</a:t>
                      </a:r>
                      <a:endParaRPr lang="en-US" sz="1200" dirty="0">
                        <a:latin typeface="Open Sans" charset="0"/>
                        <a:ea typeface="Open Sans" charset="0"/>
                        <a:cs typeface="Open Sans" charset="0"/>
                      </a:endParaRPr>
                    </a:p>
                  </a:txBody>
                  <a:tcPr marL="76200" marR="76200" marT="50800" marB="50800">
                    <a:lnL w="1270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lnSpc>
                          <a:spcPts val="1680"/>
                        </a:lnSpc>
                        <a:buNone/>
                      </a:pPr>
                      <a:r>
                        <a:rPr lang="en-US" sz="1200" dirty="0">
                          <a:solidFill>
                            <a:srgbClr val="404040"/>
                          </a:solidFill>
                          <a:latin typeface="Open Sans" pitchFamily="34" charset="0"/>
                          <a:ea typeface="Open Sans" pitchFamily="34" charset="-122"/>
                          <a:cs typeface="Open Sans" pitchFamily="34" charset="-120"/>
                        </a:rPr>
                        <a:t>0.099 (9 %)</a:t>
                      </a:r>
                      <a:endParaRPr lang="en-US" sz="1200" dirty="0">
                        <a:latin typeface="Open Sans" charset="0"/>
                        <a:ea typeface="Open Sans" charset="0"/>
                        <a:cs typeface="Open Sans" charset="0"/>
                      </a:endParaRPr>
                    </a:p>
                  </a:txBody>
                  <a:tcPr marL="76200" marR="76200" marT="50800" marB="50800">
                    <a:lnL w="1270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lnSpc>
                          <a:spcPts val="1680"/>
                        </a:lnSpc>
                        <a:buNone/>
                      </a:pPr>
                      <a:r>
                        <a:rPr lang="en-US" sz="1200" dirty="0">
                          <a:solidFill>
                            <a:srgbClr val="C25E00"/>
                          </a:solidFill>
                          <a:latin typeface="Open Sans" pitchFamily="34" charset="0"/>
                          <a:ea typeface="Open Sans" pitchFamily="34" charset="-122"/>
                          <a:cs typeface="Open Sans" pitchFamily="34" charset="-120"/>
                        </a:rPr>
                        <a:t>0.41 ± 0.06</a:t>
                      </a:r>
                      <a:endParaRPr lang="en-US" sz="1200" dirty="0">
                        <a:latin typeface="Open Sans" charset="0"/>
                        <a:ea typeface="Open Sans" charset="0"/>
                        <a:cs typeface="Open Sans" charset="0"/>
                      </a:endParaRPr>
                    </a:p>
                  </a:txBody>
                  <a:tcPr marL="76200" marR="76200" marT="50800" marB="50800">
                    <a:lnL w="1270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25120">
                <a:tc>
                  <a:txBody>
                    <a:bodyPr/>
                    <a:lstStyle/>
                    <a:p>
                      <a:pPr marL="0" indent="0">
                        <a:lnSpc>
                          <a:spcPts val="1680"/>
                        </a:lnSpc>
                        <a:buNone/>
                      </a:pPr>
                      <a:r>
                        <a:rPr lang="en-US" sz="1200" dirty="0">
                          <a:solidFill>
                            <a:srgbClr val="404040"/>
                          </a:solidFill>
                          <a:latin typeface="Open Sans" pitchFamily="34" charset="0"/>
                          <a:ea typeface="Open Sans" pitchFamily="34" charset="-122"/>
                          <a:cs typeface="Open Sans" pitchFamily="34" charset="-120"/>
                        </a:rPr>
                        <a:t>Ni</a:t>
                      </a:r>
                      <a:endParaRPr lang="en-US" sz="1200" dirty="0">
                        <a:latin typeface="Open Sans" charset="0"/>
                        <a:ea typeface="Open Sans" charset="0"/>
                        <a:cs typeface="Open Sans" charset="0"/>
                      </a:endParaRPr>
                    </a:p>
                  </a:txBody>
                  <a:tcPr marL="76200" marR="76200" marT="50800" marB="50800">
                    <a:lnL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680"/>
                        </a:lnSpc>
                        <a:buNone/>
                      </a:pPr>
                      <a:r>
                        <a:rPr lang="en-US" sz="1200" dirty="0">
                          <a:solidFill>
                            <a:srgbClr val="404040"/>
                          </a:solidFill>
                          <a:latin typeface="Open Sans" pitchFamily="34" charset="0"/>
                          <a:ea typeface="Open Sans" pitchFamily="34" charset="-122"/>
                          <a:cs typeface="Open Sans" pitchFamily="34" charset="-120"/>
                        </a:rPr>
                        <a:t>Cr-51</a:t>
                      </a:r>
                      <a:endParaRPr lang="en-US" sz="1200" dirty="0">
                        <a:latin typeface="Open Sans" charset="0"/>
                        <a:ea typeface="Open Sans" charset="0"/>
                        <a:cs typeface="Open Sans" charset="0"/>
                      </a:endParaRPr>
                    </a:p>
                  </a:txBody>
                  <a:tcPr marL="76200" marR="76200" marT="50800" marB="50800">
                    <a:lnL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lnSpc>
                          <a:spcPts val="1680"/>
                        </a:lnSpc>
                        <a:buNone/>
                      </a:pPr>
                      <a:r>
                        <a:rPr lang="en-US" sz="1200" dirty="0">
                          <a:solidFill>
                            <a:srgbClr val="404040"/>
                          </a:solidFill>
                          <a:latin typeface="Open Sans" pitchFamily="34" charset="0"/>
                          <a:ea typeface="Open Sans" pitchFamily="34" charset="-122"/>
                          <a:cs typeface="Open Sans" pitchFamily="34" charset="-120"/>
                        </a:rPr>
                        <a:t>0.31 ± 0.06</a:t>
                      </a:r>
                      <a:endParaRPr lang="en-US" sz="1200" dirty="0">
                        <a:latin typeface="Open Sans" charset="0"/>
                        <a:ea typeface="Open Sans" charset="0"/>
                        <a:cs typeface="Open Sans" charset="0"/>
                      </a:endParaRPr>
                    </a:p>
                  </a:txBody>
                  <a:tcPr marL="76200" marR="76200" marT="50800" marB="50800">
                    <a:lnL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lnSpc>
                          <a:spcPts val="1680"/>
                        </a:lnSpc>
                        <a:buNone/>
                      </a:pPr>
                      <a:r>
                        <a:rPr lang="en-US" sz="1200" dirty="0">
                          <a:solidFill>
                            <a:srgbClr val="404040"/>
                          </a:solidFill>
                          <a:latin typeface="Open Sans" pitchFamily="34" charset="0"/>
                          <a:ea typeface="Open Sans" pitchFamily="34" charset="-122"/>
                          <a:cs typeface="Open Sans" pitchFamily="34" charset="-120"/>
                        </a:rPr>
                        <a:t>0.17 (56 %)</a:t>
                      </a:r>
                      <a:endParaRPr lang="en-US" sz="1200" dirty="0">
                        <a:latin typeface="Open Sans" charset="0"/>
                        <a:ea typeface="Open Sans" charset="0"/>
                        <a:cs typeface="Open Sans" charset="0"/>
                      </a:endParaRPr>
                    </a:p>
                  </a:txBody>
                  <a:tcPr marL="76200" marR="76200" marT="50800" marB="50800">
                    <a:lnL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lnSpc>
                          <a:spcPts val="1680"/>
                        </a:lnSpc>
                        <a:buNone/>
                      </a:pPr>
                      <a:r>
                        <a:rPr lang="en-US" sz="1200" dirty="0">
                          <a:solidFill>
                            <a:srgbClr val="404040"/>
                          </a:solidFill>
                          <a:latin typeface="Open Sans" pitchFamily="34" charset="0"/>
                          <a:ea typeface="Open Sans" pitchFamily="34" charset="-122"/>
                          <a:cs typeface="Open Sans" pitchFamily="34" charset="-120"/>
                        </a:rPr>
                        <a:t>0.55 ± 0.32</a:t>
                      </a:r>
                      <a:endParaRPr lang="en-US" sz="1200" dirty="0">
                        <a:latin typeface="Open Sans" charset="0"/>
                        <a:ea typeface="Open Sans" charset="0"/>
                        <a:cs typeface="Open Sans" charset="0"/>
                      </a:endParaRPr>
                    </a:p>
                  </a:txBody>
                  <a:tcPr marL="76200" marR="76200" marT="50800" marB="50800">
                    <a:lnL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25120">
                <a:tc>
                  <a:txBody>
                    <a:bodyPr/>
                    <a:lstStyle/>
                    <a:p>
                      <a:pPr marL="0" indent="0">
                        <a:lnSpc>
                          <a:spcPts val="1680"/>
                        </a:lnSpc>
                        <a:buNone/>
                      </a:pPr>
                      <a:r>
                        <a:rPr lang="en-US" sz="1200" dirty="0">
                          <a:solidFill>
                            <a:srgbClr val="404040"/>
                          </a:solidFill>
                          <a:latin typeface="Open Sans" pitchFamily="34" charset="0"/>
                          <a:ea typeface="Open Sans" pitchFamily="34" charset="-122"/>
                          <a:cs typeface="Open Sans" pitchFamily="34" charset="-120"/>
                        </a:rPr>
                        <a:t>Ni</a:t>
                      </a:r>
                      <a:endParaRPr lang="en-US" sz="1200" dirty="0">
                        <a:latin typeface="Open Sans" charset="0"/>
                        <a:ea typeface="Open Sans" charset="0"/>
                        <a:cs typeface="Open Sans" charset="0"/>
                      </a:endParaRPr>
                    </a:p>
                  </a:txBody>
                  <a:tcPr marL="76200" marR="76200" marT="50800" marB="50800">
                    <a:lnL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680"/>
                        </a:lnSpc>
                        <a:buNone/>
                      </a:pPr>
                      <a:r>
                        <a:rPr lang="en-US" sz="1200" dirty="0">
                          <a:solidFill>
                            <a:srgbClr val="404040"/>
                          </a:solidFill>
                          <a:latin typeface="Open Sans" pitchFamily="34" charset="0"/>
                          <a:ea typeface="Open Sans" pitchFamily="34" charset="-122"/>
                          <a:cs typeface="Open Sans" pitchFamily="34" charset="-120"/>
                        </a:rPr>
                        <a:t>Mn-52</a:t>
                      </a:r>
                      <a:endParaRPr lang="en-US" sz="1200" dirty="0">
                        <a:latin typeface="Open Sans" charset="0"/>
                        <a:ea typeface="Open Sans" charset="0"/>
                        <a:cs typeface="Open Sans" charset="0"/>
                      </a:endParaRPr>
                    </a:p>
                  </a:txBody>
                  <a:tcPr marL="76200" marR="76200" marT="50800" marB="50800">
                    <a:lnL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lnSpc>
                          <a:spcPts val="1680"/>
                        </a:lnSpc>
                        <a:buNone/>
                      </a:pPr>
                      <a:r>
                        <a:rPr lang="en-US" sz="1200" dirty="0">
                          <a:solidFill>
                            <a:srgbClr val="404040"/>
                          </a:solidFill>
                          <a:latin typeface="Open Sans" pitchFamily="34" charset="0"/>
                          <a:ea typeface="Open Sans" pitchFamily="34" charset="-122"/>
                          <a:cs typeface="Open Sans" pitchFamily="34" charset="-120"/>
                        </a:rPr>
                        <a:t>0.281 ± 0.015</a:t>
                      </a:r>
                      <a:endParaRPr lang="en-US" sz="1200" dirty="0">
                        <a:latin typeface="Open Sans" charset="0"/>
                        <a:ea typeface="Open Sans" charset="0"/>
                        <a:cs typeface="Open Sans" charset="0"/>
                      </a:endParaRPr>
                    </a:p>
                  </a:txBody>
                  <a:tcPr marL="76200" marR="76200" marT="50800" marB="50800">
                    <a:lnL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lnSpc>
                          <a:spcPts val="1680"/>
                        </a:lnSpc>
                        <a:buNone/>
                      </a:pPr>
                      <a:r>
                        <a:rPr lang="en-US" sz="1200" dirty="0">
                          <a:solidFill>
                            <a:srgbClr val="404040"/>
                          </a:solidFill>
                          <a:latin typeface="Open Sans" pitchFamily="34" charset="0"/>
                          <a:ea typeface="Open Sans" pitchFamily="34" charset="-122"/>
                          <a:cs typeface="Open Sans" pitchFamily="34" charset="-120"/>
                        </a:rPr>
                        <a:t>0.237 (17 %)</a:t>
                      </a:r>
                      <a:endParaRPr lang="en-US" sz="1200" dirty="0">
                        <a:latin typeface="Open Sans" charset="0"/>
                        <a:ea typeface="Open Sans" charset="0"/>
                        <a:cs typeface="Open Sans" charset="0"/>
                      </a:endParaRPr>
                    </a:p>
                  </a:txBody>
                  <a:tcPr marL="76200" marR="76200" marT="50800" marB="50800">
                    <a:lnL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lnSpc>
                          <a:spcPts val="1680"/>
                        </a:lnSpc>
                        <a:buNone/>
                      </a:pPr>
                      <a:r>
                        <a:rPr lang="en-US" sz="1200" dirty="0">
                          <a:solidFill>
                            <a:srgbClr val="404040"/>
                          </a:solidFill>
                          <a:latin typeface="Open Sans" pitchFamily="34" charset="0"/>
                          <a:ea typeface="Open Sans" pitchFamily="34" charset="-122"/>
                          <a:cs typeface="Open Sans" pitchFamily="34" charset="-120"/>
                        </a:rPr>
                        <a:t>0.85 ± 0.15</a:t>
                      </a:r>
                      <a:endParaRPr lang="en-US" sz="1200" dirty="0">
                        <a:latin typeface="Open Sans" charset="0"/>
                        <a:ea typeface="Open Sans" charset="0"/>
                        <a:cs typeface="Open Sans" charset="0"/>
                      </a:endParaRPr>
                    </a:p>
                  </a:txBody>
                  <a:tcPr marL="76200" marR="76200" marT="50800" marB="50800">
                    <a:lnL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25120">
                <a:tc>
                  <a:txBody>
                    <a:bodyPr/>
                    <a:lstStyle/>
                    <a:p>
                      <a:pPr marL="0" indent="0">
                        <a:lnSpc>
                          <a:spcPts val="1680"/>
                        </a:lnSpc>
                        <a:buNone/>
                      </a:pPr>
                      <a:r>
                        <a:rPr lang="en-US" sz="1200" dirty="0">
                          <a:solidFill>
                            <a:srgbClr val="404040"/>
                          </a:solidFill>
                          <a:latin typeface="Open Sans" pitchFamily="34" charset="0"/>
                          <a:ea typeface="Open Sans" pitchFamily="34" charset="-122"/>
                          <a:cs typeface="Open Sans" pitchFamily="34" charset="-120"/>
                        </a:rPr>
                        <a:t>Ni</a:t>
                      </a:r>
                      <a:endParaRPr lang="en-US" sz="1200" dirty="0">
                        <a:latin typeface="Open Sans" charset="0"/>
                        <a:ea typeface="Open Sans" charset="0"/>
                        <a:cs typeface="Open Sans" charset="0"/>
                      </a:endParaRPr>
                    </a:p>
                  </a:txBody>
                  <a:tcPr marL="76200" marR="76200" marT="50800" marB="50800">
                    <a:lnL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680"/>
                        </a:lnSpc>
                        <a:buNone/>
                      </a:pPr>
                      <a:r>
                        <a:rPr lang="en-US" sz="1200" dirty="0">
                          <a:solidFill>
                            <a:srgbClr val="404040"/>
                          </a:solidFill>
                          <a:latin typeface="Open Sans" pitchFamily="34" charset="0"/>
                          <a:ea typeface="Open Sans" pitchFamily="34" charset="-122"/>
                          <a:cs typeface="Open Sans" pitchFamily="34" charset="-120"/>
                        </a:rPr>
                        <a:t>Mn-54</a:t>
                      </a:r>
                      <a:endParaRPr lang="en-US" sz="1200" dirty="0">
                        <a:latin typeface="Open Sans" charset="0"/>
                        <a:ea typeface="Open Sans" charset="0"/>
                        <a:cs typeface="Open Sans" charset="0"/>
                      </a:endParaRPr>
                    </a:p>
                  </a:txBody>
                  <a:tcPr marL="76200" marR="76200" marT="50800" marB="50800">
                    <a:lnL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lnSpc>
                          <a:spcPts val="1680"/>
                        </a:lnSpc>
                        <a:buNone/>
                      </a:pPr>
                      <a:r>
                        <a:rPr lang="en-US" sz="1200" dirty="0">
                          <a:solidFill>
                            <a:srgbClr val="404040"/>
                          </a:solidFill>
                          <a:latin typeface="Open Sans" pitchFamily="34" charset="0"/>
                          <a:ea typeface="Open Sans" pitchFamily="34" charset="-122"/>
                          <a:cs typeface="Open Sans" pitchFamily="34" charset="-120"/>
                        </a:rPr>
                        <a:t>0.046 ± 0.010</a:t>
                      </a:r>
                      <a:endParaRPr lang="en-US" sz="1200" dirty="0">
                        <a:latin typeface="Open Sans" charset="0"/>
                        <a:ea typeface="Open Sans" charset="0"/>
                        <a:cs typeface="Open Sans" charset="0"/>
                      </a:endParaRPr>
                    </a:p>
                  </a:txBody>
                  <a:tcPr marL="76200" marR="76200" marT="50800" marB="50800">
                    <a:lnL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lnSpc>
                          <a:spcPts val="1680"/>
                        </a:lnSpc>
                        <a:buNone/>
                      </a:pPr>
                      <a:r>
                        <a:rPr lang="en-US" sz="1200" dirty="0">
                          <a:solidFill>
                            <a:srgbClr val="404040"/>
                          </a:solidFill>
                          <a:latin typeface="Open Sans" pitchFamily="34" charset="0"/>
                          <a:ea typeface="Open Sans" pitchFamily="34" charset="-122"/>
                          <a:cs typeface="Open Sans" pitchFamily="34" charset="-120"/>
                        </a:rPr>
                        <a:t>0.039 (22 %)</a:t>
                      </a:r>
                      <a:endParaRPr lang="en-US" sz="1200" dirty="0">
                        <a:latin typeface="Open Sans" charset="0"/>
                        <a:ea typeface="Open Sans" charset="0"/>
                        <a:cs typeface="Open Sans" charset="0"/>
                      </a:endParaRPr>
                    </a:p>
                  </a:txBody>
                  <a:tcPr marL="76200" marR="76200" marT="50800" marB="50800">
                    <a:lnL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lnSpc>
                          <a:spcPts val="1680"/>
                        </a:lnSpc>
                        <a:buNone/>
                      </a:pPr>
                      <a:r>
                        <a:rPr lang="en-US" sz="1200" dirty="0">
                          <a:solidFill>
                            <a:srgbClr val="404040"/>
                          </a:solidFill>
                          <a:latin typeface="Open Sans" pitchFamily="34" charset="0"/>
                          <a:ea typeface="Open Sans" pitchFamily="34" charset="-122"/>
                          <a:cs typeface="Open Sans" pitchFamily="34" charset="-120"/>
                        </a:rPr>
                        <a:t>0.84 ± 0.26</a:t>
                      </a:r>
                      <a:endParaRPr lang="en-US" sz="1200" dirty="0">
                        <a:latin typeface="Open Sans" charset="0"/>
                        <a:ea typeface="Open Sans" charset="0"/>
                        <a:cs typeface="Open Sans" charset="0"/>
                      </a:endParaRPr>
                    </a:p>
                  </a:txBody>
                  <a:tcPr marL="76200" marR="76200" marT="50800" marB="50800">
                    <a:lnL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5120">
                <a:tc>
                  <a:txBody>
                    <a:bodyPr/>
                    <a:lstStyle/>
                    <a:p>
                      <a:pPr marL="0" indent="0">
                        <a:lnSpc>
                          <a:spcPts val="1680"/>
                        </a:lnSpc>
                        <a:buNone/>
                      </a:pPr>
                      <a:r>
                        <a:rPr lang="en-US" sz="1200" dirty="0">
                          <a:solidFill>
                            <a:srgbClr val="404040"/>
                          </a:solidFill>
                          <a:latin typeface="Open Sans" pitchFamily="34" charset="0"/>
                          <a:ea typeface="Open Sans" pitchFamily="34" charset="-122"/>
                          <a:cs typeface="Open Sans" pitchFamily="34" charset="-120"/>
                        </a:rPr>
                        <a:t>Ni</a:t>
                      </a:r>
                      <a:endParaRPr lang="en-US" sz="1200" dirty="0">
                        <a:latin typeface="Open Sans" charset="0"/>
                        <a:ea typeface="Open Sans" charset="0"/>
                        <a:cs typeface="Open Sans" charset="0"/>
                      </a:endParaRPr>
                    </a:p>
                  </a:txBody>
                  <a:tcPr marL="76200" marR="76200" marT="50800" marB="50800">
                    <a:lnL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680"/>
                        </a:lnSpc>
                        <a:buNone/>
                      </a:pPr>
                      <a:r>
                        <a:rPr lang="en-US" sz="1200" dirty="0">
                          <a:solidFill>
                            <a:srgbClr val="404040"/>
                          </a:solidFill>
                          <a:latin typeface="Open Sans" pitchFamily="34" charset="0"/>
                          <a:ea typeface="Open Sans" pitchFamily="34" charset="-122"/>
                          <a:cs typeface="Open Sans" pitchFamily="34" charset="-120"/>
                        </a:rPr>
                        <a:t>Co-56*</a:t>
                      </a:r>
                      <a:endParaRPr lang="en-US" sz="1200" dirty="0">
                        <a:latin typeface="Open Sans" charset="0"/>
                        <a:ea typeface="Open Sans" charset="0"/>
                        <a:cs typeface="Open Sans" charset="0"/>
                      </a:endParaRPr>
                    </a:p>
                  </a:txBody>
                  <a:tcPr marL="76200" marR="76200" marT="50800" marB="50800">
                    <a:lnL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lnSpc>
                          <a:spcPts val="1680"/>
                        </a:lnSpc>
                        <a:buNone/>
                      </a:pPr>
                      <a:r>
                        <a:rPr lang="en-US" sz="1200" dirty="0">
                          <a:solidFill>
                            <a:srgbClr val="404040"/>
                          </a:solidFill>
                          <a:latin typeface="Open Sans" pitchFamily="34" charset="0"/>
                          <a:ea typeface="Open Sans" pitchFamily="34" charset="-122"/>
                          <a:cs typeface="Open Sans" pitchFamily="34" charset="-120"/>
                        </a:rPr>
                        <a:t>0.311 ± 0.033</a:t>
                      </a:r>
                      <a:endParaRPr lang="en-US" sz="1200" dirty="0">
                        <a:latin typeface="Open Sans" charset="0"/>
                        <a:ea typeface="Open Sans" charset="0"/>
                        <a:cs typeface="Open Sans" charset="0"/>
                      </a:endParaRPr>
                    </a:p>
                  </a:txBody>
                  <a:tcPr marL="76200" marR="76200" marT="50800" marB="50800">
                    <a:lnL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lnSpc>
                          <a:spcPts val="1680"/>
                        </a:lnSpc>
                        <a:buNone/>
                      </a:pPr>
                      <a:r>
                        <a:rPr lang="en-US" sz="1200" dirty="0">
                          <a:solidFill>
                            <a:srgbClr val="404040"/>
                          </a:solidFill>
                          <a:latin typeface="Open Sans" pitchFamily="34" charset="0"/>
                          <a:ea typeface="Open Sans" pitchFamily="34" charset="-122"/>
                          <a:cs typeface="Open Sans" pitchFamily="34" charset="-120"/>
                        </a:rPr>
                        <a:t>0.276 (20 %)</a:t>
                      </a:r>
                      <a:endParaRPr lang="en-US" sz="1200" dirty="0">
                        <a:latin typeface="Open Sans" charset="0"/>
                        <a:ea typeface="Open Sans" charset="0"/>
                        <a:cs typeface="Open Sans" charset="0"/>
                      </a:endParaRPr>
                    </a:p>
                  </a:txBody>
                  <a:tcPr marL="76200" marR="76200" marT="50800" marB="50800">
                    <a:lnL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lnSpc>
                          <a:spcPts val="1680"/>
                        </a:lnSpc>
                        <a:buNone/>
                      </a:pPr>
                      <a:r>
                        <a:rPr lang="en-US" sz="1200" dirty="0">
                          <a:solidFill>
                            <a:srgbClr val="404040"/>
                          </a:solidFill>
                          <a:latin typeface="Open Sans" pitchFamily="34" charset="0"/>
                          <a:ea typeface="Open Sans" pitchFamily="34" charset="-122"/>
                          <a:cs typeface="Open Sans" pitchFamily="34" charset="-120"/>
                        </a:rPr>
                        <a:t>0.89 ± 0.20</a:t>
                      </a:r>
                      <a:endParaRPr lang="en-US" sz="1200" dirty="0">
                        <a:latin typeface="Open Sans" charset="0"/>
                        <a:ea typeface="Open Sans" charset="0"/>
                        <a:cs typeface="Open Sans" charset="0"/>
                      </a:endParaRPr>
                    </a:p>
                  </a:txBody>
                  <a:tcPr marL="76200" marR="76200" marT="50800" marB="50800">
                    <a:lnL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graphicFrame>
        <p:nvGraphicFramePr>
          <p:cNvPr id="7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6372860" y="1557018"/>
          <a:ext cx="5006340" cy="2926080"/>
        </p:xfrm>
        <a:graphic>
          <a:graphicData uri="http://schemas.openxmlformats.org/drawingml/2006/table">
            <a:tbl>
              <a:tblPr/>
              <a:tblGrid>
                <a:gridCol w="45057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0101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017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5158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10139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25120">
                <a:tc>
                  <a:txBody>
                    <a:bodyPr/>
                    <a:lstStyle/>
                    <a:p>
                      <a:pPr marL="0" indent="0">
                        <a:lnSpc>
                          <a:spcPts val="1680"/>
                        </a:lnSpc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Open Sans" pitchFamily="34" charset="0"/>
                          <a:ea typeface="Open Sans" pitchFamily="34" charset="-122"/>
                          <a:cs typeface="Open Sans" pitchFamily="34" charset="-120"/>
                        </a:rPr>
                        <a:t>Foil</a:t>
                      </a:r>
                      <a:endParaRPr lang="en-US" sz="1200" dirty="0">
                        <a:latin typeface="Open Sans" charset="0"/>
                        <a:ea typeface="Open Sans" charset="0"/>
                        <a:cs typeface="Open Sans" charset="0"/>
                      </a:endParaRPr>
                    </a:p>
                  </a:txBody>
                  <a:tcPr marL="76200" marR="76200" marT="50800" marB="50800">
                    <a:lnL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42C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42C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680"/>
                        </a:lnSpc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Open Sans" pitchFamily="34" charset="0"/>
                          <a:ea typeface="Open Sans" pitchFamily="34" charset="-122"/>
                          <a:cs typeface="Open Sans" pitchFamily="34" charset="-120"/>
                        </a:rPr>
                        <a:t>Nuclide</a:t>
                      </a:r>
                      <a:endParaRPr lang="en-US" sz="1200" dirty="0">
                        <a:latin typeface="Open Sans" charset="0"/>
                        <a:ea typeface="Open Sans" charset="0"/>
                        <a:cs typeface="Open Sans" charset="0"/>
                      </a:endParaRPr>
                    </a:p>
                  </a:txBody>
                  <a:tcPr marL="76200" marR="76200" marT="50800" marB="50800">
                    <a:lnL w="12700" cap="flat" cmpd="sng" algn="ctr">
                      <a:solidFill>
                        <a:srgbClr val="042C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42C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42C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lnSpc>
                          <a:spcPts val="1680"/>
                        </a:lnSpc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Open Sans" pitchFamily="34" charset="0"/>
                          <a:ea typeface="Open Sans" pitchFamily="34" charset="-122"/>
                          <a:cs typeface="Open Sans" pitchFamily="34" charset="-120"/>
                        </a:rPr>
                        <a:t>E [unit]</a:t>
                      </a:r>
                      <a:endParaRPr lang="en-US" sz="1200" dirty="0">
                        <a:latin typeface="Open Sans" charset="0"/>
                        <a:ea typeface="Open Sans" charset="0"/>
                        <a:cs typeface="Open Sans" charset="0"/>
                      </a:endParaRPr>
                    </a:p>
                  </a:txBody>
                  <a:tcPr marL="76200" marR="76200" marT="50800" marB="50800">
                    <a:lnL w="12700" cap="flat" cmpd="sng" algn="ctr">
                      <a:solidFill>
                        <a:srgbClr val="042C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42C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42C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lnSpc>
                          <a:spcPts val="1680"/>
                        </a:lnSpc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Open Sans" pitchFamily="34" charset="0"/>
                          <a:ea typeface="Open Sans" pitchFamily="34" charset="-122"/>
                          <a:cs typeface="Open Sans" pitchFamily="34" charset="-120"/>
                        </a:rPr>
                        <a:t>C (rel.)</a:t>
                      </a:r>
                      <a:endParaRPr lang="en-US" sz="1200" dirty="0">
                        <a:latin typeface="Open Sans" charset="0"/>
                        <a:ea typeface="Open Sans" charset="0"/>
                        <a:cs typeface="Open Sans" charset="0"/>
                      </a:endParaRPr>
                    </a:p>
                  </a:txBody>
                  <a:tcPr marL="76200" marR="76200" marT="50800" marB="50800">
                    <a:lnL w="12700" cap="flat" cmpd="sng" algn="ctr">
                      <a:solidFill>
                        <a:srgbClr val="042C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42C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42C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lnSpc>
                          <a:spcPts val="1680"/>
                        </a:lnSpc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Open Sans" pitchFamily="34" charset="0"/>
                          <a:ea typeface="Open Sans" pitchFamily="34" charset="-122"/>
                          <a:cs typeface="Open Sans" pitchFamily="34" charset="-120"/>
                        </a:rPr>
                        <a:t>C/E</a:t>
                      </a:r>
                      <a:endParaRPr lang="en-US" sz="1200" dirty="0">
                        <a:latin typeface="Open Sans" charset="0"/>
                        <a:ea typeface="Open Sans" charset="0"/>
                        <a:cs typeface="Open Sans" charset="0"/>
                      </a:endParaRPr>
                    </a:p>
                  </a:txBody>
                  <a:tcPr marL="76200" marR="76200" marT="50800" marB="50800">
                    <a:lnL w="12700" cap="flat" cmpd="sng" algn="ctr">
                      <a:solidFill>
                        <a:srgbClr val="042C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42C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42C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25120">
                <a:tc>
                  <a:txBody>
                    <a:bodyPr/>
                    <a:lstStyle/>
                    <a:p>
                      <a:pPr marL="0" indent="0">
                        <a:lnSpc>
                          <a:spcPts val="1680"/>
                        </a:lnSpc>
                        <a:buNone/>
                      </a:pPr>
                      <a:r>
                        <a:rPr lang="en-US" sz="1200" dirty="0">
                          <a:solidFill>
                            <a:srgbClr val="404040"/>
                          </a:solidFill>
                          <a:latin typeface="Open Sans" pitchFamily="34" charset="0"/>
                          <a:ea typeface="Open Sans" pitchFamily="34" charset="-122"/>
                          <a:cs typeface="Open Sans" pitchFamily="34" charset="-120"/>
                        </a:rPr>
                        <a:t>Ni</a:t>
                      </a:r>
                      <a:endParaRPr lang="en-US" sz="1200" dirty="0">
                        <a:latin typeface="Open Sans" charset="0"/>
                        <a:ea typeface="Open Sans" charset="0"/>
                        <a:cs typeface="Open Sans" charset="0"/>
                      </a:endParaRPr>
                    </a:p>
                  </a:txBody>
                  <a:tcPr marL="76200" marR="76200" marT="50800" marB="50800">
                    <a:lnL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42C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680"/>
                        </a:lnSpc>
                        <a:buNone/>
                      </a:pPr>
                      <a:r>
                        <a:rPr lang="en-US" sz="1200" dirty="0">
                          <a:solidFill>
                            <a:srgbClr val="404040"/>
                          </a:solidFill>
                          <a:latin typeface="Open Sans" pitchFamily="34" charset="0"/>
                          <a:ea typeface="Open Sans" pitchFamily="34" charset="-122"/>
                          <a:cs typeface="Open Sans" pitchFamily="34" charset="-120"/>
                        </a:rPr>
                        <a:t>Mn-56*</a:t>
                      </a:r>
                      <a:endParaRPr lang="en-US" sz="1200" dirty="0">
                        <a:latin typeface="Open Sans" charset="0"/>
                        <a:ea typeface="Open Sans" charset="0"/>
                        <a:cs typeface="Open Sans" charset="0"/>
                      </a:endParaRPr>
                    </a:p>
                  </a:txBody>
                  <a:tcPr marL="76200" marR="76200" marT="50800" marB="50800">
                    <a:lnL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42C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lnSpc>
                          <a:spcPts val="1680"/>
                        </a:lnSpc>
                        <a:buNone/>
                      </a:pPr>
                      <a:r>
                        <a:rPr lang="en-US" sz="1200" dirty="0">
                          <a:solidFill>
                            <a:srgbClr val="404040"/>
                          </a:solidFill>
                          <a:latin typeface="Open Sans" pitchFamily="34" charset="0"/>
                          <a:ea typeface="Open Sans" pitchFamily="34" charset="-122"/>
                          <a:cs typeface="Open Sans" pitchFamily="34" charset="-120"/>
                        </a:rPr>
                        <a:t>0.17 ± 0.09</a:t>
                      </a:r>
                      <a:endParaRPr lang="en-US" sz="1200" dirty="0">
                        <a:latin typeface="Open Sans" charset="0"/>
                        <a:ea typeface="Open Sans" charset="0"/>
                        <a:cs typeface="Open Sans" charset="0"/>
                      </a:endParaRPr>
                    </a:p>
                  </a:txBody>
                  <a:tcPr marL="76200" marR="76200" marT="50800" marB="50800">
                    <a:lnL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42C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lnSpc>
                          <a:spcPts val="1680"/>
                        </a:lnSpc>
                        <a:buNone/>
                      </a:pPr>
                      <a:r>
                        <a:rPr lang="en-US" sz="1200" dirty="0">
                          <a:solidFill>
                            <a:srgbClr val="404040"/>
                          </a:solidFill>
                          <a:latin typeface="Open Sans" pitchFamily="34" charset="0"/>
                          <a:ea typeface="Open Sans" pitchFamily="34" charset="-122"/>
                          <a:cs typeface="Open Sans" pitchFamily="34" charset="-120"/>
                        </a:rPr>
                        <a:t>not produced</a:t>
                      </a:r>
                      <a:endParaRPr lang="en-US" sz="1200" dirty="0">
                        <a:latin typeface="Open Sans" charset="0"/>
                        <a:ea typeface="Open Sans" charset="0"/>
                        <a:cs typeface="Open Sans" charset="0"/>
                      </a:endParaRPr>
                    </a:p>
                  </a:txBody>
                  <a:tcPr marL="76200" marR="76200" marT="50800" marB="50800">
                    <a:lnL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42C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lnSpc>
                          <a:spcPts val="1680"/>
                        </a:lnSpc>
                        <a:buNone/>
                      </a:pPr>
                      <a:r>
                        <a:rPr lang="en-US" sz="1200" dirty="0">
                          <a:solidFill>
                            <a:srgbClr val="404040"/>
                          </a:solidFill>
                          <a:latin typeface="Open Sans" pitchFamily="34" charset="0"/>
                          <a:ea typeface="Open Sans" pitchFamily="34" charset="-122"/>
                          <a:cs typeface="Open Sans" pitchFamily="34" charset="-120"/>
                        </a:rPr>
                        <a:t>—</a:t>
                      </a:r>
                      <a:endParaRPr lang="en-US" sz="1200" dirty="0">
                        <a:latin typeface="Open Sans" charset="0"/>
                        <a:ea typeface="Open Sans" charset="0"/>
                        <a:cs typeface="Open Sans" charset="0"/>
                      </a:endParaRPr>
                    </a:p>
                  </a:txBody>
                  <a:tcPr marL="76200" marR="76200" marT="50800" marB="50800">
                    <a:lnL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42C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25120">
                <a:tc>
                  <a:txBody>
                    <a:bodyPr/>
                    <a:lstStyle/>
                    <a:p>
                      <a:pPr marL="0" indent="0">
                        <a:lnSpc>
                          <a:spcPts val="1680"/>
                        </a:lnSpc>
                        <a:buNone/>
                      </a:pPr>
                      <a:r>
                        <a:rPr lang="en-US" sz="1200" dirty="0">
                          <a:solidFill>
                            <a:srgbClr val="404040"/>
                          </a:solidFill>
                          <a:latin typeface="Open Sans" pitchFamily="34" charset="0"/>
                          <a:ea typeface="Open Sans" pitchFamily="34" charset="-122"/>
                          <a:cs typeface="Open Sans" pitchFamily="34" charset="-120"/>
                        </a:rPr>
                        <a:t>Ni</a:t>
                      </a:r>
                      <a:endParaRPr lang="en-US" sz="1200" dirty="0">
                        <a:latin typeface="Open Sans" charset="0"/>
                        <a:ea typeface="Open Sans" charset="0"/>
                        <a:cs typeface="Open Sans" charset="0"/>
                      </a:endParaRPr>
                    </a:p>
                  </a:txBody>
                  <a:tcPr marL="76200" marR="76200" marT="50800" marB="50800">
                    <a:lnL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680"/>
                        </a:lnSpc>
                        <a:buNone/>
                      </a:pPr>
                      <a:r>
                        <a:rPr lang="en-US" sz="1200" dirty="0">
                          <a:solidFill>
                            <a:srgbClr val="404040"/>
                          </a:solidFill>
                          <a:latin typeface="Open Sans" pitchFamily="34" charset="0"/>
                          <a:ea typeface="Open Sans" pitchFamily="34" charset="-122"/>
                          <a:cs typeface="Open Sans" pitchFamily="34" charset="-120"/>
                        </a:rPr>
                        <a:t>Co-57</a:t>
                      </a:r>
                      <a:endParaRPr lang="en-US" sz="1200" dirty="0">
                        <a:latin typeface="Open Sans" charset="0"/>
                        <a:ea typeface="Open Sans" charset="0"/>
                        <a:cs typeface="Open Sans" charset="0"/>
                      </a:endParaRPr>
                    </a:p>
                  </a:txBody>
                  <a:tcPr marL="76200" marR="76200" marT="50800" marB="50800">
                    <a:lnL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lnSpc>
                          <a:spcPts val="1680"/>
                        </a:lnSpc>
                        <a:buNone/>
                      </a:pPr>
                      <a:r>
                        <a:rPr lang="en-US" sz="1200" dirty="0">
                          <a:solidFill>
                            <a:srgbClr val="404040"/>
                          </a:solidFill>
                          <a:latin typeface="Open Sans" pitchFamily="34" charset="0"/>
                          <a:ea typeface="Open Sans" pitchFamily="34" charset="-122"/>
                          <a:cs typeface="Open Sans" pitchFamily="34" charset="-120"/>
                        </a:rPr>
                        <a:t>0.808 ± 0.062</a:t>
                      </a:r>
                      <a:endParaRPr lang="en-US" sz="1200" dirty="0">
                        <a:latin typeface="Open Sans" charset="0"/>
                        <a:ea typeface="Open Sans" charset="0"/>
                        <a:cs typeface="Open Sans" charset="0"/>
                      </a:endParaRPr>
                    </a:p>
                  </a:txBody>
                  <a:tcPr marL="76200" marR="76200" marT="50800" marB="50800">
                    <a:lnL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lnSpc>
                          <a:spcPts val="1680"/>
                        </a:lnSpc>
                        <a:buNone/>
                      </a:pPr>
                      <a:r>
                        <a:rPr lang="en-US" sz="1200" dirty="0">
                          <a:solidFill>
                            <a:srgbClr val="404040"/>
                          </a:solidFill>
                          <a:latin typeface="Open Sans" pitchFamily="34" charset="0"/>
                          <a:ea typeface="Open Sans" pitchFamily="34" charset="-122"/>
                          <a:cs typeface="Open Sans" pitchFamily="34" charset="-120"/>
                        </a:rPr>
                        <a:t>0.779 (6 %)</a:t>
                      </a:r>
                      <a:endParaRPr lang="en-US" sz="1200" dirty="0">
                        <a:latin typeface="Open Sans" charset="0"/>
                        <a:ea typeface="Open Sans" charset="0"/>
                        <a:cs typeface="Open Sans" charset="0"/>
                      </a:endParaRPr>
                    </a:p>
                  </a:txBody>
                  <a:tcPr marL="76200" marR="76200" marT="50800" marB="50800">
                    <a:lnL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lnSpc>
                          <a:spcPts val="1680"/>
                        </a:lnSpc>
                        <a:buNone/>
                      </a:pPr>
                      <a:r>
                        <a:rPr lang="en-US" sz="1200" dirty="0">
                          <a:solidFill>
                            <a:srgbClr val="404040"/>
                          </a:solidFill>
                          <a:latin typeface="Open Sans" pitchFamily="34" charset="0"/>
                          <a:ea typeface="Open Sans" pitchFamily="34" charset="-122"/>
                          <a:cs typeface="Open Sans" pitchFamily="34" charset="-120"/>
                        </a:rPr>
                        <a:t>0.96 ± 0.09</a:t>
                      </a:r>
                      <a:endParaRPr lang="en-US" sz="1200" dirty="0">
                        <a:latin typeface="Open Sans" charset="0"/>
                        <a:ea typeface="Open Sans" charset="0"/>
                        <a:cs typeface="Open Sans" charset="0"/>
                      </a:endParaRPr>
                    </a:p>
                  </a:txBody>
                  <a:tcPr marL="76200" marR="76200" marT="50800" marB="50800">
                    <a:lnL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25120">
                <a:tc>
                  <a:txBody>
                    <a:bodyPr/>
                    <a:lstStyle/>
                    <a:p>
                      <a:pPr marL="0" indent="0">
                        <a:lnSpc>
                          <a:spcPts val="1680"/>
                        </a:lnSpc>
                        <a:buNone/>
                      </a:pPr>
                      <a:r>
                        <a:rPr lang="en-US" sz="1200" dirty="0">
                          <a:solidFill>
                            <a:srgbClr val="404040"/>
                          </a:solidFill>
                          <a:latin typeface="Open Sans" pitchFamily="34" charset="0"/>
                          <a:ea typeface="Open Sans" pitchFamily="34" charset="-122"/>
                          <a:cs typeface="Open Sans" pitchFamily="34" charset="-120"/>
                        </a:rPr>
                        <a:t>Ni</a:t>
                      </a:r>
                      <a:endParaRPr lang="en-US" sz="1200" dirty="0">
                        <a:latin typeface="Open Sans" charset="0"/>
                        <a:ea typeface="Open Sans" charset="0"/>
                        <a:cs typeface="Open Sans" charset="0"/>
                      </a:endParaRPr>
                    </a:p>
                  </a:txBody>
                  <a:tcPr marL="76200" marR="76200" marT="50800" marB="50800">
                    <a:lnL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680"/>
                        </a:lnSpc>
                        <a:buNone/>
                      </a:pPr>
                      <a:r>
                        <a:rPr lang="en-US" sz="1200" dirty="0">
                          <a:solidFill>
                            <a:srgbClr val="404040"/>
                          </a:solidFill>
                          <a:latin typeface="Open Sans" pitchFamily="34" charset="0"/>
                          <a:ea typeface="Open Sans" pitchFamily="34" charset="-122"/>
                          <a:cs typeface="Open Sans" pitchFamily="34" charset="-120"/>
                        </a:rPr>
                        <a:t>Ni-57</a:t>
                      </a:r>
                      <a:endParaRPr lang="en-US" sz="1200" dirty="0">
                        <a:latin typeface="Open Sans" charset="0"/>
                        <a:ea typeface="Open Sans" charset="0"/>
                        <a:cs typeface="Open Sans" charset="0"/>
                      </a:endParaRPr>
                    </a:p>
                  </a:txBody>
                  <a:tcPr marL="76200" marR="76200" marT="50800" marB="50800">
                    <a:lnL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lnSpc>
                          <a:spcPts val="1680"/>
                        </a:lnSpc>
                        <a:buNone/>
                      </a:pPr>
                      <a:r>
                        <a:rPr lang="en-US" sz="1200" dirty="0">
                          <a:solidFill>
                            <a:srgbClr val="404040"/>
                          </a:solidFill>
                          <a:latin typeface="Open Sans" pitchFamily="34" charset="0"/>
                          <a:ea typeface="Open Sans" pitchFamily="34" charset="-122"/>
                          <a:cs typeface="Open Sans" pitchFamily="34" charset="-120"/>
                        </a:rPr>
                        <a:t>0.356 ± 0.027</a:t>
                      </a:r>
                      <a:endParaRPr lang="en-US" sz="1200" dirty="0">
                        <a:latin typeface="Open Sans" charset="0"/>
                        <a:ea typeface="Open Sans" charset="0"/>
                        <a:cs typeface="Open Sans" charset="0"/>
                      </a:endParaRPr>
                    </a:p>
                  </a:txBody>
                  <a:tcPr marL="76200" marR="76200" marT="50800" marB="50800">
                    <a:lnL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lnSpc>
                          <a:spcPts val="1680"/>
                        </a:lnSpc>
                        <a:buNone/>
                      </a:pPr>
                      <a:r>
                        <a:rPr lang="en-US" sz="1200" dirty="0">
                          <a:solidFill>
                            <a:srgbClr val="404040"/>
                          </a:solidFill>
                          <a:latin typeface="Open Sans" pitchFamily="34" charset="0"/>
                          <a:ea typeface="Open Sans" pitchFamily="34" charset="-122"/>
                          <a:cs typeface="Open Sans" pitchFamily="34" charset="-120"/>
                        </a:rPr>
                        <a:t>0.836 (14 %)</a:t>
                      </a:r>
                      <a:endParaRPr lang="en-US" sz="1200" dirty="0">
                        <a:latin typeface="Open Sans" charset="0"/>
                        <a:ea typeface="Open Sans" charset="0"/>
                        <a:cs typeface="Open Sans" charset="0"/>
                      </a:endParaRPr>
                    </a:p>
                  </a:txBody>
                  <a:tcPr marL="76200" marR="76200" marT="50800" marB="50800">
                    <a:lnL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lnSpc>
                          <a:spcPts val="1680"/>
                        </a:lnSpc>
                        <a:buNone/>
                      </a:pPr>
                      <a:r>
                        <a:rPr lang="en-US" sz="1200" dirty="0">
                          <a:solidFill>
                            <a:srgbClr val="C25E00"/>
                          </a:solidFill>
                          <a:latin typeface="Open Sans" pitchFamily="34" charset="0"/>
                          <a:ea typeface="Open Sans" pitchFamily="34" charset="-122"/>
                          <a:cs typeface="Open Sans" pitchFamily="34" charset="-120"/>
                        </a:rPr>
                        <a:t>2.35 ± 0.37</a:t>
                      </a:r>
                      <a:endParaRPr lang="en-US" sz="1200" dirty="0">
                        <a:latin typeface="Open Sans" charset="0"/>
                        <a:ea typeface="Open Sans" charset="0"/>
                        <a:cs typeface="Open Sans" charset="0"/>
                      </a:endParaRPr>
                    </a:p>
                  </a:txBody>
                  <a:tcPr marL="76200" marR="76200" marT="50800" marB="50800">
                    <a:lnL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25120">
                <a:tc>
                  <a:txBody>
                    <a:bodyPr/>
                    <a:lstStyle/>
                    <a:p>
                      <a:pPr marL="0" indent="0">
                        <a:lnSpc>
                          <a:spcPts val="1680"/>
                        </a:lnSpc>
                        <a:buNone/>
                      </a:pPr>
                      <a:r>
                        <a:rPr lang="en-US" sz="1200" dirty="0">
                          <a:solidFill>
                            <a:srgbClr val="404040"/>
                          </a:solidFill>
                          <a:latin typeface="Open Sans" pitchFamily="34" charset="0"/>
                          <a:ea typeface="Open Sans" pitchFamily="34" charset="-122"/>
                          <a:cs typeface="Open Sans" pitchFamily="34" charset="-120"/>
                        </a:rPr>
                        <a:t>Ni</a:t>
                      </a:r>
                      <a:endParaRPr lang="en-US" sz="1200" dirty="0">
                        <a:latin typeface="Open Sans" charset="0"/>
                        <a:ea typeface="Open Sans" charset="0"/>
                        <a:cs typeface="Open Sans" charset="0"/>
                      </a:endParaRPr>
                    </a:p>
                  </a:txBody>
                  <a:tcPr marL="76200" marR="76200" marT="50800" marB="50800">
                    <a:lnL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680"/>
                        </a:lnSpc>
                        <a:buNone/>
                      </a:pPr>
                      <a:r>
                        <a:rPr lang="en-US" sz="1200" dirty="0">
                          <a:solidFill>
                            <a:srgbClr val="404040"/>
                          </a:solidFill>
                          <a:latin typeface="Open Sans" pitchFamily="34" charset="0"/>
                          <a:ea typeface="Open Sans" pitchFamily="34" charset="-122"/>
                          <a:cs typeface="Open Sans" pitchFamily="34" charset="-120"/>
                        </a:rPr>
                        <a:t>Co-58</a:t>
                      </a:r>
                      <a:endParaRPr lang="en-US" sz="1200" dirty="0">
                        <a:latin typeface="Open Sans" charset="0"/>
                        <a:ea typeface="Open Sans" charset="0"/>
                        <a:cs typeface="Open Sans" charset="0"/>
                      </a:endParaRPr>
                    </a:p>
                  </a:txBody>
                  <a:tcPr marL="76200" marR="76200" marT="50800" marB="50800">
                    <a:lnL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lnSpc>
                          <a:spcPts val="1680"/>
                        </a:lnSpc>
                        <a:buNone/>
                      </a:pPr>
                      <a:r>
                        <a:rPr lang="en-US" sz="1200" dirty="0">
                          <a:solidFill>
                            <a:srgbClr val="404040"/>
                          </a:solidFill>
                          <a:latin typeface="Open Sans" pitchFamily="34" charset="0"/>
                          <a:ea typeface="Open Sans" pitchFamily="34" charset="-122"/>
                          <a:cs typeface="Open Sans" pitchFamily="34" charset="-120"/>
                        </a:rPr>
                        <a:t>3.80 ± 0.21</a:t>
                      </a:r>
                      <a:endParaRPr lang="en-US" sz="1200" dirty="0">
                        <a:latin typeface="Open Sans" charset="0"/>
                        <a:ea typeface="Open Sans" charset="0"/>
                        <a:cs typeface="Open Sans" charset="0"/>
                      </a:endParaRPr>
                    </a:p>
                  </a:txBody>
                  <a:tcPr marL="76200" marR="76200" marT="50800" marB="50800">
                    <a:lnL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lnSpc>
                          <a:spcPts val="1680"/>
                        </a:lnSpc>
                        <a:buNone/>
                      </a:pPr>
                      <a:r>
                        <a:rPr lang="en-US" sz="1200" dirty="0">
                          <a:solidFill>
                            <a:srgbClr val="404040"/>
                          </a:solidFill>
                          <a:latin typeface="Open Sans" pitchFamily="34" charset="0"/>
                          <a:ea typeface="Open Sans" pitchFamily="34" charset="-122"/>
                          <a:cs typeface="Open Sans" pitchFamily="34" charset="-120"/>
                        </a:rPr>
                        <a:t>2.89 (1 %)</a:t>
                      </a:r>
                      <a:endParaRPr lang="en-US" sz="1200" dirty="0">
                        <a:latin typeface="Open Sans" charset="0"/>
                        <a:ea typeface="Open Sans" charset="0"/>
                        <a:cs typeface="Open Sans" charset="0"/>
                      </a:endParaRPr>
                    </a:p>
                  </a:txBody>
                  <a:tcPr marL="76200" marR="76200" marT="50800" marB="50800">
                    <a:lnL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lnSpc>
                          <a:spcPts val="1680"/>
                        </a:lnSpc>
                        <a:buNone/>
                      </a:pPr>
                      <a:r>
                        <a:rPr lang="en-US" sz="1200" dirty="0">
                          <a:solidFill>
                            <a:srgbClr val="404040"/>
                          </a:solidFill>
                          <a:latin typeface="Open Sans" pitchFamily="34" charset="0"/>
                          <a:ea typeface="Open Sans" pitchFamily="34" charset="-122"/>
                          <a:cs typeface="Open Sans" pitchFamily="34" charset="-120"/>
                        </a:rPr>
                        <a:t>0.76 ± 0.04</a:t>
                      </a:r>
                      <a:endParaRPr lang="en-US" sz="1200" dirty="0">
                        <a:latin typeface="Open Sans" charset="0"/>
                        <a:ea typeface="Open Sans" charset="0"/>
                        <a:cs typeface="Open Sans" charset="0"/>
                      </a:endParaRPr>
                    </a:p>
                  </a:txBody>
                  <a:tcPr marL="76200" marR="76200" marT="50800" marB="50800">
                    <a:lnL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25120">
                <a:tc>
                  <a:txBody>
                    <a:bodyPr/>
                    <a:lstStyle/>
                    <a:p>
                      <a:pPr marL="0" indent="0">
                        <a:lnSpc>
                          <a:spcPts val="1680"/>
                        </a:lnSpc>
                        <a:buNone/>
                      </a:pPr>
                      <a:r>
                        <a:rPr lang="en-US" sz="1200" dirty="0">
                          <a:solidFill>
                            <a:srgbClr val="404040"/>
                          </a:solidFill>
                          <a:latin typeface="Open Sans" pitchFamily="34" charset="0"/>
                          <a:ea typeface="Open Sans" pitchFamily="34" charset="-122"/>
                          <a:cs typeface="Open Sans" pitchFamily="34" charset="-120"/>
                        </a:rPr>
                        <a:t>Cu</a:t>
                      </a:r>
                      <a:endParaRPr lang="en-US" sz="1200" dirty="0">
                        <a:latin typeface="Open Sans" charset="0"/>
                        <a:ea typeface="Open Sans" charset="0"/>
                        <a:cs typeface="Open Sans" charset="0"/>
                      </a:endParaRPr>
                    </a:p>
                  </a:txBody>
                  <a:tcPr marL="76200" marR="76200" marT="50800" marB="50800">
                    <a:lnL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680"/>
                        </a:lnSpc>
                        <a:buNone/>
                      </a:pPr>
                      <a:r>
                        <a:rPr lang="en-US" sz="1200" dirty="0">
                          <a:solidFill>
                            <a:srgbClr val="404040"/>
                          </a:solidFill>
                          <a:latin typeface="Open Sans" pitchFamily="34" charset="0"/>
                          <a:ea typeface="Open Sans" pitchFamily="34" charset="-122"/>
                          <a:cs typeface="Open Sans" pitchFamily="34" charset="-120"/>
                        </a:rPr>
                        <a:t>Mn-52*</a:t>
                      </a:r>
                      <a:endParaRPr lang="en-US" sz="1200" dirty="0">
                        <a:latin typeface="Open Sans" charset="0"/>
                        <a:ea typeface="Open Sans" charset="0"/>
                        <a:cs typeface="Open Sans" charset="0"/>
                      </a:endParaRPr>
                    </a:p>
                  </a:txBody>
                  <a:tcPr marL="76200" marR="76200" marT="50800" marB="50800">
                    <a:lnL w="1270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lnSpc>
                          <a:spcPts val="1680"/>
                        </a:lnSpc>
                        <a:buNone/>
                      </a:pPr>
                      <a:r>
                        <a:rPr lang="en-US" sz="1200" dirty="0">
                          <a:solidFill>
                            <a:srgbClr val="404040"/>
                          </a:solidFill>
                          <a:latin typeface="Open Sans" pitchFamily="34" charset="0"/>
                          <a:ea typeface="Open Sans" pitchFamily="34" charset="-122"/>
                          <a:cs typeface="Open Sans" pitchFamily="34" charset="-120"/>
                        </a:rPr>
                        <a:t>0.023 ± 0.003</a:t>
                      </a:r>
                      <a:endParaRPr lang="en-US" sz="1200" dirty="0">
                        <a:latin typeface="Open Sans" charset="0"/>
                        <a:ea typeface="Open Sans" charset="0"/>
                        <a:cs typeface="Open Sans" charset="0"/>
                      </a:endParaRPr>
                    </a:p>
                  </a:txBody>
                  <a:tcPr marL="76200" marR="76200" marT="50800" marB="50800">
                    <a:lnL w="1270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lnSpc>
                          <a:spcPts val="1680"/>
                        </a:lnSpc>
                        <a:buNone/>
                      </a:pPr>
                      <a:r>
                        <a:rPr lang="en-US" sz="1200" dirty="0">
                          <a:solidFill>
                            <a:srgbClr val="404040"/>
                          </a:solidFill>
                          <a:latin typeface="Open Sans" pitchFamily="34" charset="0"/>
                          <a:ea typeface="Open Sans" pitchFamily="34" charset="-122"/>
                          <a:cs typeface="Open Sans" pitchFamily="34" charset="-120"/>
                        </a:rPr>
                        <a:t>not produced</a:t>
                      </a:r>
                      <a:endParaRPr lang="en-US" sz="1200" dirty="0">
                        <a:latin typeface="Open Sans" charset="0"/>
                        <a:ea typeface="Open Sans" charset="0"/>
                        <a:cs typeface="Open Sans" charset="0"/>
                      </a:endParaRPr>
                    </a:p>
                  </a:txBody>
                  <a:tcPr marL="76200" marR="76200" marT="50800" marB="50800">
                    <a:lnL w="1270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lnSpc>
                          <a:spcPts val="1680"/>
                        </a:lnSpc>
                        <a:buNone/>
                      </a:pPr>
                      <a:r>
                        <a:rPr lang="en-US" sz="1200" dirty="0">
                          <a:solidFill>
                            <a:srgbClr val="404040"/>
                          </a:solidFill>
                          <a:latin typeface="Open Sans" pitchFamily="34" charset="0"/>
                          <a:ea typeface="Open Sans" pitchFamily="34" charset="-122"/>
                          <a:cs typeface="Open Sans" pitchFamily="34" charset="-120"/>
                        </a:rPr>
                        <a:t>—</a:t>
                      </a:r>
                      <a:endParaRPr lang="en-US" sz="1200" dirty="0">
                        <a:latin typeface="Open Sans" charset="0"/>
                        <a:ea typeface="Open Sans" charset="0"/>
                        <a:cs typeface="Open Sans" charset="0"/>
                      </a:endParaRPr>
                    </a:p>
                  </a:txBody>
                  <a:tcPr marL="76200" marR="76200" marT="50800" marB="50800">
                    <a:lnL w="1270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25120">
                <a:tc>
                  <a:txBody>
                    <a:bodyPr/>
                    <a:lstStyle/>
                    <a:p>
                      <a:pPr marL="0" indent="0">
                        <a:lnSpc>
                          <a:spcPts val="1680"/>
                        </a:lnSpc>
                        <a:buNone/>
                      </a:pPr>
                      <a:r>
                        <a:rPr lang="en-US" sz="1200" dirty="0">
                          <a:solidFill>
                            <a:srgbClr val="404040"/>
                          </a:solidFill>
                          <a:latin typeface="Open Sans" pitchFamily="34" charset="0"/>
                          <a:ea typeface="Open Sans" pitchFamily="34" charset="-122"/>
                          <a:cs typeface="Open Sans" pitchFamily="34" charset="-120"/>
                        </a:rPr>
                        <a:t>Cu</a:t>
                      </a:r>
                      <a:endParaRPr lang="en-US" sz="1200" dirty="0">
                        <a:latin typeface="Open Sans" charset="0"/>
                        <a:ea typeface="Open Sans" charset="0"/>
                        <a:cs typeface="Open Sans" charset="0"/>
                      </a:endParaRPr>
                    </a:p>
                  </a:txBody>
                  <a:tcPr marL="76200" marR="76200" marT="50800" marB="50800">
                    <a:lnL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680"/>
                        </a:lnSpc>
                        <a:buNone/>
                      </a:pPr>
                      <a:r>
                        <a:rPr lang="en-US" sz="1200" dirty="0">
                          <a:solidFill>
                            <a:srgbClr val="404040"/>
                          </a:solidFill>
                          <a:latin typeface="Open Sans" pitchFamily="34" charset="0"/>
                          <a:ea typeface="Open Sans" pitchFamily="34" charset="-122"/>
                          <a:cs typeface="Open Sans" pitchFamily="34" charset="-120"/>
                        </a:rPr>
                        <a:t>Mn-56*</a:t>
                      </a:r>
                      <a:endParaRPr lang="en-US" sz="1200" dirty="0">
                        <a:latin typeface="Open Sans" charset="0"/>
                        <a:ea typeface="Open Sans" charset="0"/>
                        <a:cs typeface="Open Sans" charset="0"/>
                      </a:endParaRPr>
                    </a:p>
                  </a:txBody>
                  <a:tcPr marL="76200" marR="76200" marT="50800" marB="50800">
                    <a:lnL w="1270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lnSpc>
                          <a:spcPts val="1680"/>
                        </a:lnSpc>
                        <a:buNone/>
                      </a:pPr>
                      <a:r>
                        <a:rPr lang="en-US" sz="1200" dirty="0">
                          <a:solidFill>
                            <a:srgbClr val="404040"/>
                          </a:solidFill>
                          <a:latin typeface="Open Sans" pitchFamily="34" charset="0"/>
                          <a:ea typeface="Open Sans" pitchFamily="34" charset="-122"/>
                          <a:cs typeface="Open Sans" pitchFamily="34" charset="-120"/>
                        </a:rPr>
                        <a:t>0.087 ± 0.019</a:t>
                      </a:r>
                      <a:endParaRPr lang="en-US" sz="1200" dirty="0">
                        <a:latin typeface="Open Sans" charset="0"/>
                        <a:ea typeface="Open Sans" charset="0"/>
                        <a:cs typeface="Open Sans" charset="0"/>
                      </a:endParaRPr>
                    </a:p>
                  </a:txBody>
                  <a:tcPr marL="76200" marR="76200" marT="50800" marB="50800">
                    <a:lnL w="1270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lnSpc>
                          <a:spcPts val="1680"/>
                        </a:lnSpc>
                        <a:buNone/>
                      </a:pPr>
                      <a:r>
                        <a:rPr lang="en-US" sz="1200" dirty="0">
                          <a:solidFill>
                            <a:srgbClr val="404040"/>
                          </a:solidFill>
                          <a:latin typeface="Open Sans" pitchFamily="34" charset="0"/>
                          <a:ea typeface="Open Sans" pitchFamily="34" charset="-122"/>
                          <a:cs typeface="Open Sans" pitchFamily="34" charset="-120"/>
                        </a:rPr>
                        <a:t>not produced</a:t>
                      </a:r>
                      <a:endParaRPr lang="en-US" sz="1200" dirty="0">
                        <a:latin typeface="Open Sans" charset="0"/>
                        <a:ea typeface="Open Sans" charset="0"/>
                        <a:cs typeface="Open Sans" charset="0"/>
                      </a:endParaRPr>
                    </a:p>
                  </a:txBody>
                  <a:tcPr marL="76200" marR="76200" marT="50800" marB="50800">
                    <a:lnL w="1270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lnSpc>
                          <a:spcPts val="1680"/>
                        </a:lnSpc>
                        <a:buNone/>
                      </a:pPr>
                      <a:r>
                        <a:rPr lang="en-US" sz="1200" dirty="0">
                          <a:solidFill>
                            <a:srgbClr val="404040"/>
                          </a:solidFill>
                          <a:latin typeface="Open Sans" pitchFamily="34" charset="0"/>
                          <a:ea typeface="Open Sans" pitchFamily="34" charset="-122"/>
                          <a:cs typeface="Open Sans" pitchFamily="34" charset="-120"/>
                        </a:rPr>
                        <a:t>—</a:t>
                      </a:r>
                      <a:endParaRPr lang="en-US" sz="1200" dirty="0">
                        <a:latin typeface="Open Sans" charset="0"/>
                        <a:ea typeface="Open Sans" charset="0"/>
                        <a:cs typeface="Open Sans" charset="0"/>
                      </a:endParaRPr>
                    </a:p>
                  </a:txBody>
                  <a:tcPr marL="76200" marR="76200" marT="50800" marB="50800">
                    <a:lnL w="1270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25120">
                <a:tc>
                  <a:txBody>
                    <a:bodyPr/>
                    <a:lstStyle/>
                    <a:p>
                      <a:pPr marL="0" indent="0">
                        <a:lnSpc>
                          <a:spcPts val="1680"/>
                        </a:lnSpc>
                        <a:buNone/>
                      </a:pPr>
                      <a:r>
                        <a:rPr lang="en-US" sz="1200" dirty="0">
                          <a:solidFill>
                            <a:srgbClr val="404040"/>
                          </a:solidFill>
                          <a:latin typeface="Open Sans" pitchFamily="34" charset="0"/>
                          <a:ea typeface="Open Sans" pitchFamily="34" charset="-122"/>
                          <a:cs typeface="Open Sans" pitchFamily="34" charset="-120"/>
                        </a:rPr>
                        <a:t>Cu</a:t>
                      </a:r>
                      <a:endParaRPr lang="en-US" sz="1200" dirty="0">
                        <a:latin typeface="Open Sans" charset="0"/>
                        <a:ea typeface="Open Sans" charset="0"/>
                        <a:cs typeface="Open Sans" charset="0"/>
                      </a:endParaRPr>
                    </a:p>
                  </a:txBody>
                  <a:tcPr marL="76200" marR="76200" marT="50800" marB="50800">
                    <a:lnL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680"/>
                        </a:lnSpc>
                        <a:buNone/>
                      </a:pPr>
                      <a:r>
                        <a:rPr lang="en-US" sz="1200" dirty="0">
                          <a:solidFill>
                            <a:srgbClr val="404040"/>
                          </a:solidFill>
                          <a:latin typeface="Open Sans" pitchFamily="34" charset="0"/>
                          <a:ea typeface="Open Sans" pitchFamily="34" charset="-122"/>
                          <a:cs typeface="Open Sans" pitchFamily="34" charset="-120"/>
                        </a:rPr>
                        <a:t>Co-57</a:t>
                      </a:r>
                      <a:endParaRPr lang="en-US" sz="1200" dirty="0">
                        <a:latin typeface="Open Sans" charset="0"/>
                        <a:ea typeface="Open Sans" charset="0"/>
                        <a:cs typeface="Open Sans" charset="0"/>
                      </a:endParaRPr>
                    </a:p>
                  </a:txBody>
                  <a:tcPr marL="76200" marR="76200" marT="50800" marB="50800">
                    <a:lnL w="1270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lnSpc>
                          <a:spcPts val="1680"/>
                        </a:lnSpc>
                        <a:buNone/>
                      </a:pPr>
                      <a:r>
                        <a:rPr lang="en-US" sz="1200" dirty="0">
                          <a:solidFill>
                            <a:srgbClr val="404040"/>
                          </a:solidFill>
                          <a:latin typeface="Open Sans" pitchFamily="34" charset="0"/>
                          <a:ea typeface="Open Sans" pitchFamily="34" charset="-122"/>
                          <a:cs typeface="Open Sans" pitchFamily="34" charset="-120"/>
                        </a:rPr>
                        <a:t>0.036 ± 0.004</a:t>
                      </a:r>
                      <a:endParaRPr lang="en-US" sz="1200" dirty="0">
                        <a:latin typeface="Open Sans" charset="0"/>
                        <a:ea typeface="Open Sans" charset="0"/>
                        <a:cs typeface="Open Sans" charset="0"/>
                      </a:endParaRPr>
                    </a:p>
                  </a:txBody>
                  <a:tcPr marL="76200" marR="76200" marT="50800" marB="50800">
                    <a:lnL w="1270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lnSpc>
                          <a:spcPts val="1680"/>
                        </a:lnSpc>
                        <a:buNone/>
                      </a:pPr>
                      <a:r>
                        <a:rPr lang="en-US" sz="1200" dirty="0">
                          <a:solidFill>
                            <a:srgbClr val="404040"/>
                          </a:solidFill>
                          <a:latin typeface="Open Sans" pitchFamily="34" charset="0"/>
                          <a:ea typeface="Open Sans" pitchFamily="34" charset="-122"/>
                          <a:cs typeface="Open Sans" pitchFamily="34" charset="-120"/>
                        </a:rPr>
                        <a:t>0.015 (30 %)</a:t>
                      </a:r>
                      <a:endParaRPr lang="en-US" sz="1200" dirty="0">
                        <a:latin typeface="Open Sans" charset="0"/>
                        <a:ea typeface="Open Sans" charset="0"/>
                        <a:cs typeface="Open Sans" charset="0"/>
                      </a:endParaRPr>
                    </a:p>
                  </a:txBody>
                  <a:tcPr marL="76200" marR="76200" marT="50800" marB="50800">
                    <a:lnL w="1270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lnSpc>
                          <a:spcPts val="1680"/>
                        </a:lnSpc>
                        <a:buNone/>
                      </a:pPr>
                      <a:r>
                        <a:rPr lang="en-US" sz="1200" dirty="0">
                          <a:solidFill>
                            <a:srgbClr val="C25E00"/>
                          </a:solidFill>
                          <a:latin typeface="Open Sans" pitchFamily="34" charset="0"/>
                          <a:ea typeface="Open Sans" pitchFamily="34" charset="-122"/>
                          <a:cs typeface="Open Sans" pitchFamily="34" charset="-120"/>
                        </a:rPr>
                        <a:t>0.42 ± 0.13</a:t>
                      </a:r>
                      <a:endParaRPr lang="en-US" sz="1200" dirty="0">
                        <a:latin typeface="Open Sans" charset="0"/>
                        <a:ea typeface="Open Sans" charset="0"/>
                        <a:cs typeface="Open Sans" charset="0"/>
                      </a:endParaRPr>
                    </a:p>
                  </a:txBody>
                  <a:tcPr marL="76200" marR="76200" marT="50800" marB="50800">
                    <a:lnL w="1270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25120">
                <a:tc>
                  <a:txBody>
                    <a:bodyPr/>
                    <a:lstStyle/>
                    <a:p>
                      <a:pPr marL="0" indent="0">
                        <a:lnSpc>
                          <a:spcPts val="1680"/>
                        </a:lnSpc>
                        <a:buNone/>
                      </a:pPr>
                      <a:r>
                        <a:rPr lang="en-US" sz="1200" dirty="0">
                          <a:solidFill>
                            <a:srgbClr val="404040"/>
                          </a:solidFill>
                          <a:latin typeface="Open Sans" pitchFamily="34" charset="0"/>
                          <a:ea typeface="Open Sans" pitchFamily="34" charset="-122"/>
                          <a:cs typeface="Open Sans" pitchFamily="34" charset="-120"/>
                        </a:rPr>
                        <a:t>Cu</a:t>
                      </a:r>
                      <a:endParaRPr lang="en-US" sz="1200" dirty="0">
                        <a:latin typeface="Open Sans" charset="0"/>
                        <a:ea typeface="Open Sans" charset="0"/>
                        <a:cs typeface="Open Sans" charset="0"/>
                      </a:endParaRPr>
                    </a:p>
                  </a:txBody>
                  <a:tcPr marL="76200" marR="76200" marT="50800" marB="50800">
                    <a:lnL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680"/>
                        </a:lnSpc>
                        <a:buNone/>
                      </a:pPr>
                      <a:r>
                        <a:rPr lang="en-US" sz="1200" dirty="0">
                          <a:solidFill>
                            <a:srgbClr val="404040"/>
                          </a:solidFill>
                          <a:latin typeface="Open Sans" pitchFamily="34" charset="0"/>
                          <a:ea typeface="Open Sans" pitchFamily="34" charset="-122"/>
                          <a:cs typeface="Open Sans" pitchFamily="34" charset="-120"/>
                        </a:rPr>
                        <a:t>Co-58</a:t>
                      </a:r>
                      <a:endParaRPr lang="en-US" sz="1200" dirty="0">
                        <a:latin typeface="Open Sans" charset="0"/>
                        <a:ea typeface="Open Sans" charset="0"/>
                        <a:cs typeface="Open Sans" charset="0"/>
                      </a:endParaRPr>
                    </a:p>
                  </a:txBody>
                  <a:tcPr marL="76200" marR="76200" marT="50800" marB="50800">
                    <a:lnL w="1270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lnSpc>
                          <a:spcPts val="1680"/>
                        </a:lnSpc>
                        <a:buNone/>
                      </a:pPr>
                      <a:r>
                        <a:rPr lang="en-US" sz="1200" dirty="0">
                          <a:solidFill>
                            <a:srgbClr val="404040"/>
                          </a:solidFill>
                          <a:latin typeface="Open Sans" pitchFamily="34" charset="0"/>
                          <a:ea typeface="Open Sans" pitchFamily="34" charset="-122"/>
                          <a:cs typeface="Open Sans" pitchFamily="34" charset="-120"/>
                        </a:rPr>
                        <a:t>0.197 ± 0.013</a:t>
                      </a:r>
                      <a:endParaRPr lang="en-US" sz="1200" dirty="0">
                        <a:latin typeface="Open Sans" charset="0"/>
                        <a:ea typeface="Open Sans" charset="0"/>
                        <a:cs typeface="Open Sans" charset="0"/>
                      </a:endParaRPr>
                    </a:p>
                  </a:txBody>
                  <a:tcPr marL="76200" marR="76200" marT="50800" marB="50800">
                    <a:lnL w="1270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lnSpc>
                          <a:spcPts val="1680"/>
                        </a:lnSpc>
                        <a:buNone/>
                      </a:pPr>
                      <a:r>
                        <a:rPr lang="en-US" sz="1200" dirty="0">
                          <a:solidFill>
                            <a:srgbClr val="404040"/>
                          </a:solidFill>
                          <a:latin typeface="Open Sans" pitchFamily="34" charset="0"/>
                          <a:ea typeface="Open Sans" pitchFamily="34" charset="-122"/>
                          <a:cs typeface="Open Sans" pitchFamily="34" charset="-120"/>
                        </a:rPr>
                        <a:t>0.118 (11 %)</a:t>
                      </a:r>
                      <a:endParaRPr lang="en-US" sz="1200" dirty="0">
                        <a:latin typeface="Open Sans" charset="0"/>
                        <a:ea typeface="Open Sans" charset="0"/>
                        <a:cs typeface="Open Sans" charset="0"/>
                      </a:endParaRPr>
                    </a:p>
                  </a:txBody>
                  <a:tcPr marL="76200" marR="76200" marT="50800" marB="50800">
                    <a:lnL w="1270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lnSpc>
                          <a:spcPts val="1680"/>
                        </a:lnSpc>
                        <a:buNone/>
                      </a:pPr>
                      <a:r>
                        <a:rPr lang="en-US" sz="1200" dirty="0">
                          <a:solidFill>
                            <a:srgbClr val="404040"/>
                          </a:solidFill>
                          <a:latin typeface="Open Sans" pitchFamily="34" charset="0"/>
                          <a:ea typeface="Open Sans" pitchFamily="34" charset="-122"/>
                          <a:cs typeface="Open Sans" pitchFamily="34" charset="-120"/>
                        </a:rPr>
                        <a:t>0.60 ± 0.08</a:t>
                      </a:r>
                      <a:endParaRPr lang="en-US" sz="1200" dirty="0">
                        <a:latin typeface="Open Sans" charset="0"/>
                        <a:ea typeface="Open Sans" charset="0"/>
                        <a:cs typeface="Open Sans" charset="0"/>
                      </a:endParaRPr>
                    </a:p>
                  </a:txBody>
                  <a:tcPr marL="76200" marR="76200" marT="50800" marB="50800">
                    <a:lnL w="1270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8" name="Text 3"/>
          <p:cNvSpPr/>
          <p:nvPr/>
        </p:nvSpPr>
        <p:spPr>
          <a:xfrm>
            <a:off x="1193800" y="4875593"/>
            <a:ext cx="10490962" cy="238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dirty="0">
                <a:solidFill>
                  <a:srgbClr val="666666"/>
                </a:solidFill>
                <a:latin typeface="Segoe UI" panose="020B0502040204020203" pitchFamily="34" charset="0"/>
                <a:ea typeface="Open Sans" pitchFamily="34" charset="-122"/>
                <a:cs typeface="Segoe UI" panose="020B0502040204020203" pitchFamily="34" charset="0"/>
              </a:rPr>
              <a:t>* medium or low identification confidence. C/E in </a:t>
            </a:r>
            <a:r>
              <a:rPr lang="en-US" sz="1200" dirty="0">
                <a:solidFill>
                  <a:srgbClr val="C25E00"/>
                </a:solidFill>
                <a:latin typeface="Segoe UI" panose="020B0502040204020203" pitchFamily="34" charset="0"/>
                <a:ea typeface="Open Sans" pitchFamily="34" charset="-122"/>
                <a:cs typeface="Segoe UI" panose="020B0502040204020203" pitchFamily="34" charset="0"/>
              </a:rPr>
              <a:t>orange</a:t>
            </a:r>
            <a:r>
              <a:rPr lang="en-US" sz="1200" dirty="0">
                <a:solidFill>
                  <a:srgbClr val="666666"/>
                </a:solidFill>
                <a:latin typeface="Segoe UI" panose="020B0502040204020203" pitchFamily="34" charset="0"/>
                <a:ea typeface="Open Sans" pitchFamily="34" charset="-122"/>
                <a:cs typeface="Segoe UI" panose="020B0502040204020203" pitchFamily="34" charset="0"/>
              </a:rPr>
              <a:t>: outside a factor of 2.</a:t>
            </a:r>
            <a:endParaRPr lang="en-US" sz="120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0" name="Text 5"/>
          <p:cNvSpPr/>
          <p:nvPr/>
        </p:nvSpPr>
        <p:spPr>
          <a:xfrm>
            <a:off x="10896600" y="6365242"/>
            <a:ext cx="685800" cy="238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r">
              <a:lnSpc>
                <a:spcPts val="1680"/>
              </a:lnSpc>
              <a:buNone/>
            </a:pPr>
            <a:r>
              <a:rPr lang="en-US" sz="1200" dirty="0">
                <a:solidFill>
                  <a:srgbClr val="8A8A8A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20</a:t>
            </a:r>
            <a:endParaRPr lang="en-US" sz="1200" dirty="0"/>
          </a:p>
        </p:txBody>
      </p:sp>
      <p:sp>
        <p:nvSpPr>
          <p:cNvPr id="12" name="Text 14">
            <a:extLst>
              <a:ext uri="{FF2B5EF4-FFF2-40B4-BE49-F238E27FC236}">
                <a16:creationId xmlns:a16="http://schemas.microsoft.com/office/drawing/2014/main" id="{5AE1B686-CC67-DCAA-A01E-90C28289AD67}"/>
              </a:ext>
            </a:extLst>
          </p:cNvPr>
          <p:cNvSpPr/>
          <p:nvPr/>
        </p:nvSpPr>
        <p:spPr>
          <a:xfrm>
            <a:off x="1193800" y="6365239"/>
            <a:ext cx="9418320" cy="238760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dirty="0">
                <a:solidFill>
                  <a:srgbClr val="8A8A8A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20 October 2026 - Benchmark activation experiment of various foil samples using the ESS accelerator dump line </a:t>
            </a:r>
            <a:endParaRPr lang="en-US" sz="12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457200"/>
            <a:ext cx="279400" cy="6400800"/>
          </a:xfrm>
          <a:prstGeom prst="rect">
            <a:avLst/>
          </a:prstGeom>
          <a:solidFill>
            <a:srgbClr val="0099DC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3" name="Image 0" descr="Lund University and European Spallation Source logos"/>
          <p:cNvPicPr>
            <a:picLocks noChangeAspect="1"/>
          </p:cNvPicPr>
          <p:nvPr/>
        </p:nvPicPr>
        <p:blipFill>
          <a:blip r:embed="rId3"/>
          <a:srcRect l="-161" r="-161"/>
          <a:stretch/>
        </p:blipFill>
        <p:spPr>
          <a:xfrm>
            <a:off x="9169400" y="355600"/>
            <a:ext cx="2413000" cy="755650"/>
          </a:xfrm>
          <a:prstGeom prst="rect">
            <a:avLst/>
          </a:prstGeom>
        </p:spPr>
      </p:pic>
      <p:sp>
        <p:nvSpPr>
          <p:cNvPr id="4" name="Text 1"/>
          <p:cNvSpPr>
            <a:spLocks noGrp="1"/>
          </p:cNvSpPr>
          <p:nvPr>
            <p:ph type="title"/>
          </p:nvPr>
        </p:nvSpPr>
        <p:spPr>
          <a:xfrm>
            <a:off x="1193800" y="406400"/>
            <a:ext cx="7848600" cy="5562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4180"/>
              </a:lnSpc>
              <a:buNone/>
            </a:pPr>
            <a:r>
              <a:rPr lang="en-US" sz="3800" b="0" i="0" dirty="0">
                <a:solidFill>
                  <a:srgbClr val="404040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Appendix</a:t>
            </a:r>
            <a:endParaRPr lang="en-US" sz="3800" dirty="0"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sp>
        <p:nvSpPr>
          <p:cNvPr id="5" name="Text 2"/>
          <p:cNvSpPr/>
          <p:nvPr/>
        </p:nvSpPr>
        <p:spPr>
          <a:xfrm>
            <a:off x="1193800" y="962658"/>
            <a:ext cx="7848600" cy="355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600"/>
              </a:lnSpc>
              <a:buNone/>
            </a:pPr>
            <a:r>
              <a:rPr lang="en-US" sz="2000" dirty="0">
                <a:solidFill>
                  <a:srgbClr val="0099DC"/>
                </a:solidFill>
                <a:latin typeface="Segoe UI" panose="020B0502040204020203" pitchFamily="34" charset="0"/>
                <a:ea typeface="Open Sans" pitchFamily="34" charset="-122"/>
                <a:cs typeface="Segoe UI" panose="020B0502040204020203" pitchFamily="34" charset="0"/>
              </a:rPr>
              <a:t>Activities and C/E: Nb, Bi</a:t>
            </a:r>
            <a:endParaRPr lang="en-US" sz="200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graphicFrame>
        <p:nvGraphicFramePr>
          <p:cNvPr id="6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1203960" y="1557018"/>
          <a:ext cx="5006340" cy="3251200"/>
        </p:xfrm>
        <a:graphic>
          <a:graphicData uri="http://schemas.openxmlformats.org/drawingml/2006/table">
            <a:tbl>
              <a:tblPr/>
              <a:tblGrid>
                <a:gridCol w="45057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0101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017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5158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10139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25120">
                <a:tc>
                  <a:txBody>
                    <a:bodyPr/>
                    <a:lstStyle/>
                    <a:p>
                      <a:pPr marL="0" indent="0">
                        <a:lnSpc>
                          <a:spcPts val="1680"/>
                        </a:lnSpc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Open Sans" pitchFamily="34" charset="0"/>
                          <a:ea typeface="Open Sans" pitchFamily="34" charset="-122"/>
                          <a:cs typeface="Open Sans" pitchFamily="34" charset="-120"/>
                        </a:rPr>
                        <a:t>Foil</a:t>
                      </a:r>
                      <a:endParaRPr lang="en-US" sz="1200" dirty="0">
                        <a:latin typeface="Open Sans" charset="0"/>
                        <a:ea typeface="Open Sans" charset="0"/>
                        <a:cs typeface="Open Sans" charset="0"/>
                      </a:endParaRPr>
                    </a:p>
                  </a:txBody>
                  <a:tcPr marL="76200" marR="76200" marT="50800" marB="50800">
                    <a:lnL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42C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42C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680"/>
                        </a:lnSpc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Open Sans" pitchFamily="34" charset="0"/>
                          <a:ea typeface="Open Sans" pitchFamily="34" charset="-122"/>
                          <a:cs typeface="Open Sans" pitchFamily="34" charset="-120"/>
                        </a:rPr>
                        <a:t>Nuclide</a:t>
                      </a:r>
                      <a:endParaRPr lang="en-US" sz="1200" dirty="0">
                        <a:latin typeface="Open Sans" charset="0"/>
                        <a:ea typeface="Open Sans" charset="0"/>
                        <a:cs typeface="Open Sans" charset="0"/>
                      </a:endParaRPr>
                    </a:p>
                  </a:txBody>
                  <a:tcPr marL="76200" marR="76200" marT="50800" marB="50800">
                    <a:lnL w="12700" cap="flat" cmpd="sng" algn="ctr">
                      <a:solidFill>
                        <a:srgbClr val="042C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42C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42C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lnSpc>
                          <a:spcPts val="1680"/>
                        </a:lnSpc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Open Sans" pitchFamily="34" charset="0"/>
                          <a:ea typeface="Open Sans" pitchFamily="34" charset="-122"/>
                          <a:cs typeface="Open Sans" pitchFamily="34" charset="-120"/>
                        </a:rPr>
                        <a:t>E [unit]</a:t>
                      </a:r>
                      <a:endParaRPr lang="en-US" sz="1200" dirty="0">
                        <a:latin typeface="Open Sans" charset="0"/>
                        <a:ea typeface="Open Sans" charset="0"/>
                        <a:cs typeface="Open Sans" charset="0"/>
                      </a:endParaRPr>
                    </a:p>
                  </a:txBody>
                  <a:tcPr marL="76200" marR="76200" marT="50800" marB="50800">
                    <a:lnL w="12700" cap="flat" cmpd="sng" algn="ctr">
                      <a:solidFill>
                        <a:srgbClr val="042C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42C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42C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lnSpc>
                          <a:spcPts val="1680"/>
                        </a:lnSpc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Open Sans" pitchFamily="34" charset="0"/>
                          <a:ea typeface="Open Sans" pitchFamily="34" charset="-122"/>
                          <a:cs typeface="Open Sans" pitchFamily="34" charset="-120"/>
                        </a:rPr>
                        <a:t>C (rel.)</a:t>
                      </a:r>
                      <a:endParaRPr lang="en-US" sz="1200" dirty="0">
                        <a:latin typeface="Open Sans" charset="0"/>
                        <a:ea typeface="Open Sans" charset="0"/>
                        <a:cs typeface="Open Sans" charset="0"/>
                      </a:endParaRPr>
                    </a:p>
                  </a:txBody>
                  <a:tcPr marL="76200" marR="76200" marT="50800" marB="50800">
                    <a:lnL w="12700" cap="flat" cmpd="sng" algn="ctr">
                      <a:solidFill>
                        <a:srgbClr val="042C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42C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42C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lnSpc>
                          <a:spcPts val="1680"/>
                        </a:lnSpc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Open Sans" pitchFamily="34" charset="0"/>
                          <a:ea typeface="Open Sans" pitchFamily="34" charset="-122"/>
                          <a:cs typeface="Open Sans" pitchFamily="34" charset="-120"/>
                        </a:rPr>
                        <a:t>C/E</a:t>
                      </a:r>
                      <a:endParaRPr lang="en-US" sz="1200" dirty="0">
                        <a:latin typeface="Open Sans" charset="0"/>
                        <a:ea typeface="Open Sans" charset="0"/>
                        <a:cs typeface="Open Sans" charset="0"/>
                      </a:endParaRPr>
                    </a:p>
                  </a:txBody>
                  <a:tcPr marL="76200" marR="76200" marT="50800" marB="50800">
                    <a:lnL w="12700" cap="flat" cmpd="sng" algn="ctr">
                      <a:solidFill>
                        <a:srgbClr val="042C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42C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42C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25120">
                <a:tc>
                  <a:txBody>
                    <a:bodyPr/>
                    <a:lstStyle/>
                    <a:p>
                      <a:pPr marL="0" indent="0">
                        <a:lnSpc>
                          <a:spcPts val="1680"/>
                        </a:lnSpc>
                        <a:buNone/>
                      </a:pPr>
                      <a:r>
                        <a:rPr lang="en-US" sz="1200" dirty="0">
                          <a:solidFill>
                            <a:srgbClr val="404040"/>
                          </a:solidFill>
                          <a:latin typeface="Open Sans" pitchFamily="34" charset="0"/>
                          <a:ea typeface="Open Sans" pitchFamily="34" charset="-122"/>
                          <a:cs typeface="Open Sans" pitchFamily="34" charset="-120"/>
                        </a:rPr>
                        <a:t>Nb</a:t>
                      </a:r>
                      <a:endParaRPr lang="en-US" sz="1200" dirty="0">
                        <a:latin typeface="Open Sans" charset="0"/>
                        <a:ea typeface="Open Sans" charset="0"/>
                        <a:cs typeface="Open Sans" charset="0"/>
                      </a:endParaRPr>
                    </a:p>
                  </a:txBody>
                  <a:tcPr marL="76200" marR="76200" marT="50800" marB="50800">
                    <a:lnL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42C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680"/>
                        </a:lnSpc>
                        <a:buNone/>
                      </a:pPr>
                      <a:r>
                        <a:rPr lang="en-US" sz="1200" dirty="0">
                          <a:solidFill>
                            <a:srgbClr val="404040"/>
                          </a:solidFill>
                          <a:latin typeface="Open Sans" pitchFamily="34" charset="0"/>
                          <a:ea typeface="Open Sans" pitchFamily="34" charset="-122"/>
                          <a:cs typeface="Open Sans" pitchFamily="34" charset="-120"/>
                        </a:rPr>
                        <a:t>Rb-83*</a:t>
                      </a:r>
                      <a:endParaRPr lang="en-US" sz="1200" dirty="0">
                        <a:latin typeface="Open Sans" charset="0"/>
                        <a:ea typeface="Open Sans" charset="0"/>
                        <a:cs typeface="Open Sans" charset="0"/>
                      </a:endParaRPr>
                    </a:p>
                  </a:txBody>
                  <a:tcPr marL="76200" marR="76200" marT="50800" marB="50800">
                    <a:lnL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42C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lnSpc>
                          <a:spcPts val="1680"/>
                        </a:lnSpc>
                        <a:buNone/>
                      </a:pPr>
                      <a:r>
                        <a:rPr lang="en-US" sz="1200" dirty="0">
                          <a:solidFill>
                            <a:srgbClr val="404040"/>
                          </a:solidFill>
                          <a:latin typeface="Open Sans" pitchFamily="34" charset="0"/>
                          <a:ea typeface="Open Sans" pitchFamily="34" charset="-122"/>
                          <a:cs typeface="Open Sans" pitchFamily="34" charset="-120"/>
                        </a:rPr>
                        <a:t>0.54 ± 0.06</a:t>
                      </a:r>
                      <a:endParaRPr lang="en-US" sz="1200" dirty="0">
                        <a:latin typeface="Open Sans" charset="0"/>
                        <a:ea typeface="Open Sans" charset="0"/>
                        <a:cs typeface="Open Sans" charset="0"/>
                      </a:endParaRPr>
                    </a:p>
                  </a:txBody>
                  <a:tcPr marL="76200" marR="76200" marT="50800" marB="50800">
                    <a:lnL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42C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lnSpc>
                          <a:spcPts val="1680"/>
                        </a:lnSpc>
                        <a:buNone/>
                      </a:pPr>
                      <a:r>
                        <a:rPr lang="en-US" sz="1200" dirty="0">
                          <a:solidFill>
                            <a:srgbClr val="404040"/>
                          </a:solidFill>
                          <a:latin typeface="Open Sans" pitchFamily="34" charset="0"/>
                          <a:ea typeface="Open Sans" pitchFamily="34" charset="-122"/>
                          <a:cs typeface="Open Sans" pitchFamily="34" charset="-120"/>
                        </a:rPr>
                        <a:t>0.53 (30 %)</a:t>
                      </a:r>
                      <a:endParaRPr lang="en-US" sz="1200" dirty="0">
                        <a:latin typeface="Open Sans" charset="0"/>
                        <a:ea typeface="Open Sans" charset="0"/>
                        <a:cs typeface="Open Sans" charset="0"/>
                      </a:endParaRPr>
                    </a:p>
                  </a:txBody>
                  <a:tcPr marL="76200" marR="76200" marT="50800" marB="50800">
                    <a:lnL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42C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lnSpc>
                          <a:spcPts val="1680"/>
                        </a:lnSpc>
                        <a:buNone/>
                      </a:pPr>
                      <a:r>
                        <a:rPr lang="en-US" sz="1200" dirty="0">
                          <a:solidFill>
                            <a:srgbClr val="404040"/>
                          </a:solidFill>
                          <a:latin typeface="Open Sans" pitchFamily="34" charset="0"/>
                          <a:ea typeface="Open Sans" pitchFamily="34" charset="-122"/>
                          <a:cs typeface="Open Sans" pitchFamily="34" charset="-120"/>
                        </a:rPr>
                        <a:t>0.99 ± 0.32</a:t>
                      </a:r>
                      <a:endParaRPr lang="en-US" sz="1200" dirty="0">
                        <a:latin typeface="Open Sans" charset="0"/>
                        <a:ea typeface="Open Sans" charset="0"/>
                        <a:cs typeface="Open Sans" charset="0"/>
                      </a:endParaRPr>
                    </a:p>
                  </a:txBody>
                  <a:tcPr marL="76200" marR="76200" marT="50800" marB="50800">
                    <a:lnL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42C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25120">
                <a:tc>
                  <a:txBody>
                    <a:bodyPr/>
                    <a:lstStyle/>
                    <a:p>
                      <a:pPr marL="0" indent="0">
                        <a:lnSpc>
                          <a:spcPts val="1680"/>
                        </a:lnSpc>
                        <a:buNone/>
                      </a:pPr>
                      <a:r>
                        <a:rPr lang="en-US" sz="1200" dirty="0">
                          <a:solidFill>
                            <a:srgbClr val="404040"/>
                          </a:solidFill>
                          <a:latin typeface="Open Sans" pitchFamily="34" charset="0"/>
                          <a:ea typeface="Open Sans" pitchFamily="34" charset="-122"/>
                          <a:cs typeface="Open Sans" pitchFamily="34" charset="-120"/>
                        </a:rPr>
                        <a:t>Nb</a:t>
                      </a:r>
                      <a:endParaRPr lang="en-US" sz="1200" dirty="0">
                        <a:latin typeface="Open Sans" charset="0"/>
                        <a:ea typeface="Open Sans" charset="0"/>
                        <a:cs typeface="Open Sans" charset="0"/>
                      </a:endParaRPr>
                    </a:p>
                  </a:txBody>
                  <a:tcPr marL="76200" marR="76200" marT="50800" marB="50800">
                    <a:lnL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680"/>
                        </a:lnSpc>
                        <a:buNone/>
                      </a:pPr>
                      <a:r>
                        <a:rPr lang="en-US" sz="1200" dirty="0">
                          <a:solidFill>
                            <a:srgbClr val="404040"/>
                          </a:solidFill>
                          <a:latin typeface="Open Sans" pitchFamily="34" charset="0"/>
                          <a:ea typeface="Open Sans" pitchFamily="34" charset="-122"/>
                          <a:cs typeface="Open Sans" pitchFamily="34" charset="-120"/>
                        </a:rPr>
                        <a:t>Sr-83*</a:t>
                      </a:r>
                      <a:endParaRPr lang="en-US" sz="1200" dirty="0">
                        <a:latin typeface="Open Sans" charset="0"/>
                        <a:ea typeface="Open Sans" charset="0"/>
                        <a:cs typeface="Open Sans" charset="0"/>
                      </a:endParaRPr>
                    </a:p>
                  </a:txBody>
                  <a:tcPr marL="76200" marR="76200" marT="50800" marB="50800">
                    <a:lnL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lnSpc>
                          <a:spcPts val="1680"/>
                        </a:lnSpc>
                        <a:buNone/>
                      </a:pPr>
                      <a:r>
                        <a:rPr lang="en-US" sz="1200" dirty="0">
                          <a:solidFill>
                            <a:srgbClr val="404040"/>
                          </a:solidFill>
                          <a:latin typeface="Open Sans" pitchFamily="34" charset="0"/>
                          <a:ea typeface="Open Sans" pitchFamily="34" charset="-122"/>
                          <a:cs typeface="Open Sans" pitchFamily="34" charset="-120"/>
                        </a:rPr>
                        <a:t>0.82 ± 0.15</a:t>
                      </a:r>
                      <a:endParaRPr lang="en-US" sz="1200" dirty="0">
                        <a:latin typeface="Open Sans" charset="0"/>
                        <a:ea typeface="Open Sans" charset="0"/>
                        <a:cs typeface="Open Sans" charset="0"/>
                      </a:endParaRPr>
                    </a:p>
                  </a:txBody>
                  <a:tcPr marL="76200" marR="76200" marT="50800" marB="50800">
                    <a:lnL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lnSpc>
                          <a:spcPts val="1680"/>
                        </a:lnSpc>
                        <a:buNone/>
                      </a:pPr>
                      <a:r>
                        <a:rPr lang="en-US" sz="1200" dirty="0">
                          <a:solidFill>
                            <a:srgbClr val="404040"/>
                          </a:solidFill>
                          <a:latin typeface="Open Sans" pitchFamily="34" charset="0"/>
                          <a:ea typeface="Open Sans" pitchFamily="34" charset="-122"/>
                          <a:cs typeface="Open Sans" pitchFamily="34" charset="-120"/>
                        </a:rPr>
                        <a:t>0.87 (25 %)</a:t>
                      </a:r>
                      <a:endParaRPr lang="en-US" sz="1200" dirty="0">
                        <a:latin typeface="Open Sans" charset="0"/>
                        <a:ea typeface="Open Sans" charset="0"/>
                        <a:cs typeface="Open Sans" charset="0"/>
                      </a:endParaRPr>
                    </a:p>
                  </a:txBody>
                  <a:tcPr marL="76200" marR="76200" marT="50800" marB="50800">
                    <a:lnL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lnSpc>
                          <a:spcPts val="1680"/>
                        </a:lnSpc>
                        <a:buNone/>
                      </a:pPr>
                      <a:r>
                        <a:rPr lang="en-US" sz="1200" dirty="0">
                          <a:solidFill>
                            <a:srgbClr val="404040"/>
                          </a:solidFill>
                          <a:latin typeface="Open Sans" pitchFamily="34" charset="0"/>
                          <a:ea typeface="Open Sans" pitchFamily="34" charset="-122"/>
                          <a:cs typeface="Open Sans" pitchFamily="34" charset="-120"/>
                        </a:rPr>
                        <a:t>1.06 ± 0.32</a:t>
                      </a:r>
                      <a:endParaRPr lang="en-US" sz="1200" dirty="0">
                        <a:latin typeface="Open Sans" charset="0"/>
                        <a:ea typeface="Open Sans" charset="0"/>
                        <a:cs typeface="Open Sans" charset="0"/>
                      </a:endParaRPr>
                    </a:p>
                  </a:txBody>
                  <a:tcPr marL="76200" marR="76200" marT="50800" marB="50800">
                    <a:lnL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25120">
                <a:tc>
                  <a:txBody>
                    <a:bodyPr/>
                    <a:lstStyle/>
                    <a:p>
                      <a:pPr marL="0" indent="0">
                        <a:lnSpc>
                          <a:spcPts val="1680"/>
                        </a:lnSpc>
                        <a:buNone/>
                      </a:pPr>
                      <a:r>
                        <a:rPr lang="en-US" sz="1200" dirty="0">
                          <a:solidFill>
                            <a:srgbClr val="404040"/>
                          </a:solidFill>
                          <a:latin typeface="Open Sans" pitchFamily="34" charset="0"/>
                          <a:ea typeface="Open Sans" pitchFamily="34" charset="-122"/>
                          <a:cs typeface="Open Sans" pitchFamily="34" charset="-120"/>
                        </a:rPr>
                        <a:t>Nb</a:t>
                      </a:r>
                      <a:endParaRPr lang="en-US" sz="1200" dirty="0">
                        <a:latin typeface="Open Sans" charset="0"/>
                        <a:ea typeface="Open Sans" charset="0"/>
                        <a:cs typeface="Open Sans" charset="0"/>
                      </a:endParaRPr>
                    </a:p>
                  </a:txBody>
                  <a:tcPr marL="76200" marR="76200" marT="50800" marB="50800">
                    <a:lnL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680"/>
                        </a:lnSpc>
                        <a:buNone/>
                      </a:pPr>
                      <a:r>
                        <a:rPr lang="en-US" sz="1200" dirty="0">
                          <a:solidFill>
                            <a:srgbClr val="404040"/>
                          </a:solidFill>
                          <a:latin typeface="Open Sans" pitchFamily="34" charset="0"/>
                          <a:ea typeface="Open Sans" pitchFamily="34" charset="-122"/>
                          <a:cs typeface="Open Sans" pitchFamily="34" charset="-120"/>
                        </a:rPr>
                        <a:t>Sr-85</a:t>
                      </a:r>
                      <a:endParaRPr lang="en-US" sz="1200" dirty="0">
                        <a:latin typeface="Open Sans" charset="0"/>
                        <a:ea typeface="Open Sans" charset="0"/>
                        <a:cs typeface="Open Sans" charset="0"/>
                      </a:endParaRPr>
                    </a:p>
                  </a:txBody>
                  <a:tcPr marL="76200" marR="76200" marT="50800" marB="50800">
                    <a:lnL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lnSpc>
                          <a:spcPts val="1680"/>
                        </a:lnSpc>
                        <a:buNone/>
                      </a:pPr>
                      <a:r>
                        <a:rPr lang="en-US" sz="1200" dirty="0">
                          <a:solidFill>
                            <a:srgbClr val="404040"/>
                          </a:solidFill>
                          <a:latin typeface="Open Sans" pitchFamily="34" charset="0"/>
                          <a:ea typeface="Open Sans" pitchFamily="34" charset="-122"/>
                          <a:cs typeface="Open Sans" pitchFamily="34" charset="-120"/>
                        </a:rPr>
                        <a:t>1.88 ± 0.14</a:t>
                      </a:r>
                      <a:endParaRPr lang="en-US" sz="1200" dirty="0">
                        <a:latin typeface="Open Sans" charset="0"/>
                        <a:ea typeface="Open Sans" charset="0"/>
                        <a:cs typeface="Open Sans" charset="0"/>
                      </a:endParaRPr>
                    </a:p>
                  </a:txBody>
                  <a:tcPr marL="76200" marR="76200" marT="50800" marB="50800">
                    <a:lnL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lnSpc>
                          <a:spcPts val="1680"/>
                        </a:lnSpc>
                        <a:buNone/>
                      </a:pPr>
                      <a:r>
                        <a:rPr lang="en-US" sz="1200" dirty="0">
                          <a:solidFill>
                            <a:srgbClr val="404040"/>
                          </a:solidFill>
                          <a:latin typeface="Open Sans" pitchFamily="34" charset="0"/>
                          <a:ea typeface="Open Sans" pitchFamily="34" charset="-122"/>
                          <a:cs typeface="Open Sans" pitchFamily="34" charset="-120"/>
                        </a:rPr>
                        <a:t>0.58 (18 %)</a:t>
                      </a:r>
                      <a:endParaRPr lang="en-US" sz="1200" dirty="0">
                        <a:latin typeface="Open Sans" charset="0"/>
                        <a:ea typeface="Open Sans" charset="0"/>
                        <a:cs typeface="Open Sans" charset="0"/>
                      </a:endParaRPr>
                    </a:p>
                  </a:txBody>
                  <a:tcPr marL="76200" marR="76200" marT="50800" marB="50800">
                    <a:lnL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lnSpc>
                          <a:spcPts val="1680"/>
                        </a:lnSpc>
                        <a:buNone/>
                      </a:pPr>
                      <a:r>
                        <a:rPr lang="en-US" sz="1200" dirty="0">
                          <a:solidFill>
                            <a:srgbClr val="C25E00"/>
                          </a:solidFill>
                          <a:latin typeface="Open Sans" pitchFamily="34" charset="0"/>
                          <a:ea typeface="Open Sans" pitchFamily="34" charset="-122"/>
                          <a:cs typeface="Open Sans" pitchFamily="34" charset="-120"/>
                        </a:rPr>
                        <a:t>0.31 ± 0.06</a:t>
                      </a:r>
                      <a:endParaRPr lang="en-US" sz="1200" dirty="0">
                        <a:latin typeface="Open Sans" charset="0"/>
                        <a:ea typeface="Open Sans" charset="0"/>
                        <a:cs typeface="Open Sans" charset="0"/>
                      </a:endParaRPr>
                    </a:p>
                  </a:txBody>
                  <a:tcPr marL="76200" marR="76200" marT="50800" marB="50800">
                    <a:lnL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25120">
                <a:tc>
                  <a:txBody>
                    <a:bodyPr/>
                    <a:lstStyle/>
                    <a:p>
                      <a:pPr marL="0" indent="0">
                        <a:lnSpc>
                          <a:spcPts val="1680"/>
                        </a:lnSpc>
                        <a:buNone/>
                      </a:pPr>
                      <a:r>
                        <a:rPr lang="en-US" sz="1200" dirty="0">
                          <a:solidFill>
                            <a:srgbClr val="404040"/>
                          </a:solidFill>
                          <a:latin typeface="Open Sans" pitchFamily="34" charset="0"/>
                          <a:ea typeface="Open Sans" pitchFamily="34" charset="-122"/>
                          <a:cs typeface="Open Sans" pitchFamily="34" charset="-120"/>
                        </a:rPr>
                        <a:t>Nb</a:t>
                      </a:r>
                      <a:endParaRPr lang="en-US" sz="1200" dirty="0">
                        <a:latin typeface="Open Sans" charset="0"/>
                        <a:ea typeface="Open Sans" charset="0"/>
                        <a:cs typeface="Open Sans" charset="0"/>
                      </a:endParaRPr>
                    </a:p>
                  </a:txBody>
                  <a:tcPr marL="76200" marR="76200" marT="50800" marB="50800">
                    <a:lnL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680"/>
                        </a:lnSpc>
                        <a:buNone/>
                      </a:pPr>
                      <a:r>
                        <a:rPr lang="en-US" sz="1200" dirty="0">
                          <a:solidFill>
                            <a:srgbClr val="404040"/>
                          </a:solidFill>
                          <a:latin typeface="Open Sans" pitchFamily="34" charset="0"/>
                          <a:ea typeface="Open Sans" pitchFamily="34" charset="-122"/>
                          <a:cs typeface="Open Sans" pitchFamily="34" charset="-120"/>
                        </a:rPr>
                        <a:t>Y-87</a:t>
                      </a:r>
                      <a:endParaRPr lang="en-US" sz="1200" dirty="0">
                        <a:latin typeface="Open Sans" charset="0"/>
                        <a:ea typeface="Open Sans" charset="0"/>
                        <a:cs typeface="Open Sans" charset="0"/>
                      </a:endParaRPr>
                    </a:p>
                  </a:txBody>
                  <a:tcPr marL="76200" marR="76200" marT="50800" marB="50800">
                    <a:lnL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lnSpc>
                          <a:spcPts val="1680"/>
                        </a:lnSpc>
                        <a:buNone/>
                      </a:pPr>
                      <a:r>
                        <a:rPr lang="en-US" sz="1200" dirty="0">
                          <a:solidFill>
                            <a:srgbClr val="404040"/>
                          </a:solidFill>
                          <a:latin typeface="Open Sans" pitchFamily="34" charset="0"/>
                          <a:ea typeface="Open Sans" pitchFamily="34" charset="-122"/>
                          <a:cs typeface="Open Sans" pitchFamily="34" charset="-120"/>
                        </a:rPr>
                        <a:t>11.9 ± 0.6</a:t>
                      </a:r>
                      <a:endParaRPr lang="en-US" sz="1200" dirty="0">
                        <a:latin typeface="Open Sans" charset="0"/>
                        <a:ea typeface="Open Sans" charset="0"/>
                        <a:cs typeface="Open Sans" charset="0"/>
                      </a:endParaRPr>
                    </a:p>
                  </a:txBody>
                  <a:tcPr marL="76200" marR="76200" marT="50800" marB="50800">
                    <a:lnL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lnSpc>
                          <a:spcPts val="1680"/>
                        </a:lnSpc>
                        <a:buNone/>
                      </a:pPr>
                      <a:r>
                        <a:rPr lang="en-US" sz="1200" dirty="0">
                          <a:solidFill>
                            <a:srgbClr val="404040"/>
                          </a:solidFill>
                          <a:latin typeface="Open Sans" pitchFamily="34" charset="0"/>
                          <a:ea typeface="Open Sans" pitchFamily="34" charset="-122"/>
                          <a:cs typeface="Open Sans" pitchFamily="34" charset="-120"/>
                        </a:rPr>
                        <a:t>9.17 (11 %)</a:t>
                      </a:r>
                      <a:endParaRPr lang="en-US" sz="1200" dirty="0">
                        <a:latin typeface="Open Sans" charset="0"/>
                        <a:ea typeface="Open Sans" charset="0"/>
                        <a:cs typeface="Open Sans" charset="0"/>
                      </a:endParaRPr>
                    </a:p>
                  </a:txBody>
                  <a:tcPr marL="76200" marR="76200" marT="50800" marB="50800">
                    <a:lnL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lnSpc>
                          <a:spcPts val="1680"/>
                        </a:lnSpc>
                        <a:buNone/>
                      </a:pPr>
                      <a:r>
                        <a:rPr lang="en-US" sz="1200" dirty="0">
                          <a:solidFill>
                            <a:srgbClr val="404040"/>
                          </a:solidFill>
                          <a:latin typeface="Open Sans" pitchFamily="34" charset="0"/>
                          <a:ea typeface="Open Sans" pitchFamily="34" charset="-122"/>
                          <a:cs typeface="Open Sans" pitchFamily="34" charset="-120"/>
                        </a:rPr>
                        <a:t>0.77 ± 0.09</a:t>
                      </a:r>
                      <a:endParaRPr lang="en-US" sz="1200" dirty="0">
                        <a:latin typeface="Open Sans" charset="0"/>
                        <a:ea typeface="Open Sans" charset="0"/>
                        <a:cs typeface="Open Sans" charset="0"/>
                      </a:endParaRPr>
                    </a:p>
                  </a:txBody>
                  <a:tcPr marL="76200" marR="76200" marT="50800" marB="50800">
                    <a:lnL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25120">
                <a:tc>
                  <a:txBody>
                    <a:bodyPr/>
                    <a:lstStyle/>
                    <a:p>
                      <a:pPr marL="0" indent="0">
                        <a:lnSpc>
                          <a:spcPts val="1680"/>
                        </a:lnSpc>
                        <a:buNone/>
                      </a:pPr>
                      <a:r>
                        <a:rPr lang="en-US" sz="1200" dirty="0">
                          <a:solidFill>
                            <a:srgbClr val="404040"/>
                          </a:solidFill>
                          <a:latin typeface="Open Sans" pitchFamily="34" charset="0"/>
                          <a:ea typeface="Open Sans" pitchFamily="34" charset="-122"/>
                          <a:cs typeface="Open Sans" pitchFamily="34" charset="-120"/>
                        </a:rPr>
                        <a:t>Nb</a:t>
                      </a:r>
                      <a:endParaRPr lang="en-US" sz="1200" dirty="0">
                        <a:latin typeface="Open Sans" charset="0"/>
                        <a:ea typeface="Open Sans" charset="0"/>
                        <a:cs typeface="Open Sans" charset="0"/>
                      </a:endParaRPr>
                    </a:p>
                  </a:txBody>
                  <a:tcPr marL="76200" marR="76200" marT="50800" marB="50800">
                    <a:lnL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680"/>
                        </a:lnSpc>
                        <a:buNone/>
                      </a:pPr>
                      <a:r>
                        <a:rPr lang="en-US" sz="1200" dirty="0">
                          <a:solidFill>
                            <a:srgbClr val="404040"/>
                          </a:solidFill>
                          <a:latin typeface="Open Sans" pitchFamily="34" charset="0"/>
                          <a:ea typeface="Open Sans" pitchFamily="34" charset="-122"/>
                          <a:cs typeface="Open Sans" pitchFamily="34" charset="-120"/>
                        </a:rPr>
                        <a:t>Y-87m</a:t>
                      </a:r>
                      <a:endParaRPr lang="en-US" sz="1200" dirty="0">
                        <a:latin typeface="Open Sans" charset="0"/>
                        <a:ea typeface="Open Sans" charset="0"/>
                        <a:cs typeface="Open Sans" charset="0"/>
                      </a:endParaRPr>
                    </a:p>
                  </a:txBody>
                  <a:tcPr marL="76200" marR="76200" marT="50800" marB="50800">
                    <a:lnL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lnSpc>
                          <a:spcPts val="1680"/>
                        </a:lnSpc>
                        <a:buNone/>
                      </a:pPr>
                      <a:r>
                        <a:rPr lang="en-US" sz="1200" dirty="0">
                          <a:solidFill>
                            <a:srgbClr val="404040"/>
                          </a:solidFill>
                          <a:latin typeface="Open Sans" pitchFamily="34" charset="0"/>
                          <a:ea typeface="Open Sans" pitchFamily="34" charset="-122"/>
                          <a:cs typeface="Open Sans" pitchFamily="34" charset="-120"/>
                        </a:rPr>
                        <a:t>0.462 ± 0.048</a:t>
                      </a:r>
                      <a:endParaRPr lang="en-US" sz="1200" dirty="0">
                        <a:latin typeface="Open Sans" charset="0"/>
                        <a:ea typeface="Open Sans" charset="0"/>
                        <a:cs typeface="Open Sans" charset="0"/>
                      </a:endParaRPr>
                    </a:p>
                  </a:txBody>
                  <a:tcPr marL="76200" marR="76200" marT="50800" marB="50800">
                    <a:lnL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lnSpc>
                          <a:spcPts val="1680"/>
                        </a:lnSpc>
                        <a:buNone/>
                      </a:pPr>
                      <a:r>
                        <a:rPr lang="en-US" sz="1200" dirty="0">
                          <a:solidFill>
                            <a:srgbClr val="404040"/>
                          </a:solidFill>
                          <a:latin typeface="Open Sans" pitchFamily="34" charset="0"/>
                          <a:ea typeface="Open Sans" pitchFamily="34" charset="-122"/>
                          <a:cs typeface="Open Sans" pitchFamily="34" charset="-120"/>
                        </a:rPr>
                        <a:t>0.211 (12 %)</a:t>
                      </a:r>
                      <a:endParaRPr lang="en-US" sz="1200" dirty="0">
                        <a:latin typeface="Open Sans" charset="0"/>
                        <a:ea typeface="Open Sans" charset="0"/>
                        <a:cs typeface="Open Sans" charset="0"/>
                      </a:endParaRPr>
                    </a:p>
                  </a:txBody>
                  <a:tcPr marL="76200" marR="76200" marT="50800" marB="50800">
                    <a:lnL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lnSpc>
                          <a:spcPts val="1680"/>
                        </a:lnSpc>
                        <a:buNone/>
                      </a:pPr>
                      <a:r>
                        <a:rPr lang="en-US" sz="1200" dirty="0">
                          <a:solidFill>
                            <a:srgbClr val="C25E00"/>
                          </a:solidFill>
                          <a:latin typeface="Open Sans" pitchFamily="34" charset="0"/>
                          <a:ea typeface="Open Sans" pitchFamily="34" charset="-122"/>
                          <a:cs typeface="Open Sans" pitchFamily="34" charset="-120"/>
                        </a:rPr>
                        <a:t>0.46 ± 0.07</a:t>
                      </a:r>
                      <a:endParaRPr lang="en-US" sz="1200" dirty="0">
                        <a:latin typeface="Open Sans" charset="0"/>
                        <a:ea typeface="Open Sans" charset="0"/>
                        <a:cs typeface="Open Sans" charset="0"/>
                      </a:endParaRPr>
                    </a:p>
                  </a:txBody>
                  <a:tcPr marL="76200" marR="76200" marT="50800" marB="50800">
                    <a:lnL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25120">
                <a:tc>
                  <a:txBody>
                    <a:bodyPr/>
                    <a:lstStyle/>
                    <a:p>
                      <a:pPr marL="0" indent="0">
                        <a:lnSpc>
                          <a:spcPts val="1680"/>
                        </a:lnSpc>
                        <a:buNone/>
                      </a:pPr>
                      <a:r>
                        <a:rPr lang="en-US" sz="1200" dirty="0">
                          <a:solidFill>
                            <a:srgbClr val="404040"/>
                          </a:solidFill>
                          <a:latin typeface="Open Sans" pitchFamily="34" charset="0"/>
                          <a:ea typeface="Open Sans" pitchFamily="34" charset="-122"/>
                          <a:cs typeface="Open Sans" pitchFamily="34" charset="-120"/>
                        </a:rPr>
                        <a:t>Nb</a:t>
                      </a:r>
                      <a:endParaRPr lang="en-US" sz="1200" dirty="0">
                        <a:latin typeface="Open Sans" charset="0"/>
                        <a:ea typeface="Open Sans" charset="0"/>
                        <a:cs typeface="Open Sans" charset="0"/>
                      </a:endParaRPr>
                    </a:p>
                  </a:txBody>
                  <a:tcPr marL="76200" marR="76200" marT="50800" marB="50800">
                    <a:lnL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680"/>
                        </a:lnSpc>
                        <a:buNone/>
                      </a:pPr>
                      <a:r>
                        <a:rPr lang="en-US" sz="1200" dirty="0">
                          <a:solidFill>
                            <a:srgbClr val="404040"/>
                          </a:solidFill>
                          <a:latin typeface="Open Sans" pitchFamily="34" charset="0"/>
                          <a:ea typeface="Open Sans" pitchFamily="34" charset="-122"/>
                          <a:cs typeface="Open Sans" pitchFamily="34" charset="-120"/>
                        </a:rPr>
                        <a:t>Y-88</a:t>
                      </a:r>
                      <a:endParaRPr lang="en-US" sz="1200" dirty="0">
                        <a:latin typeface="Open Sans" charset="0"/>
                        <a:ea typeface="Open Sans" charset="0"/>
                        <a:cs typeface="Open Sans" charset="0"/>
                      </a:endParaRPr>
                    </a:p>
                  </a:txBody>
                  <a:tcPr marL="76200" marR="76200" marT="50800" marB="50800">
                    <a:lnL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lnSpc>
                          <a:spcPts val="1680"/>
                        </a:lnSpc>
                        <a:buNone/>
                      </a:pPr>
                      <a:r>
                        <a:rPr lang="en-US" sz="1200" dirty="0">
                          <a:solidFill>
                            <a:srgbClr val="404040"/>
                          </a:solidFill>
                          <a:latin typeface="Open Sans" pitchFamily="34" charset="0"/>
                          <a:ea typeface="Open Sans" pitchFamily="34" charset="-122"/>
                          <a:cs typeface="Open Sans" pitchFamily="34" charset="-120"/>
                        </a:rPr>
                        <a:t>0.622 ± 0.038</a:t>
                      </a:r>
                      <a:endParaRPr lang="en-US" sz="1200" dirty="0">
                        <a:latin typeface="Open Sans" charset="0"/>
                        <a:ea typeface="Open Sans" charset="0"/>
                        <a:cs typeface="Open Sans" charset="0"/>
                      </a:endParaRPr>
                    </a:p>
                  </a:txBody>
                  <a:tcPr marL="76200" marR="76200" marT="50800" marB="50800">
                    <a:lnL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lnSpc>
                          <a:spcPts val="1680"/>
                        </a:lnSpc>
                        <a:buNone/>
                      </a:pPr>
                      <a:r>
                        <a:rPr lang="en-US" sz="1200" dirty="0">
                          <a:solidFill>
                            <a:srgbClr val="404040"/>
                          </a:solidFill>
                          <a:latin typeface="Open Sans" pitchFamily="34" charset="0"/>
                          <a:ea typeface="Open Sans" pitchFamily="34" charset="-122"/>
                          <a:cs typeface="Open Sans" pitchFamily="34" charset="-120"/>
                        </a:rPr>
                        <a:t>0.549 (19 %)</a:t>
                      </a:r>
                      <a:endParaRPr lang="en-US" sz="1200" dirty="0">
                        <a:latin typeface="Open Sans" charset="0"/>
                        <a:ea typeface="Open Sans" charset="0"/>
                        <a:cs typeface="Open Sans" charset="0"/>
                      </a:endParaRPr>
                    </a:p>
                  </a:txBody>
                  <a:tcPr marL="76200" marR="76200" marT="50800" marB="50800">
                    <a:lnL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lnSpc>
                          <a:spcPts val="1680"/>
                        </a:lnSpc>
                        <a:buNone/>
                      </a:pPr>
                      <a:r>
                        <a:rPr lang="en-US" sz="1200" dirty="0">
                          <a:solidFill>
                            <a:srgbClr val="404040"/>
                          </a:solidFill>
                          <a:latin typeface="Open Sans" pitchFamily="34" charset="0"/>
                          <a:ea typeface="Open Sans" pitchFamily="34" charset="-122"/>
                          <a:cs typeface="Open Sans" pitchFamily="34" charset="-120"/>
                        </a:rPr>
                        <a:t>0.88 ± 0.17</a:t>
                      </a:r>
                      <a:endParaRPr lang="en-US" sz="1200" dirty="0">
                        <a:latin typeface="Open Sans" charset="0"/>
                        <a:ea typeface="Open Sans" charset="0"/>
                        <a:cs typeface="Open Sans" charset="0"/>
                      </a:endParaRPr>
                    </a:p>
                  </a:txBody>
                  <a:tcPr marL="76200" marR="76200" marT="50800" marB="50800">
                    <a:lnL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25120">
                <a:tc>
                  <a:txBody>
                    <a:bodyPr/>
                    <a:lstStyle/>
                    <a:p>
                      <a:pPr marL="0" indent="0">
                        <a:lnSpc>
                          <a:spcPts val="1680"/>
                        </a:lnSpc>
                        <a:buNone/>
                      </a:pPr>
                      <a:r>
                        <a:rPr lang="en-US" sz="1200" dirty="0">
                          <a:solidFill>
                            <a:srgbClr val="404040"/>
                          </a:solidFill>
                          <a:latin typeface="Open Sans" pitchFamily="34" charset="0"/>
                          <a:ea typeface="Open Sans" pitchFamily="34" charset="-122"/>
                          <a:cs typeface="Open Sans" pitchFamily="34" charset="-120"/>
                        </a:rPr>
                        <a:t>Nb</a:t>
                      </a:r>
                      <a:endParaRPr lang="en-US" sz="1200" dirty="0">
                        <a:latin typeface="Open Sans" charset="0"/>
                        <a:ea typeface="Open Sans" charset="0"/>
                        <a:cs typeface="Open Sans" charset="0"/>
                      </a:endParaRPr>
                    </a:p>
                  </a:txBody>
                  <a:tcPr marL="76200" marR="76200" marT="50800" marB="50800">
                    <a:lnL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680"/>
                        </a:lnSpc>
                        <a:buNone/>
                      </a:pPr>
                      <a:r>
                        <a:rPr lang="en-US" sz="1200" dirty="0">
                          <a:solidFill>
                            <a:srgbClr val="404040"/>
                          </a:solidFill>
                          <a:latin typeface="Open Sans" pitchFamily="34" charset="0"/>
                          <a:ea typeface="Open Sans" pitchFamily="34" charset="-122"/>
                          <a:cs typeface="Open Sans" pitchFamily="34" charset="-120"/>
                        </a:rPr>
                        <a:t>Zr-88</a:t>
                      </a:r>
                      <a:endParaRPr lang="en-US" sz="1200" dirty="0">
                        <a:latin typeface="Open Sans" charset="0"/>
                        <a:ea typeface="Open Sans" charset="0"/>
                        <a:cs typeface="Open Sans" charset="0"/>
                      </a:endParaRPr>
                    </a:p>
                  </a:txBody>
                  <a:tcPr marL="76200" marR="76200" marT="50800" marB="50800">
                    <a:lnL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lnSpc>
                          <a:spcPts val="1680"/>
                        </a:lnSpc>
                        <a:buNone/>
                      </a:pPr>
                      <a:r>
                        <a:rPr lang="en-US" sz="1200" dirty="0">
                          <a:solidFill>
                            <a:srgbClr val="404040"/>
                          </a:solidFill>
                          <a:latin typeface="Open Sans" pitchFamily="34" charset="0"/>
                          <a:ea typeface="Open Sans" pitchFamily="34" charset="-122"/>
                          <a:cs typeface="Open Sans" pitchFamily="34" charset="-120"/>
                        </a:rPr>
                        <a:t>1.41 ± 0.11</a:t>
                      </a:r>
                      <a:endParaRPr lang="en-US" sz="1200" dirty="0">
                        <a:latin typeface="Open Sans" charset="0"/>
                        <a:ea typeface="Open Sans" charset="0"/>
                        <a:cs typeface="Open Sans" charset="0"/>
                      </a:endParaRPr>
                    </a:p>
                  </a:txBody>
                  <a:tcPr marL="76200" marR="76200" marT="50800" marB="50800">
                    <a:lnL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lnSpc>
                          <a:spcPts val="1680"/>
                        </a:lnSpc>
                        <a:buNone/>
                      </a:pPr>
                      <a:r>
                        <a:rPr lang="en-US" sz="1200" dirty="0">
                          <a:solidFill>
                            <a:srgbClr val="404040"/>
                          </a:solidFill>
                          <a:latin typeface="Open Sans" pitchFamily="34" charset="0"/>
                          <a:ea typeface="Open Sans" pitchFamily="34" charset="-122"/>
                          <a:cs typeface="Open Sans" pitchFamily="34" charset="-120"/>
                        </a:rPr>
                        <a:t>1.56 (14 %)</a:t>
                      </a:r>
                      <a:endParaRPr lang="en-US" sz="1200" dirty="0">
                        <a:latin typeface="Open Sans" charset="0"/>
                        <a:ea typeface="Open Sans" charset="0"/>
                        <a:cs typeface="Open Sans" charset="0"/>
                      </a:endParaRPr>
                    </a:p>
                  </a:txBody>
                  <a:tcPr marL="76200" marR="76200" marT="50800" marB="50800">
                    <a:lnL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lnSpc>
                          <a:spcPts val="1680"/>
                        </a:lnSpc>
                        <a:buNone/>
                      </a:pPr>
                      <a:r>
                        <a:rPr lang="en-US" sz="1200" dirty="0">
                          <a:solidFill>
                            <a:srgbClr val="404040"/>
                          </a:solidFill>
                          <a:latin typeface="Open Sans" pitchFamily="34" charset="0"/>
                          <a:ea typeface="Open Sans" pitchFamily="34" charset="-122"/>
                          <a:cs typeface="Open Sans" pitchFamily="34" charset="-120"/>
                        </a:rPr>
                        <a:t>1.11 ± 0.18</a:t>
                      </a:r>
                      <a:endParaRPr lang="en-US" sz="1200" dirty="0">
                        <a:latin typeface="Open Sans" charset="0"/>
                        <a:ea typeface="Open Sans" charset="0"/>
                        <a:cs typeface="Open Sans" charset="0"/>
                      </a:endParaRPr>
                    </a:p>
                  </a:txBody>
                  <a:tcPr marL="76200" marR="76200" marT="50800" marB="50800">
                    <a:lnL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25120">
                <a:tc>
                  <a:txBody>
                    <a:bodyPr/>
                    <a:lstStyle/>
                    <a:p>
                      <a:pPr marL="0" indent="0">
                        <a:lnSpc>
                          <a:spcPts val="1680"/>
                        </a:lnSpc>
                        <a:buNone/>
                      </a:pPr>
                      <a:r>
                        <a:rPr lang="en-US" sz="1200" dirty="0">
                          <a:solidFill>
                            <a:srgbClr val="404040"/>
                          </a:solidFill>
                          <a:latin typeface="Open Sans" pitchFamily="34" charset="0"/>
                          <a:ea typeface="Open Sans" pitchFamily="34" charset="-122"/>
                          <a:cs typeface="Open Sans" pitchFamily="34" charset="-120"/>
                        </a:rPr>
                        <a:t>Nb</a:t>
                      </a:r>
                      <a:endParaRPr lang="en-US" sz="1200" dirty="0">
                        <a:latin typeface="Open Sans" charset="0"/>
                        <a:ea typeface="Open Sans" charset="0"/>
                        <a:cs typeface="Open Sans" charset="0"/>
                      </a:endParaRPr>
                    </a:p>
                  </a:txBody>
                  <a:tcPr marL="76200" marR="76200" marT="50800" marB="50800">
                    <a:lnL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680"/>
                        </a:lnSpc>
                        <a:buNone/>
                      </a:pPr>
                      <a:r>
                        <a:rPr lang="en-US" sz="1200" dirty="0">
                          <a:solidFill>
                            <a:srgbClr val="404040"/>
                          </a:solidFill>
                          <a:latin typeface="Open Sans" pitchFamily="34" charset="0"/>
                          <a:ea typeface="Open Sans" pitchFamily="34" charset="-122"/>
                          <a:cs typeface="Open Sans" pitchFamily="34" charset="-120"/>
                        </a:rPr>
                        <a:t>Y-89</a:t>
                      </a:r>
                      <a:endParaRPr lang="en-US" sz="1200" dirty="0">
                        <a:latin typeface="Open Sans" charset="0"/>
                        <a:ea typeface="Open Sans" charset="0"/>
                        <a:cs typeface="Open Sans" charset="0"/>
                      </a:endParaRPr>
                    </a:p>
                  </a:txBody>
                  <a:tcPr marL="76200" marR="76200" marT="50800" marB="50800">
                    <a:lnL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lnSpc>
                          <a:spcPts val="1680"/>
                        </a:lnSpc>
                        <a:buNone/>
                      </a:pPr>
                      <a:r>
                        <a:rPr lang="en-US" sz="1200" dirty="0">
                          <a:solidFill>
                            <a:srgbClr val="404040"/>
                          </a:solidFill>
                          <a:latin typeface="Open Sans" pitchFamily="34" charset="0"/>
                          <a:ea typeface="Open Sans" pitchFamily="34" charset="-122"/>
                          <a:cs typeface="Open Sans" pitchFamily="34" charset="-120"/>
                        </a:rPr>
                        <a:t>18.4 ± 0.9</a:t>
                      </a:r>
                      <a:endParaRPr lang="en-US" sz="1200" dirty="0">
                        <a:latin typeface="Open Sans" charset="0"/>
                        <a:ea typeface="Open Sans" charset="0"/>
                        <a:cs typeface="Open Sans" charset="0"/>
                      </a:endParaRPr>
                    </a:p>
                  </a:txBody>
                  <a:tcPr marL="76200" marR="76200" marT="50800" marB="50800">
                    <a:lnL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lnSpc>
                          <a:spcPts val="1680"/>
                        </a:lnSpc>
                        <a:buNone/>
                      </a:pPr>
                      <a:r>
                        <a:rPr lang="en-US" sz="1200" dirty="0">
                          <a:solidFill>
                            <a:srgbClr val="404040"/>
                          </a:solidFill>
                          <a:latin typeface="Open Sans" pitchFamily="34" charset="0"/>
                          <a:ea typeface="Open Sans" pitchFamily="34" charset="-122"/>
                          <a:cs typeface="Open Sans" pitchFamily="34" charset="-120"/>
                        </a:rPr>
                        <a:t>12.1 (7 %)</a:t>
                      </a:r>
                      <a:endParaRPr lang="en-US" sz="1200" dirty="0">
                        <a:latin typeface="Open Sans" charset="0"/>
                        <a:ea typeface="Open Sans" charset="0"/>
                        <a:cs typeface="Open Sans" charset="0"/>
                      </a:endParaRPr>
                    </a:p>
                  </a:txBody>
                  <a:tcPr marL="76200" marR="76200" marT="50800" marB="50800">
                    <a:lnL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lnSpc>
                          <a:spcPts val="1680"/>
                        </a:lnSpc>
                        <a:buNone/>
                      </a:pPr>
                      <a:r>
                        <a:rPr lang="en-US" sz="1200" dirty="0">
                          <a:solidFill>
                            <a:srgbClr val="404040"/>
                          </a:solidFill>
                          <a:latin typeface="Open Sans" pitchFamily="34" charset="0"/>
                          <a:ea typeface="Open Sans" pitchFamily="34" charset="-122"/>
                          <a:cs typeface="Open Sans" pitchFamily="34" charset="-120"/>
                        </a:rPr>
                        <a:t>0.66 ± 0.06</a:t>
                      </a:r>
                      <a:endParaRPr lang="en-US" sz="1200" dirty="0">
                        <a:latin typeface="Open Sans" charset="0"/>
                        <a:ea typeface="Open Sans" charset="0"/>
                        <a:cs typeface="Open Sans" charset="0"/>
                      </a:endParaRPr>
                    </a:p>
                  </a:txBody>
                  <a:tcPr marL="76200" marR="76200" marT="50800" marB="50800">
                    <a:lnL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5120">
                <a:tc>
                  <a:txBody>
                    <a:bodyPr/>
                    <a:lstStyle/>
                    <a:p>
                      <a:pPr marL="0" indent="0">
                        <a:lnSpc>
                          <a:spcPts val="1680"/>
                        </a:lnSpc>
                        <a:buNone/>
                      </a:pPr>
                      <a:r>
                        <a:rPr lang="en-US" sz="1200" dirty="0">
                          <a:solidFill>
                            <a:srgbClr val="404040"/>
                          </a:solidFill>
                          <a:latin typeface="Open Sans" pitchFamily="34" charset="0"/>
                          <a:ea typeface="Open Sans" pitchFamily="34" charset="-122"/>
                          <a:cs typeface="Open Sans" pitchFamily="34" charset="-120"/>
                        </a:rPr>
                        <a:t>Nb</a:t>
                      </a:r>
                      <a:endParaRPr lang="en-US" sz="1200" dirty="0">
                        <a:latin typeface="Open Sans" charset="0"/>
                        <a:ea typeface="Open Sans" charset="0"/>
                        <a:cs typeface="Open Sans" charset="0"/>
                      </a:endParaRPr>
                    </a:p>
                  </a:txBody>
                  <a:tcPr marL="76200" marR="76200" marT="50800" marB="50800">
                    <a:lnL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680"/>
                        </a:lnSpc>
                        <a:buNone/>
                      </a:pPr>
                      <a:r>
                        <a:rPr lang="en-US" sz="1200" dirty="0">
                          <a:solidFill>
                            <a:srgbClr val="404040"/>
                          </a:solidFill>
                          <a:latin typeface="Open Sans" pitchFamily="34" charset="0"/>
                          <a:ea typeface="Open Sans" pitchFamily="34" charset="-122"/>
                          <a:cs typeface="Open Sans" pitchFamily="34" charset="-120"/>
                        </a:rPr>
                        <a:t>Zr-89</a:t>
                      </a:r>
                      <a:endParaRPr lang="en-US" sz="1200" dirty="0">
                        <a:latin typeface="Open Sans" charset="0"/>
                        <a:ea typeface="Open Sans" charset="0"/>
                        <a:cs typeface="Open Sans" charset="0"/>
                      </a:endParaRPr>
                    </a:p>
                  </a:txBody>
                  <a:tcPr marL="76200" marR="76200" marT="50800" marB="50800">
                    <a:lnL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lnSpc>
                          <a:spcPts val="1680"/>
                        </a:lnSpc>
                        <a:buNone/>
                      </a:pPr>
                      <a:r>
                        <a:rPr lang="en-US" sz="1200" dirty="0">
                          <a:solidFill>
                            <a:srgbClr val="404040"/>
                          </a:solidFill>
                          <a:latin typeface="Open Sans" pitchFamily="34" charset="0"/>
                          <a:ea typeface="Open Sans" pitchFamily="34" charset="-122"/>
                          <a:cs typeface="Open Sans" pitchFamily="34" charset="-120"/>
                        </a:rPr>
                        <a:t>18.5 ± 0.9</a:t>
                      </a:r>
                      <a:endParaRPr lang="en-US" sz="1200" dirty="0">
                        <a:latin typeface="Open Sans" charset="0"/>
                        <a:ea typeface="Open Sans" charset="0"/>
                        <a:cs typeface="Open Sans" charset="0"/>
                      </a:endParaRPr>
                    </a:p>
                  </a:txBody>
                  <a:tcPr marL="76200" marR="76200" marT="50800" marB="50800">
                    <a:lnL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lnSpc>
                          <a:spcPts val="1680"/>
                        </a:lnSpc>
                        <a:buNone/>
                      </a:pPr>
                      <a:r>
                        <a:rPr lang="en-US" sz="1200" dirty="0">
                          <a:solidFill>
                            <a:srgbClr val="404040"/>
                          </a:solidFill>
                          <a:latin typeface="Open Sans" pitchFamily="34" charset="0"/>
                          <a:ea typeface="Open Sans" pitchFamily="34" charset="-122"/>
                          <a:cs typeface="Open Sans" pitchFamily="34" charset="-120"/>
                        </a:rPr>
                        <a:t>12.1 (7 %)</a:t>
                      </a:r>
                      <a:endParaRPr lang="en-US" sz="1200" dirty="0">
                        <a:latin typeface="Open Sans" charset="0"/>
                        <a:ea typeface="Open Sans" charset="0"/>
                        <a:cs typeface="Open Sans" charset="0"/>
                      </a:endParaRPr>
                    </a:p>
                  </a:txBody>
                  <a:tcPr marL="76200" marR="76200" marT="50800" marB="50800">
                    <a:lnL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lnSpc>
                          <a:spcPts val="1680"/>
                        </a:lnSpc>
                        <a:buNone/>
                      </a:pPr>
                      <a:r>
                        <a:rPr lang="en-US" sz="1200" dirty="0">
                          <a:solidFill>
                            <a:srgbClr val="404040"/>
                          </a:solidFill>
                          <a:latin typeface="Open Sans" pitchFamily="34" charset="0"/>
                          <a:ea typeface="Open Sans" pitchFamily="34" charset="-122"/>
                          <a:cs typeface="Open Sans" pitchFamily="34" charset="-120"/>
                        </a:rPr>
                        <a:t>0.66 ± 0.06</a:t>
                      </a:r>
                      <a:endParaRPr lang="en-US" sz="1200" dirty="0">
                        <a:latin typeface="Open Sans" charset="0"/>
                        <a:ea typeface="Open Sans" charset="0"/>
                        <a:cs typeface="Open Sans" charset="0"/>
                      </a:endParaRPr>
                    </a:p>
                  </a:txBody>
                  <a:tcPr marL="76200" marR="76200" marT="50800" marB="50800">
                    <a:lnL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graphicFrame>
        <p:nvGraphicFramePr>
          <p:cNvPr id="7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6372860" y="1557018"/>
          <a:ext cx="5006340" cy="3139440"/>
        </p:xfrm>
        <a:graphic>
          <a:graphicData uri="http://schemas.openxmlformats.org/drawingml/2006/table">
            <a:tbl>
              <a:tblPr/>
              <a:tblGrid>
                <a:gridCol w="45057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0101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017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5158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10139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25120">
                <a:tc>
                  <a:txBody>
                    <a:bodyPr/>
                    <a:lstStyle/>
                    <a:p>
                      <a:pPr marL="0" indent="0">
                        <a:lnSpc>
                          <a:spcPts val="1680"/>
                        </a:lnSpc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Open Sans" pitchFamily="34" charset="0"/>
                          <a:ea typeface="Open Sans" pitchFamily="34" charset="-122"/>
                          <a:cs typeface="Open Sans" pitchFamily="34" charset="-120"/>
                        </a:rPr>
                        <a:t>Foil</a:t>
                      </a:r>
                      <a:endParaRPr lang="en-US" sz="1200" dirty="0">
                        <a:latin typeface="Open Sans" charset="0"/>
                        <a:ea typeface="Open Sans" charset="0"/>
                        <a:cs typeface="Open Sans" charset="0"/>
                      </a:endParaRPr>
                    </a:p>
                  </a:txBody>
                  <a:tcPr marL="76200" marR="76200" marT="50800" marB="50800">
                    <a:lnL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42C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42C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680"/>
                        </a:lnSpc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Open Sans" pitchFamily="34" charset="0"/>
                          <a:ea typeface="Open Sans" pitchFamily="34" charset="-122"/>
                          <a:cs typeface="Open Sans" pitchFamily="34" charset="-120"/>
                        </a:rPr>
                        <a:t>Nuclide</a:t>
                      </a:r>
                      <a:endParaRPr lang="en-US" sz="1200" dirty="0">
                        <a:latin typeface="Open Sans" charset="0"/>
                        <a:ea typeface="Open Sans" charset="0"/>
                        <a:cs typeface="Open Sans" charset="0"/>
                      </a:endParaRPr>
                    </a:p>
                  </a:txBody>
                  <a:tcPr marL="76200" marR="76200" marT="50800" marB="50800">
                    <a:lnL w="12700" cap="flat" cmpd="sng" algn="ctr">
                      <a:solidFill>
                        <a:srgbClr val="042C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42C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42C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lnSpc>
                          <a:spcPts val="1680"/>
                        </a:lnSpc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Open Sans" pitchFamily="34" charset="0"/>
                          <a:ea typeface="Open Sans" pitchFamily="34" charset="-122"/>
                          <a:cs typeface="Open Sans" pitchFamily="34" charset="-120"/>
                        </a:rPr>
                        <a:t>E [unit]</a:t>
                      </a:r>
                      <a:endParaRPr lang="en-US" sz="1200" dirty="0">
                        <a:latin typeface="Open Sans" charset="0"/>
                        <a:ea typeface="Open Sans" charset="0"/>
                        <a:cs typeface="Open Sans" charset="0"/>
                      </a:endParaRPr>
                    </a:p>
                  </a:txBody>
                  <a:tcPr marL="76200" marR="76200" marT="50800" marB="50800">
                    <a:lnL w="12700" cap="flat" cmpd="sng" algn="ctr">
                      <a:solidFill>
                        <a:srgbClr val="042C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42C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42C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lnSpc>
                          <a:spcPts val="1680"/>
                        </a:lnSpc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Open Sans" pitchFamily="34" charset="0"/>
                          <a:ea typeface="Open Sans" pitchFamily="34" charset="-122"/>
                          <a:cs typeface="Open Sans" pitchFamily="34" charset="-120"/>
                        </a:rPr>
                        <a:t>C (rel.)</a:t>
                      </a:r>
                      <a:endParaRPr lang="en-US" sz="1200" dirty="0">
                        <a:latin typeface="Open Sans" charset="0"/>
                        <a:ea typeface="Open Sans" charset="0"/>
                        <a:cs typeface="Open Sans" charset="0"/>
                      </a:endParaRPr>
                    </a:p>
                  </a:txBody>
                  <a:tcPr marL="76200" marR="76200" marT="50800" marB="50800">
                    <a:lnL w="12700" cap="flat" cmpd="sng" algn="ctr">
                      <a:solidFill>
                        <a:srgbClr val="042C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42C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42C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lnSpc>
                          <a:spcPts val="1680"/>
                        </a:lnSpc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Open Sans" pitchFamily="34" charset="0"/>
                          <a:ea typeface="Open Sans" pitchFamily="34" charset="-122"/>
                          <a:cs typeface="Open Sans" pitchFamily="34" charset="-120"/>
                        </a:rPr>
                        <a:t>C/E</a:t>
                      </a:r>
                      <a:endParaRPr lang="en-US" sz="1200" dirty="0">
                        <a:latin typeface="Open Sans" charset="0"/>
                        <a:ea typeface="Open Sans" charset="0"/>
                        <a:cs typeface="Open Sans" charset="0"/>
                      </a:endParaRPr>
                    </a:p>
                  </a:txBody>
                  <a:tcPr marL="76200" marR="76200" marT="50800" marB="50800">
                    <a:lnL w="12700" cap="flat" cmpd="sng" algn="ctr">
                      <a:solidFill>
                        <a:srgbClr val="042C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42C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42C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25120">
                <a:tc>
                  <a:txBody>
                    <a:bodyPr/>
                    <a:lstStyle/>
                    <a:p>
                      <a:pPr marL="0" indent="0">
                        <a:lnSpc>
                          <a:spcPts val="1680"/>
                        </a:lnSpc>
                        <a:buNone/>
                      </a:pPr>
                      <a:r>
                        <a:rPr lang="en-US" sz="1200" dirty="0">
                          <a:solidFill>
                            <a:srgbClr val="404040"/>
                          </a:solidFill>
                          <a:latin typeface="Open Sans" pitchFamily="34" charset="0"/>
                          <a:ea typeface="Open Sans" pitchFamily="34" charset="-122"/>
                          <a:cs typeface="Open Sans" pitchFamily="34" charset="-120"/>
                        </a:rPr>
                        <a:t>Nb</a:t>
                      </a:r>
                      <a:endParaRPr lang="en-US" sz="1200" dirty="0">
                        <a:latin typeface="Open Sans" charset="0"/>
                        <a:ea typeface="Open Sans" charset="0"/>
                        <a:cs typeface="Open Sans" charset="0"/>
                      </a:endParaRPr>
                    </a:p>
                  </a:txBody>
                  <a:tcPr marL="76200" marR="76200" marT="50800" marB="50800">
                    <a:lnL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42C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680"/>
                        </a:lnSpc>
                        <a:buNone/>
                      </a:pPr>
                      <a:r>
                        <a:rPr lang="en-US" sz="1200" dirty="0">
                          <a:solidFill>
                            <a:srgbClr val="404040"/>
                          </a:solidFill>
                          <a:latin typeface="Open Sans" pitchFamily="34" charset="0"/>
                          <a:ea typeface="Open Sans" pitchFamily="34" charset="-122"/>
                          <a:cs typeface="Open Sans" pitchFamily="34" charset="-120"/>
                        </a:rPr>
                        <a:t>Nb-90*</a:t>
                      </a:r>
                      <a:endParaRPr lang="en-US" sz="1200" dirty="0">
                        <a:latin typeface="Open Sans" charset="0"/>
                        <a:ea typeface="Open Sans" charset="0"/>
                        <a:cs typeface="Open Sans" charset="0"/>
                      </a:endParaRPr>
                    </a:p>
                  </a:txBody>
                  <a:tcPr marL="76200" marR="76200" marT="50800" marB="50800">
                    <a:lnL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42C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lnSpc>
                          <a:spcPts val="1680"/>
                        </a:lnSpc>
                        <a:buNone/>
                      </a:pPr>
                      <a:r>
                        <a:rPr lang="en-US" sz="1200" dirty="0">
                          <a:solidFill>
                            <a:srgbClr val="404040"/>
                          </a:solidFill>
                          <a:latin typeface="Open Sans" pitchFamily="34" charset="0"/>
                          <a:ea typeface="Open Sans" pitchFamily="34" charset="-122"/>
                          <a:cs typeface="Open Sans" pitchFamily="34" charset="-120"/>
                        </a:rPr>
                        <a:t>0.609 ± 0.043</a:t>
                      </a:r>
                      <a:endParaRPr lang="en-US" sz="1200" dirty="0">
                        <a:latin typeface="Open Sans" charset="0"/>
                        <a:ea typeface="Open Sans" charset="0"/>
                        <a:cs typeface="Open Sans" charset="0"/>
                      </a:endParaRPr>
                    </a:p>
                  </a:txBody>
                  <a:tcPr marL="76200" marR="76200" marT="50800" marB="50800">
                    <a:lnL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42C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lnSpc>
                          <a:spcPts val="1680"/>
                        </a:lnSpc>
                        <a:buNone/>
                      </a:pPr>
                      <a:r>
                        <a:rPr lang="en-US" sz="1200" dirty="0">
                          <a:solidFill>
                            <a:srgbClr val="404040"/>
                          </a:solidFill>
                          <a:latin typeface="Open Sans" pitchFamily="34" charset="0"/>
                          <a:ea typeface="Open Sans" pitchFamily="34" charset="-122"/>
                          <a:cs typeface="Open Sans" pitchFamily="34" charset="-120"/>
                        </a:rPr>
                        <a:t>0.643 (16 %)</a:t>
                      </a:r>
                      <a:endParaRPr lang="en-US" sz="1200" dirty="0">
                        <a:latin typeface="Open Sans" charset="0"/>
                        <a:ea typeface="Open Sans" charset="0"/>
                        <a:cs typeface="Open Sans" charset="0"/>
                      </a:endParaRPr>
                    </a:p>
                  </a:txBody>
                  <a:tcPr marL="76200" marR="76200" marT="50800" marB="50800">
                    <a:lnL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42C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lnSpc>
                          <a:spcPts val="1680"/>
                        </a:lnSpc>
                        <a:buNone/>
                      </a:pPr>
                      <a:r>
                        <a:rPr lang="en-US" sz="1200" dirty="0">
                          <a:solidFill>
                            <a:srgbClr val="404040"/>
                          </a:solidFill>
                          <a:latin typeface="Open Sans" pitchFamily="34" charset="0"/>
                          <a:ea typeface="Open Sans" pitchFamily="34" charset="-122"/>
                          <a:cs typeface="Open Sans" pitchFamily="34" charset="-120"/>
                        </a:rPr>
                        <a:t>1.06 ± 0.18</a:t>
                      </a:r>
                      <a:endParaRPr lang="en-US" sz="1200" dirty="0">
                        <a:latin typeface="Open Sans" charset="0"/>
                        <a:ea typeface="Open Sans" charset="0"/>
                        <a:cs typeface="Open Sans" charset="0"/>
                      </a:endParaRPr>
                    </a:p>
                  </a:txBody>
                  <a:tcPr marL="76200" marR="76200" marT="50800" marB="50800">
                    <a:lnL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42C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25120">
                <a:tc>
                  <a:txBody>
                    <a:bodyPr/>
                    <a:lstStyle/>
                    <a:p>
                      <a:pPr marL="0" indent="0">
                        <a:lnSpc>
                          <a:spcPts val="1680"/>
                        </a:lnSpc>
                        <a:buNone/>
                      </a:pPr>
                      <a:r>
                        <a:rPr lang="en-US" sz="1200" dirty="0">
                          <a:solidFill>
                            <a:srgbClr val="404040"/>
                          </a:solidFill>
                          <a:latin typeface="Open Sans" pitchFamily="34" charset="0"/>
                          <a:ea typeface="Open Sans" pitchFamily="34" charset="-122"/>
                          <a:cs typeface="Open Sans" pitchFamily="34" charset="-120"/>
                        </a:rPr>
                        <a:t>Nb</a:t>
                      </a:r>
                      <a:endParaRPr lang="en-US" sz="1200" dirty="0">
                        <a:latin typeface="Open Sans" charset="0"/>
                        <a:ea typeface="Open Sans" charset="0"/>
                        <a:cs typeface="Open Sans" charset="0"/>
                      </a:endParaRPr>
                    </a:p>
                  </a:txBody>
                  <a:tcPr marL="76200" marR="76200" marT="50800" marB="50800">
                    <a:lnL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680"/>
                        </a:lnSpc>
                        <a:buNone/>
                      </a:pPr>
                      <a:r>
                        <a:rPr lang="en-US" sz="1200" dirty="0">
                          <a:solidFill>
                            <a:srgbClr val="404040"/>
                          </a:solidFill>
                          <a:latin typeface="Open Sans" pitchFamily="34" charset="0"/>
                          <a:ea typeface="Open Sans" pitchFamily="34" charset="-122"/>
                          <a:cs typeface="Open Sans" pitchFamily="34" charset="-120"/>
                        </a:rPr>
                        <a:t>Nb-92m</a:t>
                      </a:r>
                      <a:endParaRPr lang="en-US" sz="1200" dirty="0">
                        <a:latin typeface="Open Sans" charset="0"/>
                        <a:ea typeface="Open Sans" charset="0"/>
                        <a:cs typeface="Open Sans" charset="0"/>
                      </a:endParaRPr>
                    </a:p>
                  </a:txBody>
                  <a:tcPr marL="76200" marR="76200" marT="50800" marB="50800">
                    <a:lnL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lnSpc>
                          <a:spcPts val="1680"/>
                        </a:lnSpc>
                        <a:buNone/>
                      </a:pPr>
                      <a:r>
                        <a:rPr lang="en-US" sz="1200" dirty="0">
                          <a:solidFill>
                            <a:srgbClr val="404040"/>
                          </a:solidFill>
                          <a:latin typeface="Open Sans" pitchFamily="34" charset="0"/>
                          <a:ea typeface="Open Sans" pitchFamily="34" charset="-122"/>
                          <a:cs typeface="Open Sans" pitchFamily="34" charset="-120"/>
                        </a:rPr>
                        <a:t>26.2 ± 1.1</a:t>
                      </a:r>
                      <a:endParaRPr lang="en-US" sz="1200" dirty="0">
                        <a:latin typeface="Open Sans" charset="0"/>
                        <a:ea typeface="Open Sans" charset="0"/>
                        <a:cs typeface="Open Sans" charset="0"/>
                      </a:endParaRPr>
                    </a:p>
                  </a:txBody>
                  <a:tcPr marL="76200" marR="76200" marT="50800" marB="50800">
                    <a:lnL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lnSpc>
                          <a:spcPts val="1680"/>
                        </a:lnSpc>
                        <a:buNone/>
                      </a:pPr>
                      <a:r>
                        <a:rPr lang="en-US" sz="1200" dirty="0">
                          <a:solidFill>
                            <a:srgbClr val="404040"/>
                          </a:solidFill>
                          <a:latin typeface="Open Sans" pitchFamily="34" charset="0"/>
                          <a:ea typeface="Open Sans" pitchFamily="34" charset="-122"/>
                          <a:cs typeface="Open Sans" pitchFamily="34" charset="-120"/>
                        </a:rPr>
                        <a:t>24.6 (2 %)</a:t>
                      </a:r>
                      <a:endParaRPr lang="en-US" sz="1200" dirty="0">
                        <a:latin typeface="Open Sans" charset="0"/>
                        <a:ea typeface="Open Sans" charset="0"/>
                        <a:cs typeface="Open Sans" charset="0"/>
                      </a:endParaRPr>
                    </a:p>
                  </a:txBody>
                  <a:tcPr marL="76200" marR="76200" marT="50800" marB="50800">
                    <a:lnL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lnSpc>
                          <a:spcPts val="1680"/>
                        </a:lnSpc>
                        <a:buNone/>
                      </a:pPr>
                      <a:r>
                        <a:rPr lang="en-US" sz="1200" dirty="0">
                          <a:solidFill>
                            <a:srgbClr val="404040"/>
                          </a:solidFill>
                          <a:latin typeface="Open Sans" pitchFamily="34" charset="0"/>
                          <a:ea typeface="Open Sans" pitchFamily="34" charset="-122"/>
                          <a:cs typeface="Open Sans" pitchFamily="34" charset="-120"/>
                        </a:rPr>
                        <a:t>0.94 ± 0.04</a:t>
                      </a:r>
                      <a:endParaRPr lang="en-US" sz="1200" dirty="0">
                        <a:latin typeface="Open Sans" charset="0"/>
                        <a:ea typeface="Open Sans" charset="0"/>
                        <a:cs typeface="Open Sans" charset="0"/>
                      </a:endParaRPr>
                    </a:p>
                  </a:txBody>
                  <a:tcPr marL="76200" marR="76200" marT="50800" marB="50800">
                    <a:lnL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25120">
                <a:tc>
                  <a:txBody>
                    <a:bodyPr/>
                    <a:lstStyle/>
                    <a:p>
                      <a:pPr marL="0" indent="0">
                        <a:lnSpc>
                          <a:spcPts val="1680"/>
                        </a:lnSpc>
                        <a:buNone/>
                      </a:pPr>
                      <a:r>
                        <a:rPr lang="en-US" sz="1200" dirty="0">
                          <a:solidFill>
                            <a:srgbClr val="404040"/>
                          </a:solidFill>
                          <a:latin typeface="Open Sans" pitchFamily="34" charset="0"/>
                          <a:ea typeface="Open Sans" pitchFamily="34" charset="-122"/>
                          <a:cs typeface="Open Sans" pitchFamily="34" charset="-120"/>
                        </a:rPr>
                        <a:t>Bi</a:t>
                      </a:r>
                      <a:endParaRPr lang="en-US" sz="1200" dirty="0">
                        <a:latin typeface="Open Sans" charset="0"/>
                        <a:ea typeface="Open Sans" charset="0"/>
                        <a:cs typeface="Open Sans" charset="0"/>
                      </a:endParaRPr>
                    </a:p>
                  </a:txBody>
                  <a:tcPr marL="76200" marR="76200" marT="50800" marB="50800">
                    <a:lnL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680"/>
                        </a:lnSpc>
                        <a:buNone/>
                      </a:pPr>
                      <a:r>
                        <a:rPr lang="en-US" sz="1200" dirty="0">
                          <a:solidFill>
                            <a:srgbClr val="404040"/>
                          </a:solidFill>
                          <a:latin typeface="Open Sans" pitchFamily="34" charset="0"/>
                          <a:ea typeface="Open Sans" pitchFamily="34" charset="-122"/>
                          <a:cs typeface="Open Sans" pitchFamily="34" charset="-120"/>
                        </a:rPr>
                        <a:t>Tl-201</a:t>
                      </a:r>
                      <a:endParaRPr lang="en-US" sz="1200" dirty="0">
                        <a:latin typeface="Open Sans" charset="0"/>
                        <a:ea typeface="Open Sans" charset="0"/>
                        <a:cs typeface="Open Sans" charset="0"/>
                      </a:endParaRPr>
                    </a:p>
                  </a:txBody>
                  <a:tcPr marL="76200" marR="76200" marT="50800" marB="50800">
                    <a:lnL w="1270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lnSpc>
                          <a:spcPts val="1680"/>
                        </a:lnSpc>
                        <a:buNone/>
                      </a:pPr>
                      <a:r>
                        <a:rPr lang="en-US" sz="1200" dirty="0">
                          <a:solidFill>
                            <a:srgbClr val="404040"/>
                          </a:solidFill>
                          <a:latin typeface="Open Sans" pitchFamily="34" charset="0"/>
                          <a:ea typeface="Open Sans" pitchFamily="34" charset="-122"/>
                          <a:cs typeface="Open Sans" pitchFamily="34" charset="-120"/>
                        </a:rPr>
                        <a:t>3.97 ± 0.47</a:t>
                      </a:r>
                      <a:endParaRPr lang="en-US" sz="1200" dirty="0">
                        <a:latin typeface="Open Sans" charset="0"/>
                        <a:ea typeface="Open Sans" charset="0"/>
                        <a:cs typeface="Open Sans" charset="0"/>
                      </a:endParaRPr>
                    </a:p>
                  </a:txBody>
                  <a:tcPr marL="76200" marR="76200" marT="50800" marB="50800">
                    <a:lnL w="1270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lnSpc>
                          <a:spcPts val="1680"/>
                        </a:lnSpc>
                        <a:buNone/>
                      </a:pPr>
                      <a:r>
                        <a:rPr lang="en-US" sz="1200" dirty="0">
                          <a:solidFill>
                            <a:srgbClr val="404040"/>
                          </a:solidFill>
                          <a:latin typeface="Open Sans" pitchFamily="34" charset="0"/>
                          <a:ea typeface="Open Sans" pitchFamily="34" charset="-122"/>
                          <a:cs typeface="Open Sans" pitchFamily="34" charset="-120"/>
                        </a:rPr>
                        <a:t>2.58 (42 %)</a:t>
                      </a:r>
                      <a:endParaRPr lang="en-US" sz="1200" dirty="0">
                        <a:latin typeface="Open Sans" charset="0"/>
                        <a:ea typeface="Open Sans" charset="0"/>
                        <a:cs typeface="Open Sans" charset="0"/>
                      </a:endParaRPr>
                    </a:p>
                  </a:txBody>
                  <a:tcPr marL="76200" marR="76200" marT="50800" marB="50800">
                    <a:lnL w="1270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lnSpc>
                          <a:spcPts val="1680"/>
                        </a:lnSpc>
                        <a:buNone/>
                      </a:pPr>
                      <a:r>
                        <a:rPr lang="en-US" sz="1200" dirty="0">
                          <a:solidFill>
                            <a:srgbClr val="404040"/>
                          </a:solidFill>
                          <a:latin typeface="Open Sans" pitchFamily="34" charset="0"/>
                          <a:ea typeface="Open Sans" pitchFamily="34" charset="-122"/>
                          <a:cs typeface="Open Sans" pitchFamily="34" charset="-120"/>
                        </a:rPr>
                        <a:t>0.65 ± 0.29</a:t>
                      </a:r>
                      <a:endParaRPr lang="en-US" sz="1200" dirty="0">
                        <a:latin typeface="Open Sans" charset="0"/>
                        <a:ea typeface="Open Sans" charset="0"/>
                        <a:cs typeface="Open Sans" charset="0"/>
                      </a:endParaRPr>
                    </a:p>
                  </a:txBody>
                  <a:tcPr marL="76200" marR="76200" marT="50800" marB="50800">
                    <a:lnL w="1270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25120">
                <a:tc>
                  <a:txBody>
                    <a:bodyPr/>
                    <a:lstStyle/>
                    <a:p>
                      <a:pPr marL="0" indent="0">
                        <a:lnSpc>
                          <a:spcPts val="1680"/>
                        </a:lnSpc>
                        <a:buNone/>
                      </a:pPr>
                      <a:r>
                        <a:rPr lang="en-US" sz="1200" dirty="0">
                          <a:solidFill>
                            <a:srgbClr val="404040"/>
                          </a:solidFill>
                          <a:latin typeface="Open Sans" pitchFamily="34" charset="0"/>
                          <a:ea typeface="Open Sans" pitchFamily="34" charset="-122"/>
                          <a:cs typeface="Open Sans" pitchFamily="34" charset="-120"/>
                        </a:rPr>
                        <a:t>Bi</a:t>
                      </a:r>
                      <a:endParaRPr lang="en-US" sz="1200" dirty="0">
                        <a:latin typeface="Open Sans" charset="0"/>
                        <a:ea typeface="Open Sans" charset="0"/>
                        <a:cs typeface="Open Sans" charset="0"/>
                      </a:endParaRPr>
                    </a:p>
                  </a:txBody>
                  <a:tcPr marL="76200" marR="76200" marT="50800" marB="50800">
                    <a:lnL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680"/>
                        </a:lnSpc>
                        <a:buNone/>
                      </a:pPr>
                      <a:r>
                        <a:rPr lang="en-US" sz="1200" dirty="0">
                          <a:solidFill>
                            <a:srgbClr val="404040"/>
                          </a:solidFill>
                          <a:latin typeface="Open Sans" pitchFamily="34" charset="0"/>
                          <a:ea typeface="Open Sans" pitchFamily="34" charset="-122"/>
                          <a:cs typeface="Open Sans" pitchFamily="34" charset="-120"/>
                        </a:rPr>
                        <a:t>Tl-202</a:t>
                      </a:r>
                      <a:endParaRPr lang="en-US" sz="1200" dirty="0">
                        <a:latin typeface="Open Sans" charset="0"/>
                        <a:ea typeface="Open Sans" charset="0"/>
                        <a:cs typeface="Open Sans" charset="0"/>
                      </a:endParaRPr>
                    </a:p>
                  </a:txBody>
                  <a:tcPr marL="76200" marR="76200" marT="50800" marB="50800">
                    <a:lnL w="1270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lnSpc>
                          <a:spcPts val="1680"/>
                        </a:lnSpc>
                        <a:buNone/>
                      </a:pPr>
                      <a:r>
                        <a:rPr lang="en-US" sz="1200" dirty="0">
                          <a:solidFill>
                            <a:srgbClr val="404040"/>
                          </a:solidFill>
                          <a:latin typeface="Open Sans" pitchFamily="34" charset="0"/>
                          <a:ea typeface="Open Sans" pitchFamily="34" charset="-122"/>
                          <a:cs typeface="Open Sans" pitchFamily="34" charset="-120"/>
                        </a:rPr>
                        <a:t>0.416 ± 0.038</a:t>
                      </a:r>
                      <a:endParaRPr lang="en-US" sz="1200" dirty="0">
                        <a:latin typeface="Open Sans" charset="0"/>
                        <a:ea typeface="Open Sans" charset="0"/>
                        <a:cs typeface="Open Sans" charset="0"/>
                      </a:endParaRPr>
                    </a:p>
                  </a:txBody>
                  <a:tcPr marL="76200" marR="76200" marT="50800" marB="50800">
                    <a:lnL w="1270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lnSpc>
                          <a:spcPts val="1680"/>
                        </a:lnSpc>
                        <a:buNone/>
                      </a:pPr>
                      <a:r>
                        <a:rPr lang="en-US" sz="1200" dirty="0">
                          <a:solidFill>
                            <a:srgbClr val="404040"/>
                          </a:solidFill>
                          <a:latin typeface="Open Sans" pitchFamily="34" charset="0"/>
                          <a:ea typeface="Open Sans" pitchFamily="34" charset="-122"/>
                          <a:cs typeface="Open Sans" pitchFamily="34" charset="-120"/>
                        </a:rPr>
                        <a:t>0.971 (50 %)</a:t>
                      </a:r>
                      <a:endParaRPr lang="en-US" sz="1200" dirty="0">
                        <a:latin typeface="Open Sans" charset="0"/>
                        <a:ea typeface="Open Sans" charset="0"/>
                        <a:cs typeface="Open Sans" charset="0"/>
                      </a:endParaRPr>
                    </a:p>
                  </a:txBody>
                  <a:tcPr marL="76200" marR="76200" marT="50800" marB="50800">
                    <a:lnL w="1270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lnSpc>
                          <a:spcPts val="1680"/>
                        </a:lnSpc>
                        <a:buNone/>
                      </a:pPr>
                      <a:r>
                        <a:rPr lang="en-US" sz="1200" dirty="0">
                          <a:solidFill>
                            <a:srgbClr val="C25E00"/>
                          </a:solidFill>
                          <a:latin typeface="Open Sans" pitchFamily="34" charset="0"/>
                          <a:ea typeface="Open Sans" pitchFamily="34" charset="-122"/>
                          <a:cs typeface="Open Sans" pitchFamily="34" charset="-120"/>
                        </a:rPr>
                        <a:t>2.33 ± 1.18</a:t>
                      </a:r>
                      <a:endParaRPr lang="en-US" sz="1200" dirty="0">
                        <a:latin typeface="Open Sans" charset="0"/>
                        <a:ea typeface="Open Sans" charset="0"/>
                        <a:cs typeface="Open Sans" charset="0"/>
                      </a:endParaRPr>
                    </a:p>
                  </a:txBody>
                  <a:tcPr marL="76200" marR="76200" marT="50800" marB="50800">
                    <a:lnL w="1270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38480">
                <a:tc>
                  <a:txBody>
                    <a:bodyPr/>
                    <a:lstStyle/>
                    <a:p>
                      <a:pPr marL="0" indent="0">
                        <a:lnSpc>
                          <a:spcPts val="1680"/>
                        </a:lnSpc>
                        <a:buNone/>
                      </a:pPr>
                      <a:r>
                        <a:rPr lang="en-US" sz="1200" dirty="0">
                          <a:solidFill>
                            <a:srgbClr val="404040"/>
                          </a:solidFill>
                          <a:latin typeface="Open Sans" pitchFamily="34" charset="0"/>
                          <a:ea typeface="Open Sans" pitchFamily="34" charset="-122"/>
                          <a:cs typeface="Open Sans" pitchFamily="34" charset="-120"/>
                        </a:rPr>
                        <a:t>Bi</a:t>
                      </a:r>
                      <a:endParaRPr lang="en-US" sz="1200" dirty="0">
                        <a:latin typeface="Open Sans" charset="0"/>
                        <a:ea typeface="Open Sans" charset="0"/>
                        <a:cs typeface="Open Sans" charset="0"/>
                      </a:endParaRPr>
                    </a:p>
                  </a:txBody>
                  <a:tcPr marL="76200" marR="76200" marT="50800" marB="50800">
                    <a:lnL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680"/>
                        </a:lnSpc>
                        <a:buNone/>
                      </a:pPr>
                      <a:r>
                        <a:rPr lang="en-US" sz="1200" dirty="0">
                          <a:solidFill>
                            <a:srgbClr val="404040"/>
                          </a:solidFill>
                          <a:latin typeface="Open Sans" pitchFamily="34" charset="0"/>
                          <a:ea typeface="Open Sans" pitchFamily="34" charset="-122"/>
                          <a:cs typeface="Open Sans" pitchFamily="34" charset="-120"/>
                        </a:rPr>
                        <a:t>Pb-204m*</a:t>
                      </a:r>
                      <a:endParaRPr lang="en-US" sz="1200" dirty="0">
                        <a:latin typeface="Open Sans" charset="0"/>
                        <a:ea typeface="Open Sans" charset="0"/>
                        <a:cs typeface="Open Sans" charset="0"/>
                      </a:endParaRPr>
                    </a:p>
                  </a:txBody>
                  <a:tcPr marL="76200" marR="76200" marT="50800" marB="50800">
                    <a:lnL w="1270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lnSpc>
                          <a:spcPts val="1680"/>
                        </a:lnSpc>
                        <a:buNone/>
                      </a:pPr>
                      <a:r>
                        <a:rPr lang="en-US" sz="1200" dirty="0">
                          <a:solidFill>
                            <a:srgbClr val="404040"/>
                          </a:solidFill>
                          <a:latin typeface="Open Sans" pitchFamily="34" charset="0"/>
                          <a:ea typeface="Open Sans" pitchFamily="34" charset="-122"/>
                          <a:cs typeface="Open Sans" pitchFamily="34" charset="-120"/>
                        </a:rPr>
                        <a:t>0.187 ± 0.030</a:t>
                      </a:r>
                      <a:endParaRPr lang="en-US" sz="1200" dirty="0">
                        <a:latin typeface="Open Sans" charset="0"/>
                        <a:ea typeface="Open Sans" charset="0"/>
                        <a:cs typeface="Open Sans" charset="0"/>
                      </a:endParaRPr>
                    </a:p>
                  </a:txBody>
                  <a:tcPr marL="76200" marR="76200" marT="50800" marB="50800">
                    <a:lnL w="1270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lnSpc>
                          <a:spcPts val="1680"/>
                        </a:lnSpc>
                        <a:buNone/>
                      </a:pPr>
                      <a:r>
                        <a:rPr lang="en-US" sz="1200" dirty="0">
                          <a:solidFill>
                            <a:srgbClr val="404040"/>
                          </a:solidFill>
                          <a:latin typeface="Open Sans" pitchFamily="34" charset="0"/>
                          <a:ea typeface="Open Sans" pitchFamily="34" charset="-122"/>
                          <a:cs typeface="Open Sans" pitchFamily="34" charset="-120"/>
                        </a:rPr>
                        <a:t>0.0018 (10 %)</a:t>
                      </a:r>
                      <a:endParaRPr lang="en-US" sz="1200" dirty="0">
                        <a:latin typeface="Open Sans" charset="0"/>
                        <a:ea typeface="Open Sans" charset="0"/>
                        <a:cs typeface="Open Sans" charset="0"/>
                      </a:endParaRPr>
                    </a:p>
                  </a:txBody>
                  <a:tcPr marL="76200" marR="76200" marT="50800" marB="50800">
                    <a:lnL w="1270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lnSpc>
                          <a:spcPts val="1680"/>
                        </a:lnSpc>
                        <a:buNone/>
                      </a:pPr>
                      <a:r>
                        <a:rPr lang="en-US" sz="1200" dirty="0">
                          <a:solidFill>
                            <a:srgbClr val="C25E00"/>
                          </a:solidFill>
                          <a:latin typeface="Open Sans" pitchFamily="34" charset="0"/>
                          <a:ea typeface="Open Sans" pitchFamily="34" charset="-122"/>
                          <a:cs typeface="Open Sans" pitchFamily="34" charset="-120"/>
                        </a:rPr>
                        <a:t>0.009 ± 0.002</a:t>
                      </a:r>
                      <a:endParaRPr lang="en-US" sz="1200" dirty="0">
                        <a:latin typeface="Open Sans" charset="0"/>
                        <a:ea typeface="Open Sans" charset="0"/>
                        <a:cs typeface="Open Sans" charset="0"/>
                      </a:endParaRPr>
                    </a:p>
                  </a:txBody>
                  <a:tcPr marL="76200" marR="76200" marT="50800" marB="50800">
                    <a:lnL w="1270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25120">
                <a:tc>
                  <a:txBody>
                    <a:bodyPr/>
                    <a:lstStyle/>
                    <a:p>
                      <a:pPr marL="0" indent="0">
                        <a:lnSpc>
                          <a:spcPts val="1680"/>
                        </a:lnSpc>
                        <a:buNone/>
                      </a:pPr>
                      <a:r>
                        <a:rPr lang="en-US" sz="1200" dirty="0">
                          <a:solidFill>
                            <a:srgbClr val="404040"/>
                          </a:solidFill>
                          <a:latin typeface="Open Sans" pitchFamily="34" charset="0"/>
                          <a:ea typeface="Open Sans" pitchFamily="34" charset="-122"/>
                          <a:cs typeface="Open Sans" pitchFamily="34" charset="-120"/>
                        </a:rPr>
                        <a:t>Bi</a:t>
                      </a:r>
                      <a:endParaRPr lang="en-US" sz="1200" dirty="0">
                        <a:latin typeface="Open Sans" charset="0"/>
                        <a:ea typeface="Open Sans" charset="0"/>
                        <a:cs typeface="Open Sans" charset="0"/>
                      </a:endParaRPr>
                    </a:p>
                  </a:txBody>
                  <a:tcPr marL="76200" marR="76200" marT="50800" marB="50800">
                    <a:lnL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680"/>
                        </a:lnSpc>
                        <a:buNone/>
                      </a:pPr>
                      <a:r>
                        <a:rPr lang="en-US" sz="1200" dirty="0">
                          <a:solidFill>
                            <a:srgbClr val="404040"/>
                          </a:solidFill>
                          <a:latin typeface="Open Sans" pitchFamily="34" charset="0"/>
                          <a:ea typeface="Open Sans" pitchFamily="34" charset="-122"/>
                          <a:cs typeface="Open Sans" pitchFamily="34" charset="-120"/>
                        </a:rPr>
                        <a:t>Bi-205</a:t>
                      </a:r>
                      <a:endParaRPr lang="en-US" sz="1200" dirty="0">
                        <a:latin typeface="Open Sans" charset="0"/>
                        <a:ea typeface="Open Sans" charset="0"/>
                        <a:cs typeface="Open Sans" charset="0"/>
                      </a:endParaRPr>
                    </a:p>
                  </a:txBody>
                  <a:tcPr marL="76200" marR="76200" marT="50800" marB="50800">
                    <a:lnL w="1270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lnSpc>
                          <a:spcPts val="1680"/>
                        </a:lnSpc>
                        <a:buNone/>
                      </a:pPr>
                      <a:r>
                        <a:rPr lang="en-US" sz="1200" dirty="0">
                          <a:solidFill>
                            <a:srgbClr val="404040"/>
                          </a:solidFill>
                          <a:latin typeface="Open Sans" pitchFamily="34" charset="0"/>
                          <a:ea typeface="Open Sans" pitchFamily="34" charset="-122"/>
                          <a:cs typeface="Open Sans" pitchFamily="34" charset="-120"/>
                        </a:rPr>
                        <a:t>7.90 ± 0.26</a:t>
                      </a:r>
                      <a:endParaRPr lang="en-US" sz="1200" dirty="0">
                        <a:latin typeface="Open Sans" charset="0"/>
                        <a:ea typeface="Open Sans" charset="0"/>
                        <a:cs typeface="Open Sans" charset="0"/>
                      </a:endParaRPr>
                    </a:p>
                  </a:txBody>
                  <a:tcPr marL="76200" marR="76200" marT="50800" marB="50800">
                    <a:lnL w="1270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lnSpc>
                          <a:spcPts val="1680"/>
                        </a:lnSpc>
                        <a:buNone/>
                      </a:pPr>
                      <a:r>
                        <a:rPr lang="en-US" sz="1200" dirty="0">
                          <a:solidFill>
                            <a:srgbClr val="404040"/>
                          </a:solidFill>
                          <a:latin typeface="Open Sans" pitchFamily="34" charset="0"/>
                          <a:ea typeface="Open Sans" pitchFamily="34" charset="-122"/>
                          <a:cs typeface="Open Sans" pitchFamily="34" charset="-120"/>
                        </a:rPr>
                        <a:t>9.33 (19 %)</a:t>
                      </a:r>
                      <a:endParaRPr lang="en-US" sz="1200" dirty="0">
                        <a:latin typeface="Open Sans" charset="0"/>
                        <a:ea typeface="Open Sans" charset="0"/>
                        <a:cs typeface="Open Sans" charset="0"/>
                      </a:endParaRPr>
                    </a:p>
                  </a:txBody>
                  <a:tcPr marL="76200" marR="76200" marT="50800" marB="50800">
                    <a:lnL w="1270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lnSpc>
                          <a:spcPts val="1680"/>
                        </a:lnSpc>
                        <a:buNone/>
                      </a:pPr>
                      <a:r>
                        <a:rPr lang="en-US" sz="1200" dirty="0">
                          <a:solidFill>
                            <a:srgbClr val="404040"/>
                          </a:solidFill>
                          <a:latin typeface="Open Sans" pitchFamily="34" charset="0"/>
                          <a:ea typeface="Open Sans" pitchFamily="34" charset="-122"/>
                          <a:cs typeface="Open Sans" pitchFamily="34" charset="-120"/>
                        </a:rPr>
                        <a:t>1.18 ± 0.23</a:t>
                      </a:r>
                      <a:endParaRPr lang="en-US" sz="1200" dirty="0">
                        <a:latin typeface="Open Sans" charset="0"/>
                        <a:ea typeface="Open Sans" charset="0"/>
                        <a:cs typeface="Open Sans" charset="0"/>
                      </a:endParaRPr>
                    </a:p>
                  </a:txBody>
                  <a:tcPr marL="76200" marR="76200" marT="50800" marB="50800">
                    <a:lnL w="1270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25120">
                <a:tc>
                  <a:txBody>
                    <a:bodyPr/>
                    <a:lstStyle/>
                    <a:p>
                      <a:pPr marL="0" indent="0">
                        <a:lnSpc>
                          <a:spcPts val="1680"/>
                        </a:lnSpc>
                        <a:buNone/>
                      </a:pPr>
                      <a:r>
                        <a:rPr lang="en-US" sz="1200" dirty="0">
                          <a:solidFill>
                            <a:srgbClr val="404040"/>
                          </a:solidFill>
                          <a:latin typeface="Open Sans" pitchFamily="34" charset="0"/>
                          <a:ea typeface="Open Sans" pitchFamily="34" charset="-122"/>
                          <a:cs typeface="Open Sans" pitchFamily="34" charset="-120"/>
                        </a:rPr>
                        <a:t>Bi</a:t>
                      </a:r>
                      <a:endParaRPr lang="en-US" sz="1200" dirty="0">
                        <a:latin typeface="Open Sans" charset="0"/>
                        <a:ea typeface="Open Sans" charset="0"/>
                        <a:cs typeface="Open Sans" charset="0"/>
                      </a:endParaRPr>
                    </a:p>
                  </a:txBody>
                  <a:tcPr marL="76200" marR="76200" marT="50800" marB="50800">
                    <a:lnL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680"/>
                        </a:lnSpc>
                        <a:buNone/>
                      </a:pPr>
                      <a:r>
                        <a:rPr lang="en-US" sz="1200" dirty="0">
                          <a:solidFill>
                            <a:srgbClr val="404040"/>
                          </a:solidFill>
                          <a:latin typeface="Open Sans" pitchFamily="34" charset="0"/>
                          <a:ea typeface="Open Sans" pitchFamily="34" charset="-122"/>
                          <a:cs typeface="Open Sans" pitchFamily="34" charset="-120"/>
                        </a:rPr>
                        <a:t>Pb-205m</a:t>
                      </a:r>
                      <a:endParaRPr lang="en-US" sz="1200" dirty="0">
                        <a:latin typeface="Open Sans" charset="0"/>
                        <a:ea typeface="Open Sans" charset="0"/>
                        <a:cs typeface="Open Sans" charset="0"/>
                      </a:endParaRPr>
                    </a:p>
                  </a:txBody>
                  <a:tcPr marL="76200" marR="76200" marT="50800" marB="50800">
                    <a:lnL w="1270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lnSpc>
                          <a:spcPts val="1680"/>
                        </a:lnSpc>
                        <a:buNone/>
                      </a:pPr>
                      <a:r>
                        <a:rPr lang="en-US" sz="1200" dirty="0">
                          <a:solidFill>
                            <a:srgbClr val="404040"/>
                          </a:solidFill>
                          <a:latin typeface="Open Sans" pitchFamily="34" charset="0"/>
                          <a:ea typeface="Open Sans" pitchFamily="34" charset="-122"/>
                          <a:cs typeface="Open Sans" pitchFamily="34" charset="-120"/>
                        </a:rPr>
                        <a:t>0.25 ± 0.09</a:t>
                      </a:r>
                      <a:endParaRPr lang="en-US" sz="1200" dirty="0">
                        <a:latin typeface="Open Sans" charset="0"/>
                        <a:ea typeface="Open Sans" charset="0"/>
                        <a:cs typeface="Open Sans" charset="0"/>
                      </a:endParaRPr>
                    </a:p>
                  </a:txBody>
                  <a:tcPr marL="76200" marR="76200" marT="50800" marB="50800">
                    <a:lnL w="1270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lnSpc>
                          <a:spcPts val="1680"/>
                        </a:lnSpc>
                        <a:buNone/>
                      </a:pPr>
                      <a:r>
                        <a:rPr lang="en-US" sz="1200" dirty="0">
                          <a:solidFill>
                            <a:srgbClr val="404040"/>
                          </a:solidFill>
                          <a:latin typeface="Open Sans" pitchFamily="34" charset="0"/>
                          <a:ea typeface="Open Sans" pitchFamily="34" charset="-122"/>
                          <a:cs typeface="Open Sans" pitchFamily="34" charset="-120"/>
                        </a:rPr>
                        <a:t>1.26 (19 %)</a:t>
                      </a:r>
                      <a:endParaRPr lang="en-US" sz="1200" dirty="0">
                        <a:latin typeface="Open Sans" charset="0"/>
                        <a:ea typeface="Open Sans" charset="0"/>
                        <a:cs typeface="Open Sans" charset="0"/>
                      </a:endParaRPr>
                    </a:p>
                  </a:txBody>
                  <a:tcPr marL="76200" marR="76200" marT="50800" marB="50800">
                    <a:lnL w="1270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lnSpc>
                          <a:spcPts val="1680"/>
                        </a:lnSpc>
                        <a:buNone/>
                      </a:pPr>
                      <a:r>
                        <a:rPr lang="en-US" sz="1200" dirty="0">
                          <a:solidFill>
                            <a:srgbClr val="C25E00"/>
                          </a:solidFill>
                          <a:latin typeface="Open Sans" pitchFamily="34" charset="0"/>
                          <a:ea typeface="Open Sans" pitchFamily="34" charset="-122"/>
                          <a:cs typeface="Open Sans" pitchFamily="34" charset="-120"/>
                        </a:rPr>
                        <a:t>5.08 ± 2.15</a:t>
                      </a:r>
                      <a:endParaRPr lang="en-US" sz="1200" dirty="0">
                        <a:latin typeface="Open Sans" charset="0"/>
                        <a:ea typeface="Open Sans" charset="0"/>
                        <a:cs typeface="Open Sans" charset="0"/>
                      </a:endParaRPr>
                    </a:p>
                  </a:txBody>
                  <a:tcPr marL="76200" marR="76200" marT="50800" marB="50800">
                    <a:lnL w="1270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25120">
                <a:tc>
                  <a:txBody>
                    <a:bodyPr/>
                    <a:lstStyle/>
                    <a:p>
                      <a:pPr marL="0" indent="0">
                        <a:lnSpc>
                          <a:spcPts val="1680"/>
                        </a:lnSpc>
                        <a:buNone/>
                      </a:pPr>
                      <a:r>
                        <a:rPr lang="en-US" sz="1200" dirty="0">
                          <a:solidFill>
                            <a:srgbClr val="404040"/>
                          </a:solidFill>
                          <a:latin typeface="Open Sans" pitchFamily="34" charset="0"/>
                          <a:ea typeface="Open Sans" pitchFamily="34" charset="-122"/>
                          <a:cs typeface="Open Sans" pitchFamily="34" charset="-120"/>
                        </a:rPr>
                        <a:t>Bi</a:t>
                      </a:r>
                      <a:endParaRPr lang="en-US" sz="1200" dirty="0">
                        <a:latin typeface="Open Sans" charset="0"/>
                        <a:ea typeface="Open Sans" charset="0"/>
                        <a:cs typeface="Open Sans" charset="0"/>
                      </a:endParaRPr>
                    </a:p>
                  </a:txBody>
                  <a:tcPr marL="76200" marR="76200" marT="50800" marB="50800">
                    <a:lnL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680"/>
                        </a:lnSpc>
                        <a:buNone/>
                      </a:pPr>
                      <a:r>
                        <a:rPr lang="en-US" sz="1200" dirty="0">
                          <a:solidFill>
                            <a:srgbClr val="404040"/>
                          </a:solidFill>
                          <a:latin typeface="Open Sans" pitchFamily="34" charset="0"/>
                          <a:ea typeface="Open Sans" pitchFamily="34" charset="-122"/>
                          <a:cs typeface="Open Sans" pitchFamily="34" charset="-120"/>
                        </a:rPr>
                        <a:t>Bi-206</a:t>
                      </a:r>
                      <a:endParaRPr lang="en-US" sz="1200" dirty="0">
                        <a:latin typeface="Open Sans" charset="0"/>
                        <a:ea typeface="Open Sans" charset="0"/>
                        <a:cs typeface="Open Sans" charset="0"/>
                      </a:endParaRPr>
                    </a:p>
                  </a:txBody>
                  <a:tcPr marL="76200" marR="76200" marT="50800" marB="50800">
                    <a:lnL w="1270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lnSpc>
                          <a:spcPts val="1680"/>
                        </a:lnSpc>
                        <a:buNone/>
                      </a:pPr>
                      <a:r>
                        <a:rPr lang="en-US" sz="1200" dirty="0">
                          <a:solidFill>
                            <a:srgbClr val="404040"/>
                          </a:solidFill>
                          <a:latin typeface="Open Sans" pitchFamily="34" charset="0"/>
                          <a:ea typeface="Open Sans" pitchFamily="34" charset="-122"/>
                          <a:cs typeface="Open Sans" pitchFamily="34" charset="-120"/>
                        </a:rPr>
                        <a:t>12.4 ± 0.2</a:t>
                      </a:r>
                      <a:endParaRPr lang="en-US" sz="1200" dirty="0">
                        <a:latin typeface="Open Sans" charset="0"/>
                        <a:ea typeface="Open Sans" charset="0"/>
                        <a:cs typeface="Open Sans" charset="0"/>
                      </a:endParaRPr>
                    </a:p>
                  </a:txBody>
                  <a:tcPr marL="76200" marR="76200" marT="50800" marB="50800">
                    <a:lnL w="1270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lnSpc>
                          <a:spcPts val="1680"/>
                        </a:lnSpc>
                        <a:buNone/>
                      </a:pPr>
                      <a:r>
                        <a:rPr lang="en-US" sz="1200" dirty="0">
                          <a:solidFill>
                            <a:srgbClr val="404040"/>
                          </a:solidFill>
                          <a:latin typeface="Open Sans" pitchFamily="34" charset="0"/>
                          <a:ea typeface="Open Sans" pitchFamily="34" charset="-122"/>
                          <a:cs typeface="Open Sans" pitchFamily="34" charset="-120"/>
                        </a:rPr>
                        <a:t>19.3 (14 %)</a:t>
                      </a:r>
                      <a:endParaRPr lang="en-US" sz="1200" dirty="0">
                        <a:latin typeface="Open Sans" charset="0"/>
                        <a:ea typeface="Open Sans" charset="0"/>
                        <a:cs typeface="Open Sans" charset="0"/>
                      </a:endParaRPr>
                    </a:p>
                  </a:txBody>
                  <a:tcPr marL="76200" marR="76200" marT="50800" marB="50800">
                    <a:lnL w="1270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lnSpc>
                          <a:spcPts val="1680"/>
                        </a:lnSpc>
                        <a:buNone/>
                      </a:pPr>
                      <a:r>
                        <a:rPr lang="en-US" sz="1200" dirty="0">
                          <a:solidFill>
                            <a:srgbClr val="404040"/>
                          </a:solidFill>
                          <a:latin typeface="Open Sans" pitchFamily="34" charset="0"/>
                          <a:ea typeface="Open Sans" pitchFamily="34" charset="-122"/>
                          <a:cs typeface="Open Sans" pitchFamily="34" charset="-120"/>
                        </a:rPr>
                        <a:t>1.55 ± 0.23</a:t>
                      </a:r>
                      <a:endParaRPr lang="en-US" sz="1200" dirty="0">
                        <a:latin typeface="Open Sans" charset="0"/>
                        <a:ea typeface="Open Sans" charset="0"/>
                        <a:cs typeface="Open Sans" charset="0"/>
                      </a:endParaRPr>
                    </a:p>
                  </a:txBody>
                  <a:tcPr marL="76200" marR="76200" marT="50800" marB="50800">
                    <a:lnL w="1270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8" name="Text 3"/>
          <p:cNvSpPr/>
          <p:nvPr/>
        </p:nvSpPr>
        <p:spPr>
          <a:xfrm>
            <a:off x="1193800" y="4895471"/>
            <a:ext cx="10490962" cy="238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dirty="0">
                <a:solidFill>
                  <a:srgbClr val="666666"/>
                </a:solidFill>
                <a:latin typeface="Segoe UI" panose="020B0502040204020203" pitchFamily="34" charset="0"/>
                <a:ea typeface="Open Sans" pitchFamily="34" charset="-122"/>
                <a:cs typeface="Segoe UI" panose="020B0502040204020203" pitchFamily="34" charset="0"/>
              </a:rPr>
              <a:t>* medium or low identification confidence. C/E in </a:t>
            </a:r>
            <a:r>
              <a:rPr lang="en-US" sz="1200" dirty="0">
                <a:solidFill>
                  <a:srgbClr val="C25E00"/>
                </a:solidFill>
                <a:latin typeface="Segoe UI" panose="020B0502040204020203" pitchFamily="34" charset="0"/>
                <a:ea typeface="Open Sans" pitchFamily="34" charset="-122"/>
                <a:cs typeface="Segoe UI" panose="020B0502040204020203" pitchFamily="34" charset="0"/>
              </a:rPr>
              <a:t>orange</a:t>
            </a:r>
            <a:r>
              <a:rPr lang="en-US" sz="1200" dirty="0">
                <a:solidFill>
                  <a:srgbClr val="666666"/>
                </a:solidFill>
                <a:latin typeface="Segoe UI" panose="020B0502040204020203" pitchFamily="34" charset="0"/>
                <a:ea typeface="Open Sans" pitchFamily="34" charset="-122"/>
                <a:cs typeface="Segoe UI" panose="020B0502040204020203" pitchFamily="34" charset="0"/>
              </a:rPr>
              <a:t>: outside a factor of 2. Metastable Pb not included in the C/E figure.</a:t>
            </a:r>
            <a:endParaRPr lang="en-US" sz="120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0" name="Text 5"/>
          <p:cNvSpPr/>
          <p:nvPr/>
        </p:nvSpPr>
        <p:spPr>
          <a:xfrm>
            <a:off x="10896600" y="6365242"/>
            <a:ext cx="685800" cy="238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r">
              <a:lnSpc>
                <a:spcPts val="1680"/>
              </a:lnSpc>
              <a:buNone/>
            </a:pPr>
            <a:r>
              <a:rPr lang="en-US" sz="1200" dirty="0">
                <a:solidFill>
                  <a:srgbClr val="8A8A8A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21</a:t>
            </a:r>
            <a:endParaRPr lang="en-US" sz="1200" dirty="0"/>
          </a:p>
        </p:txBody>
      </p:sp>
      <p:sp>
        <p:nvSpPr>
          <p:cNvPr id="12" name="Text 14">
            <a:extLst>
              <a:ext uri="{FF2B5EF4-FFF2-40B4-BE49-F238E27FC236}">
                <a16:creationId xmlns:a16="http://schemas.microsoft.com/office/drawing/2014/main" id="{F1DE29FA-2B53-DEF7-7ECA-D59B86DC51C0}"/>
              </a:ext>
            </a:extLst>
          </p:cNvPr>
          <p:cNvSpPr/>
          <p:nvPr/>
        </p:nvSpPr>
        <p:spPr>
          <a:xfrm>
            <a:off x="1193800" y="6365239"/>
            <a:ext cx="9418320" cy="238760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dirty="0">
                <a:solidFill>
                  <a:srgbClr val="8A8A8A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20 October 2026 - Benchmark activation experiment of various foil samples using the ESS accelerator dump line 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ATIF-17 — ESS dump-line foil activation benchmark">
  <a:themeElements>
    <a:clrScheme name="SATIF-17 — ESS dump-line foil activation benchmark">
      <a:dk1>
        <a:srgbClr val="404040"/>
      </a:dk1>
      <a:lt1>
        <a:srgbClr val="FFFFFF"/>
      </a:lt1>
      <a:dk2>
        <a:srgbClr val="707070"/>
      </a:dk2>
      <a:lt2>
        <a:srgbClr val="ECECEC"/>
      </a:lt2>
      <a:accent1>
        <a:srgbClr val="0099DC"/>
      </a:accent1>
      <a:accent2>
        <a:srgbClr val="003366"/>
      </a:accent2>
      <a:accent3>
        <a:srgbClr val="001428"/>
      </a:accent3>
      <a:accent4>
        <a:srgbClr val="FF7D00"/>
      </a:accent4>
      <a:accent5>
        <a:srgbClr val="C25E00"/>
      </a:accent5>
      <a:accent6>
        <a:srgbClr val="0077B0"/>
      </a:accent6>
      <a:hlink>
        <a:srgbClr val="0563C1"/>
      </a:hlink>
      <a:folHlink>
        <a:srgbClr val="954F72"/>
      </a:folHlink>
    </a:clrScheme>
    <a:fontScheme name="SATIF-17 — ESS dump-line foil activation benchmark">
      <a:majorFont>
        <a:latin typeface="Open Sans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Open San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248</TotalTime>
  <Words>1729</Words>
  <Application>Microsoft Office PowerPoint</Application>
  <PresentationFormat>Widescreen</PresentationFormat>
  <Paragraphs>469</Paragraphs>
  <Slides>21</Slides>
  <Notes>21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6" baseType="lpstr">
      <vt:lpstr>Arial</vt:lpstr>
      <vt:lpstr>Open Sans</vt:lpstr>
      <vt:lpstr>Segoe UI</vt:lpstr>
      <vt:lpstr>Segoe UI Semibold</vt:lpstr>
      <vt:lpstr>SATIF-17 — ESS dump-line foil activation benchmark</vt:lpstr>
      <vt:lpstr>Benchmark activation experiment of various foil samples using the ESS accelerator dump line</vt:lpstr>
      <vt:lpstr>Agenda</vt:lpstr>
      <vt:lpstr>Introduction</vt:lpstr>
      <vt:lpstr>Introduction</vt:lpstr>
      <vt:lpstr>Introduction</vt:lpstr>
      <vt:lpstr>Methods</vt:lpstr>
      <vt:lpstr>Experiment design</vt:lpstr>
      <vt:lpstr>Experiment design</vt:lpstr>
      <vt:lpstr>Benchmark workflow</vt:lpstr>
      <vt:lpstr>Experimental work</vt:lpstr>
      <vt:lpstr>Computational work</vt:lpstr>
      <vt:lpstr>Computational work</vt:lpstr>
      <vt:lpstr>Results</vt:lpstr>
      <vt:lpstr>Considerations</vt:lpstr>
      <vt:lpstr>Experimental results</vt:lpstr>
      <vt:lpstr>Benchmark results</vt:lpstr>
      <vt:lpstr>Conclusions</vt:lpstr>
      <vt:lpstr>Conclusions</vt:lpstr>
      <vt:lpstr>Thank you!</vt:lpstr>
      <vt:lpstr>Appendix</vt:lpstr>
      <vt:lpstr>Appendix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SATIF-17 — ESS dump-line foil activation benchmark</dc:title>
  <dc:subject/>
  <dc:creator/>
  <cp:lastModifiedBy>Tomás Dähn Costante</cp:lastModifiedBy>
  <cp:revision>1</cp:revision>
  <dcterms:created xsi:type="dcterms:W3CDTF">2026-10-14T09:35:21Z</dcterms:created>
  <dcterms:modified xsi:type="dcterms:W3CDTF">2026-10-18T06:58:56Z</dcterms:modified>
</cp:coreProperties>
</file>