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8" r:id="rId2"/>
    <p:sldId id="525" r:id="rId3"/>
    <p:sldId id="555" r:id="rId4"/>
    <p:sldId id="557" r:id="rId5"/>
    <p:sldId id="558" r:id="rId6"/>
    <p:sldId id="532" r:id="rId7"/>
    <p:sldId id="536" r:id="rId8"/>
    <p:sldId id="585" r:id="rId9"/>
    <p:sldId id="556" r:id="rId10"/>
    <p:sldId id="559" r:id="rId11"/>
    <p:sldId id="560" r:id="rId12"/>
    <p:sldId id="566" r:id="rId13"/>
    <p:sldId id="574" r:id="rId14"/>
    <p:sldId id="575" r:id="rId15"/>
    <p:sldId id="577" r:id="rId16"/>
    <p:sldId id="576" r:id="rId17"/>
    <p:sldId id="578" r:id="rId18"/>
    <p:sldId id="579" r:id="rId19"/>
    <p:sldId id="580" r:id="rId20"/>
    <p:sldId id="581" r:id="rId21"/>
    <p:sldId id="582" r:id="rId22"/>
    <p:sldId id="586" r:id="rId23"/>
    <p:sldId id="583" r:id="rId24"/>
    <p:sldId id="584" r:id="rId25"/>
    <p:sldId id="573" r:id="rId26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pos="136" userDrawn="1">
          <p15:clr>
            <a:srgbClr val="A4A3A4"/>
          </p15:clr>
        </p15:guide>
        <p15:guide id="4" pos="560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1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CCFFFF"/>
    <a:srgbClr val="66FFFF"/>
    <a:srgbClr val="33CC33"/>
    <a:srgbClr val="ED6F00"/>
    <a:srgbClr val="0062C4"/>
    <a:srgbClr val="00A73C"/>
    <a:srgbClr val="474747"/>
    <a:srgbClr val="0056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3475" autoAdjust="0"/>
  </p:normalViewPr>
  <p:slideViewPr>
    <p:cSldViewPr snapToGrid="0" showGuides="1">
      <p:cViewPr varScale="1">
        <p:scale>
          <a:sx n="111" d="100"/>
          <a:sy n="111" d="100"/>
        </p:scale>
        <p:origin x="662" y="86"/>
      </p:cViewPr>
      <p:guideLst>
        <p:guide pos="2880"/>
        <p:guide pos="136"/>
        <p:guide pos="5602"/>
        <p:guide orient="horz" pos="1071"/>
        <p:guide orient="horz" pos="16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341245AA-491D-46E5-B998-4A7815015935}" type="datetimeFigureOut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83306"/>
            <a:ext cx="5445760" cy="3913615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AC4EFF81-4D48-40AC-89D6-1C8E76C6C0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505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열교환효율</a:t>
            </a:r>
            <a:r>
              <a:rPr lang="ko-KR" altLang="en-US" dirty="0" smtClean="0"/>
              <a:t> 향상 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en-US" altLang="ko-KR" baseline="0" dirty="0" smtClean="0">
                <a:sym typeface="Wingdings" panose="05000000000000000000" pitchFamily="2" charset="2"/>
              </a:rPr>
              <a:t> </a:t>
            </a:r>
            <a:r>
              <a:rPr lang="ko-KR" altLang="en-US" baseline="0" dirty="0" err="1" smtClean="0">
                <a:sym typeface="Wingdings" panose="05000000000000000000" pitchFamily="2" charset="2"/>
              </a:rPr>
              <a:t>쿨링시스템</a:t>
            </a:r>
            <a:r>
              <a:rPr lang="ko-KR" altLang="en-US" baseline="0" dirty="0" smtClean="0">
                <a:sym typeface="Wingdings" panose="05000000000000000000" pitchFamily="2" charset="2"/>
              </a:rPr>
              <a:t> 적용</a:t>
            </a:r>
            <a:r>
              <a:rPr lang="en-US" altLang="ko-KR" baseline="0" dirty="0" smtClean="0">
                <a:sym typeface="Wingdings" panose="05000000000000000000" pitchFamily="2" charset="2"/>
              </a:rPr>
              <a:t>,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EFF81-4D48-40AC-89D6-1C8E76C6C02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78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열교환효율</a:t>
            </a:r>
            <a:r>
              <a:rPr lang="ko-KR" altLang="en-US" dirty="0" smtClean="0"/>
              <a:t> 향상 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en-US" altLang="ko-KR" baseline="0" dirty="0" smtClean="0">
                <a:sym typeface="Wingdings" panose="05000000000000000000" pitchFamily="2" charset="2"/>
              </a:rPr>
              <a:t> </a:t>
            </a:r>
            <a:r>
              <a:rPr lang="ko-KR" altLang="en-US" baseline="0" dirty="0" err="1" smtClean="0">
                <a:sym typeface="Wingdings" panose="05000000000000000000" pitchFamily="2" charset="2"/>
              </a:rPr>
              <a:t>쿨링시스템</a:t>
            </a:r>
            <a:r>
              <a:rPr lang="ko-KR" altLang="en-US" baseline="0" dirty="0" smtClean="0">
                <a:sym typeface="Wingdings" panose="05000000000000000000" pitchFamily="2" charset="2"/>
              </a:rPr>
              <a:t> 적용</a:t>
            </a:r>
            <a:r>
              <a:rPr lang="en-US" altLang="ko-KR" baseline="0" dirty="0" smtClean="0">
                <a:sym typeface="Wingdings" panose="05000000000000000000" pitchFamily="2" charset="2"/>
              </a:rPr>
              <a:t>,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EFF81-4D48-40AC-89D6-1C8E76C6C02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01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열교환효율</a:t>
            </a:r>
            <a:r>
              <a:rPr lang="ko-KR" altLang="en-US" dirty="0" smtClean="0"/>
              <a:t> 향상 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en-US" altLang="ko-KR" baseline="0" dirty="0" smtClean="0">
                <a:sym typeface="Wingdings" panose="05000000000000000000" pitchFamily="2" charset="2"/>
              </a:rPr>
              <a:t> </a:t>
            </a:r>
            <a:r>
              <a:rPr lang="ko-KR" altLang="en-US" baseline="0" dirty="0" err="1" smtClean="0">
                <a:sym typeface="Wingdings" panose="05000000000000000000" pitchFamily="2" charset="2"/>
              </a:rPr>
              <a:t>쿨링시스템</a:t>
            </a:r>
            <a:r>
              <a:rPr lang="ko-KR" altLang="en-US" baseline="0" dirty="0" smtClean="0">
                <a:sym typeface="Wingdings" panose="05000000000000000000" pitchFamily="2" charset="2"/>
              </a:rPr>
              <a:t> 적용</a:t>
            </a:r>
            <a:r>
              <a:rPr lang="en-US" altLang="ko-KR" baseline="0" dirty="0" smtClean="0">
                <a:sym typeface="Wingdings" panose="05000000000000000000" pitchFamily="2" charset="2"/>
              </a:rPr>
              <a:t>,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EFF81-4D48-40AC-89D6-1C8E76C6C02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813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1F0C2-9C47-4888-8560-17F69E29BCFB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35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B84-D323-46C1-99C9-60E5EEA03587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49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4FEA-D145-4D37-92E1-03237A3794F0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18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0303-ACFC-4FB0-8079-4BEAFDEDCA31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39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3952-E906-41BE-8A69-C2FDD7C0F57F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09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F8386-0B6A-4EFE-8F8B-6580B76BFB26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99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D78E8706-D55C-4AB8-A6D0-DDDD88830079}"/>
              </a:ext>
            </a:extLst>
          </p:cNvPr>
          <p:cNvGrpSpPr/>
          <p:nvPr userDrawn="1"/>
        </p:nvGrpSpPr>
        <p:grpSpPr>
          <a:xfrm>
            <a:off x="0" y="0"/>
            <a:ext cx="9158654" cy="6858000"/>
            <a:chOff x="0" y="0"/>
            <a:chExt cx="9525000" cy="6858000"/>
          </a:xfrm>
        </p:grpSpPr>
        <p:pic>
          <p:nvPicPr>
            <p:cNvPr id="6" name="Picture 2" descr="C:\Documents and Settings\양수\My Documents\My Pictures\LG_MC\png\0606\BG3.png">
              <a:extLst>
                <a:ext uri="{FF2B5EF4-FFF2-40B4-BE49-F238E27FC236}">
                  <a16:creationId xmlns:a16="http://schemas.microsoft.com/office/drawing/2014/main" id="{113BDF0B-93C6-45AA-A9B9-69499EBAA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5000"/>
            </a:blip>
            <a:srcRect/>
            <a:stretch>
              <a:fillRect/>
            </a:stretch>
          </p:blipFill>
          <p:spPr bwMode="auto">
            <a:xfrm>
              <a:off x="0" y="0"/>
              <a:ext cx="9525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그림 6" descr="사선배경.png">
              <a:extLst>
                <a:ext uri="{FF2B5EF4-FFF2-40B4-BE49-F238E27FC236}">
                  <a16:creationId xmlns:a16="http://schemas.microsoft.com/office/drawing/2014/main" id="{7C58492F-6B59-4543-88E3-EFEC37319C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r="3846"/>
            <a:stretch/>
          </p:blipFill>
          <p:spPr>
            <a:xfrm>
              <a:off x="0" y="0"/>
              <a:ext cx="9525000" cy="6858000"/>
            </a:xfrm>
            <a:prstGeom prst="rect">
              <a:avLst/>
            </a:prstGeom>
          </p:spPr>
        </p:pic>
      </p:grp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E635F5E-A194-4523-84D7-63E497BE14D9}"/>
              </a:ext>
            </a:extLst>
          </p:cNvPr>
          <p:cNvCxnSpPr>
            <a:cxnSpLocks/>
          </p:cNvCxnSpPr>
          <p:nvPr userDrawn="1"/>
        </p:nvCxnSpPr>
        <p:spPr>
          <a:xfrm>
            <a:off x="147989" y="6428018"/>
            <a:ext cx="8511020" cy="0"/>
          </a:xfrm>
          <a:prstGeom prst="line">
            <a:avLst/>
          </a:prstGeom>
          <a:ln w="38100">
            <a:solidFill>
              <a:srgbClr val="005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9245B4A-B02E-4598-9A60-07025A464F4F}"/>
              </a:ext>
            </a:extLst>
          </p:cNvPr>
          <p:cNvSpPr/>
          <p:nvPr userDrawn="1"/>
        </p:nvSpPr>
        <p:spPr>
          <a:xfrm>
            <a:off x="0" y="234949"/>
            <a:ext cx="9144000" cy="736601"/>
          </a:xfrm>
          <a:prstGeom prst="rect">
            <a:avLst/>
          </a:prstGeom>
          <a:solidFill>
            <a:srgbClr val="B5B5B6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584" y="6414437"/>
            <a:ext cx="1644874" cy="527529"/>
          </a:xfrm>
          <a:prstGeom prst="rect">
            <a:avLst/>
          </a:prstGeom>
        </p:spPr>
      </p:pic>
      <p:sp>
        <p:nvSpPr>
          <p:cNvPr id="9" name="Oval 25"/>
          <p:cNvSpPr>
            <a:spLocks noChangeAspect="1" noChangeArrowheads="1"/>
          </p:cNvSpPr>
          <p:nvPr userDrawn="1"/>
        </p:nvSpPr>
        <p:spPr bwMode="auto">
          <a:xfrm>
            <a:off x="8772212" y="6309028"/>
            <a:ext cx="252000" cy="252000"/>
          </a:xfrm>
          <a:prstGeom prst="ellipse">
            <a:avLst/>
          </a:prstGeom>
          <a:solidFill>
            <a:srgbClr val="0066FF"/>
          </a:solidFill>
          <a:ln w="1905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lIns="0" tIns="0" rIns="0" bIns="0" anchor="ctr"/>
          <a:lstStyle/>
          <a:p>
            <a:pPr algn="ctr" latinLnBrk="0"/>
            <a:fld id="{0BA2A915-2521-4773-A8EF-5FF3AC1C89E6}" type="slidenum">
              <a:rPr kumimoji="0" lang="ko-KR" altLang="en-US" sz="9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pPr algn="ctr" latinLnBrk="0"/>
              <a:t>‹#›</a:t>
            </a:fld>
            <a:endParaRPr kumimoji="0" lang="en-US" altLang="ko-KR" sz="9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483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90E2-E25B-4607-BD3E-8D0DAC9542C1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91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9EE4-30AF-4D26-9776-EF102B9AEF62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5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19D5-1071-41E0-AF28-838E4FCE304C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44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4816-97F6-4915-9F66-6839B0D8C732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137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24D0E-3EDE-4CB1-BFB3-D1DB28371A31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ADDEA-BE8C-4200-AFC5-CFC54F27A0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80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tif"/><Relationship Id="rId4" Type="http://schemas.openxmlformats.org/officeDocument/2006/relationships/image" Target="../media/image32.t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A4BF43BF-CD4F-4E1C-A925-0F32C5BDB855}"/>
              </a:ext>
            </a:extLst>
          </p:cNvPr>
          <p:cNvGrpSpPr/>
          <p:nvPr/>
        </p:nvGrpSpPr>
        <p:grpSpPr>
          <a:xfrm>
            <a:off x="0" y="33481"/>
            <a:ext cx="9158654" cy="6858000"/>
            <a:chOff x="0" y="0"/>
            <a:chExt cx="9525000" cy="6858000"/>
          </a:xfrm>
        </p:grpSpPr>
        <p:pic>
          <p:nvPicPr>
            <p:cNvPr id="5" name="Picture 2" descr="C:\Documents and Settings\양수\My Documents\My Pictures\LG_MC\png\0606\BG3.png">
              <a:extLst>
                <a:ext uri="{FF2B5EF4-FFF2-40B4-BE49-F238E27FC236}">
                  <a16:creationId xmlns:a16="http://schemas.microsoft.com/office/drawing/2014/main" id="{ED494F72-70D2-4A08-A79F-E1B334FC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5000"/>
            </a:blip>
            <a:srcRect/>
            <a:stretch>
              <a:fillRect/>
            </a:stretch>
          </p:blipFill>
          <p:spPr bwMode="auto">
            <a:xfrm>
              <a:off x="0" y="0"/>
              <a:ext cx="9525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그림 5" descr="사선배경.png">
              <a:extLst>
                <a:ext uri="{FF2B5EF4-FFF2-40B4-BE49-F238E27FC236}">
                  <a16:creationId xmlns:a16="http://schemas.microsoft.com/office/drawing/2014/main" id="{B77EC0D7-D576-4287-9BF8-64AD26AF3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r="3846"/>
            <a:stretch/>
          </p:blipFill>
          <p:spPr>
            <a:xfrm>
              <a:off x="0" y="0"/>
              <a:ext cx="9525000" cy="6858000"/>
            </a:xfrm>
            <a:prstGeom prst="rect">
              <a:avLst/>
            </a:prstGeom>
          </p:spPr>
        </p:pic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DA45C24-E0E0-4628-9DF5-FF4F415BD23D}"/>
              </a:ext>
            </a:extLst>
          </p:cNvPr>
          <p:cNvCxnSpPr/>
          <p:nvPr/>
        </p:nvCxnSpPr>
        <p:spPr>
          <a:xfrm>
            <a:off x="263525" y="467885"/>
            <a:ext cx="8677275" cy="0"/>
          </a:xfrm>
          <a:prstGeom prst="line">
            <a:avLst/>
          </a:prstGeom>
          <a:ln w="12700">
            <a:solidFill>
              <a:srgbClr val="005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C971D3B2-B53F-4BF0-954A-B4590814C3A7}"/>
              </a:ext>
            </a:extLst>
          </p:cNvPr>
          <p:cNvSpPr/>
          <p:nvPr/>
        </p:nvSpPr>
        <p:spPr>
          <a:xfrm>
            <a:off x="0" y="6298937"/>
            <a:ext cx="9144000" cy="559063"/>
          </a:xfrm>
          <a:prstGeom prst="rect">
            <a:avLst/>
          </a:prstGeom>
          <a:solidFill>
            <a:srgbClr val="005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8">
            <a:extLst>
              <a:ext uri="{FF2B5EF4-FFF2-40B4-BE49-F238E27FC236}">
                <a16:creationId xmlns:a16="http://schemas.microsoft.com/office/drawing/2014/main" id="{901FBFF3-75EF-4836-961C-D07F45F95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463498" y="1855419"/>
            <a:ext cx="217003" cy="910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A12602-CF37-4268-8F08-40D61564D1CA}"/>
              </a:ext>
            </a:extLst>
          </p:cNvPr>
          <p:cNvSpPr txBox="1"/>
          <p:nvPr/>
        </p:nvSpPr>
        <p:spPr>
          <a:xfrm>
            <a:off x="3947841" y="4588262"/>
            <a:ext cx="145905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kern="1200" cap="none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2024. </a:t>
            </a:r>
            <a:r>
              <a:rPr lang="en-US" altLang="ko-KR" sz="1600" b="1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11.  14</a:t>
            </a:r>
            <a:endParaRPr kumimoji="0" lang="ko-KR" altLang="en-US" sz="1600" b="1" i="0" u="none" kern="1200" cap="none" normalizeH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111A7D-52AC-46E7-A8D3-32B14052B146}"/>
              </a:ext>
            </a:extLst>
          </p:cNvPr>
          <p:cNvSpPr txBox="1"/>
          <p:nvPr/>
        </p:nvSpPr>
        <p:spPr>
          <a:xfrm>
            <a:off x="205052" y="5566285"/>
            <a:ext cx="895931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 defTabSz="914400" latinLnBrk="1">
              <a:defRPr/>
            </a:pPr>
            <a:r>
              <a:rPr lang="en-US" altLang="ko-KR" sz="3200" b="1" spc="-120" dirty="0" smtClean="0">
                <a:solidFill>
                  <a:srgbClr val="0056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Korea Atomic Energy Research Institute (KAERI)</a:t>
            </a:r>
            <a:endParaRPr kumimoji="0" lang="ko-KR" altLang="en-US" sz="3200" b="1" i="0" u="none" strike="noStrike" kern="1200" cap="none" spc="-120" normalizeH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004DBE-557F-45ED-8D77-632026E362DF}"/>
              </a:ext>
            </a:extLst>
          </p:cNvPr>
          <p:cNvSpPr txBox="1"/>
          <p:nvPr/>
        </p:nvSpPr>
        <p:spPr>
          <a:xfrm>
            <a:off x="343985" y="879134"/>
            <a:ext cx="8468128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indent="-571500" algn="ctr" defTabSz="914400" latinLnBrk="1">
              <a:buFontTx/>
              <a:buChar char="-"/>
              <a:defRPr/>
            </a:pPr>
            <a:endParaRPr lang="ko-KR" altLang="en-US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lvl="0" algn="ctr" defTabSz="914400" latinLnBrk="1">
              <a:defRPr/>
            </a:pP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Transient superhydrophilic surface modification of polyimide by metal ion beam irradiation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B25E9A-A2FD-4E9E-ABE8-7E753F8298E8}"/>
              </a:ext>
            </a:extLst>
          </p:cNvPr>
          <p:cNvSpPr txBox="1"/>
          <p:nvPr/>
        </p:nvSpPr>
        <p:spPr>
          <a:xfrm>
            <a:off x="3559678" y="3662579"/>
            <a:ext cx="188692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lvl="0" algn="ctr" defTabSz="914400" latinLnBrk="1">
              <a:defRPr/>
            </a:pPr>
            <a:r>
              <a:rPr lang="en-US" altLang="ko-KR" sz="2400" b="1" spc="-1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Sunmog</a:t>
            </a:r>
            <a:r>
              <a:rPr lang="en-US" altLang="ko-KR" sz="2400" b="1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Yeo</a:t>
            </a:r>
            <a:endParaRPr kumimoji="0" lang="ko-KR" altLang="en-US" sz="2400" b="1" i="0" u="none" strike="noStrike" kern="1200" cap="none" spc="-120" normalizeH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5F97F1E-A429-4031-9AFA-2DB7BF3EAE0C}"/>
              </a:ext>
            </a:extLst>
          </p:cNvPr>
          <p:cNvGrpSpPr/>
          <p:nvPr/>
        </p:nvGrpSpPr>
        <p:grpSpPr>
          <a:xfrm>
            <a:off x="4314229" y="3426436"/>
            <a:ext cx="515539" cy="58339"/>
            <a:chOff x="4286250" y="3494486"/>
            <a:chExt cx="515539" cy="58339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D8233CCA-E27E-4631-82C7-8BEE18FC83F8}"/>
                </a:ext>
              </a:extLst>
            </p:cNvPr>
            <p:cNvSpPr/>
            <p:nvPr/>
          </p:nvSpPr>
          <p:spPr>
            <a:xfrm>
              <a:off x="4286250" y="3494486"/>
              <a:ext cx="58339" cy="58339"/>
            </a:xfrm>
            <a:prstGeom prst="ellipse">
              <a:avLst/>
            </a:prstGeom>
            <a:solidFill>
              <a:srgbClr val="ED6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824988A6-2AB3-42AB-ABD0-9E9EAA3E76C1}"/>
                </a:ext>
              </a:extLst>
            </p:cNvPr>
            <p:cNvSpPr/>
            <p:nvPr/>
          </p:nvSpPr>
          <p:spPr>
            <a:xfrm>
              <a:off x="4438650" y="3494486"/>
              <a:ext cx="58339" cy="58339"/>
            </a:xfrm>
            <a:prstGeom prst="ellipse">
              <a:avLst/>
            </a:prstGeom>
            <a:solidFill>
              <a:srgbClr val="00A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C111EEB-2D1C-4868-AE16-3E878A0DED93}"/>
                </a:ext>
              </a:extLst>
            </p:cNvPr>
            <p:cNvSpPr/>
            <p:nvPr/>
          </p:nvSpPr>
          <p:spPr>
            <a:xfrm>
              <a:off x="4591050" y="3494486"/>
              <a:ext cx="58339" cy="58339"/>
            </a:xfrm>
            <a:prstGeom prst="ellipse">
              <a:avLst/>
            </a:prstGeom>
            <a:solidFill>
              <a:srgbClr val="006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C04DAD5C-F9A8-409B-AA00-C0C511808D0F}"/>
                </a:ext>
              </a:extLst>
            </p:cNvPr>
            <p:cNvSpPr/>
            <p:nvPr/>
          </p:nvSpPr>
          <p:spPr>
            <a:xfrm>
              <a:off x="4743450" y="3494486"/>
              <a:ext cx="58339" cy="5833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224D0992-B228-48D0-9A9D-009E3B092A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402" y="6391291"/>
            <a:ext cx="1359197" cy="37435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55" y="22082"/>
            <a:ext cx="1644874" cy="5275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4A12602-CF37-4268-8F08-40D61564D1CA}"/>
              </a:ext>
            </a:extLst>
          </p:cNvPr>
          <p:cNvSpPr txBox="1"/>
          <p:nvPr/>
        </p:nvSpPr>
        <p:spPr>
          <a:xfrm>
            <a:off x="2874807" y="5135376"/>
            <a:ext cx="348845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kern="1200" cap="none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Langmuir (2024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0" lang="en-US" altLang="ko-KR" sz="1600" b="1" i="0" u="none" kern="1200" cap="none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600" b="1" u="none" kern="1200" cap="none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40</a:t>
            </a:r>
            <a:r>
              <a:rPr kumimoji="0" lang="en-US" altLang="ko-KR" sz="1600" b="1" i="0" u="none" kern="1200" cap="none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12200-12206</a:t>
            </a:r>
            <a:endParaRPr kumimoji="0" lang="ko-KR" altLang="en-US" sz="1600" b="1" i="0" u="none" kern="1200" cap="none" normalizeH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336" name="Group 7"/>
          <p:cNvGrpSpPr>
            <a:grpSpLocks/>
          </p:cNvGrpSpPr>
          <p:nvPr/>
        </p:nvGrpSpPr>
        <p:grpSpPr bwMode="auto">
          <a:xfrm>
            <a:off x="863524" y="2534249"/>
            <a:ext cx="7829550" cy="783981"/>
            <a:chOff x="979" y="1117"/>
            <a:chExt cx="5343" cy="535"/>
          </a:xfrm>
        </p:grpSpPr>
        <p:sp>
          <p:nvSpPr>
            <p:cNvPr id="3324936" name="AutoShape 8" descr="menuimg-2"/>
            <p:cNvSpPr>
              <a:spLocks noChangeArrowheads="1"/>
            </p:cNvSpPr>
            <p:nvPr/>
          </p:nvSpPr>
          <p:spPr bwMode="auto">
            <a:xfrm>
              <a:off x="979" y="1117"/>
              <a:ext cx="5343" cy="521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12700">
              <a:solidFill>
                <a:srgbClr val="8AD8EC"/>
              </a:solidFill>
              <a:round/>
              <a:headEnd/>
              <a:tailEnd/>
            </a:ln>
            <a:effectLst>
              <a:outerShdw dist="45791" dir="3378596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80000"/>
                </a:lnSpc>
                <a:buFontTx/>
                <a:buChar char="•"/>
                <a:defRPr/>
              </a:pPr>
              <a:endParaRPr lang="ko-KR" altLang="en-US" sz="1662" b="1">
                <a:latin typeface="+mj-ea"/>
                <a:ea typeface="+mj-ea"/>
              </a:endParaRPr>
            </a:p>
          </p:txBody>
        </p:sp>
        <p:pic>
          <p:nvPicPr>
            <p:cNvPr id="3324937" name="Picture 9" descr="공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36000"/>
            </a:blip>
            <a:srcRect/>
            <a:stretch>
              <a:fillRect/>
            </a:stretch>
          </p:blipFill>
          <p:spPr bwMode="auto">
            <a:xfrm>
              <a:off x="988" y="1126"/>
              <a:ext cx="625" cy="526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bg1"/>
              </a:outerShdw>
            </a:effectLst>
            <a:extLst/>
          </p:spPr>
        </p:pic>
        <p:sp>
          <p:nvSpPr>
            <p:cNvPr id="3324939" name="Rectangle 11"/>
            <p:cNvSpPr>
              <a:spLocks noChangeArrowheads="1"/>
            </p:cNvSpPr>
            <p:nvPr/>
          </p:nvSpPr>
          <p:spPr bwMode="auto">
            <a:xfrm>
              <a:off x="1442" y="1242"/>
              <a:ext cx="2369" cy="30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1"/>
              </a:outerShdw>
            </a:effectLst>
            <a:extLst/>
          </p:spPr>
          <p:txBody>
            <a:bodyPr wrap="none">
              <a:spAutoFit/>
            </a:bodyPr>
            <a:lstStyle/>
            <a:p>
              <a:pPr defTabSz="703402">
                <a:lnSpc>
                  <a:spcPct val="90000"/>
                </a:lnSpc>
                <a:spcBef>
                  <a:spcPct val="170000"/>
                </a:spcBef>
                <a:defRPr/>
              </a:pPr>
              <a:r>
                <a:rPr lang="ko-KR" altLang="en-US" sz="2585" b="1" dirty="0" smtClean="0">
                  <a:latin typeface="+mj-ea"/>
                  <a:ea typeface="+mj-ea"/>
                </a:rPr>
                <a:t> </a:t>
              </a:r>
              <a:r>
                <a:rPr lang="en-US" altLang="ko-KR" sz="2585" b="1" dirty="0" smtClean="0">
                  <a:latin typeface="+mj-ea"/>
                  <a:ea typeface="+mj-ea"/>
                </a:rPr>
                <a:t>Experimental set up</a:t>
              </a:r>
              <a:endParaRPr lang="ko-KR" altLang="en-US" sz="2585" b="1" dirty="0">
                <a:latin typeface="+mj-ea"/>
                <a:ea typeface="+mj-ea"/>
              </a:endParaRPr>
            </a:p>
          </p:txBody>
        </p:sp>
      </p:grpSp>
      <p:sp>
        <p:nvSpPr>
          <p:cNvPr id="3324940" name="Text Box 12"/>
          <p:cNvSpPr txBox="1">
            <a:spLocks noChangeArrowheads="1"/>
          </p:cNvSpPr>
          <p:nvPr/>
        </p:nvSpPr>
        <p:spPr bwMode="auto">
          <a:xfrm>
            <a:off x="982678" y="370743"/>
            <a:ext cx="6117980" cy="5407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/>
        </p:spPr>
        <p:txBody>
          <a:bodyPr lIns="83527" tIns="41031" rIns="83527" bIns="41031" anchor="ctr"/>
          <a:lstStyle>
            <a:lvl1pPr marL="666750" indent="-66675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  <a:lvl2pPr marL="666750" indent="-66675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2pPr>
            <a:lvl3pPr marL="666750" indent="-66675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3pPr>
            <a:lvl4pPr marL="666750" indent="-66675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4pPr>
            <a:lvl5pPr marL="666750" indent="-66675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5pPr>
            <a:lvl6pPr marL="1123950" indent="-66675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6pPr>
            <a:lvl7pPr marL="1581150" indent="-66675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7pPr>
            <a:lvl8pPr marL="2038350" indent="-66675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8pPr>
            <a:lvl9pPr marL="2495550" indent="-66675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0" latinLnBrk="0" hangingPunct="0">
              <a:lnSpc>
                <a:spcPct val="90000"/>
              </a:lnSpc>
              <a:defRPr/>
            </a:pPr>
            <a:r>
              <a:rPr lang="en-US" altLang="ko-KR" sz="2585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Contents</a:t>
            </a:r>
            <a:endParaRPr lang="ko-KR" altLang="en-US" sz="2585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045963" y="2604588"/>
            <a:ext cx="577362" cy="6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2585" b="1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2</a:t>
            </a:r>
            <a:endParaRPr lang="en-US" altLang="ko-KR" sz="2585" b="1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1030577" y="1303315"/>
            <a:ext cx="577362" cy="6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2585" b="1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1</a:t>
            </a:r>
            <a:endParaRPr lang="en-US" altLang="ko-KR" sz="2585" b="1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15" name="Group 7"/>
          <p:cNvGrpSpPr>
            <a:grpSpLocks/>
          </p:cNvGrpSpPr>
          <p:nvPr/>
        </p:nvGrpSpPr>
        <p:grpSpPr bwMode="auto">
          <a:xfrm>
            <a:off x="850335" y="1426764"/>
            <a:ext cx="7829550" cy="783981"/>
            <a:chOff x="979" y="1117"/>
            <a:chExt cx="5343" cy="535"/>
          </a:xfrm>
        </p:grpSpPr>
        <p:sp>
          <p:nvSpPr>
            <p:cNvPr id="16" name="AutoShape 8" descr="menuimg-2"/>
            <p:cNvSpPr>
              <a:spLocks noChangeArrowheads="1"/>
            </p:cNvSpPr>
            <p:nvPr/>
          </p:nvSpPr>
          <p:spPr bwMode="auto">
            <a:xfrm>
              <a:off x="979" y="1117"/>
              <a:ext cx="5343" cy="521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12700">
              <a:solidFill>
                <a:srgbClr val="8AD8EC"/>
              </a:solidFill>
              <a:round/>
              <a:headEnd/>
              <a:tailEnd/>
            </a:ln>
            <a:effectLst>
              <a:outerShdw dist="45791" dir="3378596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80000"/>
                </a:lnSpc>
                <a:buFontTx/>
                <a:buChar char="•"/>
                <a:defRPr/>
              </a:pPr>
              <a:endParaRPr lang="ko-KR" altLang="en-US" sz="1662" b="1">
                <a:latin typeface="+mj-ea"/>
                <a:ea typeface="+mj-ea"/>
              </a:endParaRPr>
            </a:p>
          </p:txBody>
        </p:sp>
        <p:pic>
          <p:nvPicPr>
            <p:cNvPr id="17" name="Picture 9" descr="공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36000"/>
            </a:blip>
            <a:srcRect/>
            <a:stretch>
              <a:fillRect/>
            </a:stretch>
          </p:blipFill>
          <p:spPr bwMode="auto">
            <a:xfrm>
              <a:off x="988" y="1126"/>
              <a:ext cx="625" cy="526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bg1"/>
              </a:outerShdw>
            </a:effectLst>
            <a:extLst/>
          </p:spPr>
        </p:pic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442" y="1242"/>
              <a:ext cx="1491" cy="30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1"/>
              </a:outerShdw>
            </a:effectLst>
            <a:extLst/>
          </p:spPr>
          <p:txBody>
            <a:bodyPr wrap="none">
              <a:spAutoFit/>
            </a:bodyPr>
            <a:lstStyle/>
            <a:p>
              <a:pPr defTabSz="703402">
                <a:lnSpc>
                  <a:spcPct val="90000"/>
                </a:lnSpc>
                <a:spcBef>
                  <a:spcPct val="170000"/>
                </a:spcBef>
                <a:defRPr/>
              </a:pPr>
              <a:r>
                <a:rPr lang="ko-KR" altLang="en-US" sz="2585" b="1" dirty="0" smtClean="0">
                  <a:latin typeface="+mj-ea"/>
                  <a:ea typeface="+mj-ea"/>
                </a:rPr>
                <a:t> </a:t>
              </a:r>
              <a:r>
                <a:rPr lang="en-US" altLang="ko-KR" sz="2585" b="1" dirty="0" smtClean="0">
                  <a:latin typeface="+mj-ea"/>
                  <a:ea typeface="+mj-ea"/>
                </a:rPr>
                <a:t>Background</a:t>
              </a:r>
              <a:endParaRPr lang="ko-KR" altLang="en-US" sz="2585" b="1" dirty="0">
                <a:latin typeface="+mj-ea"/>
                <a:ea typeface="+mj-ea"/>
              </a:endParaRPr>
            </a:p>
          </p:txBody>
        </p:sp>
      </p:grp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032774" y="1497103"/>
            <a:ext cx="577362" cy="6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2585" b="1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1</a:t>
            </a:r>
            <a:endParaRPr lang="en-US" altLang="ko-KR" sz="2585" b="1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876712" y="3667902"/>
            <a:ext cx="7829550" cy="783981"/>
            <a:chOff x="979" y="1117"/>
            <a:chExt cx="5343" cy="535"/>
          </a:xfrm>
        </p:grpSpPr>
        <p:sp>
          <p:nvSpPr>
            <p:cNvPr id="24" name="AutoShape 8" descr="menuimg-2"/>
            <p:cNvSpPr>
              <a:spLocks noChangeArrowheads="1"/>
            </p:cNvSpPr>
            <p:nvPr/>
          </p:nvSpPr>
          <p:spPr bwMode="auto">
            <a:xfrm>
              <a:off x="979" y="1117"/>
              <a:ext cx="5343" cy="521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12700">
              <a:solidFill>
                <a:srgbClr val="8AD8EC"/>
              </a:solidFill>
              <a:round/>
              <a:headEnd/>
              <a:tailEnd/>
            </a:ln>
            <a:effectLst>
              <a:outerShdw dist="45791" dir="3378596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80000"/>
                </a:lnSpc>
                <a:buFontTx/>
                <a:buChar char="•"/>
                <a:defRPr/>
              </a:pPr>
              <a:endParaRPr lang="ko-KR" altLang="en-US" sz="1662" b="1">
                <a:latin typeface="+mj-ea"/>
                <a:ea typeface="+mj-ea"/>
              </a:endParaRPr>
            </a:p>
          </p:txBody>
        </p:sp>
        <p:pic>
          <p:nvPicPr>
            <p:cNvPr id="25" name="Picture 9" descr="공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36000"/>
            </a:blip>
            <a:srcRect/>
            <a:stretch>
              <a:fillRect/>
            </a:stretch>
          </p:blipFill>
          <p:spPr bwMode="auto">
            <a:xfrm>
              <a:off x="988" y="1126"/>
              <a:ext cx="625" cy="526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bg1"/>
              </a:outerShdw>
            </a:effectLst>
            <a:extLst/>
          </p:spPr>
        </p:pic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1442" y="1242"/>
              <a:ext cx="2637" cy="30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1"/>
              </a:outerShdw>
            </a:effectLst>
            <a:extLst/>
          </p:spPr>
          <p:txBody>
            <a:bodyPr wrap="none">
              <a:spAutoFit/>
            </a:bodyPr>
            <a:lstStyle/>
            <a:p>
              <a:pPr defTabSz="703402">
                <a:lnSpc>
                  <a:spcPct val="90000"/>
                </a:lnSpc>
                <a:spcBef>
                  <a:spcPct val="170000"/>
                </a:spcBef>
                <a:defRPr/>
              </a:pPr>
              <a:r>
                <a:rPr lang="ko-KR" altLang="en-US" sz="2585" b="1" dirty="0" smtClean="0">
                  <a:latin typeface="+mj-ea"/>
                  <a:ea typeface="+mj-ea"/>
                </a:rPr>
                <a:t> </a:t>
              </a:r>
              <a:r>
                <a:rPr lang="en-US" altLang="ko-KR" sz="2585" b="1" dirty="0" smtClean="0">
                  <a:latin typeface="+mj-ea"/>
                  <a:ea typeface="+mj-ea"/>
                </a:rPr>
                <a:t>Results and discussion</a:t>
              </a:r>
              <a:endParaRPr lang="ko-KR" altLang="en-US" sz="2585" b="1" dirty="0">
                <a:latin typeface="+mj-ea"/>
                <a:ea typeface="+mj-ea"/>
              </a:endParaRPr>
            </a:p>
          </p:txBody>
        </p:sp>
      </p:grp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059151" y="3738241"/>
            <a:ext cx="577362" cy="6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2585" b="1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3</a:t>
            </a:r>
            <a:endParaRPr lang="en-US" altLang="ko-KR" sz="2585" b="1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8" name="Group 7"/>
          <p:cNvGrpSpPr>
            <a:grpSpLocks/>
          </p:cNvGrpSpPr>
          <p:nvPr/>
        </p:nvGrpSpPr>
        <p:grpSpPr bwMode="auto">
          <a:xfrm>
            <a:off x="876712" y="4781040"/>
            <a:ext cx="7829550" cy="783981"/>
            <a:chOff x="979" y="1117"/>
            <a:chExt cx="5343" cy="535"/>
          </a:xfrm>
        </p:grpSpPr>
        <p:sp>
          <p:nvSpPr>
            <p:cNvPr id="29" name="AutoShape 8" descr="menuimg-2"/>
            <p:cNvSpPr>
              <a:spLocks noChangeArrowheads="1"/>
            </p:cNvSpPr>
            <p:nvPr/>
          </p:nvSpPr>
          <p:spPr bwMode="auto">
            <a:xfrm>
              <a:off x="979" y="1117"/>
              <a:ext cx="5343" cy="521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12700">
              <a:solidFill>
                <a:srgbClr val="8AD8EC"/>
              </a:solidFill>
              <a:round/>
              <a:headEnd/>
              <a:tailEnd/>
            </a:ln>
            <a:effectLst>
              <a:outerShdw dist="45791" dir="3378596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180000"/>
                </a:lnSpc>
                <a:buFontTx/>
                <a:buChar char="•"/>
                <a:defRPr/>
              </a:pPr>
              <a:endParaRPr lang="ko-KR" altLang="en-US" sz="1662" b="1">
                <a:latin typeface="+mj-ea"/>
                <a:ea typeface="+mj-ea"/>
              </a:endParaRPr>
            </a:p>
          </p:txBody>
        </p:sp>
        <p:pic>
          <p:nvPicPr>
            <p:cNvPr id="30" name="Picture 9" descr="공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36000"/>
            </a:blip>
            <a:srcRect/>
            <a:stretch>
              <a:fillRect/>
            </a:stretch>
          </p:blipFill>
          <p:spPr bwMode="auto">
            <a:xfrm>
              <a:off x="988" y="1126"/>
              <a:ext cx="625" cy="526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bg1"/>
              </a:outerShdw>
            </a:effectLst>
            <a:extLst/>
          </p:spPr>
        </p:pic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1442" y="1242"/>
              <a:ext cx="1232" cy="30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1"/>
              </a:outerShdw>
            </a:effectLst>
            <a:extLst/>
          </p:spPr>
          <p:txBody>
            <a:bodyPr wrap="none">
              <a:spAutoFit/>
            </a:bodyPr>
            <a:lstStyle/>
            <a:p>
              <a:pPr defTabSz="703402">
                <a:lnSpc>
                  <a:spcPct val="90000"/>
                </a:lnSpc>
                <a:spcBef>
                  <a:spcPct val="170000"/>
                </a:spcBef>
                <a:defRPr/>
              </a:pPr>
              <a:r>
                <a:rPr lang="ko-KR" altLang="en-US" sz="2585" b="1" dirty="0" smtClean="0">
                  <a:latin typeface="+mj-ea"/>
                  <a:ea typeface="+mj-ea"/>
                </a:rPr>
                <a:t> </a:t>
              </a:r>
              <a:r>
                <a:rPr lang="en-US" altLang="ko-KR" sz="2585" b="1" dirty="0" smtClean="0">
                  <a:latin typeface="+mj-ea"/>
                  <a:ea typeface="+mj-ea"/>
                </a:rPr>
                <a:t>Summary</a:t>
              </a:r>
              <a:endParaRPr lang="ko-KR" altLang="en-US" sz="2585" b="1" dirty="0">
                <a:latin typeface="+mj-ea"/>
                <a:ea typeface="+mj-ea"/>
              </a:endParaRPr>
            </a:p>
          </p:txBody>
        </p:sp>
      </p:grp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059151" y="4851379"/>
            <a:ext cx="577362" cy="6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2585" b="1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4</a:t>
            </a:r>
            <a:endParaRPr lang="en-US" altLang="ko-KR" sz="2585" b="1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>
                <a:solidFill>
                  <a:srgbClr val="0000FF"/>
                </a:solidFill>
              </a:rPr>
              <a:t>Background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4494" y="1062741"/>
            <a:ext cx="3106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Superhydrophilic surface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1" y="1780540"/>
            <a:ext cx="3562350" cy="1143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54482" y="2923540"/>
            <a:ext cx="166423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Superhydrophilic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69316" y="2918608"/>
            <a:ext cx="17540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Superhydrophobic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1" y="3438880"/>
            <a:ext cx="2630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Superhydrophilic application 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500031" y="1211072"/>
            <a:ext cx="8542896" cy="3948423"/>
            <a:chOff x="500031" y="1211072"/>
            <a:chExt cx="8542896" cy="3948423"/>
          </a:xfrm>
        </p:grpSpPr>
        <p:grpSp>
          <p:nvGrpSpPr>
            <p:cNvPr id="5" name="그룹 4"/>
            <p:cNvGrpSpPr/>
            <p:nvPr/>
          </p:nvGrpSpPr>
          <p:grpSpPr>
            <a:xfrm>
              <a:off x="4623327" y="1211072"/>
              <a:ext cx="4419600" cy="3948423"/>
              <a:chOff x="4623327" y="1211072"/>
              <a:chExt cx="4419600" cy="3948423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23327" y="1211072"/>
                <a:ext cx="4419600" cy="3640646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7832422" y="4851718"/>
                <a:ext cx="12073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Funshop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o-KR" alt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제공</a:t>
                </a:r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500031" y="3817886"/>
              <a:ext cx="16017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Self-Cleaning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00030" y="1325543"/>
            <a:ext cx="8539774" cy="4416477"/>
            <a:chOff x="500030" y="1161197"/>
            <a:chExt cx="8539774" cy="4416477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23327" y="1161197"/>
              <a:ext cx="4416477" cy="4416477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500030" y="4052008"/>
              <a:ext cx="1470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Anti-fogging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00030" y="1657045"/>
            <a:ext cx="8730787" cy="3282741"/>
            <a:chOff x="500030" y="1657045"/>
            <a:chExt cx="8730787" cy="3282741"/>
          </a:xfrm>
        </p:grpSpPr>
        <p:sp>
          <p:nvSpPr>
            <p:cNvPr id="29" name="TextBox 28"/>
            <p:cNvSpPr txBox="1"/>
            <p:nvPr/>
          </p:nvSpPr>
          <p:spPr>
            <a:xfrm>
              <a:off x="500030" y="4601232"/>
              <a:ext cx="39660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Biomedical Application : implant materials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32312" y="1657045"/>
              <a:ext cx="4798505" cy="3200234"/>
            </a:xfrm>
            <a:prstGeom prst="rect">
              <a:avLst/>
            </a:prstGeom>
          </p:spPr>
        </p:pic>
      </p:grpSp>
      <p:grpSp>
        <p:nvGrpSpPr>
          <p:cNvPr id="36" name="그룹 35"/>
          <p:cNvGrpSpPr/>
          <p:nvPr/>
        </p:nvGrpSpPr>
        <p:grpSpPr>
          <a:xfrm>
            <a:off x="500030" y="3750702"/>
            <a:ext cx="8730787" cy="2678475"/>
            <a:chOff x="500030" y="3750702"/>
            <a:chExt cx="8730787" cy="2678475"/>
          </a:xfrm>
        </p:grpSpPr>
        <p:sp>
          <p:nvSpPr>
            <p:cNvPr id="31" name="TextBox 30"/>
            <p:cNvSpPr txBox="1"/>
            <p:nvPr/>
          </p:nvSpPr>
          <p:spPr>
            <a:xfrm>
              <a:off x="567998" y="5386424"/>
              <a:ext cx="7328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…. </a:t>
              </a:r>
              <a:r>
                <a:rPr lang="en-US" altLang="ko-KR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etc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500030" y="3750702"/>
              <a:ext cx="8730787" cy="2678475"/>
              <a:chOff x="500031" y="3481135"/>
              <a:chExt cx="8730787" cy="267847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00031" y="4724261"/>
                <a:ext cx="13853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 Ink printing</a:t>
                </a:r>
                <a:endParaRPr lang="ko-KR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23322" y="3481135"/>
                <a:ext cx="4807496" cy="2004725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4440934" y="5482502"/>
                <a:ext cx="459887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ACS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applied Materials and Interface. Vol 6 (2014) 4011</a:t>
                </a:r>
              </a:p>
              <a:p>
                <a:pPr algn="ctr"/>
                <a:r>
                  <a:rPr lang="en-US" altLang="ko-KR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Patterned </a:t>
                </a:r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surface with controllable wettability for inkjet printing of flexible printed </a:t>
                </a:r>
                <a:r>
                  <a:rPr lang="en-US" altLang="ko-KR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electronics</a:t>
                </a:r>
                <a:endParaRPr lang="ko-KR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517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>
                <a:solidFill>
                  <a:srgbClr val="0000FF"/>
                </a:solidFill>
              </a:rPr>
              <a:t>Background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4494" y="1062741"/>
            <a:ext cx="3759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Flexible display panel substrate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7765" y="1598946"/>
            <a:ext cx="4564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Necessary condition for the flexible display substrate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765" y="2022279"/>
            <a:ext cx="557902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Flexibility and durability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 dimensional stability (humidity, temperature)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Lightweight</a:t>
            </a:r>
          </a:p>
          <a:p>
            <a:pPr marL="342900" indent="-342900">
              <a:buAutoNum type="arabicParenR"/>
            </a:pPr>
            <a:endParaRPr lang="en-US" altLang="ko-K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Transparency and optical properties (reflectivity, refractivity)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properties (Insulator, low permittivity)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Thermal stability (low thermal expansion coefficient)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stability (resistance for harsh chemical process)</a:t>
            </a:r>
          </a:p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etc..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25110" t="3497" r="26267" b="1901"/>
          <a:stretch/>
        </p:blipFill>
        <p:spPr>
          <a:xfrm>
            <a:off x="6372559" y="2082369"/>
            <a:ext cx="2670368" cy="29095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7765" y="5740840"/>
            <a:ext cx="27446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good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canditators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3357279" y="5796855"/>
            <a:ext cx="796577" cy="226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360318" y="5617728"/>
            <a:ext cx="4783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Polyimide (PI), Polyethylene Terephthalate (PET), </a:t>
            </a:r>
          </a:p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Polycarbonate (PC), 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Polymethyl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methacrylate (PMMA)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97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427" y="2216615"/>
            <a:ext cx="4762500" cy="3362325"/>
          </a:xfrm>
          <a:prstGeom prst="rect">
            <a:avLst/>
          </a:prstGeom>
        </p:spPr>
      </p:pic>
      <p:sp>
        <p:nvSpPr>
          <p:cNvPr id="11" name="구름 10"/>
          <p:cNvSpPr/>
          <p:nvPr/>
        </p:nvSpPr>
        <p:spPr>
          <a:xfrm>
            <a:off x="-1" y="3765028"/>
            <a:ext cx="4749421" cy="228093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>
                <a:solidFill>
                  <a:srgbClr val="0000FF"/>
                </a:solidFill>
              </a:rPr>
              <a:t>Background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4494" y="1062741"/>
            <a:ext cx="6942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Electrode formation processes on the flexible display substrate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765" y="1681011"/>
            <a:ext cx="615822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PVD (</a:t>
            </a:r>
            <a:r>
              <a:rPr lang="en-US" altLang="ko-K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Physicial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Vapor Deposition) : E-Beam evaporation, sputtering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CVD (Chemical Vapor Deposition)</a:t>
            </a:r>
          </a:p>
          <a:p>
            <a:pPr marL="342900" indent="-342900">
              <a:buAutoNum type="arabicParenR"/>
            </a:pP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Inkjet printing, Screen Printing </a:t>
            </a:r>
          </a:p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(Cheap, easy 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Industrial application)</a:t>
            </a:r>
          </a:p>
          <a:p>
            <a:pPr marL="342900" indent="-342900">
              <a:buAutoNum type="arabicParenR"/>
            </a:pPr>
            <a:endParaRPr lang="en-US" altLang="ko-K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etc..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459" y="4278997"/>
            <a:ext cx="34352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to enhance adhesion between substrates and ink (or paste), surface treatments should be done, especially, superhydrophilic surface treatments.</a:t>
            </a:r>
            <a:endParaRPr lang="ko-KR" alt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4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074" y="3013314"/>
            <a:ext cx="4923762" cy="28355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>
                <a:solidFill>
                  <a:srgbClr val="0000FF"/>
                </a:solidFill>
              </a:rPr>
              <a:t>Background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17" name="Rectangle 1282"/>
          <p:cNvSpPr>
            <a:spLocks noChangeArrowheads="1"/>
          </p:cNvSpPr>
          <p:nvPr/>
        </p:nvSpPr>
        <p:spPr bwMode="auto">
          <a:xfrm>
            <a:off x="-33752" y="1589834"/>
            <a:ext cx="89542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algn="just">
              <a:buFontTx/>
              <a:buChar char="-"/>
            </a:pPr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In order to make superhydrophilic surface of polyimide, various surface treatments have been applied such as chemical treatments,  plasma treatments, etc.</a:t>
            </a:r>
          </a:p>
          <a:p>
            <a:pPr marL="914400" lvl="1" indent="-457200" algn="just">
              <a:buFontTx/>
              <a:buChar char="-"/>
            </a:pPr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The chemical treatments, however, produces a lot of detrimental wastes to the environment.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579" y="1059499"/>
            <a:ext cx="1726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48579" y="3556000"/>
            <a:ext cx="4018621" cy="2362976"/>
            <a:chOff x="248579" y="3556000"/>
            <a:chExt cx="4018621" cy="2362976"/>
          </a:xfrm>
        </p:grpSpPr>
        <p:sp>
          <p:nvSpPr>
            <p:cNvPr id="5" name="구름 4"/>
            <p:cNvSpPr/>
            <p:nvPr/>
          </p:nvSpPr>
          <p:spPr>
            <a:xfrm>
              <a:off x="248579" y="4103723"/>
              <a:ext cx="4018621" cy="1815253"/>
            </a:xfrm>
            <a:prstGeom prst="clou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Rectangle 1282"/>
            <p:cNvSpPr>
              <a:spLocks noChangeArrowheads="1"/>
            </p:cNvSpPr>
            <p:nvPr/>
          </p:nvSpPr>
          <p:spPr bwMode="auto">
            <a:xfrm>
              <a:off x="875168" y="4431110"/>
              <a:ext cx="2650409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lvl="1" algn="just"/>
              <a:r>
                <a:rPr lang="en-US" altLang="ko-KR" dirty="0" smtClean="0">
                  <a:latin typeface="Times New Roman" panose="02020603050405020304" pitchFamily="18" charset="0"/>
                  <a:ea typeface="HY견고딕" pitchFamily="18" charset="-127"/>
                  <a:cs typeface="Times New Roman" panose="02020603050405020304" pitchFamily="18" charset="0"/>
                  <a:sym typeface="Wingdings" pitchFamily="2" charset="2"/>
                </a:rPr>
                <a:t>Is there anyway to achieve superhydrophilic surface without detrimental wastes? </a:t>
              </a:r>
              <a:endParaRPr lang="en-US" altLang="ko-KR" dirty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endParaRPr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1975334" y="3556000"/>
              <a:ext cx="408879" cy="57573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Rectangle 1282"/>
          <p:cNvSpPr>
            <a:spLocks noChangeArrowheads="1"/>
          </p:cNvSpPr>
          <p:nvPr/>
        </p:nvSpPr>
        <p:spPr bwMode="auto">
          <a:xfrm>
            <a:off x="-33752" y="2849916"/>
            <a:ext cx="83176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algn="just">
              <a:buFontTx/>
              <a:buChar char="-"/>
            </a:pPr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Surface treatments by Ion beam irradiation are environmental friendly tools and generate no detrimental wastes</a:t>
            </a:r>
            <a:endParaRPr lang="en-US" altLang="ko-KR" dirty="0">
              <a:latin typeface="Times New Roman" panose="02020603050405020304" pitchFamily="18" charset="0"/>
              <a:ea typeface="HY견고딕" pitchFamily="18" charset="-127"/>
              <a:cs typeface="Times New Roman" panose="02020603050405020304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59051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Experimental set up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422" y="1062741"/>
            <a:ext cx="8410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implanter operated by KAERI (Korea Atomic Energy Research Institute)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9" name="_x245204600" descr="EMB00000fc805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02" y="1598945"/>
            <a:ext cx="3856783" cy="287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245204760" descr="EMB00000fc8059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878" y="1598945"/>
            <a:ext cx="3854397" cy="287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26502" y="4609730"/>
            <a:ext cx="34064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 implanter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source :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DuoPIGatron</a:t>
            </a: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range : 20 ~ 200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species : H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He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Kr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etc.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537878" y="4609730"/>
            <a:ext cx="37736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 implanter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source :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Bernas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type ion source</a:t>
            </a:r>
          </a:p>
          <a:p>
            <a:pPr algn="just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range : 20 ~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 species :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Cr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Ni, Cu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6082" y="6087058"/>
            <a:ext cx="5365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+mn-ea"/>
                <a:cs typeface="Times New Roman" panose="02020603050405020304" pitchFamily="18" charset="0"/>
                <a:sym typeface="Wingdings" pitchFamily="2" charset="2"/>
              </a:rPr>
              <a:t>양성자과학연구단 홈페이지 </a:t>
            </a:r>
            <a:r>
              <a:rPr lang="ko-KR" altLang="en-US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: www.komac.re.kr</a:t>
            </a:r>
          </a:p>
        </p:txBody>
      </p:sp>
    </p:spTree>
    <p:extLst>
      <p:ext uri="{BB962C8B-B14F-4D97-AF65-F5344CB8AC3E}">
        <p14:creationId xmlns:p14="http://schemas.microsoft.com/office/powerpoint/2010/main" val="3893380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Experimental set up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111A7D-52AC-46E7-A8D3-32B14052B146}"/>
              </a:ext>
            </a:extLst>
          </p:cNvPr>
          <p:cNvSpPr txBox="1"/>
          <p:nvPr/>
        </p:nvSpPr>
        <p:spPr>
          <a:xfrm>
            <a:off x="125895" y="1107329"/>
            <a:ext cx="268118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342900" lvl="0" indent="-342900" defTabSz="914400" latinLnBrk="1">
              <a:buFont typeface="Wingdings" panose="05000000000000000000" pitchFamily="2" charset="2"/>
              <a:buChar char="v"/>
              <a:defRPr/>
            </a:pPr>
            <a:r>
              <a:rPr lang="en-US" altLang="ko-KR" sz="2000" b="1" spc="-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 ion  implanter</a:t>
            </a:r>
            <a:endParaRPr kumimoji="0" lang="ko-KR" altLang="en-US" sz="2000" b="1" i="0" u="none" strike="noStrike" kern="1200" cap="none" spc="-120" normalizeH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2" name="_x266085720" descr="EMB0000095c36e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23" y="1578223"/>
            <a:ext cx="5299379" cy="336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아래쪽 화살표 12"/>
          <p:cNvSpPr/>
          <p:nvPr/>
        </p:nvSpPr>
        <p:spPr>
          <a:xfrm>
            <a:off x="2138290" y="3678702"/>
            <a:ext cx="140677" cy="896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9880" y="4483130"/>
            <a:ext cx="1157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Burnace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source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1538" y="1921023"/>
            <a:ext cx="1772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 separation </a:t>
            </a:r>
          </a:p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아래쪽 화살표 17"/>
          <p:cNvSpPr/>
          <p:nvPr/>
        </p:nvSpPr>
        <p:spPr>
          <a:xfrm flipV="1">
            <a:off x="2567719" y="2567354"/>
            <a:ext cx="140433" cy="6878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아래쪽 화살표 18"/>
          <p:cNvSpPr/>
          <p:nvPr/>
        </p:nvSpPr>
        <p:spPr>
          <a:xfrm>
            <a:off x="2971243" y="3611255"/>
            <a:ext cx="144751" cy="1540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8967" y="5152007"/>
            <a:ext cx="1407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</a:t>
            </a:r>
          </a:p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3691" y="2526269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MQD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아래쪽 화살표 21"/>
          <p:cNvSpPr/>
          <p:nvPr/>
        </p:nvSpPr>
        <p:spPr>
          <a:xfrm flipV="1">
            <a:off x="3377046" y="2854516"/>
            <a:ext cx="112167" cy="3644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32879" y="2245031"/>
            <a:ext cx="93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Scanner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아래쪽 화살표 23"/>
          <p:cNvSpPr/>
          <p:nvPr/>
        </p:nvSpPr>
        <p:spPr>
          <a:xfrm flipV="1">
            <a:off x="3944873" y="2567354"/>
            <a:ext cx="112167" cy="6926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아래쪽 화살표 24"/>
          <p:cNvSpPr/>
          <p:nvPr/>
        </p:nvSpPr>
        <p:spPr>
          <a:xfrm>
            <a:off x="4323854" y="3414988"/>
            <a:ext cx="93401" cy="10681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18850" y="4390797"/>
            <a:ext cx="130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Faraday cup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95999" y="2201536"/>
            <a:ext cx="1042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</a:p>
          <a:p>
            <a:pPr algn="ctr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아래쪽 화살표 27"/>
          <p:cNvSpPr/>
          <p:nvPr/>
        </p:nvSpPr>
        <p:spPr>
          <a:xfrm flipV="1">
            <a:off x="4704968" y="2825367"/>
            <a:ext cx="112167" cy="3644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6893" y="2567354"/>
            <a:ext cx="332430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: 20 ~ 140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Peak current : ~ 1 mA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Irradiation area : ~ 100 mm-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ion species :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Co, Fe, Cu, Cr, Mg,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Ag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320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3" y="1459364"/>
            <a:ext cx="4527793" cy="37967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Experimental set up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6591" y="5364819"/>
            <a:ext cx="3350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SEO (Model : </a:t>
            </a:r>
            <a:r>
              <a:rPr lang="en-US" altLang="ko-KR" dirty="0" err="1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Phonix</a:t>
            </a:r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-MTT)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601" y="1059254"/>
            <a:ext cx="3398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Measurement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3711" y="3656934"/>
            <a:ext cx="4399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For the contact angle measurements, we used a drop of water. </a:t>
            </a:r>
          </a:p>
        </p:txBody>
      </p:sp>
    </p:spTree>
    <p:extLst>
      <p:ext uri="{BB962C8B-B14F-4D97-AF65-F5344CB8AC3E}">
        <p14:creationId xmlns:p14="http://schemas.microsoft.com/office/powerpoint/2010/main" val="3195967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Experimental set up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0601" y="4697018"/>
            <a:ext cx="3350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FTIR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Agilent (Model : Cary 660 IR)</a:t>
            </a:r>
          </a:p>
          <a:p>
            <a:endParaRPr lang="en-US" altLang="ko-KR" dirty="0">
              <a:latin typeface="Times New Roman" panose="02020603050405020304" pitchFamily="18" charset="0"/>
              <a:ea typeface="HY견고딕" pitchFamily="18" charset="-127"/>
              <a:cs typeface="Times New Roman" panose="02020603050405020304" pitchFamily="18" charset="0"/>
              <a:sym typeface="Wingdings" pitchFamily="2" charset="2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Surface bonding characterization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601" y="1059254"/>
            <a:ext cx="3504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analysis equipment 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019" r="29532"/>
          <a:stretch/>
        </p:blipFill>
        <p:spPr>
          <a:xfrm>
            <a:off x="195959" y="1459364"/>
            <a:ext cx="4362713" cy="30222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11860" r="14481"/>
          <a:stretch/>
        </p:blipFill>
        <p:spPr>
          <a:xfrm>
            <a:off x="4818670" y="1459364"/>
            <a:ext cx="4199467" cy="38008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43118" y="5343349"/>
            <a:ext cx="3350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Nano-indenter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CPX-UNHT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Surface hardness, elastic modulus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601" y="6012494"/>
            <a:ext cx="3350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ea typeface="HY견고딕" pitchFamily="18" charset="-127"/>
                <a:cs typeface="Times New Roman" panose="02020603050405020304" pitchFamily="18" charset="0"/>
                <a:sym typeface="Wingdings" pitchFamily="2" charset="2"/>
              </a:rPr>
              <a:t>Surface morphology  AFM</a:t>
            </a:r>
          </a:p>
        </p:txBody>
      </p:sp>
    </p:spTree>
    <p:extLst>
      <p:ext uri="{BB962C8B-B14F-4D97-AF65-F5344CB8AC3E}">
        <p14:creationId xmlns:p14="http://schemas.microsoft.com/office/powerpoint/2010/main" val="1998418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734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SRIM simulation for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ko-KR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79010" y="1451908"/>
            <a:ext cx="4812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beam irradiation condition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: 20 keV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species : Cu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82" y="2464740"/>
            <a:ext cx="4045292" cy="3563527"/>
          </a:xfrm>
          <a:prstGeom prst="rect">
            <a:avLst/>
          </a:prstGeom>
        </p:spPr>
      </p:pic>
      <p:pic>
        <p:nvPicPr>
          <p:cNvPr id="7" name="Picture 4" descr="C:\Sunmog\논문준비\polyimide\Cu 20 keV polyimide damage event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27" y="2464740"/>
            <a:ext cx="4137188" cy="349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5727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734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SRIM simulation for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ko-KR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4582" y="1451908"/>
            <a:ext cx="4812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beam irradiation condition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: 20 keV</a:t>
            </a:r>
          </a:p>
          <a:p>
            <a:pPr algn="just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species : Ti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7" descr="C:\Sunmog\논문준비\polyimide\Ti 20 keV polyimide damage event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114" y="2561413"/>
            <a:ext cx="423862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Sunmog\논문준비\polyimide\Ti 20 keV polyimide ion range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31" y="2561413"/>
            <a:ext cx="418147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251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7199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morphology change by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4582" y="1451908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ion beam current density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4558672" y="1943703"/>
            <a:ext cx="3298788" cy="2117934"/>
            <a:chOff x="4651675" y="2756776"/>
            <a:chExt cx="2341409" cy="1281761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9" t="17965" r="7557" b="22455"/>
            <a:stretch/>
          </p:blipFill>
          <p:spPr>
            <a:xfrm>
              <a:off x="4651675" y="2756776"/>
              <a:ext cx="2341409" cy="12817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936263" y="2756776"/>
              <a:ext cx="38664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276741" y="2756776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0.5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730111" y="4061636"/>
            <a:ext cx="3264086" cy="2147777"/>
            <a:chOff x="2286000" y="3990060"/>
            <a:chExt cx="2348688" cy="1281316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0" t="19149" r="7559" b="23545"/>
            <a:stretch/>
          </p:blipFill>
          <p:spPr>
            <a:xfrm>
              <a:off x="2286000" y="4038537"/>
              <a:ext cx="2348688" cy="123283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17464" y="3990060"/>
              <a:ext cx="37702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748324" y="4018223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558672" y="4142893"/>
            <a:ext cx="3298788" cy="2066519"/>
            <a:chOff x="4634688" y="4019636"/>
            <a:chExt cx="2358395" cy="1251740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7" t="18480" r="8319" b="25488"/>
            <a:stretch/>
          </p:blipFill>
          <p:spPr>
            <a:xfrm>
              <a:off x="4634688" y="4038537"/>
              <a:ext cx="2358395" cy="123283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936263" y="4019636"/>
              <a:ext cx="38664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275720" y="4073450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2.0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730111" y="1924345"/>
            <a:ext cx="3264086" cy="2137292"/>
            <a:chOff x="2286000" y="2756776"/>
            <a:chExt cx="2372953" cy="1374620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9" t="18432" r="8067" b="19538"/>
            <a:stretch/>
          </p:blipFill>
          <p:spPr>
            <a:xfrm>
              <a:off x="2286000" y="2756777"/>
              <a:ext cx="2372953" cy="1374619"/>
            </a:xfrm>
            <a:prstGeom prst="rect">
              <a:avLst/>
            </a:prstGeom>
          </p:spPr>
        </p:pic>
        <p:grpSp>
          <p:nvGrpSpPr>
            <p:cNvPr id="2" name="그룹 1"/>
            <p:cNvGrpSpPr/>
            <p:nvPr/>
          </p:nvGrpSpPr>
          <p:grpSpPr>
            <a:xfrm>
              <a:off x="2471812" y="2756776"/>
              <a:ext cx="988081" cy="314164"/>
              <a:chOff x="2471812" y="2756776"/>
              <a:chExt cx="988081" cy="31416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471812" y="2756776"/>
                <a:ext cx="377026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35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</a:t>
                </a:r>
                <a:endParaRPr lang="ko-KR" altLang="en-US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2746236" y="2770858"/>
                <a:ext cx="71365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35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Pristine</a:t>
                </a:r>
                <a:endParaRPr lang="ko-KR" altLang="en-US" sz="135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7713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7054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morphology change by metal ion beam irradiation (</a:t>
            </a:r>
            <a:r>
              <a:rPr lang="en-US" altLang="ko-KR" sz="2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4582" y="1451908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ion beam current density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" t="11618" r="8283" b="24410"/>
          <a:stretch/>
        </p:blipFill>
        <p:spPr>
          <a:xfrm>
            <a:off x="4558672" y="4353801"/>
            <a:ext cx="3118034" cy="2089529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668989" y="2013463"/>
            <a:ext cx="3252560" cy="2152290"/>
            <a:chOff x="1808018" y="2279277"/>
            <a:chExt cx="2753591" cy="1600202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" t="10324" r="7003" b="24863"/>
            <a:stretch/>
          </p:blipFill>
          <p:spPr>
            <a:xfrm>
              <a:off x="1808018" y="2279278"/>
              <a:ext cx="2753591" cy="160020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931485" y="2279277"/>
              <a:ext cx="37702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557184" y="2291307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0.3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555611" y="2013463"/>
            <a:ext cx="3121095" cy="2152290"/>
            <a:chOff x="4561609" y="2279277"/>
            <a:chExt cx="2749196" cy="1600202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" t="11167" r="6733" b="24652"/>
            <a:stretch/>
          </p:blipFill>
          <p:spPr>
            <a:xfrm>
              <a:off x="4561609" y="2279278"/>
              <a:ext cx="2749196" cy="160020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690271" y="2279277"/>
              <a:ext cx="38664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5315970" y="2291307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0.5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668989" y="4303625"/>
            <a:ext cx="3252560" cy="2139705"/>
            <a:chOff x="1808516" y="3829302"/>
            <a:chExt cx="2747096" cy="1650377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6" t="10777" r="7174" b="23358"/>
            <a:stretch/>
          </p:blipFill>
          <p:spPr>
            <a:xfrm>
              <a:off x="1808516" y="3853502"/>
              <a:ext cx="2747096" cy="162617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045785" y="3829302"/>
              <a:ext cx="37702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ko-KR" alt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671484" y="3841332"/>
              <a:ext cx="1023037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0.7 </a:t>
              </a:r>
              <a:r>
                <a:rPr lang="el-GR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35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sz="135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350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693331" y="4355968"/>
            <a:ext cx="3866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ko-KR" altLang="en-US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19030" y="4367998"/>
            <a:ext cx="102303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 </a:t>
            </a:r>
            <a:r>
              <a:rPr lang="el-GR" altLang="ko-KR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sz="135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41713092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35538" y="2766090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 : 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57256" r="27491" b="11296"/>
          <a:stretch/>
        </p:blipFill>
        <p:spPr>
          <a:xfrm>
            <a:off x="901760" y="1656717"/>
            <a:ext cx="1998083" cy="716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3572" y="2380245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Pristine PI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6452" y="23802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 descr="C:\Sunmog\논문준비\polyimide\data\Cu 20keV\0.5 micro 4 min later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89" r="13549" b="14906"/>
          <a:stretch/>
        </p:blipFill>
        <p:spPr bwMode="auto">
          <a:xfrm>
            <a:off x="804224" y="3321650"/>
            <a:ext cx="2324844" cy="77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285533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min : 38.3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Sunmog\논문준비\polyimide\data\Cu 20keV\0.5 micro 6 min later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1" t="47791" r="9884" b="14535"/>
          <a:stretch/>
        </p:blipFill>
        <p:spPr bwMode="auto">
          <a:xfrm>
            <a:off x="3620697" y="3321650"/>
            <a:ext cx="2136657" cy="79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000375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min : 47.3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Sunmog\논문준비\polyimide\data\Cu 20keV\0.5 micro 12 min later.b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8" t="47652" r="21574" b="15000"/>
          <a:stretch/>
        </p:blipFill>
        <p:spPr bwMode="auto">
          <a:xfrm>
            <a:off x="6229530" y="3089368"/>
            <a:ext cx="2638024" cy="105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846901" y="4202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min : 60.8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C:\Sunmog\논문준비\polyimide\data\Cu 20keV\0.5 micro 1 h later.bm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2" t="43579" r="22825" b="17558"/>
          <a:stretch/>
        </p:blipFill>
        <p:spPr bwMode="auto">
          <a:xfrm>
            <a:off x="837589" y="4884168"/>
            <a:ext cx="2388603" cy="106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285533" y="595916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min : 65.7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3325" y="5959163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h: 70.2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C:\Sunmog\논문준비\polyimide\data\Cu 20keV\0.5 micro 8 d later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1" t="42572" r="14418" b="15930"/>
          <a:stretch/>
        </p:blipFill>
        <p:spPr bwMode="auto">
          <a:xfrm>
            <a:off x="6400800" y="4650817"/>
            <a:ext cx="2558363" cy="130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7160943" y="596763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day : 71.3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Sunmog\논문준비\polyimide\data\Cu 20keV\0.5 micro 3 h later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t="39540" r="25232" b="25031"/>
          <a:stretch/>
        </p:blipFill>
        <p:spPr bwMode="auto">
          <a:xfrm>
            <a:off x="3620697" y="4918830"/>
            <a:ext cx="2434856" cy="10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818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  <p:bldP spid="36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35538" y="2766090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 : 1.0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57256" r="27491" b="11296"/>
          <a:stretch/>
        </p:blipFill>
        <p:spPr>
          <a:xfrm>
            <a:off x="901760" y="1656717"/>
            <a:ext cx="1998083" cy="716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3572" y="2380245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Pristine PI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6452" y="23802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5533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min : 23.4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00375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min : 46.4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6901" y="4202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min : 59.1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5533" y="595916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min : 63.6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3325" y="595916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day : 64.5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0943" y="596763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day : 70.6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7" name="Picture 7" descr="C:\Sunmog\논문준비\polyimide\data\Cu 20keV\1 micro 4 min later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814" r="439" b="19593"/>
          <a:stretch/>
        </p:blipFill>
        <p:spPr bwMode="auto">
          <a:xfrm>
            <a:off x="975141" y="3792169"/>
            <a:ext cx="1998083" cy="31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Sunmog\논문준비\polyimide\data\Cu 20keV\1 micro 6 min later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52209" r="14070" b="17558"/>
          <a:stretch/>
        </p:blipFill>
        <p:spPr bwMode="auto">
          <a:xfrm>
            <a:off x="3297385" y="3388951"/>
            <a:ext cx="2522573" cy="75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Sunmog\논문준비\polyimide\data\Cu 20keV\1 micro 16 min later.b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" t="45698" r="24187" b="18721"/>
          <a:stretch/>
        </p:blipFill>
        <p:spPr bwMode="auto">
          <a:xfrm>
            <a:off x="6264324" y="3170346"/>
            <a:ext cx="2550067" cy="97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Sunmog\논문준비\polyimide\data\Cu 20keV\1 micro 1 h later.bm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t="44342" r="24186" b="17791"/>
          <a:stretch/>
        </p:blipFill>
        <p:spPr bwMode="auto">
          <a:xfrm>
            <a:off x="821433" y="4996960"/>
            <a:ext cx="2283274" cy="94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Sunmog\논문준비\polyimide\data\Cu 20keV\1 micro 24 h later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t="43579" r="20175" b="16641"/>
          <a:stretch/>
        </p:blipFill>
        <p:spPr bwMode="auto">
          <a:xfrm>
            <a:off x="3385545" y="4731488"/>
            <a:ext cx="2434413" cy="118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Sunmog\논문준비\polyimide\data\Cu 20keV\1 micro 8 d later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7" t="35501" r="16686" b="26860"/>
          <a:stretch/>
        </p:blipFill>
        <p:spPr bwMode="auto">
          <a:xfrm>
            <a:off x="6223538" y="4669195"/>
            <a:ext cx="2739441" cy="125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256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  <p:bldP spid="36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35538" y="2766090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 : 1.5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57256" r="27491" b="11296"/>
          <a:stretch/>
        </p:blipFill>
        <p:spPr>
          <a:xfrm>
            <a:off x="901760" y="1656717"/>
            <a:ext cx="1998083" cy="716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3572" y="2380245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Pristine PI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6452" y="23802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5533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min : 22.8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00375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min : 40.6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6901" y="4202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min : 59.1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5533" y="595916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h : 64.4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3325" y="595916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day : 66.2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0943" y="596763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day : 69.7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Sunmog\논문준비\polyimide\data\Cu 20keV\1.5 micro 4 min later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" t="58891" b="17388"/>
          <a:stretch/>
        </p:blipFill>
        <p:spPr bwMode="auto">
          <a:xfrm>
            <a:off x="802986" y="3579020"/>
            <a:ext cx="2342394" cy="44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Sunmog\논문준비\polyimide\data\Cu 20keV\1.5 micro 6 min later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" t="53281" r="15464" b="17558"/>
          <a:stretch/>
        </p:blipFill>
        <p:spPr bwMode="auto">
          <a:xfrm>
            <a:off x="3478792" y="3325135"/>
            <a:ext cx="2420465" cy="69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Sunmog\논문준비\polyimide\data\Cu 20keV\1 micro 16 min later.b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45232" r="23663" b="19651"/>
          <a:stretch/>
        </p:blipFill>
        <p:spPr bwMode="auto">
          <a:xfrm>
            <a:off x="6143582" y="3003606"/>
            <a:ext cx="2787767" cy="102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Sunmog\논문준비\polyimide\data\Cu 20keV\1.5 micro 8 d later.bm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5" t="35141" r="16861" b="27324"/>
          <a:stretch/>
        </p:blipFill>
        <p:spPr bwMode="auto">
          <a:xfrm>
            <a:off x="6282556" y="4725597"/>
            <a:ext cx="2760371" cy="124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Sunmog\논문준비\polyimide\data\Cu 20keV\1.5 micro 24 h later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4" t="43579" r="21940" b="17558"/>
          <a:stretch/>
        </p:blipFill>
        <p:spPr bwMode="auto">
          <a:xfrm>
            <a:off x="3478792" y="4680565"/>
            <a:ext cx="2573079" cy="123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Sunmog\논문준비\polyimide\data\Cu 20keV\1.5 micro 3 h later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50000" r="34302" b="16395"/>
          <a:stretch/>
        </p:blipFill>
        <p:spPr bwMode="auto">
          <a:xfrm>
            <a:off x="697974" y="4781755"/>
            <a:ext cx="2552417" cy="113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416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  <p:bldP spid="36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(Cu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35538" y="2766090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 : 2.0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57256" r="27491" b="11296"/>
          <a:stretch/>
        </p:blipFill>
        <p:spPr>
          <a:xfrm>
            <a:off x="901760" y="1656717"/>
            <a:ext cx="1998083" cy="716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3572" y="2380245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Pristine PI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6452" y="23802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5533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min : 20.5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00375" y="4201247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min : 37.1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6901" y="4202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min : 57.1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5533" y="595916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h : 64.0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3325" y="595916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day : 66.2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0943" y="596763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day : 67.3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Sunmog\논문준비\polyimide\data\Cu 20keV\1.8 micro 4 min later-3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" t="62674" r="3430" b="18663"/>
          <a:stretch/>
        </p:blipFill>
        <p:spPr bwMode="auto">
          <a:xfrm>
            <a:off x="860843" y="3881679"/>
            <a:ext cx="2180069" cy="31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Sunmog\논문준비\polyimide\data\Cu 20keV\1.8 micro 6 min later.b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" t="55465" r="7531" b="18488"/>
          <a:stretch/>
        </p:blipFill>
        <p:spPr bwMode="auto">
          <a:xfrm>
            <a:off x="3241780" y="3599709"/>
            <a:ext cx="2663202" cy="60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Sunmog\논문준비\polyimide\data\Cu 20keV\1.8 micro 8 d later.b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0" t="45465" r="17208" b="15698"/>
          <a:stretch/>
        </p:blipFill>
        <p:spPr bwMode="auto">
          <a:xfrm>
            <a:off x="6395230" y="4674537"/>
            <a:ext cx="2647697" cy="128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Sunmog\논문준비\polyimide\data\Cu 20keV\1.8 micro 16 min later.bm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t="47558" r="24186" b="16628"/>
          <a:stretch/>
        </p:blipFill>
        <p:spPr bwMode="auto">
          <a:xfrm>
            <a:off x="6244409" y="3213886"/>
            <a:ext cx="2697700" cy="10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Sunmog\논문준비\polyimide\data\Cu 20keV\1.8 micro 3 h later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t="47790" r="20091" b="14768"/>
          <a:stretch/>
        </p:blipFill>
        <p:spPr bwMode="auto">
          <a:xfrm>
            <a:off x="793699" y="4861785"/>
            <a:ext cx="2314356" cy="106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Sunmog\논문준비\polyimide\data\Cu 20keV\1.8 micro 24 h later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7" t="41744" r="20092" b="25001"/>
          <a:stretch/>
        </p:blipFill>
        <p:spPr bwMode="auto">
          <a:xfrm>
            <a:off x="3331149" y="4721662"/>
            <a:ext cx="2816004" cy="120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901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  <p:bldP spid="36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</a:t>
            </a:r>
            <a:r>
              <a:rPr lang="en-US" altLang="ko-KR" sz="2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35538" y="2766090"/>
            <a:ext cx="4812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 : 1.3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57256" r="27491" b="11296"/>
          <a:stretch/>
        </p:blipFill>
        <p:spPr>
          <a:xfrm>
            <a:off x="901760" y="1656717"/>
            <a:ext cx="1998083" cy="716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3572" y="2380245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Pristine PI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6452" y="23802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54443" y="4202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min : 30.98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6844" y="421465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min : 58.88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6901" y="420263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min : 70.73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8456" y="5959163"/>
            <a:ext cx="19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64.1 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35218" y="5954750"/>
            <a:ext cx="200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0.7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o-KR" alt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64.6 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" t="47030" r="24117" b="11917"/>
          <a:stretch/>
        </p:blipFill>
        <p:spPr>
          <a:xfrm>
            <a:off x="3645455" y="3269108"/>
            <a:ext cx="2187392" cy="945545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55" r="6593" b="9798"/>
          <a:stretch/>
        </p:blipFill>
        <p:spPr>
          <a:xfrm>
            <a:off x="793599" y="3419908"/>
            <a:ext cx="2448181" cy="781339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48300" r="21542" b="8466"/>
          <a:stretch/>
        </p:blipFill>
        <p:spPr>
          <a:xfrm>
            <a:off x="6528613" y="3014460"/>
            <a:ext cx="2224133" cy="1200193"/>
          </a:xfrm>
          <a:prstGeom prst="rect">
            <a:avLst/>
          </a:prstGeom>
        </p:spPr>
      </p:pic>
      <p:pic>
        <p:nvPicPr>
          <p:cNvPr id="9221" name="Picture 5" descr="C:\Sunmog\논문준비\polyimide\data\Ti 20 keV\0.5 uA.bm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43579" r="25756" b="14535"/>
          <a:stretch/>
        </p:blipFill>
        <p:spPr bwMode="auto">
          <a:xfrm>
            <a:off x="654278" y="4752365"/>
            <a:ext cx="2540984" cy="120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Sunmog\논문준비\polyimide\data\Ti 20 keV\0.7 uA.bmp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43579" r="21221" b="15931"/>
          <a:stretch/>
        </p:blipFill>
        <p:spPr bwMode="auto">
          <a:xfrm>
            <a:off x="3482473" y="4740125"/>
            <a:ext cx="2739288" cy="121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Sunmog\논문준비\polyimide\data\Ti 20 keV\0.9 uA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43579" r="24012" b="17558"/>
          <a:stretch/>
        </p:blipFill>
        <p:spPr bwMode="auto">
          <a:xfrm>
            <a:off x="6528614" y="4822268"/>
            <a:ext cx="2514314" cy="111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789545" y="5959163"/>
            <a:ext cx="200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0.9</a:t>
            </a:r>
            <a:r>
              <a:rPr lang="el-GR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o-KR" alt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68.7 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569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2" grpId="0"/>
      <p:bldP spid="34" grpId="0"/>
      <p:bldP spid="36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6452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angle change by metal ion beam irradiation (</a:t>
            </a:r>
            <a:r>
              <a:rPr lang="en-US" altLang="ko-KR" sz="2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sz="2000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830178" y="926646"/>
            <a:ext cx="8749018" cy="6606197"/>
            <a:chOff x="1671638" y="1452563"/>
            <a:chExt cx="7268766" cy="5079206"/>
          </a:xfrm>
        </p:grpSpPr>
        <p:graphicFrame>
          <p:nvGraphicFramePr>
            <p:cNvPr id="26" name="개체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9219016"/>
                </p:ext>
              </p:extLst>
            </p:nvPr>
          </p:nvGraphicFramePr>
          <p:xfrm>
            <a:off x="1671638" y="1452563"/>
            <a:ext cx="7268766" cy="5079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" name="Graph" r:id="rId3" imgW="4158720" imgH="2905920" progId="Origin50.Graph">
                    <p:embed/>
                  </p:oleObj>
                </mc:Choice>
                <mc:Fallback>
                  <p:oleObj name="Graph" r:id="rId3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71638" y="1452563"/>
                          <a:ext cx="7268766" cy="50792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TextBox 29"/>
            <p:cNvSpPr txBox="1"/>
            <p:nvPr/>
          </p:nvSpPr>
          <p:spPr>
            <a:xfrm>
              <a:off x="2848153" y="1910594"/>
              <a:ext cx="900557" cy="875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 irradiation</a:t>
              </a:r>
            </a:p>
            <a:p>
              <a:r>
                <a:rPr lang="en-US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● 0.5 </a:t>
              </a:r>
              <a:r>
                <a:rPr lang="el-GR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200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ko-KR" sz="1200" baseline="300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2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□</a:t>
              </a:r>
              <a:r>
                <a:rPr lang="en-US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2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1.0 </a:t>
              </a:r>
              <a:r>
                <a:rPr lang="el-GR" altLang="ko-KR" sz="12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2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200" baseline="300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r>
                <a:rPr lang="en-US" altLang="ko-KR" sz="12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▲</a:t>
              </a:r>
              <a:r>
                <a:rPr lang="en-US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2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 </a:t>
              </a:r>
              <a:r>
                <a:rPr lang="el-GR" altLang="ko-KR" sz="12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2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200" baseline="300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r>
                <a:rPr lang="en-US" altLang="ko-K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○</a:t>
              </a:r>
              <a:r>
                <a:rPr lang="en-US" altLang="ko-KR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2.0 </a:t>
              </a:r>
              <a:r>
                <a:rPr lang="el-GR" altLang="ko-K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sz="1200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ko-KR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ko-KR" sz="1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1583136" y="3159928"/>
              <a:ext cx="1391762" cy="30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Contact Angle (◦)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5" name="개체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5572412"/>
                </p:ext>
              </p:extLst>
            </p:nvPr>
          </p:nvGraphicFramePr>
          <p:xfrm>
            <a:off x="3628634" y="2439943"/>
            <a:ext cx="4251020" cy="2970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7" name="Graph" r:id="rId5" imgW="4158720" imgH="2905920" progId="Origin50.Graph">
                    <p:embed/>
                  </p:oleObj>
                </mc:Choice>
                <mc:Fallback>
                  <p:oleObj name="Graph" r:id="rId5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628634" y="2439943"/>
                          <a:ext cx="4251020" cy="297084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" t="46255" r="23272" b="15112"/>
            <a:stretch/>
          </p:blipFill>
          <p:spPr>
            <a:xfrm>
              <a:off x="4777720" y="3951855"/>
              <a:ext cx="883086" cy="342516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38" t="44696" r="23703" b="16251"/>
            <a:stretch/>
          </p:blipFill>
          <p:spPr>
            <a:xfrm>
              <a:off x="5829301" y="3126382"/>
              <a:ext cx="840809" cy="37393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 rot="16200000">
              <a:off x="3271049" y="3419843"/>
              <a:ext cx="1391762" cy="30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Contact Angle (◦)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69306" y="2731823"/>
              <a:ext cx="2449854" cy="2839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time after </a:t>
              </a:r>
              <a:r>
                <a:rPr lang="en-US" altLang="ko-KR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irradiation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04590" y="4518849"/>
              <a:ext cx="2061878" cy="283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 density(</a:t>
              </a:r>
              <a:r>
                <a:rPr lang="el-GR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866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5961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Mechanical properties by metal ion beam irradiation</a:t>
            </a:r>
            <a:r>
              <a:rPr lang="ko-KR" alt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-152862" y="1262796"/>
            <a:ext cx="6968728" cy="4869656"/>
            <a:chOff x="2291921" y="99095"/>
            <a:chExt cx="9291637" cy="6492875"/>
          </a:xfrm>
        </p:grpSpPr>
        <p:graphicFrame>
          <p:nvGraphicFramePr>
            <p:cNvPr id="15" name="개체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4599200"/>
                </p:ext>
              </p:extLst>
            </p:nvPr>
          </p:nvGraphicFramePr>
          <p:xfrm>
            <a:off x="2291921" y="99095"/>
            <a:ext cx="9291637" cy="6492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3" name="Graph" r:id="rId3" imgW="4158720" imgH="2905920" progId="Origin50.Graph">
                    <p:embed/>
                  </p:oleObj>
                </mc:Choice>
                <mc:Fallback>
                  <p:oleObj name="Graph" r:id="rId3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91921" y="99095"/>
                          <a:ext cx="9291637" cy="6492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5757792" y="5924965"/>
              <a:ext cx="330902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 density(</a:t>
              </a:r>
              <a:r>
                <a:rPr lang="el-GR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A/cm</a:t>
              </a:r>
              <a:r>
                <a:rPr lang="en-US" altLang="ko-KR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1352509" y="2877643"/>
              <a:ext cx="322139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Surface</a:t>
              </a:r>
              <a:r>
                <a:rPr lang="ko-KR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Hardness (</a:t>
              </a:r>
              <a:r>
                <a:rPr lang="en-US" altLang="ko-KR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GPa</a:t>
              </a:r>
              <a:r>
                <a:rPr lang="en-US" altLang="ko-K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ko-KR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5400000">
              <a:off x="9532354" y="2954587"/>
              <a:ext cx="306750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0A0FE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Elastic Modulus (</a:t>
              </a:r>
              <a:r>
                <a:rPr lang="en-US" altLang="ko-KR" dirty="0" err="1">
                  <a:solidFill>
                    <a:srgbClr val="0A0FE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GPa</a:t>
              </a:r>
              <a:r>
                <a:rPr lang="en-US" altLang="ko-KR" dirty="0">
                  <a:solidFill>
                    <a:srgbClr val="0A0FE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ko-KR" altLang="en-US" dirty="0">
                <a:solidFill>
                  <a:srgbClr val="0A0FE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13519" y="1927360"/>
            <a:ext cx="2430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Triangle : Cu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Circle :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2752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832710"/>
              </p:ext>
            </p:extLst>
          </p:nvPr>
        </p:nvGraphicFramePr>
        <p:xfrm>
          <a:off x="4853162" y="1937174"/>
          <a:ext cx="5769240" cy="40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Graph" r:id="rId3" imgW="4158720" imgH="2905920" progId="Origin50.Graph">
                  <p:embed/>
                </p:oleObj>
              </mc:Choice>
              <mc:Fallback>
                <p:oleObj name="Graph" r:id="rId3" imgW="4158720" imgH="2905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3162" y="1937174"/>
                        <a:ext cx="5769240" cy="40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81675" y="1589539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20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= 0.5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134176" y="1248602"/>
            <a:ext cx="7249886" cy="5066620"/>
            <a:chOff x="1426832" y="1359632"/>
            <a:chExt cx="7249886" cy="5066620"/>
          </a:xfrm>
        </p:grpSpPr>
        <p:graphicFrame>
          <p:nvGraphicFramePr>
            <p:cNvPr id="2" name="개체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5662630"/>
                </p:ext>
              </p:extLst>
            </p:nvPr>
          </p:nvGraphicFramePr>
          <p:xfrm>
            <a:off x="1426832" y="1359632"/>
            <a:ext cx="7249886" cy="5066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7" name="Graph" r:id="rId5" imgW="4158720" imgH="2905920" progId="Origin50.Graph">
                    <p:embed/>
                  </p:oleObj>
                </mc:Choice>
                <mc:Fallback>
                  <p:oleObj name="Graph" r:id="rId5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26832" y="1359632"/>
                          <a:ext cx="7249886" cy="50666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아래쪽 화살표 4"/>
            <p:cNvSpPr/>
            <p:nvPr/>
          </p:nvSpPr>
          <p:spPr>
            <a:xfrm>
              <a:off x="4267571" y="2278007"/>
              <a:ext cx="132327" cy="1701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" name="오른쪽 화살표 5"/>
            <p:cNvSpPr/>
            <p:nvPr/>
          </p:nvSpPr>
          <p:spPr>
            <a:xfrm flipH="1">
              <a:off x="2888209" y="2008647"/>
              <a:ext cx="246418" cy="2459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89395" y="3705553"/>
              <a:ext cx="778098" cy="900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13" indent="-214313">
                <a:buFontTx/>
                <a:buChar char="-"/>
              </a:pPr>
              <a:r>
                <a:rPr lang="en-US" altLang="ko-KR" sz="105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min</a:t>
              </a:r>
            </a:p>
            <a:p>
              <a:pPr marL="214313" indent="-214313">
                <a:buFontTx/>
                <a:buChar char="-"/>
              </a:pPr>
              <a:r>
                <a:rPr lang="en-US" altLang="ko-KR" sz="105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min</a:t>
              </a:r>
            </a:p>
            <a:p>
              <a:pPr marL="214313" indent="-214313">
                <a:buFontTx/>
                <a:buChar char="-"/>
              </a:pPr>
              <a:r>
                <a:rPr lang="en-US" altLang="ko-KR" sz="1050" dirty="0">
                  <a:solidFill>
                    <a:srgbClr val="14025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min</a:t>
              </a:r>
            </a:p>
            <a:p>
              <a:pPr marL="214313" indent="-214313">
                <a:buFontTx/>
                <a:buChar char="-"/>
              </a:pPr>
              <a:r>
                <a:rPr lang="en-US" altLang="ko-KR" sz="1050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 min</a:t>
              </a:r>
            </a:p>
            <a:p>
              <a:pPr marL="214313" indent="-214313">
                <a:buFontTx/>
                <a:buChar char="-"/>
              </a:pPr>
              <a:r>
                <a:rPr lang="en-US" altLang="ko-KR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 min</a:t>
              </a:r>
              <a:endParaRPr lang="ko-KR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 and discussion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11A7D-52AC-46E7-A8D3-32B14052B146}"/>
              </a:ext>
            </a:extLst>
          </p:cNvPr>
          <p:cNvSpPr txBox="1"/>
          <p:nvPr/>
        </p:nvSpPr>
        <p:spPr>
          <a:xfrm>
            <a:off x="125895" y="1107329"/>
            <a:ext cx="500361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342900" lvl="0" indent="-342900" defTabSz="914400" latinLnBrk="1">
              <a:buFont typeface="Wingdings" panose="05000000000000000000" pitchFamily="2" charset="2"/>
              <a:buChar char="v"/>
              <a:defRPr/>
            </a:pPr>
            <a:r>
              <a:rPr lang="en-US" altLang="ko-KR" sz="2000" b="1" spc="-12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Absorbance FTIR Spectrum for polyimide</a:t>
            </a:r>
            <a:endParaRPr kumimoji="0" lang="ko-KR" altLang="en-US" sz="2000" b="1" i="0" u="none" strike="noStrike" kern="1200" cap="none" spc="-120" normalizeH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4997" y="3313754"/>
            <a:ext cx="77809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Tx/>
              <a:buChar char="-"/>
            </a:pPr>
            <a:r>
              <a:rPr lang="en-US" altLang="ko-KR" sz="105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min</a:t>
            </a:r>
          </a:p>
          <a:p>
            <a:pPr marL="214313" indent="-214313">
              <a:buFontTx/>
              <a:buChar char="-"/>
            </a:pPr>
            <a:r>
              <a:rPr lang="en-US" altLang="ko-KR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min</a:t>
            </a:r>
          </a:p>
          <a:p>
            <a:pPr marL="214313" indent="-214313">
              <a:buFontTx/>
              <a:buChar char="-"/>
            </a:pPr>
            <a:r>
              <a:rPr lang="en-US" altLang="ko-KR" sz="1050" dirty="0">
                <a:solidFill>
                  <a:srgbClr val="1402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min</a:t>
            </a:r>
          </a:p>
          <a:p>
            <a:pPr marL="214313" indent="-214313">
              <a:buFontTx/>
              <a:buChar char="-"/>
            </a:pPr>
            <a:r>
              <a:rPr lang="en-US" altLang="ko-KR" sz="105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min</a:t>
            </a:r>
          </a:p>
          <a:p>
            <a:pPr marL="214313" indent="-214313">
              <a:buFontTx/>
              <a:buChar char="-"/>
            </a:pPr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min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9231" y="5099837"/>
            <a:ext cx="8374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absorbance indicates that the specific bonds exists a lot in the materials.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J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0.5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 min after irradiation displays the lower absorbance suggesting that the amount of C=O symmetric stretching bonds are small.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words,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C=O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bonds at 1720 cm</a:t>
            </a:r>
            <a:r>
              <a:rPr lang="en-US" altLang="ko-K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restored by time.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09765" y="1673606"/>
            <a:ext cx="922047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C-N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Stretching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6815" y="1631744"/>
            <a:ext cx="1068198" cy="73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C=O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Symmetric stretching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37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Results and discussion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4" y="1062741"/>
            <a:ext cx="2972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0000FF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@ </a:t>
            </a: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FTIR spectrum analysis</a:t>
            </a:r>
            <a:endParaRPr lang="ko-KR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03792" y="1062741"/>
            <a:ext cx="8972790" cy="6707531"/>
            <a:chOff x="1576256" y="857251"/>
            <a:chExt cx="7344420" cy="5131301"/>
          </a:xfrm>
        </p:grpSpPr>
        <p:graphicFrame>
          <p:nvGraphicFramePr>
            <p:cNvPr id="9" name="개체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3319912"/>
                </p:ext>
              </p:extLst>
            </p:nvPr>
          </p:nvGraphicFramePr>
          <p:xfrm>
            <a:off x="1576256" y="857251"/>
            <a:ext cx="7344420" cy="5131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20" name="Graph" r:id="rId3" imgW="4158720" imgH="2905920" progId="Origin50.Graph">
                    <p:embed/>
                  </p:oleObj>
                </mc:Choice>
                <mc:Fallback>
                  <p:oleObj name="Graph" r:id="rId3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76256" y="857251"/>
                          <a:ext cx="7344420" cy="51313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그룹 9"/>
            <p:cNvGrpSpPr/>
            <p:nvPr/>
          </p:nvGrpSpPr>
          <p:grpSpPr>
            <a:xfrm>
              <a:off x="1995153" y="1364786"/>
              <a:ext cx="4730061" cy="3370260"/>
              <a:chOff x="3145114" y="752915"/>
              <a:chExt cx="6306747" cy="449368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5763300" y="4869874"/>
                <a:ext cx="2217750" cy="376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Wavenumber (cm</a:t>
                </a:r>
                <a:r>
                  <a:rPr lang="en-US" altLang="ko-KR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ko-KR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 rot="16200000">
                <a:off x="2412042" y="2498921"/>
                <a:ext cx="1869219" cy="403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Absorbance (a. u)</a:t>
                </a:r>
                <a:endParaRPr lang="ko-KR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타원 12"/>
              <p:cNvSpPr/>
              <p:nvPr/>
            </p:nvSpPr>
            <p:spPr>
              <a:xfrm>
                <a:off x="6922338" y="1453060"/>
                <a:ext cx="284018" cy="940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cxnSp>
            <p:nvCxnSpPr>
              <p:cNvPr id="20" name="직선 화살표 연결선 19"/>
              <p:cNvCxnSpPr>
                <a:stCxn id="13" idx="6"/>
              </p:cNvCxnSpPr>
              <p:nvPr/>
            </p:nvCxnSpPr>
            <p:spPr>
              <a:xfrm>
                <a:off x="7206356" y="1923483"/>
                <a:ext cx="1142394" cy="127647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그룹 20"/>
              <p:cNvGrpSpPr/>
              <p:nvPr/>
            </p:nvGrpSpPr>
            <p:grpSpPr>
              <a:xfrm>
                <a:off x="5105172" y="752915"/>
                <a:ext cx="4346689" cy="3813913"/>
                <a:chOff x="5105172" y="752915"/>
                <a:chExt cx="4346689" cy="3813913"/>
              </a:xfrm>
            </p:grpSpPr>
            <p:grpSp>
              <p:nvGrpSpPr>
                <p:cNvPr id="22" name="그룹 21"/>
                <p:cNvGrpSpPr/>
                <p:nvPr/>
              </p:nvGrpSpPr>
              <p:grpSpPr>
                <a:xfrm>
                  <a:off x="5105172" y="752915"/>
                  <a:ext cx="4346689" cy="1444099"/>
                  <a:chOff x="2912907" y="1417725"/>
                  <a:chExt cx="3122896" cy="1032501"/>
                </a:xfrm>
              </p:grpSpPr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3109420" y="1481558"/>
                    <a:ext cx="837567" cy="5386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C=O </a:t>
                    </a:r>
                  </a:p>
                  <a:p>
                    <a:pPr algn="ctr"/>
                    <a:r>
                      <a:rPr lang="en-US" altLang="ko-K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Symmetric stretching</a:t>
                    </a:r>
                    <a:endParaRPr lang="ko-KR" alt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3946987" y="1417725"/>
                    <a:ext cx="722971" cy="3815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ko-K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C-N </a:t>
                    </a:r>
                  </a:p>
                  <a:p>
                    <a:pPr algn="ctr"/>
                    <a:r>
                      <a:rPr lang="en-US" altLang="ko-K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Stretching</a:t>
                    </a:r>
                    <a:endParaRPr lang="ko-KR" alt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아래쪽 화살표 25"/>
                  <p:cNvSpPr/>
                  <p:nvPr/>
                </p:nvSpPr>
                <p:spPr>
                  <a:xfrm>
                    <a:off x="4301110" y="1750905"/>
                    <a:ext cx="85503" cy="213780"/>
                  </a:xfrm>
                  <a:prstGeom prst="down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27" name="오른쪽 화살표 26"/>
                  <p:cNvSpPr/>
                  <p:nvPr/>
                </p:nvSpPr>
                <p:spPr>
                  <a:xfrm flipH="1">
                    <a:off x="2912907" y="1684198"/>
                    <a:ext cx="248874" cy="66708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5341489" y="1417725"/>
                    <a:ext cx="694314" cy="103250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min</a:t>
                    </a:r>
                  </a:p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min</a:t>
                    </a:r>
                  </a:p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min</a:t>
                    </a:r>
                  </a:p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 </a:t>
                    </a:r>
                    <a:r>
                      <a:rPr lang="en-US" altLang="ko-KR" sz="1600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min</a:t>
                    </a:r>
                  </a:p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solidFill>
                          <a:srgbClr val="0C03B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 min</a:t>
                    </a:r>
                  </a:p>
                  <a:p>
                    <a:pPr marL="160735" indent="-160735">
                      <a:buFontTx/>
                      <a:buChar char="-"/>
                    </a:pPr>
                    <a:r>
                      <a:rPr lang="en-US" altLang="ko-K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pristine</a:t>
                    </a:r>
                    <a:endParaRPr lang="ko-KR" alt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3" name="TextBox 22"/>
                <p:cNvSpPr txBox="1"/>
                <p:nvPr/>
              </p:nvSpPr>
              <p:spPr>
                <a:xfrm rot="16200000">
                  <a:off x="6408180" y="3650670"/>
                  <a:ext cx="1496421" cy="3358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Absorbance (a. u)</a:t>
                  </a:r>
                  <a:endParaRPr lang="ko-KR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aphicFrame>
          <p:nvGraphicFramePr>
            <p:cNvPr id="29" name="개체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3418868"/>
                </p:ext>
              </p:extLst>
            </p:nvPr>
          </p:nvGraphicFramePr>
          <p:xfrm>
            <a:off x="4966137" y="3053912"/>
            <a:ext cx="2382503" cy="1664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21" name="Graph" r:id="rId5" imgW="4158720" imgH="2905920" progId="Origin50.Graph">
                    <p:embed/>
                  </p:oleObj>
                </mc:Choice>
                <mc:Fallback>
                  <p:oleObj name="Graph" r:id="rId5" imgW="4158720" imgH="290592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966137" y="3053912"/>
                          <a:ext cx="2382503" cy="16645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TextBox 30"/>
          <p:cNvSpPr txBox="1"/>
          <p:nvPr/>
        </p:nvSpPr>
        <p:spPr>
          <a:xfrm>
            <a:off x="6241311" y="1927361"/>
            <a:ext cx="2801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Absorbance peaks indicate the presence of corresponding vibration modes in materials.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 ion beam breaks some C=O symmetric stretching mode and C-N stretching mode.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incomplete bonds cause the high surface energy which arise superhydrophilic surface.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21917" y="1139685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20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2.0 </a:t>
            </a:r>
            <a:r>
              <a:rPr lang="el-G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A/cm</a:t>
            </a:r>
            <a:r>
              <a:rPr lang="en-US" altLang="ko-K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ko-KR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A45628-F85A-4971-A1E3-1798EBAE7E32}"/>
              </a:ext>
            </a:extLst>
          </p:cNvPr>
          <p:cNvSpPr txBox="1"/>
          <p:nvPr/>
        </p:nvSpPr>
        <p:spPr>
          <a:xfrm>
            <a:off x="74418" y="280315"/>
            <a:ext cx="896850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71500" lvl="0" indent="-571500" defTabSz="914400" latinLnBrk="1">
              <a:buFont typeface="Wingdings" panose="05000000000000000000" pitchFamily="2" charset="2"/>
              <a:buChar char="Ø"/>
              <a:defRPr/>
            </a:pPr>
            <a:r>
              <a:rPr lang="en-US" altLang="ko-KR" sz="3600" b="1" dirty="0" smtClean="0">
                <a:solidFill>
                  <a:srgbClr val="0000FF"/>
                </a:solidFill>
              </a:rPr>
              <a:t>Summary</a:t>
            </a:r>
            <a:endParaRPr lang="ko-KR" altLang="en-US" sz="3600" b="1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3351" y="1251649"/>
            <a:ext cx="79201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Superhydrophilic surface is very useful to our lives.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altLang="ko-KR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beam irradiation is an environmental friendly surface treatment tool so that the surface treatment for the polyimide is a good application materials.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altLang="ko-KR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using ion beam irradiation, superhydrophilic surface of polyimide can be obtained.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altLang="ko-KR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FTIR spectrum analysis reveals that ion beam irradiation produces high surface energy states by breaking C=O and C-N bond temporarily and the bonds are recovered after all.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altLang="ko-KR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though ion beam irradiation affects surface properties of polyimide, the mechanical properties of polyimide are similar. </a:t>
            </a:r>
          </a:p>
        </p:txBody>
      </p:sp>
    </p:spTree>
    <p:extLst>
      <p:ext uri="{BB962C8B-B14F-4D97-AF65-F5344CB8AC3E}">
        <p14:creationId xmlns:p14="http://schemas.microsoft.com/office/powerpoint/2010/main" val="1709270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1281" y="2960911"/>
            <a:ext cx="7885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/>
              <a:t>Thank</a:t>
            </a:r>
            <a:r>
              <a:rPr lang="ko-KR" altLang="en-US" sz="4800" dirty="0" smtClean="0"/>
              <a:t> </a:t>
            </a:r>
            <a:r>
              <a:rPr lang="en-US" altLang="ko-KR" sz="4800" dirty="0" smtClean="0"/>
              <a:t>you for your attention !!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4694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23652</TotalTime>
  <Words>1313</Words>
  <Application>Microsoft Office PowerPoint</Application>
  <PresentationFormat>화면 슬라이드 쇼(4:3)</PresentationFormat>
  <Paragraphs>272</Paragraphs>
  <Slides>25</Slides>
  <Notes>3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7" baseType="lpstr">
      <vt:lpstr>HY견고딕</vt:lpstr>
      <vt:lpstr>HY헤드라인M</vt:lpstr>
      <vt:lpstr>맑은 고딕</vt:lpstr>
      <vt:lpstr>Batang</vt:lpstr>
      <vt:lpstr>휴먼엑스포</vt:lpstr>
      <vt:lpstr>Arial</vt:lpstr>
      <vt:lpstr>Calibri</vt:lpstr>
      <vt:lpstr>Calibri Light</vt:lpstr>
      <vt:lpstr>Times New Roman</vt:lpstr>
      <vt:lpstr>Wingdings</vt:lpstr>
      <vt:lpstr>Office 테마</vt:lpstr>
      <vt:lpstr>Graph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lenovo</dc:creator>
  <cp:lastModifiedBy>여순목/책임연구원/가속기이용연구부</cp:lastModifiedBy>
  <cp:revision>752</cp:revision>
  <cp:lastPrinted>2022-07-07T10:38:41Z</cp:lastPrinted>
  <dcterms:created xsi:type="dcterms:W3CDTF">2017-12-12T06:21:21Z</dcterms:created>
  <dcterms:modified xsi:type="dcterms:W3CDTF">2024-11-12T04:51:33Z</dcterms:modified>
</cp:coreProperties>
</file>