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22"/>
  </p:notesMasterIdLst>
  <p:handoutMasterIdLst>
    <p:handoutMasterId r:id="rId23"/>
  </p:handoutMasterIdLst>
  <p:sldIdLst>
    <p:sldId id="881" r:id="rId2"/>
    <p:sldId id="939" r:id="rId3"/>
    <p:sldId id="2537" r:id="rId4"/>
    <p:sldId id="2541" r:id="rId5"/>
    <p:sldId id="2540" r:id="rId6"/>
    <p:sldId id="2538" r:id="rId7"/>
    <p:sldId id="2539" r:id="rId8"/>
    <p:sldId id="486" r:id="rId9"/>
    <p:sldId id="2550" r:id="rId10"/>
    <p:sldId id="2548" r:id="rId11"/>
    <p:sldId id="2536" r:id="rId12"/>
    <p:sldId id="2543" r:id="rId13"/>
    <p:sldId id="2544" r:id="rId14"/>
    <p:sldId id="2535" r:id="rId15"/>
    <p:sldId id="2546" r:id="rId16"/>
    <p:sldId id="2552" r:id="rId17"/>
    <p:sldId id="2555" r:id="rId18"/>
    <p:sldId id="2553" r:id="rId19"/>
    <p:sldId id="2554" r:id="rId20"/>
    <p:sldId id="2545" r:id="rId21"/>
  </p:sldIdLst>
  <p:sldSz cx="9144000" cy="6858000" type="screen4x3"/>
  <p:notesSz cx="6858000" cy="9144000"/>
  <p:embeddedFontLst>
    <p:embeddedFont>
      <p:font typeface="Abadi" panose="020B0604020104020204" pitchFamily="34" charset="0"/>
      <p:regular r:id="rId24"/>
    </p:embeddedFont>
    <p:embeddedFont>
      <p:font typeface="Arial Black" panose="020B0A04020102020204" pitchFamily="34" charset="0"/>
      <p:bold r:id="rId25"/>
    </p:embeddedFont>
    <p:embeddedFont>
      <p:font typeface="Artifakt Element Black" panose="020B0A03050000020004" pitchFamily="34" charset="0"/>
      <p:bold r:id="rId26"/>
      <p:boldItalic r:id="rId27"/>
    </p:embeddedFont>
    <p:embeddedFont>
      <p:font typeface="Artifakt Element Heavy" panose="020B0B03050000020004" pitchFamily="34" charset="0"/>
      <p:bold r:id="rId28"/>
      <p:boldItalic r:id="rId29"/>
    </p:embeddedFont>
    <p:embeddedFont>
      <p:font typeface="Book Antiqua" panose="02040602050305030304" pitchFamily="18" charset="0"/>
      <p:regular r:id="rId30"/>
      <p:bold r:id="rId31"/>
      <p:italic r:id="rId32"/>
      <p:boldItalic r:id="rId33"/>
    </p:embeddedFont>
    <p:embeddedFont>
      <p:font typeface="Cambria Math" panose="02040503050406030204" pitchFamily="18" charset="0"/>
      <p:regular r:id="rId34"/>
    </p:embeddedFont>
    <p:embeddedFont>
      <p:font typeface="HGSｺﾞｼｯｸE" panose="020B0900000000000000" pitchFamily="50" charset="-128"/>
      <p:regular r:id="rId35"/>
    </p:embeddedFont>
    <p:embeddedFont>
      <p:font typeface="Times" panose="02020603050405020304" pitchFamily="18" charset="0"/>
      <p:regular r:id="rId36"/>
      <p:bold r:id="rId37"/>
      <p:italic r:id="rId38"/>
      <p:boldItalic r:id="rId39"/>
    </p:embeddedFont>
    <p:embeddedFont>
      <p:font typeface="UD デジタル 教科書体 NK-B" panose="02020700000000000000" pitchFamily="18" charset="-128"/>
      <p:bold r:id="rId40"/>
    </p:embeddedFont>
    <p:embeddedFont>
      <p:font typeface="UD デジタル 教科書体 NP-B" panose="02020700000000000000" pitchFamily="18" charset="-128"/>
      <p:bold r:id="rId41"/>
    </p:embeddedFont>
    <p:embeddedFont>
      <p:font typeface="Verdana" panose="020B0604030504040204" pitchFamily="34" charset="0"/>
      <p:regular r:id="rId42"/>
      <p:bold r:id="rId43"/>
      <p:italic r:id="rId44"/>
      <p:boldItalic r:id="rId45"/>
    </p:embeddedFont>
    <p:embeddedFont>
      <p:font typeface="源柔ゴシック Regular" panose="020B0302020203020207" pitchFamily="50" charset="-128"/>
      <p:regular r:id="rId46"/>
    </p:embeddedFont>
    <p:embeddedFont>
      <p:font typeface="游明朝 Demibold" panose="02020600000000000000" pitchFamily="18" charset="-128"/>
      <p:bold r:id="rId47"/>
    </p:embeddedFont>
  </p:embeddedFont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9100B708-D703-42D5-86B0-EB3D1B30C533}">
          <p14:sldIdLst>
            <p14:sldId id="881"/>
            <p14:sldId id="939"/>
            <p14:sldId id="2537"/>
            <p14:sldId id="2541"/>
            <p14:sldId id="2540"/>
            <p14:sldId id="2538"/>
            <p14:sldId id="2539"/>
            <p14:sldId id="486"/>
            <p14:sldId id="2550"/>
            <p14:sldId id="2548"/>
            <p14:sldId id="2536"/>
            <p14:sldId id="2543"/>
            <p14:sldId id="2544"/>
            <p14:sldId id="2535"/>
            <p14:sldId id="2546"/>
            <p14:sldId id="2552"/>
            <p14:sldId id="2555"/>
            <p14:sldId id="2553"/>
            <p14:sldId id="2554"/>
            <p14:sldId id="254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EDED"/>
    <a:srgbClr val="FFFF00"/>
    <a:srgbClr val="151A60"/>
    <a:srgbClr val="29A3FF"/>
    <a:srgbClr val="C6D9F1"/>
    <a:srgbClr val="A7D971"/>
    <a:srgbClr val="E0E9D6"/>
    <a:srgbClr val="F0F0CA"/>
    <a:srgbClr val="F9F6FD"/>
    <a:srgbClr val="F4F8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スタイル (淡色)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27102A9-8310-4765-A935-A1911B00CA55}" styleName="淡色スタイル 1 - アクセント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793D81CF-94F2-401A-BA57-92F5A7B2D0C5}" styleName="スタイル (中間)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スタイル (淡色)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7AC3CCA-C797-4891-BE02-D94E43425B78}" styleName="スタイル (中間)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6D9F66E-5EB9-4882-86FB-DCBF35E3C3E4}" styleName="中間スタイル 4 - アクセント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79" autoAdjust="0"/>
    <p:restoredTop sz="96369" autoAdjust="0"/>
  </p:normalViewPr>
  <p:slideViewPr>
    <p:cSldViewPr>
      <p:cViewPr varScale="1">
        <p:scale>
          <a:sx n="31" d="100"/>
          <a:sy n="31" d="100"/>
        </p:scale>
        <p:origin x="1098"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20.xml"/><Relationship Id="rId34" Type="http://schemas.openxmlformats.org/officeDocument/2006/relationships/font" Target="fonts/font11.fntdata"/><Relationship Id="rId42" Type="http://schemas.openxmlformats.org/officeDocument/2006/relationships/font" Target="fonts/font19.fntdata"/><Relationship Id="rId47" Type="http://schemas.openxmlformats.org/officeDocument/2006/relationships/font" Target="fonts/font24.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6.fntdata"/><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font" Target="fonts/font2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font" Target="fonts/font5.fntdata"/><Relationship Id="rId36" Type="http://schemas.openxmlformats.org/officeDocument/2006/relationships/font" Target="fonts/font13.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4" Type="http://schemas.openxmlformats.org/officeDocument/2006/relationships/font" Target="fonts/font2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font" Target="fonts/font20.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font" Target="fonts/font23.fntdata"/><Relationship Id="rId20" Type="http://schemas.openxmlformats.org/officeDocument/2006/relationships/slide" Target="slides/slide19.xml"/><Relationship Id="rId41"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CA7AFAF-CA02-4D80-AB20-6946EE7A48D9}" type="datetimeFigureOut">
              <a:rPr kumimoji="1" lang="ja-JP" altLang="en-US" smtClean="0"/>
              <a:t>2024/11/12</a:t>
            </a:fld>
            <a:endParaRPr kumimoji="1" lang="ja-JP" altLang="en-US"/>
          </a:p>
        </p:txBody>
      </p:sp>
      <p:sp>
        <p:nvSpPr>
          <p:cNvPr id="4" name="フッター プレースホルダー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11BF87E-3086-4C09-982C-58AD192C2224}" type="slidenum">
              <a:rPr kumimoji="1" lang="ja-JP" altLang="en-US" smtClean="0"/>
              <a:t>‹#›</a:t>
            </a:fld>
            <a:endParaRPr kumimoji="1" lang="ja-JP" altLang="en-US"/>
          </a:p>
        </p:txBody>
      </p:sp>
    </p:spTree>
    <p:extLst>
      <p:ext uri="{BB962C8B-B14F-4D97-AF65-F5344CB8AC3E}">
        <p14:creationId xmlns:p14="http://schemas.microsoft.com/office/powerpoint/2010/main" val="414831761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dirty="0"/>
          </a:p>
        </p:txBody>
      </p:sp>
      <p:sp>
        <p:nvSpPr>
          <p:cNvPr id="3" name="日付プレースホル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6996F1-1DE0-464C-BAAC-23E214EF0929}" type="datetimeFigureOut">
              <a:rPr kumimoji="1" lang="ja-JP" altLang="en-US" smtClean="0"/>
              <a:pPr/>
              <a:t>2024/11/12</a:t>
            </a:fld>
            <a:endParaRPr kumimoji="1" lang="ja-JP" altLang="en-US" dirty="0"/>
          </a:p>
        </p:txBody>
      </p:sp>
      <p:sp>
        <p:nvSpPr>
          <p:cNvPr id="4" name="スライド イメージ プレースホル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dirty="0"/>
          </a:p>
        </p:txBody>
      </p:sp>
      <p:sp>
        <p:nvSpPr>
          <p:cNvPr id="5" name="ノート プレースホル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dirty="0"/>
          </a:p>
        </p:txBody>
      </p:sp>
      <p:sp>
        <p:nvSpPr>
          <p:cNvPr id="7" name="スライド番号プレースホル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F355C06-F116-41F3-9074-8DADE88C2A1B}" type="slidenum">
              <a:rPr kumimoji="1" lang="ja-JP" altLang="en-US" smtClean="0"/>
              <a:pPr/>
              <a:t>‹#›</a:t>
            </a:fld>
            <a:endParaRPr kumimoji="1" lang="ja-JP" altLang="en-US" dirty="0"/>
          </a:p>
        </p:txBody>
      </p:sp>
    </p:spTree>
    <p:extLst>
      <p:ext uri="{BB962C8B-B14F-4D97-AF65-F5344CB8AC3E}">
        <p14:creationId xmlns:p14="http://schemas.microsoft.com/office/powerpoint/2010/main" val="1901050449"/>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F355C06-F116-41F3-9074-8DADE88C2A1B}" type="slidenum">
              <a:rPr kumimoji="1" lang="ja-JP" altLang="en-US" smtClean="0"/>
              <a:pPr/>
              <a:t>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dirty="0"/>
          </a:p>
        </p:txBody>
      </p:sp>
    </p:spTree>
    <p:extLst>
      <p:ext uri="{BB962C8B-B14F-4D97-AF65-F5344CB8AC3E}">
        <p14:creationId xmlns:p14="http://schemas.microsoft.com/office/powerpoint/2010/main" val="1516686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4"/>
          </p:nvPr>
        </p:nvSpPr>
        <p:spPr/>
        <p:txBody>
          <a:bodyPr/>
          <a:lstStyle/>
          <a:p>
            <a:endParaRPr kumimoji="1" lang="ja-JP" altLang="en-US" dirty="0"/>
          </a:p>
        </p:txBody>
      </p:sp>
      <p:sp>
        <p:nvSpPr>
          <p:cNvPr id="5" name="スライド番号プレースホルダー 4"/>
          <p:cNvSpPr>
            <a:spLocks noGrp="1"/>
          </p:cNvSpPr>
          <p:nvPr>
            <p:ph type="sldNum" sz="quarter" idx="5"/>
          </p:nvPr>
        </p:nvSpPr>
        <p:spPr/>
        <p:txBody>
          <a:bodyPr/>
          <a:lstStyle/>
          <a:p>
            <a:fld id="{6F355C06-F116-41F3-9074-8DADE88C2A1B}" type="slidenum">
              <a:rPr kumimoji="1" lang="ja-JP" altLang="en-US" smtClean="0"/>
              <a:pPr/>
              <a:t>19</a:t>
            </a:fld>
            <a:endParaRPr kumimoji="1" lang="ja-JP" altLang="en-US" dirty="0"/>
          </a:p>
        </p:txBody>
      </p:sp>
    </p:spTree>
    <p:extLst>
      <p:ext uri="{BB962C8B-B14F-4D97-AF65-F5344CB8AC3E}">
        <p14:creationId xmlns:p14="http://schemas.microsoft.com/office/powerpoint/2010/main" val="20023747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 サブタイトルの書式設定</a:t>
            </a:r>
          </a:p>
        </p:txBody>
      </p:sp>
      <p:sp>
        <p:nvSpPr>
          <p:cNvPr id="4" name="日付プレースホルダ 3"/>
          <p:cNvSpPr>
            <a:spLocks noGrp="1"/>
          </p:cNvSpPr>
          <p:nvPr>
            <p:ph type="dt" sz="half" idx="10"/>
          </p:nvPr>
        </p:nvSpPr>
        <p:spPr/>
        <p:txBody>
          <a:bodyPr/>
          <a:lstStyle/>
          <a:p>
            <a:fld id="{75A9596A-F96E-4BD1-A5E6-29D48AFB050C}" type="datetime1">
              <a:rPr kumimoji="1" lang="ja-JP" altLang="en-US" smtClean="0"/>
              <a:t>2024/11/12</a:t>
            </a:fld>
            <a:endParaRPr kumimoji="1" lang="ja-JP" altLang="en-US" dirty="0"/>
          </a:p>
        </p:txBody>
      </p:sp>
      <p:sp>
        <p:nvSpPr>
          <p:cNvPr id="5" name="フッター プレースホルダ 4"/>
          <p:cNvSpPr>
            <a:spLocks noGrp="1"/>
          </p:cNvSpPr>
          <p:nvPr>
            <p:ph type="ftr" sz="quarter" idx="11"/>
          </p:nvPr>
        </p:nvSpPr>
        <p:spPr/>
        <p:txBody>
          <a:bodyPr/>
          <a:lstStyle/>
          <a:p>
            <a:endParaRPr kumimoji="1" lang="ja-JP"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C01FC4C6-E0FD-45DB-906E-F9F4D9EA293B}" type="datetime1">
              <a:rPr kumimoji="1" lang="ja-JP" altLang="en-US" smtClean="0"/>
              <a:t>2024/11/12</a:t>
            </a:fld>
            <a:endParaRPr kumimoji="1" lang="ja-JP" altLang="en-US" dirty="0"/>
          </a:p>
        </p:txBody>
      </p:sp>
      <p:sp>
        <p:nvSpPr>
          <p:cNvPr id="5" name="フッター プレースホルダ 4"/>
          <p:cNvSpPr>
            <a:spLocks noGrp="1"/>
          </p:cNvSpPr>
          <p:nvPr>
            <p:ph type="ftr" sz="quarter" idx="11"/>
          </p:nvPr>
        </p:nvSpPr>
        <p:spPr/>
        <p:txBody>
          <a:bodyPr/>
          <a:lstStyle/>
          <a:p>
            <a:endParaRPr kumimoji="1" lang="ja-JP" altLang="en-US" dirty="0"/>
          </a:p>
        </p:txBody>
      </p:sp>
      <p:sp>
        <p:nvSpPr>
          <p:cNvPr id="6" name="スライド番号プレースホルダ 5"/>
          <p:cNvSpPr>
            <a:spLocks noGrp="1"/>
          </p:cNvSpPr>
          <p:nvPr>
            <p:ph type="sldNum" sz="quarter" idx="12"/>
          </p:nvPr>
        </p:nvSpPr>
        <p:spPr>
          <a:xfrm>
            <a:off x="6876256" y="6400799"/>
            <a:ext cx="2133600" cy="365125"/>
          </a:xfrm>
          <a:prstGeom prst="rect">
            <a:avLst/>
          </a:prstGeom>
        </p:spPr>
        <p:txBody>
          <a:bodyPr/>
          <a:lstStyle/>
          <a:p>
            <a:fld id="{D2D8002D-B5B0-4BAC-B1F6-782DDCCE6D9C}" type="slidenum">
              <a:rPr kumimoji="1" lang="ja-JP" altLang="en-US" smtClean="0"/>
              <a:pPr/>
              <a:t>‹#›</a:t>
            </a:fld>
            <a:endParaRPr kumimoji="1" lang="ja-JP"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5C7AAA1F-A841-4498-BE80-3C210947B51D}" type="datetime1">
              <a:rPr kumimoji="1" lang="ja-JP" altLang="en-US" smtClean="0"/>
              <a:t>2024/11/12</a:t>
            </a:fld>
            <a:endParaRPr kumimoji="1" lang="ja-JP" altLang="en-US" dirty="0"/>
          </a:p>
        </p:txBody>
      </p:sp>
      <p:sp>
        <p:nvSpPr>
          <p:cNvPr id="5" name="フッター プレースホルダ 4"/>
          <p:cNvSpPr>
            <a:spLocks noGrp="1"/>
          </p:cNvSpPr>
          <p:nvPr>
            <p:ph type="ftr" sz="quarter" idx="11"/>
          </p:nvPr>
        </p:nvSpPr>
        <p:spPr/>
        <p:txBody>
          <a:bodyPr/>
          <a:lstStyle/>
          <a:p>
            <a:endParaRPr kumimoji="1" lang="ja-JP" altLang="en-US" dirty="0"/>
          </a:p>
        </p:txBody>
      </p:sp>
      <p:sp>
        <p:nvSpPr>
          <p:cNvPr id="6" name="スライド番号プレースホルダ 5"/>
          <p:cNvSpPr>
            <a:spLocks noGrp="1"/>
          </p:cNvSpPr>
          <p:nvPr>
            <p:ph type="sldNum" sz="quarter" idx="12"/>
          </p:nvPr>
        </p:nvSpPr>
        <p:spPr>
          <a:xfrm>
            <a:off x="6876256" y="6400799"/>
            <a:ext cx="2133600" cy="365125"/>
          </a:xfrm>
          <a:prstGeom prst="rect">
            <a:avLst/>
          </a:prstGeom>
        </p:spPr>
        <p:txBody>
          <a:bodyPr/>
          <a:lstStyle/>
          <a:p>
            <a:fld id="{D2D8002D-B5B0-4BAC-B1F6-782DDCCE6D9C}" type="slidenum">
              <a:rPr kumimoji="1" lang="ja-JP" altLang="en-US" smtClean="0"/>
              <a:pPr/>
              <a:t>‹#›</a:t>
            </a:fld>
            <a:endParaRPr kumimoji="1" lang="ja-JP"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16632"/>
            <a:ext cx="8229600" cy="922114"/>
          </a:xfrm>
        </p:spPr>
        <p:txBody>
          <a:bodyPr/>
          <a:lstStyle>
            <a:lvl1pPr>
              <a:defRPr u="sng"/>
            </a:lvl1pPr>
          </a:lstStyle>
          <a:p>
            <a:r>
              <a:rPr kumimoji="1" lang="ja-JP" altLang="en-US" dirty="0"/>
              <a:t>マスタ タイトルの書式設定</a:t>
            </a:r>
          </a:p>
        </p:txBody>
      </p:sp>
      <p:sp>
        <p:nvSpPr>
          <p:cNvPr id="3" name="コンテンツ プレースホルダ 2"/>
          <p:cNvSpPr>
            <a:spLocks noGrp="1"/>
          </p:cNvSpPr>
          <p:nvPr>
            <p:ph idx="1"/>
          </p:nvPr>
        </p:nvSpPr>
        <p:spPr>
          <a:xfrm>
            <a:off x="457200" y="1124744"/>
            <a:ext cx="8229600" cy="5184576"/>
          </a:xfrm>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 テキストの書式設定</a:t>
            </a:r>
          </a:p>
        </p:txBody>
      </p:sp>
      <p:sp>
        <p:nvSpPr>
          <p:cNvPr id="4" name="日付プレースホルダ 3"/>
          <p:cNvSpPr>
            <a:spLocks noGrp="1"/>
          </p:cNvSpPr>
          <p:nvPr>
            <p:ph type="dt" sz="half" idx="10"/>
          </p:nvPr>
        </p:nvSpPr>
        <p:spPr/>
        <p:txBody>
          <a:bodyPr/>
          <a:lstStyle/>
          <a:p>
            <a:fld id="{149DFD7E-09F6-400A-A9A9-8594405CCB8D}" type="datetime1">
              <a:rPr kumimoji="1" lang="ja-JP" altLang="en-US" smtClean="0"/>
              <a:t>2024/11/12</a:t>
            </a:fld>
            <a:endParaRPr kumimoji="1" lang="ja-JP" altLang="en-US" dirty="0"/>
          </a:p>
        </p:txBody>
      </p:sp>
      <p:sp>
        <p:nvSpPr>
          <p:cNvPr id="5" name="フッター プレースホルダ 4"/>
          <p:cNvSpPr>
            <a:spLocks noGrp="1"/>
          </p:cNvSpPr>
          <p:nvPr>
            <p:ph type="ftr" sz="quarter" idx="11"/>
          </p:nvPr>
        </p:nvSpPr>
        <p:spPr/>
        <p:txBody>
          <a:bodyPr/>
          <a:lstStyle/>
          <a:p>
            <a:endParaRPr kumimoji="1" lang="ja-JP"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p:txBody>
          <a:bodyPr/>
          <a:lstStyle/>
          <a:p>
            <a:fld id="{48DF131C-20B5-4EE7-80F4-91CF3412E1D9}" type="datetime1">
              <a:rPr kumimoji="1" lang="ja-JP" altLang="en-US" smtClean="0"/>
              <a:t>2024/11/12</a:t>
            </a:fld>
            <a:endParaRPr kumimoji="1" lang="ja-JP" altLang="en-US" dirty="0"/>
          </a:p>
        </p:txBody>
      </p:sp>
      <p:sp>
        <p:nvSpPr>
          <p:cNvPr id="6" name="フッター プレースホルダ 5"/>
          <p:cNvSpPr>
            <a:spLocks noGrp="1"/>
          </p:cNvSpPr>
          <p:nvPr>
            <p:ph type="ftr" sz="quarter" idx="11"/>
          </p:nvPr>
        </p:nvSpPr>
        <p:spPr/>
        <p:txBody>
          <a:bodyPr/>
          <a:lstStyle/>
          <a:p>
            <a:endParaRPr kumimoji="1" lang="ja-JP" altLang="en-US" dirty="0"/>
          </a:p>
        </p:txBody>
      </p:sp>
      <p:sp>
        <p:nvSpPr>
          <p:cNvPr id="7" name="スライド番号プレースホルダ 6"/>
          <p:cNvSpPr>
            <a:spLocks noGrp="1"/>
          </p:cNvSpPr>
          <p:nvPr>
            <p:ph type="sldNum" sz="quarter" idx="12"/>
          </p:nvPr>
        </p:nvSpPr>
        <p:spPr>
          <a:xfrm>
            <a:off x="6876256" y="6400799"/>
            <a:ext cx="2133600" cy="365125"/>
          </a:xfrm>
          <a:prstGeom prst="rect">
            <a:avLst/>
          </a:prstGeom>
        </p:spPr>
        <p:txBody>
          <a:bodyPr/>
          <a:lstStyle/>
          <a:p>
            <a:fld id="{D2D8002D-B5B0-4BAC-B1F6-782DDCCE6D9C}" type="slidenum">
              <a:rPr kumimoji="1" lang="ja-JP" altLang="en-US" smtClean="0"/>
              <a:pPr/>
              <a:t>‹#›</a:t>
            </a:fld>
            <a:endParaRPr kumimoji="1" lang="ja-JP"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p:txBody>
          <a:bodyPr/>
          <a:lstStyle/>
          <a:p>
            <a:fld id="{7BBC61EA-6BE3-4593-B1E7-7452BF59005E}" type="datetime1">
              <a:rPr kumimoji="1" lang="ja-JP" altLang="en-US" smtClean="0"/>
              <a:t>2024/11/12</a:t>
            </a:fld>
            <a:endParaRPr kumimoji="1" lang="ja-JP" altLang="en-US" dirty="0"/>
          </a:p>
        </p:txBody>
      </p:sp>
      <p:sp>
        <p:nvSpPr>
          <p:cNvPr id="8" name="フッター プレースホルダ 7"/>
          <p:cNvSpPr>
            <a:spLocks noGrp="1"/>
          </p:cNvSpPr>
          <p:nvPr>
            <p:ph type="ftr" sz="quarter" idx="11"/>
          </p:nvPr>
        </p:nvSpPr>
        <p:spPr/>
        <p:txBody>
          <a:bodyPr/>
          <a:lstStyle/>
          <a:p>
            <a:endParaRPr kumimoji="1" lang="ja-JP" altLang="en-US" dirty="0"/>
          </a:p>
        </p:txBody>
      </p:sp>
      <p:sp>
        <p:nvSpPr>
          <p:cNvPr id="9" name="スライド番号プレースホルダ 8"/>
          <p:cNvSpPr>
            <a:spLocks noGrp="1"/>
          </p:cNvSpPr>
          <p:nvPr>
            <p:ph type="sldNum" sz="quarter" idx="12"/>
          </p:nvPr>
        </p:nvSpPr>
        <p:spPr>
          <a:xfrm>
            <a:off x="6876256" y="6400799"/>
            <a:ext cx="2133600" cy="365125"/>
          </a:xfrm>
          <a:prstGeom prst="rect">
            <a:avLst/>
          </a:prstGeom>
        </p:spPr>
        <p:txBody>
          <a:bodyPr/>
          <a:lstStyle/>
          <a:p>
            <a:fld id="{D2D8002D-B5B0-4BAC-B1F6-782DDCCE6D9C}" type="slidenum">
              <a:rPr kumimoji="1" lang="ja-JP" altLang="en-US" smtClean="0"/>
              <a:pPr/>
              <a:t>‹#›</a:t>
            </a:fld>
            <a:endParaRPr kumimoji="1" lang="ja-JP"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日付プレースホルダ 2"/>
          <p:cNvSpPr>
            <a:spLocks noGrp="1"/>
          </p:cNvSpPr>
          <p:nvPr>
            <p:ph type="dt" sz="half" idx="10"/>
          </p:nvPr>
        </p:nvSpPr>
        <p:spPr/>
        <p:txBody>
          <a:bodyPr/>
          <a:lstStyle/>
          <a:p>
            <a:fld id="{9165C46D-CE5D-4F07-9C97-B26D68794528}" type="datetime1">
              <a:rPr kumimoji="1" lang="ja-JP" altLang="en-US" smtClean="0"/>
              <a:t>2024/11/12</a:t>
            </a:fld>
            <a:endParaRPr kumimoji="1" lang="ja-JP" altLang="en-US" dirty="0"/>
          </a:p>
        </p:txBody>
      </p:sp>
      <p:sp>
        <p:nvSpPr>
          <p:cNvPr id="4" name="フッター プレースホルダ 3"/>
          <p:cNvSpPr>
            <a:spLocks noGrp="1"/>
          </p:cNvSpPr>
          <p:nvPr>
            <p:ph type="ftr" sz="quarter" idx="11"/>
          </p:nvPr>
        </p:nvSpPr>
        <p:spPr/>
        <p:txBody>
          <a:bodyPr/>
          <a:lstStyle/>
          <a:p>
            <a:endParaRPr kumimoji="1" lang="ja-JP" altLang="en-US" dirty="0"/>
          </a:p>
        </p:txBody>
      </p:sp>
      <p:sp>
        <p:nvSpPr>
          <p:cNvPr id="5" name="スライド番号プレースホルダ 4"/>
          <p:cNvSpPr>
            <a:spLocks noGrp="1"/>
          </p:cNvSpPr>
          <p:nvPr>
            <p:ph type="sldNum" sz="quarter" idx="12"/>
          </p:nvPr>
        </p:nvSpPr>
        <p:spPr>
          <a:xfrm>
            <a:off x="6876256" y="6400799"/>
            <a:ext cx="2133600" cy="365125"/>
          </a:xfrm>
          <a:prstGeom prst="rect">
            <a:avLst/>
          </a:prstGeom>
        </p:spPr>
        <p:txBody>
          <a:bodyPr/>
          <a:lstStyle/>
          <a:p>
            <a:fld id="{D2D8002D-B5B0-4BAC-B1F6-782DDCCE6D9C}" type="slidenum">
              <a:rPr kumimoji="1" lang="ja-JP" altLang="en-US" smtClean="0"/>
              <a:pPr/>
              <a:t>‹#›</a:t>
            </a:fld>
            <a:endParaRPr kumimoji="1" lang="ja-JP"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D327BA9F-10BB-4898-9F77-6C3865566ABD}" type="datetime1">
              <a:rPr kumimoji="1" lang="ja-JP" altLang="en-US" smtClean="0"/>
              <a:t>2024/11/12</a:t>
            </a:fld>
            <a:endParaRPr kumimoji="1" lang="ja-JP" altLang="en-US" dirty="0"/>
          </a:p>
        </p:txBody>
      </p:sp>
      <p:sp>
        <p:nvSpPr>
          <p:cNvPr id="3" name="フッター プレースホルダ 2"/>
          <p:cNvSpPr>
            <a:spLocks noGrp="1"/>
          </p:cNvSpPr>
          <p:nvPr>
            <p:ph type="ftr" sz="quarter" idx="11"/>
          </p:nvPr>
        </p:nvSpPr>
        <p:spPr/>
        <p:txBody>
          <a:bodyPr/>
          <a:lstStyle/>
          <a:p>
            <a:endParaRPr kumimoji="1" lang="ja-JP" altLang="en-US" dirty="0"/>
          </a:p>
        </p:txBody>
      </p:sp>
      <p:sp>
        <p:nvSpPr>
          <p:cNvPr id="4" name="スライド番号プレースホルダ 3"/>
          <p:cNvSpPr>
            <a:spLocks noGrp="1"/>
          </p:cNvSpPr>
          <p:nvPr>
            <p:ph type="sldNum" sz="quarter" idx="12"/>
          </p:nvPr>
        </p:nvSpPr>
        <p:spPr>
          <a:xfrm>
            <a:off x="6876256" y="6400799"/>
            <a:ext cx="2133600" cy="365125"/>
          </a:xfrm>
          <a:prstGeom prst="rect">
            <a:avLst/>
          </a:prstGeom>
        </p:spPr>
        <p:txBody>
          <a:bodyPr/>
          <a:lstStyle/>
          <a:p>
            <a:fld id="{D2D8002D-B5B0-4BAC-B1F6-782DDCCE6D9C}" type="slidenum">
              <a:rPr kumimoji="1" lang="ja-JP" altLang="en-US" smtClean="0"/>
              <a:pPr/>
              <a:t>‹#›</a:t>
            </a:fld>
            <a:endParaRPr kumimoji="1" lang="ja-JP"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5BE3B6DF-10B3-4D94-BB50-6E353D5F08B9}" type="datetime1">
              <a:rPr kumimoji="1" lang="ja-JP" altLang="en-US" smtClean="0"/>
              <a:t>2024/11/12</a:t>
            </a:fld>
            <a:endParaRPr kumimoji="1" lang="ja-JP" altLang="en-US" dirty="0"/>
          </a:p>
        </p:txBody>
      </p:sp>
      <p:sp>
        <p:nvSpPr>
          <p:cNvPr id="6" name="フッター プレースホルダ 5"/>
          <p:cNvSpPr>
            <a:spLocks noGrp="1"/>
          </p:cNvSpPr>
          <p:nvPr>
            <p:ph type="ftr" sz="quarter" idx="11"/>
          </p:nvPr>
        </p:nvSpPr>
        <p:spPr/>
        <p:txBody>
          <a:bodyPr/>
          <a:lstStyle/>
          <a:p>
            <a:endParaRPr kumimoji="1" lang="ja-JP" altLang="en-US" dirty="0"/>
          </a:p>
        </p:txBody>
      </p:sp>
      <p:sp>
        <p:nvSpPr>
          <p:cNvPr id="7" name="スライド番号プレースホルダ 6"/>
          <p:cNvSpPr>
            <a:spLocks noGrp="1"/>
          </p:cNvSpPr>
          <p:nvPr>
            <p:ph type="sldNum" sz="quarter" idx="12"/>
          </p:nvPr>
        </p:nvSpPr>
        <p:spPr>
          <a:xfrm>
            <a:off x="6876256" y="6400799"/>
            <a:ext cx="2133600" cy="365125"/>
          </a:xfrm>
          <a:prstGeom prst="rect">
            <a:avLst/>
          </a:prstGeom>
        </p:spPr>
        <p:txBody>
          <a:bodyPr/>
          <a:lstStyle/>
          <a:p>
            <a:fld id="{D2D8002D-B5B0-4BAC-B1F6-782DDCCE6D9C}" type="slidenum">
              <a:rPr kumimoji="1" lang="ja-JP" altLang="en-US" smtClean="0"/>
              <a:pPr/>
              <a:t>‹#›</a:t>
            </a:fld>
            <a:endParaRPr kumimoji="1" lang="ja-JP" alt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dirty="0"/>
              <a:t>アイコンをクリックして図を追加</a:t>
            </a:r>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E7DE62F5-6FE7-4803-A65E-DA46214959C0}" type="datetime1">
              <a:rPr kumimoji="1" lang="ja-JP" altLang="en-US" smtClean="0"/>
              <a:t>2024/11/12</a:t>
            </a:fld>
            <a:endParaRPr kumimoji="1" lang="ja-JP" altLang="en-US" dirty="0"/>
          </a:p>
        </p:txBody>
      </p:sp>
      <p:sp>
        <p:nvSpPr>
          <p:cNvPr id="6" name="フッター プレースホルダ 5"/>
          <p:cNvSpPr>
            <a:spLocks noGrp="1"/>
          </p:cNvSpPr>
          <p:nvPr>
            <p:ph type="ftr" sz="quarter" idx="11"/>
          </p:nvPr>
        </p:nvSpPr>
        <p:spPr/>
        <p:txBody>
          <a:bodyPr/>
          <a:lstStyle/>
          <a:p>
            <a:endParaRPr kumimoji="1" lang="ja-JP" altLang="en-US" dirty="0"/>
          </a:p>
        </p:txBody>
      </p:sp>
      <p:sp>
        <p:nvSpPr>
          <p:cNvPr id="7" name="スライド番号プレースホルダ 6"/>
          <p:cNvSpPr>
            <a:spLocks noGrp="1"/>
          </p:cNvSpPr>
          <p:nvPr>
            <p:ph type="sldNum" sz="quarter" idx="12"/>
          </p:nvPr>
        </p:nvSpPr>
        <p:spPr>
          <a:xfrm>
            <a:off x="6876256" y="6400799"/>
            <a:ext cx="2133600" cy="365125"/>
          </a:xfrm>
          <a:prstGeom prst="rect">
            <a:avLst/>
          </a:prstGeom>
        </p:spPr>
        <p:txBody>
          <a:bodyPr/>
          <a:lstStyle/>
          <a:p>
            <a:fld id="{D2D8002D-B5B0-4BAC-B1F6-782DDCCE6D9C}" type="slidenum">
              <a:rPr kumimoji="1" lang="ja-JP" altLang="en-US" smtClean="0"/>
              <a:pPr/>
              <a:t>‹#›</a:t>
            </a:fld>
            <a:endParaRPr kumimoji="1" lang="ja-JP"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alpha val="48000"/>
          </a:schemeClr>
        </a:solidFill>
        <a:effectLst/>
      </p:bgPr>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251520" y="103342"/>
            <a:ext cx="8758336" cy="949394"/>
          </a:xfrm>
          <a:prstGeom prst="rect">
            <a:avLst/>
          </a:prstGeom>
        </p:spPr>
        <p:txBody>
          <a:bodyPr vert="horz" lIns="91440" tIns="45720" rIns="91440" bIns="45720" rtlCol="0" anchor="ctr">
            <a:normAutofit/>
          </a:bodyPr>
          <a:lstStyle/>
          <a:p>
            <a:r>
              <a:rPr kumimoji="1" lang="ja-JP" altLang="en-US" dirty="0"/>
              <a:t>マスタ タイトルの書式設定</a:t>
            </a:r>
          </a:p>
        </p:txBody>
      </p:sp>
      <p:sp>
        <p:nvSpPr>
          <p:cNvPr id="3" name="テキスト プレースホルダ 2"/>
          <p:cNvSpPr>
            <a:spLocks noGrp="1"/>
          </p:cNvSpPr>
          <p:nvPr>
            <p:ph type="body" idx="1"/>
          </p:nvPr>
        </p:nvSpPr>
        <p:spPr>
          <a:xfrm>
            <a:off x="251520" y="1196752"/>
            <a:ext cx="8758336" cy="5112568"/>
          </a:xfrm>
          <a:prstGeom prst="rect">
            <a:avLst/>
          </a:prstGeom>
        </p:spPr>
        <p:txBody>
          <a:bodyPr vert="horz" lIns="91440" tIns="45720" rIns="91440" bIns="45720" rtlCol="0">
            <a:normAutofit/>
          </a:bodyPr>
          <a:lstStyle/>
          <a:p>
            <a:pPr lvl="0"/>
            <a:r>
              <a:rPr kumimoji="1" lang="ja-JP" altLang="en-US" dirty="0"/>
              <a:t>マスタ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 3"/>
          <p:cNvSpPr>
            <a:spLocks noGrp="1"/>
          </p:cNvSpPr>
          <p:nvPr>
            <p:ph type="dt" sz="half" idx="2"/>
          </p:nvPr>
        </p:nvSpPr>
        <p:spPr>
          <a:xfrm>
            <a:off x="251520" y="6400798"/>
            <a:ext cx="2133600" cy="365125"/>
          </a:xfrm>
          <a:prstGeom prst="rect">
            <a:avLst/>
          </a:prstGeom>
        </p:spPr>
        <p:txBody>
          <a:bodyPr vert="horz" lIns="91440" tIns="45720" rIns="91440" bIns="45720" rtlCol="0" anchor="ctr"/>
          <a:lstStyle>
            <a:lvl1pPr algn="l">
              <a:defRPr sz="1200">
                <a:solidFill>
                  <a:schemeClr val="tx1">
                    <a:tint val="75000"/>
                  </a:schemeClr>
                </a:solidFill>
                <a:latin typeface="UD デジタル 教科書体 NP-B" panose="02020700000000000000" pitchFamily="18" charset="-128"/>
                <a:ea typeface="UD デジタル 教科書体 NP-B" panose="02020700000000000000" pitchFamily="18" charset="-128"/>
              </a:defRPr>
            </a:lvl1pPr>
          </a:lstStyle>
          <a:p>
            <a:fld id="{8D407E95-9B34-4682-B92D-F0782650A568}" type="datetime1">
              <a:rPr lang="ja-JP" altLang="en-US" smtClean="0"/>
              <a:pPr/>
              <a:t>2024/11/12</a:t>
            </a:fld>
            <a:endParaRPr lang="ja-JP" altLang="en-US" dirty="0"/>
          </a:p>
        </p:txBody>
      </p:sp>
      <p:sp>
        <p:nvSpPr>
          <p:cNvPr id="5" name="フッター プレースホルダ 4"/>
          <p:cNvSpPr>
            <a:spLocks noGrp="1"/>
          </p:cNvSpPr>
          <p:nvPr>
            <p:ph type="ftr" sz="quarter" idx="3"/>
          </p:nvPr>
        </p:nvSpPr>
        <p:spPr>
          <a:xfrm>
            <a:off x="3251978" y="6400799"/>
            <a:ext cx="2895600" cy="365125"/>
          </a:xfrm>
          <a:prstGeom prst="rect">
            <a:avLst/>
          </a:prstGeom>
        </p:spPr>
        <p:txBody>
          <a:bodyPr vert="horz" lIns="91440" tIns="45720" rIns="91440" bIns="45720" rtlCol="0" anchor="ctr"/>
          <a:lstStyle>
            <a:lvl1pPr algn="ctr">
              <a:defRPr sz="1200">
                <a:solidFill>
                  <a:schemeClr val="tx1">
                    <a:tint val="75000"/>
                  </a:schemeClr>
                </a:solidFill>
                <a:latin typeface="UD デジタル 教科書体 NP-B" panose="02020700000000000000" pitchFamily="18" charset="-128"/>
                <a:ea typeface="UD デジタル 教科書体 NP-B" panose="02020700000000000000" pitchFamily="18" charset="-128"/>
              </a:defRPr>
            </a:lvl1pPr>
          </a:lstStyle>
          <a:p>
            <a:endParaRPr lang="ja-JP" altLang="en-US" dirty="0"/>
          </a:p>
        </p:txBody>
      </p:sp>
      <p:sp>
        <p:nvSpPr>
          <p:cNvPr id="7" name="Slide Number Placeholder 5">
            <a:extLst>
              <a:ext uri="{FF2B5EF4-FFF2-40B4-BE49-F238E27FC236}">
                <a16:creationId xmlns:a16="http://schemas.microsoft.com/office/drawing/2014/main" id="{AB5CB04F-DEB5-9113-2B39-FCA6A80E7720}"/>
              </a:ext>
            </a:extLst>
          </p:cNvPr>
          <p:cNvSpPr txBox="1">
            <a:spLocks/>
          </p:cNvSpPr>
          <p:nvPr userDrawn="1"/>
        </p:nvSpPr>
        <p:spPr>
          <a:xfrm>
            <a:off x="8028384" y="6381328"/>
            <a:ext cx="1221054" cy="402483"/>
          </a:xfrm>
          <a:prstGeom prst="rect">
            <a:avLst/>
          </a:prstGeom>
        </p:spPr>
        <p:txBody>
          <a:bodyPr/>
          <a:lstStyle>
            <a:defPPr>
              <a:defRPr lang="ja-JP"/>
            </a:defPPr>
            <a:lvl1pPr marL="0" algn="ctr" defTabSz="914400" rtl="0" eaLnBrk="1" latinLnBrk="0" hangingPunct="1">
              <a:defRPr kumimoji="1" sz="1800" kern="1200">
                <a:solidFill>
                  <a:schemeClr val="tx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503972"/>
            <a:fld id="{47E067D8-596F-4171-95E6-41EC60BEE6E6}" type="slidenum">
              <a:rPr lang="ja-JP" altLang="en-US" sz="2866" smtClean="0"/>
              <a:pPr defTabSz="503972"/>
              <a:t>‹#›</a:t>
            </a:fld>
            <a:r>
              <a:rPr lang="en-US" altLang="ja-JP" sz="1433" dirty="0"/>
              <a:t>/20</a:t>
            </a:r>
            <a:endParaRPr lang="ja-JP" altLang="en-US" sz="1984"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914400" rtl="0" eaLnBrk="1" latinLnBrk="0" hangingPunct="1">
        <a:spcBef>
          <a:spcPct val="0"/>
        </a:spcBef>
        <a:buNone/>
        <a:defRPr kumimoji="1" sz="4400" b="1" u="sng"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UD デジタル 教科書体 NK-B" panose="02020700000000000000" pitchFamily="18" charset="-128"/>
          <a:ea typeface="UD デジタル 教科書体 NK-B" panose="02020700000000000000" pitchFamily="18" charset="-128"/>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10.png"/><Relationship Id="rId7"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140.png"/><Relationship Id="rId5" Type="http://schemas.openxmlformats.org/officeDocument/2006/relationships/image" Target="../media/image130.png"/><Relationship Id="rId4" Type="http://schemas.openxmlformats.org/officeDocument/2006/relationships/image" Target="../media/image120.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image" Target="../media/image11.jp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tangle 2"/>
          <p:cNvSpPr txBox="1">
            <a:spLocks noChangeArrowheads="1"/>
          </p:cNvSpPr>
          <p:nvPr/>
        </p:nvSpPr>
        <p:spPr>
          <a:xfrm>
            <a:off x="-180528" y="0"/>
            <a:ext cx="9612560" cy="242088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endParaRPr lang="ja-JP" altLang="en-US" sz="3200" u="sng" baseline="-25000" dirty="0"/>
          </a:p>
        </p:txBody>
      </p:sp>
      <p:sp>
        <p:nvSpPr>
          <p:cNvPr id="2" name="タイトル 1">
            <a:extLst>
              <a:ext uri="{FF2B5EF4-FFF2-40B4-BE49-F238E27FC236}">
                <a16:creationId xmlns:a16="http://schemas.microsoft.com/office/drawing/2014/main" id="{5C682125-0561-9A12-BB76-EE6ECE0E11B2}"/>
              </a:ext>
            </a:extLst>
          </p:cNvPr>
          <p:cNvSpPr txBox="1">
            <a:spLocks/>
          </p:cNvSpPr>
          <p:nvPr/>
        </p:nvSpPr>
        <p:spPr>
          <a:xfrm>
            <a:off x="107504" y="6381328"/>
            <a:ext cx="4464495" cy="352184"/>
          </a:xfrm>
          <a:prstGeom prst="rect">
            <a:avLst/>
          </a:prstGeom>
        </p:spPr>
        <p:txBody>
          <a:bodyPr vert="horz" lIns="78203" tIns="39101" rIns="78203" bIns="39101" rtlCol="0" anchor="b">
            <a:noAutofit/>
          </a:bodyPr>
          <a:lstStyle>
            <a:lvl1pPr algn="ctr" defTabSz="1007943" rtl="0" eaLnBrk="1" latinLnBrk="0" hangingPunct="1">
              <a:lnSpc>
                <a:spcPct val="90000"/>
              </a:lnSpc>
              <a:spcBef>
                <a:spcPct val="0"/>
              </a:spcBef>
              <a:buNone/>
              <a:defRPr kumimoji="1" sz="6614" kern="1200">
                <a:solidFill>
                  <a:schemeClr val="tx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defRPr>
            </a:lvl1pPr>
          </a:lstStyle>
          <a:p>
            <a:pPr algn="l">
              <a:lnSpc>
                <a:spcPts val="2138"/>
              </a:lnSpc>
            </a:pPr>
            <a:r>
              <a:rPr lang="en-US" altLang="ja-JP" sz="1600" dirty="0">
                <a:solidFill>
                  <a:schemeClr val="bg1"/>
                </a:solidFill>
                <a:effectLst>
                  <a:glow rad="63500">
                    <a:schemeClr val="tx1">
                      <a:alpha val="40000"/>
                    </a:schemeClr>
                  </a:glow>
                </a:effectLst>
                <a:latin typeface="游明朝 Demibold" panose="02020600000000000000" pitchFamily="18" charset="-128"/>
                <a:ea typeface="游明朝 Demibold" panose="02020600000000000000" pitchFamily="18" charset="-128"/>
              </a:rPr>
              <a:t>26th International Conference on Accelerators and Beam Utilizations </a:t>
            </a:r>
            <a:r>
              <a:rPr lang="en-US" altLang="ja-JP" sz="1400" dirty="0">
                <a:solidFill>
                  <a:schemeClr val="bg1"/>
                </a:solidFill>
                <a:effectLst>
                  <a:glow rad="63500">
                    <a:schemeClr val="tx1">
                      <a:alpha val="40000"/>
                    </a:schemeClr>
                  </a:glow>
                </a:effectLst>
                <a:latin typeface="游明朝 Demibold" panose="02020600000000000000" pitchFamily="18" charset="-128"/>
                <a:ea typeface="游明朝 Demibold" panose="02020600000000000000" pitchFamily="18" charset="-128"/>
              </a:rPr>
              <a:t>(ICABU2024) </a:t>
            </a:r>
            <a:r>
              <a:rPr lang="en-US" altLang="ja-JP" sz="1600" dirty="0">
                <a:solidFill>
                  <a:schemeClr val="bg1"/>
                </a:solidFill>
                <a:effectLst>
                  <a:glow rad="63500">
                    <a:schemeClr val="tx1">
                      <a:alpha val="40000"/>
                    </a:schemeClr>
                  </a:glow>
                </a:effectLst>
                <a:latin typeface="游明朝 Demibold" panose="02020600000000000000" pitchFamily="18" charset="-128"/>
                <a:ea typeface="游明朝 Demibold" panose="02020600000000000000" pitchFamily="18" charset="-128"/>
              </a:rPr>
              <a:t>Nov. 2024</a:t>
            </a:r>
          </a:p>
        </p:txBody>
      </p:sp>
      <p:sp>
        <p:nvSpPr>
          <p:cNvPr id="4" name="テキスト ボックス 3">
            <a:extLst>
              <a:ext uri="{FF2B5EF4-FFF2-40B4-BE49-F238E27FC236}">
                <a16:creationId xmlns:a16="http://schemas.microsoft.com/office/drawing/2014/main" id="{C6CA53BD-DBB5-7227-A85D-ACAC73B3632F}"/>
              </a:ext>
            </a:extLst>
          </p:cNvPr>
          <p:cNvSpPr txBox="1"/>
          <p:nvPr/>
        </p:nvSpPr>
        <p:spPr>
          <a:xfrm>
            <a:off x="251520" y="4653136"/>
            <a:ext cx="8783492" cy="1384995"/>
          </a:xfrm>
          <a:prstGeom prst="rect">
            <a:avLst/>
          </a:prstGeom>
          <a:noFill/>
        </p:spPr>
        <p:txBody>
          <a:bodyPr wrap="square" rtlCol="0">
            <a:spAutoFit/>
          </a:bodyPr>
          <a:lstStyle/>
          <a:p>
            <a:pPr algn="r"/>
            <a:r>
              <a:rPr kumimoji="1" lang="en-US" altLang="ja-JP" sz="4200" dirty="0">
                <a:solidFill>
                  <a:schemeClr val="bg1"/>
                </a:solidFill>
                <a:effectLst>
                  <a:glow rad="63500">
                    <a:schemeClr val="tx1">
                      <a:alpha val="40000"/>
                    </a:schemeClr>
                  </a:glow>
                </a:effectLst>
                <a:latin typeface="游明朝 Demibold" panose="02020600000000000000" pitchFamily="18" charset="-128"/>
                <a:ea typeface="游明朝 Demibold" panose="02020600000000000000" pitchFamily="18" charset="-128"/>
                <a:cs typeface="源柔ゴシック Regular" panose="020B0302020203020207" pitchFamily="50" charset="-128"/>
              </a:rPr>
              <a:t>Recent Results </a:t>
            </a:r>
            <a:r>
              <a:rPr kumimoji="1" lang="en-US" altLang="ja-JP" sz="3200" dirty="0">
                <a:solidFill>
                  <a:schemeClr val="bg1"/>
                </a:solidFill>
                <a:effectLst>
                  <a:glow rad="63500">
                    <a:schemeClr val="tx1">
                      <a:alpha val="40000"/>
                    </a:schemeClr>
                  </a:glow>
                </a:effectLst>
                <a:latin typeface="游明朝 Demibold" panose="02020600000000000000" pitchFamily="18" charset="-128"/>
                <a:ea typeface="游明朝 Demibold" panose="02020600000000000000" pitchFamily="18" charset="-128"/>
                <a:cs typeface="源柔ゴシック Regular" panose="020B0302020203020207" pitchFamily="50" charset="-128"/>
              </a:rPr>
              <a:t>of the </a:t>
            </a:r>
            <a:br>
              <a:rPr kumimoji="1" lang="en-US" altLang="ja-JP" sz="3200" dirty="0">
                <a:solidFill>
                  <a:schemeClr val="bg1"/>
                </a:solidFill>
                <a:effectLst>
                  <a:glow rad="63500">
                    <a:schemeClr val="tx1">
                      <a:alpha val="40000"/>
                    </a:schemeClr>
                  </a:glow>
                </a:effectLst>
                <a:latin typeface="游明朝 Demibold" panose="02020600000000000000" pitchFamily="18" charset="-128"/>
                <a:ea typeface="游明朝 Demibold" panose="02020600000000000000" pitchFamily="18" charset="-128"/>
                <a:cs typeface="源柔ゴシック Regular" panose="020B0302020203020207" pitchFamily="50" charset="-128"/>
              </a:rPr>
            </a:br>
            <a:r>
              <a:rPr kumimoji="1" lang="en-US" altLang="ja-JP" sz="4200" dirty="0">
                <a:solidFill>
                  <a:schemeClr val="bg1"/>
                </a:solidFill>
                <a:effectLst>
                  <a:glow rad="63500">
                    <a:schemeClr val="tx1">
                      <a:alpha val="40000"/>
                    </a:schemeClr>
                  </a:glow>
                </a:effectLst>
                <a:latin typeface="游明朝 Demibold" panose="02020600000000000000" pitchFamily="18" charset="-128"/>
                <a:ea typeface="游明朝 Demibold" panose="02020600000000000000" pitchFamily="18" charset="-128"/>
                <a:cs typeface="源柔ゴシック Regular" panose="020B0302020203020207" pitchFamily="50" charset="-128"/>
              </a:rPr>
              <a:t>J-PARC </a:t>
            </a:r>
            <a:r>
              <a:rPr kumimoji="1" lang="en-US" altLang="ja-JP" sz="4200" dirty="0" err="1">
                <a:solidFill>
                  <a:schemeClr val="bg1"/>
                </a:solidFill>
                <a:effectLst>
                  <a:glow rad="63500">
                    <a:schemeClr val="tx1">
                      <a:alpha val="40000"/>
                    </a:schemeClr>
                  </a:glow>
                </a:effectLst>
                <a:latin typeface="游明朝 Demibold" panose="02020600000000000000" pitchFamily="18" charset="-128"/>
                <a:ea typeface="游明朝 Demibold" panose="02020600000000000000" pitchFamily="18" charset="-128"/>
                <a:cs typeface="源柔ゴシック Regular" panose="020B0302020203020207" pitchFamily="50" charset="-128"/>
              </a:rPr>
              <a:t>Linac</a:t>
            </a:r>
            <a:r>
              <a:rPr kumimoji="1" lang="en-US" altLang="ja-JP" sz="4200" dirty="0">
                <a:solidFill>
                  <a:schemeClr val="bg1"/>
                </a:solidFill>
                <a:effectLst>
                  <a:glow rad="63500">
                    <a:schemeClr val="tx1">
                      <a:alpha val="40000"/>
                    </a:schemeClr>
                  </a:glow>
                </a:effectLst>
                <a:latin typeface="游明朝 Demibold" panose="02020600000000000000" pitchFamily="18" charset="-128"/>
                <a:ea typeface="游明朝 Demibold" panose="02020600000000000000" pitchFamily="18" charset="-128"/>
                <a:cs typeface="源柔ゴシック Regular" panose="020B0302020203020207" pitchFamily="50" charset="-128"/>
              </a:rPr>
              <a:t> </a:t>
            </a:r>
            <a:r>
              <a:rPr kumimoji="1" lang="en-US" altLang="ja-JP" sz="3600" dirty="0">
                <a:solidFill>
                  <a:schemeClr val="bg1"/>
                </a:solidFill>
                <a:effectLst>
                  <a:glow rad="63500">
                    <a:schemeClr val="tx1">
                      <a:alpha val="40000"/>
                    </a:schemeClr>
                  </a:glow>
                </a:effectLst>
                <a:latin typeface="游明朝 Demibold" panose="02020600000000000000" pitchFamily="18" charset="-128"/>
                <a:ea typeface="游明朝 Demibold" panose="02020600000000000000" pitchFamily="18" charset="-128"/>
                <a:cs typeface="源柔ゴシック Regular" panose="020B0302020203020207" pitchFamily="50" charset="-128"/>
              </a:rPr>
              <a:t>Beam Commissioning</a:t>
            </a:r>
            <a:endParaRPr kumimoji="1" lang="ja-JP" altLang="en-US" sz="3600" dirty="0">
              <a:solidFill>
                <a:schemeClr val="bg1"/>
              </a:solidFill>
              <a:effectLst>
                <a:glow rad="63500">
                  <a:schemeClr val="tx1">
                    <a:alpha val="40000"/>
                  </a:schemeClr>
                </a:glow>
              </a:effectLst>
              <a:latin typeface="游明朝 Demibold" panose="02020600000000000000" pitchFamily="18" charset="-128"/>
              <a:ea typeface="游明朝 Demibold" panose="02020600000000000000" pitchFamily="18" charset="-128"/>
              <a:cs typeface="源柔ゴシック Regular" panose="020B0302020203020207" pitchFamily="50" charset="-128"/>
            </a:endParaRPr>
          </a:p>
        </p:txBody>
      </p:sp>
      <p:sp>
        <p:nvSpPr>
          <p:cNvPr id="9" name="タイトル 1">
            <a:extLst>
              <a:ext uri="{FF2B5EF4-FFF2-40B4-BE49-F238E27FC236}">
                <a16:creationId xmlns:a16="http://schemas.microsoft.com/office/drawing/2014/main" id="{9912B2FA-5110-C60F-E04B-4A102ADF559A}"/>
              </a:ext>
            </a:extLst>
          </p:cNvPr>
          <p:cNvSpPr txBox="1">
            <a:spLocks/>
          </p:cNvSpPr>
          <p:nvPr/>
        </p:nvSpPr>
        <p:spPr>
          <a:xfrm>
            <a:off x="3635896" y="6237312"/>
            <a:ext cx="5324765" cy="513281"/>
          </a:xfrm>
          <a:prstGeom prst="rect">
            <a:avLst/>
          </a:prstGeom>
        </p:spPr>
        <p:txBody>
          <a:bodyPr vert="horz" lIns="78203" tIns="39101" rIns="78203" bIns="39101" rtlCol="0" anchor="b">
            <a:noAutofit/>
          </a:bodyPr>
          <a:lstStyle>
            <a:lvl1pPr algn="ctr" defTabSz="1007943" rtl="0" eaLnBrk="1" latinLnBrk="0" hangingPunct="1">
              <a:lnSpc>
                <a:spcPct val="90000"/>
              </a:lnSpc>
              <a:spcBef>
                <a:spcPct val="0"/>
              </a:spcBef>
              <a:buNone/>
              <a:defRPr kumimoji="1" sz="6614" kern="1200">
                <a:solidFill>
                  <a:schemeClr val="tx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defRPr>
            </a:lvl1pPr>
          </a:lstStyle>
          <a:p>
            <a:pPr algn="r">
              <a:lnSpc>
                <a:spcPct val="100000"/>
              </a:lnSpc>
            </a:pPr>
            <a:r>
              <a:rPr lang="en-US" altLang="ja-JP" sz="2800" i="1" dirty="0">
                <a:solidFill>
                  <a:schemeClr val="bg1"/>
                </a:solidFill>
                <a:effectLst>
                  <a:glow rad="63500">
                    <a:schemeClr val="tx1">
                      <a:alpha val="40000"/>
                    </a:schemeClr>
                  </a:glow>
                </a:effectLst>
                <a:latin typeface="Times" pitchFamily="2" charset="0"/>
                <a:ea typeface="Cambria Math" panose="02040503050406030204" pitchFamily="18" charset="0"/>
              </a:rPr>
              <a:t>Masashi Otani </a:t>
            </a:r>
            <a:r>
              <a:rPr lang="en-US" altLang="ja-JP" sz="2400" i="1" dirty="0">
                <a:solidFill>
                  <a:schemeClr val="bg1"/>
                </a:solidFill>
                <a:effectLst>
                  <a:glow rad="63500">
                    <a:schemeClr val="tx1">
                      <a:alpha val="40000"/>
                    </a:schemeClr>
                  </a:glow>
                </a:effectLst>
                <a:latin typeface="Times" pitchFamily="2" charset="0"/>
                <a:ea typeface="Cambria Math" panose="02040503050406030204" pitchFamily="18" charset="0"/>
              </a:rPr>
              <a:t>(KEK/J-PARC)</a:t>
            </a:r>
            <a:br>
              <a:rPr lang="en-US" altLang="ja-JP" sz="2400" i="1" dirty="0">
                <a:solidFill>
                  <a:schemeClr val="bg1"/>
                </a:solidFill>
                <a:effectLst>
                  <a:glow rad="63500">
                    <a:schemeClr val="tx1">
                      <a:alpha val="40000"/>
                    </a:schemeClr>
                  </a:glow>
                </a:effectLst>
                <a:latin typeface="Times" pitchFamily="2" charset="0"/>
                <a:ea typeface="Cambria Math" panose="02040503050406030204" pitchFamily="18" charset="0"/>
              </a:rPr>
            </a:br>
            <a:r>
              <a:rPr lang="en-US" altLang="ja-JP" sz="1600" i="1" dirty="0">
                <a:solidFill>
                  <a:schemeClr val="bg1"/>
                </a:solidFill>
                <a:effectLst>
                  <a:glow rad="63500">
                    <a:schemeClr val="tx1">
                      <a:alpha val="40000"/>
                    </a:schemeClr>
                  </a:glow>
                </a:effectLst>
                <a:latin typeface="Times" pitchFamily="2" charset="0"/>
                <a:ea typeface="Cambria Math" panose="02040503050406030204" pitchFamily="18" charset="0"/>
              </a:rPr>
              <a:t>On behalf of the J-PARC </a:t>
            </a:r>
            <a:r>
              <a:rPr lang="en-US" altLang="ja-JP" sz="1600" i="1" dirty="0" err="1">
                <a:solidFill>
                  <a:schemeClr val="bg1"/>
                </a:solidFill>
                <a:effectLst>
                  <a:glow rad="63500">
                    <a:schemeClr val="tx1">
                      <a:alpha val="40000"/>
                    </a:schemeClr>
                  </a:glow>
                </a:effectLst>
                <a:latin typeface="Times" pitchFamily="2" charset="0"/>
                <a:ea typeface="Cambria Math" panose="02040503050406030204" pitchFamily="18" charset="0"/>
              </a:rPr>
              <a:t>linac</a:t>
            </a:r>
            <a:r>
              <a:rPr lang="en-US" altLang="ja-JP" sz="1600" i="1" dirty="0">
                <a:solidFill>
                  <a:schemeClr val="bg1"/>
                </a:solidFill>
                <a:effectLst>
                  <a:glow rad="63500">
                    <a:schemeClr val="tx1">
                      <a:alpha val="40000"/>
                    </a:schemeClr>
                  </a:glow>
                </a:effectLst>
                <a:latin typeface="Times" pitchFamily="2" charset="0"/>
                <a:ea typeface="Cambria Math" panose="02040503050406030204" pitchFamily="18" charset="0"/>
              </a:rPr>
              <a:t> commissioning Gr.</a:t>
            </a:r>
            <a:endParaRPr lang="ja-JP" altLang="en-US" sz="1600" dirty="0">
              <a:solidFill>
                <a:schemeClr val="bg1"/>
              </a:solidFill>
              <a:effectLst>
                <a:glow rad="63500">
                  <a:schemeClr val="tx1">
                    <a:alpha val="40000"/>
                  </a:schemeClr>
                </a:glow>
              </a:effectLst>
              <a:latin typeface="Times" pitchFamily="2" charset="0"/>
              <a:ea typeface="游明朝 Demibold" panose="02020600000000000000" pitchFamily="18" charset="-128"/>
            </a:endParaRPr>
          </a:p>
        </p:txBody>
      </p:sp>
    </p:spTree>
    <p:extLst>
      <p:ext uri="{BB962C8B-B14F-4D97-AF65-F5344CB8AC3E}">
        <p14:creationId xmlns:p14="http://schemas.microsoft.com/office/powerpoint/2010/main" val="40985307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70AAFD5-ECAE-25D2-8373-C3054C7AB626}"/>
              </a:ext>
            </a:extLst>
          </p:cNvPr>
          <p:cNvSpPr>
            <a:spLocks noGrp="1"/>
          </p:cNvSpPr>
          <p:nvPr>
            <p:ph type="title"/>
          </p:nvPr>
        </p:nvSpPr>
        <p:spPr/>
        <p:txBody>
          <a:bodyPr>
            <a:noAutofit/>
          </a:bodyPr>
          <a:lstStyle/>
          <a:p>
            <a:r>
              <a:rPr kumimoji="1" lang="en-US" altLang="ja-JP" sz="3600" dirty="0"/>
              <a:t>Transverse Measurement</a:t>
            </a:r>
            <a:r>
              <a:rPr kumimoji="1" lang="en-US" altLang="ja-JP" sz="2800" dirty="0"/>
              <a:t>@MEBT1</a:t>
            </a:r>
            <a:endParaRPr kumimoji="1" lang="ja-JP" altLang="en-US" sz="2800" dirty="0"/>
          </a:p>
        </p:txBody>
      </p:sp>
      <p:grpSp>
        <p:nvGrpSpPr>
          <p:cNvPr id="50" name="グループ化 49">
            <a:extLst>
              <a:ext uri="{FF2B5EF4-FFF2-40B4-BE49-F238E27FC236}">
                <a16:creationId xmlns:a16="http://schemas.microsoft.com/office/drawing/2014/main" id="{11DFA0F7-C7A5-8B22-D4B7-404C415B0BDC}"/>
              </a:ext>
            </a:extLst>
          </p:cNvPr>
          <p:cNvGrpSpPr/>
          <p:nvPr/>
        </p:nvGrpSpPr>
        <p:grpSpPr>
          <a:xfrm>
            <a:off x="323528" y="1052736"/>
            <a:ext cx="8331467" cy="1953508"/>
            <a:chOff x="323529" y="1052736"/>
            <a:chExt cx="8331467" cy="1953508"/>
          </a:xfrm>
        </p:grpSpPr>
        <p:grpSp>
          <p:nvGrpSpPr>
            <p:cNvPr id="4" name="グループ化 3">
              <a:extLst>
                <a:ext uri="{FF2B5EF4-FFF2-40B4-BE49-F238E27FC236}">
                  <a16:creationId xmlns:a16="http://schemas.microsoft.com/office/drawing/2014/main" id="{DE4BAF42-5739-E858-6AFB-6C7EDDD32908}"/>
                </a:ext>
              </a:extLst>
            </p:cNvPr>
            <p:cNvGrpSpPr/>
            <p:nvPr/>
          </p:nvGrpSpPr>
          <p:grpSpPr>
            <a:xfrm>
              <a:off x="323529" y="1052736"/>
              <a:ext cx="8331467" cy="1953508"/>
              <a:chOff x="515316" y="824610"/>
              <a:chExt cx="11308909" cy="3300108"/>
            </a:xfrm>
          </p:grpSpPr>
          <p:sp>
            <p:nvSpPr>
              <p:cNvPr id="5" name="四角形: 角を丸くする 4">
                <a:extLst>
                  <a:ext uri="{FF2B5EF4-FFF2-40B4-BE49-F238E27FC236}">
                    <a16:creationId xmlns:a16="http://schemas.microsoft.com/office/drawing/2014/main" id="{E4B76CAC-32FB-AE61-6BF6-F96DBC2D33D6}"/>
                  </a:ext>
                </a:extLst>
              </p:cNvPr>
              <p:cNvSpPr/>
              <p:nvPr/>
            </p:nvSpPr>
            <p:spPr bwMode="auto">
              <a:xfrm>
                <a:off x="1143813" y="2368826"/>
                <a:ext cx="10090650" cy="153955"/>
              </a:xfrm>
              <a:prstGeom prst="roundRect">
                <a:avLst>
                  <a:gd name="adj" fmla="val 0"/>
                </a:avLst>
              </a:prstGeom>
              <a:pattFill prst="dashUpDiag">
                <a:fgClr>
                  <a:schemeClr val="bg1">
                    <a:lumMod val="85000"/>
                  </a:schemeClr>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449263" rtl="0" eaLnBrk="1" fontAlgn="base" latinLnBrk="0" hangingPunct="1">
                  <a:lnSpc>
                    <a:spcPct val="100000"/>
                  </a:lnSpc>
                  <a:spcBef>
                    <a:spcPct val="0"/>
                  </a:spcBef>
                  <a:spcAft>
                    <a:spcPct val="0"/>
                  </a:spcAft>
                  <a:buClr>
                    <a:srgbClr val="000000"/>
                  </a:buClr>
                  <a:buSzPct val="100000"/>
                  <a:buFont typeface="Arial" charset="0"/>
                  <a:buNone/>
                  <a:tabLst/>
                </a:pPr>
                <a:endParaRPr kumimoji="0" lang="ja-JP" altLang="en-US" sz="4200" b="0" i="0" u="none" strike="noStrike" cap="none" normalizeH="0" baseline="0" dirty="0">
                  <a:ln w="3175">
                    <a:solidFill>
                      <a:schemeClr val="bg1">
                        <a:alpha val="94000"/>
                      </a:schemeClr>
                    </a:solidFill>
                  </a:ln>
                  <a:solidFill>
                    <a:sysClr val="windowText" lastClr="000000"/>
                  </a:solidFill>
                  <a:effectLst/>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p:txBody>
          </p:sp>
          <p:sp>
            <p:nvSpPr>
              <p:cNvPr id="6" name="四角形: 角を丸くする 5">
                <a:extLst>
                  <a:ext uri="{FF2B5EF4-FFF2-40B4-BE49-F238E27FC236}">
                    <a16:creationId xmlns:a16="http://schemas.microsoft.com/office/drawing/2014/main" id="{1A35D56D-1A05-65F4-D44D-089794AB7097}"/>
                  </a:ext>
                </a:extLst>
              </p:cNvPr>
              <p:cNvSpPr/>
              <p:nvPr/>
            </p:nvSpPr>
            <p:spPr bwMode="auto">
              <a:xfrm>
                <a:off x="1380145" y="2125190"/>
                <a:ext cx="253118" cy="621525"/>
              </a:xfrm>
              <a:prstGeom prst="roundRect">
                <a:avLst>
                  <a:gd name="adj" fmla="val 9485"/>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449263" rtl="0" eaLnBrk="1" fontAlgn="base" latinLnBrk="0" hangingPunct="1">
                  <a:lnSpc>
                    <a:spcPct val="100000"/>
                  </a:lnSpc>
                  <a:spcBef>
                    <a:spcPct val="0"/>
                  </a:spcBef>
                  <a:spcAft>
                    <a:spcPct val="0"/>
                  </a:spcAft>
                  <a:buClr>
                    <a:srgbClr val="000000"/>
                  </a:buClr>
                  <a:buSzPct val="100000"/>
                  <a:buFont typeface="Arial" charset="0"/>
                  <a:buNone/>
                  <a:tabLst/>
                </a:pPr>
                <a:endParaRPr kumimoji="0" lang="ja-JP" altLang="en-US" sz="4200" b="0" i="0" u="none" strike="noStrike" cap="none" normalizeH="0" baseline="0" dirty="0">
                  <a:ln w="3175">
                    <a:solidFill>
                      <a:schemeClr val="bg1">
                        <a:alpha val="94000"/>
                      </a:schemeClr>
                    </a:solidFill>
                  </a:ln>
                  <a:solidFill>
                    <a:sysClr val="windowText" lastClr="000000"/>
                  </a:solidFill>
                  <a:effectLst/>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p:txBody>
          </p:sp>
          <p:sp>
            <p:nvSpPr>
              <p:cNvPr id="7" name="四角形: 角を丸くする 6">
                <a:extLst>
                  <a:ext uri="{FF2B5EF4-FFF2-40B4-BE49-F238E27FC236}">
                    <a16:creationId xmlns:a16="http://schemas.microsoft.com/office/drawing/2014/main" id="{8F7ED7E2-8091-EB95-4D32-FA3013F0B7B7}"/>
                  </a:ext>
                </a:extLst>
              </p:cNvPr>
              <p:cNvSpPr/>
              <p:nvPr/>
            </p:nvSpPr>
            <p:spPr bwMode="auto">
              <a:xfrm>
                <a:off x="1403472" y="1978378"/>
                <a:ext cx="211129" cy="889519"/>
              </a:xfrm>
              <a:prstGeom prst="roundRect">
                <a:avLst>
                  <a:gd name="adj" fmla="val 0"/>
                </a:avLst>
              </a:prstGeom>
              <a:pattFill prst="dotDmnd">
                <a:fgClr>
                  <a:schemeClr val="bg1">
                    <a:lumMod val="65000"/>
                  </a:schemeClr>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449263" rtl="0" eaLnBrk="1" fontAlgn="base" latinLnBrk="0" hangingPunct="1">
                  <a:lnSpc>
                    <a:spcPct val="100000"/>
                  </a:lnSpc>
                  <a:spcBef>
                    <a:spcPct val="0"/>
                  </a:spcBef>
                  <a:spcAft>
                    <a:spcPct val="0"/>
                  </a:spcAft>
                  <a:buClr>
                    <a:srgbClr val="000000"/>
                  </a:buClr>
                  <a:buSzPct val="100000"/>
                  <a:buFont typeface="Arial" charset="0"/>
                  <a:buNone/>
                  <a:tabLst/>
                </a:pPr>
                <a:endParaRPr kumimoji="0" lang="ja-JP" altLang="en-US" sz="4200" b="0" i="0" u="none" strike="noStrike" cap="none" normalizeH="0" baseline="0" dirty="0">
                  <a:ln w="3175">
                    <a:solidFill>
                      <a:schemeClr val="bg1">
                        <a:alpha val="94000"/>
                      </a:schemeClr>
                    </a:solidFill>
                  </a:ln>
                  <a:solidFill>
                    <a:sysClr val="windowText" lastClr="000000"/>
                  </a:solidFill>
                  <a:effectLst/>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p:txBody>
          </p:sp>
          <p:grpSp>
            <p:nvGrpSpPr>
              <p:cNvPr id="8" name="グループ化 7">
                <a:extLst>
                  <a:ext uri="{FF2B5EF4-FFF2-40B4-BE49-F238E27FC236}">
                    <a16:creationId xmlns:a16="http://schemas.microsoft.com/office/drawing/2014/main" id="{0369C5D3-1372-D9B0-5B0E-A78F9152AE15}"/>
                  </a:ext>
                </a:extLst>
              </p:cNvPr>
              <p:cNvGrpSpPr/>
              <p:nvPr/>
            </p:nvGrpSpPr>
            <p:grpSpPr>
              <a:xfrm>
                <a:off x="2112235" y="1785921"/>
                <a:ext cx="286502" cy="1324690"/>
                <a:chOff x="1953209" y="2846095"/>
                <a:chExt cx="286502" cy="1324690"/>
              </a:xfrm>
            </p:grpSpPr>
            <p:sp>
              <p:nvSpPr>
                <p:cNvPr id="44" name="四角形: 角を丸くする 43">
                  <a:extLst>
                    <a:ext uri="{FF2B5EF4-FFF2-40B4-BE49-F238E27FC236}">
                      <a16:creationId xmlns:a16="http://schemas.microsoft.com/office/drawing/2014/main" id="{C86673AB-B05D-A0DB-C101-A7889B5C269C}"/>
                    </a:ext>
                  </a:extLst>
                </p:cNvPr>
                <p:cNvSpPr/>
                <p:nvPr/>
              </p:nvSpPr>
              <p:spPr bwMode="auto">
                <a:xfrm>
                  <a:off x="1953209" y="3021646"/>
                  <a:ext cx="286502" cy="906425"/>
                </a:xfrm>
                <a:prstGeom prst="roundRect">
                  <a:avLst>
                    <a:gd name="adj" fmla="val 9485"/>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449263" rtl="0" eaLnBrk="1" fontAlgn="base" latinLnBrk="0" hangingPunct="1">
                    <a:lnSpc>
                      <a:spcPct val="100000"/>
                    </a:lnSpc>
                    <a:spcBef>
                      <a:spcPct val="0"/>
                    </a:spcBef>
                    <a:spcAft>
                      <a:spcPct val="0"/>
                    </a:spcAft>
                    <a:buClr>
                      <a:srgbClr val="000000"/>
                    </a:buClr>
                    <a:buSzPct val="100000"/>
                    <a:buFont typeface="Arial" charset="0"/>
                    <a:buNone/>
                    <a:tabLst/>
                  </a:pPr>
                  <a:endParaRPr kumimoji="0" lang="ja-JP" altLang="en-US" sz="4200" b="0" i="0" u="none" strike="noStrike" cap="none" normalizeH="0" baseline="0" dirty="0">
                    <a:ln w="3175">
                      <a:solidFill>
                        <a:schemeClr val="bg1">
                          <a:alpha val="94000"/>
                        </a:schemeClr>
                      </a:solidFill>
                    </a:ln>
                    <a:solidFill>
                      <a:sysClr val="windowText" lastClr="000000"/>
                    </a:solidFill>
                    <a:effectLst/>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p:txBody>
            </p:sp>
            <p:sp>
              <p:nvSpPr>
                <p:cNvPr id="45" name="四角形: 角を丸くする 44">
                  <a:extLst>
                    <a:ext uri="{FF2B5EF4-FFF2-40B4-BE49-F238E27FC236}">
                      <a16:creationId xmlns:a16="http://schemas.microsoft.com/office/drawing/2014/main" id="{3D37411A-B6CF-A892-DB58-43AD51C331A5}"/>
                    </a:ext>
                  </a:extLst>
                </p:cNvPr>
                <p:cNvSpPr/>
                <p:nvPr/>
              </p:nvSpPr>
              <p:spPr bwMode="auto">
                <a:xfrm>
                  <a:off x="1990895" y="2846095"/>
                  <a:ext cx="211129" cy="1324690"/>
                </a:xfrm>
                <a:prstGeom prst="roundRect">
                  <a:avLst>
                    <a:gd name="adj" fmla="val 0"/>
                  </a:avLst>
                </a:prstGeom>
                <a:pattFill prst="dotDmnd">
                  <a:fgClr>
                    <a:schemeClr val="bg1">
                      <a:lumMod val="65000"/>
                    </a:schemeClr>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449263" rtl="0" eaLnBrk="1" fontAlgn="base" latinLnBrk="0" hangingPunct="1">
                    <a:lnSpc>
                      <a:spcPct val="100000"/>
                    </a:lnSpc>
                    <a:spcBef>
                      <a:spcPct val="0"/>
                    </a:spcBef>
                    <a:spcAft>
                      <a:spcPct val="0"/>
                    </a:spcAft>
                    <a:buClr>
                      <a:srgbClr val="000000"/>
                    </a:buClr>
                    <a:buSzPct val="100000"/>
                    <a:buFont typeface="Arial" charset="0"/>
                    <a:buNone/>
                    <a:tabLst/>
                  </a:pPr>
                  <a:endParaRPr kumimoji="0" lang="ja-JP" altLang="en-US" sz="4200" b="0" i="0" u="none" strike="noStrike" cap="none" normalizeH="0" baseline="0" dirty="0">
                    <a:ln w="3175">
                      <a:solidFill>
                        <a:schemeClr val="bg1">
                          <a:alpha val="94000"/>
                        </a:schemeClr>
                      </a:solidFill>
                    </a:ln>
                    <a:solidFill>
                      <a:sysClr val="windowText" lastClr="000000"/>
                    </a:solidFill>
                    <a:effectLst/>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p:txBody>
            </p:sp>
          </p:grpSp>
          <p:grpSp>
            <p:nvGrpSpPr>
              <p:cNvPr id="9" name="グループ化 8">
                <a:extLst>
                  <a:ext uri="{FF2B5EF4-FFF2-40B4-BE49-F238E27FC236}">
                    <a16:creationId xmlns:a16="http://schemas.microsoft.com/office/drawing/2014/main" id="{93AF1550-4D20-B57C-C57E-4028A03B885B}"/>
                  </a:ext>
                </a:extLst>
              </p:cNvPr>
              <p:cNvGrpSpPr/>
              <p:nvPr/>
            </p:nvGrpSpPr>
            <p:grpSpPr>
              <a:xfrm>
                <a:off x="3275450" y="1785921"/>
                <a:ext cx="286502" cy="1324690"/>
                <a:chOff x="1953209" y="2846095"/>
                <a:chExt cx="286502" cy="1324690"/>
              </a:xfrm>
            </p:grpSpPr>
            <p:sp>
              <p:nvSpPr>
                <p:cNvPr id="42" name="四角形: 角を丸くする 41">
                  <a:extLst>
                    <a:ext uri="{FF2B5EF4-FFF2-40B4-BE49-F238E27FC236}">
                      <a16:creationId xmlns:a16="http://schemas.microsoft.com/office/drawing/2014/main" id="{3D86CE99-EE67-9FB2-61DA-4812D452AA49}"/>
                    </a:ext>
                  </a:extLst>
                </p:cNvPr>
                <p:cNvSpPr/>
                <p:nvPr/>
              </p:nvSpPr>
              <p:spPr bwMode="auto">
                <a:xfrm>
                  <a:off x="1953209" y="3021646"/>
                  <a:ext cx="286502" cy="906425"/>
                </a:xfrm>
                <a:prstGeom prst="roundRect">
                  <a:avLst>
                    <a:gd name="adj" fmla="val 9485"/>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449263" rtl="0" eaLnBrk="1" fontAlgn="base" latinLnBrk="0" hangingPunct="1">
                    <a:lnSpc>
                      <a:spcPct val="100000"/>
                    </a:lnSpc>
                    <a:spcBef>
                      <a:spcPct val="0"/>
                    </a:spcBef>
                    <a:spcAft>
                      <a:spcPct val="0"/>
                    </a:spcAft>
                    <a:buClr>
                      <a:srgbClr val="000000"/>
                    </a:buClr>
                    <a:buSzPct val="100000"/>
                    <a:buFont typeface="Arial" charset="0"/>
                    <a:buNone/>
                    <a:tabLst/>
                  </a:pPr>
                  <a:endParaRPr kumimoji="0" lang="ja-JP" altLang="en-US" sz="4200" b="0" i="0" u="none" strike="noStrike" cap="none" normalizeH="0" baseline="0" dirty="0">
                    <a:ln w="3175">
                      <a:solidFill>
                        <a:schemeClr val="bg1">
                          <a:alpha val="94000"/>
                        </a:schemeClr>
                      </a:solidFill>
                    </a:ln>
                    <a:solidFill>
                      <a:sysClr val="windowText" lastClr="000000"/>
                    </a:solidFill>
                    <a:effectLst/>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p:txBody>
            </p:sp>
            <p:sp>
              <p:nvSpPr>
                <p:cNvPr id="43" name="四角形: 角を丸くする 42">
                  <a:extLst>
                    <a:ext uri="{FF2B5EF4-FFF2-40B4-BE49-F238E27FC236}">
                      <a16:creationId xmlns:a16="http://schemas.microsoft.com/office/drawing/2014/main" id="{801112E3-9E32-6878-1A25-CAA5B399CBB5}"/>
                    </a:ext>
                  </a:extLst>
                </p:cNvPr>
                <p:cNvSpPr/>
                <p:nvPr/>
              </p:nvSpPr>
              <p:spPr bwMode="auto">
                <a:xfrm>
                  <a:off x="1990895" y="2846095"/>
                  <a:ext cx="211129" cy="1324690"/>
                </a:xfrm>
                <a:prstGeom prst="roundRect">
                  <a:avLst>
                    <a:gd name="adj" fmla="val 0"/>
                  </a:avLst>
                </a:prstGeom>
                <a:pattFill prst="dotDmnd">
                  <a:fgClr>
                    <a:schemeClr val="bg1">
                      <a:lumMod val="65000"/>
                    </a:schemeClr>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449263" rtl="0" eaLnBrk="1" fontAlgn="base" latinLnBrk="0" hangingPunct="1">
                    <a:lnSpc>
                      <a:spcPct val="100000"/>
                    </a:lnSpc>
                    <a:spcBef>
                      <a:spcPct val="0"/>
                    </a:spcBef>
                    <a:spcAft>
                      <a:spcPct val="0"/>
                    </a:spcAft>
                    <a:buClr>
                      <a:srgbClr val="000000"/>
                    </a:buClr>
                    <a:buSzPct val="100000"/>
                    <a:buFont typeface="Arial" charset="0"/>
                    <a:buNone/>
                    <a:tabLst/>
                  </a:pPr>
                  <a:endParaRPr kumimoji="0" lang="ja-JP" altLang="en-US" sz="4200" b="0" i="0" u="none" strike="noStrike" cap="none" normalizeH="0" baseline="0" dirty="0">
                    <a:ln w="3175">
                      <a:solidFill>
                        <a:schemeClr val="bg1">
                          <a:alpha val="94000"/>
                        </a:schemeClr>
                      </a:solidFill>
                    </a:ln>
                    <a:solidFill>
                      <a:sysClr val="windowText" lastClr="000000"/>
                    </a:solidFill>
                    <a:effectLst/>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p:txBody>
            </p:sp>
          </p:grpSp>
          <p:grpSp>
            <p:nvGrpSpPr>
              <p:cNvPr id="10" name="グループ化 9">
                <a:extLst>
                  <a:ext uri="{FF2B5EF4-FFF2-40B4-BE49-F238E27FC236}">
                    <a16:creationId xmlns:a16="http://schemas.microsoft.com/office/drawing/2014/main" id="{1B9E7E80-8E70-EC74-1563-18392E130BAA}"/>
                  </a:ext>
                </a:extLst>
              </p:cNvPr>
              <p:cNvGrpSpPr/>
              <p:nvPr/>
            </p:nvGrpSpPr>
            <p:grpSpPr>
              <a:xfrm>
                <a:off x="5903624" y="1785921"/>
                <a:ext cx="286502" cy="1324690"/>
                <a:chOff x="1953209" y="2846095"/>
                <a:chExt cx="286502" cy="1324690"/>
              </a:xfrm>
            </p:grpSpPr>
            <p:sp>
              <p:nvSpPr>
                <p:cNvPr id="40" name="四角形: 角を丸くする 39">
                  <a:extLst>
                    <a:ext uri="{FF2B5EF4-FFF2-40B4-BE49-F238E27FC236}">
                      <a16:creationId xmlns:a16="http://schemas.microsoft.com/office/drawing/2014/main" id="{0C9FBC2C-C0FD-F54A-660A-8DAC858F9A64}"/>
                    </a:ext>
                  </a:extLst>
                </p:cNvPr>
                <p:cNvSpPr/>
                <p:nvPr/>
              </p:nvSpPr>
              <p:spPr bwMode="auto">
                <a:xfrm>
                  <a:off x="1953209" y="3021646"/>
                  <a:ext cx="286502" cy="906425"/>
                </a:xfrm>
                <a:prstGeom prst="roundRect">
                  <a:avLst>
                    <a:gd name="adj" fmla="val 9485"/>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449263" rtl="0" eaLnBrk="1" fontAlgn="base" latinLnBrk="0" hangingPunct="1">
                    <a:lnSpc>
                      <a:spcPct val="100000"/>
                    </a:lnSpc>
                    <a:spcBef>
                      <a:spcPct val="0"/>
                    </a:spcBef>
                    <a:spcAft>
                      <a:spcPct val="0"/>
                    </a:spcAft>
                    <a:buClr>
                      <a:srgbClr val="000000"/>
                    </a:buClr>
                    <a:buSzPct val="100000"/>
                    <a:buFont typeface="Arial" charset="0"/>
                    <a:buNone/>
                    <a:tabLst/>
                  </a:pPr>
                  <a:endParaRPr kumimoji="0" lang="ja-JP" altLang="en-US" sz="4200" b="0" i="0" u="none" strike="noStrike" cap="none" normalizeH="0" baseline="0" dirty="0">
                    <a:ln w="3175">
                      <a:solidFill>
                        <a:schemeClr val="bg1">
                          <a:alpha val="94000"/>
                        </a:schemeClr>
                      </a:solidFill>
                    </a:ln>
                    <a:solidFill>
                      <a:sysClr val="windowText" lastClr="000000"/>
                    </a:solidFill>
                    <a:effectLst/>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p:txBody>
            </p:sp>
            <p:sp>
              <p:nvSpPr>
                <p:cNvPr id="41" name="四角形: 角を丸くする 40">
                  <a:extLst>
                    <a:ext uri="{FF2B5EF4-FFF2-40B4-BE49-F238E27FC236}">
                      <a16:creationId xmlns:a16="http://schemas.microsoft.com/office/drawing/2014/main" id="{4F0A31C4-D17F-B03C-49EE-4F30D1ED8626}"/>
                    </a:ext>
                  </a:extLst>
                </p:cNvPr>
                <p:cNvSpPr/>
                <p:nvPr/>
              </p:nvSpPr>
              <p:spPr bwMode="auto">
                <a:xfrm>
                  <a:off x="1990895" y="2846095"/>
                  <a:ext cx="211129" cy="1324690"/>
                </a:xfrm>
                <a:prstGeom prst="roundRect">
                  <a:avLst>
                    <a:gd name="adj" fmla="val 0"/>
                  </a:avLst>
                </a:prstGeom>
                <a:pattFill prst="dotDmnd">
                  <a:fgClr>
                    <a:schemeClr val="bg1">
                      <a:lumMod val="65000"/>
                    </a:schemeClr>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449263" rtl="0" eaLnBrk="1" fontAlgn="base" latinLnBrk="0" hangingPunct="1">
                    <a:lnSpc>
                      <a:spcPct val="100000"/>
                    </a:lnSpc>
                    <a:spcBef>
                      <a:spcPct val="0"/>
                    </a:spcBef>
                    <a:spcAft>
                      <a:spcPct val="0"/>
                    </a:spcAft>
                    <a:buClr>
                      <a:srgbClr val="000000"/>
                    </a:buClr>
                    <a:buSzPct val="100000"/>
                    <a:buFont typeface="Arial" charset="0"/>
                    <a:buNone/>
                    <a:tabLst/>
                  </a:pPr>
                  <a:endParaRPr kumimoji="0" lang="ja-JP" altLang="en-US" sz="4200" b="0" i="0" u="none" strike="noStrike" cap="none" normalizeH="0" baseline="0" dirty="0">
                    <a:ln w="3175">
                      <a:solidFill>
                        <a:schemeClr val="bg1">
                          <a:alpha val="94000"/>
                        </a:schemeClr>
                      </a:solidFill>
                    </a:ln>
                    <a:solidFill>
                      <a:sysClr val="windowText" lastClr="000000"/>
                    </a:solidFill>
                    <a:effectLst/>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p:txBody>
            </p:sp>
          </p:grpSp>
          <p:sp>
            <p:nvSpPr>
              <p:cNvPr id="11" name="四角形: 角を丸くする 10">
                <a:extLst>
                  <a:ext uri="{FF2B5EF4-FFF2-40B4-BE49-F238E27FC236}">
                    <a16:creationId xmlns:a16="http://schemas.microsoft.com/office/drawing/2014/main" id="{5C0DA836-A88B-73D8-442E-2890820BD1A3}"/>
                  </a:ext>
                </a:extLst>
              </p:cNvPr>
              <p:cNvSpPr/>
              <p:nvPr/>
            </p:nvSpPr>
            <p:spPr bwMode="auto">
              <a:xfrm>
                <a:off x="3856434" y="1421769"/>
                <a:ext cx="1568634" cy="2043404"/>
              </a:xfrm>
              <a:prstGeom prst="roundRect">
                <a:avLst>
                  <a:gd name="adj" fmla="val 3880"/>
                </a:avLst>
              </a:prstGeom>
              <a:solidFill>
                <a:srgbClr val="BFFAEB"/>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449263" rtl="0" eaLnBrk="1" fontAlgn="base" latinLnBrk="0" hangingPunct="1">
                  <a:lnSpc>
                    <a:spcPct val="100000"/>
                  </a:lnSpc>
                  <a:spcBef>
                    <a:spcPct val="0"/>
                  </a:spcBef>
                  <a:spcAft>
                    <a:spcPct val="0"/>
                  </a:spcAft>
                  <a:buClr>
                    <a:srgbClr val="000000"/>
                  </a:buClr>
                  <a:buSzPct val="100000"/>
                  <a:buFont typeface="Arial" charset="0"/>
                  <a:buNone/>
                  <a:tabLst/>
                </a:pPr>
                <a:endParaRPr kumimoji="0" lang="ja-JP" altLang="en-US" sz="2800" b="0" i="0" u="none" strike="noStrike" cap="none" normalizeH="0" baseline="0" dirty="0">
                  <a:ln w="3175">
                    <a:solidFill>
                      <a:schemeClr val="bg1">
                        <a:alpha val="94000"/>
                      </a:schemeClr>
                    </a:solidFill>
                  </a:ln>
                  <a:solidFill>
                    <a:sysClr val="windowText" lastClr="000000"/>
                  </a:solidFill>
                  <a:effectLst/>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p:txBody>
          </p:sp>
          <p:sp>
            <p:nvSpPr>
              <p:cNvPr id="12" name="四角形: 角を丸くする 11">
                <a:extLst>
                  <a:ext uri="{FF2B5EF4-FFF2-40B4-BE49-F238E27FC236}">
                    <a16:creationId xmlns:a16="http://schemas.microsoft.com/office/drawing/2014/main" id="{4E1B2619-18BB-A10B-6BD3-6843755CB72E}"/>
                  </a:ext>
                </a:extLst>
              </p:cNvPr>
              <p:cNvSpPr/>
              <p:nvPr/>
            </p:nvSpPr>
            <p:spPr bwMode="auto">
              <a:xfrm>
                <a:off x="2452309" y="1298799"/>
                <a:ext cx="802433" cy="2289344"/>
              </a:xfrm>
              <a:prstGeom prst="roundRect">
                <a:avLst>
                  <a:gd name="adj" fmla="val 3880"/>
                </a:avLst>
              </a:prstGeom>
              <a:solidFill>
                <a:srgbClr val="BFFAEB"/>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449263" rtl="0" eaLnBrk="1" fontAlgn="base" latinLnBrk="0" hangingPunct="1">
                  <a:lnSpc>
                    <a:spcPct val="100000"/>
                  </a:lnSpc>
                  <a:spcBef>
                    <a:spcPct val="0"/>
                  </a:spcBef>
                  <a:spcAft>
                    <a:spcPct val="0"/>
                  </a:spcAft>
                  <a:buClr>
                    <a:srgbClr val="000000"/>
                  </a:buClr>
                  <a:buSzPct val="100000"/>
                  <a:buFont typeface="Arial" charset="0"/>
                  <a:buNone/>
                  <a:tabLst/>
                </a:pPr>
                <a:endParaRPr kumimoji="0" lang="ja-JP" altLang="en-US" sz="2800" b="0" i="0" u="none" strike="noStrike" cap="none" normalizeH="0" baseline="0" dirty="0">
                  <a:ln w="3175">
                    <a:solidFill>
                      <a:schemeClr val="bg1">
                        <a:alpha val="94000"/>
                      </a:schemeClr>
                    </a:solidFill>
                  </a:ln>
                  <a:solidFill>
                    <a:sysClr val="windowText" lastClr="000000"/>
                  </a:solidFill>
                  <a:effectLst/>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p:txBody>
          </p:sp>
          <p:sp>
            <p:nvSpPr>
              <p:cNvPr id="13" name="四角形: 角を丸くする 12">
                <a:extLst>
                  <a:ext uri="{FF2B5EF4-FFF2-40B4-BE49-F238E27FC236}">
                    <a16:creationId xmlns:a16="http://schemas.microsoft.com/office/drawing/2014/main" id="{C96FA28B-AC24-7447-EA87-DD05AC5EC001}"/>
                  </a:ext>
                </a:extLst>
              </p:cNvPr>
              <p:cNvSpPr/>
              <p:nvPr/>
            </p:nvSpPr>
            <p:spPr bwMode="auto">
              <a:xfrm>
                <a:off x="8147093" y="1308388"/>
                <a:ext cx="802433" cy="2289344"/>
              </a:xfrm>
              <a:prstGeom prst="roundRect">
                <a:avLst>
                  <a:gd name="adj" fmla="val 3880"/>
                </a:avLst>
              </a:prstGeom>
              <a:solidFill>
                <a:srgbClr val="BFFAEB"/>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449263" rtl="0" eaLnBrk="1" fontAlgn="base" latinLnBrk="0" hangingPunct="1">
                  <a:lnSpc>
                    <a:spcPct val="100000"/>
                  </a:lnSpc>
                  <a:spcBef>
                    <a:spcPct val="0"/>
                  </a:spcBef>
                  <a:spcAft>
                    <a:spcPct val="0"/>
                  </a:spcAft>
                  <a:buClr>
                    <a:srgbClr val="000000"/>
                  </a:buClr>
                  <a:buSzPct val="100000"/>
                  <a:buFont typeface="Arial" charset="0"/>
                  <a:buNone/>
                  <a:tabLst/>
                </a:pPr>
                <a:endParaRPr kumimoji="0" lang="ja-JP" altLang="en-US" sz="2800" b="0" i="0" u="none" strike="noStrike" cap="none" normalizeH="0" baseline="0" dirty="0">
                  <a:ln w="3175">
                    <a:solidFill>
                      <a:schemeClr val="bg1">
                        <a:alpha val="94000"/>
                      </a:schemeClr>
                    </a:solidFill>
                  </a:ln>
                  <a:solidFill>
                    <a:sysClr val="windowText" lastClr="000000"/>
                  </a:solidFill>
                  <a:effectLst/>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p:txBody>
          </p:sp>
          <p:grpSp>
            <p:nvGrpSpPr>
              <p:cNvPr id="14" name="グループ化 13">
                <a:extLst>
                  <a:ext uri="{FF2B5EF4-FFF2-40B4-BE49-F238E27FC236}">
                    <a16:creationId xmlns:a16="http://schemas.microsoft.com/office/drawing/2014/main" id="{0F9A3924-3529-6CFD-D05E-3168A894BB11}"/>
                  </a:ext>
                </a:extLst>
              </p:cNvPr>
              <p:cNvGrpSpPr/>
              <p:nvPr/>
            </p:nvGrpSpPr>
            <p:grpSpPr>
              <a:xfrm>
                <a:off x="7659172" y="1798877"/>
                <a:ext cx="286502" cy="1324690"/>
                <a:chOff x="1953209" y="2846095"/>
                <a:chExt cx="286502" cy="1324690"/>
              </a:xfrm>
            </p:grpSpPr>
            <p:sp>
              <p:nvSpPr>
                <p:cNvPr id="38" name="四角形: 角を丸くする 37">
                  <a:extLst>
                    <a:ext uri="{FF2B5EF4-FFF2-40B4-BE49-F238E27FC236}">
                      <a16:creationId xmlns:a16="http://schemas.microsoft.com/office/drawing/2014/main" id="{D7441836-1DAE-8719-02AF-5AE27E0E5ACB}"/>
                    </a:ext>
                  </a:extLst>
                </p:cNvPr>
                <p:cNvSpPr/>
                <p:nvPr/>
              </p:nvSpPr>
              <p:spPr bwMode="auto">
                <a:xfrm>
                  <a:off x="1953209" y="3021646"/>
                  <a:ext cx="286502" cy="906425"/>
                </a:xfrm>
                <a:prstGeom prst="roundRect">
                  <a:avLst>
                    <a:gd name="adj" fmla="val 9485"/>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449263" rtl="0" eaLnBrk="1" fontAlgn="base" latinLnBrk="0" hangingPunct="1">
                    <a:lnSpc>
                      <a:spcPct val="100000"/>
                    </a:lnSpc>
                    <a:spcBef>
                      <a:spcPct val="0"/>
                    </a:spcBef>
                    <a:spcAft>
                      <a:spcPct val="0"/>
                    </a:spcAft>
                    <a:buClr>
                      <a:srgbClr val="000000"/>
                    </a:buClr>
                    <a:buSzPct val="100000"/>
                    <a:buFont typeface="Arial" charset="0"/>
                    <a:buNone/>
                    <a:tabLst/>
                  </a:pPr>
                  <a:endParaRPr kumimoji="0" lang="ja-JP" altLang="en-US" sz="4200" b="0" i="0" u="none" strike="noStrike" cap="none" normalizeH="0" baseline="0" dirty="0">
                    <a:ln w="3175">
                      <a:solidFill>
                        <a:schemeClr val="bg1">
                          <a:alpha val="94000"/>
                        </a:schemeClr>
                      </a:solidFill>
                    </a:ln>
                    <a:solidFill>
                      <a:sysClr val="windowText" lastClr="000000"/>
                    </a:solidFill>
                    <a:effectLst/>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p:txBody>
            </p:sp>
            <p:sp>
              <p:nvSpPr>
                <p:cNvPr id="39" name="四角形: 角を丸くする 38">
                  <a:extLst>
                    <a:ext uri="{FF2B5EF4-FFF2-40B4-BE49-F238E27FC236}">
                      <a16:creationId xmlns:a16="http://schemas.microsoft.com/office/drawing/2014/main" id="{335482AE-6535-686A-562A-DD5499FFB747}"/>
                    </a:ext>
                  </a:extLst>
                </p:cNvPr>
                <p:cNvSpPr/>
                <p:nvPr/>
              </p:nvSpPr>
              <p:spPr bwMode="auto">
                <a:xfrm>
                  <a:off x="1990895" y="2846095"/>
                  <a:ext cx="211129" cy="1324690"/>
                </a:xfrm>
                <a:prstGeom prst="roundRect">
                  <a:avLst>
                    <a:gd name="adj" fmla="val 0"/>
                  </a:avLst>
                </a:prstGeom>
                <a:pattFill prst="dotDmnd">
                  <a:fgClr>
                    <a:schemeClr val="bg1">
                      <a:lumMod val="65000"/>
                    </a:schemeClr>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449263" rtl="0" eaLnBrk="1" fontAlgn="base" latinLnBrk="0" hangingPunct="1">
                    <a:lnSpc>
                      <a:spcPct val="100000"/>
                    </a:lnSpc>
                    <a:spcBef>
                      <a:spcPct val="0"/>
                    </a:spcBef>
                    <a:spcAft>
                      <a:spcPct val="0"/>
                    </a:spcAft>
                    <a:buClr>
                      <a:srgbClr val="000000"/>
                    </a:buClr>
                    <a:buSzPct val="100000"/>
                    <a:buFont typeface="Arial" charset="0"/>
                    <a:buNone/>
                    <a:tabLst/>
                  </a:pPr>
                  <a:endParaRPr kumimoji="0" lang="ja-JP" altLang="en-US" sz="4200" b="0" i="0" u="none" strike="noStrike" cap="none" normalizeH="0" baseline="0" dirty="0">
                    <a:ln w="3175">
                      <a:solidFill>
                        <a:schemeClr val="bg1">
                          <a:alpha val="94000"/>
                        </a:schemeClr>
                      </a:solidFill>
                    </a:ln>
                    <a:solidFill>
                      <a:sysClr val="windowText" lastClr="000000"/>
                    </a:solidFill>
                    <a:effectLst/>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p:txBody>
            </p:sp>
          </p:grpSp>
          <p:grpSp>
            <p:nvGrpSpPr>
              <p:cNvPr id="15" name="グループ化 14">
                <a:extLst>
                  <a:ext uri="{FF2B5EF4-FFF2-40B4-BE49-F238E27FC236}">
                    <a16:creationId xmlns:a16="http://schemas.microsoft.com/office/drawing/2014/main" id="{F032ABF2-4C22-561F-74D1-C9263ED03859}"/>
                  </a:ext>
                </a:extLst>
              </p:cNvPr>
              <p:cNvGrpSpPr/>
              <p:nvPr/>
            </p:nvGrpSpPr>
            <p:grpSpPr>
              <a:xfrm>
                <a:off x="9223680" y="1790715"/>
                <a:ext cx="286502" cy="1324690"/>
                <a:chOff x="1953209" y="2846095"/>
                <a:chExt cx="286502" cy="1324690"/>
              </a:xfrm>
            </p:grpSpPr>
            <p:sp>
              <p:nvSpPr>
                <p:cNvPr id="36" name="四角形: 角を丸くする 35">
                  <a:extLst>
                    <a:ext uri="{FF2B5EF4-FFF2-40B4-BE49-F238E27FC236}">
                      <a16:creationId xmlns:a16="http://schemas.microsoft.com/office/drawing/2014/main" id="{82492DED-A156-07D3-7E10-E5A36E738C92}"/>
                    </a:ext>
                  </a:extLst>
                </p:cNvPr>
                <p:cNvSpPr/>
                <p:nvPr/>
              </p:nvSpPr>
              <p:spPr bwMode="auto">
                <a:xfrm>
                  <a:off x="1953209" y="3021646"/>
                  <a:ext cx="286502" cy="906425"/>
                </a:xfrm>
                <a:prstGeom prst="roundRect">
                  <a:avLst>
                    <a:gd name="adj" fmla="val 9485"/>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449263" rtl="0" eaLnBrk="1" fontAlgn="base" latinLnBrk="0" hangingPunct="1">
                    <a:lnSpc>
                      <a:spcPct val="100000"/>
                    </a:lnSpc>
                    <a:spcBef>
                      <a:spcPct val="0"/>
                    </a:spcBef>
                    <a:spcAft>
                      <a:spcPct val="0"/>
                    </a:spcAft>
                    <a:buClr>
                      <a:srgbClr val="000000"/>
                    </a:buClr>
                    <a:buSzPct val="100000"/>
                    <a:buFont typeface="Arial" charset="0"/>
                    <a:buNone/>
                    <a:tabLst/>
                  </a:pPr>
                  <a:endParaRPr kumimoji="0" lang="ja-JP" altLang="en-US" sz="4200" b="0" i="0" u="none" strike="noStrike" cap="none" normalizeH="0" baseline="0" dirty="0">
                    <a:ln w="3175">
                      <a:solidFill>
                        <a:schemeClr val="bg1">
                          <a:alpha val="94000"/>
                        </a:schemeClr>
                      </a:solidFill>
                    </a:ln>
                    <a:solidFill>
                      <a:sysClr val="windowText" lastClr="000000"/>
                    </a:solidFill>
                    <a:effectLst/>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p:txBody>
            </p:sp>
            <p:sp>
              <p:nvSpPr>
                <p:cNvPr id="37" name="四角形: 角を丸くする 36">
                  <a:extLst>
                    <a:ext uri="{FF2B5EF4-FFF2-40B4-BE49-F238E27FC236}">
                      <a16:creationId xmlns:a16="http://schemas.microsoft.com/office/drawing/2014/main" id="{C25B6E23-57C9-352F-A8CC-E0BF52E11DAA}"/>
                    </a:ext>
                  </a:extLst>
                </p:cNvPr>
                <p:cNvSpPr/>
                <p:nvPr/>
              </p:nvSpPr>
              <p:spPr bwMode="auto">
                <a:xfrm>
                  <a:off x="1990895" y="2846095"/>
                  <a:ext cx="211129" cy="1324690"/>
                </a:xfrm>
                <a:prstGeom prst="roundRect">
                  <a:avLst>
                    <a:gd name="adj" fmla="val 0"/>
                  </a:avLst>
                </a:prstGeom>
                <a:pattFill prst="dotDmnd">
                  <a:fgClr>
                    <a:schemeClr val="bg1">
                      <a:lumMod val="65000"/>
                    </a:schemeClr>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449263" rtl="0" eaLnBrk="1" fontAlgn="base" latinLnBrk="0" hangingPunct="1">
                    <a:lnSpc>
                      <a:spcPct val="100000"/>
                    </a:lnSpc>
                    <a:spcBef>
                      <a:spcPct val="0"/>
                    </a:spcBef>
                    <a:spcAft>
                      <a:spcPct val="0"/>
                    </a:spcAft>
                    <a:buClr>
                      <a:srgbClr val="000000"/>
                    </a:buClr>
                    <a:buSzPct val="100000"/>
                    <a:buFont typeface="Arial" charset="0"/>
                    <a:buNone/>
                    <a:tabLst/>
                  </a:pPr>
                  <a:endParaRPr kumimoji="0" lang="ja-JP" altLang="en-US" sz="4200" b="0" i="0" u="none" strike="noStrike" cap="none" normalizeH="0" baseline="0" dirty="0">
                    <a:ln w="3175">
                      <a:solidFill>
                        <a:schemeClr val="bg1">
                          <a:alpha val="94000"/>
                        </a:schemeClr>
                      </a:solidFill>
                    </a:ln>
                    <a:solidFill>
                      <a:sysClr val="windowText" lastClr="000000"/>
                    </a:solidFill>
                    <a:effectLst/>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p:txBody>
            </p:sp>
          </p:grpSp>
          <p:grpSp>
            <p:nvGrpSpPr>
              <p:cNvPr id="16" name="グループ化 15">
                <a:extLst>
                  <a:ext uri="{FF2B5EF4-FFF2-40B4-BE49-F238E27FC236}">
                    <a16:creationId xmlns:a16="http://schemas.microsoft.com/office/drawing/2014/main" id="{3204EC94-46D4-41B2-6C20-8880AA510B8B}"/>
                  </a:ext>
                </a:extLst>
              </p:cNvPr>
              <p:cNvGrpSpPr/>
              <p:nvPr/>
            </p:nvGrpSpPr>
            <p:grpSpPr>
              <a:xfrm>
                <a:off x="9858008" y="1783068"/>
                <a:ext cx="286502" cy="1324690"/>
                <a:chOff x="1953209" y="2846095"/>
                <a:chExt cx="286502" cy="1324690"/>
              </a:xfrm>
            </p:grpSpPr>
            <p:sp>
              <p:nvSpPr>
                <p:cNvPr id="34" name="四角形: 角を丸くする 33">
                  <a:extLst>
                    <a:ext uri="{FF2B5EF4-FFF2-40B4-BE49-F238E27FC236}">
                      <a16:creationId xmlns:a16="http://schemas.microsoft.com/office/drawing/2014/main" id="{81ED3161-59E3-2036-661B-3255F8F59ED4}"/>
                    </a:ext>
                  </a:extLst>
                </p:cNvPr>
                <p:cNvSpPr/>
                <p:nvPr/>
              </p:nvSpPr>
              <p:spPr bwMode="auto">
                <a:xfrm>
                  <a:off x="1953209" y="3021646"/>
                  <a:ext cx="286502" cy="906425"/>
                </a:xfrm>
                <a:prstGeom prst="roundRect">
                  <a:avLst>
                    <a:gd name="adj" fmla="val 9485"/>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449263" rtl="0" eaLnBrk="1" fontAlgn="base" latinLnBrk="0" hangingPunct="1">
                    <a:lnSpc>
                      <a:spcPct val="100000"/>
                    </a:lnSpc>
                    <a:spcBef>
                      <a:spcPct val="0"/>
                    </a:spcBef>
                    <a:spcAft>
                      <a:spcPct val="0"/>
                    </a:spcAft>
                    <a:buClr>
                      <a:srgbClr val="000000"/>
                    </a:buClr>
                    <a:buSzPct val="100000"/>
                    <a:buFont typeface="Arial" charset="0"/>
                    <a:buNone/>
                    <a:tabLst/>
                  </a:pPr>
                  <a:endParaRPr kumimoji="0" lang="ja-JP" altLang="en-US" sz="4200" b="0" i="0" u="none" strike="noStrike" cap="none" normalizeH="0" baseline="0" dirty="0">
                    <a:ln w="3175">
                      <a:solidFill>
                        <a:schemeClr val="bg1">
                          <a:alpha val="94000"/>
                        </a:schemeClr>
                      </a:solidFill>
                    </a:ln>
                    <a:solidFill>
                      <a:sysClr val="windowText" lastClr="000000"/>
                    </a:solidFill>
                    <a:effectLst/>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p:txBody>
            </p:sp>
            <p:sp>
              <p:nvSpPr>
                <p:cNvPr id="35" name="四角形: 角を丸くする 34">
                  <a:extLst>
                    <a:ext uri="{FF2B5EF4-FFF2-40B4-BE49-F238E27FC236}">
                      <a16:creationId xmlns:a16="http://schemas.microsoft.com/office/drawing/2014/main" id="{81BF569E-0762-00C1-647B-DE87B610C29B}"/>
                    </a:ext>
                  </a:extLst>
                </p:cNvPr>
                <p:cNvSpPr/>
                <p:nvPr/>
              </p:nvSpPr>
              <p:spPr bwMode="auto">
                <a:xfrm>
                  <a:off x="1990895" y="2846095"/>
                  <a:ext cx="211129" cy="1324690"/>
                </a:xfrm>
                <a:prstGeom prst="roundRect">
                  <a:avLst>
                    <a:gd name="adj" fmla="val 0"/>
                  </a:avLst>
                </a:prstGeom>
                <a:pattFill prst="dotDmnd">
                  <a:fgClr>
                    <a:schemeClr val="bg1">
                      <a:lumMod val="65000"/>
                    </a:schemeClr>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449263" rtl="0" eaLnBrk="1" fontAlgn="base" latinLnBrk="0" hangingPunct="1">
                    <a:lnSpc>
                      <a:spcPct val="100000"/>
                    </a:lnSpc>
                    <a:spcBef>
                      <a:spcPct val="0"/>
                    </a:spcBef>
                    <a:spcAft>
                      <a:spcPct val="0"/>
                    </a:spcAft>
                    <a:buClr>
                      <a:srgbClr val="000000"/>
                    </a:buClr>
                    <a:buSzPct val="100000"/>
                    <a:buFont typeface="Arial" charset="0"/>
                    <a:buNone/>
                    <a:tabLst/>
                  </a:pPr>
                  <a:endParaRPr kumimoji="0" lang="ja-JP" altLang="en-US" sz="4200" b="0" i="0" u="none" strike="noStrike" cap="none" normalizeH="0" baseline="0" dirty="0">
                    <a:ln w="3175">
                      <a:solidFill>
                        <a:schemeClr val="bg1">
                          <a:alpha val="94000"/>
                        </a:schemeClr>
                      </a:solidFill>
                    </a:ln>
                    <a:solidFill>
                      <a:sysClr val="windowText" lastClr="000000"/>
                    </a:solidFill>
                    <a:effectLst/>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p:txBody>
            </p:sp>
          </p:grpSp>
          <p:grpSp>
            <p:nvGrpSpPr>
              <p:cNvPr id="17" name="グループ化 16">
                <a:extLst>
                  <a:ext uri="{FF2B5EF4-FFF2-40B4-BE49-F238E27FC236}">
                    <a16:creationId xmlns:a16="http://schemas.microsoft.com/office/drawing/2014/main" id="{9C163727-E031-9C02-DB4A-CB3251AF10BD}"/>
                  </a:ext>
                </a:extLst>
              </p:cNvPr>
              <p:cNvGrpSpPr/>
              <p:nvPr/>
            </p:nvGrpSpPr>
            <p:grpSpPr>
              <a:xfrm>
                <a:off x="10443500" y="1798877"/>
                <a:ext cx="286502" cy="1324690"/>
                <a:chOff x="1953209" y="2846095"/>
                <a:chExt cx="286502" cy="1324690"/>
              </a:xfrm>
            </p:grpSpPr>
            <p:sp>
              <p:nvSpPr>
                <p:cNvPr id="32" name="四角形: 角を丸くする 31">
                  <a:extLst>
                    <a:ext uri="{FF2B5EF4-FFF2-40B4-BE49-F238E27FC236}">
                      <a16:creationId xmlns:a16="http://schemas.microsoft.com/office/drawing/2014/main" id="{F5A4E267-401D-D618-D9FB-47575517DDB1}"/>
                    </a:ext>
                  </a:extLst>
                </p:cNvPr>
                <p:cNvSpPr/>
                <p:nvPr/>
              </p:nvSpPr>
              <p:spPr bwMode="auto">
                <a:xfrm>
                  <a:off x="1953209" y="3021646"/>
                  <a:ext cx="286502" cy="906425"/>
                </a:xfrm>
                <a:prstGeom prst="roundRect">
                  <a:avLst>
                    <a:gd name="adj" fmla="val 9485"/>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449263" rtl="0" eaLnBrk="1" fontAlgn="base" latinLnBrk="0" hangingPunct="1">
                    <a:lnSpc>
                      <a:spcPct val="100000"/>
                    </a:lnSpc>
                    <a:spcBef>
                      <a:spcPct val="0"/>
                    </a:spcBef>
                    <a:spcAft>
                      <a:spcPct val="0"/>
                    </a:spcAft>
                    <a:buClr>
                      <a:srgbClr val="000000"/>
                    </a:buClr>
                    <a:buSzPct val="100000"/>
                    <a:buFont typeface="Arial" charset="0"/>
                    <a:buNone/>
                    <a:tabLst/>
                  </a:pPr>
                  <a:endParaRPr kumimoji="0" lang="ja-JP" altLang="en-US" sz="4200" b="0" i="0" u="none" strike="noStrike" cap="none" normalizeH="0" baseline="0" dirty="0">
                    <a:ln w="3175">
                      <a:solidFill>
                        <a:schemeClr val="bg1">
                          <a:alpha val="94000"/>
                        </a:schemeClr>
                      </a:solidFill>
                    </a:ln>
                    <a:solidFill>
                      <a:sysClr val="windowText" lastClr="000000"/>
                    </a:solidFill>
                    <a:effectLst/>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p:txBody>
            </p:sp>
            <p:sp>
              <p:nvSpPr>
                <p:cNvPr id="33" name="四角形: 角を丸くする 32">
                  <a:extLst>
                    <a:ext uri="{FF2B5EF4-FFF2-40B4-BE49-F238E27FC236}">
                      <a16:creationId xmlns:a16="http://schemas.microsoft.com/office/drawing/2014/main" id="{AEABDF02-A050-9BEC-C66A-C9D404A8492A}"/>
                    </a:ext>
                  </a:extLst>
                </p:cNvPr>
                <p:cNvSpPr/>
                <p:nvPr/>
              </p:nvSpPr>
              <p:spPr bwMode="auto">
                <a:xfrm>
                  <a:off x="1990895" y="2846095"/>
                  <a:ext cx="211129" cy="1324690"/>
                </a:xfrm>
                <a:prstGeom prst="roundRect">
                  <a:avLst>
                    <a:gd name="adj" fmla="val 0"/>
                  </a:avLst>
                </a:prstGeom>
                <a:pattFill prst="dotDmnd">
                  <a:fgClr>
                    <a:schemeClr val="bg1">
                      <a:lumMod val="65000"/>
                    </a:schemeClr>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449263" rtl="0" eaLnBrk="1" fontAlgn="base" latinLnBrk="0" hangingPunct="1">
                    <a:lnSpc>
                      <a:spcPct val="100000"/>
                    </a:lnSpc>
                    <a:spcBef>
                      <a:spcPct val="0"/>
                    </a:spcBef>
                    <a:spcAft>
                      <a:spcPct val="0"/>
                    </a:spcAft>
                    <a:buClr>
                      <a:srgbClr val="000000"/>
                    </a:buClr>
                    <a:buSzPct val="100000"/>
                    <a:buFont typeface="Arial" charset="0"/>
                    <a:buNone/>
                    <a:tabLst/>
                  </a:pPr>
                  <a:endParaRPr kumimoji="0" lang="ja-JP" altLang="en-US" sz="4200" b="0" i="0" u="none" strike="noStrike" cap="none" normalizeH="0" baseline="0" dirty="0">
                    <a:ln w="3175">
                      <a:solidFill>
                        <a:schemeClr val="bg1">
                          <a:alpha val="94000"/>
                        </a:schemeClr>
                      </a:solidFill>
                    </a:ln>
                    <a:solidFill>
                      <a:sysClr val="windowText" lastClr="000000"/>
                    </a:solidFill>
                    <a:effectLst/>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p:txBody>
            </p:sp>
          </p:grpSp>
          <p:sp>
            <p:nvSpPr>
              <p:cNvPr id="18" name="正方形/長方形 45">
                <a:extLst>
                  <a:ext uri="{FF2B5EF4-FFF2-40B4-BE49-F238E27FC236}">
                    <a16:creationId xmlns:a16="http://schemas.microsoft.com/office/drawing/2014/main" id="{116B7F8D-1A9B-F429-22F4-EBA2BA742F64}"/>
                  </a:ext>
                </a:extLst>
              </p:cNvPr>
              <p:cNvSpPr/>
              <p:nvPr/>
            </p:nvSpPr>
            <p:spPr>
              <a:xfrm>
                <a:off x="6951476" y="1958619"/>
                <a:ext cx="588143" cy="325194"/>
              </a:xfrm>
              <a:custGeom>
                <a:avLst/>
                <a:gdLst>
                  <a:gd name="connsiteX0" fmla="*/ 0 w 4954191"/>
                  <a:gd name="connsiteY0" fmla="*/ 0 h 1436916"/>
                  <a:gd name="connsiteX1" fmla="*/ 4954191 w 4954191"/>
                  <a:gd name="connsiteY1" fmla="*/ 0 h 1436916"/>
                  <a:gd name="connsiteX2" fmla="*/ 4954191 w 4954191"/>
                  <a:gd name="connsiteY2" fmla="*/ 1436916 h 1436916"/>
                  <a:gd name="connsiteX3" fmla="*/ 0 w 4954191"/>
                  <a:gd name="connsiteY3" fmla="*/ 1436916 h 1436916"/>
                  <a:gd name="connsiteX4" fmla="*/ 0 w 4954191"/>
                  <a:gd name="connsiteY4" fmla="*/ 0 h 1436916"/>
                  <a:gd name="connsiteX0" fmla="*/ 0 w 4954191"/>
                  <a:gd name="connsiteY0" fmla="*/ 0 h 1436916"/>
                  <a:gd name="connsiteX1" fmla="*/ 4954191 w 4954191"/>
                  <a:gd name="connsiteY1" fmla="*/ 0 h 1436916"/>
                  <a:gd name="connsiteX2" fmla="*/ 4954191 w 4954191"/>
                  <a:gd name="connsiteY2" fmla="*/ 1436916 h 1436916"/>
                  <a:gd name="connsiteX3" fmla="*/ 3946485 w 4954191"/>
                  <a:gd name="connsiteY3" fmla="*/ 1436915 h 1436916"/>
                  <a:gd name="connsiteX4" fmla="*/ 0 w 4954191"/>
                  <a:gd name="connsiteY4" fmla="*/ 1436916 h 1436916"/>
                  <a:gd name="connsiteX5" fmla="*/ 0 w 4954191"/>
                  <a:gd name="connsiteY5" fmla="*/ 0 h 1436916"/>
                  <a:gd name="connsiteX0" fmla="*/ 0 w 4954191"/>
                  <a:gd name="connsiteY0" fmla="*/ 0 h 1436916"/>
                  <a:gd name="connsiteX1" fmla="*/ 4954191 w 4954191"/>
                  <a:gd name="connsiteY1" fmla="*/ 0 h 1436916"/>
                  <a:gd name="connsiteX2" fmla="*/ 4954191 w 4954191"/>
                  <a:gd name="connsiteY2" fmla="*/ 1436916 h 1436916"/>
                  <a:gd name="connsiteX3" fmla="*/ 3946485 w 4954191"/>
                  <a:gd name="connsiteY3" fmla="*/ 1436915 h 1436916"/>
                  <a:gd name="connsiteX4" fmla="*/ 2257644 w 4954191"/>
                  <a:gd name="connsiteY4" fmla="*/ 1436915 h 1436916"/>
                  <a:gd name="connsiteX5" fmla="*/ 0 w 4954191"/>
                  <a:gd name="connsiteY5" fmla="*/ 1436916 h 1436916"/>
                  <a:gd name="connsiteX6" fmla="*/ 0 w 4954191"/>
                  <a:gd name="connsiteY6" fmla="*/ 0 h 1436916"/>
                  <a:gd name="connsiteX0" fmla="*/ 0 w 4954191"/>
                  <a:gd name="connsiteY0" fmla="*/ 0 h 2164703"/>
                  <a:gd name="connsiteX1" fmla="*/ 4954191 w 4954191"/>
                  <a:gd name="connsiteY1" fmla="*/ 0 h 2164703"/>
                  <a:gd name="connsiteX2" fmla="*/ 4954191 w 4954191"/>
                  <a:gd name="connsiteY2" fmla="*/ 1436916 h 2164703"/>
                  <a:gd name="connsiteX3" fmla="*/ 3946485 w 4954191"/>
                  <a:gd name="connsiteY3" fmla="*/ 1436915 h 2164703"/>
                  <a:gd name="connsiteX4" fmla="*/ 2733506 w 4954191"/>
                  <a:gd name="connsiteY4" fmla="*/ 2164703 h 2164703"/>
                  <a:gd name="connsiteX5" fmla="*/ 0 w 4954191"/>
                  <a:gd name="connsiteY5" fmla="*/ 1436916 h 2164703"/>
                  <a:gd name="connsiteX6" fmla="*/ 0 w 4954191"/>
                  <a:gd name="connsiteY6" fmla="*/ 0 h 2164703"/>
                  <a:gd name="connsiteX0" fmla="*/ 0 w 4954191"/>
                  <a:gd name="connsiteY0" fmla="*/ 0 h 2164703"/>
                  <a:gd name="connsiteX1" fmla="*/ 4954191 w 4954191"/>
                  <a:gd name="connsiteY1" fmla="*/ 0 h 2164703"/>
                  <a:gd name="connsiteX2" fmla="*/ 4954191 w 4954191"/>
                  <a:gd name="connsiteY2" fmla="*/ 1436916 h 2164703"/>
                  <a:gd name="connsiteX3" fmla="*/ 4021130 w 4954191"/>
                  <a:gd name="connsiteY3" fmla="*/ 2146042 h 2164703"/>
                  <a:gd name="connsiteX4" fmla="*/ 2733506 w 4954191"/>
                  <a:gd name="connsiteY4" fmla="*/ 2164703 h 2164703"/>
                  <a:gd name="connsiteX5" fmla="*/ 0 w 4954191"/>
                  <a:gd name="connsiteY5" fmla="*/ 1436916 h 2164703"/>
                  <a:gd name="connsiteX6" fmla="*/ 0 w 4954191"/>
                  <a:gd name="connsiteY6" fmla="*/ 0 h 2164703"/>
                  <a:gd name="connsiteX0" fmla="*/ 0 w 4954191"/>
                  <a:gd name="connsiteY0" fmla="*/ 0 h 2183364"/>
                  <a:gd name="connsiteX1" fmla="*/ 4954191 w 4954191"/>
                  <a:gd name="connsiteY1" fmla="*/ 0 h 2183364"/>
                  <a:gd name="connsiteX2" fmla="*/ 4954191 w 4954191"/>
                  <a:gd name="connsiteY2" fmla="*/ 1436916 h 2183364"/>
                  <a:gd name="connsiteX3" fmla="*/ 4021130 w 4954191"/>
                  <a:gd name="connsiteY3" fmla="*/ 2183364 h 2183364"/>
                  <a:gd name="connsiteX4" fmla="*/ 2733506 w 4954191"/>
                  <a:gd name="connsiteY4" fmla="*/ 2164703 h 2183364"/>
                  <a:gd name="connsiteX5" fmla="*/ 0 w 4954191"/>
                  <a:gd name="connsiteY5" fmla="*/ 1436916 h 2183364"/>
                  <a:gd name="connsiteX6" fmla="*/ 0 w 4954191"/>
                  <a:gd name="connsiteY6" fmla="*/ 0 h 2183364"/>
                  <a:gd name="connsiteX0" fmla="*/ 0 w 4963521"/>
                  <a:gd name="connsiteY0" fmla="*/ 0 h 2183365"/>
                  <a:gd name="connsiteX1" fmla="*/ 4954191 w 4963521"/>
                  <a:gd name="connsiteY1" fmla="*/ 0 h 2183365"/>
                  <a:gd name="connsiteX2" fmla="*/ 4963521 w 4963521"/>
                  <a:gd name="connsiteY2" fmla="*/ 2183365 h 2183365"/>
                  <a:gd name="connsiteX3" fmla="*/ 4021130 w 4963521"/>
                  <a:gd name="connsiteY3" fmla="*/ 2183364 h 2183365"/>
                  <a:gd name="connsiteX4" fmla="*/ 2733506 w 4963521"/>
                  <a:gd name="connsiteY4" fmla="*/ 2164703 h 2183365"/>
                  <a:gd name="connsiteX5" fmla="*/ 0 w 4963521"/>
                  <a:gd name="connsiteY5" fmla="*/ 1436916 h 2183365"/>
                  <a:gd name="connsiteX6" fmla="*/ 0 w 4963521"/>
                  <a:gd name="connsiteY6" fmla="*/ 0 h 2183365"/>
                  <a:gd name="connsiteX0" fmla="*/ 0 w 4963521"/>
                  <a:gd name="connsiteY0" fmla="*/ 0 h 2183365"/>
                  <a:gd name="connsiteX1" fmla="*/ 4954191 w 4963521"/>
                  <a:gd name="connsiteY1" fmla="*/ 0 h 2183365"/>
                  <a:gd name="connsiteX2" fmla="*/ 4963521 w 4963521"/>
                  <a:gd name="connsiteY2" fmla="*/ 2183365 h 2183365"/>
                  <a:gd name="connsiteX3" fmla="*/ 4021130 w 4963521"/>
                  <a:gd name="connsiteY3" fmla="*/ 2183364 h 2183365"/>
                  <a:gd name="connsiteX4" fmla="*/ 2733506 w 4963521"/>
                  <a:gd name="connsiteY4" fmla="*/ 2164703 h 2183365"/>
                  <a:gd name="connsiteX5" fmla="*/ 9331 w 4963521"/>
                  <a:gd name="connsiteY5" fmla="*/ 951724 h 2183365"/>
                  <a:gd name="connsiteX6" fmla="*/ 0 w 4963521"/>
                  <a:gd name="connsiteY6" fmla="*/ 0 h 2183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63521" h="2183365">
                    <a:moveTo>
                      <a:pt x="0" y="0"/>
                    </a:moveTo>
                    <a:lnTo>
                      <a:pt x="4954191" y="0"/>
                    </a:lnTo>
                    <a:lnTo>
                      <a:pt x="4963521" y="2183365"/>
                    </a:lnTo>
                    <a:lnTo>
                      <a:pt x="4021130" y="2183364"/>
                    </a:lnTo>
                    <a:lnTo>
                      <a:pt x="2733506" y="2164703"/>
                    </a:lnTo>
                    <a:lnTo>
                      <a:pt x="9331" y="951724"/>
                    </a:lnTo>
                    <a:cubicBezTo>
                      <a:pt x="6221" y="634483"/>
                      <a:pt x="3110" y="317241"/>
                      <a:pt x="0" y="0"/>
                    </a:cubicBezTo>
                    <a:close/>
                  </a:path>
                </a:pathLst>
              </a:custGeom>
              <a:pattFill prst="ltUpDiag">
                <a:fgClr>
                  <a:schemeClr val="accent2"/>
                </a:fgClr>
                <a:bgClr>
                  <a:schemeClr val="bg1"/>
                </a:bgClr>
              </a:patt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p:txBody>
          </p:sp>
          <p:sp>
            <p:nvSpPr>
              <p:cNvPr id="19" name="正方形/長方形 45">
                <a:extLst>
                  <a:ext uri="{FF2B5EF4-FFF2-40B4-BE49-F238E27FC236}">
                    <a16:creationId xmlns:a16="http://schemas.microsoft.com/office/drawing/2014/main" id="{23D34A4E-FD0F-A5A8-C4E8-2AC556CA97B9}"/>
                  </a:ext>
                </a:extLst>
              </p:cNvPr>
              <p:cNvSpPr/>
              <p:nvPr/>
            </p:nvSpPr>
            <p:spPr>
              <a:xfrm>
                <a:off x="6940376" y="2610306"/>
                <a:ext cx="588143" cy="325194"/>
              </a:xfrm>
              <a:custGeom>
                <a:avLst/>
                <a:gdLst>
                  <a:gd name="connsiteX0" fmla="*/ 0 w 4954191"/>
                  <a:gd name="connsiteY0" fmla="*/ 0 h 1436916"/>
                  <a:gd name="connsiteX1" fmla="*/ 4954191 w 4954191"/>
                  <a:gd name="connsiteY1" fmla="*/ 0 h 1436916"/>
                  <a:gd name="connsiteX2" fmla="*/ 4954191 w 4954191"/>
                  <a:gd name="connsiteY2" fmla="*/ 1436916 h 1436916"/>
                  <a:gd name="connsiteX3" fmla="*/ 0 w 4954191"/>
                  <a:gd name="connsiteY3" fmla="*/ 1436916 h 1436916"/>
                  <a:gd name="connsiteX4" fmla="*/ 0 w 4954191"/>
                  <a:gd name="connsiteY4" fmla="*/ 0 h 1436916"/>
                  <a:gd name="connsiteX0" fmla="*/ 0 w 4954191"/>
                  <a:gd name="connsiteY0" fmla="*/ 0 h 1436916"/>
                  <a:gd name="connsiteX1" fmla="*/ 4954191 w 4954191"/>
                  <a:gd name="connsiteY1" fmla="*/ 0 h 1436916"/>
                  <a:gd name="connsiteX2" fmla="*/ 4954191 w 4954191"/>
                  <a:gd name="connsiteY2" fmla="*/ 1436916 h 1436916"/>
                  <a:gd name="connsiteX3" fmla="*/ 3946485 w 4954191"/>
                  <a:gd name="connsiteY3" fmla="*/ 1436915 h 1436916"/>
                  <a:gd name="connsiteX4" fmla="*/ 0 w 4954191"/>
                  <a:gd name="connsiteY4" fmla="*/ 1436916 h 1436916"/>
                  <a:gd name="connsiteX5" fmla="*/ 0 w 4954191"/>
                  <a:gd name="connsiteY5" fmla="*/ 0 h 1436916"/>
                  <a:gd name="connsiteX0" fmla="*/ 0 w 4954191"/>
                  <a:gd name="connsiteY0" fmla="*/ 0 h 1436916"/>
                  <a:gd name="connsiteX1" fmla="*/ 4954191 w 4954191"/>
                  <a:gd name="connsiteY1" fmla="*/ 0 h 1436916"/>
                  <a:gd name="connsiteX2" fmla="*/ 4954191 w 4954191"/>
                  <a:gd name="connsiteY2" fmla="*/ 1436916 h 1436916"/>
                  <a:gd name="connsiteX3" fmla="*/ 3946485 w 4954191"/>
                  <a:gd name="connsiteY3" fmla="*/ 1436915 h 1436916"/>
                  <a:gd name="connsiteX4" fmla="*/ 2257644 w 4954191"/>
                  <a:gd name="connsiteY4" fmla="*/ 1436915 h 1436916"/>
                  <a:gd name="connsiteX5" fmla="*/ 0 w 4954191"/>
                  <a:gd name="connsiteY5" fmla="*/ 1436916 h 1436916"/>
                  <a:gd name="connsiteX6" fmla="*/ 0 w 4954191"/>
                  <a:gd name="connsiteY6" fmla="*/ 0 h 1436916"/>
                  <a:gd name="connsiteX0" fmla="*/ 0 w 4954191"/>
                  <a:gd name="connsiteY0" fmla="*/ 0 h 2164703"/>
                  <a:gd name="connsiteX1" fmla="*/ 4954191 w 4954191"/>
                  <a:gd name="connsiteY1" fmla="*/ 0 h 2164703"/>
                  <a:gd name="connsiteX2" fmla="*/ 4954191 w 4954191"/>
                  <a:gd name="connsiteY2" fmla="*/ 1436916 h 2164703"/>
                  <a:gd name="connsiteX3" fmla="*/ 3946485 w 4954191"/>
                  <a:gd name="connsiteY3" fmla="*/ 1436915 h 2164703"/>
                  <a:gd name="connsiteX4" fmla="*/ 2733506 w 4954191"/>
                  <a:gd name="connsiteY4" fmla="*/ 2164703 h 2164703"/>
                  <a:gd name="connsiteX5" fmla="*/ 0 w 4954191"/>
                  <a:gd name="connsiteY5" fmla="*/ 1436916 h 2164703"/>
                  <a:gd name="connsiteX6" fmla="*/ 0 w 4954191"/>
                  <a:gd name="connsiteY6" fmla="*/ 0 h 2164703"/>
                  <a:gd name="connsiteX0" fmla="*/ 0 w 4954191"/>
                  <a:gd name="connsiteY0" fmla="*/ 0 h 2164703"/>
                  <a:gd name="connsiteX1" fmla="*/ 4954191 w 4954191"/>
                  <a:gd name="connsiteY1" fmla="*/ 0 h 2164703"/>
                  <a:gd name="connsiteX2" fmla="*/ 4954191 w 4954191"/>
                  <a:gd name="connsiteY2" fmla="*/ 1436916 h 2164703"/>
                  <a:gd name="connsiteX3" fmla="*/ 4021130 w 4954191"/>
                  <a:gd name="connsiteY3" fmla="*/ 2146042 h 2164703"/>
                  <a:gd name="connsiteX4" fmla="*/ 2733506 w 4954191"/>
                  <a:gd name="connsiteY4" fmla="*/ 2164703 h 2164703"/>
                  <a:gd name="connsiteX5" fmla="*/ 0 w 4954191"/>
                  <a:gd name="connsiteY5" fmla="*/ 1436916 h 2164703"/>
                  <a:gd name="connsiteX6" fmla="*/ 0 w 4954191"/>
                  <a:gd name="connsiteY6" fmla="*/ 0 h 2164703"/>
                  <a:gd name="connsiteX0" fmla="*/ 0 w 4954191"/>
                  <a:gd name="connsiteY0" fmla="*/ 0 h 2183364"/>
                  <a:gd name="connsiteX1" fmla="*/ 4954191 w 4954191"/>
                  <a:gd name="connsiteY1" fmla="*/ 0 h 2183364"/>
                  <a:gd name="connsiteX2" fmla="*/ 4954191 w 4954191"/>
                  <a:gd name="connsiteY2" fmla="*/ 1436916 h 2183364"/>
                  <a:gd name="connsiteX3" fmla="*/ 4021130 w 4954191"/>
                  <a:gd name="connsiteY3" fmla="*/ 2183364 h 2183364"/>
                  <a:gd name="connsiteX4" fmla="*/ 2733506 w 4954191"/>
                  <a:gd name="connsiteY4" fmla="*/ 2164703 h 2183364"/>
                  <a:gd name="connsiteX5" fmla="*/ 0 w 4954191"/>
                  <a:gd name="connsiteY5" fmla="*/ 1436916 h 2183364"/>
                  <a:gd name="connsiteX6" fmla="*/ 0 w 4954191"/>
                  <a:gd name="connsiteY6" fmla="*/ 0 h 2183364"/>
                  <a:gd name="connsiteX0" fmla="*/ 0 w 4963521"/>
                  <a:gd name="connsiteY0" fmla="*/ 0 h 2183365"/>
                  <a:gd name="connsiteX1" fmla="*/ 4954191 w 4963521"/>
                  <a:gd name="connsiteY1" fmla="*/ 0 h 2183365"/>
                  <a:gd name="connsiteX2" fmla="*/ 4963521 w 4963521"/>
                  <a:gd name="connsiteY2" fmla="*/ 2183365 h 2183365"/>
                  <a:gd name="connsiteX3" fmla="*/ 4021130 w 4963521"/>
                  <a:gd name="connsiteY3" fmla="*/ 2183364 h 2183365"/>
                  <a:gd name="connsiteX4" fmla="*/ 2733506 w 4963521"/>
                  <a:gd name="connsiteY4" fmla="*/ 2164703 h 2183365"/>
                  <a:gd name="connsiteX5" fmla="*/ 0 w 4963521"/>
                  <a:gd name="connsiteY5" fmla="*/ 1436916 h 2183365"/>
                  <a:gd name="connsiteX6" fmla="*/ 0 w 4963521"/>
                  <a:gd name="connsiteY6" fmla="*/ 0 h 2183365"/>
                  <a:gd name="connsiteX0" fmla="*/ 0 w 4963521"/>
                  <a:gd name="connsiteY0" fmla="*/ 0 h 2183365"/>
                  <a:gd name="connsiteX1" fmla="*/ 4954191 w 4963521"/>
                  <a:gd name="connsiteY1" fmla="*/ 0 h 2183365"/>
                  <a:gd name="connsiteX2" fmla="*/ 4963521 w 4963521"/>
                  <a:gd name="connsiteY2" fmla="*/ 2183365 h 2183365"/>
                  <a:gd name="connsiteX3" fmla="*/ 4021130 w 4963521"/>
                  <a:gd name="connsiteY3" fmla="*/ 2183364 h 2183365"/>
                  <a:gd name="connsiteX4" fmla="*/ 2733506 w 4963521"/>
                  <a:gd name="connsiteY4" fmla="*/ 2164703 h 2183365"/>
                  <a:gd name="connsiteX5" fmla="*/ 9331 w 4963521"/>
                  <a:gd name="connsiteY5" fmla="*/ 951724 h 2183365"/>
                  <a:gd name="connsiteX6" fmla="*/ 0 w 4963521"/>
                  <a:gd name="connsiteY6" fmla="*/ 0 h 2183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63521" h="2183365">
                    <a:moveTo>
                      <a:pt x="0" y="0"/>
                    </a:moveTo>
                    <a:lnTo>
                      <a:pt x="4954191" y="0"/>
                    </a:lnTo>
                    <a:lnTo>
                      <a:pt x="4963521" y="2183365"/>
                    </a:lnTo>
                    <a:lnTo>
                      <a:pt x="4021130" y="2183364"/>
                    </a:lnTo>
                    <a:lnTo>
                      <a:pt x="2733506" y="2164703"/>
                    </a:lnTo>
                    <a:lnTo>
                      <a:pt x="9331" y="951724"/>
                    </a:lnTo>
                    <a:cubicBezTo>
                      <a:pt x="6221" y="634483"/>
                      <a:pt x="3110" y="317241"/>
                      <a:pt x="0" y="0"/>
                    </a:cubicBezTo>
                    <a:close/>
                  </a:path>
                </a:pathLst>
              </a:custGeom>
              <a:pattFill prst="ltUpDiag">
                <a:fgClr>
                  <a:schemeClr val="accent2"/>
                </a:fgClr>
                <a:bgClr>
                  <a:schemeClr val="bg1"/>
                </a:bgClr>
              </a:pattFill>
              <a:ln>
                <a:solidFill>
                  <a:schemeClr val="accent2"/>
                </a:solidFill>
              </a:ln>
              <a:scene3d>
                <a:camera prst="orthographicFront">
                  <a:rot lat="108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p:txBody>
          </p:sp>
          <p:cxnSp>
            <p:nvCxnSpPr>
              <p:cNvPr id="20" name="直線コネクタ 19">
                <a:extLst>
                  <a:ext uri="{FF2B5EF4-FFF2-40B4-BE49-F238E27FC236}">
                    <a16:creationId xmlns:a16="http://schemas.microsoft.com/office/drawing/2014/main" id="{68FFD937-6E45-F270-4F91-3B70F09DE813}"/>
                  </a:ext>
                </a:extLst>
              </p:cNvPr>
              <p:cNvCxnSpPr/>
              <p:nvPr/>
            </p:nvCxnSpPr>
            <p:spPr>
              <a:xfrm>
                <a:off x="578904" y="824610"/>
                <a:ext cx="57424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B9CA67DE-252B-9E42-470A-5DF1554AB278}"/>
                  </a:ext>
                </a:extLst>
              </p:cNvPr>
              <p:cNvCxnSpPr>
                <a:cxnSpLocks/>
              </p:cNvCxnSpPr>
              <p:nvPr/>
            </p:nvCxnSpPr>
            <p:spPr>
              <a:xfrm flipH="1">
                <a:off x="1138649" y="846851"/>
                <a:ext cx="18196" cy="3003987"/>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DF0B15CF-DD3E-E181-74A5-0F030D06830C}"/>
                  </a:ext>
                </a:extLst>
              </p:cNvPr>
              <p:cNvCxnSpPr/>
              <p:nvPr/>
            </p:nvCxnSpPr>
            <p:spPr>
              <a:xfrm>
                <a:off x="573274" y="3850838"/>
                <a:ext cx="57424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E0A7D34F-36D3-C33C-2294-2BDBA672D26E}"/>
                  </a:ext>
                </a:extLst>
              </p:cNvPr>
              <p:cNvCxnSpPr>
                <a:cxnSpLocks/>
              </p:cNvCxnSpPr>
              <p:nvPr/>
            </p:nvCxnSpPr>
            <p:spPr>
              <a:xfrm flipH="1">
                <a:off x="11225779" y="846851"/>
                <a:ext cx="18196" cy="3003987"/>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5F8894D4-2714-C3AA-C725-C334401E6DE1}"/>
                  </a:ext>
                </a:extLst>
              </p:cNvPr>
              <p:cNvCxnSpPr/>
              <p:nvPr/>
            </p:nvCxnSpPr>
            <p:spPr>
              <a:xfrm>
                <a:off x="11242784" y="827721"/>
                <a:ext cx="57424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FF955E05-2F28-4738-3920-A9F3684C3F54}"/>
                  </a:ext>
                </a:extLst>
              </p:cNvPr>
              <p:cNvCxnSpPr/>
              <p:nvPr/>
            </p:nvCxnSpPr>
            <p:spPr>
              <a:xfrm>
                <a:off x="11249985" y="3819738"/>
                <a:ext cx="57424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6" name="テキスト ボックス 25">
                <a:extLst>
                  <a:ext uri="{FF2B5EF4-FFF2-40B4-BE49-F238E27FC236}">
                    <a16:creationId xmlns:a16="http://schemas.microsoft.com/office/drawing/2014/main" id="{62A5AD60-8454-C209-7D72-A4420DE5A853}"/>
                  </a:ext>
                </a:extLst>
              </p:cNvPr>
              <p:cNvSpPr txBox="1"/>
              <p:nvPr/>
            </p:nvSpPr>
            <p:spPr>
              <a:xfrm rot="16200000">
                <a:off x="-205331" y="2153482"/>
                <a:ext cx="2027744" cy="586450"/>
              </a:xfrm>
              <a:prstGeom prst="rect">
                <a:avLst/>
              </a:prstGeom>
              <a:noFill/>
            </p:spPr>
            <p:txBody>
              <a:bodyPr vert="eaVert" wrap="square" rtlCol="0">
                <a:spAutoFit/>
              </a:bodyPr>
              <a:lstStyle/>
              <a:p>
                <a:r>
                  <a:rPr kumimoji="1" lang="en-US" altLang="ja-JP" sz="2200" dirty="0">
                    <a:latin typeface="Arial Black" panose="020B0A04020102020204" pitchFamily="34" charset="0"/>
                    <a:ea typeface="源柔ゴシック Regular" panose="020B0302020203020207" pitchFamily="50" charset="-128"/>
                    <a:cs typeface="源柔ゴシック Regular" panose="020B0302020203020207" pitchFamily="50" charset="-128"/>
                  </a:rPr>
                  <a:t>RFQ</a:t>
                </a:r>
                <a:endParaRPr kumimoji="1" lang="ja-JP" altLang="en-US" sz="2200" dirty="0">
                  <a:latin typeface="Arial Black" panose="020B0A04020102020204" pitchFamily="34" charset="0"/>
                  <a:ea typeface="源柔ゴシック Regular" panose="020B0302020203020207" pitchFamily="50" charset="-128"/>
                  <a:cs typeface="源柔ゴシック Regular" panose="020B0302020203020207" pitchFamily="50" charset="-128"/>
                </a:endParaRPr>
              </a:p>
            </p:txBody>
          </p:sp>
          <p:sp>
            <p:nvSpPr>
              <p:cNvPr id="27" name="テキスト ボックス 26">
                <a:extLst>
                  <a:ext uri="{FF2B5EF4-FFF2-40B4-BE49-F238E27FC236}">
                    <a16:creationId xmlns:a16="http://schemas.microsoft.com/office/drawing/2014/main" id="{FEADB388-A2EE-738D-54AB-6989EE5F543E}"/>
                  </a:ext>
                </a:extLst>
              </p:cNvPr>
              <p:cNvSpPr txBox="1"/>
              <p:nvPr/>
            </p:nvSpPr>
            <p:spPr>
              <a:xfrm rot="16200000">
                <a:off x="10459498" y="2240240"/>
                <a:ext cx="2027745" cy="412933"/>
              </a:xfrm>
              <a:prstGeom prst="rect">
                <a:avLst/>
              </a:prstGeom>
              <a:noFill/>
            </p:spPr>
            <p:txBody>
              <a:bodyPr vert="eaVert" wrap="square" rtlCol="0">
                <a:spAutoFit/>
              </a:bodyPr>
              <a:lstStyle/>
              <a:p>
                <a:r>
                  <a:rPr kumimoji="1" lang="en-US" altLang="ja-JP" sz="2200" dirty="0">
                    <a:latin typeface="Arial Black" panose="020B0A04020102020204" pitchFamily="34" charset="0"/>
                    <a:ea typeface="源柔ゴシック Regular" panose="020B0302020203020207" pitchFamily="50" charset="-128"/>
                    <a:cs typeface="源柔ゴシック Regular" panose="020B0302020203020207" pitchFamily="50" charset="-128"/>
                  </a:rPr>
                  <a:t>DT</a:t>
                </a:r>
                <a:br>
                  <a:rPr kumimoji="1" lang="en-US" altLang="ja-JP" sz="2200" dirty="0">
                    <a:latin typeface="Arial Black" panose="020B0A04020102020204" pitchFamily="34" charset="0"/>
                    <a:ea typeface="源柔ゴシック Regular" panose="020B0302020203020207" pitchFamily="50" charset="-128"/>
                    <a:cs typeface="源柔ゴシック Regular" panose="020B0302020203020207" pitchFamily="50" charset="-128"/>
                  </a:rPr>
                </a:br>
                <a:r>
                  <a:rPr kumimoji="1" lang="en-US" altLang="ja-JP" sz="2200" dirty="0">
                    <a:latin typeface="Arial Black" panose="020B0A04020102020204" pitchFamily="34" charset="0"/>
                    <a:ea typeface="源柔ゴシック Regular" panose="020B0302020203020207" pitchFamily="50" charset="-128"/>
                    <a:cs typeface="源柔ゴシック Regular" panose="020B0302020203020207" pitchFamily="50" charset="-128"/>
                  </a:rPr>
                  <a:t>L</a:t>
                </a:r>
                <a:endParaRPr kumimoji="1" lang="ja-JP" altLang="en-US" sz="2200" dirty="0">
                  <a:latin typeface="Arial Black" panose="020B0A04020102020204" pitchFamily="34" charset="0"/>
                  <a:ea typeface="源柔ゴシック Regular" panose="020B0302020203020207" pitchFamily="50" charset="-128"/>
                  <a:cs typeface="源柔ゴシック Regular" panose="020B0302020203020207" pitchFamily="50" charset="-128"/>
                </a:endParaRPr>
              </a:p>
            </p:txBody>
          </p:sp>
          <p:cxnSp>
            <p:nvCxnSpPr>
              <p:cNvPr id="28" name="直線矢印コネクタ 27">
                <a:extLst>
                  <a:ext uri="{FF2B5EF4-FFF2-40B4-BE49-F238E27FC236}">
                    <a16:creationId xmlns:a16="http://schemas.microsoft.com/office/drawing/2014/main" id="{46D8C16B-F939-BF33-FCE9-D165BD7A4319}"/>
                  </a:ext>
                </a:extLst>
              </p:cNvPr>
              <p:cNvCxnSpPr>
                <a:cxnSpLocks/>
              </p:cNvCxnSpPr>
              <p:nvPr/>
            </p:nvCxnSpPr>
            <p:spPr>
              <a:xfrm flipV="1">
                <a:off x="5778601" y="2610308"/>
                <a:ext cx="0" cy="8904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矢印コネクタ 28">
                <a:extLst>
                  <a:ext uri="{FF2B5EF4-FFF2-40B4-BE49-F238E27FC236}">
                    <a16:creationId xmlns:a16="http://schemas.microsoft.com/office/drawing/2014/main" id="{823647A2-E8A1-5D13-90F7-7F7C79A2A240}"/>
                  </a:ext>
                </a:extLst>
              </p:cNvPr>
              <p:cNvCxnSpPr>
                <a:cxnSpLocks/>
              </p:cNvCxnSpPr>
              <p:nvPr/>
            </p:nvCxnSpPr>
            <p:spPr>
              <a:xfrm>
                <a:off x="1199506" y="977715"/>
                <a:ext cx="10067398"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テキスト ボックス 29">
                <a:extLst>
                  <a:ext uri="{FF2B5EF4-FFF2-40B4-BE49-F238E27FC236}">
                    <a16:creationId xmlns:a16="http://schemas.microsoft.com/office/drawing/2014/main" id="{6644631B-91FE-929A-FE4F-8EBD14FBDE84}"/>
                  </a:ext>
                </a:extLst>
              </p:cNvPr>
              <p:cNvSpPr txBox="1"/>
              <p:nvPr/>
            </p:nvSpPr>
            <p:spPr>
              <a:xfrm>
                <a:off x="10484969" y="977715"/>
                <a:ext cx="1075159" cy="571927"/>
              </a:xfrm>
              <a:prstGeom prst="rect">
                <a:avLst/>
              </a:prstGeom>
              <a:noFill/>
            </p:spPr>
            <p:txBody>
              <a:bodyPr wrap="square" rtlCol="0">
                <a:spAutoFit/>
              </a:bodyPr>
              <a:lstStyle/>
              <a:p>
                <a:r>
                  <a:rPr lang="en-US" altLang="ja-JP" sz="1600" dirty="0">
                    <a:latin typeface="UD デジタル 教科書体 NK-B" panose="02020700000000000000" pitchFamily="18" charset="-128"/>
                    <a:ea typeface="UD デジタル 教科書体 NK-B" panose="02020700000000000000" pitchFamily="18" charset="-128"/>
                    <a:cs typeface="源柔ゴシック Regular" panose="020B0302020203020207" pitchFamily="50" charset="-128"/>
                  </a:rPr>
                  <a:t>3</a:t>
                </a:r>
                <a:r>
                  <a:rPr kumimoji="1" lang="en-US" altLang="ja-JP" sz="1600" dirty="0">
                    <a:latin typeface="UD デジタル 教科書体 NK-B" panose="02020700000000000000" pitchFamily="18" charset="-128"/>
                    <a:ea typeface="UD デジタル 教科書体 NK-B" panose="02020700000000000000" pitchFamily="18" charset="-128"/>
                    <a:cs typeface="源柔ゴシック Regular" panose="020B0302020203020207" pitchFamily="50" charset="-128"/>
                  </a:rPr>
                  <a:t> m</a:t>
                </a:r>
                <a:endParaRPr kumimoji="1" lang="ja-JP" altLang="en-US" sz="1600" dirty="0">
                  <a:latin typeface="UD デジタル 教科書体 NK-B" panose="02020700000000000000" pitchFamily="18" charset="-128"/>
                  <a:ea typeface="UD デジタル 教科書体 NK-B" panose="02020700000000000000" pitchFamily="18" charset="-128"/>
                  <a:cs typeface="源柔ゴシック Regular" panose="020B0302020203020207" pitchFamily="50" charset="-128"/>
                </a:endParaRPr>
              </a:p>
            </p:txBody>
          </p:sp>
          <p:sp>
            <p:nvSpPr>
              <p:cNvPr id="31" name="テキスト ボックス 30">
                <a:extLst>
                  <a:ext uri="{FF2B5EF4-FFF2-40B4-BE49-F238E27FC236}">
                    <a16:creationId xmlns:a16="http://schemas.microsoft.com/office/drawing/2014/main" id="{7C7396DA-36A3-FD39-99EA-3B1E9181478F}"/>
                  </a:ext>
                </a:extLst>
              </p:cNvPr>
              <p:cNvSpPr txBox="1"/>
              <p:nvPr/>
            </p:nvSpPr>
            <p:spPr>
              <a:xfrm>
                <a:off x="5402402" y="3500797"/>
                <a:ext cx="2541285" cy="623921"/>
              </a:xfrm>
              <a:prstGeom prst="rect">
                <a:avLst/>
              </a:prstGeom>
              <a:noFill/>
            </p:spPr>
            <p:txBody>
              <a:bodyPr wrap="square" rtlCol="0">
                <a:spAutoFit/>
              </a:bodyPr>
              <a:lstStyle/>
              <a:p>
                <a:r>
                  <a:rPr kumimoji="1" lang="en-US" altLang="ja-JP" dirty="0">
                    <a:latin typeface="Artifakt Element Black" panose="020B0A03050000020004" pitchFamily="34" charset="0"/>
                    <a:ea typeface="Artifakt Element Black" panose="020B0A03050000020004" pitchFamily="34" charset="0"/>
                    <a:cs typeface="源柔ゴシック Regular" panose="020B0302020203020207" pitchFamily="50" charset="-128"/>
                  </a:rPr>
                  <a:t>WSM</a:t>
                </a:r>
                <a:endParaRPr kumimoji="1" lang="ja-JP" altLang="en-US" sz="1000" dirty="0">
                  <a:latin typeface="Artifakt Element Black" panose="020B0A03050000020004" pitchFamily="34" charset="0"/>
                  <a:ea typeface="源柔ゴシック Regular" panose="020B0302020203020207" pitchFamily="50" charset="-128"/>
                  <a:cs typeface="源柔ゴシック Regular" panose="020B0302020203020207" pitchFamily="50" charset="-128"/>
                </a:endParaRPr>
              </a:p>
            </p:txBody>
          </p:sp>
        </p:grpSp>
        <p:sp>
          <p:nvSpPr>
            <p:cNvPr id="46" name="テキスト ボックス 45">
              <a:extLst>
                <a:ext uri="{FF2B5EF4-FFF2-40B4-BE49-F238E27FC236}">
                  <a16:creationId xmlns:a16="http://schemas.microsoft.com/office/drawing/2014/main" id="{E8E5C9EF-C48F-6D8D-5EF8-65AEBE199F61}"/>
                </a:ext>
              </a:extLst>
            </p:cNvPr>
            <p:cNvSpPr txBox="1"/>
            <p:nvPr/>
          </p:nvSpPr>
          <p:spPr>
            <a:xfrm>
              <a:off x="4572000" y="1340768"/>
              <a:ext cx="1872208" cy="369332"/>
            </a:xfrm>
            <a:prstGeom prst="rect">
              <a:avLst/>
            </a:prstGeom>
            <a:noFill/>
          </p:spPr>
          <p:txBody>
            <a:bodyPr wrap="square" rtlCol="0">
              <a:spAutoFit/>
            </a:bodyPr>
            <a:lstStyle/>
            <a:p>
              <a:r>
                <a:rPr kumimoji="1" lang="en-US" altLang="ja-JP" dirty="0">
                  <a:solidFill>
                    <a:srgbClr val="C0504D"/>
                  </a:solidFill>
                  <a:latin typeface="Artifakt Element Black" panose="020B0A03050000020004" pitchFamily="34" charset="0"/>
                  <a:ea typeface="Artifakt Element Black" panose="020B0A03050000020004" pitchFamily="34" charset="0"/>
                  <a:cs typeface="源柔ゴシック Regular" panose="020B0302020203020207" pitchFamily="50" charset="-128"/>
                </a:rPr>
                <a:t>Scraper</a:t>
              </a:r>
              <a:endParaRPr kumimoji="1" lang="ja-JP" altLang="en-US" sz="1000" dirty="0">
                <a:solidFill>
                  <a:srgbClr val="C0504D"/>
                </a:solidFill>
                <a:latin typeface="Artifakt Element Black" panose="020B0A03050000020004" pitchFamily="34" charset="0"/>
                <a:ea typeface="源柔ゴシック Regular" panose="020B0302020203020207" pitchFamily="50" charset="-128"/>
                <a:cs typeface="源柔ゴシック Regular" panose="020B0302020203020207" pitchFamily="50" charset="-128"/>
              </a:endParaRPr>
            </a:p>
          </p:txBody>
        </p:sp>
        <p:sp>
          <p:nvSpPr>
            <p:cNvPr id="47" name="テキスト ボックス 46">
              <a:extLst>
                <a:ext uri="{FF2B5EF4-FFF2-40B4-BE49-F238E27FC236}">
                  <a16:creationId xmlns:a16="http://schemas.microsoft.com/office/drawing/2014/main" id="{2379B5E2-51FC-A356-3F6A-A985701CDF98}"/>
                </a:ext>
              </a:extLst>
            </p:cNvPr>
            <p:cNvSpPr txBox="1"/>
            <p:nvPr/>
          </p:nvSpPr>
          <p:spPr>
            <a:xfrm>
              <a:off x="2915816" y="1772816"/>
              <a:ext cx="1008112" cy="523220"/>
            </a:xfrm>
            <a:prstGeom prst="rect">
              <a:avLst/>
            </a:prstGeom>
            <a:noFill/>
          </p:spPr>
          <p:txBody>
            <a:bodyPr wrap="square" rtlCol="0">
              <a:spAutoFit/>
            </a:bodyPr>
            <a:lstStyle/>
            <a:p>
              <a:r>
                <a:rPr kumimoji="1" lang="en-US" altLang="ja-JP" sz="2800" dirty="0">
                  <a:latin typeface="Artifakt Element Black" panose="020B0A03050000020004" pitchFamily="34" charset="0"/>
                  <a:ea typeface="Artifakt Element Black" panose="020B0A03050000020004" pitchFamily="34" charset="0"/>
                  <a:cs typeface="源柔ゴシック Regular" panose="020B0302020203020207" pitchFamily="50" charset="-128"/>
                </a:rPr>
                <a:t>RFD</a:t>
              </a:r>
              <a:endParaRPr kumimoji="1" lang="ja-JP" altLang="en-US" sz="2800" dirty="0">
                <a:latin typeface="Artifakt Element Black" panose="020B0A03050000020004" pitchFamily="34" charset="0"/>
                <a:ea typeface="源柔ゴシック Regular" panose="020B0302020203020207" pitchFamily="50" charset="-128"/>
                <a:cs typeface="源柔ゴシック Regular" panose="020B0302020203020207" pitchFamily="50" charset="-128"/>
              </a:endParaRPr>
            </a:p>
          </p:txBody>
        </p:sp>
        <p:sp>
          <p:nvSpPr>
            <p:cNvPr id="48" name="テキスト ボックス 47">
              <a:extLst>
                <a:ext uri="{FF2B5EF4-FFF2-40B4-BE49-F238E27FC236}">
                  <a16:creationId xmlns:a16="http://schemas.microsoft.com/office/drawing/2014/main" id="{B9394C95-89F3-53FB-FE20-EA0B7D09A354}"/>
                </a:ext>
              </a:extLst>
            </p:cNvPr>
            <p:cNvSpPr txBox="1"/>
            <p:nvPr/>
          </p:nvSpPr>
          <p:spPr>
            <a:xfrm>
              <a:off x="827584" y="2204864"/>
              <a:ext cx="1008112" cy="430887"/>
            </a:xfrm>
            <a:prstGeom prst="rect">
              <a:avLst/>
            </a:prstGeom>
            <a:noFill/>
          </p:spPr>
          <p:txBody>
            <a:bodyPr wrap="square" rtlCol="0">
              <a:spAutoFit/>
            </a:bodyPr>
            <a:lstStyle/>
            <a:p>
              <a:r>
                <a:rPr kumimoji="1" lang="en-US" altLang="ja-JP" sz="2200" dirty="0">
                  <a:latin typeface="Artifakt Element Black" panose="020B0A03050000020004" pitchFamily="34" charset="0"/>
                  <a:ea typeface="Artifakt Element Black" panose="020B0A03050000020004" pitchFamily="34" charset="0"/>
                  <a:cs typeface="源柔ゴシック Regular" panose="020B0302020203020207" pitchFamily="50" charset="-128"/>
                </a:rPr>
                <a:t>Q</a:t>
              </a:r>
              <a:endParaRPr kumimoji="1" lang="ja-JP" altLang="en-US" sz="2200" dirty="0">
                <a:latin typeface="Artifakt Element Black" panose="020B0A03050000020004" pitchFamily="34" charset="0"/>
                <a:ea typeface="源柔ゴシック Regular" panose="020B0302020203020207" pitchFamily="50" charset="-128"/>
                <a:cs typeface="源柔ゴシック Regular" panose="020B0302020203020207" pitchFamily="50" charset="-128"/>
              </a:endParaRPr>
            </a:p>
          </p:txBody>
        </p:sp>
        <p:sp>
          <p:nvSpPr>
            <p:cNvPr id="49" name="テキスト ボックス 48">
              <a:extLst>
                <a:ext uri="{FF2B5EF4-FFF2-40B4-BE49-F238E27FC236}">
                  <a16:creationId xmlns:a16="http://schemas.microsoft.com/office/drawing/2014/main" id="{F1829761-DE71-D828-F5FE-5AC442834C7D}"/>
                </a:ext>
              </a:extLst>
            </p:cNvPr>
            <p:cNvSpPr txBox="1"/>
            <p:nvPr/>
          </p:nvSpPr>
          <p:spPr>
            <a:xfrm>
              <a:off x="1691680" y="1700808"/>
              <a:ext cx="1008112" cy="646331"/>
            </a:xfrm>
            <a:prstGeom prst="rect">
              <a:avLst/>
            </a:prstGeom>
            <a:noFill/>
          </p:spPr>
          <p:txBody>
            <a:bodyPr wrap="square" rtlCol="0">
              <a:spAutoFit/>
            </a:bodyPr>
            <a:lstStyle/>
            <a:p>
              <a:r>
                <a:rPr lang="en-US" altLang="ja-JP" dirty="0">
                  <a:latin typeface="Artifakt Element Black" panose="020B0A03050000020004" pitchFamily="34" charset="0"/>
                  <a:ea typeface="Artifakt Element Black" panose="020B0A03050000020004" pitchFamily="34" charset="0"/>
                  <a:cs typeface="源柔ゴシック Regular" panose="020B0302020203020207" pitchFamily="50" charset="-128"/>
                </a:rPr>
                <a:t>Bun-</a:t>
              </a:r>
              <a:br>
                <a:rPr lang="en-US" altLang="ja-JP" dirty="0">
                  <a:latin typeface="Artifakt Element Black" panose="020B0A03050000020004" pitchFamily="34" charset="0"/>
                  <a:ea typeface="Artifakt Element Black" panose="020B0A03050000020004" pitchFamily="34" charset="0"/>
                  <a:cs typeface="源柔ゴシック Regular" panose="020B0302020203020207" pitchFamily="50" charset="-128"/>
                </a:rPr>
              </a:br>
              <a:r>
                <a:rPr lang="en-US" altLang="ja-JP" dirty="0" err="1">
                  <a:latin typeface="Artifakt Element Black" panose="020B0A03050000020004" pitchFamily="34" charset="0"/>
                  <a:ea typeface="Artifakt Element Black" panose="020B0A03050000020004" pitchFamily="34" charset="0"/>
                  <a:cs typeface="源柔ゴシック Regular" panose="020B0302020203020207" pitchFamily="50" charset="-128"/>
                </a:rPr>
                <a:t>cher</a:t>
              </a:r>
              <a:endParaRPr kumimoji="1" lang="ja-JP" altLang="en-US" dirty="0">
                <a:latin typeface="Artifakt Element Black" panose="020B0A03050000020004" pitchFamily="34" charset="0"/>
                <a:ea typeface="源柔ゴシック Regular" panose="020B0302020203020207" pitchFamily="50" charset="-128"/>
                <a:cs typeface="源柔ゴシック Regular" panose="020B0302020203020207" pitchFamily="50" charset="-128"/>
              </a:endParaRPr>
            </a:p>
          </p:txBody>
        </p:sp>
      </p:grpSp>
      <p:cxnSp>
        <p:nvCxnSpPr>
          <p:cNvPr id="51" name="直線矢印コネクタ 50">
            <a:extLst>
              <a:ext uri="{FF2B5EF4-FFF2-40B4-BE49-F238E27FC236}">
                <a16:creationId xmlns:a16="http://schemas.microsoft.com/office/drawing/2014/main" id="{E35125C2-66E1-47CC-53EA-66A2E5BA20AB}"/>
              </a:ext>
            </a:extLst>
          </p:cNvPr>
          <p:cNvCxnSpPr>
            <a:cxnSpLocks/>
          </p:cNvCxnSpPr>
          <p:nvPr/>
        </p:nvCxnSpPr>
        <p:spPr>
          <a:xfrm flipV="1">
            <a:off x="2660440" y="2132856"/>
            <a:ext cx="0" cy="5359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テキスト ボックス 51">
            <a:extLst>
              <a:ext uri="{FF2B5EF4-FFF2-40B4-BE49-F238E27FC236}">
                <a16:creationId xmlns:a16="http://schemas.microsoft.com/office/drawing/2014/main" id="{875E2E15-C7A7-0A49-721A-D5221EAFC3C6}"/>
              </a:ext>
            </a:extLst>
          </p:cNvPr>
          <p:cNvSpPr txBox="1"/>
          <p:nvPr/>
        </p:nvSpPr>
        <p:spPr>
          <a:xfrm>
            <a:off x="1979712" y="2636912"/>
            <a:ext cx="1872208" cy="369332"/>
          </a:xfrm>
          <a:prstGeom prst="rect">
            <a:avLst/>
          </a:prstGeom>
          <a:noFill/>
        </p:spPr>
        <p:txBody>
          <a:bodyPr wrap="square" rtlCol="0">
            <a:spAutoFit/>
          </a:bodyPr>
          <a:lstStyle/>
          <a:p>
            <a:r>
              <a:rPr kumimoji="1" lang="en-US" altLang="ja-JP" dirty="0">
                <a:latin typeface="Artifakt Element Black" panose="020B0A03050000020004" pitchFamily="34" charset="0"/>
                <a:ea typeface="Artifakt Element Black" panose="020B0A03050000020004" pitchFamily="34" charset="0"/>
                <a:cs typeface="源柔ゴシック Regular" panose="020B0302020203020207" pitchFamily="50" charset="-128"/>
              </a:rPr>
              <a:t>W</a:t>
            </a:r>
            <a:r>
              <a:rPr kumimoji="1" lang="en-US" altLang="ja-JP" sz="1000" dirty="0">
                <a:latin typeface="Artifakt Element Black" panose="020B0A03050000020004" pitchFamily="34" charset="0"/>
                <a:ea typeface="Artifakt Element Black" panose="020B0A03050000020004" pitchFamily="34" charset="0"/>
                <a:cs typeface="源柔ゴシック Regular" panose="020B0302020203020207" pitchFamily="50" charset="-128"/>
              </a:rPr>
              <a:t>ire</a:t>
            </a:r>
            <a:r>
              <a:rPr kumimoji="1" lang="en-US" altLang="ja-JP" dirty="0">
                <a:latin typeface="Artifakt Element Black" panose="020B0A03050000020004" pitchFamily="34" charset="0"/>
                <a:ea typeface="Artifakt Element Black" panose="020B0A03050000020004" pitchFamily="34" charset="0"/>
                <a:cs typeface="源柔ゴシック Regular" panose="020B0302020203020207" pitchFamily="50" charset="-128"/>
              </a:rPr>
              <a:t> S</a:t>
            </a:r>
            <a:r>
              <a:rPr kumimoji="1" lang="en-US" altLang="ja-JP" sz="1000" dirty="0">
                <a:latin typeface="Artifakt Element Black" panose="020B0A03050000020004" pitchFamily="34" charset="0"/>
                <a:ea typeface="Artifakt Element Black" panose="020B0A03050000020004" pitchFamily="34" charset="0"/>
                <a:cs typeface="源柔ゴシック Regular" panose="020B0302020203020207" pitchFamily="50" charset="-128"/>
              </a:rPr>
              <a:t>canner</a:t>
            </a:r>
            <a:r>
              <a:rPr kumimoji="1" lang="en-US" altLang="ja-JP" dirty="0">
                <a:latin typeface="Artifakt Element Black" panose="020B0A03050000020004" pitchFamily="34" charset="0"/>
                <a:ea typeface="Artifakt Element Black" panose="020B0A03050000020004" pitchFamily="34" charset="0"/>
                <a:cs typeface="源柔ゴシック Regular" panose="020B0302020203020207" pitchFamily="50" charset="-128"/>
              </a:rPr>
              <a:t> M</a:t>
            </a:r>
            <a:r>
              <a:rPr kumimoji="1" lang="en-US" altLang="ja-JP" sz="1000" dirty="0">
                <a:latin typeface="Artifakt Element Black" panose="020B0A03050000020004" pitchFamily="34" charset="0"/>
                <a:ea typeface="Artifakt Element Black" panose="020B0A03050000020004" pitchFamily="34" charset="0"/>
                <a:cs typeface="源柔ゴシック Regular" panose="020B0302020203020207" pitchFamily="50" charset="-128"/>
              </a:rPr>
              <a:t>onitor</a:t>
            </a:r>
            <a:endParaRPr kumimoji="1" lang="ja-JP" altLang="en-US" sz="1000" dirty="0">
              <a:latin typeface="Artifakt Element Black" panose="020B0A03050000020004" pitchFamily="34" charset="0"/>
              <a:ea typeface="源柔ゴシック Regular" panose="020B0302020203020207" pitchFamily="50" charset="-128"/>
              <a:cs typeface="源柔ゴシック Regular" panose="020B0302020203020207" pitchFamily="50" charset="-128"/>
            </a:endParaRPr>
          </a:p>
        </p:txBody>
      </p:sp>
      <p:pic>
        <p:nvPicPr>
          <p:cNvPr id="55" name="図 54">
            <a:extLst>
              <a:ext uri="{FF2B5EF4-FFF2-40B4-BE49-F238E27FC236}">
                <a16:creationId xmlns:a16="http://schemas.microsoft.com/office/drawing/2014/main" id="{45D32FDB-85E5-70CD-600F-6C933B2C8779}"/>
              </a:ext>
            </a:extLst>
          </p:cNvPr>
          <p:cNvPicPr>
            <a:picLocks noChangeAspect="1"/>
          </p:cNvPicPr>
          <p:nvPr/>
        </p:nvPicPr>
        <p:blipFill>
          <a:blip r:embed="rId2"/>
          <a:stretch>
            <a:fillRect/>
          </a:stretch>
        </p:blipFill>
        <p:spPr>
          <a:xfrm>
            <a:off x="4427984" y="3140968"/>
            <a:ext cx="4032448" cy="2744043"/>
          </a:xfrm>
          <a:prstGeom prst="rect">
            <a:avLst/>
          </a:prstGeom>
        </p:spPr>
      </p:pic>
      <p:pic>
        <p:nvPicPr>
          <p:cNvPr id="56" name="図 55">
            <a:extLst>
              <a:ext uri="{FF2B5EF4-FFF2-40B4-BE49-F238E27FC236}">
                <a16:creationId xmlns:a16="http://schemas.microsoft.com/office/drawing/2014/main" id="{8197230D-29CA-19B8-A003-11B32258D58E}"/>
              </a:ext>
            </a:extLst>
          </p:cNvPr>
          <p:cNvPicPr>
            <a:picLocks noChangeAspect="1"/>
          </p:cNvPicPr>
          <p:nvPr/>
        </p:nvPicPr>
        <p:blipFill>
          <a:blip r:embed="rId3"/>
          <a:stretch>
            <a:fillRect/>
          </a:stretch>
        </p:blipFill>
        <p:spPr>
          <a:xfrm>
            <a:off x="395536" y="3140968"/>
            <a:ext cx="4032448" cy="2744045"/>
          </a:xfrm>
          <a:prstGeom prst="rect">
            <a:avLst/>
          </a:prstGeom>
        </p:spPr>
      </p:pic>
      <p:sp>
        <p:nvSpPr>
          <p:cNvPr id="58" name="コンテンツ プレースホルダー 2">
            <a:extLst>
              <a:ext uri="{FF2B5EF4-FFF2-40B4-BE49-F238E27FC236}">
                <a16:creationId xmlns:a16="http://schemas.microsoft.com/office/drawing/2014/main" id="{4C6126AC-8619-2C0A-87CA-D7E97542C2B9}"/>
              </a:ext>
            </a:extLst>
          </p:cNvPr>
          <p:cNvSpPr txBox="1">
            <a:spLocks/>
          </p:cNvSpPr>
          <p:nvPr/>
        </p:nvSpPr>
        <p:spPr>
          <a:xfrm>
            <a:off x="611560" y="5949280"/>
            <a:ext cx="8229600" cy="108012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UD デジタル 教科書体 NK-B" panose="02020700000000000000" pitchFamily="18" charset="-128"/>
                <a:ea typeface="UD デジタル 教科書体 NK-B" panose="02020700000000000000" pitchFamily="18" charset="-128"/>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ctr">
              <a:buFont typeface="Arial" pitchFamily="34" charset="0"/>
              <a:buNone/>
            </a:pPr>
            <a:r>
              <a:rPr lang="en-US" altLang="ja-JP" sz="2400" dirty="0">
                <a:solidFill>
                  <a:srgbClr val="FF0000"/>
                </a:solidFill>
              </a:rPr>
              <a:t>Simulation reproduces measurement well and stable every period.</a:t>
            </a:r>
          </a:p>
        </p:txBody>
      </p:sp>
    </p:spTree>
    <p:extLst>
      <p:ext uri="{BB962C8B-B14F-4D97-AF65-F5344CB8AC3E}">
        <p14:creationId xmlns:p14="http://schemas.microsoft.com/office/powerpoint/2010/main" val="18430374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225C519-EE34-BA9E-3D2C-B1A0AF49A071}"/>
              </a:ext>
            </a:extLst>
          </p:cNvPr>
          <p:cNvSpPr>
            <a:spLocks noGrp="1"/>
          </p:cNvSpPr>
          <p:nvPr>
            <p:ph type="title"/>
          </p:nvPr>
        </p:nvSpPr>
        <p:spPr/>
        <p:txBody>
          <a:bodyPr>
            <a:normAutofit/>
          </a:bodyPr>
          <a:lstStyle/>
          <a:p>
            <a:r>
              <a:rPr lang="en-US" altLang="ja-JP" sz="4000" dirty="0"/>
              <a:t>Longitudinal Measurement</a:t>
            </a:r>
            <a:endParaRPr kumimoji="1" lang="ja-JP" altLang="en-US" sz="4000" dirty="0"/>
          </a:p>
        </p:txBody>
      </p:sp>
      <p:grpSp>
        <p:nvGrpSpPr>
          <p:cNvPr id="5" name="グループ化 4">
            <a:extLst>
              <a:ext uri="{FF2B5EF4-FFF2-40B4-BE49-F238E27FC236}">
                <a16:creationId xmlns:a16="http://schemas.microsoft.com/office/drawing/2014/main" id="{59DB68CF-C7ED-6A67-2D78-3C87C862B9B3}"/>
              </a:ext>
            </a:extLst>
          </p:cNvPr>
          <p:cNvGrpSpPr/>
          <p:nvPr/>
        </p:nvGrpSpPr>
        <p:grpSpPr>
          <a:xfrm>
            <a:off x="251520" y="2348880"/>
            <a:ext cx="3384376" cy="1350500"/>
            <a:chOff x="323560" y="464641"/>
            <a:chExt cx="8637887" cy="3018716"/>
          </a:xfrm>
        </p:grpSpPr>
        <p:cxnSp>
          <p:nvCxnSpPr>
            <p:cNvPr id="6" name="直線矢印コネクタ 5">
              <a:extLst>
                <a:ext uri="{FF2B5EF4-FFF2-40B4-BE49-F238E27FC236}">
                  <a16:creationId xmlns:a16="http://schemas.microsoft.com/office/drawing/2014/main" id="{197B2F44-BA26-CD74-CF56-9A54D80C108E}"/>
                </a:ext>
              </a:extLst>
            </p:cNvPr>
            <p:cNvCxnSpPr/>
            <p:nvPr/>
          </p:nvCxnSpPr>
          <p:spPr>
            <a:xfrm flipV="1">
              <a:off x="2241137" y="1015366"/>
              <a:ext cx="0" cy="237921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直線矢印コネクタ 6">
              <a:extLst>
                <a:ext uri="{FF2B5EF4-FFF2-40B4-BE49-F238E27FC236}">
                  <a16:creationId xmlns:a16="http://schemas.microsoft.com/office/drawing/2014/main" id="{C4C30B5F-AAEE-75A9-3FB5-68ACA61E597E}"/>
                </a:ext>
              </a:extLst>
            </p:cNvPr>
            <p:cNvCxnSpPr>
              <a:cxnSpLocks/>
            </p:cNvCxnSpPr>
            <p:nvPr/>
          </p:nvCxnSpPr>
          <p:spPr>
            <a:xfrm>
              <a:off x="573615" y="2330742"/>
              <a:ext cx="382479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8" name="図 7" descr="スキー, 壁, 空, 物体 が含まれている画像&#10;&#10;非常に高い精度で生成された説明">
              <a:extLst>
                <a:ext uri="{FF2B5EF4-FFF2-40B4-BE49-F238E27FC236}">
                  <a16:creationId xmlns:a16="http://schemas.microsoft.com/office/drawing/2014/main" id="{9E7A1E9C-8A23-5C62-ABB8-78BFB880A5BE}"/>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2974" t="-545" r="25290" b="-1"/>
            <a:stretch/>
          </p:blipFill>
          <p:spPr>
            <a:xfrm>
              <a:off x="323560" y="1015366"/>
              <a:ext cx="3824796" cy="2467991"/>
            </a:xfrm>
            <a:prstGeom prst="rect">
              <a:avLst/>
            </a:prstGeom>
          </p:spPr>
        </p:pic>
        <p:sp>
          <p:nvSpPr>
            <p:cNvPr id="9" name="正方形/長方形 8">
              <a:extLst>
                <a:ext uri="{FF2B5EF4-FFF2-40B4-BE49-F238E27FC236}">
                  <a16:creationId xmlns:a16="http://schemas.microsoft.com/office/drawing/2014/main" id="{5A78AD6D-07B1-9CEA-103A-B3B24218BA85}"/>
                </a:ext>
              </a:extLst>
            </p:cNvPr>
            <p:cNvSpPr/>
            <p:nvPr/>
          </p:nvSpPr>
          <p:spPr>
            <a:xfrm>
              <a:off x="5664592" y="1087271"/>
              <a:ext cx="2359799" cy="2393705"/>
            </a:xfrm>
            <a:prstGeom prst="rect">
              <a:avLst/>
            </a:prstGeom>
            <a:pattFill prst="ltUpDiag">
              <a:fgClr>
                <a:srgbClr val="C96765"/>
              </a:fgClr>
              <a:bgClr>
                <a:schemeClr val="bg1"/>
              </a:bgClr>
            </a:pattFill>
            <a:ln w="12700">
              <a:solidFill>
                <a:srgbClr val="C0504D"/>
              </a:solid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10" name="直線矢印コネクタ 9">
              <a:extLst>
                <a:ext uri="{FF2B5EF4-FFF2-40B4-BE49-F238E27FC236}">
                  <a16:creationId xmlns:a16="http://schemas.microsoft.com/office/drawing/2014/main" id="{9295B11B-AEFD-E9A4-74F4-DB5B729D974B}"/>
                </a:ext>
              </a:extLst>
            </p:cNvPr>
            <p:cNvCxnSpPr>
              <a:cxnSpLocks/>
            </p:cNvCxnSpPr>
            <p:nvPr/>
          </p:nvCxnSpPr>
          <p:spPr>
            <a:xfrm>
              <a:off x="6733648" y="2328369"/>
              <a:ext cx="1667258" cy="77272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線矢印コネクタ 10">
              <a:extLst>
                <a:ext uri="{FF2B5EF4-FFF2-40B4-BE49-F238E27FC236}">
                  <a16:creationId xmlns:a16="http://schemas.microsoft.com/office/drawing/2014/main" id="{2199978D-DA72-6854-9E52-6C87E6953870}"/>
                </a:ext>
              </a:extLst>
            </p:cNvPr>
            <p:cNvCxnSpPr>
              <a:cxnSpLocks/>
            </p:cNvCxnSpPr>
            <p:nvPr/>
          </p:nvCxnSpPr>
          <p:spPr>
            <a:xfrm flipV="1">
              <a:off x="6744409" y="880923"/>
              <a:ext cx="0" cy="148160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矢印コネクタ 11">
              <a:extLst>
                <a:ext uri="{FF2B5EF4-FFF2-40B4-BE49-F238E27FC236}">
                  <a16:creationId xmlns:a16="http://schemas.microsoft.com/office/drawing/2014/main" id="{E56F4533-DEAC-C85D-76E7-31CDD43DCD71}"/>
                </a:ext>
              </a:extLst>
            </p:cNvPr>
            <p:cNvCxnSpPr>
              <a:cxnSpLocks/>
            </p:cNvCxnSpPr>
            <p:nvPr/>
          </p:nvCxnSpPr>
          <p:spPr>
            <a:xfrm>
              <a:off x="4398411" y="2334725"/>
              <a:ext cx="3824796" cy="0"/>
            </a:xfrm>
            <a:prstGeom prst="straightConnector1">
              <a:avLst/>
            </a:prstGeom>
            <a:ln>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3" name="楕円 12">
              <a:extLst>
                <a:ext uri="{FF2B5EF4-FFF2-40B4-BE49-F238E27FC236}">
                  <a16:creationId xmlns:a16="http://schemas.microsoft.com/office/drawing/2014/main" id="{15119033-4B2E-B301-05B7-67521C27EBEB}"/>
                </a:ext>
              </a:extLst>
            </p:cNvPr>
            <p:cNvSpPr/>
            <p:nvPr/>
          </p:nvSpPr>
          <p:spPr>
            <a:xfrm>
              <a:off x="1870482" y="2203050"/>
              <a:ext cx="699154" cy="318963"/>
            </a:xfrm>
            <a:prstGeom prst="ellipse">
              <a:avLst/>
            </a:prstGeom>
            <a:gradFill>
              <a:gsLst>
                <a:gs pos="83152">
                  <a:srgbClr val="FF0000">
                    <a:alpha val="76000"/>
                  </a:srgbClr>
                </a:gs>
                <a:gs pos="20000">
                  <a:schemeClr val="accent6">
                    <a:alpha val="78000"/>
                  </a:schemeClr>
                </a:gs>
                <a:gs pos="0">
                  <a:schemeClr val="accent6">
                    <a:alpha val="68000"/>
                  </a:schemeClr>
                </a:gs>
                <a:gs pos="52000">
                  <a:schemeClr val="accent1">
                    <a:alpha val="63000"/>
                  </a:schemeClr>
                </a:gs>
                <a:gs pos="100000">
                  <a:srgbClr val="FF0000">
                    <a:alpha val="63000"/>
                  </a:srgbClr>
                </a:gs>
              </a:gsLst>
              <a:lin ang="0" scaled="1"/>
            </a:gradFill>
            <a:ln w="3175">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mc:AlternateContent xmlns:mc="http://schemas.openxmlformats.org/markup-compatibility/2006" xmlns:a14="http://schemas.microsoft.com/office/drawing/2010/main">
          <mc:Choice Requires="a14">
            <p:sp>
              <p:nvSpPr>
                <p:cNvPr id="14" name="テキスト ボックス 13">
                  <a:extLst>
                    <a:ext uri="{FF2B5EF4-FFF2-40B4-BE49-F238E27FC236}">
                      <a16:creationId xmlns:a16="http://schemas.microsoft.com/office/drawing/2014/main" id="{31855BB3-4AA9-D674-BEDA-886030121C10}"/>
                    </a:ext>
                  </a:extLst>
                </p:cNvPr>
                <p:cNvSpPr txBox="1"/>
                <p:nvPr/>
              </p:nvSpPr>
              <p:spPr>
                <a:xfrm>
                  <a:off x="900513" y="603402"/>
                  <a:ext cx="1137495"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400" i="1" smtClean="0">
                                <a:latin typeface="Cambria Math" panose="02040503050406030204" pitchFamily="18" charset="0"/>
                              </a:rPr>
                            </m:ctrlPr>
                          </m:sSubPr>
                          <m:e>
                            <m:r>
                              <a:rPr kumimoji="1" lang="en-US" altLang="ja-JP" sz="2400" b="0" i="1" smtClean="0">
                                <a:latin typeface="Cambria Math" panose="02040503050406030204" pitchFamily="18" charset="0"/>
                              </a:rPr>
                              <m:t>𝐸</m:t>
                            </m:r>
                          </m:e>
                          <m:sub>
                            <m:r>
                              <a:rPr kumimoji="1" lang="en-US" altLang="ja-JP" sz="2400" b="0" i="1" smtClean="0">
                                <a:latin typeface="Cambria Math" panose="02040503050406030204" pitchFamily="18" charset="0"/>
                              </a:rPr>
                              <m:t>𝑥</m:t>
                            </m:r>
                          </m:sub>
                        </m:sSub>
                      </m:oMath>
                    </m:oMathPara>
                  </a14:m>
                  <a:endParaRPr kumimoji="1" lang="ja-JP" altLang="en-US" sz="2400" dirty="0"/>
                </a:p>
              </p:txBody>
            </p:sp>
          </mc:Choice>
          <mc:Fallback xmlns="">
            <p:sp>
              <p:nvSpPr>
                <p:cNvPr id="13" name="テキスト ボックス 12">
                  <a:extLst>
                    <a:ext uri="{FF2B5EF4-FFF2-40B4-BE49-F238E27FC236}">
                      <a16:creationId xmlns:a16="http://schemas.microsoft.com/office/drawing/2014/main" id="{011AEA27-C5A4-E252-4D88-8CA01010ADE5}"/>
                    </a:ext>
                  </a:extLst>
                </p:cNvPr>
                <p:cNvSpPr txBox="1">
                  <a:spLocks noRot="1" noChangeAspect="1" noMove="1" noResize="1" noEditPoints="1" noAdjustHandles="1" noChangeArrowheads="1" noChangeShapeType="1" noTextEdit="1"/>
                </p:cNvSpPr>
                <p:nvPr/>
              </p:nvSpPr>
              <p:spPr>
                <a:xfrm>
                  <a:off x="900513" y="603402"/>
                  <a:ext cx="1137495" cy="461665"/>
                </a:xfrm>
                <a:prstGeom prst="rect">
                  <a:avLst/>
                </a:prstGeom>
                <a:blipFill>
                  <a:blip r:embed="rId3"/>
                  <a:stretch>
                    <a:fillRect l="-4286" r="-5714" b="-850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5" name="テキスト ボックス 14">
                  <a:extLst>
                    <a:ext uri="{FF2B5EF4-FFF2-40B4-BE49-F238E27FC236}">
                      <a16:creationId xmlns:a16="http://schemas.microsoft.com/office/drawing/2014/main" id="{41FDEA2F-2CC5-B5CD-8ECC-5F98E1AD8A80}"/>
                    </a:ext>
                  </a:extLst>
                </p:cNvPr>
                <p:cNvSpPr txBox="1"/>
                <p:nvPr/>
              </p:nvSpPr>
              <p:spPr>
                <a:xfrm>
                  <a:off x="6670046" y="464641"/>
                  <a:ext cx="1137495"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latin typeface="Cambria Math" panose="02040503050406030204" pitchFamily="18" charset="0"/>
                          </a:rPr>
                          <m:t>𝑥</m:t>
                        </m:r>
                      </m:oMath>
                    </m:oMathPara>
                  </a14:m>
                  <a:endParaRPr kumimoji="1" lang="ja-JP" altLang="en-US" sz="2400" dirty="0"/>
                </a:p>
              </p:txBody>
            </p:sp>
          </mc:Choice>
          <mc:Fallback xmlns="">
            <p:sp>
              <p:nvSpPr>
                <p:cNvPr id="14" name="テキスト ボックス 13">
                  <a:extLst>
                    <a:ext uri="{FF2B5EF4-FFF2-40B4-BE49-F238E27FC236}">
                      <a16:creationId xmlns:a16="http://schemas.microsoft.com/office/drawing/2014/main" id="{CC8CEDC0-EAEA-5E20-BBC6-448A5D9617DA}"/>
                    </a:ext>
                  </a:extLst>
                </p:cNvPr>
                <p:cNvSpPr txBox="1">
                  <a:spLocks noRot="1" noChangeAspect="1" noMove="1" noResize="1" noEditPoints="1" noAdjustHandles="1" noChangeArrowheads="1" noChangeShapeType="1" noTextEdit="1"/>
                </p:cNvSpPr>
                <p:nvPr/>
              </p:nvSpPr>
              <p:spPr>
                <a:xfrm>
                  <a:off x="6670046" y="464641"/>
                  <a:ext cx="1137495" cy="461665"/>
                </a:xfrm>
                <a:prstGeom prst="rect">
                  <a:avLst/>
                </a:prstGeom>
                <a:blipFill>
                  <a:blip r:embed="rId4"/>
                  <a:stretch>
                    <a:fillRect b="-675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6" name="テキスト ボックス 15">
                  <a:extLst>
                    <a:ext uri="{FF2B5EF4-FFF2-40B4-BE49-F238E27FC236}">
                      <a16:creationId xmlns:a16="http://schemas.microsoft.com/office/drawing/2014/main" id="{4B5AB53D-0B47-2FE1-EA54-B515DAF969B5}"/>
                    </a:ext>
                  </a:extLst>
                </p:cNvPr>
                <p:cNvSpPr txBox="1"/>
                <p:nvPr/>
              </p:nvSpPr>
              <p:spPr>
                <a:xfrm>
                  <a:off x="7823952" y="2823570"/>
                  <a:ext cx="1137495"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latin typeface="Cambria Math" panose="02040503050406030204" pitchFamily="18" charset="0"/>
                          </a:rPr>
                          <m:t>𝑦</m:t>
                        </m:r>
                      </m:oMath>
                    </m:oMathPara>
                  </a14:m>
                  <a:endParaRPr kumimoji="1" lang="ja-JP" altLang="en-US" sz="2400" dirty="0"/>
                </a:p>
              </p:txBody>
            </p:sp>
          </mc:Choice>
          <mc:Fallback xmlns="">
            <p:sp>
              <p:nvSpPr>
                <p:cNvPr id="15" name="テキスト ボックス 14">
                  <a:extLst>
                    <a:ext uri="{FF2B5EF4-FFF2-40B4-BE49-F238E27FC236}">
                      <a16:creationId xmlns:a16="http://schemas.microsoft.com/office/drawing/2014/main" id="{DD99133B-DB65-C8FD-67E7-EF22675A255E}"/>
                    </a:ext>
                  </a:extLst>
                </p:cNvPr>
                <p:cNvSpPr txBox="1">
                  <a:spLocks noRot="1" noChangeAspect="1" noMove="1" noResize="1" noEditPoints="1" noAdjustHandles="1" noChangeArrowheads="1" noChangeShapeType="1" noTextEdit="1"/>
                </p:cNvSpPr>
                <p:nvPr/>
              </p:nvSpPr>
              <p:spPr>
                <a:xfrm>
                  <a:off x="7823952" y="2823570"/>
                  <a:ext cx="1137495" cy="461665"/>
                </a:xfrm>
                <a:prstGeom prst="rect">
                  <a:avLst/>
                </a:prstGeom>
                <a:blipFill>
                  <a:blip r:embed="rId5"/>
                  <a:stretch>
                    <a:fillRect b="-1100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7" name="テキスト ボックス 16">
                  <a:extLst>
                    <a:ext uri="{FF2B5EF4-FFF2-40B4-BE49-F238E27FC236}">
                      <a16:creationId xmlns:a16="http://schemas.microsoft.com/office/drawing/2014/main" id="{FC0798AD-84D4-2E2F-FDF6-124CB0D25859}"/>
                    </a:ext>
                  </a:extLst>
                </p:cNvPr>
                <p:cNvSpPr txBox="1"/>
                <p:nvPr/>
              </p:nvSpPr>
              <p:spPr>
                <a:xfrm>
                  <a:off x="3797819" y="2291180"/>
                  <a:ext cx="1137495"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latin typeface="Cambria Math" panose="02040503050406030204" pitchFamily="18" charset="0"/>
                          </a:rPr>
                          <m:t>𝑧</m:t>
                        </m:r>
                      </m:oMath>
                    </m:oMathPara>
                  </a14:m>
                  <a:endParaRPr kumimoji="1" lang="ja-JP" altLang="en-US" sz="2400" dirty="0"/>
                </a:p>
              </p:txBody>
            </p:sp>
          </mc:Choice>
          <mc:Fallback xmlns="">
            <p:sp>
              <p:nvSpPr>
                <p:cNvPr id="16" name="テキスト ボックス 15">
                  <a:extLst>
                    <a:ext uri="{FF2B5EF4-FFF2-40B4-BE49-F238E27FC236}">
                      <a16:creationId xmlns:a16="http://schemas.microsoft.com/office/drawing/2014/main" id="{E9CAE93B-6760-7BD0-738B-02458196D8A7}"/>
                    </a:ext>
                  </a:extLst>
                </p:cNvPr>
                <p:cNvSpPr txBox="1">
                  <a:spLocks noRot="1" noChangeAspect="1" noMove="1" noResize="1" noEditPoints="1" noAdjustHandles="1" noChangeArrowheads="1" noChangeShapeType="1" noTextEdit="1"/>
                </p:cNvSpPr>
                <p:nvPr/>
              </p:nvSpPr>
              <p:spPr>
                <a:xfrm>
                  <a:off x="3797819" y="2291180"/>
                  <a:ext cx="1137495" cy="461665"/>
                </a:xfrm>
                <a:prstGeom prst="rect">
                  <a:avLst/>
                </a:prstGeom>
                <a:blipFill>
                  <a:blip r:embed="rId6"/>
                  <a:stretch>
                    <a:fillRect b="-71795"/>
                  </a:stretch>
                </a:blipFill>
              </p:spPr>
              <p:txBody>
                <a:bodyPr/>
                <a:lstStyle/>
                <a:p>
                  <a:r>
                    <a:rPr lang="ja-JP" altLang="en-US">
                      <a:noFill/>
                    </a:rPr>
                    <a:t> </a:t>
                  </a:r>
                </a:p>
              </p:txBody>
            </p:sp>
          </mc:Fallback>
        </mc:AlternateContent>
        <p:sp>
          <p:nvSpPr>
            <p:cNvPr id="18" name="楕円 17">
              <a:extLst>
                <a:ext uri="{FF2B5EF4-FFF2-40B4-BE49-F238E27FC236}">
                  <a16:creationId xmlns:a16="http://schemas.microsoft.com/office/drawing/2014/main" id="{7A99A5F7-BCFF-3F77-7897-66DBAE73E506}"/>
                </a:ext>
              </a:extLst>
            </p:cNvPr>
            <p:cNvSpPr/>
            <p:nvPr/>
          </p:nvSpPr>
          <p:spPr>
            <a:xfrm>
              <a:off x="4362233" y="1713485"/>
              <a:ext cx="769271" cy="310731"/>
            </a:xfrm>
            <a:prstGeom prst="ellipse">
              <a:avLst/>
            </a:prstGeom>
            <a:gradFill>
              <a:gsLst>
                <a:gs pos="83152">
                  <a:srgbClr val="FF0000">
                    <a:alpha val="76000"/>
                  </a:srgbClr>
                </a:gs>
                <a:gs pos="20000">
                  <a:schemeClr val="accent6">
                    <a:alpha val="78000"/>
                  </a:schemeClr>
                </a:gs>
                <a:gs pos="0">
                  <a:schemeClr val="accent6">
                    <a:alpha val="68000"/>
                  </a:schemeClr>
                </a:gs>
                <a:gs pos="52000">
                  <a:schemeClr val="accent1">
                    <a:alpha val="63000"/>
                  </a:schemeClr>
                </a:gs>
                <a:gs pos="100000">
                  <a:srgbClr val="FF0000">
                    <a:alpha val="63000"/>
                  </a:srgbClr>
                </a:gs>
              </a:gsLst>
              <a:lin ang="0" scaled="1"/>
            </a:gradFill>
            <a:ln w="3175">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楕円 18">
              <a:extLst>
                <a:ext uri="{FF2B5EF4-FFF2-40B4-BE49-F238E27FC236}">
                  <a16:creationId xmlns:a16="http://schemas.microsoft.com/office/drawing/2014/main" id="{4CD8A491-615B-35AC-DC85-AB1C3AD87101}"/>
                </a:ext>
              </a:extLst>
            </p:cNvPr>
            <p:cNvSpPr/>
            <p:nvPr/>
          </p:nvSpPr>
          <p:spPr>
            <a:xfrm>
              <a:off x="6285410" y="1297204"/>
              <a:ext cx="823910" cy="303116"/>
            </a:xfrm>
            <a:prstGeom prst="ellipse">
              <a:avLst/>
            </a:prstGeom>
            <a:gradFill>
              <a:gsLst>
                <a:gs pos="83152">
                  <a:srgbClr val="FF0000">
                    <a:alpha val="76000"/>
                  </a:srgbClr>
                </a:gs>
                <a:gs pos="20000">
                  <a:schemeClr val="accent6">
                    <a:alpha val="78000"/>
                  </a:schemeClr>
                </a:gs>
                <a:gs pos="0">
                  <a:schemeClr val="accent6">
                    <a:alpha val="68000"/>
                  </a:schemeClr>
                </a:gs>
                <a:gs pos="52000">
                  <a:schemeClr val="accent1">
                    <a:alpha val="63000"/>
                  </a:schemeClr>
                </a:gs>
                <a:gs pos="100000">
                  <a:srgbClr val="FF0000">
                    <a:alpha val="63000"/>
                  </a:srgbClr>
                </a:gs>
              </a:gsLst>
              <a:lin ang="0" scaled="1"/>
            </a:gradFill>
            <a:ln w="3175">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31" name="グループ化 30">
            <a:extLst>
              <a:ext uri="{FF2B5EF4-FFF2-40B4-BE49-F238E27FC236}">
                <a16:creationId xmlns:a16="http://schemas.microsoft.com/office/drawing/2014/main" id="{ADE807FC-4C1C-D9B4-0791-E246068DDB1C}"/>
              </a:ext>
            </a:extLst>
          </p:cNvPr>
          <p:cNvGrpSpPr/>
          <p:nvPr/>
        </p:nvGrpSpPr>
        <p:grpSpPr>
          <a:xfrm>
            <a:off x="3635896" y="2492896"/>
            <a:ext cx="2664296" cy="1386199"/>
            <a:chOff x="5149838" y="2060848"/>
            <a:chExt cx="2664296" cy="1386199"/>
          </a:xfrm>
        </p:grpSpPr>
        <p:sp>
          <p:nvSpPr>
            <p:cNvPr id="4" name="正方形/長方形 3">
              <a:extLst>
                <a:ext uri="{FF2B5EF4-FFF2-40B4-BE49-F238E27FC236}">
                  <a16:creationId xmlns:a16="http://schemas.microsoft.com/office/drawing/2014/main" id="{8F1657FC-9BA8-B79E-FF83-B782DB519EA1}"/>
                </a:ext>
              </a:extLst>
            </p:cNvPr>
            <p:cNvSpPr/>
            <p:nvPr/>
          </p:nvSpPr>
          <p:spPr>
            <a:xfrm>
              <a:off x="6876256" y="2204864"/>
              <a:ext cx="883561" cy="1242183"/>
            </a:xfrm>
            <a:prstGeom prst="rect">
              <a:avLst/>
            </a:prstGeom>
            <a:pattFill prst="ltUpDiag">
              <a:fgClr>
                <a:srgbClr val="C96765"/>
              </a:fgClr>
              <a:bgClr>
                <a:schemeClr val="bg1"/>
              </a:bgClr>
            </a:pattFill>
            <a:ln w="12700">
              <a:solidFill>
                <a:srgbClr val="C0504D"/>
              </a:solid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20" name="グループ化 19">
              <a:extLst>
                <a:ext uri="{FF2B5EF4-FFF2-40B4-BE49-F238E27FC236}">
                  <a16:creationId xmlns:a16="http://schemas.microsoft.com/office/drawing/2014/main" id="{5464C141-B92F-324F-C32D-954C7C710B74}"/>
                </a:ext>
              </a:extLst>
            </p:cNvPr>
            <p:cNvGrpSpPr/>
            <p:nvPr/>
          </p:nvGrpSpPr>
          <p:grpSpPr>
            <a:xfrm>
              <a:off x="5149838" y="2060848"/>
              <a:ext cx="2664296" cy="1368152"/>
              <a:chOff x="350878" y="4426338"/>
              <a:chExt cx="7899647" cy="2467991"/>
            </a:xfrm>
          </p:grpSpPr>
          <p:cxnSp>
            <p:nvCxnSpPr>
              <p:cNvPr id="21" name="直線矢印コネクタ 20">
                <a:extLst>
                  <a:ext uri="{FF2B5EF4-FFF2-40B4-BE49-F238E27FC236}">
                    <a16:creationId xmlns:a16="http://schemas.microsoft.com/office/drawing/2014/main" id="{DAA3FD72-71F0-E44E-FFF3-FE86DF2FCD14}"/>
                  </a:ext>
                </a:extLst>
              </p:cNvPr>
              <p:cNvCxnSpPr/>
              <p:nvPr/>
            </p:nvCxnSpPr>
            <p:spPr>
              <a:xfrm flipV="1">
                <a:off x="2268455" y="4426338"/>
                <a:ext cx="0" cy="237921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矢印コネクタ 21">
                <a:extLst>
                  <a:ext uri="{FF2B5EF4-FFF2-40B4-BE49-F238E27FC236}">
                    <a16:creationId xmlns:a16="http://schemas.microsoft.com/office/drawing/2014/main" id="{763D8554-FE3A-4723-2B8B-64D009081211}"/>
                  </a:ext>
                </a:extLst>
              </p:cNvPr>
              <p:cNvCxnSpPr>
                <a:cxnSpLocks/>
              </p:cNvCxnSpPr>
              <p:nvPr/>
            </p:nvCxnSpPr>
            <p:spPr>
              <a:xfrm>
                <a:off x="600933" y="5741714"/>
                <a:ext cx="382479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3" name="図 22" descr="スキー, 壁, 空, 物体 が含まれている画像&#10;&#10;非常に高い精度で生成された説明">
                <a:extLst>
                  <a:ext uri="{FF2B5EF4-FFF2-40B4-BE49-F238E27FC236}">
                    <a16:creationId xmlns:a16="http://schemas.microsoft.com/office/drawing/2014/main" id="{755D192A-571B-F252-E823-27FD8257CD15}"/>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4866" t="-2929" r="33398" b="2383"/>
              <a:stretch/>
            </p:blipFill>
            <p:spPr>
              <a:xfrm>
                <a:off x="350878" y="4426338"/>
                <a:ext cx="3824796" cy="2467991"/>
              </a:xfrm>
              <a:prstGeom prst="rect">
                <a:avLst/>
              </a:prstGeom>
            </p:spPr>
          </p:pic>
          <p:grpSp>
            <p:nvGrpSpPr>
              <p:cNvPr id="24" name="グループ化 23">
                <a:extLst>
                  <a:ext uri="{FF2B5EF4-FFF2-40B4-BE49-F238E27FC236}">
                    <a16:creationId xmlns:a16="http://schemas.microsoft.com/office/drawing/2014/main" id="{8622C92E-6DD0-99A9-B8BA-D270C346F28F}"/>
                  </a:ext>
                </a:extLst>
              </p:cNvPr>
              <p:cNvGrpSpPr/>
              <p:nvPr/>
            </p:nvGrpSpPr>
            <p:grpSpPr>
              <a:xfrm>
                <a:off x="6760967" y="4487921"/>
                <a:ext cx="1084032" cy="1825554"/>
                <a:chOff x="7350841" y="481063"/>
                <a:chExt cx="1084032" cy="1825554"/>
              </a:xfrm>
            </p:grpSpPr>
            <p:cxnSp>
              <p:nvCxnSpPr>
                <p:cNvPr id="29" name="直線矢印コネクタ 28">
                  <a:extLst>
                    <a:ext uri="{FF2B5EF4-FFF2-40B4-BE49-F238E27FC236}">
                      <a16:creationId xmlns:a16="http://schemas.microsoft.com/office/drawing/2014/main" id="{EFAF459F-C7B5-E3A3-EABD-F5D35A1A578C}"/>
                    </a:ext>
                  </a:extLst>
                </p:cNvPr>
                <p:cNvCxnSpPr>
                  <a:cxnSpLocks/>
                </p:cNvCxnSpPr>
                <p:nvPr/>
              </p:nvCxnSpPr>
              <p:spPr>
                <a:xfrm>
                  <a:off x="7350841" y="1732484"/>
                  <a:ext cx="1084032" cy="57413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線矢印コネクタ 29">
                  <a:extLst>
                    <a:ext uri="{FF2B5EF4-FFF2-40B4-BE49-F238E27FC236}">
                      <a16:creationId xmlns:a16="http://schemas.microsoft.com/office/drawing/2014/main" id="{35BCA3ED-7E73-C0DB-2B11-F9FD6147ED67}"/>
                    </a:ext>
                  </a:extLst>
                </p:cNvPr>
                <p:cNvCxnSpPr>
                  <a:cxnSpLocks/>
                </p:cNvCxnSpPr>
                <p:nvPr/>
              </p:nvCxnSpPr>
              <p:spPr>
                <a:xfrm flipV="1">
                  <a:off x="7361600" y="481063"/>
                  <a:ext cx="0" cy="128558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5" name="直線矢印コネクタ 24">
                <a:extLst>
                  <a:ext uri="{FF2B5EF4-FFF2-40B4-BE49-F238E27FC236}">
                    <a16:creationId xmlns:a16="http://schemas.microsoft.com/office/drawing/2014/main" id="{41587C6A-186A-1723-5269-E6A7A8C4C44A}"/>
                  </a:ext>
                </a:extLst>
              </p:cNvPr>
              <p:cNvCxnSpPr>
                <a:cxnSpLocks/>
              </p:cNvCxnSpPr>
              <p:nvPr/>
            </p:nvCxnSpPr>
            <p:spPr>
              <a:xfrm>
                <a:off x="4425729" y="5745697"/>
                <a:ext cx="3824796" cy="0"/>
              </a:xfrm>
              <a:prstGeom prst="straightConnector1">
                <a:avLst/>
              </a:prstGeom>
              <a:ln>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6" name="楕円 25">
                <a:extLst>
                  <a:ext uri="{FF2B5EF4-FFF2-40B4-BE49-F238E27FC236}">
                    <a16:creationId xmlns:a16="http://schemas.microsoft.com/office/drawing/2014/main" id="{92249240-9C74-E88E-59E1-D1623F325E9C}"/>
                  </a:ext>
                </a:extLst>
              </p:cNvPr>
              <p:cNvSpPr/>
              <p:nvPr/>
            </p:nvSpPr>
            <p:spPr>
              <a:xfrm rot="16200000">
                <a:off x="6313151" y="5578951"/>
                <a:ext cx="919747" cy="318963"/>
              </a:xfrm>
              <a:prstGeom prst="ellipse">
                <a:avLst/>
              </a:prstGeom>
              <a:gradFill>
                <a:gsLst>
                  <a:gs pos="83152">
                    <a:srgbClr val="FF0000">
                      <a:alpha val="76000"/>
                    </a:srgbClr>
                  </a:gs>
                  <a:gs pos="20000">
                    <a:schemeClr val="accent6">
                      <a:alpha val="78000"/>
                    </a:schemeClr>
                  </a:gs>
                  <a:gs pos="0">
                    <a:schemeClr val="accent6">
                      <a:alpha val="68000"/>
                    </a:schemeClr>
                  </a:gs>
                  <a:gs pos="52000">
                    <a:schemeClr val="accent1">
                      <a:alpha val="63000"/>
                    </a:schemeClr>
                  </a:gs>
                  <a:gs pos="100000">
                    <a:srgbClr val="FF0000">
                      <a:alpha val="63000"/>
                    </a:srgbClr>
                  </a:gs>
                </a:gsLst>
                <a:lin ang="0" scaled="1"/>
              </a:gradFill>
              <a:ln w="3175">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7" name="楕円 26">
                <a:extLst>
                  <a:ext uri="{FF2B5EF4-FFF2-40B4-BE49-F238E27FC236}">
                    <a16:creationId xmlns:a16="http://schemas.microsoft.com/office/drawing/2014/main" id="{DCDB29A2-D04D-FD79-B4F2-E106388D0DD9}"/>
                  </a:ext>
                </a:extLst>
              </p:cNvPr>
              <p:cNvSpPr/>
              <p:nvPr/>
            </p:nvSpPr>
            <p:spPr>
              <a:xfrm>
                <a:off x="1908520" y="5611457"/>
                <a:ext cx="699154" cy="318963"/>
              </a:xfrm>
              <a:prstGeom prst="ellipse">
                <a:avLst/>
              </a:prstGeom>
              <a:gradFill>
                <a:gsLst>
                  <a:gs pos="83152">
                    <a:srgbClr val="FF0000">
                      <a:alpha val="76000"/>
                    </a:srgbClr>
                  </a:gs>
                  <a:gs pos="20000">
                    <a:schemeClr val="accent6">
                      <a:alpha val="78000"/>
                    </a:schemeClr>
                  </a:gs>
                  <a:gs pos="0">
                    <a:schemeClr val="accent6">
                      <a:alpha val="68000"/>
                    </a:schemeClr>
                  </a:gs>
                  <a:gs pos="52000">
                    <a:schemeClr val="accent1">
                      <a:alpha val="63000"/>
                    </a:schemeClr>
                  </a:gs>
                  <a:gs pos="100000">
                    <a:srgbClr val="FF0000">
                      <a:alpha val="63000"/>
                    </a:srgbClr>
                  </a:gs>
                </a:gsLst>
                <a:lin ang="0" scaled="1"/>
              </a:gradFill>
              <a:ln w="3175">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8" name="楕円 27">
                <a:extLst>
                  <a:ext uri="{FF2B5EF4-FFF2-40B4-BE49-F238E27FC236}">
                    <a16:creationId xmlns:a16="http://schemas.microsoft.com/office/drawing/2014/main" id="{CC320DA5-7B7E-01F6-209A-722265361C45}"/>
                  </a:ext>
                </a:extLst>
              </p:cNvPr>
              <p:cNvSpPr/>
              <p:nvPr/>
            </p:nvSpPr>
            <p:spPr>
              <a:xfrm rot="19051841">
                <a:off x="4311317" y="5611457"/>
                <a:ext cx="551897" cy="318963"/>
              </a:xfrm>
              <a:prstGeom prst="ellipse">
                <a:avLst/>
              </a:prstGeom>
              <a:gradFill>
                <a:gsLst>
                  <a:gs pos="83152">
                    <a:srgbClr val="FF0000">
                      <a:alpha val="76000"/>
                    </a:srgbClr>
                  </a:gs>
                  <a:gs pos="20000">
                    <a:schemeClr val="accent6">
                      <a:alpha val="78000"/>
                    </a:schemeClr>
                  </a:gs>
                  <a:gs pos="0">
                    <a:schemeClr val="accent6">
                      <a:alpha val="68000"/>
                    </a:schemeClr>
                  </a:gs>
                  <a:gs pos="52000">
                    <a:schemeClr val="accent1">
                      <a:alpha val="63000"/>
                    </a:schemeClr>
                  </a:gs>
                  <a:gs pos="100000">
                    <a:srgbClr val="FF0000">
                      <a:alpha val="63000"/>
                    </a:srgbClr>
                  </a:gs>
                </a:gsLst>
                <a:lin ang="0" scaled="1"/>
              </a:gradFill>
              <a:ln w="3175">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sp>
        <p:nvSpPr>
          <p:cNvPr id="32" name="コンテンツ プレースホルダー 2">
            <a:extLst>
              <a:ext uri="{FF2B5EF4-FFF2-40B4-BE49-F238E27FC236}">
                <a16:creationId xmlns:a16="http://schemas.microsoft.com/office/drawing/2014/main" id="{C4B455E9-EBAF-873F-1A68-703105D92196}"/>
              </a:ext>
            </a:extLst>
          </p:cNvPr>
          <p:cNvSpPr>
            <a:spLocks noGrp="1"/>
          </p:cNvSpPr>
          <p:nvPr>
            <p:ph idx="1"/>
          </p:nvPr>
        </p:nvSpPr>
        <p:spPr>
          <a:xfrm>
            <a:off x="467544" y="980728"/>
            <a:ext cx="8229600" cy="1008112"/>
          </a:xfrm>
        </p:spPr>
        <p:txBody>
          <a:bodyPr>
            <a:normAutofit fontScale="92500"/>
          </a:bodyPr>
          <a:lstStyle/>
          <a:p>
            <a:r>
              <a:rPr lang="en-US" altLang="ja-JP" sz="2400" dirty="0"/>
              <a:t>N</a:t>
            </a:r>
            <a:r>
              <a:rPr kumimoji="1" lang="en-US" altLang="ja-JP" sz="2400" dirty="0"/>
              <a:t>ew method using RFD, originally used to generate intermediate pulses </a:t>
            </a:r>
            <a:r>
              <a:rPr kumimoji="1" lang="en-US" altLang="ja-JP" sz="1700" dirty="0"/>
              <a:t>[M. Otani et al, NIMA908(2018)313-317]</a:t>
            </a:r>
            <a:r>
              <a:rPr kumimoji="1" lang="en-US" altLang="ja-JP" sz="2400" dirty="0"/>
              <a:t> </a:t>
            </a:r>
            <a:endParaRPr kumimoji="1" lang="ja-JP" altLang="en-US" sz="2400" dirty="0"/>
          </a:p>
        </p:txBody>
      </p:sp>
      <p:grpSp>
        <p:nvGrpSpPr>
          <p:cNvPr id="33" name="グループ化 32">
            <a:extLst>
              <a:ext uri="{FF2B5EF4-FFF2-40B4-BE49-F238E27FC236}">
                <a16:creationId xmlns:a16="http://schemas.microsoft.com/office/drawing/2014/main" id="{28878064-D372-B14B-2D9D-718BE9798480}"/>
              </a:ext>
            </a:extLst>
          </p:cNvPr>
          <p:cNvGrpSpPr/>
          <p:nvPr/>
        </p:nvGrpSpPr>
        <p:grpSpPr>
          <a:xfrm>
            <a:off x="6516216" y="2204864"/>
            <a:ext cx="2520280" cy="1728192"/>
            <a:chOff x="323528" y="2780928"/>
            <a:chExt cx="3987591" cy="2713519"/>
          </a:xfrm>
        </p:grpSpPr>
        <p:pic>
          <p:nvPicPr>
            <p:cNvPr id="34" name="図 33">
              <a:extLst>
                <a:ext uri="{FF2B5EF4-FFF2-40B4-BE49-F238E27FC236}">
                  <a16:creationId xmlns:a16="http://schemas.microsoft.com/office/drawing/2014/main" id="{4E2252FC-9A72-381B-4745-2AF91A631377}"/>
                </a:ext>
              </a:extLst>
            </p:cNvPr>
            <p:cNvPicPr>
              <a:picLocks noChangeAspect="1"/>
            </p:cNvPicPr>
            <p:nvPr/>
          </p:nvPicPr>
          <p:blipFill>
            <a:blip r:embed="rId7"/>
            <a:stretch>
              <a:fillRect/>
            </a:stretch>
          </p:blipFill>
          <p:spPr>
            <a:xfrm>
              <a:off x="323528" y="2780928"/>
              <a:ext cx="3987591" cy="2713519"/>
            </a:xfrm>
            <a:prstGeom prst="rect">
              <a:avLst/>
            </a:prstGeom>
          </p:spPr>
        </p:pic>
        <p:sp>
          <p:nvSpPr>
            <p:cNvPr id="35" name="正方形/長方形 34">
              <a:extLst>
                <a:ext uri="{FF2B5EF4-FFF2-40B4-BE49-F238E27FC236}">
                  <a16:creationId xmlns:a16="http://schemas.microsoft.com/office/drawing/2014/main" id="{31F85EE2-5955-AEF1-0707-405238439173}"/>
                </a:ext>
              </a:extLst>
            </p:cNvPr>
            <p:cNvSpPr/>
            <p:nvPr/>
          </p:nvSpPr>
          <p:spPr>
            <a:xfrm>
              <a:off x="2123728" y="4276201"/>
              <a:ext cx="1224136" cy="714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6" name="テキスト ボックス 35">
              <a:extLst>
                <a:ext uri="{FF2B5EF4-FFF2-40B4-BE49-F238E27FC236}">
                  <a16:creationId xmlns:a16="http://schemas.microsoft.com/office/drawing/2014/main" id="{08AFF0D3-D7D8-BDBC-5978-21899A0B8224}"/>
                </a:ext>
              </a:extLst>
            </p:cNvPr>
            <p:cNvSpPr txBox="1"/>
            <p:nvPr/>
          </p:nvSpPr>
          <p:spPr>
            <a:xfrm>
              <a:off x="2073666" y="4169507"/>
              <a:ext cx="2215450" cy="508720"/>
            </a:xfrm>
            <a:prstGeom prst="rect">
              <a:avLst/>
            </a:prstGeom>
            <a:noFill/>
          </p:spPr>
          <p:txBody>
            <a:bodyPr wrap="square" rtlCol="0">
              <a:spAutoFit/>
            </a:bodyPr>
            <a:lstStyle/>
            <a:p>
              <a:r>
                <a:rPr lang="en-US" altLang="ja-JP" dirty="0">
                  <a:latin typeface="Times New Roman" panose="02020603050405020304" pitchFamily="18" charset="0"/>
                  <a:cs typeface="Times New Roman" panose="02020603050405020304" pitchFamily="18" charset="0"/>
                </a:rPr>
                <a:t>RFD ON</a:t>
              </a:r>
              <a:endParaRPr kumimoji="1" lang="ja-JP" altLang="en-US" dirty="0">
                <a:latin typeface="Times New Roman" panose="02020603050405020304" pitchFamily="18" charset="0"/>
                <a:cs typeface="Times New Roman" panose="02020603050405020304" pitchFamily="18" charset="0"/>
              </a:endParaRPr>
            </a:p>
          </p:txBody>
        </p:sp>
        <p:sp>
          <p:nvSpPr>
            <p:cNvPr id="37" name="テキスト ボックス 36">
              <a:extLst>
                <a:ext uri="{FF2B5EF4-FFF2-40B4-BE49-F238E27FC236}">
                  <a16:creationId xmlns:a16="http://schemas.microsoft.com/office/drawing/2014/main" id="{FB0AE0AC-B56E-A5AD-6371-31006BD40AFD}"/>
                </a:ext>
              </a:extLst>
            </p:cNvPr>
            <p:cNvSpPr txBox="1"/>
            <p:nvPr/>
          </p:nvSpPr>
          <p:spPr>
            <a:xfrm>
              <a:off x="2055495" y="4588563"/>
              <a:ext cx="1807723" cy="508720"/>
            </a:xfrm>
            <a:prstGeom prst="rect">
              <a:avLst/>
            </a:prstGeom>
            <a:noFill/>
          </p:spPr>
          <p:txBody>
            <a:bodyPr wrap="square" rtlCol="0">
              <a:spAutoFit/>
            </a:bodyPr>
            <a:lstStyle/>
            <a:p>
              <a:r>
                <a:rPr lang="en-US" altLang="ja-JP" dirty="0">
                  <a:solidFill>
                    <a:srgbClr val="FF0000"/>
                  </a:solidFill>
                  <a:latin typeface="Times New Roman" panose="02020603050405020304" pitchFamily="18" charset="0"/>
                  <a:cs typeface="Times New Roman" panose="02020603050405020304" pitchFamily="18" charset="0"/>
                </a:rPr>
                <a:t>OFF</a:t>
              </a:r>
              <a:endParaRPr kumimoji="1" lang="ja-JP" altLang="en-US" dirty="0">
                <a:solidFill>
                  <a:srgbClr val="FF0000"/>
                </a:solidFill>
                <a:latin typeface="Times New Roman" panose="02020603050405020304" pitchFamily="18" charset="0"/>
                <a:cs typeface="Times New Roman" panose="02020603050405020304" pitchFamily="18" charset="0"/>
              </a:endParaRPr>
            </a:p>
          </p:txBody>
        </p:sp>
      </p:grpSp>
      <p:sp>
        <p:nvSpPr>
          <p:cNvPr id="3" name="コンテンツ プレースホルダー 2">
            <a:extLst>
              <a:ext uri="{FF2B5EF4-FFF2-40B4-BE49-F238E27FC236}">
                <a16:creationId xmlns:a16="http://schemas.microsoft.com/office/drawing/2014/main" id="{CBE478CC-3CEF-C72C-60EC-4A62235DBB50}"/>
              </a:ext>
            </a:extLst>
          </p:cNvPr>
          <p:cNvSpPr txBox="1">
            <a:spLocks/>
          </p:cNvSpPr>
          <p:nvPr/>
        </p:nvSpPr>
        <p:spPr>
          <a:xfrm>
            <a:off x="539552" y="1916832"/>
            <a:ext cx="2736304" cy="50405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UD デジタル 教科書体 NK-B" panose="02020700000000000000" pitchFamily="18" charset="-128"/>
                <a:ea typeface="UD デジタル 教科書体 NK-B" panose="02020700000000000000" pitchFamily="18" charset="-128"/>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en-US" altLang="ja-JP" sz="2000" u="sng" dirty="0"/>
              <a:t>nominal mode</a:t>
            </a:r>
            <a:endParaRPr lang="ja-JP" altLang="en-US" sz="2000" u="sng" dirty="0"/>
          </a:p>
        </p:txBody>
      </p:sp>
      <p:sp>
        <p:nvSpPr>
          <p:cNvPr id="39" name="コンテンツ プレースホルダー 2">
            <a:extLst>
              <a:ext uri="{FF2B5EF4-FFF2-40B4-BE49-F238E27FC236}">
                <a16:creationId xmlns:a16="http://schemas.microsoft.com/office/drawing/2014/main" id="{A5E49A60-2248-9719-FCCF-71280594ADEE}"/>
              </a:ext>
            </a:extLst>
          </p:cNvPr>
          <p:cNvSpPr txBox="1">
            <a:spLocks/>
          </p:cNvSpPr>
          <p:nvPr/>
        </p:nvSpPr>
        <p:spPr>
          <a:xfrm>
            <a:off x="3563888" y="1916832"/>
            <a:ext cx="2736304" cy="50405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UD デジタル 教科書体 NK-B" panose="02020700000000000000" pitchFamily="18" charset="-128"/>
                <a:ea typeface="UD デジタル 教科書体 NK-B" panose="02020700000000000000" pitchFamily="18" charset="-128"/>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en-US" altLang="ja-JP" sz="2000" u="sng" dirty="0"/>
              <a:t>for measurement</a:t>
            </a:r>
            <a:endParaRPr lang="ja-JP" altLang="en-US" sz="2000" u="sng" dirty="0"/>
          </a:p>
        </p:txBody>
      </p:sp>
      <p:sp>
        <p:nvSpPr>
          <p:cNvPr id="40" name="コンテンツ プレースホルダー 2">
            <a:extLst>
              <a:ext uri="{FF2B5EF4-FFF2-40B4-BE49-F238E27FC236}">
                <a16:creationId xmlns:a16="http://schemas.microsoft.com/office/drawing/2014/main" id="{C23E5E07-3EF8-F59F-42C0-751A31B7639D}"/>
              </a:ext>
            </a:extLst>
          </p:cNvPr>
          <p:cNvSpPr txBox="1">
            <a:spLocks/>
          </p:cNvSpPr>
          <p:nvPr/>
        </p:nvSpPr>
        <p:spPr>
          <a:xfrm>
            <a:off x="7092280" y="1916832"/>
            <a:ext cx="1584176" cy="50405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UD デジタル 教科書体 NK-B" panose="02020700000000000000" pitchFamily="18" charset="-128"/>
                <a:ea typeface="UD デジタル 教科書体 NK-B" panose="02020700000000000000" pitchFamily="18" charset="-128"/>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en-US" altLang="ja-JP" sz="2000" u="sng" dirty="0"/>
              <a:t>example</a:t>
            </a:r>
            <a:endParaRPr lang="ja-JP" altLang="en-US" sz="2000" u="sng" dirty="0"/>
          </a:p>
        </p:txBody>
      </p:sp>
      <p:grpSp>
        <p:nvGrpSpPr>
          <p:cNvPr id="49" name="グループ化 48">
            <a:extLst>
              <a:ext uri="{FF2B5EF4-FFF2-40B4-BE49-F238E27FC236}">
                <a16:creationId xmlns:a16="http://schemas.microsoft.com/office/drawing/2014/main" id="{6AE7448C-5906-927E-F7FB-7FB47694BDF0}"/>
              </a:ext>
            </a:extLst>
          </p:cNvPr>
          <p:cNvGrpSpPr/>
          <p:nvPr/>
        </p:nvGrpSpPr>
        <p:grpSpPr>
          <a:xfrm>
            <a:off x="323528" y="4293096"/>
            <a:ext cx="4788024" cy="2321622"/>
            <a:chOff x="323528" y="4293096"/>
            <a:chExt cx="4788024" cy="2321622"/>
          </a:xfrm>
        </p:grpSpPr>
        <p:pic>
          <p:nvPicPr>
            <p:cNvPr id="38" name="図 37">
              <a:extLst>
                <a:ext uri="{FF2B5EF4-FFF2-40B4-BE49-F238E27FC236}">
                  <a16:creationId xmlns:a16="http://schemas.microsoft.com/office/drawing/2014/main" id="{E93B1589-59F4-C0B9-4DE6-421058725874}"/>
                </a:ext>
              </a:extLst>
            </p:cNvPr>
            <p:cNvPicPr>
              <a:picLocks noChangeAspect="1"/>
            </p:cNvPicPr>
            <p:nvPr/>
          </p:nvPicPr>
          <p:blipFill>
            <a:blip r:embed="rId8"/>
            <a:stretch>
              <a:fillRect/>
            </a:stretch>
          </p:blipFill>
          <p:spPr>
            <a:xfrm>
              <a:off x="323528" y="4293096"/>
              <a:ext cx="4788024" cy="2321622"/>
            </a:xfrm>
            <a:prstGeom prst="rect">
              <a:avLst/>
            </a:prstGeom>
          </p:spPr>
        </p:pic>
        <p:sp>
          <p:nvSpPr>
            <p:cNvPr id="42" name="正方形/長方形 41">
              <a:extLst>
                <a:ext uri="{FF2B5EF4-FFF2-40B4-BE49-F238E27FC236}">
                  <a16:creationId xmlns:a16="http://schemas.microsoft.com/office/drawing/2014/main" id="{24A33029-BCCC-7104-6632-6F6B33BAE3B2}"/>
                </a:ext>
              </a:extLst>
            </p:cNvPr>
            <p:cNvSpPr/>
            <p:nvPr/>
          </p:nvSpPr>
          <p:spPr>
            <a:xfrm>
              <a:off x="2331588" y="4556636"/>
              <a:ext cx="2520280" cy="5040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a:extLst>
                <a:ext uri="{FF2B5EF4-FFF2-40B4-BE49-F238E27FC236}">
                  <a16:creationId xmlns:a16="http://schemas.microsoft.com/office/drawing/2014/main" id="{3F8E17EF-9F41-6AE3-5663-A9CE6CFC5C85}"/>
                </a:ext>
              </a:extLst>
            </p:cNvPr>
            <p:cNvSpPr/>
            <p:nvPr/>
          </p:nvSpPr>
          <p:spPr>
            <a:xfrm>
              <a:off x="2411760" y="6453336"/>
              <a:ext cx="2520280" cy="144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a:extLst>
                <a:ext uri="{FF2B5EF4-FFF2-40B4-BE49-F238E27FC236}">
                  <a16:creationId xmlns:a16="http://schemas.microsoft.com/office/drawing/2014/main" id="{F65688A8-3F9A-B7CF-A25D-79FDFB4F769D}"/>
                </a:ext>
              </a:extLst>
            </p:cNvPr>
            <p:cNvSpPr/>
            <p:nvPr/>
          </p:nvSpPr>
          <p:spPr>
            <a:xfrm>
              <a:off x="395536" y="4437112"/>
              <a:ext cx="216024" cy="8640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5" name="図 44">
              <a:extLst>
                <a:ext uri="{FF2B5EF4-FFF2-40B4-BE49-F238E27FC236}">
                  <a16:creationId xmlns:a16="http://schemas.microsoft.com/office/drawing/2014/main" id="{D5B1B094-3FEC-5406-60D8-AE2229B93392}"/>
                </a:ext>
              </a:extLst>
            </p:cNvPr>
            <p:cNvPicPr>
              <a:picLocks noChangeAspect="1"/>
            </p:cNvPicPr>
            <p:nvPr/>
          </p:nvPicPr>
          <p:blipFill>
            <a:blip r:embed="rId8"/>
            <a:srcRect l="70273" t="93092" r="3767" b="645"/>
            <a:stretch/>
          </p:blipFill>
          <p:spPr>
            <a:xfrm>
              <a:off x="3619568" y="6405820"/>
              <a:ext cx="1152128" cy="192737"/>
            </a:xfrm>
            <a:prstGeom prst="rect">
              <a:avLst/>
            </a:prstGeom>
          </p:spPr>
        </p:pic>
        <p:pic>
          <p:nvPicPr>
            <p:cNvPr id="46" name="図 45">
              <a:extLst>
                <a:ext uri="{FF2B5EF4-FFF2-40B4-BE49-F238E27FC236}">
                  <a16:creationId xmlns:a16="http://schemas.microsoft.com/office/drawing/2014/main" id="{E5C0BFF8-8C84-7EA3-25CD-A54478815FC2}"/>
                </a:ext>
              </a:extLst>
            </p:cNvPr>
            <p:cNvPicPr>
              <a:picLocks noChangeAspect="1"/>
            </p:cNvPicPr>
            <p:nvPr/>
          </p:nvPicPr>
          <p:blipFill>
            <a:blip r:embed="rId8"/>
            <a:srcRect l="40424" t="9298" r="4950" b="64678"/>
            <a:stretch/>
          </p:blipFill>
          <p:spPr>
            <a:xfrm>
              <a:off x="3035340" y="4509120"/>
              <a:ext cx="1828800" cy="604157"/>
            </a:xfrm>
            <a:prstGeom prst="rect">
              <a:avLst/>
            </a:prstGeom>
          </p:spPr>
        </p:pic>
        <p:pic>
          <p:nvPicPr>
            <p:cNvPr id="47" name="図 46">
              <a:extLst>
                <a:ext uri="{FF2B5EF4-FFF2-40B4-BE49-F238E27FC236}">
                  <a16:creationId xmlns:a16="http://schemas.microsoft.com/office/drawing/2014/main" id="{4C773B54-03C3-BC20-8109-ABDE1A449C59}"/>
                </a:ext>
              </a:extLst>
            </p:cNvPr>
            <p:cNvPicPr>
              <a:picLocks noChangeAspect="1"/>
            </p:cNvPicPr>
            <p:nvPr/>
          </p:nvPicPr>
          <p:blipFill>
            <a:blip r:embed="rId8"/>
            <a:srcRect r="93614" b="58215"/>
            <a:stretch/>
          </p:blipFill>
          <p:spPr>
            <a:xfrm>
              <a:off x="387372" y="4293096"/>
              <a:ext cx="213792" cy="970079"/>
            </a:xfrm>
            <a:prstGeom prst="rect">
              <a:avLst/>
            </a:prstGeom>
          </p:spPr>
        </p:pic>
      </p:grpSp>
      <p:sp>
        <p:nvSpPr>
          <p:cNvPr id="48" name="コンテンツ プレースホルダー 2">
            <a:extLst>
              <a:ext uri="{FF2B5EF4-FFF2-40B4-BE49-F238E27FC236}">
                <a16:creationId xmlns:a16="http://schemas.microsoft.com/office/drawing/2014/main" id="{25C0041B-0747-38BC-002C-225E2E0ADB0E}"/>
              </a:ext>
            </a:extLst>
          </p:cNvPr>
          <p:cNvSpPr txBox="1">
            <a:spLocks/>
          </p:cNvSpPr>
          <p:nvPr/>
        </p:nvSpPr>
        <p:spPr>
          <a:xfrm>
            <a:off x="4860032" y="5157192"/>
            <a:ext cx="4680520" cy="108012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UD デジタル 教科書体 NK-B" panose="02020700000000000000" pitchFamily="18" charset="-128"/>
                <a:ea typeface="UD デジタル 教科書体 NK-B" panose="02020700000000000000" pitchFamily="18" charset="-128"/>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ctr">
              <a:buFont typeface="Arial" pitchFamily="34" charset="0"/>
              <a:buNone/>
            </a:pPr>
            <a:r>
              <a:rPr lang="en-US" altLang="ja-JP" sz="2400" dirty="0">
                <a:solidFill>
                  <a:srgbClr val="FF0000"/>
                </a:solidFill>
              </a:rPr>
              <a:t>Simulation reproduces </a:t>
            </a:r>
            <a:br>
              <a:rPr lang="en-US" altLang="ja-JP" sz="2400" dirty="0">
                <a:solidFill>
                  <a:srgbClr val="FF0000"/>
                </a:solidFill>
              </a:rPr>
            </a:br>
            <a:r>
              <a:rPr lang="en-US" altLang="ja-JP" sz="2400" dirty="0">
                <a:solidFill>
                  <a:srgbClr val="FF0000"/>
                </a:solidFill>
              </a:rPr>
              <a:t>measurement well</a:t>
            </a:r>
          </a:p>
        </p:txBody>
      </p:sp>
    </p:spTree>
    <p:extLst>
      <p:ext uri="{BB962C8B-B14F-4D97-AF65-F5344CB8AC3E}">
        <p14:creationId xmlns:p14="http://schemas.microsoft.com/office/powerpoint/2010/main" val="24802755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225C519-EE34-BA9E-3D2C-B1A0AF49A071}"/>
              </a:ext>
            </a:extLst>
          </p:cNvPr>
          <p:cNvSpPr>
            <a:spLocks noGrp="1"/>
          </p:cNvSpPr>
          <p:nvPr>
            <p:ph type="title"/>
          </p:nvPr>
        </p:nvSpPr>
        <p:spPr/>
        <p:txBody>
          <a:bodyPr/>
          <a:lstStyle/>
          <a:p>
            <a:r>
              <a:rPr lang="en-US" altLang="ja-JP" dirty="0"/>
              <a:t>Bunch Shape Monitor</a:t>
            </a:r>
            <a:endParaRPr kumimoji="1" lang="ja-JP" altLang="en-US" dirty="0"/>
          </a:p>
        </p:txBody>
      </p:sp>
      <p:sp>
        <p:nvSpPr>
          <p:cNvPr id="32" name="コンテンツ プレースホルダー 2">
            <a:extLst>
              <a:ext uri="{FF2B5EF4-FFF2-40B4-BE49-F238E27FC236}">
                <a16:creationId xmlns:a16="http://schemas.microsoft.com/office/drawing/2014/main" id="{C4B455E9-EBAF-873F-1A68-703105D92196}"/>
              </a:ext>
            </a:extLst>
          </p:cNvPr>
          <p:cNvSpPr>
            <a:spLocks noGrp="1"/>
          </p:cNvSpPr>
          <p:nvPr>
            <p:ph idx="1"/>
          </p:nvPr>
        </p:nvSpPr>
        <p:spPr>
          <a:xfrm>
            <a:off x="467544" y="980728"/>
            <a:ext cx="8229600" cy="1728192"/>
          </a:xfrm>
        </p:spPr>
        <p:txBody>
          <a:bodyPr>
            <a:normAutofit fontScale="92500"/>
          </a:bodyPr>
          <a:lstStyle/>
          <a:p>
            <a:r>
              <a:rPr kumimoji="1" lang="en-US" altLang="ja-JP" sz="2400" dirty="0"/>
              <a:t>BSM with HOPG target, which reduces heat load due to the beam and thus mitigates problems caused by damage, has been developed to enable shape measurement impossible with the RFD method</a:t>
            </a:r>
            <a:br>
              <a:rPr kumimoji="1" lang="en-US" altLang="ja-JP" sz="2400" dirty="0"/>
            </a:br>
            <a:r>
              <a:rPr lang="en-US" altLang="ja-JP" sz="1700" dirty="0"/>
              <a:t>[R. Kitamura et al., PRAB 26 (2023) 032802]</a:t>
            </a:r>
            <a:endParaRPr kumimoji="1" lang="ja-JP" altLang="en-US" sz="1700" dirty="0"/>
          </a:p>
        </p:txBody>
      </p:sp>
      <p:sp>
        <p:nvSpPr>
          <p:cNvPr id="4" name="四角形: 角を丸くする 3">
            <a:extLst>
              <a:ext uri="{FF2B5EF4-FFF2-40B4-BE49-F238E27FC236}">
                <a16:creationId xmlns:a16="http://schemas.microsoft.com/office/drawing/2014/main" id="{CF1D74E3-11ED-C5B5-609D-9843275D3519}"/>
              </a:ext>
            </a:extLst>
          </p:cNvPr>
          <p:cNvSpPr/>
          <p:nvPr/>
        </p:nvSpPr>
        <p:spPr>
          <a:xfrm>
            <a:off x="1043608" y="3212976"/>
            <a:ext cx="1224136" cy="3181837"/>
          </a:xfrm>
          <a:prstGeom prst="roundRect">
            <a:avLst>
              <a:gd name="adj" fmla="val 9853"/>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object 50">
            <a:extLst>
              <a:ext uri="{FF2B5EF4-FFF2-40B4-BE49-F238E27FC236}">
                <a16:creationId xmlns:a16="http://schemas.microsoft.com/office/drawing/2014/main" id="{EA7826B6-509E-E0E0-A49E-085685ACE969}"/>
              </a:ext>
            </a:extLst>
          </p:cNvPr>
          <p:cNvSpPr txBox="1"/>
          <p:nvPr/>
        </p:nvSpPr>
        <p:spPr>
          <a:xfrm>
            <a:off x="1115616" y="6093296"/>
            <a:ext cx="1558180" cy="413575"/>
          </a:xfrm>
          <a:prstGeom prst="rect">
            <a:avLst/>
          </a:prstGeom>
        </p:spPr>
        <p:txBody>
          <a:bodyPr vert="horz" wrap="square" lIns="0" tIns="13335" rIns="0" bIns="0" rtlCol="0">
            <a:spAutoFit/>
          </a:bodyPr>
          <a:lstStyle/>
          <a:p>
            <a:pPr marL="38100">
              <a:lnSpc>
                <a:spcPct val="100000"/>
              </a:lnSpc>
              <a:spcBef>
                <a:spcPts val="105"/>
              </a:spcBef>
              <a:tabLst>
                <a:tab pos="1790700" algn="l"/>
              </a:tabLst>
            </a:pPr>
            <a:r>
              <a:rPr lang="en-US" sz="2600" dirty="0">
                <a:effectLst>
                  <a:glow rad="63500">
                    <a:srgbClr val="D4E5F4"/>
                  </a:glow>
                </a:effectLst>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HOPG</a:t>
            </a:r>
            <a:endParaRPr sz="3600" baseline="6944" dirty="0">
              <a:effectLst>
                <a:glow rad="63500">
                  <a:srgbClr val="D4E5F4"/>
                </a:glow>
              </a:effectLst>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p:txBody>
      </p:sp>
      <p:pic>
        <p:nvPicPr>
          <p:cNvPr id="7" name="図 6">
            <a:extLst>
              <a:ext uri="{FF2B5EF4-FFF2-40B4-BE49-F238E27FC236}">
                <a16:creationId xmlns:a16="http://schemas.microsoft.com/office/drawing/2014/main" id="{D2F7852D-5AAD-B4AE-9D46-17453D405682}"/>
              </a:ext>
            </a:extLst>
          </p:cNvPr>
          <p:cNvPicPr>
            <a:picLocks noChangeAspect="1"/>
          </p:cNvPicPr>
          <p:nvPr/>
        </p:nvPicPr>
        <p:blipFill>
          <a:blip r:embed="rId3"/>
          <a:stretch>
            <a:fillRect/>
          </a:stretch>
        </p:blipFill>
        <p:spPr>
          <a:xfrm>
            <a:off x="2915816" y="3212976"/>
            <a:ext cx="4824536" cy="3040119"/>
          </a:xfrm>
          <a:prstGeom prst="rect">
            <a:avLst/>
          </a:prstGeom>
        </p:spPr>
      </p:pic>
    </p:spTree>
    <p:extLst>
      <p:ext uri="{BB962C8B-B14F-4D97-AF65-F5344CB8AC3E}">
        <p14:creationId xmlns:p14="http://schemas.microsoft.com/office/powerpoint/2010/main" val="41503202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5A30DB9-C0AB-05D7-5428-78C16175E9EC}"/>
              </a:ext>
            </a:extLst>
          </p:cNvPr>
          <p:cNvSpPr>
            <a:spLocks noGrp="1"/>
          </p:cNvSpPr>
          <p:nvPr>
            <p:ph type="title"/>
          </p:nvPr>
        </p:nvSpPr>
        <p:spPr/>
        <p:txBody>
          <a:bodyPr/>
          <a:lstStyle/>
          <a:p>
            <a:r>
              <a:rPr kumimoji="1" lang="en-US" altLang="ja-JP" dirty="0"/>
              <a:t>Extinction</a:t>
            </a:r>
            <a:endParaRPr kumimoji="1" lang="ja-JP" altLang="en-US" dirty="0"/>
          </a:p>
        </p:txBody>
      </p:sp>
      <p:sp>
        <p:nvSpPr>
          <p:cNvPr id="3" name="コンテンツ プレースホルダー 2">
            <a:extLst>
              <a:ext uri="{FF2B5EF4-FFF2-40B4-BE49-F238E27FC236}">
                <a16:creationId xmlns:a16="http://schemas.microsoft.com/office/drawing/2014/main" id="{37DD1785-29B8-1CCF-B9D0-7672DAFAC99A}"/>
              </a:ext>
            </a:extLst>
          </p:cNvPr>
          <p:cNvSpPr>
            <a:spLocks noGrp="1"/>
          </p:cNvSpPr>
          <p:nvPr>
            <p:ph idx="1"/>
          </p:nvPr>
        </p:nvSpPr>
        <p:spPr>
          <a:xfrm>
            <a:off x="467544" y="980728"/>
            <a:ext cx="8229600" cy="1368152"/>
          </a:xfrm>
        </p:spPr>
        <p:txBody>
          <a:bodyPr>
            <a:normAutofit/>
          </a:bodyPr>
          <a:lstStyle/>
          <a:p>
            <a:r>
              <a:rPr kumimoji="1" lang="en-US" altLang="ja-JP" sz="2200" dirty="0"/>
              <a:t>Remnant transported downstream without sufficient kick by RFD (extinction), not entering the RF bucket in RCS, is one of the main loss at RCS. </a:t>
            </a:r>
            <a:endParaRPr kumimoji="1" lang="ja-JP" altLang="en-US" sz="2200" dirty="0"/>
          </a:p>
        </p:txBody>
      </p:sp>
      <p:grpSp>
        <p:nvGrpSpPr>
          <p:cNvPr id="8" name="グループ化 7">
            <a:extLst>
              <a:ext uri="{FF2B5EF4-FFF2-40B4-BE49-F238E27FC236}">
                <a16:creationId xmlns:a16="http://schemas.microsoft.com/office/drawing/2014/main" id="{F88D45CA-5E08-D4F2-707C-24B3B23C7723}"/>
              </a:ext>
            </a:extLst>
          </p:cNvPr>
          <p:cNvGrpSpPr/>
          <p:nvPr/>
        </p:nvGrpSpPr>
        <p:grpSpPr>
          <a:xfrm>
            <a:off x="107504" y="2780928"/>
            <a:ext cx="7022610" cy="2766287"/>
            <a:chOff x="111312" y="1808359"/>
            <a:chExt cx="8593301" cy="3701791"/>
          </a:xfrm>
        </p:grpSpPr>
        <p:pic>
          <p:nvPicPr>
            <p:cNvPr id="4" name="図 3">
              <a:extLst>
                <a:ext uri="{FF2B5EF4-FFF2-40B4-BE49-F238E27FC236}">
                  <a16:creationId xmlns:a16="http://schemas.microsoft.com/office/drawing/2014/main" id="{7995E835-B0C3-9CD7-1329-B602D551A7A0}"/>
                </a:ext>
              </a:extLst>
            </p:cNvPr>
            <p:cNvPicPr>
              <a:picLocks noChangeAspect="1"/>
            </p:cNvPicPr>
            <p:nvPr/>
          </p:nvPicPr>
          <p:blipFill>
            <a:blip r:embed="rId2"/>
            <a:stretch>
              <a:fillRect/>
            </a:stretch>
          </p:blipFill>
          <p:spPr>
            <a:xfrm>
              <a:off x="111312" y="1808359"/>
              <a:ext cx="5439884" cy="3701791"/>
            </a:xfrm>
            <a:prstGeom prst="rect">
              <a:avLst/>
            </a:prstGeom>
          </p:spPr>
        </p:pic>
        <p:sp>
          <p:nvSpPr>
            <p:cNvPr id="6" name="矢印: 右 5">
              <a:extLst>
                <a:ext uri="{FF2B5EF4-FFF2-40B4-BE49-F238E27FC236}">
                  <a16:creationId xmlns:a16="http://schemas.microsoft.com/office/drawing/2014/main" id="{59993EB9-BBFF-9CA9-8149-B146A2371C87}"/>
                </a:ext>
              </a:extLst>
            </p:cNvPr>
            <p:cNvSpPr/>
            <p:nvPr/>
          </p:nvSpPr>
          <p:spPr>
            <a:xfrm rot="5400000">
              <a:off x="6195769" y="3975086"/>
              <a:ext cx="771899" cy="706942"/>
            </a:xfrm>
            <a:prstGeom prst="rightArrow">
              <a:avLst/>
            </a:prstGeom>
            <a:gradFill flip="none" rotWithShape="1">
              <a:gsLst>
                <a:gs pos="0">
                  <a:schemeClr val="accent1">
                    <a:lumMod val="5000"/>
                    <a:lumOff val="95000"/>
                  </a:schemeClr>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コンテンツ プレースホルダー 4">
              <a:extLst>
                <a:ext uri="{FF2B5EF4-FFF2-40B4-BE49-F238E27FC236}">
                  <a16:creationId xmlns:a16="http://schemas.microsoft.com/office/drawing/2014/main" id="{048EEFC0-4735-42E7-F5F0-3FDD01D754F2}"/>
                </a:ext>
              </a:extLst>
            </p:cNvPr>
            <p:cNvSpPr txBox="1">
              <a:spLocks/>
            </p:cNvSpPr>
            <p:nvPr/>
          </p:nvSpPr>
          <p:spPr>
            <a:xfrm>
              <a:off x="5823770" y="4668097"/>
              <a:ext cx="2880843" cy="490544"/>
            </a:xfrm>
            <a:prstGeom prst="rect">
              <a:avLst/>
            </a:prstGeom>
          </p:spPr>
          <p:txBody>
            <a:bodyPr vert="horz" lIns="91440" tIns="45720" rIns="91440" bIns="45720" rtlCol="0">
              <a:normAutofit/>
            </a:bodyPr>
            <a:lstStyle>
              <a:lvl1pPr marL="251986" indent="-251986" algn="l" defTabSz="1007943" rtl="0" eaLnBrk="1" latinLnBrk="0" hangingPunct="1">
                <a:lnSpc>
                  <a:spcPct val="90000"/>
                </a:lnSpc>
                <a:spcBef>
                  <a:spcPts val="1102"/>
                </a:spcBef>
                <a:buFont typeface="Arial" panose="020B0604020202020204" pitchFamily="34" charset="0"/>
                <a:buChar char="•"/>
                <a:defRPr kumimoji="1" sz="2866" kern="1200">
                  <a:solidFill>
                    <a:schemeClr val="tx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defRPr>
              </a:lvl1pPr>
              <a:lvl2pPr marL="755957" indent="-251986" algn="l" defTabSz="1007943" rtl="0" eaLnBrk="1" latinLnBrk="0" hangingPunct="1">
                <a:lnSpc>
                  <a:spcPct val="90000"/>
                </a:lnSpc>
                <a:spcBef>
                  <a:spcPts val="551"/>
                </a:spcBef>
                <a:buFont typeface="Arial" panose="020B0604020202020204" pitchFamily="34" charset="0"/>
                <a:buChar char="•"/>
                <a:defRPr kumimoji="1" sz="2646" kern="1200">
                  <a:solidFill>
                    <a:schemeClr val="tx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646" kern="1200">
                  <a:solidFill>
                    <a:schemeClr val="tx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bg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nSpc>
                  <a:spcPct val="100000"/>
                </a:lnSpc>
                <a:buNone/>
              </a:pPr>
              <a:r>
                <a:rPr lang="en-US" altLang="ja-JP" sz="1800" dirty="0">
                  <a:solidFill>
                    <a:srgbClr val="FF0000"/>
                  </a:solidFill>
                </a:rPr>
                <a:t>required by RCS</a:t>
              </a:r>
              <a:endParaRPr lang="ja-JP" altLang="en-US" sz="1800" dirty="0">
                <a:solidFill>
                  <a:srgbClr val="FF0000"/>
                </a:solidFill>
              </a:endParaRPr>
            </a:p>
          </p:txBody>
        </p:sp>
      </p:grpSp>
      <p:pic>
        <p:nvPicPr>
          <p:cNvPr id="9" name="図 8" descr="グラフ, 散布図">
            <a:extLst>
              <a:ext uri="{FF2B5EF4-FFF2-40B4-BE49-F238E27FC236}">
                <a16:creationId xmlns:a16="http://schemas.microsoft.com/office/drawing/2014/main" id="{6ED71796-FC1B-8397-B072-E50E948C0956}"/>
              </a:ext>
            </a:extLst>
          </p:cNvPr>
          <p:cNvPicPr>
            <a:picLocks noChangeAspect="1"/>
          </p:cNvPicPr>
          <p:nvPr/>
        </p:nvPicPr>
        <p:blipFill>
          <a:blip r:embed="rId3"/>
          <a:srcRect t="4248"/>
          <a:stretch>
            <a:fillRect/>
          </a:stretch>
        </p:blipFill>
        <p:spPr>
          <a:xfrm>
            <a:off x="4499992" y="2780928"/>
            <a:ext cx="4583668" cy="2769613"/>
          </a:xfrm>
          <a:prstGeom prst="rect">
            <a:avLst/>
          </a:prstGeom>
        </p:spPr>
      </p:pic>
      <p:sp>
        <p:nvSpPr>
          <p:cNvPr id="10" name="コンテンツ プレースホルダー 2">
            <a:extLst>
              <a:ext uri="{FF2B5EF4-FFF2-40B4-BE49-F238E27FC236}">
                <a16:creationId xmlns:a16="http://schemas.microsoft.com/office/drawing/2014/main" id="{B56C1E63-91EC-74D9-1982-A302494AAE68}"/>
              </a:ext>
            </a:extLst>
          </p:cNvPr>
          <p:cNvSpPr txBox="1">
            <a:spLocks/>
          </p:cNvSpPr>
          <p:nvPr/>
        </p:nvSpPr>
        <p:spPr>
          <a:xfrm>
            <a:off x="395536" y="2204864"/>
            <a:ext cx="3960440" cy="136815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UD デジタル 教科書体 NK-B" panose="02020700000000000000" pitchFamily="18" charset="-128"/>
                <a:ea typeface="UD デジタル 教科書体 NK-B" panose="02020700000000000000" pitchFamily="18" charset="-128"/>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ctr">
              <a:buNone/>
            </a:pPr>
            <a:r>
              <a:rPr lang="en-US" altLang="ja-JP" sz="2000" u="sng" dirty="0"/>
              <a:t>Measurement of RCS loss using </a:t>
            </a:r>
            <a:r>
              <a:rPr lang="en-US" altLang="ja-JP" sz="2000" u="sng" dirty="0" err="1"/>
              <a:t>linac</a:t>
            </a:r>
            <a:r>
              <a:rPr lang="en-US" altLang="ja-JP" sz="2000" u="sng" dirty="0"/>
              <a:t> equip. only</a:t>
            </a:r>
            <a:endParaRPr lang="ja-JP" altLang="en-US" sz="2000" u="sng" dirty="0"/>
          </a:p>
        </p:txBody>
      </p:sp>
      <p:pic>
        <p:nvPicPr>
          <p:cNvPr id="11" name="図 10">
            <a:extLst>
              <a:ext uri="{FF2B5EF4-FFF2-40B4-BE49-F238E27FC236}">
                <a16:creationId xmlns:a16="http://schemas.microsoft.com/office/drawing/2014/main" id="{4ADD4C41-E230-35E9-81C6-5D1A88BDE4B5}"/>
              </a:ext>
            </a:extLst>
          </p:cNvPr>
          <p:cNvPicPr>
            <a:picLocks noChangeAspect="1"/>
          </p:cNvPicPr>
          <p:nvPr/>
        </p:nvPicPr>
        <p:blipFill rotWithShape="1">
          <a:blip r:embed="rId4"/>
          <a:srcRect l="44644" t="12095" r="22505" b="50035"/>
          <a:stretch/>
        </p:blipFill>
        <p:spPr>
          <a:xfrm>
            <a:off x="2411760" y="4365104"/>
            <a:ext cx="1618129" cy="556174"/>
          </a:xfrm>
          <a:prstGeom prst="rect">
            <a:avLst/>
          </a:prstGeom>
        </p:spPr>
      </p:pic>
      <p:sp>
        <p:nvSpPr>
          <p:cNvPr id="12" name="テキスト ボックス 11">
            <a:extLst>
              <a:ext uri="{FF2B5EF4-FFF2-40B4-BE49-F238E27FC236}">
                <a16:creationId xmlns:a16="http://schemas.microsoft.com/office/drawing/2014/main" id="{1529E737-93BA-8187-2484-D5DD61CCD021}"/>
              </a:ext>
            </a:extLst>
          </p:cNvPr>
          <p:cNvSpPr txBox="1"/>
          <p:nvPr/>
        </p:nvSpPr>
        <p:spPr>
          <a:xfrm>
            <a:off x="2887099" y="4979824"/>
            <a:ext cx="603050" cy="261610"/>
          </a:xfrm>
          <a:prstGeom prst="rect">
            <a:avLst/>
          </a:prstGeom>
          <a:noFill/>
        </p:spPr>
        <p:txBody>
          <a:bodyPr wrap="none" rtlCol="0">
            <a:spAutoFit/>
          </a:bodyPr>
          <a:lstStyle/>
          <a:p>
            <a:r>
              <a:rPr kumimoji="1" lang="en-US" altLang="ja-JP" sz="1050" dirty="0"/>
              <a:t>MEBT2</a:t>
            </a:r>
            <a:endParaRPr kumimoji="1" lang="ja-JP" altLang="en-US" sz="1050" dirty="0"/>
          </a:p>
        </p:txBody>
      </p:sp>
      <p:sp>
        <p:nvSpPr>
          <p:cNvPr id="13" name="矢印: 上 12">
            <a:extLst>
              <a:ext uri="{FF2B5EF4-FFF2-40B4-BE49-F238E27FC236}">
                <a16:creationId xmlns:a16="http://schemas.microsoft.com/office/drawing/2014/main" id="{1D1B7566-7377-DCE6-BA3C-E2AE134A73CA}"/>
              </a:ext>
            </a:extLst>
          </p:cNvPr>
          <p:cNvSpPr/>
          <p:nvPr/>
        </p:nvSpPr>
        <p:spPr>
          <a:xfrm>
            <a:off x="3148283" y="4855138"/>
            <a:ext cx="80682" cy="152677"/>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コンテンツ プレースホルダー 2">
            <a:extLst>
              <a:ext uri="{FF2B5EF4-FFF2-40B4-BE49-F238E27FC236}">
                <a16:creationId xmlns:a16="http://schemas.microsoft.com/office/drawing/2014/main" id="{06EBCB5D-0505-8129-A1D6-ACB455CEC33E}"/>
              </a:ext>
            </a:extLst>
          </p:cNvPr>
          <p:cNvSpPr txBox="1">
            <a:spLocks/>
          </p:cNvSpPr>
          <p:nvPr/>
        </p:nvSpPr>
        <p:spPr>
          <a:xfrm>
            <a:off x="4716016" y="2204864"/>
            <a:ext cx="3960440" cy="136815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UD デジタル 教科書体 NK-B" panose="02020700000000000000" pitchFamily="18" charset="-128"/>
                <a:ea typeface="UD デジタル 教科書体 NK-B" panose="02020700000000000000" pitchFamily="18" charset="-128"/>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ctr">
              <a:buNone/>
            </a:pPr>
            <a:r>
              <a:rPr lang="en-US" altLang="ja-JP" sz="2000" u="sng" dirty="0"/>
              <a:t>Tuning of the RCS loss by buncher @ MEBT1</a:t>
            </a:r>
            <a:endParaRPr lang="ja-JP" altLang="en-US" sz="2000" u="sng" dirty="0"/>
          </a:p>
        </p:txBody>
      </p:sp>
      <p:sp>
        <p:nvSpPr>
          <p:cNvPr id="15" name="コンテンツ プレースホルダー 2">
            <a:extLst>
              <a:ext uri="{FF2B5EF4-FFF2-40B4-BE49-F238E27FC236}">
                <a16:creationId xmlns:a16="http://schemas.microsoft.com/office/drawing/2014/main" id="{BADB5663-7E67-73ED-BA4F-06890737A765}"/>
              </a:ext>
            </a:extLst>
          </p:cNvPr>
          <p:cNvSpPr txBox="1">
            <a:spLocks/>
          </p:cNvSpPr>
          <p:nvPr/>
        </p:nvSpPr>
        <p:spPr>
          <a:xfrm>
            <a:off x="611560" y="5949280"/>
            <a:ext cx="8229600" cy="108012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UD デジタル 教科書体 NK-B" panose="02020700000000000000" pitchFamily="18" charset="-128"/>
                <a:ea typeface="UD デジタル 教科書体 NK-B" panose="02020700000000000000" pitchFamily="18" charset="-128"/>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ctr">
              <a:buFont typeface="Arial" pitchFamily="34" charset="0"/>
              <a:buNone/>
            </a:pPr>
            <a:r>
              <a:rPr lang="en-US" altLang="ja-JP" sz="2400" dirty="0">
                <a:solidFill>
                  <a:srgbClr val="FF0000"/>
                </a:solidFill>
              </a:rPr>
              <a:t>Establish the measurement and tuning method</a:t>
            </a:r>
          </a:p>
        </p:txBody>
      </p:sp>
    </p:spTree>
    <p:extLst>
      <p:ext uri="{BB962C8B-B14F-4D97-AF65-F5344CB8AC3E}">
        <p14:creationId xmlns:p14="http://schemas.microsoft.com/office/powerpoint/2010/main" val="14611351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03A1821-AD13-FC5A-C6F1-50135DF23BE6}"/>
              </a:ext>
            </a:extLst>
          </p:cNvPr>
          <p:cNvSpPr>
            <a:spLocks noGrp="1"/>
          </p:cNvSpPr>
          <p:nvPr>
            <p:ph type="title"/>
          </p:nvPr>
        </p:nvSpPr>
        <p:spPr/>
        <p:txBody>
          <a:bodyPr/>
          <a:lstStyle/>
          <a:p>
            <a:r>
              <a:rPr lang="en-US" altLang="ja-JP" dirty="0"/>
              <a:t>H</a:t>
            </a:r>
            <a:r>
              <a:rPr lang="en-US" altLang="ja-JP" baseline="30000" dirty="0"/>
              <a:t>0</a:t>
            </a:r>
            <a:r>
              <a:rPr lang="en-US" altLang="ja-JP" dirty="0"/>
              <a:t> M</a:t>
            </a:r>
            <a:r>
              <a:rPr kumimoji="1" lang="en-US" altLang="ja-JP" dirty="0"/>
              <a:t>easurement @ SDTL</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4400BA03-8A41-B762-A72C-087426214FEA}"/>
                  </a:ext>
                </a:extLst>
              </p:cNvPr>
              <p:cNvSpPr>
                <a:spLocks noGrp="1"/>
              </p:cNvSpPr>
              <p:nvPr>
                <p:ph idx="1"/>
              </p:nvPr>
            </p:nvSpPr>
            <p:spPr>
              <a:xfrm>
                <a:off x="251520" y="980728"/>
                <a:ext cx="8784976" cy="2952328"/>
              </a:xfrm>
            </p:spPr>
            <p:txBody>
              <a:bodyPr>
                <a:normAutofit/>
              </a:bodyPr>
              <a:lstStyle/>
              <a:p>
                <a:r>
                  <a:rPr lang="en-US" altLang="ja-JP" sz="2200" dirty="0">
                    <a:cs typeface="Arial" panose="020B0604020202020204" pitchFamily="34" charset="0"/>
                  </a:rPr>
                  <a:t>H</a:t>
                </a:r>
                <a:r>
                  <a:rPr lang="en-US" altLang="ja-JP" sz="2200" baseline="30000" dirty="0">
                    <a:cs typeface="Arial" panose="020B0604020202020204" pitchFamily="34" charset="0"/>
                  </a:rPr>
                  <a:t>0</a:t>
                </a:r>
                <a:r>
                  <a:rPr lang="en-US" altLang="ja-JP" sz="2200" dirty="0">
                    <a:cs typeface="Arial" panose="020B0604020202020204" pitchFamily="34" charset="0"/>
                  </a:rPr>
                  <a:t> is main loss source in </a:t>
                </a:r>
                <a:r>
                  <a:rPr lang="en-US" altLang="ja-JP" sz="2200" dirty="0" err="1">
                    <a:cs typeface="Arial" panose="020B0604020202020204" pitchFamily="34" charset="0"/>
                  </a:rPr>
                  <a:t>linac</a:t>
                </a:r>
                <a:r>
                  <a:rPr lang="en-US" altLang="ja-JP" sz="2200" dirty="0">
                    <a:cs typeface="Arial" panose="020B0604020202020204" pitchFamily="34" charset="0"/>
                  </a:rPr>
                  <a:t>, especially in SDTL, and should be understood. </a:t>
                </a:r>
              </a:p>
              <a:p>
                <a:r>
                  <a:rPr lang="en-US" altLang="ja-JP" sz="2200" dirty="0">
                    <a:cs typeface="Arial" panose="020B0604020202020204" pitchFamily="34" charset="0"/>
                  </a:rPr>
                  <a:t>Measurement by changing pressure of SDTL shows residual gas </a:t>
                </a:r>
                <a14:m>
                  <m:oMath xmlns:m="http://schemas.openxmlformats.org/officeDocument/2006/math">
                    <m:r>
                      <a:rPr lang="ja-JP" altLang="en-US" sz="2200" i="1" smtClean="0">
                        <a:latin typeface="Cambria Math" panose="02040503050406030204" pitchFamily="18" charset="0"/>
                        <a:cs typeface="Arial" panose="020B0604020202020204" pitchFamily="34" charset="0"/>
                      </a:rPr>
                      <m:t>≅</m:t>
                    </m:r>
                  </m:oMath>
                </a14:m>
                <a:r>
                  <a:rPr lang="en-US" altLang="ja-JP" sz="2200" dirty="0">
                    <a:cs typeface="Arial" panose="020B0604020202020204" pitchFamily="34" charset="0"/>
                  </a:rPr>
                  <a:t> I</a:t>
                </a:r>
                <a:r>
                  <a:rPr lang="en-US" altLang="ja-JP" sz="1200" dirty="0">
                    <a:cs typeface="Arial" panose="020B0604020202020204" pitchFamily="34" charset="0"/>
                  </a:rPr>
                  <a:t>ntra-</a:t>
                </a:r>
                <a:r>
                  <a:rPr lang="en-US" altLang="ja-JP" sz="2200" dirty="0">
                    <a:cs typeface="Arial" panose="020B0604020202020204" pitchFamily="34" charset="0"/>
                  </a:rPr>
                  <a:t>B</a:t>
                </a:r>
                <a:r>
                  <a:rPr lang="en-US" altLang="ja-JP" sz="1200" dirty="0">
                    <a:cs typeface="Arial" panose="020B0604020202020204" pitchFamily="34" charset="0"/>
                  </a:rPr>
                  <a:t>eam</a:t>
                </a:r>
                <a:r>
                  <a:rPr lang="en-US" altLang="ja-JP" sz="2200" dirty="0">
                    <a:cs typeface="Arial" panose="020B0604020202020204" pitchFamily="34" charset="0"/>
                  </a:rPr>
                  <a:t> St</a:t>
                </a:r>
                <a:r>
                  <a:rPr lang="en-US" altLang="ja-JP" sz="1200" dirty="0">
                    <a:cs typeface="Arial" panose="020B0604020202020204" pitchFamily="34" charset="0"/>
                  </a:rPr>
                  <a:t>ripping</a:t>
                </a:r>
                <a:r>
                  <a:rPr lang="en-US" altLang="ja-JP" sz="2200" dirty="0">
                    <a:cs typeface="Arial" panose="020B0604020202020204" pitchFamily="34" charset="0"/>
                  </a:rPr>
                  <a:t> </a:t>
                </a:r>
                <a14:m>
                  <m:oMath xmlns:m="http://schemas.openxmlformats.org/officeDocument/2006/math">
                    <m:r>
                      <a:rPr lang="ja-JP" altLang="en-US" sz="2200" i="1" smtClean="0">
                        <a:latin typeface="Cambria Math" panose="02040503050406030204" pitchFamily="18" charset="0"/>
                        <a:cs typeface="Arial" panose="020B0604020202020204" pitchFamily="34" charset="0"/>
                      </a:rPr>
                      <m:t>≫</m:t>
                    </m:r>
                    <m:r>
                      <a:rPr lang="ja-JP" altLang="en-US" sz="2200" i="1">
                        <a:latin typeface="Cambria Math" panose="02040503050406030204" pitchFamily="18" charset="0"/>
                        <a:cs typeface="Arial" panose="020B0604020202020204" pitchFamily="34" charset="0"/>
                      </a:rPr>
                      <m:t> </m:t>
                    </m:r>
                  </m:oMath>
                </a14:m>
                <a:r>
                  <a:rPr lang="en-US" altLang="ja-JP" sz="2200" dirty="0">
                    <a:cs typeface="Arial" panose="020B0604020202020204" pitchFamily="34" charset="0"/>
                  </a:rPr>
                  <a:t>magnetic field stripping </a:t>
                </a:r>
                <a:br>
                  <a:rPr lang="en-US" altLang="ja-JP" sz="2200" dirty="0">
                    <a:cs typeface="Arial" panose="020B0604020202020204" pitchFamily="34" charset="0"/>
                  </a:rPr>
                </a:br>
                <a:r>
                  <a:rPr lang="en-US" altLang="ja-JP" sz="1800" dirty="0">
                    <a:cs typeface="Arial" panose="020B0604020202020204" pitchFamily="34" charset="0"/>
                  </a:rPr>
                  <a:t>[J. Tamura et al., NIMA 1049 (2023) 168033]</a:t>
                </a:r>
              </a:p>
              <a:p>
                <a:endParaRPr kumimoji="1" lang="ja-JP" altLang="en-US" sz="2200" dirty="0"/>
              </a:p>
            </p:txBody>
          </p:sp>
        </mc:Choice>
        <mc:Fallback xmlns="">
          <p:sp>
            <p:nvSpPr>
              <p:cNvPr id="3" name="コンテンツ プレースホルダー 2">
                <a:extLst>
                  <a:ext uri="{FF2B5EF4-FFF2-40B4-BE49-F238E27FC236}">
                    <a16:creationId xmlns:a16="http://schemas.microsoft.com/office/drawing/2014/main" id="{4400BA03-8A41-B762-A72C-087426214FEA}"/>
                  </a:ext>
                </a:extLst>
              </p:cNvPr>
              <p:cNvSpPr>
                <a:spLocks noGrp="1" noRot="1" noChangeAspect="1" noMove="1" noResize="1" noEditPoints="1" noAdjustHandles="1" noChangeArrowheads="1" noChangeShapeType="1" noTextEdit="1"/>
              </p:cNvSpPr>
              <p:nvPr>
                <p:ph idx="1"/>
              </p:nvPr>
            </p:nvSpPr>
            <p:spPr>
              <a:xfrm>
                <a:off x="251520" y="980728"/>
                <a:ext cx="8784976" cy="2952328"/>
              </a:xfrm>
              <a:blipFill>
                <a:blip r:embed="rId2"/>
                <a:stretch>
                  <a:fillRect l="-763" t="-1446"/>
                </a:stretch>
              </a:blipFill>
            </p:spPr>
            <p:txBody>
              <a:bodyPr/>
              <a:lstStyle/>
              <a:p>
                <a:r>
                  <a:rPr lang="ja-JP" altLang="en-US">
                    <a:noFill/>
                  </a:rPr>
                  <a:t> </a:t>
                </a:r>
              </a:p>
            </p:txBody>
          </p:sp>
        </mc:Fallback>
      </mc:AlternateContent>
      <p:grpSp>
        <p:nvGrpSpPr>
          <p:cNvPr id="22" name="グループ化 21">
            <a:extLst>
              <a:ext uri="{FF2B5EF4-FFF2-40B4-BE49-F238E27FC236}">
                <a16:creationId xmlns:a16="http://schemas.microsoft.com/office/drawing/2014/main" id="{B1D9FC74-220E-7ECD-74FE-FBB26A73CFD3}"/>
              </a:ext>
            </a:extLst>
          </p:cNvPr>
          <p:cNvGrpSpPr/>
          <p:nvPr/>
        </p:nvGrpSpPr>
        <p:grpSpPr>
          <a:xfrm>
            <a:off x="323528" y="2708920"/>
            <a:ext cx="8424936" cy="3958512"/>
            <a:chOff x="263055" y="2411984"/>
            <a:chExt cx="9686530" cy="4799150"/>
          </a:xfrm>
        </p:grpSpPr>
        <p:pic>
          <p:nvPicPr>
            <p:cNvPr id="4" name="図 3">
              <a:extLst>
                <a:ext uri="{FF2B5EF4-FFF2-40B4-BE49-F238E27FC236}">
                  <a16:creationId xmlns:a16="http://schemas.microsoft.com/office/drawing/2014/main" id="{604539D8-546F-2584-DC2D-CAD1BA37C9BE}"/>
                </a:ext>
              </a:extLst>
            </p:cNvPr>
            <p:cNvPicPr>
              <a:picLocks noChangeAspect="1"/>
            </p:cNvPicPr>
            <p:nvPr/>
          </p:nvPicPr>
          <p:blipFill>
            <a:blip r:embed="rId3"/>
            <a:stretch>
              <a:fillRect/>
            </a:stretch>
          </p:blipFill>
          <p:spPr>
            <a:xfrm>
              <a:off x="653467" y="2604180"/>
              <a:ext cx="3784611" cy="4349478"/>
            </a:xfrm>
            <a:prstGeom prst="rect">
              <a:avLst/>
            </a:prstGeom>
          </p:spPr>
        </p:pic>
        <p:pic>
          <p:nvPicPr>
            <p:cNvPr id="5" name="図 4">
              <a:extLst>
                <a:ext uri="{FF2B5EF4-FFF2-40B4-BE49-F238E27FC236}">
                  <a16:creationId xmlns:a16="http://schemas.microsoft.com/office/drawing/2014/main" id="{FB806141-AD0F-3F71-718C-54A12BCF7A28}"/>
                </a:ext>
              </a:extLst>
            </p:cNvPr>
            <p:cNvPicPr>
              <a:picLocks noChangeAspect="1"/>
            </p:cNvPicPr>
            <p:nvPr/>
          </p:nvPicPr>
          <p:blipFill>
            <a:blip r:embed="rId4"/>
            <a:stretch>
              <a:fillRect/>
            </a:stretch>
          </p:blipFill>
          <p:spPr>
            <a:xfrm>
              <a:off x="4438078" y="2604180"/>
              <a:ext cx="5511507" cy="4521986"/>
            </a:xfrm>
            <a:prstGeom prst="rect">
              <a:avLst/>
            </a:prstGeom>
          </p:spPr>
        </p:pic>
        <p:sp>
          <p:nvSpPr>
            <p:cNvPr id="6" name="正方形/長方形 5">
              <a:extLst>
                <a:ext uri="{FF2B5EF4-FFF2-40B4-BE49-F238E27FC236}">
                  <a16:creationId xmlns:a16="http://schemas.microsoft.com/office/drawing/2014/main" id="{17F04669-6CEF-DC17-8757-30049FA14C41}"/>
                </a:ext>
              </a:extLst>
            </p:cNvPr>
            <p:cNvSpPr/>
            <p:nvPr/>
          </p:nvSpPr>
          <p:spPr>
            <a:xfrm>
              <a:off x="263055" y="2604180"/>
              <a:ext cx="669905" cy="43594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K-B" panose="02020700000000000000" pitchFamily="18" charset="-128"/>
                <a:ea typeface="UD デジタル 教科書体 NK-B" panose="02020700000000000000" pitchFamily="18" charset="-128"/>
              </a:endParaRPr>
            </a:p>
          </p:txBody>
        </p:sp>
        <p:sp>
          <p:nvSpPr>
            <p:cNvPr id="7" name="正方形/長方形 6">
              <a:extLst>
                <a:ext uri="{FF2B5EF4-FFF2-40B4-BE49-F238E27FC236}">
                  <a16:creationId xmlns:a16="http://schemas.microsoft.com/office/drawing/2014/main" id="{0BC1D9DA-5B4F-3349-221F-9E517877F0A1}"/>
                </a:ext>
              </a:extLst>
            </p:cNvPr>
            <p:cNvSpPr/>
            <p:nvPr/>
          </p:nvSpPr>
          <p:spPr>
            <a:xfrm>
              <a:off x="263055" y="6784213"/>
              <a:ext cx="4175023" cy="3419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K-B" panose="02020700000000000000" pitchFamily="18" charset="-128"/>
                <a:ea typeface="UD デジタル 教科書体 NK-B" panose="02020700000000000000" pitchFamily="18" charset="-128"/>
              </a:endParaRPr>
            </a:p>
          </p:txBody>
        </p:sp>
        <p:sp>
          <p:nvSpPr>
            <p:cNvPr id="8" name="正方形/長方形 7">
              <a:extLst>
                <a:ext uri="{FF2B5EF4-FFF2-40B4-BE49-F238E27FC236}">
                  <a16:creationId xmlns:a16="http://schemas.microsoft.com/office/drawing/2014/main" id="{A3812A55-5E93-F7CC-B090-F233558D952F}"/>
                </a:ext>
              </a:extLst>
            </p:cNvPr>
            <p:cNvSpPr/>
            <p:nvPr/>
          </p:nvSpPr>
          <p:spPr>
            <a:xfrm>
              <a:off x="2350567" y="3575956"/>
              <a:ext cx="1836734" cy="3693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K-B" panose="02020700000000000000" pitchFamily="18" charset="-128"/>
                <a:ea typeface="UD デジタル 教科書体 NK-B" panose="02020700000000000000" pitchFamily="18" charset="-128"/>
              </a:endParaRPr>
            </a:p>
          </p:txBody>
        </p:sp>
        <p:sp>
          <p:nvSpPr>
            <p:cNvPr id="9" name="正方形/長方形 8">
              <a:extLst>
                <a:ext uri="{FF2B5EF4-FFF2-40B4-BE49-F238E27FC236}">
                  <a16:creationId xmlns:a16="http://schemas.microsoft.com/office/drawing/2014/main" id="{70CE5DA2-4E7A-027C-454B-C5912F776CE9}"/>
                </a:ext>
              </a:extLst>
            </p:cNvPr>
            <p:cNvSpPr/>
            <p:nvPr/>
          </p:nvSpPr>
          <p:spPr>
            <a:xfrm>
              <a:off x="2360294" y="6320577"/>
              <a:ext cx="1836734" cy="1925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K-B" panose="02020700000000000000" pitchFamily="18" charset="-128"/>
                <a:ea typeface="UD デジタル 教科書体 NK-B" panose="02020700000000000000" pitchFamily="18" charset="-128"/>
              </a:endParaRPr>
            </a:p>
          </p:txBody>
        </p:sp>
        <p:sp>
          <p:nvSpPr>
            <p:cNvPr id="10" name="正方形/長方形 9">
              <a:extLst>
                <a:ext uri="{FF2B5EF4-FFF2-40B4-BE49-F238E27FC236}">
                  <a16:creationId xmlns:a16="http://schemas.microsoft.com/office/drawing/2014/main" id="{D944D038-850E-9759-BC7E-52196B2A2DD1}"/>
                </a:ext>
              </a:extLst>
            </p:cNvPr>
            <p:cNvSpPr/>
            <p:nvPr/>
          </p:nvSpPr>
          <p:spPr>
            <a:xfrm>
              <a:off x="2300254" y="4850087"/>
              <a:ext cx="1836734" cy="3693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K-B" panose="02020700000000000000" pitchFamily="18" charset="-128"/>
                <a:ea typeface="UD デジタル 教科書体 NK-B" panose="02020700000000000000" pitchFamily="18" charset="-128"/>
              </a:endParaRPr>
            </a:p>
          </p:txBody>
        </p:sp>
        <p:sp>
          <p:nvSpPr>
            <p:cNvPr id="11" name="テキスト ボックス 10">
              <a:extLst>
                <a:ext uri="{FF2B5EF4-FFF2-40B4-BE49-F238E27FC236}">
                  <a16:creationId xmlns:a16="http://schemas.microsoft.com/office/drawing/2014/main" id="{85A50B14-2E93-AB97-89B2-DB2785D517B9}"/>
                </a:ext>
              </a:extLst>
            </p:cNvPr>
            <p:cNvSpPr txBox="1"/>
            <p:nvPr/>
          </p:nvSpPr>
          <p:spPr>
            <a:xfrm>
              <a:off x="1587709" y="3535615"/>
              <a:ext cx="2897680" cy="447764"/>
            </a:xfrm>
            <a:prstGeom prst="rect">
              <a:avLst/>
            </a:prstGeom>
            <a:noFill/>
          </p:spPr>
          <p:txBody>
            <a:bodyPr wrap="square" rtlCol="0">
              <a:spAutoFit/>
            </a:bodyPr>
            <a:lstStyle/>
            <a:p>
              <a:r>
                <a:rPr kumimoji="1" lang="en-US" altLang="ja-JP" dirty="0">
                  <a:solidFill>
                    <a:srgbClr val="0000FF"/>
                  </a:solidFill>
                  <a:latin typeface="UD デジタル 教科書体 NK-B" panose="02020700000000000000" pitchFamily="18" charset="-128"/>
                  <a:ea typeface="UD デジタル 教科書体 NK-B" panose="02020700000000000000" pitchFamily="18" charset="-128"/>
                  <a:cs typeface="源柔ゴシック Regular" panose="020B0302020203020207" pitchFamily="50" charset="-128"/>
                </a:rPr>
                <a:t>Nominal pressure </a:t>
              </a:r>
              <a:endParaRPr kumimoji="1" lang="ja-JP" altLang="en-US" dirty="0">
                <a:solidFill>
                  <a:srgbClr val="0000FF"/>
                </a:solidFill>
                <a:latin typeface="UD デジタル 教科書体 NK-B" panose="02020700000000000000" pitchFamily="18" charset="-128"/>
                <a:ea typeface="UD デジタル 教科書体 NK-B" panose="02020700000000000000" pitchFamily="18" charset="-128"/>
                <a:cs typeface="源柔ゴシック Regular" panose="020B0302020203020207" pitchFamily="50" charset="-128"/>
              </a:endParaRPr>
            </a:p>
          </p:txBody>
        </p:sp>
        <p:sp>
          <p:nvSpPr>
            <p:cNvPr id="12" name="テキスト ボックス 11">
              <a:extLst>
                <a:ext uri="{FF2B5EF4-FFF2-40B4-BE49-F238E27FC236}">
                  <a16:creationId xmlns:a16="http://schemas.microsoft.com/office/drawing/2014/main" id="{996C5D02-7F4A-3688-EE0A-EA0DAC8FCCB8}"/>
                </a:ext>
              </a:extLst>
            </p:cNvPr>
            <p:cNvSpPr txBox="1"/>
            <p:nvPr/>
          </p:nvSpPr>
          <p:spPr>
            <a:xfrm>
              <a:off x="1670500" y="4902449"/>
              <a:ext cx="2565675" cy="447764"/>
            </a:xfrm>
            <a:prstGeom prst="rect">
              <a:avLst/>
            </a:prstGeom>
            <a:noFill/>
          </p:spPr>
          <p:txBody>
            <a:bodyPr wrap="square" rtlCol="0">
              <a:spAutoFit/>
            </a:bodyPr>
            <a:lstStyle/>
            <a:p>
              <a:r>
                <a:rPr kumimoji="1" lang="en-US" altLang="ja-JP" dirty="0">
                  <a:solidFill>
                    <a:srgbClr val="007F00"/>
                  </a:solidFill>
                  <a:latin typeface="UD デジタル 教科書体 NK-B" panose="02020700000000000000" pitchFamily="18" charset="-128"/>
                  <a:ea typeface="UD デジタル 教科書体 NK-B" panose="02020700000000000000" pitchFamily="18" charset="-128"/>
                  <a:cs typeface="源柔ゴシック Regular" panose="020B0302020203020207" pitchFamily="50" charset="-128"/>
                </a:rPr>
                <a:t>High pressure </a:t>
              </a:r>
              <a:endParaRPr kumimoji="1" lang="ja-JP" altLang="en-US" dirty="0">
                <a:solidFill>
                  <a:srgbClr val="007F00"/>
                </a:solidFill>
                <a:latin typeface="UD デジタル 教科書体 NK-B" panose="02020700000000000000" pitchFamily="18" charset="-128"/>
                <a:ea typeface="UD デジタル 教科書体 NK-B" panose="02020700000000000000" pitchFamily="18" charset="-128"/>
                <a:cs typeface="源柔ゴシック Regular" panose="020B0302020203020207" pitchFamily="50" charset="-128"/>
              </a:endParaRPr>
            </a:p>
          </p:txBody>
        </p:sp>
        <p:sp>
          <p:nvSpPr>
            <p:cNvPr id="13" name="テキスト ボックス 12">
              <a:extLst>
                <a:ext uri="{FF2B5EF4-FFF2-40B4-BE49-F238E27FC236}">
                  <a16:creationId xmlns:a16="http://schemas.microsoft.com/office/drawing/2014/main" id="{FEBCB977-08FD-282B-36E4-4EBA78B800EC}"/>
                </a:ext>
              </a:extLst>
            </p:cNvPr>
            <p:cNvSpPr txBox="1"/>
            <p:nvPr/>
          </p:nvSpPr>
          <p:spPr>
            <a:xfrm>
              <a:off x="1670500" y="6201021"/>
              <a:ext cx="2565675" cy="447764"/>
            </a:xfrm>
            <a:prstGeom prst="rect">
              <a:avLst/>
            </a:prstGeom>
            <a:noFill/>
          </p:spPr>
          <p:txBody>
            <a:bodyPr wrap="square" rtlCol="0">
              <a:spAutoFit/>
            </a:bodyPr>
            <a:lstStyle/>
            <a:p>
              <a:r>
                <a:rPr kumimoji="1" lang="en-US" altLang="ja-JP" dirty="0">
                  <a:solidFill>
                    <a:srgbClr val="FF0000"/>
                  </a:solidFill>
                  <a:latin typeface="UD デジタル 教科書体 NK-B" panose="02020700000000000000" pitchFamily="18" charset="-128"/>
                  <a:ea typeface="UD デジタル 教科書体 NK-B" panose="02020700000000000000" pitchFamily="18" charset="-128"/>
                  <a:cs typeface="源柔ゴシック Regular" panose="020B0302020203020207" pitchFamily="50" charset="-128"/>
                </a:rPr>
                <a:t>Higher pressure </a:t>
              </a:r>
              <a:endParaRPr kumimoji="1" lang="ja-JP" altLang="en-US" dirty="0">
                <a:solidFill>
                  <a:srgbClr val="FF0000"/>
                </a:solidFill>
                <a:latin typeface="UD デジタル 教科書体 NK-B" panose="02020700000000000000" pitchFamily="18" charset="-128"/>
                <a:ea typeface="UD デジタル 教科書体 NK-B" panose="02020700000000000000" pitchFamily="18" charset="-128"/>
                <a:cs typeface="源柔ゴシック Regular" panose="020B0302020203020207" pitchFamily="50" charset="-128"/>
              </a:endParaRPr>
            </a:p>
          </p:txBody>
        </p:sp>
        <p:sp>
          <p:nvSpPr>
            <p:cNvPr id="14" name="テキスト ボックス 13">
              <a:extLst>
                <a:ext uri="{FF2B5EF4-FFF2-40B4-BE49-F238E27FC236}">
                  <a16:creationId xmlns:a16="http://schemas.microsoft.com/office/drawing/2014/main" id="{D68C0C2E-5500-EB39-549A-AB8592A21758}"/>
                </a:ext>
              </a:extLst>
            </p:cNvPr>
            <p:cNvSpPr txBox="1"/>
            <p:nvPr/>
          </p:nvSpPr>
          <p:spPr>
            <a:xfrm rot="16200000">
              <a:off x="-918775" y="4353480"/>
              <a:ext cx="3164766" cy="460025"/>
            </a:xfrm>
            <a:prstGeom prst="rect">
              <a:avLst/>
            </a:prstGeom>
            <a:noFill/>
          </p:spPr>
          <p:txBody>
            <a:bodyPr wrap="square" rtlCol="0">
              <a:spAutoFit/>
            </a:bodyPr>
            <a:lstStyle/>
            <a:p>
              <a:r>
                <a:rPr kumimoji="1" lang="en-US" altLang="ja-JP" sz="2000" dirty="0">
                  <a:latin typeface="UD デジタル 教科書体 NK-B" panose="02020700000000000000" pitchFamily="18" charset="-128"/>
                  <a:ea typeface="UD デジタル 教科書体 NK-B" panose="02020700000000000000" pitchFamily="18" charset="-128"/>
                  <a:cs typeface="源柔ゴシック Regular" panose="020B0302020203020207" pitchFamily="50" charset="-128"/>
                </a:rPr>
                <a:t>Signal due to H0</a:t>
              </a:r>
              <a:endParaRPr kumimoji="1" lang="ja-JP" altLang="en-US" sz="2000" dirty="0">
                <a:latin typeface="UD デジタル 教科書体 NK-B" panose="02020700000000000000" pitchFamily="18" charset="-128"/>
                <a:ea typeface="UD デジタル 教科書体 NK-B" panose="02020700000000000000" pitchFamily="18" charset="-128"/>
                <a:cs typeface="源柔ゴシック Regular" panose="020B0302020203020207" pitchFamily="50" charset="-128"/>
              </a:endParaRPr>
            </a:p>
          </p:txBody>
        </p:sp>
        <p:sp>
          <p:nvSpPr>
            <p:cNvPr id="15" name="テキスト ボックス 14">
              <a:extLst>
                <a:ext uri="{FF2B5EF4-FFF2-40B4-BE49-F238E27FC236}">
                  <a16:creationId xmlns:a16="http://schemas.microsoft.com/office/drawing/2014/main" id="{D1EC317C-E5F3-97D5-9CD4-968CF14C9DEF}"/>
                </a:ext>
              </a:extLst>
            </p:cNvPr>
            <p:cNvSpPr txBox="1"/>
            <p:nvPr/>
          </p:nvSpPr>
          <p:spPr>
            <a:xfrm>
              <a:off x="2262816" y="6726056"/>
              <a:ext cx="2056991" cy="485078"/>
            </a:xfrm>
            <a:prstGeom prst="rect">
              <a:avLst/>
            </a:prstGeom>
            <a:noFill/>
          </p:spPr>
          <p:txBody>
            <a:bodyPr wrap="square" rtlCol="0">
              <a:spAutoFit/>
            </a:bodyPr>
            <a:lstStyle/>
            <a:p>
              <a:r>
                <a:rPr kumimoji="1" lang="en-US" altLang="ja-JP" sz="2000" dirty="0">
                  <a:latin typeface="UD デジタル 教科書体 NK-B" panose="02020700000000000000" pitchFamily="18" charset="-128"/>
                  <a:ea typeface="UD デジタル 教科書体 NK-B" panose="02020700000000000000" pitchFamily="18" charset="-128"/>
                  <a:cs typeface="源柔ゴシック Regular" panose="020B0302020203020207" pitchFamily="50" charset="-128"/>
                </a:rPr>
                <a:t>time [</a:t>
              </a:r>
              <a:r>
                <a:rPr kumimoji="1" lang="en-US" altLang="ja-JP" sz="2000" dirty="0" err="1">
                  <a:latin typeface="UD デジタル 教科書体 NK-B" panose="02020700000000000000" pitchFamily="18" charset="-128"/>
                  <a:ea typeface="UD デジタル 教科書体 NK-B" panose="02020700000000000000" pitchFamily="18" charset="-128"/>
                  <a:cs typeface="源柔ゴシック Regular" panose="020B0302020203020207" pitchFamily="50" charset="-128"/>
                </a:rPr>
                <a:t>μs</a:t>
              </a:r>
              <a:r>
                <a:rPr kumimoji="1" lang="en-US" altLang="ja-JP" sz="2000" dirty="0">
                  <a:latin typeface="UD デジタル 教科書体 NK-B" panose="02020700000000000000" pitchFamily="18" charset="-128"/>
                  <a:ea typeface="UD デジタル 教科書体 NK-B" panose="02020700000000000000" pitchFamily="18" charset="-128"/>
                  <a:cs typeface="源柔ゴシック Regular" panose="020B0302020203020207" pitchFamily="50" charset="-128"/>
                </a:rPr>
                <a:t>]</a:t>
              </a:r>
              <a:endParaRPr kumimoji="1" lang="ja-JP" altLang="en-US" sz="2000" dirty="0">
                <a:latin typeface="UD デジタル 教科書体 NK-B" panose="02020700000000000000" pitchFamily="18" charset="-128"/>
                <a:ea typeface="UD デジタル 教科書体 NK-B" panose="02020700000000000000" pitchFamily="18" charset="-128"/>
                <a:cs typeface="源柔ゴシック Regular" panose="020B0302020203020207" pitchFamily="50" charset="-128"/>
              </a:endParaRPr>
            </a:p>
          </p:txBody>
        </p:sp>
        <p:sp>
          <p:nvSpPr>
            <p:cNvPr id="16" name="正方形/長方形 15">
              <a:extLst>
                <a:ext uri="{FF2B5EF4-FFF2-40B4-BE49-F238E27FC236}">
                  <a16:creationId xmlns:a16="http://schemas.microsoft.com/office/drawing/2014/main" id="{2AE904A6-BBCB-D9C2-6FDF-9D8303419DDB}"/>
                </a:ext>
              </a:extLst>
            </p:cNvPr>
            <p:cNvSpPr/>
            <p:nvPr/>
          </p:nvSpPr>
          <p:spPr>
            <a:xfrm>
              <a:off x="4430149" y="3139527"/>
              <a:ext cx="456079" cy="3942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K-B" panose="02020700000000000000" pitchFamily="18" charset="-128"/>
                <a:ea typeface="UD デジタル 教科書体 NK-B" panose="02020700000000000000" pitchFamily="18" charset="-128"/>
              </a:endParaRPr>
            </a:p>
          </p:txBody>
        </p:sp>
        <p:sp>
          <p:nvSpPr>
            <p:cNvPr id="17" name="テキスト ボックス 16">
              <a:extLst>
                <a:ext uri="{FF2B5EF4-FFF2-40B4-BE49-F238E27FC236}">
                  <a16:creationId xmlns:a16="http://schemas.microsoft.com/office/drawing/2014/main" id="{241D9E65-7142-5EEC-FA67-CD7415ECEE74}"/>
                </a:ext>
              </a:extLst>
            </p:cNvPr>
            <p:cNvSpPr txBox="1"/>
            <p:nvPr/>
          </p:nvSpPr>
          <p:spPr>
            <a:xfrm rot="16200000">
              <a:off x="2505403" y="4391970"/>
              <a:ext cx="4419998" cy="460025"/>
            </a:xfrm>
            <a:prstGeom prst="rect">
              <a:avLst/>
            </a:prstGeom>
            <a:noFill/>
          </p:spPr>
          <p:txBody>
            <a:bodyPr wrap="square" rtlCol="0">
              <a:spAutoFit/>
            </a:bodyPr>
            <a:lstStyle/>
            <a:p>
              <a:r>
                <a:rPr kumimoji="1" lang="en-US" altLang="ja-JP" sz="2000" dirty="0">
                  <a:latin typeface="UD デジタル 教科書体 NK-B" panose="02020700000000000000" pitchFamily="18" charset="-128"/>
                  <a:ea typeface="UD デジタル 教科書体 NK-B" panose="02020700000000000000" pitchFamily="18" charset="-128"/>
                  <a:cs typeface="源柔ゴシック Regular" panose="020B0302020203020207" pitchFamily="50" charset="-128"/>
                </a:rPr>
                <a:t>Estimated fraction of  H0</a:t>
              </a:r>
              <a:endParaRPr kumimoji="1" lang="ja-JP" altLang="en-US" sz="2000" dirty="0">
                <a:latin typeface="UD デジタル 教科書体 NK-B" panose="02020700000000000000" pitchFamily="18" charset="-128"/>
                <a:ea typeface="UD デジタル 教科書体 NK-B" panose="02020700000000000000" pitchFamily="18" charset="-128"/>
                <a:cs typeface="源柔ゴシック Regular" panose="020B0302020203020207" pitchFamily="50" charset="-128"/>
              </a:endParaRPr>
            </a:p>
          </p:txBody>
        </p:sp>
        <p:sp>
          <p:nvSpPr>
            <p:cNvPr id="18" name="テキスト ボックス 17">
              <a:extLst>
                <a:ext uri="{FF2B5EF4-FFF2-40B4-BE49-F238E27FC236}">
                  <a16:creationId xmlns:a16="http://schemas.microsoft.com/office/drawing/2014/main" id="{A0BC9AAF-8E92-67BA-DD61-7ED0C704A796}"/>
                </a:ext>
              </a:extLst>
            </p:cNvPr>
            <p:cNvSpPr txBox="1"/>
            <p:nvPr/>
          </p:nvSpPr>
          <p:spPr>
            <a:xfrm>
              <a:off x="6555160" y="6078573"/>
              <a:ext cx="2248317" cy="485078"/>
            </a:xfrm>
            <a:prstGeom prst="rect">
              <a:avLst/>
            </a:prstGeom>
            <a:noFill/>
          </p:spPr>
          <p:txBody>
            <a:bodyPr wrap="square" rtlCol="0">
              <a:spAutoFit/>
            </a:bodyPr>
            <a:lstStyle/>
            <a:p>
              <a:r>
                <a:rPr kumimoji="1" lang="en-US" altLang="ja-JP" sz="2000" dirty="0">
                  <a:latin typeface="UD デジタル 教科書体 NK-B" panose="02020700000000000000" pitchFamily="18" charset="-128"/>
                  <a:ea typeface="UD デジタル 教科書体 NK-B" panose="02020700000000000000" pitchFamily="18" charset="-128"/>
                  <a:cs typeface="源柔ゴシック Regular" panose="020B0302020203020207" pitchFamily="50" charset="-128"/>
                </a:rPr>
                <a:t>SDTL section</a:t>
              </a:r>
              <a:endParaRPr kumimoji="1" lang="ja-JP" altLang="en-US" sz="2000" dirty="0">
                <a:latin typeface="UD デジタル 教科書体 NK-B" panose="02020700000000000000" pitchFamily="18" charset="-128"/>
                <a:ea typeface="UD デジタル 教科書体 NK-B" panose="02020700000000000000" pitchFamily="18" charset="-128"/>
                <a:cs typeface="源柔ゴシック Regular" panose="020B0302020203020207" pitchFamily="50" charset="-128"/>
              </a:endParaRPr>
            </a:p>
          </p:txBody>
        </p:sp>
        <p:sp>
          <p:nvSpPr>
            <p:cNvPr id="19" name="正方形/長方形 18">
              <a:extLst>
                <a:ext uri="{FF2B5EF4-FFF2-40B4-BE49-F238E27FC236}">
                  <a16:creationId xmlns:a16="http://schemas.microsoft.com/office/drawing/2014/main" id="{D0F1FB3B-2CC2-7DDC-3A29-20E31B48709A}"/>
                </a:ext>
              </a:extLst>
            </p:cNvPr>
            <p:cNvSpPr/>
            <p:nvPr/>
          </p:nvSpPr>
          <p:spPr>
            <a:xfrm>
              <a:off x="7327206" y="2813135"/>
              <a:ext cx="2389789" cy="7065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K-B" panose="02020700000000000000" pitchFamily="18" charset="-128"/>
                <a:ea typeface="UD デジタル 教科書体 NK-B" panose="02020700000000000000" pitchFamily="18" charset="-128"/>
              </a:endParaRPr>
            </a:p>
          </p:txBody>
        </p:sp>
        <p:sp>
          <p:nvSpPr>
            <p:cNvPr id="20" name="テキスト ボックス 19">
              <a:extLst>
                <a:ext uri="{FF2B5EF4-FFF2-40B4-BE49-F238E27FC236}">
                  <a16:creationId xmlns:a16="http://schemas.microsoft.com/office/drawing/2014/main" id="{6FC97F30-66B4-7DBD-2D35-98B57BB806ED}"/>
                </a:ext>
              </a:extLst>
            </p:cNvPr>
            <p:cNvSpPr txBox="1"/>
            <p:nvPr/>
          </p:nvSpPr>
          <p:spPr>
            <a:xfrm>
              <a:off x="7529661" y="3215278"/>
              <a:ext cx="2088761" cy="522391"/>
            </a:xfrm>
            <a:prstGeom prst="rect">
              <a:avLst/>
            </a:prstGeom>
            <a:noFill/>
          </p:spPr>
          <p:txBody>
            <a:bodyPr wrap="square" rtlCol="0">
              <a:spAutoFit/>
            </a:bodyPr>
            <a:lstStyle/>
            <a:p>
              <a:r>
                <a:rPr kumimoji="1" lang="en-US" altLang="ja-JP" sz="2200" dirty="0" err="1">
                  <a:solidFill>
                    <a:srgbClr val="FF0000"/>
                  </a:solidFill>
                  <a:latin typeface="UD デジタル 教科書体 NK-B" panose="02020700000000000000" pitchFamily="18" charset="-128"/>
                  <a:ea typeface="UD デジタル 教科書体 NK-B" panose="02020700000000000000" pitchFamily="18" charset="-128"/>
                  <a:cs typeface="源柔ゴシック Regular" panose="020B0302020203020207" pitchFamily="50" charset="-128"/>
                </a:rPr>
                <a:t>IBSt</a:t>
              </a:r>
              <a:endParaRPr kumimoji="1" lang="ja-JP" altLang="en-US" sz="2200" dirty="0">
                <a:solidFill>
                  <a:srgbClr val="FF0000"/>
                </a:solidFill>
                <a:latin typeface="UD デジタル 教科書体 NK-B" panose="02020700000000000000" pitchFamily="18" charset="-128"/>
                <a:ea typeface="UD デジタル 教科書体 NK-B" panose="02020700000000000000" pitchFamily="18" charset="-128"/>
                <a:cs typeface="源柔ゴシック Regular" panose="020B0302020203020207" pitchFamily="50" charset="-128"/>
              </a:endParaRPr>
            </a:p>
          </p:txBody>
        </p:sp>
        <p:sp>
          <p:nvSpPr>
            <p:cNvPr id="21" name="テキスト ボックス 20">
              <a:extLst>
                <a:ext uri="{FF2B5EF4-FFF2-40B4-BE49-F238E27FC236}">
                  <a16:creationId xmlns:a16="http://schemas.microsoft.com/office/drawing/2014/main" id="{0CEF1F2C-15E9-B83A-E971-930A7873FA58}"/>
                </a:ext>
              </a:extLst>
            </p:cNvPr>
            <p:cNvSpPr txBox="1"/>
            <p:nvPr/>
          </p:nvSpPr>
          <p:spPr>
            <a:xfrm>
              <a:off x="7529661" y="2785663"/>
              <a:ext cx="2337133" cy="522391"/>
            </a:xfrm>
            <a:prstGeom prst="rect">
              <a:avLst/>
            </a:prstGeom>
            <a:noFill/>
          </p:spPr>
          <p:txBody>
            <a:bodyPr wrap="square" rtlCol="0">
              <a:spAutoFit/>
            </a:bodyPr>
            <a:lstStyle/>
            <a:p>
              <a:r>
                <a:rPr kumimoji="1" lang="en-US" altLang="ja-JP" sz="2200" dirty="0">
                  <a:solidFill>
                    <a:srgbClr val="0000FF"/>
                  </a:solidFill>
                  <a:latin typeface="UD デジタル 教科書体 NK-B" panose="02020700000000000000" pitchFamily="18" charset="-128"/>
                  <a:ea typeface="UD デジタル 教科書体 NK-B" panose="02020700000000000000" pitchFamily="18" charset="-128"/>
                  <a:cs typeface="源柔ゴシック Regular" panose="020B0302020203020207" pitchFamily="50" charset="-128"/>
                </a:rPr>
                <a:t>Residual gas</a:t>
              </a:r>
              <a:endParaRPr kumimoji="1" lang="ja-JP" altLang="en-US" sz="2200" dirty="0">
                <a:solidFill>
                  <a:srgbClr val="0000FF"/>
                </a:solidFill>
                <a:latin typeface="UD デジタル 教科書体 NK-B" panose="02020700000000000000" pitchFamily="18" charset="-128"/>
                <a:ea typeface="UD デジタル 教科書体 NK-B" panose="02020700000000000000" pitchFamily="18" charset="-128"/>
                <a:cs typeface="源柔ゴシック Regular" panose="020B0302020203020207" pitchFamily="50" charset="-128"/>
              </a:endParaRPr>
            </a:p>
          </p:txBody>
        </p:sp>
      </p:grpSp>
    </p:spTree>
    <p:extLst>
      <p:ext uri="{BB962C8B-B14F-4D97-AF65-F5344CB8AC3E}">
        <p14:creationId xmlns:p14="http://schemas.microsoft.com/office/powerpoint/2010/main" val="37901984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5783700-1A09-895E-B58E-400931258A9E}"/>
              </a:ext>
            </a:extLst>
          </p:cNvPr>
          <p:cNvSpPr>
            <a:spLocks noGrp="1"/>
          </p:cNvSpPr>
          <p:nvPr>
            <p:ph type="title"/>
          </p:nvPr>
        </p:nvSpPr>
        <p:spPr/>
        <p:txBody>
          <a:bodyPr>
            <a:normAutofit/>
          </a:bodyPr>
          <a:lstStyle/>
          <a:p>
            <a:r>
              <a:rPr kumimoji="1" lang="en-US" altLang="ja-JP" sz="3800" dirty="0"/>
              <a:t>ACS tuning for Loss Mitigation</a:t>
            </a:r>
            <a:endParaRPr kumimoji="1" lang="ja-JP" altLang="en-US" sz="3800" dirty="0"/>
          </a:p>
        </p:txBody>
      </p:sp>
      <p:sp>
        <p:nvSpPr>
          <p:cNvPr id="3" name="コンテンツ プレースホルダー 2">
            <a:extLst>
              <a:ext uri="{FF2B5EF4-FFF2-40B4-BE49-F238E27FC236}">
                <a16:creationId xmlns:a16="http://schemas.microsoft.com/office/drawing/2014/main" id="{266B9BE1-F2B9-18CC-27FE-2CF1D48F3326}"/>
              </a:ext>
            </a:extLst>
          </p:cNvPr>
          <p:cNvSpPr>
            <a:spLocks noGrp="1"/>
          </p:cNvSpPr>
          <p:nvPr>
            <p:ph idx="1"/>
          </p:nvPr>
        </p:nvSpPr>
        <p:spPr>
          <a:xfrm>
            <a:off x="467544" y="1052736"/>
            <a:ext cx="8229600" cy="1440160"/>
          </a:xfrm>
        </p:spPr>
        <p:txBody>
          <a:bodyPr>
            <a:normAutofit/>
          </a:bodyPr>
          <a:lstStyle/>
          <a:p>
            <a:r>
              <a:rPr lang="en-US" altLang="ja-JP" sz="2200" dirty="0"/>
              <a:t>Loss is mainly due to H</a:t>
            </a:r>
            <a:r>
              <a:rPr lang="en-US" altLang="ja-JP" sz="2200" baseline="30000" dirty="0"/>
              <a:t>0</a:t>
            </a:r>
            <a:r>
              <a:rPr lang="en-US" altLang="ja-JP" sz="2200" dirty="0"/>
              <a:t> by I</a:t>
            </a:r>
            <a:r>
              <a:rPr lang="en-US" altLang="ja-JP" sz="1400" dirty="0"/>
              <a:t>ntra-</a:t>
            </a:r>
            <a:r>
              <a:rPr lang="en-US" altLang="ja-JP" sz="2200" dirty="0"/>
              <a:t>B</a:t>
            </a:r>
            <a:r>
              <a:rPr lang="en-US" altLang="ja-JP" sz="1400" dirty="0"/>
              <a:t>eam </a:t>
            </a:r>
            <a:r>
              <a:rPr lang="en-US" altLang="ja-JP" sz="2200" dirty="0"/>
              <a:t>St</a:t>
            </a:r>
            <a:r>
              <a:rPr lang="en-US" altLang="ja-JP" sz="1400" dirty="0"/>
              <a:t>ripping</a:t>
            </a:r>
          </a:p>
        </p:txBody>
      </p:sp>
      <p:pic>
        <p:nvPicPr>
          <p:cNvPr id="13" name="Picture 4">
            <a:extLst>
              <a:ext uri="{FF2B5EF4-FFF2-40B4-BE49-F238E27FC236}">
                <a16:creationId xmlns:a16="http://schemas.microsoft.com/office/drawing/2014/main" id="{0DE2BA65-8103-FC0D-F9E7-D7F768EC1EC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2263" t="5583" r="1646" b="1863"/>
          <a:stretch/>
        </p:blipFill>
        <p:spPr>
          <a:xfrm>
            <a:off x="1403648" y="1556792"/>
            <a:ext cx="6142360" cy="3921560"/>
          </a:xfrm>
          <a:prstGeom prst="rect">
            <a:avLst/>
          </a:prstGeom>
        </p:spPr>
      </p:pic>
      <p:sp>
        <p:nvSpPr>
          <p:cNvPr id="20" name="矢印: 右 19">
            <a:extLst>
              <a:ext uri="{FF2B5EF4-FFF2-40B4-BE49-F238E27FC236}">
                <a16:creationId xmlns:a16="http://schemas.microsoft.com/office/drawing/2014/main" id="{490676FA-F6EA-2EE5-4ED6-8B3FAE358E81}"/>
              </a:ext>
            </a:extLst>
          </p:cNvPr>
          <p:cNvSpPr/>
          <p:nvPr/>
        </p:nvSpPr>
        <p:spPr>
          <a:xfrm rot="21019143" flipH="1">
            <a:off x="2861051" y="2644203"/>
            <a:ext cx="1830013" cy="360040"/>
          </a:xfrm>
          <a:prstGeom prst="rightArrow">
            <a:avLst/>
          </a:prstGeom>
          <a:solidFill>
            <a:srgbClr val="FF0000">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楕円 21">
            <a:extLst>
              <a:ext uri="{FF2B5EF4-FFF2-40B4-BE49-F238E27FC236}">
                <a16:creationId xmlns:a16="http://schemas.microsoft.com/office/drawing/2014/main" id="{544AF842-42C1-247A-BBDC-A5C3E4EDDC6C}"/>
              </a:ext>
            </a:extLst>
          </p:cNvPr>
          <p:cNvSpPr/>
          <p:nvPr/>
        </p:nvSpPr>
        <p:spPr>
          <a:xfrm>
            <a:off x="4788024" y="2636912"/>
            <a:ext cx="216000" cy="216000"/>
          </a:xfrm>
          <a:prstGeom prst="ellipse">
            <a:avLst/>
          </a:prstGeom>
          <a:solidFill>
            <a:srgbClr val="FF0000">
              <a:alpha val="7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45B781DF-8726-3EF6-288D-26ECCC991E10}"/>
              </a:ext>
            </a:extLst>
          </p:cNvPr>
          <p:cNvSpPr txBox="1"/>
          <p:nvPr/>
        </p:nvSpPr>
        <p:spPr>
          <a:xfrm>
            <a:off x="971600" y="2060848"/>
            <a:ext cx="4625266" cy="646331"/>
          </a:xfrm>
          <a:prstGeom prst="rect">
            <a:avLst/>
          </a:prstGeom>
          <a:noFill/>
        </p:spPr>
        <p:txBody>
          <a:bodyPr wrap="square">
            <a:spAutoFit/>
          </a:bodyPr>
          <a:lstStyle/>
          <a:p>
            <a:r>
              <a:rPr kumimoji="1" lang="en-US" altLang="ja-JP" sz="1800" dirty="0">
                <a:solidFill>
                  <a:srgbClr val="FF0000"/>
                </a:solidFill>
                <a:effectLst>
                  <a:glow rad="127000">
                    <a:srgbClr val="EDEDED"/>
                  </a:glow>
                </a:effectLst>
                <a:latin typeface="UD デジタル 教科書体 NK-B" panose="02020700000000000000" pitchFamily="18" charset="-128"/>
                <a:ea typeface="UD デジタル 教科書体 NK-B" panose="02020700000000000000" pitchFamily="18" charset="-128"/>
              </a:rPr>
              <a:t>Weak transverse focusing for wide envelope to mitigate </a:t>
            </a:r>
            <a:r>
              <a:rPr kumimoji="1" lang="en-US" altLang="ja-JP" sz="1800" dirty="0" err="1">
                <a:solidFill>
                  <a:srgbClr val="FF0000"/>
                </a:solidFill>
                <a:effectLst>
                  <a:glow rad="127000">
                    <a:srgbClr val="EDEDED"/>
                  </a:glow>
                </a:effectLst>
                <a:latin typeface="UD デジタル 教科書体 NK-B" panose="02020700000000000000" pitchFamily="18" charset="-128"/>
                <a:ea typeface="UD デジタル 教科書体 NK-B" panose="02020700000000000000" pitchFamily="18" charset="-128"/>
              </a:rPr>
              <a:t>IBSt</a:t>
            </a:r>
            <a:endParaRPr kumimoji="1" lang="ja-JP" altLang="en-US" sz="1800" dirty="0">
              <a:solidFill>
                <a:srgbClr val="FF0000"/>
              </a:solidFill>
              <a:effectLst>
                <a:glow rad="127000">
                  <a:srgbClr val="EDEDED"/>
                </a:glow>
              </a:effectLst>
              <a:latin typeface="UD デジタル 教科書体 NK-B" panose="02020700000000000000" pitchFamily="18" charset="-128"/>
              <a:ea typeface="UD デジタル 教科書体 NK-B" panose="02020700000000000000" pitchFamily="18" charset="-128"/>
            </a:endParaRPr>
          </a:p>
        </p:txBody>
      </p:sp>
      <p:sp>
        <p:nvSpPr>
          <p:cNvPr id="25" name="テキスト ボックス 24">
            <a:extLst>
              <a:ext uri="{FF2B5EF4-FFF2-40B4-BE49-F238E27FC236}">
                <a16:creationId xmlns:a16="http://schemas.microsoft.com/office/drawing/2014/main" id="{492D29E0-6855-E184-C4A1-2F231B7C3CCD}"/>
              </a:ext>
            </a:extLst>
          </p:cNvPr>
          <p:cNvSpPr txBox="1"/>
          <p:nvPr/>
        </p:nvSpPr>
        <p:spPr>
          <a:xfrm>
            <a:off x="4572000" y="2852936"/>
            <a:ext cx="2016224" cy="369332"/>
          </a:xfrm>
          <a:prstGeom prst="rect">
            <a:avLst/>
          </a:prstGeom>
          <a:noFill/>
        </p:spPr>
        <p:txBody>
          <a:bodyPr wrap="square">
            <a:spAutoFit/>
          </a:bodyPr>
          <a:lstStyle/>
          <a:p>
            <a:r>
              <a:rPr lang="en-US" altLang="ja-JP" dirty="0">
                <a:solidFill>
                  <a:srgbClr val="FF0000">
                    <a:alpha val="93000"/>
                  </a:srgbClr>
                </a:solidFill>
                <a:effectLst>
                  <a:glow rad="25400">
                    <a:srgbClr val="EDEDED"/>
                  </a:glow>
                </a:effectLst>
                <a:latin typeface="UD デジタル 教科書体 NK-B" panose="02020700000000000000" pitchFamily="18" charset="-128"/>
                <a:ea typeface="UD デジタル 教科書体 NK-B" panose="02020700000000000000" pitchFamily="18" charset="-128"/>
              </a:rPr>
              <a:t>nominal design</a:t>
            </a:r>
            <a:endParaRPr kumimoji="1" lang="ja-JP" altLang="en-US" sz="1800" dirty="0">
              <a:solidFill>
                <a:srgbClr val="FF0000">
                  <a:alpha val="93000"/>
                </a:srgbClr>
              </a:solidFill>
              <a:effectLst>
                <a:glow rad="25400">
                  <a:srgbClr val="EDEDED"/>
                </a:glow>
              </a:effectLst>
              <a:latin typeface="UD デジタル 教科書体 NK-B" panose="02020700000000000000" pitchFamily="18" charset="-128"/>
              <a:ea typeface="UD デジタル 教科書体 NK-B" panose="02020700000000000000" pitchFamily="18" charset="-128"/>
            </a:endParaRPr>
          </a:p>
        </p:txBody>
      </p:sp>
      <p:sp>
        <p:nvSpPr>
          <p:cNvPr id="26" name="矢印: 右 25">
            <a:extLst>
              <a:ext uri="{FF2B5EF4-FFF2-40B4-BE49-F238E27FC236}">
                <a16:creationId xmlns:a16="http://schemas.microsoft.com/office/drawing/2014/main" id="{6C602342-D863-6B87-095D-3746719B5744}"/>
              </a:ext>
            </a:extLst>
          </p:cNvPr>
          <p:cNvSpPr/>
          <p:nvPr/>
        </p:nvSpPr>
        <p:spPr>
          <a:xfrm rot="21019143">
            <a:off x="3083646" y="2968160"/>
            <a:ext cx="906969" cy="360040"/>
          </a:xfrm>
          <a:prstGeom prst="rightArrow">
            <a:avLst/>
          </a:prstGeom>
          <a:solidFill>
            <a:srgbClr val="FF0000">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a:extLst>
              <a:ext uri="{FF2B5EF4-FFF2-40B4-BE49-F238E27FC236}">
                <a16:creationId xmlns:a16="http://schemas.microsoft.com/office/drawing/2014/main" id="{B9090455-0A1C-7F5A-883F-8560EF2003F5}"/>
              </a:ext>
            </a:extLst>
          </p:cNvPr>
          <p:cNvSpPr txBox="1"/>
          <p:nvPr/>
        </p:nvSpPr>
        <p:spPr>
          <a:xfrm>
            <a:off x="3491880" y="3356992"/>
            <a:ext cx="5328592" cy="646331"/>
          </a:xfrm>
          <a:prstGeom prst="rect">
            <a:avLst/>
          </a:prstGeom>
          <a:noFill/>
        </p:spPr>
        <p:txBody>
          <a:bodyPr wrap="square">
            <a:spAutoFit/>
          </a:bodyPr>
          <a:lstStyle/>
          <a:p>
            <a:r>
              <a:rPr kumimoji="1" lang="en-US" altLang="ja-JP" sz="1800" dirty="0">
                <a:solidFill>
                  <a:srgbClr val="FF0000"/>
                </a:solidFill>
                <a:effectLst>
                  <a:glow rad="127000">
                    <a:srgbClr val="EDEDED"/>
                  </a:glow>
                </a:effectLst>
                <a:latin typeface="UD デジタル 教科書体 NK-B" panose="02020700000000000000" pitchFamily="18" charset="-128"/>
                <a:ea typeface="UD デジタル 教科書体 NK-B" panose="02020700000000000000" pitchFamily="18" charset="-128"/>
              </a:rPr>
              <a:t>Weak longitudinal focusing to avoid unstable, compatible with loss mitigation</a:t>
            </a:r>
            <a:endParaRPr kumimoji="1" lang="ja-JP" altLang="en-US" sz="1800" dirty="0">
              <a:solidFill>
                <a:srgbClr val="FF0000"/>
              </a:solidFill>
              <a:effectLst>
                <a:glow rad="127000">
                  <a:srgbClr val="EDEDED"/>
                </a:glow>
              </a:effectLst>
              <a:latin typeface="UD デジタル 教科書体 NK-B" panose="02020700000000000000" pitchFamily="18" charset="-128"/>
              <a:ea typeface="UD デジタル 教科書体 NK-B" panose="02020700000000000000" pitchFamily="18" charset="-128"/>
            </a:endParaRPr>
          </a:p>
        </p:txBody>
      </p:sp>
      <p:sp>
        <p:nvSpPr>
          <p:cNvPr id="28" name="コンテンツ プレースホルダー 2">
            <a:extLst>
              <a:ext uri="{FF2B5EF4-FFF2-40B4-BE49-F238E27FC236}">
                <a16:creationId xmlns:a16="http://schemas.microsoft.com/office/drawing/2014/main" id="{98018767-93DA-B27A-DA44-C2CFD62A55C9}"/>
              </a:ext>
            </a:extLst>
          </p:cNvPr>
          <p:cNvSpPr txBox="1">
            <a:spLocks/>
          </p:cNvSpPr>
          <p:nvPr/>
        </p:nvSpPr>
        <p:spPr>
          <a:xfrm>
            <a:off x="683568" y="5589240"/>
            <a:ext cx="8229600" cy="144016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UD デジタル 教科書体 NK-B" panose="02020700000000000000" pitchFamily="18" charset="-128"/>
                <a:ea typeface="UD デジタル 教科書体 NK-B" panose="02020700000000000000" pitchFamily="18" charset="-128"/>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en-US" altLang="ja-JP" sz="2200" dirty="0"/>
              <a:t>Beam studies are necessary with </a:t>
            </a:r>
          </a:p>
          <a:p>
            <a:pPr marL="457200" indent="-457200">
              <a:buFont typeface="+mj-lt"/>
              <a:buAutoNum type="arabicPeriod"/>
            </a:pPr>
            <a:r>
              <a:rPr lang="en-US" altLang="ja-JP" sz="2200" dirty="0"/>
              <a:t>Weak transverse focusing (T=1</a:t>
            </a:r>
            <a:r>
              <a:rPr lang="ja-JP" altLang="en-US" sz="2200" dirty="0"/>
              <a:t>→</a:t>
            </a:r>
            <a:r>
              <a:rPr lang="en-US" altLang="ja-JP" sz="2200" dirty="0"/>
              <a:t>T&lt;1) and </a:t>
            </a:r>
          </a:p>
          <a:p>
            <a:pPr marL="457200" indent="-457200">
              <a:buFont typeface="+mj-lt"/>
              <a:buAutoNum type="arabicPeriod"/>
            </a:pPr>
            <a:r>
              <a:rPr lang="en-US" altLang="ja-JP" sz="2200" dirty="0"/>
              <a:t>Weak longitudinal focusing (Tank level &lt;</a:t>
            </a:r>
            <a:r>
              <a:rPr lang="ja-JP" altLang="en-US" sz="2200" dirty="0"/>
              <a:t> </a:t>
            </a:r>
            <a:r>
              <a:rPr lang="en-US" altLang="ja-JP" sz="2200" dirty="0"/>
              <a:t>100%)</a:t>
            </a:r>
            <a:endParaRPr lang="en-US" altLang="ja-JP" sz="1400" dirty="0"/>
          </a:p>
        </p:txBody>
      </p:sp>
    </p:spTree>
    <p:extLst>
      <p:ext uri="{BB962C8B-B14F-4D97-AF65-F5344CB8AC3E}">
        <p14:creationId xmlns:p14="http://schemas.microsoft.com/office/powerpoint/2010/main" val="7859107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5783700-1A09-895E-B58E-400931258A9E}"/>
              </a:ext>
            </a:extLst>
          </p:cNvPr>
          <p:cNvSpPr>
            <a:spLocks noGrp="1"/>
          </p:cNvSpPr>
          <p:nvPr>
            <p:ph type="title"/>
          </p:nvPr>
        </p:nvSpPr>
        <p:spPr/>
        <p:txBody>
          <a:bodyPr>
            <a:normAutofit/>
          </a:bodyPr>
          <a:lstStyle/>
          <a:p>
            <a:r>
              <a:rPr kumimoji="1" lang="en-US" altLang="ja-JP" sz="3800" dirty="0"/>
              <a:t>Result</a:t>
            </a:r>
            <a:endParaRPr kumimoji="1" lang="ja-JP" altLang="en-US" sz="3800" dirty="0"/>
          </a:p>
        </p:txBody>
      </p:sp>
      <p:sp>
        <p:nvSpPr>
          <p:cNvPr id="3" name="コンテンツ プレースホルダー 2">
            <a:extLst>
              <a:ext uri="{FF2B5EF4-FFF2-40B4-BE49-F238E27FC236}">
                <a16:creationId xmlns:a16="http://schemas.microsoft.com/office/drawing/2014/main" id="{266B9BE1-F2B9-18CC-27FE-2CF1D48F3326}"/>
              </a:ext>
            </a:extLst>
          </p:cNvPr>
          <p:cNvSpPr>
            <a:spLocks noGrp="1"/>
          </p:cNvSpPr>
          <p:nvPr>
            <p:ph idx="1"/>
          </p:nvPr>
        </p:nvSpPr>
        <p:spPr>
          <a:xfrm>
            <a:off x="539552" y="5914257"/>
            <a:ext cx="8229600" cy="936104"/>
          </a:xfrm>
        </p:spPr>
        <p:txBody>
          <a:bodyPr>
            <a:normAutofit/>
          </a:bodyPr>
          <a:lstStyle/>
          <a:p>
            <a:r>
              <a:rPr lang="en-US" altLang="ja-JP" sz="2200" dirty="0"/>
              <a:t>stable</a:t>
            </a:r>
            <a:r>
              <a:rPr kumimoji="1" lang="en-US" altLang="ja-JP" sz="2200" dirty="0"/>
              <a:t> user operation with T=0.7 </a:t>
            </a:r>
            <a:r>
              <a:rPr lang="en-US" altLang="ja-JP" sz="2200" dirty="0"/>
              <a:t>since 2019</a:t>
            </a:r>
          </a:p>
          <a:p>
            <a:r>
              <a:rPr kumimoji="1" lang="en-US" altLang="ja-JP" sz="2200" dirty="0"/>
              <a:t>further study for T=0.5/0.3 is under way</a:t>
            </a:r>
            <a:endParaRPr kumimoji="1" lang="ja-JP" altLang="en-US" sz="2200" dirty="0"/>
          </a:p>
        </p:txBody>
      </p:sp>
      <p:pic>
        <p:nvPicPr>
          <p:cNvPr id="5" name="図 4">
            <a:extLst>
              <a:ext uri="{FF2B5EF4-FFF2-40B4-BE49-F238E27FC236}">
                <a16:creationId xmlns:a16="http://schemas.microsoft.com/office/drawing/2014/main" id="{4979C76E-2CBF-16C9-F77D-D334DFB010A9}"/>
              </a:ext>
            </a:extLst>
          </p:cNvPr>
          <p:cNvPicPr>
            <a:picLocks noChangeAspect="1"/>
          </p:cNvPicPr>
          <p:nvPr/>
        </p:nvPicPr>
        <p:blipFill>
          <a:blip r:embed="rId2">
            <a:extLst>
              <a:ext uri="{28A0092B-C50C-407E-A947-70E740481C1C}">
                <a14:useLocalDpi xmlns:a14="http://schemas.microsoft.com/office/drawing/2010/main" val="0"/>
              </a:ext>
            </a:extLst>
          </a:blip>
          <a:srcRect l="-602" b="6395"/>
          <a:stretch/>
        </p:blipFill>
        <p:spPr bwMode="auto">
          <a:xfrm>
            <a:off x="781235" y="1052736"/>
            <a:ext cx="7751205" cy="4273866"/>
          </a:xfrm>
          <a:prstGeom prst="rect">
            <a:avLst/>
          </a:prstGeom>
          <a:noFill/>
          <a:ln>
            <a:noFill/>
          </a:ln>
        </p:spPr>
      </p:pic>
      <p:sp>
        <p:nvSpPr>
          <p:cNvPr id="6" name="テキスト ボックス 5">
            <a:extLst>
              <a:ext uri="{FF2B5EF4-FFF2-40B4-BE49-F238E27FC236}">
                <a16:creationId xmlns:a16="http://schemas.microsoft.com/office/drawing/2014/main" id="{38A65183-49BE-A5F0-00B7-026486A25D25}"/>
              </a:ext>
            </a:extLst>
          </p:cNvPr>
          <p:cNvSpPr txBox="1"/>
          <p:nvPr/>
        </p:nvSpPr>
        <p:spPr>
          <a:xfrm>
            <a:off x="539552" y="5373216"/>
            <a:ext cx="9073008" cy="430887"/>
          </a:xfrm>
          <a:prstGeom prst="rect">
            <a:avLst/>
          </a:prstGeom>
          <a:noFill/>
        </p:spPr>
        <p:txBody>
          <a:bodyPr wrap="square">
            <a:spAutoFit/>
          </a:bodyPr>
          <a:lstStyle/>
          <a:p>
            <a:r>
              <a:rPr lang="en-US" altLang="ja-JP" sz="2200" dirty="0">
                <a:solidFill>
                  <a:srgbClr val="FF0000"/>
                </a:solidFill>
                <a:latin typeface="UD デジタル 教科書体 NK-B" panose="02020700000000000000" pitchFamily="18" charset="-128"/>
                <a:ea typeface="UD デジタル 教科書体 NK-B" panose="02020700000000000000" pitchFamily="18" charset="-128"/>
              </a:rPr>
              <a:t>demonstrated loss mitigation with weak focusing setting</a:t>
            </a:r>
            <a:endParaRPr lang="ja-JP" altLang="en-US" sz="2200" dirty="0">
              <a:solidFill>
                <a:srgbClr val="FF0000"/>
              </a:solidFill>
              <a:latin typeface="UD デジタル 教科書体 NK-B" panose="02020700000000000000" pitchFamily="18" charset="-128"/>
              <a:ea typeface="UD デジタル 教科書体 NK-B" panose="02020700000000000000" pitchFamily="18" charset="-128"/>
            </a:endParaRPr>
          </a:p>
        </p:txBody>
      </p:sp>
      <p:pic>
        <p:nvPicPr>
          <p:cNvPr id="7" name="図 6">
            <a:extLst>
              <a:ext uri="{FF2B5EF4-FFF2-40B4-BE49-F238E27FC236}">
                <a16:creationId xmlns:a16="http://schemas.microsoft.com/office/drawing/2014/main" id="{56DEB0FF-F181-C19A-72A7-D716B5BE770D}"/>
              </a:ext>
            </a:extLst>
          </p:cNvPr>
          <p:cNvPicPr>
            <a:picLocks noChangeAspect="1"/>
          </p:cNvPicPr>
          <p:nvPr/>
        </p:nvPicPr>
        <p:blipFill>
          <a:blip r:embed="rId2">
            <a:extLst>
              <a:ext uri="{28A0092B-C50C-407E-A947-70E740481C1C}">
                <a14:useLocalDpi xmlns:a14="http://schemas.microsoft.com/office/drawing/2010/main" val="0"/>
              </a:ext>
            </a:extLst>
          </a:blip>
          <a:srcRect l="41730" t="91357" r="36462" b="-1288"/>
          <a:stretch/>
        </p:blipFill>
        <p:spPr bwMode="auto">
          <a:xfrm>
            <a:off x="3851920" y="4869160"/>
            <a:ext cx="1677881" cy="452762"/>
          </a:xfrm>
          <a:prstGeom prst="rect">
            <a:avLst/>
          </a:prstGeom>
          <a:noFill/>
          <a:ln>
            <a:noFill/>
          </a:ln>
        </p:spPr>
      </p:pic>
    </p:spTree>
    <p:extLst>
      <p:ext uri="{BB962C8B-B14F-4D97-AF65-F5344CB8AC3E}">
        <p14:creationId xmlns:p14="http://schemas.microsoft.com/office/powerpoint/2010/main" val="16058526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5783700-1A09-895E-B58E-400931258A9E}"/>
              </a:ext>
            </a:extLst>
          </p:cNvPr>
          <p:cNvSpPr>
            <a:spLocks noGrp="1"/>
          </p:cNvSpPr>
          <p:nvPr>
            <p:ph type="title"/>
          </p:nvPr>
        </p:nvSpPr>
        <p:spPr/>
        <p:txBody>
          <a:bodyPr>
            <a:normAutofit fontScale="90000"/>
          </a:bodyPr>
          <a:lstStyle/>
          <a:p>
            <a:r>
              <a:rPr kumimoji="1" lang="en-US" altLang="ja-JP" sz="3800" dirty="0"/>
              <a:t>RF Control for Intermediate Pulse</a:t>
            </a:r>
            <a:endParaRPr kumimoji="1" lang="ja-JP" altLang="en-US" sz="3800" dirty="0"/>
          </a:p>
        </p:txBody>
      </p:sp>
      <p:grpSp>
        <p:nvGrpSpPr>
          <p:cNvPr id="37" name="グループ化 36">
            <a:extLst>
              <a:ext uri="{FF2B5EF4-FFF2-40B4-BE49-F238E27FC236}">
                <a16:creationId xmlns:a16="http://schemas.microsoft.com/office/drawing/2014/main" id="{28531FB6-6574-64B7-D2CA-71C014966D13}"/>
              </a:ext>
            </a:extLst>
          </p:cNvPr>
          <p:cNvGrpSpPr/>
          <p:nvPr/>
        </p:nvGrpSpPr>
        <p:grpSpPr>
          <a:xfrm>
            <a:off x="179513" y="2924944"/>
            <a:ext cx="8727556" cy="3424446"/>
            <a:chOff x="24700" y="3197216"/>
            <a:chExt cx="9187104" cy="3582623"/>
          </a:xfrm>
        </p:grpSpPr>
        <p:pic>
          <p:nvPicPr>
            <p:cNvPr id="3" name="図 2">
              <a:extLst>
                <a:ext uri="{FF2B5EF4-FFF2-40B4-BE49-F238E27FC236}">
                  <a16:creationId xmlns:a16="http://schemas.microsoft.com/office/drawing/2014/main" id="{9EED1EDA-6ABF-66EF-09DB-E398FC469320}"/>
                </a:ext>
              </a:extLst>
            </p:cNvPr>
            <p:cNvPicPr>
              <a:picLocks noChangeAspect="1"/>
            </p:cNvPicPr>
            <p:nvPr/>
          </p:nvPicPr>
          <p:blipFill rotWithShape="1">
            <a:blip r:embed="rId2"/>
            <a:srcRect l="6656" b="2670"/>
            <a:stretch/>
          </p:blipFill>
          <p:spPr>
            <a:xfrm>
              <a:off x="467544" y="3789040"/>
              <a:ext cx="3004460" cy="2610630"/>
            </a:xfrm>
            <a:prstGeom prst="rect">
              <a:avLst/>
            </a:prstGeom>
          </p:spPr>
        </p:pic>
        <p:pic>
          <p:nvPicPr>
            <p:cNvPr id="6" name="図 5">
              <a:extLst>
                <a:ext uri="{FF2B5EF4-FFF2-40B4-BE49-F238E27FC236}">
                  <a16:creationId xmlns:a16="http://schemas.microsoft.com/office/drawing/2014/main" id="{DCAD5E1E-4C1C-291E-0FFA-7209A8E61D33}"/>
                </a:ext>
              </a:extLst>
            </p:cNvPr>
            <p:cNvPicPr>
              <a:picLocks noChangeAspect="1"/>
            </p:cNvPicPr>
            <p:nvPr/>
          </p:nvPicPr>
          <p:blipFill rotWithShape="1">
            <a:blip r:embed="rId3"/>
            <a:srcRect l="9368" b="54185"/>
            <a:stretch/>
          </p:blipFill>
          <p:spPr>
            <a:xfrm>
              <a:off x="5136821" y="3807529"/>
              <a:ext cx="4027203" cy="2577614"/>
            </a:xfrm>
            <a:prstGeom prst="rect">
              <a:avLst/>
            </a:prstGeom>
          </p:spPr>
        </p:pic>
        <p:sp>
          <p:nvSpPr>
            <p:cNvPr id="7" name="テキスト ボックス 6">
              <a:extLst>
                <a:ext uri="{FF2B5EF4-FFF2-40B4-BE49-F238E27FC236}">
                  <a16:creationId xmlns:a16="http://schemas.microsoft.com/office/drawing/2014/main" id="{240B3658-7748-D1C0-4109-AC71223F5FFB}"/>
                </a:ext>
              </a:extLst>
            </p:cNvPr>
            <p:cNvSpPr txBox="1"/>
            <p:nvPr/>
          </p:nvSpPr>
          <p:spPr>
            <a:xfrm>
              <a:off x="569749" y="3208026"/>
              <a:ext cx="2371803" cy="643986"/>
            </a:xfrm>
            <a:prstGeom prst="rect">
              <a:avLst/>
            </a:prstGeom>
            <a:noFill/>
          </p:spPr>
          <p:txBody>
            <a:bodyPr wrap="square">
              <a:spAutoFit/>
            </a:bodyPr>
            <a:lstStyle/>
            <a:p>
              <a:pPr algn="ctr"/>
              <a:br>
                <a:rPr lang="en-US" altLang="ja-JP" sz="22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br>
              <a:r>
                <a:rPr lang="en-US" altLang="ja-JP" sz="1200" dirty="0">
                  <a:latin typeface="Arial Black" panose="020B0A04020102020204" pitchFamily="34" charset="0"/>
                </a:rPr>
                <a:t>NIM A945 (2019) 162612</a:t>
              </a:r>
              <a:endParaRPr lang="ja-JP" altLang="en-US" sz="12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p:txBody>
        </p:sp>
        <p:sp>
          <p:nvSpPr>
            <p:cNvPr id="8" name="テキスト ボックス 7">
              <a:extLst>
                <a:ext uri="{FF2B5EF4-FFF2-40B4-BE49-F238E27FC236}">
                  <a16:creationId xmlns:a16="http://schemas.microsoft.com/office/drawing/2014/main" id="{2729E62A-9360-B6C3-7E84-155110110887}"/>
                </a:ext>
              </a:extLst>
            </p:cNvPr>
            <p:cNvSpPr txBox="1"/>
            <p:nvPr/>
          </p:nvSpPr>
          <p:spPr>
            <a:xfrm>
              <a:off x="5940631" y="3197216"/>
              <a:ext cx="2371803" cy="643986"/>
            </a:xfrm>
            <a:prstGeom prst="rect">
              <a:avLst/>
            </a:prstGeom>
            <a:noFill/>
          </p:spPr>
          <p:txBody>
            <a:bodyPr wrap="square">
              <a:spAutoFit/>
            </a:bodyPr>
            <a:lstStyle/>
            <a:p>
              <a:pPr algn="ctr"/>
              <a:br>
                <a:rPr lang="en-US" altLang="ja-JP" sz="22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br>
              <a:r>
                <a:rPr lang="en-US" altLang="ja-JP" sz="1200" dirty="0">
                  <a:latin typeface="Arial Black" panose="020B0A04020102020204" pitchFamily="34" charset="0"/>
                </a:rPr>
                <a:t>JINST </a:t>
              </a:r>
              <a:r>
                <a:rPr lang="ja-JP" altLang="en-US" sz="1200" dirty="0">
                  <a:latin typeface="Arial Black" panose="020B0A04020102020204" pitchFamily="34" charset="0"/>
                </a:rPr>
                <a:t>1</a:t>
              </a:r>
              <a:r>
                <a:rPr lang="en-US" altLang="ja-JP" sz="1200" dirty="0">
                  <a:latin typeface="Arial Black" panose="020B0A04020102020204" pitchFamily="34" charset="0"/>
                </a:rPr>
                <a:t>7</a:t>
              </a:r>
              <a:r>
                <a:rPr lang="ja-JP" altLang="en-US" sz="1200" dirty="0">
                  <a:latin typeface="Arial Black" panose="020B0A04020102020204" pitchFamily="34" charset="0"/>
                </a:rPr>
                <a:t> </a:t>
              </a:r>
              <a:r>
                <a:rPr lang="en-US" altLang="ja-JP" sz="1200" dirty="0">
                  <a:latin typeface="Arial Black" panose="020B0A04020102020204" pitchFamily="34" charset="0"/>
                </a:rPr>
                <a:t>(2022)</a:t>
              </a:r>
              <a:r>
                <a:rPr lang="ja-JP" altLang="en-US" sz="1200" dirty="0">
                  <a:latin typeface="Arial Black" panose="020B0A04020102020204" pitchFamily="34" charset="0"/>
                </a:rPr>
                <a:t> </a:t>
              </a:r>
              <a:r>
                <a:rPr lang="en-US" altLang="ja-JP" sz="1200" dirty="0">
                  <a:latin typeface="Arial Black" panose="020B0A04020102020204" pitchFamily="34" charset="0"/>
                </a:rPr>
                <a:t>T11002</a:t>
              </a:r>
              <a:endParaRPr lang="ja-JP" altLang="en-US" sz="1200"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p:txBody>
        </p:sp>
        <p:sp>
          <p:nvSpPr>
            <p:cNvPr id="23" name="矢印: 右 22">
              <a:extLst>
                <a:ext uri="{FF2B5EF4-FFF2-40B4-BE49-F238E27FC236}">
                  <a16:creationId xmlns:a16="http://schemas.microsoft.com/office/drawing/2014/main" id="{7D2CE2D6-BB1B-D302-0659-D6BA8CF18B70}"/>
                </a:ext>
              </a:extLst>
            </p:cNvPr>
            <p:cNvSpPr/>
            <p:nvPr/>
          </p:nvSpPr>
          <p:spPr>
            <a:xfrm>
              <a:off x="4010762" y="4741960"/>
              <a:ext cx="505838" cy="758758"/>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1BCB7812-741F-1498-4BD9-61EEDD9FB305}"/>
                </a:ext>
              </a:extLst>
            </p:cNvPr>
            <p:cNvSpPr txBox="1"/>
            <p:nvPr/>
          </p:nvSpPr>
          <p:spPr>
            <a:xfrm>
              <a:off x="706895" y="6361248"/>
              <a:ext cx="2895231" cy="418591"/>
            </a:xfrm>
            <a:prstGeom prst="rect">
              <a:avLst/>
            </a:prstGeom>
            <a:noFill/>
          </p:spPr>
          <p:txBody>
            <a:bodyPr wrap="square" rtlCol="0">
              <a:spAutoFit/>
            </a:bodyPr>
            <a:lstStyle/>
            <a:p>
              <a:r>
                <a:rPr kumimoji="1" lang="en-US" altLang="ja-JP" sz="2000" dirty="0">
                  <a:latin typeface="UD デジタル 教科書体 NK-B" panose="02020700000000000000" pitchFamily="18" charset="-128"/>
                  <a:ea typeface="UD デジタル 教科書体 NK-B" panose="02020700000000000000" pitchFamily="18" charset="-128"/>
                  <a:cs typeface="源柔ゴシック Regular" panose="020B0302020203020207" pitchFamily="50" charset="-128"/>
                </a:rPr>
                <a:t># of iterations</a:t>
              </a:r>
              <a:endParaRPr kumimoji="1" lang="ja-JP" altLang="en-US" sz="2000" dirty="0">
                <a:latin typeface="UD デジタル 教科書体 NK-B" panose="02020700000000000000" pitchFamily="18" charset="-128"/>
                <a:ea typeface="UD デジタル 教科書体 NK-B" panose="02020700000000000000" pitchFamily="18" charset="-128"/>
                <a:cs typeface="源柔ゴシック Regular" panose="020B0302020203020207" pitchFamily="50" charset="-128"/>
              </a:endParaRPr>
            </a:p>
          </p:txBody>
        </p:sp>
        <p:sp>
          <p:nvSpPr>
            <p:cNvPr id="26" name="テキスト ボックス 25">
              <a:extLst>
                <a:ext uri="{FF2B5EF4-FFF2-40B4-BE49-F238E27FC236}">
                  <a16:creationId xmlns:a16="http://schemas.microsoft.com/office/drawing/2014/main" id="{DA809806-FCCF-5C7A-C685-4C1F81BB26DD}"/>
                </a:ext>
              </a:extLst>
            </p:cNvPr>
            <p:cNvSpPr txBox="1"/>
            <p:nvPr/>
          </p:nvSpPr>
          <p:spPr>
            <a:xfrm>
              <a:off x="6012865" y="6347325"/>
              <a:ext cx="3025205" cy="418591"/>
            </a:xfrm>
            <a:prstGeom prst="rect">
              <a:avLst/>
            </a:prstGeom>
            <a:noFill/>
          </p:spPr>
          <p:txBody>
            <a:bodyPr wrap="square" rtlCol="0">
              <a:spAutoFit/>
            </a:bodyPr>
            <a:lstStyle/>
            <a:p>
              <a:r>
                <a:rPr kumimoji="1" lang="en-US" altLang="ja-JP" sz="2000" dirty="0">
                  <a:latin typeface="UD デジタル 教科書体 NK-B" panose="02020700000000000000" pitchFamily="18" charset="-128"/>
                  <a:ea typeface="UD デジタル 教科書体 NK-B" panose="02020700000000000000" pitchFamily="18" charset="-128"/>
                  <a:cs typeface="源柔ゴシック Regular" panose="020B0302020203020207" pitchFamily="50" charset="-128"/>
                </a:rPr>
                <a:t># of iterations</a:t>
              </a:r>
              <a:endParaRPr kumimoji="1" lang="ja-JP" altLang="en-US" sz="2000" dirty="0">
                <a:latin typeface="UD デジタル 教科書体 NK-B" panose="02020700000000000000" pitchFamily="18" charset="-128"/>
                <a:ea typeface="UD デジタル 教科書体 NK-B" panose="02020700000000000000" pitchFamily="18" charset="-128"/>
                <a:cs typeface="源柔ゴシック Regular" panose="020B0302020203020207" pitchFamily="50" charset="-128"/>
              </a:endParaRPr>
            </a:p>
          </p:txBody>
        </p:sp>
        <p:sp>
          <p:nvSpPr>
            <p:cNvPr id="27" name="テキスト ボックス 26">
              <a:extLst>
                <a:ext uri="{FF2B5EF4-FFF2-40B4-BE49-F238E27FC236}">
                  <a16:creationId xmlns:a16="http://schemas.microsoft.com/office/drawing/2014/main" id="{56CF9BB6-F619-4728-821A-A412BB4032D6}"/>
                </a:ext>
              </a:extLst>
            </p:cNvPr>
            <p:cNvSpPr txBox="1"/>
            <p:nvPr/>
          </p:nvSpPr>
          <p:spPr>
            <a:xfrm rot="16200000">
              <a:off x="3435525" y="4711966"/>
              <a:ext cx="2998673" cy="421178"/>
            </a:xfrm>
            <a:prstGeom prst="rect">
              <a:avLst/>
            </a:prstGeom>
            <a:noFill/>
          </p:spPr>
          <p:txBody>
            <a:bodyPr wrap="square" rtlCol="0">
              <a:spAutoFit/>
            </a:bodyPr>
            <a:lstStyle/>
            <a:p>
              <a:r>
                <a:rPr kumimoji="1" lang="en-US" altLang="ja-JP" sz="2000" dirty="0">
                  <a:latin typeface="UD デジタル 教科書体 NK-B" panose="02020700000000000000" pitchFamily="18" charset="-128"/>
                  <a:ea typeface="UD デジタル 教科書体 NK-B" panose="02020700000000000000" pitchFamily="18" charset="-128"/>
                  <a:cs typeface="源柔ゴシック Regular" panose="020B0302020203020207" pitchFamily="50" charset="-128"/>
                </a:rPr>
                <a:t>pp of stability [%]</a:t>
              </a:r>
              <a:endParaRPr kumimoji="1" lang="ja-JP" altLang="en-US" sz="2000" dirty="0">
                <a:latin typeface="UD デジタル 教科書体 NK-B" panose="02020700000000000000" pitchFamily="18" charset="-128"/>
                <a:ea typeface="UD デジタル 教科書体 NK-B" panose="02020700000000000000" pitchFamily="18" charset="-128"/>
                <a:cs typeface="源柔ゴシック Regular" panose="020B0302020203020207" pitchFamily="50" charset="-128"/>
              </a:endParaRPr>
            </a:p>
          </p:txBody>
        </p:sp>
        <p:sp>
          <p:nvSpPr>
            <p:cNvPr id="28" name="テキスト ボックス 27">
              <a:extLst>
                <a:ext uri="{FF2B5EF4-FFF2-40B4-BE49-F238E27FC236}">
                  <a16:creationId xmlns:a16="http://schemas.microsoft.com/office/drawing/2014/main" id="{4691880A-BC6C-2A3F-9349-0693E58C4E8C}"/>
                </a:ext>
              </a:extLst>
            </p:cNvPr>
            <p:cNvSpPr txBox="1"/>
            <p:nvPr/>
          </p:nvSpPr>
          <p:spPr>
            <a:xfrm rot="16200000">
              <a:off x="-1226381" y="4674300"/>
              <a:ext cx="2923340" cy="421178"/>
            </a:xfrm>
            <a:prstGeom prst="rect">
              <a:avLst/>
            </a:prstGeom>
            <a:noFill/>
          </p:spPr>
          <p:txBody>
            <a:bodyPr wrap="square" rtlCol="0">
              <a:spAutoFit/>
            </a:bodyPr>
            <a:lstStyle/>
            <a:p>
              <a:r>
                <a:rPr kumimoji="1" lang="en-US" altLang="ja-JP" sz="2000" dirty="0">
                  <a:latin typeface="UD デジタル 教科書体 NK-B" panose="02020700000000000000" pitchFamily="18" charset="-128"/>
                  <a:ea typeface="UD デジタル 教科書体 NK-B" panose="02020700000000000000" pitchFamily="18" charset="-128"/>
                  <a:cs typeface="源柔ゴシック Regular" panose="020B0302020203020207" pitchFamily="50" charset="-128"/>
                </a:rPr>
                <a:t>pp of stability [%]</a:t>
              </a:r>
              <a:endParaRPr kumimoji="1" lang="ja-JP" altLang="en-US" sz="2000" dirty="0">
                <a:latin typeface="UD デジタル 教科書体 NK-B" panose="02020700000000000000" pitchFamily="18" charset="-128"/>
                <a:ea typeface="UD デジタル 教科書体 NK-B" panose="02020700000000000000" pitchFamily="18" charset="-128"/>
                <a:cs typeface="源柔ゴシック Regular" panose="020B0302020203020207" pitchFamily="50" charset="-128"/>
              </a:endParaRPr>
            </a:p>
          </p:txBody>
        </p:sp>
        <p:cxnSp>
          <p:nvCxnSpPr>
            <p:cNvPr id="29" name="直線コネクタ 28">
              <a:extLst>
                <a:ext uri="{FF2B5EF4-FFF2-40B4-BE49-F238E27FC236}">
                  <a16:creationId xmlns:a16="http://schemas.microsoft.com/office/drawing/2014/main" id="{72829662-5D80-3F27-1C07-70A2975FDB12}"/>
                </a:ext>
              </a:extLst>
            </p:cNvPr>
            <p:cNvCxnSpPr/>
            <p:nvPr/>
          </p:nvCxnSpPr>
          <p:spPr>
            <a:xfrm>
              <a:off x="614617" y="6026660"/>
              <a:ext cx="2632495" cy="0"/>
            </a:xfrm>
            <a:prstGeom prst="line">
              <a:avLst/>
            </a:prstGeom>
            <a:ln w="38100" cap="rnd">
              <a:solidFill>
                <a:srgbClr val="FF0000">
                  <a:alpha val="57000"/>
                </a:srgbClr>
              </a:solidFill>
              <a:round/>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09D1CE65-EFED-F502-17AE-7A5345946BAC}"/>
                </a:ext>
              </a:extLst>
            </p:cNvPr>
            <p:cNvCxnSpPr>
              <a:cxnSpLocks/>
            </p:cNvCxnSpPr>
            <p:nvPr/>
          </p:nvCxnSpPr>
          <p:spPr>
            <a:xfrm>
              <a:off x="6349132" y="5595399"/>
              <a:ext cx="1963302" cy="0"/>
            </a:xfrm>
            <a:prstGeom prst="line">
              <a:avLst/>
            </a:prstGeom>
            <a:ln w="38100" cap="rnd">
              <a:solidFill>
                <a:srgbClr val="FF0000">
                  <a:alpha val="57000"/>
                </a:srgbClr>
              </a:solidFill>
              <a:round/>
            </a:ln>
          </p:spPr>
          <p:style>
            <a:lnRef idx="1">
              <a:schemeClr val="accent1"/>
            </a:lnRef>
            <a:fillRef idx="0">
              <a:schemeClr val="accent1"/>
            </a:fillRef>
            <a:effectRef idx="0">
              <a:schemeClr val="accent1"/>
            </a:effectRef>
            <a:fontRef idx="minor">
              <a:schemeClr val="tx1"/>
            </a:fontRef>
          </p:style>
        </p:cxnSp>
        <p:sp>
          <p:nvSpPr>
            <p:cNvPr id="31" name="テキスト ボックス 30">
              <a:extLst>
                <a:ext uri="{FF2B5EF4-FFF2-40B4-BE49-F238E27FC236}">
                  <a16:creationId xmlns:a16="http://schemas.microsoft.com/office/drawing/2014/main" id="{94E87FD8-4305-6787-969F-B6F8BC934257}"/>
                </a:ext>
              </a:extLst>
            </p:cNvPr>
            <p:cNvSpPr txBox="1"/>
            <p:nvPr/>
          </p:nvSpPr>
          <p:spPr>
            <a:xfrm>
              <a:off x="503985" y="5657477"/>
              <a:ext cx="2021966" cy="418591"/>
            </a:xfrm>
            <a:prstGeom prst="rect">
              <a:avLst/>
            </a:prstGeom>
            <a:noFill/>
          </p:spPr>
          <p:txBody>
            <a:bodyPr wrap="square" rtlCol="0">
              <a:spAutoFit/>
            </a:bodyPr>
            <a:lstStyle/>
            <a:p>
              <a:r>
                <a:rPr kumimoji="1" lang="en-US" altLang="ja-JP" sz="2000" dirty="0">
                  <a:solidFill>
                    <a:srgbClr val="FF0000"/>
                  </a:solidFill>
                  <a:latin typeface="UD デジタル 教科書体 NK-B" panose="02020700000000000000" pitchFamily="18" charset="-128"/>
                  <a:ea typeface="UD デジタル 教科書体 NK-B" panose="02020700000000000000" pitchFamily="18" charset="-128"/>
                  <a:cs typeface="源柔ゴシック Regular" panose="020B0302020203020207" pitchFamily="50" charset="-128"/>
                </a:rPr>
                <a:t>0.4 %</a:t>
              </a:r>
              <a:endParaRPr kumimoji="1" lang="ja-JP" altLang="en-US" sz="2000" dirty="0">
                <a:solidFill>
                  <a:srgbClr val="FF0000"/>
                </a:solidFill>
                <a:latin typeface="UD デジタル 教科書体 NK-B" panose="02020700000000000000" pitchFamily="18" charset="-128"/>
                <a:ea typeface="UD デジタル 教科書体 NK-B" panose="02020700000000000000" pitchFamily="18" charset="-128"/>
                <a:cs typeface="源柔ゴシック Regular" panose="020B0302020203020207" pitchFamily="50" charset="-128"/>
              </a:endParaRPr>
            </a:p>
          </p:txBody>
        </p:sp>
        <p:sp>
          <p:nvSpPr>
            <p:cNvPr id="32" name="テキスト ボックス 31">
              <a:extLst>
                <a:ext uri="{FF2B5EF4-FFF2-40B4-BE49-F238E27FC236}">
                  <a16:creationId xmlns:a16="http://schemas.microsoft.com/office/drawing/2014/main" id="{A0C0AF85-869A-AE6C-F62B-667956D96769}"/>
                </a:ext>
              </a:extLst>
            </p:cNvPr>
            <p:cNvSpPr txBox="1"/>
            <p:nvPr/>
          </p:nvSpPr>
          <p:spPr>
            <a:xfrm>
              <a:off x="7189838" y="5226590"/>
              <a:ext cx="2021966" cy="418591"/>
            </a:xfrm>
            <a:prstGeom prst="rect">
              <a:avLst/>
            </a:prstGeom>
            <a:noFill/>
          </p:spPr>
          <p:txBody>
            <a:bodyPr wrap="square" rtlCol="0">
              <a:spAutoFit/>
            </a:bodyPr>
            <a:lstStyle/>
            <a:p>
              <a:r>
                <a:rPr kumimoji="1" lang="en-US" altLang="ja-JP" sz="2000" dirty="0">
                  <a:solidFill>
                    <a:srgbClr val="FF0000"/>
                  </a:solidFill>
                  <a:latin typeface="UD デジタル 教科書体 NK-B" panose="02020700000000000000" pitchFamily="18" charset="-128"/>
                  <a:ea typeface="UD デジタル 教科書体 NK-B" panose="02020700000000000000" pitchFamily="18" charset="-128"/>
                  <a:cs typeface="源柔ゴシック Regular" panose="020B0302020203020207" pitchFamily="50" charset="-128"/>
                </a:rPr>
                <a:t>0.2 %</a:t>
              </a:r>
              <a:endParaRPr kumimoji="1" lang="ja-JP" altLang="en-US" sz="2000" dirty="0">
                <a:solidFill>
                  <a:srgbClr val="FF0000"/>
                </a:solidFill>
                <a:latin typeface="UD デジタル 教科書体 NK-B" panose="02020700000000000000" pitchFamily="18" charset="-128"/>
                <a:ea typeface="UD デジタル 教科書体 NK-B" panose="02020700000000000000" pitchFamily="18" charset="-128"/>
                <a:cs typeface="源柔ゴシック Regular" panose="020B0302020203020207" pitchFamily="50" charset="-128"/>
              </a:endParaRPr>
            </a:p>
          </p:txBody>
        </p:sp>
        <p:cxnSp>
          <p:nvCxnSpPr>
            <p:cNvPr id="33" name="直線矢印コネクタ 32">
              <a:extLst>
                <a:ext uri="{FF2B5EF4-FFF2-40B4-BE49-F238E27FC236}">
                  <a16:creationId xmlns:a16="http://schemas.microsoft.com/office/drawing/2014/main" id="{46F8D774-57FC-36E0-DBB9-6D979AFF4592}"/>
                </a:ext>
              </a:extLst>
            </p:cNvPr>
            <p:cNvCxnSpPr/>
            <p:nvPr/>
          </p:nvCxnSpPr>
          <p:spPr>
            <a:xfrm>
              <a:off x="6664064" y="5226590"/>
              <a:ext cx="0" cy="274128"/>
            </a:xfrm>
            <a:prstGeom prst="straightConnector1">
              <a:avLst/>
            </a:prstGeom>
            <a:ln w="28575" cap="rnd">
              <a:solidFill>
                <a:srgbClr val="FF0000">
                  <a:alpha val="76000"/>
                </a:srgbClr>
              </a:solidFill>
              <a:round/>
              <a:headEnd type="none"/>
              <a:tailEnd type="triangle"/>
            </a:ln>
          </p:spPr>
          <p:style>
            <a:lnRef idx="1">
              <a:schemeClr val="accent1"/>
            </a:lnRef>
            <a:fillRef idx="0">
              <a:schemeClr val="accent1"/>
            </a:fillRef>
            <a:effectRef idx="0">
              <a:schemeClr val="accent1"/>
            </a:effectRef>
            <a:fontRef idx="minor">
              <a:schemeClr val="tx1"/>
            </a:fontRef>
          </p:style>
        </p:cxnSp>
        <p:sp>
          <p:nvSpPr>
            <p:cNvPr id="34" name="テキスト ボックス 33">
              <a:extLst>
                <a:ext uri="{FF2B5EF4-FFF2-40B4-BE49-F238E27FC236}">
                  <a16:creationId xmlns:a16="http://schemas.microsoft.com/office/drawing/2014/main" id="{2FF4FB38-3674-F8C0-B7B8-9167B3DC816B}"/>
                </a:ext>
              </a:extLst>
            </p:cNvPr>
            <p:cNvSpPr txBox="1"/>
            <p:nvPr/>
          </p:nvSpPr>
          <p:spPr>
            <a:xfrm>
              <a:off x="6349132" y="4796157"/>
              <a:ext cx="2021966" cy="418591"/>
            </a:xfrm>
            <a:prstGeom prst="rect">
              <a:avLst/>
            </a:prstGeom>
            <a:noFill/>
          </p:spPr>
          <p:txBody>
            <a:bodyPr wrap="square" rtlCol="0">
              <a:spAutoFit/>
            </a:bodyPr>
            <a:lstStyle/>
            <a:p>
              <a:r>
                <a:rPr kumimoji="1" lang="en-US" altLang="ja-JP" sz="2000" dirty="0">
                  <a:solidFill>
                    <a:srgbClr val="FF0000"/>
                  </a:solidFill>
                  <a:latin typeface="UD デジタル 教科書体 NK-B" panose="02020700000000000000" pitchFamily="18" charset="-128"/>
                  <a:ea typeface="UD デジタル 教科書体 NK-B" panose="02020700000000000000" pitchFamily="18" charset="-128"/>
                  <a:cs typeface="源柔ゴシック Regular" panose="020B0302020203020207" pitchFamily="50" charset="-128"/>
                </a:rPr>
                <a:t>2</a:t>
              </a:r>
              <a:r>
                <a:rPr kumimoji="1" lang="en-US" altLang="ja-JP" sz="2000" baseline="30000" dirty="0">
                  <a:solidFill>
                    <a:srgbClr val="FF0000"/>
                  </a:solidFill>
                  <a:latin typeface="UD デジタル 教科書体 NK-B" panose="02020700000000000000" pitchFamily="18" charset="-128"/>
                  <a:ea typeface="UD デジタル 教科書体 NK-B" panose="02020700000000000000" pitchFamily="18" charset="-128"/>
                  <a:cs typeface="源柔ゴシック Regular" panose="020B0302020203020207" pitchFamily="50" charset="-128"/>
                </a:rPr>
                <a:t>nd</a:t>
              </a:r>
              <a:r>
                <a:rPr kumimoji="1" lang="en-US" altLang="ja-JP" sz="2000" dirty="0">
                  <a:solidFill>
                    <a:srgbClr val="FF0000"/>
                  </a:solidFill>
                  <a:latin typeface="UD デジタル 教科書体 NK-B" panose="02020700000000000000" pitchFamily="18" charset="-128"/>
                  <a:ea typeface="UD デジタル 教科書体 NK-B" panose="02020700000000000000" pitchFamily="18" charset="-128"/>
                  <a:cs typeface="源柔ゴシック Regular" panose="020B0302020203020207" pitchFamily="50" charset="-128"/>
                </a:rPr>
                <a:t> time</a:t>
              </a:r>
              <a:endParaRPr kumimoji="1" lang="ja-JP" altLang="en-US" sz="2000" dirty="0">
                <a:solidFill>
                  <a:srgbClr val="FF0000"/>
                </a:solidFill>
                <a:latin typeface="UD デジタル 教科書体 NK-B" panose="02020700000000000000" pitchFamily="18" charset="-128"/>
                <a:ea typeface="UD デジタル 教科書体 NK-B" panose="02020700000000000000" pitchFamily="18" charset="-128"/>
                <a:cs typeface="源柔ゴシック Regular" panose="020B0302020203020207" pitchFamily="50" charset="-128"/>
              </a:endParaRPr>
            </a:p>
          </p:txBody>
        </p:sp>
        <p:sp>
          <p:nvSpPr>
            <p:cNvPr id="35" name="テキスト ボックス 34">
              <a:extLst>
                <a:ext uri="{FF2B5EF4-FFF2-40B4-BE49-F238E27FC236}">
                  <a16:creationId xmlns:a16="http://schemas.microsoft.com/office/drawing/2014/main" id="{08BB0494-50C8-7CEF-9F8D-E1B90541756E}"/>
                </a:ext>
              </a:extLst>
            </p:cNvPr>
            <p:cNvSpPr txBox="1"/>
            <p:nvPr/>
          </p:nvSpPr>
          <p:spPr>
            <a:xfrm>
              <a:off x="2007713" y="5127627"/>
              <a:ext cx="1579565" cy="418591"/>
            </a:xfrm>
            <a:prstGeom prst="rect">
              <a:avLst/>
            </a:prstGeom>
            <a:noFill/>
          </p:spPr>
          <p:txBody>
            <a:bodyPr wrap="square" rtlCol="0">
              <a:spAutoFit/>
            </a:bodyPr>
            <a:lstStyle/>
            <a:p>
              <a:r>
                <a:rPr kumimoji="1" lang="en-US" altLang="ja-JP" sz="2000" dirty="0">
                  <a:solidFill>
                    <a:srgbClr val="FF0000"/>
                  </a:solidFill>
                  <a:latin typeface="UD デジタル 教科書体 NK-B" panose="02020700000000000000" pitchFamily="18" charset="-128"/>
                  <a:ea typeface="UD デジタル 教科書体 NK-B" panose="02020700000000000000" pitchFamily="18" charset="-128"/>
                  <a:cs typeface="源柔ゴシック Regular" panose="020B0302020203020207" pitchFamily="50" charset="-128"/>
                </a:rPr>
                <a:t>26</a:t>
              </a:r>
              <a:r>
                <a:rPr kumimoji="1" lang="en-US" altLang="ja-JP" sz="2000" baseline="30000" dirty="0">
                  <a:solidFill>
                    <a:srgbClr val="FF0000"/>
                  </a:solidFill>
                  <a:latin typeface="UD デジタル 教科書体 NK-B" panose="02020700000000000000" pitchFamily="18" charset="-128"/>
                  <a:ea typeface="UD デジタル 教科書体 NK-B" panose="02020700000000000000" pitchFamily="18" charset="-128"/>
                  <a:cs typeface="源柔ゴシック Regular" panose="020B0302020203020207" pitchFamily="50" charset="-128"/>
                </a:rPr>
                <a:t>th</a:t>
              </a:r>
              <a:r>
                <a:rPr kumimoji="1" lang="en-US" altLang="ja-JP" sz="2000" dirty="0">
                  <a:solidFill>
                    <a:srgbClr val="FF0000"/>
                  </a:solidFill>
                  <a:latin typeface="UD デジタル 教科書体 NK-B" panose="02020700000000000000" pitchFamily="18" charset="-128"/>
                  <a:ea typeface="UD デジタル 教科書体 NK-B" panose="02020700000000000000" pitchFamily="18" charset="-128"/>
                  <a:cs typeface="源柔ゴシック Regular" panose="020B0302020203020207" pitchFamily="50" charset="-128"/>
                </a:rPr>
                <a:t> time</a:t>
              </a:r>
              <a:endParaRPr kumimoji="1" lang="ja-JP" altLang="en-US" sz="2000" dirty="0">
                <a:solidFill>
                  <a:srgbClr val="FF0000"/>
                </a:solidFill>
                <a:latin typeface="UD デジタル 教科書体 NK-B" panose="02020700000000000000" pitchFamily="18" charset="-128"/>
                <a:ea typeface="UD デジタル 教科書体 NK-B" panose="02020700000000000000" pitchFamily="18" charset="-128"/>
                <a:cs typeface="源柔ゴシック Regular" panose="020B0302020203020207" pitchFamily="50" charset="-128"/>
              </a:endParaRPr>
            </a:p>
          </p:txBody>
        </p:sp>
        <p:cxnSp>
          <p:nvCxnSpPr>
            <p:cNvPr id="36" name="直線矢印コネクタ 35">
              <a:extLst>
                <a:ext uri="{FF2B5EF4-FFF2-40B4-BE49-F238E27FC236}">
                  <a16:creationId xmlns:a16="http://schemas.microsoft.com/office/drawing/2014/main" id="{77270983-23ED-F5CD-8632-5B989D659E96}"/>
                </a:ext>
              </a:extLst>
            </p:cNvPr>
            <p:cNvCxnSpPr/>
            <p:nvPr/>
          </p:nvCxnSpPr>
          <p:spPr>
            <a:xfrm>
              <a:off x="2919554" y="5605463"/>
              <a:ext cx="0" cy="274128"/>
            </a:xfrm>
            <a:prstGeom prst="straightConnector1">
              <a:avLst/>
            </a:prstGeom>
            <a:ln w="28575" cap="rnd">
              <a:solidFill>
                <a:srgbClr val="FF0000">
                  <a:alpha val="76000"/>
                </a:srgbClr>
              </a:solidFill>
              <a:round/>
              <a:headEnd type="none"/>
              <a:tailEnd type="triangle"/>
            </a:ln>
          </p:spPr>
          <p:style>
            <a:lnRef idx="1">
              <a:schemeClr val="accent1"/>
            </a:lnRef>
            <a:fillRef idx="0">
              <a:schemeClr val="accent1"/>
            </a:fillRef>
            <a:effectRef idx="0">
              <a:schemeClr val="accent1"/>
            </a:effectRef>
            <a:fontRef idx="minor">
              <a:schemeClr val="tx1"/>
            </a:fontRef>
          </p:style>
        </p:cxnSp>
      </p:grpSp>
      <p:sp>
        <p:nvSpPr>
          <p:cNvPr id="38" name="コンテンツ プレースホルダー 4">
            <a:extLst>
              <a:ext uri="{FF2B5EF4-FFF2-40B4-BE49-F238E27FC236}">
                <a16:creationId xmlns:a16="http://schemas.microsoft.com/office/drawing/2014/main" id="{4D0912B8-F20F-6C52-DDCD-5828AB5A1BD0}"/>
              </a:ext>
            </a:extLst>
          </p:cNvPr>
          <p:cNvSpPr>
            <a:spLocks noGrp="1"/>
          </p:cNvSpPr>
          <p:nvPr>
            <p:ph idx="1"/>
          </p:nvPr>
        </p:nvSpPr>
        <p:spPr>
          <a:xfrm>
            <a:off x="301315" y="969274"/>
            <a:ext cx="8519157" cy="2603742"/>
          </a:xfrm>
        </p:spPr>
        <p:txBody>
          <a:bodyPr>
            <a:normAutofit/>
          </a:bodyPr>
          <a:lstStyle/>
          <a:p>
            <a:r>
              <a:rPr lang="en-US" altLang="ja-JP" sz="2400" dirty="0"/>
              <a:t>Several improvements are possible with the new RF system, one of which is the adaptive F</a:t>
            </a:r>
            <a:r>
              <a:rPr lang="en-US" altLang="ja-JP" sz="1600" dirty="0"/>
              <a:t>eed-</a:t>
            </a:r>
            <a:r>
              <a:rPr lang="en-US" altLang="ja-JP" sz="2400" dirty="0"/>
              <a:t>F</a:t>
            </a:r>
            <a:r>
              <a:rPr lang="en-US" altLang="ja-JP" sz="1600" dirty="0"/>
              <a:t>orward</a:t>
            </a:r>
            <a:r>
              <a:rPr lang="en-US" altLang="ja-JP" sz="2400" dirty="0"/>
              <a:t> control.</a:t>
            </a:r>
          </a:p>
          <a:p>
            <a:r>
              <a:rPr lang="en-US" altLang="ja-JP" sz="2400" dirty="0"/>
              <a:t>Calibrating the system in the freq. domain in advance and isolating fluctuations caused by klystrons etc. improves the performances</a:t>
            </a:r>
            <a:endParaRPr lang="ja-JP" altLang="en-US" sz="2180" dirty="0"/>
          </a:p>
        </p:txBody>
      </p:sp>
      <p:sp>
        <p:nvSpPr>
          <p:cNvPr id="40" name="テキスト ボックス 39">
            <a:extLst>
              <a:ext uri="{FF2B5EF4-FFF2-40B4-BE49-F238E27FC236}">
                <a16:creationId xmlns:a16="http://schemas.microsoft.com/office/drawing/2014/main" id="{2F396436-1078-22B0-0D3F-9540482C351C}"/>
              </a:ext>
            </a:extLst>
          </p:cNvPr>
          <p:cNvSpPr txBox="1"/>
          <p:nvPr/>
        </p:nvSpPr>
        <p:spPr>
          <a:xfrm>
            <a:off x="1115616" y="6309320"/>
            <a:ext cx="8136904" cy="430887"/>
          </a:xfrm>
          <a:prstGeom prst="rect">
            <a:avLst/>
          </a:prstGeom>
          <a:noFill/>
        </p:spPr>
        <p:txBody>
          <a:bodyPr wrap="square">
            <a:spAutoFit/>
          </a:bodyPr>
          <a:lstStyle/>
          <a:p>
            <a:r>
              <a:rPr lang="en-US" altLang="ja-JP" sz="2200" dirty="0">
                <a:solidFill>
                  <a:srgbClr val="FF0000"/>
                </a:solidFill>
                <a:latin typeface="UD デジタル 教科書体 NK-B" panose="02020700000000000000" pitchFamily="18" charset="-128"/>
                <a:ea typeface="UD デジタル 教科書体 NK-B" panose="02020700000000000000" pitchFamily="18" charset="-128"/>
              </a:rPr>
              <a:t>demonstrated more rapid and stable operation</a:t>
            </a:r>
            <a:endParaRPr lang="ja-JP" altLang="en-US" sz="2200" dirty="0">
              <a:solidFill>
                <a:srgbClr val="FF0000"/>
              </a:solidFill>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18841455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5783700-1A09-895E-B58E-400931258A9E}"/>
              </a:ext>
            </a:extLst>
          </p:cNvPr>
          <p:cNvSpPr>
            <a:spLocks noGrp="1"/>
          </p:cNvSpPr>
          <p:nvPr>
            <p:ph type="title"/>
          </p:nvPr>
        </p:nvSpPr>
        <p:spPr/>
        <p:txBody>
          <a:bodyPr>
            <a:normAutofit fontScale="90000"/>
          </a:bodyPr>
          <a:lstStyle/>
          <a:p>
            <a:r>
              <a:rPr kumimoji="1" lang="en-US" altLang="ja-JP" sz="3800" dirty="0"/>
              <a:t>RF Control for Intermediate Pulse</a:t>
            </a:r>
            <a:endParaRPr kumimoji="1" lang="ja-JP" altLang="en-US" sz="3800" dirty="0"/>
          </a:p>
        </p:txBody>
      </p:sp>
      <p:grpSp>
        <p:nvGrpSpPr>
          <p:cNvPr id="4" name="グループ化 3">
            <a:extLst>
              <a:ext uri="{FF2B5EF4-FFF2-40B4-BE49-F238E27FC236}">
                <a16:creationId xmlns:a16="http://schemas.microsoft.com/office/drawing/2014/main" id="{6117F48E-6950-AA14-2C86-8428438E2FC9}"/>
              </a:ext>
            </a:extLst>
          </p:cNvPr>
          <p:cNvGrpSpPr/>
          <p:nvPr/>
        </p:nvGrpSpPr>
        <p:grpSpPr>
          <a:xfrm>
            <a:off x="0" y="2060848"/>
            <a:ext cx="8928992" cy="3596057"/>
            <a:chOff x="268722" y="3208594"/>
            <a:chExt cx="9442353" cy="3870708"/>
          </a:xfrm>
        </p:grpSpPr>
        <p:pic>
          <p:nvPicPr>
            <p:cNvPr id="5" name="図 4" descr="ダイアグラム&#10;&#10;自動的に生成された説明">
              <a:extLst>
                <a:ext uri="{FF2B5EF4-FFF2-40B4-BE49-F238E27FC236}">
                  <a16:creationId xmlns:a16="http://schemas.microsoft.com/office/drawing/2014/main" id="{D2A0CAAB-CF19-DDEF-86CE-0800E678B8A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727" t="70299" r="4908" b="4041"/>
            <a:stretch/>
          </p:blipFill>
          <p:spPr>
            <a:xfrm>
              <a:off x="980736" y="3389510"/>
              <a:ext cx="8730339" cy="3629083"/>
            </a:xfrm>
            <a:prstGeom prst="rect">
              <a:avLst/>
            </a:prstGeom>
          </p:spPr>
        </p:pic>
        <p:sp>
          <p:nvSpPr>
            <p:cNvPr id="9" name="コンテンツ プレースホルダー 2">
              <a:extLst>
                <a:ext uri="{FF2B5EF4-FFF2-40B4-BE49-F238E27FC236}">
                  <a16:creationId xmlns:a16="http://schemas.microsoft.com/office/drawing/2014/main" id="{746461B1-BDE7-740A-C49C-B75707379C52}"/>
                </a:ext>
              </a:extLst>
            </p:cNvPr>
            <p:cNvSpPr txBox="1">
              <a:spLocks/>
            </p:cNvSpPr>
            <p:nvPr/>
          </p:nvSpPr>
          <p:spPr>
            <a:xfrm rot="16200000">
              <a:off x="-341256" y="3818572"/>
              <a:ext cx="1875249" cy="655294"/>
            </a:xfrm>
            <a:prstGeom prst="rect">
              <a:avLst/>
            </a:prstGeom>
          </p:spPr>
          <p:txBody>
            <a:bodyPr vert="horz" lIns="91440" tIns="45720" rIns="91440" bIns="45720" rtlCol="0">
              <a:normAutofit lnSpcReduction="10000"/>
            </a:bodyPr>
            <a:lstStyle>
              <a:lvl1pPr marL="251986" indent="-251986" algn="l" defTabSz="1007943" rtl="0" eaLnBrk="1" latinLnBrk="0" hangingPunct="1">
                <a:lnSpc>
                  <a:spcPct val="90000"/>
                </a:lnSpc>
                <a:spcBef>
                  <a:spcPts val="1102"/>
                </a:spcBef>
                <a:buFont typeface="Arial" panose="020B0604020202020204" pitchFamily="34" charset="0"/>
                <a:buChar char="•"/>
                <a:defRPr kumimoji="1" sz="2866" kern="1200">
                  <a:solidFill>
                    <a:schemeClr val="tx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defRPr>
              </a:lvl1pPr>
              <a:lvl2pPr marL="755957" indent="-251986" algn="l" defTabSz="1007943" rtl="0" eaLnBrk="1" latinLnBrk="0" hangingPunct="1">
                <a:lnSpc>
                  <a:spcPct val="90000"/>
                </a:lnSpc>
                <a:spcBef>
                  <a:spcPts val="551"/>
                </a:spcBef>
                <a:buFont typeface="Arial" panose="020B0604020202020204" pitchFamily="34" charset="0"/>
                <a:buChar char="•"/>
                <a:defRPr kumimoji="1" sz="2646" kern="1200">
                  <a:solidFill>
                    <a:schemeClr val="tx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646" kern="1200">
                  <a:solidFill>
                    <a:schemeClr val="tx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bg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ctr">
                <a:lnSpc>
                  <a:spcPct val="100000"/>
                </a:lnSpc>
                <a:buNone/>
              </a:pPr>
              <a:r>
                <a:rPr lang="en-US" altLang="ja-JP" sz="1800" dirty="0">
                  <a:latin typeface="UD デジタル 教科書体 NK-B" panose="02020700000000000000" pitchFamily="18" charset="-128"/>
                  <a:ea typeface="UD デジタル 教科書体 NK-B" panose="02020700000000000000" pitchFamily="18" charset="-128"/>
                </a:rPr>
                <a:t>tank voltage </a:t>
              </a:r>
              <a:br>
                <a:rPr lang="en-US" altLang="ja-JP" sz="1800" dirty="0">
                  <a:latin typeface="UD デジタル 教科書体 NK-B" panose="02020700000000000000" pitchFamily="18" charset="-128"/>
                  <a:ea typeface="UD デジタル 教科書体 NK-B" panose="02020700000000000000" pitchFamily="18" charset="-128"/>
                </a:rPr>
              </a:br>
              <a:r>
                <a:rPr lang="en-US" altLang="ja-JP" sz="1800" dirty="0">
                  <a:latin typeface="UD デジタル 教科書体 NK-B" panose="02020700000000000000" pitchFamily="18" charset="-128"/>
                  <a:ea typeface="UD デジタル 教科書体 NK-B" panose="02020700000000000000" pitchFamily="18" charset="-128"/>
                </a:rPr>
                <a:t>[arb. unit]</a:t>
              </a:r>
              <a:endParaRPr lang="ja-JP" altLang="en-US" sz="1800" dirty="0">
                <a:latin typeface="UD デジタル 教科書体 NK-B" panose="02020700000000000000" pitchFamily="18" charset="-128"/>
                <a:ea typeface="UD デジタル 教科書体 NK-B" panose="02020700000000000000" pitchFamily="18" charset="-128"/>
              </a:endParaRPr>
            </a:p>
          </p:txBody>
        </p:sp>
        <p:sp>
          <p:nvSpPr>
            <p:cNvPr id="10" name="コンテンツ プレースホルダー 2">
              <a:extLst>
                <a:ext uri="{FF2B5EF4-FFF2-40B4-BE49-F238E27FC236}">
                  <a16:creationId xmlns:a16="http://schemas.microsoft.com/office/drawing/2014/main" id="{1C6F3D12-489F-E64E-7C99-4ED43552D67B}"/>
                </a:ext>
              </a:extLst>
            </p:cNvPr>
            <p:cNvSpPr txBox="1">
              <a:spLocks/>
            </p:cNvSpPr>
            <p:nvPr/>
          </p:nvSpPr>
          <p:spPr>
            <a:xfrm rot="16200000">
              <a:off x="-341255" y="5814031"/>
              <a:ext cx="1875249" cy="655294"/>
            </a:xfrm>
            <a:prstGeom prst="rect">
              <a:avLst/>
            </a:prstGeom>
          </p:spPr>
          <p:txBody>
            <a:bodyPr vert="horz" lIns="91440" tIns="45720" rIns="91440" bIns="45720" rtlCol="0">
              <a:normAutofit lnSpcReduction="10000"/>
            </a:bodyPr>
            <a:lstStyle>
              <a:lvl1pPr marL="251986" indent="-251986" algn="l" defTabSz="1007943" rtl="0" eaLnBrk="1" latinLnBrk="0" hangingPunct="1">
                <a:lnSpc>
                  <a:spcPct val="90000"/>
                </a:lnSpc>
                <a:spcBef>
                  <a:spcPts val="1102"/>
                </a:spcBef>
                <a:buFont typeface="Arial" panose="020B0604020202020204" pitchFamily="34" charset="0"/>
                <a:buChar char="•"/>
                <a:defRPr kumimoji="1" sz="2866" kern="1200">
                  <a:solidFill>
                    <a:schemeClr val="tx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defRPr>
              </a:lvl1pPr>
              <a:lvl2pPr marL="755957" indent="-251986" algn="l" defTabSz="1007943" rtl="0" eaLnBrk="1" latinLnBrk="0" hangingPunct="1">
                <a:lnSpc>
                  <a:spcPct val="90000"/>
                </a:lnSpc>
                <a:spcBef>
                  <a:spcPts val="551"/>
                </a:spcBef>
                <a:buFont typeface="Arial" panose="020B0604020202020204" pitchFamily="34" charset="0"/>
                <a:buChar char="•"/>
                <a:defRPr kumimoji="1" sz="2646" kern="1200">
                  <a:solidFill>
                    <a:schemeClr val="tx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646" kern="1200">
                  <a:solidFill>
                    <a:schemeClr val="tx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bg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ctr">
                <a:lnSpc>
                  <a:spcPct val="100000"/>
                </a:lnSpc>
                <a:buNone/>
              </a:pPr>
              <a:r>
                <a:rPr lang="en-US" altLang="ja-JP" sz="1800" dirty="0">
                  <a:latin typeface="UD デジタル 教科書体 NK-B" panose="02020700000000000000" pitchFamily="18" charset="-128"/>
                  <a:ea typeface="UD デジタル 教科書体 NK-B" panose="02020700000000000000" pitchFamily="18" charset="-128"/>
                </a:rPr>
                <a:t>tank phase</a:t>
              </a:r>
              <a:br>
                <a:rPr lang="en-US" altLang="ja-JP" sz="1800" dirty="0">
                  <a:latin typeface="UD デジタル 教科書体 NK-B" panose="02020700000000000000" pitchFamily="18" charset="-128"/>
                  <a:ea typeface="UD デジタル 教科書体 NK-B" panose="02020700000000000000" pitchFamily="18" charset="-128"/>
                </a:rPr>
              </a:br>
              <a:r>
                <a:rPr lang="en-US" altLang="ja-JP" sz="1800" dirty="0">
                  <a:latin typeface="UD デジタル 教科書体 NK-B" panose="02020700000000000000" pitchFamily="18" charset="-128"/>
                  <a:ea typeface="UD デジタル 教科書体 NK-B" panose="02020700000000000000" pitchFamily="18" charset="-128"/>
                </a:rPr>
                <a:t>[degree]</a:t>
              </a:r>
              <a:endParaRPr lang="ja-JP" altLang="en-US" sz="1800" dirty="0">
                <a:latin typeface="UD デジタル 教科書体 NK-B" panose="02020700000000000000" pitchFamily="18" charset="-128"/>
                <a:ea typeface="UD デジタル 教科書体 NK-B" panose="02020700000000000000" pitchFamily="18" charset="-128"/>
              </a:endParaRPr>
            </a:p>
          </p:txBody>
        </p:sp>
        <p:sp>
          <p:nvSpPr>
            <p:cNvPr id="11" name="正方形/長方形 10">
              <a:extLst>
                <a:ext uri="{FF2B5EF4-FFF2-40B4-BE49-F238E27FC236}">
                  <a16:creationId xmlns:a16="http://schemas.microsoft.com/office/drawing/2014/main" id="{7C6F44F0-B923-5639-6C31-92F11FB2A323}"/>
                </a:ext>
              </a:extLst>
            </p:cNvPr>
            <p:cNvSpPr/>
            <p:nvPr/>
          </p:nvSpPr>
          <p:spPr>
            <a:xfrm>
              <a:off x="1290018" y="5047981"/>
              <a:ext cx="7821706" cy="1927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K-B" panose="02020700000000000000" pitchFamily="18" charset="-128"/>
                <a:ea typeface="UD デジタル 教科書体 NK-B" panose="02020700000000000000" pitchFamily="18" charset="-128"/>
              </a:endParaRPr>
            </a:p>
          </p:txBody>
        </p:sp>
        <p:cxnSp>
          <p:nvCxnSpPr>
            <p:cNvPr id="12" name="直線矢印コネクタ 11">
              <a:extLst>
                <a:ext uri="{FF2B5EF4-FFF2-40B4-BE49-F238E27FC236}">
                  <a16:creationId xmlns:a16="http://schemas.microsoft.com/office/drawing/2014/main" id="{D01A56D0-8941-C06F-DAA7-842E8A56D61F}"/>
                </a:ext>
              </a:extLst>
            </p:cNvPr>
            <p:cNvCxnSpPr>
              <a:cxnSpLocks/>
            </p:cNvCxnSpPr>
            <p:nvPr/>
          </p:nvCxnSpPr>
          <p:spPr>
            <a:xfrm>
              <a:off x="1367118" y="3389510"/>
              <a:ext cx="0" cy="702878"/>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5AFA09FA-CB5F-BA0A-8CF4-9A4E87CBC36D}"/>
                </a:ext>
              </a:extLst>
            </p:cNvPr>
            <p:cNvSpPr txBox="1"/>
            <p:nvPr/>
          </p:nvSpPr>
          <p:spPr>
            <a:xfrm>
              <a:off x="1317811" y="3938348"/>
              <a:ext cx="702314" cy="397540"/>
            </a:xfrm>
            <a:prstGeom prst="rect">
              <a:avLst/>
            </a:prstGeom>
            <a:noFill/>
          </p:spPr>
          <p:txBody>
            <a:bodyPr wrap="square" rtlCol="0">
              <a:spAutoFit/>
            </a:bodyPr>
            <a:lstStyle/>
            <a:p>
              <a:r>
                <a:rPr kumimoji="1" lang="en-US" altLang="ja-JP" b="1" dirty="0">
                  <a:solidFill>
                    <a:srgbClr val="FF0000"/>
                  </a:solidFill>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1%</a:t>
              </a:r>
              <a:endParaRPr kumimoji="1" lang="ja-JP" altLang="en-US" b="1" dirty="0">
                <a:solidFill>
                  <a:srgbClr val="FF0000"/>
                </a:solidFill>
                <a:latin typeface="UD デジタル 教科書体 NK-B" panose="02020700000000000000" pitchFamily="18" charset="-128"/>
                <a:ea typeface="UD デジタル 教科書体 NK-B" panose="02020700000000000000" pitchFamily="18" charset="-128"/>
                <a:cs typeface="Times New Roman" panose="02020603050405020304" pitchFamily="18" charset="0"/>
              </a:endParaRPr>
            </a:p>
          </p:txBody>
        </p:sp>
        <p:cxnSp>
          <p:nvCxnSpPr>
            <p:cNvPr id="14" name="直線矢印コネクタ 13">
              <a:extLst>
                <a:ext uri="{FF2B5EF4-FFF2-40B4-BE49-F238E27FC236}">
                  <a16:creationId xmlns:a16="http://schemas.microsoft.com/office/drawing/2014/main" id="{1F4882D5-31E9-A944-A277-B9430DDE498F}"/>
                </a:ext>
              </a:extLst>
            </p:cNvPr>
            <p:cNvCxnSpPr>
              <a:cxnSpLocks/>
            </p:cNvCxnSpPr>
            <p:nvPr/>
          </p:nvCxnSpPr>
          <p:spPr>
            <a:xfrm>
              <a:off x="4294095" y="3389510"/>
              <a:ext cx="0" cy="702878"/>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a:extLst>
                <a:ext uri="{FF2B5EF4-FFF2-40B4-BE49-F238E27FC236}">
                  <a16:creationId xmlns:a16="http://schemas.microsoft.com/office/drawing/2014/main" id="{A7F0CB66-153A-2BF6-DBEF-07946A28232F}"/>
                </a:ext>
              </a:extLst>
            </p:cNvPr>
            <p:cNvCxnSpPr>
              <a:cxnSpLocks/>
            </p:cNvCxnSpPr>
            <p:nvPr/>
          </p:nvCxnSpPr>
          <p:spPr>
            <a:xfrm>
              <a:off x="7221071" y="3389510"/>
              <a:ext cx="0" cy="702878"/>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直線矢印コネクタ 15">
              <a:extLst>
                <a:ext uri="{FF2B5EF4-FFF2-40B4-BE49-F238E27FC236}">
                  <a16:creationId xmlns:a16="http://schemas.microsoft.com/office/drawing/2014/main" id="{00861177-2B85-D6C2-55EF-BD2BAE5E2A9C}"/>
                </a:ext>
              </a:extLst>
            </p:cNvPr>
            <p:cNvCxnSpPr>
              <a:cxnSpLocks/>
            </p:cNvCxnSpPr>
            <p:nvPr/>
          </p:nvCxnSpPr>
          <p:spPr>
            <a:xfrm>
              <a:off x="1367118" y="5281063"/>
              <a:ext cx="0" cy="684949"/>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AD709721-D2ED-AC38-FCC0-61F6F8FA4F67}"/>
                </a:ext>
              </a:extLst>
            </p:cNvPr>
            <p:cNvSpPr txBox="1"/>
            <p:nvPr/>
          </p:nvSpPr>
          <p:spPr>
            <a:xfrm>
              <a:off x="1367119" y="5204051"/>
              <a:ext cx="957600" cy="397540"/>
            </a:xfrm>
            <a:prstGeom prst="rect">
              <a:avLst/>
            </a:prstGeom>
            <a:noFill/>
          </p:spPr>
          <p:txBody>
            <a:bodyPr wrap="square" rtlCol="0">
              <a:spAutoFit/>
            </a:bodyPr>
            <a:lstStyle/>
            <a:p>
              <a:r>
                <a:rPr kumimoji="1" lang="en-US" altLang="ja-JP" b="1" dirty="0">
                  <a:solidFill>
                    <a:srgbClr val="FF0000"/>
                  </a:solidFill>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1deg.</a:t>
              </a:r>
            </a:p>
          </p:txBody>
        </p:sp>
        <p:cxnSp>
          <p:nvCxnSpPr>
            <p:cNvPr id="18" name="直線矢印コネクタ 17">
              <a:extLst>
                <a:ext uri="{FF2B5EF4-FFF2-40B4-BE49-F238E27FC236}">
                  <a16:creationId xmlns:a16="http://schemas.microsoft.com/office/drawing/2014/main" id="{78A392CA-FBCF-C0C9-244F-13C7325BC365}"/>
                </a:ext>
              </a:extLst>
            </p:cNvPr>
            <p:cNvCxnSpPr>
              <a:cxnSpLocks/>
            </p:cNvCxnSpPr>
            <p:nvPr/>
          </p:nvCxnSpPr>
          <p:spPr>
            <a:xfrm>
              <a:off x="4294095" y="5281062"/>
              <a:ext cx="0" cy="684949"/>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直線矢印コネクタ 18">
              <a:extLst>
                <a:ext uri="{FF2B5EF4-FFF2-40B4-BE49-F238E27FC236}">
                  <a16:creationId xmlns:a16="http://schemas.microsoft.com/office/drawing/2014/main" id="{48083B3B-2627-E5B0-B44E-29FA96AB9A06}"/>
                </a:ext>
              </a:extLst>
            </p:cNvPr>
            <p:cNvCxnSpPr>
              <a:cxnSpLocks/>
            </p:cNvCxnSpPr>
            <p:nvPr/>
          </p:nvCxnSpPr>
          <p:spPr>
            <a:xfrm>
              <a:off x="7221071" y="5281062"/>
              <a:ext cx="0" cy="684949"/>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20" name="コンテンツ プレースホルダー 2">
            <a:extLst>
              <a:ext uri="{FF2B5EF4-FFF2-40B4-BE49-F238E27FC236}">
                <a16:creationId xmlns:a16="http://schemas.microsoft.com/office/drawing/2014/main" id="{5AE09C29-DEE7-85BD-8E2B-26DD6BC4ED0F}"/>
              </a:ext>
            </a:extLst>
          </p:cNvPr>
          <p:cNvSpPr txBox="1">
            <a:spLocks/>
          </p:cNvSpPr>
          <p:nvPr/>
        </p:nvSpPr>
        <p:spPr>
          <a:xfrm>
            <a:off x="936104" y="3685849"/>
            <a:ext cx="2296406" cy="414807"/>
          </a:xfrm>
          <a:prstGeom prst="rect">
            <a:avLst/>
          </a:prstGeom>
        </p:spPr>
        <p:txBody>
          <a:bodyPr vert="horz" lIns="91440" tIns="45720" rIns="91440" bIns="45720" rtlCol="0">
            <a:normAutofit fontScale="85000" lnSpcReduction="10000"/>
          </a:bodyPr>
          <a:lstStyle>
            <a:lvl1pPr marL="251986" indent="-251986" algn="l" defTabSz="1007943" rtl="0" eaLnBrk="1" latinLnBrk="0" hangingPunct="1">
              <a:lnSpc>
                <a:spcPct val="90000"/>
              </a:lnSpc>
              <a:spcBef>
                <a:spcPts val="1102"/>
              </a:spcBef>
              <a:buFont typeface="Arial" panose="020B0604020202020204" pitchFamily="34" charset="0"/>
              <a:buChar char="•"/>
              <a:defRPr kumimoji="1" sz="2866" kern="1200">
                <a:solidFill>
                  <a:schemeClr val="tx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defRPr>
            </a:lvl1pPr>
            <a:lvl2pPr marL="755957" indent="-251986" algn="l" defTabSz="1007943" rtl="0" eaLnBrk="1" latinLnBrk="0" hangingPunct="1">
              <a:lnSpc>
                <a:spcPct val="90000"/>
              </a:lnSpc>
              <a:spcBef>
                <a:spcPts val="551"/>
              </a:spcBef>
              <a:buFont typeface="Arial" panose="020B0604020202020204" pitchFamily="34" charset="0"/>
              <a:buChar char="•"/>
              <a:defRPr kumimoji="1" sz="2646" kern="1200">
                <a:solidFill>
                  <a:schemeClr val="tx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646" kern="1200">
                <a:solidFill>
                  <a:schemeClr val="tx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bg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buNone/>
            </a:pPr>
            <a:r>
              <a:rPr lang="en-US" altLang="ja-JP" sz="2200" dirty="0">
                <a:latin typeface="UD デジタル 教科書体 NK-B" panose="02020700000000000000" pitchFamily="18" charset="-128"/>
                <a:ea typeface="UD デジタル 教科書体 NK-B" panose="02020700000000000000" pitchFamily="18" charset="-128"/>
              </a:rPr>
              <a:t>MEBT1 Buncher</a:t>
            </a:r>
            <a:endParaRPr lang="ja-JP" altLang="en-US" sz="1980" dirty="0">
              <a:latin typeface="UD デジタル 教科書体 NK-B" panose="02020700000000000000" pitchFamily="18" charset="-128"/>
              <a:ea typeface="UD デジタル 教科書体 NK-B" panose="02020700000000000000" pitchFamily="18" charset="-128"/>
            </a:endParaRPr>
          </a:p>
        </p:txBody>
      </p:sp>
      <p:sp>
        <p:nvSpPr>
          <p:cNvPr id="21" name="コンテンツ プレースホルダー 2">
            <a:extLst>
              <a:ext uri="{FF2B5EF4-FFF2-40B4-BE49-F238E27FC236}">
                <a16:creationId xmlns:a16="http://schemas.microsoft.com/office/drawing/2014/main" id="{0DF12AA4-A51F-0F50-AA4C-40274BABA0B5}"/>
              </a:ext>
            </a:extLst>
          </p:cNvPr>
          <p:cNvSpPr txBox="1">
            <a:spLocks/>
          </p:cNvSpPr>
          <p:nvPr/>
        </p:nvSpPr>
        <p:spPr>
          <a:xfrm>
            <a:off x="4176464" y="3613841"/>
            <a:ext cx="2296406" cy="414807"/>
          </a:xfrm>
          <a:prstGeom prst="rect">
            <a:avLst/>
          </a:prstGeom>
        </p:spPr>
        <p:txBody>
          <a:bodyPr vert="horz" lIns="91440" tIns="45720" rIns="91440" bIns="45720" rtlCol="0">
            <a:normAutofit/>
          </a:bodyPr>
          <a:lstStyle>
            <a:lvl1pPr marL="251986" indent="-251986" algn="l" defTabSz="1007943" rtl="0" eaLnBrk="1" latinLnBrk="0" hangingPunct="1">
              <a:lnSpc>
                <a:spcPct val="90000"/>
              </a:lnSpc>
              <a:spcBef>
                <a:spcPts val="1102"/>
              </a:spcBef>
              <a:buFont typeface="Arial" panose="020B0604020202020204" pitchFamily="34" charset="0"/>
              <a:buChar char="•"/>
              <a:defRPr kumimoji="1" sz="2866" kern="1200">
                <a:solidFill>
                  <a:schemeClr val="tx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defRPr>
            </a:lvl1pPr>
            <a:lvl2pPr marL="755957" indent="-251986" algn="l" defTabSz="1007943" rtl="0" eaLnBrk="1" latinLnBrk="0" hangingPunct="1">
              <a:lnSpc>
                <a:spcPct val="90000"/>
              </a:lnSpc>
              <a:spcBef>
                <a:spcPts val="551"/>
              </a:spcBef>
              <a:buFont typeface="Arial" panose="020B0604020202020204" pitchFamily="34" charset="0"/>
              <a:buChar char="•"/>
              <a:defRPr kumimoji="1" sz="2646" kern="1200">
                <a:solidFill>
                  <a:schemeClr val="tx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646" kern="1200">
                <a:solidFill>
                  <a:schemeClr val="tx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bg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buNone/>
            </a:pPr>
            <a:r>
              <a:rPr lang="en-US" altLang="ja-JP" sz="2200" dirty="0">
                <a:latin typeface="UD デジタル 教科書体 NK-B" panose="02020700000000000000" pitchFamily="18" charset="-128"/>
                <a:ea typeface="UD デジタル 教科書体 NK-B" panose="02020700000000000000" pitchFamily="18" charset="-128"/>
              </a:rPr>
              <a:t>DTL</a:t>
            </a:r>
            <a:endParaRPr lang="ja-JP" altLang="en-US" sz="1980" dirty="0">
              <a:latin typeface="UD デジタル 教科書体 NK-B" panose="02020700000000000000" pitchFamily="18" charset="-128"/>
              <a:ea typeface="UD デジタル 教科書体 NK-B" panose="02020700000000000000" pitchFamily="18" charset="-128"/>
            </a:endParaRPr>
          </a:p>
        </p:txBody>
      </p:sp>
      <p:sp>
        <p:nvSpPr>
          <p:cNvPr id="22" name="コンテンツ プレースホルダー 2">
            <a:extLst>
              <a:ext uri="{FF2B5EF4-FFF2-40B4-BE49-F238E27FC236}">
                <a16:creationId xmlns:a16="http://schemas.microsoft.com/office/drawing/2014/main" id="{838A1BD1-A375-834A-D6F7-445961F673F4}"/>
              </a:ext>
            </a:extLst>
          </p:cNvPr>
          <p:cNvSpPr txBox="1">
            <a:spLocks/>
          </p:cNvSpPr>
          <p:nvPr/>
        </p:nvSpPr>
        <p:spPr>
          <a:xfrm>
            <a:off x="7056784" y="3613841"/>
            <a:ext cx="1147732" cy="414807"/>
          </a:xfrm>
          <a:prstGeom prst="rect">
            <a:avLst/>
          </a:prstGeom>
        </p:spPr>
        <p:txBody>
          <a:bodyPr vert="horz" lIns="91440" tIns="45720" rIns="91440" bIns="45720" rtlCol="0">
            <a:normAutofit/>
          </a:bodyPr>
          <a:lstStyle>
            <a:lvl1pPr marL="251986" indent="-251986" algn="l" defTabSz="1007943" rtl="0" eaLnBrk="1" latinLnBrk="0" hangingPunct="1">
              <a:lnSpc>
                <a:spcPct val="90000"/>
              </a:lnSpc>
              <a:spcBef>
                <a:spcPts val="1102"/>
              </a:spcBef>
              <a:buFont typeface="Arial" panose="020B0604020202020204" pitchFamily="34" charset="0"/>
              <a:buChar char="•"/>
              <a:defRPr kumimoji="1" sz="2866" kern="1200">
                <a:solidFill>
                  <a:schemeClr val="tx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defRPr>
            </a:lvl1pPr>
            <a:lvl2pPr marL="755957" indent="-251986" algn="l" defTabSz="1007943" rtl="0" eaLnBrk="1" latinLnBrk="0" hangingPunct="1">
              <a:lnSpc>
                <a:spcPct val="90000"/>
              </a:lnSpc>
              <a:spcBef>
                <a:spcPts val="551"/>
              </a:spcBef>
              <a:buFont typeface="Arial" panose="020B0604020202020204" pitchFamily="34" charset="0"/>
              <a:buChar char="•"/>
              <a:defRPr kumimoji="1" sz="2646" kern="1200">
                <a:solidFill>
                  <a:schemeClr val="tx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646" kern="1200">
                <a:solidFill>
                  <a:schemeClr val="tx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bg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buNone/>
            </a:pPr>
            <a:r>
              <a:rPr lang="en-US" altLang="ja-JP" sz="2200" dirty="0">
                <a:latin typeface="UD デジタル 教科書体 NK-B" panose="02020700000000000000" pitchFamily="18" charset="-128"/>
                <a:ea typeface="UD デジタル 教科書体 NK-B" panose="02020700000000000000" pitchFamily="18" charset="-128"/>
              </a:rPr>
              <a:t>SDTL</a:t>
            </a:r>
            <a:endParaRPr lang="ja-JP" altLang="en-US" sz="1980" dirty="0">
              <a:latin typeface="UD デジタル 教科書体 NK-B" panose="02020700000000000000" pitchFamily="18" charset="-128"/>
              <a:ea typeface="UD デジタル 教科書体 NK-B" panose="02020700000000000000" pitchFamily="18" charset="-128"/>
            </a:endParaRPr>
          </a:p>
        </p:txBody>
      </p:sp>
      <p:sp>
        <p:nvSpPr>
          <p:cNvPr id="24" name="コンテンツ プレースホルダー 2">
            <a:extLst>
              <a:ext uri="{FF2B5EF4-FFF2-40B4-BE49-F238E27FC236}">
                <a16:creationId xmlns:a16="http://schemas.microsoft.com/office/drawing/2014/main" id="{FED2FF1D-E0DF-09B3-9253-EF74512EF1E7}"/>
              </a:ext>
            </a:extLst>
          </p:cNvPr>
          <p:cNvSpPr txBox="1">
            <a:spLocks/>
          </p:cNvSpPr>
          <p:nvPr/>
        </p:nvSpPr>
        <p:spPr>
          <a:xfrm>
            <a:off x="1080120" y="1957657"/>
            <a:ext cx="7128792" cy="414807"/>
          </a:xfrm>
          <a:prstGeom prst="rect">
            <a:avLst/>
          </a:prstGeom>
        </p:spPr>
        <p:txBody>
          <a:bodyPr vert="horz" lIns="91440" tIns="45720" rIns="91440" bIns="45720" rtlCol="0">
            <a:noAutofit/>
          </a:bodyPr>
          <a:lstStyle>
            <a:lvl1pPr marL="251986" indent="-251986" algn="l" defTabSz="1007943" rtl="0" eaLnBrk="1" latinLnBrk="0" hangingPunct="1">
              <a:lnSpc>
                <a:spcPct val="90000"/>
              </a:lnSpc>
              <a:spcBef>
                <a:spcPts val="1102"/>
              </a:spcBef>
              <a:buFont typeface="Arial" panose="020B0604020202020204" pitchFamily="34" charset="0"/>
              <a:buChar char="•"/>
              <a:defRPr kumimoji="1" sz="2866" kern="1200">
                <a:solidFill>
                  <a:schemeClr val="tx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defRPr>
            </a:lvl1pPr>
            <a:lvl2pPr marL="755957" indent="-251986" algn="l" defTabSz="1007943" rtl="0" eaLnBrk="1" latinLnBrk="0" hangingPunct="1">
              <a:lnSpc>
                <a:spcPct val="90000"/>
              </a:lnSpc>
              <a:spcBef>
                <a:spcPts val="551"/>
              </a:spcBef>
              <a:buFont typeface="Arial" panose="020B0604020202020204" pitchFamily="34" charset="0"/>
              <a:buChar char="•"/>
              <a:defRPr kumimoji="1" sz="2646" kern="1200">
                <a:solidFill>
                  <a:schemeClr val="tx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646" kern="1200">
                <a:solidFill>
                  <a:schemeClr val="tx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bg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buNone/>
            </a:pPr>
            <a:r>
              <a:rPr lang="en-US" altLang="ja-JP" sz="1800" u="sng" dirty="0">
                <a:latin typeface="UD デジタル 教科書体 NK-B" panose="02020700000000000000" pitchFamily="18" charset="-128"/>
                <a:ea typeface="UD デジタル 教科書体 NK-B" panose="02020700000000000000" pitchFamily="18" charset="-128"/>
              </a:rPr>
              <a:t>RF stability with thinning pattern of intermediate pulse</a:t>
            </a:r>
            <a:endParaRPr lang="ja-JP" altLang="en-US" sz="1800" u="sng" dirty="0">
              <a:latin typeface="UD デジタル 教科書体 NK-B" panose="02020700000000000000" pitchFamily="18" charset="-128"/>
              <a:ea typeface="UD デジタル 教科書体 NK-B" panose="02020700000000000000" pitchFamily="18" charset="-128"/>
            </a:endParaRPr>
          </a:p>
        </p:txBody>
      </p:sp>
      <p:sp>
        <p:nvSpPr>
          <p:cNvPr id="25" name="コンテンツ プレースホルダー 2">
            <a:extLst>
              <a:ext uri="{FF2B5EF4-FFF2-40B4-BE49-F238E27FC236}">
                <a16:creationId xmlns:a16="http://schemas.microsoft.com/office/drawing/2014/main" id="{AFA8B91E-CA9F-C02C-A26B-5E3BCD4967DF}"/>
              </a:ext>
            </a:extLst>
          </p:cNvPr>
          <p:cNvSpPr>
            <a:spLocks noGrp="1"/>
          </p:cNvSpPr>
          <p:nvPr>
            <p:ph idx="1"/>
          </p:nvPr>
        </p:nvSpPr>
        <p:spPr>
          <a:xfrm>
            <a:off x="299917" y="830488"/>
            <a:ext cx="8107639" cy="2273887"/>
          </a:xfrm>
        </p:spPr>
        <p:txBody>
          <a:bodyPr>
            <a:normAutofit/>
          </a:bodyPr>
          <a:lstStyle/>
          <a:p>
            <a:r>
              <a:rPr lang="en-US" altLang="ja-JP" sz="2200" dirty="0"/>
              <a:t>New RF system can also support FF control including intermediate pulse</a:t>
            </a:r>
          </a:p>
        </p:txBody>
      </p:sp>
      <p:sp>
        <p:nvSpPr>
          <p:cNvPr id="26" name="テキスト ボックス 25">
            <a:extLst>
              <a:ext uri="{FF2B5EF4-FFF2-40B4-BE49-F238E27FC236}">
                <a16:creationId xmlns:a16="http://schemas.microsoft.com/office/drawing/2014/main" id="{A14F6CD7-F63A-DAF1-707C-81B5C6CF7844}"/>
              </a:ext>
            </a:extLst>
          </p:cNvPr>
          <p:cNvSpPr txBox="1"/>
          <p:nvPr/>
        </p:nvSpPr>
        <p:spPr>
          <a:xfrm>
            <a:off x="107504" y="6165304"/>
            <a:ext cx="8136904" cy="430887"/>
          </a:xfrm>
          <a:prstGeom prst="rect">
            <a:avLst/>
          </a:prstGeom>
          <a:noFill/>
        </p:spPr>
        <p:txBody>
          <a:bodyPr wrap="square">
            <a:spAutoFit/>
          </a:bodyPr>
          <a:lstStyle/>
          <a:p>
            <a:pPr algn="ctr"/>
            <a:r>
              <a:rPr lang="en-US" altLang="ja-JP" sz="2200" dirty="0">
                <a:solidFill>
                  <a:srgbClr val="FF0000"/>
                </a:solidFill>
                <a:latin typeface="UD デジタル 教科書体 NK-B" panose="02020700000000000000" pitchFamily="18" charset="-128"/>
                <a:ea typeface="UD デジタル 教科書体 NK-B" panose="02020700000000000000" pitchFamily="18" charset="-128"/>
              </a:rPr>
              <a:t>demonstrated better stability</a:t>
            </a:r>
            <a:endParaRPr lang="ja-JP" altLang="en-US" sz="2200" dirty="0">
              <a:solidFill>
                <a:srgbClr val="FF0000"/>
              </a:solidFill>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17596475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05EEBA9-090D-6C32-A914-CCF8EE2FFDF9}"/>
              </a:ext>
            </a:extLst>
          </p:cNvPr>
          <p:cNvSpPr>
            <a:spLocks noGrp="1"/>
          </p:cNvSpPr>
          <p:nvPr>
            <p:ph type="title"/>
          </p:nvPr>
        </p:nvSpPr>
        <p:spPr/>
        <p:txBody>
          <a:bodyPr/>
          <a:lstStyle/>
          <a:p>
            <a:r>
              <a:rPr kumimoji="1" lang="en-US" altLang="ja-JP" dirty="0"/>
              <a:t>Design of new MEBT1</a:t>
            </a:r>
            <a:endParaRPr kumimoji="1" lang="ja-JP" altLang="en-US" dirty="0"/>
          </a:p>
        </p:txBody>
      </p:sp>
      <p:grpSp>
        <p:nvGrpSpPr>
          <p:cNvPr id="20" name="グループ化 19">
            <a:extLst>
              <a:ext uri="{FF2B5EF4-FFF2-40B4-BE49-F238E27FC236}">
                <a16:creationId xmlns:a16="http://schemas.microsoft.com/office/drawing/2014/main" id="{612C1D06-18A5-B5D4-5635-7628F3E6D1F8}"/>
              </a:ext>
            </a:extLst>
          </p:cNvPr>
          <p:cNvGrpSpPr/>
          <p:nvPr/>
        </p:nvGrpSpPr>
        <p:grpSpPr>
          <a:xfrm>
            <a:off x="179512" y="1628800"/>
            <a:ext cx="8352928" cy="5152638"/>
            <a:chOff x="75279" y="1268760"/>
            <a:chExt cx="8532524" cy="5368662"/>
          </a:xfrm>
        </p:grpSpPr>
        <p:grpSp>
          <p:nvGrpSpPr>
            <p:cNvPr id="7" name="グループ化 6">
              <a:extLst>
                <a:ext uri="{FF2B5EF4-FFF2-40B4-BE49-F238E27FC236}">
                  <a16:creationId xmlns:a16="http://schemas.microsoft.com/office/drawing/2014/main" id="{93BB1B99-586F-D83E-D32B-28E054167A4B}"/>
                </a:ext>
              </a:extLst>
            </p:cNvPr>
            <p:cNvGrpSpPr/>
            <p:nvPr/>
          </p:nvGrpSpPr>
          <p:grpSpPr>
            <a:xfrm>
              <a:off x="769385" y="1716012"/>
              <a:ext cx="7838418" cy="4491435"/>
              <a:chOff x="387857" y="2275296"/>
              <a:chExt cx="8544453" cy="5360305"/>
            </a:xfrm>
          </p:grpSpPr>
          <p:pic>
            <p:nvPicPr>
              <p:cNvPr id="5" name="Picture 4">
                <a:extLst>
                  <a:ext uri="{FF2B5EF4-FFF2-40B4-BE49-F238E27FC236}">
                    <a16:creationId xmlns:a16="http://schemas.microsoft.com/office/drawing/2014/main" id="{E1EC8705-B38F-7995-D6CA-5D8BF79C13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602" t="1256" b="11317"/>
              <a:stretch/>
            </p:blipFill>
            <p:spPr bwMode="auto">
              <a:xfrm>
                <a:off x="392248" y="5044385"/>
                <a:ext cx="8540062" cy="259121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DD620553-8BE4-13F9-3966-B14D03B9D9F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457" t="5573" r="2871" b="10057"/>
              <a:stretch/>
            </p:blipFill>
            <p:spPr bwMode="auto">
              <a:xfrm>
                <a:off x="387857" y="2275296"/>
                <a:ext cx="8473982" cy="2839469"/>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テキスト ボックス 7">
              <a:extLst>
                <a:ext uri="{FF2B5EF4-FFF2-40B4-BE49-F238E27FC236}">
                  <a16:creationId xmlns:a16="http://schemas.microsoft.com/office/drawing/2014/main" id="{C6313622-1634-6ED4-6F69-F3086BBC4D6D}"/>
                </a:ext>
              </a:extLst>
            </p:cNvPr>
            <p:cNvSpPr txBox="1"/>
            <p:nvPr/>
          </p:nvSpPr>
          <p:spPr>
            <a:xfrm rot="16200000">
              <a:off x="-1183994" y="2560258"/>
              <a:ext cx="2952328" cy="369332"/>
            </a:xfrm>
            <a:prstGeom prst="rect">
              <a:avLst/>
            </a:prstGeom>
            <a:noFill/>
          </p:spPr>
          <p:txBody>
            <a:bodyPr wrap="square" rtlCol="0">
              <a:spAutoFit/>
            </a:bodyPr>
            <a:lstStyle/>
            <a:p>
              <a:r>
                <a:rPr kumimoji="1" lang="en-US" altLang="ja-JP" dirty="0">
                  <a:latin typeface="UD デジタル 教科書体 NK-B" panose="02020700000000000000" pitchFamily="18" charset="-128"/>
                  <a:ea typeface="UD デジタル 教科書体 NK-B" panose="02020700000000000000" pitchFamily="18" charset="-128"/>
                </a:rPr>
                <a:t>5 x RSM (mm or deg.)</a:t>
              </a:r>
              <a:endParaRPr kumimoji="1" lang="ja-JP" altLang="en-US" dirty="0">
                <a:latin typeface="UD デジタル 教科書体 NK-B" panose="02020700000000000000" pitchFamily="18" charset="-128"/>
                <a:ea typeface="UD デジタル 教科書体 NK-B" panose="02020700000000000000" pitchFamily="18" charset="-128"/>
              </a:endParaRPr>
            </a:p>
          </p:txBody>
        </p:sp>
        <p:sp>
          <p:nvSpPr>
            <p:cNvPr id="9" name="テキスト ボックス 8">
              <a:extLst>
                <a:ext uri="{FF2B5EF4-FFF2-40B4-BE49-F238E27FC236}">
                  <a16:creationId xmlns:a16="http://schemas.microsoft.com/office/drawing/2014/main" id="{6506749C-F1C0-7B46-83A2-9B7E40AF9C24}"/>
                </a:ext>
              </a:extLst>
            </p:cNvPr>
            <p:cNvSpPr txBox="1"/>
            <p:nvPr/>
          </p:nvSpPr>
          <p:spPr>
            <a:xfrm>
              <a:off x="519908" y="3938430"/>
              <a:ext cx="491026" cy="338554"/>
            </a:xfrm>
            <a:prstGeom prst="rect">
              <a:avLst/>
            </a:prstGeom>
            <a:noFill/>
          </p:spPr>
          <p:txBody>
            <a:bodyPr wrap="square" rtlCol="0">
              <a:spAutoFit/>
            </a:bodyPr>
            <a:lstStyle/>
            <a:p>
              <a:r>
                <a:rPr kumimoji="1" lang="en-US" altLang="ja-JP" sz="1600" dirty="0">
                  <a:latin typeface="UD デジタル 教科書体 NK-B" panose="02020700000000000000" pitchFamily="18" charset="-128"/>
                  <a:ea typeface="UD デジタル 教科書体 NK-B" panose="02020700000000000000" pitchFamily="18" charset="-128"/>
                </a:rPr>
                <a:t>0</a:t>
              </a:r>
              <a:endParaRPr kumimoji="1" lang="ja-JP" altLang="en-US" sz="1600" dirty="0">
                <a:latin typeface="UD デジタル 教科書体 NK-B" panose="02020700000000000000" pitchFamily="18" charset="-128"/>
                <a:ea typeface="UD デジタル 教科書体 NK-B" panose="02020700000000000000" pitchFamily="18" charset="-128"/>
              </a:endParaRPr>
            </a:p>
          </p:txBody>
        </p:sp>
        <p:sp>
          <p:nvSpPr>
            <p:cNvPr id="10" name="テキスト ボックス 9">
              <a:extLst>
                <a:ext uri="{FF2B5EF4-FFF2-40B4-BE49-F238E27FC236}">
                  <a16:creationId xmlns:a16="http://schemas.microsoft.com/office/drawing/2014/main" id="{3E326CF1-04A5-BF23-EA0A-C0E111AF4928}"/>
                </a:ext>
              </a:extLst>
            </p:cNvPr>
            <p:cNvSpPr txBox="1"/>
            <p:nvPr/>
          </p:nvSpPr>
          <p:spPr>
            <a:xfrm>
              <a:off x="383948" y="2620800"/>
              <a:ext cx="576064" cy="338554"/>
            </a:xfrm>
            <a:prstGeom prst="rect">
              <a:avLst/>
            </a:prstGeom>
            <a:noFill/>
          </p:spPr>
          <p:txBody>
            <a:bodyPr wrap="square" rtlCol="0">
              <a:spAutoFit/>
            </a:bodyPr>
            <a:lstStyle/>
            <a:p>
              <a:r>
                <a:rPr kumimoji="1" lang="en-US" altLang="ja-JP" sz="1600" dirty="0">
                  <a:latin typeface="UD デジタル 教科書体 NK-B" panose="02020700000000000000" pitchFamily="18" charset="-128"/>
                  <a:ea typeface="UD デジタル 教科書体 NK-B" panose="02020700000000000000" pitchFamily="18" charset="-128"/>
                </a:rPr>
                <a:t>30</a:t>
              </a:r>
              <a:endParaRPr kumimoji="1" lang="ja-JP" altLang="en-US" sz="1600" dirty="0">
                <a:latin typeface="UD デジタル 教科書体 NK-B" panose="02020700000000000000" pitchFamily="18" charset="-128"/>
                <a:ea typeface="UD デジタル 教科書体 NK-B" panose="02020700000000000000" pitchFamily="18" charset="-128"/>
              </a:endParaRPr>
            </a:p>
          </p:txBody>
        </p:sp>
        <p:sp>
          <p:nvSpPr>
            <p:cNvPr id="11" name="テキスト ボックス 10">
              <a:extLst>
                <a:ext uri="{FF2B5EF4-FFF2-40B4-BE49-F238E27FC236}">
                  <a16:creationId xmlns:a16="http://schemas.microsoft.com/office/drawing/2014/main" id="{5A7E3F7E-6824-7B6E-6805-FBE6C9B72969}"/>
                </a:ext>
              </a:extLst>
            </p:cNvPr>
            <p:cNvSpPr txBox="1"/>
            <p:nvPr/>
          </p:nvSpPr>
          <p:spPr>
            <a:xfrm>
              <a:off x="519908" y="5133024"/>
              <a:ext cx="576064" cy="338554"/>
            </a:xfrm>
            <a:prstGeom prst="rect">
              <a:avLst/>
            </a:prstGeom>
            <a:noFill/>
          </p:spPr>
          <p:txBody>
            <a:bodyPr wrap="square" rtlCol="0">
              <a:spAutoFit/>
            </a:bodyPr>
            <a:lstStyle/>
            <a:p>
              <a:r>
                <a:rPr kumimoji="1" lang="en-US" altLang="ja-JP" sz="1600" dirty="0">
                  <a:latin typeface="UD デジタル 教科書体 NK-B" panose="02020700000000000000" pitchFamily="18" charset="-128"/>
                  <a:ea typeface="UD デジタル 教科書体 NK-B" panose="02020700000000000000" pitchFamily="18" charset="-128"/>
                </a:rPr>
                <a:t>0</a:t>
              </a:r>
              <a:endParaRPr kumimoji="1" lang="ja-JP" altLang="en-US" sz="1600" dirty="0">
                <a:latin typeface="UD デジタル 教科書体 NK-B" panose="02020700000000000000" pitchFamily="18" charset="-128"/>
                <a:ea typeface="UD デジタル 教科書体 NK-B" panose="02020700000000000000" pitchFamily="18" charset="-128"/>
              </a:endParaRPr>
            </a:p>
          </p:txBody>
        </p:sp>
        <p:sp>
          <p:nvSpPr>
            <p:cNvPr id="12" name="テキスト ボックス 11">
              <a:extLst>
                <a:ext uri="{FF2B5EF4-FFF2-40B4-BE49-F238E27FC236}">
                  <a16:creationId xmlns:a16="http://schemas.microsoft.com/office/drawing/2014/main" id="{0B96CA3C-FEA5-6A48-E2C4-FEA8996D1440}"/>
                </a:ext>
              </a:extLst>
            </p:cNvPr>
            <p:cNvSpPr txBox="1"/>
            <p:nvPr/>
          </p:nvSpPr>
          <p:spPr>
            <a:xfrm>
              <a:off x="351724" y="4509120"/>
              <a:ext cx="576064" cy="338554"/>
            </a:xfrm>
            <a:prstGeom prst="rect">
              <a:avLst/>
            </a:prstGeom>
            <a:noFill/>
          </p:spPr>
          <p:txBody>
            <a:bodyPr wrap="square" rtlCol="0">
              <a:spAutoFit/>
            </a:bodyPr>
            <a:lstStyle/>
            <a:p>
              <a:r>
                <a:rPr kumimoji="1" lang="en-US" altLang="ja-JP" sz="1600" dirty="0">
                  <a:latin typeface="UD デジタル 教科書体 NK-B" panose="02020700000000000000" pitchFamily="18" charset="-128"/>
                  <a:ea typeface="UD デジタル 教科書体 NK-B" panose="02020700000000000000" pitchFamily="18" charset="-128"/>
                </a:rPr>
                <a:t>10</a:t>
              </a:r>
              <a:endParaRPr kumimoji="1" lang="ja-JP" altLang="en-US" sz="1600" dirty="0">
                <a:latin typeface="UD デジタル 教科書体 NK-B" panose="02020700000000000000" pitchFamily="18" charset="-128"/>
                <a:ea typeface="UD デジタル 教科書体 NK-B" panose="02020700000000000000" pitchFamily="18" charset="-128"/>
              </a:endParaRPr>
            </a:p>
          </p:txBody>
        </p:sp>
        <p:sp>
          <p:nvSpPr>
            <p:cNvPr id="13" name="テキスト ボックス 12">
              <a:extLst>
                <a:ext uri="{FF2B5EF4-FFF2-40B4-BE49-F238E27FC236}">
                  <a16:creationId xmlns:a16="http://schemas.microsoft.com/office/drawing/2014/main" id="{1FCD4E6B-2AFC-8A83-D186-8AA0CAA7A4B5}"/>
                </a:ext>
              </a:extLst>
            </p:cNvPr>
            <p:cNvSpPr txBox="1"/>
            <p:nvPr/>
          </p:nvSpPr>
          <p:spPr>
            <a:xfrm>
              <a:off x="355752" y="5733256"/>
              <a:ext cx="576064" cy="338554"/>
            </a:xfrm>
            <a:prstGeom prst="rect">
              <a:avLst/>
            </a:prstGeom>
            <a:noFill/>
          </p:spPr>
          <p:txBody>
            <a:bodyPr wrap="square" rtlCol="0">
              <a:spAutoFit/>
            </a:bodyPr>
            <a:lstStyle/>
            <a:p>
              <a:r>
                <a:rPr kumimoji="1" lang="en-US" altLang="ja-JP" sz="1600" dirty="0">
                  <a:latin typeface="UD デジタル 教科書体 NK-B" panose="02020700000000000000" pitchFamily="18" charset="-128"/>
                  <a:ea typeface="UD デジタル 教科書体 NK-B" panose="02020700000000000000" pitchFamily="18" charset="-128"/>
                </a:rPr>
                <a:t>10</a:t>
              </a:r>
              <a:endParaRPr kumimoji="1" lang="ja-JP" altLang="en-US" sz="1600" dirty="0">
                <a:latin typeface="UD デジタル 教科書体 NK-B" panose="02020700000000000000" pitchFamily="18" charset="-128"/>
                <a:ea typeface="UD デジタル 教科書体 NK-B" panose="02020700000000000000" pitchFamily="18" charset="-128"/>
              </a:endParaRPr>
            </a:p>
          </p:txBody>
        </p:sp>
        <p:sp>
          <p:nvSpPr>
            <p:cNvPr id="14" name="テキスト ボックス 13">
              <a:extLst>
                <a:ext uri="{FF2B5EF4-FFF2-40B4-BE49-F238E27FC236}">
                  <a16:creationId xmlns:a16="http://schemas.microsoft.com/office/drawing/2014/main" id="{581773A9-FEAD-31BF-7AD7-D4BF9B47BAFA}"/>
                </a:ext>
              </a:extLst>
            </p:cNvPr>
            <p:cNvSpPr txBox="1"/>
            <p:nvPr/>
          </p:nvSpPr>
          <p:spPr>
            <a:xfrm>
              <a:off x="3995936" y="6237312"/>
              <a:ext cx="1296144" cy="400110"/>
            </a:xfrm>
            <a:prstGeom prst="rect">
              <a:avLst/>
            </a:prstGeom>
            <a:noFill/>
          </p:spPr>
          <p:txBody>
            <a:bodyPr wrap="square" rtlCol="0">
              <a:spAutoFit/>
            </a:bodyPr>
            <a:lstStyle/>
            <a:p>
              <a:r>
                <a:rPr lang="en-US" altLang="ja-JP" sz="2000" dirty="0">
                  <a:latin typeface="UD デジタル 教科書体 NK-B" panose="02020700000000000000" pitchFamily="18" charset="-128"/>
                  <a:ea typeface="UD デジタル 教科書体 NK-B" panose="02020700000000000000" pitchFamily="18" charset="-128"/>
                </a:rPr>
                <a:t>z (m)</a:t>
              </a:r>
              <a:endParaRPr kumimoji="1" lang="ja-JP" altLang="en-US" sz="2000" dirty="0">
                <a:latin typeface="UD デジタル 教科書体 NK-B" panose="02020700000000000000" pitchFamily="18" charset="-128"/>
                <a:ea typeface="UD デジタル 教科書体 NK-B" panose="02020700000000000000" pitchFamily="18" charset="-128"/>
              </a:endParaRPr>
            </a:p>
          </p:txBody>
        </p:sp>
        <p:sp>
          <p:nvSpPr>
            <p:cNvPr id="15" name="テキスト ボックス 14">
              <a:extLst>
                <a:ext uri="{FF2B5EF4-FFF2-40B4-BE49-F238E27FC236}">
                  <a16:creationId xmlns:a16="http://schemas.microsoft.com/office/drawing/2014/main" id="{7470547B-DE77-6AD1-BA6F-280644ED048D}"/>
                </a:ext>
              </a:extLst>
            </p:cNvPr>
            <p:cNvSpPr txBox="1"/>
            <p:nvPr/>
          </p:nvSpPr>
          <p:spPr>
            <a:xfrm>
              <a:off x="611560" y="6165304"/>
              <a:ext cx="576064" cy="338554"/>
            </a:xfrm>
            <a:prstGeom prst="rect">
              <a:avLst/>
            </a:prstGeom>
            <a:noFill/>
          </p:spPr>
          <p:txBody>
            <a:bodyPr wrap="square" rtlCol="0">
              <a:spAutoFit/>
            </a:bodyPr>
            <a:lstStyle/>
            <a:p>
              <a:r>
                <a:rPr kumimoji="1" lang="en-US" altLang="ja-JP" sz="1600" dirty="0">
                  <a:latin typeface="UD デジタル 教科書体 NK-B" panose="02020700000000000000" pitchFamily="18" charset="-128"/>
                  <a:ea typeface="UD デジタル 教科書体 NK-B" panose="02020700000000000000" pitchFamily="18" charset="-128"/>
                </a:rPr>
                <a:t>0</a:t>
              </a:r>
              <a:endParaRPr kumimoji="1" lang="ja-JP" altLang="en-US" sz="1600" dirty="0">
                <a:latin typeface="UD デジタル 教科書体 NK-B" panose="02020700000000000000" pitchFamily="18" charset="-128"/>
                <a:ea typeface="UD デジタル 教科書体 NK-B" panose="02020700000000000000" pitchFamily="18" charset="-128"/>
              </a:endParaRPr>
            </a:p>
          </p:txBody>
        </p:sp>
        <p:sp>
          <p:nvSpPr>
            <p:cNvPr id="16" name="テキスト ボックス 15">
              <a:extLst>
                <a:ext uri="{FF2B5EF4-FFF2-40B4-BE49-F238E27FC236}">
                  <a16:creationId xmlns:a16="http://schemas.microsoft.com/office/drawing/2014/main" id="{678FB40D-53B7-1C93-74D5-62BCC2AD268D}"/>
                </a:ext>
              </a:extLst>
            </p:cNvPr>
            <p:cNvSpPr txBox="1"/>
            <p:nvPr/>
          </p:nvSpPr>
          <p:spPr>
            <a:xfrm>
              <a:off x="7228240" y="6165304"/>
              <a:ext cx="576064" cy="338554"/>
            </a:xfrm>
            <a:prstGeom prst="rect">
              <a:avLst/>
            </a:prstGeom>
            <a:noFill/>
          </p:spPr>
          <p:txBody>
            <a:bodyPr wrap="square" rtlCol="0">
              <a:spAutoFit/>
            </a:bodyPr>
            <a:lstStyle/>
            <a:p>
              <a:r>
                <a:rPr lang="en-US" altLang="ja-JP" sz="1600" dirty="0">
                  <a:latin typeface="UD デジタル 教科書体 NK-B" panose="02020700000000000000" pitchFamily="18" charset="-128"/>
                  <a:ea typeface="UD デジタル 教科書体 NK-B" panose="02020700000000000000" pitchFamily="18" charset="-128"/>
                </a:rPr>
                <a:t>3</a:t>
              </a:r>
              <a:endParaRPr kumimoji="1" lang="ja-JP" altLang="en-US" sz="1600" dirty="0">
                <a:latin typeface="UD デジタル 教科書体 NK-B" panose="02020700000000000000" pitchFamily="18" charset="-128"/>
                <a:ea typeface="UD デジタル 教科書体 NK-B" panose="02020700000000000000" pitchFamily="18" charset="-128"/>
              </a:endParaRPr>
            </a:p>
          </p:txBody>
        </p:sp>
        <p:sp>
          <p:nvSpPr>
            <p:cNvPr id="17" name="テキスト ボックス 16">
              <a:extLst>
                <a:ext uri="{FF2B5EF4-FFF2-40B4-BE49-F238E27FC236}">
                  <a16:creationId xmlns:a16="http://schemas.microsoft.com/office/drawing/2014/main" id="{4ACBB530-41E9-9CC4-26D5-DBDD07A784E4}"/>
                </a:ext>
              </a:extLst>
            </p:cNvPr>
            <p:cNvSpPr txBox="1"/>
            <p:nvPr/>
          </p:nvSpPr>
          <p:spPr>
            <a:xfrm>
              <a:off x="2831724" y="6177388"/>
              <a:ext cx="576064" cy="338554"/>
            </a:xfrm>
            <a:prstGeom prst="rect">
              <a:avLst/>
            </a:prstGeom>
            <a:noFill/>
          </p:spPr>
          <p:txBody>
            <a:bodyPr wrap="square" rtlCol="0">
              <a:spAutoFit/>
            </a:bodyPr>
            <a:lstStyle/>
            <a:p>
              <a:r>
                <a:rPr kumimoji="1" lang="en-US" altLang="ja-JP" sz="1600" dirty="0">
                  <a:latin typeface="UD デジタル 教科書体 NK-B" panose="02020700000000000000" pitchFamily="18" charset="-128"/>
                  <a:ea typeface="UD デジタル 教科書体 NK-B" panose="02020700000000000000" pitchFamily="18" charset="-128"/>
                </a:rPr>
                <a:t>1</a:t>
              </a:r>
              <a:endParaRPr kumimoji="1" lang="ja-JP" altLang="en-US" sz="1600" dirty="0">
                <a:latin typeface="UD デジタル 教科書体 NK-B" panose="02020700000000000000" pitchFamily="18" charset="-128"/>
                <a:ea typeface="UD デジタル 教科書体 NK-B" panose="02020700000000000000" pitchFamily="18" charset="-128"/>
              </a:endParaRPr>
            </a:p>
          </p:txBody>
        </p:sp>
        <p:sp>
          <p:nvSpPr>
            <p:cNvPr id="18" name="テキスト ボックス 17">
              <a:extLst>
                <a:ext uri="{FF2B5EF4-FFF2-40B4-BE49-F238E27FC236}">
                  <a16:creationId xmlns:a16="http://schemas.microsoft.com/office/drawing/2014/main" id="{99FC8678-20DC-4706-8D22-A89FDFFDBDFF}"/>
                </a:ext>
              </a:extLst>
            </p:cNvPr>
            <p:cNvSpPr txBox="1"/>
            <p:nvPr/>
          </p:nvSpPr>
          <p:spPr>
            <a:xfrm>
              <a:off x="5035776" y="6169332"/>
              <a:ext cx="576064" cy="338554"/>
            </a:xfrm>
            <a:prstGeom prst="rect">
              <a:avLst/>
            </a:prstGeom>
            <a:noFill/>
          </p:spPr>
          <p:txBody>
            <a:bodyPr wrap="square" rtlCol="0">
              <a:spAutoFit/>
            </a:bodyPr>
            <a:lstStyle/>
            <a:p>
              <a:r>
                <a:rPr lang="en-US" altLang="ja-JP" sz="1600" dirty="0">
                  <a:latin typeface="UD デジタル 教科書体 NK-B" panose="02020700000000000000" pitchFamily="18" charset="-128"/>
                  <a:ea typeface="UD デジタル 教科書体 NK-B" panose="02020700000000000000" pitchFamily="18" charset="-128"/>
                </a:rPr>
                <a:t>2</a:t>
              </a:r>
              <a:endParaRPr kumimoji="1" lang="ja-JP" altLang="en-US" sz="1600" dirty="0">
                <a:latin typeface="UD デジタル 教科書体 NK-B" panose="02020700000000000000" pitchFamily="18" charset="-128"/>
                <a:ea typeface="UD デジタル 教科書体 NK-B" panose="02020700000000000000" pitchFamily="18" charset="-128"/>
              </a:endParaRPr>
            </a:p>
          </p:txBody>
        </p:sp>
        <p:sp>
          <p:nvSpPr>
            <p:cNvPr id="19" name="テキスト ボックス 18">
              <a:extLst>
                <a:ext uri="{FF2B5EF4-FFF2-40B4-BE49-F238E27FC236}">
                  <a16:creationId xmlns:a16="http://schemas.microsoft.com/office/drawing/2014/main" id="{CC86D311-1D2F-B975-F222-0620A416EB05}"/>
                </a:ext>
              </a:extLst>
            </p:cNvPr>
            <p:cNvSpPr txBox="1"/>
            <p:nvPr/>
          </p:nvSpPr>
          <p:spPr>
            <a:xfrm rot="16200000">
              <a:off x="-604151" y="4781169"/>
              <a:ext cx="1728192" cy="369332"/>
            </a:xfrm>
            <a:prstGeom prst="rect">
              <a:avLst/>
            </a:prstGeom>
            <a:noFill/>
          </p:spPr>
          <p:txBody>
            <a:bodyPr wrap="square" rtlCol="0">
              <a:spAutoFit/>
            </a:bodyPr>
            <a:lstStyle/>
            <a:p>
              <a:r>
                <a:rPr kumimoji="1" lang="en-US" altLang="ja-JP" dirty="0">
                  <a:latin typeface="UD デジタル 教科書体 NK-B" panose="02020700000000000000" pitchFamily="18" charset="-128"/>
                  <a:ea typeface="UD デジタル 教科書体 NK-B" panose="02020700000000000000" pitchFamily="18" charset="-128"/>
                </a:rPr>
                <a:t>envelope</a:t>
              </a:r>
              <a:endParaRPr kumimoji="1" lang="ja-JP" altLang="en-US" dirty="0">
                <a:latin typeface="UD デジタル 教科書体 NK-B" panose="02020700000000000000" pitchFamily="18" charset="-128"/>
                <a:ea typeface="UD デジタル 教科書体 NK-B" panose="02020700000000000000" pitchFamily="18" charset="-128"/>
              </a:endParaRPr>
            </a:p>
          </p:txBody>
        </p:sp>
      </p:grpSp>
      <p:sp>
        <p:nvSpPr>
          <p:cNvPr id="21" name="コンテンツ プレースホルダー 2">
            <a:extLst>
              <a:ext uri="{FF2B5EF4-FFF2-40B4-BE49-F238E27FC236}">
                <a16:creationId xmlns:a16="http://schemas.microsoft.com/office/drawing/2014/main" id="{6BE77956-5B51-5DCE-22EB-7769F4A6BBCE}"/>
              </a:ext>
            </a:extLst>
          </p:cNvPr>
          <p:cNvSpPr>
            <a:spLocks noGrp="1"/>
          </p:cNvSpPr>
          <p:nvPr>
            <p:ph idx="1"/>
          </p:nvPr>
        </p:nvSpPr>
        <p:spPr>
          <a:xfrm>
            <a:off x="395536" y="908720"/>
            <a:ext cx="8107639" cy="2273887"/>
          </a:xfrm>
        </p:spPr>
        <p:txBody>
          <a:bodyPr>
            <a:normAutofit/>
          </a:bodyPr>
          <a:lstStyle/>
          <a:p>
            <a:r>
              <a:rPr lang="en-US" altLang="ja-JP" sz="2200" dirty="0"/>
              <a:t>New design </a:t>
            </a:r>
            <a:r>
              <a:rPr lang="en-US" altLang="ja-JP" sz="2200"/>
              <a:t>towards &gt;60 </a:t>
            </a:r>
            <a:r>
              <a:rPr lang="en-US" altLang="ja-JP" sz="2200" dirty="0"/>
              <a:t>mA has been investigated.</a:t>
            </a:r>
          </a:p>
          <a:p>
            <a:pPr lvl="1"/>
            <a:r>
              <a:rPr lang="en-US" altLang="ja-JP" sz="1800" dirty="0"/>
              <a:t>more element with compact design for feasible beam control, smooth connection of focusing strength </a:t>
            </a:r>
          </a:p>
        </p:txBody>
      </p:sp>
      <p:grpSp>
        <p:nvGrpSpPr>
          <p:cNvPr id="22" name="Group 2">
            <a:extLst>
              <a:ext uri="{FF2B5EF4-FFF2-40B4-BE49-F238E27FC236}">
                <a16:creationId xmlns:a16="http://schemas.microsoft.com/office/drawing/2014/main" id="{1C373762-F075-327C-8678-D85E60F8AB8F}"/>
              </a:ext>
            </a:extLst>
          </p:cNvPr>
          <p:cNvGrpSpPr/>
          <p:nvPr/>
        </p:nvGrpSpPr>
        <p:grpSpPr>
          <a:xfrm>
            <a:off x="2339752" y="4581128"/>
            <a:ext cx="276662" cy="574970"/>
            <a:chOff x="5413247" y="3974837"/>
            <a:chExt cx="676656" cy="1550932"/>
          </a:xfrm>
        </p:grpSpPr>
        <p:sp>
          <p:nvSpPr>
            <p:cNvPr id="23" name="Right Triangle 6">
              <a:extLst>
                <a:ext uri="{FF2B5EF4-FFF2-40B4-BE49-F238E27FC236}">
                  <a16:creationId xmlns:a16="http://schemas.microsoft.com/office/drawing/2014/main" id="{38A2DBA4-77F2-D7F0-924C-496061B94D9D}"/>
                </a:ext>
              </a:extLst>
            </p:cNvPr>
            <p:cNvSpPr/>
            <p:nvPr/>
          </p:nvSpPr>
          <p:spPr>
            <a:xfrm rot="10800000">
              <a:off x="5413247" y="3974837"/>
              <a:ext cx="402336" cy="1550911"/>
            </a:xfrm>
            <a:prstGeom prst="rtTriangle">
              <a:avLst/>
            </a:prstGeom>
            <a:solidFill>
              <a:srgbClr val="FFF600">
                <a:alpha val="5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7">
              <a:extLst>
                <a:ext uri="{FF2B5EF4-FFF2-40B4-BE49-F238E27FC236}">
                  <a16:creationId xmlns:a16="http://schemas.microsoft.com/office/drawing/2014/main" id="{11858233-B374-CEBB-38CC-E7CC6277F44E}"/>
                </a:ext>
              </a:extLst>
            </p:cNvPr>
            <p:cNvSpPr/>
            <p:nvPr/>
          </p:nvSpPr>
          <p:spPr>
            <a:xfrm>
              <a:off x="5815583" y="3974858"/>
              <a:ext cx="274320" cy="1550911"/>
            </a:xfrm>
            <a:prstGeom prst="rect">
              <a:avLst/>
            </a:prstGeom>
            <a:solidFill>
              <a:srgbClr val="FFF6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12">
            <a:extLst>
              <a:ext uri="{FF2B5EF4-FFF2-40B4-BE49-F238E27FC236}">
                <a16:creationId xmlns:a16="http://schemas.microsoft.com/office/drawing/2014/main" id="{D9676AE3-F896-AFE5-9627-D98E383368ED}"/>
              </a:ext>
            </a:extLst>
          </p:cNvPr>
          <p:cNvGrpSpPr/>
          <p:nvPr/>
        </p:nvGrpSpPr>
        <p:grpSpPr>
          <a:xfrm>
            <a:off x="5292080" y="4293096"/>
            <a:ext cx="276662" cy="574970"/>
            <a:chOff x="5413247" y="3974837"/>
            <a:chExt cx="676656" cy="1550932"/>
          </a:xfrm>
        </p:grpSpPr>
        <p:sp>
          <p:nvSpPr>
            <p:cNvPr id="26" name="Right Triangle 13">
              <a:extLst>
                <a:ext uri="{FF2B5EF4-FFF2-40B4-BE49-F238E27FC236}">
                  <a16:creationId xmlns:a16="http://schemas.microsoft.com/office/drawing/2014/main" id="{155E3661-2259-54DC-8BDE-EC661DAC22AE}"/>
                </a:ext>
              </a:extLst>
            </p:cNvPr>
            <p:cNvSpPr/>
            <p:nvPr/>
          </p:nvSpPr>
          <p:spPr>
            <a:xfrm rot="10800000">
              <a:off x="5413247" y="3974837"/>
              <a:ext cx="402336" cy="1550911"/>
            </a:xfrm>
            <a:prstGeom prst="rtTriangle">
              <a:avLst/>
            </a:prstGeom>
            <a:solidFill>
              <a:srgbClr val="FFF600">
                <a:alpha val="5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14">
              <a:extLst>
                <a:ext uri="{FF2B5EF4-FFF2-40B4-BE49-F238E27FC236}">
                  <a16:creationId xmlns:a16="http://schemas.microsoft.com/office/drawing/2014/main" id="{02145D82-6BEF-0EA9-8DFA-619E66DAF2B8}"/>
                </a:ext>
              </a:extLst>
            </p:cNvPr>
            <p:cNvSpPr/>
            <p:nvPr/>
          </p:nvSpPr>
          <p:spPr>
            <a:xfrm>
              <a:off x="5815583" y="3974858"/>
              <a:ext cx="274320" cy="1550911"/>
            </a:xfrm>
            <a:prstGeom prst="rect">
              <a:avLst/>
            </a:prstGeom>
            <a:solidFill>
              <a:srgbClr val="FFF6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18">
            <a:extLst>
              <a:ext uri="{FF2B5EF4-FFF2-40B4-BE49-F238E27FC236}">
                <a16:creationId xmlns:a16="http://schemas.microsoft.com/office/drawing/2014/main" id="{367A9C3D-D317-FA90-57A3-96E591FE55C6}"/>
              </a:ext>
            </a:extLst>
          </p:cNvPr>
          <p:cNvGrpSpPr/>
          <p:nvPr/>
        </p:nvGrpSpPr>
        <p:grpSpPr>
          <a:xfrm>
            <a:off x="7812360" y="4365104"/>
            <a:ext cx="276662" cy="574970"/>
            <a:chOff x="5413247" y="3974837"/>
            <a:chExt cx="676656" cy="1550932"/>
          </a:xfrm>
        </p:grpSpPr>
        <p:sp>
          <p:nvSpPr>
            <p:cNvPr id="29" name="Right Triangle 19">
              <a:extLst>
                <a:ext uri="{FF2B5EF4-FFF2-40B4-BE49-F238E27FC236}">
                  <a16:creationId xmlns:a16="http://schemas.microsoft.com/office/drawing/2014/main" id="{84FE4522-FBA1-06E5-4626-1E9364520829}"/>
                </a:ext>
              </a:extLst>
            </p:cNvPr>
            <p:cNvSpPr/>
            <p:nvPr/>
          </p:nvSpPr>
          <p:spPr>
            <a:xfrm rot="10800000">
              <a:off x="5413247" y="3974837"/>
              <a:ext cx="402336" cy="1550911"/>
            </a:xfrm>
            <a:prstGeom prst="rtTriangle">
              <a:avLst/>
            </a:prstGeom>
            <a:solidFill>
              <a:srgbClr val="FFF600">
                <a:alpha val="5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0">
              <a:extLst>
                <a:ext uri="{FF2B5EF4-FFF2-40B4-BE49-F238E27FC236}">
                  <a16:creationId xmlns:a16="http://schemas.microsoft.com/office/drawing/2014/main" id="{53979366-9797-CECC-FFDF-66698FAC9809}"/>
                </a:ext>
              </a:extLst>
            </p:cNvPr>
            <p:cNvSpPr/>
            <p:nvPr/>
          </p:nvSpPr>
          <p:spPr>
            <a:xfrm>
              <a:off x="5815583" y="3974858"/>
              <a:ext cx="274320" cy="1550911"/>
            </a:xfrm>
            <a:prstGeom prst="rect">
              <a:avLst/>
            </a:prstGeom>
            <a:solidFill>
              <a:srgbClr val="FFF6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32369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ABFD6EBB-BBE8-E797-179D-EAC204D400E9}"/>
              </a:ext>
            </a:extLst>
          </p:cNvPr>
          <p:cNvSpPr>
            <a:spLocks noGrp="1"/>
          </p:cNvSpPr>
          <p:nvPr>
            <p:ph type="title"/>
          </p:nvPr>
        </p:nvSpPr>
        <p:spPr/>
        <p:txBody>
          <a:bodyPr/>
          <a:lstStyle/>
          <a:p>
            <a:r>
              <a:rPr lang="en-US" altLang="ja-JP" dirty="0">
                <a:effectLst>
                  <a:glow rad="63500">
                    <a:schemeClr val="bg1">
                      <a:alpha val="40000"/>
                    </a:schemeClr>
                  </a:glow>
                </a:effectLst>
              </a:rPr>
              <a:t>J-PARC</a:t>
            </a:r>
            <a:endParaRPr lang="ja-JP" altLang="en-US" dirty="0">
              <a:effectLst>
                <a:glow rad="63500">
                  <a:schemeClr val="bg1">
                    <a:alpha val="40000"/>
                  </a:schemeClr>
                </a:glow>
              </a:effectLst>
            </a:endParaRPr>
          </a:p>
        </p:txBody>
      </p:sp>
      <p:sp>
        <p:nvSpPr>
          <p:cNvPr id="81" name="コンテンツ プレースホルダー 3">
            <a:extLst>
              <a:ext uri="{FF2B5EF4-FFF2-40B4-BE49-F238E27FC236}">
                <a16:creationId xmlns:a16="http://schemas.microsoft.com/office/drawing/2014/main" id="{D109CA30-2884-4333-2087-7942A6E02788}"/>
              </a:ext>
            </a:extLst>
          </p:cNvPr>
          <p:cNvSpPr txBox="1">
            <a:spLocks/>
          </p:cNvSpPr>
          <p:nvPr/>
        </p:nvSpPr>
        <p:spPr>
          <a:xfrm>
            <a:off x="415887" y="1129800"/>
            <a:ext cx="8622770" cy="5035504"/>
          </a:xfrm>
          <a:prstGeom prst="rect">
            <a:avLst/>
          </a:prstGeom>
        </p:spPr>
        <p:txBody>
          <a:bodyPr vert="horz" lIns="77999" tIns="39000" rIns="77999" bIns="39000" rtlCol="0">
            <a:normAutofit/>
          </a:bodyPr>
          <a:lstStyle>
            <a:lvl1pPr marL="251986" indent="-251986" algn="l" defTabSz="1007943" rtl="0" eaLnBrk="1" latinLnBrk="0" hangingPunct="1">
              <a:lnSpc>
                <a:spcPct val="90000"/>
              </a:lnSpc>
              <a:spcBef>
                <a:spcPts val="1102"/>
              </a:spcBef>
              <a:buFont typeface="Arial" panose="020B0604020202020204" pitchFamily="34" charset="0"/>
              <a:buChar char="•"/>
              <a:defRPr kumimoji="1" sz="2866" kern="1200">
                <a:solidFill>
                  <a:schemeClr val="tx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defRPr>
            </a:lvl1pPr>
            <a:lvl2pPr marL="755957" indent="-251986" algn="l" defTabSz="1007943" rtl="0" eaLnBrk="1" latinLnBrk="0" hangingPunct="1">
              <a:lnSpc>
                <a:spcPct val="90000"/>
              </a:lnSpc>
              <a:spcBef>
                <a:spcPts val="551"/>
              </a:spcBef>
              <a:buFont typeface="Arial" panose="020B0604020202020204" pitchFamily="34" charset="0"/>
              <a:buChar char="•"/>
              <a:defRPr kumimoji="1" sz="2646" kern="1200">
                <a:solidFill>
                  <a:schemeClr val="tx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646" kern="1200">
                <a:solidFill>
                  <a:schemeClr val="tx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bg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endParaRPr lang="ja-JP" altLang="en-US" sz="2445" dirty="0"/>
          </a:p>
        </p:txBody>
      </p:sp>
      <p:grpSp>
        <p:nvGrpSpPr>
          <p:cNvPr id="86" name="グループ化 85">
            <a:extLst>
              <a:ext uri="{FF2B5EF4-FFF2-40B4-BE49-F238E27FC236}">
                <a16:creationId xmlns:a16="http://schemas.microsoft.com/office/drawing/2014/main" id="{0C013D4D-5B9B-8DA6-93C8-8574A0256AFB}"/>
              </a:ext>
            </a:extLst>
          </p:cNvPr>
          <p:cNvGrpSpPr/>
          <p:nvPr/>
        </p:nvGrpSpPr>
        <p:grpSpPr>
          <a:xfrm>
            <a:off x="28862" y="4954"/>
            <a:ext cx="3932927" cy="3568062"/>
            <a:chOff x="0" y="-4894"/>
            <a:chExt cx="4610638" cy="4182900"/>
          </a:xfrm>
        </p:grpSpPr>
        <p:cxnSp>
          <p:nvCxnSpPr>
            <p:cNvPr id="87" name="直線コネクタ 86">
              <a:extLst>
                <a:ext uri="{FF2B5EF4-FFF2-40B4-BE49-F238E27FC236}">
                  <a16:creationId xmlns:a16="http://schemas.microsoft.com/office/drawing/2014/main" id="{7CF66C19-4CB0-D7FE-F6E7-C251E9E57479}"/>
                </a:ext>
              </a:extLst>
            </p:cNvPr>
            <p:cNvCxnSpPr>
              <a:cxnSpLocks/>
            </p:cNvCxnSpPr>
            <p:nvPr/>
          </p:nvCxnSpPr>
          <p:spPr>
            <a:xfrm flipH="1">
              <a:off x="4542136" y="3610416"/>
              <a:ext cx="68502" cy="567590"/>
            </a:xfrm>
            <a:prstGeom prst="line">
              <a:avLst/>
            </a:prstGeom>
            <a:ln w="57150" cap="rnd">
              <a:solidFill>
                <a:srgbClr val="FFE593">
                  <a:alpha val="67059"/>
                </a:srgbClr>
              </a:solidFill>
              <a:round/>
            </a:ln>
          </p:spPr>
          <p:style>
            <a:lnRef idx="1">
              <a:schemeClr val="accent1"/>
            </a:lnRef>
            <a:fillRef idx="0">
              <a:schemeClr val="accent1"/>
            </a:fillRef>
            <a:effectRef idx="0">
              <a:schemeClr val="accent1"/>
            </a:effectRef>
            <a:fontRef idx="minor">
              <a:schemeClr val="tx1"/>
            </a:fontRef>
          </p:style>
        </p:cxnSp>
        <p:pic>
          <p:nvPicPr>
            <p:cNvPr id="88" name="図 87" descr="物体 が含まれている画像&#10;&#10;自動的に生成された説明">
              <a:extLst>
                <a:ext uri="{FF2B5EF4-FFF2-40B4-BE49-F238E27FC236}">
                  <a16:creationId xmlns:a16="http://schemas.microsoft.com/office/drawing/2014/main" id="{B4E748AE-6C60-AEA9-D2CF-D728B175F4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3770794" cy="2361460"/>
            </a:xfrm>
            <a:prstGeom prst="rect">
              <a:avLst/>
            </a:prstGeom>
          </p:spPr>
        </p:pic>
        <p:sp>
          <p:nvSpPr>
            <p:cNvPr id="89" name="タイトル 1">
              <a:extLst>
                <a:ext uri="{FF2B5EF4-FFF2-40B4-BE49-F238E27FC236}">
                  <a16:creationId xmlns:a16="http://schemas.microsoft.com/office/drawing/2014/main" id="{C7A4553C-8DB4-92E4-EB28-59F31644F4BE}"/>
                </a:ext>
              </a:extLst>
            </p:cNvPr>
            <p:cNvSpPr txBox="1">
              <a:spLocks/>
            </p:cNvSpPr>
            <p:nvPr/>
          </p:nvSpPr>
          <p:spPr>
            <a:xfrm>
              <a:off x="553303" y="-4894"/>
              <a:ext cx="2513280" cy="543354"/>
            </a:xfrm>
            <a:prstGeom prst="rect">
              <a:avLst/>
            </a:prstGeom>
          </p:spPr>
          <p:txBody>
            <a:bodyPr vert="horz" lIns="77999" tIns="39000" rIns="77999" bIns="39000" rtlCol="0" anchor="ctr">
              <a:noAutofit/>
            </a:bodyPr>
            <a:lstStyle>
              <a:lvl1pPr algn="ctr" defTabSz="1007943" rtl="0" eaLnBrk="1" latinLnBrk="0" hangingPunct="1">
                <a:lnSpc>
                  <a:spcPct val="90000"/>
                </a:lnSpc>
                <a:spcBef>
                  <a:spcPct val="0"/>
                </a:spcBef>
                <a:buNone/>
                <a:defRPr kumimoji="1" sz="4850" u="sng" kern="1200">
                  <a:solidFill>
                    <a:schemeClr val="tx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defRPr>
              </a:lvl1pPr>
            </a:lstStyle>
            <a:p>
              <a:r>
                <a:rPr lang="en-US" altLang="ja-JP" sz="2047" u="none" dirty="0">
                  <a:solidFill>
                    <a:schemeClr val="bg1"/>
                  </a:solidFill>
                  <a:effectLst>
                    <a:glow rad="101600">
                      <a:schemeClr val="tx1">
                        <a:alpha val="63000"/>
                      </a:schemeClr>
                    </a:glow>
                  </a:effectLst>
                </a:rPr>
                <a:t>LINAC</a:t>
              </a:r>
              <a:r>
                <a:rPr lang="ja-JP" altLang="en-US" sz="2047" u="none" dirty="0">
                  <a:solidFill>
                    <a:schemeClr val="bg1"/>
                  </a:solidFill>
                  <a:effectLst>
                    <a:glow rad="101600">
                      <a:schemeClr val="tx1">
                        <a:alpha val="63000"/>
                      </a:schemeClr>
                    </a:glow>
                  </a:effectLst>
                </a:rPr>
                <a:t> </a:t>
              </a:r>
              <a:r>
                <a:rPr lang="en-US" altLang="ja-JP" sz="2047" u="none" dirty="0">
                  <a:solidFill>
                    <a:schemeClr val="bg1"/>
                  </a:solidFill>
                  <a:effectLst>
                    <a:glow rad="101600">
                      <a:schemeClr val="tx1">
                        <a:alpha val="63000"/>
                      </a:schemeClr>
                    </a:glow>
                  </a:effectLst>
                </a:rPr>
                <a:t> 400 MeV</a:t>
              </a:r>
              <a:endParaRPr lang="ja-JP" altLang="en-US" sz="2047" u="none" dirty="0">
                <a:solidFill>
                  <a:schemeClr val="bg1"/>
                </a:solidFill>
                <a:effectLst>
                  <a:glow rad="101600">
                    <a:schemeClr val="tx1">
                      <a:alpha val="63000"/>
                    </a:schemeClr>
                  </a:glow>
                </a:effectLst>
                <a:latin typeface="Artifakt Element Heavy" panose="020B0B03050000020004" pitchFamily="34" charset="0"/>
              </a:endParaRPr>
            </a:p>
          </p:txBody>
        </p:sp>
      </p:grpSp>
      <p:grpSp>
        <p:nvGrpSpPr>
          <p:cNvPr id="90" name="グループ化 89">
            <a:extLst>
              <a:ext uri="{FF2B5EF4-FFF2-40B4-BE49-F238E27FC236}">
                <a16:creationId xmlns:a16="http://schemas.microsoft.com/office/drawing/2014/main" id="{8DEC0145-3338-E545-A930-5C22F6CBC002}"/>
              </a:ext>
            </a:extLst>
          </p:cNvPr>
          <p:cNvGrpSpPr/>
          <p:nvPr/>
        </p:nvGrpSpPr>
        <p:grpSpPr>
          <a:xfrm>
            <a:off x="3223223" y="3381"/>
            <a:ext cx="3216531" cy="3857667"/>
            <a:chOff x="3742983" y="-4894"/>
            <a:chExt cx="3770795" cy="4522409"/>
          </a:xfrm>
        </p:grpSpPr>
        <p:cxnSp>
          <p:nvCxnSpPr>
            <p:cNvPr id="91" name="直線コネクタ 90">
              <a:extLst>
                <a:ext uri="{FF2B5EF4-FFF2-40B4-BE49-F238E27FC236}">
                  <a16:creationId xmlns:a16="http://schemas.microsoft.com/office/drawing/2014/main" id="{C5577349-AE8F-C956-44F9-157ADAC96F8B}"/>
                </a:ext>
              </a:extLst>
            </p:cNvPr>
            <p:cNvCxnSpPr>
              <a:cxnSpLocks/>
            </p:cNvCxnSpPr>
            <p:nvPr/>
          </p:nvCxnSpPr>
          <p:spPr>
            <a:xfrm flipH="1">
              <a:off x="4522566" y="4165221"/>
              <a:ext cx="841595" cy="9784"/>
            </a:xfrm>
            <a:prstGeom prst="line">
              <a:avLst/>
            </a:prstGeom>
            <a:ln w="57150" cap="rnd">
              <a:solidFill>
                <a:srgbClr val="FFE593">
                  <a:alpha val="67059"/>
                </a:srgbClr>
              </a:solidFill>
              <a:round/>
            </a:ln>
          </p:spPr>
          <p:style>
            <a:lnRef idx="1">
              <a:schemeClr val="accent1"/>
            </a:lnRef>
            <a:fillRef idx="0">
              <a:schemeClr val="accent1"/>
            </a:fillRef>
            <a:effectRef idx="0">
              <a:schemeClr val="accent1"/>
            </a:effectRef>
            <a:fontRef idx="minor">
              <a:schemeClr val="tx1"/>
            </a:fontRef>
          </p:style>
        </p:cxnSp>
        <p:grpSp>
          <p:nvGrpSpPr>
            <p:cNvPr id="92" name="グループ化 91">
              <a:extLst>
                <a:ext uri="{FF2B5EF4-FFF2-40B4-BE49-F238E27FC236}">
                  <a16:creationId xmlns:a16="http://schemas.microsoft.com/office/drawing/2014/main" id="{8347D11D-E18A-A6A6-8FCA-F4CA4EA1E121}"/>
                </a:ext>
              </a:extLst>
            </p:cNvPr>
            <p:cNvGrpSpPr/>
            <p:nvPr/>
          </p:nvGrpSpPr>
          <p:grpSpPr>
            <a:xfrm>
              <a:off x="3742983" y="-4894"/>
              <a:ext cx="3770795" cy="4522409"/>
              <a:chOff x="3742983" y="-4894"/>
              <a:chExt cx="3770795" cy="4522409"/>
            </a:xfrm>
          </p:grpSpPr>
          <p:sp>
            <p:nvSpPr>
              <p:cNvPr id="93" name="楕円 92">
                <a:extLst>
                  <a:ext uri="{FF2B5EF4-FFF2-40B4-BE49-F238E27FC236}">
                    <a16:creationId xmlns:a16="http://schemas.microsoft.com/office/drawing/2014/main" id="{14EEBE78-47F0-8FAB-79F2-53B4817E8A4E}"/>
                  </a:ext>
                </a:extLst>
              </p:cNvPr>
              <p:cNvSpPr/>
              <p:nvPr/>
            </p:nvSpPr>
            <p:spPr>
              <a:xfrm>
                <a:off x="4967827" y="4165221"/>
                <a:ext cx="831810" cy="352294"/>
              </a:xfrm>
              <a:prstGeom prst="ellipse">
                <a:avLst/>
              </a:prstGeom>
              <a:noFill/>
              <a:ln w="57150">
                <a:solidFill>
                  <a:srgbClr val="FFE5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92"/>
              </a:p>
            </p:txBody>
          </p:sp>
          <p:pic>
            <p:nvPicPr>
              <p:cNvPr id="94" name="図 93" descr="室内 が含まれている画像&#10;&#10;自動的に生成された説明">
                <a:extLst>
                  <a:ext uri="{FF2B5EF4-FFF2-40B4-BE49-F238E27FC236}">
                    <a16:creationId xmlns:a16="http://schemas.microsoft.com/office/drawing/2014/main" id="{9EAA2201-328F-001C-3352-5ACE6773E6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42983" y="-4894"/>
                <a:ext cx="3770795" cy="2356747"/>
              </a:xfrm>
              <a:prstGeom prst="rect">
                <a:avLst/>
              </a:prstGeom>
            </p:spPr>
          </p:pic>
          <p:sp>
            <p:nvSpPr>
              <p:cNvPr id="95" name="タイトル 1">
                <a:extLst>
                  <a:ext uri="{FF2B5EF4-FFF2-40B4-BE49-F238E27FC236}">
                    <a16:creationId xmlns:a16="http://schemas.microsoft.com/office/drawing/2014/main" id="{EDC714CC-34B3-CB27-BE85-B5726EAE622B}"/>
                  </a:ext>
                </a:extLst>
              </p:cNvPr>
              <p:cNvSpPr txBox="1">
                <a:spLocks/>
              </p:cNvSpPr>
              <p:nvPr/>
            </p:nvSpPr>
            <p:spPr>
              <a:xfrm>
                <a:off x="4424896" y="21349"/>
                <a:ext cx="2513280" cy="543354"/>
              </a:xfrm>
              <a:prstGeom prst="rect">
                <a:avLst/>
              </a:prstGeom>
            </p:spPr>
            <p:txBody>
              <a:bodyPr vert="horz" lIns="77999" tIns="39000" rIns="77999" bIns="39000" rtlCol="0" anchor="ctr">
                <a:noAutofit/>
              </a:bodyPr>
              <a:lstStyle>
                <a:lvl1pPr algn="ctr" defTabSz="1007943" rtl="0" eaLnBrk="1" latinLnBrk="0" hangingPunct="1">
                  <a:lnSpc>
                    <a:spcPct val="90000"/>
                  </a:lnSpc>
                  <a:spcBef>
                    <a:spcPct val="0"/>
                  </a:spcBef>
                  <a:buNone/>
                  <a:defRPr kumimoji="1" sz="4850" u="sng" kern="1200">
                    <a:solidFill>
                      <a:schemeClr val="tx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defRPr>
                </a:lvl1pPr>
              </a:lstStyle>
              <a:p>
                <a:r>
                  <a:rPr lang="en-US" altLang="ja-JP" sz="2047" u="none" dirty="0">
                    <a:solidFill>
                      <a:schemeClr val="bg1"/>
                    </a:solidFill>
                    <a:effectLst>
                      <a:glow rad="101600">
                        <a:schemeClr val="tx1">
                          <a:alpha val="63000"/>
                        </a:schemeClr>
                      </a:glow>
                    </a:effectLst>
                  </a:rPr>
                  <a:t>RCS   3 GeV</a:t>
                </a:r>
                <a:endParaRPr lang="ja-JP" altLang="en-US" sz="2047" u="none" dirty="0">
                  <a:solidFill>
                    <a:schemeClr val="bg1"/>
                  </a:solidFill>
                  <a:effectLst>
                    <a:glow rad="101600">
                      <a:schemeClr val="tx1">
                        <a:alpha val="63000"/>
                      </a:schemeClr>
                    </a:glow>
                  </a:effectLst>
                  <a:latin typeface="Artifakt Element Heavy" panose="020B0B03050000020004" pitchFamily="34" charset="0"/>
                </a:endParaRPr>
              </a:p>
            </p:txBody>
          </p:sp>
        </p:grpSp>
      </p:grpSp>
      <p:grpSp>
        <p:nvGrpSpPr>
          <p:cNvPr id="96" name="グループ化 95">
            <a:extLst>
              <a:ext uri="{FF2B5EF4-FFF2-40B4-BE49-F238E27FC236}">
                <a16:creationId xmlns:a16="http://schemas.microsoft.com/office/drawing/2014/main" id="{7ECA84A1-6F1F-887A-2CC4-D8F283FFBB20}"/>
              </a:ext>
            </a:extLst>
          </p:cNvPr>
          <p:cNvGrpSpPr/>
          <p:nvPr/>
        </p:nvGrpSpPr>
        <p:grpSpPr>
          <a:xfrm>
            <a:off x="3110338" y="-27384"/>
            <a:ext cx="6029969" cy="5112568"/>
            <a:chOff x="3612467" y="-327483"/>
            <a:chExt cx="7069036" cy="5993551"/>
          </a:xfrm>
        </p:grpSpPr>
        <p:cxnSp>
          <p:nvCxnSpPr>
            <p:cNvPr id="97" name="直線コネクタ 96">
              <a:extLst>
                <a:ext uri="{FF2B5EF4-FFF2-40B4-BE49-F238E27FC236}">
                  <a16:creationId xmlns:a16="http://schemas.microsoft.com/office/drawing/2014/main" id="{6C01A1CC-92D2-677B-C11B-77C8C0EF40B6}"/>
                </a:ext>
              </a:extLst>
            </p:cNvPr>
            <p:cNvCxnSpPr>
              <a:cxnSpLocks/>
              <a:stCxn id="93" idx="5"/>
            </p:cNvCxnSpPr>
            <p:nvPr/>
          </p:nvCxnSpPr>
          <p:spPr>
            <a:xfrm flipH="1">
              <a:off x="4280562" y="4179400"/>
              <a:ext cx="1399080" cy="389257"/>
            </a:xfrm>
            <a:prstGeom prst="line">
              <a:avLst/>
            </a:prstGeom>
            <a:ln w="57150" cap="rnd">
              <a:solidFill>
                <a:srgbClr val="FFE593">
                  <a:alpha val="67059"/>
                </a:srgbClr>
              </a:solidFill>
              <a:round/>
            </a:ln>
          </p:spPr>
          <p:style>
            <a:lnRef idx="1">
              <a:schemeClr val="accent1"/>
            </a:lnRef>
            <a:fillRef idx="0">
              <a:schemeClr val="accent1"/>
            </a:fillRef>
            <a:effectRef idx="0">
              <a:schemeClr val="accent1"/>
            </a:effectRef>
            <a:fontRef idx="minor">
              <a:schemeClr val="tx1"/>
            </a:fontRef>
          </p:style>
        </p:cxnSp>
        <p:sp>
          <p:nvSpPr>
            <p:cNvPr id="98" name="フリーフォーム: 図形 97">
              <a:extLst>
                <a:ext uri="{FF2B5EF4-FFF2-40B4-BE49-F238E27FC236}">
                  <a16:creationId xmlns:a16="http://schemas.microsoft.com/office/drawing/2014/main" id="{7DC7E05F-17F6-9826-3B6B-66C64E5882BF}"/>
                </a:ext>
              </a:extLst>
            </p:cNvPr>
            <p:cNvSpPr/>
            <p:nvPr/>
          </p:nvSpPr>
          <p:spPr>
            <a:xfrm>
              <a:off x="3612467" y="4697263"/>
              <a:ext cx="362082" cy="557800"/>
            </a:xfrm>
            <a:custGeom>
              <a:avLst/>
              <a:gdLst>
                <a:gd name="connsiteX0" fmla="*/ 240013 w 284402"/>
                <a:gd name="connsiteY0" fmla="*/ 0 h 506027"/>
                <a:gd name="connsiteX1" fmla="*/ 316 w 284402"/>
                <a:gd name="connsiteY1" fmla="*/ 248574 h 506027"/>
                <a:gd name="connsiteX2" fmla="*/ 284402 w 284402"/>
                <a:gd name="connsiteY2" fmla="*/ 506027 h 506027"/>
              </a:gdLst>
              <a:ahLst/>
              <a:cxnLst>
                <a:cxn ang="0">
                  <a:pos x="connsiteX0" y="connsiteY0"/>
                </a:cxn>
                <a:cxn ang="0">
                  <a:pos x="connsiteX1" y="connsiteY1"/>
                </a:cxn>
                <a:cxn ang="0">
                  <a:pos x="connsiteX2" y="connsiteY2"/>
                </a:cxn>
              </a:cxnLst>
              <a:rect l="l" t="t" r="r" b="b"/>
              <a:pathLst>
                <a:path w="284402" h="506027">
                  <a:moveTo>
                    <a:pt x="240013" y="0"/>
                  </a:moveTo>
                  <a:cubicBezTo>
                    <a:pt x="116465" y="82118"/>
                    <a:pt x="-7082" y="164236"/>
                    <a:pt x="316" y="248574"/>
                  </a:cubicBezTo>
                  <a:cubicBezTo>
                    <a:pt x="7714" y="332912"/>
                    <a:pt x="146058" y="419469"/>
                    <a:pt x="284402" y="506027"/>
                  </a:cubicBezTo>
                </a:path>
              </a:pathLst>
            </a:custGeom>
            <a:noFill/>
            <a:ln w="57150">
              <a:solidFill>
                <a:srgbClr val="FFE593">
                  <a:alpha val="67059"/>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92"/>
            </a:p>
          </p:txBody>
        </p:sp>
        <p:cxnSp>
          <p:nvCxnSpPr>
            <p:cNvPr id="99" name="直線コネクタ 98">
              <a:extLst>
                <a:ext uri="{FF2B5EF4-FFF2-40B4-BE49-F238E27FC236}">
                  <a16:creationId xmlns:a16="http://schemas.microsoft.com/office/drawing/2014/main" id="{2D5153A7-F30B-2C04-388D-580AD656B3F7}"/>
                </a:ext>
              </a:extLst>
            </p:cNvPr>
            <p:cNvCxnSpPr>
              <a:cxnSpLocks/>
              <a:stCxn id="100" idx="0"/>
              <a:endCxn id="98" idx="2"/>
            </p:cNvCxnSpPr>
            <p:nvPr/>
          </p:nvCxnSpPr>
          <p:spPr>
            <a:xfrm flipH="1" flipV="1">
              <a:off x="3974549" y="5255064"/>
              <a:ext cx="988385" cy="374448"/>
            </a:xfrm>
            <a:prstGeom prst="line">
              <a:avLst/>
            </a:prstGeom>
            <a:ln w="57150" cap="rnd">
              <a:solidFill>
                <a:srgbClr val="FFE593">
                  <a:alpha val="67059"/>
                </a:srgbClr>
              </a:solidFill>
              <a:round/>
            </a:ln>
          </p:spPr>
          <p:style>
            <a:lnRef idx="1">
              <a:schemeClr val="accent1"/>
            </a:lnRef>
            <a:fillRef idx="0">
              <a:schemeClr val="accent1"/>
            </a:fillRef>
            <a:effectRef idx="0">
              <a:schemeClr val="accent1"/>
            </a:effectRef>
            <a:fontRef idx="minor">
              <a:schemeClr val="tx1"/>
            </a:fontRef>
          </p:style>
        </p:cxnSp>
        <p:sp>
          <p:nvSpPr>
            <p:cNvPr id="100" name="フリーフォーム: 図形 99">
              <a:extLst>
                <a:ext uri="{FF2B5EF4-FFF2-40B4-BE49-F238E27FC236}">
                  <a16:creationId xmlns:a16="http://schemas.microsoft.com/office/drawing/2014/main" id="{D3790911-731D-2701-A850-A50EBE59D9DD}"/>
                </a:ext>
              </a:extLst>
            </p:cNvPr>
            <p:cNvSpPr/>
            <p:nvPr/>
          </p:nvSpPr>
          <p:spPr>
            <a:xfrm>
              <a:off x="4962934" y="5215915"/>
              <a:ext cx="1330894" cy="450153"/>
            </a:xfrm>
            <a:custGeom>
              <a:avLst/>
              <a:gdLst>
                <a:gd name="connsiteX0" fmla="*/ 0 w 1420427"/>
                <a:gd name="connsiteY0" fmla="*/ 426128 h 463792"/>
                <a:gd name="connsiteX1" fmla="*/ 523783 w 1420427"/>
                <a:gd name="connsiteY1" fmla="*/ 452761 h 463792"/>
                <a:gd name="connsiteX2" fmla="*/ 1198486 w 1420427"/>
                <a:gd name="connsiteY2" fmla="*/ 266330 h 463792"/>
                <a:gd name="connsiteX3" fmla="*/ 1420427 w 1420427"/>
                <a:gd name="connsiteY3" fmla="*/ 0 h 463792"/>
              </a:gdLst>
              <a:ahLst/>
              <a:cxnLst>
                <a:cxn ang="0">
                  <a:pos x="connsiteX0" y="connsiteY0"/>
                </a:cxn>
                <a:cxn ang="0">
                  <a:pos x="connsiteX1" y="connsiteY1"/>
                </a:cxn>
                <a:cxn ang="0">
                  <a:pos x="connsiteX2" y="connsiteY2"/>
                </a:cxn>
                <a:cxn ang="0">
                  <a:pos x="connsiteX3" y="connsiteY3"/>
                </a:cxn>
              </a:cxnLst>
              <a:rect l="l" t="t" r="r" b="b"/>
              <a:pathLst>
                <a:path w="1420427" h="463792">
                  <a:moveTo>
                    <a:pt x="0" y="426128"/>
                  </a:moveTo>
                  <a:cubicBezTo>
                    <a:pt x="162017" y="452761"/>
                    <a:pt x="324035" y="479394"/>
                    <a:pt x="523783" y="452761"/>
                  </a:cubicBezTo>
                  <a:cubicBezTo>
                    <a:pt x="723531" y="426128"/>
                    <a:pt x="1049045" y="341790"/>
                    <a:pt x="1198486" y="266330"/>
                  </a:cubicBezTo>
                  <a:cubicBezTo>
                    <a:pt x="1347927" y="190870"/>
                    <a:pt x="1384177" y="95435"/>
                    <a:pt x="1420427" y="0"/>
                  </a:cubicBezTo>
                </a:path>
              </a:pathLst>
            </a:custGeom>
            <a:noFill/>
            <a:ln w="57150">
              <a:solidFill>
                <a:srgbClr val="FFE593">
                  <a:alpha val="67059"/>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92"/>
            </a:p>
          </p:txBody>
        </p:sp>
        <p:cxnSp>
          <p:nvCxnSpPr>
            <p:cNvPr id="101" name="直線コネクタ 100">
              <a:extLst>
                <a:ext uri="{FF2B5EF4-FFF2-40B4-BE49-F238E27FC236}">
                  <a16:creationId xmlns:a16="http://schemas.microsoft.com/office/drawing/2014/main" id="{CC1331C5-E6E5-BCB7-AFD4-1D121FBC8455}"/>
                </a:ext>
              </a:extLst>
            </p:cNvPr>
            <p:cNvCxnSpPr>
              <a:cxnSpLocks/>
              <a:stCxn id="100" idx="3"/>
            </p:cNvCxnSpPr>
            <p:nvPr/>
          </p:nvCxnSpPr>
          <p:spPr>
            <a:xfrm flipH="1" flipV="1">
              <a:off x="6166610" y="4658115"/>
              <a:ext cx="127218" cy="557800"/>
            </a:xfrm>
            <a:prstGeom prst="line">
              <a:avLst/>
            </a:prstGeom>
            <a:ln w="57150" cap="rnd">
              <a:solidFill>
                <a:srgbClr val="FFE593">
                  <a:alpha val="67059"/>
                </a:srgbClr>
              </a:solidFill>
              <a:round/>
            </a:ln>
          </p:spPr>
          <p:style>
            <a:lnRef idx="1">
              <a:schemeClr val="accent1"/>
            </a:lnRef>
            <a:fillRef idx="0">
              <a:schemeClr val="accent1"/>
            </a:fillRef>
            <a:effectRef idx="0">
              <a:schemeClr val="accent1"/>
            </a:effectRef>
            <a:fontRef idx="minor">
              <a:schemeClr val="tx1"/>
            </a:fontRef>
          </p:style>
        </p:cxnSp>
        <p:sp>
          <p:nvSpPr>
            <p:cNvPr id="102" name="フリーフォーム: 図形 101">
              <a:extLst>
                <a:ext uri="{FF2B5EF4-FFF2-40B4-BE49-F238E27FC236}">
                  <a16:creationId xmlns:a16="http://schemas.microsoft.com/office/drawing/2014/main" id="{6FF3AB06-4A3F-DFA8-42F2-D29784B5E6A4}"/>
                </a:ext>
              </a:extLst>
            </p:cNvPr>
            <p:cNvSpPr/>
            <p:nvPr/>
          </p:nvSpPr>
          <p:spPr>
            <a:xfrm>
              <a:off x="4735085" y="4399825"/>
              <a:ext cx="1340681" cy="215711"/>
            </a:xfrm>
            <a:custGeom>
              <a:avLst/>
              <a:gdLst>
                <a:gd name="connsiteX0" fmla="*/ 1216241 w 1216241"/>
                <a:gd name="connsiteY0" fmla="*/ 195689 h 195689"/>
                <a:gd name="connsiteX1" fmla="*/ 958788 w 1216241"/>
                <a:gd name="connsiteY1" fmla="*/ 44769 h 195689"/>
                <a:gd name="connsiteX2" fmla="*/ 506027 w 1216241"/>
                <a:gd name="connsiteY2" fmla="*/ 380 h 195689"/>
                <a:gd name="connsiteX3" fmla="*/ 0 w 1216241"/>
                <a:gd name="connsiteY3" fmla="*/ 27013 h 195689"/>
              </a:gdLst>
              <a:ahLst/>
              <a:cxnLst>
                <a:cxn ang="0">
                  <a:pos x="connsiteX0" y="connsiteY0"/>
                </a:cxn>
                <a:cxn ang="0">
                  <a:pos x="connsiteX1" y="connsiteY1"/>
                </a:cxn>
                <a:cxn ang="0">
                  <a:pos x="connsiteX2" y="connsiteY2"/>
                </a:cxn>
                <a:cxn ang="0">
                  <a:pos x="connsiteX3" y="connsiteY3"/>
                </a:cxn>
              </a:cxnLst>
              <a:rect l="l" t="t" r="r" b="b"/>
              <a:pathLst>
                <a:path w="1216241" h="195689">
                  <a:moveTo>
                    <a:pt x="1216241" y="195689"/>
                  </a:moveTo>
                  <a:cubicBezTo>
                    <a:pt x="1146699" y="136504"/>
                    <a:pt x="1077157" y="77320"/>
                    <a:pt x="958788" y="44769"/>
                  </a:cubicBezTo>
                  <a:cubicBezTo>
                    <a:pt x="840419" y="12218"/>
                    <a:pt x="665825" y="3339"/>
                    <a:pt x="506027" y="380"/>
                  </a:cubicBezTo>
                  <a:cubicBezTo>
                    <a:pt x="346229" y="-2579"/>
                    <a:pt x="173114" y="12217"/>
                    <a:pt x="0" y="27013"/>
                  </a:cubicBezTo>
                </a:path>
              </a:pathLst>
            </a:custGeom>
            <a:noFill/>
            <a:ln w="57150">
              <a:solidFill>
                <a:srgbClr val="FFE593">
                  <a:alpha val="67059"/>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92" dirty="0"/>
            </a:p>
          </p:txBody>
        </p:sp>
        <p:pic>
          <p:nvPicPr>
            <p:cNvPr id="103" name="図 102" descr="室内, 床, 黄色 が含まれている画像&#10;&#10;自動的に生成された説明">
              <a:extLst>
                <a:ext uri="{FF2B5EF4-FFF2-40B4-BE49-F238E27FC236}">
                  <a16:creationId xmlns:a16="http://schemas.microsoft.com/office/drawing/2014/main" id="{DB81E0CC-B6CE-7649-2D58-F4EFAFAAC0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13984" y="-327483"/>
              <a:ext cx="3167519" cy="2375639"/>
            </a:xfrm>
            <a:prstGeom prst="rect">
              <a:avLst/>
            </a:prstGeom>
          </p:spPr>
        </p:pic>
        <p:sp>
          <p:nvSpPr>
            <p:cNvPr id="104" name="タイトル 1">
              <a:extLst>
                <a:ext uri="{FF2B5EF4-FFF2-40B4-BE49-F238E27FC236}">
                  <a16:creationId xmlns:a16="http://schemas.microsoft.com/office/drawing/2014/main" id="{175473D4-1268-1DBA-BD3C-0966EA50E90E}"/>
                </a:ext>
              </a:extLst>
            </p:cNvPr>
            <p:cNvSpPr txBox="1">
              <a:spLocks/>
            </p:cNvSpPr>
            <p:nvPr/>
          </p:nvSpPr>
          <p:spPr>
            <a:xfrm>
              <a:off x="7901715" y="-280141"/>
              <a:ext cx="2513280" cy="534223"/>
            </a:xfrm>
            <a:prstGeom prst="rect">
              <a:avLst/>
            </a:prstGeom>
          </p:spPr>
          <p:txBody>
            <a:bodyPr vert="horz" lIns="77999" tIns="39000" rIns="77999" bIns="39000" rtlCol="0" anchor="ctr">
              <a:noAutofit/>
            </a:bodyPr>
            <a:lstStyle>
              <a:lvl1pPr algn="ctr" defTabSz="1007943" rtl="0" eaLnBrk="1" latinLnBrk="0" hangingPunct="1">
                <a:lnSpc>
                  <a:spcPct val="90000"/>
                </a:lnSpc>
                <a:spcBef>
                  <a:spcPct val="0"/>
                </a:spcBef>
                <a:buNone/>
                <a:defRPr kumimoji="1" sz="4850" u="sng" kern="1200">
                  <a:solidFill>
                    <a:schemeClr val="tx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defRPr>
              </a:lvl1pPr>
            </a:lstStyle>
            <a:p>
              <a:r>
                <a:rPr lang="en-US" altLang="ja-JP" sz="2047" u="none" dirty="0">
                  <a:solidFill>
                    <a:schemeClr val="bg1"/>
                  </a:solidFill>
                  <a:effectLst>
                    <a:glow rad="101600">
                      <a:schemeClr val="tx1">
                        <a:alpha val="63000"/>
                      </a:schemeClr>
                    </a:glow>
                  </a:effectLst>
                </a:rPr>
                <a:t>MR   30 GeV</a:t>
              </a:r>
              <a:endParaRPr lang="ja-JP" altLang="en-US" sz="2047" u="none" dirty="0">
                <a:solidFill>
                  <a:schemeClr val="bg1"/>
                </a:solidFill>
                <a:effectLst>
                  <a:glow rad="101600">
                    <a:schemeClr val="tx1">
                      <a:alpha val="63000"/>
                    </a:schemeClr>
                  </a:glow>
                </a:effectLst>
                <a:latin typeface="Artifakt Element Heavy" panose="020B0B03050000020004" pitchFamily="34" charset="0"/>
              </a:endParaRPr>
            </a:p>
          </p:txBody>
        </p:sp>
      </p:grpSp>
      <p:grpSp>
        <p:nvGrpSpPr>
          <p:cNvPr id="105" name="グループ化 104">
            <a:extLst>
              <a:ext uri="{FF2B5EF4-FFF2-40B4-BE49-F238E27FC236}">
                <a16:creationId xmlns:a16="http://schemas.microsoft.com/office/drawing/2014/main" id="{0272E5FE-6E57-C243-4959-405711F60A4B}"/>
              </a:ext>
            </a:extLst>
          </p:cNvPr>
          <p:cNvGrpSpPr/>
          <p:nvPr/>
        </p:nvGrpSpPr>
        <p:grpSpPr>
          <a:xfrm>
            <a:off x="1907704" y="3933056"/>
            <a:ext cx="3385716" cy="353943"/>
            <a:chOff x="2202596" y="4346836"/>
            <a:chExt cx="3969133" cy="414933"/>
          </a:xfrm>
        </p:grpSpPr>
        <p:sp>
          <p:nvSpPr>
            <p:cNvPr id="106" name="テキスト ボックス 105">
              <a:extLst>
                <a:ext uri="{FF2B5EF4-FFF2-40B4-BE49-F238E27FC236}">
                  <a16:creationId xmlns:a16="http://schemas.microsoft.com/office/drawing/2014/main" id="{11AA2017-029C-68DF-EA91-FF10D8F99010}"/>
                </a:ext>
              </a:extLst>
            </p:cNvPr>
            <p:cNvSpPr txBox="1"/>
            <p:nvPr/>
          </p:nvSpPr>
          <p:spPr>
            <a:xfrm>
              <a:off x="2202596" y="4346836"/>
              <a:ext cx="1856221" cy="414933"/>
            </a:xfrm>
            <a:prstGeom prst="rect">
              <a:avLst/>
            </a:prstGeom>
            <a:noFill/>
          </p:spPr>
          <p:txBody>
            <a:bodyPr wrap="square">
              <a:spAutoFit/>
            </a:bodyPr>
            <a:lstStyle/>
            <a:p>
              <a:pPr algn="ctr"/>
              <a:r>
                <a:rPr lang="en-US" altLang="ja-JP" sz="1700" b="1" dirty="0">
                  <a:solidFill>
                    <a:srgbClr val="FF0000"/>
                  </a:solidFill>
                  <a:effectLst>
                    <a:glow rad="177800">
                      <a:schemeClr val="bg1">
                        <a:alpha val="55000"/>
                      </a:schemeClr>
                    </a:glow>
                  </a:effectLst>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Neutrino</a:t>
              </a:r>
              <a:endParaRPr lang="ja-JP" altLang="en-US" sz="1700" b="1" dirty="0">
                <a:solidFill>
                  <a:srgbClr val="FF0000"/>
                </a:solidFill>
                <a:effectLst>
                  <a:glow rad="177800">
                    <a:schemeClr val="bg1">
                      <a:alpha val="55000"/>
                    </a:schemeClr>
                  </a:glow>
                </a:effectLst>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p:txBody>
        </p:sp>
        <p:sp>
          <p:nvSpPr>
            <p:cNvPr id="107" name="フリーフォーム: 図形 106">
              <a:extLst>
                <a:ext uri="{FF2B5EF4-FFF2-40B4-BE49-F238E27FC236}">
                  <a16:creationId xmlns:a16="http://schemas.microsoft.com/office/drawing/2014/main" id="{FE75AB38-15E5-CAD7-808A-C7CC040FDFF3}"/>
                </a:ext>
              </a:extLst>
            </p:cNvPr>
            <p:cNvSpPr/>
            <p:nvPr/>
          </p:nvSpPr>
          <p:spPr>
            <a:xfrm rot="5400000">
              <a:off x="4889148" y="3405446"/>
              <a:ext cx="148024" cy="2417139"/>
            </a:xfrm>
            <a:custGeom>
              <a:avLst/>
              <a:gdLst>
                <a:gd name="connsiteX0" fmla="*/ 263950 w 263950"/>
                <a:gd name="connsiteY0" fmla="*/ 0 h 372863"/>
                <a:gd name="connsiteX1" fmla="*/ 33131 w 263950"/>
                <a:gd name="connsiteY1" fmla="*/ 142043 h 372863"/>
                <a:gd name="connsiteX2" fmla="*/ 6498 w 263950"/>
                <a:gd name="connsiteY2" fmla="*/ 372863 h 372863"/>
              </a:gdLst>
              <a:ahLst/>
              <a:cxnLst>
                <a:cxn ang="0">
                  <a:pos x="connsiteX0" y="connsiteY0"/>
                </a:cxn>
                <a:cxn ang="0">
                  <a:pos x="connsiteX1" y="connsiteY1"/>
                </a:cxn>
                <a:cxn ang="0">
                  <a:pos x="connsiteX2" y="connsiteY2"/>
                </a:cxn>
              </a:cxnLst>
              <a:rect l="l" t="t" r="r" b="b"/>
              <a:pathLst>
                <a:path w="263950" h="372863">
                  <a:moveTo>
                    <a:pt x="263950" y="0"/>
                  </a:moveTo>
                  <a:cubicBezTo>
                    <a:pt x="169995" y="39949"/>
                    <a:pt x="76040" y="79899"/>
                    <a:pt x="33131" y="142043"/>
                  </a:cubicBezTo>
                  <a:cubicBezTo>
                    <a:pt x="-9778" y="204187"/>
                    <a:pt x="-1640" y="288525"/>
                    <a:pt x="6498" y="372863"/>
                  </a:cubicBezTo>
                </a:path>
              </a:pathLst>
            </a:custGeom>
            <a:noFill/>
            <a:ln w="57150">
              <a:solidFill>
                <a:srgbClr val="FF0000">
                  <a:alpha val="67843"/>
                </a:srgbClr>
              </a:solidFill>
              <a:headEnd type="none" w="med" len="med"/>
              <a:tailEnd type="triangle" w="sm"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92" dirty="0"/>
            </a:p>
          </p:txBody>
        </p:sp>
      </p:grpSp>
      <p:grpSp>
        <p:nvGrpSpPr>
          <p:cNvPr id="108" name="グループ化 107">
            <a:extLst>
              <a:ext uri="{FF2B5EF4-FFF2-40B4-BE49-F238E27FC236}">
                <a16:creationId xmlns:a16="http://schemas.microsoft.com/office/drawing/2014/main" id="{5DE7D700-3163-263F-7C65-164EE4A1A4FD}"/>
              </a:ext>
            </a:extLst>
          </p:cNvPr>
          <p:cNvGrpSpPr/>
          <p:nvPr/>
        </p:nvGrpSpPr>
        <p:grpSpPr>
          <a:xfrm>
            <a:off x="4336791" y="5172485"/>
            <a:ext cx="1819386" cy="371642"/>
            <a:chOff x="5050257" y="5745988"/>
            <a:chExt cx="2132897" cy="435683"/>
          </a:xfrm>
        </p:grpSpPr>
        <p:sp>
          <p:nvSpPr>
            <p:cNvPr id="109" name="テキスト ボックス 108">
              <a:extLst>
                <a:ext uri="{FF2B5EF4-FFF2-40B4-BE49-F238E27FC236}">
                  <a16:creationId xmlns:a16="http://schemas.microsoft.com/office/drawing/2014/main" id="{A6C762FE-5180-E65F-8966-D3DC0447FE24}"/>
                </a:ext>
              </a:extLst>
            </p:cNvPr>
            <p:cNvSpPr txBox="1"/>
            <p:nvPr/>
          </p:nvSpPr>
          <p:spPr>
            <a:xfrm>
              <a:off x="5899324" y="5748696"/>
              <a:ext cx="1283830" cy="432975"/>
            </a:xfrm>
            <a:prstGeom prst="rect">
              <a:avLst/>
            </a:prstGeom>
            <a:noFill/>
          </p:spPr>
          <p:txBody>
            <a:bodyPr wrap="square">
              <a:spAutoFit/>
            </a:bodyPr>
            <a:lstStyle/>
            <a:p>
              <a:r>
                <a:rPr lang="en-US" altLang="ja-JP" b="1" dirty="0">
                  <a:solidFill>
                    <a:srgbClr val="FF0000"/>
                  </a:solidFill>
                  <a:effectLst>
                    <a:glow rad="177800">
                      <a:schemeClr val="bg1">
                        <a:alpha val="55000"/>
                      </a:schemeClr>
                    </a:glow>
                  </a:effectLst>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Hadron</a:t>
              </a:r>
              <a:endParaRPr lang="ja-JP" altLang="en-US" b="1" dirty="0">
                <a:solidFill>
                  <a:srgbClr val="FF0000"/>
                </a:solidFill>
                <a:effectLst>
                  <a:glow rad="177800">
                    <a:schemeClr val="bg1">
                      <a:alpha val="55000"/>
                    </a:schemeClr>
                  </a:glow>
                </a:effectLst>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p:txBody>
        </p:sp>
        <p:sp>
          <p:nvSpPr>
            <p:cNvPr id="110" name="フリーフォーム: 図形 109">
              <a:extLst>
                <a:ext uri="{FF2B5EF4-FFF2-40B4-BE49-F238E27FC236}">
                  <a16:creationId xmlns:a16="http://schemas.microsoft.com/office/drawing/2014/main" id="{B6D6915E-B1F7-366F-CF19-DC1B206CE381}"/>
                </a:ext>
              </a:extLst>
            </p:cNvPr>
            <p:cNvSpPr/>
            <p:nvPr/>
          </p:nvSpPr>
          <p:spPr>
            <a:xfrm rot="17059369">
              <a:off x="5450558" y="5345687"/>
              <a:ext cx="50397" cy="851000"/>
            </a:xfrm>
            <a:custGeom>
              <a:avLst/>
              <a:gdLst>
                <a:gd name="connsiteX0" fmla="*/ 263950 w 263950"/>
                <a:gd name="connsiteY0" fmla="*/ 0 h 372863"/>
                <a:gd name="connsiteX1" fmla="*/ 33131 w 263950"/>
                <a:gd name="connsiteY1" fmla="*/ 142043 h 372863"/>
                <a:gd name="connsiteX2" fmla="*/ 6498 w 263950"/>
                <a:gd name="connsiteY2" fmla="*/ 372863 h 372863"/>
              </a:gdLst>
              <a:ahLst/>
              <a:cxnLst>
                <a:cxn ang="0">
                  <a:pos x="connsiteX0" y="connsiteY0"/>
                </a:cxn>
                <a:cxn ang="0">
                  <a:pos x="connsiteX1" y="connsiteY1"/>
                </a:cxn>
                <a:cxn ang="0">
                  <a:pos x="connsiteX2" y="connsiteY2"/>
                </a:cxn>
              </a:cxnLst>
              <a:rect l="l" t="t" r="r" b="b"/>
              <a:pathLst>
                <a:path w="263950" h="372863">
                  <a:moveTo>
                    <a:pt x="263950" y="0"/>
                  </a:moveTo>
                  <a:cubicBezTo>
                    <a:pt x="169995" y="39949"/>
                    <a:pt x="76040" y="79899"/>
                    <a:pt x="33131" y="142043"/>
                  </a:cubicBezTo>
                  <a:cubicBezTo>
                    <a:pt x="-9778" y="204187"/>
                    <a:pt x="-1640" y="288525"/>
                    <a:pt x="6498" y="372863"/>
                  </a:cubicBezTo>
                </a:path>
              </a:pathLst>
            </a:custGeom>
            <a:noFill/>
            <a:ln w="57150">
              <a:solidFill>
                <a:srgbClr val="FF0000">
                  <a:alpha val="67843"/>
                </a:srgbClr>
              </a:solidFill>
              <a:headEnd type="none" w="med" len="med"/>
              <a:tailEnd type="triangle" w="sm"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92"/>
            </a:p>
          </p:txBody>
        </p:sp>
      </p:grpSp>
      <p:grpSp>
        <p:nvGrpSpPr>
          <p:cNvPr id="127" name="グループ化 126">
            <a:extLst>
              <a:ext uri="{FF2B5EF4-FFF2-40B4-BE49-F238E27FC236}">
                <a16:creationId xmlns:a16="http://schemas.microsoft.com/office/drawing/2014/main" id="{00EF68CB-80B9-B6E2-D8EC-C5550AC160A8}"/>
              </a:ext>
            </a:extLst>
          </p:cNvPr>
          <p:cNvGrpSpPr/>
          <p:nvPr/>
        </p:nvGrpSpPr>
        <p:grpSpPr>
          <a:xfrm>
            <a:off x="4427984" y="3861048"/>
            <a:ext cx="3168352" cy="729372"/>
            <a:chOff x="4427984" y="3726418"/>
            <a:chExt cx="3168352" cy="729372"/>
          </a:xfrm>
        </p:grpSpPr>
        <p:sp>
          <p:nvSpPr>
            <p:cNvPr id="120" name="フリーフォーム: 図形 119">
              <a:extLst>
                <a:ext uri="{FF2B5EF4-FFF2-40B4-BE49-F238E27FC236}">
                  <a16:creationId xmlns:a16="http://schemas.microsoft.com/office/drawing/2014/main" id="{796E63C9-D1D5-EBB5-54E5-C49E4DB7FD41}"/>
                </a:ext>
              </a:extLst>
            </p:cNvPr>
            <p:cNvSpPr/>
            <p:nvPr/>
          </p:nvSpPr>
          <p:spPr>
            <a:xfrm>
              <a:off x="4512729" y="3726418"/>
              <a:ext cx="183647" cy="530065"/>
            </a:xfrm>
            <a:custGeom>
              <a:avLst/>
              <a:gdLst>
                <a:gd name="connsiteX0" fmla="*/ 263950 w 263950"/>
                <a:gd name="connsiteY0" fmla="*/ 0 h 372863"/>
                <a:gd name="connsiteX1" fmla="*/ 33131 w 263950"/>
                <a:gd name="connsiteY1" fmla="*/ 142043 h 372863"/>
                <a:gd name="connsiteX2" fmla="*/ 6498 w 263950"/>
                <a:gd name="connsiteY2" fmla="*/ 372863 h 372863"/>
              </a:gdLst>
              <a:ahLst/>
              <a:cxnLst>
                <a:cxn ang="0">
                  <a:pos x="connsiteX0" y="connsiteY0"/>
                </a:cxn>
                <a:cxn ang="0">
                  <a:pos x="connsiteX1" y="connsiteY1"/>
                </a:cxn>
                <a:cxn ang="0">
                  <a:pos x="connsiteX2" y="connsiteY2"/>
                </a:cxn>
              </a:cxnLst>
              <a:rect l="l" t="t" r="r" b="b"/>
              <a:pathLst>
                <a:path w="263950" h="372863">
                  <a:moveTo>
                    <a:pt x="263950" y="0"/>
                  </a:moveTo>
                  <a:cubicBezTo>
                    <a:pt x="169995" y="39949"/>
                    <a:pt x="76040" y="79899"/>
                    <a:pt x="33131" y="142043"/>
                  </a:cubicBezTo>
                  <a:cubicBezTo>
                    <a:pt x="-9778" y="204187"/>
                    <a:pt x="-1640" y="288525"/>
                    <a:pt x="6498" y="372863"/>
                  </a:cubicBezTo>
                </a:path>
              </a:pathLst>
            </a:custGeom>
            <a:noFill/>
            <a:ln w="57150">
              <a:solidFill>
                <a:srgbClr val="FF0000">
                  <a:alpha val="67843"/>
                </a:srgbClr>
              </a:solidFill>
              <a:headEnd type="none" w="med" len="med"/>
              <a:tailEnd type="triangle" w="sm"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92"/>
            </a:p>
          </p:txBody>
        </p:sp>
        <p:sp>
          <p:nvSpPr>
            <p:cNvPr id="121" name="テキスト ボックス 120">
              <a:extLst>
                <a:ext uri="{FF2B5EF4-FFF2-40B4-BE49-F238E27FC236}">
                  <a16:creationId xmlns:a16="http://schemas.microsoft.com/office/drawing/2014/main" id="{291737C2-46AB-92AC-3F7A-F8EBAACF6360}"/>
                </a:ext>
              </a:extLst>
            </p:cNvPr>
            <p:cNvSpPr txBox="1"/>
            <p:nvPr/>
          </p:nvSpPr>
          <p:spPr>
            <a:xfrm>
              <a:off x="4427984" y="4086458"/>
              <a:ext cx="3168352" cy="369332"/>
            </a:xfrm>
            <a:prstGeom prst="rect">
              <a:avLst/>
            </a:prstGeom>
            <a:noFill/>
          </p:spPr>
          <p:txBody>
            <a:bodyPr wrap="square">
              <a:spAutoFit/>
            </a:bodyPr>
            <a:lstStyle/>
            <a:p>
              <a:pPr algn="ctr"/>
              <a:r>
                <a:rPr lang="en-US" altLang="ja-JP" b="1" dirty="0">
                  <a:solidFill>
                    <a:srgbClr val="FF0000"/>
                  </a:solidFill>
                  <a:effectLst>
                    <a:glow rad="177800">
                      <a:schemeClr val="bg1">
                        <a:alpha val="55000"/>
                      </a:schemeClr>
                    </a:glow>
                  </a:effectLst>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M</a:t>
              </a:r>
              <a:r>
                <a:rPr lang="en-US" altLang="ja-JP" sz="1000" dirty="0">
                  <a:solidFill>
                    <a:srgbClr val="FF0000"/>
                  </a:solidFill>
                  <a:effectLst>
                    <a:glow rad="177800">
                      <a:schemeClr val="bg1">
                        <a:alpha val="55000"/>
                      </a:schemeClr>
                    </a:glow>
                  </a:effectLst>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aterial &amp;</a:t>
              </a:r>
              <a:r>
                <a:rPr lang="en-US" altLang="ja-JP" sz="1536" dirty="0">
                  <a:solidFill>
                    <a:srgbClr val="FF0000"/>
                  </a:solidFill>
                  <a:effectLst>
                    <a:glow rad="177800">
                      <a:schemeClr val="bg1">
                        <a:alpha val="55000"/>
                      </a:schemeClr>
                    </a:glow>
                  </a:effectLst>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 </a:t>
              </a:r>
              <a:r>
                <a:rPr lang="en-US" altLang="ja-JP" b="1" dirty="0">
                  <a:solidFill>
                    <a:srgbClr val="FF0000"/>
                  </a:solidFill>
                  <a:effectLst>
                    <a:glow rad="177800">
                      <a:schemeClr val="bg1">
                        <a:alpha val="55000"/>
                      </a:schemeClr>
                    </a:glow>
                  </a:effectLst>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L</a:t>
              </a:r>
              <a:r>
                <a:rPr lang="en-US" altLang="ja-JP" sz="1000" dirty="0">
                  <a:solidFill>
                    <a:srgbClr val="FF0000"/>
                  </a:solidFill>
                  <a:effectLst>
                    <a:glow rad="177800">
                      <a:schemeClr val="bg1">
                        <a:alpha val="55000"/>
                      </a:schemeClr>
                    </a:glow>
                  </a:effectLst>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ife science </a:t>
              </a:r>
              <a:r>
                <a:rPr lang="en-US" altLang="ja-JP" b="1" dirty="0">
                  <a:solidFill>
                    <a:srgbClr val="FF0000"/>
                  </a:solidFill>
                  <a:effectLst>
                    <a:glow rad="177800">
                      <a:schemeClr val="bg1">
                        <a:alpha val="55000"/>
                      </a:schemeClr>
                    </a:glow>
                  </a:effectLst>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F</a:t>
              </a:r>
              <a:r>
                <a:rPr lang="en-US" altLang="ja-JP" sz="1000" dirty="0">
                  <a:solidFill>
                    <a:srgbClr val="FF0000"/>
                  </a:solidFill>
                  <a:effectLst>
                    <a:glow rad="177800">
                      <a:schemeClr val="bg1">
                        <a:alpha val="55000"/>
                      </a:schemeClr>
                    </a:glow>
                  </a:effectLst>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acility</a:t>
              </a:r>
              <a:endParaRPr lang="ja-JP" altLang="en-US" sz="1000" dirty="0">
                <a:solidFill>
                  <a:srgbClr val="FF0000"/>
                </a:solidFill>
                <a:effectLst>
                  <a:glow rad="177800">
                    <a:schemeClr val="bg1">
                      <a:alpha val="55000"/>
                    </a:schemeClr>
                  </a:glow>
                </a:effectLst>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p:txBody>
        </p:sp>
      </p:grpSp>
      <p:pic>
        <p:nvPicPr>
          <p:cNvPr id="124" name="図 123">
            <a:extLst>
              <a:ext uri="{FF2B5EF4-FFF2-40B4-BE49-F238E27FC236}">
                <a16:creationId xmlns:a16="http://schemas.microsoft.com/office/drawing/2014/main" id="{04612F24-322E-F75F-3C78-CA9CBFB63EEF}"/>
              </a:ext>
            </a:extLst>
          </p:cNvPr>
          <p:cNvPicPr>
            <a:picLocks noChangeAspect="1"/>
          </p:cNvPicPr>
          <p:nvPr/>
        </p:nvPicPr>
        <p:blipFill>
          <a:blip r:embed="rId6"/>
          <a:stretch>
            <a:fillRect/>
          </a:stretch>
        </p:blipFill>
        <p:spPr>
          <a:xfrm>
            <a:off x="0" y="4581128"/>
            <a:ext cx="2788007" cy="2276872"/>
          </a:xfrm>
          <a:prstGeom prst="rect">
            <a:avLst/>
          </a:prstGeom>
        </p:spPr>
      </p:pic>
      <p:sp>
        <p:nvSpPr>
          <p:cNvPr id="125" name="星: 5 pt 124">
            <a:extLst>
              <a:ext uri="{FF2B5EF4-FFF2-40B4-BE49-F238E27FC236}">
                <a16:creationId xmlns:a16="http://schemas.microsoft.com/office/drawing/2014/main" id="{25B028E4-0C63-FB62-7EFC-3868B7A00F72}"/>
              </a:ext>
            </a:extLst>
          </p:cNvPr>
          <p:cNvSpPr/>
          <p:nvPr/>
        </p:nvSpPr>
        <p:spPr>
          <a:xfrm>
            <a:off x="1786180" y="5970724"/>
            <a:ext cx="72000" cy="72000"/>
          </a:xfrm>
          <a:prstGeom prst="star5">
            <a:avLst/>
          </a:prstGeom>
          <a:solidFill>
            <a:srgbClr val="FF0000">
              <a:alpha val="6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6" name="テキスト ボックス 125">
            <a:extLst>
              <a:ext uri="{FF2B5EF4-FFF2-40B4-BE49-F238E27FC236}">
                <a16:creationId xmlns:a16="http://schemas.microsoft.com/office/drawing/2014/main" id="{8B3D1078-97C3-A70F-4340-1258FF898F95}"/>
              </a:ext>
            </a:extLst>
          </p:cNvPr>
          <p:cNvSpPr txBox="1"/>
          <p:nvPr/>
        </p:nvSpPr>
        <p:spPr>
          <a:xfrm>
            <a:off x="1835696" y="5877272"/>
            <a:ext cx="936104" cy="553998"/>
          </a:xfrm>
          <a:prstGeom prst="rect">
            <a:avLst/>
          </a:prstGeom>
          <a:noFill/>
        </p:spPr>
        <p:txBody>
          <a:bodyPr wrap="square" rtlCol="0">
            <a:spAutoFit/>
          </a:bodyPr>
          <a:lstStyle/>
          <a:p>
            <a:r>
              <a:rPr kumimoji="1" lang="en-US" altLang="ja-JP" sz="1500" dirty="0">
                <a:solidFill>
                  <a:srgbClr val="FF0000"/>
                </a:solidFill>
                <a:latin typeface="UD デジタル 教科書体 NK-B" panose="02020700000000000000" pitchFamily="18" charset="-128"/>
                <a:ea typeface="UD デジタル 教科書体 NK-B" panose="02020700000000000000" pitchFamily="18" charset="-128"/>
              </a:rPr>
              <a:t>Tokai, Ibaraki </a:t>
            </a:r>
            <a:endParaRPr kumimoji="1" lang="ja-JP" altLang="en-US" sz="1500" dirty="0">
              <a:solidFill>
                <a:srgbClr val="FF0000"/>
              </a:solidFill>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1915955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fade">
                                      <p:cBhvr>
                                        <p:cTn id="7" dur="500"/>
                                        <p:tgtEl>
                                          <p:spTgt spid="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0"/>
                                        </p:tgtEl>
                                        <p:attrNameLst>
                                          <p:attrName>style.visibility</p:attrName>
                                        </p:attrNameLst>
                                      </p:cBhvr>
                                      <p:to>
                                        <p:strVal val="visible"/>
                                      </p:to>
                                    </p:set>
                                    <p:animEffect transition="in" filter="fade">
                                      <p:cBhvr>
                                        <p:cTn id="12" dur="500"/>
                                        <p:tgtEl>
                                          <p:spTgt spid="9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6"/>
                                        </p:tgtEl>
                                        <p:attrNameLst>
                                          <p:attrName>style.visibility</p:attrName>
                                        </p:attrNameLst>
                                      </p:cBhvr>
                                      <p:to>
                                        <p:strVal val="visible"/>
                                      </p:to>
                                    </p:set>
                                    <p:animEffect transition="in" filter="fade">
                                      <p:cBhvr>
                                        <p:cTn id="17" dur="500"/>
                                        <p:tgtEl>
                                          <p:spTgt spid="9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7"/>
                                        </p:tgtEl>
                                        <p:attrNameLst>
                                          <p:attrName>style.visibility</p:attrName>
                                        </p:attrNameLst>
                                      </p:cBhvr>
                                      <p:to>
                                        <p:strVal val="visible"/>
                                      </p:to>
                                    </p:set>
                                    <p:animEffect transition="in" filter="fade">
                                      <p:cBhvr>
                                        <p:cTn id="22" dur="500"/>
                                        <p:tgtEl>
                                          <p:spTgt spid="1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5"/>
                                        </p:tgtEl>
                                        <p:attrNameLst>
                                          <p:attrName>style.visibility</p:attrName>
                                        </p:attrNameLst>
                                      </p:cBhvr>
                                      <p:to>
                                        <p:strVal val="visible"/>
                                      </p:to>
                                    </p:set>
                                    <p:animEffect transition="in" filter="fade">
                                      <p:cBhvr>
                                        <p:cTn id="27" dur="500"/>
                                        <p:tgtEl>
                                          <p:spTgt spid="105"/>
                                        </p:tgtEl>
                                      </p:cBhvr>
                                    </p:animEffect>
                                  </p:childTnLst>
                                </p:cTn>
                              </p:par>
                              <p:par>
                                <p:cTn id="28" presetID="10" presetClass="entr" presetSubtype="0" fill="hold" nodeType="withEffect">
                                  <p:stCondLst>
                                    <p:cond delay="0"/>
                                  </p:stCondLst>
                                  <p:childTnLst>
                                    <p:set>
                                      <p:cBhvr>
                                        <p:cTn id="29" dur="1" fill="hold">
                                          <p:stCondLst>
                                            <p:cond delay="0"/>
                                          </p:stCondLst>
                                        </p:cTn>
                                        <p:tgtEl>
                                          <p:spTgt spid="108"/>
                                        </p:tgtEl>
                                        <p:attrNameLst>
                                          <p:attrName>style.visibility</p:attrName>
                                        </p:attrNameLst>
                                      </p:cBhvr>
                                      <p:to>
                                        <p:strVal val="visible"/>
                                      </p:to>
                                    </p:set>
                                    <p:animEffect transition="in" filter="fade">
                                      <p:cBhvr>
                                        <p:cTn id="30"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5783700-1A09-895E-B58E-400931258A9E}"/>
              </a:ext>
            </a:extLst>
          </p:cNvPr>
          <p:cNvSpPr>
            <a:spLocks noGrp="1"/>
          </p:cNvSpPr>
          <p:nvPr>
            <p:ph type="title"/>
          </p:nvPr>
        </p:nvSpPr>
        <p:spPr/>
        <p:txBody>
          <a:bodyPr/>
          <a:lstStyle/>
          <a:p>
            <a:r>
              <a:rPr kumimoji="1" lang="en-US" altLang="ja-JP" dirty="0"/>
              <a:t>Summary</a:t>
            </a:r>
            <a:endParaRPr kumimoji="1" lang="ja-JP" altLang="en-US" dirty="0"/>
          </a:p>
        </p:txBody>
      </p:sp>
      <p:sp>
        <p:nvSpPr>
          <p:cNvPr id="3" name="コンテンツ プレースホルダー 2">
            <a:extLst>
              <a:ext uri="{FF2B5EF4-FFF2-40B4-BE49-F238E27FC236}">
                <a16:creationId xmlns:a16="http://schemas.microsoft.com/office/drawing/2014/main" id="{266B9BE1-F2B9-18CC-27FE-2CF1D48F3326}"/>
              </a:ext>
            </a:extLst>
          </p:cNvPr>
          <p:cNvSpPr>
            <a:spLocks noGrp="1"/>
          </p:cNvSpPr>
          <p:nvPr>
            <p:ph idx="1"/>
          </p:nvPr>
        </p:nvSpPr>
        <p:spPr/>
        <p:txBody>
          <a:bodyPr>
            <a:normAutofit/>
          </a:bodyPr>
          <a:lstStyle/>
          <a:p>
            <a:r>
              <a:rPr lang="en-US" altLang="ja-JP" sz="2200" dirty="0"/>
              <a:t>J-PARC has successfully demonstrated operation of 1 MW in RCS and 0.75 MW in MR.</a:t>
            </a:r>
          </a:p>
          <a:p>
            <a:r>
              <a:rPr kumimoji="1" lang="en-US" altLang="ja-JP" sz="2200" dirty="0"/>
              <a:t>Continuous evolution requires higher peak currents in the </a:t>
            </a:r>
            <a:r>
              <a:rPr kumimoji="1" lang="en-US" altLang="ja-JP" sz="2200" dirty="0" err="1"/>
              <a:t>linac</a:t>
            </a:r>
            <a:r>
              <a:rPr kumimoji="1" lang="en-US" altLang="ja-JP" sz="2200" dirty="0"/>
              <a:t>, and several beam studies have been conducted.</a:t>
            </a:r>
            <a:r>
              <a:rPr lang="en-US" altLang="ja-JP" sz="2200" dirty="0"/>
              <a:t> </a:t>
            </a:r>
          </a:p>
          <a:p>
            <a:pPr lvl="1"/>
            <a:r>
              <a:rPr kumimoji="1" lang="en-US" altLang="ja-JP" sz="1800" dirty="0"/>
              <a:t>Established beam measurements at MEBT1 allowing trials of higher beam currents and design of new equipment.</a:t>
            </a:r>
          </a:p>
          <a:p>
            <a:pPr lvl="1"/>
            <a:r>
              <a:rPr lang="en-US" altLang="ja-JP" sz="1800" dirty="0"/>
              <a:t>Origin of the main loss, H</a:t>
            </a:r>
            <a:r>
              <a:rPr lang="en-US" altLang="ja-JP" sz="1800" baseline="30000" dirty="0"/>
              <a:t>0</a:t>
            </a:r>
            <a:r>
              <a:rPr lang="en-US" altLang="ja-JP" sz="1800" dirty="0"/>
              <a:t>, was investigated and beam tuning to mitigate it was demonstrated.</a:t>
            </a:r>
            <a:endParaRPr kumimoji="1" lang="ja-JP" altLang="en-US" sz="1800" dirty="0"/>
          </a:p>
        </p:txBody>
      </p:sp>
    </p:spTree>
    <p:extLst>
      <p:ext uri="{BB962C8B-B14F-4D97-AF65-F5344CB8AC3E}">
        <p14:creationId xmlns:p14="http://schemas.microsoft.com/office/powerpoint/2010/main" val="35289170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B8B8503-57E1-E072-8E52-9165FFCCBB78}"/>
              </a:ext>
            </a:extLst>
          </p:cNvPr>
          <p:cNvSpPr>
            <a:spLocks noGrp="1"/>
          </p:cNvSpPr>
          <p:nvPr>
            <p:ph type="title"/>
          </p:nvPr>
        </p:nvSpPr>
        <p:spPr/>
        <p:txBody>
          <a:bodyPr/>
          <a:lstStyle/>
          <a:p>
            <a:r>
              <a:rPr kumimoji="1" lang="en-US" altLang="ja-JP" dirty="0"/>
              <a:t>Brief History</a:t>
            </a:r>
            <a:endParaRPr kumimoji="1" lang="ja-JP" altLang="en-US" dirty="0"/>
          </a:p>
        </p:txBody>
      </p:sp>
      <p:graphicFrame>
        <p:nvGraphicFramePr>
          <p:cNvPr id="4" name="表 8">
            <a:extLst>
              <a:ext uri="{FF2B5EF4-FFF2-40B4-BE49-F238E27FC236}">
                <a16:creationId xmlns:a16="http://schemas.microsoft.com/office/drawing/2014/main" id="{92950544-4E58-4C17-068F-1774E6A43B5C}"/>
              </a:ext>
            </a:extLst>
          </p:cNvPr>
          <p:cNvGraphicFramePr>
            <a:graphicFrameLocks noGrp="1"/>
          </p:cNvGraphicFramePr>
          <p:nvPr>
            <p:extLst>
              <p:ext uri="{D42A27DB-BD31-4B8C-83A1-F6EECF244321}">
                <p14:modId xmlns:p14="http://schemas.microsoft.com/office/powerpoint/2010/main" val="344057169"/>
              </p:ext>
            </p:extLst>
          </p:nvPr>
        </p:nvGraphicFramePr>
        <p:xfrm>
          <a:off x="107504" y="957373"/>
          <a:ext cx="8856984" cy="5616792"/>
        </p:xfrm>
        <a:graphic>
          <a:graphicData uri="http://schemas.openxmlformats.org/drawingml/2006/table">
            <a:tbl>
              <a:tblPr firstRow="1" bandRow="1">
                <a:tableStyleId>{073A0DAA-6AF3-43AB-8588-CEC1D06C72B9}</a:tableStyleId>
              </a:tblPr>
              <a:tblGrid>
                <a:gridCol w="1138755">
                  <a:extLst>
                    <a:ext uri="{9D8B030D-6E8A-4147-A177-3AD203B41FA5}">
                      <a16:colId xmlns:a16="http://schemas.microsoft.com/office/drawing/2014/main" val="65644114"/>
                    </a:ext>
                  </a:extLst>
                </a:gridCol>
                <a:gridCol w="7718229">
                  <a:extLst>
                    <a:ext uri="{9D8B030D-6E8A-4147-A177-3AD203B41FA5}">
                      <a16:colId xmlns:a16="http://schemas.microsoft.com/office/drawing/2014/main" val="3769994546"/>
                    </a:ext>
                  </a:extLst>
                </a:gridCol>
              </a:tblGrid>
              <a:tr h="3076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800" u="none" dirty="0">
                          <a:solidFill>
                            <a:schemeClr val="bg1"/>
                          </a:solidFill>
                          <a:latin typeface="Artifakt Element Black" panose="020B0A03050000020004" pitchFamily="34" charset="0"/>
                          <a:ea typeface="Artifakt Element Black" panose="020B0A03050000020004" pitchFamily="34" charset="0"/>
                        </a:rPr>
                        <a:t>Year</a:t>
                      </a:r>
                      <a:endParaRPr lang="ja-JP" altLang="en-US" sz="1800" u="none" dirty="0">
                        <a:solidFill>
                          <a:schemeClr val="bg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a:txBody>
                  <a:tcPr marL="84406" marR="84406" marT="42203" marB="42203"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800" u="none" dirty="0">
                          <a:solidFill>
                            <a:schemeClr val="bg1"/>
                          </a:solidFill>
                          <a:latin typeface="Artifakt Element Black" panose="020B0A03050000020004" pitchFamily="34" charset="0"/>
                          <a:ea typeface="Artifakt Element Black" panose="020B0A03050000020004" pitchFamily="34" charset="0"/>
                        </a:rPr>
                        <a:t>Event</a:t>
                      </a:r>
                      <a:endParaRPr lang="ja-JP" altLang="en-US" sz="1800" u="none" dirty="0">
                        <a:solidFill>
                          <a:schemeClr val="bg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a:txBody>
                  <a:tcPr marL="84406" marR="84406" marT="42203" marB="42203" anchor="ctr"/>
                </a:tc>
                <a:extLst>
                  <a:ext uri="{0D108BD9-81ED-4DB2-BD59-A6C34878D82A}">
                    <a16:rowId xmlns:a16="http://schemas.microsoft.com/office/drawing/2014/main" val="3897145374"/>
                  </a:ext>
                </a:extLst>
              </a:tr>
              <a:tr h="333765">
                <a:tc>
                  <a:txBody>
                    <a:bodyPr/>
                    <a:lstStyle/>
                    <a:p>
                      <a:r>
                        <a:rPr kumimoji="1" lang="en-US" altLang="ja-JP" sz="2000" dirty="0">
                          <a:latin typeface="Artifakt Element Black" panose="020B0A03050000020004" pitchFamily="34" charset="0"/>
                          <a:ea typeface="Artifakt Element Black" panose="020B0A03050000020004" pitchFamily="34" charset="0"/>
                        </a:rPr>
                        <a:t>2002</a:t>
                      </a:r>
                      <a:endParaRPr kumimoji="1" lang="ja-JP" altLang="en-US" sz="2000" dirty="0">
                        <a:latin typeface="Artifakt Element Black" panose="020B0A03050000020004" pitchFamily="34" charset="0"/>
                        <a:ea typeface="UD デジタル 教科書体 NK-B" panose="02020700000000000000" pitchFamily="18" charset="-128"/>
                      </a:endParaRPr>
                    </a:p>
                  </a:txBody>
                  <a:tcPr marL="84406" marR="84406" marT="42203" marB="42203" anchor="ctr"/>
                </a:tc>
                <a:tc>
                  <a:txBody>
                    <a:bodyPr/>
                    <a:lstStyle/>
                    <a:p>
                      <a:pPr marL="180000" indent="-180000">
                        <a:buFont typeface="Arial" panose="020B0604020202020204" pitchFamily="34" charset="0"/>
                        <a:buChar char="•"/>
                      </a:pPr>
                      <a:r>
                        <a:rPr kumimoji="1" lang="en-US" altLang="ja-JP" sz="2000" dirty="0" err="1">
                          <a:solidFill>
                            <a:schemeClr val="tx1"/>
                          </a:solidFill>
                          <a:latin typeface="UD デジタル 教科書体 NK-B" panose="02020700000000000000" pitchFamily="18" charset="-128"/>
                          <a:ea typeface="UD デジタル 教科書体 NK-B" panose="02020700000000000000" pitchFamily="18" charset="-128"/>
                        </a:rPr>
                        <a:t>Linac</a:t>
                      </a:r>
                      <a:r>
                        <a:rPr kumimoji="1" lang="en-US" altLang="ja-JP" sz="2000" dirty="0">
                          <a:solidFill>
                            <a:schemeClr val="tx1"/>
                          </a:solidFill>
                          <a:latin typeface="UD デジタル 教科書体 NK-B" panose="02020700000000000000" pitchFamily="18" charset="-128"/>
                          <a:ea typeface="UD デジタル 教科書体 NK-B" panose="02020700000000000000" pitchFamily="18" charset="-128"/>
                        </a:rPr>
                        <a:t>/RCS/MR bldg. </a:t>
                      </a:r>
                      <a:r>
                        <a:rPr kumimoji="1" lang="en-US" altLang="ja-JP" sz="2000" dirty="0">
                          <a:solidFill>
                            <a:srgbClr val="FF0000"/>
                          </a:solidFill>
                          <a:latin typeface="UD デジタル 教科書体 NK-B" panose="02020700000000000000" pitchFamily="18" charset="-128"/>
                          <a:ea typeface="UD デジタル 教科書体 NK-B" panose="02020700000000000000" pitchFamily="18" charset="-128"/>
                        </a:rPr>
                        <a:t>construction start</a:t>
                      </a:r>
                      <a:endParaRPr lang="en-US" altLang="ja-JP" sz="2000" dirty="0">
                        <a:solidFill>
                          <a:srgbClr val="FF0000"/>
                        </a:solidFill>
                        <a:latin typeface="UD デジタル 教科書体 NK-B" panose="02020700000000000000" pitchFamily="18" charset="-128"/>
                        <a:ea typeface="UD デジタル 教科書体 NK-B" panose="02020700000000000000" pitchFamily="18" charset="-128"/>
                      </a:endParaRPr>
                    </a:p>
                  </a:txBody>
                  <a:tcPr marL="84406" marR="84406" marT="42203" marB="42203" anchor="ctr"/>
                </a:tc>
                <a:extLst>
                  <a:ext uri="{0D108BD9-81ED-4DB2-BD59-A6C34878D82A}">
                    <a16:rowId xmlns:a16="http://schemas.microsoft.com/office/drawing/2014/main" val="869172275"/>
                  </a:ext>
                </a:extLst>
              </a:tr>
              <a:tr h="333765">
                <a:tc>
                  <a:txBody>
                    <a:bodyPr/>
                    <a:lstStyle/>
                    <a:p>
                      <a:r>
                        <a:rPr kumimoji="1" lang="en-US" altLang="ja-JP" sz="2000" dirty="0">
                          <a:latin typeface="Artifakt Element Black" panose="020B0A03050000020004" pitchFamily="34" charset="0"/>
                          <a:ea typeface="Artifakt Element Black" panose="020B0A03050000020004" pitchFamily="34" charset="0"/>
                        </a:rPr>
                        <a:t>2005</a:t>
                      </a:r>
                      <a:endParaRPr kumimoji="1" lang="ja-JP" altLang="en-US" sz="2000" dirty="0">
                        <a:latin typeface="Artifakt Element Black" panose="020B0A03050000020004" pitchFamily="34" charset="0"/>
                        <a:ea typeface="UD デジタル 教科書体 NK-B" panose="02020700000000000000" pitchFamily="18" charset="-128"/>
                      </a:endParaRPr>
                    </a:p>
                  </a:txBody>
                  <a:tcPr marL="84406" marR="84406" marT="42203" marB="42203" anchor="ctr"/>
                </a:tc>
                <a:tc>
                  <a:txBody>
                    <a:bodyPr/>
                    <a:lstStyle/>
                    <a:p>
                      <a:pPr marL="180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ja-JP" sz="2000" dirty="0" err="1">
                          <a:solidFill>
                            <a:schemeClr val="tx1"/>
                          </a:solidFill>
                          <a:latin typeface="UD デジタル 教科書体 NK-B" panose="02020700000000000000" pitchFamily="18" charset="-128"/>
                          <a:ea typeface="UD デジタル 教科書体 NK-B" panose="02020700000000000000" pitchFamily="18" charset="-128"/>
                        </a:rPr>
                        <a:t>Linac</a:t>
                      </a:r>
                      <a:r>
                        <a:rPr lang="en-US" altLang="ja-JP" sz="2000" dirty="0">
                          <a:solidFill>
                            <a:schemeClr val="tx1"/>
                          </a:solidFill>
                          <a:latin typeface="UD デジタル 教科書体 NK-B" panose="02020700000000000000" pitchFamily="18" charset="-128"/>
                          <a:ea typeface="UD デジタル 教科書体 NK-B" panose="02020700000000000000" pitchFamily="18" charset="-128"/>
                        </a:rPr>
                        <a:t>/RCS bldg. is completed</a:t>
                      </a:r>
                    </a:p>
                  </a:txBody>
                  <a:tcPr marL="84406" marR="84406" marT="42203" marB="42203" anchor="ctr"/>
                </a:tc>
                <a:extLst>
                  <a:ext uri="{0D108BD9-81ED-4DB2-BD59-A6C34878D82A}">
                    <a16:rowId xmlns:a16="http://schemas.microsoft.com/office/drawing/2014/main" val="3663145959"/>
                  </a:ext>
                </a:extLst>
              </a:tr>
              <a:tr h="333765">
                <a:tc>
                  <a:txBody>
                    <a:bodyPr/>
                    <a:lstStyle/>
                    <a:p>
                      <a:r>
                        <a:rPr kumimoji="1" lang="en-US" altLang="ja-JP" sz="2000" dirty="0">
                          <a:latin typeface="Artifakt Element Black" panose="020B0A03050000020004" pitchFamily="34" charset="0"/>
                          <a:ea typeface="Artifakt Element Black" panose="020B0A03050000020004" pitchFamily="34" charset="0"/>
                        </a:rPr>
                        <a:t>2006</a:t>
                      </a:r>
                      <a:endParaRPr kumimoji="1" lang="ja-JP" altLang="en-US" sz="2000" dirty="0">
                        <a:latin typeface="Artifakt Element Black" panose="020B0A03050000020004" pitchFamily="34" charset="0"/>
                        <a:ea typeface="UD デジタル 教科書体 NK-B" panose="02020700000000000000" pitchFamily="18" charset="-128"/>
                      </a:endParaRPr>
                    </a:p>
                  </a:txBody>
                  <a:tcPr marL="84406" marR="84406" marT="42203" marB="42203" anchor="ctr"/>
                </a:tc>
                <a:tc>
                  <a:txBody>
                    <a:bodyPr/>
                    <a:lstStyle/>
                    <a:p>
                      <a:pPr marL="180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2000" dirty="0">
                          <a:solidFill>
                            <a:schemeClr val="tx1"/>
                          </a:solidFill>
                          <a:latin typeface="UD デジタル 教科書体 NK-B" panose="02020700000000000000" pitchFamily="18" charset="-128"/>
                          <a:ea typeface="UD デジタル 教科書体 NK-B" panose="02020700000000000000" pitchFamily="18" charset="-128"/>
                        </a:rPr>
                        <a:t>Beam</a:t>
                      </a:r>
                      <a:r>
                        <a:rPr kumimoji="1" lang="ja-JP" altLang="en-US" sz="2000" dirty="0">
                          <a:solidFill>
                            <a:schemeClr val="tx1"/>
                          </a:solidFill>
                          <a:latin typeface="UD デジタル 教科書体 NK-B" panose="02020700000000000000" pitchFamily="18" charset="-128"/>
                          <a:ea typeface="UD デジタル 教科書体 NK-B" panose="02020700000000000000" pitchFamily="18" charset="-128"/>
                        </a:rPr>
                        <a:t> </a:t>
                      </a:r>
                      <a:r>
                        <a:rPr kumimoji="1" lang="en-US" altLang="ja-JP" sz="2000" dirty="0">
                          <a:solidFill>
                            <a:schemeClr val="tx1"/>
                          </a:solidFill>
                          <a:latin typeface="UD デジタル 教科書体 NK-B" panose="02020700000000000000" pitchFamily="18" charset="-128"/>
                          <a:ea typeface="UD デジタル 教科書体 NK-B" panose="02020700000000000000" pitchFamily="18" charset="-128"/>
                        </a:rPr>
                        <a:t>commissioning start</a:t>
                      </a:r>
                      <a:r>
                        <a:rPr lang="ja-JP" altLang="en-US" sz="2000" dirty="0">
                          <a:solidFill>
                            <a:schemeClr val="tx1"/>
                          </a:solidFill>
                          <a:latin typeface="UD デジタル 教科書体 NK-B" panose="02020700000000000000" pitchFamily="18" charset="-128"/>
                          <a:ea typeface="UD デジタル 教科書体 NK-B" panose="02020700000000000000" pitchFamily="18" charset="-128"/>
                        </a:rPr>
                        <a:t> </a:t>
                      </a:r>
                      <a:r>
                        <a:rPr lang="en-US" altLang="ja-JP" sz="2000" dirty="0">
                          <a:solidFill>
                            <a:schemeClr val="tx1"/>
                          </a:solidFill>
                          <a:latin typeface="UD デジタル 教科書体 NK-B" panose="02020700000000000000" pitchFamily="18" charset="-128"/>
                          <a:ea typeface="UD デジタル 教科書体 NK-B" panose="02020700000000000000" pitchFamily="18" charset="-128"/>
                        </a:rPr>
                        <a:t>(Linac)</a:t>
                      </a:r>
                    </a:p>
                  </a:txBody>
                  <a:tcPr marL="84406" marR="84406" marT="42203" marB="42203" anchor="ctr"/>
                </a:tc>
                <a:extLst>
                  <a:ext uri="{0D108BD9-81ED-4DB2-BD59-A6C34878D82A}">
                    <a16:rowId xmlns:a16="http://schemas.microsoft.com/office/drawing/2014/main" val="1052318801"/>
                  </a:ext>
                </a:extLst>
              </a:tr>
              <a:tr h="595147">
                <a:tc>
                  <a:txBody>
                    <a:bodyPr/>
                    <a:lstStyle/>
                    <a:p>
                      <a:r>
                        <a:rPr kumimoji="1" lang="en-US" altLang="ja-JP" sz="2000" dirty="0">
                          <a:latin typeface="Artifakt Element Black" panose="020B0A03050000020004" pitchFamily="34" charset="0"/>
                          <a:ea typeface="Artifakt Element Black" panose="020B0A03050000020004" pitchFamily="34" charset="0"/>
                        </a:rPr>
                        <a:t>2007</a:t>
                      </a:r>
                      <a:endParaRPr kumimoji="1" lang="ja-JP" altLang="en-US" sz="2000" dirty="0">
                        <a:latin typeface="Artifakt Element Black" panose="020B0A03050000020004" pitchFamily="34" charset="0"/>
                        <a:ea typeface="UD デジタル 教科書体 NK-B" panose="02020700000000000000" pitchFamily="18" charset="-128"/>
                      </a:endParaRPr>
                    </a:p>
                  </a:txBody>
                  <a:tcPr marL="84406" marR="84406" marT="42203" marB="42203" anchor="ctr"/>
                </a:tc>
                <a:tc>
                  <a:txBody>
                    <a:bodyPr/>
                    <a:lstStyle/>
                    <a:p>
                      <a:pPr marL="180000" indent="-180000">
                        <a:buFont typeface="Arial" panose="020B0604020202020204" pitchFamily="34" charset="0"/>
                        <a:buChar char="•"/>
                      </a:pPr>
                      <a:r>
                        <a:rPr lang="en-US" altLang="ja-JP" sz="2000" dirty="0">
                          <a:solidFill>
                            <a:srgbClr val="FF0000"/>
                          </a:solidFill>
                          <a:latin typeface="UD デジタル 教科書体 NK-B" panose="02020700000000000000" pitchFamily="18" charset="-128"/>
                          <a:ea typeface="UD デジタル 教科書体 NK-B" panose="02020700000000000000" pitchFamily="18" charset="-128"/>
                        </a:rPr>
                        <a:t>181 MeV / 3 GeV acceleration </a:t>
                      </a:r>
                      <a:r>
                        <a:rPr lang="en-US" altLang="ja-JP" sz="2000" dirty="0">
                          <a:solidFill>
                            <a:schemeClr val="tx1"/>
                          </a:solidFill>
                          <a:latin typeface="UD デジタル 教科書体 NK-B" panose="02020700000000000000" pitchFamily="18" charset="-128"/>
                          <a:ea typeface="UD デジタル 教科書体 NK-B" panose="02020700000000000000" pitchFamily="18" charset="-128"/>
                        </a:rPr>
                        <a:t>is achieved at </a:t>
                      </a:r>
                      <a:r>
                        <a:rPr lang="en-US" altLang="ja-JP" sz="2000" dirty="0" err="1">
                          <a:solidFill>
                            <a:schemeClr val="tx1"/>
                          </a:solidFill>
                          <a:latin typeface="UD デジタル 教科書体 NK-B" panose="02020700000000000000" pitchFamily="18" charset="-128"/>
                          <a:ea typeface="UD デジタル 教科書体 NK-B" panose="02020700000000000000" pitchFamily="18" charset="-128"/>
                        </a:rPr>
                        <a:t>linac</a:t>
                      </a:r>
                      <a:r>
                        <a:rPr lang="en-US" altLang="ja-JP" sz="2000" dirty="0">
                          <a:solidFill>
                            <a:schemeClr val="tx1"/>
                          </a:solidFill>
                          <a:latin typeface="UD デジタル 教科書体 NK-B" panose="02020700000000000000" pitchFamily="18" charset="-128"/>
                          <a:ea typeface="UD デジタル 教科書体 NK-B" panose="02020700000000000000" pitchFamily="18" charset="-128"/>
                        </a:rPr>
                        <a:t>/RCS</a:t>
                      </a:r>
                    </a:p>
                    <a:p>
                      <a:pPr marL="180000" indent="-180000">
                        <a:buFont typeface="Arial" panose="020B0604020202020204" pitchFamily="34" charset="0"/>
                        <a:buChar char="•"/>
                      </a:pPr>
                      <a:r>
                        <a:rPr lang="en-US" altLang="ja-JP" sz="2000" dirty="0">
                          <a:solidFill>
                            <a:schemeClr val="tx1"/>
                          </a:solidFill>
                          <a:latin typeface="UD デジタル 教科書体 NK-B" panose="02020700000000000000" pitchFamily="18" charset="-128"/>
                          <a:ea typeface="UD デジタル 教科書体 NK-B" panose="02020700000000000000" pitchFamily="18" charset="-128"/>
                        </a:rPr>
                        <a:t>MR bldg. is completed</a:t>
                      </a:r>
                    </a:p>
                  </a:txBody>
                  <a:tcPr marL="84406" marR="84406" marT="42203" marB="42203" anchor="ctr"/>
                </a:tc>
                <a:extLst>
                  <a:ext uri="{0D108BD9-81ED-4DB2-BD59-A6C34878D82A}">
                    <a16:rowId xmlns:a16="http://schemas.microsoft.com/office/drawing/2014/main" val="2915657199"/>
                  </a:ext>
                </a:extLst>
              </a:tr>
              <a:tr h="333765">
                <a:tc>
                  <a:txBody>
                    <a:bodyPr/>
                    <a:lstStyle/>
                    <a:p>
                      <a:r>
                        <a:rPr kumimoji="1" lang="en-US" altLang="ja-JP" sz="2000" dirty="0">
                          <a:latin typeface="Artifakt Element Black" panose="020B0A03050000020004" pitchFamily="34" charset="0"/>
                          <a:ea typeface="Artifakt Element Black" panose="020B0A03050000020004" pitchFamily="34" charset="0"/>
                        </a:rPr>
                        <a:t>2008</a:t>
                      </a:r>
                      <a:endParaRPr kumimoji="1" lang="ja-JP" altLang="en-US" sz="2000" dirty="0">
                        <a:latin typeface="Artifakt Element Black" panose="020B0A03050000020004" pitchFamily="34" charset="0"/>
                        <a:ea typeface="UD デジタル 教科書体 NK-B" panose="02020700000000000000" pitchFamily="18" charset="-128"/>
                      </a:endParaRPr>
                    </a:p>
                  </a:txBody>
                  <a:tcPr marL="84406" marR="84406" marT="42203" marB="42203" anchor="ctr"/>
                </a:tc>
                <a:tc>
                  <a:txBody>
                    <a:bodyPr/>
                    <a:lstStyle/>
                    <a:p>
                      <a:pPr marL="180000" indent="-180000">
                        <a:buFont typeface="Arial" panose="020B0604020202020204" pitchFamily="34" charset="0"/>
                        <a:buChar char="•"/>
                      </a:pPr>
                      <a:r>
                        <a:rPr lang="en-US" altLang="ja-JP" sz="2000" dirty="0">
                          <a:solidFill>
                            <a:srgbClr val="FF0000"/>
                          </a:solidFill>
                          <a:latin typeface="UD デジタル 教科書体 NK-B" panose="02020700000000000000" pitchFamily="18" charset="-128"/>
                          <a:ea typeface="UD デジタル 教科書体 NK-B" panose="02020700000000000000" pitchFamily="18" charset="-128"/>
                        </a:rPr>
                        <a:t>30 GeV acceleration </a:t>
                      </a:r>
                      <a:r>
                        <a:rPr lang="en-US" altLang="ja-JP" sz="2000" dirty="0">
                          <a:solidFill>
                            <a:schemeClr val="tx1"/>
                          </a:solidFill>
                          <a:latin typeface="UD デジタル 教科書体 NK-B" panose="02020700000000000000" pitchFamily="18" charset="-128"/>
                          <a:ea typeface="UD デジタル 教科書体 NK-B" panose="02020700000000000000" pitchFamily="18" charset="-128"/>
                        </a:rPr>
                        <a:t>is achieved at MR</a:t>
                      </a:r>
                      <a:endParaRPr kumimoji="1" lang="ja-JP" altLang="en-US" sz="2000" dirty="0">
                        <a:solidFill>
                          <a:schemeClr val="tx1"/>
                        </a:solidFill>
                        <a:latin typeface="UD デジタル 教科書体 NK-B" panose="02020700000000000000" pitchFamily="18" charset="-128"/>
                        <a:ea typeface="UD デジタル 教科書体 NK-B" panose="02020700000000000000" pitchFamily="18" charset="-128"/>
                      </a:endParaRPr>
                    </a:p>
                  </a:txBody>
                  <a:tcPr marL="84406" marR="84406" marT="42203" marB="42203" anchor="ctr"/>
                </a:tc>
                <a:extLst>
                  <a:ext uri="{0D108BD9-81ED-4DB2-BD59-A6C34878D82A}">
                    <a16:rowId xmlns:a16="http://schemas.microsoft.com/office/drawing/2014/main" val="1545889121"/>
                  </a:ext>
                </a:extLst>
              </a:tr>
              <a:tr h="333765">
                <a:tc>
                  <a:txBody>
                    <a:bodyPr/>
                    <a:lstStyle/>
                    <a:p>
                      <a:r>
                        <a:rPr kumimoji="1" lang="en-US" altLang="ja-JP" sz="2000" dirty="0">
                          <a:latin typeface="Artifakt Element Black" panose="020B0A03050000020004" pitchFamily="34" charset="0"/>
                          <a:ea typeface="Artifakt Element Black" panose="020B0A03050000020004" pitchFamily="34" charset="0"/>
                        </a:rPr>
                        <a:t>2014</a:t>
                      </a:r>
                      <a:endParaRPr kumimoji="1" lang="ja-JP" altLang="en-US" sz="2000" dirty="0">
                        <a:latin typeface="Artifakt Element Black" panose="020B0A03050000020004" pitchFamily="34" charset="0"/>
                        <a:ea typeface="UD デジタル 教科書体 NK-B" panose="02020700000000000000" pitchFamily="18" charset="-128"/>
                      </a:endParaRPr>
                    </a:p>
                  </a:txBody>
                  <a:tcPr marL="84406" marR="84406" marT="42203" marB="42203" anchor="ctr"/>
                </a:tc>
                <a:tc>
                  <a:txBody>
                    <a:bodyPr/>
                    <a:lstStyle/>
                    <a:p>
                      <a:pPr marL="180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ja-JP" sz="2000" dirty="0">
                          <a:solidFill>
                            <a:srgbClr val="FF0000"/>
                          </a:solidFill>
                          <a:latin typeface="UD デジタル 教科書体 NK-B" panose="02020700000000000000" pitchFamily="18" charset="-128"/>
                          <a:ea typeface="UD デジタル 教科書体 NK-B" panose="02020700000000000000" pitchFamily="18" charset="-128"/>
                        </a:rPr>
                        <a:t>Linac upgrade (181 </a:t>
                      </a:r>
                      <a:r>
                        <a:rPr lang="ja-JP" altLang="en-US" sz="2000" dirty="0">
                          <a:solidFill>
                            <a:srgbClr val="FF0000"/>
                          </a:solidFill>
                          <a:latin typeface="UD デジタル 教科書体 NK-B" panose="02020700000000000000" pitchFamily="18" charset="-128"/>
                          <a:ea typeface="UD デジタル 教科書体 NK-B" panose="02020700000000000000" pitchFamily="18" charset="-128"/>
                        </a:rPr>
                        <a:t>→ </a:t>
                      </a:r>
                      <a:r>
                        <a:rPr lang="en-US" altLang="ja-JP" sz="2000" dirty="0">
                          <a:solidFill>
                            <a:srgbClr val="FF0000"/>
                          </a:solidFill>
                          <a:latin typeface="UD デジタル 教科書体 NK-B" panose="02020700000000000000" pitchFamily="18" charset="-128"/>
                          <a:ea typeface="UD デジタル 教科書体 NK-B" panose="02020700000000000000" pitchFamily="18" charset="-128"/>
                        </a:rPr>
                        <a:t>400 MeV) </a:t>
                      </a:r>
                      <a:r>
                        <a:rPr lang="en-US" altLang="ja-JP" sz="2000" dirty="0">
                          <a:solidFill>
                            <a:schemeClr val="tx1"/>
                          </a:solidFill>
                          <a:latin typeface="UD デジタル 教科書体 NK-B" panose="02020700000000000000" pitchFamily="18" charset="-128"/>
                          <a:ea typeface="UD デジタル 教科書体 NK-B" panose="02020700000000000000" pitchFamily="18" charset="-128"/>
                        </a:rPr>
                        <a:t>is completed</a:t>
                      </a:r>
                    </a:p>
                  </a:txBody>
                  <a:tcPr marL="84406" marR="84406" marT="42203" marB="42203" anchor="ctr"/>
                </a:tc>
                <a:extLst>
                  <a:ext uri="{0D108BD9-81ED-4DB2-BD59-A6C34878D82A}">
                    <a16:rowId xmlns:a16="http://schemas.microsoft.com/office/drawing/2014/main" val="694765848"/>
                  </a:ext>
                </a:extLst>
              </a:tr>
              <a:tr h="410006">
                <a:tc>
                  <a:txBody>
                    <a:bodyPr/>
                    <a:lstStyle/>
                    <a:p>
                      <a:r>
                        <a:rPr kumimoji="1" lang="en-US" altLang="ja-JP" sz="2000" dirty="0">
                          <a:latin typeface="Artifakt Element Black" panose="020B0A03050000020004" pitchFamily="34" charset="0"/>
                          <a:ea typeface="Artifakt Element Black" panose="020B0A03050000020004" pitchFamily="34" charset="0"/>
                        </a:rPr>
                        <a:t>2015</a:t>
                      </a:r>
                      <a:endParaRPr kumimoji="1" lang="ja-JP" altLang="en-US" sz="2000" dirty="0">
                        <a:latin typeface="Artifakt Element Black" panose="020B0A03050000020004" pitchFamily="34" charset="0"/>
                        <a:ea typeface="UD デジタル 教科書体 NK-B" panose="02020700000000000000" pitchFamily="18" charset="-128"/>
                      </a:endParaRPr>
                    </a:p>
                  </a:txBody>
                  <a:tcPr marL="84406" marR="84406" marT="42203" marB="42203" anchor="ctr"/>
                </a:tc>
                <a:tc>
                  <a:txBody>
                    <a:bodyPr/>
                    <a:lstStyle/>
                    <a:p>
                      <a:pPr marL="180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ja-JP" sz="2000" dirty="0">
                          <a:solidFill>
                            <a:srgbClr val="FF0000"/>
                          </a:solidFill>
                          <a:latin typeface="UD デジタル 教科書体 NK-B" panose="02020700000000000000" pitchFamily="18" charset="-128"/>
                          <a:ea typeface="UD デジタル 教科書体 NK-B" panose="02020700000000000000" pitchFamily="18" charset="-128"/>
                        </a:rPr>
                        <a:t>1 MW single shot </a:t>
                      </a:r>
                      <a:r>
                        <a:rPr lang="en-US" altLang="ja-JP" sz="2000" dirty="0">
                          <a:solidFill>
                            <a:schemeClr val="tx1"/>
                          </a:solidFill>
                          <a:latin typeface="UD デジタル 教科書体 NK-B" panose="02020700000000000000" pitchFamily="18" charset="-128"/>
                          <a:ea typeface="UD デジタル 教科書体 NK-B" panose="02020700000000000000" pitchFamily="18" charset="-128"/>
                        </a:rPr>
                        <a:t>mode operation is achieved</a:t>
                      </a:r>
                    </a:p>
                  </a:txBody>
                  <a:tcPr marL="84406" marR="84406" marT="42203" marB="42203" anchor="ctr"/>
                </a:tc>
                <a:extLst>
                  <a:ext uri="{0D108BD9-81ED-4DB2-BD59-A6C34878D82A}">
                    <a16:rowId xmlns:a16="http://schemas.microsoft.com/office/drawing/2014/main" val="1048719535"/>
                  </a:ext>
                </a:extLst>
              </a:tr>
              <a:tr h="410006">
                <a:tc>
                  <a:txBody>
                    <a:bodyPr/>
                    <a:lstStyle/>
                    <a:p>
                      <a:r>
                        <a:rPr kumimoji="1" lang="en-US" altLang="ja-JP" sz="2000" dirty="0">
                          <a:latin typeface="Artifakt Element Black" panose="020B0A03050000020004" pitchFamily="34" charset="0"/>
                          <a:ea typeface="Artifakt Element Black" panose="020B0A03050000020004" pitchFamily="34" charset="0"/>
                        </a:rPr>
                        <a:t>2018</a:t>
                      </a:r>
                      <a:endParaRPr kumimoji="1" lang="ja-JP" altLang="en-US" sz="2000" dirty="0">
                        <a:latin typeface="Artifakt Element Black" panose="020B0A03050000020004" pitchFamily="34" charset="0"/>
                        <a:ea typeface="UD デジタル 教科書体 NK-B" panose="02020700000000000000" pitchFamily="18" charset="-128"/>
                      </a:endParaRPr>
                    </a:p>
                  </a:txBody>
                  <a:tcPr marL="84406" marR="84406" marT="42203" marB="42203" anchor="ctr"/>
                </a:tc>
                <a:tc>
                  <a:txBody>
                    <a:bodyPr/>
                    <a:lstStyle/>
                    <a:p>
                      <a:pPr marL="180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2000" dirty="0">
                          <a:solidFill>
                            <a:srgbClr val="FF0000"/>
                          </a:solidFill>
                          <a:latin typeface="UD デジタル 教科書体 NK-B" panose="02020700000000000000" pitchFamily="18" charset="-128"/>
                          <a:ea typeface="UD デジタル 教科書体 NK-B" panose="02020700000000000000" pitchFamily="18" charset="-128"/>
                        </a:rPr>
                        <a:t>1 MW continuous operation </a:t>
                      </a:r>
                      <a:r>
                        <a:rPr kumimoji="1" lang="en-US" altLang="ja-JP" sz="2000" dirty="0">
                          <a:solidFill>
                            <a:schemeClr val="tx1"/>
                          </a:solidFill>
                          <a:latin typeface="UD デジタル 教科書体 NK-B" panose="02020700000000000000" pitchFamily="18" charset="-128"/>
                          <a:ea typeface="UD デジタル 教科書体 NK-B" panose="02020700000000000000" pitchFamily="18" charset="-128"/>
                        </a:rPr>
                        <a:t>is succeeded</a:t>
                      </a:r>
                    </a:p>
                  </a:txBody>
                  <a:tcPr marL="84406" marR="84406" marT="42203" marB="42203" anchor="ctr"/>
                </a:tc>
                <a:extLst>
                  <a:ext uri="{0D108BD9-81ED-4DB2-BD59-A6C34878D82A}">
                    <a16:rowId xmlns:a16="http://schemas.microsoft.com/office/drawing/2014/main" val="2244608454"/>
                  </a:ext>
                </a:extLst>
              </a:tr>
              <a:tr h="410006">
                <a:tc>
                  <a:txBody>
                    <a:bodyPr/>
                    <a:lstStyle/>
                    <a:p>
                      <a:r>
                        <a:rPr kumimoji="1" lang="en-US" altLang="ja-JP" sz="2000" dirty="0">
                          <a:latin typeface="Artifakt Element Black" panose="020B0A03050000020004" pitchFamily="34" charset="0"/>
                          <a:ea typeface="Artifakt Element Black" panose="020B0A03050000020004" pitchFamily="34" charset="0"/>
                        </a:rPr>
                        <a:t>2019</a:t>
                      </a:r>
                      <a:endParaRPr kumimoji="1" lang="ja-JP" altLang="en-US" sz="2000" dirty="0">
                        <a:latin typeface="Artifakt Element Black" panose="020B0A03050000020004" pitchFamily="34" charset="0"/>
                        <a:ea typeface="UD デジタル 教科書体 NK-B" panose="02020700000000000000" pitchFamily="18" charset="-128"/>
                      </a:endParaRPr>
                    </a:p>
                  </a:txBody>
                  <a:tcPr marL="84406" marR="84406" marT="42203" marB="42203" anchor="ctr"/>
                </a:tc>
                <a:tc>
                  <a:txBody>
                    <a:bodyPr/>
                    <a:lstStyle/>
                    <a:p>
                      <a:pPr marL="180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ja-JP" sz="2000" dirty="0">
                          <a:solidFill>
                            <a:srgbClr val="FF0000"/>
                          </a:solidFill>
                          <a:latin typeface="UD デジタル 教科書体 NK-B" panose="02020700000000000000" pitchFamily="18" charset="-128"/>
                          <a:ea typeface="UD デジタル 教科書体 NK-B" panose="02020700000000000000" pitchFamily="18" charset="-128"/>
                        </a:rPr>
                        <a:t>1.5 MW single shot </a:t>
                      </a:r>
                      <a:r>
                        <a:rPr lang="en-US" altLang="ja-JP" sz="2000" dirty="0">
                          <a:solidFill>
                            <a:schemeClr val="tx1"/>
                          </a:solidFill>
                          <a:latin typeface="UD デジタル 教科書体 NK-B" panose="02020700000000000000" pitchFamily="18" charset="-128"/>
                          <a:ea typeface="UD デジタル 教科書体 NK-B" panose="02020700000000000000" pitchFamily="18" charset="-128"/>
                        </a:rPr>
                        <a:t>mode operation is demonstrated</a:t>
                      </a:r>
                    </a:p>
                  </a:txBody>
                  <a:tcPr marL="84406" marR="84406" marT="42203" marB="42203" anchor="ctr"/>
                </a:tc>
                <a:extLst>
                  <a:ext uri="{0D108BD9-81ED-4DB2-BD59-A6C34878D82A}">
                    <a16:rowId xmlns:a16="http://schemas.microsoft.com/office/drawing/2014/main" val="2876806537"/>
                  </a:ext>
                </a:extLst>
              </a:tr>
              <a:tr h="333765">
                <a:tc>
                  <a:txBody>
                    <a:bodyPr/>
                    <a:lstStyle/>
                    <a:p>
                      <a:r>
                        <a:rPr kumimoji="1" lang="en-US" altLang="ja-JP" sz="2000" dirty="0">
                          <a:latin typeface="Artifakt Element Black" panose="020B0A03050000020004" pitchFamily="34" charset="0"/>
                          <a:ea typeface="Artifakt Element Black" panose="020B0A03050000020004" pitchFamily="34" charset="0"/>
                        </a:rPr>
                        <a:t>2022</a:t>
                      </a:r>
                      <a:endParaRPr kumimoji="1" lang="ja-JP" altLang="en-US" sz="2000" dirty="0">
                        <a:latin typeface="Artifakt Element Black" panose="020B0A03050000020004" pitchFamily="34" charset="0"/>
                        <a:ea typeface="UD デジタル 教科書体 NK-B" panose="02020700000000000000" pitchFamily="18" charset="-128"/>
                      </a:endParaRPr>
                    </a:p>
                  </a:txBody>
                  <a:tcPr marL="84406" marR="84406" marT="42203" marB="42203" anchor="ctr"/>
                </a:tc>
                <a:tc>
                  <a:txBody>
                    <a:bodyPr/>
                    <a:lstStyle/>
                    <a:p>
                      <a:pPr marL="180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ja-JP" sz="2000" dirty="0">
                          <a:solidFill>
                            <a:schemeClr val="tx1"/>
                          </a:solidFill>
                          <a:latin typeface="UD デジタル 教科書体 NK-B" panose="02020700000000000000" pitchFamily="18" charset="-128"/>
                          <a:ea typeface="UD デジタル 教科書体 NK-B" panose="02020700000000000000" pitchFamily="18" charset="-128"/>
                        </a:rPr>
                        <a:t>MR: 1-year long shutdown for high repetition upgrade </a:t>
                      </a:r>
                    </a:p>
                  </a:txBody>
                  <a:tcPr marL="84406" marR="84406" marT="42203" marB="42203" anchor="ctr"/>
                </a:tc>
                <a:extLst>
                  <a:ext uri="{0D108BD9-81ED-4DB2-BD59-A6C34878D82A}">
                    <a16:rowId xmlns:a16="http://schemas.microsoft.com/office/drawing/2014/main" val="1065282268"/>
                  </a:ext>
                </a:extLst>
              </a:tr>
              <a:tr h="856529">
                <a:tc>
                  <a:txBody>
                    <a:bodyPr/>
                    <a:lstStyle/>
                    <a:p>
                      <a:r>
                        <a:rPr kumimoji="1" lang="en-US" altLang="ja-JP" sz="2000" dirty="0">
                          <a:latin typeface="Artifakt Element Black" panose="020B0A03050000020004" pitchFamily="34" charset="0"/>
                          <a:ea typeface="Artifakt Element Black" panose="020B0A03050000020004" pitchFamily="34" charset="0"/>
                        </a:rPr>
                        <a:t>2024</a:t>
                      </a:r>
                      <a:endParaRPr kumimoji="1" lang="ja-JP" altLang="en-US" sz="2000" dirty="0">
                        <a:latin typeface="Artifakt Element Black" panose="020B0A03050000020004" pitchFamily="34" charset="0"/>
                        <a:ea typeface="UD デジタル 教科書体 NK-B" panose="02020700000000000000" pitchFamily="18" charset="-128"/>
                      </a:endParaRPr>
                    </a:p>
                  </a:txBody>
                  <a:tcPr marL="84406" marR="84406" marT="42203" marB="42203" anchor="ctr"/>
                </a:tc>
                <a:tc>
                  <a:txBody>
                    <a:bodyPr/>
                    <a:lstStyle/>
                    <a:p>
                      <a:pPr marL="180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2000" dirty="0">
                          <a:solidFill>
                            <a:schemeClr val="tx1"/>
                          </a:solidFill>
                          <a:latin typeface="UD デジタル 教科書体 NK-B" panose="02020700000000000000" pitchFamily="18" charset="-128"/>
                          <a:ea typeface="UD デジタル 教科書体 NK-B" panose="02020700000000000000" pitchFamily="18" charset="-128"/>
                        </a:rPr>
                        <a:t>Beam power of </a:t>
                      </a:r>
                      <a:r>
                        <a:rPr kumimoji="1" lang="en-US" altLang="ja-JP" sz="2000" dirty="0">
                          <a:solidFill>
                            <a:srgbClr val="FF0000"/>
                          </a:solidFill>
                          <a:latin typeface="UD デジタル 教科書体 NK-B" panose="02020700000000000000" pitchFamily="18" charset="-128"/>
                          <a:ea typeface="UD デジタル 教科書体 NK-B" panose="02020700000000000000" pitchFamily="18" charset="-128"/>
                        </a:rPr>
                        <a:t>RCS was increased to 1 MW</a:t>
                      </a:r>
                    </a:p>
                    <a:p>
                      <a:pPr marL="180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2000" dirty="0">
                          <a:solidFill>
                            <a:schemeClr val="tx1"/>
                          </a:solidFill>
                          <a:latin typeface="UD デジタル 教科書体 NK-B" panose="02020700000000000000" pitchFamily="18" charset="-128"/>
                          <a:ea typeface="UD デジタル 教科書体 NK-B" panose="02020700000000000000" pitchFamily="18" charset="-128"/>
                        </a:rPr>
                        <a:t>Achieved </a:t>
                      </a:r>
                      <a:r>
                        <a:rPr kumimoji="1" lang="en-US" altLang="ja-JP" sz="2000" dirty="0">
                          <a:solidFill>
                            <a:srgbClr val="FF0000"/>
                          </a:solidFill>
                          <a:latin typeface="UD デジタル 教科書体 NK-B" panose="02020700000000000000" pitchFamily="18" charset="-128"/>
                          <a:ea typeface="UD デジタル 教科書体 NK-B" panose="02020700000000000000" pitchFamily="18" charset="-128"/>
                        </a:rPr>
                        <a:t>800-kW beam operation (FX)</a:t>
                      </a:r>
                    </a:p>
                    <a:p>
                      <a:pPr marL="180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2000" dirty="0">
                          <a:solidFill>
                            <a:schemeClr val="tx1"/>
                          </a:solidFill>
                          <a:latin typeface="UD デジタル 教科書体 NK-B" panose="02020700000000000000" pitchFamily="18" charset="-128"/>
                          <a:ea typeface="UD デジタル 教科書体 NK-B" panose="02020700000000000000" pitchFamily="18" charset="-128"/>
                        </a:rPr>
                        <a:t>Achieved </a:t>
                      </a:r>
                      <a:r>
                        <a:rPr kumimoji="1" lang="en-US" altLang="ja-JP" sz="2000" dirty="0">
                          <a:solidFill>
                            <a:srgbClr val="FF0000"/>
                          </a:solidFill>
                          <a:latin typeface="UD デジタル 教科書体 NK-B" panose="02020700000000000000" pitchFamily="18" charset="-128"/>
                          <a:ea typeface="UD デジタル 教科書体 NK-B" panose="02020700000000000000" pitchFamily="18" charset="-128"/>
                        </a:rPr>
                        <a:t>80-kW beam operation (SX)</a:t>
                      </a:r>
                    </a:p>
                  </a:txBody>
                  <a:tcPr marL="84406" marR="84406" marT="42203" marB="42203" anchor="ctr"/>
                </a:tc>
                <a:extLst>
                  <a:ext uri="{0D108BD9-81ED-4DB2-BD59-A6C34878D82A}">
                    <a16:rowId xmlns:a16="http://schemas.microsoft.com/office/drawing/2014/main" val="921161075"/>
                  </a:ext>
                </a:extLst>
              </a:tr>
            </a:tbl>
          </a:graphicData>
        </a:graphic>
      </p:graphicFrame>
    </p:spTree>
    <p:extLst>
      <p:ext uri="{BB962C8B-B14F-4D97-AF65-F5344CB8AC3E}">
        <p14:creationId xmlns:p14="http://schemas.microsoft.com/office/powerpoint/2010/main" val="1367179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B8B8503-57E1-E072-8E52-9165FFCCBB78}"/>
              </a:ext>
            </a:extLst>
          </p:cNvPr>
          <p:cNvSpPr>
            <a:spLocks noGrp="1"/>
          </p:cNvSpPr>
          <p:nvPr>
            <p:ph type="title"/>
          </p:nvPr>
        </p:nvSpPr>
        <p:spPr/>
        <p:txBody>
          <a:bodyPr/>
          <a:lstStyle/>
          <a:p>
            <a:r>
              <a:rPr kumimoji="1" lang="en-US" altLang="ja-JP" dirty="0"/>
              <a:t>Beam Power @ </a:t>
            </a:r>
            <a:r>
              <a:rPr kumimoji="1" lang="en-US" altLang="ja-JP" dirty="0" err="1"/>
              <a:t>Linac</a:t>
            </a:r>
            <a:endParaRPr kumimoji="1" lang="ja-JP" altLang="en-US" dirty="0"/>
          </a:p>
        </p:txBody>
      </p:sp>
      <p:grpSp>
        <p:nvGrpSpPr>
          <p:cNvPr id="14" name="グループ化 13">
            <a:extLst>
              <a:ext uri="{FF2B5EF4-FFF2-40B4-BE49-F238E27FC236}">
                <a16:creationId xmlns:a16="http://schemas.microsoft.com/office/drawing/2014/main" id="{D0A2D0FD-8633-504E-2941-23F2D33A0D04}"/>
              </a:ext>
            </a:extLst>
          </p:cNvPr>
          <p:cNvGrpSpPr/>
          <p:nvPr/>
        </p:nvGrpSpPr>
        <p:grpSpPr>
          <a:xfrm>
            <a:off x="467544" y="1543751"/>
            <a:ext cx="7949337" cy="3644310"/>
            <a:chOff x="1403648" y="1916832"/>
            <a:chExt cx="6365161" cy="3127212"/>
          </a:xfrm>
        </p:grpSpPr>
        <p:grpSp>
          <p:nvGrpSpPr>
            <p:cNvPr id="3" name="グループ化 2">
              <a:extLst>
                <a:ext uri="{FF2B5EF4-FFF2-40B4-BE49-F238E27FC236}">
                  <a16:creationId xmlns:a16="http://schemas.microsoft.com/office/drawing/2014/main" id="{CA1CFC27-D6CD-3453-C9F9-B627CB0A1F13}"/>
                </a:ext>
              </a:extLst>
            </p:cNvPr>
            <p:cNvGrpSpPr/>
            <p:nvPr/>
          </p:nvGrpSpPr>
          <p:grpSpPr>
            <a:xfrm>
              <a:off x="1403648" y="1916832"/>
              <a:ext cx="6365161" cy="3127212"/>
              <a:chOff x="524045" y="806769"/>
              <a:chExt cx="9001463" cy="4422431"/>
            </a:xfrm>
          </p:grpSpPr>
          <p:pic>
            <p:nvPicPr>
              <p:cNvPr id="4" name="図 3">
                <a:extLst>
                  <a:ext uri="{FF2B5EF4-FFF2-40B4-BE49-F238E27FC236}">
                    <a16:creationId xmlns:a16="http://schemas.microsoft.com/office/drawing/2014/main" id="{2AD5636A-E408-7EFA-02D2-FC152A36C3F2}"/>
                  </a:ext>
                </a:extLst>
              </p:cNvPr>
              <p:cNvPicPr>
                <a:picLocks noChangeAspect="1"/>
              </p:cNvPicPr>
              <p:nvPr/>
            </p:nvPicPr>
            <p:blipFill>
              <a:blip r:embed="rId2"/>
              <a:stretch>
                <a:fillRect/>
              </a:stretch>
            </p:blipFill>
            <p:spPr>
              <a:xfrm>
                <a:off x="524045" y="806769"/>
                <a:ext cx="9001463" cy="4422431"/>
              </a:xfrm>
              <a:prstGeom prst="rect">
                <a:avLst/>
              </a:prstGeom>
            </p:spPr>
          </p:pic>
          <p:pic>
            <p:nvPicPr>
              <p:cNvPr id="5" name="図 4">
                <a:extLst>
                  <a:ext uri="{FF2B5EF4-FFF2-40B4-BE49-F238E27FC236}">
                    <a16:creationId xmlns:a16="http://schemas.microsoft.com/office/drawing/2014/main" id="{E14F2E63-CB9D-EE1D-5B24-B5D14EF01B14}"/>
                  </a:ext>
                </a:extLst>
              </p:cNvPr>
              <p:cNvPicPr>
                <a:picLocks noChangeAspect="1"/>
              </p:cNvPicPr>
              <p:nvPr/>
            </p:nvPicPr>
            <p:blipFill>
              <a:blip r:embed="rId3"/>
              <a:stretch>
                <a:fillRect/>
              </a:stretch>
            </p:blipFill>
            <p:spPr>
              <a:xfrm>
                <a:off x="9032690" y="1597559"/>
                <a:ext cx="84868" cy="2942691"/>
              </a:xfrm>
              <a:prstGeom prst="rect">
                <a:avLst/>
              </a:prstGeom>
            </p:spPr>
          </p:pic>
        </p:grpSp>
        <p:sp>
          <p:nvSpPr>
            <p:cNvPr id="6" name="テキスト ボックス 5">
              <a:extLst>
                <a:ext uri="{FF2B5EF4-FFF2-40B4-BE49-F238E27FC236}">
                  <a16:creationId xmlns:a16="http://schemas.microsoft.com/office/drawing/2014/main" id="{F8A27224-551E-4FAC-823D-7D2E520B51C1}"/>
                </a:ext>
              </a:extLst>
            </p:cNvPr>
            <p:cNvSpPr txBox="1"/>
            <p:nvPr/>
          </p:nvSpPr>
          <p:spPr>
            <a:xfrm>
              <a:off x="2686390" y="4133049"/>
              <a:ext cx="1827744" cy="319639"/>
            </a:xfrm>
            <a:prstGeom prst="rect">
              <a:avLst/>
            </a:prstGeom>
            <a:solidFill>
              <a:schemeClr val="bg1"/>
            </a:solidFill>
            <a:ln w="19050">
              <a:solidFill>
                <a:srgbClr val="000000"/>
              </a:solidFill>
            </a:ln>
          </p:spPr>
          <p:txBody>
            <a:bodyPr wrap="none" rtlCol="0">
              <a:spAutoFit/>
            </a:bodyPr>
            <a:lstStyle/>
            <a:p>
              <a:r>
                <a:rPr kumimoji="1" lang="en-US" altLang="ja-JP" sz="1477" b="1" dirty="0">
                  <a:solidFill>
                    <a:srgbClr val="0066CC"/>
                  </a:solidFill>
                  <a:latin typeface="Verdana" panose="020B0604030504040204" pitchFamily="34" charset="0"/>
                  <a:ea typeface="Verdana" panose="020B0604030504040204" pitchFamily="34" charset="0"/>
                </a:rPr>
                <a:t>Before upgrade</a:t>
              </a:r>
              <a:endParaRPr kumimoji="1" lang="ja-JP" altLang="en-US" sz="1477" b="1" dirty="0">
                <a:solidFill>
                  <a:srgbClr val="0066CC"/>
                </a:solidFill>
                <a:latin typeface="Verdana" panose="020B0604030504040204" pitchFamily="34" charset="0"/>
              </a:endParaRPr>
            </a:p>
          </p:txBody>
        </p:sp>
        <p:sp>
          <p:nvSpPr>
            <p:cNvPr id="7" name="テキスト ボックス 6">
              <a:extLst>
                <a:ext uri="{FF2B5EF4-FFF2-40B4-BE49-F238E27FC236}">
                  <a16:creationId xmlns:a16="http://schemas.microsoft.com/office/drawing/2014/main" id="{BA037A60-D9C3-B53B-5410-01A172CF86C0}"/>
                </a:ext>
              </a:extLst>
            </p:cNvPr>
            <p:cNvSpPr txBox="1"/>
            <p:nvPr/>
          </p:nvSpPr>
          <p:spPr>
            <a:xfrm>
              <a:off x="5419093" y="3781285"/>
              <a:ext cx="1662635" cy="319639"/>
            </a:xfrm>
            <a:prstGeom prst="rect">
              <a:avLst/>
            </a:prstGeom>
            <a:solidFill>
              <a:schemeClr val="bg1"/>
            </a:solidFill>
            <a:ln w="19050">
              <a:solidFill>
                <a:srgbClr val="000000"/>
              </a:solidFill>
            </a:ln>
          </p:spPr>
          <p:txBody>
            <a:bodyPr wrap="none" rtlCol="0">
              <a:spAutoFit/>
            </a:bodyPr>
            <a:lstStyle/>
            <a:p>
              <a:r>
                <a:rPr kumimoji="1" lang="en-US" altLang="ja-JP" sz="1477" b="1" dirty="0">
                  <a:solidFill>
                    <a:schemeClr val="accent6">
                      <a:lumMod val="75000"/>
                    </a:schemeClr>
                  </a:solidFill>
                  <a:latin typeface="Verdana" panose="020B0604030504040204" pitchFamily="34" charset="0"/>
                  <a:ea typeface="Verdana" panose="020B0604030504040204" pitchFamily="34" charset="0"/>
                </a:rPr>
                <a:t>After upgrade</a:t>
              </a:r>
              <a:endParaRPr kumimoji="1" lang="ja-JP" altLang="en-US" sz="1477" b="1" dirty="0">
                <a:solidFill>
                  <a:schemeClr val="accent6">
                    <a:lumMod val="75000"/>
                  </a:schemeClr>
                </a:solidFill>
                <a:latin typeface="Verdana" panose="020B0604030504040204" pitchFamily="34" charset="0"/>
              </a:endParaRPr>
            </a:p>
          </p:txBody>
        </p:sp>
      </p:grpSp>
      <p:cxnSp>
        <p:nvCxnSpPr>
          <p:cNvPr id="16" name="直線矢印コネクタ 15">
            <a:extLst>
              <a:ext uri="{FF2B5EF4-FFF2-40B4-BE49-F238E27FC236}">
                <a16:creationId xmlns:a16="http://schemas.microsoft.com/office/drawing/2014/main" id="{0852AEAD-A563-788B-40BE-A3EB408BD52A}"/>
              </a:ext>
            </a:extLst>
          </p:cNvPr>
          <p:cNvCxnSpPr>
            <a:cxnSpLocks/>
          </p:cNvCxnSpPr>
          <p:nvPr/>
        </p:nvCxnSpPr>
        <p:spPr>
          <a:xfrm flipV="1">
            <a:off x="1187624" y="4653136"/>
            <a:ext cx="0" cy="792088"/>
          </a:xfrm>
          <a:prstGeom prst="straightConnector1">
            <a:avLst/>
          </a:prstGeom>
          <a:ln w="57150" cap="rnd">
            <a:solidFill>
              <a:schemeClr val="tx1"/>
            </a:solidFill>
            <a:tailEnd type="triangle"/>
          </a:ln>
          <a:effectLst>
            <a:glow rad="63500">
              <a:srgbClr val="EDEDED"/>
            </a:glow>
          </a:effectLst>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C2C0E8D0-2501-5549-7841-8CEB15E057D4}"/>
              </a:ext>
            </a:extLst>
          </p:cNvPr>
          <p:cNvSpPr txBox="1"/>
          <p:nvPr/>
        </p:nvSpPr>
        <p:spPr>
          <a:xfrm>
            <a:off x="179512" y="5445224"/>
            <a:ext cx="2376264" cy="769441"/>
          </a:xfrm>
          <a:prstGeom prst="rect">
            <a:avLst/>
          </a:prstGeom>
          <a:noFill/>
        </p:spPr>
        <p:txBody>
          <a:bodyPr wrap="square" rtlCol="0">
            <a:spAutoFit/>
          </a:bodyPr>
          <a:lstStyle/>
          <a:p>
            <a:pPr algn="ctr"/>
            <a:r>
              <a:rPr kumimoji="1" lang="en-US" altLang="ja-JP" sz="2200" dirty="0">
                <a:latin typeface="UD デジタル 教科書体 NK-B" panose="02020700000000000000" pitchFamily="18" charset="-128"/>
                <a:ea typeface="UD デジタル 教科書体 NK-B" panose="02020700000000000000" pitchFamily="18" charset="-128"/>
              </a:rPr>
              <a:t>start MLF user operation</a:t>
            </a:r>
            <a:endParaRPr kumimoji="1" lang="ja-JP" altLang="en-US" sz="2200" dirty="0">
              <a:latin typeface="UD デジタル 教科書体 NK-B" panose="02020700000000000000" pitchFamily="18" charset="-128"/>
              <a:ea typeface="UD デジタル 教科書体 NK-B" panose="02020700000000000000" pitchFamily="18" charset="-128"/>
            </a:endParaRPr>
          </a:p>
        </p:txBody>
      </p:sp>
      <p:sp>
        <p:nvSpPr>
          <p:cNvPr id="21" name="テキスト ボックス 20">
            <a:extLst>
              <a:ext uri="{FF2B5EF4-FFF2-40B4-BE49-F238E27FC236}">
                <a16:creationId xmlns:a16="http://schemas.microsoft.com/office/drawing/2014/main" id="{088973F3-CA26-B429-002A-EACFA52FCE90}"/>
              </a:ext>
            </a:extLst>
          </p:cNvPr>
          <p:cNvSpPr txBox="1"/>
          <p:nvPr/>
        </p:nvSpPr>
        <p:spPr>
          <a:xfrm>
            <a:off x="3419872" y="5445224"/>
            <a:ext cx="2592288" cy="430887"/>
          </a:xfrm>
          <a:prstGeom prst="rect">
            <a:avLst/>
          </a:prstGeom>
          <a:noFill/>
        </p:spPr>
        <p:txBody>
          <a:bodyPr wrap="square" rtlCol="0">
            <a:spAutoFit/>
          </a:bodyPr>
          <a:lstStyle/>
          <a:p>
            <a:r>
              <a:rPr kumimoji="1" lang="en-US" altLang="ja-JP" sz="2200" dirty="0" err="1">
                <a:latin typeface="UD デジタル 教科書体 NK-B" panose="02020700000000000000" pitchFamily="18" charset="-128"/>
                <a:ea typeface="UD デジタル 教科書体 NK-B" panose="02020700000000000000" pitchFamily="18" charset="-128"/>
              </a:rPr>
              <a:t>Linac</a:t>
            </a:r>
            <a:r>
              <a:rPr kumimoji="1" lang="en-US" altLang="ja-JP" sz="2200" dirty="0">
                <a:latin typeface="UD デジタル 教科書体 NK-B" panose="02020700000000000000" pitchFamily="18" charset="-128"/>
                <a:ea typeface="UD デジタル 教科書体 NK-B" panose="02020700000000000000" pitchFamily="18" charset="-128"/>
              </a:rPr>
              <a:t> upgrade</a:t>
            </a:r>
            <a:endParaRPr kumimoji="1" lang="ja-JP" altLang="en-US" sz="2200" dirty="0">
              <a:latin typeface="UD デジタル 教科書体 NK-B" panose="02020700000000000000" pitchFamily="18" charset="-128"/>
              <a:ea typeface="UD デジタル 教科書体 NK-B" panose="02020700000000000000" pitchFamily="18" charset="-128"/>
            </a:endParaRPr>
          </a:p>
        </p:txBody>
      </p:sp>
      <p:cxnSp>
        <p:nvCxnSpPr>
          <p:cNvPr id="25" name="直線矢印コネクタ 24">
            <a:extLst>
              <a:ext uri="{FF2B5EF4-FFF2-40B4-BE49-F238E27FC236}">
                <a16:creationId xmlns:a16="http://schemas.microsoft.com/office/drawing/2014/main" id="{7DD463BD-A049-1AC5-822A-86E0887E9C40}"/>
              </a:ext>
            </a:extLst>
          </p:cNvPr>
          <p:cNvCxnSpPr>
            <a:cxnSpLocks/>
          </p:cNvCxnSpPr>
          <p:nvPr/>
        </p:nvCxnSpPr>
        <p:spPr>
          <a:xfrm flipV="1">
            <a:off x="4788024" y="4653136"/>
            <a:ext cx="0" cy="792088"/>
          </a:xfrm>
          <a:prstGeom prst="straightConnector1">
            <a:avLst/>
          </a:prstGeom>
          <a:ln w="57150" cap="rnd">
            <a:solidFill>
              <a:schemeClr val="tx1"/>
            </a:solidFill>
            <a:tailEnd type="triangle"/>
          </a:ln>
          <a:effectLst>
            <a:glow rad="63500">
              <a:srgbClr val="EDEDED"/>
            </a:glow>
          </a:effectLst>
        </p:spPr>
        <p:style>
          <a:lnRef idx="1">
            <a:schemeClr val="accent1"/>
          </a:lnRef>
          <a:fillRef idx="0">
            <a:schemeClr val="accent1"/>
          </a:fillRef>
          <a:effectRef idx="0">
            <a:schemeClr val="accent1"/>
          </a:effectRef>
          <a:fontRef idx="minor">
            <a:schemeClr val="tx1"/>
          </a:fontRef>
        </p:style>
      </p:cxnSp>
      <p:cxnSp>
        <p:nvCxnSpPr>
          <p:cNvPr id="27" name="直線矢印コネクタ 26">
            <a:extLst>
              <a:ext uri="{FF2B5EF4-FFF2-40B4-BE49-F238E27FC236}">
                <a16:creationId xmlns:a16="http://schemas.microsoft.com/office/drawing/2014/main" id="{B51A8631-F7B9-AF38-275A-FF727C9B9F17}"/>
              </a:ext>
            </a:extLst>
          </p:cNvPr>
          <p:cNvCxnSpPr>
            <a:cxnSpLocks/>
          </p:cNvCxnSpPr>
          <p:nvPr/>
        </p:nvCxnSpPr>
        <p:spPr>
          <a:xfrm flipV="1">
            <a:off x="7020272" y="4653136"/>
            <a:ext cx="0" cy="792088"/>
          </a:xfrm>
          <a:prstGeom prst="straightConnector1">
            <a:avLst/>
          </a:prstGeom>
          <a:ln w="57150" cap="rnd">
            <a:solidFill>
              <a:schemeClr val="tx1"/>
            </a:solidFill>
            <a:tailEnd type="triangle"/>
          </a:ln>
          <a:effectLst>
            <a:glow rad="63500">
              <a:srgbClr val="EDEDED"/>
            </a:glow>
          </a:effectLst>
        </p:spPr>
        <p:style>
          <a:lnRef idx="1">
            <a:schemeClr val="accent1"/>
          </a:lnRef>
          <a:fillRef idx="0">
            <a:schemeClr val="accent1"/>
          </a:fillRef>
          <a:effectRef idx="0">
            <a:schemeClr val="accent1"/>
          </a:effectRef>
          <a:fontRef idx="minor">
            <a:schemeClr val="tx1"/>
          </a:fontRef>
        </p:style>
      </p:cxnSp>
      <p:sp>
        <p:nvSpPr>
          <p:cNvPr id="28" name="テキスト ボックス 27">
            <a:extLst>
              <a:ext uri="{FF2B5EF4-FFF2-40B4-BE49-F238E27FC236}">
                <a16:creationId xmlns:a16="http://schemas.microsoft.com/office/drawing/2014/main" id="{00692D5F-A7A4-150B-359A-6B3F14CF201C}"/>
              </a:ext>
            </a:extLst>
          </p:cNvPr>
          <p:cNvSpPr txBox="1"/>
          <p:nvPr/>
        </p:nvSpPr>
        <p:spPr>
          <a:xfrm>
            <a:off x="6228184" y="5445224"/>
            <a:ext cx="2592288" cy="769441"/>
          </a:xfrm>
          <a:prstGeom prst="rect">
            <a:avLst/>
          </a:prstGeom>
          <a:noFill/>
        </p:spPr>
        <p:txBody>
          <a:bodyPr wrap="square" rtlCol="0">
            <a:spAutoFit/>
          </a:bodyPr>
          <a:lstStyle/>
          <a:p>
            <a:pPr algn="ctr"/>
            <a:r>
              <a:rPr kumimoji="1" lang="en-US" altLang="ja-JP" sz="2200" dirty="0">
                <a:latin typeface="UD デジタル 教科書体 NK-B" panose="02020700000000000000" pitchFamily="18" charset="-128"/>
                <a:ea typeface="UD デジタル 教科書体 NK-B" panose="02020700000000000000" pitchFamily="18" charset="-128"/>
              </a:rPr>
              <a:t>start 50 mA operation</a:t>
            </a:r>
            <a:endParaRPr kumimoji="1" lang="ja-JP" altLang="en-US" sz="2200" dirty="0">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25397749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B8B8503-57E1-E072-8E52-9165FFCCBB78}"/>
              </a:ext>
            </a:extLst>
          </p:cNvPr>
          <p:cNvSpPr>
            <a:spLocks noGrp="1"/>
          </p:cNvSpPr>
          <p:nvPr>
            <p:ph type="title"/>
          </p:nvPr>
        </p:nvSpPr>
        <p:spPr/>
        <p:txBody>
          <a:bodyPr/>
          <a:lstStyle/>
          <a:p>
            <a:r>
              <a:rPr kumimoji="1" lang="en-US" altLang="ja-JP" dirty="0"/>
              <a:t>Beam Power @ RCS</a:t>
            </a:r>
            <a:endParaRPr kumimoji="1" lang="ja-JP" altLang="en-US" dirty="0"/>
          </a:p>
        </p:txBody>
      </p:sp>
      <p:grpSp>
        <p:nvGrpSpPr>
          <p:cNvPr id="26" name="グループ化 25">
            <a:extLst>
              <a:ext uri="{FF2B5EF4-FFF2-40B4-BE49-F238E27FC236}">
                <a16:creationId xmlns:a16="http://schemas.microsoft.com/office/drawing/2014/main" id="{BA7CAFE4-8A16-AF9A-D612-0B50A83FE4D2}"/>
              </a:ext>
            </a:extLst>
          </p:cNvPr>
          <p:cNvGrpSpPr/>
          <p:nvPr/>
        </p:nvGrpSpPr>
        <p:grpSpPr>
          <a:xfrm>
            <a:off x="539552" y="1484784"/>
            <a:ext cx="7992888" cy="4166534"/>
            <a:chOff x="683568" y="1700808"/>
            <a:chExt cx="7484939" cy="4022518"/>
          </a:xfrm>
        </p:grpSpPr>
        <p:pic>
          <p:nvPicPr>
            <p:cNvPr id="3" name="図 2">
              <a:extLst>
                <a:ext uri="{FF2B5EF4-FFF2-40B4-BE49-F238E27FC236}">
                  <a16:creationId xmlns:a16="http://schemas.microsoft.com/office/drawing/2014/main" id="{EC8F614A-C3ED-0875-1E04-006A2BA2EE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1700808"/>
              <a:ext cx="7484939" cy="4022518"/>
            </a:xfrm>
            <a:prstGeom prst="rect">
              <a:avLst/>
            </a:prstGeom>
          </p:spPr>
        </p:pic>
        <p:pic>
          <p:nvPicPr>
            <p:cNvPr id="4" name="図 3">
              <a:extLst>
                <a:ext uri="{FF2B5EF4-FFF2-40B4-BE49-F238E27FC236}">
                  <a16:creationId xmlns:a16="http://schemas.microsoft.com/office/drawing/2014/main" id="{0717DB22-A59E-93ED-3FE7-007D58674C02}"/>
                </a:ext>
              </a:extLst>
            </p:cNvPr>
            <p:cNvPicPr>
              <a:picLocks noChangeAspect="1"/>
            </p:cNvPicPr>
            <p:nvPr/>
          </p:nvPicPr>
          <p:blipFill>
            <a:blip r:embed="rId2">
              <a:extLst>
                <a:ext uri="{28A0092B-C50C-407E-A947-70E740481C1C}">
                  <a14:useLocalDpi xmlns:a14="http://schemas.microsoft.com/office/drawing/2010/main" val="0"/>
                </a:ext>
              </a:extLst>
            </a:blip>
            <a:srcRect l="16650" t="316" r="65902" b="69758"/>
            <a:stretch/>
          </p:blipFill>
          <p:spPr>
            <a:xfrm>
              <a:off x="4011304" y="1716175"/>
              <a:ext cx="1306047" cy="1203757"/>
            </a:xfrm>
            <a:prstGeom prst="rect">
              <a:avLst/>
            </a:prstGeom>
          </p:spPr>
        </p:pic>
        <p:pic>
          <p:nvPicPr>
            <p:cNvPr id="25" name="図 24">
              <a:extLst>
                <a:ext uri="{FF2B5EF4-FFF2-40B4-BE49-F238E27FC236}">
                  <a16:creationId xmlns:a16="http://schemas.microsoft.com/office/drawing/2014/main" id="{87ED1198-17CC-5119-4204-5195A249AD57}"/>
                </a:ext>
              </a:extLst>
            </p:cNvPr>
            <p:cNvPicPr>
              <a:picLocks noChangeAspect="1"/>
            </p:cNvPicPr>
            <p:nvPr/>
          </p:nvPicPr>
          <p:blipFill>
            <a:blip r:embed="rId2">
              <a:extLst>
                <a:ext uri="{28A0092B-C50C-407E-A947-70E740481C1C}">
                  <a14:useLocalDpi xmlns:a14="http://schemas.microsoft.com/office/drawing/2010/main" val="0"/>
                </a:ext>
              </a:extLst>
            </a:blip>
            <a:srcRect l="16784" t="316" r="65902" b="92944"/>
            <a:stretch/>
          </p:blipFill>
          <p:spPr>
            <a:xfrm>
              <a:off x="6814268" y="1708492"/>
              <a:ext cx="1296027" cy="271115"/>
            </a:xfrm>
            <a:prstGeom prst="rect">
              <a:avLst/>
            </a:prstGeom>
          </p:spPr>
        </p:pic>
      </p:grpSp>
      <p:cxnSp>
        <p:nvCxnSpPr>
          <p:cNvPr id="27" name="直線矢印コネクタ 26">
            <a:extLst>
              <a:ext uri="{FF2B5EF4-FFF2-40B4-BE49-F238E27FC236}">
                <a16:creationId xmlns:a16="http://schemas.microsoft.com/office/drawing/2014/main" id="{B77B9D23-4DDA-675B-1BE6-0AFD2328B149}"/>
              </a:ext>
            </a:extLst>
          </p:cNvPr>
          <p:cNvCxnSpPr>
            <a:cxnSpLocks/>
          </p:cNvCxnSpPr>
          <p:nvPr/>
        </p:nvCxnSpPr>
        <p:spPr>
          <a:xfrm flipV="1">
            <a:off x="4067944" y="5301208"/>
            <a:ext cx="0" cy="432048"/>
          </a:xfrm>
          <a:prstGeom prst="straightConnector1">
            <a:avLst/>
          </a:prstGeom>
          <a:ln w="57150" cap="rnd">
            <a:solidFill>
              <a:schemeClr val="tx1"/>
            </a:solidFill>
            <a:tailEnd type="triangle"/>
          </a:ln>
          <a:effectLst>
            <a:glow rad="63500">
              <a:srgbClr val="EDEDED"/>
            </a:glow>
          </a:effectLst>
        </p:spPr>
        <p:style>
          <a:lnRef idx="1">
            <a:schemeClr val="accent1"/>
          </a:lnRef>
          <a:fillRef idx="0">
            <a:schemeClr val="accent1"/>
          </a:fillRef>
          <a:effectRef idx="0">
            <a:schemeClr val="accent1"/>
          </a:effectRef>
          <a:fontRef idx="minor">
            <a:schemeClr val="tx1"/>
          </a:fontRef>
        </p:style>
      </p:cxnSp>
      <p:sp>
        <p:nvSpPr>
          <p:cNvPr id="28" name="テキスト ボックス 27">
            <a:extLst>
              <a:ext uri="{FF2B5EF4-FFF2-40B4-BE49-F238E27FC236}">
                <a16:creationId xmlns:a16="http://schemas.microsoft.com/office/drawing/2014/main" id="{5DBE869E-4803-7CBF-01D0-56A1A2B8C61D}"/>
              </a:ext>
            </a:extLst>
          </p:cNvPr>
          <p:cNvSpPr txBox="1"/>
          <p:nvPr/>
        </p:nvSpPr>
        <p:spPr>
          <a:xfrm>
            <a:off x="1979712" y="5733256"/>
            <a:ext cx="3312368" cy="430887"/>
          </a:xfrm>
          <a:prstGeom prst="rect">
            <a:avLst/>
          </a:prstGeom>
          <a:noFill/>
        </p:spPr>
        <p:txBody>
          <a:bodyPr wrap="square" rtlCol="0">
            <a:spAutoFit/>
          </a:bodyPr>
          <a:lstStyle/>
          <a:p>
            <a:pPr algn="ctr"/>
            <a:r>
              <a:rPr kumimoji="1" lang="en-US" altLang="ja-JP" sz="2200" dirty="0">
                <a:latin typeface="UD デジタル 教科書体 NK-B" panose="02020700000000000000" pitchFamily="18" charset="-128"/>
                <a:ea typeface="UD デジタル 教科書体 NK-B" panose="02020700000000000000" pitchFamily="18" charset="-128"/>
              </a:rPr>
              <a:t>1MW (single)</a:t>
            </a:r>
            <a:endParaRPr kumimoji="1" lang="ja-JP" altLang="en-US" sz="2200" dirty="0">
              <a:latin typeface="UD デジタル 教科書体 NK-B" panose="02020700000000000000" pitchFamily="18" charset="-128"/>
              <a:ea typeface="UD デジタル 教科書体 NK-B" panose="02020700000000000000" pitchFamily="18" charset="-128"/>
            </a:endParaRPr>
          </a:p>
        </p:txBody>
      </p:sp>
      <p:sp>
        <p:nvSpPr>
          <p:cNvPr id="30" name="テキスト ボックス 29">
            <a:extLst>
              <a:ext uri="{FF2B5EF4-FFF2-40B4-BE49-F238E27FC236}">
                <a16:creationId xmlns:a16="http://schemas.microsoft.com/office/drawing/2014/main" id="{76B7425D-5D12-E7E3-DAF8-895C21C0D5BB}"/>
              </a:ext>
            </a:extLst>
          </p:cNvPr>
          <p:cNvSpPr txBox="1"/>
          <p:nvPr/>
        </p:nvSpPr>
        <p:spPr>
          <a:xfrm>
            <a:off x="4427984" y="5733256"/>
            <a:ext cx="3312368" cy="430887"/>
          </a:xfrm>
          <a:prstGeom prst="rect">
            <a:avLst/>
          </a:prstGeom>
          <a:noFill/>
        </p:spPr>
        <p:txBody>
          <a:bodyPr wrap="square" rtlCol="0">
            <a:spAutoFit/>
          </a:bodyPr>
          <a:lstStyle/>
          <a:p>
            <a:pPr algn="ctr"/>
            <a:r>
              <a:rPr kumimoji="1" lang="en-US" altLang="ja-JP" sz="2200" dirty="0">
                <a:latin typeface="UD デジタル 教科書体 NK-B" panose="02020700000000000000" pitchFamily="18" charset="-128"/>
                <a:ea typeface="UD デジタル 教科書体 NK-B" panose="02020700000000000000" pitchFamily="18" charset="-128"/>
              </a:rPr>
              <a:t>1MW (continuous)</a:t>
            </a:r>
            <a:endParaRPr kumimoji="1" lang="ja-JP" altLang="en-US" sz="2200" dirty="0">
              <a:latin typeface="UD デジタル 教科書体 NK-B" panose="02020700000000000000" pitchFamily="18" charset="-128"/>
              <a:ea typeface="UD デジタル 教科書体 NK-B" panose="02020700000000000000" pitchFamily="18" charset="-128"/>
            </a:endParaRPr>
          </a:p>
        </p:txBody>
      </p:sp>
      <p:cxnSp>
        <p:nvCxnSpPr>
          <p:cNvPr id="31" name="直線矢印コネクタ 30">
            <a:extLst>
              <a:ext uri="{FF2B5EF4-FFF2-40B4-BE49-F238E27FC236}">
                <a16:creationId xmlns:a16="http://schemas.microsoft.com/office/drawing/2014/main" id="{51FFB8A1-28CC-06C1-9A53-37F194DA1A94}"/>
              </a:ext>
            </a:extLst>
          </p:cNvPr>
          <p:cNvCxnSpPr>
            <a:cxnSpLocks/>
          </p:cNvCxnSpPr>
          <p:nvPr/>
        </p:nvCxnSpPr>
        <p:spPr>
          <a:xfrm flipV="1">
            <a:off x="5508104" y="5301208"/>
            <a:ext cx="0" cy="432048"/>
          </a:xfrm>
          <a:prstGeom prst="straightConnector1">
            <a:avLst/>
          </a:prstGeom>
          <a:ln w="57150" cap="rnd">
            <a:solidFill>
              <a:schemeClr val="tx1"/>
            </a:solidFill>
            <a:tailEnd type="triangle"/>
          </a:ln>
          <a:effectLst>
            <a:glow rad="63500">
              <a:srgbClr val="EDEDED"/>
            </a:glow>
          </a:effectLst>
        </p:spPr>
        <p:style>
          <a:lnRef idx="1">
            <a:schemeClr val="accent1"/>
          </a:lnRef>
          <a:fillRef idx="0">
            <a:schemeClr val="accent1"/>
          </a:fillRef>
          <a:effectRef idx="0">
            <a:schemeClr val="accent1"/>
          </a:effectRef>
          <a:fontRef idx="minor">
            <a:schemeClr val="tx1"/>
          </a:fontRef>
        </p:style>
      </p:cxnSp>
      <p:sp>
        <p:nvSpPr>
          <p:cNvPr id="34" name="矢印: 右 33">
            <a:extLst>
              <a:ext uri="{FF2B5EF4-FFF2-40B4-BE49-F238E27FC236}">
                <a16:creationId xmlns:a16="http://schemas.microsoft.com/office/drawing/2014/main" id="{CD5277FA-DF3B-FCDF-75BD-11AF17BF2118}"/>
              </a:ext>
            </a:extLst>
          </p:cNvPr>
          <p:cNvSpPr/>
          <p:nvPr/>
        </p:nvSpPr>
        <p:spPr>
          <a:xfrm>
            <a:off x="7956376" y="1484784"/>
            <a:ext cx="504056" cy="288032"/>
          </a:xfrm>
          <a:prstGeom prst="rightArrow">
            <a:avLst/>
          </a:prstGeom>
          <a:solidFill>
            <a:schemeClr val="tx1"/>
          </a:solidFill>
          <a:ln>
            <a:solidFill>
              <a:schemeClr val="bg1"/>
            </a:solidFill>
          </a:ln>
          <a:effectLst>
            <a:glow rad="63500">
              <a:srgbClr val="EDEDED"/>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a:extLst>
              <a:ext uri="{FF2B5EF4-FFF2-40B4-BE49-F238E27FC236}">
                <a16:creationId xmlns:a16="http://schemas.microsoft.com/office/drawing/2014/main" id="{14B151B1-E8CA-0CB0-5069-6C1C4E794C1C}"/>
              </a:ext>
            </a:extLst>
          </p:cNvPr>
          <p:cNvSpPr txBox="1"/>
          <p:nvPr/>
        </p:nvSpPr>
        <p:spPr>
          <a:xfrm>
            <a:off x="4427984" y="1124744"/>
            <a:ext cx="4248472" cy="430887"/>
          </a:xfrm>
          <a:prstGeom prst="rect">
            <a:avLst/>
          </a:prstGeom>
          <a:noFill/>
        </p:spPr>
        <p:txBody>
          <a:bodyPr wrap="square" rtlCol="0">
            <a:spAutoFit/>
          </a:bodyPr>
          <a:lstStyle/>
          <a:p>
            <a:pPr algn="ctr"/>
            <a:r>
              <a:rPr lang="en-US" altLang="ja-JP" sz="2200" dirty="0">
                <a:latin typeface="UD デジタル 教科書体 NK-B" panose="02020700000000000000" pitchFamily="18" charset="-128"/>
                <a:ea typeface="UD デジタル 教科書体 NK-B" panose="02020700000000000000" pitchFamily="18" charset="-128"/>
              </a:rPr>
              <a:t>User operation with 1MW</a:t>
            </a:r>
            <a:endParaRPr kumimoji="1" lang="ja-JP" altLang="en-US" sz="2200" dirty="0">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34455673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B8B8503-57E1-E072-8E52-9165FFCCBB78}"/>
              </a:ext>
            </a:extLst>
          </p:cNvPr>
          <p:cNvSpPr>
            <a:spLocks noGrp="1"/>
          </p:cNvSpPr>
          <p:nvPr>
            <p:ph type="title"/>
          </p:nvPr>
        </p:nvSpPr>
        <p:spPr/>
        <p:txBody>
          <a:bodyPr/>
          <a:lstStyle/>
          <a:p>
            <a:r>
              <a:rPr kumimoji="1" lang="en-US" altLang="ja-JP" dirty="0"/>
              <a:t>Beam Power @ MR</a:t>
            </a:r>
            <a:endParaRPr kumimoji="1" lang="ja-JP" altLang="en-US" dirty="0"/>
          </a:p>
        </p:txBody>
      </p:sp>
      <p:grpSp>
        <p:nvGrpSpPr>
          <p:cNvPr id="5" name="グループ化 4">
            <a:extLst>
              <a:ext uri="{FF2B5EF4-FFF2-40B4-BE49-F238E27FC236}">
                <a16:creationId xmlns:a16="http://schemas.microsoft.com/office/drawing/2014/main" id="{12DBD244-9D50-93E5-5235-49938A52543A}"/>
              </a:ext>
            </a:extLst>
          </p:cNvPr>
          <p:cNvGrpSpPr/>
          <p:nvPr/>
        </p:nvGrpSpPr>
        <p:grpSpPr>
          <a:xfrm>
            <a:off x="107504" y="980728"/>
            <a:ext cx="8920565" cy="4176553"/>
            <a:chOff x="138691" y="864272"/>
            <a:chExt cx="8920565" cy="4176553"/>
          </a:xfrm>
        </p:grpSpPr>
        <p:pic>
          <p:nvPicPr>
            <p:cNvPr id="6" name="図 5">
              <a:extLst>
                <a:ext uri="{FF2B5EF4-FFF2-40B4-BE49-F238E27FC236}">
                  <a16:creationId xmlns:a16="http://schemas.microsoft.com/office/drawing/2014/main" id="{19DFD816-0ECB-757F-E1C3-4200EB2085EA}"/>
                </a:ext>
              </a:extLst>
            </p:cNvPr>
            <p:cNvPicPr>
              <a:picLocks/>
            </p:cNvPicPr>
            <p:nvPr/>
          </p:nvPicPr>
          <p:blipFill>
            <a:blip r:embed="rId2">
              <a:clrChange>
                <a:clrFrom>
                  <a:srgbClr val="FFFFFF"/>
                </a:clrFrom>
                <a:clrTo>
                  <a:srgbClr val="FFFFFF">
                    <a:alpha val="0"/>
                  </a:srgbClr>
                </a:clrTo>
              </a:clrChange>
            </a:blip>
            <a:stretch>
              <a:fillRect/>
            </a:stretch>
          </p:blipFill>
          <p:spPr>
            <a:xfrm>
              <a:off x="543688" y="864272"/>
              <a:ext cx="6964097" cy="3865905"/>
            </a:xfrm>
            <a:prstGeom prst="rect">
              <a:avLst/>
            </a:prstGeom>
          </p:spPr>
        </p:pic>
        <p:cxnSp>
          <p:nvCxnSpPr>
            <p:cNvPr id="7" name="直線矢印コネクタ 6">
              <a:extLst>
                <a:ext uri="{FF2B5EF4-FFF2-40B4-BE49-F238E27FC236}">
                  <a16:creationId xmlns:a16="http://schemas.microsoft.com/office/drawing/2014/main" id="{E63A140D-9F61-BDC2-C6C3-024EED19D45B}"/>
                </a:ext>
              </a:extLst>
            </p:cNvPr>
            <p:cNvCxnSpPr>
              <a:cxnSpLocks/>
              <a:stCxn id="8" idx="1"/>
            </p:cNvCxnSpPr>
            <p:nvPr/>
          </p:nvCxnSpPr>
          <p:spPr bwMode="auto">
            <a:xfrm flipH="1">
              <a:off x="6966106" y="1371646"/>
              <a:ext cx="307084" cy="25509"/>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sp>
          <p:nvSpPr>
            <p:cNvPr id="8" name="テキスト ボックス 7">
              <a:extLst>
                <a:ext uri="{FF2B5EF4-FFF2-40B4-BE49-F238E27FC236}">
                  <a16:creationId xmlns:a16="http://schemas.microsoft.com/office/drawing/2014/main" id="{18370641-C02D-DF90-9C5B-646F6CAA59DA}"/>
                </a:ext>
              </a:extLst>
            </p:cNvPr>
            <p:cNvSpPr txBox="1"/>
            <p:nvPr/>
          </p:nvSpPr>
          <p:spPr>
            <a:xfrm>
              <a:off x="7273190" y="1048480"/>
              <a:ext cx="1786066" cy="646331"/>
            </a:xfrm>
            <a:prstGeom prst="rect">
              <a:avLst/>
            </a:prstGeom>
            <a:solidFill>
              <a:schemeClr val="bg1"/>
            </a:solidFill>
            <a:ln>
              <a:solidFill>
                <a:schemeClr val="tx1"/>
              </a:solidFill>
              <a:prstDash val="solid"/>
            </a:ln>
          </p:spPr>
          <p:txBody>
            <a:bodyPr wrap="none" rtlCol="0">
              <a:spAutoFit/>
            </a:bodyPr>
            <a:lstStyle/>
            <a:p>
              <a:r>
                <a:rPr lang="en-US" altLang="ja-JP" b="1" dirty="0">
                  <a:solidFill>
                    <a:srgbClr val="FF0000"/>
                  </a:solidFill>
                  <a:latin typeface="Abadi" panose="020B0604020104020204" pitchFamily="34" charset="0"/>
                  <a:cs typeface="Times New Roman" panose="02020603050405020304" pitchFamily="18" charset="0"/>
                </a:rPr>
                <a:t>FX 800 </a:t>
              </a:r>
              <a:r>
                <a:rPr kumimoji="1" lang="en-US" altLang="ja-JP" b="1" dirty="0">
                  <a:solidFill>
                    <a:srgbClr val="FF0000"/>
                  </a:solidFill>
                  <a:latin typeface="Abadi" panose="020B0604020104020204" pitchFamily="34" charset="0"/>
                  <a:cs typeface="Times New Roman" panose="02020603050405020304" pitchFamily="18" charset="0"/>
                </a:rPr>
                <a:t>kW</a:t>
              </a:r>
            </a:p>
            <a:p>
              <a:r>
                <a:rPr kumimoji="1" lang="en-US" altLang="ja-JP" b="1" dirty="0">
                  <a:solidFill>
                    <a:srgbClr val="FF0000"/>
                  </a:solidFill>
                  <a:latin typeface="Abadi" panose="020B0604020104020204" pitchFamily="34" charset="0"/>
                  <a:cs typeface="Times New Roman" panose="02020603050405020304" pitchFamily="18" charset="0"/>
                </a:rPr>
                <a:t>2.27</a:t>
              </a:r>
              <a:r>
                <a:rPr lang="en-US" altLang="ja-JP" b="1" dirty="0">
                  <a:solidFill>
                    <a:srgbClr val="FF0000"/>
                  </a:solidFill>
                  <a:latin typeface="Abadi" panose="020B0604020104020204" pitchFamily="34" charset="0"/>
                  <a:cs typeface="Times New Roman" panose="02020603050405020304" pitchFamily="18" charset="0"/>
                </a:rPr>
                <a:t>×10</a:t>
              </a:r>
              <a:r>
                <a:rPr lang="en-US" altLang="ja-JP" b="1" baseline="30000" dirty="0">
                  <a:solidFill>
                    <a:srgbClr val="FF0000"/>
                  </a:solidFill>
                  <a:latin typeface="Abadi" panose="020B0604020104020204" pitchFamily="34" charset="0"/>
                  <a:cs typeface="Times New Roman" panose="02020603050405020304" pitchFamily="18" charset="0"/>
                </a:rPr>
                <a:t>14</a:t>
              </a:r>
              <a:r>
                <a:rPr kumimoji="1" lang="en-US" altLang="ja-JP" b="1" dirty="0">
                  <a:solidFill>
                    <a:srgbClr val="FF0000"/>
                  </a:solidFill>
                  <a:latin typeface="Abadi" panose="020B0604020104020204" pitchFamily="34" charset="0"/>
                  <a:cs typeface="Times New Roman" panose="02020603050405020304" pitchFamily="18" charset="0"/>
                </a:rPr>
                <a:t> ppp</a:t>
              </a:r>
            </a:p>
          </p:txBody>
        </p:sp>
        <p:cxnSp>
          <p:nvCxnSpPr>
            <p:cNvPr id="9" name="直線矢印コネクタ 8">
              <a:extLst>
                <a:ext uri="{FF2B5EF4-FFF2-40B4-BE49-F238E27FC236}">
                  <a16:creationId xmlns:a16="http://schemas.microsoft.com/office/drawing/2014/main" id="{0E5D0D2C-92B0-0B76-34E6-B48E44A50804}"/>
                </a:ext>
              </a:extLst>
            </p:cNvPr>
            <p:cNvCxnSpPr/>
            <p:nvPr/>
          </p:nvCxnSpPr>
          <p:spPr bwMode="auto">
            <a:xfrm flipH="1">
              <a:off x="6940103" y="3574567"/>
              <a:ext cx="360040" cy="361781"/>
            </a:xfrm>
            <a:prstGeom prst="straightConnector1">
              <a:avLst/>
            </a:prstGeom>
            <a:solidFill>
              <a:schemeClr val="accent1"/>
            </a:solidFill>
            <a:ln w="9525" cap="flat" cmpd="sng" algn="ctr">
              <a:solidFill>
                <a:schemeClr val="accent2"/>
              </a:solidFill>
              <a:prstDash val="solid"/>
              <a:round/>
              <a:headEnd type="none" w="med" len="med"/>
              <a:tailEnd type="triangle"/>
            </a:ln>
            <a:effectLst/>
          </p:spPr>
        </p:cxnSp>
        <p:sp>
          <p:nvSpPr>
            <p:cNvPr id="10" name="テキスト ボックス 9">
              <a:extLst>
                <a:ext uri="{FF2B5EF4-FFF2-40B4-BE49-F238E27FC236}">
                  <a16:creationId xmlns:a16="http://schemas.microsoft.com/office/drawing/2014/main" id="{683E9C38-3D59-038B-C53A-716EBD2AC212}"/>
                </a:ext>
              </a:extLst>
            </p:cNvPr>
            <p:cNvSpPr txBox="1"/>
            <p:nvPr/>
          </p:nvSpPr>
          <p:spPr>
            <a:xfrm>
              <a:off x="7120123" y="3218009"/>
              <a:ext cx="1649811" cy="646331"/>
            </a:xfrm>
            <a:prstGeom prst="rect">
              <a:avLst/>
            </a:prstGeom>
            <a:solidFill>
              <a:schemeClr val="bg1"/>
            </a:solidFill>
            <a:ln>
              <a:solidFill>
                <a:schemeClr val="tx1"/>
              </a:solidFill>
            </a:ln>
          </p:spPr>
          <p:txBody>
            <a:bodyPr wrap="none" rtlCol="0">
              <a:spAutoFit/>
            </a:bodyPr>
            <a:lstStyle/>
            <a:p>
              <a:r>
                <a:rPr lang="en-US" altLang="ja-JP" b="1" dirty="0">
                  <a:solidFill>
                    <a:srgbClr val="0000CC"/>
                  </a:solidFill>
                  <a:latin typeface="Abadi" panose="020B0604020104020204" pitchFamily="34" charset="0"/>
                  <a:cs typeface="Times New Roman" panose="02020603050405020304" pitchFamily="18" charset="0"/>
                </a:rPr>
                <a:t>SX 80</a:t>
              </a:r>
              <a:r>
                <a:rPr lang="ja-JP" altLang="en-US" b="1" dirty="0">
                  <a:solidFill>
                    <a:srgbClr val="0000CC"/>
                  </a:solidFill>
                  <a:latin typeface="Abadi" panose="020B0604020104020204" pitchFamily="34" charset="0"/>
                  <a:cs typeface="Times New Roman" panose="02020603050405020304" pitchFamily="18" charset="0"/>
                </a:rPr>
                <a:t> </a:t>
              </a:r>
              <a:r>
                <a:rPr lang="en-US" altLang="ja-JP" b="1" dirty="0">
                  <a:solidFill>
                    <a:srgbClr val="0000CC"/>
                  </a:solidFill>
                  <a:latin typeface="Abadi" panose="020B0604020104020204" pitchFamily="34" charset="0"/>
                  <a:cs typeface="Times New Roman" panose="02020603050405020304" pitchFamily="18" charset="0"/>
                </a:rPr>
                <a:t>kW</a:t>
              </a:r>
            </a:p>
            <a:p>
              <a:r>
                <a:rPr lang="en-US" altLang="ja-JP" b="1" dirty="0">
                  <a:solidFill>
                    <a:srgbClr val="0000CC"/>
                  </a:solidFill>
                  <a:latin typeface="Abadi" panose="020B0604020104020204" pitchFamily="34" charset="0"/>
                  <a:cs typeface="Times New Roman" panose="02020603050405020304" pitchFamily="18" charset="0"/>
                </a:rPr>
                <a:t>7.2</a:t>
              </a:r>
              <a:r>
                <a:rPr lang="en-US" altLang="ja-JP" sz="1800" b="1" dirty="0">
                  <a:solidFill>
                    <a:srgbClr val="0000CC"/>
                  </a:solidFill>
                  <a:latin typeface="Abadi" panose="020B0604020104020204" pitchFamily="34" charset="0"/>
                  <a:cs typeface="Times New Roman" panose="02020603050405020304" pitchFamily="18" charset="0"/>
                </a:rPr>
                <a:t>×10</a:t>
              </a:r>
              <a:r>
                <a:rPr lang="en-US" altLang="ja-JP" sz="1800" b="1" baseline="30000" dirty="0">
                  <a:solidFill>
                    <a:srgbClr val="0000CC"/>
                  </a:solidFill>
                  <a:latin typeface="Abadi" panose="020B0604020104020204" pitchFamily="34" charset="0"/>
                  <a:cs typeface="Times New Roman" panose="02020603050405020304" pitchFamily="18" charset="0"/>
                </a:rPr>
                <a:t>13</a:t>
              </a:r>
              <a:r>
                <a:rPr lang="ja-JP" altLang="en-US" b="1" dirty="0">
                  <a:solidFill>
                    <a:srgbClr val="0000CC"/>
                  </a:solidFill>
                  <a:latin typeface="Abadi" panose="020B0604020104020204" pitchFamily="34" charset="0"/>
                  <a:cs typeface="Times New Roman" panose="02020603050405020304" pitchFamily="18" charset="0"/>
                </a:rPr>
                <a:t> </a:t>
              </a:r>
              <a:r>
                <a:rPr lang="en-US" altLang="ja-JP" b="1" dirty="0">
                  <a:solidFill>
                    <a:srgbClr val="0000CC"/>
                  </a:solidFill>
                  <a:latin typeface="Abadi" panose="020B0604020104020204" pitchFamily="34" charset="0"/>
                  <a:cs typeface="Times New Roman" panose="02020603050405020304" pitchFamily="18" charset="0"/>
                </a:rPr>
                <a:t>ppp</a:t>
              </a:r>
            </a:p>
          </p:txBody>
        </p:sp>
        <p:sp>
          <p:nvSpPr>
            <p:cNvPr id="11" name="正方形/長方形 10">
              <a:extLst>
                <a:ext uri="{FF2B5EF4-FFF2-40B4-BE49-F238E27FC236}">
                  <a16:creationId xmlns:a16="http://schemas.microsoft.com/office/drawing/2014/main" id="{7B53C036-4C79-FA9A-3B0A-2A05D70C7315}"/>
                </a:ext>
              </a:extLst>
            </p:cNvPr>
            <p:cNvSpPr/>
            <p:nvPr/>
          </p:nvSpPr>
          <p:spPr bwMode="auto">
            <a:xfrm>
              <a:off x="5838954" y="1035374"/>
              <a:ext cx="566807" cy="3233395"/>
            </a:xfrm>
            <a:prstGeom prst="rect">
              <a:avLst/>
            </a:prstGeom>
            <a:solidFill>
              <a:srgbClr val="00B0F0">
                <a:alpha val="42000"/>
              </a:srgb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Book Antiqua" pitchFamily="18" charset="0"/>
                <a:ea typeface="ＭＳ Ｐ明朝" pitchFamily="18" charset="-128"/>
              </a:endParaRPr>
            </a:p>
          </p:txBody>
        </p:sp>
        <p:cxnSp>
          <p:nvCxnSpPr>
            <p:cNvPr id="12" name="直線矢印コネクタ 11">
              <a:extLst>
                <a:ext uri="{FF2B5EF4-FFF2-40B4-BE49-F238E27FC236}">
                  <a16:creationId xmlns:a16="http://schemas.microsoft.com/office/drawing/2014/main" id="{ED3B89F8-E773-458E-0F09-FEBBD9158577}"/>
                </a:ext>
              </a:extLst>
            </p:cNvPr>
            <p:cNvCxnSpPr/>
            <p:nvPr/>
          </p:nvCxnSpPr>
          <p:spPr bwMode="auto">
            <a:xfrm>
              <a:off x="5868047" y="2487495"/>
              <a:ext cx="504056" cy="0"/>
            </a:xfrm>
            <a:prstGeom prst="straightConnector1">
              <a:avLst/>
            </a:prstGeom>
            <a:solidFill>
              <a:schemeClr val="accent1"/>
            </a:solidFill>
            <a:ln w="19050" cap="flat" cmpd="sng" algn="ctr">
              <a:solidFill>
                <a:schemeClr val="tx1"/>
              </a:solidFill>
              <a:prstDash val="solid"/>
              <a:round/>
              <a:headEnd type="arrow" w="med" len="med"/>
              <a:tailEnd type="arrow"/>
            </a:ln>
            <a:effectLst/>
          </p:spPr>
        </p:cxnSp>
        <p:cxnSp>
          <p:nvCxnSpPr>
            <p:cNvPr id="13" name="直線コネクタ 12">
              <a:extLst>
                <a:ext uri="{FF2B5EF4-FFF2-40B4-BE49-F238E27FC236}">
                  <a16:creationId xmlns:a16="http://schemas.microsoft.com/office/drawing/2014/main" id="{52720225-3C66-D9DD-DD77-B19C3E246055}"/>
                </a:ext>
              </a:extLst>
            </p:cNvPr>
            <p:cNvCxnSpPr>
              <a:cxnSpLocks/>
            </p:cNvCxnSpPr>
            <p:nvPr/>
          </p:nvCxnSpPr>
          <p:spPr bwMode="auto">
            <a:xfrm flipV="1">
              <a:off x="6118641" y="1623399"/>
              <a:ext cx="0" cy="85976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4" name="直線コネクタ 13">
              <a:extLst>
                <a:ext uri="{FF2B5EF4-FFF2-40B4-BE49-F238E27FC236}">
                  <a16:creationId xmlns:a16="http://schemas.microsoft.com/office/drawing/2014/main" id="{3F449B40-BD33-7DB2-7EE9-FE66E1287177}"/>
                </a:ext>
              </a:extLst>
            </p:cNvPr>
            <p:cNvCxnSpPr>
              <a:cxnSpLocks/>
            </p:cNvCxnSpPr>
            <p:nvPr/>
          </p:nvCxnSpPr>
          <p:spPr bwMode="auto">
            <a:xfrm flipH="1">
              <a:off x="5306643" y="1637724"/>
              <a:ext cx="807754" cy="0"/>
            </a:xfrm>
            <a:prstGeom prst="line">
              <a:avLst/>
            </a:prstGeom>
            <a:solidFill>
              <a:schemeClr val="accent1"/>
            </a:solidFill>
            <a:ln w="9525" cap="flat" cmpd="sng" algn="ctr">
              <a:solidFill>
                <a:schemeClr val="tx1"/>
              </a:solidFill>
              <a:prstDash val="solid"/>
              <a:round/>
              <a:headEnd type="none" w="med" len="med"/>
              <a:tailEnd type="triangle" w="med" len="med"/>
            </a:ln>
            <a:effectLst/>
          </p:spPr>
        </p:cxnSp>
        <p:sp>
          <p:nvSpPr>
            <p:cNvPr id="15" name="テキスト ボックス 14">
              <a:extLst>
                <a:ext uri="{FF2B5EF4-FFF2-40B4-BE49-F238E27FC236}">
                  <a16:creationId xmlns:a16="http://schemas.microsoft.com/office/drawing/2014/main" id="{0AE3C063-E27F-37EA-65A6-2D5D7A396F02}"/>
                </a:ext>
              </a:extLst>
            </p:cNvPr>
            <p:cNvSpPr txBox="1"/>
            <p:nvPr/>
          </p:nvSpPr>
          <p:spPr>
            <a:xfrm>
              <a:off x="2812262" y="1358399"/>
              <a:ext cx="2727029" cy="584775"/>
            </a:xfrm>
            <a:prstGeom prst="rect">
              <a:avLst/>
            </a:prstGeom>
            <a:solidFill>
              <a:schemeClr val="bg1"/>
            </a:solidFill>
            <a:ln>
              <a:solidFill>
                <a:schemeClr val="tx1"/>
              </a:solidFill>
            </a:ln>
          </p:spPr>
          <p:txBody>
            <a:bodyPr wrap="none" rtlCol="0">
              <a:spAutoFit/>
            </a:bodyPr>
            <a:lstStyle/>
            <a:p>
              <a:r>
                <a:rPr lang="en-US" altLang="ja-JP" sz="1600" dirty="0">
                  <a:latin typeface="Abadi" panose="020B0604020104020204" pitchFamily="34" charset="0"/>
                </a:rPr>
                <a:t>1-year long</a:t>
              </a:r>
              <a:r>
                <a:rPr kumimoji="1" lang="en-US" altLang="ja-JP" sz="1600" dirty="0">
                  <a:latin typeface="Abadi" panose="020B0604020104020204" pitchFamily="34" charset="0"/>
                </a:rPr>
                <a:t> shutdown for</a:t>
              </a:r>
            </a:p>
            <a:p>
              <a:r>
                <a:rPr lang="en-US" altLang="ja-JP" sz="1600" dirty="0">
                  <a:latin typeface="Abadi" panose="020B0604020104020204" pitchFamily="34" charset="0"/>
                </a:rPr>
                <a:t>high repetition rate upgrade</a:t>
              </a:r>
              <a:endParaRPr kumimoji="1" lang="ja-JP" altLang="en-US" sz="1600" dirty="0">
                <a:latin typeface="Abadi" panose="020B0604020104020204" pitchFamily="34" charset="0"/>
              </a:endParaRPr>
            </a:p>
          </p:txBody>
        </p:sp>
        <p:sp>
          <p:nvSpPr>
            <p:cNvPr id="16" name="フローチャート: 処理 15">
              <a:extLst>
                <a:ext uri="{FF2B5EF4-FFF2-40B4-BE49-F238E27FC236}">
                  <a16:creationId xmlns:a16="http://schemas.microsoft.com/office/drawing/2014/main" id="{0B47068A-2D24-C4A9-046F-5F690B819BAD}"/>
                </a:ext>
              </a:extLst>
            </p:cNvPr>
            <p:cNvSpPr/>
            <p:nvPr/>
          </p:nvSpPr>
          <p:spPr>
            <a:xfrm>
              <a:off x="149021" y="4476945"/>
              <a:ext cx="7186278" cy="563880"/>
            </a:xfrm>
            <a:prstGeom prst="flowChartProcess">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45">
              <a:extLst>
                <a:ext uri="{FF2B5EF4-FFF2-40B4-BE49-F238E27FC236}">
                  <a16:creationId xmlns:a16="http://schemas.microsoft.com/office/drawing/2014/main" id="{51F1230B-AC07-84AD-0B50-741C52EB2C44}"/>
                </a:ext>
              </a:extLst>
            </p:cNvPr>
            <p:cNvSpPr txBox="1"/>
            <p:nvPr/>
          </p:nvSpPr>
          <p:spPr>
            <a:xfrm>
              <a:off x="1079196" y="4725144"/>
              <a:ext cx="7093203" cy="292388"/>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sz="1300" b="1" dirty="0">
                  <a:solidFill>
                    <a:srgbClr val="0000FF"/>
                  </a:solidFill>
                </a:rPr>
                <a:t>6.00s                                                           5.52s            5.20s                                                              4.24s  </a:t>
              </a:r>
              <a:endParaRPr kumimoji="1" lang="en-US" altLang="ja-JP" sz="1300" i="1" dirty="0">
                <a:solidFill>
                  <a:srgbClr val="0000FF"/>
                </a:solidFill>
              </a:endParaRPr>
            </a:p>
          </p:txBody>
        </p:sp>
        <p:sp>
          <p:nvSpPr>
            <p:cNvPr id="18" name="テキスト ボックス 37">
              <a:extLst>
                <a:ext uri="{FF2B5EF4-FFF2-40B4-BE49-F238E27FC236}">
                  <a16:creationId xmlns:a16="http://schemas.microsoft.com/office/drawing/2014/main" id="{A9A0F1E4-F1FB-ECA9-4579-269FDD0C52D8}"/>
                </a:ext>
              </a:extLst>
            </p:cNvPr>
            <p:cNvSpPr txBox="1"/>
            <p:nvPr/>
          </p:nvSpPr>
          <p:spPr>
            <a:xfrm>
              <a:off x="1083261" y="4474546"/>
              <a:ext cx="5814412" cy="292388"/>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sz="1300" b="1" dirty="0">
                  <a:solidFill>
                    <a:srgbClr val="FF0000"/>
                  </a:solidFill>
                </a:rPr>
                <a:t>3.52s </a:t>
              </a:r>
              <a:r>
                <a:rPr lang="en-US" altLang="ja-JP" sz="1300" b="1" dirty="0">
                  <a:solidFill>
                    <a:srgbClr val="FF0000"/>
                  </a:solidFill>
                </a:rPr>
                <a:t>3.04</a:t>
              </a:r>
              <a:r>
                <a:rPr kumimoji="1" lang="en-US" altLang="ja-JP" sz="1300" b="1" dirty="0">
                  <a:solidFill>
                    <a:srgbClr val="FF0000"/>
                  </a:solidFill>
                </a:rPr>
                <a:t>s 2.56s 2.48s                                                                                                         1.36s</a:t>
              </a:r>
            </a:p>
          </p:txBody>
        </p:sp>
        <p:cxnSp>
          <p:nvCxnSpPr>
            <p:cNvPr id="19" name="直線矢印コネクタ 18">
              <a:extLst>
                <a:ext uri="{FF2B5EF4-FFF2-40B4-BE49-F238E27FC236}">
                  <a16:creationId xmlns:a16="http://schemas.microsoft.com/office/drawing/2014/main" id="{05F768CE-019E-4B51-89EA-FD230DF7038B}"/>
                </a:ext>
              </a:extLst>
            </p:cNvPr>
            <p:cNvCxnSpPr>
              <a:cxnSpLocks/>
            </p:cNvCxnSpPr>
            <p:nvPr/>
          </p:nvCxnSpPr>
          <p:spPr bwMode="auto">
            <a:xfrm>
              <a:off x="2883461" y="4650891"/>
              <a:ext cx="3448256" cy="0"/>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cxnSp>
          <p:nvCxnSpPr>
            <p:cNvPr id="20" name="直線矢印コネクタ 19">
              <a:extLst>
                <a:ext uri="{FF2B5EF4-FFF2-40B4-BE49-F238E27FC236}">
                  <a16:creationId xmlns:a16="http://schemas.microsoft.com/office/drawing/2014/main" id="{888ACA2A-D13F-99DE-DEF6-6842AABBC1CC}"/>
                </a:ext>
              </a:extLst>
            </p:cNvPr>
            <p:cNvCxnSpPr>
              <a:cxnSpLocks/>
            </p:cNvCxnSpPr>
            <p:nvPr/>
          </p:nvCxnSpPr>
          <p:spPr bwMode="auto">
            <a:xfrm>
              <a:off x="1619829" y="4845373"/>
              <a:ext cx="1877837" cy="0"/>
            </a:xfrm>
            <a:prstGeom prst="straightConnector1">
              <a:avLst/>
            </a:prstGeom>
            <a:solidFill>
              <a:schemeClr val="accent1"/>
            </a:solidFill>
            <a:ln w="9525" cap="flat" cmpd="sng" algn="ctr">
              <a:solidFill>
                <a:schemeClr val="accent2"/>
              </a:solidFill>
              <a:prstDash val="solid"/>
              <a:round/>
              <a:headEnd type="none" w="med" len="med"/>
              <a:tailEnd type="triangle"/>
            </a:ln>
            <a:effectLst/>
          </p:spPr>
        </p:cxnSp>
        <p:cxnSp>
          <p:nvCxnSpPr>
            <p:cNvPr id="21" name="直線矢印コネクタ 20">
              <a:extLst>
                <a:ext uri="{FF2B5EF4-FFF2-40B4-BE49-F238E27FC236}">
                  <a16:creationId xmlns:a16="http://schemas.microsoft.com/office/drawing/2014/main" id="{E92C4750-0891-5EB9-D0F5-BB63B6CD2487}"/>
                </a:ext>
              </a:extLst>
            </p:cNvPr>
            <p:cNvCxnSpPr>
              <a:cxnSpLocks/>
            </p:cNvCxnSpPr>
            <p:nvPr/>
          </p:nvCxnSpPr>
          <p:spPr bwMode="auto">
            <a:xfrm flipV="1">
              <a:off x="3933906" y="4836529"/>
              <a:ext cx="389715" cy="6593"/>
            </a:xfrm>
            <a:prstGeom prst="straightConnector1">
              <a:avLst/>
            </a:prstGeom>
            <a:solidFill>
              <a:schemeClr val="accent1"/>
            </a:solidFill>
            <a:ln w="9525" cap="flat" cmpd="sng" algn="ctr">
              <a:solidFill>
                <a:schemeClr val="accent2"/>
              </a:solidFill>
              <a:prstDash val="solid"/>
              <a:round/>
              <a:headEnd type="none" w="med" len="med"/>
              <a:tailEnd type="triangle"/>
            </a:ln>
            <a:effectLst/>
          </p:spPr>
        </p:cxnSp>
        <p:cxnSp>
          <p:nvCxnSpPr>
            <p:cNvPr id="22" name="直線矢印コネクタ 21">
              <a:extLst>
                <a:ext uri="{FF2B5EF4-FFF2-40B4-BE49-F238E27FC236}">
                  <a16:creationId xmlns:a16="http://schemas.microsoft.com/office/drawing/2014/main" id="{F094031A-DAF0-74FF-1225-40700AC82F7D}"/>
                </a:ext>
              </a:extLst>
            </p:cNvPr>
            <p:cNvCxnSpPr>
              <a:cxnSpLocks/>
            </p:cNvCxnSpPr>
            <p:nvPr/>
          </p:nvCxnSpPr>
          <p:spPr bwMode="auto">
            <a:xfrm>
              <a:off x="4814978" y="4845185"/>
              <a:ext cx="1948449" cy="0"/>
            </a:xfrm>
            <a:prstGeom prst="straightConnector1">
              <a:avLst/>
            </a:prstGeom>
            <a:solidFill>
              <a:schemeClr val="accent1"/>
            </a:solidFill>
            <a:ln w="9525" cap="flat" cmpd="sng" algn="ctr">
              <a:solidFill>
                <a:schemeClr val="accent2"/>
              </a:solidFill>
              <a:prstDash val="solid"/>
              <a:round/>
              <a:headEnd type="none" w="med" len="med"/>
              <a:tailEnd type="triangle"/>
            </a:ln>
            <a:effectLst/>
          </p:spPr>
        </p:cxnSp>
        <p:sp>
          <p:nvSpPr>
            <p:cNvPr id="23" name="テキスト ボックス 22">
              <a:extLst>
                <a:ext uri="{FF2B5EF4-FFF2-40B4-BE49-F238E27FC236}">
                  <a16:creationId xmlns:a16="http://schemas.microsoft.com/office/drawing/2014/main" id="{493A21B3-E7F9-8F34-51BC-C45E52173B39}"/>
                </a:ext>
              </a:extLst>
            </p:cNvPr>
            <p:cNvSpPr txBox="1"/>
            <p:nvPr/>
          </p:nvSpPr>
          <p:spPr>
            <a:xfrm>
              <a:off x="138691" y="4466080"/>
              <a:ext cx="1041415" cy="523220"/>
            </a:xfrm>
            <a:prstGeom prst="rect">
              <a:avLst/>
            </a:prstGeom>
            <a:noFill/>
          </p:spPr>
          <p:txBody>
            <a:bodyPr wrap="square" rtlCol="0">
              <a:spAutoFit/>
            </a:bodyPr>
            <a:lstStyle/>
            <a:p>
              <a:pPr algn="ctr"/>
              <a:r>
                <a:rPr kumimoji="1" lang="en-US" altLang="ja-JP" sz="1400" b="1" dirty="0">
                  <a:latin typeface="+mn-lt"/>
                </a:rPr>
                <a:t>Operation</a:t>
              </a:r>
            </a:p>
            <a:p>
              <a:pPr algn="ctr"/>
              <a:r>
                <a:rPr kumimoji="1" lang="en-US" altLang="ja-JP" sz="1400" b="1" dirty="0">
                  <a:latin typeface="+mn-lt"/>
                </a:rPr>
                <a:t>cycle</a:t>
              </a:r>
              <a:endParaRPr kumimoji="1" lang="ja-JP" altLang="en-US" sz="1400" b="1" dirty="0">
                <a:latin typeface="+mn-lt"/>
              </a:endParaRPr>
            </a:p>
          </p:txBody>
        </p:sp>
        <p:cxnSp>
          <p:nvCxnSpPr>
            <p:cNvPr id="24" name="直線矢印コネクタ 23">
              <a:extLst>
                <a:ext uri="{FF2B5EF4-FFF2-40B4-BE49-F238E27FC236}">
                  <a16:creationId xmlns:a16="http://schemas.microsoft.com/office/drawing/2014/main" id="{7CB385B5-8826-46ED-FBBF-A87DA29B5EF9}"/>
                </a:ext>
              </a:extLst>
            </p:cNvPr>
            <p:cNvCxnSpPr>
              <a:cxnSpLocks/>
            </p:cNvCxnSpPr>
            <p:nvPr/>
          </p:nvCxnSpPr>
          <p:spPr bwMode="auto">
            <a:xfrm>
              <a:off x="6849404" y="4655166"/>
              <a:ext cx="274063" cy="0"/>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grpSp>
      <p:sp>
        <p:nvSpPr>
          <p:cNvPr id="25" name="テキスト ボックス 24">
            <a:extLst>
              <a:ext uri="{FF2B5EF4-FFF2-40B4-BE49-F238E27FC236}">
                <a16:creationId xmlns:a16="http://schemas.microsoft.com/office/drawing/2014/main" id="{78A9EB73-312D-6794-1DA5-A01422C18348}"/>
              </a:ext>
            </a:extLst>
          </p:cNvPr>
          <p:cNvSpPr txBox="1"/>
          <p:nvPr/>
        </p:nvSpPr>
        <p:spPr>
          <a:xfrm>
            <a:off x="1741903" y="5177224"/>
            <a:ext cx="5283819" cy="1708160"/>
          </a:xfrm>
          <a:prstGeom prst="rect">
            <a:avLst/>
          </a:prstGeom>
          <a:noFill/>
        </p:spPr>
        <p:txBody>
          <a:bodyPr wrap="none" rtlCol="0">
            <a:spAutoFit/>
          </a:bodyPr>
          <a:lstStyle/>
          <a:p>
            <a:r>
              <a:rPr lang="en-US" altLang="ja-JP" sz="1400" dirty="0">
                <a:latin typeface="Abadi" panose="020B0604020104020204" pitchFamily="34" charset="0"/>
              </a:rPr>
              <a:t>- Started beam commissioning for </a:t>
            </a:r>
            <a:r>
              <a:rPr lang="en-US" altLang="ja-JP" sz="1400" dirty="0">
                <a:highlight>
                  <a:srgbClr val="FFFF00"/>
                </a:highlight>
                <a:latin typeface="Abadi" panose="020B0604020104020204" pitchFamily="34" charset="0"/>
              </a:rPr>
              <a:t>1.36-s cycle</a:t>
            </a:r>
            <a:r>
              <a:rPr lang="en-US" altLang="ja-JP" sz="1400" dirty="0">
                <a:latin typeface="Abadi" panose="020B0604020104020204" pitchFamily="34" charset="0"/>
              </a:rPr>
              <a:t> in June 2022</a:t>
            </a:r>
          </a:p>
          <a:p>
            <a:r>
              <a:rPr lang="en-US" altLang="ja-JP" sz="1400" dirty="0">
                <a:latin typeface="Abadi" panose="020B0604020104020204" pitchFamily="34" charset="0"/>
              </a:rPr>
              <a:t>- </a:t>
            </a:r>
            <a:r>
              <a:rPr lang="en-US" altLang="ja-JP" sz="1400" dirty="0">
                <a:highlight>
                  <a:srgbClr val="00FF00"/>
                </a:highlight>
                <a:latin typeface="Abadi" panose="020B0604020104020204" pitchFamily="34" charset="0"/>
              </a:rPr>
              <a:t>Achieved 760-kW beam operation in December 2023</a:t>
            </a:r>
          </a:p>
          <a:p>
            <a:r>
              <a:rPr lang="en-US" altLang="ja-JP" sz="1400" dirty="0">
                <a:latin typeface="Abadi" panose="020B0604020104020204" pitchFamily="34" charset="0"/>
              </a:rPr>
              <a:t>  </a:t>
            </a:r>
            <a:r>
              <a:rPr lang="en-US" altLang="ja-JP" sz="1400" dirty="0">
                <a:highlight>
                  <a:srgbClr val="00FF00"/>
                </a:highlight>
                <a:latin typeface="Abadi" panose="020B0604020104020204" pitchFamily="34" charset="0"/>
              </a:rPr>
              <a:t>(</a:t>
            </a:r>
            <a:r>
              <a:rPr lang="en-US" altLang="ja-JP" sz="1400" dirty="0">
                <a:effectLst/>
                <a:highlight>
                  <a:srgbClr val="00FF00"/>
                </a:highlight>
                <a:latin typeface="Helvetica LT Std"/>
                <a:ea typeface="ＭＳ 明朝" panose="02020609040205080304" pitchFamily="17" charset="-128"/>
                <a:cs typeface="Times New Roman" panose="02020603050405020304" pitchFamily="18" charset="0"/>
              </a:rPr>
              <a:t>exceed</a:t>
            </a:r>
            <a:r>
              <a:rPr lang="en-US" altLang="ja-JP" sz="1400" dirty="0">
                <a:highlight>
                  <a:srgbClr val="00FF00"/>
                </a:highlight>
                <a:latin typeface="Helvetica LT Std"/>
                <a:ea typeface="ＭＳ 明朝" panose="02020609040205080304" pitchFamily="17" charset="-128"/>
                <a:cs typeface="Times New Roman" panose="02020603050405020304" pitchFamily="18" charset="0"/>
              </a:rPr>
              <a:t>ed</a:t>
            </a:r>
            <a:r>
              <a:rPr lang="en-US" altLang="ja-JP" sz="1400" dirty="0">
                <a:effectLst/>
                <a:highlight>
                  <a:srgbClr val="00FF00"/>
                </a:highlight>
                <a:latin typeface="Helvetica LT Std"/>
                <a:ea typeface="ＭＳ 明朝" panose="02020609040205080304" pitchFamily="17" charset="-128"/>
                <a:cs typeface="Times New Roman" panose="02020603050405020304" pitchFamily="18" charset="0"/>
              </a:rPr>
              <a:t> the original design</a:t>
            </a:r>
            <a:r>
              <a:rPr lang="ja-JP" altLang="en-US" sz="1400" dirty="0">
                <a:highlight>
                  <a:srgbClr val="00FF00"/>
                </a:highlight>
                <a:latin typeface="Helvetica LT Std"/>
                <a:ea typeface="ＭＳ 明朝" panose="02020609040205080304" pitchFamily="17" charset="-128"/>
                <a:cs typeface="Times New Roman" panose="02020603050405020304" pitchFamily="18" charset="0"/>
              </a:rPr>
              <a:t> </a:t>
            </a:r>
            <a:r>
              <a:rPr lang="en-US" altLang="ja-JP" sz="1400" dirty="0">
                <a:highlight>
                  <a:srgbClr val="00FF00"/>
                </a:highlight>
                <a:latin typeface="Helvetica LT Std"/>
                <a:ea typeface="ＭＳ 明朝" panose="02020609040205080304" pitchFamily="17" charset="-128"/>
                <a:cs typeface="Times New Roman" panose="02020603050405020304" pitchFamily="18" charset="0"/>
              </a:rPr>
              <a:t>performance</a:t>
            </a:r>
            <a:r>
              <a:rPr lang="en-US" altLang="ja-JP" sz="1400" dirty="0">
                <a:effectLst/>
                <a:highlight>
                  <a:srgbClr val="00FF00"/>
                </a:highlight>
                <a:latin typeface="Helvetica LT Std"/>
                <a:ea typeface="ＭＳ 明朝" panose="02020609040205080304" pitchFamily="17" charset="-128"/>
                <a:cs typeface="Times New Roman" panose="02020603050405020304" pitchFamily="18" charset="0"/>
              </a:rPr>
              <a:t> of 750 kW)</a:t>
            </a:r>
            <a:endParaRPr lang="en-US" altLang="ja-JP" sz="1400" dirty="0">
              <a:highlight>
                <a:srgbClr val="00FF00"/>
              </a:highlight>
              <a:latin typeface="Abadi" panose="020B0604020104020204" pitchFamily="34" charset="0"/>
            </a:endParaRPr>
          </a:p>
          <a:p>
            <a:r>
              <a:rPr lang="en-US" altLang="ja-JP" sz="1400" dirty="0">
                <a:latin typeface="Abadi" panose="020B0604020104020204" pitchFamily="34" charset="0"/>
              </a:rPr>
              <a:t>- </a:t>
            </a:r>
            <a:r>
              <a:rPr lang="en-US" altLang="ja-JP" sz="1400" dirty="0">
                <a:highlight>
                  <a:srgbClr val="FFFF00"/>
                </a:highlight>
                <a:latin typeface="Abadi" panose="020B0604020104020204" pitchFamily="34" charset="0"/>
              </a:rPr>
              <a:t>Achieved 800-kW beam operation in June 2024</a:t>
            </a:r>
          </a:p>
          <a:p>
            <a:endParaRPr kumimoji="1" lang="en-US" altLang="ja-JP" sz="700" dirty="0">
              <a:latin typeface="Abadi" panose="020B0604020104020204" pitchFamily="34" charset="0"/>
            </a:endParaRPr>
          </a:p>
          <a:p>
            <a:r>
              <a:rPr kumimoji="1" lang="en-US" altLang="ja-JP" sz="1400" dirty="0">
                <a:latin typeface="Abadi" panose="020B0604020104020204" pitchFamily="34" charset="0"/>
              </a:rPr>
              <a:t>- Started beam commissioning in June 2023</a:t>
            </a:r>
          </a:p>
          <a:p>
            <a:r>
              <a:rPr lang="en-US" altLang="ja-JP" sz="1400" dirty="0">
                <a:latin typeface="Abadi" panose="020B0604020104020204" pitchFamily="34" charset="0"/>
              </a:rPr>
              <a:t>- Achieved 50-kW beam operation in June 2023 with 5.20-s cycle</a:t>
            </a:r>
          </a:p>
          <a:p>
            <a:r>
              <a:rPr lang="en-US" altLang="ja-JP" sz="1400" dirty="0">
                <a:latin typeface="Abadi" panose="020B0604020104020204" pitchFamily="34" charset="0"/>
              </a:rPr>
              <a:t>- </a:t>
            </a:r>
            <a:r>
              <a:rPr lang="en-US" altLang="ja-JP" sz="1400" dirty="0">
                <a:highlight>
                  <a:srgbClr val="FFFF00"/>
                </a:highlight>
                <a:latin typeface="Abadi" panose="020B0604020104020204" pitchFamily="34" charset="0"/>
              </a:rPr>
              <a:t>Achieved 80-kW beam operation in April 2024 with 4.24-s cycle</a:t>
            </a:r>
          </a:p>
        </p:txBody>
      </p:sp>
      <p:sp>
        <p:nvSpPr>
          <p:cNvPr id="26" name="テキスト ボックス 25">
            <a:extLst>
              <a:ext uri="{FF2B5EF4-FFF2-40B4-BE49-F238E27FC236}">
                <a16:creationId xmlns:a16="http://schemas.microsoft.com/office/drawing/2014/main" id="{5245A148-6915-0F50-3F92-F1241195C55A}"/>
              </a:ext>
            </a:extLst>
          </p:cNvPr>
          <p:cNvSpPr txBox="1"/>
          <p:nvPr/>
        </p:nvSpPr>
        <p:spPr>
          <a:xfrm>
            <a:off x="1079197" y="5467257"/>
            <a:ext cx="595035" cy="461665"/>
          </a:xfrm>
          <a:prstGeom prst="rect">
            <a:avLst/>
          </a:prstGeom>
          <a:noFill/>
        </p:spPr>
        <p:txBody>
          <a:bodyPr wrap="none" rtlCol="0">
            <a:spAutoFit/>
          </a:bodyPr>
          <a:lstStyle/>
          <a:p>
            <a:r>
              <a:rPr kumimoji="1" lang="en-US" altLang="ja-JP" sz="2400" dirty="0">
                <a:solidFill>
                  <a:srgbClr val="FF0000"/>
                </a:solidFill>
                <a:latin typeface="Abadi" panose="020B0604020104020204" pitchFamily="34" charset="0"/>
              </a:rPr>
              <a:t>FX:</a:t>
            </a:r>
            <a:endParaRPr kumimoji="1" lang="ja-JP" altLang="en-US" sz="2400" dirty="0">
              <a:solidFill>
                <a:srgbClr val="FF0000"/>
              </a:solidFill>
              <a:latin typeface="Abadi" panose="020B0604020104020204" pitchFamily="34" charset="0"/>
            </a:endParaRPr>
          </a:p>
        </p:txBody>
      </p:sp>
      <p:sp>
        <p:nvSpPr>
          <p:cNvPr id="27" name="テキスト ボックス 26">
            <a:extLst>
              <a:ext uri="{FF2B5EF4-FFF2-40B4-BE49-F238E27FC236}">
                <a16:creationId xmlns:a16="http://schemas.microsoft.com/office/drawing/2014/main" id="{9CE0C4E0-1BA6-042F-8EA2-20CE47D8DAB5}"/>
              </a:ext>
            </a:extLst>
          </p:cNvPr>
          <p:cNvSpPr txBox="1"/>
          <p:nvPr/>
        </p:nvSpPr>
        <p:spPr>
          <a:xfrm>
            <a:off x="1079542" y="6414059"/>
            <a:ext cx="595035" cy="461665"/>
          </a:xfrm>
          <a:prstGeom prst="rect">
            <a:avLst/>
          </a:prstGeom>
          <a:noFill/>
        </p:spPr>
        <p:txBody>
          <a:bodyPr wrap="none" rtlCol="0">
            <a:spAutoFit/>
          </a:bodyPr>
          <a:lstStyle/>
          <a:p>
            <a:r>
              <a:rPr lang="en-US" altLang="ja-JP" sz="2400" dirty="0">
                <a:solidFill>
                  <a:schemeClr val="accent2"/>
                </a:solidFill>
                <a:latin typeface="Abadi" panose="020B0604020104020204" pitchFamily="34" charset="0"/>
              </a:rPr>
              <a:t>S</a:t>
            </a:r>
            <a:r>
              <a:rPr kumimoji="1" lang="en-US" altLang="ja-JP" sz="2400" dirty="0">
                <a:solidFill>
                  <a:schemeClr val="accent2"/>
                </a:solidFill>
                <a:latin typeface="Abadi" panose="020B0604020104020204" pitchFamily="34" charset="0"/>
              </a:rPr>
              <a:t>X:</a:t>
            </a:r>
            <a:endParaRPr kumimoji="1" lang="ja-JP" altLang="en-US" sz="2400" dirty="0">
              <a:solidFill>
                <a:schemeClr val="accent2"/>
              </a:solidFill>
              <a:latin typeface="Abadi" panose="020B0604020104020204" pitchFamily="34" charset="0"/>
            </a:endParaRPr>
          </a:p>
        </p:txBody>
      </p:sp>
    </p:spTree>
    <p:extLst>
      <p:ext uri="{BB962C8B-B14F-4D97-AF65-F5344CB8AC3E}">
        <p14:creationId xmlns:p14="http://schemas.microsoft.com/office/powerpoint/2010/main" val="6355461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051360B-A1B4-B09C-0A75-A7999D274DDE}"/>
              </a:ext>
            </a:extLst>
          </p:cNvPr>
          <p:cNvSpPr>
            <a:spLocks noGrp="1"/>
          </p:cNvSpPr>
          <p:nvPr>
            <p:ph type="title"/>
          </p:nvPr>
        </p:nvSpPr>
        <p:spPr/>
        <p:txBody>
          <a:bodyPr>
            <a:normAutofit/>
          </a:bodyPr>
          <a:lstStyle/>
          <a:p>
            <a:r>
              <a:rPr lang="en-US" altLang="ja-JP" sz="3200" dirty="0"/>
              <a:t>Short/Long Term Milestone</a:t>
            </a:r>
            <a:r>
              <a:rPr kumimoji="1" lang="en-US" altLang="ja-JP" sz="3200" dirty="0"/>
              <a:t> @ LINAC</a:t>
            </a:r>
            <a:endParaRPr kumimoji="1" lang="ja-JP" altLang="en-US" sz="3200" dirty="0"/>
          </a:p>
        </p:txBody>
      </p:sp>
      <p:sp>
        <p:nvSpPr>
          <p:cNvPr id="3" name="コンテンツ プレースホルダー 2">
            <a:extLst>
              <a:ext uri="{FF2B5EF4-FFF2-40B4-BE49-F238E27FC236}">
                <a16:creationId xmlns:a16="http://schemas.microsoft.com/office/drawing/2014/main" id="{6C53FB1F-C153-E57A-7142-C8671060B284}"/>
              </a:ext>
            </a:extLst>
          </p:cNvPr>
          <p:cNvSpPr>
            <a:spLocks noGrp="1"/>
          </p:cNvSpPr>
          <p:nvPr>
            <p:ph idx="1"/>
          </p:nvPr>
        </p:nvSpPr>
        <p:spPr>
          <a:xfrm>
            <a:off x="457200" y="1124744"/>
            <a:ext cx="8229600" cy="2016224"/>
          </a:xfrm>
        </p:spPr>
        <p:txBody>
          <a:bodyPr>
            <a:normAutofit/>
          </a:bodyPr>
          <a:lstStyle/>
          <a:p>
            <a:pPr marL="514350" indent="-514350">
              <a:buFont typeface="+mj-lt"/>
              <a:buAutoNum type="arabicPeriod"/>
            </a:pPr>
            <a:r>
              <a:rPr kumimoji="1" lang="en-US" altLang="ja-JP" sz="2600" dirty="0"/>
              <a:t>50</a:t>
            </a:r>
            <a:r>
              <a:rPr kumimoji="1" lang="ja-JP" altLang="en-US" sz="2600" dirty="0"/>
              <a:t>→</a:t>
            </a:r>
            <a:r>
              <a:rPr kumimoji="1" lang="ja-JP" altLang="en-US" sz="2600" dirty="0">
                <a:solidFill>
                  <a:srgbClr val="FF0000"/>
                </a:solidFill>
              </a:rPr>
              <a:t>～</a:t>
            </a:r>
            <a:r>
              <a:rPr kumimoji="1" lang="en-US" altLang="ja-JP" sz="2600" dirty="0">
                <a:solidFill>
                  <a:srgbClr val="FF0000"/>
                </a:solidFill>
              </a:rPr>
              <a:t>60 mA</a:t>
            </a:r>
            <a:r>
              <a:rPr lang="ja-JP" altLang="en-US" sz="2600" dirty="0"/>
              <a:t> </a:t>
            </a:r>
            <a:r>
              <a:rPr lang="en-US" altLang="ja-JP" sz="2600" dirty="0"/>
              <a:t>to</a:t>
            </a:r>
            <a:r>
              <a:rPr lang="ja-JP" altLang="en-US" sz="2600" dirty="0"/>
              <a:t> </a:t>
            </a:r>
            <a:r>
              <a:rPr lang="en-US" altLang="ja-JP" sz="2600" dirty="0"/>
              <a:t>achieve</a:t>
            </a:r>
            <a:r>
              <a:rPr lang="ja-JP" altLang="en-US" sz="2600" dirty="0"/>
              <a:t> </a:t>
            </a:r>
            <a:r>
              <a:rPr lang="en-US" altLang="ja-JP" sz="2600" dirty="0"/>
              <a:t>both</a:t>
            </a:r>
            <a:r>
              <a:rPr lang="ja-JP" altLang="en-US" sz="2600" dirty="0"/>
              <a:t> </a:t>
            </a:r>
            <a:r>
              <a:rPr lang="en-US" altLang="ja-JP" sz="2600" dirty="0"/>
              <a:t>1MW for MLF and higher rep. (</a:t>
            </a:r>
            <a:r>
              <a:rPr lang="ja-JP" altLang="en-US" sz="2600" dirty="0"/>
              <a:t>→</a:t>
            </a:r>
            <a:r>
              <a:rPr lang="en-US" altLang="ja-JP" sz="2600" dirty="0"/>
              <a:t>1.16s) at MR</a:t>
            </a:r>
          </a:p>
          <a:p>
            <a:pPr lvl="1" indent="-342900"/>
            <a:r>
              <a:rPr kumimoji="1" lang="en-US" altLang="ja-JP" sz="2200" dirty="0">
                <a:solidFill>
                  <a:schemeClr val="bg1">
                    <a:lumMod val="65000"/>
                  </a:schemeClr>
                </a:solidFill>
              </a:rPr>
              <a:t>14% of RCS beam goes to MR at 1.16 s rep.</a:t>
            </a:r>
            <a:endParaRPr kumimoji="1" lang="ja-JP" altLang="en-US" sz="2200" dirty="0">
              <a:solidFill>
                <a:schemeClr val="bg1">
                  <a:lumMod val="65000"/>
                </a:schemeClr>
              </a:solidFill>
            </a:endParaRPr>
          </a:p>
        </p:txBody>
      </p:sp>
      <p:sp>
        <p:nvSpPr>
          <p:cNvPr id="4" name="コンテンツ プレースホルダー 2">
            <a:extLst>
              <a:ext uri="{FF2B5EF4-FFF2-40B4-BE49-F238E27FC236}">
                <a16:creationId xmlns:a16="http://schemas.microsoft.com/office/drawing/2014/main" id="{C51B01E7-5EC5-22F4-5CAF-68EB0DFF5BA5}"/>
              </a:ext>
            </a:extLst>
          </p:cNvPr>
          <p:cNvSpPr txBox="1">
            <a:spLocks/>
          </p:cNvSpPr>
          <p:nvPr/>
        </p:nvSpPr>
        <p:spPr>
          <a:xfrm>
            <a:off x="467544" y="2924944"/>
            <a:ext cx="8352928" cy="230425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UD デジタル 教科書体 NK-B" panose="02020700000000000000" pitchFamily="18" charset="-128"/>
                <a:ea typeface="UD デジタル 教科書体 NK-B" panose="02020700000000000000" pitchFamily="18" charset="-128"/>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514350" indent="-514350">
              <a:buFont typeface="+mj-lt"/>
              <a:buAutoNum type="arabicPeriod" startAt="2"/>
            </a:pPr>
            <a:r>
              <a:rPr lang="ja-JP" altLang="en-US" sz="2600" dirty="0"/>
              <a:t> </a:t>
            </a:r>
            <a:r>
              <a:rPr lang="ja-JP" altLang="en-US" sz="2600" dirty="0">
                <a:solidFill>
                  <a:srgbClr val="FF0000"/>
                </a:solidFill>
              </a:rPr>
              <a:t>～</a:t>
            </a:r>
            <a:r>
              <a:rPr lang="en-US" altLang="ja-JP" sz="2600" dirty="0">
                <a:solidFill>
                  <a:srgbClr val="FF0000"/>
                </a:solidFill>
              </a:rPr>
              <a:t>80 mA </a:t>
            </a:r>
            <a:r>
              <a:rPr lang="en-US" altLang="ja-JP" sz="2600" dirty="0"/>
              <a:t>and longer pulse (500</a:t>
            </a:r>
            <a:r>
              <a:rPr lang="ja-JP" altLang="en-US" sz="2600" dirty="0"/>
              <a:t>→</a:t>
            </a:r>
            <a:r>
              <a:rPr lang="en-US" altLang="ja-JP" sz="2600" dirty="0"/>
              <a:t>750 us) are target aligned with the J-PARC upgrade under consideration</a:t>
            </a:r>
          </a:p>
          <a:p>
            <a:pPr marL="914400" lvl="1" indent="-514350"/>
            <a:r>
              <a:rPr lang="en-US" altLang="ja-JP" sz="2200" dirty="0">
                <a:solidFill>
                  <a:schemeClr val="bg1">
                    <a:lumMod val="65000"/>
                  </a:schemeClr>
                </a:solidFill>
              </a:rPr>
              <a:t>MLF 2</a:t>
            </a:r>
            <a:r>
              <a:rPr lang="en-US" altLang="ja-JP" sz="2200" baseline="30000" dirty="0">
                <a:solidFill>
                  <a:schemeClr val="bg1">
                    <a:lumMod val="65000"/>
                  </a:schemeClr>
                </a:solidFill>
              </a:rPr>
              <a:t>nd</a:t>
            </a:r>
            <a:r>
              <a:rPr lang="en-US" altLang="ja-JP" sz="2200" dirty="0">
                <a:solidFill>
                  <a:schemeClr val="bg1">
                    <a:lumMod val="65000"/>
                  </a:schemeClr>
                </a:solidFill>
              </a:rPr>
              <a:t> target station</a:t>
            </a:r>
            <a:endParaRPr lang="ja-JP" altLang="en-US" sz="2200" dirty="0">
              <a:solidFill>
                <a:schemeClr val="bg1">
                  <a:lumMod val="65000"/>
                </a:schemeClr>
              </a:solidFill>
            </a:endParaRPr>
          </a:p>
        </p:txBody>
      </p:sp>
    </p:spTree>
    <p:extLst>
      <p:ext uri="{BB962C8B-B14F-4D97-AF65-F5344CB8AC3E}">
        <p14:creationId xmlns:p14="http://schemas.microsoft.com/office/powerpoint/2010/main" val="23911611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51A60"/>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06D0289-8BCB-9472-E255-2FA9B5C10A72}"/>
              </a:ext>
            </a:extLst>
          </p:cNvPr>
          <p:cNvSpPr>
            <a:spLocks noGrp="1"/>
          </p:cNvSpPr>
          <p:nvPr>
            <p:ph type="title"/>
          </p:nvPr>
        </p:nvSpPr>
        <p:spPr/>
        <p:txBody>
          <a:bodyPr/>
          <a:lstStyle/>
          <a:p>
            <a:r>
              <a:rPr kumimoji="1" lang="en-US" altLang="ja-JP" dirty="0">
                <a:solidFill>
                  <a:schemeClr val="bg1"/>
                </a:solidFill>
              </a:rPr>
              <a:t>Overview of </a:t>
            </a:r>
            <a:r>
              <a:rPr kumimoji="1" lang="en-US" altLang="ja-JP" dirty="0" err="1">
                <a:solidFill>
                  <a:schemeClr val="bg1"/>
                </a:solidFill>
              </a:rPr>
              <a:t>linac</a:t>
            </a:r>
            <a:endParaRPr kumimoji="1" lang="ja-JP" altLang="en-US" dirty="0">
              <a:solidFill>
                <a:schemeClr val="bg1"/>
              </a:solidFill>
            </a:endParaRPr>
          </a:p>
        </p:txBody>
      </p:sp>
      <p:pic>
        <p:nvPicPr>
          <p:cNvPr id="69" name="図 68">
            <a:extLst>
              <a:ext uri="{FF2B5EF4-FFF2-40B4-BE49-F238E27FC236}">
                <a16:creationId xmlns:a16="http://schemas.microsoft.com/office/drawing/2014/main" id="{33167AB0-A4B5-7BE0-5C67-FD4B9C4BF3E5}"/>
              </a:ext>
            </a:extLst>
          </p:cNvPr>
          <p:cNvPicPr>
            <a:picLocks noChangeAspect="1"/>
          </p:cNvPicPr>
          <p:nvPr/>
        </p:nvPicPr>
        <p:blipFill rotWithShape="1">
          <a:blip r:embed="rId2">
            <a:extLst>
              <a:ext uri="{28A0092B-C50C-407E-A947-70E740481C1C}">
                <a14:useLocalDpi xmlns:a14="http://schemas.microsoft.com/office/drawing/2010/main" val="0"/>
              </a:ext>
            </a:extLst>
          </a:blip>
          <a:srcRect l="23" t="28679" r="906" b="19232"/>
          <a:stretch/>
        </p:blipFill>
        <p:spPr>
          <a:xfrm>
            <a:off x="37612" y="1863609"/>
            <a:ext cx="8328788" cy="749069"/>
          </a:xfrm>
          <a:prstGeom prst="rect">
            <a:avLst/>
          </a:prstGeom>
        </p:spPr>
      </p:pic>
      <p:cxnSp>
        <p:nvCxnSpPr>
          <p:cNvPr id="70" name="直線コネクタ 69">
            <a:extLst>
              <a:ext uri="{FF2B5EF4-FFF2-40B4-BE49-F238E27FC236}">
                <a16:creationId xmlns:a16="http://schemas.microsoft.com/office/drawing/2014/main" id="{C313DD27-FB28-1BE1-65B0-6FCEFF8AA64D}"/>
              </a:ext>
            </a:extLst>
          </p:cNvPr>
          <p:cNvCxnSpPr>
            <a:cxnSpLocks/>
          </p:cNvCxnSpPr>
          <p:nvPr/>
        </p:nvCxnSpPr>
        <p:spPr>
          <a:xfrm>
            <a:off x="562807" y="2563203"/>
            <a:ext cx="299162" cy="396121"/>
          </a:xfrm>
          <a:prstGeom prst="line">
            <a:avLst/>
          </a:prstGeom>
          <a:ln w="28575" cap="rnd">
            <a:solidFill>
              <a:schemeClr val="bg1"/>
            </a:solidFill>
            <a:headEnd type="oval"/>
          </a:ln>
          <a:effectLst/>
        </p:spPr>
        <p:style>
          <a:lnRef idx="1">
            <a:schemeClr val="accent1"/>
          </a:lnRef>
          <a:fillRef idx="0">
            <a:schemeClr val="accent1"/>
          </a:fillRef>
          <a:effectRef idx="0">
            <a:schemeClr val="accent1"/>
          </a:effectRef>
          <a:fontRef idx="minor">
            <a:schemeClr val="tx1"/>
          </a:fontRef>
        </p:style>
      </p:cxnSp>
      <p:cxnSp>
        <p:nvCxnSpPr>
          <p:cNvPr id="71" name="直線コネクタ 70">
            <a:extLst>
              <a:ext uri="{FF2B5EF4-FFF2-40B4-BE49-F238E27FC236}">
                <a16:creationId xmlns:a16="http://schemas.microsoft.com/office/drawing/2014/main" id="{F132CE3E-3359-7BB7-003C-A6B606D062F8}"/>
              </a:ext>
            </a:extLst>
          </p:cNvPr>
          <p:cNvCxnSpPr>
            <a:cxnSpLocks/>
          </p:cNvCxnSpPr>
          <p:nvPr/>
        </p:nvCxnSpPr>
        <p:spPr>
          <a:xfrm>
            <a:off x="2028699" y="2563203"/>
            <a:ext cx="299162" cy="396121"/>
          </a:xfrm>
          <a:prstGeom prst="line">
            <a:avLst/>
          </a:prstGeom>
          <a:ln w="28575" cap="rnd">
            <a:solidFill>
              <a:schemeClr val="bg1"/>
            </a:solidFill>
            <a:headEnd type="oval"/>
          </a:ln>
          <a:effectLst/>
        </p:spPr>
        <p:style>
          <a:lnRef idx="1">
            <a:schemeClr val="accent1"/>
          </a:lnRef>
          <a:fillRef idx="0">
            <a:schemeClr val="accent1"/>
          </a:fillRef>
          <a:effectRef idx="0">
            <a:schemeClr val="accent1"/>
          </a:effectRef>
          <a:fontRef idx="minor">
            <a:schemeClr val="tx1"/>
          </a:fontRef>
        </p:style>
      </p:cxnSp>
      <p:cxnSp>
        <p:nvCxnSpPr>
          <p:cNvPr id="72" name="直線コネクタ 71">
            <a:extLst>
              <a:ext uri="{FF2B5EF4-FFF2-40B4-BE49-F238E27FC236}">
                <a16:creationId xmlns:a16="http://schemas.microsoft.com/office/drawing/2014/main" id="{A3DA91AF-C383-5D37-650C-F6D7FFDEA4FB}"/>
              </a:ext>
            </a:extLst>
          </p:cNvPr>
          <p:cNvCxnSpPr>
            <a:cxnSpLocks/>
          </p:cNvCxnSpPr>
          <p:nvPr/>
        </p:nvCxnSpPr>
        <p:spPr>
          <a:xfrm>
            <a:off x="3547776" y="2563203"/>
            <a:ext cx="299162" cy="396121"/>
          </a:xfrm>
          <a:prstGeom prst="line">
            <a:avLst/>
          </a:prstGeom>
          <a:ln w="28575" cap="rnd">
            <a:solidFill>
              <a:schemeClr val="bg1"/>
            </a:solidFill>
            <a:headEnd type="oval"/>
          </a:ln>
          <a:effectLst/>
        </p:spPr>
        <p:style>
          <a:lnRef idx="1">
            <a:schemeClr val="accent1"/>
          </a:lnRef>
          <a:fillRef idx="0">
            <a:schemeClr val="accent1"/>
          </a:fillRef>
          <a:effectRef idx="0">
            <a:schemeClr val="accent1"/>
          </a:effectRef>
          <a:fontRef idx="minor">
            <a:schemeClr val="tx1"/>
          </a:fontRef>
        </p:style>
      </p:cxnSp>
      <p:cxnSp>
        <p:nvCxnSpPr>
          <p:cNvPr id="73" name="直線コネクタ 72">
            <a:extLst>
              <a:ext uri="{FF2B5EF4-FFF2-40B4-BE49-F238E27FC236}">
                <a16:creationId xmlns:a16="http://schemas.microsoft.com/office/drawing/2014/main" id="{8572AC98-FBEA-4D8B-72BF-E5E22F6CFD43}"/>
              </a:ext>
            </a:extLst>
          </p:cNvPr>
          <p:cNvCxnSpPr>
            <a:cxnSpLocks/>
          </p:cNvCxnSpPr>
          <p:nvPr/>
        </p:nvCxnSpPr>
        <p:spPr>
          <a:xfrm>
            <a:off x="5066852" y="2563203"/>
            <a:ext cx="299162" cy="396121"/>
          </a:xfrm>
          <a:prstGeom prst="line">
            <a:avLst/>
          </a:prstGeom>
          <a:ln w="28575" cap="rnd">
            <a:solidFill>
              <a:schemeClr val="bg1"/>
            </a:solidFill>
            <a:headEnd type="oval"/>
          </a:ln>
          <a:effectLst/>
        </p:spPr>
        <p:style>
          <a:lnRef idx="1">
            <a:schemeClr val="accent1"/>
          </a:lnRef>
          <a:fillRef idx="0">
            <a:schemeClr val="accent1"/>
          </a:fillRef>
          <a:effectRef idx="0">
            <a:schemeClr val="accent1"/>
          </a:effectRef>
          <a:fontRef idx="minor">
            <a:schemeClr val="tx1"/>
          </a:fontRef>
        </p:style>
      </p:cxnSp>
      <p:cxnSp>
        <p:nvCxnSpPr>
          <p:cNvPr id="74" name="直線コネクタ 73">
            <a:extLst>
              <a:ext uri="{FF2B5EF4-FFF2-40B4-BE49-F238E27FC236}">
                <a16:creationId xmlns:a16="http://schemas.microsoft.com/office/drawing/2014/main" id="{ECAAA418-1363-8381-5C98-E733286AFDE9}"/>
              </a:ext>
            </a:extLst>
          </p:cNvPr>
          <p:cNvCxnSpPr>
            <a:cxnSpLocks/>
          </p:cNvCxnSpPr>
          <p:nvPr/>
        </p:nvCxnSpPr>
        <p:spPr>
          <a:xfrm>
            <a:off x="6836893" y="2572858"/>
            <a:ext cx="299162" cy="396121"/>
          </a:xfrm>
          <a:prstGeom prst="line">
            <a:avLst/>
          </a:prstGeom>
          <a:ln w="28575" cap="rnd">
            <a:solidFill>
              <a:schemeClr val="bg1"/>
            </a:solidFill>
            <a:headEnd type="oval"/>
          </a:ln>
          <a:effectLst/>
        </p:spPr>
        <p:style>
          <a:lnRef idx="1">
            <a:schemeClr val="accent1"/>
          </a:lnRef>
          <a:fillRef idx="0">
            <a:schemeClr val="accent1"/>
          </a:fillRef>
          <a:effectRef idx="0">
            <a:schemeClr val="accent1"/>
          </a:effectRef>
          <a:fontRef idx="minor">
            <a:schemeClr val="tx1"/>
          </a:fontRef>
        </p:style>
      </p:cxnSp>
      <p:sp>
        <p:nvSpPr>
          <p:cNvPr id="75" name="四角形: 角を丸くする 74">
            <a:extLst>
              <a:ext uri="{FF2B5EF4-FFF2-40B4-BE49-F238E27FC236}">
                <a16:creationId xmlns:a16="http://schemas.microsoft.com/office/drawing/2014/main" id="{95BE3A38-FCAD-0594-D007-4E9310AB2BF6}"/>
              </a:ext>
            </a:extLst>
          </p:cNvPr>
          <p:cNvSpPr/>
          <p:nvPr/>
        </p:nvSpPr>
        <p:spPr>
          <a:xfrm>
            <a:off x="97442" y="2959324"/>
            <a:ext cx="1568938" cy="1263778"/>
          </a:xfrm>
          <a:prstGeom prst="roundRect">
            <a:avLst>
              <a:gd name="adj" fmla="val 607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39"/>
          </a:p>
        </p:txBody>
      </p:sp>
      <p:sp>
        <p:nvSpPr>
          <p:cNvPr id="76" name="四角形: 角を丸くする 75">
            <a:extLst>
              <a:ext uri="{FF2B5EF4-FFF2-40B4-BE49-F238E27FC236}">
                <a16:creationId xmlns:a16="http://schemas.microsoft.com/office/drawing/2014/main" id="{89DDA43B-3D1F-865E-BC40-345A3D8959AC}"/>
              </a:ext>
            </a:extLst>
          </p:cNvPr>
          <p:cNvSpPr/>
          <p:nvPr/>
        </p:nvSpPr>
        <p:spPr>
          <a:xfrm>
            <a:off x="1797679" y="2959324"/>
            <a:ext cx="1568938" cy="1263779"/>
          </a:xfrm>
          <a:prstGeom prst="roundRect">
            <a:avLst>
              <a:gd name="adj" fmla="val 607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39"/>
          </a:p>
        </p:txBody>
      </p:sp>
      <p:sp>
        <p:nvSpPr>
          <p:cNvPr id="77" name="四角形: 角を丸くする 76">
            <a:extLst>
              <a:ext uri="{FF2B5EF4-FFF2-40B4-BE49-F238E27FC236}">
                <a16:creationId xmlns:a16="http://schemas.microsoft.com/office/drawing/2014/main" id="{4AD92EC6-5D7A-513E-3727-D9B7E63CD3C1}"/>
              </a:ext>
            </a:extLst>
          </p:cNvPr>
          <p:cNvSpPr/>
          <p:nvPr/>
        </p:nvSpPr>
        <p:spPr>
          <a:xfrm>
            <a:off x="3497915" y="2959323"/>
            <a:ext cx="1568938" cy="1263779"/>
          </a:xfrm>
          <a:prstGeom prst="roundRect">
            <a:avLst>
              <a:gd name="adj" fmla="val 607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39"/>
          </a:p>
        </p:txBody>
      </p:sp>
      <p:sp>
        <p:nvSpPr>
          <p:cNvPr id="78" name="四角形: 角を丸くする 77">
            <a:extLst>
              <a:ext uri="{FF2B5EF4-FFF2-40B4-BE49-F238E27FC236}">
                <a16:creationId xmlns:a16="http://schemas.microsoft.com/office/drawing/2014/main" id="{3F47CC6C-5ECA-52AA-E555-6075CE46F004}"/>
              </a:ext>
            </a:extLst>
          </p:cNvPr>
          <p:cNvSpPr/>
          <p:nvPr/>
        </p:nvSpPr>
        <p:spPr>
          <a:xfrm>
            <a:off x="5198151" y="2959322"/>
            <a:ext cx="1568938" cy="1263779"/>
          </a:xfrm>
          <a:prstGeom prst="roundRect">
            <a:avLst>
              <a:gd name="adj" fmla="val 607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39"/>
          </a:p>
        </p:txBody>
      </p:sp>
      <p:sp>
        <p:nvSpPr>
          <p:cNvPr id="79" name="四角形: 角を丸くする 78">
            <a:extLst>
              <a:ext uri="{FF2B5EF4-FFF2-40B4-BE49-F238E27FC236}">
                <a16:creationId xmlns:a16="http://schemas.microsoft.com/office/drawing/2014/main" id="{4A459F85-E2CD-425C-97AB-AD609C2117F3}"/>
              </a:ext>
            </a:extLst>
          </p:cNvPr>
          <p:cNvSpPr/>
          <p:nvPr/>
        </p:nvSpPr>
        <p:spPr>
          <a:xfrm>
            <a:off x="6898388" y="2959321"/>
            <a:ext cx="1568938" cy="1263780"/>
          </a:xfrm>
          <a:prstGeom prst="roundRect">
            <a:avLst>
              <a:gd name="adj" fmla="val 607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39"/>
          </a:p>
        </p:txBody>
      </p:sp>
      <p:grpSp>
        <p:nvGrpSpPr>
          <p:cNvPr id="80" name="グループ化 79">
            <a:extLst>
              <a:ext uri="{FF2B5EF4-FFF2-40B4-BE49-F238E27FC236}">
                <a16:creationId xmlns:a16="http://schemas.microsoft.com/office/drawing/2014/main" id="{88F4FAF4-2184-3466-9C13-1619AC762A0C}"/>
              </a:ext>
            </a:extLst>
          </p:cNvPr>
          <p:cNvGrpSpPr/>
          <p:nvPr/>
        </p:nvGrpSpPr>
        <p:grpSpPr>
          <a:xfrm>
            <a:off x="326636" y="1279501"/>
            <a:ext cx="880739" cy="753249"/>
            <a:chOff x="401554" y="1905732"/>
            <a:chExt cx="1223643" cy="1045573"/>
          </a:xfrm>
        </p:grpSpPr>
        <p:cxnSp>
          <p:nvCxnSpPr>
            <p:cNvPr id="81" name="直線コネクタ 80">
              <a:extLst>
                <a:ext uri="{FF2B5EF4-FFF2-40B4-BE49-F238E27FC236}">
                  <a16:creationId xmlns:a16="http://schemas.microsoft.com/office/drawing/2014/main" id="{4DE8F6BD-67CB-6DD8-5BD2-CF03345A3191}"/>
                </a:ext>
              </a:extLst>
            </p:cNvPr>
            <p:cNvCxnSpPr>
              <a:cxnSpLocks/>
            </p:cNvCxnSpPr>
            <p:nvPr/>
          </p:nvCxnSpPr>
          <p:spPr>
            <a:xfrm flipV="1">
              <a:off x="1283855" y="2475345"/>
              <a:ext cx="0" cy="475960"/>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2" name="直線コネクタ 81">
              <a:extLst>
                <a:ext uri="{FF2B5EF4-FFF2-40B4-BE49-F238E27FC236}">
                  <a16:creationId xmlns:a16="http://schemas.microsoft.com/office/drawing/2014/main" id="{9E244AAD-3112-FB19-48C2-91CE1BA9AD4A}"/>
                </a:ext>
              </a:extLst>
            </p:cNvPr>
            <p:cNvCxnSpPr>
              <a:cxnSpLocks/>
            </p:cNvCxnSpPr>
            <p:nvPr/>
          </p:nvCxnSpPr>
          <p:spPr>
            <a:xfrm flipH="1" flipV="1">
              <a:off x="516431" y="2459221"/>
              <a:ext cx="767425" cy="1"/>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83" name="テキスト ボックス 82">
              <a:extLst>
                <a:ext uri="{FF2B5EF4-FFF2-40B4-BE49-F238E27FC236}">
                  <a16:creationId xmlns:a16="http://schemas.microsoft.com/office/drawing/2014/main" id="{6A74F5AB-CC3B-EDE3-9114-FB688B1F999F}"/>
                </a:ext>
              </a:extLst>
            </p:cNvPr>
            <p:cNvSpPr txBox="1"/>
            <p:nvPr/>
          </p:nvSpPr>
          <p:spPr>
            <a:xfrm>
              <a:off x="401554" y="1905732"/>
              <a:ext cx="1223643" cy="639583"/>
            </a:xfrm>
            <a:prstGeom prst="rect">
              <a:avLst/>
            </a:prstGeom>
            <a:noFill/>
          </p:spPr>
          <p:txBody>
            <a:bodyPr wrap="square" rtlCol="0">
              <a:spAutoFit/>
            </a:bodyPr>
            <a:lstStyle/>
            <a:p>
              <a:r>
                <a:rPr lang="en-US" altLang="ja-JP" sz="1539" dirty="0">
                  <a:solidFill>
                    <a:schemeClr val="bg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0.05 </a:t>
              </a:r>
              <a:r>
                <a:rPr lang="en-US" altLang="ja-JP" sz="855" dirty="0">
                  <a:solidFill>
                    <a:schemeClr val="bg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MeV</a:t>
              </a:r>
              <a:br>
                <a:rPr lang="en-US" altLang="ja-JP" sz="855" dirty="0">
                  <a:solidFill>
                    <a:schemeClr val="bg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br>
              <a:r>
                <a:rPr lang="en-US" altLang="ja-JP" sz="855" dirty="0">
                  <a:solidFill>
                    <a:schemeClr val="bg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(β=0.01)</a:t>
              </a:r>
              <a:endParaRPr lang="ja-JP" altLang="en-US" sz="855" dirty="0">
                <a:solidFill>
                  <a:schemeClr val="bg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p:txBody>
        </p:sp>
      </p:grpSp>
      <p:grpSp>
        <p:nvGrpSpPr>
          <p:cNvPr id="84" name="グループ化 83">
            <a:extLst>
              <a:ext uri="{FF2B5EF4-FFF2-40B4-BE49-F238E27FC236}">
                <a16:creationId xmlns:a16="http://schemas.microsoft.com/office/drawing/2014/main" id="{D3DB07A8-0417-2DFA-DE5D-44392F7A87D5}"/>
              </a:ext>
            </a:extLst>
          </p:cNvPr>
          <p:cNvGrpSpPr/>
          <p:nvPr/>
        </p:nvGrpSpPr>
        <p:grpSpPr>
          <a:xfrm>
            <a:off x="1490416" y="1678243"/>
            <a:ext cx="552368" cy="354506"/>
            <a:chOff x="516431" y="2459221"/>
            <a:chExt cx="767425" cy="492084"/>
          </a:xfrm>
        </p:grpSpPr>
        <p:cxnSp>
          <p:nvCxnSpPr>
            <p:cNvPr id="85" name="直線コネクタ 84">
              <a:extLst>
                <a:ext uri="{FF2B5EF4-FFF2-40B4-BE49-F238E27FC236}">
                  <a16:creationId xmlns:a16="http://schemas.microsoft.com/office/drawing/2014/main" id="{A3D7D882-9C19-8657-BAAC-4DCEA9B96AE4}"/>
                </a:ext>
              </a:extLst>
            </p:cNvPr>
            <p:cNvCxnSpPr>
              <a:cxnSpLocks/>
            </p:cNvCxnSpPr>
            <p:nvPr/>
          </p:nvCxnSpPr>
          <p:spPr>
            <a:xfrm flipV="1">
              <a:off x="1283855" y="2475345"/>
              <a:ext cx="0" cy="475960"/>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6" name="直線コネクタ 85">
              <a:extLst>
                <a:ext uri="{FF2B5EF4-FFF2-40B4-BE49-F238E27FC236}">
                  <a16:creationId xmlns:a16="http://schemas.microsoft.com/office/drawing/2014/main" id="{233BAA3C-1447-FCC0-64BC-4057FB893E1B}"/>
                </a:ext>
              </a:extLst>
            </p:cNvPr>
            <p:cNvCxnSpPr>
              <a:cxnSpLocks/>
            </p:cNvCxnSpPr>
            <p:nvPr/>
          </p:nvCxnSpPr>
          <p:spPr>
            <a:xfrm flipH="1" flipV="1">
              <a:off x="516431" y="2459221"/>
              <a:ext cx="767425" cy="1"/>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88" name="グループ化 87">
            <a:extLst>
              <a:ext uri="{FF2B5EF4-FFF2-40B4-BE49-F238E27FC236}">
                <a16:creationId xmlns:a16="http://schemas.microsoft.com/office/drawing/2014/main" id="{B08F0E40-8338-B370-8E34-945E2B8103A0}"/>
              </a:ext>
            </a:extLst>
          </p:cNvPr>
          <p:cNvGrpSpPr/>
          <p:nvPr/>
        </p:nvGrpSpPr>
        <p:grpSpPr>
          <a:xfrm>
            <a:off x="3092315" y="1681414"/>
            <a:ext cx="552368" cy="354506"/>
            <a:chOff x="516431" y="2459221"/>
            <a:chExt cx="767425" cy="492084"/>
          </a:xfrm>
        </p:grpSpPr>
        <p:cxnSp>
          <p:nvCxnSpPr>
            <p:cNvPr id="89" name="直線コネクタ 88">
              <a:extLst>
                <a:ext uri="{FF2B5EF4-FFF2-40B4-BE49-F238E27FC236}">
                  <a16:creationId xmlns:a16="http://schemas.microsoft.com/office/drawing/2014/main" id="{925E2EB9-86B9-23BC-EB13-C8C33B4CE22B}"/>
                </a:ext>
              </a:extLst>
            </p:cNvPr>
            <p:cNvCxnSpPr>
              <a:cxnSpLocks/>
            </p:cNvCxnSpPr>
            <p:nvPr/>
          </p:nvCxnSpPr>
          <p:spPr>
            <a:xfrm flipV="1">
              <a:off x="1283855" y="2475345"/>
              <a:ext cx="0" cy="475960"/>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0" name="直線コネクタ 89">
              <a:extLst>
                <a:ext uri="{FF2B5EF4-FFF2-40B4-BE49-F238E27FC236}">
                  <a16:creationId xmlns:a16="http://schemas.microsoft.com/office/drawing/2014/main" id="{5953C2F0-FF73-C56F-4672-EF0A4163C60E}"/>
                </a:ext>
              </a:extLst>
            </p:cNvPr>
            <p:cNvCxnSpPr>
              <a:cxnSpLocks/>
            </p:cNvCxnSpPr>
            <p:nvPr/>
          </p:nvCxnSpPr>
          <p:spPr>
            <a:xfrm flipH="1" flipV="1">
              <a:off x="516431" y="2459221"/>
              <a:ext cx="767425" cy="1"/>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92" name="グループ化 91">
            <a:extLst>
              <a:ext uri="{FF2B5EF4-FFF2-40B4-BE49-F238E27FC236}">
                <a16:creationId xmlns:a16="http://schemas.microsoft.com/office/drawing/2014/main" id="{EA000DC7-866E-1D0F-5131-52D571F61AD0}"/>
              </a:ext>
            </a:extLst>
          </p:cNvPr>
          <p:cNvGrpSpPr/>
          <p:nvPr/>
        </p:nvGrpSpPr>
        <p:grpSpPr>
          <a:xfrm>
            <a:off x="5193294" y="1698762"/>
            <a:ext cx="552368" cy="354506"/>
            <a:chOff x="516431" y="2459221"/>
            <a:chExt cx="767425" cy="492084"/>
          </a:xfrm>
        </p:grpSpPr>
        <p:cxnSp>
          <p:nvCxnSpPr>
            <p:cNvPr id="93" name="直線コネクタ 92">
              <a:extLst>
                <a:ext uri="{FF2B5EF4-FFF2-40B4-BE49-F238E27FC236}">
                  <a16:creationId xmlns:a16="http://schemas.microsoft.com/office/drawing/2014/main" id="{A280AFE8-472B-8DC5-0894-CF9BA41752A4}"/>
                </a:ext>
              </a:extLst>
            </p:cNvPr>
            <p:cNvCxnSpPr>
              <a:cxnSpLocks/>
            </p:cNvCxnSpPr>
            <p:nvPr/>
          </p:nvCxnSpPr>
          <p:spPr>
            <a:xfrm flipV="1">
              <a:off x="1283855" y="2475345"/>
              <a:ext cx="0" cy="475960"/>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 name="直線コネクタ 93">
              <a:extLst>
                <a:ext uri="{FF2B5EF4-FFF2-40B4-BE49-F238E27FC236}">
                  <a16:creationId xmlns:a16="http://schemas.microsoft.com/office/drawing/2014/main" id="{62951B5D-82AA-9FB2-B41E-21792A05BBB6}"/>
                </a:ext>
              </a:extLst>
            </p:cNvPr>
            <p:cNvCxnSpPr>
              <a:cxnSpLocks/>
            </p:cNvCxnSpPr>
            <p:nvPr/>
          </p:nvCxnSpPr>
          <p:spPr>
            <a:xfrm flipH="1" flipV="1">
              <a:off x="516431" y="2459221"/>
              <a:ext cx="767425" cy="1"/>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96" name="グループ化 95">
            <a:extLst>
              <a:ext uri="{FF2B5EF4-FFF2-40B4-BE49-F238E27FC236}">
                <a16:creationId xmlns:a16="http://schemas.microsoft.com/office/drawing/2014/main" id="{807986C6-0D84-7360-9F93-3074818CF5DE}"/>
              </a:ext>
            </a:extLst>
          </p:cNvPr>
          <p:cNvGrpSpPr/>
          <p:nvPr/>
        </p:nvGrpSpPr>
        <p:grpSpPr>
          <a:xfrm>
            <a:off x="7777782" y="1678243"/>
            <a:ext cx="552368" cy="354506"/>
            <a:chOff x="516431" y="2459221"/>
            <a:chExt cx="767425" cy="492084"/>
          </a:xfrm>
        </p:grpSpPr>
        <p:cxnSp>
          <p:nvCxnSpPr>
            <p:cNvPr id="97" name="直線コネクタ 96">
              <a:extLst>
                <a:ext uri="{FF2B5EF4-FFF2-40B4-BE49-F238E27FC236}">
                  <a16:creationId xmlns:a16="http://schemas.microsoft.com/office/drawing/2014/main" id="{6097F72A-0689-2CB1-34EB-270F05BAA0D8}"/>
                </a:ext>
              </a:extLst>
            </p:cNvPr>
            <p:cNvCxnSpPr>
              <a:cxnSpLocks/>
            </p:cNvCxnSpPr>
            <p:nvPr/>
          </p:nvCxnSpPr>
          <p:spPr>
            <a:xfrm flipV="1">
              <a:off x="1283855" y="2475345"/>
              <a:ext cx="0" cy="475960"/>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8" name="直線コネクタ 97">
              <a:extLst>
                <a:ext uri="{FF2B5EF4-FFF2-40B4-BE49-F238E27FC236}">
                  <a16:creationId xmlns:a16="http://schemas.microsoft.com/office/drawing/2014/main" id="{155DF6D9-CA79-0641-40AE-5BC8D6F5E4C5}"/>
                </a:ext>
              </a:extLst>
            </p:cNvPr>
            <p:cNvCxnSpPr>
              <a:cxnSpLocks/>
            </p:cNvCxnSpPr>
            <p:nvPr/>
          </p:nvCxnSpPr>
          <p:spPr>
            <a:xfrm flipH="1" flipV="1">
              <a:off x="516431" y="2459221"/>
              <a:ext cx="767425" cy="1"/>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04" name="テキスト ボックス 103">
            <a:extLst>
              <a:ext uri="{FF2B5EF4-FFF2-40B4-BE49-F238E27FC236}">
                <a16:creationId xmlns:a16="http://schemas.microsoft.com/office/drawing/2014/main" id="{23DCD7FD-8E80-E6FD-9333-59899E39760E}"/>
              </a:ext>
            </a:extLst>
          </p:cNvPr>
          <p:cNvSpPr txBox="1"/>
          <p:nvPr/>
        </p:nvSpPr>
        <p:spPr>
          <a:xfrm>
            <a:off x="138128" y="2959321"/>
            <a:ext cx="1211428" cy="408125"/>
          </a:xfrm>
          <a:prstGeom prst="rect">
            <a:avLst/>
          </a:prstGeom>
          <a:noFill/>
        </p:spPr>
        <p:txBody>
          <a:bodyPr wrap="square" rtlCol="0">
            <a:spAutoFit/>
          </a:bodyPr>
          <a:lstStyle/>
          <a:p>
            <a:r>
              <a:rPr lang="en-US" altLang="ja-JP" sz="2052" u="sng" dirty="0">
                <a:latin typeface="Artifakt Element Black" panose="020B0A03050000020004" pitchFamily="34" charset="0"/>
                <a:ea typeface="Artifakt Element Black" panose="020B0A03050000020004" pitchFamily="34" charset="0"/>
              </a:rPr>
              <a:t>IS</a:t>
            </a:r>
            <a:endParaRPr lang="ja-JP" altLang="en-US" sz="1197" u="sng"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p:txBody>
      </p:sp>
      <p:sp>
        <p:nvSpPr>
          <p:cNvPr id="105" name="テキスト ボックス 104">
            <a:extLst>
              <a:ext uri="{FF2B5EF4-FFF2-40B4-BE49-F238E27FC236}">
                <a16:creationId xmlns:a16="http://schemas.microsoft.com/office/drawing/2014/main" id="{B4868150-8E60-AC9E-2D26-43B38B2B804A}"/>
              </a:ext>
            </a:extLst>
          </p:cNvPr>
          <p:cNvSpPr txBox="1"/>
          <p:nvPr/>
        </p:nvSpPr>
        <p:spPr>
          <a:xfrm>
            <a:off x="1820046" y="2959321"/>
            <a:ext cx="2014355" cy="408125"/>
          </a:xfrm>
          <a:prstGeom prst="rect">
            <a:avLst/>
          </a:prstGeom>
          <a:noFill/>
        </p:spPr>
        <p:txBody>
          <a:bodyPr wrap="square" rtlCol="0">
            <a:spAutoFit/>
          </a:bodyPr>
          <a:lstStyle/>
          <a:p>
            <a:r>
              <a:rPr lang="en-US" altLang="ja-JP" sz="2052" u="sng" dirty="0">
                <a:latin typeface="Artifakt Element Black" panose="020B0A03050000020004" pitchFamily="34" charset="0"/>
                <a:ea typeface="Artifakt Element Black" panose="020B0A03050000020004" pitchFamily="34" charset="0"/>
              </a:rPr>
              <a:t>RFQ</a:t>
            </a:r>
            <a:endParaRPr lang="ja-JP" altLang="en-US" sz="941" u="sng"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p:txBody>
      </p:sp>
      <p:sp>
        <p:nvSpPr>
          <p:cNvPr id="106" name="テキスト ボックス 105">
            <a:extLst>
              <a:ext uri="{FF2B5EF4-FFF2-40B4-BE49-F238E27FC236}">
                <a16:creationId xmlns:a16="http://schemas.microsoft.com/office/drawing/2014/main" id="{1C12A324-6817-2BE1-5C77-86AB04C39E57}"/>
              </a:ext>
            </a:extLst>
          </p:cNvPr>
          <p:cNvSpPr txBox="1"/>
          <p:nvPr/>
        </p:nvSpPr>
        <p:spPr>
          <a:xfrm>
            <a:off x="3506226" y="2959321"/>
            <a:ext cx="2014355" cy="408125"/>
          </a:xfrm>
          <a:prstGeom prst="rect">
            <a:avLst/>
          </a:prstGeom>
          <a:noFill/>
        </p:spPr>
        <p:txBody>
          <a:bodyPr wrap="square" rtlCol="0">
            <a:spAutoFit/>
          </a:bodyPr>
          <a:lstStyle/>
          <a:p>
            <a:r>
              <a:rPr lang="en-US" altLang="ja-JP" sz="2052" u="sng" dirty="0">
                <a:latin typeface="Artifakt Element Black" panose="020B0A03050000020004" pitchFamily="34" charset="0"/>
                <a:ea typeface="Artifakt Element Black" panose="020B0A03050000020004" pitchFamily="34" charset="0"/>
              </a:rPr>
              <a:t>DTL</a:t>
            </a:r>
            <a:endParaRPr lang="ja-JP" altLang="en-US" sz="941" u="sng"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p:txBody>
      </p:sp>
      <p:sp>
        <p:nvSpPr>
          <p:cNvPr id="108" name="テキスト ボックス 107">
            <a:extLst>
              <a:ext uri="{FF2B5EF4-FFF2-40B4-BE49-F238E27FC236}">
                <a16:creationId xmlns:a16="http://schemas.microsoft.com/office/drawing/2014/main" id="{5CC425B9-FEFA-853C-46AD-DAF47E0D781A}"/>
              </a:ext>
            </a:extLst>
          </p:cNvPr>
          <p:cNvSpPr txBox="1"/>
          <p:nvPr/>
        </p:nvSpPr>
        <p:spPr>
          <a:xfrm>
            <a:off x="5250240" y="2955287"/>
            <a:ext cx="2014355" cy="408125"/>
          </a:xfrm>
          <a:prstGeom prst="rect">
            <a:avLst/>
          </a:prstGeom>
          <a:noFill/>
        </p:spPr>
        <p:txBody>
          <a:bodyPr wrap="square" rtlCol="0">
            <a:spAutoFit/>
          </a:bodyPr>
          <a:lstStyle/>
          <a:p>
            <a:r>
              <a:rPr lang="en-US" altLang="ja-JP" sz="2052" u="sng" dirty="0">
                <a:latin typeface="Artifakt Element Black" panose="020B0A03050000020004" pitchFamily="34" charset="0"/>
                <a:ea typeface="Artifakt Element Black" panose="020B0A03050000020004" pitchFamily="34" charset="0"/>
              </a:rPr>
              <a:t>SDTL</a:t>
            </a:r>
            <a:endParaRPr lang="ja-JP" altLang="en-US" sz="941" u="sng"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p:txBody>
      </p:sp>
      <p:sp>
        <p:nvSpPr>
          <p:cNvPr id="109" name="テキスト ボックス 108">
            <a:extLst>
              <a:ext uri="{FF2B5EF4-FFF2-40B4-BE49-F238E27FC236}">
                <a16:creationId xmlns:a16="http://schemas.microsoft.com/office/drawing/2014/main" id="{38932F24-F27B-A2DE-EC1F-C390A3DF3F69}"/>
              </a:ext>
            </a:extLst>
          </p:cNvPr>
          <p:cNvSpPr txBox="1"/>
          <p:nvPr/>
        </p:nvSpPr>
        <p:spPr>
          <a:xfrm>
            <a:off x="6926187" y="2951253"/>
            <a:ext cx="2014355" cy="408125"/>
          </a:xfrm>
          <a:prstGeom prst="rect">
            <a:avLst/>
          </a:prstGeom>
          <a:noFill/>
        </p:spPr>
        <p:txBody>
          <a:bodyPr wrap="square" rtlCol="0">
            <a:spAutoFit/>
          </a:bodyPr>
          <a:lstStyle/>
          <a:p>
            <a:r>
              <a:rPr lang="en-US" altLang="ja-JP" sz="2052" u="sng" dirty="0">
                <a:latin typeface="Artifakt Element Black" panose="020B0A03050000020004" pitchFamily="34" charset="0"/>
                <a:ea typeface="Artifakt Element Black" panose="020B0A03050000020004" pitchFamily="34" charset="0"/>
                <a:cs typeface="源柔ゴシック Regular" panose="020B0302020203020207" pitchFamily="50" charset="-128"/>
              </a:rPr>
              <a:t>ACS</a:t>
            </a:r>
            <a:endParaRPr lang="ja-JP" altLang="en-US" sz="941" u="sng" dirty="0">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p:txBody>
      </p:sp>
      <p:sp>
        <p:nvSpPr>
          <p:cNvPr id="110" name="矢印: 右 109">
            <a:extLst>
              <a:ext uri="{FF2B5EF4-FFF2-40B4-BE49-F238E27FC236}">
                <a16:creationId xmlns:a16="http://schemas.microsoft.com/office/drawing/2014/main" id="{1BFF03EA-7A72-9135-62DA-14D46B49B8C9}"/>
              </a:ext>
            </a:extLst>
          </p:cNvPr>
          <p:cNvSpPr/>
          <p:nvPr/>
        </p:nvSpPr>
        <p:spPr>
          <a:xfrm>
            <a:off x="8539659" y="1868526"/>
            <a:ext cx="371636" cy="770331"/>
          </a:xfrm>
          <a:prstGeom prst="rightArrow">
            <a:avLst>
              <a:gd name="adj1" fmla="val 68843"/>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197" dirty="0">
                <a:solidFill>
                  <a:schemeClr val="tx1"/>
                </a:solidFill>
                <a:latin typeface="Artifakt Element Black" panose="020B0A03050000020004" pitchFamily="34" charset="0"/>
                <a:ea typeface="Artifakt Element Black" panose="020B0A03050000020004" pitchFamily="34" charset="0"/>
                <a:cs typeface="源柔ゴシック Regular" panose="020B0302020203020207" pitchFamily="50" charset="-128"/>
              </a:rPr>
              <a:t>RCS</a:t>
            </a:r>
            <a:endParaRPr lang="ja-JP" altLang="en-US" sz="1197" dirty="0">
              <a:solidFill>
                <a:schemeClr val="tx1"/>
              </a:solidFill>
              <a:latin typeface="Artifakt Element Black" panose="020B0A03050000020004" pitchFamily="34" charset="0"/>
              <a:ea typeface="源柔ゴシック Regular" panose="020B0302020203020207" pitchFamily="50" charset="-128"/>
              <a:cs typeface="源柔ゴシック Regular" panose="020B0302020203020207" pitchFamily="50" charset="-128"/>
            </a:endParaRPr>
          </a:p>
        </p:txBody>
      </p:sp>
      <p:sp>
        <p:nvSpPr>
          <p:cNvPr id="112" name="フリーフォーム: 図形 111">
            <a:extLst>
              <a:ext uri="{FF2B5EF4-FFF2-40B4-BE49-F238E27FC236}">
                <a16:creationId xmlns:a16="http://schemas.microsoft.com/office/drawing/2014/main" id="{7643D304-33AC-95E7-5B3F-94D6614AF8CF}"/>
              </a:ext>
            </a:extLst>
          </p:cNvPr>
          <p:cNvSpPr/>
          <p:nvPr/>
        </p:nvSpPr>
        <p:spPr>
          <a:xfrm>
            <a:off x="96048" y="3320948"/>
            <a:ext cx="1568938" cy="902155"/>
          </a:xfrm>
          <a:custGeom>
            <a:avLst/>
            <a:gdLst>
              <a:gd name="connsiteX0" fmla="*/ 0 w 2179782"/>
              <a:gd name="connsiteY0" fmla="*/ 0 h 1252266"/>
              <a:gd name="connsiteX1" fmla="*/ 2179782 w 2179782"/>
              <a:gd name="connsiteY1" fmla="*/ 0 h 1252266"/>
              <a:gd name="connsiteX2" fmla="*/ 2179782 w 2179782"/>
              <a:gd name="connsiteY2" fmla="*/ 1119866 h 1252266"/>
              <a:gd name="connsiteX3" fmla="*/ 2047382 w 2179782"/>
              <a:gd name="connsiteY3" fmla="*/ 1252266 h 1252266"/>
              <a:gd name="connsiteX4" fmla="*/ 132400 w 2179782"/>
              <a:gd name="connsiteY4" fmla="*/ 1252266 h 1252266"/>
              <a:gd name="connsiteX5" fmla="*/ 0 w 2179782"/>
              <a:gd name="connsiteY5" fmla="*/ 1119866 h 1252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9782" h="1252266">
                <a:moveTo>
                  <a:pt x="0" y="0"/>
                </a:moveTo>
                <a:lnTo>
                  <a:pt x="2179782" y="0"/>
                </a:lnTo>
                <a:lnTo>
                  <a:pt x="2179782" y="1119866"/>
                </a:lnTo>
                <a:cubicBezTo>
                  <a:pt x="2179782" y="1192989"/>
                  <a:pt x="2120505" y="1252266"/>
                  <a:pt x="2047382" y="1252266"/>
                </a:cubicBezTo>
                <a:lnTo>
                  <a:pt x="132400" y="1252266"/>
                </a:lnTo>
                <a:cubicBezTo>
                  <a:pt x="59277" y="1252266"/>
                  <a:pt x="0" y="1192989"/>
                  <a:pt x="0" y="1119866"/>
                </a:cubicBezTo>
                <a:close/>
              </a:path>
            </a:pathLst>
          </a:cu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sz="1539"/>
          </a:p>
        </p:txBody>
      </p:sp>
      <p:sp>
        <p:nvSpPr>
          <p:cNvPr id="113" name="フリーフォーム: 図形 112">
            <a:extLst>
              <a:ext uri="{FF2B5EF4-FFF2-40B4-BE49-F238E27FC236}">
                <a16:creationId xmlns:a16="http://schemas.microsoft.com/office/drawing/2014/main" id="{BA1D6802-9C31-7E5E-9A78-DDD68D0BDF21}"/>
              </a:ext>
            </a:extLst>
          </p:cNvPr>
          <p:cNvSpPr/>
          <p:nvPr/>
        </p:nvSpPr>
        <p:spPr>
          <a:xfrm>
            <a:off x="1797679" y="3320948"/>
            <a:ext cx="1568938" cy="902155"/>
          </a:xfrm>
          <a:custGeom>
            <a:avLst/>
            <a:gdLst>
              <a:gd name="connsiteX0" fmla="*/ 0 w 2179782"/>
              <a:gd name="connsiteY0" fmla="*/ 0 h 1252266"/>
              <a:gd name="connsiteX1" fmla="*/ 2179782 w 2179782"/>
              <a:gd name="connsiteY1" fmla="*/ 0 h 1252266"/>
              <a:gd name="connsiteX2" fmla="*/ 2179782 w 2179782"/>
              <a:gd name="connsiteY2" fmla="*/ 1119866 h 1252266"/>
              <a:gd name="connsiteX3" fmla="*/ 2047382 w 2179782"/>
              <a:gd name="connsiteY3" fmla="*/ 1252266 h 1252266"/>
              <a:gd name="connsiteX4" fmla="*/ 132400 w 2179782"/>
              <a:gd name="connsiteY4" fmla="*/ 1252266 h 1252266"/>
              <a:gd name="connsiteX5" fmla="*/ 0 w 2179782"/>
              <a:gd name="connsiteY5" fmla="*/ 1119866 h 1252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9782" h="1252266">
                <a:moveTo>
                  <a:pt x="0" y="0"/>
                </a:moveTo>
                <a:lnTo>
                  <a:pt x="2179782" y="0"/>
                </a:lnTo>
                <a:lnTo>
                  <a:pt x="2179782" y="1119866"/>
                </a:lnTo>
                <a:cubicBezTo>
                  <a:pt x="2179782" y="1192989"/>
                  <a:pt x="2120505" y="1252266"/>
                  <a:pt x="2047382" y="1252266"/>
                </a:cubicBezTo>
                <a:lnTo>
                  <a:pt x="132400" y="1252266"/>
                </a:lnTo>
                <a:cubicBezTo>
                  <a:pt x="59277" y="1252266"/>
                  <a:pt x="0" y="1192989"/>
                  <a:pt x="0" y="1119866"/>
                </a:cubicBezTo>
                <a:close/>
              </a:path>
            </a:pathLst>
          </a:custGeom>
          <a:blipFill dpi="0" rotWithShape="1">
            <a:blip r:embed="rId4"/>
            <a:srcRect/>
            <a:stretch>
              <a:fillRect t="-9000" b="-2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sz="1539" dirty="0"/>
          </a:p>
        </p:txBody>
      </p:sp>
      <p:sp>
        <p:nvSpPr>
          <p:cNvPr id="114" name="フリーフォーム: 図形 113">
            <a:extLst>
              <a:ext uri="{FF2B5EF4-FFF2-40B4-BE49-F238E27FC236}">
                <a16:creationId xmlns:a16="http://schemas.microsoft.com/office/drawing/2014/main" id="{7F16612F-B657-74B8-155B-1BAD52A74788}"/>
              </a:ext>
            </a:extLst>
          </p:cNvPr>
          <p:cNvSpPr/>
          <p:nvPr/>
        </p:nvSpPr>
        <p:spPr>
          <a:xfrm>
            <a:off x="3496521" y="3320948"/>
            <a:ext cx="1568938" cy="902155"/>
          </a:xfrm>
          <a:custGeom>
            <a:avLst/>
            <a:gdLst>
              <a:gd name="connsiteX0" fmla="*/ 0 w 2179782"/>
              <a:gd name="connsiteY0" fmla="*/ 0 h 1252266"/>
              <a:gd name="connsiteX1" fmla="*/ 2179782 w 2179782"/>
              <a:gd name="connsiteY1" fmla="*/ 0 h 1252266"/>
              <a:gd name="connsiteX2" fmla="*/ 2179782 w 2179782"/>
              <a:gd name="connsiteY2" fmla="*/ 1119866 h 1252266"/>
              <a:gd name="connsiteX3" fmla="*/ 2047382 w 2179782"/>
              <a:gd name="connsiteY3" fmla="*/ 1252266 h 1252266"/>
              <a:gd name="connsiteX4" fmla="*/ 132400 w 2179782"/>
              <a:gd name="connsiteY4" fmla="*/ 1252266 h 1252266"/>
              <a:gd name="connsiteX5" fmla="*/ 0 w 2179782"/>
              <a:gd name="connsiteY5" fmla="*/ 1119866 h 1252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9782" h="1252266">
                <a:moveTo>
                  <a:pt x="0" y="0"/>
                </a:moveTo>
                <a:lnTo>
                  <a:pt x="2179782" y="0"/>
                </a:lnTo>
                <a:lnTo>
                  <a:pt x="2179782" y="1119866"/>
                </a:lnTo>
                <a:cubicBezTo>
                  <a:pt x="2179782" y="1192989"/>
                  <a:pt x="2120505" y="1252266"/>
                  <a:pt x="2047382" y="1252266"/>
                </a:cubicBezTo>
                <a:lnTo>
                  <a:pt x="132400" y="1252266"/>
                </a:lnTo>
                <a:cubicBezTo>
                  <a:pt x="59277" y="1252266"/>
                  <a:pt x="0" y="1192989"/>
                  <a:pt x="0" y="1119866"/>
                </a:cubicBezTo>
                <a:close/>
              </a:path>
            </a:pathLst>
          </a:cu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sz="1539" dirty="0"/>
          </a:p>
        </p:txBody>
      </p:sp>
      <p:sp>
        <p:nvSpPr>
          <p:cNvPr id="115" name="フリーフォーム: 図形 114">
            <a:extLst>
              <a:ext uri="{FF2B5EF4-FFF2-40B4-BE49-F238E27FC236}">
                <a16:creationId xmlns:a16="http://schemas.microsoft.com/office/drawing/2014/main" id="{DAA489C7-9E46-3FAD-9F7E-6966956F5368}"/>
              </a:ext>
            </a:extLst>
          </p:cNvPr>
          <p:cNvSpPr/>
          <p:nvPr/>
        </p:nvSpPr>
        <p:spPr>
          <a:xfrm>
            <a:off x="5198151" y="3320948"/>
            <a:ext cx="1568938" cy="902155"/>
          </a:xfrm>
          <a:custGeom>
            <a:avLst/>
            <a:gdLst>
              <a:gd name="connsiteX0" fmla="*/ 0 w 2179782"/>
              <a:gd name="connsiteY0" fmla="*/ 0 h 1252266"/>
              <a:gd name="connsiteX1" fmla="*/ 2179782 w 2179782"/>
              <a:gd name="connsiteY1" fmla="*/ 0 h 1252266"/>
              <a:gd name="connsiteX2" fmla="*/ 2179782 w 2179782"/>
              <a:gd name="connsiteY2" fmla="*/ 1119866 h 1252266"/>
              <a:gd name="connsiteX3" fmla="*/ 2047382 w 2179782"/>
              <a:gd name="connsiteY3" fmla="*/ 1252266 h 1252266"/>
              <a:gd name="connsiteX4" fmla="*/ 132400 w 2179782"/>
              <a:gd name="connsiteY4" fmla="*/ 1252266 h 1252266"/>
              <a:gd name="connsiteX5" fmla="*/ 0 w 2179782"/>
              <a:gd name="connsiteY5" fmla="*/ 1119866 h 1252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9782" h="1252266">
                <a:moveTo>
                  <a:pt x="0" y="0"/>
                </a:moveTo>
                <a:lnTo>
                  <a:pt x="2179782" y="0"/>
                </a:lnTo>
                <a:lnTo>
                  <a:pt x="2179782" y="1119866"/>
                </a:lnTo>
                <a:cubicBezTo>
                  <a:pt x="2179782" y="1192989"/>
                  <a:pt x="2120505" y="1252266"/>
                  <a:pt x="2047382" y="1252266"/>
                </a:cubicBezTo>
                <a:lnTo>
                  <a:pt x="132400" y="1252266"/>
                </a:lnTo>
                <a:cubicBezTo>
                  <a:pt x="59277" y="1252266"/>
                  <a:pt x="0" y="1192989"/>
                  <a:pt x="0" y="1119866"/>
                </a:cubicBezTo>
                <a:close/>
              </a:path>
            </a:pathLst>
          </a:custGeom>
          <a:blipFill dpi="0" rotWithShape="1">
            <a:blip r:embed="rId6"/>
            <a:srcRect/>
            <a:stretch>
              <a:fillRect t="-2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sz="1539" dirty="0"/>
          </a:p>
        </p:txBody>
      </p:sp>
      <p:sp>
        <p:nvSpPr>
          <p:cNvPr id="116" name="フリーフォーム: 図形 115">
            <a:extLst>
              <a:ext uri="{FF2B5EF4-FFF2-40B4-BE49-F238E27FC236}">
                <a16:creationId xmlns:a16="http://schemas.microsoft.com/office/drawing/2014/main" id="{C54360F1-CF06-1043-B960-4C63B90F86B9}"/>
              </a:ext>
            </a:extLst>
          </p:cNvPr>
          <p:cNvSpPr/>
          <p:nvPr/>
        </p:nvSpPr>
        <p:spPr>
          <a:xfrm>
            <a:off x="6896648" y="3320948"/>
            <a:ext cx="1568938" cy="902155"/>
          </a:xfrm>
          <a:custGeom>
            <a:avLst/>
            <a:gdLst>
              <a:gd name="connsiteX0" fmla="*/ 0 w 2179782"/>
              <a:gd name="connsiteY0" fmla="*/ 0 h 1252266"/>
              <a:gd name="connsiteX1" fmla="*/ 2179782 w 2179782"/>
              <a:gd name="connsiteY1" fmla="*/ 0 h 1252266"/>
              <a:gd name="connsiteX2" fmla="*/ 2179782 w 2179782"/>
              <a:gd name="connsiteY2" fmla="*/ 1119866 h 1252266"/>
              <a:gd name="connsiteX3" fmla="*/ 2047382 w 2179782"/>
              <a:gd name="connsiteY3" fmla="*/ 1252266 h 1252266"/>
              <a:gd name="connsiteX4" fmla="*/ 132400 w 2179782"/>
              <a:gd name="connsiteY4" fmla="*/ 1252266 h 1252266"/>
              <a:gd name="connsiteX5" fmla="*/ 0 w 2179782"/>
              <a:gd name="connsiteY5" fmla="*/ 1119866 h 1252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9782" h="1252266">
                <a:moveTo>
                  <a:pt x="0" y="0"/>
                </a:moveTo>
                <a:lnTo>
                  <a:pt x="2179782" y="0"/>
                </a:lnTo>
                <a:lnTo>
                  <a:pt x="2179782" y="1119866"/>
                </a:lnTo>
                <a:cubicBezTo>
                  <a:pt x="2179782" y="1192989"/>
                  <a:pt x="2120505" y="1252266"/>
                  <a:pt x="2047382" y="1252266"/>
                </a:cubicBezTo>
                <a:lnTo>
                  <a:pt x="132400" y="1252266"/>
                </a:lnTo>
                <a:cubicBezTo>
                  <a:pt x="59277" y="1252266"/>
                  <a:pt x="0" y="1192989"/>
                  <a:pt x="0" y="1119866"/>
                </a:cubicBezTo>
                <a:close/>
              </a:path>
            </a:pathLst>
          </a:cu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sz="1539"/>
          </a:p>
        </p:txBody>
      </p:sp>
      <p:grpSp>
        <p:nvGrpSpPr>
          <p:cNvPr id="122" name="グループ化 121">
            <a:extLst>
              <a:ext uri="{FF2B5EF4-FFF2-40B4-BE49-F238E27FC236}">
                <a16:creationId xmlns:a16="http://schemas.microsoft.com/office/drawing/2014/main" id="{A16E0FAC-5EC1-F2B3-3429-D4650037E875}"/>
              </a:ext>
            </a:extLst>
          </p:cNvPr>
          <p:cNvGrpSpPr/>
          <p:nvPr/>
        </p:nvGrpSpPr>
        <p:grpSpPr>
          <a:xfrm>
            <a:off x="991056" y="2563204"/>
            <a:ext cx="989683" cy="434478"/>
            <a:chOff x="1324655" y="3687618"/>
            <a:chExt cx="1375002" cy="603092"/>
          </a:xfrm>
        </p:grpSpPr>
        <p:cxnSp>
          <p:nvCxnSpPr>
            <p:cNvPr id="123" name="直線矢印コネクタ 122">
              <a:extLst>
                <a:ext uri="{FF2B5EF4-FFF2-40B4-BE49-F238E27FC236}">
                  <a16:creationId xmlns:a16="http://schemas.microsoft.com/office/drawing/2014/main" id="{067A6C62-BEED-A323-7425-E40BE109AB74}"/>
                </a:ext>
              </a:extLst>
            </p:cNvPr>
            <p:cNvCxnSpPr>
              <a:cxnSpLocks/>
            </p:cNvCxnSpPr>
            <p:nvPr/>
          </p:nvCxnSpPr>
          <p:spPr>
            <a:xfrm>
              <a:off x="1324655" y="3860453"/>
              <a:ext cx="1375002" cy="0"/>
            </a:xfrm>
            <a:prstGeom prst="straightConnector1">
              <a:avLst/>
            </a:prstGeom>
            <a:ln w="12700">
              <a:solidFill>
                <a:schemeClr val="bg1">
                  <a:lumMod val="85000"/>
                  <a:alpha val="92000"/>
                </a:schemeClr>
              </a:solidFill>
              <a:headEnd type="arrow" w="sm" len="med"/>
              <a:tailEnd type="arrow" w="sm" len="med"/>
            </a:ln>
          </p:spPr>
          <p:style>
            <a:lnRef idx="1">
              <a:schemeClr val="accent1"/>
            </a:lnRef>
            <a:fillRef idx="0">
              <a:schemeClr val="accent1"/>
            </a:fillRef>
            <a:effectRef idx="0">
              <a:schemeClr val="accent1"/>
            </a:effectRef>
            <a:fontRef idx="minor">
              <a:schemeClr val="tx1"/>
            </a:fontRef>
          </p:style>
        </p:cxnSp>
        <p:sp>
          <p:nvSpPr>
            <p:cNvPr id="124" name="四角形: 角を丸くする 123">
              <a:extLst>
                <a:ext uri="{FF2B5EF4-FFF2-40B4-BE49-F238E27FC236}">
                  <a16:creationId xmlns:a16="http://schemas.microsoft.com/office/drawing/2014/main" id="{E28D3E07-2226-C647-01D0-F5664848A9B9}"/>
                </a:ext>
              </a:extLst>
            </p:cNvPr>
            <p:cNvSpPr/>
            <p:nvPr/>
          </p:nvSpPr>
          <p:spPr>
            <a:xfrm>
              <a:off x="1687877" y="3792634"/>
              <a:ext cx="655121" cy="186361"/>
            </a:xfrm>
            <a:prstGeom prst="roundRect">
              <a:avLst/>
            </a:prstGeom>
            <a:solidFill>
              <a:srgbClr val="181A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39" dirty="0"/>
            </a:p>
          </p:txBody>
        </p:sp>
        <p:sp>
          <p:nvSpPr>
            <p:cNvPr id="125" name="テキスト ボックス 124">
              <a:extLst>
                <a:ext uri="{FF2B5EF4-FFF2-40B4-BE49-F238E27FC236}">
                  <a16:creationId xmlns:a16="http://schemas.microsoft.com/office/drawing/2014/main" id="{AC98D5E6-E17B-3E3E-9AD3-AD487F614D5F}"/>
                </a:ext>
              </a:extLst>
            </p:cNvPr>
            <p:cNvSpPr txBox="1"/>
            <p:nvPr/>
          </p:nvSpPr>
          <p:spPr>
            <a:xfrm>
              <a:off x="1573967" y="3687618"/>
              <a:ext cx="822042" cy="603092"/>
            </a:xfrm>
            <a:prstGeom prst="rect">
              <a:avLst/>
            </a:prstGeom>
            <a:noFill/>
          </p:spPr>
          <p:txBody>
            <a:bodyPr wrap="square" rtlCol="0">
              <a:spAutoFit/>
            </a:bodyPr>
            <a:lstStyle/>
            <a:p>
              <a:pPr algn="ctr"/>
              <a:r>
                <a:rPr lang="en-US" altLang="ja-JP" sz="1539" dirty="0">
                  <a:solidFill>
                    <a:schemeClr val="bg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 </a:t>
              </a:r>
              <a:r>
                <a:rPr lang="en-US" altLang="ja-JP" sz="1197" dirty="0">
                  <a:solidFill>
                    <a:schemeClr val="bg1"/>
                  </a:solidFill>
                  <a:latin typeface="HGSｺﾞｼｯｸE" panose="020B0900000000000000" pitchFamily="50" charset="-128"/>
                  <a:ea typeface="HGSｺﾞｼｯｸE" panose="020B0900000000000000" pitchFamily="50" charset="-128"/>
                  <a:cs typeface="源柔ゴシック Regular" panose="020B0302020203020207" pitchFamily="50" charset="-128"/>
                </a:rPr>
                <a:t>3 </a:t>
              </a:r>
              <a:r>
                <a:rPr lang="en-US" altLang="ja-JP" sz="684" dirty="0">
                  <a:solidFill>
                    <a:schemeClr val="bg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meters</a:t>
              </a:r>
              <a:endParaRPr lang="ja-JP" altLang="en-US" sz="684" dirty="0">
                <a:solidFill>
                  <a:schemeClr val="bg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p:txBody>
        </p:sp>
      </p:grpSp>
      <p:cxnSp>
        <p:nvCxnSpPr>
          <p:cNvPr id="126" name="直線矢印コネクタ 125">
            <a:extLst>
              <a:ext uri="{FF2B5EF4-FFF2-40B4-BE49-F238E27FC236}">
                <a16:creationId xmlns:a16="http://schemas.microsoft.com/office/drawing/2014/main" id="{FCE66F93-E3FB-70C3-43E6-04CFAF03157C}"/>
              </a:ext>
            </a:extLst>
          </p:cNvPr>
          <p:cNvCxnSpPr>
            <a:cxnSpLocks/>
          </p:cNvCxnSpPr>
          <p:nvPr/>
        </p:nvCxnSpPr>
        <p:spPr>
          <a:xfrm>
            <a:off x="2161236" y="2692693"/>
            <a:ext cx="1357856" cy="0"/>
          </a:xfrm>
          <a:prstGeom prst="straightConnector1">
            <a:avLst/>
          </a:prstGeom>
          <a:ln w="12700">
            <a:solidFill>
              <a:schemeClr val="bg1">
                <a:lumMod val="85000"/>
                <a:alpha val="92000"/>
              </a:schemeClr>
            </a:solidFill>
            <a:headEnd type="arrow" w="sm" len="med"/>
            <a:tailEnd type="arrow" w="sm" len="med"/>
          </a:ln>
        </p:spPr>
        <p:style>
          <a:lnRef idx="1">
            <a:schemeClr val="accent1"/>
          </a:lnRef>
          <a:fillRef idx="0">
            <a:schemeClr val="accent1"/>
          </a:fillRef>
          <a:effectRef idx="0">
            <a:schemeClr val="accent1"/>
          </a:effectRef>
          <a:fontRef idx="minor">
            <a:schemeClr val="tx1"/>
          </a:fontRef>
        </p:style>
      </p:cxnSp>
      <p:sp>
        <p:nvSpPr>
          <p:cNvPr id="127" name="四角形: 角を丸くする 126">
            <a:extLst>
              <a:ext uri="{FF2B5EF4-FFF2-40B4-BE49-F238E27FC236}">
                <a16:creationId xmlns:a16="http://schemas.microsoft.com/office/drawing/2014/main" id="{6DFD35DF-8045-B0F4-8DD9-55481D28738A}"/>
              </a:ext>
            </a:extLst>
          </p:cNvPr>
          <p:cNvSpPr/>
          <p:nvPr/>
        </p:nvSpPr>
        <p:spPr>
          <a:xfrm>
            <a:off x="2593783" y="2648512"/>
            <a:ext cx="553686" cy="134258"/>
          </a:xfrm>
          <a:prstGeom prst="roundRect">
            <a:avLst/>
          </a:prstGeom>
          <a:solidFill>
            <a:srgbClr val="181A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39" dirty="0"/>
          </a:p>
        </p:txBody>
      </p:sp>
      <p:sp>
        <p:nvSpPr>
          <p:cNvPr id="128" name="テキスト ボックス 127">
            <a:extLst>
              <a:ext uri="{FF2B5EF4-FFF2-40B4-BE49-F238E27FC236}">
                <a16:creationId xmlns:a16="http://schemas.microsoft.com/office/drawing/2014/main" id="{1E00F5CB-4A2E-F066-B118-835EF8E20C40}"/>
              </a:ext>
            </a:extLst>
          </p:cNvPr>
          <p:cNvSpPr txBox="1"/>
          <p:nvPr/>
        </p:nvSpPr>
        <p:spPr>
          <a:xfrm>
            <a:off x="2509019" y="2572858"/>
            <a:ext cx="685886" cy="434478"/>
          </a:xfrm>
          <a:prstGeom prst="rect">
            <a:avLst/>
          </a:prstGeom>
          <a:noFill/>
        </p:spPr>
        <p:txBody>
          <a:bodyPr wrap="square" rtlCol="0">
            <a:spAutoFit/>
          </a:bodyPr>
          <a:lstStyle/>
          <a:p>
            <a:pPr algn="ctr"/>
            <a:r>
              <a:rPr lang="en-US" altLang="ja-JP" sz="1539" dirty="0">
                <a:solidFill>
                  <a:schemeClr val="bg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 </a:t>
            </a:r>
            <a:r>
              <a:rPr lang="en-US" altLang="ja-JP" sz="1197" dirty="0">
                <a:solidFill>
                  <a:schemeClr val="bg1"/>
                </a:solidFill>
                <a:latin typeface="HGSｺﾞｼｯｸE" panose="020B0900000000000000" pitchFamily="50" charset="-128"/>
                <a:ea typeface="HGSｺﾞｼｯｸE" panose="020B0900000000000000" pitchFamily="50" charset="-128"/>
                <a:cs typeface="源柔ゴシック Regular" panose="020B0302020203020207" pitchFamily="50" charset="-128"/>
              </a:rPr>
              <a:t>27 </a:t>
            </a:r>
            <a:r>
              <a:rPr lang="en-US" altLang="ja-JP" sz="684" dirty="0">
                <a:solidFill>
                  <a:schemeClr val="bg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meters</a:t>
            </a:r>
            <a:endParaRPr lang="ja-JP" altLang="en-US" sz="684" dirty="0">
              <a:solidFill>
                <a:schemeClr val="bg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p:txBody>
      </p:sp>
      <p:cxnSp>
        <p:nvCxnSpPr>
          <p:cNvPr id="129" name="直線矢印コネクタ 128">
            <a:extLst>
              <a:ext uri="{FF2B5EF4-FFF2-40B4-BE49-F238E27FC236}">
                <a16:creationId xmlns:a16="http://schemas.microsoft.com/office/drawing/2014/main" id="{EC295F35-06C7-2DFD-F769-A33B8A614BEF}"/>
              </a:ext>
            </a:extLst>
          </p:cNvPr>
          <p:cNvCxnSpPr>
            <a:cxnSpLocks/>
          </p:cNvCxnSpPr>
          <p:nvPr/>
        </p:nvCxnSpPr>
        <p:spPr>
          <a:xfrm>
            <a:off x="3726327" y="2693239"/>
            <a:ext cx="1965155" cy="0"/>
          </a:xfrm>
          <a:prstGeom prst="straightConnector1">
            <a:avLst/>
          </a:prstGeom>
          <a:ln w="12700">
            <a:solidFill>
              <a:schemeClr val="bg1">
                <a:lumMod val="85000"/>
                <a:alpha val="92000"/>
              </a:schemeClr>
            </a:solidFill>
            <a:headEnd type="arrow" w="sm" len="med"/>
            <a:tailEnd type="arrow" w="sm" len="med"/>
          </a:ln>
        </p:spPr>
        <p:style>
          <a:lnRef idx="1">
            <a:schemeClr val="accent1"/>
          </a:lnRef>
          <a:fillRef idx="0">
            <a:schemeClr val="accent1"/>
          </a:fillRef>
          <a:effectRef idx="0">
            <a:schemeClr val="accent1"/>
          </a:effectRef>
          <a:fontRef idx="minor">
            <a:schemeClr val="tx1"/>
          </a:fontRef>
        </p:style>
      </p:cxnSp>
      <p:sp>
        <p:nvSpPr>
          <p:cNvPr id="130" name="四角形: 角を丸くする 129">
            <a:extLst>
              <a:ext uri="{FF2B5EF4-FFF2-40B4-BE49-F238E27FC236}">
                <a16:creationId xmlns:a16="http://schemas.microsoft.com/office/drawing/2014/main" id="{ABC0B651-2D36-0959-B571-9ADE9711A223}"/>
              </a:ext>
            </a:extLst>
          </p:cNvPr>
          <p:cNvSpPr/>
          <p:nvPr/>
        </p:nvSpPr>
        <p:spPr>
          <a:xfrm>
            <a:off x="4158874" y="2649058"/>
            <a:ext cx="553686" cy="134258"/>
          </a:xfrm>
          <a:prstGeom prst="roundRect">
            <a:avLst/>
          </a:prstGeom>
          <a:solidFill>
            <a:srgbClr val="181A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39" dirty="0"/>
          </a:p>
        </p:txBody>
      </p:sp>
      <p:sp>
        <p:nvSpPr>
          <p:cNvPr id="131" name="テキスト ボックス 130">
            <a:extLst>
              <a:ext uri="{FF2B5EF4-FFF2-40B4-BE49-F238E27FC236}">
                <a16:creationId xmlns:a16="http://schemas.microsoft.com/office/drawing/2014/main" id="{141D5908-BF69-DF2F-4520-D32D3ACA0435}"/>
              </a:ext>
            </a:extLst>
          </p:cNvPr>
          <p:cNvSpPr txBox="1"/>
          <p:nvPr/>
        </p:nvSpPr>
        <p:spPr>
          <a:xfrm>
            <a:off x="4074110" y="2573402"/>
            <a:ext cx="685886" cy="434478"/>
          </a:xfrm>
          <a:prstGeom prst="rect">
            <a:avLst/>
          </a:prstGeom>
          <a:noFill/>
        </p:spPr>
        <p:txBody>
          <a:bodyPr wrap="square" rtlCol="0">
            <a:spAutoFit/>
          </a:bodyPr>
          <a:lstStyle/>
          <a:p>
            <a:pPr algn="ctr"/>
            <a:r>
              <a:rPr lang="en-US" altLang="ja-JP" sz="1539" dirty="0">
                <a:solidFill>
                  <a:schemeClr val="bg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 </a:t>
            </a:r>
            <a:r>
              <a:rPr lang="en-US" altLang="ja-JP" sz="1197" dirty="0">
                <a:solidFill>
                  <a:schemeClr val="bg1"/>
                </a:solidFill>
                <a:latin typeface="HGSｺﾞｼｯｸE" panose="020B0900000000000000" pitchFamily="50" charset="-128"/>
                <a:ea typeface="HGSｺﾞｼｯｸE" panose="020B0900000000000000" pitchFamily="50" charset="-128"/>
                <a:cs typeface="源柔ゴシック Regular" panose="020B0302020203020207" pitchFamily="50" charset="-128"/>
              </a:rPr>
              <a:t>91 </a:t>
            </a:r>
            <a:r>
              <a:rPr lang="en-US" altLang="ja-JP" sz="684" dirty="0">
                <a:solidFill>
                  <a:schemeClr val="bg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meters</a:t>
            </a:r>
            <a:endParaRPr lang="ja-JP" altLang="en-US" sz="684" dirty="0">
              <a:solidFill>
                <a:schemeClr val="bg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p:txBody>
      </p:sp>
      <p:cxnSp>
        <p:nvCxnSpPr>
          <p:cNvPr id="132" name="直線矢印コネクタ 131">
            <a:extLst>
              <a:ext uri="{FF2B5EF4-FFF2-40B4-BE49-F238E27FC236}">
                <a16:creationId xmlns:a16="http://schemas.microsoft.com/office/drawing/2014/main" id="{D8D8408A-6826-36A5-3F39-413945D7E488}"/>
              </a:ext>
            </a:extLst>
          </p:cNvPr>
          <p:cNvCxnSpPr>
            <a:cxnSpLocks/>
          </p:cNvCxnSpPr>
          <p:nvPr/>
        </p:nvCxnSpPr>
        <p:spPr>
          <a:xfrm>
            <a:off x="5795062" y="2689312"/>
            <a:ext cx="2497704" cy="0"/>
          </a:xfrm>
          <a:prstGeom prst="straightConnector1">
            <a:avLst/>
          </a:prstGeom>
          <a:ln w="12700">
            <a:solidFill>
              <a:schemeClr val="bg1">
                <a:lumMod val="85000"/>
                <a:alpha val="92000"/>
              </a:schemeClr>
            </a:solidFill>
            <a:headEnd type="arrow" w="sm" len="med"/>
            <a:tailEnd type="arrow" w="sm" len="med"/>
          </a:ln>
        </p:spPr>
        <p:style>
          <a:lnRef idx="1">
            <a:schemeClr val="accent1"/>
          </a:lnRef>
          <a:fillRef idx="0">
            <a:schemeClr val="accent1"/>
          </a:fillRef>
          <a:effectRef idx="0">
            <a:schemeClr val="accent1"/>
          </a:effectRef>
          <a:fontRef idx="minor">
            <a:schemeClr val="tx1"/>
          </a:fontRef>
        </p:style>
      </p:cxnSp>
      <p:sp>
        <p:nvSpPr>
          <p:cNvPr id="133" name="四角形: 角を丸くする 132">
            <a:extLst>
              <a:ext uri="{FF2B5EF4-FFF2-40B4-BE49-F238E27FC236}">
                <a16:creationId xmlns:a16="http://schemas.microsoft.com/office/drawing/2014/main" id="{27F27ABD-73FD-6019-0A68-A1EE37493664}"/>
              </a:ext>
            </a:extLst>
          </p:cNvPr>
          <p:cNvSpPr/>
          <p:nvPr/>
        </p:nvSpPr>
        <p:spPr>
          <a:xfrm>
            <a:off x="6227609" y="2638857"/>
            <a:ext cx="553686" cy="134258"/>
          </a:xfrm>
          <a:prstGeom prst="roundRect">
            <a:avLst/>
          </a:prstGeom>
          <a:solidFill>
            <a:srgbClr val="181A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39" dirty="0"/>
          </a:p>
        </p:txBody>
      </p:sp>
      <p:sp>
        <p:nvSpPr>
          <p:cNvPr id="134" name="テキスト ボックス 133">
            <a:extLst>
              <a:ext uri="{FF2B5EF4-FFF2-40B4-BE49-F238E27FC236}">
                <a16:creationId xmlns:a16="http://schemas.microsoft.com/office/drawing/2014/main" id="{B4B608E6-4D1F-7056-9BE9-777B916B6439}"/>
              </a:ext>
            </a:extLst>
          </p:cNvPr>
          <p:cNvSpPr txBox="1"/>
          <p:nvPr/>
        </p:nvSpPr>
        <p:spPr>
          <a:xfrm>
            <a:off x="6120530" y="2563203"/>
            <a:ext cx="790816" cy="434478"/>
          </a:xfrm>
          <a:prstGeom prst="rect">
            <a:avLst/>
          </a:prstGeom>
          <a:noFill/>
        </p:spPr>
        <p:txBody>
          <a:bodyPr wrap="square" rtlCol="0">
            <a:spAutoFit/>
          </a:bodyPr>
          <a:lstStyle/>
          <a:p>
            <a:pPr algn="ctr"/>
            <a:r>
              <a:rPr lang="en-US" altLang="ja-JP" sz="1539" dirty="0">
                <a:solidFill>
                  <a:schemeClr val="bg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 </a:t>
            </a:r>
            <a:r>
              <a:rPr lang="en-US" altLang="ja-JP" sz="1197" dirty="0">
                <a:solidFill>
                  <a:schemeClr val="bg1"/>
                </a:solidFill>
                <a:latin typeface="HGSｺﾞｼｯｸE" panose="020B0900000000000000" pitchFamily="50" charset="-128"/>
                <a:ea typeface="HGSｺﾞｼｯｸE" panose="020B0900000000000000" pitchFamily="50" charset="-128"/>
                <a:cs typeface="源柔ゴシック Regular" panose="020B0302020203020207" pitchFamily="50" charset="-128"/>
              </a:rPr>
              <a:t>109 </a:t>
            </a:r>
            <a:r>
              <a:rPr lang="en-US" altLang="ja-JP" sz="684" dirty="0">
                <a:solidFill>
                  <a:schemeClr val="bg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meters</a:t>
            </a:r>
            <a:endParaRPr lang="ja-JP" altLang="en-US" sz="684" dirty="0">
              <a:solidFill>
                <a:schemeClr val="bg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p:txBody>
      </p:sp>
      <p:sp>
        <p:nvSpPr>
          <p:cNvPr id="138" name="テキスト ボックス 137">
            <a:extLst>
              <a:ext uri="{FF2B5EF4-FFF2-40B4-BE49-F238E27FC236}">
                <a16:creationId xmlns:a16="http://schemas.microsoft.com/office/drawing/2014/main" id="{17653916-53F0-F061-0C87-C843BACF39B7}"/>
              </a:ext>
            </a:extLst>
          </p:cNvPr>
          <p:cNvSpPr txBox="1"/>
          <p:nvPr/>
        </p:nvSpPr>
        <p:spPr>
          <a:xfrm>
            <a:off x="1419470" y="1279501"/>
            <a:ext cx="880739" cy="460767"/>
          </a:xfrm>
          <a:prstGeom prst="rect">
            <a:avLst/>
          </a:prstGeom>
          <a:noFill/>
        </p:spPr>
        <p:txBody>
          <a:bodyPr wrap="square" rtlCol="0">
            <a:spAutoFit/>
          </a:bodyPr>
          <a:lstStyle/>
          <a:p>
            <a:r>
              <a:rPr lang="en-US" altLang="ja-JP" sz="1539" dirty="0">
                <a:solidFill>
                  <a:schemeClr val="bg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3 </a:t>
            </a:r>
            <a:r>
              <a:rPr lang="en-US" altLang="ja-JP" sz="855" dirty="0">
                <a:solidFill>
                  <a:schemeClr val="bg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MeV</a:t>
            </a:r>
            <a:br>
              <a:rPr lang="en-US" altLang="ja-JP" sz="855" dirty="0">
                <a:solidFill>
                  <a:schemeClr val="bg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br>
            <a:r>
              <a:rPr lang="en-US" altLang="ja-JP" sz="855" dirty="0">
                <a:solidFill>
                  <a:schemeClr val="bg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(β=0.08)</a:t>
            </a:r>
            <a:endParaRPr lang="ja-JP" altLang="en-US" sz="855" dirty="0">
              <a:solidFill>
                <a:schemeClr val="bg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p:txBody>
      </p:sp>
      <p:sp>
        <p:nvSpPr>
          <p:cNvPr id="139" name="テキスト ボックス 138">
            <a:extLst>
              <a:ext uri="{FF2B5EF4-FFF2-40B4-BE49-F238E27FC236}">
                <a16:creationId xmlns:a16="http://schemas.microsoft.com/office/drawing/2014/main" id="{0C55D586-7F96-AD28-A28C-CACF4D836389}"/>
              </a:ext>
            </a:extLst>
          </p:cNvPr>
          <p:cNvSpPr txBox="1"/>
          <p:nvPr/>
        </p:nvSpPr>
        <p:spPr>
          <a:xfrm>
            <a:off x="2999593" y="1285709"/>
            <a:ext cx="726734" cy="460767"/>
          </a:xfrm>
          <a:prstGeom prst="rect">
            <a:avLst/>
          </a:prstGeom>
          <a:noFill/>
        </p:spPr>
        <p:txBody>
          <a:bodyPr wrap="square" rtlCol="0">
            <a:spAutoFit/>
          </a:bodyPr>
          <a:lstStyle/>
          <a:p>
            <a:r>
              <a:rPr lang="en-US" altLang="ja-JP" sz="1539" dirty="0">
                <a:solidFill>
                  <a:schemeClr val="bg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50 </a:t>
            </a:r>
            <a:r>
              <a:rPr lang="en-US" altLang="ja-JP" sz="855" dirty="0">
                <a:solidFill>
                  <a:schemeClr val="bg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MeV</a:t>
            </a:r>
            <a:br>
              <a:rPr lang="en-US" altLang="ja-JP" sz="855" dirty="0">
                <a:solidFill>
                  <a:schemeClr val="bg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br>
            <a:r>
              <a:rPr lang="en-US" altLang="ja-JP" sz="855" dirty="0">
                <a:solidFill>
                  <a:schemeClr val="bg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(β=0.31)</a:t>
            </a:r>
            <a:endParaRPr lang="ja-JP" altLang="en-US" sz="855" dirty="0">
              <a:solidFill>
                <a:schemeClr val="bg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p:txBody>
      </p:sp>
      <p:sp>
        <p:nvSpPr>
          <p:cNvPr id="140" name="テキスト ボックス 139">
            <a:extLst>
              <a:ext uri="{FF2B5EF4-FFF2-40B4-BE49-F238E27FC236}">
                <a16:creationId xmlns:a16="http://schemas.microsoft.com/office/drawing/2014/main" id="{DA8C9DBC-5FCC-6DD7-F4B4-67FF1D61BCD4}"/>
              </a:ext>
            </a:extLst>
          </p:cNvPr>
          <p:cNvSpPr txBox="1"/>
          <p:nvPr/>
        </p:nvSpPr>
        <p:spPr>
          <a:xfrm>
            <a:off x="5106110" y="1297563"/>
            <a:ext cx="846529" cy="460767"/>
          </a:xfrm>
          <a:prstGeom prst="rect">
            <a:avLst/>
          </a:prstGeom>
          <a:noFill/>
        </p:spPr>
        <p:txBody>
          <a:bodyPr wrap="square" rtlCol="0">
            <a:spAutoFit/>
          </a:bodyPr>
          <a:lstStyle/>
          <a:p>
            <a:r>
              <a:rPr lang="en-US" altLang="ja-JP" sz="1539">
                <a:solidFill>
                  <a:schemeClr val="bg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191 </a:t>
            </a:r>
            <a:r>
              <a:rPr lang="en-US" altLang="ja-JP" sz="855" dirty="0">
                <a:solidFill>
                  <a:schemeClr val="bg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MeV</a:t>
            </a:r>
            <a:br>
              <a:rPr lang="en-US" altLang="ja-JP" sz="855" dirty="0">
                <a:solidFill>
                  <a:schemeClr val="bg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br>
            <a:r>
              <a:rPr lang="en-US" altLang="ja-JP" sz="855" dirty="0">
                <a:solidFill>
                  <a:schemeClr val="bg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(β</a:t>
            </a:r>
            <a:r>
              <a:rPr lang="en-US" altLang="ja-JP" sz="855">
                <a:solidFill>
                  <a:schemeClr val="bg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=0.55)</a:t>
            </a:r>
            <a:endParaRPr lang="ja-JP" altLang="en-US" sz="855" dirty="0">
              <a:solidFill>
                <a:schemeClr val="bg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p:txBody>
      </p:sp>
      <p:sp>
        <p:nvSpPr>
          <p:cNvPr id="141" name="テキスト ボックス 140">
            <a:extLst>
              <a:ext uri="{FF2B5EF4-FFF2-40B4-BE49-F238E27FC236}">
                <a16:creationId xmlns:a16="http://schemas.microsoft.com/office/drawing/2014/main" id="{87F5E21F-D529-DE5B-B1D3-42D9731DC6BC}"/>
              </a:ext>
            </a:extLst>
          </p:cNvPr>
          <p:cNvSpPr txBox="1"/>
          <p:nvPr/>
        </p:nvSpPr>
        <p:spPr>
          <a:xfrm>
            <a:off x="7690486" y="1274093"/>
            <a:ext cx="865073" cy="460767"/>
          </a:xfrm>
          <a:prstGeom prst="rect">
            <a:avLst/>
          </a:prstGeom>
          <a:noFill/>
        </p:spPr>
        <p:txBody>
          <a:bodyPr wrap="square" rtlCol="0">
            <a:spAutoFit/>
          </a:bodyPr>
          <a:lstStyle/>
          <a:p>
            <a:r>
              <a:rPr lang="en-US" altLang="ja-JP" sz="1539" dirty="0">
                <a:solidFill>
                  <a:schemeClr val="bg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400 </a:t>
            </a:r>
            <a:r>
              <a:rPr lang="en-US" altLang="ja-JP" sz="855" dirty="0">
                <a:solidFill>
                  <a:schemeClr val="bg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MeV</a:t>
            </a:r>
            <a:br>
              <a:rPr lang="en-US" altLang="ja-JP" sz="855" dirty="0">
                <a:solidFill>
                  <a:schemeClr val="bg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br>
            <a:r>
              <a:rPr lang="en-US" altLang="ja-JP" sz="855" dirty="0">
                <a:solidFill>
                  <a:schemeClr val="bg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(β=0.71)</a:t>
            </a:r>
            <a:endParaRPr lang="ja-JP" altLang="en-US" sz="855" dirty="0">
              <a:solidFill>
                <a:schemeClr val="bg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p:txBody>
      </p:sp>
      <p:graphicFrame>
        <p:nvGraphicFramePr>
          <p:cNvPr id="150" name="表 150">
            <a:extLst>
              <a:ext uri="{FF2B5EF4-FFF2-40B4-BE49-F238E27FC236}">
                <a16:creationId xmlns:a16="http://schemas.microsoft.com/office/drawing/2014/main" id="{0ACF7112-0C94-369E-7CDA-4525971310A2}"/>
              </a:ext>
            </a:extLst>
          </p:cNvPr>
          <p:cNvGraphicFramePr>
            <a:graphicFrameLocks noGrp="1"/>
          </p:cNvGraphicFramePr>
          <p:nvPr>
            <p:extLst>
              <p:ext uri="{D42A27DB-BD31-4B8C-83A1-F6EECF244321}">
                <p14:modId xmlns:p14="http://schemas.microsoft.com/office/powerpoint/2010/main" val="3485635458"/>
              </p:ext>
            </p:extLst>
          </p:nvPr>
        </p:nvGraphicFramePr>
        <p:xfrm>
          <a:off x="323528" y="4437112"/>
          <a:ext cx="3826136" cy="1103286"/>
        </p:xfrm>
        <a:graphic>
          <a:graphicData uri="http://schemas.openxmlformats.org/drawingml/2006/table">
            <a:tbl>
              <a:tblPr firstRow="1" bandRow="1">
                <a:tableStyleId>{BC89EF96-8CEA-46FF-86C4-4CE0E7609802}</a:tableStyleId>
              </a:tblPr>
              <a:tblGrid>
                <a:gridCol w="2513571">
                  <a:extLst>
                    <a:ext uri="{9D8B030D-6E8A-4147-A177-3AD203B41FA5}">
                      <a16:colId xmlns:a16="http://schemas.microsoft.com/office/drawing/2014/main" val="2380616476"/>
                    </a:ext>
                  </a:extLst>
                </a:gridCol>
                <a:gridCol w="1312565">
                  <a:extLst>
                    <a:ext uri="{9D8B030D-6E8A-4147-A177-3AD203B41FA5}">
                      <a16:colId xmlns:a16="http://schemas.microsoft.com/office/drawing/2014/main" val="3375929201"/>
                    </a:ext>
                  </a:extLst>
                </a:gridCol>
              </a:tblGrid>
              <a:tr h="364945">
                <a:tc>
                  <a:txBody>
                    <a:bodyPr/>
                    <a:lstStyle/>
                    <a:p>
                      <a:r>
                        <a:rPr kumimoji="1" lang="en-US" altLang="ja-JP" sz="1900" b="0" dirty="0">
                          <a:solidFill>
                            <a:schemeClr val="bg1"/>
                          </a:solidFill>
                          <a:latin typeface="UD デジタル 教科書体 NK-B" panose="02020700000000000000" pitchFamily="18" charset="-128"/>
                          <a:ea typeface="UD デジタル 教科書体 NK-B" panose="02020700000000000000" pitchFamily="18" charset="-128"/>
                        </a:rPr>
                        <a:t>particle</a:t>
                      </a:r>
                      <a:endParaRPr kumimoji="1" lang="ja-JP" altLang="en-US" sz="1900" b="0" dirty="0">
                        <a:solidFill>
                          <a:schemeClr val="bg1"/>
                        </a:solidFill>
                        <a:latin typeface="UD デジタル 教科書体 NK-B" panose="02020700000000000000" pitchFamily="18" charset="-128"/>
                        <a:ea typeface="UD デジタル 教科書体 NK-B" panose="02020700000000000000" pitchFamily="18" charset="-128"/>
                        <a:cs typeface="源柔ゴシック Regular" panose="020B0302020203020207" pitchFamily="50" charset="-128"/>
                      </a:endParaRPr>
                    </a:p>
                  </a:txBody>
                  <a:tcPr marL="78203" marR="78203" marT="39101" marB="39101"/>
                </a:tc>
                <a:tc>
                  <a:txBody>
                    <a:bodyPr/>
                    <a:lstStyle/>
                    <a:p>
                      <a:pPr algn="r"/>
                      <a:r>
                        <a:rPr kumimoji="1" lang="en-US" altLang="ja-JP" sz="1900" b="0" dirty="0">
                          <a:solidFill>
                            <a:schemeClr val="bg1"/>
                          </a:solidFill>
                          <a:latin typeface="UD デジタル 教科書体 NK-B" panose="02020700000000000000" pitchFamily="18" charset="-128"/>
                          <a:ea typeface="UD デジタル 教科書体 NK-B" panose="02020700000000000000" pitchFamily="18" charset="-128"/>
                        </a:rPr>
                        <a:t>H</a:t>
                      </a:r>
                      <a:r>
                        <a:rPr kumimoji="1" lang="en-US" altLang="ja-JP" sz="1900" b="0" baseline="30000" dirty="0">
                          <a:solidFill>
                            <a:schemeClr val="bg1"/>
                          </a:solidFill>
                          <a:latin typeface="UD デジタル 教科書体 NK-B" panose="02020700000000000000" pitchFamily="18" charset="-128"/>
                          <a:ea typeface="UD デジタル 教科書体 NK-B" panose="02020700000000000000" pitchFamily="18" charset="-128"/>
                        </a:rPr>
                        <a:t>-</a:t>
                      </a:r>
                      <a:endParaRPr kumimoji="1" lang="ja-JP" altLang="en-US" sz="1900" b="0" baseline="30000" dirty="0">
                        <a:solidFill>
                          <a:schemeClr val="bg1"/>
                        </a:solidFill>
                        <a:latin typeface="UD デジタル 教科書体 NK-B" panose="02020700000000000000" pitchFamily="18" charset="-128"/>
                        <a:ea typeface="UD デジタル 教科書体 NK-B" panose="02020700000000000000" pitchFamily="18" charset="-128"/>
                        <a:cs typeface="源柔ゴシック Regular" panose="020B0302020203020207" pitchFamily="50" charset="-128"/>
                      </a:endParaRPr>
                    </a:p>
                  </a:txBody>
                  <a:tcPr marL="78203" marR="78203" marT="39101" marB="39101"/>
                </a:tc>
                <a:extLst>
                  <a:ext uri="{0D108BD9-81ED-4DB2-BD59-A6C34878D82A}">
                    <a16:rowId xmlns:a16="http://schemas.microsoft.com/office/drawing/2014/main" val="2016750177"/>
                  </a:ext>
                </a:extLst>
              </a:tr>
              <a:tr h="364945">
                <a:tc>
                  <a:txBody>
                    <a:bodyPr/>
                    <a:lstStyle/>
                    <a:p>
                      <a:r>
                        <a:rPr kumimoji="1" lang="en-US" altLang="ja-JP" sz="1900" b="0" dirty="0">
                          <a:solidFill>
                            <a:schemeClr val="bg1"/>
                          </a:solidFill>
                          <a:latin typeface="UD デジタル 教科書体 NK-B" panose="02020700000000000000" pitchFamily="18" charset="-128"/>
                          <a:ea typeface="UD デジタル 教科書体 NK-B" panose="02020700000000000000" pitchFamily="18" charset="-128"/>
                        </a:rPr>
                        <a:t>output energy</a:t>
                      </a:r>
                      <a:endParaRPr kumimoji="1" lang="ja-JP" altLang="en-US" sz="1900" b="0" dirty="0">
                        <a:solidFill>
                          <a:schemeClr val="bg1"/>
                        </a:solidFill>
                        <a:latin typeface="UD デジタル 教科書体 NK-B" panose="02020700000000000000" pitchFamily="18" charset="-128"/>
                        <a:ea typeface="UD デジタル 教科書体 NK-B" panose="02020700000000000000" pitchFamily="18" charset="-128"/>
                        <a:cs typeface="源柔ゴシック Regular" panose="020B0302020203020207" pitchFamily="50" charset="-128"/>
                      </a:endParaRPr>
                    </a:p>
                  </a:txBody>
                  <a:tcPr marL="78203" marR="78203" marT="39101" marB="39101"/>
                </a:tc>
                <a:tc>
                  <a:txBody>
                    <a:bodyPr/>
                    <a:lstStyle/>
                    <a:p>
                      <a:pPr algn="r"/>
                      <a:r>
                        <a:rPr kumimoji="1" lang="en-US" altLang="ja-JP" sz="1900" b="0" dirty="0">
                          <a:solidFill>
                            <a:schemeClr val="bg1"/>
                          </a:solidFill>
                          <a:latin typeface="UD デジタル 教科書体 NK-B" panose="02020700000000000000" pitchFamily="18" charset="-128"/>
                          <a:ea typeface="UD デジタル 教科書体 NK-B" panose="02020700000000000000" pitchFamily="18" charset="-128"/>
                        </a:rPr>
                        <a:t>400 MeV</a:t>
                      </a:r>
                      <a:endParaRPr kumimoji="1" lang="ja-JP" altLang="en-US" sz="1900" b="0" dirty="0">
                        <a:solidFill>
                          <a:schemeClr val="bg1"/>
                        </a:solidFill>
                        <a:latin typeface="UD デジタル 教科書体 NK-B" panose="02020700000000000000" pitchFamily="18" charset="-128"/>
                        <a:ea typeface="UD デジタル 教科書体 NK-B" panose="02020700000000000000" pitchFamily="18" charset="-128"/>
                        <a:cs typeface="源柔ゴシック Regular" panose="020B0302020203020207" pitchFamily="50" charset="-128"/>
                      </a:endParaRPr>
                    </a:p>
                  </a:txBody>
                  <a:tcPr marL="78203" marR="78203" marT="39101" marB="39101"/>
                </a:tc>
                <a:extLst>
                  <a:ext uri="{0D108BD9-81ED-4DB2-BD59-A6C34878D82A}">
                    <a16:rowId xmlns:a16="http://schemas.microsoft.com/office/drawing/2014/main" val="1098065487"/>
                  </a:ext>
                </a:extLst>
              </a:tr>
              <a:tr h="364945">
                <a:tc>
                  <a:txBody>
                    <a:bodyPr/>
                    <a:lstStyle/>
                    <a:p>
                      <a:r>
                        <a:rPr kumimoji="1" lang="en-US" altLang="ja-JP" sz="1900" b="0" dirty="0">
                          <a:solidFill>
                            <a:schemeClr val="bg1"/>
                          </a:solidFill>
                          <a:latin typeface="UD デジタル 教科書体 NK-B" panose="02020700000000000000" pitchFamily="18" charset="-128"/>
                          <a:ea typeface="UD デジタル 教科書体 NK-B" panose="02020700000000000000" pitchFamily="18" charset="-128"/>
                        </a:rPr>
                        <a:t>repetition</a:t>
                      </a:r>
                      <a:endParaRPr kumimoji="1" lang="ja-JP" altLang="en-US" sz="1900" b="0" dirty="0">
                        <a:solidFill>
                          <a:schemeClr val="bg1"/>
                        </a:solidFill>
                        <a:latin typeface="UD デジタル 教科書体 NK-B" panose="02020700000000000000" pitchFamily="18" charset="-128"/>
                        <a:ea typeface="UD デジタル 教科書体 NK-B" panose="02020700000000000000" pitchFamily="18" charset="-128"/>
                        <a:cs typeface="源柔ゴシック Regular" panose="020B0302020203020207" pitchFamily="50" charset="-128"/>
                      </a:endParaRPr>
                    </a:p>
                  </a:txBody>
                  <a:tcPr marL="78203" marR="78203" marT="39101" marB="39101"/>
                </a:tc>
                <a:tc>
                  <a:txBody>
                    <a:bodyPr/>
                    <a:lstStyle/>
                    <a:p>
                      <a:pPr algn="r"/>
                      <a:r>
                        <a:rPr kumimoji="1" lang="en-US" altLang="ja-JP" sz="1900" b="0" dirty="0">
                          <a:solidFill>
                            <a:schemeClr val="bg1"/>
                          </a:solidFill>
                          <a:latin typeface="UD デジタル 教科書体 NK-B" panose="02020700000000000000" pitchFamily="18" charset="-128"/>
                          <a:ea typeface="UD デジタル 教科書体 NK-B" panose="02020700000000000000" pitchFamily="18" charset="-128"/>
                        </a:rPr>
                        <a:t>25 Hz</a:t>
                      </a:r>
                      <a:endParaRPr kumimoji="1" lang="ja-JP" altLang="en-US" sz="1900" b="0" dirty="0">
                        <a:solidFill>
                          <a:schemeClr val="bg1"/>
                        </a:solidFill>
                        <a:latin typeface="UD デジタル 教科書体 NK-B" panose="02020700000000000000" pitchFamily="18" charset="-128"/>
                        <a:ea typeface="UD デジタル 教科書体 NK-B" panose="02020700000000000000" pitchFamily="18" charset="-128"/>
                        <a:cs typeface="源柔ゴシック Regular" panose="020B0302020203020207" pitchFamily="50" charset="-128"/>
                      </a:endParaRPr>
                    </a:p>
                  </a:txBody>
                  <a:tcPr marL="78203" marR="78203" marT="39101" marB="39101"/>
                </a:tc>
                <a:extLst>
                  <a:ext uri="{0D108BD9-81ED-4DB2-BD59-A6C34878D82A}">
                    <a16:rowId xmlns:a16="http://schemas.microsoft.com/office/drawing/2014/main" val="2561352925"/>
                  </a:ext>
                </a:extLst>
              </a:tr>
            </a:tbl>
          </a:graphicData>
        </a:graphic>
      </p:graphicFrame>
      <p:graphicFrame>
        <p:nvGraphicFramePr>
          <p:cNvPr id="151" name="表 150">
            <a:extLst>
              <a:ext uri="{FF2B5EF4-FFF2-40B4-BE49-F238E27FC236}">
                <a16:creationId xmlns:a16="http://schemas.microsoft.com/office/drawing/2014/main" id="{DE3F9964-826D-29F9-DED3-E35531ABA85F}"/>
              </a:ext>
            </a:extLst>
          </p:cNvPr>
          <p:cNvGraphicFramePr>
            <a:graphicFrameLocks noGrp="1"/>
          </p:cNvGraphicFramePr>
          <p:nvPr>
            <p:extLst>
              <p:ext uri="{D42A27DB-BD31-4B8C-83A1-F6EECF244321}">
                <p14:modId xmlns:p14="http://schemas.microsoft.com/office/powerpoint/2010/main" val="385486817"/>
              </p:ext>
            </p:extLst>
          </p:nvPr>
        </p:nvGraphicFramePr>
        <p:xfrm>
          <a:off x="4427984" y="4797152"/>
          <a:ext cx="4099779" cy="735524"/>
        </p:xfrm>
        <a:graphic>
          <a:graphicData uri="http://schemas.openxmlformats.org/drawingml/2006/table">
            <a:tbl>
              <a:tblPr firstRow="1" bandRow="1">
                <a:tableStyleId>{BC89EF96-8CEA-46FF-86C4-4CE0E7609802}</a:tableStyleId>
              </a:tblPr>
              <a:tblGrid>
                <a:gridCol w="2600783">
                  <a:extLst>
                    <a:ext uri="{9D8B030D-6E8A-4147-A177-3AD203B41FA5}">
                      <a16:colId xmlns:a16="http://schemas.microsoft.com/office/drawing/2014/main" val="2380616476"/>
                    </a:ext>
                  </a:extLst>
                </a:gridCol>
                <a:gridCol w="1498996">
                  <a:extLst>
                    <a:ext uri="{9D8B030D-6E8A-4147-A177-3AD203B41FA5}">
                      <a16:colId xmlns:a16="http://schemas.microsoft.com/office/drawing/2014/main" val="3375929201"/>
                    </a:ext>
                  </a:extLst>
                </a:gridCol>
              </a:tblGrid>
              <a:tr h="364945">
                <a:tc>
                  <a:txBody>
                    <a:bodyPr/>
                    <a:lstStyle/>
                    <a:p>
                      <a:r>
                        <a:rPr kumimoji="1" lang="en-US" altLang="ja-JP" sz="1900" b="0" dirty="0">
                          <a:solidFill>
                            <a:schemeClr val="bg1"/>
                          </a:solidFill>
                          <a:latin typeface="UD デジタル 教科書体 NK-B" panose="02020700000000000000" pitchFamily="18" charset="-128"/>
                          <a:ea typeface="UD デジタル 教科書体 NK-B" panose="02020700000000000000" pitchFamily="18" charset="-128"/>
                        </a:rPr>
                        <a:t>peak current</a:t>
                      </a:r>
                      <a:endParaRPr kumimoji="1" lang="ja-JP" altLang="en-US" sz="1900" b="0" dirty="0">
                        <a:solidFill>
                          <a:schemeClr val="bg1"/>
                        </a:solidFill>
                        <a:latin typeface="UD デジタル 教科書体 NK-B" panose="02020700000000000000" pitchFamily="18" charset="-128"/>
                        <a:ea typeface="UD デジタル 教科書体 NK-B" panose="02020700000000000000" pitchFamily="18" charset="-128"/>
                        <a:cs typeface="源柔ゴシック Regular" panose="020B0302020203020207" pitchFamily="50" charset="-128"/>
                      </a:endParaRPr>
                    </a:p>
                  </a:txBody>
                  <a:tcPr marL="78203" marR="78203" marT="39101" marB="39101"/>
                </a:tc>
                <a:tc>
                  <a:txBody>
                    <a:bodyPr/>
                    <a:lstStyle/>
                    <a:p>
                      <a:pPr algn="r"/>
                      <a:r>
                        <a:rPr kumimoji="1" lang="en-US" altLang="ja-JP" sz="1900" b="0" dirty="0">
                          <a:solidFill>
                            <a:schemeClr val="bg1"/>
                          </a:solidFill>
                          <a:latin typeface="UD デジタル 教科書体 NK-B" panose="02020700000000000000" pitchFamily="18" charset="-128"/>
                          <a:ea typeface="UD デジタル 教科書体 NK-B" panose="02020700000000000000" pitchFamily="18" charset="-128"/>
                        </a:rPr>
                        <a:t>50 mA</a:t>
                      </a:r>
                      <a:endParaRPr kumimoji="1" lang="ja-JP" altLang="en-US" sz="1900" b="0" baseline="30000" dirty="0">
                        <a:solidFill>
                          <a:schemeClr val="bg1"/>
                        </a:solidFill>
                        <a:latin typeface="UD デジタル 教科書体 NK-B" panose="02020700000000000000" pitchFamily="18" charset="-128"/>
                        <a:ea typeface="UD デジタル 教科書体 NK-B" panose="02020700000000000000" pitchFamily="18" charset="-128"/>
                        <a:cs typeface="源柔ゴシック Regular" panose="020B0302020203020207" pitchFamily="50" charset="-128"/>
                      </a:endParaRPr>
                    </a:p>
                  </a:txBody>
                  <a:tcPr marL="78203" marR="78203" marT="39101" marB="39101"/>
                </a:tc>
                <a:extLst>
                  <a:ext uri="{0D108BD9-81ED-4DB2-BD59-A6C34878D82A}">
                    <a16:rowId xmlns:a16="http://schemas.microsoft.com/office/drawing/2014/main" val="2016750177"/>
                  </a:ext>
                </a:extLst>
              </a:tr>
              <a:tr h="364945">
                <a:tc>
                  <a:txBody>
                    <a:bodyPr/>
                    <a:lstStyle/>
                    <a:p>
                      <a:r>
                        <a:rPr kumimoji="1" lang="en-US" altLang="ja-JP" sz="1900" b="0" dirty="0" err="1">
                          <a:solidFill>
                            <a:schemeClr val="bg1"/>
                          </a:solidFill>
                          <a:latin typeface="UD デジタル 教科書体 NK-B" panose="02020700000000000000" pitchFamily="18" charset="-128"/>
                          <a:ea typeface="UD デジタル 教科書体 NK-B" panose="02020700000000000000" pitchFamily="18" charset="-128"/>
                        </a:rPr>
                        <a:t>macropulse</a:t>
                      </a:r>
                      <a:r>
                        <a:rPr kumimoji="1" lang="en-US" altLang="ja-JP" sz="1900" b="0" dirty="0">
                          <a:solidFill>
                            <a:schemeClr val="bg1"/>
                          </a:solidFill>
                          <a:latin typeface="UD デジタル 教科書体 NK-B" panose="02020700000000000000" pitchFamily="18" charset="-128"/>
                          <a:ea typeface="UD デジタル 教科書体 NK-B" panose="02020700000000000000" pitchFamily="18" charset="-128"/>
                        </a:rPr>
                        <a:t> </a:t>
                      </a:r>
                      <a:endParaRPr kumimoji="1" lang="ja-JP" altLang="en-US" sz="1900" b="0" dirty="0">
                        <a:solidFill>
                          <a:schemeClr val="bg1"/>
                        </a:solidFill>
                        <a:latin typeface="UD デジタル 教科書体 NK-B" panose="02020700000000000000" pitchFamily="18" charset="-128"/>
                        <a:ea typeface="UD デジタル 教科書体 NK-B" panose="02020700000000000000" pitchFamily="18" charset="-128"/>
                        <a:cs typeface="源柔ゴシック Regular" panose="020B0302020203020207" pitchFamily="50" charset="-128"/>
                      </a:endParaRPr>
                    </a:p>
                  </a:txBody>
                  <a:tcPr marL="78203" marR="78203" marT="39101" marB="39101"/>
                </a:tc>
                <a:tc>
                  <a:txBody>
                    <a:bodyPr/>
                    <a:lstStyle/>
                    <a:p>
                      <a:pPr algn="r"/>
                      <a:r>
                        <a:rPr kumimoji="1" lang="en-US" altLang="ja-JP" sz="1900" b="0" dirty="0">
                          <a:solidFill>
                            <a:schemeClr val="bg1"/>
                          </a:solidFill>
                          <a:latin typeface="UD デジタル 教科書体 NK-B" panose="02020700000000000000" pitchFamily="18" charset="-128"/>
                          <a:ea typeface="UD デジタル 教科書体 NK-B" panose="02020700000000000000" pitchFamily="18" charset="-128"/>
                        </a:rPr>
                        <a:t>500 us</a:t>
                      </a:r>
                      <a:endParaRPr kumimoji="1" lang="ja-JP" altLang="en-US" sz="1900" b="0" dirty="0">
                        <a:solidFill>
                          <a:schemeClr val="bg1"/>
                        </a:solidFill>
                        <a:latin typeface="UD デジタル 教科書体 NK-B" panose="02020700000000000000" pitchFamily="18" charset="-128"/>
                        <a:ea typeface="UD デジタル 教科書体 NK-B" panose="02020700000000000000" pitchFamily="18" charset="-128"/>
                        <a:cs typeface="源柔ゴシック Regular" panose="020B0302020203020207" pitchFamily="50" charset="-128"/>
                      </a:endParaRPr>
                    </a:p>
                  </a:txBody>
                  <a:tcPr marL="78203" marR="78203" marT="39101" marB="39101"/>
                </a:tc>
                <a:extLst>
                  <a:ext uri="{0D108BD9-81ED-4DB2-BD59-A6C34878D82A}">
                    <a16:rowId xmlns:a16="http://schemas.microsoft.com/office/drawing/2014/main" val="1098065487"/>
                  </a:ext>
                </a:extLst>
              </a:tr>
            </a:tbl>
          </a:graphicData>
        </a:graphic>
      </p:graphicFrame>
      <p:grpSp>
        <p:nvGrpSpPr>
          <p:cNvPr id="8" name="グループ化 7">
            <a:extLst>
              <a:ext uri="{FF2B5EF4-FFF2-40B4-BE49-F238E27FC236}">
                <a16:creationId xmlns:a16="http://schemas.microsoft.com/office/drawing/2014/main" id="{95B6DB19-8BE3-30F5-7356-6FF6ED93EA86}"/>
              </a:ext>
            </a:extLst>
          </p:cNvPr>
          <p:cNvGrpSpPr/>
          <p:nvPr/>
        </p:nvGrpSpPr>
        <p:grpSpPr>
          <a:xfrm>
            <a:off x="827584" y="908721"/>
            <a:ext cx="843509" cy="1226801"/>
            <a:chOff x="967669" y="1735533"/>
            <a:chExt cx="986291" cy="1434462"/>
          </a:xfrm>
        </p:grpSpPr>
        <p:cxnSp>
          <p:nvCxnSpPr>
            <p:cNvPr id="3" name="直線コネクタ 2">
              <a:extLst>
                <a:ext uri="{FF2B5EF4-FFF2-40B4-BE49-F238E27FC236}">
                  <a16:creationId xmlns:a16="http://schemas.microsoft.com/office/drawing/2014/main" id="{2A004BDB-D544-4169-3BF8-08B4748961E5}"/>
                </a:ext>
              </a:extLst>
            </p:cNvPr>
            <p:cNvCxnSpPr>
              <a:cxnSpLocks/>
            </p:cNvCxnSpPr>
            <p:nvPr/>
          </p:nvCxnSpPr>
          <p:spPr>
            <a:xfrm flipV="1">
              <a:off x="1112870" y="2240714"/>
              <a:ext cx="275783" cy="929281"/>
            </a:xfrm>
            <a:prstGeom prst="line">
              <a:avLst/>
            </a:prstGeom>
            <a:ln w="28575" cap="rnd">
              <a:solidFill>
                <a:schemeClr val="bg1"/>
              </a:solidFill>
              <a:headEnd type="oval"/>
            </a:ln>
            <a:effectLst/>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D43AE007-3EB8-DB1E-E87D-C47A46366C24}"/>
                </a:ext>
              </a:extLst>
            </p:cNvPr>
            <p:cNvSpPr txBox="1"/>
            <p:nvPr/>
          </p:nvSpPr>
          <p:spPr>
            <a:xfrm>
              <a:off x="967669" y="1735533"/>
              <a:ext cx="986291" cy="477209"/>
            </a:xfrm>
            <a:prstGeom prst="rect">
              <a:avLst/>
            </a:prstGeom>
            <a:noFill/>
          </p:spPr>
          <p:txBody>
            <a:bodyPr wrap="square" rtlCol="0">
              <a:spAutoFit/>
            </a:bodyPr>
            <a:lstStyle/>
            <a:p>
              <a:r>
                <a:rPr lang="en-US" altLang="ja-JP" sz="2052" u="sng" dirty="0">
                  <a:solidFill>
                    <a:schemeClr val="bg1"/>
                  </a:solidFill>
                  <a:latin typeface="Artifakt Element Black" panose="020B0A03050000020004" pitchFamily="34" charset="0"/>
                  <a:ea typeface="Artifakt Element Black" panose="020B0A03050000020004" pitchFamily="34" charset="0"/>
                </a:rPr>
                <a:t>LEBT</a:t>
              </a:r>
              <a:endParaRPr lang="ja-JP" altLang="en-US" sz="1197" u="sng" dirty="0">
                <a:solidFill>
                  <a:schemeClr val="bg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p:txBody>
        </p:sp>
      </p:grpSp>
      <p:grpSp>
        <p:nvGrpSpPr>
          <p:cNvPr id="9" name="グループ化 8">
            <a:extLst>
              <a:ext uri="{FF2B5EF4-FFF2-40B4-BE49-F238E27FC236}">
                <a16:creationId xmlns:a16="http://schemas.microsoft.com/office/drawing/2014/main" id="{6D84CD9B-3BCF-A196-3769-B7B56643749A}"/>
              </a:ext>
            </a:extLst>
          </p:cNvPr>
          <p:cNvGrpSpPr/>
          <p:nvPr/>
        </p:nvGrpSpPr>
        <p:grpSpPr>
          <a:xfrm>
            <a:off x="1907704" y="892391"/>
            <a:ext cx="1025217" cy="1249558"/>
            <a:chOff x="951606" y="1708923"/>
            <a:chExt cx="1198756" cy="1461072"/>
          </a:xfrm>
        </p:grpSpPr>
        <p:cxnSp>
          <p:nvCxnSpPr>
            <p:cNvPr id="10" name="直線コネクタ 9">
              <a:extLst>
                <a:ext uri="{FF2B5EF4-FFF2-40B4-BE49-F238E27FC236}">
                  <a16:creationId xmlns:a16="http://schemas.microsoft.com/office/drawing/2014/main" id="{EC78FF62-A0DF-1B29-49BD-D144026C6B4E}"/>
                </a:ext>
              </a:extLst>
            </p:cNvPr>
            <p:cNvCxnSpPr>
              <a:cxnSpLocks/>
            </p:cNvCxnSpPr>
            <p:nvPr/>
          </p:nvCxnSpPr>
          <p:spPr>
            <a:xfrm flipV="1">
              <a:off x="1112870" y="2233196"/>
              <a:ext cx="259720" cy="936799"/>
            </a:xfrm>
            <a:prstGeom prst="line">
              <a:avLst/>
            </a:prstGeom>
            <a:ln w="28575" cap="rnd">
              <a:solidFill>
                <a:schemeClr val="bg1"/>
              </a:solidFill>
              <a:headEnd type="oval"/>
            </a:ln>
            <a:effectLst/>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AFEA1307-A7E0-0D80-166E-678B99F6D01D}"/>
                </a:ext>
              </a:extLst>
            </p:cNvPr>
            <p:cNvSpPr txBox="1"/>
            <p:nvPr/>
          </p:nvSpPr>
          <p:spPr>
            <a:xfrm>
              <a:off x="951606" y="1708923"/>
              <a:ext cx="1198756" cy="477209"/>
            </a:xfrm>
            <a:prstGeom prst="rect">
              <a:avLst/>
            </a:prstGeom>
            <a:noFill/>
          </p:spPr>
          <p:txBody>
            <a:bodyPr wrap="square" rtlCol="0">
              <a:spAutoFit/>
            </a:bodyPr>
            <a:lstStyle/>
            <a:p>
              <a:r>
                <a:rPr lang="en-US" altLang="ja-JP" sz="2052" u="sng" dirty="0">
                  <a:solidFill>
                    <a:schemeClr val="bg1"/>
                  </a:solidFill>
                  <a:latin typeface="Artifakt Element Black" panose="020B0A03050000020004" pitchFamily="34" charset="0"/>
                  <a:ea typeface="Artifakt Element Black" panose="020B0A03050000020004" pitchFamily="34" charset="0"/>
                </a:rPr>
                <a:t>MEBT1</a:t>
              </a:r>
              <a:endParaRPr lang="ja-JP" altLang="en-US" sz="1197" u="sng" dirty="0">
                <a:solidFill>
                  <a:schemeClr val="bg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p:txBody>
        </p:sp>
      </p:grpSp>
      <p:grpSp>
        <p:nvGrpSpPr>
          <p:cNvPr id="15" name="グループ化 14">
            <a:extLst>
              <a:ext uri="{FF2B5EF4-FFF2-40B4-BE49-F238E27FC236}">
                <a16:creationId xmlns:a16="http://schemas.microsoft.com/office/drawing/2014/main" id="{7DB44CCB-6103-370F-3748-5A7CDB30FE43}"/>
              </a:ext>
            </a:extLst>
          </p:cNvPr>
          <p:cNvGrpSpPr/>
          <p:nvPr/>
        </p:nvGrpSpPr>
        <p:grpSpPr>
          <a:xfrm>
            <a:off x="5652120" y="908720"/>
            <a:ext cx="1206815" cy="1241999"/>
            <a:chOff x="985465" y="1717762"/>
            <a:chExt cx="1411094" cy="1452233"/>
          </a:xfrm>
        </p:grpSpPr>
        <p:cxnSp>
          <p:nvCxnSpPr>
            <p:cNvPr id="16" name="直線コネクタ 15">
              <a:extLst>
                <a:ext uri="{FF2B5EF4-FFF2-40B4-BE49-F238E27FC236}">
                  <a16:creationId xmlns:a16="http://schemas.microsoft.com/office/drawing/2014/main" id="{FB9B6048-2020-ADE5-8696-30B65EF3423D}"/>
                </a:ext>
              </a:extLst>
            </p:cNvPr>
            <p:cNvCxnSpPr>
              <a:cxnSpLocks/>
            </p:cNvCxnSpPr>
            <p:nvPr/>
          </p:nvCxnSpPr>
          <p:spPr>
            <a:xfrm flipV="1">
              <a:off x="1112870" y="2222943"/>
              <a:ext cx="293579" cy="947052"/>
            </a:xfrm>
            <a:prstGeom prst="line">
              <a:avLst/>
            </a:prstGeom>
            <a:ln w="28575" cap="rnd">
              <a:solidFill>
                <a:schemeClr val="bg1"/>
              </a:solidFill>
              <a:headEnd type="oval"/>
            </a:ln>
            <a:effectLst/>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AAE2AB52-2888-0787-7A78-0C3077DAAE2F}"/>
                </a:ext>
              </a:extLst>
            </p:cNvPr>
            <p:cNvSpPr txBox="1"/>
            <p:nvPr/>
          </p:nvSpPr>
          <p:spPr>
            <a:xfrm>
              <a:off x="985465" y="1717762"/>
              <a:ext cx="1411094" cy="477209"/>
            </a:xfrm>
            <a:prstGeom prst="rect">
              <a:avLst/>
            </a:prstGeom>
            <a:noFill/>
          </p:spPr>
          <p:txBody>
            <a:bodyPr wrap="square" rtlCol="0">
              <a:spAutoFit/>
            </a:bodyPr>
            <a:lstStyle/>
            <a:p>
              <a:r>
                <a:rPr lang="en-US" altLang="ja-JP" sz="2052" u="sng" dirty="0">
                  <a:solidFill>
                    <a:schemeClr val="bg1"/>
                  </a:solidFill>
                  <a:latin typeface="Artifakt Element Black" panose="020B0A03050000020004" pitchFamily="34" charset="0"/>
                  <a:ea typeface="Artifakt Element Black" panose="020B0A03050000020004" pitchFamily="34" charset="0"/>
                </a:rPr>
                <a:t>MEBT2</a:t>
              </a:r>
              <a:endParaRPr lang="ja-JP" altLang="en-US" sz="1197" u="sng" dirty="0">
                <a:solidFill>
                  <a:schemeClr val="bg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p:txBody>
        </p:sp>
      </p:grpSp>
      <p:grpSp>
        <p:nvGrpSpPr>
          <p:cNvPr id="18" name="グループ化 17">
            <a:extLst>
              <a:ext uri="{FF2B5EF4-FFF2-40B4-BE49-F238E27FC236}">
                <a16:creationId xmlns:a16="http://schemas.microsoft.com/office/drawing/2014/main" id="{C43C549B-8530-E953-83A0-3368FB7CDF71}"/>
              </a:ext>
            </a:extLst>
          </p:cNvPr>
          <p:cNvGrpSpPr/>
          <p:nvPr/>
        </p:nvGrpSpPr>
        <p:grpSpPr>
          <a:xfrm>
            <a:off x="8244408" y="908720"/>
            <a:ext cx="1206815" cy="1241999"/>
            <a:chOff x="1022172" y="1717762"/>
            <a:chExt cx="1411094" cy="1452233"/>
          </a:xfrm>
        </p:grpSpPr>
        <p:cxnSp>
          <p:nvCxnSpPr>
            <p:cNvPr id="19" name="直線コネクタ 18">
              <a:extLst>
                <a:ext uri="{FF2B5EF4-FFF2-40B4-BE49-F238E27FC236}">
                  <a16:creationId xmlns:a16="http://schemas.microsoft.com/office/drawing/2014/main" id="{13CF422D-931E-B262-2DB6-6F3A6CB23E98}"/>
                </a:ext>
              </a:extLst>
            </p:cNvPr>
            <p:cNvCxnSpPr>
              <a:cxnSpLocks/>
            </p:cNvCxnSpPr>
            <p:nvPr/>
          </p:nvCxnSpPr>
          <p:spPr>
            <a:xfrm flipV="1">
              <a:off x="1112870" y="2222943"/>
              <a:ext cx="330286" cy="947052"/>
            </a:xfrm>
            <a:prstGeom prst="line">
              <a:avLst/>
            </a:prstGeom>
            <a:ln w="28575" cap="rnd">
              <a:solidFill>
                <a:schemeClr val="bg1"/>
              </a:solidFill>
              <a:headEnd type="oval"/>
            </a:ln>
            <a:effectLst/>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36BC7FAF-9244-528A-1D53-6881B213AC39}"/>
                </a:ext>
              </a:extLst>
            </p:cNvPr>
            <p:cNvSpPr txBox="1"/>
            <p:nvPr/>
          </p:nvSpPr>
          <p:spPr>
            <a:xfrm>
              <a:off x="1022172" y="1717762"/>
              <a:ext cx="1411094" cy="477209"/>
            </a:xfrm>
            <a:prstGeom prst="rect">
              <a:avLst/>
            </a:prstGeom>
            <a:noFill/>
          </p:spPr>
          <p:txBody>
            <a:bodyPr wrap="square" rtlCol="0">
              <a:spAutoFit/>
            </a:bodyPr>
            <a:lstStyle/>
            <a:p>
              <a:r>
                <a:rPr lang="en-US" altLang="ja-JP" sz="2052" u="sng" dirty="0">
                  <a:solidFill>
                    <a:schemeClr val="bg1"/>
                  </a:solidFill>
                  <a:latin typeface="Artifakt Element Black" panose="020B0A03050000020004" pitchFamily="34" charset="0"/>
                  <a:ea typeface="Artifakt Element Black" panose="020B0A03050000020004" pitchFamily="34" charset="0"/>
                </a:rPr>
                <a:t>L3BT</a:t>
              </a:r>
              <a:endParaRPr lang="ja-JP" altLang="en-US" sz="1197" u="sng" dirty="0">
                <a:solidFill>
                  <a:schemeClr val="bg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p:txBody>
        </p:sp>
      </p:grpSp>
      <p:sp>
        <p:nvSpPr>
          <p:cNvPr id="4" name="右中かっこ 3">
            <a:extLst>
              <a:ext uri="{FF2B5EF4-FFF2-40B4-BE49-F238E27FC236}">
                <a16:creationId xmlns:a16="http://schemas.microsoft.com/office/drawing/2014/main" id="{19ECDD9E-EDC9-2B08-35BB-153BED147C9B}"/>
              </a:ext>
            </a:extLst>
          </p:cNvPr>
          <p:cNvSpPr/>
          <p:nvPr/>
        </p:nvSpPr>
        <p:spPr>
          <a:xfrm rot="5400000">
            <a:off x="4211960" y="1844824"/>
            <a:ext cx="144016" cy="5040560"/>
          </a:xfrm>
          <a:prstGeom prst="rightBrace">
            <a:avLst>
              <a:gd name="adj1" fmla="val 8333"/>
              <a:gd name="adj2" fmla="val 6592"/>
            </a:avLst>
          </a:prstGeom>
          <a:ln w="3175">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 name="右中かっこ 5">
            <a:extLst>
              <a:ext uri="{FF2B5EF4-FFF2-40B4-BE49-F238E27FC236}">
                <a16:creationId xmlns:a16="http://schemas.microsoft.com/office/drawing/2014/main" id="{8EDE4110-5869-0BE2-C23D-34F626F8B787}"/>
              </a:ext>
            </a:extLst>
          </p:cNvPr>
          <p:cNvSpPr/>
          <p:nvPr/>
        </p:nvSpPr>
        <p:spPr>
          <a:xfrm rot="5400000">
            <a:off x="7596336" y="3573016"/>
            <a:ext cx="144016" cy="1584176"/>
          </a:xfrm>
          <a:prstGeom prst="rightBrace">
            <a:avLst>
              <a:gd name="adj1" fmla="val 8333"/>
              <a:gd name="adj2" fmla="val 74566"/>
            </a:avLst>
          </a:prstGeom>
          <a:ln w="3175">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8F4EA6B4-C93D-24F8-0156-EC70C39A7087}"/>
              </a:ext>
            </a:extLst>
          </p:cNvPr>
          <p:cNvSpPr txBox="1"/>
          <p:nvPr/>
        </p:nvSpPr>
        <p:spPr>
          <a:xfrm>
            <a:off x="6372200" y="4437112"/>
            <a:ext cx="1872208" cy="369332"/>
          </a:xfrm>
          <a:prstGeom prst="rect">
            <a:avLst/>
          </a:prstGeom>
          <a:noFill/>
        </p:spPr>
        <p:txBody>
          <a:bodyPr wrap="square" rtlCol="0">
            <a:spAutoFit/>
          </a:bodyPr>
          <a:lstStyle/>
          <a:p>
            <a:r>
              <a:rPr lang="en-US" altLang="ja-JP" dirty="0">
                <a:solidFill>
                  <a:schemeClr val="bg1"/>
                </a:solidFill>
                <a:latin typeface="Artifakt Element Black" panose="020B0A03050000020004" pitchFamily="34" charset="0"/>
                <a:ea typeface="Artifakt Element Black" panose="020B0A03050000020004" pitchFamily="34" charset="0"/>
              </a:rPr>
              <a:t>324</a:t>
            </a:r>
            <a:r>
              <a:rPr lang="ja-JP" altLang="en-US" dirty="0">
                <a:solidFill>
                  <a:schemeClr val="bg1"/>
                </a:solidFill>
                <a:latin typeface="Artifakt Element Black" panose="020B0A03050000020004" pitchFamily="34" charset="0"/>
                <a:ea typeface="Artifakt Element Black" panose="020B0A03050000020004" pitchFamily="34" charset="0"/>
              </a:rPr>
              <a:t> </a:t>
            </a:r>
            <a:r>
              <a:rPr lang="en-US" altLang="ja-JP" dirty="0">
                <a:solidFill>
                  <a:schemeClr val="bg1"/>
                </a:solidFill>
                <a:latin typeface="Artifakt Element Black" panose="020B0A03050000020004" pitchFamily="34" charset="0"/>
                <a:ea typeface="Artifakt Element Black" panose="020B0A03050000020004" pitchFamily="34" charset="0"/>
              </a:rPr>
              <a:t>/</a:t>
            </a:r>
            <a:r>
              <a:rPr lang="ja-JP" altLang="en-US" dirty="0">
                <a:solidFill>
                  <a:schemeClr val="bg1"/>
                </a:solidFill>
                <a:latin typeface="Artifakt Element Black" panose="020B0A03050000020004" pitchFamily="34" charset="0"/>
                <a:ea typeface="Artifakt Element Black" panose="020B0A03050000020004" pitchFamily="34" charset="0"/>
              </a:rPr>
              <a:t> </a:t>
            </a:r>
            <a:r>
              <a:rPr lang="en-US" altLang="ja-JP" dirty="0">
                <a:solidFill>
                  <a:schemeClr val="bg1"/>
                </a:solidFill>
                <a:latin typeface="Artifakt Element Black" panose="020B0A03050000020004" pitchFamily="34" charset="0"/>
                <a:ea typeface="Artifakt Element Black" panose="020B0A03050000020004" pitchFamily="34" charset="0"/>
              </a:rPr>
              <a:t>972 MHz</a:t>
            </a:r>
            <a:endParaRPr lang="ja-JP" altLang="en-US" dirty="0">
              <a:solidFill>
                <a:schemeClr val="bg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p:txBody>
      </p:sp>
    </p:spTree>
    <p:extLst>
      <p:ext uri="{BB962C8B-B14F-4D97-AF65-F5344CB8AC3E}">
        <p14:creationId xmlns:p14="http://schemas.microsoft.com/office/powerpoint/2010/main" val="28384300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51A60"/>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06D0289-8BCB-9472-E255-2FA9B5C10A72}"/>
              </a:ext>
            </a:extLst>
          </p:cNvPr>
          <p:cNvSpPr>
            <a:spLocks noGrp="1"/>
          </p:cNvSpPr>
          <p:nvPr>
            <p:ph type="title"/>
          </p:nvPr>
        </p:nvSpPr>
        <p:spPr/>
        <p:txBody>
          <a:bodyPr/>
          <a:lstStyle/>
          <a:p>
            <a:r>
              <a:rPr kumimoji="1" lang="en-US" altLang="ja-JP" dirty="0">
                <a:solidFill>
                  <a:schemeClr val="bg1"/>
                </a:solidFill>
              </a:rPr>
              <a:t>Towards Higher Currents</a:t>
            </a:r>
            <a:endParaRPr kumimoji="1" lang="ja-JP" altLang="en-US" dirty="0">
              <a:solidFill>
                <a:schemeClr val="bg1"/>
              </a:solidFill>
            </a:endParaRPr>
          </a:p>
        </p:txBody>
      </p:sp>
      <p:pic>
        <p:nvPicPr>
          <p:cNvPr id="69" name="図 68">
            <a:extLst>
              <a:ext uri="{FF2B5EF4-FFF2-40B4-BE49-F238E27FC236}">
                <a16:creationId xmlns:a16="http://schemas.microsoft.com/office/drawing/2014/main" id="{33167AB0-A4B5-7BE0-5C67-FD4B9C4BF3E5}"/>
              </a:ext>
            </a:extLst>
          </p:cNvPr>
          <p:cNvPicPr>
            <a:picLocks noChangeAspect="1"/>
          </p:cNvPicPr>
          <p:nvPr/>
        </p:nvPicPr>
        <p:blipFill rotWithShape="1">
          <a:blip r:embed="rId2">
            <a:extLst>
              <a:ext uri="{28A0092B-C50C-407E-A947-70E740481C1C}">
                <a14:useLocalDpi xmlns:a14="http://schemas.microsoft.com/office/drawing/2010/main" val="0"/>
              </a:ext>
            </a:extLst>
          </a:blip>
          <a:srcRect l="23" t="28679" r="906" b="19232"/>
          <a:stretch/>
        </p:blipFill>
        <p:spPr>
          <a:xfrm>
            <a:off x="37612" y="1863609"/>
            <a:ext cx="8328788" cy="749069"/>
          </a:xfrm>
          <a:prstGeom prst="rect">
            <a:avLst/>
          </a:prstGeom>
        </p:spPr>
      </p:pic>
      <p:grpSp>
        <p:nvGrpSpPr>
          <p:cNvPr id="80" name="グループ化 79">
            <a:extLst>
              <a:ext uri="{FF2B5EF4-FFF2-40B4-BE49-F238E27FC236}">
                <a16:creationId xmlns:a16="http://schemas.microsoft.com/office/drawing/2014/main" id="{88F4FAF4-2184-3466-9C13-1619AC762A0C}"/>
              </a:ext>
            </a:extLst>
          </p:cNvPr>
          <p:cNvGrpSpPr/>
          <p:nvPr/>
        </p:nvGrpSpPr>
        <p:grpSpPr>
          <a:xfrm>
            <a:off x="326636" y="1279501"/>
            <a:ext cx="880739" cy="753249"/>
            <a:chOff x="401554" y="1905732"/>
            <a:chExt cx="1223643" cy="1045573"/>
          </a:xfrm>
        </p:grpSpPr>
        <p:cxnSp>
          <p:nvCxnSpPr>
            <p:cNvPr id="81" name="直線コネクタ 80">
              <a:extLst>
                <a:ext uri="{FF2B5EF4-FFF2-40B4-BE49-F238E27FC236}">
                  <a16:creationId xmlns:a16="http://schemas.microsoft.com/office/drawing/2014/main" id="{4DE8F6BD-67CB-6DD8-5BD2-CF03345A3191}"/>
                </a:ext>
              </a:extLst>
            </p:cNvPr>
            <p:cNvCxnSpPr>
              <a:cxnSpLocks/>
            </p:cNvCxnSpPr>
            <p:nvPr/>
          </p:nvCxnSpPr>
          <p:spPr>
            <a:xfrm flipV="1">
              <a:off x="1283855" y="2475345"/>
              <a:ext cx="0" cy="475960"/>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2" name="直線コネクタ 81">
              <a:extLst>
                <a:ext uri="{FF2B5EF4-FFF2-40B4-BE49-F238E27FC236}">
                  <a16:creationId xmlns:a16="http://schemas.microsoft.com/office/drawing/2014/main" id="{9E244AAD-3112-FB19-48C2-91CE1BA9AD4A}"/>
                </a:ext>
              </a:extLst>
            </p:cNvPr>
            <p:cNvCxnSpPr>
              <a:cxnSpLocks/>
            </p:cNvCxnSpPr>
            <p:nvPr/>
          </p:nvCxnSpPr>
          <p:spPr>
            <a:xfrm flipH="1" flipV="1">
              <a:off x="516431" y="2459221"/>
              <a:ext cx="767425" cy="1"/>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83" name="テキスト ボックス 82">
              <a:extLst>
                <a:ext uri="{FF2B5EF4-FFF2-40B4-BE49-F238E27FC236}">
                  <a16:creationId xmlns:a16="http://schemas.microsoft.com/office/drawing/2014/main" id="{6A74F5AB-CC3B-EDE3-9114-FB688B1F999F}"/>
                </a:ext>
              </a:extLst>
            </p:cNvPr>
            <p:cNvSpPr txBox="1"/>
            <p:nvPr/>
          </p:nvSpPr>
          <p:spPr>
            <a:xfrm>
              <a:off x="401554" y="1905732"/>
              <a:ext cx="1223643" cy="639583"/>
            </a:xfrm>
            <a:prstGeom prst="rect">
              <a:avLst/>
            </a:prstGeom>
            <a:noFill/>
          </p:spPr>
          <p:txBody>
            <a:bodyPr wrap="square" rtlCol="0">
              <a:spAutoFit/>
            </a:bodyPr>
            <a:lstStyle/>
            <a:p>
              <a:r>
                <a:rPr lang="en-US" altLang="ja-JP" sz="1539" dirty="0">
                  <a:solidFill>
                    <a:schemeClr val="bg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0.05 </a:t>
              </a:r>
              <a:r>
                <a:rPr lang="en-US" altLang="ja-JP" sz="855" dirty="0">
                  <a:solidFill>
                    <a:schemeClr val="bg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MeV</a:t>
              </a:r>
              <a:br>
                <a:rPr lang="en-US" altLang="ja-JP" sz="855" dirty="0">
                  <a:solidFill>
                    <a:schemeClr val="bg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br>
              <a:r>
                <a:rPr lang="en-US" altLang="ja-JP" sz="855" dirty="0">
                  <a:solidFill>
                    <a:schemeClr val="bg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(β=0.01)</a:t>
              </a:r>
              <a:endParaRPr lang="ja-JP" altLang="en-US" sz="855" dirty="0">
                <a:solidFill>
                  <a:schemeClr val="bg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p:txBody>
        </p:sp>
      </p:grpSp>
      <p:grpSp>
        <p:nvGrpSpPr>
          <p:cNvPr id="84" name="グループ化 83">
            <a:extLst>
              <a:ext uri="{FF2B5EF4-FFF2-40B4-BE49-F238E27FC236}">
                <a16:creationId xmlns:a16="http://schemas.microsoft.com/office/drawing/2014/main" id="{D3DB07A8-0417-2DFA-DE5D-44392F7A87D5}"/>
              </a:ext>
            </a:extLst>
          </p:cNvPr>
          <p:cNvGrpSpPr/>
          <p:nvPr/>
        </p:nvGrpSpPr>
        <p:grpSpPr>
          <a:xfrm>
            <a:off x="1490416" y="1678243"/>
            <a:ext cx="552368" cy="354506"/>
            <a:chOff x="516431" y="2459221"/>
            <a:chExt cx="767425" cy="492084"/>
          </a:xfrm>
        </p:grpSpPr>
        <p:cxnSp>
          <p:nvCxnSpPr>
            <p:cNvPr id="85" name="直線コネクタ 84">
              <a:extLst>
                <a:ext uri="{FF2B5EF4-FFF2-40B4-BE49-F238E27FC236}">
                  <a16:creationId xmlns:a16="http://schemas.microsoft.com/office/drawing/2014/main" id="{A3D7D882-9C19-8657-BAAC-4DCEA9B96AE4}"/>
                </a:ext>
              </a:extLst>
            </p:cNvPr>
            <p:cNvCxnSpPr>
              <a:cxnSpLocks/>
            </p:cNvCxnSpPr>
            <p:nvPr/>
          </p:nvCxnSpPr>
          <p:spPr>
            <a:xfrm flipV="1">
              <a:off x="1283855" y="2475345"/>
              <a:ext cx="0" cy="475960"/>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6" name="直線コネクタ 85">
              <a:extLst>
                <a:ext uri="{FF2B5EF4-FFF2-40B4-BE49-F238E27FC236}">
                  <a16:creationId xmlns:a16="http://schemas.microsoft.com/office/drawing/2014/main" id="{233BAA3C-1447-FCC0-64BC-4057FB893E1B}"/>
                </a:ext>
              </a:extLst>
            </p:cNvPr>
            <p:cNvCxnSpPr>
              <a:cxnSpLocks/>
            </p:cNvCxnSpPr>
            <p:nvPr/>
          </p:nvCxnSpPr>
          <p:spPr>
            <a:xfrm flipH="1" flipV="1">
              <a:off x="516431" y="2459221"/>
              <a:ext cx="767425" cy="1"/>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88" name="グループ化 87">
            <a:extLst>
              <a:ext uri="{FF2B5EF4-FFF2-40B4-BE49-F238E27FC236}">
                <a16:creationId xmlns:a16="http://schemas.microsoft.com/office/drawing/2014/main" id="{B08F0E40-8338-B370-8E34-945E2B8103A0}"/>
              </a:ext>
            </a:extLst>
          </p:cNvPr>
          <p:cNvGrpSpPr/>
          <p:nvPr/>
        </p:nvGrpSpPr>
        <p:grpSpPr>
          <a:xfrm>
            <a:off x="3092315" y="1681414"/>
            <a:ext cx="552368" cy="354506"/>
            <a:chOff x="516431" y="2459221"/>
            <a:chExt cx="767425" cy="492084"/>
          </a:xfrm>
        </p:grpSpPr>
        <p:cxnSp>
          <p:nvCxnSpPr>
            <p:cNvPr id="89" name="直線コネクタ 88">
              <a:extLst>
                <a:ext uri="{FF2B5EF4-FFF2-40B4-BE49-F238E27FC236}">
                  <a16:creationId xmlns:a16="http://schemas.microsoft.com/office/drawing/2014/main" id="{925E2EB9-86B9-23BC-EB13-C8C33B4CE22B}"/>
                </a:ext>
              </a:extLst>
            </p:cNvPr>
            <p:cNvCxnSpPr>
              <a:cxnSpLocks/>
            </p:cNvCxnSpPr>
            <p:nvPr/>
          </p:nvCxnSpPr>
          <p:spPr>
            <a:xfrm flipV="1">
              <a:off x="1283855" y="2475345"/>
              <a:ext cx="0" cy="475960"/>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0" name="直線コネクタ 89">
              <a:extLst>
                <a:ext uri="{FF2B5EF4-FFF2-40B4-BE49-F238E27FC236}">
                  <a16:creationId xmlns:a16="http://schemas.microsoft.com/office/drawing/2014/main" id="{5953C2F0-FF73-C56F-4672-EF0A4163C60E}"/>
                </a:ext>
              </a:extLst>
            </p:cNvPr>
            <p:cNvCxnSpPr>
              <a:cxnSpLocks/>
            </p:cNvCxnSpPr>
            <p:nvPr/>
          </p:nvCxnSpPr>
          <p:spPr>
            <a:xfrm flipH="1" flipV="1">
              <a:off x="516431" y="2459221"/>
              <a:ext cx="767425" cy="1"/>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92" name="グループ化 91">
            <a:extLst>
              <a:ext uri="{FF2B5EF4-FFF2-40B4-BE49-F238E27FC236}">
                <a16:creationId xmlns:a16="http://schemas.microsoft.com/office/drawing/2014/main" id="{EA000DC7-866E-1D0F-5131-52D571F61AD0}"/>
              </a:ext>
            </a:extLst>
          </p:cNvPr>
          <p:cNvGrpSpPr/>
          <p:nvPr/>
        </p:nvGrpSpPr>
        <p:grpSpPr>
          <a:xfrm>
            <a:off x="5193294" y="1698762"/>
            <a:ext cx="552368" cy="354506"/>
            <a:chOff x="516431" y="2459221"/>
            <a:chExt cx="767425" cy="492084"/>
          </a:xfrm>
        </p:grpSpPr>
        <p:cxnSp>
          <p:nvCxnSpPr>
            <p:cNvPr id="93" name="直線コネクタ 92">
              <a:extLst>
                <a:ext uri="{FF2B5EF4-FFF2-40B4-BE49-F238E27FC236}">
                  <a16:creationId xmlns:a16="http://schemas.microsoft.com/office/drawing/2014/main" id="{A280AFE8-472B-8DC5-0894-CF9BA41752A4}"/>
                </a:ext>
              </a:extLst>
            </p:cNvPr>
            <p:cNvCxnSpPr>
              <a:cxnSpLocks/>
            </p:cNvCxnSpPr>
            <p:nvPr/>
          </p:nvCxnSpPr>
          <p:spPr>
            <a:xfrm flipV="1">
              <a:off x="1283855" y="2475345"/>
              <a:ext cx="0" cy="475960"/>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 name="直線コネクタ 93">
              <a:extLst>
                <a:ext uri="{FF2B5EF4-FFF2-40B4-BE49-F238E27FC236}">
                  <a16:creationId xmlns:a16="http://schemas.microsoft.com/office/drawing/2014/main" id="{62951B5D-82AA-9FB2-B41E-21792A05BBB6}"/>
                </a:ext>
              </a:extLst>
            </p:cNvPr>
            <p:cNvCxnSpPr>
              <a:cxnSpLocks/>
            </p:cNvCxnSpPr>
            <p:nvPr/>
          </p:nvCxnSpPr>
          <p:spPr>
            <a:xfrm flipH="1" flipV="1">
              <a:off x="516431" y="2459221"/>
              <a:ext cx="767425" cy="1"/>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96" name="グループ化 95">
            <a:extLst>
              <a:ext uri="{FF2B5EF4-FFF2-40B4-BE49-F238E27FC236}">
                <a16:creationId xmlns:a16="http://schemas.microsoft.com/office/drawing/2014/main" id="{807986C6-0D84-7360-9F93-3074818CF5DE}"/>
              </a:ext>
            </a:extLst>
          </p:cNvPr>
          <p:cNvGrpSpPr/>
          <p:nvPr/>
        </p:nvGrpSpPr>
        <p:grpSpPr>
          <a:xfrm>
            <a:off x="7777782" y="1678243"/>
            <a:ext cx="552368" cy="354506"/>
            <a:chOff x="516431" y="2459221"/>
            <a:chExt cx="767425" cy="492084"/>
          </a:xfrm>
        </p:grpSpPr>
        <p:cxnSp>
          <p:nvCxnSpPr>
            <p:cNvPr id="97" name="直線コネクタ 96">
              <a:extLst>
                <a:ext uri="{FF2B5EF4-FFF2-40B4-BE49-F238E27FC236}">
                  <a16:creationId xmlns:a16="http://schemas.microsoft.com/office/drawing/2014/main" id="{6097F72A-0689-2CB1-34EB-270F05BAA0D8}"/>
                </a:ext>
              </a:extLst>
            </p:cNvPr>
            <p:cNvCxnSpPr>
              <a:cxnSpLocks/>
            </p:cNvCxnSpPr>
            <p:nvPr/>
          </p:nvCxnSpPr>
          <p:spPr>
            <a:xfrm flipV="1">
              <a:off x="1283855" y="2475345"/>
              <a:ext cx="0" cy="475960"/>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8" name="直線コネクタ 97">
              <a:extLst>
                <a:ext uri="{FF2B5EF4-FFF2-40B4-BE49-F238E27FC236}">
                  <a16:creationId xmlns:a16="http://schemas.microsoft.com/office/drawing/2014/main" id="{155DF6D9-CA79-0641-40AE-5BC8D6F5E4C5}"/>
                </a:ext>
              </a:extLst>
            </p:cNvPr>
            <p:cNvCxnSpPr>
              <a:cxnSpLocks/>
            </p:cNvCxnSpPr>
            <p:nvPr/>
          </p:nvCxnSpPr>
          <p:spPr>
            <a:xfrm flipH="1" flipV="1">
              <a:off x="516431" y="2459221"/>
              <a:ext cx="767425" cy="1"/>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10" name="矢印: 右 109">
            <a:extLst>
              <a:ext uri="{FF2B5EF4-FFF2-40B4-BE49-F238E27FC236}">
                <a16:creationId xmlns:a16="http://schemas.microsoft.com/office/drawing/2014/main" id="{1BFF03EA-7A72-9135-62DA-14D46B49B8C9}"/>
              </a:ext>
            </a:extLst>
          </p:cNvPr>
          <p:cNvSpPr/>
          <p:nvPr/>
        </p:nvSpPr>
        <p:spPr>
          <a:xfrm>
            <a:off x="8539659" y="1868526"/>
            <a:ext cx="371636" cy="770331"/>
          </a:xfrm>
          <a:prstGeom prst="rightArrow">
            <a:avLst>
              <a:gd name="adj1" fmla="val 68843"/>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197" dirty="0">
                <a:solidFill>
                  <a:schemeClr val="tx1"/>
                </a:solidFill>
                <a:latin typeface="Artifakt Element Black" panose="020B0A03050000020004" pitchFamily="34" charset="0"/>
                <a:ea typeface="Artifakt Element Black" panose="020B0A03050000020004" pitchFamily="34" charset="0"/>
                <a:cs typeface="源柔ゴシック Regular" panose="020B0302020203020207" pitchFamily="50" charset="-128"/>
              </a:rPr>
              <a:t>RCS</a:t>
            </a:r>
            <a:endParaRPr lang="ja-JP" altLang="en-US" sz="1197" dirty="0">
              <a:solidFill>
                <a:schemeClr val="tx1"/>
              </a:solidFill>
              <a:latin typeface="Artifakt Element Black" panose="020B0A03050000020004" pitchFamily="34" charset="0"/>
              <a:ea typeface="源柔ゴシック Regular" panose="020B0302020203020207" pitchFamily="50" charset="-128"/>
              <a:cs typeface="源柔ゴシック Regular" panose="020B0302020203020207" pitchFamily="50" charset="-128"/>
            </a:endParaRPr>
          </a:p>
        </p:txBody>
      </p:sp>
      <p:sp>
        <p:nvSpPr>
          <p:cNvPr id="138" name="テキスト ボックス 137">
            <a:extLst>
              <a:ext uri="{FF2B5EF4-FFF2-40B4-BE49-F238E27FC236}">
                <a16:creationId xmlns:a16="http://schemas.microsoft.com/office/drawing/2014/main" id="{17653916-53F0-F061-0C87-C843BACF39B7}"/>
              </a:ext>
            </a:extLst>
          </p:cNvPr>
          <p:cNvSpPr txBox="1"/>
          <p:nvPr/>
        </p:nvSpPr>
        <p:spPr>
          <a:xfrm>
            <a:off x="1419470" y="1279501"/>
            <a:ext cx="880739" cy="460767"/>
          </a:xfrm>
          <a:prstGeom prst="rect">
            <a:avLst/>
          </a:prstGeom>
          <a:noFill/>
        </p:spPr>
        <p:txBody>
          <a:bodyPr wrap="square" rtlCol="0">
            <a:spAutoFit/>
          </a:bodyPr>
          <a:lstStyle/>
          <a:p>
            <a:r>
              <a:rPr lang="en-US" altLang="ja-JP" sz="1539" dirty="0">
                <a:solidFill>
                  <a:schemeClr val="bg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3 </a:t>
            </a:r>
            <a:r>
              <a:rPr lang="en-US" altLang="ja-JP" sz="855" dirty="0">
                <a:solidFill>
                  <a:schemeClr val="bg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MeV</a:t>
            </a:r>
            <a:br>
              <a:rPr lang="en-US" altLang="ja-JP" sz="855" dirty="0">
                <a:solidFill>
                  <a:schemeClr val="bg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br>
            <a:r>
              <a:rPr lang="en-US" altLang="ja-JP" sz="855" dirty="0">
                <a:solidFill>
                  <a:schemeClr val="bg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(β=0.08)</a:t>
            </a:r>
            <a:endParaRPr lang="ja-JP" altLang="en-US" sz="855" dirty="0">
              <a:solidFill>
                <a:schemeClr val="bg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p:txBody>
      </p:sp>
      <p:sp>
        <p:nvSpPr>
          <p:cNvPr id="139" name="テキスト ボックス 138">
            <a:extLst>
              <a:ext uri="{FF2B5EF4-FFF2-40B4-BE49-F238E27FC236}">
                <a16:creationId xmlns:a16="http://schemas.microsoft.com/office/drawing/2014/main" id="{0C55D586-7F96-AD28-A28C-CACF4D836389}"/>
              </a:ext>
            </a:extLst>
          </p:cNvPr>
          <p:cNvSpPr txBox="1"/>
          <p:nvPr/>
        </p:nvSpPr>
        <p:spPr>
          <a:xfrm>
            <a:off x="2999593" y="1285709"/>
            <a:ext cx="726734" cy="460767"/>
          </a:xfrm>
          <a:prstGeom prst="rect">
            <a:avLst/>
          </a:prstGeom>
          <a:noFill/>
        </p:spPr>
        <p:txBody>
          <a:bodyPr wrap="square" rtlCol="0">
            <a:spAutoFit/>
          </a:bodyPr>
          <a:lstStyle/>
          <a:p>
            <a:r>
              <a:rPr lang="en-US" altLang="ja-JP" sz="1539" dirty="0">
                <a:solidFill>
                  <a:schemeClr val="bg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50 </a:t>
            </a:r>
            <a:r>
              <a:rPr lang="en-US" altLang="ja-JP" sz="855" dirty="0">
                <a:solidFill>
                  <a:schemeClr val="bg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MeV</a:t>
            </a:r>
            <a:br>
              <a:rPr lang="en-US" altLang="ja-JP" sz="855" dirty="0">
                <a:solidFill>
                  <a:schemeClr val="bg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br>
            <a:r>
              <a:rPr lang="en-US" altLang="ja-JP" sz="855" dirty="0">
                <a:solidFill>
                  <a:schemeClr val="bg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(β=0.31)</a:t>
            </a:r>
            <a:endParaRPr lang="ja-JP" altLang="en-US" sz="855" dirty="0">
              <a:solidFill>
                <a:schemeClr val="bg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p:txBody>
      </p:sp>
      <p:sp>
        <p:nvSpPr>
          <p:cNvPr id="140" name="テキスト ボックス 139">
            <a:extLst>
              <a:ext uri="{FF2B5EF4-FFF2-40B4-BE49-F238E27FC236}">
                <a16:creationId xmlns:a16="http://schemas.microsoft.com/office/drawing/2014/main" id="{DA8C9DBC-5FCC-6DD7-F4B4-67FF1D61BCD4}"/>
              </a:ext>
            </a:extLst>
          </p:cNvPr>
          <p:cNvSpPr txBox="1"/>
          <p:nvPr/>
        </p:nvSpPr>
        <p:spPr>
          <a:xfrm>
            <a:off x="5106110" y="1297563"/>
            <a:ext cx="846529" cy="460767"/>
          </a:xfrm>
          <a:prstGeom prst="rect">
            <a:avLst/>
          </a:prstGeom>
          <a:noFill/>
        </p:spPr>
        <p:txBody>
          <a:bodyPr wrap="square" rtlCol="0">
            <a:spAutoFit/>
          </a:bodyPr>
          <a:lstStyle/>
          <a:p>
            <a:r>
              <a:rPr lang="en-US" altLang="ja-JP" sz="1539">
                <a:solidFill>
                  <a:schemeClr val="bg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191 </a:t>
            </a:r>
            <a:r>
              <a:rPr lang="en-US" altLang="ja-JP" sz="855" dirty="0">
                <a:solidFill>
                  <a:schemeClr val="bg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MeV</a:t>
            </a:r>
            <a:br>
              <a:rPr lang="en-US" altLang="ja-JP" sz="855" dirty="0">
                <a:solidFill>
                  <a:schemeClr val="bg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br>
            <a:r>
              <a:rPr lang="en-US" altLang="ja-JP" sz="855" dirty="0">
                <a:solidFill>
                  <a:schemeClr val="bg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(β</a:t>
            </a:r>
            <a:r>
              <a:rPr lang="en-US" altLang="ja-JP" sz="855">
                <a:solidFill>
                  <a:schemeClr val="bg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=0.55)</a:t>
            </a:r>
            <a:endParaRPr lang="ja-JP" altLang="en-US" sz="855" dirty="0">
              <a:solidFill>
                <a:schemeClr val="bg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p:txBody>
      </p:sp>
      <p:sp>
        <p:nvSpPr>
          <p:cNvPr id="141" name="テキスト ボックス 140">
            <a:extLst>
              <a:ext uri="{FF2B5EF4-FFF2-40B4-BE49-F238E27FC236}">
                <a16:creationId xmlns:a16="http://schemas.microsoft.com/office/drawing/2014/main" id="{87F5E21F-D529-DE5B-B1D3-42D9731DC6BC}"/>
              </a:ext>
            </a:extLst>
          </p:cNvPr>
          <p:cNvSpPr txBox="1"/>
          <p:nvPr/>
        </p:nvSpPr>
        <p:spPr>
          <a:xfrm>
            <a:off x="7690486" y="1274093"/>
            <a:ext cx="865073" cy="460767"/>
          </a:xfrm>
          <a:prstGeom prst="rect">
            <a:avLst/>
          </a:prstGeom>
          <a:noFill/>
        </p:spPr>
        <p:txBody>
          <a:bodyPr wrap="square" rtlCol="0">
            <a:spAutoFit/>
          </a:bodyPr>
          <a:lstStyle/>
          <a:p>
            <a:r>
              <a:rPr lang="en-US" altLang="ja-JP" sz="1539" dirty="0">
                <a:solidFill>
                  <a:schemeClr val="bg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400 </a:t>
            </a:r>
            <a:r>
              <a:rPr lang="en-US" altLang="ja-JP" sz="855" dirty="0">
                <a:solidFill>
                  <a:schemeClr val="bg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MeV</a:t>
            </a:r>
            <a:br>
              <a:rPr lang="en-US" altLang="ja-JP" sz="855" dirty="0">
                <a:solidFill>
                  <a:schemeClr val="bg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br>
            <a:r>
              <a:rPr lang="en-US" altLang="ja-JP" sz="855" dirty="0">
                <a:solidFill>
                  <a:schemeClr val="bg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rPr>
              <a:t>(β=0.71)</a:t>
            </a:r>
            <a:endParaRPr lang="ja-JP" altLang="en-US" sz="855" dirty="0">
              <a:solidFill>
                <a:schemeClr val="bg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p:txBody>
      </p:sp>
      <p:grpSp>
        <p:nvGrpSpPr>
          <p:cNvPr id="8" name="グループ化 7">
            <a:extLst>
              <a:ext uri="{FF2B5EF4-FFF2-40B4-BE49-F238E27FC236}">
                <a16:creationId xmlns:a16="http://schemas.microsoft.com/office/drawing/2014/main" id="{95B6DB19-8BE3-30F5-7356-6FF6ED93EA86}"/>
              </a:ext>
            </a:extLst>
          </p:cNvPr>
          <p:cNvGrpSpPr/>
          <p:nvPr/>
        </p:nvGrpSpPr>
        <p:grpSpPr>
          <a:xfrm>
            <a:off x="827584" y="908721"/>
            <a:ext cx="843509" cy="1226801"/>
            <a:chOff x="967669" y="1735533"/>
            <a:chExt cx="986291" cy="1434462"/>
          </a:xfrm>
        </p:grpSpPr>
        <p:cxnSp>
          <p:nvCxnSpPr>
            <p:cNvPr id="3" name="直線コネクタ 2">
              <a:extLst>
                <a:ext uri="{FF2B5EF4-FFF2-40B4-BE49-F238E27FC236}">
                  <a16:creationId xmlns:a16="http://schemas.microsoft.com/office/drawing/2014/main" id="{2A004BDB-D544-4169-3BF8-08B4748961E5}"/>
                </a:ext>
              </a:extLst>
            </p:cNvPr>
            <p:cNvCxnSpPr>
              <a:cxnSpLocks/>
            </p:cNvCxnSpPr>
            <p:nvPr/>
          </p:nvCxnSpPr>
          <p:spPr>
            <a:xfrm flipV="1">
              <a:off x="1112870" y="2240714"/>
              <a:ext cx="275783" cy="929281"/>
            </a:xfrm>
            <a:prstGeom prst="line">
              <a:avLst/>
            </a:prstGeom>
            <a:ln w="28575" cap="rnd">
              <a:solidFill>
                <a:schemeClr val="bg1"/>
              </a:solidFill>
              <a:headEnd type="oval"/>
            </a:ln>
            <a:effectLst/>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D43AE007-3EB8-DB1E-E87D-C47A46366C24}"/>
                </a:ext>
              </a:extLst>
            </p:cNvPr>
            <p:cNvSpPr txBox="1"/>
            <p:nvPr/>
          </p:nvSpPr>
          <p:spPr>
            <a:xfrm>
              <a:off x="967669" y="1735533"/>
              <a:ext cx="986291" cy="477209"/>
            </a:xfrm>
            <a:prstGeom prst="rect">
              <a:avLst/>
            </a:prstGeom>
            <a:noFill/>
          </p:spPr>
          <p:txBody>
            <a:bodyPr wrap="square" rtlCol="0">
              <a:spAutoFit/>
            </a:bodyPr>
            <a:lstStyle/>
            <a:p>
              <a:r>
                <a:rPr lang="en-US" altLang="ja-JP" sz="2052" u="sng" dirty="0">
                  <a:solidFill>
                    <a:schemeClr val="bg1"/>
                  </a:solidFill>
                  <a:latin typeface="Artifakt Element Black" panose="020B0A03050000020004" pitchFamily="34" charset="0"/>
                  <a:ea typeface="Artifakt Element Black" panose="020B0A03050000020004" pitchFamily="34" charset="0"/>
                </a:rPr>
                <a:t>LEBT</a:t>
              </a:r>
              <a:endParaRPr lang="ja-JP" altLang="en-US" sz="1197" u="sng" dirty="0">
                <a:solidFill>
                  <a:schemeClr val="bg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p:txBody>
        </p:sp>
      </p:grpSp>
      <p:grpSp>
        <p:nvGrpSpPr>
          <p:cNvPr id="9" name="グループ化 8">
            <a:extLst>
              <a:ext uri="{FF2B5EF4-FFF2-40B4-BE49-F238E27FC236}">
                <a16:creationId xmlns:a16="http://schemas.microsoft.com/office/drawing/2014/main" id="{6D84CD9B-3BCF-A196-3769-B7B56643749A}"/>
              </a:ext>
            </a:extLst>
          </p:cNvPr>
          <p:cNvGrpSpPr/>
          <p:nvPr/>
        </p:nvGrpSpPr>
        <p:grpSpPr>
          <a:xfrm>
            <a:off x="1907704" y="892391"/>
            <a:ext cx="1025217" cy="1249558"/>
            <a:chOff x="951606" y="1708923"/>
            <a:chExt cx="1198756" cy="1461072"/>
          </a:xfrm>
        </p:grpSpPr>
        <p:cxnSp>
          <p:nvCxnSpPr>
            <p:cNvPr id="10" name="直線コネクタ 9">
              <a:extLst>
                <a:ext uri="{FF2B5EF4-FFF2-40B4-BE49-F238E27FC236}">
                  <a16:creationId xmlns:a16="http://schemas.microsoft.com/office/drawing/2014/main" id="{EC78FF62-A0DF-1B29-49BD-D144026C6B4E}"/>
                </a:ext>
              </a:extLst>
            </p:cNvPr>
            <p:cNvCxnSpPr>
              <a:cxnSpLocks/>
            </p:cNvCxnSpPr>
            <p:nvPr/>
          </p:nvCxnSpPr>
          <p:spPr>
            <a:xfrm flipV="1">
              <a:off x="1112870" y="2233196"/>
              <a:ext cx="259720" cy="936799"/>
            </a:xfrm>
            <a:prstGeom prst="line">
              <a:avLst/>
            </a:prstGeom>
            <a:ln w="28575" cap="rnd">
              <a:solidFill>
                <a:schemeClr val="bg1"/>
              </a:solidFill>
              <a:headEnd type="oval"/>
            </a:ln>
            <a:effectLst/>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AFEA1307-A7E0-0D80-166E-678B99F6D01D}"/>
                </a:ext>
              </a:extLst>
            </p:cNvPr>
            <p:cNvSpPr txBox="1"/>
            <p:nvPr/>
          </p:nvSpPr>
          <p:spPr>
            <a:xfrm>
              <a:off x="951606" y="1708923"/>
              <a:ext cx="1198756" cy="477209"/>
            </a:xfrm>
            <a:prstGeom prst="rect">
              <a:avLst/>
            </a:prstGeom>
            <a:noFill/>
          </p:spPr>
          <p:txBody>
            <a:bodyPr wrap="square" rtlCol="0">
              <a:spAutoFit/>
            </a:bodyPr>
            <a:lstStyle/>
            <a:p>
              <a:r>
                <a:rPr lang="en-US" altLang="ja-JP" sz="2052" u="sng" dirty="0">
                  <a:solidFill>
                    <a:schemeClr val="bg1"/>
                  </a:solidFill>
                  <a:latin typeface="Artifakt Element Black" panose="020B0A03050000020004" pitchFamily="34" charset="0"/>
                  <a:ea typeface="Artifakt Element Black" panose="020B0A03050000020004" pitchFamily="34" charset="0"/>
                </a:rPr>
                <a:t>MEBT1</a:t>
              </a:r>
              <a:endParaRPr lang="ja-JP" altLang="en-US" sz="1197" u="sng" dirty="0">
                <a:solidFill>
                  <a:schemeClr val="bg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p:txBody>
        </p:sp>
      </p:grpSp>
      <p:grpSp>
        <p:nvGrpSpPr>
          <p:cNvPr id="15" name="グループ化 14">
            <a:extLst>
              <a:ext uri="{FF2B5EF4-FFF2-40B4-BE49-F238E27FC236}">
                <a16:creationId xmlns:a16="http://schemas.microsoft.com/office/drawing/2014/main" id="{7DB44CCB-6103-370F-3748-5A7CDB30FE43}"/>
              </a:ext>
            </a:extLst>
          </p:cNvPr>
          <p:cNvGrpSpPr/>
          <p:nvPr/>
        </p:nvGrpSpPr>
        <p:grpSpPr>
          <a:xfrm>
            <a:off x="5652120" y="908720"/>
            <a:ext cx="1206815" cy="1241999"/>
            <a:chOff x="985465" y="1717762"/>
            <a:chExt cx="1411094" cy="1452233"/>
          </a:xfrm>
        </p:grpSpPr>
        <p:cxnSp>
          <p:nvCxnSpPr>
            <p:cNvPr id="16" name="直線コネクタ 15">
              <a:extLst>
                <a:ext uri="{FF2B5EF4-FFF2-40B4-BE49-F238E27FC236}">
                  <a16:creationId xmlns:a16="http://schemas.microsoft.com/office/drawing/2014/main" id="{FB9B6048-2020-ADE5-8696-30B65EF3423D}"/>
                </a:ext>
              </a:extLst>
            </p:cNvPr>
            <p:cNvCxnSpPr>
              <a:cxnSpLocks/>
            </p:cNvCxnSpPr>
            <p:nvPr/>
          </p:nvCxnSpPr>
          <p:spPr>
            <a:xfrm flipV="1">
              <a:off x="1112870" y="2222943"/>
              <a:ext cx="293579" cy="947052"/>
            </a:xfrm>
            <a:prstGeom prst="line">
              <a:avLst/>
            </a:prstGeom>
            <a:ln w="28575" cap="rnd">
              <a:solidFill>
                <a:schemeClr val="bg1"/>
              </a:solidFill>
              <a:headEnd type="oval"/>
            </a:ln>
            <a:effectLst/>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AAE2AB52-2888-0787-7A78-0C3077DAAE2F}"/>
                </a:ext>
              </a:extLst>
            </p:cNvPr>
            <p:cNvSpPr txBox="1"/>
            <p:nvPr/>
          </p:nvSpPr>
          <p:spPr>
            <a:xfrm>
              <a:off x="985465" y="1717762"/>
              <a:ext cx="1411094" cy="477209"/>
            </a:xfrm>
            <a:prstGeom prst="rect">
              <a:avLst/>
            </a:prstGeom>
            <a:noFill/>
          </p:spPr>
          <p:txBody>
            <a:bodyPr wrap="square" rtlCol="0">
              <a:spAutoFit/>
            </a:bodyPr>
            <a:lstStyle/>
            <a:p>
              <a:r>
                <a:rPr lang="en-US" altLang="ja-JP" sz="2052" u="sng" dirty="0">
                  <a:solidFill>
                    <a:schemeClr val="bg1"/>
                  </a:solidFill>
                  <a:latin typeface="Artifakt Element Black" panose="020B0A03050000020004" pitchFamily="34" charset="0"/>
                  <a:ea typeface="Artifakt Element Black" panose="020B0A03050000020004" pitchFamily="34" charset="0"/>
                </a:rPr>
                <a:t>MEBT2</a:t>
              </a:r>
              <a:endParaRPr lang="ja-JP" altLang="en-US" sz="1197" u="sng" dirty="0">
                <a:solidFill>
                  <a:schemeClr val="bg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p:txBody>
        </p:sp>
      </p:grpSp>
      <p:grpSp>
        <p:nvGrpSpPr>
          <p:cNvPr id="18" name="グループ化 17">
            <a:extLst>
              <a:ext uri="{FF2B5EF4-FFF2-40B4-BE49-F238E27FC236}">
                <a16:creationId xmlns:a16="http://schemas.microsoft.com/office/drawing/2014/main" id="{C43C549B-8530-E953-83A0-3368FB7CDF71}"/>
              </a:ext>
            </a:extLst>
          </p:cNvPr>
          <p:cNvGrpSpPr/>
          <p:nvPr/>
        </p:nvGrpSpPr>
        <p:grpSpPr>
          <a:xfrm>
            <a:off x="8244408" y="908720"/>
            <a:ext cx="1206815" cy="1241999"/>
            <a:chOff x="1022172" y="1717762"/>
            <a:chExt cx="1411094" cy="1452233"/>
          </a:xfrm>
        </p:grpSpPr>
        <p:cxnSp>
          <p:nvCxnSpPr>
            <p:cNvPr id="19" name="直線コネクタ 18">
              <a:extLst>
                <a:ext uri="{FF2B5EF4-FFF2-40B4-BE49-F238E27FC236}">
                  <a16:creationId xmlns:a16="http://schemas.microsoft.com/office/drawing/2014/main" id="{13CF422D-931E-B262-2DB6-6F3A6CB23E98}"/>
                </a:ext>
              </a:extLst>
            </p:cNvPr>
            <p:cNvCxnSpPr>
              <a:cxnSpLocks/>
            </p:cNvCxnSpPr>
            <p:nvPr/>
          </p:nvCxnSpPr>
          <p:spPr>
            <a:xfrm flipV="1">
              <a:off x="1112870" y="2222943"/>
              <a:ext cx="330286" cy="947052"/>
            </a:xfrm>
            <a:prstGeom prst="line">
              <a:avLst/>
            </a:prstGeom>
            <a:ln w="28575" cap="rnd">
              <a:solidFill>
                <a:schemeClr val="bg1"/>
              </a:solidFill>
              <a:headEnd type="oval"/>
            </a:ln>
            <a:effectLst/>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36BC7FAF-9244-528A-1D53-6881B213AC39}"/>
                </a:ext>
              </a:extLst>
            </p:cNvPr>
            <p:cNvSpPr txBox="1"/>
            <p:nvPr/>
          </p:nvSpPr>
          <p:spPr>
            <a:xfrm>
              <a:off x="1022172" y="1717762"/>
              <a:ext cx="1411094" cy="477209"/>
            </a:xfrm>
            <a:prstGeom prst="rect">
              <a:avLst/>
            </a:prstGeom>
            <a:noFill/>
          </p:spPr>
          <p:txBody>
            <a:bodyPr wrap="square" rtlCol="0">
              <a:spAutoFit/>
            </a:bodyPr>
            <a:lstStyle/>
            <a:p>
              <a:r>
                <a:rPr lang="en-US" altLang="ja-JP" sz="2052" u="sng" dirty="0">
                  <a:solidFill>
                    <a:schemeClr val="bg1"/>
                  </a:solidFill>
                  <a:latin typeface="Artifakt Element Black" panose="020B0A03050000020004" pitchFamily="34" charset="0"/>
                  <a:ea typeface="Artifakt Element Black" panose="020B0A03050000020004" pitchFamily="34" charset="0"/>
                </a:rPr>
                <a:t>L3BT</a:t>
              </a:r>
              <a:endParaRPr lang="ja-JP" altLang="en-US" sz="1197" u="sng" dirty="0">
                <a:solidFill>
                  <a:schemeClr val="bg1"/>
                </a:solidFill>
                <a:latin typeface="源柔ゴシック Regular" panose="020B0302020203020207" pitchFamily="50" charset="-128"/>
                <a:ea typeface="源柔ゴシック Regular" panose="020B0302020203020207" pitchFamily="50" charset="-128"/>
                <a:cs typeface="源柔ゴシック Regular" panose="020B0302020203020207" pitchFamily="50" charset="-128"/>
              </a:endParaRPr>
            </a:p>
          </p:txBody>
        </p:sp>
      </p:grpSp>
      <p:sp>
        <p:nvSpPr>
          <p:cNvPr id="12" name="コンテンツ プレースホルダー 2">
            <a:extLst>
              <a:ext uri="{FF2B5EF4-FFF2-40B4-BE49-F238E27FC236}">
                <a16:creationId xmlns:a16="http://schemas.microsoft.com/office/drawing/2014/main" id="{52A23E4C-98D2-AAB6-FB46-03F25A8F142F}"/>
              </a:ext>
            </a:extLst>
          </p:cNvPr>
          <p:cNvSpPr>
            <a:spLocks noGrp="1"/>
          </p:cNvSpPr>
          <p:nvPr>
            <p:ph idx="1"/>
          </p:nvPr>
        </p:nvSpPr>
        <p:spPr>
          <a:xfrm>
            <a:off x="395536" y="2636912"/>
            <a:ext cx="8424936" cy="936104"/>
          </a:xfrm>
        </p:spPr>
        <p:txBody>
          <a:bodyPr>
            <a:normAutofit/>
          </a:bodyPr>
          <a:lstStyle/>
          <a:p>
            <a:r>
              <a:rPr kumimoji="1" lang="en-US" altLang="ja-JP" sz="2200" dirty="0">
                <a:solidFill>
                  <a:schemeClr val="bg1"/>
                </a:solidFill>
              </a:rPr>
              <a:t>We performed beam tests at nominal current</a:t>
            </a:r>
            <a:r>
              <a:rPr lang="en-US" altLang="ja-JP" sz="2200" dirty="0">
                <a:solidFill>
                  <a:schemeClr val="bg1"/>
                </a:solidFill>
              </a:rPr>
              <a:t> </a:t>
            </a:r>
            <a:r>
              <a:rPr kumimoji="1" lang="en-US" altLang="ja-JP" sz="2200" dirty="0">
                <a:solidFill>
                  <a:schemeClr val="bg1"/>
                </a:solidFill>
              </a:rPr>
              <a:t>of 50 mA and 60 mA commissioning. </a:t>
            </a:r>
          </a:p>
        </p:txBody>
      </p:sp>
      <p:grpSp>
        <p:nvGrpSpPr>
          <p:cNvPr id="27" name="グループ化 26">
            <a:extLst>
              <a:ext uri="{FF2B5EF4-FFF2-40B4-BE49-F238E27FC236}">
                <a16:creationId xmlns:a16="http://schemas.microsoft.com/office/drawing/2014/main" id="{0D906D1B-C6D6-C1F7-7779-FAA2D0103E05}"/>
              </a:ext>
            </a:extLst>
          </p:cNvPr>
          <p:cNvGrpSpPr/>
          <p:nvPr/>
        </p:nvGrpSpPr>
        <p:grpSpPr>
          <a:xfrm>
            <a:off x="323528" y="3388930"/>
            <a:ext cx="8208912" cy="760150"/>
            <a:chOff x="107504" y="3573016"/>
            <a:chExt cx="8208912" cy="760150"/>
          </a:xfrm>
        </p:grpSpPr>
        <p:sp>
          <p:nvSpPr>
            <p:cNvPr id="21" name="テキスト ボックス 20">
              <a:extLst>
                <a:ext uri="{FF2B5EF4-FFF2-40B4-BE49-F238E27FC236}">
                  <a16:creationId xmlns:a16="http://schemas.microsoft.com/office/drawing/2014/main" id="{F5B53324-C01D-48CC-7D90-87417B72FEDC}"/>
                </a:ext>
              </a:extLst>
            </p:cNvPr>
            <p:cNvSpPr txBox="1"/>
            <p:nvPr/>
          </p:nvSpPr>
          <p:spPr>
            <a:xfrm>
              <a:off x="107504" y="3573016"/>
              <a:ext cx="8136904" cy="430887"/>
            </a:xfrm>
            <a:prstGeom prst="rect">
              <a:avLst/>
            </a:prstGeom>
            <a:noFill/>
          </p:spPr>
          <p:txBody>
            <a:bodyPr wrap="square">
              <a:spAutoFit/>
            </a:bodyPr>
            <a:lstStyle/>
            <a:p>
              <a:pPr marL="914400" lvl="1" indent="-514350">
                <a:buFont typeface="+mj-lt"/>
                <a:buAutoNum type="arabicPeriod"/>
              </a:pPr>
              <a:r>
                <a:rPr kumimoji="1" lang="en-US" altLang="ja-JP" sz="2200" dirty="0">
                  <a:solidFill>
                    <a:schemeClr val="bg1"/>
                  </a:solidFill>
                  <a:latin typeface="UD デジタル 教科書体 NK-B" panose="02020700000000000000" pitchFamily="18" charset="-128"/>
                  <a:ea typeface="UD デジタル 教科書体 NK-B" panose="02020700000000000000" pitchFamily="18" charset="-128"/>
                </a:rPr>
                <a:t>Beam </a:t>
              </a:r>
              <a:r>
                <a:rPr lang="en-US" altLang="ja-JP" sz="2200" dirty="0">
                  <a:solidFill>
                    <a:schemeClr val="bg1"/>
                  </a:solidFill>
                  <a:latin typeface="UD デジタル 教科書体 NK-B" panose="02020700000000000000" pitchFamily="18" charset="-128"/>
                  <a:ea typeface="UD デジタル 教科書体 NK-B" panose="02020700000000000000" pitchFamily="18" charset="-128"/>
                </a:rPr>
                <a:t>measurement and </a:t>
              </a:r>
              <a:r>
                <a:rPr kumimoji="1" lang="en-US" altLang="ja-JP" sz="2200" dirty="0">
                  <a:solidFill>
                    <a:schemeClr val="bg1"/>
                  </a:solidFill>
                  <a:latin typeface="UD デジタル 教科書体 NK-B" panose="02020700000000000000" pitchFamily="18" charset="-128"/>
                  <a:ea typeface="UD デジタル 教科書体 NK-B" panose="02020700000000000000" pitchFamily="18" charset="-128"/>
                </a:rPr>
                <a:t>tuning at MEBT1</a:t>
              </a:r>
            </a:p>
          </p:txBody>
        </p:sp>
        <p:sp>
          <p:nvSpPr>
            <p:cNvPr id="22" name="テキスト ボックス 21">
              <a:extLst>
                <a:ext uri="{FF2B5EF4-FFF2-40B4-BE49-F238E27FC236}">
                  <a16:creationId xmlns:a16="http://schemas.microsoft.com/office/drawing/2014/main" id="{F5477C56-BA4A-0323-03BA-7169973ECFC9}"/>
                </a:ext>
              </a:extLst>
            </p:cNvPr>
            <p:cNvSpPr txBox="1"/>
            <p:nvPr/>
          </p:nvSpPr>
          <p:spPr>
            <a:xfrm>
              <a:off x="827584" y="3933056"/>
              <a:ext cx="7488832" cy="400110"/>
            </a:xfrm>
            <a:prstGeom prst="rect">
              <a:avLst/>
            </a:prstGeom>
            <a:noFill/>
          </p:spPr>
          <p:txBody>
            <a:bodyPr wrap="square">
              <a:spAutoFit/>
            </a:bodyPr>
            <a:lstStyle/>
            <a:p>
              <a:pPr marL="400050" lvl="1"/>
              <a:r>
                <a:rPr kumimoji="1" lang="en-US" altLang="ja-JP" sz="2000" dirty="0">
                  <a:solidFill>
                    <a:schemeClr val="bg1">
                      <a:lumMod val="65000"/>
                    </a:schemeClr>
                  </a:solidFill>
                  <a:latin typeface="UD デジタル 教科書体 NK-B" panose="02020700000000000000" pitchFamily="18" charset="-128"/>
                  <a:ea typeface="UD デジタル 教科書体 NK-B" panose="02020700000000000000" pitchFamily="18" charset="-128"/>
                </a:rPr>
                <a:t>determine beam quality for entir</a:t>
              </a:r>
              <a:r>
                <a:rPr lang="en-US" altLang="ja-JP" sz="2000" dirty="0">
                  <a:solidFill>
                    <a:schemeClr val="bg1">
                      <a:lumMod val="65000"/>
                    </a:schemeClr>
                  </a:solidFill>
                  <a:latin typeface="UD デジタル 教科書体 NK-B" panose="02020700000000000000" pitchFamily="18" charset="-128"/>
                  <a:ea typeface="UD デジタル 教科書体 NK-B" panose="02020700000000000000" pitchFamily="18" charset="-128"/>
                </a:rPr>
                <a:t>e </a:t>
              </a:r>
              <a:r>
                <a:rPr lang="en-US" altLang="ja-JP" sz="2000" dirty="0" err="1">
                  <a:solidFill>
                    <a:schemeClr val="bg1">
                      <a:lumMod val="65000"/>
                    </a:schemeClr>
                  </a:solidFill>
                  <a:latin typeface="UD デジタル 教科書体 NK-B" panose="02020700000000000000" pitchFamily="18" charset="-128"/>
                  <a:ea typeface="UD デジタル 教科書体 NK-B" panose="02020700000000000000" pitchFamily="18" charset="-128"/>
                </a:rPr>
                <a:t>linac</a:t>
              </a:r>
              <a:endParaRPr kumimoji="1" lang="en-US" altLang="ja-JP" sz="2000" dirty="0">
                <a:solidFill>
                  <a:schemeClr val="bg1">
                    <a:lumMod val="65000"/>
                  </a:schemeClr>
                </a:solidFill>
                <a:latin typeface="UD デジタル 教科書体 NK-B" panose="02020700000000000000" pitchFamily="18" charset="-128"/>
                <a:ea typeface="UD デジタル 教科書体 NK-B" panose="02020700000000000000" pitchFamily="18" charset="-128"/>
              </a:endParaRPr>
            </a:p>
          </p:txBody>
        </p:sp>
      </p:grpSp>
      <p:grpSp>
        <p:nvGrpSpPr>
          <p:cNvPr id="28" name="グループ化 27">
            <a:extLst>
              <a:ext uri="{FF2B5EF4-FFF2-40B4-BE49-F238E27FC236}">
                <a16:creationId xmlns:a16="http://schemas.microsoft.com/office/drawing/2014/main" id="{84232113-C3A0-8762-560F-0E999F5C4681}"/>
              </a:ext>
            </a:extLst>
          </p:cNvPr>
          <p:cNvGrpSpPr/>
          <p:nvPr/>
        </p:nvGrpSpPr>
        <p:grpSpPr>
          <a:xfrm>
            <a:off x="323528" y="4293096"/>
            <a:ext cx="11233248" cy="1048182"/>
            <a:chOff x="107504" y="4725144"/>
            <a:chExt cx="11233248" cy="1048182"/>
          </a:xfrm>
        </p:grpSpPr>
        <p:sp>
          <p:nvSpPr>
            <p:cNvPr id="23" name="テキスト ボックス 22">
              <a:extLst>
                <a:ext uri="{FF2B5EF4-FFF2-40B4-BE49-F238E27FC236}">
                  <a16:creationId xmlns:a16="http://schemas.microsoft.com/office/drawing/2014/main" id="{EDB972A0-61CF-BA3C-B910-B04F66CDA42B}"/>
                </a:ext>
              </a:extLst>
            </p:cNvPr>
            <p:cNvSpPr txBox="1"/>
            <p:nvPr/>
          </p:nvSpPr>
          <p:spPr>
            <a:xfrm>
              <a:off x="107504" y="4725144"/>
              <a:ext cx="8352928" cy="430887"/>
            </a:xfrm>
            <a:prstGeom prst="rect">
              <a:avLst/>
            </a:prstGeom>
            <a:noFill/>
          </p:spPr>
          <p:txBody>
            <a:bodyPr wrap="square">
              <a:spAutoFit/>
            </a:bodyPr>
            <a:lstStyle/>
            <a:p>
              <a:pPr marL="914400" lvl="1" indent="-514350">
                <a:buFont typeface="+mj-lt"/>
                <a:buAutoNum type="arabicPeriod" startAt="2"/>
              </a:pPr>
              <a:r>
                <a:rPr kumimoji="1" lang="en-US" altLang="ja-JP" sz="2200" dirty="0">
                  <a:solidFill>
                    <a:schemeClr val="bg1"/>
                  </a:solidFill>
                  <a:latin typeface="UD デジタル 教科書体 NK-B" panose="02020700000000000000" pitchFamily="18" charset="-128"/>
                  <a:ea typeface="UD デジタル 教科書体 NK-B" panose="02020700000000000000" pitchFamily="18" charset="-128"/>
                </a:rPr>
                <a:t>Understanding of the beam loss</a:t>
              </a:r>
            </a:p>
          </p:txBody>
        </p:sp>
        <p:sp>
          <p:nvSpPr>
            <p:cNvPr id="24" name="テキスト ボックス 23">
              <a:extLst>
                <a:ext uri="{FF2B5EF4-FFF2-40B4-BE49-F238E27FC236}">
                  <a16:creationId xmlns:a16="http://schemas.microsoft.com/office/drawing/2014/main" id="{6C62857E-4CD2-7ADB-34E2-CF27B162CA57}"/>
                </a:ext>
              </a:extLst>
            </p:cNvPr>
            <p:cNvSpPr txBox="1"/>
            <p:nvPr/>
          </p:nvSpPr>
          <p:spPr>
            <a:xfrm>
              <a:off x="107504" y="5085184"/>
              <a:ext cx="8352928" cy="430887"/>
            </a:xfrm>
            <a:prstGeom prst="rect">
              <a:avLst/>
            </a:prstGeom>
            <a:noFill/>
          </p:spPr>
          <p:txBody>
            <a:bodyPr wrap="square">
              <a:spAutoFit/>
            </a:bodyPr>
            <a:lstStyle/>
            <a:p>
              <a:pPr marL="914400" lvl="1" indent="-514350">
                <a:buFont typeface="+mj-lt"/>
                <a:buAutoNum type="arabicPeriod" startAt="3"/>
              </a:pPr>
              <a:r>
                <a:rPr lang="en-US" altLang="ja-JP" sz="2200" dirty="0">
                  <a:solidFill>
                    <a:schemeClr val="bg1"/>
                  </a:solidFill>
                  <a:latin typeface="UD デジタル 教科書体 NK-B" panose="02020700000000000000" pitchFamily="18" charset="-128"/>
                  <a:ea typeface="UD デジタル 教科書体 NK-B" panose="02020700000000000000" pitchFamily="18" charset="-128"/>
                </a:rPr>
                <a:t>Loss mitigation by parameter tuning</a:t>
              </a:r>
              <a:endParaRPr kumimoji="1" lang="en-US" altLang="ja-JP" sz="2200"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25" name="テキスト ボックス 24">
              <a:extLst>
                <a:ext uri="{FF2B5EF4-FFF2-40B4-BE49-F238E27FC236}">
                  <a16:creationId xmlns:a16="http://schemas.microsoft.com/office/drawing/2014/main" id="{F16C713A-10BB-5D82-1C3A-FF22FFC48C07}"/>
                </a:ext>
              </a:extLst>
            </p:cNvPr>
            <p:cNvSpPr txBox="1"/>
            <p:nvPr/>
          </p:nvSpPr>
          <p:spPr>
            <a:xfrm>
              <a:off x="3851920" y="5373216"/>
              <a:ext cx="7488832" cy="400110"/>
            </a:xfrm>
            <a:prstGeom prst="rect">
              <a:avLst/>
            </a:prstGeom>
            <a:noFill/>
          </p:spPr>
          <p:txBody>
            <a:bodyPr wrap="square">
              <a:spAutoFit/>
            </a:bodyPr>
            <a:lstStyle/>
            <a:p>
              <a:pPr marL="400050" lvl="1"/>
              <a:r>
                <a:rPr lang="en-US" altLang="ja-JP" sz="2000" dirty="0">
                  <a:solidFill>
                    <a:schemeClr val="bg1">
                      <a:lumMod val="65000"/>
                    </a:schemeClr>
                  </a:solidFill>
                  <a:latin typeface="UD デジタル 教科書体 NK-B" panose="02020700000000000000" pitchFamily="18" charset="-128"/>
                  <a:ea typeface="UD デジタル 教科書体 NK-B" panose="02020700000000000000" pitchFamily="18" charset="-128"/>
                </a:rPr>
                <a:t>loss mainly due to H</a:t>
              </a:r>
              <a:r>
                <a:rPr lang="en-US" altLang="ja-JP" sz="2000" baseline="30000" dirty="0">
                  <a:solidFill>
                    <a:schemeClr val="bg1">
                      <a:lumMod val="65000"/>
                    </a:schemeClr>
                  </a:solidFill>
                  <a:latin typeface="UD デジタル 教科書体 NK-B" panose="02020700000000000000" pitchFamily="18" charset="-128"/>
                  <a:ea typeface="UD デジタル 教科書体 NK-B" panose="02020700000000000000" pitchFamily="18" charset="-128"/>
                </a:rPr>
                <a:t>-</a:t>
              </a:r>
              <a:r>
                <a:rPr lang="en-US" altLang="ja-JP" sz="2000" dirty="0">
                  <a:solidFill>
                    <a:schemeClr val="bg1">
                      <a:lumMod val="65000"/>
                    </a:schemeClr>
                  </a:solidFill>
                  <a:latin typeface="UD デジタル 教科書体 NK-B" panose="02020700000000000000" pitchFamily="18" charset="-128"/>
                  <a:ea typeface="UD デジタル 教科書体 NK-B" panose="02020700000000000000" pitchFamily="18" charset="-128"/>
                </a:rPr>
                <a:t> </a:t>
              </a:r>
              <a:r>
                <a:rPr lang="ja-JP" altLang="en-US" sz="2000" dirty="0">
                  <a:solidFill>
                    <a:schemeClr val="bg1">
                      <a:lumMod val="65000"/>
                    </a:schemeClr>
                  </a:solidFill>
                  <a:latin typeface="UD デジタル 教科書体 NK-B" panose="02020700000000000000" pitchFamily="18" charset="-128"/>
                  <a:ea typeface="UD デジタル 教科書体 NK-B" panose="02020700000000000000" pitchFamily="18" charset="-128"/>
                </a:rPr>
                <a:t>→　</a:t>
              </a:r>
              <a:r>
                <a:rPr lang="en-US" altLang="ja-JP" sz="2000" dirty="0">
                  <a:solidFill>
                    <a:schemeClr val="bg1">
                      <a:lumMod val="65000"/>
                    </a:schemeClr>
                  </a:solidFill>
                  <a:latin typeface="UD デジタル 教科書体 NK-B" panose="02020700000000000000" pitchFamily="18" charset="-128"/>
                  <a:ea typeface="UD デジタル 教科書体 NK-B" panose="02020700000000000000" pitchFamily="18" charset="-128"/>
                </a:rPr>
                <a:t>H</a:t>
              </a:r>
              <a:r>
                <a:rPr lang="en-US" altLang="ja-JP" sz="2000" baseline="30000" dirty="0">
                  <a:solidFill>
                    <a:schemeClr val="bg1">
                      <a:lumMod val="65000"/>
                    </a:schemeClr>
                  </a:solidFill>
                  <a:latin typeface="UD デジタル 教科書体 NK-B" panose="02020700000000000000" pitchFamily="18" charset="-128"/>
                  <a:ea typeface="UD デジタル 教科書体 NK-B" panose="02020700000000000000" pitchFamily="18" charset="-128"/>
                </a:rPr>
                <a:t>0</a:t>
              </a:r>
              <a:endParaRPr kumimoji="1" lang="en-US" altLang="ja-JP" sz="2000" dirty="0">
                <a:solidFill>
                  <a:schemeClr val="bg1">
                    <a:lumMod val="65000"/>
                  </a:schemeClr>
                </a:solidFill>
                <a:latin typeface="UD デジタル 教科書体 NK-B" panose="02020700000000000000" pitchFamily="18" charset="-128"/>
                <a:ea typeface="UD デジタル 教科書体 NK-B" panose="02020700000000000000" pitchFamily="18" charset="-128"/>
              </a:endParaRPr>
            </a:p>
          </p:txBody>
        </p:sp>
      </p:grpSp>
      <p:grpSp>
        <p:nvGrpSpPr>
          <p:cNvPr id="30" name="グループ化 29">
            <a:extLst>
              <a:ext uri="{FF2B5EF4-FFF2-40B4-BE49-F238E27FC236}">
                <a16:creationId xmlns:a16="http://schemas.microsoft.com/office/drawing/2014/main" id="{F17518A4-8BB5-4B96-482E-E5EFB9E3174C}"/>
              </a:ext>
            </a:extLst>
          </p:cNvPr>
          <p:cNvGrpSpPr/>
          <p:nvPr/>
        </p:nvGrpSpPr>
        <p:grpSpPr>
          <a:xfrm>
            <a:off x="378284" y="5805264"/>
            <a:ext cx="8352928" cy="832158"/>
            <a:chOff x="162260" y="5805264"/>
            <a:chExt cx="8352928" cy="832158"/>
          </a:xfrm>
        </p:grpSpPr>
        <p:sp>
          <p:nvSpPr>
            <p:cNvPr id="26" name="テキスト ボックス 25">
              <a:extLst>
                <a:ext uri="{FF2B5EF4-FFF2-40B4-BE49-F238E27FC236}">
                  <a16:creationId xmlns:a16="http://schemas.microsoft.com/office/drawing/2014/main" id="{22208229-5E40-DD1F-EC85-13EB1D3B09C4}"/>
                </a:ext>
              </a:extLst>
            </p:cNvPr>
            <p:cNvSpPr txBox="1"/>
            <p:nvPr/>
          </p:nvSpPr>
          <p:spPr>
            <a:xfrm>
              <a:off x="162260" y="5805264"/>
              <a:ext cx="8352928" cy="430887"/>
            </a:xfrm>
            <a:prstGeom prst="rect">
              <a:avLst/>
            </a:prstGeom>
            <a:noFill/>
          </p:spPr>
          <p:txBody>
            <a:bodyPr wrap="square">
              <a:spAutoFit/>
            </a:bodyPr>
            <a:lstStyle/>
            <a:p>
              <a:pPr marL="914400" lvl="1" indent="-514350">
                <a:buFont typeface="+mj-lt"/>
                <a:buAutoNum type="arabicPeriod" startAt="5"/>
              </a:pPr>
              <a:r>
                <a:rPr lang="en-US" altLang="ja-JP" sz="2200" dirty="0">
                  <a:solidFill>
                    <a:schemeClr val="bg1"/>
                  </a:solidFill>
                  <a:latin typeface="UD デジタル 教科書体 NK-B" panose="02020700000000000000" pitchFamily="18" charset="-128"/>
                  <a:ea typeface="UD デジタル 教科書体 NK-B" panose="02020700000000000000" pitchFamily="18" charset="-128"/>
                </a:rPr>
                <a:t>Equipment design towards higher currents</a:t>
              </a:r>
              <a:endParaRPr kumimoji="1" lang="en-US" altLang="ja-JP" sz="2200"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29" name="テキスト ボックス 28">
              <a:extLst>
                <a:ext uri="{FF2B5EF4-FFF2-40B4-BE49-F238E27FC236}">
                  <a16:creationId xmlns:a16="http://schemas.microsoft.com/office/drawing/2014/main" id="{700DE5FD-DDFC-B9D2-CA16-A39D4BDAC5E2}"/>
                </a:ext>
              </a:extLst>
            </p:cNvPr>
            <p:cNvSpPr txBox="1"/>
            <p:nvPr/>
          </p:nvSpPr>
          <p:spPr>
            <a:xfrm>
              <a:off x="899592" y="6237312"/>
              <a:ext cx="7488832" cy="400110"/>
            </a:xfrm>
            <a:prstGeom prst="rect">
              <a:avLst/>
            </a:prstGeom>
            <a:noFill/>
          </p:spPr>
          <p:txBody>
            <a:bodyPr wrap="square">
              <a:spAutoFit/>
            </a:bodyPr>
            <a:lstStyle/>
            <a:p>
              <a:pPr marL="400050" lvl="1"/>
              <a:r>
                <a:rPr lang="en-US" altLang="ja-JP" sz="2000" dirty="0">
                  <a:solidFill>
                    <a:schemeClr val="bg1">
                      <a:lumMod val="65000"/>
                    </a:schemeClr>
                  </a:solidFill>
                  <a:latin typeface="UD デジタル 教科書体 NK-B" panose="02020700000000000000" pitchFamily="18" charset="-128"/>
                  <a:ea typeface="UD デジタル 教科書体 NK-B" panose="02020700000000000000" pitchFamily="18" charset="-128"/>
                </a:rPr>
                <a:t>based on the measurements/simulations</a:t>
              </a:r>
              <a:endParaRPr kumimoji="1" lang="en-US" altLang="ja-JP" sz="2000" dirty="0">
                <a:solidFill>
                  <a:schemeClr val="bg1">
                    <a:lumMod val="65000"/>
                  </a:schemeClr>
                </a:solidFill>
                <a:latin typeface="UD デジタル 教科書体 NK-B" panose="02020700000000000000" pitchFamily="18" charset="-128"/>
                <a:ea typeface="UD デジタル 教科書体 NK-B" panose="02020700000000000000" pitchFamily="18" charset="-128"/>
              </a:endParaRPr>
            </a:p>
          </p:txBody>
        </p:sp>
      </p:grpSp>
      <p:sp>
        <p:nvSpPr>
          <p:cNvPr id="31" name="四角形: 角を丸くする 30">
            <a:extLst>
              <a:ext uri="{FF2B5EF4-FFF2-40B4-BE49-F238E27FC236}">
                <a16:creationId xmlns:a16="http://schemas.microsoft.com/office/drawing/2014/main" id="{3EDD0750-2811-D33B-DF9C-3504F8B75B03}"/>
              </a:ext>
            </a:extLst>
          </p:cNvPr>
          <p:cNvSpPr/>
          <p:nvPr/>
        </p:nvSpPr>
        <p:spPr>
          <a:xfrm>
            <a:off x="1835696" y="908720"/>
            <a:ext cx="1152128" cy="360040"/>
          </a:xfrm>
          <a:prstGeom prst="roundRect">
            <a:avLst/>
          </a:prstGeom>
          <a:solidFill>
            <a:srgbClr val="FFFF00">
              <a:alpha val="4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四角形: 角を丸くする 32">
            <a:extLst>
              <a:ext uri="{FF2B5EF4-FFF2-40B4-BE49-F238E27FC236}">
                <a16:creationId xmlns:a16="http://schemas.microsoft.com/office/drawing/2014/main" id="{573CAE2C-213E-1FE8-72AC-01671526B358}"/>
              </a:ext>
            </a:extLst>
          </p:cNvPr>
          <p:cNvSpPr/>
          <p:nvPr/>
        </p:nvSpPr>
        <p:spPr>
          <a:xfrm>
            <a:off x="2195736" y="1772816"/>
            <a:ext cx="6192688" cy="864096"/>
          </a:xfrm>
          <a:prstGeom prst="roundRect">
            <a:avLst/>
          </a:prstGeom>
          <a:gradFill flip="none" rotWithShape="1">
            <a:gsLst>
              <a:gs pos="0">
                <a:schemeClr val="bg1">
                  <a:alpha val="0"/>
                </a:schemeClr>
              </a:gs>
              <a:gs pos="51200">
                <a:srgbClr val="FFFF7C">
                  <a:alpha val="32000"/>
                </a:srgbClr>
              </a:gs>
              <a:gs pos="100000">
                <a:srgbClr val="FFFF00">
                  <a:alpha val="54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a:extLst>
              <a:ext uri="{FF2B5EF4-FFF2-40B4-BE49-F238E27FC236}">
                <a16:creationId xmlns:a16="http://schemas.microsoft.com/office/drawing/2014/main" id="{870763BD-1C45-9113-4659-EDE5922FEB6A}"/>
              </a:ext>
            </a:extLst>
          </p:cNvPr>
          <p:cNvSpPr txBox="1"/>
          <p:nvPr/>
        </p:nvSpPr>
        <p:spPr>
          <a:xfrm>
            <a:off x="349406" y="5067931"/>
            <a:ext cx="8352928" cy="430887"/>
          </a:xfrm>
          <a:prstGeom prst="rect">
            <a:avLst/>
          </a:prstGeom>
          <a:noFill/>
        </p:spPr>
        <p:txBody>
          <a:bodyPr wrap="square">
            <a:spAutoFit/>
          </a:bodyPr>
          <a:lstStyle/>
          <a:p>
            <a:pPr marL="914400" lvl="1" indent="-514350">
              <a:buFont typeface="+mj-lt"/>
              <a:buAutoNum type="arabicPeriod" startAt="4"/>
            </a:pPr>
            <a:r>
              <a:rPr lang="en-US" altLang="ja-JP" sz="2200" dirty="0">
                <a:solidFill>
                  <a:schemeClr val="bg1"/>
                </a:solidFill>
                <a:latin typeface="UD デジタル 教科書体 NK-B" panose="02020700000000000000" pitchFamily="18" charset="-128"/>
                <a:ea typeface="UD デジタル 教科書体 NK-B" panose="02020700000000000000" pitchFamily="18" charset="-128"/>
              </a:rPr>
              <a:t>and RF control</a:t>
            </a:r>
            <a:endParaRPr kumimoji="1" lang="en-US" altLang="ja-JP" sz="2200" dirty="0">
              <a:solidFill>
                <a:schemeClr val="bg1"/>
              </a:solidFill>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1537477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par>
                                <p:cTn id="16" presetID="10" presetClass="entr" presetSubtype="0"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3" grpId="0" animBg="1"/>
      <p:bldP spid="34" grpId="0"/>
    </p:bldLst>
  </p:timing>
</p:sld>
</file>

<file path=ppt/theme/theme1.xml><?xml version="1.0" encoding="utf-8"?>
<a:theme xmlns:a="http://schemas.openxmlformats.org/drawingml/2006/main" name="bas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28575">
          <a:solidFill>
            <a:srgbClr val="FF0000"/>
          </a:solidFill>
          <a:tailEnd type="arrow"/>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base</Template>
  <TotalTime>46774</TotalTime>
  <Words>1181</Words>
  <Application>Microsoft Office PowerPoint</Application>
  <PresentationFormat>画面に合わせる (4:3)</PresentationFormat>
  <Paragraphs>230</Paragraphs>
  <Slides>20</Slides>
  <Notes>2</Notes>
  <HiddenSlides>0</HiddenSlides>
  <MMClips>0</MMClips>
  <ScaleCrop>false</ScaleCrop>
  <HeadingPairs>
    <vt:vector size="6" baseType="variant">
      <vt:variant>
        <vt:lpstr>使用されているフォント</vt:lpstr>
      </vt:variant>
      <vt:variant>
        <vt:i4>17</vt:i4>
      </vt:variant>
      <vt:variant>
        <vt:lpstr>テーマ</vt:lpstr>
      </vt:variant>
      <vt:variant>
        <vt:i4>1</vt:i4>
      </vt:variant>
      <vt:variant>
        <vt:lpstr>スライド タイトル</vt:lpstr>
      </vt:variant>
      <vt:variant>
        <vt:i4>20</vt:i4>
      </vt:variant>
    </vt:vector>
  </HeadingPairs>
  <TitlesOfParts>
    <vt:vector size="38" baseType="lpstr">
      <vt:lpstr>Book Antiqua</vt:lpstr>
      <vt:lpstr>Arial Black</vt:lpstr>
      <vt:lpstr>Times</vt:lpstr>
      <vt:lpstr>Artifakt Element Heavy</vt:lpstr>
      <vt:lpstr>Arial</vt:lpstr>
      <vt:lpstr>Abadi</vt:lpstr>
      <vt:lpstr>Verdana</vt:lpstr>
      <vt:lpstr>UD デジタル 教科書体 NK-B</vt:lpstr>
      <vt:lpstr>Times New Roman</vt:lpstr>
      <vt:lpstr>Calibri</vt:lpstr>
      <vt:lpstr>HGSｺﾞｼｯｸE</vt:lpstr>
      <vt:lpstr>Artifakt Element Black</vt:lpstr>
      <vt:lpstr>Helvetica LT Std</vt:lpstr>
      <vt:lpstr>UD デジタル 教科書体 NP-B</vt:lpstr>
      <vt:lpstr>源柔ゴシック Regular</vt:lpstr>
      <vt:lpstr>Cambria Math</vt:lpstr>
      <vt:lpstr>游明朝 Demibold</vt:lpstr>
      <vt:lpstr>base</vt:lpstr>
      <vt:lpstr>PowerPoint プレゼンテーション</vt:lpstr>
      <vt:lpstr>J-PARC</vt:lpstr>
      <vt:lpstr>Brief History</vt:lpstr>
      <vt:lpstr>Beam Power @ Linac</vt:lpstr>
      <vt:lpstr>Beam Power @ RCS</vt:lpstr>
      <vt:lpstr>Beam Power @ MR</vt:lpstr>
      <vt:lpstr>Short/Long Term Milestone @ LINAC</vt:lpstr>
      <vt:lpstr>Overview of linac</vt:lpstr>
      <vt:lpstr>Towards Higher Currents</vt:lpstr>
      <vt:lpstr>Transverse Measurement@MEBT1</vt:lpstr>
      <vt:lpstr>Longitudinal Measurement</vt:lpstr>
      <vt:lpstr>Bunch Shape Monitor</vt:lpstr>
      <vt:lpstr>Extinction</vt:lpstr>
      <vt:lpstr>H0 Measurement @ SDTL</vt:lpstr>
      <vt:lpstr>ACS tuning for Loss Mitigation</vt:lpstr>
      <vt:lpstr>Result</vt:lpstr>
      <vt:lpstr>RF Control for Intermediate Pulse</vt:lpstr>
      <vt:lpstr>RF Control for Intermediate Pulse</vt:lpstr>
      <vt:lpstr>Design of new MEBT1</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dc:title>
  <dc:creator>masashi.o</dc:creator>
  <cp:lastModifiedBy>将士 大谷</cp:lastModifiedBy>
  <cp:revision>1711</cp:revision>
  <dcterms:created xsi:type="dcterms:W3CDTF">2010-01-18T04:46:10Z</dcterms:created>
  <dcterms:modified xsi:type="dcterms:W3CDTF">2024-11-12T13:36:04Z</dcterms:modified>
</cp:coreProperties>
</file>