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wmv" ContentType="video/x-ms-wm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72" r:id="rId1"/>
  </p:sldMasterIdLst>
  <p:notesMasterIdLst>
    <p:notesMasterId r:id="rId14"/>
  </p:notesMasterIdLst>
  <p:sldIdLst>
    <p:sldId id="259" r:id="rId2"/>
    <p:sldId id="260" r:id="rId3"/>
    <p:sldId id="291" r:id="rId4"/>
    <p:sldId id="336" r:id="rId5"/>
    <p:sldId id="337" r:id="rId6"/>
    <p:sldId id="1437" r:id="rId7"/>
    <p:sldId id="332" r:id="rId8"/>
    <p:sldId id="334" r:id="rId9"/>
    <p:sldId id="325" r:id="rId10"/>
    <p:sldId id="1436" r:id="rId11"/>
    <p:sldId id="322" r:id="rId12"/>
    <p:sldId id="339" r:id="rId13"/>
  </p:sldIdLst>
  <p:sldSz cx="12192000" cy="6858000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EAEFF7"/>
    <a:srgbClr val="008000"/>
    <a:srgbClr val="FF01FF"/>
    <a:srgbClr val="FF82FF"/>
    <a:srgbClr val="FFFF9B"/>
    <a:srgbClr val="00FFFF"/>
    <a:srgbClr val="AC0035"/>
    <a:srgbClr val="750023"/>
    <a:srgbClr val="FF303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보통 스타일 2 - 강조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보통 스타일 2 - 강조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85BE263C-DBD7-4A20-BB59-AAB30ACAA65A}" styleName="보통 스타일 3 - 강조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E3FDE45-AF77-4B5C-9715-49D594BDF05E}" styleName="밝은 스타일 1 - 강조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93296810-A885-4BE3-A3E7-6D5BEEA58F35}" styleName="보통 스타일 2 - 강조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5940675A-B579-460E-94D1-54222C63F5DA}" styleName="스타일 없음, 표 눈금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7DF18680-E054-41AD-8BC1-D1AEF772440D}" styleName="보통 스타일 2 - 강조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00A15C55-8517-42AA-B614-E9B94910E393}" styleName="보통 스타일 2 - 강조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F5AB1C69-6EDB-4FF4-983F-18BD219EF322}" styleName="보통 스타일 2 - 강조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554" autoAdjust="0"/>
    <p:restoredTop sz="89286" autoAdjust="0"/>
  </p:normalViewPr>
  <p:slideViewPr>
    <p:cSldViewPr snapToGrid="0">
      <p:cViewPr varScale="1">
        <p:scale>
          <a:sx n="74" d="100"/>
          <a:sy n="74" d="100"/>
        </p:scale>
        <p:origin x="878" y="77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F:\Downloads\ionization%20energy%20list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ko-K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101170826398251"/>
          <c:y val="2.6242271960855622E-2"/>
          <c:w val="0.86814629366795681"/>
          <c:h val="0.91399297300709015"/>
        </c:manualLayout>
      </c:layout>
      <c:lineChart>
        <c:grouping val="standard"/>
        <c:varyColors val="0"/>
        <c:ser>
          <c:idx val="1"/>
          <c:order val="4"/>
          <c:tx>
            <c:v>Al</c:v>
          </c:tx>
          <c:spPr>
            <a:ln w="19050" cap="rnd">
              <a:solidFill>
                <a:srgbClr val="0000FF"/>
              </a:solidFill>
              <a:round/>
            </a:ln>
            <a:effectLst/>
          </c:spPr>
          <c:marker>
            <c:symbol val="circle"/>
            <c:size val="5"/>
            <c:spPr>
              <a:noFill/>
              <a:ln w="19050">
                <a:solidFill>
                  <a:srgbClr val="0000FF"/>
                </a:solidFill>
              </a:ln>
              <a:effectLst/>
            </c:spPr>
          </c:marker>
          <c:cat>
            <c:numRef>
              <c:f>'ion appearance intensity Wc (3)'!$D$1:$AG$1</c:f>
              <c:numCache>
                <c:formatCode>General</c:formatCode>
                <c:ptCount val="30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</c:v>
                </c:pt>
                <c:pt idx="16">
                  <c:v>17</c:v>
                </c:pt>
                <c:pt idx="17">
                  <c:v>18</c:v>
                </c:pt>
                <c:pt idx="18">
                  <c:v>19</c:v>
                </c:pt>
                <c:pt idx="19">
                  <c:v>20</c:v>
                </c:pt>
                <c:pt idx="20">
                  <c:v>21</c:v>
                </c:pt>
                <c:pt idx="21">
                  <c:v>22</c:v>
                </c:pt>
                <c:pt idx="22">
                  <c:v>23</c:v>
                </c:pt>
                <c:pt idx="23">
                  <c:v>24</c:v>
                </c:pt>
                <c:pt idx="24">
                  <c:v>25</c:v>
                </c:pt>
                <c:pt idx="25">
                  <c:v>26</c:v>
                </c:pt>
                <c:pt idx="26">
                  <c:v>27</c:v>
                </c:pt>
                <c:pt idx="27">
                  <c:v>28</c:v>
                </c:pt>
                <c:pt idx="28">
                  <c:v>29</c:v>
                </c:pt>
                <c:pt idx="29">
                  <c:v>30</c:v>
                </c:pt>
              </c:numCache>
            </c:numRef>
          </c:cat>
          <c:val>
            <c:numRef>
              <c:f>'ion appearance intensity Wc (3)'!$D$15:$P$15</c:f>
              <c:numCache>
                <c:formatCode>0.00.E+00</c:formatCode>
                <c:ptCount val="13"/>
                <c:pt idx="0">
                  <c:v>5133679370556.8594</c:v>
                </c:pt>
                <c:pt idx="1">
                  <c:v>125687954973298.59</c:v>
                </c:pt>
                <c:pt idx="2">
                  <c:v>291085851962095.13</c:v>
                </c:pt>
                <c:pt idx="3">
                  <c:v>5.1818511917386944E+16</c:v>
                </c:pt>
                <c:pt idx="4">
                  <c:v>8.958813317931112E+16</c:v>
                </c:pt>
                <c:pt idx="5">
                  <c:v>1.4628702129940477E+17</c:v>
                </c:pt>
                <c:pt idx="6">
                  <c:v>2.7885972306115354E+17</c:v>
                </c:pt>
                <c:pt idx="7">
                  <c:v>4.1035452431171366E+17</c:v>
                </c:pt>
                <c:pt idx="8">
                  <c:v>5.8659334851922726E+17</c:v>
                </c:pt>
                <c:pt idx="9">
                  <c:v>1.011218477401812E+18</c:v>
                </c:pt>
                <c:pt idx="10">
                  <c:v>1.26179662356158E+18</c:v>
                </c:pt>
                <c:pt idx="11">
                  <c:v>5.2594454641259479E+20</c:v>
                </c:pt>
                <c:pt idx="12">
                  <c:v>6.6713997037770808E+20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E8D0-422C-97E2-82BA450DAC4C}"/>
            </c:ext>
          </c:extLst>
        </c:ser>
        <c:ser>
          <c:idx val="2"/>
          <c:order val="6"/>
          <c:tx>
            <c:v>Ti</c:v>
          </c:tx>
          <c:spPr>
            <a:ln w="19050" cap="rnd">
              <a:solidFill>
                <a:srgbClr val="003300"/>
              </a:solidFill>
              <a:prstDash val="sysDash"/>
              <a:round/>
            </a:ln>
            <a:effectLst/>
          </c:spPr>
          <c:marker>
            <c:symbol val="triangle"/>
            <c:size val="5"/>
            <c:spPr>
              <a:solidFill>
                <a:srgbClr val="003300"/>
              </a:solidFill>
              <a:ln w="19050">
                <a:solidFill>
                  <a:srgbClr val="003300"/>
                </a:solidFill>
              </a:ln>
              <a:effectLst/>
            </c:spPr>
          </c:marker>
          <c:cat>
            <c:numRef>
              <c:f>'ion appearance intensity Wc (3)'!$D$1:$AG$1</c:f>
              <c:numCache>
                <c:formatCode>General</c:formatCode>
                <c:ptCount val="30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</c:v>
                </c:pt>
                <c:pt idx="16">
                  <c:v>17</c:v>
                </c:pt>
                <c:pt idx="17">
                  <c:v>18</c:v>
                </c:pt>
                <c:pt idx="18">
                  <c:v>19</c:v>
                </c:pt>
                <c:pt idx="19">
                  <c:v>20</c:v>
                </c:pt>
                <c:pt idx="20">
                  <c:v>21</c:v>
                </c:pt>
                <c:pt idx="21">
                  <c:v>22</c:v>
                </c:pt>
                <c:pt idx="22">
                  <c:v>23</c:v>
                </c:pt>
                <c:pt idx="23">
                  <c:v>24</c:v>
                </c:pt>
                <c:pt idx="24">
                  <c:v>25</c:v>
                </c:pt>
                <c:pt idx="25">
                  <c:v>26</c:v>
                </c:pt>
                <c:pt idx="26">
                  <c:v>27</c:v>
                </c:pt>
                <c:pt idx="27">
                  <c:v>28</c:v>
                </c:pt>
                <c:pt idx="28">
                  <c:v>29</c:v>
                </c:pt>
                <c:pt idx="29">
                  <c:v>30</c:v>
                </c:pt>
              </c:numCache>
            </c:numRef>
          </c:cat>
          <c:val>
            <c:numRef>
              <c:f>'ion appearance intensity Wc (3)'!$D$24:$Y$24</c:f>
              <c:numCache>
                <c:formatCode>0.00.E+00</c:formatCode>
                <c:ptCount val="22"/>
                <c:pt idx="0">
                  <c:v>8694310549938.7549</c:v>
                </c:pt>
                <c:pt idx="1">
                  <c:v>33961021101444.703</c:v>
                </c:pt>
                <c:pt idx="2">
                  <c:v>253863256892573.78</c:v>
                </c:pt>
                <c:pt idx="3">
                  <c:v>876113311634268.13</c:v>
                </c:pt>
                <c:pt idx="4">
                  <c:v>1.5556938633864464E+16</c:v>
                </c:pt>
                <c:pt idx="5">
                  <c:v>2.268231899773686E+16</c:v>
                </c:pt>
                <c:pt idx="6">
                  <c:v>3.212939394089016E+16</c:v>
                </c:pt>
                <c:pt idx="7">
                  <c:v>5.2680278886986752E+16</c:v>
                </c:pt>
                <c:pt idx="8">
                  <c:v>6.7179604849972528E+16</c:v>
                </c:pt>
                <c:pt idx="9">
                  <c:v>8.694168282059088E+16</c:v>
                </c:pt>
                <c:pt idx="10">
                  <c:v>1.6319166965472525E+17</c:v>
                </c:pt>
                <c:pt idx="11">
                  <c:v>2.005526565023249E+17</c:v>
                </c:pt>
                <c:pt idx="12">
                  <c:v>9.1186654278879918E+18</c:v>
                </c:pt>
                <c:pt idx="13">
                  <c:v>1.132733073608518E+19</c:v>
                </c:pt>
                <c:pt idx="14">
                  <c:v>1.39930228061195E+19</c:v>
                </c:pt>
                <c:pt idx="15">
                  <c:v>1.8539529293721596E+19</c:v>
                </c:pt>
                <c:pt idx="16">
                  <c:v>2.2626737901284037E+19</c:v>
                </c:pt>
                <c:pt idx="17">
                  <c:v>2.7431966275826254E+19</c:v>
                </c:pt>
                <c:pt idx="18">
                  <c:v>3.6404090805048656E+19</c:v>
                </c:pt>
                <c:pt idx="19">
                  <c:v>4.1281034032943178E+19</c:v>
                </c:pt>
                <c:pt idx="20">
                  <c:v>1.3830878670157496E+22</c:v>
                </c:pt>
                <c:pt idx="21">
                  <c:v>1.5928612190142807E+22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E8D0-422C-97E2-82BA450DAC4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545466576"/>
        <c:axId val="346275272"/>
        <c:extLst>
          <c:ext xmlns:c15="http://schemas.microsoft.com/office/drawing/2012/chart" uri="{02D57815-91ED-43cb-92C2-25804820EDAC}">
            <c15:filteredLineSeries>
              <c15:ser>
                <c:idx val="9"/>
                <c:order val="0"/>
                <c:tx>
                  <c:v>He</c:v>
                </c:tx>
                <c:spPr>
                  <a:ln w="28575" cap="rnd">
                    <a:solidFill>
                      <a:schemeClr val="accent4">
                        <a:lumMod val="60000"/>
                      </a:schemeClr>
                    </a:solidFill>
                    <a:round/>
                  </a:ln>
                  <a:effectLst/>
                </c:spPr>
                <c:marker>
                  <c:symbol val="circle"/>
                  <c:size val="5"/>
                  <c:spPr>
                    <a:solidFill>
                      <a:schemeClr val="accent4">
                        <a:lumMod val="60000"/>
                      </a:schemeClr>
                    </a:solidFill>
                    <a:ln w="9525">
                      <a:solidFill>
                        <a:schemeClr val="accent4">
                          <a:lumMod val="60000"/>
                        </a:schemeClr>
                      </a:solidFill>
                    </a:ln>
                    <a:effectLst/>
                  </c:spPr>
                </c:marker>
                <c:val>
                  <c:numRef>
                    <c:extLst>
                      <c:ext uri="{02D57815-91ED-43cb-92C2-25804820EDAC}">
                        <c15:formulaRef>
                          <c15:sqref>'ion appearance intensity Wc (3)'!$D$4:$E$4</c15:sqref>
                        </c15:formulaRef>
                      </c:ext>
                    </c:extLst>
                    <c:numCache>
                      <c:formatCode>0.00.E+00</c:formatCode>
                      <c:ptCount val="2"/>
                      <c:pt idx="0">
                        <c:v>1461837915741318.3</c:v>
                      </c:pt>
                      <c:pt idx="1">
                        <c:v>8769270093125081</c:v>
                      </c:pt>
                    </c:numCache>
                  </c:numRef>
                </c:val>
                <c:smooth val="0"/>
                <c:extLst>
                  <c:ext xmlns:c16="http://schemas.microsoft.com/office/drawing/2014/chart" uri="{C3380CC4-5D6E-409C-BE32-E72D297353CC}">
                    <c16:uniqueId val="{00000002-E8D0-422C-97E2-82BA450DAC4C}"/>
                  </c:ext>
                </c:extLst>
              </c15:ser>
            </c15:filteredLineSeries>
            <c15:filteredLineSeries>
              <c15:ser>
                <c:idx val="8"/>
                <c:order val="1"/>
                <c:tx>
                  <c:v>N</c:v>
                </c:tx>
                <c:spPr>
                  <a:ln w="25400" cap="rnd">
                    <a:solidFill>
                      <a:srgbClr val="FF0000"/>
                    </a:solidFill>
                    <a:round/>
                  </a:ln>
                  <a:effectLst/>
                </c:spPr>
                <c:marker>
                  <c:symbol val="square"/>
                  <c:size val="6"/>
                  <c:spPr>
                    <a:noFill/>
                    <a:ln w="15875">
                      <a:solidFill>
                        <a:srgbClr val="FF0000"/>
                      </a:solidFill>
                    </a:ln>
                    <a:effectLst/>
                  </c:spPr>
                </c:marker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'ion appearance intensity Wc (3)'!$D$9:$J$9</c15:sqref>
                        </c15:formulaRef>
                      </c:ext>
                    </c:extLst>
                    <c:numCache>
                      <c:formatCode>0.00.E+00</c:formatCode>
                      <c:ptCount val="7"/>
                      <c:pt idx="0">
                        <c:v>178477930991627.16</c:v>
                      </c:pt>
                      <c:pt idx="1">
                        <c:v>767703653975597.88</c:v>
                      </c:pt>
                      <c:pt idx="2">
                        <c:v>2252783083652270</c:v>
                      </c:pt>
                      <c:pt idx="3">
                        <c:v>9006283051128553</c:v>
                      </c:pt>
                      <c:pt idx="4">
                        <c:v>1.4691638522552194E+16</c:v>
                      </c:pt>
                      <c:pt idx="5">
                        <c:v>1.0321390100550158E+19</c:v>
                      </c:pt>
                      <c:pt idx="6">
                        <c:v>1.6161767257297351E+19</c:v>
                      </c:pt>
                    </c:numCache>
                  </c:numRef>
                </c:val>
                <c:smooth val="0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3-E8D0-422C-97E2-82BA450DAC4C}"/>
                  </c:ext>
                </c:extLst>
              </c15:ser>
            </c15:filteredLineSeries>
            <c15:filteredLineSeries>
              <c15:ser>
                <c:idx val="11"/>
                <c:order val="2"/>
                <c:tx>
                  <c:v>Ne</c:v>
                </c:tx>
                <c:spPr>
                  <a:ln w="28575" cap="rnd">
                    <a:solidFill>
                      <a:schemeClr val="accent6">
                        <a:lumMod val="60000"/>
                      </a:schemeClr>
                    </a:solidFill>
                    <a:round/>
                  </a:ln>
                  <a:effectLst/>
                </c:spPr>
                <c:marker>
                  <c:symbol val="circle"/>
                  <c:size val="5"/>
                  <c:spPr>
                    <a:solidFill>
                      <a:schemeClr val="accent6">
                        <a:lumMod val="60000"/>
                      </a:schemeClr>
                    </a:solidFill>
                    <a:ln w="9525">
                      <a:solidFill>
                        <a:schemeClr val="accent6">
                          <a:lumMod val="60000"/>
                        </a:schemeClr>
                      </a:solidFill>
                    </a:ln>
                    <a:effectLst/>
                  </c:spPr>
                </c:marker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'ion appearance intensity Wc (3)'!$D$12:$M$12</c15:sqref>
                        </c15:formulaRef>
                      </c:ext>
                    </c:extLst>
                    <c:numCache>
                      <c:formatCode>0.00.E+00</c:formatCode>
                      <c:ptCount val="10"/>
                      <c:pt idx="0">
                        <c:v>865084748179472.13</c:v>
                      </c:pt>
                      <c:pt idx="1">
                        <c:v>2815531591780164</c:v>
                      </c:pt>
                      <c:pt idx="2">
                        <c:v>7203632988125328</c:v>
                      </c:pt>
                      <c:pt idx="3">
                        <c:v>2.2245622107026632E+16</c:v>
                      </c:pt>
                      <c:pt idx="4">
                        <c:v>4.05921450787156E+16</c:v>
                      </c:pt>
                      <c:pt idx="5">
                        <c:v>6.9124207112839824E+16</c:v>
                      </c:pt>
                      <c:pt idx="6">
                        <c:v>1.5068076906849651E+17</c:v>
                      </c:pt>
                      <c:pt idx="7">
                        <c:v>2.042648032936912E+17</c:v>
                      </c:pt>
                      <c:pt idx="8">
                        <c:v>1.0098349052049154E+20</c:v>
                      </c:pt>
                      <c:pt idx="9">
                        <c:v>1.3772895521277033E+20</c:v>
                      </c:pt>
                    </c:numCache>
                  </c:numRef>
                </c:val>
                <c:smooth val="0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4-E8D0-422C-97E2-82BA450DAC4C}"/>
                  </c:ext>
                </c:extLst>
              </c15:ser>
            </c15:filteredLineSeries>
            <c15:filteredLineSeries>
              <c15:ser>
                <c:idx val="0"/>
                <c:order val="3"/>
                <c:tx>
                  <c:v>Mg</c:v>
                </c:tx>
                <c:spPr>
                  <a:ln w="28575" cap="rnd">
                    <a:solidFill>
                      <a:schemeClr val="accent1"/>
                    </a:solidFill>
                    <a:round/>
                  </a:ln>
                  <a:effectLst/>
                </c:spPr>
                <c:marker>
                  <c:symbol val="circle"/>
                  <c:size val="5"/>
                  <c:spPr>
                    <a:solidFill>
                      <a:schemeClr val="accent1"/>
                    </a:solidFill>
                    <a:ln w="9525">
                      <a:solidFill>
                        <a:schemeClr val="accent1"/>
                      </a:solidFill>
                    </a:ln>
                    <a:effectLst/>
                  </c:spPr>
                </c:marker>
                <c:cat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'ion appearance intensity Wc (3)'!$D$1:$AG$1</c15:sqref>
                        </c15:formulaRef>
                      </c:ext>
                    </c:extLst>
                    <c:numCache>
                      <c:formatCode>General</c:formatCode>
                      <c:ptCount val="30"/>
                      <c:pt idx="0">
                        <c:v>1</c:v>
                      </c:pt>
                      <c:pt idx="1">
                        <c:v>2</c:v>
                      </c:pt>
                      <c:pt idx="2">
                        <c:v>3</c:v>
                      </c:pt>
                      <c:pt idx="3">
                        <c:v>4</c:v>
                      </c:pt>
                      <c:pt idx="4">
                        <c:v>5</c:v>
                      </c:pt>
                      <c:pt idx="5">
                        <c:v>6</c:v>
                      </c:pt>
                      <c:pt idx="6">
                        <c:v>7</c:v>
                      </c:pt>
                      <c:pt idx="7">
                        <c:v>8</c:v>
                      </c:pt>
                      <c:pt idx="8">
                        <c:v>9</c:v>
                      </c:pt>
                      <c:pt idx="9">
                        <c:v>10</c:v>
                      </c:pt>
                      <c:pt idx="10">
                        <c:v>11</c:v>
                      </c:pt>
                      <c:pt idx="11">
                        <c:v>12</c:v>
                      </c:pt>
                      <c:pt idx="12">
                        <c:v>13</c:v>
                      </c:pt>
                      <c:pt idx="13">
                        <c:v>14</c:v>
                      </c:pt>
                      <c:pt idx="14">
                        <c:v>15</c:v>
                      </c:pt>
                      <c:pt idx="15">
                        <c:v>16</c:v>
                      </c:pt>
                      <c:pt idx="16">
                        <c:v>17</c:v>
                      </c:pt>
                      <c:pt idx="17">
                        <c:v>18</c:v>
                      </c:pt>
                      <c:pt idx="18">
                        <c:v>19</c:v>
                      </c:pt>
                      <c:pt idx="19">
                        <c:v>20</c:v>
                      </c:pt>
                      <c:pt idx="20">
                        <c:v>21</c:v>
                      </c:pt>
                      <c:pt idx="21">
                        <c:v>22</c:v>
                      </c:pt>
                      <c:pt idx="22">
                        <c:v>23</c:v>
                      </c:pt>
                      <c:pt idx="23">
                        <c:v>24</c:v>
                      </c:pt>
                      <c:pt idx="24">
                        <c:v>25</c:v>
                      </c:pt>
                      <c:pt idx="25">
                        <c:v>26</c:v>
                      </c:pt>
                      <c:pt idx="26">
                        <c:v>27</c:v>
                      </c:pt>
                      <c:pt idx="27">
                        <c:v>28</c:v>
                      </c:pt>
                      <c:pt idx="28">
                        <c:v>29</c:v>
                      </c:pt>
                      <c:pt idx="29">
                        <c:v>30</c:v>
                      </c:pt>
                    </c:numCache>
                  </c:num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'ion appearance intensity Wc (3)'!$D$14:$O$14</c15:sqref>
                        </c15:formulaRef>
                      </c:ext>
                    </c:extLst>
                    <c:numCache>
                      <c:formatCode>0.00.E+00</c:formatCode>
                      <c:ptCount val="12"/>
                      <c:pt idx="0">
                        <c:v>13669099990945.863</c:v>
                      </c:pt>
                      <c:pt idx="1">
                        <c:v>51105923374655.766</c:v>
                      </c:pt>
                      <c:pt idx="2">
                        <c:v>1.8335929190488012E+16</c:v>
                      </c:pt>
                      <c:pt idx="3">
                        <c:v>3.5634875243921592E+16</c:v>
                      </c:pt>
                      <c:pt idx="4">
                        <c:v>6.3718303070718496E+16</c:v>
                      </c:pt>
                      <c:pt idx="5">
                        <c:v>1.3518777878966408E+17</c:v>
                      </c:pt>
                      <c:pt idx="6">
                        <c:v>2.0928784972096064E+17</c:v>
                      </c:pt>
                      <c:pt idx="7">
                        <c:v>3.1270521157208614E+17</c:v>
                      </c:pt>
                      <c:pt idx="8">
                        <c:v>5.7199901212877389E+17</c:v>
                      </c:pt>
                      <c:pt idx="9">
                        <c:v>7.2958807905167398E+17</c:v>
                      </c:pt>
                      <c:pt idx="10">
                        <c:v>3.1849929337470773E+20</c:v>
                      </c:pt>
                      <c:pt idx="11">
                        <c:v>4.1217786389329733E+20</c:v>
                      </c:pt>
                    </c:numCache>
                  </c:numRef>
                </c:val>
                <c:smooth val="0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5-E8D0-422C-97E2-82BA450DAC4C}"/>
                  </c:ext>
                </c:extLst>
              </c15:ser>
            </c15:filteredLineSeries>
            <c15:filteredLineSeries>
              <c15:ser>
                <c:idx val="10"/>
                <c:order val="5"/>
                <c:tx>
                  <c:v>Ar</c:v>
                </c:tx>
                <c:spPr>
                  <a:ln w="28575" cap="rnd">
                    <a:solidFill>
                      <a:schemeClr val="accent5">
                        <a:lumMod val="60000"/>
                      </a:schemeClr>
                    </a:solidFill>
                    <a:round/>
                  </a:ln>
                  <a:effectLst/>
                </c:spPr>
                <c:marker>
                  <c:symbol val="circle"/>
                  <c:size val="5"/>
                  <c:spPr>
                    <a:solidFill>
                      <a:schemeClr val="accent5">
                        <a:lumMod val="60000"/>
                      </a:schemeClr>
                    </a:solidFill>
                    <a:ln w="9525">
                      <a:solidFill>
                        <a:schemeClr val="accent5">
                          <a:lumMod val="60000"/>
                        </a:schemeClr>
                      </a:solidFill>
                    </a:ln>
                    <a:effectLst/>
                  </c:spPr>
                </c:marker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'ion appearance intensity Wc (3)'!$D$20:$U$20</c15:sqref>
                        </c15:formulaRef>
                      </c:ext>
                    </c:extLst>
                    <c:numCache>
                      <c:formatCode>0.00.E+00</c:formatCode>
                      <c:ptCount val="18"/>
                      <c:pt idx="0">
                        <c:v>246763391882727.19</c:v>
                      </c:pt>
                      <c:pt idx="1">
                        <c:v>582734928175241.63</c:v>
                      </c:pt>
                      <c:pt idx="2">
                        <c:v>1224589277512832</c:v>
                      </c:pt>
                      <c:pt idx="3">
                        <c:v>3199669350078270</c:v>
                      </c:pt>
                      <c:pt idx="4">
                        <c:v>5067048870919238</c:v>
                      </c:pt>
                      <c:pt idx="5">
                        <c:v>7622443158207564</c:v>
                      </c:pt>
                      <c:pt idx="6">
                        <c:v>1.9499600589045788E+16</c:v>
                      </c:pt>
                      <c:pt idx="7">
                        <c:v>2.6475013621984908E+16</c:v>
                      </c:pt>
                      <c:pt idx="8">
                        <c:v>1.572796264673078E+18</c:v>
                      </c:pt>
                      <c:pt idx="9">
                        <c:v>2.1002074344643369E+18</c:v>
                      </c:pt>
                      <c:pt idx="10">
                        <c:v>2.7894308779658762E+18</c:v>
                      </c:pt>
                      <c:pt idx="11">
                        <c:v>4.058704685636457E+18</c:v>
                      </c:pt>
                      <c:pt idx="12">
                        <c:v>5.2449312295432847E+18</c:v>
                      </c:pt>
                      <c:pt idx="13">
                        <c:v>6.6573855401786255E+18</c:v>
                      </c:pt>
                      <c:pt idx="14">
                        <c:v>9.4904201323048632E+18</c:v>
                      </c:pt>
                      <c:pt idx="15">
                        <c:v>1.1098009128620126E+19</c:v>
                      </c:pt>
                      <c:pt idx="16">
                        <c:v>3.9914463152237812E+21</c:v>
                      </c:pt>
                      <c:pt idx="17">
                        <c:v>4.738662363327297E+21</c:v>
                      </c:pt>
                    </c:numCache>
                  </c:numRef>
                </c:val>
                <c:smooth val="0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6-E8D0-422C-97E2-82BA450DAC4C}"/>
                  </c:ext>
                </c:extLst>
              </c15:ser>
            </c15:filteredLineSeries>
            <c15:filteredLineSeries>
              <c15:ser>
                <c:idx val="6"/>
                <c:order val="7"/>
                <c:tx>
                  <c:v>Cr</c:v>
                </c:tx>
                <c:spPr>
                  <a:ln w="28575" cap="rnd">
                    <a:solidFill>
                      <a:schemeClr val="accent1">
                        <a:lumMod val="60000"/>
                      </a:schemeClr>
                    </a:solidFill>
                    <a:round/>
                  </a:ln>
                  <a:effectLst/>
                </c:spPr>
                <c:marker>
                  <c:symbol val="circle"/>
                  <c:size val="5"/>
                  <c:spPr>
                    <a:solidFill>
                      <a:schemeClr val="accent1">
                        <a:lumMod val="60000"/>
                      </a:schemeClr>
                    </a:solidFill>
                    <a:ln w="9525">
                      <a:solidFill>
                        <a:schemeClr val="accent1">
                          <a:lumMod val="60000"/>
                        </a:schemeClr>
                      </a:solidFill>
                    </a:ln>
                    <a:effectLst/>
                  </c:spPr>
                </c:marker>
                <c:cat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'ion appearance intensity Wc (3)'!$D$1:$AG$1</c15:sqref>
                        </c15:formulaRef>
                      </c:ext>
                    </c:extLst>
                    <c:numCache>
                      <c:formatCode>General</c:formatCode>
                      <c:ptCount val="30"/>
                      <c:pt idx="0">
                        <c:v>1</c:v>
                      </c:pt>
                      <c:pt idx="1">
                        <c:v>2</c:v>
                      </c:pt>
                      <c:pt idx="2">
                        <c:v>3</c:v>
                      </c:pt>
                      <c:pt idx="3">
                        <c:v>4</c:v>
                      </c:pt>
                      <c:pt idx="4">
                        <c:v>5</c:v>
                      </c:pt>
                      <c:pt idx="5">
                        <c:v>6</c:v>
                      </c:pt>
                      <c:pt idx="6">
                        <c:v>7</c:v>
                      </c:pt>
                      <c:pt idx="7">
                        <c:v>8</c:v>
                      </c:pt>
                      <c:pt idx="8">
                        <c:v>9</c:v>
                      </c:pt>
                      <c:pt idx="9">
                        <c:v>10</c:v>
                      </c:pt>
                      <c:pt idx="10">
                        <c:v>11</c:v>
                      </c:pt>
                      <c:pt idx="11">
                        <c:v>12</c:v>
                      </c:pt>
                      <c:pt idx="12">
                        <c:v>13</c:v>
                      </c:pt>
                      <c:pt idx="13">
                        <c:v>14</c:v>
                      </c:pt>
                      <c:pt idx="14">
                        <c:v>15</c:v>
                      </c:pt>
                      <c:pt idx="15">
                        <c:v>16</c:v>
                      </c:pt>
                      <c:pt idx="16">
                        <c:v>17</c:v>
                      </c:pt>
                      <c:pt idx="17">
                        <c:v>18</c:v>
                      </c:pt>
                      <c:pt idx="18">
                        <c:v>19</c:v>
                      </c:pt>
                      <c:pt idx="19">
                        <c:v>20</c:v>
                      </c:pt>
                      <c:pt idx="20">
                        <c:v>21</c:v>
                      </c:pt>
                      <c:pt idx="21">
                        <c:v>22</c:v>
                      </c:pt>
                      <c:pt idx="22">
                        <c:v>23</c:v>
                      </c:pt>
                      <c:pt idx="23">
                        <c:v>24</c:v>
                      </c:pt>
                      <c:pt idx="24">
                        <c:v>25</c:v>
                      </c:pt>
                      <c:pt idx="25">
                        <c:v>26</c:v>
                      </c:pt>
                      <c:pt idx="26">
                        <c:v>27</c:v>
                      </c:pt>
                      <c:pt idx="27">
                        <c:v>28</c:v>
                      </c:pt>
                      <c:pt idx="28">
                        <c:v>29</c:v>
                      </c:pt>
                      <c:pt idx="29">
                        <c:v>30</c:v>
                      </c:pt>
                    </c:numCache>
                  </c:num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'ion appearance intensity Wc (3)'!$D$26:$AA$26</c15:sqref>
                        </c15:formulaRef>
                      </c:ext>
                    </c:extLst>
                    <c:numCache>
                      <c:formatCode>0.00.E+00</c:formatCode>
                      <c:ptCount val="24"/>
                      <c:pt idx="0">
                        <c:v>8387015797034.6641</c:v>
                      </c:pt>
                      <c:pt idx="1">
                        <c:v>73859218439205.047</c:v>
                      </c:pt>
                      <c:pt idx="2">
                        <c:v>408243395557253.38</c:v>
                      </c:pt>
                      <c:pt idx="3">
                        <c:v>1459867037011328.5</c:v>
                      </c:pt>
                      <c:pt idx="4">
                        <c:v>3724761519171655</c:v>
                      </c:pt>
                      <c:pt idx="5">
                        <c:v>7497866027822877</c:v>
                      </c:pt>
                      <c:pt idx="6">
                        <c:v>5.374038137958236E+16</c:v>
                      </c:pt>
                      <c:pt idx="7">
                        <c:v>7.2722970718683424E+16</c:v>
                      </c:pt>
                      <c:pt idx="8">
                        <c:v>9.4684969473803824E+16</c:v>
                      </c:pt>
                      <c:pt idx="9">
                        <c:v>1.4269080551546384E+17</c:v>
                      </c:pt>
                      <c:pt idx="10">
                        <c:v>1.7782509737782406E+17</c:v>
                      </c:pt>
                      <c:pt idx="11">
                        <c:v>2.1898264171248864E+17</c:v>
                      </c:pt>
                      <c:pt idx="12">
                        <c:v>3.7493991667602266E+17</c:v>
                      </c:pt>
                      <c:pt idx="13">
                        <c:v>4.4449573771299603E+17</c:v>
                      </c:pt>
                      <c:pt idx="14">
                        <c:v>1.8545344030575239E+19</c:v>
                      </c:pt>
                      <c:pt idx="15">
                        <c:v>2.2590377695444206E+19</c:v>
                      </c:pt>
                      <c:pt idx="16">
                        <c:v>2.7258871064952132E+19</c:v>
                      </c:pt>
                      <c:pt idx="17">
                        <c:v>3.5113980237056127E+19</c:v>
                      </c:pt>
                      <c:pt idx="18">
                        <c:v>4.2090488636533514E+19</c:v>
                      </c:pt>
                      <c:pt idx="19">
                        <c:v>5.0029495060762526E+19</c:v>
                      </c:pt>
                      <c:pt idx="20">
                        <c:v>6.4730501308634194E+19</c:v>
                      </c:pt>
                      <c:pt idx="21">
                        <c:v>7.2568703704241504E+19</c:v>
                      </c:pt>
                      <c:pt idx="22">
                        <c:v>2.3691965328455375E+22</c:v>
                      </c:pt>
                      <c:pt idx="23">
                        <c:v>2.6977977347063234E+22</c:v>
                      </c:pt>
                    </c:numCache>
                  </c:numRef>
                </c:val>
                <c:smooth val="0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7-E8D0-422C-97E2-82BA450DAC4C}"/>
                  </c:ext>
                </c:extLst>
              </c15:ser>
            </c15:filteredLineSeries>
            <c15:filteredLineSeries>
              <c15:ser>
                <c:idx val="3"/>
                <c:order val="8"/>
                <c:tx>
                  <c:v>Fe</c:v>
                </c:tx>
                <c:spPr>
                  <a:ln w="28575" cap="rnd">
                    <a:solidFill>
                      <a:schemeClr val="accent4"/>
                    </a:solidFill>
                    <a:round/>
                  </a:ln>
                  <a:effectLst/>
                </c:spPr>
                <c:marker>
                  <c:symbol val="circle"/>
                  <c:size val="5"/>
                  <c:spPr>
                    <a:solidFill>
                      <a:schemeClr val="accent4"/>
                    </a:solidFill>
                    <a:ln w="9525">
                      <a:solidFill>
                        <a:schemeClr val="accent4"/>
                      </a:solidFill>
                    </a:ln>
                    <a:effectLst/>
                  </c:spPr>
                </c:marker>
                <c:cat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'ion appearance intensity Wc (3)'!$D$1:$AG$1</c15:sqref>
                        </c15:formulaRef>
                      </c:ext>
                    </c:extLst>
                    <c:numCache>
                      <c:formatCode>General</c:formatCode>
                      <c:ptCount val="30"/>
                      <c:pt idx="0">
                        <c:v>1</c:v>
                      </c:pt>
                      <c:pt idx="1">
                        <c:v>2</c:v>
                      </c:pt>
                      <c:pt idx="2">
                        <c:v>3</c:v>
                      </c:pt>
                      <c:pt idx="3">
                        <c:v>4</c:v>
                      </c:pt>
                      <c:pt idx="4">
                        <c:v>5</c:v>
                      </c:pt>
                      <c:pt idx="5">
                        <c:v>6</c:v>
                      </c:pt>
                      <c:pt idx="6">
                        <c:v>7</c:v>
                      </c:pt>
                      <c:pt idx="7">
                        <c:v>8</c:v>
                      </c:pt>
                      <c:pt idx="8">
                        <c:v>9</c:v>
                      </c:pt>
                      <c:pt idx="9">
                        <c:v>10</c:v>
                      </c:pt>
                      <c:pt idx="10">
                        <c:v>11</c:v>
                      </c:pt>
                      <c:pt idx="11">
                        <c:v>12</c:v>
                      </c:pt>
                      <c:pt idx="12">
                        <c:v>13</c:v>
                      </c:pt>
                      <c:pt idx="13">
                        <c:v>14</c:v>
                      </c:pt>
                      <c:pt idx="14">
                        <c:v>15</c:v>
                      </c:pt>
                      <c:pt idx="15">
                        <c:v>16</c:v>
                      </c:pt>
                      <c:pt idx="16">
                        <c:v>17</c:v>
                      </c:pt>
                      <c:pt idx="17">
                        <c:v>18</c:v>
                      </c:pt>
                      <c:pt idx="18">
                        <c:v>19</c:v>
                      </c:pt>
                      <c:pt idx="19">
                        <c:v>20</c:v>
                      </c:pt>
                      <c:pt idx="20">
                        <c:v>21</c:v>
                      </c:pt>
                      <c:pt idx="21">
                        <c:v>22</c:v>
                      </c:pt>
                      <c:pt idx="22">
                        <c:v>23</c:v>
                      </c:pt>
                      <c:pt idx="23">
                        <c:v>24</c:v>
                      </c:pt>
                      <c:pt idx="24">
                        <c:v>25</c:v>
                      </c:pt>
                      <c:pt idx="25">
                        <c:v>26</c:v>
                      </c:pt>
                      <c:pt idx="26">
                        <c:v>27</c:v>
                      </c:pt>
                      <c:pt idx="27">
                        <c:v>28</c:v>
                      </c:pt>
                      <c:pt idx="28">
                        <c:v>29</c:v>
                      </c:pt>
                      <c:pt idx="29">
                        <c:v>30</c:v>
                      </c:pt>
                    </c:numCache>
                  </c:num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'ion appearance intensity Wc (3)'!$D$28:$AC$28</c15:sqref>
                        </c15:formulaRef>
                      </c:ext>
                    </c:extLst>
                    <c:numCache>
                      <c:formatCode>0.00.E+00</c:formatCode>
                      <c:ptCount val="26"/>
                      <c:pt idx="0">
                        <c:v>15601996591035.488</c:v>
                      </c:pt>
                      <c:pt idx="1">
                        <c:v>68671051101739.75</c:v>
                      </c:pt>
                      <c:pt idx="2">
                        <c:v>392088022123899</c:v>
                      </c:pt>
                      <c:pt idx="3">
                        <c:v>2259037769544419.5</c:v>
                      </c:pt>
                      <c:pt idx="4">
                        <c:v>5072651688762700</c:v>
                      </c:pt>
                      <c:pt idx="5">
                        <c:v>1.0709023089370808E+16</c:v>
                      </c:pt>
                      <c:pt idx="6">
                        <c:v>1.9925716079512488E+16</c:v>
                      </c:pt>
                      <c:pt idx="7">
                        <c:v>3.2588990566578948E+16</c:v>
                      </c:pt>
                      <c:pt idx="8">
                        <c:v>1.4707925269311024E+17</c:v>
                      </c:pt>
                      <c:pt idx="9">
                        <c:v>1.8880613585782992E+17</c:v>
                      </c:pt>
                      <c:pt idx="10">
                        <c:v>2.344593419071728E+17</c:v>
                      </c:pt>
                      <c:pt idx="11">
                        <c:v>3.3274368751489606E+17</c:v>
                      </c:pt>
                      <c:pt idx="12">
                        <c:v>4.0192773881889702E+17</c:v>
                      </c:pt>
                      <c:pt idx="13">
                        <c:v>4.8280218417847942E+17</c:v>
                      </c:pt>
                      <c:pt idx="14">
                        <c:v>7.7587655063727846E+17</c:v>
                      </c:pt>
                      <c:pt idx="15">
                        <c:v>8.9530215427162906E+17</c:v>
                      </c:pt>
                      <c:pt idx="16">
                        <c:v>3.5612935035066548E+19</c:v>
                      </c:pt>
                      <c:pt idx="17">
                        <c:v>4.1952800709375517E+19</c:v>
                      </c:pt>
                      <c:pt idx="18">
                        <c:v>4.9821738929544528E+19</c:v>
                      </c:pt>
                      <c:pt idx="19">
                        <c:v>6.257184052311398E+19</c:v>
                      </c:pt>
                      <c:pt idx="20">
                        <c:v>7.3880974421412659E+19</c:v>
                      </c:pt>
                      <c:pt idx="21">
                        <c:v>8.6611250358981657E+19</c:v>
                      </c:pt>
                      <c:pt idx="22">
                        <c:v>1.0922455821207978E+20</c:v>
                      </c:pt>
                      <c:pt idx="23">
                        <c:v>1.1633691859514047E+20</c:v>
                      </c:pt>
                      <c:pt idx="24">
                        <c:v>3.8876871777072775E+22</c:v>
                      </c:pt>
                      <c:pt idx="25">
                        <c:v>4.3840823345031993E+22</c:v>
                      </c:pt>
                    </c:numCache>
                  </c:numRef>
                </c:val>
                <c:smooth val="0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8-E8D0-422C-97E2-82BA450DAC4C}"/>
                  </c:ext>
                </c:extLst>
              </c15:ser>
            </c15:filteredLineSeries>
            <c15:filteredLineSeries>
              <c15:ser>
                <c:idx val="4"/>
                <c:order val="9"/>
                <c:tx>
                  <c:v>Ni</c:v>
                </c:tx>
                <c:spPr>
                  <a:ln w="28575" cap="rnd">
                    <a:solidFill>
                      <a:schemeClr val="accent5"/>
                    </a:solidFill>
                    <a:round/>
                  </a:ln>
                  <a:effectLst/>
                </c:spPr>
                <c:marker>
                  <c:symbol val="circle"/>
                  <c:size val="5"/>
                  <c:spPr>
                    <a:solidFill>
                      <a:schemeClr val="accent5"/>
                    </a:solidFill>
                    <a:ln w="9525">
                      <a:solidFill>
                        <a:schemeClr val="accent5"/>
                      </a:solidFill>
                    </a:ln>
                    <a:effectLst/>
                  </c:spPr>
                </c:marker>
                <c:cat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'ion appearance intensity Wc (3)'!$D$1:$AG$1</c15:sqref>
                        </c15:formulaRef>
                      </c:ext>
                    </c:extLst>
                    <c:numCache>
                      <c:formatCode>General</c:formatCode>
                      <c:ptCount val="30"/>
                      <c:pt idx="0">
                        <c:v>1</c:v>
                      </c:pt>
                      <c:pt idx="1">
                        <c:v>2</c:v>
                      </c:pt>
                      <c:pt idx="2">
                        <c:v>3</c:v>
                      </c:pt>
                      <c:pt idx="3">
                        <c:v>4</c:v>
                      </c:pt>
                      <c:pt idx="4">
                        <c:v>5</c:v>
                      </c:pt>
                      <c:pt idx="5">
                        <c:v>6</c:v>
                      </c:pt>
                      <c:pt idx="6">
                        <c:v>7</c:v>
                      </c:pt>
                      <c:pt idx="7">
                        <c:v>8</c:v>
                      </c:pt>
                      <c:pt idx="8">
                        <c:v>9</c:v>
                      </c:pt>
                      <c:pt idx="9">
                        <c:v>10</c:v>
                      </c:pt>
                      <c:pt idx="10">
                        <c:v>11</c:v>
                      </c:pt>
                      <c:pt idx="11">
                        <c:v>12</c:v>
                      </c:pt>
                      <c:pt idx="12">
                        <c:v>13</c:v>
                      </c:pt>
                      <c:pt idx="13">
                        <c:v>14</c:v>
                      </c:pt>
                      <c:pt idx="14">
                        <c:v>15</c:v>
                      </c:pt>
                      <c:pt idx="15">
                        <c:v>16</c:v>
                      </c:pt>
                      <c:pt idx="16">
                        <c:v>17</c:v>
                      </c:pt>
                      <c:pt idx="17">
                        <c:v>18</c:v>
                      </c:pt>
                      <c:pt idx="18">
                        <c:v>19</c:v>
                      </c:pt>
                      <c:pt idx="19">
                        <c:v>20</c:v>
                      </c:pt>
                      <c:pt idx="20">
                        <c:v>21</c:v>
                      </c:pt>
                      <c:pt idx="21">
                        <c:v>22</c:v>
                      </c:pt>
                      <c:pt idx="22">
                        <c:v>23</c:v>
                      </c:pt>
                      <c:pt idx="23">
                        <c:v>24</c:v>
                      </c:pt>
                      <c:pt idx="24">
                        <c:v>25</c:v>
                      </c:pt>
                      <c:pt idx="25">
                        <c:v>26</c:v>
                      </c:pt>
                      <c:pt idx="26">
                        <c:v>27</c:v>
                      </c:pt>
                      <c:pt idx="27">
                        <c:v>28</c:v>
                      </c:pt>
                      <c:pt idx="28">
                        <c:v>29</c:v>
                      </c:pt>
                      <c:pt idx="29">
                        <c:v>30</c:v>
                      </c:pt>
                    </c:numCache>
                  </c:num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'ion appearance intensity Wc (3)'!$D$30:$AE$30</c15:sqref>
                        </c15:formulaRef>
                      </c:ext>
                    </c:extLst>
                    <c:numCache>
                      <c:formatCode>0.00.E+00</c:formatCode>
                      <c:ptCount val="28"/>
                      <c:pt idx="0">
                        <c:v>13624683780719.516</c:v>
                      </c:pt>
                      <c:pt idx="1">
                        <c:v>108965360409062.03</c:v>
                      </c:pt>
                      <c:pt idx="2">
                        <c:v>681298435464354.75</c:v>
                      </c:pt>
                      <c:pt idx="3">
                        <c:v>2276167837106417.5</c:v>
                      </c:pt>
                      <c:pt idx="4">
                        <c:v>5355849055293732</c:v>
                      </c:pt>
                      <c:pt idx="5">
                        <c:v>1.4998631773233414E+16</c:v>
                      </c:pt>
                      <c:pt idx="6">
                        <c:v>2.5285094736766424E+16</c:v>
                      </c:pt>
                      <c:pt idx="7">
                        <c:v>4.2710947510496728E+16</c:v>
                      </c:pt>
                      <c:pt idx="8">
                        <c:v>6.8200497796730416E+16</c:v>
                      </c:pt>
                      <c:pt idx="9">
                        <c:v>1.0177859043158746E+17</c:v>
                      </c:pt>
                      <c:pt idx="10">
                        <c:v>3.5091363042972371E+17</c:v>
                      </c:pt>
                      <c:pt idx="11">
                        <c:v>4.2832553170606464E+17</c:v>
                      </c:pt>
                      <c:pt idx="12">
                        <c:v>5.1740392680639149E+17</c:v>
                      </c:pt>
                      <c:pt idx="13">
                        <c:v>6.9848502900734976E+17</c:v>
                      </c:pt>
                      <c:pt idx="14">
                        <c:v>8.2632391963495347E+17</c:v>
                      </c:pt>
                      <c:pt idx="15">
                        <c:v>9.6507513620298048E+17</c:v>
                      </c:pt>
                      <c:pt idx="16">
                        <c:v>1.4721798416153431E+18</c:v>
                      </c:pt>
                      <c:pt idx="17">
                        <c:v>1.6763962184723512E+18</c:v>
                      </c:pt>
                      <c:pt idx="18">
                        <c:v>6.2511145712319054E+19</c:v>
                      </c:pt>
                      <c:pt idx="19">
                        <c:v>7.3747837922247926E+19</c:v>
                      </c:pt>
                      <c:pt idx="20">
                        <c:v>8.6185820616742814E+19</c:v>
                      </c:pt>
                      <c:pt idx="21">
                        <c:v>1.0625016529574378E+20</c:v>
                      </c:pt>
                      <c:pt idx="22">
                        <c:v>1.2358678491002669E+20</c:v>
                      </c:pt>
                      <c:pt idx="23">
                        <c:v>1.4318276488530883E+20</c:v>
                      </c:pt>
                      <c:pt idx="24">
                        <c:v>1.7743988013372021E+20</c:v>
                      </c:pt>
                      <c:pt idx="25">
                        <c:v>1.9606633480648016E+20</c:v>
                      </c:pt>
                      <c:pt idx="26">
                        <c:v>6.1488917105629498E+22</c:v>
                      </c:pt>
                      <c:pt idx="27">
                        <c:v>6.8783367136946627E+22</c:v>
                      </c:pt>
                    </c:numCache>
                  </c:numRef>
                </c:val>
                <c:smooth val="0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9-E8D0-422C-97E2-82BA450DAC4C}"/>
                  </c:ext>
                </c:extLst>
              </c15:ser>
            </c15:filteredLineSeries>
            <c15:filteredLineSeries>
              <c15:ser>
                <c:idx val="5"/>
                <c:order val="10"/>
                <c:tx>
                  <c:v>Cu</c:v>
                </c:tx>
                <c:spPr>
                  <a:ln w="19050" cap="rnd">
                    <a:solidFill>
                      <a:srgbClr val="FF0000"/>
                    </a:solidFill>
                    <a:round/>
                  </a:ln>
                  <a:effectLst/>
                </c:spPr>
                <c:marker>
                  <c:symbol val="square"/>
                  <c:size val="5"/>
                  <c:spPr>
                    <a:noFill/>
                    <a:ln w="15875">
                      <a:solidFill>
                        <a:srgbClr val="FF0000"/>
                      </a:solidFill>
                    </a:ln>
                    <a:effectLst/>
                  </c:spPr>
                </c:marker>
                <c:cat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'ion appearance intensity Wc (3)'!$D$1:$AG$1</c15:sqref>
                        </c15:formulaRef>
                      </c:ext>
                    </c:extLst>
                    <c:numCache>
                      <c:formatCode>General</c:formatCode>
                      <c:ptCount val="30"/>
                      <c:pt idx="0">
                        <c:v>1</c:v>
                      </c:pt>
                      <c:pt idx="1">
                        <c:v>2</c:v>
                      </c:pt>
                      <c:pt idx="2">
                        <c:v>3</c:v>
                      </c:pt>
                      <c:pt idx="3">
                        <c:v>4</c:v>
                      </c:pt>
                      <c:pt idx="4">
                        <c:v>5</c:v>
                      </c:pt>
                      <c:pt idx="5">
                        <c:v>6</c:v>
                      </c:pt>
                      <c:pt idx="6">
                        <c:v>7</c:v>
                      </c:pt>
                      <c:pt idx="7">
                        <c:v>8</c:v>
                      </c:pt>
                      <c:pt idx="8">
                        <c:v>9</c:v>
                      </c:pt>
                      <c:pt idx="9">
                        <c:v>10</c:v>
                      </c:pt>
                      <c:pt idx="10">
                        <c:v>11</c:v>
                      </c:pt>
                      <c:pt idx="11">
                        <c:v>12</c:v>
                      </c:pt>
                      <c:pt idx="12">
                        <c:v>13</c:v>
                      </c:pt>
                      <c:pt idx="13">
                        <c:v>14</c:v>
                      </c:pt>
                      <c:pt idx="14">
                        <c:v>15</c:v>
                      </c:pt>
                      <c:pt idx="15">
                        <c:v>16</c:v>
                      </c:pt>
                      <c:pt idx="16">
                        <c:v>17</c:v>
                      </c:pt>
                      <c:pt idx="17">
                        <c:v>18</c:v>
                      </c:pt>
                      <c:pt idx="18">
                        <c:v>19</c:v>
                      </c:pt>
                      <c:pt idx="19">
                        <c:v>20</c:v>
                      </c:pt>
                      <c:pt idx="20">
                        <c:v>21</c:v>
                      </c:pt>
                      <c:pt idx="21">
                        <c:v>22</c:v>
                      </c:pt>
                      <c:pt idx="22">
                        <c:v>23</c:v>
                      </c:pt>
                      <c:pt idx="23">
                        <c:v>24</c:v>
                      </c:pt>
                      <c:pt idx="24">
                        <c:v>25</c:v>
                      </c:pt>
                      <c:pt idx="25">
                        <c:v>26</c:v>
                      </c:pt>
                      <c:pt idx="26">
                        <c:v>27</c:v>
                      </c:pt>
                      <c:pt idx="27">
                        <c:v>28</c:v>
                      </c:pt>
                      <c:pt idx="28">
                        <c:v>29</c:v>
                      </c:pt>
                      <c:pt idx="29">
                        <c:v>30</c:v>
                      </c:pt>
                    </c:numCache>
                  </c:num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'ion appearance intensity Wc (3)'!$D$31:$AF$31</c15:sqref>
                        </c15:formulaRef>
                      </c:ext>
                    </c:extLst>
                    <c:numCache>
                      <c:formatCode>0.00.E+00</c:formatCode>
                      <c:ptCount val="29"/>
                      <c:pt idx="0">
                        <c:v>14256449425134.539</c:v>
                      </c:pt>
                      <c:pt idx="1">
                        <c:v>169559770787770.03</c:v>
                      </c:pt>
                      <c:pt idx="2">
                        <c:v>819099569019235</c:v>
                      </c:pt>
                      <c:pt idx="3">
                        <c:v>2709474884917023</c:v>
                      </c:pt>
                      <c:pt idx="4">
                        <c:v>6489984784506451</c:v>
                      </c:pt>
                      <c:pt idx="5">
                        <c:v>1.231569894810809E+16</c:v>
                      </c:pt>
                      <c:pt idx="6">
                        <c:v>3.0369937630715564E+16</c:v>
                      </c:pt>
                      <c:pt idx="7">
                        <c:v>4.7262941059171872E+16</c:v>
                      </c:pt>
                      <c:pt idx="8">
                        <c:v>7.7435602631347184E+16</c:v>
                      </c:pt>
                      <c:pt idx="9">
                        <c:v>1.1620180119866534E+17</c:v>
                      </c:pt>
                      <c:pt idx="10">
                        <c:v>1.6383069647623862E+17</c:v>
                      </c:pt>
                      <c:pt idx="11">
                        <c:v>5.1482340942766579E+17</c:v>
                      </c:pt>
                      <c:pt idx="12">
                        <c:v>6.1260133945876698E+17</c:v>
                      </c:pt>
                      <c:pt idx="13">
                        <c:v>7.327602072806761E+17</c:v>
                      </c:pt>
                      <c:pt idx="14">
                        <c:v>9.7567637865915776E+17</c:v>
                      </c:pt>
                      <c:pt idx="15">
                        <c:v>1.144974171397031E+18</c:v>
                      </c:pt>
                      <c:pt idx="16">
                        <c:v>1.3280673095283264E+18</c:v>
                      </c:pt>
                      <c:pt idx="17">
                        <c:v>1.9853661699718812E+18</c:v>
                      </c:pt>
                      <c:pt idx="18">
                        <c:v>2.2407035695445376E+18</c:v>
                      </c:pt>
                      <c:pt idx="19">
                        <c:v>8.2862019360911147E+19</c:v>
                      </c:pt>
                      <c:pt idx="20">
                        <c:v>9.6156197675260297E+19</c:v>
                      </c:pt>
                      <c:pt idx="21">
                        <c:v>1.1146103451221352E+20</c:v>
                      </c:pt>
                      <c:pt idx="22">
                        <c:v>1.3627953241697844E+20</c:v>
                      </c:pt>
                      <c:pt idx="23">
                        <c:v>1.5732824707828069E+20</c:v>
                      </c:pt>
                      <c:pt idx="24">
                        <c:v>1.8164424275959543E+20</c:v>
                      </c:pt>
                      <c:pt idx="25">
                        <c:v>2.2314768983989541E+20</c:v>
                      </c:pt>
                      <c:pt idx="26">
                        <c:v>2.4597395432311298E+20</c:v>
                      </c:pt>
                      <c:pt idx="27">
                        <c:v>7.6409113681718854E+22</c:v>
                      </c:pt>
                      <c:pt idx="28">
                        <c:v>8.5161834014964409E+22</c:v>
                      </c:pt>
                    </c:numCache>
                  </c:numRef>
                </c:val>
                <c:smooth val="0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A-E8D0-422C-97E2-82BA450DAC4C}"/>
                  </c:ext>
                </c:extLst>
              </c15:ser>
            </c15:filteredLineSeries>
            <c15:filteredLineSeries>
              <c15:ser>
                <c:idx val="7"/>
                <c:order val="11"/>
                <c:tx>
                  <c:v>Mn</c:v>
                </c:tx>
                <c:spPr>
                  <a:ln w="28575" cap="rnd">
                    <a:solidFill>
                      <a:schemeClr val="accent2">
                        <a:lumMod val="60000"/>
                      </a:schemeClr>
                    </a:solidFill>
                    <a:round/>
                  </a:ln>
                  <a:effectLst/>
                </c:spPr>
                <c:marker>
                  <c:symbol val="circle"/>
                  <c:size val="5"/>
                  <c:spPr>
                    <a:solidFill>
                      <a:schemeClr val="accent2">
                        <a:lumMod val="60000"/>
                      </a:schemeClr>
                    </a:solidFill>
                    <a:ln w="9525">
                      <a:solidFill>
                        <a:schemeClr val="accent2">
                          <a:lumMod val="60000"/>
                        </a:schemeClr>
                      </a:solidFill>
                    </a:ln>
                    <a:effectLst/>
                  </c:spPr>
                </c:marker>
                <c:cat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'ion appearance intensity Wc (3)'!$D$1:$AG$1</c15:sqref>
                        </c15:formulaRef>
                      </c:ext>
                    </c:extLst>
                    <c:numCache>
                      <c:formatCode>General</c:formatCode>
                      <c:ptCount val="30"/>
                      <c:pt idx="0">
                        <c:v>1</c:v>
                      </c:pt>
                      <c:pt idx="1">
                        <c:v>2</c:v>
                      </c:pt>
                      <c:pt idx="2">
                        <c:v>3</c:v>
                      </c:pt>
                      <c:pt idx="3">
                        <c:v>4</c:v>
                      </c:pt>
                      <c:pt idx="4">
                        <c:v>5</c:v>
                      </c:pt>
                      <c:pt idx="5">
                        <c:v>6</c:v>
                      </c:pt>
                      <c:pt idx="6">
                        <c:v>7</c:v>
                      </c:pt>
                      <c:pt idx="7">
                        <c:v>8</c:v>
                      </c:pt>
                      <c:pt idx="8">
                        <c:v>9</c:v>
                      </c:pt>
                      <c:pt idx="9">
                        <c:v>10</c:v>
                      </c:pt>
                      <c:pt idx="10">
                        <c:v>11</c:v>
                      </c:pt>
                      <c:pt idx="11">
                        <c:v>12</c:v>
                      </c:pt>
                      <c:pt idx="12">
                        <c:v>13</c:v>
                      </c:pt>
                      <c:pt idx="13">
                        <c:v>14</c:v>
                      </c:pt>
                      <c:pt idx="14">
                        <c:v>15</c:v>
                      </c:pt>
                      <c:pt idx="15">
                        <c:v>16</c:v>
                      </c:pt>
                      <c:pt idx="16">
                        <c:v>17</c:v>
                      </c:pt>
                      <c:pt idx="17">
                        <c:v>18</c:v>
                      </c:pt>
                      <c:pt idx="18">
                        <c:v>19</c:v>
                      </c:pt>
                      <c:pt idx="19">
                        <c:v>20</c:v>
                      </c:pt>
                      <c:pt idx="20">
                        <c:v>21</c:v>
                      </c:pt>
                      <c:pt idx="21">
                        <c:v>22</c:v>
                      </c:pt>
                      <c:pt idx="22">
                        <c:v>23</c:v>
                      </c:pt>
                      <c:pt idx="23">
                        <c:v>24</c:v>
                      </c:pt>
                      <c:pt idx="24">
                        <c:v>25</c:v>
                      </c:pt>
                      <c:pt idx="25">
                        <c:v>26</c:v>
                      </c:pt>
                      <c:pt idx="26">
                        <c:v>27</c:v>
                      </c:pt>
                      <c:pt idx="27">
                        <c:v>28</c:v>
                      </c:pt>
                      <c:pt idx="28">
                        <c:v>29</c:v>
                      </c:pt>
                      <c:pt idx="29">
                        <c:v>30</c:v>
                      </c:pt>
                    </c:numCache>
                  </c:num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'ion appearance intensity Wc (3)'!$D$27:$AB$27</c15:sqref>
                        </c15:formulaRef>
                      </c:ext>
                    </c:extLst>
                    <c:numCache>
                      <c:formatCode>0.00.E+00</c:formatCode>
                      <c:ptCount val="25"/>
                      <c:pt idx="0">
                        <c:v>12218674904873.307</c:v>
                      </c:pt>
                      <c:pt idx="1">
                        <c:v>59829828006589.719</c:v>
                      </c:pt>
                      <c:pt idx="2">
                        <c:v>570745320511063.88</c:v>
                      </c:pt>
                      <c:pt idx="3">
                        <c:v>1717942404480075.3</c:v>
                      </c:pt>
                      <c:pt idx="4">
                        <c:v>4407471177317078</c:v>
                      </c:pt>
                      <c:pt idx="5">
                        <c:v>9264926322895570</c:v>
                      </c:pt>
                      <c:pt idx="6">
                        <c:v>1.647464511038608E+16</c:v>
                      </c:pt>
                      <c:pt idx="7">
                        <c:v>8.9515430185207136E+16</c:v>
                      </c:pt>
                      <c:pt idx="8">
                        <c:v>1.195063166690348E+17</c:v>
                      </c:pt>
                      <c:pt idx="9">
                        <c:v>1.5211359886906102E+17</c:v>
                      </c:pt>
                      <c:pt idx="10">
                        <c:v>2.2102541679144768E+17</c:v>
                      </c:pt>
                      <c:pt idx="11">
                        <c:v>2.7123637764143901E+17</c:v>
                      </c:pt>
                      <c:pt idx="12">
                        <c:v>3.2981333644824301E+17</c:v>
                      </c:pt>
                      <c:pt idx="13">
                        <c:v>5.381083612424583E+17</c:v>
                      </c:pt>
                      <c:pt idx="14">
                        <c:v>6.3752562973627277E+17</c:v>
                      </c:pt>
                      <c:pt idx="15">
                        <c:v>2.5901205419582513E+19</c:v>
                      </c:pt>
                      <c:pt idx="16">
                        <c:v>3.1068660849864053E+19</c:v>
                      </c:pt>
                      <c:pt idx="17">
                        <c:v>3.7175599316085391E+19</c:v>
                      </c:pt>
                      <c:pt idx="18">
                        <c:v>4.7180930937558827E+19</c:v>
                      </c:pt>
                      <c:pt idx="19">
                        <c:v>5.6113403332317487E+19</c:v>
                      </c:pt>
                      <c:pt idx="20">
                        <c:v>6.6220877152339902E+19</c:v>
                      </c:pt>
                      <c:pt idx="21">
                        <c:v>8.4436811006098096E+19</c:v>
                      </c:pt>
                      <c:pt idx="22">
                        <c:v>9.4432764729260163E+19</c:v>
                      </c:pt>
                      <c:pt idx="23">
                        <c:v>3.0498078597158789E+22</c:v>
                      </c:pt>
                      <c:pt idx="24">
                        <c:v>3.4554414653386141E+22</c:v>
                      </c:pt>
                    </c:numCache>
                  </c:numRef>
                </c:val>
                <c:smooth val="0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B-E8D0-422C-97E2-82BA450DAC4C}"/>
                  </c:ext>
                </c:extLst>
              </c15:ser>
            </c15:filteredLineSeries>
          </c:ext>
        </c:extLst>
      </c:lineChart>
      <c:catAx>
        <c:axId val="54546657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ko-KR"/>
          </a:p>
        </c:txPr>
        <c:crossAx val="346275272"/>
        <c:crosses val="autoZero"/>
        <c:auto val="1"/>
        <c:lblAlgn val="ctr"/>
        <c:lblOffset val="100"/>
        <c:noMultiLvlLbl val="0"/>
      </c:catAx>
      <c:valAx>
        <c:axId val="346275272"/>
        <c:scaling>
          <c:logBase val="10"/>
          <c:orientation val="minMax"/>
          <c:min val="1000000000000"/>
        </c:scaling>
        <c:delete val="0"/>
        <c:axPos val="l"/>
        <c:majorGridlines>
          <c:spPr>
            <a:ln w="6350" cap="flat" cmpd="sng" algn="ctr">
              <a:solidFill>
                <a:schemeClr val="tx1">
                  <a:lumMod val="15000"/>
                  <a:lumOff val="85000"/>
                </a:schemeClr>
              </a:solidFill>
              <a:prstDash val="sysDot"/>
              <a:round/>
            </a:ln>
            <a:effectLst/>
          </c:spPr>
        </c:majorGridlines>
        <c:numFmt formatCode="0.0E+0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ko-KR"/>
          </a:p>
        </c:txPr>
        <c:crossAx val="545466576"/>
        <c:crosses val="autoZero"/>
        <c:crossBetween val="between"/>
      </c:valAx>
      <c:spPr>
        <a:noFill/>
        <a:ln w="6350">
          <a:solidFill>
            <a:schemeClr val="tx1"/>
          </a:solidFill>
        </a:ln>
        <a:effectLst/>
      </c:spPr>
    </c:plotArea>
    <c:legend>
      <c:legendPos val="r"/>
      <c:legendEntry>
        <c:idx val="0"/>
        <c:txPr>
          <a:bodyPr rot="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ko-KR"/>
          </a:p>
        </c:txPr>
      </c:legendEntry>
      <c:layout>
        <c:manualLayout>
          <c:xMode val="edge"/>
          <c:yMode val="edge"/>
          <c:x val="0.85350684546989219"/>
          <c:y val="0.75180521283853841"/>
          <c:w val="0.11538313282544151"/>
          <c:h val="0.17356999341782955"/>
        </c:manualLayout>
      </c:layout>
      <c:overlay val="0"/>
      <c:spPr>
        <a:solidFill>
          <a:schemeClr val="bg1"/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ko-KR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100"/>
      </a:pPr>
      <a:endParaRPr lang="ko-KR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9F9C81A-F36A-4B39-94B2-066C760C2C06}" type="datetimeFigureOut">
              <a:rPr lang="ko-KR" altLang="en-US" smtClean="0"/>
              <a:t>2024-11-14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964DF81-EEBB-44C2-A905-8DCA324BA511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23634250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964DF81-EEBB-44C2-A905-8DCA324BA511}" type="slidenum">
              <a:rPr lang="ko-KR" altLang="en-US" smtClean="0"/>
              <a:t>1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38430150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964DF81-EEBB-44C2-A905-8DCA324BA511}" type="slidenum">
              <a:rPr lang="ko-KR" altLang="en-US" smtClean="0"/>
              <a:t>2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3422543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64DF81-EEBB-44C2-A905-8DCA324BA511}" type="slidenum">
              <a:rPr lang="ko-KR" altLang="en-US" smtClean="0"/>
              <a:t>3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78077831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ko-KR" b="0" i="0" dirty="0">
              <a:solidFill>
                <a:srgbClr val="202124"/>
              </a:solidFill>
              <a:effectLst/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964DF81-EEBB-44C2-A905-8DCA324BA511}" type="slidenum">
              <a:rPr lang="ko-KR" altLang="en-US" smtClean="0"/>
              <a:t>4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57808369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964DF81-EEBB-44C2-A905-8DCA324BA511}" type="slidenum">
              <a:rPr lang="ko-KR" altLang="en-US" smtClean="0"/>
              <a:t>5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35584980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964DF81-EEBB-44C2-A905-8DCA324BA511}" type="slidenum">
              <a:rPr lang="ko-KR" altLang="en-US" smtClean="0"/>
              <a:t>6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13954407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ko-KR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964DF81-EEBB-44C2-A905-8DCA324BA511}" type="slidenum">
              <a:rPr lang="ko-KR" altLang="en-US" smtClean="0"/>
              <a:t>7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60347720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964DF81-EEBB-44C2-A905-8DCA324BA511}" type="slidenum">
              <a:rPr lang="ko-KR" altLang="en-US" smtClean="0"/>
              <a:t>8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92006459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964DF81-EEBB-44C2-A905-8DCA324BA511}" type="slidenum">
              <a:rPr lang="ko-KR" altLang="en-US" smtClean="0"/>
              <a:t>9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09148562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ko-KR" altLang="en-US"/>
              <a:t>마스터 부제목 스타일 편집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09C142-FB03-44EB-9F22-92619A05267E}" type="datetime1">
              <a:rPr lang="ko-KR" altLang="en-US" smtClean="0"/>
              <a:t>2024-11-14</a:t>
            </a:fld>
            <a:endParaRPr lang="ko-KR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EE23E5-C1C1-452B-A0E7-6E7F42B3D126}" type="slidenum">
              <a:rPr lang="ko-KR" altLang="en-US" smtClean="0"/>
              <a:t>‹#›</a:t>
            </a:fld>
            <a:endParaRPr lang="ko-KR" altLang="en-US" dirty="0"/>
          </a:p>
        </p:txBody>
      </p:sp>
      <p:pic>
        <p:nvPicPr>
          <p:cNvPr id="8" name="그림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723" y="4919030"/>
            <a:ext cx="1419590" cy="14219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48887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311AAB-ACF0-4C3B-ACA8-6B54B8A9C308}" type="datetime1">
              <a:rPr lang="ko-KR" altLang="en-US" smtClean="0"/>
              <a:t>2024-11-14</a:t>
            </a:fld>
            <a:endParaRPr lang="ko-KR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EE23E5-C1C1-452B-A0E7-6E7F42B3D126}" type="slidenum">
              <a:rPr lang="ko-KR" altLang="en-US" smtClean="0"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42146769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C3D348-7242-474D-9805-0AA93A8036EC}" type="datetime1">
              <a:rPr lang="ko-KR" altLang="en-US" smtClean="0"/>
              <a:t>2024-11-14</a:t>
            </a:fld>
            <a:endParaRPr lang="ko-KR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EE23E5-C1C1-452B-A0E7-6E7F42B3D126}" type="slidenum">
              <a:rPr lang="ko-KR" altLang="en-US" smtClean="0"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5737648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5763" y="1095782"/>
            <a:ext cx="11575812" cy="4976959"/>
          </a:xfrm>
        </p:spPr>
        <p:txBody>
          <a:bodyPr/>
          <a:lstStyle/>
          <a:p>
            <a:pPr lvl="0"/>
            <a:r>
              <a:rPr lang="ko-KR" altLang="en-US" dirty="0"/>
              <a:t>마스터 텍스트 스타일을 편집합니다</a:t>
            </a:r>
          </a:p>
          <a:p>
            <a:pPr lvl="1"/>
            <a:r>
              <a:rPr lang="ko-KR" altLang="en-US" dirty="0"/>
              <a:t>둘째 수준</a:t>
            </a:r>
          </a:p>
          <a:p>
            <a:pPr lvl="2"/>
            <a:r>
              <a:rPr lang="ko-KR" altLang="en-US" dirty="0"/>
              <a:t>셋째 수준</a:t>
            </a:r>
          </a:p>
          <a:p>
            <a:pPr lvl="3"/>
            <a:r>
              <a:rPr lang="ko-KR" altLang="en-US" dirty="0"/>
              <a:t>넷째 수준</a:t>
            </a:r>
          </a:p>
          <a:p>
            <a:pPr lvl="4"/>
            <a:r>
              <a:rPr lang="ko-KR" altLang="en-US" dirty="0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6CA982-1AE7-4A7B-A63C-AEAF3118FFB6}" type="datetime1">
              <a:rPr lang="ko-KR" altLang="en-US" smtClean="0"/>
              <a:t>2024-11-14</a:t>
            </a:fld>
            <a:endParaRPr lang="ko-KR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EE23E5-C1C1-452B-A0E7-6E7F42B3D126}" type="slidenum">
              <a:rPr lang="ko-KR" altLang="en-US" smtClean="0"/>
              <a:t>‹#›</a:t>
            </a:fld>
            <a:endParaRPr lang="ko-KR" altLang="en-US" dirty="0"/>
          </a:p>
        </p:txBody>
      </p:sp>
      <p:sp>
        <p:nvSpPr>
          <p:cNvPr id="7" name="제목 1">
            <a:extLst>
              <a:ext uri="{FF2B5EF4-FFF2-40B4-BE49-F238E27FC236}">
                <a16:creationId xmlns:a16="http://schemas.microsoft.com/office/drawing/2014/main" id="{BE94F5D0-4A4B-4627-9179-077982F089D0}"/>
              </a:ext>
            </a:extLst>
          </p:cNvPr>
          <p:cNvSpPr txBox="1">
            <a:spLocks/>
          </p:cNvSpPr>
          <p:nvPr userDrawn="1"/>
        </p:nvSpPr>
        <p:spPr>
          <a:xfrm>
            <a:off x="335764" y="0"/>
            <a:ext cx="5390631" cy="99620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ko-KR" altLang="en-US" dirty="0"/>
          </a:p>
        </p:txBody>
      </p:sp>
      <p:cxnSp>
        <p:nvCxnSpPr>
          <p:cNvPr id="8" name="직선 연결선 7">
            <a:extLst>
              <a:ext uri="{FF2B5EF4-FFF2-40B4-BE49-F238E27FC236}">
                <a16:creationId xmlns:a16="http://schemas.microsoft.com/office/drawing/2014/main" id="{2AAE03B9-CC20-4A02-824B-C49A6796E664}"/>
              </a:ext>
            </a:extLst>
          </p:cNvPr>
          <p:cNvCxnSpPr>
            <a:cxnSpLocks/>
          </p:cNvCxnSpPr>
          <p:nvPr userDrawn="1"/>
        </p:nvCxnSpPr>
        <p:spPr>
          <a:xfrm>
            <a:off x="335763" y="789537"/>
            <a:ext cx="7817637" cy="0"/>
          </a:xfrm>
          <a:prstGeom prst="line">
            <a:avLst/>
          </a:prstGeom>
          <a:ln w="47625" cap="flat" cmpd="thickThin">
            <a:gradFill flip="none" rotWithShape="1">
              <a:gsLst>
                <a:gs pos="0">
                  <a:srgbClr val="750023"/>
                </a:gs>
                <a:gs pos="34000">
                  <a:srgbClr val="C00000"/>
                </a:gs>
                <a:gs pos="64000">
                  <a:srgbClr val="DE0045"/>
                </a:gs>
                <a:gs pos="100000">
                  <a:schemeClr val="bg1"/>
                </a:gs>
              </a:gsLst>
              <a:lin ang="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그림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25536" y="283608"/>
            <a:ext cx="1586039" cy="4289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01374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5763" y="1095782"/>
            <a:ext cx="11575812" cy="4976959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0" y="6538913"/>
            <a:ext cx="2743200" cy="319086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6431CE5-81CD-4F4B-A6C5-E52AE6B059B8}" type="datetime1">
              <a:rPr lang="ko-KR" altLang="en-US" smtClean="0"/>
              <a:pPr/>
              <a:t>2024-11-14</a:t>
            </a:fld>
            <a:endParaRPr lang="ko-KR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538913"/>
            <a:ext cx="4114800" cy="319086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ko-KR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448800" y="6538913"/>
            <a:ext cx="2743200" cy="319087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BEEE23E5-C1C1-452B-A0E7-6E7F42B3D126}" type="slidenum">
              <a:rPr lang="ko-KR" altLang="en-US" smtClean="0"/>
              <a:pPr/>
              <a:t>‹#›</a:t>
            </a:fld>
            <a:endParaRPr lang="ko-KR" altLang="en-US" dirty="0"/>
          </a:p>
        </p:txBody>
      </p:sp>
      <p:cxnSp>
        <p:nvCxnSpPr>
          <p:cNvPr id="8" name="직선 연결선 7">
            <a:extLst>
              <a:ext uri="{FF2B5EF4-FFF2-40B4-BE49-F238E27FC236}">
                <a16:creationId xmlns:a16="http://schemas.microsoft.com/office/drawing/2014/main" id="{2AAE03B9-CC20-4A02-824B-C49A6796E664}"/>
              </a:ext>
            </a:extLst>
          </p:cNvPr>
          <p:cNvCxnSpPr>
            <a:cxnSpLocks/>
          </p:cNvCxnSpPr>
          <p:nvPr userDrawn="1"/>
        </p:nvCxnSpPr>
        <p:spPr>
          <a:xfrm>
            <a:off x="335763" y="789537"/>
            <a:ext cx="7817637" cy="0"/>
          </a:xfrm>
          <a:prstGeom prst="line">
            <a:avLst/>
          </a:prstGeom>
          <a:ln w="47625" cap="flat" cmpd="thickThin">
            <a:gradFill flip="none" rotWithShape="1">
              <a:gsLst>
                <a:gs pos="0">
                  <a:srgbClr val="750023"/>
                </a:gs>
                <a:gs pos="34000">
                  <a:srgbClr val="C00000"/>
                </a:gs>
                <a:gs pos="64000">
                  <a:srgbClr val="DE0045"/>
                </a:gs>
                <a:gs pos="100000">
                  <a:schemeClr val="bg1"/>
                </a:gs>
              </a:gsLst>
              <a:lin ang="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그림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25536" y="283608"/>
            <a:ext cx="1586039" cy="428986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ECD5EDFB-124A-E830-7637-5C6B75264B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5763" y="105472"/>
            <a:ext cx="10515600" cy="785258"/>
          </a:xfrm>
        </p:spPr>
        <p:txBody>
          <a:bodyPr>
            <a:normAutofit/>
          </a:bodyPr>
          <a:lstStyle>
            <a:lvl1pPr>
              <a:defRPr sz="4000"/>
            </a:lvl1pPr>
          </a:lstStyle>
          <a:p>
            <a:r>
              <a:rPr lang="ko-KR" altLang="en-US" dirty="0"/>
              <a:t>마스터 제목 스타일 편집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770258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99538E-8E43-43AB-99DA-85B78B348D55}" type="datetime1">
              <a:rPr lang="ko-KR" altLang="en-US" smtClean="0"/>
              <a:t>2024-11-14</a:t>
            </a:fld>
            <a:endParaRPr lang="ko-KR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EE23E5-C1C1-452B-A0E7-6E7F42B3D126}" type="slidenum">
              <a:rPr lang="ko-KR" altLang="en-US" smtClean="0"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1315795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569584-3A6C-4D0C-9CB1-3C26FCD5D3EA}" type="datetime1">
              <a:rPr lang="ko-KR" altLang="en-US" smtClean="0"/>
              <a:t>2024-11-14</a:t>
            </a:fld>
            <a:endParaRPr lang="ko-KR" alt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EE23E5-C1C1-452B-A0E7-6E7F42B3D126}" type="slidenum">
              <a:rPr lang="ko-KR" altLang="en-US" smtClean="0"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8851361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646538-6B23-4ADA-839F-D3E4A8AEC8F0}" type="datetime1">
              <a:rPr lang="ko-KR" altLang="en-US" smtClean="0"/>
              <a:t>2024-11-14</a:t>
            </a:fld>
            <a:endParaRPr lang="ko-KR" alt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EE23E5-C1C1-452B-A0E7-6E7F42B3D126}" type="slidenum">
              <a:rPr lang="ko-KR" altLang="en-US" smtClean="0"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4067587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CC2EB5-4BC5-4FBF-8512-2C830050FEFC}" type="datetime1">
              <a:rPr lang="ko-KR" altLang="en-US" smtClean="0"/>
              <a:t>2024-11-14</a:t>
            </a:fld>
            <a:endParaRPr lang="ko-KR" alt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EE23E5-C1C1-452B-A0E7-6E7F42B3D126}" type="slidenum">
              <a:rPr lang="ko-KR" altLang="en-US" smtClean="0"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1253496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824074-84AF-4262-88B8-4D89A27DA422}" type="datetime1">
              <a:rPr lang="ko-KR" altLang="en-US" smtClean="0"/>
              <a:t>2024-11-14</a:t>
            </a:fld>
            <a:endParaRPr lang="ko-KR" alt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EE23E5-C1C1-452B-A0E7-6E7F42B3D126}" type="slidenum">
              <a:rPr lang="ko-KR" altLang="en-US" smtClean="0"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949883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5B940B-3EDE-4B1F-8DC8-21EC0D9B5F7E}" type="datetime1">
              <a:rPr lang="ko-KR" altLang="en-US" smtClean="0"/>
              <a:t>2024-11-14</a:t>
            </a:fld>
            <a:endParaRPr lang="ko-KR" alt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EE23E5-C1C1-452B-A0E7-6E7F42B3D126}" type="slidenum">
              <a:rPr lang="ko-KR" altLang="en-US" smtClean="0"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098207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ko-KR" altLang="en-US"/>
              <a:t>그림을 추가하려면 아이콘을 클릭하십시오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6A73BD-91D9-4F56-B0A3-BB4D142FF2A6}" type="datetime1">
              <a:rPr lang="ko-KR" altLang="en-US" smtClean="0"/>
              <a:t>2024-11-14</a:t>
            </a:fld>
            <a:endParaRPr lang="ko-KR" alt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EE23E5-C1C1-452B-A0E7-6E7F42B3D126}" type="slidenum">
              <a:rPr lang="ko-KR" altLang="en-US" smtClean="0"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1388224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dirty="0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7CA39C3-AB00-43D1-BE53-E8BF932D88CD}" type="datetime1">
              <a:rPr lang="ko-KR" altLang="en-US" smtClean="0"/>
              <a:t>2024-11-14</a:t>
            </a:fld>
            <a:endParaRPr lang="ko-KR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EE23E5-C1C1-452B-A0E7-6E7F42B3D126}" type="slidenum">
              <a:rPr lang="ko-KR" altLang="en-US" smtClean="0"/>
              <a:t>‹#›</a:t>
            </a:fld>
            <a:endParaRPr lang="ko-KR" altLang="en-US" dirty="0"/>
          </a:p>
        </p:txBody>
      </p:sp>
      <p:sp>
        <p:nvSpPr>
          <p:cNvPr id="7" name="직사각형 6">
            <a:extLst>
              <a:ext uri="{FF2B5EF4-FFF2-40B4-BE49-F238E27FC236}">
                <a16:creationId xmlns:a16="http://schemas.microsoft.com/office/drawing/2014/main" id="{E6A7DBEA-5FDE-4EA3-9B98-9845BF71E28C}"/>
              </a:ext>
            </a:extLst>
          </p:cNvPr>
          <p:cNvSpPr/>
          <p:nvPr userDrawn="1"/>
        </p:nvSpPr>
        <p:spPr>
          <a:xfrm>
            <a:off x="0" y="6542116"/>
            <a:ext cx="12192000" cy="315884"/>
          </a:xfrm>
          <a:prstGeom prst="rect">
            <a:avLst/>
          </a:prstGeom>
          <a:solidFill>
            <a:srgbClr val="75002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0830762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</p:sldLayoutIdLst>
  <p:hf hdr="0" ftr="0" dt="0"/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1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74.png"/><Relationship Id="rId3" Type="http://schemas.openxmlformats.org/officeDocument/2006/relationships/image" Target="../media/image71.png"/><Relationship Id="rId7" Type="http://schemas.openxmlformats.org/officeDocument/2006/relationships/image" Target="../media/image73.png"/><Relationship Id="rId2" Type="http://schemas.openxmlformats.org/officeDocument/2006/relationships/image" Target="../media/image6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2.png"/><Relationship Id="rId5" Type="http://schemas.openxmlformats.org/officeDocument/2006/relationships/image" Target="../media/image710.png"/><Relationship Id="rId10" Type="http://schemas.openxmlformats.org/officeDocument/2006/relationships/image" Target="../media/image69.png"/><Relationship Id="rId4" Type="http://schemas.openxmlformats.org/officeDocument/2006/relationships/image" Target="../media/image700.png"/><Relationship Id="rId9" Type="http://schemas.openxmlformats.org/officeDocument/2006/relationships/image" Target="../media/image75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slideLayout" Target="../slideLayouts/slideLayout12.xml"/><Relationship Id="rId7" Type="http://schemas.openxmlformats.org/officeDocument/2006/relationships/image" Target="../media/image6.png"/><Relationship Id="rId2" Type="http://schemas.openxmlformats.org/officeDocument/2006/relationships/video" Target="../media/media1.wmv"/><Relationship Id="rId1" Type="http://schemas.microsoft.com/office/2007/relationships/media" Target="../media/media1.wmv"/><Relationship Id="rId6" Type="http://schemas.openxmlformats.org/officeDocument/2006/relationships/image" Target="../media/image5.png"/><Relationship Id="rId5" Type="http://schemas.openxmlformats.org/officeDocument/2006/relationships/chart" Target="../charts/chart1.xml"/><Relationship Id="rId4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4.png"/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12" Type="http://schemas.openxmlformats.org/officeDocument/2006/relationships/image" Target="../media/image13.png"/><Relationship Id="rId17" Type="http://schemas.openxmlformats.org/officeDocument/2006/relationships/image" Target="../media/image20.png"/><Relationship Id="rId2" Type="http://schemas.openxmlformats.org/officeDocument/2006/relationships/notesSlide" Target="../notesSlides/notesSlide5.xml"/><Relationship Id="rId16" Type="http://schemas.openxmlformats.org/officeDocument/2006/relationships/image" Target="../media/image19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1.png"/><Relationship Id="rId11" Type="http://schemas.openxmlformats.org/officeDocument/2006/relationships/image" Target="../media/image16.png"/><Relationship Id="rId5" Type="http://schemas.openxmlformats.org/officeDocument/2006/relationships/image" Target="../media/image10.png"/><Relationship Id="rId15" Type="http://schemas.openxmlformats.org/officeDocument/2006/relationships/image" Target="../media/image18.png"/><Relationship Id="rId10" Type="http://schemas.openxmlformats.org/officeDocument/2006/relationships/image" Target="../media/image15.png"/><Relationship Id="rId4" Type="http://schemas.openxmlformats.org/officeDocument/2006/relationships/image" Target="../media/image9.png"/><Relationship Id="rId14" Type="http://schemas.openxmlformats.org/officeDocument/2006/relationships/image" Target="../media/image17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13.png"/><Relationship Id="rId7" Type="http://schemas.openxmlformats.org/officeDocument/2006/relationships/image" Target="../media/image1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10" Type="http://schemas.openxmlformats.org/officeDocument/2006/relationships/image" Target="../media/image22.png"/><Relationship Id="rId4" Type="http://schemas.openxmlformats.org/officeDocument/2006/relationships/image" Target="../media/image14.png"/><Relationship Id="rId9" Type="http://schemas.openxmlformats.org/officeDocument/2006/relationships/image" Target="../media/image21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13" Type="http://schemas.openxmlformats.org/officeDocument/2006/relationships/image" Target="../media/image29.png"/><Relationship Id="rId18" Type="http://schemas.openxmlformats.org/officeDocument/2006/relationships/image" Target="../media/image300.png"/><Relationship Id="rId26" Type="http://schemas.openxmlformats.org/officeDocument/2006/relationships/image" Target="../media/image38.png"/><Relationship Id="rId3" Type="http://schemas.openxmlformats.org/officeDocument/2006/relationships/image" Target="../media/image160.png"/><Relationship Id="rId21" Type="http://schemas.openxmlformats.org/officeDocument/2006/relationships/image" Target="../media/image330.png"/><Relationship Id="rId7" Type="http://schemas.openxmlformats.org/officeDocument/2006/relationships/image" Target="../media/image190.png"/><Relationship Id="rId12" Type="http://schemas.openxmlformats.org/officeDocument/2006/relationships/image" Target="../media/image28.png"/><Relationship Id="rId17" Type="http://schemas.openxmlformats.org/officeDocument/2006/relationships/image" Target="../media/image291.png"/><Relationship Id="rId25" Type="http://schemas.openxmlformats.org/officeDocument/2006/relationships/image" Target="../media/image37.png"/><Relationship Id="rId2" Type="http://schemas.openxmlformats.org/officeDocument/2006/relationships/notesSlide" Target="../notesSlides/notesSlide7.xml"/><Relationship Id="rId16" Type="http://schemas.openxmlformats.org/officeDocument/2006/relationships/image" Target="../media/image32.png"/><Relationship Id="rId20" Type="http://schemas.openxmlformats.org/officeDocument/2006/relationships/image" Target="../media/image32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11" Type="http://schemas.openxmlformats.org/officeDocument/2006/relationships/image" Target="../media/image27.png"/><Relationship Id="rId24" Type="http://schemas.openxmlformats.org/officeDocument/2006/relationships/image" Target="../media/image36.png"/><Relationship Id="rId5" Type="http://schemas.openxmlformats.org/officeDocument/2006/relationships/image" Target="../media/image23.png"/><Relationship Id="rId15" Type="http://schemas.openxmlformats.org/officeDocument/2006/relationships/image" Target="../media/image31.png"/><Relationship Id="rId23" Type="http://schemas.openxmlformats.org/officeDocument/2006/relationships/image" Target="../media/image35.png"/><Relationship Id="rId10" Type="http://schemas.openxmlformats.org/officeDocument/2006/relationships/image" Target="../media/image26.png"/><Relationship Id="rId19" Type="http://schemas.openxmlformats.org/officeDocument/2006/relationships/image" Target="../media/image310.png"/><Relationship Id="rId4" Type="http://schemas.openxmlformats.org/officeDocument/2006/relationships/image" Target="../media/image13.png"/><Relationship Id="rId9" Type="http://schemas.openxmlformats.org/officeDocument/2006/relationships/image" Target="../media/image25.png"/><Relationship Id="rId14" Type="http://schemas.openxmlformats.org/officeDocument/2006/relationships/image" Target="../media/image30.png"/><Relationship Id="rId22" Type="http://schemas.openxmlformats.org/officeDocument/2006/relationships/image" Target="../media/image340.png"/><Relationship Id="rId27" Type="http://schemas.openxmlformats.org/officeDocument/2006/relationships/image" Target="../media/image33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.png"/><Relationship Id="rId13" Type="http://schemas.openxmlformats.org/officeDocument/2006/relationships/image" Target="../media/image47.png"/><Relationship Id="rId3" Type="http://schemas.openxmlformats.org/officeDocument/2006/relationships/image" Target="../media/image34.png"/><Relationship Id="rId7" Type="http://schemas.openxmlformats.org/officeDocument/2006/relationships/image" Target="../media/image44.png"/><Relationship Id="rId12" Type="http://schemas.openxmlformats.org/officeDocument/2006/relationships/image" Target="../media/image4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3.png"/><Relationship Id="rId11" Type="http://schemas.openxmlformats.org/officeDocument/2006/relationships/image" Target="../media/image42.png"/><Relationship Id="rId5" Type="http://schemas.openxmlformats.org/officeDocument/2006/relationships/image" Target="../media/image40.png"/><Relationship Id="rId10" Type="http://schemas.openxmlformats.org/officeDocument/2006/relationships/image" Target="../media/image14.png"/><Relationship Id="rId4" Type="http://schemas.openxmlformats.org/officeDocument/2006/relationships/image" Target="../media/image39.png"/><Relationship Id="rId9" Type="http://schemas.openxmlformats.org/officeDocument/2006/relationships/image" Target="../media/image41.png"/><Relationship Id="rId14" Type="http://schemas.openxmlformats.org/officeDocument/2006/relationships/image" Target="../media/image20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png"/><Relationship Id="rId13" Type="http://schemas.openxmlformats.org/officeDocument/2006/relationships/image" Target="../media/image14.png"/><Relationship Id="rId18" Type="http://schemas.openxmlformats.org/officeDocument/2006/relationships/image" Target="../media/image61.png"/><Relationship Id="rId26" Type="http://schemas.openxmlformats.org/officeDocument/2006/relationships/image" Target="../media/image56.png"/><Relationship Id="rId3" Type="http://schemas.openxmlformats.org/officeDocument/2006/relationships/image" Target="../media/image490.png"/><Relationship Id="rId21" Type="http://schemas.openxmlformats.org/officeDocument/2006/relationships/image" Target="../media/image64.png"/><Relationship Id="rId7" Type="http://schemas.openxmlformats.org/officeDocument/2006/relationships/image" Target="../media/image50.png"/><Relationship Id="rId12" Type="http://schemas.openxmlformats.org/officeDocument/2006/relationships/image" Target="../media/image53.png"/><Relationship Id="rId17" Type="http://schemas.openxmlformats.org/officeDocument/2006/relationships/image" Target="../media/image60.png"/><Relationship Id="rId25" Type="http://schemas.openxmlformats.org/officeDocument/2006/relationships/image" Target="../media/image47.png"/><Relationship Id="rId2" Type="http://schemas.openxmlformats.org/officeDocument/2006/relationships/notesSlide" Target="../notesSlides/notesSlide9.xml"/><Relationship Id="rId16" Type="http://schemas.openxmlformats.org/officeDocument/2006/relationships/image" Target="../media/image59.png"/><Relationship Id="rId20" Type="http://schemas.openxmlformats.org/officeDocument/2006/relationships/image" Target="../media/image63.png"/><Relationship Id="rId29" Type="http://schemas.openxmlformats.org/officeDocument/2006/relationships/image" Target="../media/image5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9.png"/><Relationship Id="rId11" Type="http://schemas.openxmlformats.org/officeDocument/2006/relationships/image" Target="../media/image52.png"/><Relationship Id="rId24" Type="http://schemas.openxmlformats.org/officeDocument/2006/relationships/image" Target="../media/image67.png"/><Relationship Id="rId5" Type="http://schemas.openxmlformats.org/officeDocument/2006/relationships/image" Target="../media/image48.png"/><Relationship Id="rId15" Type="http://schemas.openxmlformats.org/officeDocument/2006/relationships/image" Target="../media/image55.png"/><Relationship Id="rId23" Type="http://schemas.openxmlformats.org/officeDocument/2006/relationships/image" Target="../media/image66.png"/><Relationship Id="rId28" Type="http://schemas.openxmlformats.org/officeDocument/2006/relationships/image" Target="../media/image23.png"/><Relationship Id="rId10" Type="http://schemas.openxmlformats.org/officeDocument/2006/relationships/image" Target="../media/image51.png"/><Relationship Id="rId19" Type="http://schemas.openxmlformats.org/officeDocument/2006/relationships/image" Target="../media/image62.png"/><Relationship Id="rId4" Type="http://schemas.openxmlformats.org/officeDocument/2006/relationships/image" Target="../media/image40.png"/><Relationship Id="rId9" Type="http://schemas.openxmlformats.org/officeDocument/2006/relationships/image" Target="../media/image34.png"/><Relationship Id="rId14" Type="http://schemas.openxmlformats.org/officeDocument/2006/relationships/image" Target="../media/image54.png"/><Relationship Id="rId22" Type="http://schemas.openxmlformats.org/officeDocument/2006/relationships/image" Target="../media/image65.png"/><Relationship Id="rId27" Type="http://schemas.openxmlformats.org/officeDocument/2006/relationships/image" Target="../media/image18.png"/><Relationship Id="rId30" Type="http://schemas.openxmlformats.org/officeDocument/2006/relationships/image" Target="../media/image5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0" y="1425804"/>
            <a:ext cx="12192000" cy="2003196"/>
          </a:xfrm>
          <a:noFill/>
        </p:spPr>
        <p:txBody>
          <a:bodyPr anchor="ctr">
            <a:normAutofit/>
          </a:bodyPr>
          <a:lstStyle/>
          <a:p>
            <a:r>
              <a:rPr lang="en-US" altLang="ko-KR" sz="3200" b="1" spc="300" dirty="0">
                <a:latin typeface="+mn-ea"/>
                <a:ea typeface="+mn-ea"/>
              </a:rPr>
              <a:t>Study on Electron Injection</a:t>
            </a:r>
            <a:br>
              <a:rPr lang="en-US" altLang="ko-KR" sz="3200" b="1" spc="300" dirty="0">
                <a:latin typeface="+mn-ea"/>
                <a:ea typeface="+mn-ea"/>
              </a:rPr>
            </a:br>
            <a:r>
              <a:rPr lang="en-US" altLang="ko-KR" sz="3200" b="1" spc="300" dirty="0">
                <a:latin typeface="+mn-ea"/>
                <a:ea typeface="+mn-ea"/>
              </a:rPr>
              <a:t>in Laser Wakefield Acceleration</a:t>
            </a:r>
            <a:br>
              <a:rPr lang="en-US" altLang="ko-KR" sz="3200" b="1" spc="300" dirty="0">
                <a:latin typeface="+mn-ea"/>
                <a:ea typeface="+mn-ea"/>
              </a:rPr>
            </a:br>
            <a:r>
              <a:rPr lang="en-US" altLang="ko-KR" sz="3200" b="1" spc="300" dirty="0">
                <a:latin typeface="+mn-ea"/>
                <a:ea typeface="+mn-ea"/>
              </a:rPr>
              <a:t>with Plasma Structures of Metal-Layered Target</a:t>
            </a:r>
            <a:endParaRPr lang="ko-KR" altLang="en-US" sz="3200" b="1" spc="300" dirty="0">
              <a:latin typeface="+mn-ea"/>
              <a:ea typeface="+mn-ea"/>
            </a:endParaRPr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2667000" y="3674866"/>
            <a:ext cx="6858000" cy="1350288"/>
          </a:xfrm>
        </p:spPr>
        <p:txBody>
          <a:bodyPr>
            <a:normAutofit/>
          </a:bodyPr>
          <a:lstStyle/>
          <a:p>
            <a:r>
              <a:rPr lang="en-US" altLang="ko-KR" dirty="0"/>
              <a:t>Hyeon Woo Lee, Sang Yun Shin, </a:t>
            </a:r>
            <a:r>
              <a:rPr lang="en-US" altLang="ko-KR" dirty="0" err="1"/>
              <a:t>Seong</a:t>
            </a:r>
            <a:r>
              <a:rPr lang="en-US" altLang="ko-KR" dirty="0"/>
              <a:t> </a:t>
            </a:r>
            <a:r>
              <a:rPr lang="en-US" altLang="ko-KR" dirty="0" err="1"/>
              <a:t>Hee</a:t>
            </a:r>
            <a:r>
              <a:rPr lang="en-US" altLang="ko-KR" dirty="0"/>
              <a:t> Park*</a:t>
            </a:r>
          </a:p>
          <a:p>
            <a:endParaRPr lang="en-US" altLang="ko-KR" sz="800" dirty="0"/>
          </a:p>
          <a:p>
            <a:r>
              <a:rPr lang="en-US" altLang="ko-KR" sz="1800" dirty="0"/>
              <a:t>Dept of Acceleration Science, Korea University, Sejong.</a:t>
            </a:r>
          </a:p>
          <a:p>
            <a:endParaRPr lang="ko-KR" altLang="en-US" dirty="0"/>
          </a:p>
        </p:txBody>
      </p:sp>
      <p:sp>
        <p:nvSpPr>
          <p:cNvPr id="4" name="직사각형 3">
            <a:extLst>
              <a:ext uri="{FF2B5EF4-FFF2-40B4-BE49-F238E27FC236}">
                <a16:creationId xmlns:a16="http://schemas.microsoft.com/office/drawing/2014/main" id="{E6A7DBEA-5FDE-4EA3-9B98-9845BF71E28C}"/>
              </a:ext>
            </a:extLst>
          </p:cNvPr>
          <p:cNvSpPr/>
          <p:nvPr/>
        </p:nvSpPr>
        <p:spPr>
          <a:xfrm>
            <a:off x="0" y="6542116"/>
            <a:ext cx="12192000" cy="315884"/>
          </a:xfrm>
          <a:prstGeom prst="rect">
            <a:avLst/>
          </a:prstGeom>
          <a:solidFill>
            <a:srgbClr val="75002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12" name="그림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723" y="4919030"/>
            <a:ext cx="1419590" cy="14219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733699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슬라이드 번호 개체 틀 2">
            <a:extLst>
              <a:ext uri="{FF2B5EF4-FFF2-40B4-BE49-F238E27FC236}">
                <a16:creationId xmlns:a16="http://schemas.microsoft.com/office/drawing/2014/main" id="{E598156F-B984-0CD6-C156-A01175508E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EE23E5-C1C1-452B-A0E7-6E7F42B3D126}" type="slidenum">
              <a:rPr lang="ko-KR" altLang="en-US" smtClean="0"/>
              <a:pPr/>
              <a:t>10</a:t>
            </a:fld>
            <a:endParaRPr lang="ko-KR" altLang="en-US" dirty="0"/>
          </a:p>
        </p:txBody>
      </p:sp>
      <p:sp>
        <p:nvSpPr>
          <p:cNvPr id="4" name="제목 3">
            <a:extLst>
              <a:ext uri="{FF2B5EF4-FFF2-40B4-BE49-F238E27FC236}">
                <a16:creationId xmlns:a16="http://schemas.microsoft.com/office/drawing/2014/main" id="{1861369A-20ED-4301-E289-416035D3E5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b="1" dirty="0"/>
              <a:t>Comparison of Laser-accelerated Electron beam</a:t>
            </a:r>
            <a:endParaRPr lang="ko-KR" altLang="en-US" b="1" dirty="0"/>
          </a:p>
        </p:txBody>
      </p:sp>
      <p:pic>
        <p:nvPicPr>
          <p:cNvPr id="5" name="내용 개체 틀 9">
            <a:extLst>
              <a:ext uri="{FF2B5EF4-FFF2-40B4-BE49-F238E27FC236}">
                <a16:creationId xmlns:a16="http://schemas.microsoft.com/office/drawing/2014/main" id="{6AAC8A44-02E7-E35C-713B-363945EB721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189210" y="1256478"/>
            <a:ext cx="5917037" cy="4437777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EFCCA02B-FC2C-B3AE-7328-A18FAA0D8EDF}"/>
                  </a:ext>
                </a:extLst>
              </p:cNvPr>
              <p:cNvSpPr txBox="1"/>
              <p:nvPr/>
            </p:nvSpPr>
            <p:spPr>
              <a:xfrm>
                <a:off x="11047001" y="5478989"/>
                <a:ext cx="1514180" cy="61516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altLang="ko-KR" sz="1100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ko-KR" sz="1100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altLang="ko-KR" sz="1100" i="0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peak</m:t>
                        </m:r>
                      </m:sub>
                    </m:sSub>
                    <m:r>
                      <a:rPr lang="en-US" altLang="ko-KR" sz="11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altLang="ko-KR" sz="1100" b="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323</m:t>
                    </m:r>
                    <m:r>
                      <a:rPr lang="en-US" altLang="ko-KR" sz="11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altLang="ko-KR" sz="1100" i="0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MeV</m:t>
                    </m:r>
                  </m:oMath>
                </a14:m>
                <a:r>
                  <a:rPr lang="en-US" altLang="ko-KR" sz="1100" dirty="0">
                    <a:solidFill>
                      <a:srgbClr val="FF0000"/>
                    </a:solidFill>
                  </a:rPr>
                  <a:t> </a:t>
                </a:r>
              </a:p>
              <a:p>
                <a14:m>
                  <m:oMath xmlns:m="http://schemas.openxmlformats.org/officeDocument/2006/math">
                    <m:r>
                      <a:rPr lang="en-US" altLang="ko-KR" sz="11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∆</m:t>
                    </m:r>
                    <m:r>
                      <a:rPr lang="en-US" altLang="ko-KR" sz="1100" i="1" dirty="0" err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𝐸</m:t>
                    </m:r>
                    <m:r>
                      <a:rPr lang="en-US" altLang="ko-KR" sz="11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altLang="ko-KR" sz="1100" b="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5.2</m:t>
                    </m:r>
                    <m:r>
                      <a:rPr lang="en-US" altLang="ko-KR" sz="11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%</m:t>
                    </m:r>
                  </m:oMath>
                </a14:m>
                <a:r>
                  <a:rPr lang="en-US" altLang="ko-KR" sz="1100" dirty="0">
                    <a:solidFill>
                      <a:srgbClr val="FF0000"/>
                    </a:solidFill>
                  </a:rPr>
                  <a:t> </a:t>
                </a:r>
              </a:p>
              <a:p>
                <a14:m>
                  <m:oMath xmlns:m="http://schemas.openxmlformats.org/officeDocument/2006/math">
                    <m:r>
                      <a:rPr lang="en-US" altLang="ko-KR" sz="11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𝜌</m:t>
                    </m:r>
                    <m:r>
                      <a:rPr lang="en-US" altLang="ko-KR" sz="11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=98 </m:t>
                    </m:r>
                    <m:r>
                      <m:rPr>
                        <m:sty m:val="p"/>
                      </m:rPr>
                      <a:rPr lang="en-US" altLang="ko-KR" sz="1100" i="0" dirty="0" err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pC</m:t>
                    </m:r>
                    <m:r>
                      <a:rPr lang="en-US" altLang="ko-KR" sz="1100" i="0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/</m:t>
                    </m:r>
                    <m:r>
                      <m:rPr>
                        <m:sty m:val="p"/>
                      </m:rPr>
                      <a:rPr lang="en-US" altLang="ko-KR" sz="1100" i="0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μm</m:t>
                    </m:r>
                  </m:oMath>
                </a14:m>
                <a:r>
                  <a:rPr lang="ko-KR" altLang="en-US" sz="1100" dirty="0">
                    <a:solidFill>
                      <a:srgbClr val="FF0000"/>
                    </a:solidFill>
                  </a:rPr>
                  <a:t> </a:t>
                </a: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EFCCA02B-FC2C-B3AE-7328-A18FAA0D8ED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047001" y="5478989"/>
                <a:ext cx="1514180" cy="615168"/>
              </a:xfrm>
              <a:prstGeom prst="rect">
                <a:avLst/>
              </a:prstGeom>
              <a:blipFill>
                <a:blip r:embed="rId3"/>
                <a:stretch>
                  <a:fillRect b="-990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C0FFAAF0-CF0B-0EFE-9EE7-7A4F4B4EC81D}"/>
                  </a:ext>
                </a:extLst>
              </p:cNvPr>
              <p:cNvSpPr txBox="1"/>
              <p:nvPr/>
            </p:nvSpPr>
            <p:spPr>
              <a:xfrm>
                <a:off x="10887787" y="3713724"/>
                <a:ext cx="1235403" cy="615168"/>
              </a:xfrm>
              <a:prstGeom prst="rect">
                <a:avLst/>
              </a:prstGeom>
              <a:solidFill>
                <a:schemeClr val="tx1">
                  <a:lumMod val="50000"/>
                  <a:lumOff val="50000"/>
                </a:schemeClr>
              </a:solidFill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altLang="ko-KR" sz="1100" i="1" dirty="0" smtClean="0">
                            <a:solidFill>
                              <a:srgbClr val="00FFFF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ko-KR" sz="1100" i="1" dirty="0" smtClean="0">
                            <a:solidFill>
                              <a:srgbClr val="00FFFF"/>
                            </a:solidFill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altLang="ko-KR" sz="1100" i="0" dirty="0" smtClean="0">
                            <a:solidFill>
                              <a:srgbClr val="00FFFF"/>
                            </a:solidFill>
                            <a:latin typeface="Cambria Math" panose="02040503050406030204" pitchFamily="18" charset="0"/>
                          </a:rPr>
                          <m:t>peak</m:t>
                        </m:r>
                      </m:sub>
                    </m:sSub>
                    <m:r>
                      <a:rPr lang="en-US" altLang="ko-KR" sz="1100" i="1" dirty="0" smtClean="0">
                        <a:solidFill>
                          <a:srgbClr val="00FFFF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altLang="ko-KR" sz="1100" b="0" i="1" dirty="0" smtClean="0">
                        <a:solidFill>
                          <a:srgbClr val="00FFFF"/>
                        </a:solidFill>
                        <a:latin typeface="Cambria Math" panose="02040503050406030204" pitchFamily="18" charset="0"/>
                      </a:rPr>
                      <m:t>316</m:t>
                    </m:r>
                    <m:r>
                      <a:rPr lang="en-US" altLang="ko-KR" sz="1100" i="1" dirty="0" smtClean="0">
                        <a:solidFill>
                          <a:srgbClr val="00FFFF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altLang="ko-KR" sz="1100" i="0" dirty="0" smtClean="0">
                        <a:solidFill>
                          <a:srgbClr val="00FFFF"/>
                        </a:solidFill>
                        <a:latin typeface="Cambria Math" panose="02040503050406030204" pitchFamily="18" charset="0"/>
                      </a:rPr>
                      <m:t>MeV</m:t>
                    </m:r>
                  </m:oMath>
                </a14:m>
                <a:r>
                  <a:rPr lang="en-US" altLang="ko-KR" sz="1100" dirty="0">
                    <a:solidFill>
                      <a:srgbClr val="00FFFF"/>
                    </a:solidFill>
                  </a:rPr>
                  <a:t> </a:t>
                </a:r>
              </a:p>
              <a:p>
                <a14:m>
                  <m:oMath xmlns:m="http://schemas.openxmlformats.org/officeDocument/2006/math">
                    <m:r>
                      <a:rPr lang="en-US" altLang="ko-KR" sz="1100" i="1" dirty="0" smtClean="0">
                        <a:solidFill>
                          <a:srgbClr val="00FFFF"/>
                        </a:solidFill>
                        <a:latin typeface="Cambria Math" panose="02040503050406030204" pitchFamily="18" charset="0"/>
                      </a:rPr>
                      <m:t>∆</m:t>
                    </m:r>
                    <m:r>
                      <a:rPr lang="en-US" altLang="ko-KR" sz="1100" i="1" dirty="0" err="1" smtClean="0">
                        <a:solidFill>
                          <a:srgbClr val="00FFFF"/>
                        </a:solidFill>
                        <a:latin typeface="Cambria Math" panose="02040503050406030204" pitchFamily="18" charset="0"/>
                      </a:rPr>
                      <m:t>𝐸</m:t>
                    </m:r>
                    <m:r>
                      <a:rPr lang="en-US" altLang="ko-KR" sz="1100" i="1" dirty="0" smtClean="0">
                        <a:solidFill>
                          <a:srgbClr val="00FFFF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altLang="ko-KR" sz="1100" b="0" i="1" dirty="0" smtClean="0">
                        <a:solidFill>
                          <a:srgbClr val="00FFFF"/>
                        </a:solidFill>
                        <a:latin typeface="Cambria Math" panose="02040503050406030204" pitchFamily="18" charset="0"/>
                      </a:rPr>
                      <m:t>4.7</m:t>
                    </m:r>
                    <m:r>
                      <a:rPr lang="en-US" altLang="ko-KR" sz="1100" i="1" dirty="0" smtClean="0">
                        <a:solidFill>
                          <a:srgbClr val="00FFFF"/>
                        </a:solidFill>
                        <a:latin typeface="Cambria Math" panose="02040503050406030204" pitchFamily="18" charset="0"/>
                      </a:rPr>
                      <m:t> %</m:t>
                    </m:r>
                  </m:oMath>
                </a14:m>
                <a:r>
                  <a:rPr lang="en-US" altLang="ko-KR" sz="1100" dirty="0">
                    <a:solidFill>
                      <a:srgbClr val="00FFFF"/>
                    </a:solidFill>
                  </a:rPr>
                  <a:t> </a:t>
                </a:r>
              </a:p>
              <a:p>
                <a14:m>
                  <m:oMath xmlns:m="http://schemas.openxmlformats.org/officeDocument/2006/math">
                    <m:r>
                      <a:rPr lang="en-US" altLang="ko-KR" sz="1100" i="1" dirty="0" smtClean="0">
                        <a:solidFill>
                          <a:srgbClr val="00FFFF"/>
                        </a:solidFill>
                        <a:latin typeface="Cambria Math" panose="02040503050406030204" pitchFamily="18" charset="0"/>
                      </a:rPr>
                      <m:t>𝜌</m:t>
                    </m:r>
                    <m:r>
                      <a:rPr lang="en-US" altLang="ko-KR" sz="1100" i="1" dirty="0" smtClean="0">
                        <a:solidFill>
                          <a:srgbClr val="00FFFF"/>
                        </a:solidFill>
                        <a:latin typeface="Cambria Math" panose="02040503050406030204" pitchFamily="18" charset="0"/>
                      </a:rPr>
                      <m:t>=176 </m:t>
                    </m:r>
                    <m:r>
                      <m:rPr>
                        <m:sty m:val="p"/>
                      </m:rPr>
                      <a:rPr lang="en-US" altLang="ko-KR" sz="1100" i="0" dirty="0" err="1" smtClean="0">
                        <a:solidFill>
                          <a:srgbClr val="00FFFF"/>
                        </a:solidFill>
                        <a:latin typeface="Cambria Math" panose="02040503050406030204" pitchFamily="18" charset="0"/>
                      </a:rPr>
                      <m:t>pC</m:t>
                    </m:r>
                    <m:r>
                      <a:rPr lang="en-US" altLang="ko-KR" sz="1100" i="0" dirty="0" smtClean="0">
                        <a:solidFill>
                          <a:srgbClr val="00FFFF"/>
                        </a:solidFill>
                        <a:latin typeface="Cambria Math" panose="02040503050406030204" pitchFamily="18" charset="0"/>
                      </a:rPr>
                      <m:t>/</m:t>
                    </m:r>
                    <m:r>
                      <m:rPr>
                        <m:sty m:val="p"/>
                      </m:rPr>
                      <a:rPr lang="en-US" altLang="ko-KR" sz="1100" i="0" dirty="0" smtClean="0">
                        <a:solidFill>
                          <a:srgbClr val="00FFFF"/>
                        </a:solidFill>
                        <a:latin typeface="Cambria Math" panose="02040503050406030204" pitchFamily="18" charset="0"/>
                      </a:rPr>
                      <m:t>μm</m:t>
                    </m:r>
                  </m:oMath>
                </a14:m>
                <a:r>
                  <a:rPr lang="ko-KR" altLang="en-US" sz="1100" dirty="0">
                    <a:solidFill>
                      <a:srgbClr val="00FFFF"/>
                    </a:solidFill>
                  </a:rPr>
                  <a:t> </a:t>
                </a:r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C0FFAAF0-CF0B-0EFE-9EE7-7A4F4B4EC81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887787" y="3713724"/>
                <a:ext cx="1235403" cy="615168"/>
              </a:xfrm>
              <a:prstGeom prst="rect">
                <a:avLst/>
              </a:prstGeom>
              <a:blipFill>
                <a:blip r:embed="rId4"/>
                <a:stretch>
                  <a:fillRect b="-1980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248C5DC1-70D3-D1D3-DACF-059C44D31FFD}"/>
                  </a:ext>
                </a:extLst>
              </p:cNvPr>
              <p:cNvSpPr txBox="1"/>
              <p:nvPr/>
            </p:nvSpPr>
            <p:spPr>
              <a:xfrm>
                <a:off x="9857486" y="5505684"/>
                <a:ext cx="1252688" cy="615168"/>
              </a:xfrm>
              <a:prstGeom prst="rect">
                <a:avLst/>
              </a:prstGeom>
              <a:solidFill>
                <a:schemeClr val="tx1">
                  <a:lumMod val="50000"/>
                  <a:lumOff val="50000"/>
                </a:schemeClr>
              </a:solidFill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altLang="ko-KR" sz="1100" i="1" dirty="0" smtClean="0">
                            <a:solidFill>
                              <a:srgbClr val="FFFF9B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ko-KR" sz="1100" i="1" dirty="0" smtClean="0">
                            <a:solidFill>
                              <a:srgbClr val="FFFF9B"/>
                            </a:solidFill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altLang="ko-KR" sz="1100" i="0" dirty="0" smtClean="0">
                            <a:solidFill>
                              <a:srgbClr val="FFFF9B"/>
                            </a:solidFill>
                            <a:latin typeface="Cambria Math" panose="02040503050406030204" pitchFamily="18" charset="0"/>
                          </a:rPr>
                          <m:t>peak</m:t>
                        </m:r>
                      </m:sub>
                    </m:sSub>
                    <m:r>
                      <a:rPr lang="en-US" altLang="ko-KR" sz="1100" i="1" dirty="0" smtClean="0">
                        <a:solidFill>
                          <a:srgbClr val="FFFF9B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altLang="ko-KR" sz="1100" b="0" i="1" dirty="0" smtClean="0">
                        <a:solidFill>
                          <a:srgbClr val="FFFF9B"/>
                        </a:solidFill>
                        <a:latin typeface="Cambria Math" panose="02040503050406030204" pitchFamily="18" charset="0"/>
                      </a:rPr>
                      <m:t>310</m:t>
                    </m:r>
                    <m:r>
                      <a:rPr lang="en-US" altLang="ko-KR" sz="1100" i="1" dirty="0" smtClean="0">
                        <a:solidFill>
                          <a:srgbClr val="FFFF9B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altLang="ko-KR" sz="1100" i="0" dirty="0" smtClean="0">
                        <a:solidFill>
                          <a:srgbClr val="FFFF9B"/>
                        </a:solidFill>
                        <a:latin typeface="Cambria Math" panose="02040503050406030204" pitchFamily="18" charset="0"/>
                      </a:rPr>
                      <m:t>MeV</m:t>
                    </m:r>
                  </m:oMath>
                </a14:m>
                <a:r>
                  <a:rPr lang="en-US" altLang="ko-KR" sz="1100" dirty="0">
                    <a:solidFill>
                      <a:srgbClr val="FFFF9B"/>
                    </a:solidFill>
                  </a:rPr>
                  <a:t> </a:t>
                </a:r>
              </a:p>
              <a:p>
                <a14:m>
                  <m:oMath xmlns:m="http://schemas.openxmlformats.org/officeDocument/2006/math">
                    <m:r>
                      <a:rPr lang="en-US" altLang="ko-KR" sz="1100" i="1" dirty="0" smtClean="0">
                        <a:solidFill>
                          <a:srgbClr val="FFFF9B"/>
                        </a:solidFill>
                        <a:latin typeface="Cambria Math" panose="02040503050406030204" pitchFamily="18" charset="0"/>
                      </a:rPr>
                      <m:t>∆</m:t>
                    </m:r>
                    <m:r>
                      <a:rPr lang="en-US" altLang="ko-KR" sz="1100" i="1" dirty="0" err="1" smtClean="0">
                        <a:solidFill>
                          <a:srgbClr val="FFFF9B"/>
                        </a:solidFill>
                        <a:latin typeface="Cambria Math" panose="02040503050406030204" pitchFamily="18" charset="0"/>
                      </a:rPr>
                      <m:t>𝐸</m:t>
                    </m:r>
                    <m:r>
                      <a:rPr lang="en-US" altLang="ko-KR" sz="1100" i="1" dirty="0" smtClean="0">
                        <a:solidFill>
                          <a:srgbClr val="FFFF9B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altLang="ko-KR" sz="1100" b="0" i="1" dirty="0" smtClean="0">
                        <a:solidFill>
                          <a:srgbClr val="FFFF9B"/>
                        </a:solidFill>
                        <a:latin typeface="Cambria Math" panose="02040503050406030204" pitchFamily="18" charset="0"/>
                      </a:rPr>
                      <m:t>5.5</m:t>
                    </m:r>
                    <m:r>
                      <a:rPr lang="en-US" altLang="ko-KR" sz="1100" i="1" dirty="0" smtClean="0">
                        <a:solidFill>
                          <a:srgbClr val="FFFF9B"/>
                        </a:solidFill>
                        <a:latin typeface="Cambria Math" panose="02040503050406030204" pitchFamily="18" charset="0"/>
                      </a:rPr>
                      <m:t> %</m:t>
                    </m:r>
                  </m:oMath>
                </a14:m>
                <a:r>
                  <a:rPr lang="en-US" altLang="ko-KR" sz="1100" dirty="0">
                    <a:solidFill>
                      <a:srgbClr val="FFFF9B"/>
                    </a:solidFill>
                  </a:rPr>
                  <a:t> </a:t>
                </a:r>
              </a:p>
              <a:p>
                <a14:m>
                  <m:oMath xmlns:m="http://schemas.openxmlformats.org/officeDocument/2006/math">
                    <m:r>
                      <a:rPr lang="en-US" altLang="ko-KR" sz="1100" i="1" dirty="0" smtClean="0">
                        <a:solidFill>
                          <a:srgbClr val="FFFF9B"/>
                        </a:solidFill>
                        <a:latin typeface="Cambria Math" panose="02040503050406030204" pitchFamily="18" charset="0"/>
                      </a:rPr>
                      <m:t>𝜌</m:t>
                    </m:r>
                    <m:r>
                      <a:rPr lang="en-US" altLang="ko-KR" sz="1100" i="1" dirty="0" smtClean="0">
                        <a:solidFill>
                          <a:srgbClr val="FFFF9B"/>
                        </a:solidFill>
                        <a:latin typeface="Cambria Math" panose="02040503050406030204" pitchFamily="18" charset="0"/>
                      </a:rPr>
                      <m:t>=203 </m:t>
                    </m:r>
                    <m:r>
                      <m:rPr>
                        <m:sty m:val="p"/>
                      </m:rPr>
                      <a:rPr lang="en-US" altLang="ko-KR" sz="1100" i="0" dirty="0" err="1" smtClean="0">
                        <a:solidFill>
                          <a:srgbClr val="FFFF9B"/>
                        </a:solidFill>
                        <a:latin typeface="Cambria Math" panose="02040503050406030204" pitchFamily="18" charset="0"/>
                      </a:rPr>
                      <m:t>pC</m:t>
                    </m:r>
                    <m:r>
                      <a:rPr lang="en-US" altLang="ko-KR" sz="1100" i="0" dirty="0" smtClean="0">
                        <a:solidFill>
                          <a:srgbClr val="FFFF9B"/>
                        </a:solidFill>
                        <a:latin typeface="Cambria Math" panose="02040503050406030204" pitchFamily="18" charset="0"/>
                      </a:rPr>
                      <m:t>/</m:t>
                    </m:r>
                    <m:r>
                      <m:rPr>
                        <m:sty m:val="p"/>
                      </m:rPr>
                      <a:rPr lang="en-US" altLang="ko-KR" sz="1100" i="0" dirty="0" smtClean="0">
                        <a:solidFill>
                          <a:srgbClr val="FFFF9B"/>
                        </a:solidFill>
                        <a:latin typeface="Cambria Math" panose="02040503050406030204" pitchFamily="18" charset="0"/>
                      </a:rPr>
                      <m:t>μm</m:t>
                    </m:r>
                  </m:oMath>
                </a14:m>
                <a:r>
                  <a:rPr lang="ko-KR" altLang="en-US" sz="1100" dirty="0">
                    <a:solidFill>
                      <a:srgbClr val="FFFF9B"/>
                    </a:solidFill>
                  </a:rPr>
                  <a:t> </a:t>
                </a:r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248C5DC1-70D3-D1D3-DACF-059C44D31FF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857486" y="5505684"/>
                <a:ext cx="1252688" cy="615168"/>
              </a:xfrm>
              <a:prstGeom prst="rect">
                <a:avLst/>
              </a:prstGeom>
              <a:blipFill>
                <a:blip r:embed="rId5"/>
                <a:stretch>
                  <a:fillRect b="-1980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D1A484A1-79E7-52D4-797F-89964C3B0A36}"/>
                  </a:ext>
                </a:extLst>
              </p:cNvPr>
              <p:cNvSpPr txBox="1"/>
              <p:nvPr/>
            </p:nvSpPr>
            <p:spPr>
              <a:xfrm>
                <a:off x="10742111" y="3126542"/>
                <a:ext cx="1447264" cy="61516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altLang="ko-KR" sz="110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ko-KR" sz="1100" i="1" dirty="0" smtClean="0"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altLang="ko-KR" sz="1100" i="0" dirty="0" smtClean="0">
                            <a:latin typeface="Cambria Math" panose="02040503050406030204" pitchFamily="18" charset="0"/>
                          </a:rPr>
                          <m:t>peak</m:t>
                        </m:r>
                      </m:sub>
                    </m:sSub>
                    <m:r>
                      <a:rPr lang="en-US" altLang="ko-KR" sz="1100" i="1" dirty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altLang="ko-KR" sz="1100" b="0" i="1" dirty="0" smtClean="0">
                        <a:latin typeface="Cambria Math" panose="02040503050406030204" pitchFamily="18" charset="0"/>
                      </a:rPr>
                      <m:t>266</m:t>
                    </m:r>
                    <m:r>
                      <a:rPr lang="en-US" altLang="ko-KR" sz="1100" i="1" dirty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altLang="ko-KR" sz="1100" i="0" dirty="0" smtClean="0">
                        <a:latin typeface="Cambria Math" panose="02040503050406030204" pitchFamily="18" charset="0"/>
                      </a:rPr>
                      <m:t>MeV</m:t>
                    </m:r>
                  </m:oMath>
                </a14:m>
                <a:r>
                  <a:rPr lang="en-US" altLang="ko-KR" sz="1100" dirty="0"/>
                  <a:t> </a:t>
                </a:r>
              </a:p>
              <a:p>
                <a14:m>
                  <m:oMath xmlns:m="http://schemas.openxmlformats.org/officeDocument/2006/math">
                    <m:r>
                      <a:rPr lang="en-US" altLang="ko-KR" sz="1100" i="1" dirty="0" smtClean="0">
                        <a:latin typeface="Cambria Math" panose="02040503050406030204" pitchFamily="18" charset="0"/>
                      </a:rPr>
                      <m:t>∆</m:t>
                    </m:r>
                    <m:r>
                      <a:rPr lang="en-US" altLang="ko-KR" sz="1100" i="1" dirty="0" err="1" smtClean="0">
                        <a:latin typeface="Cambria Math" panose="02040503050406030204" pitchFamily="18" charset="0"/>
                      </a:rPr>
                      <m:t>𝐸</m:t>
                    </m:r>
                    <m:r>
                      <a:rPr lang="en-US" altLang="ko-KR" sz="1100" i="1" dirty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altLang="ko-KR" sz="1100" b="0" i="1" dirty="0" smtClean="0">
                        <a:latin typeface="Cambria Math" panose="02040503050406030204" pitchFamily="18" charset="0"/>
                      </a:rPr>
                      <m:t>5.6</m:t>
                    </m:r>
                    <m:r>
                      <a:rPr lang="en-US" altLang="ko-KR" sz="1100" i="1" dirty="0" smtClean="0">
                        <a:latin typeface="Cambria Math" panose="02040503050406030204" pitchFamily="18" charset="0"/>
                      </a:rPr>
                      <m:t> %</m:t>
                    </m:r>
                  </m:oMath>
                </a14:m>
                <a:r>
                  <a:rPr lang="en-US" altLang="ko-KR" sz="1100" dirty="0"/>
                  <a:t> </a:t>
                </a:r>
              </a:p>
              <a:p>
                <a14:m>
                  <m:oMath xmlns:m="http://schemas.openxmlformats.org/officeDocument/2006/math">
                    <m:r>
                      <a:rPr lang="en-US" altLang="ko-KR" sz="1100" i="1" dirty="0" smtClean="0">
                        <a:latin typeface="Cambria Math" panose="02040503050406030204" pitchFamily="18" charset="0"/>
                      </a:rPr>
                      <m:t>𝜌</m:t>
                    </m:r>
                    <m:r>
                      <a:rPr lang="en-US" altLang="ko-KR" sz="1100" i="1" dirty="0" smtClean="0">
                        <a:latin typeface="Cambria Math" panose="02040503050406030204" pitchFamily="18" charset="0"/>
                      </a:rPr>
                      <m:t>=285 </m:t>
                    </m:r>
                    <m:r>
                      <m:rPr>
                        <m:sty m:val="p"/>
                      </m:rPr>
                      <a:rPr lang="en-US" altLang="ko-KR" sz="1100" i="0" dirty="0" err="1" smtClean="0">
                        <a:latin typeface="Cambria Math" panose="02040503050406030204" pitchFamily="18" charset="0"/>
                      </a:rPr>
                      <m:t>pC</m:t>
                    </m:r>
                    <m:r>
                      <a:rPr lang="en-US" altLang="ko-KR" sz="1100" i="0" dirty="0" smtClean="0">
                        <a:latin typeface="Cambria Math" panose="02040503050406030204" pitchFamily="18" charset="0"/>
                      </a:rPr>
                      <m:t>/</m:t>
                    </m:r>
                    <m:r>
                      <m:rPr>
                        <m:sty m:val="p"/>
                      </m:rPr>
                      <a:rPr lang="en-US" altLang="ko-KR" sz="1100" i="0" dirty="0" smtClean="0">
                        <a:latin typeface="Cambria Math" panose="02040503050406030204" pitchFamily="18" charset="0"/>
                      </a:rPr>
                      <m:t>μm</m:t>
                    </m:r>
                  </m:oMath>
                </a14:m>
                <a:r>
                  <a:rPr lang="ko-KR" altLang="en-US" sz="1100" dirty="0"/>
                  <a:t> </a:t>
                </a:r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D1A484A1-79E7-52D4-797F-89964C3B0A3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742111" y="3126542"/>
                <a:ext cx="1447264" cy="615168"/>
              </a:xfrm>
              <a:prstGeom prst="rect">
                <a:avLst/>
              </a:prstGeom>
              <a:blipFill>
                <a:blip r:embed="rId6"/>
                <a:stretch>
                  <a:fillRect b="-990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51736355-590D-07EB-8D5A-7B69AFE99331}"/>
                  </a:ext>
                </a:extLst>
              </p:cNvPr>
              <p:cNvSpPr txBox="1"/>
              <p:nvPr/>
            </p:nvSpPr>
            <p:spPr>
              <a:xfrm>
                <a:off x="9707560" y="2988943"/>
                <a:ext cx="1447264" cy="61516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altLang="ko-KR" sz="1100" i="1" dirty="0" smtClean="0">
                            <a:solidFill>
                              <a:srgbClr val="FF01FF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ko-KR" sz="1100" i="1" dirty="0" smtClean="0">
                            <a:solidFill>
                              <a:srgbClr val="FF01FF"/>
                            </a:solidFill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altLang="ko-KR" sz="1100" i="0" dirty="0" smtClean="0">
                            <a:solidFill>
                              <a:srgbClr val="FF01FF"/>
                            </a:solidFill>
                            <a:latin typeface="Cambria Math" panose="02040503050406030204" pitchFamily="18" charset="0"/>
                          </a:rPr>
                          <m:t>peak</m:t>
                        </m:r>
                      </m:sub>
                    </m:sSub>
                    <m:r>
                      <a:rPr lang="en-US" altLang="ko-KR" sz="1100" i="1" dirty="0" smtClean="0">
                        <a:solidFill>
                          <a:srgbClr val="FF01FF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altLang="ko-KR" sz="1100" b="0" i="1" dirty="0" smtClean="0">
                        <a:solidFill>
                          <a:srgbClr val="FF01FF"/>
                        </a:solidFill>
                        <a:latin typeface="Cambria Math" panose="02040503050406030204" pitchFamily="18" charset="0"/>
                      </a:rPr>
                      <m:t>218</m:t>
                    </m:r>
                    <m:r>
                      <a:rPr lang="en-US" altLang="ko-KR" sz="1100" i="1" dirty="0" smtClean="0">
                        <a:solidFill>
                          <a:srgbClr val="FF01FF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altLang="ko-KR" sz="1100" i="0" dirty="0" smtClean="0">
                        <a:solidFill>
                          <a:srgbClr val="FF01FF"/>
                        </a:solidFill>
                        <a:latin typeface="Cambria Math" panose="02040503050406030204" pitchFamily="18" charset="0"/>
                      </a:rPr>
                      <m:t>MeV</m:t>
                    </m:r>
                  </m:oMath>
                </a14:m>
                <a:r>
                  <a:rPr lang="en-US" altLang="ko-KR" sz="1100" dirty="0">
                    <a:solidFill>
                      <a:srgbClr val="FF01FF"/>
                    </a:solidFill>
                  </a:rPr>
                  <a:t> </a:t>
                </a:r>
              </a:p>
              <a:p>
                <a14:m>
                  <m:oMath xmlns:m="http://schemas.openxmlformats.org/officeDocument/2006/math">
                    <m:r>
                      <a:rPr lang="en-US" altLang="ko-KR" sz="1100" i="1" dirty="0" smtClean="0">
                        <a:solidFill>
                          <a:srgbClr val="FF01FF"/>
                        </a:solidFill>
                        <a:latin typeface="Cambria Math" panose="02040503050406030204" pitchFamily="18" charset="0"/>
                      </a:rPr>
                      <m:t>∆</m:t>
                    </m:r>
                    <m:r>
                      <a:rPr lang="en-US" altLang="ko-KR" sz="1100" i="1" dirty="0" err="1" smtClean="0">
                        <a:solidFill>
                          <a:srgbClr val="FF01FF"/>
                        </a:solidFill>
                        <a:latin typeface="Cambria Math" panose="02040503050406030204" pitchFamily="18" charset="0"/>
                      </a:rPr>
                      <m:t>𝐸</m:t>
                    </m:r>
                    <m:r>
                      <a:rPr lang="en-US" altLang="ko-KR" sz="1100" i="1" dirty="0" smtClean="0">
                        <a:solidFill>
                          <a:srgbClr val="FF01FF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altLang="ko-KR" sz="1100" b="0" i="1" dirty="0" smtClean="0">
                        <a:solidFill>
                          <a:srgbClr val="FF01FF"/>
                        </a:solidFill>
                        <a:latin typeface="Cambria Math" panose="02040503050406030204" pitchFamily="18" charset="0"/>
                      </a:rPr>
                      <m:t>6.0</m:t>
                    </m:r>
                    <m:r>
                      <a:rPr lang="en-US" altLang="ko-KR" sz="1100" i="1" dirty="0" smtClean="0">
                        <a:solidFill>
                          <a:srgbClr val="FF01FF"/>
                        </a:solidFill>
                        <a:latin typeface="Cambria Math" panose="02040503050406030204" pitchFamily="18" charset="0"/>
                      </a:rPr>
                      <m:t> %</m:t>
                    </m:r>
                  </m:oMath>
                </a14:m>
                <a:r>
                  <a:rPr lang="en-US" altLang="ko-KR" sz="1100" dirty="0">
                    <a:solidFill>
                      <a:srgbClr val="FF01FF"/>
                    </a:solidFill>
                  </a:rPr>
                  <a:t> </a:t>
                </a:r>
              </a:p>
              <a:p>
                <a14:m>
                  <m:oMath xmlns:m="http://schemas.openxmlformats.org/officeDocument/2006/math">
                    <m:r>
                      <a:rPr lang="en-US" altLang="ko-KR" sz="1100" i="1" dirty="0" smtClean="0">
                        <a:solidFill>
                          <a:srgbClr val="FF01FF"/>
                        </a:solidFill>
                        <a:latin typeface="Cambria Math" panose="02040503050406030204" pitchFamily="18" charset="0"/>
                      </a:rPr>
                      <m:t>𝜌</m:t>
                    </m:r>
                    <m:r>
                      <a:rPr lang="en-US" altLang="ko-KR" sz="1100" i="1" dirty="0" smtClean="0">
                        <a:solidFill>
                          <a:srgbClr val="FF01FF"/>
                        </a:solidFill>
                        <a:latin typeface="Cambria Math" panose="02040503050406030204" pitchFamily="18" charset="0"/>
                      </a:rPr>
                      <m:t>=268 </m:t>
                    </m:r>
                    <m:r>
                      <m:rPr>
                        <m:sty m:val="p"/>
                      </m:rPr>
                      <a:rPr lang="en-US" altLang="ko-KR" sz="1100" i="0" dirty="0" err="1" smtClean="0">
                        <a:solidFill>
                          <a:srgbClr val="FF01FF"/>
                        </a:solidFill>
                        <a:latin typeface="Cambria Math" panose="02040503050406030204" pitchFamily="18" charset="0"/>
                      </a:rPr>
                      <m:t>pC</m:t>
                    </m:r>
                    <m:r>
                      <a:rPr lang="en-US" altLang="ko-KR" sz="1100" i="0" dirty="0" smtClean="0">
                        <a:solidFill>
                          <a:srgbClr val="FF01FF"/>
                        </a:solidFill>
                        <a:latin typeface="Cambria Math" panose="02040503050406030204" pitchFamily="18" charset="0"/>
                      </a:rPr>
                      <m:t>/</m:t>
                    </m:r>
                    <m:r>
                      <m:rPr>
                        <m:sty m:val="p"/>
                      </m:rPr>
                      <a:rPr lang="en-US" altLang="ko-KR" sz="1100" i="0" dirty="0" smtClean="0">
                        <a:solidFill>
                          <a:srgbClr val="FF01FF"/>
                        </a:solidFill>
                        <a:latin typeface="Cambria Math" panose="02040503050406030204" pitchFamily="18" charset="0"/>
                      </a:rPr>
                      <m:t>μm</m:t>
                    </m:r>
                  </m:oMath>
                </a14:m>
                <a:r>
                  <a:rPr lang="ko-KR" altLang="en-US" sz="1100" dirty="0">
                    <a:solidFill>
                      <a:srgbClr val="FF01FF"/>
                    </a:solidFill>
                  </a:rPr>
                  <a:t> </a:t>
                </a:r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51736355-590D-07EB-8D5A-7B69AFE9933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707560" y="2988943"/>
                <a:ext cx="1447264" cy="615168"/>
              </a:xfrm>
              <a:prstGeom prst="rect">
                <a:avLst/>
              </a:prstGeom>
              <a:blipFill>
                <a:blip r:embed="rId7"/>
                <a:stretch>
                  <a:fillRect b="-1980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D8BE5565-ED48-73D7-AE17-4C8B535C380D}"/>
                  </a:ext>
                </a:extLst>
              </p:cNvPr>
              <p:cNvSpPr txBox="1"/>
              <p:nvPr/>
            </p:nvSpPr>
            <p:spPr>
              <a:xfrm>
                <a:off x="8756137" y="2511374"/>
                <a:ext cx="1447264" cy="61516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altLang="ko-KR" sz="1100" i="1" dirty="0" smtClean="0">
                            <a:solidFill>
                              <a:srgbClr val="008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ko-KR" sz="1100" i="1" dirty="0" smtClean="0">
                            <a:solidFill>
                              <a:srgbClr val="008000"/>
                            </a:solidFill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altLang="ko-KR" sz="1100" i="0" dirty="0" smtClean="0">
                            <a:solidFill>
                              <a:srgbClr val="008000"/>
                            </a:solidFill>
                            <a:latin typeface="Cambria Math" panose="02040503050406030204" pitchFamily="18" charset="0"/>
                          </a:rPr>
                          <m:t>peak</m:t>
                        </m:r>
                      </m:sub>
                    </m:sSub>
                    <m:r>
                      <a:rPr lang="en-US" altLang="ko-KR" sz="1100" i="1" dirty="0" smtClean="0">
                        <a:solidFill>
                          <a:srgbClr val="008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altLang="ko-KR" sz="1100" b="0" i="1" dirty="0" smtClean="0">
                        <a:solidFill>
                          <a:srgbClr val="008000"/>
                        </a:solidFill>
                        <a:latin typeface="Cambria Math" panose="02040503050406030204" pitchFamily="18" charset="0"/>
                      </a:rPr>
                      <m:t>209</m:t>
                    </m:r>
                    <m:r>
                      <a:rPr lang="en-US" altLang="ko-KR" sz="1100" i="1" dirty="0" smtClean="0">
                        <a:solidFill>
                          <a:srgbClr val="008000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altLang="ko-KR" sz="1100" i="0" dirty="0" smtClean="0">
                        <a:solidFill>
                          <a:srgbClr val="008000"/>
                        </a:solidFill>
                        <a:latin typeface="Cambria Math" panose="02040503050406030204" pitchFamily="18" charset="0"/>
                      </a:rPr>
                      <m:t>MeV</m:t>
                    </m:r>
                  </m:oMath>
                </a14:m>
                <a:r>
                  <a:rPr lang="en-US" altLang="ko-KR" sz="1100" dirty="0">
                    <a:solidFill>
                      <a:srgbClr val="008000"/>
                    </a:solidFill>
                  </a:rPr>
                  <a:t> </a:t>
                </a:r>
              </a:p>
              <a:p>
                <a14:m>
                  <m:oMath xmlns:m="http://schemas.openxmlformats.org/officeDocument/2006/math">
                    <m:r>
                      <a:rPr lang="en-US" altLang="ko-KR" sz="1100" i="1" dirty="0" smtClean="0">
                        <a:solidFill>
                          <a:srgbClr val="008000"/>
                        </a:solidFill>
                        <a:latin typeface="Cambria Math" panose="02040503050406030204" pitchFamily="18" charset="0"/>
                      </a:rPr>
                      <m:t>∆</m:t>
                    </m:r>
                    <m:r>
                      <a:rPr lang="en-US" altLang="ko-KR" sz="1100" i="1" dirty="0" err="1" smtClean="0">
                        <a:solidFill>
                          <a:srgbClr val="008000"/>
                        </a:solidFill>
                        <a:latin typeface="Cambria Math" panose="02040503050406030204" pitchFamily="18" charset="0"/>
                      </a:rPr>
                      <m:t>𝐸</m:t>
                    </m:r>
                    <m:r>
                      <a:rPr lang="en-US" altLang="ko-KR" sz="1100" i="1" dirty="0" smtClean="0">
                        <a:solidFill>
                          <a:srgbClr val="008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altLang="ko-KR" sz="1100" b="0" i="1" dirty="0" smtClean="0">
                        <a:solidFill>
                          <a:srgbClr val="008000"/>
                        </a:solidFill>
                        <a:latin typeface="Cambria Math" panose="02040503050406030204" pitchFamily="18" charset="0"/>
                      </a:rPr>
                      <m:t>7.2</m:t>
                    </m:r>
                    <m:r>
                      <a:rPr lang="en-US" altLang="ko-KR" sz="1100" i="1" dirty="0" smtClean="0">
                        <a:solidFill>
                          <a:srgbClr val="008000"/>
                        </a:solidFill>
                        <a:latin typeface="Cambria Math" panose="02040503050406030204" pitchFamily="18" charset="0"/>
                      </a:rPr>
                      <m:t> %</m:t>
                    </m:r>
                  </m:oMath>
                </a14:m>
                <a:r>
                  <a:rPr lang="en-US" altLang="ko-KR" sz="1100" dirty="0">
                    <a:solidFill>
                      <a:srgbClr val="008000"/>
                    </a:solidFill>
                  </a:rPr>
                  <a:t> </a:t>
                </a:r>
              </a:p>
              <a:p>
                <a14:m>
                  <m:oMath xmlns:m="http://schemas.openxmlformats.org/officeDocument/2006/math">
                    <m:r>
                      <a:rPr lang="en-US" altLang="ko-KR" sz="1100" i="1" dirty="0" smtClean="0">
                        <a:solidFill>
                          <a:srgbClr val="008000"/>
                        </a:solidFill>
                        <a:latin typeface="Cambria Math" panose="02040503050406030204" pitchFamily="18" charset="0"/>
                      </a:rPr>
                      <m:t>𝜌</m:t>
                    </m:r>
                    <m:r>
                      <a:rPr lang="en-US" altLang="ko-KR" sz="1100" i="1" dirty="0" smtClean="0">
                        <a:solidFill>
                          <a:srgbClr val="008000"/>
                        </a:solidFill>
                        <a:latin typeface="Cambria Math" panose="02040503050406030204" pitchFamily="18" charset="0"/>
                      </a:rPr>
                      <m:t>=453 </m:t>
                    </m:r>
                    <m:r>
                      <m:rPr>
                        <m:sty m:val="p"/>
                      </m:rPr>
                      <a:rPr lang="en-US" altLang="ko-KR" sz="1100" i="0" dirty="0" err="1" smtClean="0">
                        <a:solidFill>
                          <a:srgbClr val="008000"/>
                        </a:solidFill>
                        <a:latin typeface="Cambria Math" panose="02040503050406030204" pitchFamily="18" charset="0"/>
                      </a:rPr>
                      <m:t>pC</m:t>
                    </m:r>
                    <m:r>
                      <a:rPr lang="en-US" altLang="ko-KR" sz="1100" i="0" dirty="0" smtClean="0">
                        <a:solidFill>
                          <a:srgbClr val="008000"/>
                        </a:solidFill>
                        <a:latin typeface="Cambria Math" panose="02040503050406030204" pitchFamily="18" charset="0"/>
                      </a:rPr>
                      <m:t>/</m:t>
                    </m:r>
                    <m:r>
                      <m:rPr>
                        <m:sty m:val="p"/>
                      </m:rPr>
                      <a:rPr lang="en-US" altLang="ko-KR" sz="1100" i="0" dirty="0" smtClean="0">
                        <a:solidFill>
                          <a:srgbClr val="008000"/>
                        </a:solidFill>
                        <a:latin typeface="Cambria Math" panose="02040503050406030204" pitchFamily="18" charset="0"/>
                      </a:rPr>
                      <m:t>μm</m:t>
                    </m:r>
                  </m:oMath>
                </a14:m>
                <a:r>
                  <a:rPr lang="ko-KR" altLang="en-US" sz="1100" dirty="0">
                    <a:solidFill>
                      <a:srgbClr val="008000"/>
                    </a:solidFill>
                  </a:rPr>
                  <a:t> </a:t>
                </a:r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D8BE5565-ED48-73D7-AE17-4C8B535C380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56137" y="2511374"/>
                <a:ext cx="1447264" cy="615168"/>
              </a:xfrm>
              <a:prstGeom prst="rect">
                <a:avLst/>
              </a:prstGeom>
              <a:blipFill>
                <a:blip r:embed="rId8"/>
                <a:stretch>
                  <a:fillRect b="-990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18A0A782-68AA-AC7D-3044-76B21215AD76}"/>
                  </a:ext>
                </a:extLst>
              </p:cNvPr>
              <p:cNvSpPr txBox="1"/>
              <p:nvPr/>
            </p:nvSpPr>
            <p:spPr>
              <a:xfrm>
                <a:off x="7188345" y="2604840"/>
                <a:ext cx="1447264" cy="61516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altLang="ko-KR" sz="1100" i="1" dirty="0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ko-KR" sz="1100" i="1" dirty="0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altLang="ko-KR" sz="1100" i="0" dirty="0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peak</m:t>
                        </m:r>
                      </m:sub>
                    </m:sSub>
                    <m:r>
                      <a:rPr lang="en-US" altLang="ko-KR" sz="110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altLang="ko-KR" sz="1100" b="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134</m:t>
                    </m:r>
                    <m:r>
                      <a:rPr lang="en-US" altLang="ko-KR" sz="110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altLang="ko-KR" sz="1100" i="0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MeV</m:t>
                    </m:r>
                  </m:oMath>
                </a14:m>
                <a:r>
                  <a:rPr lang="en-US" altLang="ko-KR" sz="1100" dirty="0">
                    <a:solidFill>
                      <a:srgbClr val="0000FF"/>
                    </a:solidFill>
                  </a:rPr>
                  <a:t> </a:t>
                </a:r>
              </a:p>
              <a:p>
                <a14:m>
                  <m:oMath xmlns:m="http://schemas.openxmlformats.org/officeDocument/2006/math">
                    <m:r>
                      <a:rPr lang="en-US" altLang="ko-KR" sz="110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∆</m:t>
                    </m:r>
                    <m:r>
                      <a:rPr lang="en-US" altLang="ko-KR" sz="1100" i="1" dirty="0" err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𝐸</m:t>
                    </m:r>
                    <m:r>
                      <a:rPr lang="en-US" altLang="ko-KR" sz="110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altLang="ko-KR" sz="1100" b="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23.9</m:t>
                    </m:r>
                    <m:r>
                      <a:rPr lang="en-US" altLang="ko-KR" sz="110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 %</m:t>
                    </m:r>
                  </m:oMath>
                </a14:m>
                <a:r>
                  <a:rPr lang="en-US" altLang="ko-KR" sz="1100" dirty="0">
                    <a:solidFill>
                      <a:srgbClr val="0000FF"/>
                    </a:solidFill>
                  </a:rPr>
                  <a:t> </a:t>
                </a:r>
              </a:p>
              <a:p>
                <a14:m>
                  <m:oMath xmlns:m="http://schemas.openxmlformats.org/officeDocument/2006/math">
                    <m:r>
                      <a:rPr lang="en-US" altLang="ko-KR" sz="110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𝜌</m:t>
                    </m:r>
                    <m:r>
                      <a:rPr lang="en-US" altLang="ko-KR" sz="110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=2626 </m:t>
                    </m:r>
                    <m:r>
                      <m:rPr>
                        <m:sty m:val="p"/>
                      </m:rPr>
                      <a:rPr lang="en-US" altLang="ko-KR" sz="1100" i="0" dirty="0" err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pC</m:t>
                    </m:r>
                    <m:r>
                      <a:rPr lang="en-US" altLang="ko-KR" sz="1100" i="0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/</m:t>
                    </m:r>
                    <m:r>
                      <m:rPr>
                        <m:sty m:val="p"/>
                      </m:rPr>
                      <a:rPr lang="en-US" altLang="ko-KR" sz="1100" i="0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μm</m:t>
                    </m:r>
                  </m:oMath>
                </a14:m>
                <a:r>
                  <a:rPr lang="ko-KR" altLang="en-US" sz="1100" dirty="0">
                    <a:solidFill>
                      <a:srgbClr val="0000FF"/>
                    </a:solidFill>
                  </a:rPr>
                  <a:t> </a:t>
                </a:r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18A0A782-68AA-AC7D-3044-76B21215AD7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88345" y="2604840"/>
                <a:ext cx="1447264" cy="615168"/>
              </a:xfrm>
              <a:prstGeom prst="rect">
                <a:avLst/>
              </a:prstGeom>
              <a:blipFill>
                <a:blip r:embed="rId9"/>
                <a:stretch>
                  <a:fillRect b="-1980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13" name="표 12">
                <a:extLst>
                  <a:ext uri="{FF2B5EF4-FFF2-40B4-BE49-F238E27FC236}">
                    <a16:creationId xmlns:a16="http://schemas.microsoft.com/office/drawing/2014/main" id="{4B0C44BA-B451-0F25-8048-7740B373599E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675230020"/>
                  </p:ext>
                </p:extLst>
              </p:nvPr>
            </p:nvGraphicFramePr>
            <p:xfrm>
              <a:off x="184826" y="1524050"/>
              <a:ext cx="5917040" cy="4107852"/>
            </p:xfrm>
            <a:graphic>
              <a:graphicData uri="http://schemas.openxmlformats.org/drawingml/2006/table">
                <a:tbl>
                  <a:tblPr firstRow="1" firstCol="1">
                    <a:tableStyleId>{F5AB1C69-6EDB-4FF4-983F-18BD219EF322}</a:tableStyleId>
                  </a:tblPr>
                  <a:tblGrid>
                    <a:gridCol w="845294">
                      <a:extLst>
                        <a:ext uri="{9D8B030D-6E8A-4147-A177-3AD203B41FA5}">
                          <a16:colId xmlns:a16="http://schemas.microsoft.com/office/drawing/2014/main" val="2700915377"/>
                        </a:ext>
                      </a:extLst>
                    </a:gridCol>
                    <a:gridCol w="845291">
                      <a:extLst>
                        <a:ext uri="{9D8B030D-6E8A-4147-A177-3AD203B41FA5}">
                          <a16:colId xmlns:a16="http://schemas.microsoft.com/office/drawing/2014/main" val="630049293"/>
                        </a:ext>
                      </a:extLst>
                    </a:gridCol>
                    <a:gridCol w="845291">
                      <a:extLst>
                        <a:ext uri="{9D8B030D-6E8A-4147-A177-3AD203B41FA5}">
                          <a16:colId xmlns:a16="http://schemas.microsoft.com/office/drawing/2014/main" val="4010774483"/>
                        </a:ext>
                      </a:extLst>
                    </a:gridCol>
                    <a:gridCol w="845291">
                      <a:extLst>
                        <a:ext uri="{9D8B030D-6E8A-4147-A177-3AD203B41FA5}">
                          <a16:colId xmlns:a16="http://schemas.microsoft.com/office/drawing/2014/main" val="3406218522"/>
                        </a:ext>
                      </a:extLst>
                    </a:gridCol>
                    <a:gridCol w="845291">
                      <a:extLst>
                        <a:ext uri="{9D8B030D-6E8A-4147-A177-3AD203B41FA5}">
                          <a16:colId xmlns:a16="http://schemas.microsoft.com/office/drawing/2014/main" val="19794798"/>
                        </a:ext>
                      </a:extLst>
                    </a:gridCol>
                    <a:gridCol w="845291">
                      <a:extLst>
                        <a:ext uri="{9D8B030D-6E8A-4147-A177-3AD203B41FA5}">
                          <a16:colId xmlns:a16="http://schemas.microsoft.com/office/drawing/2014/main" val="2380764652"/>
                        </a:ext>
                      </a:extLst>
                    </a:gridCol>
                    <a:gridCol w="845291">
                      <a:extLst>
                        <a:ext uri="{9D8B030D-6E8A-4147-A177-3AD203B41FA5}">
                          <a16:colId xmlns:a16="http://schemas.microsoft.com/office/drawing/2014/main" val="2025035975"/>
                        </a:ext>
                      </a:extLst>
                    </a:gridCol>
                  </a:tblGrid>
                  <a:tr h="500984">
                    <a:tc>
                      <a:txBody>
                        <a:bodyPr/>
                        <a:lstStyle/>
                        <a:p>
                          <a:pPr algn="ctr" latinLnBrk="1"/>
                          <a:endParaRPr lang="ko-KR" altLang="en-US" sz="16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 latinLnBrk="1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altLang="ko-KR" sz="1600" b="1" i="1" dirty="0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ko-KR" sz="1600" b="1" i="1" dirty="0" smtClean="0">
                                        <a:latin typeface="Cambria Math" panose="02040503050406030204" pitchFamily="18" charset="0"/>
                                      </a:rPr>
                                      <m:t>𝒙</m:t>
                                    </m:r>
                                  </m:e>
                                  <m:sub>
                                    <m:r>
                                      <a:rPr lang="en-US" altLang="ko-KR" sz="1600" b="1" i="0" dirty="0" smtClean="0">
                                        <a:latin typeface="Cambria Math" panose="02040503050406030204" pitchFamily="18" charset="0"/>
                                      </a:rPr>
                                      <m:t>𝐓𝐢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altLang="ko-KR" sz="1600" b="1" dirty="0"/>
                        </a:p>
                        <a:p>
                          <a:pPr algn="ctr" latinLnBrk="1"/>
                          <a:r>
                            <a:rPr lang="en-US" altLang="ko-KR" sz="1600" b="1" dirty="0"/>
                            <a:t>[</a:t>
                          </a:r>
                          <a:r>
                            <a:rPr lang="el-GR" altLang="ko-KR" sz="1600" b="1" dirty="0"/>
                            <a:t>μ</a:t>
                          </a:r>
                          <a:r>
                            <a:rPr lang="en-US" altLang="ko-KR" sz="1600" b="1" dirty="0"/>
                            <a:t>m]</a:t>
                          </a:r>
                          <a:endParaRPr lang="ko-KR" altLang="en-US" sz="1600" b="1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 latinLnBrk="1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altLang="ko-KR" sz="1600" b="1" i="1" dirty="0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ko-KR" sz="1600" b="1" i="1" dirty="0" smtClean="0">
                                        <a:latin typeface="Cambria Math" panose="02040503050406030204" pitchFamily="18" charset="0"/>
                                      </a:rPr>
                                      <m:t>𝒅</m:t>
                                    </m:r>
                                  </m:e>
                                  <m:sub>
                                    <m:r>
                                      <a:rPr lang="en-US" altLang="ko-KR" sz="1600" b="1" i="0" dirty="0" smtClean="0">
                                        <a:latin typeface="Cambria Math" panose="02040503050406030204" pitchFamily="18" charset="0"/>
                                      </a:rPr>
                                      <m:t>𝐓𝐢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altLang="ko-KR" sz="1600" b="1" dirty="0"/>
                        </a:p>
                        <a:p>
                          <a:pPr algn="ctr" latinLnBrk="1"/>
                          <a:r>
                            <a:rPr lang="en-US" altLang="ko-KR" sz="1600" b="1" dirty="0"/>
                            <a:t>[</a:t>
                          </a:r>
                          <a:r>
                            <a:rPr lang="el-GR" altLang="ko-KR" sz="1600" b="1" dirty="0"/>
                            <a:t>μ</a:t>
                          </a:r>
                          <a:r>
                            <a:rPr lang="en-US" altLang="ko-KR" sz="1600" b="1" dirty="0"/>
                            <a:t>m]</a:t>
                          </a:r>
                          <a:endParaRPr lang="ko-KR" altLang="en-US" sz="1600" b="1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 latinLnBrk="1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altLang="ko-KR" sz="1600" b="1" i="1" dirty="0" smtClean="0">
                                    <a:latin typeface="Cambria Math" panose="02040503050406030204" pitchFamily="18" charset="0"/>
                                  </a:rPr>
                                  <m:t>𝑫𝒆𝒏𝒔𝒊𝒕𝒚</m:t>
                                </m:r>
                              </m:oMath>
                            </m:oMathPara>
                          </a14:m>
                          <a:endParaRPr lang="en-US" altLang="ko-KR" sz="1600" b="1" i="1" dirty="0">
                            <a:latin typeface="Cambria Math" panose="02040503050406030204" pitchFamily="18" charset="0"/>
                          </a:endParaRPr>
                        </a:p>
                        <a:p>
                          <a:pPr algn="ctr" latinLnBrk="1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altLang="ko-KR" sz="1600" b="1" i="1" dirty="0" smtClean="0">
                                    <a:latin typeface="Cambria Math" panose="02040503050406030204" pitchFamily="18" charset="0"/>
                                  </a:rPr>
                                  <m:t>𝒓𝒂𝒕𝒊𝒐</m:t>
                                </m:r>
                              </m:oMath>
                            </m:oMathPara>
                          </a14:m>
                          <a:endParaRPr lang="ko-KR" altLang="en-US" sz="1600" b="1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 latinLnBrk="1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altLang="ko-KR" sz="1600" b="1" i="1" dirty="0" smtClean="0">
                                    <a:latin typeface="Cambria Math" panose="02040503050406030204" pitchFamily="18" charset="0"/>
                                  </a:rPr>
                                  <m:t>𝝆</m:t>
                                </m:r>
                              </m:oMath>
                            </m:oMathPara>
                          </a14:m>
                          <a:endParaRPr lang="en-US" altLang="ko-KR" sz="1600" b="1" dirty="0"/>
                        </a:p>
                        <a:p>
                          <a:pPr algn="ctr" latinLnBrk="1"/>
                          <a:r>
                            <a:rPr lang="en-US" altLang="ko-KR" sz="1600" b="1" dirty="0"/>
                            <a:t>[</a:t>
                          </a:r>
                          <a:r>
                            <a:rPr lang="en-US" altLang="ko-KR" sz="1600" b="1" dirty="0" err="1"/>
                            <a:t>pC</a:t>
                          </a:r>
                          <a:r>
                            <a:rPr lang="en-US" altLang="ko-KR" sz="1600" b="1" dirty="0"/>
                            <a:t>/</a:t>
                          </a:r>
                          <a:r>
                            <a:rPr lang="el-GR" altLang="ko-KR" sz="1600" b="1" dirty="0"/>
                            <a:t>μ</a:t>
                          </a:r>
                          <a:r>
                            <a:rPr lang="en-US" altLang="ko-KR" sz="1600" b="1" dirty="0"/>
                            <a:t>m]</a:t>
                          </a:r>
                          <a:endParaRPr lang="ko-KR" altLang="en-US" sz="1600" b="1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 latinLnBrk="1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altLang="ko-KR" sz="1600" b="1" i="1" dirty="0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ko-KR" sz="1600" b="1" i="1" dirty="0" smtClean="0">
                                        <a:latin typeface="Cambria Math" panose="02040503050406030204" pitchFamily="18" charset="0"/>
                                      </a:rPr>
                                      <m:t>𝑬</m:t>
                                    </m:r>
                                  </m:e>
                                  <m:sub>
                                    <m:r>
                                      <a:rPr lang="en-US" altLang="ko-KR" sz="1600" b="1" i="0" dirty="0" smtClean="0">
                                        <a:latin typeface="Cambria Math" panose="02040503050406030204" pitchFamily="18" charset="0"/>
                                      </a:rPr>
                                      <m:t>𝐩𝐞𝐚𝐤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altLang="ko-KR" sz="1600" b="1" dirty="0"/>
                        </a:p>
                        <a:p>
                          <a:pPr algn="ctr" latinLnBrk="1"/>
                          <a:r>
                            <a:rPr lang="en-US" altLang="ko-KR" sz="1600" b="1" dirty="0"/>
                            <a:t>[MeV]</a:t>
                          </a:r>
                          <a:endParaRPr lang="ko-KR" altLang="en-US" sz="1600" b="1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 latinLnBrk="1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altLang="ko-KR" sz="1600" b="1" i="1" dirty="0" smtClean="0">
                                    <a:latin typeface="Cambria Math" panose="02040503050406030204" pitchFamily="18" charset="0"/>
                                  </a:rPr>
                                  <m:t>∆</m:t>
                                </m:r>
                                <m:r>
                                  <a:rPr lang="en-US" altLang="ko-KR" sz="1600" b="1" i="1" dirty="0" err="1" smtClean="0">
                                    <a:latin typeface="Cambria Math" panose="02040503050406030204" pitchFamily="18" charset="0"/>
                                  </a:rPr>
                                  <m:t>𝑬</m:t>
                                </m:r>
                              </m:oMath>
                            </m:oMathPara>
                          </a14:m>
                          <a:endParaRPr lang="en-US" altLang="ko-KR" sz="1600" b="1" dirty="0"/>
                        </a:p>
                        <a:p>
                          <a:pPr algn="ctr" latinLnBrk="1"/>
                          <a:r>
                            <a:rPr lang="en-US" altLang="ko-KR" sz="1600" b="1" dirty="0"/>
                            <a:t>[%]</a:t>
                          </a:r>
                          <a:endParaRPr lang="ko-KR" altLang="en-US" sz="1600" b="1" dirty="0"/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4237008103"/>
                      </a:ext>
                    </a:extLst>
                  </a:tr>
                  <a:tr h="500984">
                    <a:tc>
                      <a:txBody>
                        <a:bodyPr/>
                        <a:lstStyle/>
                        <a:p>
                          <a:pPr algn="ctr" latinLnBrk="1"/>
                          <a:r>
                            <a:rPr lang="en-US" altLang="ko-KR" sz="1600" dirty="0"/>
                            <a:t>Al</a:t>
                          </a:r>
                          <a:endParaRPr lang="ko-KR" altLang="en-US" sz="16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 latinLnBrk="1"/>
                          <a:r>
                            <a:rPr lang="en-US" altLang="ko-KR" sz="1600" dirty="0"/>
                            <a:t>-</a:t>
                          </a:r>
                          <a:endParaRPr lang="ko-KR" altLang="en-US" sz="16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 latinLnBrk="1"/>
                          <a:r>
                            <a:rPr lang="en-US" altLang="ko-KR" sz="1600" dirty="0"/>
                            <a:t>-</a:t>
                          </a:r>
                          <a:endParaRPr lang="ko-KR" altLang="en-US" sz="16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 latinLnBrk="1"/>
                          <a:r>
                            <a:rPr lang="en-US" altLang="ko-KR" sz="1600" dirty="0"/>
                            <a:t>-</a:t>
                          </a:r>
                          <a:endParaRPr lang="ko-KR" altLang="en-US" sz="16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 latinLnBrk="1"/>
                          <a:r>
                            <a:rPr lang="en-US" altLang="ko-KR" sz="1600" dirty="0"/>
                            <a:t>98</a:t>
                          </a:r>
                          <a:endParaRPr lang="ko-KR" altLang="en-US" sz="16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 latinLnBrk="1"/>
                          <a:r>
                            <a:rPr lang="en-US" altLang="ko-KR" sz="1600" dirty="0"/>
                            <a:t>323</a:t>
                          </a:r>
                          <a:endParaRPr lang="ko-KR" altLang="en-US" sz="16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 latinLnBrk="1"/>
                          <a:r>
                            <a:rPr lang="en-US" altLang="ko-KR" sz="1600" dirty="0"/>
                            <a:t>5.2</a:t>
                          </a:r>
                          <a:endParaRPr lang="ko-KR" altLang="en-US" sz="1600" dirty="0"/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3612611037"/>
                      </a:ext>
                    </a:extLst>
                  </a:tr>
                  <a:tr h="500984">
                    <a:tc>
                      <a:txBody>
                        <a:bodyPr/>
                        <a:lstStyle/>
                        <a:p>
                          <a:pPr algn="ctr" latinLnBrk="1"/>
                          <a:r>
                            <a:rPr lang="en-US" altLang="ko-KR" sz="1600" dirty="0"/>
                            <a:t>Ti</a:t>
                          </a:r>
                          <a:endParaRPr lang="ko-KR" altLang="en-US" sz="16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 latinLnBrk="1"/>
                          <a:r>
                            <a:rPr lang="en-US" altLang="ko-KR" sz="1600" dirty="0"/>
                            <a:t>-</a:t>
                          </a:r>
                          <a:endParaRPr lang="ko-KR" altLang="en-US" sz="16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 latinLnBrk="1"/>
                          <a:r>
                            <a:rPr lang="en-US" altLang="ko-KR" sz="1600" dirty="0"/>
                            <a:t>-</a:t>
                          </a:r>
                          <a:endParaRPr lang="ko-KR" altLang="en-US" sz="16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 latinLnBrk="1"/>
                          <a:r>
                            <a:rPr lang="en-US" altLang="ko-KR" sz="1600" dirty="0"/>
                            <a:t>-</a:t>
                          </a:r>
                          <a:endParaRPr lang="ko-KR" altLang="en-US" sz="16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 latinLnBrk="1"/>
                          <a:r>
                            <a:rPr lang="en-US" altLang="ko-KR" sz="1600" dirty="0"/>
                            <a:t>2,626</a:t>
                          </a:r>
                          <a:endParaRPr lang="ko-KR" altLang="en-US" sz="16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 latinLnBrk="1"/>
                          <a:r>
                            <a:rPr lang="en-US" altLang="ko-KR" sz="1600" dirty="0"/>
                            <a:t>134</a:t>
                          </a:r>
                          <a:endParaRPr lang="ko-KR" altLang="en-US" sz="16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 latinLnBrk="1"/>
                          <a:r>
                            <a:rPr lang="en-US" altLang="ko-KR" sz="1600" dirty="0"/>
                            <a:t>23.9</a:t>
                          </a:r>
                          <a:endParaRPr lang="ko-KR" altLang="en-US" sz="1600" dirty="0"/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95530023"/>
                      </a:ext>
                    </a:extLst>
                  </a:tr>
                  <a:tr h="500984">
                    <a:tc rowSpan="2">
                      <a:txBody>
                        <a:bodyPr/>
                        <a:lstStyle/>
                        <a:p>
                          <a:pPr algn="ctr" latinLnBrk="1"/>
                          <a:r>
                            <a:rPr lang="en-US" altLang="ko-KR" sz="1600" dirty="0"/>
                            <a:t>ATA</a:t>
                          </a:r>
                          <a:endParaRPr lang="ko-KR" altLang="en-US" sz="16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 latinLnBrk="1"/>
                          <a:r>
                            <a:rPr lang="en-US" altLang="ko-KR" sz="1600" dirty="0"/>
                            <a:t>160</a:t>
                          </a:r>
                          <a:endParaRPr lang="ko-KR" altLang="en-US" sz="16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 latinLnBrk="1"/>
                          <a:r>
                            <a:rPr lang="en-US" altLang="ko-KR" sz="1600" dirty="0"/>
                            <a:t>4</a:t>
                          </a:r>
                          <a:endParaRPr lang="ko-KR" altLang="en-US" sz="16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 latinLnBrk="1"/>
                          <a:r>
                            <a:rPr lang="en-US" altLang="ko-KR" sz="1600" dirty="0"/>
                            <a:t>6/6</a:t>
                          </a:r>
                          <a:endParaRPr lang="ko-KR" altLang="en-US" sz="16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 latinLnBrk="1"/>
                          <a:r>
                            <a:rPr lang="en-US" altLang="ko-KR" sz="1600" dirty="0"/>
                            <a:t>453</a:t>
                          </a:r>
                          <a:endParaRPr lang="ko-KR" altLang="en-US" sz="16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 latinLnBrk="1"/>
                          <a:r>
                            <a:rPr lang="en-US" altLang="ko-KR" sz="1600" dirty="0"/>
                            <a:t>209</a:t>
                          </a:r>
                          <a:endParaRPr lang="ko-KR" altLang="en-US" sz="16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 latinLnBrk="1"/>
                          <a:r>
                            <a:rPr lang="en-US" altLang="ko-KR" sz="1600" dirty="0"/>
                            <a:t>7.2</a:t>
                          </a:r>
                          <a:endParaRPr lang="ko-KR" altLang="en-US" sz="1600" dirty="0"/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2082396222"/>
                      </a:ext>
                    </a:extLst>
                  </a:tr>
                  <a:tr h="500984">
                    <a:tc vMerge="1">
                      <a:txBody>
                        <a:bodyPr/>
                        <a:lstStyle/>
                        <a:p>
                          <a:pPr algn="ctr" latinLnBrk="1"/>
                          <a:endParaRPr lang="ko-KR" altLang="en-US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 latinLnBrk="1"/>
                          <a:r>
                            <a:rPr lang="en-US" altLang="ko-KR" sz="1600" dirty="0"/>
                            <a:t>200</a:t>
                          </a:r>
                          <a:endParaRPr lang="ko-KR" altLang="en-US" sz="16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 latinLnBrk="1"/>
                          <a:r>
                            <a:rPr lang="en-US" altLang="ko-KR" sz="1600" dirty="0"/>
                            <a:t>2</a:t>
                          </a:r>
                          <a:endParaRPr lang="ko-KR" altLang="en-US" sz="16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 latinLnBrk="1"/>
                          <a:r>
                            <a:rPr lang="en-US" altLang="ko-KR" sz="1600" dirty="0"/>
                            <a:t>6/6</a:t>
                          </a:r>
                          <a:endParaRPr lang="ko-KR" altLang="en-US" sz="16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 latinLnBrk="1"/>
                          <a:r>
                            <a:rPr lang="en-US" altLang="ko-KR" sz="1600" dirty="0"/>
                            <a:t>285</a:t>
                          </a:r>
                          <a:endParaRPr lang="ko-KR" altLang="en-US" sz="16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 latinLnBrk="1"/>
                          <a:r>
                            <a:rPr lang="en-US" altLang="ko-KR" sz="1600" dirty="0"/>
                            <a:t>266</a:t>
                          </a:r>
                          <a:endParaRPr lang="ko-KR" altLang="en-US" sz="16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 latinLnBrk="1"/>
                          <a:r>
                            <a:rPr lang="en-US" altLang="ko-KR" sz="1600" dirty="0"/>
                            <a:t>5.6</a:t>
                          </a:r>
                          <a:endParaRPr lang="ko-KR" altLang="en-US" sz="1600" dirty="0"/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234196591"/>
                      </a:ext>
                    </a:extLst>
                  </a:tr>
                  <a:tr h="500984">
                    <a:tc rowSpan="3">
                      <a:txBody>
                        <a:bodyPr/>
                        <a:lstStyle/>
                        <a:p>
                          <a:pPr algn="ctr" latinLnBrk="1"/>
                          <a:r>
                            <a:rPr lang="en-US" altLang="ko-KR" sz="1600" dirty="0"/>
                            <a:t>TA</a:t>
                          </a:r>
                          <a:endParaRPr lang="ko-KR" altLang="en-US" sz="16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 latinLnBrk="1"/>
                          <a:r>
                            <a:rPr lang="en-US" altLang="ko-KR" sz="1600" dirty="0"/>
                            <a:t>100</a:t>
                          </a:r>
                          <a:endParaRPr lang="ko-KR" altLang="en-US" sz="16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 latinLnBrk="1"/>
                          <a:r>
                            <a:rPr lang="en-US" altLang="ko-KR" sz="1600" dirty="0"/>
                            <a:t>10</a:t>
                          </a:r>
                          <a:endParaRPr lang="ko-KR" altLang="en-US" sz="16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 latinLnBrk="1"/>
                          <a:r>
                            <a:rPr lang="en-US" altLang="ko-KR" sz="1600" dirty="0"/>
                            <a:t>4/6</a:t>
                          </a:r>
                          <a:endParaRPr lang="ko-KR" altLang="en-US" sz="16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 latinLnBrk="1"/>
                          <a:r>
                            <a:rPr lang="en-US" altLang="ko-KR" sz="1600" dirty="0"/>
                            <a:t>176</a:t>
                          </a:r>
                          <a:endParaRPr lang="ko-KR" altLang="en-US" sz="16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 latinLnBrk="1"/>
                          <a:r>
                            <a:rPr lang="en-US" altLang="ko-KR" sz="1600" dirty="0"/>
                            <a:t>316</a:t>
                          </a:r>
                          <a:endParaRPr lang="ko-KR" altLang="en-US" sz="16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 latinLnBrk="1"/>
                          <a:r>
                            <a:rPr lang="en-US" altLang="ko-KR" sz="1600" dirty="0"/>
                            <a:t>4.7</a:t>
                          </a:r>
                          <a:endParaRPr lang="ko-KR" altLang="en-US" sz="1600" dirty="0"/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756054410"/>
                      </a:ext>
                    </a:extLst>
                  </a:tr>
                  <a:tr h="500984">
                    <a:tc vMerge="1">
                      <a:txBody>
                        <a:bodyPr/>
                        <a:lstStyle/>
                        <a:p>
                          <a:pPr algn="ctr" latinLnBrk="1"/>
                          <a:endParaRPr lang="ko-KR" altLang="en-US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 latinLnBrk="1"/>
                          <a:r>
                            <a:rPr lang="en-US" altLang="ko-KR" sz="1600" dirty="0"/>
                            <a:t>100</a:t>
                          </a:r>
                          <a:endParaRPr lang="ko-KR" altLang="en-US" sz="16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 latinLnBrk="1"/>
                          <a:r>
                            <a:rPr lang="en-US" altLang="ko-KR" sz="1600" dirty="0"/>
                            <a:t>10</a:t>
                          </a:r>
                          <a:endParaRPr lang="ko-KR" altLang="en-US" sz="16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 latinLnBrk="1"/>
                          <a:r>
                            <a:rPr lang="en-US" altLang="ko-KR" sz="1600" dirty="0"/>
                            <a:t>5/6</a:t>
                          </a:r>
                          <a:endParaRPr lang="ko-KR" altLang="en-US" sz="16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 latinLnBrk="1"/>
                          <a:r>
                            <a:rPr lang="en-US" altLang="ko-KR" sz="1600" dirty="0"/>
                            <a:t>268</a:t>
                          </a:r>
                          <a:endParaRPr lang="ko-KR" altLang="en-US" sz="16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 latinLnBrk="1"/>
                          <a:r>
                            <a:rPr lang="en-US" altLang="ko-KR" sz="1600" dirty="0"/>
                            <a:t>218</a:t>
                          </a:r>
                          <a:endParaRPr lang="ko-KR" altLang="en-US" sz="16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 latinLnBrk="1"/>
                          <a:r>
                            <a:rPr lang="en-US" altLang="ko-KR" sz="1600" dirty="0"/>
                            <a:t>6.0</a:t>
                          </a:r>
                          <a:endParaRPr lang="ko-KR" altLang="en-US" sz="1600" dirty="0"/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2124608506"/>
                      </a:ext>
                    </a:extLst>
                  </a:tr>
                  <a:tr h="500984">
                    <a:tc vMerge="1">
                      <a:txBody>
                        <a:bodyPr/>
                        <a:lstStyle/>
                        <a:p>
                          <a:pPr algn="ctr" latinLnBrk="1"/>
                          <a:endParaRPr lang="ko-KR" altLang="en-US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 latinLnBrk="1"/>
                          <a:r>
                            <a:rPr lang="en-US" altLang="ko-KR" sz="1600" dirty="0"/>
                            <a:t>100</a:t>
                          </a:r>
                          <a:endParaRPr lang="ko-KR" altLang="en-US" sz="16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 latinLnBrk="1"/>
                          <a:r>
                            <a:rPr lang="en-US" altLang="ko-KR" sz="1600" dirty="0"/>
                            <a:t>50</a:t>
                          </a:r>
                          <a:endParaRPr lang="ko-KR" altLang="en-US" sz="16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 latinLnBrk="1"/>
                          <a:r>
                            <a:rPr lang="en-US" altLang="ko-KR" sz="1600" dirty="0"/>
                            <a:t>4/6</a:t>
                          </a:r>
                          <a:endParaRPr lang="ko-KR" altLang="en-US" sz="16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 latinLnBrk="1"/>
                          <a:r>
                            <a:rPr lang="en-US" altLang="ko-KR" sz="1600" dirty="0"/>
                            <a:t>203</a:t>
                          </a:r>
                          <a:endParaRPr lang="ko-KR" altLang="en-US" sz="16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 latinLnBrk="1"/>
                          <a:r>
                            <a:rPr lang="en-US" altLang="ko-KR" sz="1600" dirty="0"/>
                            <a:t>310</a:t>
                          </a:r>
                          <a:endParaRPr lang="ko-KR" altLang="en-US" sz="16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 latinLnBrk="1"/>
                          <a:r>
                            <a:rPr lang="en-US" altLang="ko-KR" sz="1600" dirty="0"/>
                            <a:t>5.5</a:t>
                          </a:r>
                          <a:endParaRPr lang="ko-KR" altLang="en-US" sz="1600" dirty="0"/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3247858057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13" name="표 12">
                <a:extLst>
                  <a:ext uri="{FF2B5EF4-FFF2-40B4-BE49-F238E27FC236}">
                    <a16:creationId xmlns:a16="http://schemas.microsoft.com/office/drawing/2014/main" id="{4B0C44BA-B451-0F25-8048-7740B373599E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675230020"/>
                  </p:ext>
                </p:extLst>
              </p:nvPr>
            </p:nvGraphicFramePr>
            <p:xfrm>
              <a:off x="184826" y="1524050"/>
              <a:ext cx="5917040" cy="4107852"/>
            </p:xfrm>
            <a:graphic>
              <a:graphicData uri="http://schemas.openxmlformats.org/drawingml/2006/table">
                <a:tbl>
                  <a:tblPr firstRow="1" firstCol="1">
                    <a:tableStyleId>{F5AB1C69-6EDB-4FF4-983F-18BD219EF322}</a:tableStyleId>
                  </a:tblPr>
                  <a:tblGrid>
                    <a:gridCol w="845294">
                      <a:extLst>
                        <a:ext uri="{9D8B030D-6E8A-4147-A177-3AD203B41FA5}">
                          <a16:colId xmlns:a16="http://schemas.microsoft.com/office/drawing/2014/main" val="2700915377"/>
                        </a:ext>
                      </a:extLst>
                    </a:gridCol>
                    <a:gridCol w="845291">
                      <a:extLst>
                        <a:ext uri="{9D8B030D-6E8A-4147-A177-3AD203B41FA5}">
                          <a16:colId xmlns:a16="http://schemas.microsoft.com/office/drawing/2014/main" val="630049293"/>
                        </a:ext>
                      </a:extLst>
                    </a:gridCol>
                    <a:gridCol w="845291">
                      <a:extLst>
                        <a:ext uri="{9D8B030D-6E8A-4147-A177-3AD203B41FA5}">
                          <a16:colId xmlns:a16="http://schemas.microsoft.com/office/drawing/2014/main" val="4010774483"/>
                        </a:ext>
                      </a:extLst>
                    </a:gridCol>
                    <a:gridCol w="845291">
                      <a:extLst>
                        <a:ext uri="{9D8B030D-6E8A-4147-A177-3AD203B41FA5}">
                          <a16:colId xmlns:a16="http://schemas.microsoft.com/office/drawing/2014/main" val="3406218522"/>
                        </a:ext>
                      </a:extLst>
                    </a:gridCol>
                    <a:gridCol w="845291">
                      <a:extLst>
                        <a:ext uri="{9D8B030D-6E8A-4147-A177-3AD203B41FA5}">
                          <a16:colId xmlns:a16="http://schemas.microsoft.com/office/drawing/2014/main" val="19794798"/>
                        </a:ext>
                      </a:extLst>
                    </a:gridCol>
                    <a:gridCol w="845291">
                      <a:extLst>
                        <a:ext uri="{9D8B030D-6E8A-4147-A177-3AD203B41FA5}">
                          <a16:colId xmlns:a16="http://schemas.microsoft.com/office/drawing/2014/main" val="2380764652"/>
                        </a:ext>
                      </a:extLst>
                    </a:gridCol>
                    <a:gridCol w="845291">
                      <a:extLst>
                        <a:ext uri="{9D8B030D-6E8A-4147-A177-3AD203B41FA5}">
                          <a16:colId xmlns:a16="http://schemas.microsoft.com/office/drawing/2014/main" val="2025035975"/>
                        </a:ext>
                      </a:extLst>
                    </a:gridCol>
                  </a:tblGrid>
                  <a:tr h="600964">
                    <a:tc>
                      <a:txBody>
                        <a:bodyPr/>
                        <a:lstStyle/>
                        <a:p>
                          <a:pPr algn="ctr" latinLnBrk="1"/>
                          <a:endParaRPr lang="ko-KR" altLang="en-US" sz="16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endParaRPr lang="ko-KR"/>
                        </a:p>
                      </a:txBody>
                      <a:tcPr anchor="ctr">
                        <a:blipFill>
                          <a:blip r:embed="rId10"/>
                          <a:stretch>
                            <a:fillRect l="-101449" t="-2020" r="-506522" b="-58282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ko-KR"/>
                        </a:p>
                      </a:txBody>
                      <a:tcPr anchor="ctr">
                        <a:blipFill>
                          <a:blip r:embed="rId10"/>
                          <a:stretch>
                            <a:fillRect l="-200000" t="-2020" r="-402878" b="-58282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ko-KR"/>
                        </a:p>
                      </a:txBody>
                      <a:tcPr anchor="ctr">
                        <a:blipFill>
                          <a:blip r:embed="rId10"/>
                          <a:stretch>
                            <a:fillRect l="-300000" t="-2020" r="-302878" b="-58282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ko-KR"/>
                        </a:p>
                      </a:txBody>
                      <a:tcPr anchor="ctr">
                        <a:blipFill>
                          <a:blip r:embed="rId10"/>
                          <a:stretch>
                            <a:fillRect l="-400000" t="-2020" r="-202878" b="-58282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ko-KR"/>
                        </a:p>
                      </a:txBody>
                      <a:tcPr anchor="ctr">
                        <a:blipFill>
                          <a:blip r:embed="rId10"/>
                          <a:stretch>
                            <a:fillRect l="-503623" t="-2020" r="-104348" b="-58282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ko-KR"/>
                        </a:p>
                      </a:txBody>
                      <a:tcPr anchor="ctr">
                        <a:blipFill>
                          <a:blip r:embed="rId10"/>
                          <a:stretch>
                            <a:fillRect l="-599281" t="-2020" r="-3597" b="-582828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4237008103"/>
                      </a:ext>
                    </a:extLst>
                  </a:tr>
                  <a:tr h="500984">
                    <a:tc>
                      <a:txBody>
                        <a:bodyPr/>
                        <a:lstStyle/>
                        <a:p>
                          <a:pPr algn="ctr" latinLnBrk="1"/>
                          <a:r>
                            <a:rPr lang="en-US" altLang="ko-KR" sz="1600" dirty="0"/>
                            <a:t>Al</a:t>
                          </a:r>
                          <a:endParaRPr lang="ko-KR" altLang="en-US" sz="16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 latinLnBrk="1"/>
                          <a:r>
                            <a:rPr lang="en-US" altLang="ko-KR" sz="1600" dirty="0"/>
                            <a:t>-</a:t>
                          </a:r>
                          <a:endParaRPr lang="ko-KR" altLang="en-US" sz="16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 latinLnBrk="1"/>
                          <a:r>
                            <a:rPr lang="en-US" altLang="ko-KR" sz="1600" dirty="0"/>
                            <a:t>-</a:t>
                          </a:r>
                          <a:endParaRPr lang="ko-KR" altLang="en-US" sz="16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 latinLnBrk="1"/>
                          <a:r>
                            <a:rPr lang="en-US" altLang="ko-KR" sz="1600" dirty="0"/>
                            <a:t>-</a:t>
                          </a:r>
                          <a:endParaRPr lang="ko-KR" altLang="en-US" sz="16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 latinLnBrk="1"/>
                          <a:r>
                            <a:rPr lang="en-US" altLang="ko-KR" sz="1600" dirty="0"/>
                            <a:t>98</a:t>
                          </a:r>
                          <a:endParaRPr lang="ko-KR" altLang="en-US" sz="16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 latinLnBrk="1"/>
                          <a:r>
                            <a:rPr lang="en-US" altLang="ko-KR" sz="1600" dirty="0"/>
                            <a:t>323</a:t>
                          </a:r>
                          <a:endParaRPr lang="ko-KR" altLang="en-US" sz="16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 latinLnBrk="1"/>
                          <a:r>
                            <a:rPr lang="en-US" altLang="ko-KR" sz="1600" dirty="0"/>
                            <a:t>5.2</a:t>
                          </a:r>
                          <a:endParaRPr lang="ko-KR" altLang="en-US" sz="1600" dirty="0"/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3612611037"/>
                      </a:ext>
                    </a:extLst>
                  </a:tr>
                  <a:tr h="500984">
                    <a:tc>
                      <a:txBody>
                        <a:bodyPr/>
                        <a:lstStyle/>
                        <a:p>
                          <a:pPr algn="ctr" latinLnBrk="1"/>
                          <a:r>
                            <a:rPr lang="en-US" altLang="ko-KR" sz="1600" dirty="0"/>
                            <a:t>Ti</a:t>
                          </a:r>
                          <a:endParaRPr lang="ko-KR" altLang="en-US" sz="16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 latinLnBrk="1"/>
                          <a:r>
                            <a:rPr lang="en-US" altLang="ko-KR" sz="1600" dirty="0"/>
                            <a:t>-</a:t>
                          </a:r>
                          <a:endParaRPr lang="ko-KR" altLang="en-US" sz="16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 latinLnBrk="1"/>
                          <a:r>
                            <a:rPr lang="en-US" altLang="ko-KR" sz="1600" dirty="0"/>
                            <a:t>-</a:t>
                          </a:r>
                          <a:endParaRPr lang="ko-KR" altLang="en-US" sz="16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 latinLnBrk="1"/>
                          <a:r>
                            <a:rPr lang="en-US" altLang="ko-KR" sz="1600" dirty="0"/>
                            <a:t>-</a:t>
                          </a:r>
                          <a:endParaRPr lang="ko-KR" altLang="en-US" sz="16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 latinLnBrk="1"/>
                          <a:r>
                            <a:rPr lang="en-US" altLang="ko-KR" sz="1600" dirty="0"/>
                            <a:t>2,626</a:t>
                          </a:r>
                          <a:endParaRPr lang="ko-KR" altLang="en-US" sz="16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 latinLnBrk="1"/>
                          <a:r>
                            <a:rPr lang="en-US" altLang="ko-KR" sz="1600" dirty="0"/>
                            <a:t>134</a:t>
                          </a:r>
                          <a:endParaRPr lang="ko-KR" altLang="en-US" sz="16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 latinLnBrk="1"/>
                          <a:r>
                            <a:rPr lang="en-US" altLang="ko-KR" sz="1600" dirty="0"/>
                            <a:t>23.9</a:t>
                          </a:r>
                          <a:endParaRPr lang="ko-KR" altLang="en-US" sz="1600" dirty="0"/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95530023"/>
                      </a:ext>
                    </a:extLst>
                  </a:tr>
                  <a:tr h="500984">
                    <a:tc rowSpan="2">
                      <a:txBody>
                        <a:bodyPr/>
                        <a:lstStyle/>
                        <a:p>
                          <a:pPr algn="ctr" latinLnBrk="1"/>
                          <a:r>
                            <a:rPr lang="en-US" altLang="ko-KR" sz="1600" dirty="0"/>
                            <a:t>ATA</a:t>
                          </a:r>
                          <a:endParaRPr lang="ko-KR" altLang="en-US" sz="16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 latinLnBrk="1"/>
                          <a:r>
                            <a:rPr lang="en-US" altLang="ko-KR" sz="1600" dirty="0"/>
                            <a:t>160</a:t>
                          </a:r>
                          <a:endParaRPr lang="ko-KR" altLang="en-US" sz="16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 latinLnBrk="1"/>
                          <a:r>
                            <a:rPr lang="en-US" altLang="ko-KR" sz="1600" dirty="0"/>
                            <a:t>4</a:t>
                          </a:r>
                          <a:endParaRPr lang="ko-KR" altLang="en-US" sz="16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 latinLnBrk="1"/>
                          <a:r>
                            <a:rPr lang="en-US" altLang="ko-KR" sz="1600" dirty="0"/>
                            <a:t>6/6</a:t>
                          </a:r>
                          <a:endParaRPr lang="ko-KR" altLang="en-US" sz="16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 latinLnBrk="1"/>
                          <a:r>
                            <a:rPr lang="en-US" altLang="ko-KR" sz="1600" dirty="0"/>
                            <a:t>453</a:t>
                          </a:r>
                          <a:endParaRPr lang="ko-KR" altLang="en-US" sz="16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 latinLnBrk="1"/>
                          <a:r>
                            <a:rPr lang="en-US" altLang="ko-KR" sz="1600" dirty="0"/>
                            <a:t>209</a:t>
                          </a:r>
                          <a:endParaRPr lang="ko-KR" altLang="en-US" sz="16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 latinLnBrk="1"/>
                          <a:r>
                            <a:rPr lang="en-US" altLang="ko-KR" sz="1600" dirty="0"/>
                            <a:t>7.2</a:t>
                          </a:r>
                          <a:endParaRPr lang="ko-KR" altLang="en-US" sz="1600" dirty="0"/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2082396222"/>
                      </a:ext>
                    </a:extLst>
                  </a:tr>
                  <a:tr h="500984">
                    <a:tc vMerge="1">
                      <a:txBody>
                        <a:bodyPr/>
                        <a:lstStyle/>
                        <a:p>
                          <a:pPr algn="ctr" latinLnBrk="1"/>
                          <a:endParaRPr lang="ko-KR" altLang="en-US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 latinLnBrk="1"/>
                          <a:r>
                            <a:rPr lang="en-US" altLang="ko-KR" sz="1600" dirty="0"/>
                            <a:t>200</a:t>
                          </a:r>
                          <a:endParaRPr lang="ko-KR" altLang="en-US" sz="16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 latinLnBrk="1"/>
                          <a:r>
                            <a:rPr lang="en-US" altLang="ko-KR" sz="1600" dirty="0"/>
                            <a:t>2</a:t>
                          </a:r>
                          <a:endParaRPr lang="ko-KR" altLang="en-US" sz="16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 latinLnBrk="1"/>
                          <a:r>
                            <a:rPr lang="en-US" altLang="ko-KR" sz="1600" dirty="0"/>
                            <a:t>6/6</a:t>
                          </a:r>
                          <a:endParaRPr lang="ko-KR" altLang="en-US" sz="16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 latinLnBrk="1"/>
                          <a:r>
                            <a:rPr lang="en-US" altLang="ko-KR" sz="1600" dirty="0"/>
                            <a:t>285</a:t>
                          </a:r>
                          <a:endParaRPr lang="ko-KR" altLang="en-US" sz="16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 latinLnBrk="1"/>
                          <a:r>
                            <a:rPr lang="en-US" altLang="ko-KR" sz="1600" dirty="0"/>
                            <a:t>266</a:t>
                          </a:r>
                          <a:endParaRPr lang="ko-KR" altLang="en-US" sz="16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 latinLnBrk="1"/>
                          <a:r>
                            <a:rPr lang="en-US" altLang="ko-KR" sz="1600" dirty="0"/>
                            <a:t>5.6</a:t>
                          </a:r>
                          <a:endParaRPr lang="ko-KR" altLang="en-US" sz="1600" dirty="0"/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234196591"/>
                      </a:ext>
                    </a:extLst>
                  </a:tr>
                  <a:tr h="500984">
                    <a:tc rowSpan="3">
                      <a:txBody>
                        <a:bodyPr/>
                        <a:lstStyle/>
                        <a:p>
                          <a:pPr algn="ctr" latinLnBrk="1"/>
                          <a:r>
                            <a:rPr lang="en-US" altLang="ko-KR" sz="1600" dirty="0"/>
                            <a:t>TA</a:t>
                          </a:r>
                          <a:endParaRPr lang="ko-KR" altLang="en-US" sz="16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 latinLnBrk="1"/>
                          <a:r>
                            <a:rPr lang="en-US" altLang="ko-KR" sz="1600" dirty="0"/>
                            <a:t>100</a:t>
                          </a:r>
                          <a:endParaRPr lang="ko-KR" altLang="en-US" sz="16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 latinLnBrk="1"/>
                          <a:r>
                            <a:rPr lang="en-US" altLang="ko-KR" sz="1600" dirty="0"/>
                            <a:t>10</a:t>
                          </a:r>
                          <a:endParaRPr lang="ko-KR" altLang="en-US" sz="16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 latinLnBrk="1"/>
                          <a:r>
                            <a:rPr lang="en-US" altLang="ko-KR" sz="1600" dirty="0"/>
                            <a:t>4/6</a:t>
                          </a:r>
                          <a:endParaRPr lang="ko-KR" altLang="en-US" sz="16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 latinLnBrk="1"/>
                          <a:r>
                            <a:rPr lang="en-US" altLang="ko-KR" sz="1600" dirty="0"/>
                            <a:t>176</a:t>
                          </a:r>
                          <a:endParaRPr lang="ko-KR" altLang="en-US" sz="16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 latinLnBrk="1"/>
                          <a:r>
                            <a:rPr lang="en-US" altLang="ko-KR" sz="1600" dirty="0"/>
                            <a:t>316</a:t>
                          </a:r>
                          <a:endParaRPr lang="ko-KR" altLang="en-US" sz="16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 latinLnBrk="1"/>
                          <a:r>
                            <a:rPr lang="en-US" altLang="ko-KR" sz="1600" dirty="0"/>
                            <a:t>4.7</a:t>
                          </a:r>
                          <a:endParaRPr lang="ko-KR" altLang="en-US" sz="1600" dirty="0"/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756054410"/>
                      </a:ext>
                    </a:extLst>
                  </a:tr>
                  <a:tr h="500984">
                    <a:tc vMerge="1">
                      <a:txBody>
                        <a:bodyPr/>
                        <a:lstStyle/>
                        <a:p>
                          <a:pPr algn="ctr" latinLnBrk="1"/>
                          <a:endParaRPr lang="ko-KR" altLang="en-US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 latinLnBrk="1"/>
                          <a:r>
                            <a:rPr lang="en-US" altLang="ko-KR" sz="1600" dirty="0"/>
                            <a:t>100</a:t>
                          </a:r>
                          <a:endParaRPr lang="ko-KR" altLang="en-US" sz="16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 latinLnBrk="1"/>
                          <a:r>
                            <a:rPr lang="en-US" altLang="ko-KR" sz="1600" dirty="0"/>
                            <a:t>10</a:t>
                          </a:r>
                          <a:endParaRPr lang="ko-KR" altLang="en-US" sz="16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 latinLnBrk="1"/>
                          <a:r>
                            <a:rPr lang="en-US" altLang="ko-KR" sz="1600" dirty="0"/>
                            <a:t>5/6</a:t>
                          </a:r>
                          <a:endParaRPr lang="ko-KR" altLang="en-US" sz="16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 latinLnBrk="1"/>
                          <a:r>
                            <a:rPr lang="en-US" altLang="ko-KR" sz="1600" dirty="0"/>
                            <a:t>268</a:t>
                          </a:r>
                          <a:endParaRPr lang="ko-KR" altLang="en-US" sz="16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 latinLnBrk="1"/>
                          <a:r>
                            <a:rPr lang="en-US" altLang="ko-KR" sz="1600" dirty="0"/>
                            <a:t>218</a:t>
                          </a:r>
                          <a:endParaRPr lang="ko-KR" altLang="en-US" sz="16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 latinLnBrk="1"/>
                          <a:r>
                            <a:rPr lang="en-US" altLang="ko-KR" sz="1600" dirty="0"/>
                            <a:t>6.0</a:t>
                          </a:r>
                          <a:endParaRPr lang="ko-KR" altLang="en-US" sz="1600" dirty="0"/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2124608506"/>
                      </a:ext>
                    </a:extLst>
                  </a:tr>
                  <a:tr h="500984">
                    <a:tc vMerge="1">
                      <a:txBody>
                        <a:bodyPr/>
                        <a:lstStyle/>
                        <a:p>
                          <a:pPr algn="ctr" latinLnBrk="1"/>
                          <a:endParaRPr lang="ko-KR" altLang="en-US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 latinLnBrk="1"/>
                          <a:r>
                            <a:rPr lang="en-US" altLang="ko-KR" sz="1600" dirty="0"/>
                            <a:t>100</a:t>
                          </a:r>
                          <a:endParaRPr lang="ko-KR" altLang="en-US" sz="16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 latinLnBrk="1"/>
                          <a:r>
                            <a:rPr lang="en-US" altLang="ko-KR" sz="1600" dirty="0"/>
                            <a:t>50</a:t>
                          </a:r>
                          <a:endParaRPr lang="ko-KR" altLang="en-US" sz="16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 latinLnBrk="1"/>
                          <a:r>
                            <a:rPr lang="en-US" altLang="ko-KR" sz="1600" dirty="0"/>
                            <a:t>4/6</a:t>
                          </a:r>
                          <a:endParaRPr lang="ko-KR" altLang="en-US" sz="16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 latinLnBrk="1"/>
                          <a:r>
                            <a:rPr lang="en-US" altLang="ko-KR" sz="1600" dirty="0"/>
                            <a:t>203</a:t>
                          </a:r>
                          <a:endParaRPr lang="ko-KR" altLang="en-US" sz="16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 latinLnBrk="1"/>
                          <a:r>
                            <a:rPr lang="en-US" altLang="ko-KR" sz="1600" dirty="0"/>
                            <a:t>310</a:t>
                          </a:r>
                          <a:endParaRPr lang="ko-KR" altLang="en-US" sz="16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 latinLnBrk="1"/>
                          <a:r>
                            <a:rPr lang="en-US" altLang="ko-KR" sz="1600" dirty="0"/>
                            <a:t>5.5</a:t>
                          </a:r>
                          <a:endParaRPr lang="ko-KR" altLang="en-US" sz="1600" dirty="0"/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3247858057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14" name="TextBox 13">
            <a:extLst>
              <a:ext uri="{FF2B5EF4-FFF2-40B4-BE49-F238E27FC236}">
                <a16:creationId xmlns:a16="http://schemas.microsoft.com/office/drawing/2014/main" id="{3BF9E1E2-0C32-6F91-2B92-88FFC79B4B47}"/>
              </a:ext>
            </a:extLst>
          </p:cNvPr>
          <p:cNvSpPr txBox="1"/>
          <p:nvPr/>
        </p:nvSpPr>
        <p:spPr>
          <a:xfrm>
            <a:off x="8345033" y="1093813"/>
            <a:ext cx="289865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b="1" dirty="0"/>
              <a:t>Energy Distribution</a:t>
            </a:r>
            <a:endParaRPr lang="ko-KR" altLang="en-US" b="1" dirty="0"/>
          </a:p>
        </p:txBody>
      </p:sp>
    </p:spTree>
    <p:extLst>
      <p:ext uri="{BB962C8B-B14F-4D97-AF65-F5344CB8AC3E}">
        <p14:creationId xmlns:p14="http://schemas.microsoft.com/office/powerpoint/2010/main" val="189624040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내용 개체 틀 1">
            <a:extLst>
              <a:ext uri="{FF2B5EF4-FFF2-40B4-BE49-F238E27FC236}">
                <a16:creationId xmlns:a16="http://schemas.microsoft.com/office/drawing/2014/main" id="{F5C7138C-5A61-7DE8-942E-BF54E7BED0F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00852" y="1307206"/>
            <a:ext cx="11712106" cy="4689656"/>
          </a:xfrm>
        </p:spPr>
        <p:txBody>
          <a:bodyPr>
            <a:normAutofit/>
          </a:bodyPr>
          <a:lstStyle/>
          <a:p>
            <a:pPr>
              <a:lnSpc>
                <a:spcPct val="130000"/>
              </a:lnSpc>
            </a:pPr>
            <a:r>
              <a:rPr lang="en-US" altLang="ko-KR" sz="2400" dirty="0"/>
              <a:t>Utilize the characteristics of laser </a:t>
            </a:r>
            <a:r>
              <a:rPr lang="en-US" altLang="ko-KR" sz="2400" dirty="0" err="1"/>
              <a:t>wakefield</a:t>
            </a:r>
            <a:r>
              <a:rPr lang="en-US" altLang="ko-KR" sz="2400" dirty="0"/>
              <a:t> acceleration through laser-ablated Ti plasma.</a:t>
            </a:r>
          </a:p>
          <a:p>
            <a:pPr>
              <a:lnSpc>
                <a:spcPct val="130000"/>
              </a:lnSpc>
            </a:pPr>
            <a:endParaRPr lang="en-US" altLang="ko-KR" sz="1400" dirty="0"/>
          </a:p>
          <a:p>
            <a:pPr>
              <a:lnSpc>
                <a:spcPct val="130000"/>
              </a:lnSpc>
            </a:pPr>
            <a:r>
              <a:rPr lang="en-US" altLang="ko-KR" sz="2400" dirty="0"/>
              <a:t>In structures with a thin Ti layer, electron injection can be controlled by adjusting the position and thickness of Ti layer.</a:t>
            </a:r>
          </a:p>
          <a:p>
            <a:pPr>
              <a:lnSpc>
                <a:spcPct val="130000"/>
              </a:lnSpc>
            </a:pPr>
            <a:endParaRPr lang="en-US" altLang="ko-KR" sz="1400" dirty="0"/>
          </a:p>
          <a:p>
            <a:pPr>
              <a:lnSpc>
                <a:spcPct val="130000"/>
              </a:lnSpc>
            </a:pPr>
            <a:r>
              <a:rPr lang="en-US" altLang="ko-KR" sz="2400" dirty="0"/>
              <a:t>In a titanium-aluminum structure, controlling electron injection from titanium plasma through adjusting the thickness and density, enhancing charge while maintaining a similar energy distribution compared to using aluminum alone.</a:t>
            </a:r>
            <a:endParaRPr lang="ko-KR" altLang="en-US" sz="2400" dirty="0"/>
          </a:p>
        </p:txBody>
      </p:sp>
      <p:sp>
        <p:nvSpPr>
          <p:cNvPr id="3" name="슬라이드 번호 개체 틀 2">
            <a:extLst>
              <a:ext uri="{FF2B5EF4-FFF2-40B4-BE49-F238E27FC236}">
                <a16:creationId xmlns:a16="http://schemas.microsoft.com/office/drawing/2014/main" id="{B7A9DCB3-05D0-4B81-DC6D-E03D6886E5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EE23E5-C1C1-452B-A0E7-6E7F42B3D126}" type="slidenum">
              <a:rPr lang="ko-KR" altLang="en-US" smtClean="0"/>
              <a:pPr/>
              <a:t>11</a:t>
            </a:fld>
            <a:endParaRPr lang="ko-KR" altLang="en-US" dirty="0"/>
          </a:p>
        </p:txBody>
      </p:sp>
      <p:sp>
        <p:nvSpPr>
          <p:cNvPr id="4" name="제목 3">
            <a:extLst>
              <a:ext uri="{FF2B5EF4-FFF2-40B4-BE49-F238E27FC236}">
                <a16:creationId xmlns:a16="http://schemas.microsoft.com/office/drawing/2014/main" id="{B727CC5B-4B8B-E866-DE0D-1A2C30260F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b="1" dirty="0"/>
              <a:t>Summary</a:t>
            </a:r>
            <a:endParaRPr lang="ko-KR" altLang="en-US" b="1" dirty="0"/>
          </a:p>
        </p:txBody>
      </p:sp>
    </p:spTree>
    <p:extLst>
      <p:ext uri="{BB962C8B-B14F-4D97-AF65-F5344CB8AC3E}">
        <p14:creationId xmlns:p14="http://schemas.microsoft.com/office/powerpoint/2010/main" val="291049438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B6B28C5-47EB-0A14-F44B-BE953A2CC77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C07A13F5-16DF-5F9B-6A8A-CE071C868B0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2011793"/>
            <a:ext cx="12192000" cy="2003196"/>
          </a:xfrm>
          <a:noFill/>
        </p:spPr>
        <p:txBody>
          <a:bodyPr anchor="ctr">
            <a:normAutofit/>
          </a:bodyPr>
          <a:lstStyle/>
          <a:p>
            <a:r>
              <a:rPr lang="en-US" altLang="ko-KR" sz="4400" b="1" spc="300" dirty="0">
                <a:latin typeface="+mn-ea"/>
                <a:ea typeface="+mn-ea"/>
              </a:rPr>
              <a:t>Thanks for listening</a:t>
            </a:r>
            <a:endParaRPr lang="ko-KR" altLang="en-US" sz="4400" b="1" spc="300" dirty="0">
              <a:latin typeface="+mn-ea"/>
              <a:ea typeface="+mn-ea"/>
            </a:endParaRPr>
          </a:p>
        </p:txBody>
      </p:sp>
      <p:sp>
        <p:nvSpPr>
          <p:cNvPr id="4" name="직사각형 3">
            <a:extLst>
              <a:ext uri="{FF2B5EF4-FFF2-40B4-BE49-F238E27FC236}">
                <a16:creationId xmlns:a16="http://schemas.microsoft.com/office/drawing/2014/main" id="{937B3539-3F54-0BF9-5FB9-BC460EE16776}"/>
              </a:ext>
            </a:extLst>
          </p:cNvPr>
          <p:cNvSpPr/>
          <p:nvPr/>
        </p:nvSpPr>
        <p:spPr>
          <a:xfrm>
            <a:off x="0" y="6542116"/>
            <a:ext cx="12192000" cy="315884"/>
          </a:xfrm>
          <a:prstGeom prst="rect">
            <a:avLst/>
          </a:prstGeom>
          <a:solidFill>
            <a:srgbClr val="75002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92049134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내용 개체 틀 1">
            <a:extLst>
              <a:ext uri="{FF2B5EF4-FFF2-40B4-BE49-F238E27FC236}">
                <a16:creationId xmlns:a16="http://schemas.microsoft.com/office/drawing/2014/main" id="{F5D6D982-7DA6-D94D-6DEE-90A47B63F46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62939" y="1600200"/>
            <a:ext cx="11248635" cy="4472541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v"/>
            </a:pPr>
            <a:r>
              <a:rPr lang="en-US" altLang="ko-KR" sz="3200" dirty="0"/>
              <a:t> Introduction : LWFA &amp; LWFA-Al3p</a:t>
            </a:r>
          </a:p>
          <a:p>
            <a:pPr>
              <a:buFont typeface="Wingdings" panose="05000000000000000000" pitchFamily="2" charset="2"/>
              <a:buChar char="v"/>
            </a:pPr>
            <a:endParaRPr lang="en-US" altLang="ko-KR" sz="3200" dirty="0"/>
          </a:p>
          <a:p>
            <a:pPr>
              <a:buFont typeface="Wingdings" panose="05000000000000000000" pitchFamily="2" charset="2"/>
              <a:buChar char="v"/>
            </a:pPr>
            <a:r>
              <a:rPr lang="en-US" altLang="ko-KR" sz="3200" dirty="0"/>
              <a:t> Aluminum Target with Thin Titanium Layer (LWFA-ATA)</a:t>
            </a:r>
          </a:p>
          <a:p>
            <a:pPr>
              <a:buFont typeface="Wingdings" panose="05000000000000000000" pitchFamily="2" charset="2"/>
              <a:buChar char="v"/>
            </a:pPr>
            <a:endParaRPr lang="en-US" altLang="ko-KR" sz="3200" dirty="0"/>
          </a:p>
          <a:p>
            <a:pPr>
              <a:buFont typeface="Wingdings" panose="05000000000000000000" pitchFamily="2" charset="2"/>
              <a:buChar char="v"/>
            </a:pPr>
            <a:r>
              <a:rPr lang="en-US" altLang="ko-KR" sz="3200" dirty="0"/>
              <a:t> Two-layered Target with Titanium and Aluminum (LWFA-TA)</a:t>
            </a:r>
          </a:p>
          <a:p>
            <a:pPr>
              <a:buFont typeface="Wingdings" panose="05000000000000000000" pitchFamily="2" charset="2"/>
              <a:buChar char="v"/>
            </a:pPr>
            <a:endParaRPr lang="en-US" altLang="ko-KR" sz="3200" dirty="0"/>
          </a:p>
          <a:p>
            <a:pPr>
              <a:buFont typeface="Wingdings" panose="05000000000000000000" pitchFamily="2" charset="2"/>
              <a:buChar char="v"/>
            </a:pPr>
            <a:r>
              <a:rPr lang="en-US" altLang="ko-KR" sz="3200" dirty="0"/>
              <a:t> Summary</a:t>
            </a:r>
          </a:p>
        </p:txBody>
      </p:sp>
      <p:sp>
        <p:nvSpPr>
          <p:cNvPr id="3" name="슬라이드 번호 개체 틀 2">
            <a:extLst>
              <a:ext uri="{FF2B5EF4-FFF2-40B4-BE49-F238E27FC236}">
                <a16:creationId xmlns:a16="http://schemas.microsoft.com/office/drawing/2014/main" id="{2C860985-204F-F562-3628-66CFC02F29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EE23E5-C1C1-452B-A0E7-6E7F42B3D126}" type="slidenum">
              <a:rPr lang="ko-KR" altLang="en-US" smtClean="0"/>
              <a:t>2</a:t>
            </a:fld>
            <a:endParaRPr lang="ko-KR" altLang="en-US" dirty="0"/>
          </a:p>
        </p:txBody>
      </p:sp>
      <p:sp>
        <p:nvSpPr>
          <p:cNvPr id="4" name="제목 3">
            <a:extLst>
              <a:ext uri="{FF2B5EF4-FFF2-40B4-BE49-F238E27FC236}">
                <a16:creationId xmlns:a16="http://schemas.microsoft.com/office/drawing/2014/main" id="{B4A13452-A246-2FD3-9124-553D780E44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b="1" dirty="0"/>
              <a:t>Contents</a:t>
            </a:r>
            <a:endParaRPr lang="ko-KR" altLang="en-US" b="1" dirty="0"/>
          </a:p>
        </p:txBody>
      </p:sp>
    </p:spTree>
    <p:extLst>
      <p:ext uri="{BB962C8B-B14F-4D97-AF65-F5344CB8AC3E}">
        <p14:creationId xmlns:p14="http://schemas.microsoft.com/office/powerpoint/2010/main" val="180294145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직선 연결선 3">
            <a:extLst>
              <a:ext uri="{FF2B5EF4-FFF2-40B4-BE49-F238E27FC236}">
                <a16:creationId xmlns:a16="http://schemas.microsoft.com/office/drawing/2014/main" id="{2AAE03B9-CC20-4A02-824B-C49A6796E664}"/>
              </a:ext>
            </a:extLst>
          </p:cNvPr>
          <p:cNvCxnSpPr>
            <a:cxnSpLocks/>
          </p:cNvCxnSpPr>
          <p:nvPr/>
        </p:nvCxnSpPr>
        <p:spPr>
          <a:xfrm>
            <a:off x="1719947" y="789537"/>
            <a:ext cx="6876492" cy="0"/>
          </a:xfrm>
          <a:prstGeom prst="line">
            <a:avLst/>
          </a:prstGeom>
          <a:ln w="47625" cap="flat" cmpd="thickThin">
            <a:gradFill flip="none" rotWithShape="1">
              <a:gsLst>
                <a:gs pos="0">
                  <a:srgbClr val="750023"/>
                </a:gs>
                <a:gs pos="34000">
                  <a:srgbClr val="C00000"/>
                </a:gs>
                <a:gs pos="64000">
                  <a:srgbClr val="DE0045"/>
                </a:gs>
                <a:gs pos="100000">
                  <a:schemeClr val="bg1"/>
                </a:gs>
              </a:gsLst>
              <a:lin ang="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제목 1">
            <a:extLst>
              <a:ext uri="{FF2B5EF4-FFF2-40B4-BE49-F238E27FC236}">
                <a16:creationId xmlns:a16="http://schemas.microsoft.com/office/drawing/2014/main" id="{BE94F5D0-4A4B-4627-9179-077982F089D0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352262" y="0"/>
            <a:ext cx="9715763" cy="996202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rPr lang="en-US" altLang="ko-KR" sz="4000" b="1" dirty="0"/>
              <a:t>Introduction : Laser </a:t>
            </a:r>
            <a:r>
              <a:rPr lang="en-US" altLang="ko-KR" sz="4000" b="1" dirty="0" err="1"/>
              <a:t>wakefield</a:t>
            </a:r>
            <a:r>
              <a:rPr lang="en-US" altLang="ko-KR" sz="4000" b="1" dirty="0"/>
              <a:t> accelerator</a:t>
            </a:r>
            <a:endParaRPr lang="ko-KR" altLang="en-US" sz="4000" b="1" dirty="0"/>
          </a:p>
        </p:txBody>
      </p:sp>
      <p:sp>
        <p:nvSpPr>
          <p:cNvPr id="14" name="슬라이드 번호 개체 틀 13"/>
          <p:cNvSpPr>
            <a:spLocks noGrp="1"/>
          </p:cNvSpPr>
          <p:nvPr>
            <p:ph type="sldNum" sz="quarter" idx="4294967295"/>
          </p:nvPr>
        </p:nvSpPr>
        <p:spPr>
          <a:xfrm>
            <a:off x="11290234" y="6542116"/>
            <a:ext cx="901766" cy="315884"/>
          </a:xfrm>
          <a:prstGeom prst="rect">
            <a:avLst/>
          </a:prstGeom>
        </p:spPr>
        <p:txBody>
          <a:bodyPr/>
          <a:lstStyle/>
          <a:p>
            <a:fld id="{BEEE23E5-C1C1-452B-A0E7-6E7F42B3D126}" type="slidenum">
              <a:rPr lang="ko-KR" altLang="en-US" smtClean="0">
                <a:solidFill>
                  <a:schemeClr val="bg1"/>
                </a:solidFill>
              </a:rPr>
              <a:pPr/>
              <a:t>3</a:t>
            </a:fld>
            <a:endParaRPr lang="ko-KR" altLang="en-US" dirty="0">
              <a:solidFill>
                <a:schemeClr val="bg1"/>
              </a:solidFill>
            </a:endParaRPr>
          </a:p>
        </p:txBody>
      </p:sp>
      <p:sp>
        <p:nvSpPr>
          <p:cNvPr id="7" name="내용 개체 틀 1">
            <a:extLst>
              <a:ext uri="{FF2B5EF4-FFF2-40B4-BE49-F238E27FC236}">
                <a16:creationId xmlns:a16="http://schemas.microsoft.com/office/drawing/2014/main" id="{54707A4B-8E19-A8BE-0B99-D4D92BAA9BB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5763" y="1034473"/>
            <a:ext cx="8545254" cy="2117321"/>
          </a:xfrm>
        </p:spPr>
        <p:txBody>
          <a:bodyPr>
            <a:normAutofit fontScale="85000" lnSpcReduction="10000"/>
          </a:bodyPr>
          <a:lstStyle/>
          <a:p>
            <a:pPr>
              <a:lnSpc>
                <a:spcPct val="130000"/>
              </a:lnSpc>
            </a:pPr>
            <a:r>
              <a:rPr lang="en-US" altLang="ko-KR" sz="2000" b="1" dirty="0"/>
              <a:t>Laser Wakefield Acceleration</a:t>
            </a:r>
          </a:p>
          <a:p>
            <a:pPr lvl="1">
              <a:lnSpc>
                <a:spcPct val="130000"/>
              </a:lnSpc>
            </a:pPr>
            <a:r>
              <a:rPr lang="en-US" altLang="ko-KR" sz="1600" dirty="0"/>
              <a:t>Higher accelerating gradient than RF accelerators </a:t>
            </a:r>
            <a:r>
              <a:rPr lang="en-US" altLang="ko-KR" sz="1600" dirty="0">
                <a:sym typeface="Wingdings" panose="05000000000000000000" pitchFamily="2" charset="2"/>
              </a:rPr>
              <a:t> Compact accelerator</a:t>
            </a:r>
            <a:endParaRPr lang="en-US" altLang="ko-KR" sz="1600" dirty="0"/>
          </a:p>
          <a:p>
            <a:pPr lvl="1">
              <a:lnSpc>
                <a:spcPct val="130000"/>
              </a:lnSpc>
            </a:pPr>
            <a:r>
              <a:rPr lang="en-US" altLang="ko-KR" sz="1600" dirty="0"/>
              <a:t>Interaction between a laser and under-dense plasma</a:t>
            </a:r>
            <a:r>
              <a:rPr lang="ko-KR" altLang="en-US" sz="1600" dirty="0"/>
              <a:t> </a:t>
            </a:r>
            <a:r>
              <a:rPr lang="en-US" altLang="ko-KR" sz="1600" dirty="0">
                <a:sym typeface="Wingdings" panose="05000000000000000000" pitchFamily="2" charset="2"/>
              </a:rPr>
              <a:t> Generation of acceleration cavity by ponderomotive force</a:t>
            </a:r>
            <a:r>
              <a:rPr lang="ko-KR" altLang="en-US" sz="1600" dirty="0"/>
              <a:t> </a:t>
            </a:r>
            <a:endParaRPr lang="en-US" altLang="ko-KR" sz="1600" dirty="0"/>
          </a:p>
          <a:p>
            <a:pPr marL="457200" lvl="1" indent="0">
              <a:lnSpc>
                <a:spcPct val="130000"/>
              </a:lnSpc>
              <a:buNone/>
            </a:pPr>
            <a:r>
              <a:rPr lang="en-US" altLang="ko-KR" sz="1600" dirty="0">
                <a:sym typeface="Wingdings" panose="05000000000000000000" pitchFamily="2" charset="2"/>
              </a:rPr>
              <a:t>     Electron injection and acceleration</a:t>
            </a:r>
            <a:r>
              <a:rPr lang="ko-KR" altLang="en-US" sz="1600" dirty="0"/>
              <a:t> </a:t>
            </a:r>
            <a:r>
              <a:rPr lang="en-US" altLang="ko-KR" sz="1600" dirty="0"/>
              <a:t>(self-injection via transverse wave-breaking, ionization injection etc.)</a:t>
            </a:r>
          </a:p>
          <a:p>
            <a:pPr marL="457200" lvl="1" indent="0">
              <a:lnSpc>
                <a:spcPct val="130000"/>
              </a:lnSpc>
              <a:buNone/>
            </a:pPr>
            <a:r>
              <a:rPr lang="en-US" altLang="ko-KR" sz="1600" dirty="0">
                <a:sym typeface="Wingdings" panose="05000000000000000000" pitchFamily="2" charset="2"/>
              </a:rPr>
              <a:t>              </a:t>
            </a:r>
            <a:r>
              <a:rPr lang="ko-KR" altLang="en-US" sz="1600" dirty="0"/>
              <a:t>❗ ❗ </a:t>
            </a:r>
            <a:r>
              <a:rPr lang="en-US" altLang="ko-KR" sz="1600" dirty="0">
                <a:sym typeface="Wingdings" panose="05000000000000000000" pitchFamily="2" charset="2"/>
              </a:rPr>
              <a:t> </a:t>
            </a:r>
            <a:r>
              <a:rPr lang="en-US" altLang="ko-KR" sz="1600" b="1" dirty="0">
                <a:sym typeface="Wingdings" panose="05000000000000000000" pitchFamily="2" charset="2"/>
              </a:rPr>
              <a:t>Key factor : The method of electron injection and plasma generation</a:t>
            </a:r>
            <a:r>
              <a:rPr lang="ko-KR" altLang="en-US" sz="1600" b="1" dirty="0">
                <a:sym typeface="Wingdings" panose="05000000000000000000" pitchFamily="2" charset="2"/>
              </a:rPr>
              <a:t> </a:t>
            </a:r>
            <a:r>
              <a:rPr lang="ko-KR" altLang="en-US" sz="1600" dirty="0"/>
              <a:t>❗ ❗</a:t>
            </a:r>
            <a:endParaRPr lang="en-US" altLang="ko-KR" sz="1600" dirty="0"/>
          </a:p>
        </p:txBody>
      </p:sp>
      <p:grpSp>
        <p:nvGrpSpPr>
          <p:cNvPr id="9" name="그룹 8">
            <a:extLst>
              <a:ext uri="{FF2B5EF4-FFF2-40B4-BE49-F238E27FC236}">
                <a16:creationId xmlns:a16="http://schemas.microsoft.com/office/drawing/2014/main" id="{02DCEF1E-385C-2565-47A8-DABFF041D525}"/>
              </a:ext>
            </a:extLst>
          </p:cNvPr>
          <p:cNvGrpSpPr/>
          <p:nvPr/>
        </p:nvGrpSpPr>
        <p:grpSpPr>
          <a:xfrm>
            <a:off x="9191507" y="811655"/>
            <a:ext cx="2365494" cy="2323429"/>
            <a:chOff x="9049209" y="3527112"/>
            <a:chExt cx="3066328" cy="3011801"/>
          </a:xfrm>
        </p:grpSpPr>
        <p:pic>
          <p:nvPicPr>
            <p:cNvPr id="10" name="그림 9" descr="텍스트, 스크린샷, 다채로움, 멀티미디어 소프트웨어이(가) 표시된 사진&#10;&#10;자동 생성된 설명">
              <a:extLst>
                <a:ext uri="{FF2B5EF4-FFF2-40B4-BE49-F238E27FC236}">
                  <a16:creationId xmlns:a16="http://schemas.microsoft.com/office/drawing/2014/main" id="{767DC1DD-3433-F4C2-1B17-9216C7A613E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0393" t="23696" r="25049" b="30625"/>
            <a:stretch/>
          </p:blipFill>
          <p:spPr>
            <a:xfrm>
              <a:off x="9049209" y="3527112"/>
              <a:ext cx="3038124" cy="3011801"/>
            </a:xfrm>
            <a:prstGeom prst="rect">
              <a:avLst/>
            </a:prstGeom>
          </p:spPr>
        </p:pic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2BAD358D-6A79-0AD6-DE76-EB7C5FF2A022}"/>
                </a:ext>
              </a:extLst>
            </p:cNvPr>
            <p:cNvSpPr txBox="1"/>
            <p:nvPr/>
          </p:nvSpPr>
          <p:spPr>
            <a:xfrm>
              <a:off x="10802930" y="6158230"/>
              <a:ext cx="1312607" cy="35906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rgbClr val="FFFF00"/>
                  </a:solidFill>
                </a:rPr>
                <a:t>Main Laser</a:t>
              </a:r>
              <a:endParaRPr lang="ko-KR" altLang="en-US" sz="1200" b="1" dirty="0">
                <a:solidFill>
                  <a:srgbClr val="FFFF00"/>
                </a:solidFill>
              </a:endParaRPr>
            </a:p>
          </p:txBody>
        </p:sp>
        <p:sp>
          <p:nvSpPr>
            <p:cNvPr id="15" name="타원 14">
              <a:extLst>
                <a:ext uri="{FF2B5EF4-FFF2-40B4-BE49-F238E27FC236}">
                  <a16:creationId xmlns:a16="http://schemas.microsoft.com/office/drawing/2014/main" id="{4CCE1E92-FF3B-DD4D-A525-D9EE47356198}"/>
                </a:ext>
              </a:extLst>
            </p:cNvPr>
            <p:cNvSpPr/>
            <p:nvPr/>
          </p:nvSpPr>
          <p:spPr>
            <a:xfrm>
              <a:off x="9408062" y="3924717"/>
              <a:ext cx="2040053" cy="2371149"/>
            </a:xfrm>
            <a:prstGeom prst="ellipse">
              <a:avLst/>
            </a:prstGeom>
            <a:solidFill>
              <a:schemeClr val="accent2">
                <a:lumMod val="40000"/>
                <a:lumOff val="60000"/>
                <a:alpha val="20000"/>
              </a:schemeClr>
            </a:solidFill>
            <a:ln w="38100">
              <a:solidFill>
                <a:schemeClr val="accent2">
                  <a:lumMod val="75000"/>
                </a:schemeClr>
              </a:solidFill>
              <a:prstDash val="sysDash"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000"/>
            </a:p>
          </p:txBody>
        </p:sp>
        <p:sp>
          <p:nvSpPr>
            <p:cNvPr id="16" name="타원 15">
              <a:extLst>
                <a:ext uri="{FF2B5EF4-FFF2-40B4-BE49-F238E27FC236}">
                  <a16:creationId xmlns:a16="http://schemas.microsoft.com/office/drawing/2014/main" id="{6912FCAB-6B7D-C2E5-2943-30362727DF05}"/>
                </a:ext>
              </a:extLst>
            </p:cNvPr>
            <p:cNvSpPr/>
            <p:nvPr/>
          </p:nvSpPr>
          <p:spPr>
            <a:xfrm>
              <a:off x="11072112" y="4005382"/>
              <a:ext cx="569449" cy="2156069"/>
            </a:xfrm>
            <a:prstGeom prst="ellipse">
              <a:avLst/>
            </a:prstGeom>
            <a:noFill/>
            <a:ln w="38100">
              <a:solidFill>
                <a:srgbClr val="FF0000"/>
              </a:solidFill>
              <a:prstDash val="dash"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000"/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8323E6D4-5D0A-CB39-0E49-07AA23896778}"/>
                </a:ext>
              </a:extLst>
            </p:cNvPr>
            <p:cNvSpPr txBox="1"/>
            <p:nvPr/>
          </p:nvSpPr>
          <p:spPr>
            <a:xfrm>
              <a:off x="9105809" y="3659229"/>
              <a:ext cx="1697121" cy="31874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rgbClr val="FFFF00"/>
                  </a:solidFill>
                </a:rPr>
                <a:t>Acceleration cavity</a:t>
              </a:r>
              <a:endParaRPr lang="ko-KR" altLang="en-US" sz="1200" b="1" dirty="0">
                <a:solidFill>
                  <a:srgbClr val="FFFF00"/>
                </a:solidFill>
              </a:endParaRPr>
            </a:p>
          </p:txBody>
        </p:sp>
        <p:sp>
          <p:nvSpPr>
            <p:cNvPr id="18" name="타원 17">
              <a:extLst>
                <a:ext uri="{FF2B5EF4-FFF2-40B4-BE49-F238E27FC236}">
                  <a16:creationId xmlns:a16="http://schemas.microsoft.com/office/drawing/2014/main" id="{19AB6F17-CFC5-6F13-33E2-06DAF2FB240D}"/>
                </a:ext>
              </a:extLst>
            </p:cNvPr>
            <p:cNvSpPr/>
            <p:nvPr/>
          </p:nvSpPr>
          <p:spPr>
            <a:xfrm>
              <a:off x="9544600" y="4796777"/>
              <a:ext cx="437701" cy="550784"/>
            </a:xfrm>
            <a:prstGeom prst="ellipse">
              <a:avLst/>
            </a:prstGeom>
            <a:solidFill>
              <a:srgbClr val="FF0000">
                <a:alpha val="26000"/>
              </a:srgbClr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000"/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3B18FC75-5B9F-5938-7C1D-A9FF35A2084E}"/>
                </a:ext>
              </a:extLst>
            </p:cNvPr>
            <p:cNvSpPr txBox="1"/>
            <p:nvPr/>
          </p:nvSpPr>
          <p:spPr>
            <a:xfrm>
              <a:off x="9710607" y="5248922"/>
              <a:ext cx="1435894" cy="53124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rgbClr val="FFFF00"/>
                  </a:solidFill>
                </a:rPr>
                <a:t>Injected electrons</a:t>
              </a:r>
              <a:endParaRPr lang="ko-KR" altLang="en-US" sz="1200" b="1" dirty="0">
                <a:solidFill>
                  <a:srgbClr val="FFFF00"/>
                </a:solidFill>
              </a:endParaRPr>
            </a:p>
          </p:txBody>
        </p:sp>
        <p:sp>
          <p:nvSpPr>
            <p:cNvPr id="20" name="화살표: 오른쪽 19">
              <a:extLst>
                <a:ext uri="{FF2B5EF4-FFF2-40B4-BE49-F238E27FC236}">
                  <a16:creationId xmlns:a16="http://schemas.microsoft.com/office/drawing/2014/main" id="{109DA1DB-6A5F-1CFA-09B2-83BBA33AF07B}"/>
                </a:ext>
              </a:extLst>
            </p:cNvPr>
            <p:cNvSpPr/>
            <p:nvPr/>
          </p:nvSpPr>
          <p:spPr>
            <a:xfrm>
              <a:off x="9987845" y="4990965"/>
              <a:ext cx="496518" cy="213723"/>
            </a:xfrm>
            <a:prstGeom prst="rightArrow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000"/>
            </a:p>
          </p:txBody>
        </p:sp>
      </p:grpSp>
      <p:sp>
        <p:nvSpPr>
          <p:cNvPr id="22" name="내용 개체 틀 2">
            <a:extLst>
              <a:ext uri="{FF2B5EF4-FFF2-40B4-BE49-F238E27FC236}">
                <a16:creationId xmlns:a16="http://schemas.microsoft.com/office/drawing/2014/main" id="{12E85040-9820-8CEC-187E-2B311C6200BE}"/>
              </a:ext>
            </a:extLst>
          </p:cNvPr>
          <p:cNvSpPr txBox="1">
            <a:spLocks/>
          </p:cNvSpPr>
          <p:nvPr/>
        </p:nvSpPr>
        <p:spPr>
          <a:xfrm>
            <a:off x="346026" y="3152391"/>
            <a:ext cx="5377568" cy="145542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1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</a:pPr>
            <a:r>
              <a:rPr lang="en-US" altLang="ko-KR" sz="1600" b="1" dirty="0"/>
              <a:t>Gas Target</a:t>
            </a:r>
          </a:p>
          <a:p>
            <a:pPr lvl="1">
              <a:lnSpc>
                <a:spcPct val="100000"/>
              </a:lnSpc>
              <a:buFont typeface="Wingdings" panose="05000000000000000000" pitchFamily="2" charset="2"/>
              <a:buChar char="à"/>
            </a:pPr>
            <a:r>
              <a:rPr lang="en-US" altLang="ko-KR" sz="1400" dirty="0">
                <a:sym typeface="Wingdings" panose="05000000000000000000" pitchFamily="2" charset="2"/>
              </a:rPr>
              <a:t> Easy target generation</a:t>
            </a:r>
          </a:p>
          <a:p>
            <a:pPr lvl="1">
              <a:lnSpc>
                <a:spcPct val="100000"/>
              </a:lnSpc>
              <a:buFont typeface="Wingdings" panose="05000000000000000000" pitchFamily="2" charset="2"/>
              <a:buChar char="à"/>
            </a:pPr>
            <a:r>
              <a:rPr lang="en-US" altLang="ko-KR" sz="1400" dirty="0">
                <a:sym typeface="Wingdings" panose="05000000000000000000" pitchFamily="2" charset="2"/>
              </a:rPr>
              <a:t> High and sharp acceleration gradient</a:t>
            </a:r>
          </a:p>
          <a:p>
            <a:pPr marL="0" indent="0">
              <a:lnSpc>
                <a:spcPct val="100000"/>
              </a:lnSpc>
              <a:buNone/>
            </a:pPr>
            <a:endParaRPr lang="en-US" altLang="ko-KR" sz="1800" dirty="0">
              <a:solidFill>
                <a:schemeClr val="bg1">
                  <a:lumMod val="65000"/>
                </a:schemeClr>
              </a:solidFill>
              <a:sym typeface="Wingdings" panose="05000000000000000000" pitchFamily="2" charset="2"/>
            </a:endParaRPr>
          </a:p>
        </p:txBody>
      </p:sp>
      <p:sp>
        <p:nvSpPr>
          <p:cNvPr id="24" name="내용 개체 틀 2">
            <a:extLst>
              <a:ext uri="{FF2B5EF4-FFF2-40B4-BE49-F238E27FC236}">
                <a16:creationId xmlns:a16="http://schemas.microsoft.com/office/drawing/2014/main" id="{ED194368-6579-1FB5-715E-7E4B414EFFAD}"/>
              </a:ext>
            </a:extLst>
          </p:cNvPr>
          <p:cNvSpPr txBox="1">
            <a:spLocks/>
          </p:cNvSpPr>
          <p:nvPr/>
        </p:nvSpPr>
        <p:spPr>
          <a:xfrm>
            <a:off x="5917039" y="3152391"/>
            <a:ext cx="6208419" cy="14766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1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</a:pPr>
            <a:r>
              <a:rPr lang="en-US" altLang="ko-KR" sz="1600" b="1" dirty="0">
                <a:sym typeface="Wingdings" panose="05000000000000000000" pitchFamily="2" charset="2"/>
              </a:rPr>
              <a:t>Metal Target</a:t>
            </a:r>
          </a:p>
          <a:p>
            <a:pPr lvl="1">
              <a:lnSpc>
                <a:spcPct val="100000"/>
              </a:lnSpc>
              <a:buFont typeface="Wingdings" panose="05000000000000000000" pitchFamily="2" charset="2"/>
              <a:buChar char="à"/>
            </a:pPr>
            <a:r>
              <a:rPr lang="en-US" altLang="ko-KR" sz="1400" dirty="0">
                <a:sym typeface="Wingdings" panose="05000000000000000000" pitchFamily="2" charset="2"/>
              </a:rPr>
              <a:t> High repetition rate achievable through maintaining high vacuum</a:t>
            </a:r>
            <a:r>
              <a:rPr lang="ko-KR" altLang="en-US" sz="1400" dirty="0">
                <a:sym typeface="Wingdings" panose="05000000000000000000" pitchFamily="2" charset="2"/>
              </a:rPr>
              <a:t> </a:t>
            </a:r>
            <a:r>
              <a:rPr lang="en-US" altLang="ko-KR" sz="1400" dirty="0">
                <a:solidFill>
                  <a:schemeClr val="bg1">
                    <a:lumMod val="65000"/>
                  </a:schemeClr>
                </a:solidFill>
                <a:sym typeface="Wingdings" panose="05000000000000000000" pitchFamily="2" charset="2"/>
              </a:rPr>
              <a:t>[1]</a:t>
            </a:r>
            <a:endParaRPr lang="en-US" altLang="ko-KR" sz="1400" dirty="0">
              <a:sym typeface="Wingdings" panose="05000000000000000000" pitchFamily="2" charset="2"/>
            </a:endParaRPr>
          </a:p>
          <a:p>
            <a:pPr lvl="1">
              <a:lnSpc>
                <a:spcPct val="100000"/>
              </a:lnSpc>
              <a:buFont typeface="Wingdings" panose="05000000000000000000" pitchFamily="2" charset="2"/>
              <a:buChar char="à"/>
            </a:pPr>
            <a:r>
              <a:rPr lang="en-US" altLang="ko-KR" sz="1400" dirty="0">
                <a:sym typeface="Wingdings" panose="05000000000000000000" pitchFamily="2" charset="2"/>
              </a:rPr>
              <a:t> Tunable a plasma profile</a:t>
            </a:r>
          </a:p>
          <a:p>
            <a:pPr>
              <a:lnSpc>
                <a:spcPct val="100000"/>
              </a:lnSpc>
            </a:pPr>
            <a:endParaRPr lang="en-US" altLang="ko-KR" sz="1800" dirty="0">
              <a:solidFill>
                <a:schemeClr val="bg1">
                  <a:lumMod val="65000"/>
                </a:schemeClr>
              </a:solidFill>
              <a:sym typeface="Wingdings" panose="05000000000000000000" pitchFamily="2" charset="2"/>
            </a:endParaRPr>
          </a:p>
        </p:txBody>
      </p:sp>
      <p:sp>
        <p:nvSpPr>
          <p:cNvPr id="25" name="직사각형 24">
            <a:extLst>
              <a:ext uri="{FF2B5EF4-FFF2-40B4-BE49-F238E27FC236}">
                <a16:creationId xmlns:a16="http://schemas.microsoft.com/office/drawing/2014/main" id="{C9FB49D7-6558-A155-0622-BC8AC96B476F}"/>
              </a:ext>
            </a:extLst>
          </p:cNvPr>
          <p:cNvSpPr/>
          <p:nvPr/>
        </p:nvSpPr>
        <p:spPr>
          <a:xfrm>
            <a:off x="141229" y="6311284"/>
            <a:ext cx="6625532" cy="2308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sz="900" dirty="0"/>
              <a:t>[1] Self-guided laser </a:t>
            </a:r>
            <a:r>
              <a:rPr lang="en-US" altLang="ko-KR" sz="900" dirty="0" err="1"/>
              <a:t>wakefield</a:t>
            </a:r>
            <a:r>
              <a:rPr lang="en-US" altLang="ko-KR" sz="900" dirty="0"/>
              <a:t> acceleration using ablated plasma targets, T Matsuoka, </a:t>
            </a:r>
            <a:r>
              <a:rPr lang="fr-FR" altLang="ko-KR" sz="900" dirty="0"/>
              <a:t>Plasma Phys. Control. Fusion 51 (2009) 095003 (8pp)</a:t>
            </a:r>
          </a:p>
        </p:txBody>
      </p:sp>
      <p:pic>
        <p:nvPicPr>
          <p:cNvPr id="2" name="그림 1" descr="스크린샷, 텍스트, 그래픽, 그래픽 디자인이(가) 표시된 사진&#10;&#10;자동 생성된 설명">
            <a:extLst>
              <a:ext uri="{FF2B5EF4-FFF2-40B4-BE49-F238E27FC236}">
                <a16:creationId xmlns:a16="http://schemas.microsoft.com/office/drawing/2014/main" id="{7F3D23B9-C017-4697-7FBB-8D56D60BB00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0589" y="4000323"/>
            <a:ext cx="9885592" cy="23109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585028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직사각형 5">
            <a:extLst>
              <a:ext uri="{FF2B5EF4-FFF2-40B4-BE49-F238E27FC236}">
                <a16:creationId xmlns:a16="http://schemas.microsoft.com/office/drawing/2014/main" id="{9A181F17-6E5D-9863-1A70-B1A74755258E}"/>
              </a:ext>
            </a:extLst>
          </p:cNvPr>
          <p:cNvSpPr/>
          <p:nvPr/>
        </p:nvSpPr>
        <p:spPr>
          <a:xfrm>
            <a:off x="1263192" y="3987539"/>
            <a:ext cx="4939645" cy="1640264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직사각형 4">
            <a:extLst>
              <a:ext uri="{FF2B5EF4-FFF2-40B4-BE49-F238E27FC236}">
                <a16:creationId xmlns:a16="http://schemas.microsoft.com/office/drawing/2014/main" id="{362F128E-7F65-65E2-5FF6-2FF4D62C37F9}"/>
              </a:ext>
            </a:extLst>
          </p:cNvPr>
          <p:cNvSpPr/>
          <p:nvPr/>
        </p:nvSpPr>
        <p:spPr>
          <a:xfrm>
            <a:off x="1265996" y="2592372"/>
            <a:ext cx="4945837" cy="358218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" name="슬라이드 번호 개체 틀 2">
            <a:extLst>
              <a:ext uri="{FF2B5EF4-FFF2-40B4-BE49-F238E27FC236}">
                <a16:creationId xmlns:a16="http://schemas.microsoft.com/office/drawing/2014/main" id="{92F5EE70-6B11-B505-673E-F5CB43CFC8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54150" y="6520434"/>
            <a:ext cx="2743200" cy="365125"/>
          </a:xfrm>
        </p:spPr>
        <p:txBody>
          <a:bodyPr/>
          <a:lstStyle/>
          <a:p>
            <a:fld id="{BEEE23E5-C1C1-452B-A0E7-6E7F42B3D126}" type="slidenum">
              <a:rPr lang="ko-KR" altLang="en-US" smtClean="0">
                <a:solidFill>
                  <a:schemeClr val="bg1"/>
                </a:solidFill>
              </a:rPr>
              <a:t>4</a:t>
            </a:fld>
            <a:endParaRPr lang="ko-KR" altLang="en-US" dirty="0">
              <a:solidFill>
                <a:schemeClr val="bg1"/>
              </a:solidFill>
            </a:endParaRPr>
          </a:p>
        </p:txBody>
      </p:sp>
      <p:graphicFrame>
        <p:nvGraphicFramePr>
          <p:cNvPr id="4" name="차트 3">
            <a:extLst>
              <a:ext uri="{FF2B5EF4-FFF2-40B4-BE49-F238E27FC236}">
                <a16:creationId xmlns:a16="http://schemas.microsoft.com/office/drawing/2014/main" id="{1161CF69-68A0-4BF4-BC5D-24420C783E5F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672934424"/>
              </p:ext>
            </p:extLst>
          </p:nvPr>
        </p:nvGraphicFramePr>
        <p:xfrm>
          <a:off x="638225" y="943276"/>
          <a:ext cx="5694843" cy="499397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id="{E2A2CA1F-5B9F-120B-30D7-D1F23D7983F5}"/>
              </a:ext>
            </a:extLst>
          </p:cNvPr>
          <p:cNvSpPr txBox="1"/>
          <p:nvPr/>
        </p:nvSpPr>
        <p:spPr>
          <a:xfrm>
            <a:off x="3191253" y="4543601"/>
            <a:ext cx="15324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/>
              <a:t>pre-pulse</a:t>
            </a:r>
            <a:endParaRPr lang="ko-KR" alt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D6EC657-66C4-ECBC-5153-CA9F1C8E1F76}"/>
              </a:ext>
            </a:extLst>
          </p:cNvPr>
          <p:cNvSpPr txBox="1"/>
          <p:nvPr/>
        </p:nvSpPr>
        <p:spPr>
          <a:xfrm>
            <a:off x="4923920" y="2581258"/>
            <a:ext cx="18140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/>
              <a:t>laser peak</a:t>
            </a:r>
            <a:endParaRPr lang="ko-KR" altLang="en-US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732E4D5-DAD4-EBA2-AE48-F5B5F6182E2D}"/>
              </a:ext>
            </a:extLst>
          </p:cNvPr>
          <p:cNvSpPr txBox="1"/>
          <p:nvPr/>
        </p:nvSpPr>
        <p:spPr>
          <a:xfrm rot="16200000">
            <a:off x="-1263566" y="3505200"/>
            <a:ext cx="35175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dirty="0"/>
              <a:t>Intensity [</a:t>
            </a:r>
            <a:r>
              <a:rPr lang="en-US" altLang="ko-KR" dirty="0" err="1"/>
              <a:t>Wcm</a:t>
            </a:r>
            <a:r>
              <a:rPr lang="en-US" altLang="ko-KR" dirty="0"/>
              <a:t>^-2]</a:t>
            </a:r>
            <a:endParaRPr lang="ko-KR" altLang="en-US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BCA24F1-6A87-7B03-F02D-FA3B7C0B235F}"/>
              </a:ext>
            </a:extLst>
          </p:cNvPr>
          <p:cNvSpPr txBox="1"/>
          <p:nvPr/>
        </p:nvSpPr>
        <p:spPr>
          <a:xfrm>
            <a:off x="2038436" y="5796209"/>
            <a:ext cx="336312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dirty="0"/>
              <a:t>Z</a:t>
            </a:r>
            <a:endParaRPr lang="ko-KR" altLang="en-US" dirty="0"/>
          </a:p>
        </p:txBody>
      </p:sp>
      <p:sp>
        <p:nvSpPr>
          <p:cNvPr id="21" name="제목 1">
            <a:extLst>
              <a:ext uri="{FF2B5EF4-FFF2-40B4-BE49-F238E27FC236}">
                <a16:creationId xmlns:a16="http://schemas.microsoft.com/office/drawing/2014/main" id="{0C112035-9990-52DF-214A-F9EC5A9E9721}"/>
              </a:ext>
            </a:extLst>
          </p:cNvPr>
          <p:cNvSpPr txBox="1">
            <a:spLocks/>
          </p:cNvSpPr>
          <p:nvPr/>
        </p:nvSpPr>
        <p:spPr>
          <a:xfrm>
            <a:off x="335682" y="3159"/>
            <a:ext cx="9637379" cy="99620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ko-KR" sz="4000" b="1" dirty="0"/>
              <a:t>Metal Target-based LWFA : Ionization Effects</a:t>
            </a:r>
            <a:endParaRPr lang="ko-KR" altLang="en-US" sz="4000" b="1" dirty="0"/>
          </a:p>
        </p:txBody>
      </p:sp>
      <p:pic>
        <p:nvPicPr>
          <p:cNvPr id="13" name="Al_Ti">
            <a:hlinkClick r:id="" action="ppaction://media"/>
            <a:extLst>
              <a:ext uri="{FF2B5EF4-FFF2-40B4-BE49-F238E27FC236}">
                <a16:creationId xmlns:a16="http://schemas.microsoft.com/office/drawing/2014/main" id="{EBAA66CA-6935-A5FA-EFA9-724DF7F4FECC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6333068" y="1012906"/>
            <a:ext cx="5851312" cy="5015410"/>
          </a:xfrm>
          <a:prstGeom prst="rect">
            <a:avLst/>
          </a:prstGeom>
        </p:spPr>
      </p:pic>
      <p:grpSp>
        <p:nvGrpSpPr>
          <p:cNvPr id="28" name="그룹 27">
            <a:extLst>
              <a:ext uri="{FF2B5EF4-FFF2-40B4-BE49-F238E27FC236}">
                <a16:creationId xmlns:a16="http://schemas.microsoft.com/office/drawing/2014/main" id="{097C6172-9671-9D7D-11B4-493A6E198C21}"/>
              </a:ext>
            </a:extLst>
          </p:cNvPr>
          <p:cNvGrpSpPr/>
          <p:nvPr/>
        </p:nvGrpSpPr>
        <p:grpSpPr>
          <a:xfrm>
            <a:off x="7015660" y="1549611"/>
            <a:ext cx="4891016" cy="1657139"/>
            <a:chOff x="7015660" y="1549611"/>
            <a:chExt cx="4891016" cy="1657139"/>
          </a:xfrm>
        </p:grpSpPr>
        <p:grpSp>
          <p:nvGrpSpPr>
            <p:cNvPr id="16" name="그룹 15">
              <a:extLst>
                <a:ext uri="{FF2B5EF4-FFF2-40B4-BE49-F238E27FC236}">
                  <a16:creationId xmlns:a16="http://schemas.microsoft.com/office/drawing/2014/main" id="{DA72BBD5-AEDE-783D-FD4D-059ED10328B6}"/>
                </a:ext>
              </a:extLst>
            </p:cNvPr>
            <p:cNvGrpSpPr/>
            <p:nvPr/>
          </p:nvGrpSpPr>
          <p:grpSpPr>
            <a:xfrm>
              <a:off x="7015660" y="1549612"/>
              <a:ext cx="2238992" cy="1657138"/>
              <a:chOff x="5318177" y="1544833"/>
              <a:chExt cx="2238992" cy="1657138"/>
            </a:xfrm>
          </p:grpSpPr>
          <p:pic>
            <p:nvPicPr>
              <p:cNvPr id="17" name="그림 16">
                <a:extLst>
                  <a:ext uri="{FF2B5EF4-FFF2-40B4-BE49-F238E27FC236}">
                    <a16:creationId xmlns:a16="http://schemas.microsoft.com/office/drawing/2014/main" id="{F9694C5A-E259-31BD-7DF6-3A28C7F2C50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318177" y="1544833"/>
                <a:ext cx="2210889" cy="1657138"/>
              </a:xfrm>
              <a:prstGeom prst="rect">
                <a:avLst/>
              </a:prstGeom>
            </p:spPr>
          </p:pic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F6613B53-4480-7A53-A9D0-2D4E24E9F6BF}"/>
                  </a:ext>
                </a:extLst>
              </p:cNvPr>
              <p:cNvSpPr txBox="1"/>
              <p:nvPr/>
            </p:nvSpPr>
            <p:spPr>
              <a:xfrm>
                <a:off x="7098389" y="1589661"/>
                <a:ext cx="458780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ko-KR" sz="1400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Al</a:t>
                </a:r>
                <a:r>
                  <a:rPr lang="en-US" altLang="ko-KR" sz="1400" b="1" baseline="30000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3+</a:t>
                </a:r>
                <a:endParaRPr lang="ko-KR" altLang="en-US" sz="1400" b="1" baseline="300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09A0A2F6-C443-8F1B-7BFD-0059767F3CF9}"/>
                  </a:ext>
                </a:extLst>
              </p:cNvPr>
              <p:cNvSpPr txBox="1"/>
              <p:nvPr/>
            </p:nvSpPr>
            <p:spPr>
              <a:xfrm>
                <a:off x="5829859" y="1712606"/>
                <a:ext cx="883575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ko-KR" sz="1400" b="1" dirty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Al</a:t>
                </a:r>
                <a:r>
                  <a:rPr lang="en-US" altLang="ko-KR" sz="1400" b="1" baseline="30000" dirty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4+</a:t>
                </a:r>
                <a:r>
                  <a:rPr lang="en-US" altLang="ko-KR" sz="1400" b="1" dirty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~Al</a:t>
                </a:r>
                <a:r>
                  <a:rPr lang="en-US" altLang="ko-KR" sz="1400" b="1" baseline="30000" dirty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10+</a:t>
                </a:r>
                <a:endParaRPr lang="ko-KR" altLang="en-US" sz="1400" b="1" baseline="300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3E8863A7-5D99-89D7-F5CB-AE67CEFEB8BA}"/>
                  </a:ext>
                </a:extLst>
              </p:cNvPr>
              <p:cNvSpPr txBox="1"/>
              <p:nvPr/>
            </p:nvSpPr>
            <p:spPr>
              <a:xfrm>
                <a:off x="6650141" y="2096583"/>
                <a:ext cx="519694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ko-KR" sz="1400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Al</a:t>
                </a:r>
                <a:r>
                  <a:rPr lang="en-US" altLang="ko-KR" sz="1400" b="1" baseline="30000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11+</a:t>
                </a:r>
                <a:endParaRPr lang="ko-KR" altLang="en-US" sz="1400" b="1" baseline="300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p:grpSp>
        <p:grpSp>
          <p:nvGrpSpPr>
            <p:cNvPr id="22" name="그룹 21">
              <a:extLst>
                <a:ext uri="{FF2B5EF4-FFF2-40B4-BE49-F238E27FC236}">
                  <a16:creationId xmlns:a16="http://schemas.microsoft.com/office/drawing/2014/main" id="{DEA219D6-1410-FE64-4317-C2DAA079F86E}"/>
                </a:ext>
              </a:extLst>
            </p:cNvPr>
            <p:cNvGrpSpPr/>
            <p:nvPr/>
          </p:nvGrpSpPr>
          <p:grpSpPr>
            <a:xfrm>
              <a:off x="9699921" y="1549611"/>
              <a:ext cx="2206755" cy="1657139"/>
              <a:chOff x="8002438" y="1544832"/>
              <a:chExt cx="2206755" cy="1657139"/>
            </a:xfrm>
          </p:grpSpPr>
          <p:pic>
            <p:nvPicPr>
              <p:cNvPr id="23" name="그림 22">
                <a:extLst>
                  <a:ext uri="{FF2B5EF4-FFF2-40B4-BE49-F238E27FC236}">
                    <a16:creationId xmlns:a16="http://schemas.microsoft.com/office/drawing/2014/main" id="{399AAE86-5E25-8FD4-B2FF-5B137C30EB8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002438" y="1544832"/>
                <a:ext cx="2206755" cy="1657139"/>
              </a:xfrm>
              <a:prstGeom prst="rect">
                <a:avLst/>
              </a:prstGeom>
            </p:spPr>
          </p:pic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90CAA0FC-A046-8AB1-68DC-C661FB7193AB}"/>
                  </a:ext>
                </a:extLst>
              </p:cNvPr>
              <p:cNvSpPr txBox="1"/>
              <p:nvPr/>
            </p:nvSpPr>
            <p:spPr>
              <a:xfrm>
                <a:off x="9771253" y="1544832"/>
                <a:ext cx="437940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ko-KR" sz="1400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Ti</a:t>
                </a:r>
                <a:r>
                  <a:rPr lang="en-US" altLang="ko-KR" sz="1400" b="1" baseline="30000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4+</a:t>
                </a:r>
                <a:endParaRPr lang="ko-KR" altLang="en-US" sz="1400" b="1" baseline="300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F2CCDA7A-67FF-E867-E343-F8F3D6214B49}"/>
                  </a:ext>
                </a:extLst>
              </p:cNvPr>
              <p:cNvSpPr txBox="1"/>
              <p:nvPr/>
            </p:nvSpPr>
            <p:spPr>
              <a:xfrm>
                <a:off x="8507405" y="1736911"/>
                <a:ext cx="922047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ko-KR" sz="1400" b="1" dirty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Ti</a:t>
                </a:r>
                <a:r>
                  <a:rPr lang="en-US" altLang="ko-KR" sz="1400" b="1" baseline="30000" dirty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5+</a:t>
                </a:r>
                <a:r>
                  <a:rPr lang="en-US" altLang="ko-KR" sz="1400" b="1" dirty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 ~ Ti</a:t>
                </a:r>
                <a:r>
                  <a:rPr lang="en-US" altLang="ko-KR" sz="1400" b="1" baseline="30000" dirty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11+</a:t>
                </a:r>
                <a:endParaRPr lang="ko-KR" altLang="en-US" sz="1400" b="1" baseline="300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8E87E131-E21A-F3D5-7BCE-FE67C6EB364A}"/>
                  </a:ext>
                </a:extLst>
              </p:cNvPr>
              <p:cNvSpPr txBox="1"/>
              <p:nvPr/>
            </p:nvSpPr>
            <p:spPr>
              <a:xfrm>
                <a:off x="8544712" y="1971150"/>
                <a:ext cx="498855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ko-KR" sz="1400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Ti</a:t>
                </a:r>
                <a:r>
                  <a:rPr lang="en-US" altLang="ko-KR" sz="1400" b="1" baseline="30000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12+</a:t>
                </a:r>
                <a:endParaRPr lang="ko-KR" altLang="en-US" sz="1400" b="1" baseline="300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84B87555-4266-7DB4-5388-A93314DF543B}"/>
                  </a:ext>
                </a:extLst>
              </p:cNvPr>
              <p:cNvSpPr txBox="1"/>
              <p:nvPr/>
            </p:nvSpPr>
            <p:spPr>
              <a:xfrm>
                <a:off x="8275578" y="2179026"/>
                <a:ext cx="982961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ko-KR" sz="1400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Ti</a:t>
                </a:r>
                <a:r>
                  <a:rPr lang="en-US" altLang="ko-KR" sz="1400" b="1" baseline="30000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13+</a:t>
                </a:r>
                <a:r>
                  <a:rPr lang="en-US" altLang="ko-KR" sz="1400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 ~ Ti</a:t>
                </a:r>
                <a:r>
                  <a:rPr lang="en-US" altLang="ko-KR" sz="1400" b="1" baseline="30000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19+</a:t>
                </a:r>
                <a:endParaRPr lang="ko-KR" altLang="en-US" sz="1400" b="1" baseline="300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1975420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240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11" fill="hold" display="0">
                  <p:stCondLst>
                    <p:cond delay="indefinite"/>
                  </p:stCondLst>
                </p:cTn>
                <p:tgtEl>
                  <p:spTgt spid="13"/>
                </p:tgtEl>
              </p:cMediaNode>
            </p:video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6" dur="1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슬라이드 번호 개체 틀 2">
            <a:extLst>
              <a:ext uri="{FF2B5EF4-FFF2-40B4-BE49-F238E27FC236}">
                <a16:creationId xmlns:a16="http://schemas.microsoft.com/office/drawing/2014/main" id="{92F5EE70-6B11-B505-673E-F5CB43CFC8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8800" y="6508702"/>
            <a:ext cx="2743200" cy="365125"/>
          </a:xfrm>
        </p:spPr>
        <p:txBody>
          <a:bodyPr/>
          <a:lstStyle/>
          <a:p>
            <a:fld id="{BEEE23E5-C1C1-452B-A0E7-6E7F42B3D126}" type="slidenum">
              <a:rPr lang="ko-KR" altLang="en-US" smtClean="0">
                <a:solidFill>
                  <a:schemeClr val="bg1"/>
                </a:solidFill>
              </a:rPr>
              <a:t>5</a:t>
            </a:fld>
            <a:endParaRPr lang="ko-KR" altLang="en-US" dirty="0">
              <a:solidFill>
                <a:schemeClr val="bg1"/>
              </a:solidFill>
            </a:endParaRPr>
          </a:p>
        </p:txBody>
      </p:sp>
      <p:sp>
        <p:nvSpPr>
          <p:cNvPr id="21" name="제목 1">
            <a:extLst>
              <a:ext uri="{FF2B5EF4-FFF2-40B4-BE49-F238E27FC236}">
                <a16:creationId xmlns:a16="http://schemas.microsoft.com/office/drawing/2014/main" id="{0C112035-9990-52DF-214A-F9EC5A9E9721}"/>
              </a:ext>
            </a:extLst>
          </p:cNvPr>
          <p:cNvSpPr txBox="1">
            <a:spLocks/>
          </p:cNvSpPr>
          <p:nvPr/>
        </p:nvSpPr>
        <p:spPr>
          <a:xfrm>
            <a:off x="335682" y="3159"/>
            <a:ext cx="9426883" cy="99620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ko-KR" sz="4000" b="1" dirty="0"/>
              <a:t>Metal Target-based LWFA : ATA vs. TA </a:t>
            </a:r>
            <a:endParaRPr lang="ko-KR" altLang="en-US" sz="4000" b="1" dirty="0"/>
          </a:p>
        </p:txBody>
      </p:sp>
      <p:pic>
        <p:nvPicPr>
          <p:cNvPr id="27" name="그림 26" descr="텍스트, 스크린샷, 다채로움이(가) 표시된 사진&#10;&#10;자동 생성된 설명">
            <a:extLst>
              <a:ext uri="{FF2B5EF4-FFF2-40B4-BE49-F238E27FC236}">
                <a16:creationId xmlns:a16="http://schemas.microsoft.com/office/drawing/2014/main" id="{4BE2770D-EC05-57DE-F66F-ADA7C6AE897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408" r="19013"/>
          <a:stretch/>
        </p:blipFill>
        <p:spPr>
          <a:xfrm>
            <a:off x="367048" y="838797"/>
            <a:ext cx="2176529" cy="2005506"/>
          </a:xfrm>
          <a:prstGeom prst="rect">
            <a:avLst/>
          </a:prstGeom>
        </p:spPr>
      </p:pic>
      <p:pic>
        <p:nvPicPr>
          <p:cNvPr id="29" name="그림 28" descr="텍스트, 스크린샷, 다채로움이(가) 표시된 사진&#10;&#10;자동 생성된 설명">
            <a:extLst>
              <a:ext uri="{FF2B5EF4-FFF2-40B4-BE49-F238E27FC236}">
                <a16:creationId xmlns:a16="http://schemas.microsoft.com/office/drawing/2014/main" id="{3D531DF0-FCC2-CC4D-7753-C46BF4B64BC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919" r="18743"/>
          <a:stretch/>
        </p:blipFill>
        <p:spPr>
          <a:xfrm>
            <a:off x="2878427" y="838797"/>
            <a:ext cx="1854119" cy="2005506"/>
          </a:xfrm>
          <a:prstGeom prst="rect">
            <a:avLst/>
          </a:prstGeom>
        </p:spPr>
      </p:pic>
      <p:pic>
        <p:nvPicPr>
          <p:cNvPr id="2" name="그림 1" descr="스크린샷, 그래프, 라인, 일렉트릭 블루이(가) 표시된 사진&#10;&#10;자동 생성된 설명">
            <a:extLst>
              <a:ext uri="{FF2B5EF4-FFF2-40B4-BE49-F238E27FC236}">
                <a16:creationId xmlns:a16="http://schemas.microsoft.com/office/drawing/2014/main" id="{7E50D429-D779-F5CC-D9B1-07B46F8BEFD4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1184" y="2646112"/>
            <a:ext cx="2278912" cy="1709184"/>
          </a:xfrm>
          <a:prstGeom prst="rect">
            <a:avLst/>
          </a:prstGeom>
        </p:spPr>
      </p:pic>
      <p:pic>
        <p:nvPicPr>
          <p:cNvPr id="11" name="그림 10">
            <a:extLst>
              <a:ext uri="{FF2B5EF4-FFF2-40B4-BE49-F238E27FC236}">
                <a16:creationId xmlns:a16="http://schemas.microsoft.com/office/drawing/2014/main" id="{46F8857E-1A1A-9E7B-6F3B-173C605496D0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513" t="-743" r="525" b="743"/>
          <a:stretch/>
        </p:blipFill>
        <p:spPr>
          <a:xfrm>
            <a:off x="2801159" y="2656570"/>
            <a:ext cx="2050148" cy="1709184"/>
          </a:xfrm>
          <a:prstGeom prst="rect">
            <a:avLst/>
          </a:prstGeom>
        </p:spPr>
      </p:pic>
      <p:cxnSp>
        <p:nvCxnSpPr>
          <p:cNvPr id="23" name="직선 연결선 22">
            <a:extLst>
              <a:ext uri="{FF2B5EF4-FFF2-40B4-BE49-F238E27FC236}">
                <a16:creationId xmlns:a16="http://schemas.microsoft.com/office/drawing/2014/main" id="{4665A853-AFB2-D751-5DD2-3BBC7C2A7379}"/>
              </a:ext>
            </a:extLst>
          </p:cNvPr>
          <p:cNvCxnSpPr>
            <a:stCxn id="44" idx="2"/>
            <a:endCxn id="43" idx="3"/>
          </p:cNvCxnSpPr>
          <p:nvPr/>
        </p:nvCxnSpPr>
        <p:spPr>
          <a:xfrm flipV="1">
            <a:off x="7221412" y="3109456"/>
            <a:ext cx="664499" cy="31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아래쪽 화살표 17">
            <a:extLst>
              <a:ext uri="{FF2B5EF4-FFF2-40B4-BE49-F238E27FC236}">
                <a16:creationId xmlns:a16="http://schemas.microsoft.com/office/drawing/2014/main" id="{99AC3E14-AB41-3E05-90FD-44737370169B}"/>
              </a:ext>
            </a:extLst>
          </p:cNvPr>
          <p:cNvSpPr/>
          <p:nvPr/>
        </p:nvSpPr>
        <p:spPr>
          <a:xfrm>
            <a:off x="7394383" y="1607112"/>
            <a:ext cx="331584" cy="408423"/>
          </a:xfrm>
          <a:prstGeom prst="downArrow">
            <a:avLst>
              <a:gd name="adj1" fmla="val 50000"/>
              <a:gd name="adj2" fmla="val 50633"/>
            </a:avLst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100" dirty="0"/>
          </a:p>
        </p:txBody>
      </p:sp>
      <p:sp>
        <p:nvSpPr>
          <p:cNvPr id="25" name="오른쪽 화살표 18">
            <a:extLst>
              <a:ext uri="{FF2B5EF4-FFF2-40B4-BE49-F238E27FC236}">
                <a16:creationId xmlns:a16="http://schemas.microsoft.com/office/drawing/2014/main" id="{D62E5F11-6E21-CB67-CE66-BEE79B290449}"/>
              </a:ext>
            </a:extLst>
          </p:cNvPr>
          <p:cNvSpPr/>
          <p:nvPr/>
        </p:nvSpPr>
        <p:spPr>
          <a:xfrm rot="19718837">
            <a:off x="6209190" y="2223039"/>
            <a:ext cx="2641219" cy="258727"/>
          </a:xfrm>
          <a:prstGeom prst="rightArrow">
            <a:avLst>
              <a:gd name="adj1" fmla="val 50000"/>
              <a:gd name="adj2" fmla="val 98587"/>
            </a:avLst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2">
                <a:lumMod val="20000"/>
                <a:lumOff val="80000"/>
                <a:alpha val="60000"/>
              </a:schemeClr>
            </a:solidFill>
          </a:ln>
          <a:scene3d>
            <a:camera prst="isometricLeftDown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100" dirty="0"/>
          </a:p>
        </p:txBody>
      </p:sp>
      <p:sp>
        <p:nvSpPr>
          <p:cNvPr id="26" name="타원 25">
            <a:extLst>
              <a:ext uri="{FF2B5EF4-FFF2-40B4-BE49-F238E27FC236}">
                <a16:creationId xmlns:a16="http://schemas.microsoft.com/office/drawing/2014/main" id="{2C29A879-51BB-EBC5-7417-3C9F48CB0C39}"/>
              </a:ext>
            </a:extLst>
          </p:cNvPr>
          <p:cNvSpPr/>
          <p:nvPr/>
        </p:nvSpPr>
        <p:spPr>
          <a:xfrm>
            <a:off x="7383991" y="2054437"/>
            <a:ext cx="352368" cy="927767"/>
          </a:xfrm>
          <a:prstGeom prst="ellipse">
            <a:avLst/>
          </a:prstGeom>
          <a:gradFill flip="none" rotWithShape="1">
            <a:gsLst>
              <a:gs pos="100000">
                <a:schemeClr val="accent6">
                  <a:lumMod val="20000"/>
                  <a:lumOff val="80000"/>
                  <a:alpha val="60000"/>
                </a:schemeClr>
              </a:gs>
              <a:gs pos="11000">
                <a:schemeClr val="accent6">
                  <a:lumMod val="60000"/>
                  <a:lumOff val="40000"/>
                </a:schemeClr>
              </a:gs>
              <a:gs pos="32000">
                <a:schemeClr val="accent6">
                  <a:lumMod val="40000"/>
                  <a:lumOff val="60000"/>
                </a:schemeClr>
              </a:gs>
              <a:gs pos="58000">
                <a:schemeClr val="accent6">
                  <a:lumMod val="40000"/>
                  <a:lumOff val="6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solidFill>
              <a:schemeClr val="accent6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100" dirty="0"/>
          </a:p>
        </p:txBody>
      </p:sp>
      <p:grpSp>
        <p:nvGrpSpPr>
          <p:cNvPr id="28" name="그룹 27">
            <a:extLst>
              <a:ext uri="{FF2B5EF4-FFF2-40B4-BE49-F238E27FC236}">
                <a16:creationId xmlns:a16="http://schemas.microsoft.com/office/drawing/2014/main" id="{CAF8886C-CBFD-E7B7-D45F-14CE7559990B}"/>
              </a:ext>
            </a:extLst>
          </p:cNvPr>
          <p:cNvGrpSpPr/>
          <p:nvPr/>
        </p:nvGrpSpPr>
        <p:grpSpPr>
          <a:xfrm>
            <a:off x="7221411" y="2562875"/>
            <a:ext cx="664499" cy="1093160"/>
            <a:chOff x="-7143750" y="21820058"/>
            <a:chExt cx="2514728" cy="4175371"/>
          </a:xfrm>
        </p:grpSpPr>
        <p:sp>
          <p:nvSpPr>
            <p:cNvPr id="43" name="원통 16">
              <a:extLst>
                <a:ext uri="{FF2B5EF4-FFF2-40B4-BE49-F238E27FC236}">
                  <a16:creationId xmlns:a16="http://schemas.microsoft.com/office/drawing/2014/main" id="{2B4D2CB0-0322-0674-4CDA-9B3B45C52D70}"/>
                </a:ext>
              </a:extLst>
            </p:cNvPr>
            <p:cNvSpPr/>
            <p:nvPr/>
          </p:nvSpPr>
          <p:spPr>
            <a:xfrm rot="16200000">
              <a:off x="-7972930" y="22651521"/>
              <a:ext cx="4175371" cy="2512445"/>
            </a:xfrm>
            <a:prstGeom prst="can">
              <a:avLst>
                <a:gd name="adj" fmla="val 50000"/>
              </a:avLst>
            </a:prstGeom>
            <a:gradFill flip="none" rotWithShape="1">
              <a:gsLst>
                <a:gs pos="50000">
                  <a:srgbClr val="CDCDCD">
                    <a:alpha val="0"/>
                  </a:srgbClr>
                </a:gs>
                <a:gs pos="50000">
                  <a:schemeClr val="bg1">
                    <a:lumMod val="65000"/>
                  </a:schemeClr>
                </a:gs>
                <a:gs pos="79000">
                  <a:schemeClr val="bg1">
                    <a:lumMod val="85000"/>
                  </a:schemeClr>
                </a:gs>
                <a:gs pos="0">
                  <a:schemeClr val="bg1">
                    <a:lumMod val="50000"/>
                    <a:alpha val="0"/>
                  </a:schemeClr>
                </a:gs>
                <a:gs pos="100000">
                  <a:schemeClr val="bg1">
                    <a:lumMod val="50000"/>
                  </a:schemeClr>
                </a:gs>
              </a:gsLst>
              <a:lin ang="0" scaled="1"/>
              <a:tileRect/>
            </a:gradFill>
            <a:ln>
              <a:gradFill flip="none" rotWithShape="1">
                <a:gsLst>
                  <a:gs pos="100000">
                    <a:schemeClr val="tx1"/>
                  </a:gs>
                  <a:gs pos="50000">
                    <a:schemeClr val="accent1">
                      <a:lumMod val="45000"/>
                      <a:lumOff val="55000"/>
                      <a:alpha val="0"/>
                    </a:schemeClr>
                  </a:gs>
                  <a:gs pos="50000">
                    <a:schemeClr val="tx1"/>
                  </a:gs>
                  <a:gs pos="100000">
                    <a:schemeClr val="accent1">
                      <a:lumMod val="30000"/>
                      <a:lumOff val="70000"/>
                    </a:schemeClr>
                  </a:gs>
                </a:gsLst>
                <a:lin ang="0" scaled="1"/>
                <a:tileRect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100" dirty="0"/>
            </a:p>
          </p:txBody>
        </p:sp>
        <p:sp>
          <p:nvSpPr>
            <p:cNvPr id="44" name="타원 43">
              <a:extLst>
                <a:ext uri="{FF2B5EF4-FFF2-40B4-BE49-F238E27FC236}">
                  <a16:creationId xmlns:a16="http://schemas.microsoft.com/office/drawing/2014/main" id="{273CAEE3-5C5F-4EA7-0B42-9FD0292FE025}"/>
                </a:ext>
              </a:extLst>
            </p:cNvPr>
            <p:cNvSpPr/>
            <p:nvPr/>
          </p:nvSpPr>
          <p:spPr>
            <a:xfrm>
              <a:off x="-7143750" y="21824576"/>
              <a:ext cx="1250951" cy="4168760"/>
            </a:xfrm>
            <a:prstGeom prst="ellipse">
              <a:avLst/>
            </a:prstGeom>
            <a:gradFill flip="none" rotWithShape="1">
              <a:gsLst>
                <a:gs pos="50000">
                  <a:srgbClr val="CDCDCD">
                    <a:alpha val="0"/>
                  </a:srgbClr>
                </a:gs>
                <a:gs pos="50000">
                  <a:srgbClr val="C0C0C0"/>
                </a:gs>
                <a:gs pos="100000">
                  <a:schemeClr val="bg1">
                    <a:lumMod val="85000"/>
                  </a:schemeClr>
                </a:gs>
                <a:gs pos="0">
                  <a:schemeClr val="bg1">
                    <a:lumMod val="50000"/>
                    <a:alpha val="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16200000" scaled="1"/>
              <a:tileRect/>
            </a:gradFill>
            <a:ln w="12700">
              <a:gradFill>
                <a:gsLst>
                  <a:gs pos="0">
                    <a:schemeClr val="tx1"/>
                  </a:gs>
                  <a:gs pos="50000">
                    <a:schemeClr val="tx1"/>
                  </a:gs>
                  <a:gs pos="50000">
                    <a:schemeClr val="accent1">
                      <a:lumMod val="45000"/>
                      <a:lumOff val="55000"/>
                      <a:alpha val="0"/>
                    </a:schemeClr>
                  </a:gs>
                  <a:gs pos="100000">
                    <a:schemeClr val="accent1">
                      <a:lumMod val="30000"/>
                      <a:lumOff val="70000"/>
                      <a:alpha val="0"/>
                    </a:schemeClr>
                  </a:gs>
                </a:gsLst>
                <a:lin ang="5400000" scaled="1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100" dirty="0"/>
            </a:p>
          </p:txBody>
        </p:sp>
      </p:grpSp>
      <p:sp>
        <p:nvSpPr>
          <p:cNvPr id="30" name="TextBox 29">
            <a:extLst>
              <a:ext uri="{FF2B5EF4-FFF2-40B4-BE49-F238E27FC236}">
                <a16:creationId xmlns:a16="http://schemas.microsoft.com/office/drawing/2014/main" id="{B56BE48E-50CF-22DE-9987-F7A8C2EB1D77}"/>
              </a:ext>
            </a:extLst>
          </p:cNvPr>
          <p:cNvSpPr txBox="1"/>
          <p:nvPr/>
        </p:nvSpPr>
        <p:spPr>
          <a:xfrm>
            <a:off x="7240183" y="1588456"/>
            <a:ext cx="1074361" cy="1692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050" dirty="0"/>
              <a:t>Pre-pulse</a:t>
            </a:r>
            <a:endParaRPr lang="ko-KR" altLang="en-US" sz="1050" dirty="0"/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674B9E11-E4E2-3272-2B88-0546E2C30221}"/>
              </a:ext>
            </a:extLst>
          </p:cNvPr>
          <p:cNvSpPr txBox="1"/>
          <p:nvPr/>
        </p:nvSpPr>
        <p:spPr>
          <a:xfrm>
            <a:off x="6432625" y="2248222"/>
            <a:ext cx="810126" cy="1692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050" dirty="0"/>
              <a:t>Main Laser</a:t>
            </a:r>
            <a:endParaRPr lang="ko-KR" altLang="en-US" sz="1050" dirty="0"/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E1C4CF66-75FE-C5D0-BF9F-4D77F5C7D7BC}"/>
              </a:ext>
            </a:extLst>
          </p:cNvPr>
          <p:cNvSpPr txBox="1"/>
          <p:nvPr/>
        </p:nvSpPr>
        <p:spPr>
          <a:xfrm>
            <a:off x="6844504" y="3076290"/>
            <a:ext cx="1475435" cy="1692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100" dirty="0" err="1"/>
              <a:t>metalic</a:t>
            </a:r>
            <a:r>
              <a:rPr lang="en-US" altLang="ko-KR" sz="1100" dirty="0"/>
              <a:t> disk target</a:t>
            </a:r>
            <a:endParaRPr lang="ko-KR" altLang="en-US" sz="1100" dirty="0"/>
          </a:p>
        </p:txBody>
      </p:sp>
      <p:cxnSp>
        <p:nvCxnSpPr>
          <p:cNvPr id="33" name="직선 연결선 32">
            <a:extLst>
              <a:ext uri="{FF2B5EF4-FFF2-40B4-BE49-F238E27FC236}">
                <a16:creationId xmlns:a16="http://schemas.microsoft.com/office/drawing/2014/main" id="{E03B749E-6751-A5C3-A2E5-A1A23AD38738}"/>
              </a:ext>
            </a:extLst>
          </p:cNvPr>
          <p:cNvCxnSpPr>
            <a:cxnSpLocks/>
            <a:stCxn id="40" idx="0"/>
          </p:cNvCxnSpPr>
          <p:nvPr/>
        </p:nvCxnSpPr>
        <p:spPr>
          <a:xfrm flipV="1">
            <a:off x="7549977" y="1169961"/>
            <a:ext cx="1490622" cy="866574"/>
          </a:xfrm>
          <a:prstGeom prst="line">
            <a:avLst/>
          </a:prstGeom>
          <a:ln w="2222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직선 연결선 33">
            <a:extLst>
              <a:ext uri="{FF2B5EF4-FFF2-40B4-BE49-F238E27FC236}">
                <a16:creationId xmlns:a16="http://schemas.microsoft.com/office/drawing/2014/main" id="{009B6FEF-6EB2-9217-A7EB-9BFBBB51C0EA}"/>
              </a:ext>
            </a:extLst>
          </p:cNvPr>
          <p:cNvCxnSpPr>
            <a:cxnSpLocks/>
            <a:stCxn id="40" idx="2"/>
          </p:cNvCxnSpPr>
          <p:nvPr/>
        </p:nvCxnSpPr>
        <p:spPr>
          <a:xfrm>
            <a:off x="7549977" y="2595460"/>
            <a:ext cx="1614812" cy="546746"/>
          </a:xfrm>
          <a:prstGeom prst="line">
            <a:avLst/>
          </a:prstGeom>
          <a:ln w="2222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평행 사변형 34">
            <a:extLst>
              <a:ext uri="{FF2B5EF4-FFF2-40B4-BE49-F238E27FC236}">
                <a16:creationId xmlns:a16="http://schemas.microsoft.com/office/drawing/2014/main" id="{0BC40323-C4BB-473E-9F81-89DA94866A88}"/>
              </a:ext>
            </a:extLst>
          </p:cNvPr>
          <p:cNvSpPr/>
          <p:nvPr/>
        </p:nvSpPr>
        <p:spPr>
          <a:xfrm flipV="1">
            <a:off x="7322665" y="2309329"/>
            <a:ext cx="235730" cy="90260"/>
          </a:xfrm>
          <a:prstGeom prst="parallelogram">
            <a:avLst>
              <a:gd name="adj" fmla="val 65391"/>
            </a:avLst>
          </a:prstGeom>
          <a:solidFill>
            <a:srgbClr val="FFD3B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100"/>
          </a:p>
        </p:txBody>
      </p:sp>
      <p:grpSp>
        <p:nvGrpSpPr>
          <p:cNvPr id="36" name="그룹 35">
            <a:extLst>
              <a:ext uri="{FF2B5EF4-FFF2-40B4-BE49-F238E27FC236}">
                <a16:creationId xmlns:a16="http://schemas.microsoft.com/office/drawing/2014/main" id="{0D791A8B-E545-5077-8DF7-181D76BE9856}"/>
              </a:ext>
            </a:extLst>
          </p:cNvPr>
          <p:cNvGrpSpPr/>
          <p:nvPr/>
        </p:nvGrpSpPr>
        <p:grpSpPr>
          <a:xfrm>
            <a:off x="6722971" y="2126218"/>
            <a:ext cx="1664418" cy="444737"/>
            <a:chOff x="1082216" y="16907171"/>
            <a:chExt cx="3012009" cy="933195"/>
          </a:xfrm>
        </p:grpSpPr>
        <p:sp>
          <p:nvSpPr>
            <p:cNvPr id="41" name="자유형: 도형 40">
              <a:extLst>
                <a:ext uri="{FF2B5EF4-FFF2-40B4-BE49-F238E27FC236}">
                  <a16:creationId xmlns:a16="http://schemas.microsoft.com/office/drawing/2014/main" id="{4067B854-1EBA-9A91-C7FA-C9BA67E8FF63}"/>
                </a:ext>
              </a:extLst>
            </p:cNvPr>
            <p:cNvSpPr/>
            <p:nvPr/>
          </p:nvSpPr>
          <p:spPr>
            <a:xfrm>
              <a:off x="1093850" y="16907171"/>
              <a:ext cx="3000375" cy="361960"/>
            </a:xfrm>
            <a:custGeom>
              <a:avLst/>
              <a:gdLst>
                <a:gd name="connsiteX0" fmla="*/ 0 w 3000375"/>
                <a:gd name="connsiteY0" fmla="*/ 0 h 361960"/>
                <a:gd name="connsiteX1" fmla="*/ 1504950 w 3000375"/>
                <a:gd name="connsiteY1" fmla="*/ 361950 h 361960"/>
                <a:gd name="connsiteX2" fmla="*/ 3000375 w 3000375"/>
                <a:gd name="connsiteY2" fmla="*/ 9525 h 3619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000375" h="361960">
                  <a:moveTo>
                    <a:pt x="0" y="0"/>
                  </a:moveTo>
                  <a:cubicBezTo>
                    <a:pt x="502444" y="180181"/>
                    <a:pt x="1004888" y="360363"/>
                    <a:pt x="1504950" y="361950"/>
                  </a:cubicBezTo>
                  <a:cubicBezTo>
                    <a:pt x="2005012" y="363537"/>
                    <a:pt x="2502693" y="186531"/>
                    <a:pt x="3000375" y="9525"/>
                  </a:cubicBezTo>
                </a:path>
              </a:pathLst>
            </a:custGeom>
            <a:noFill/>
            <a:ln w="15875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100"/>
            </a:p>
          </p:txBody>
        </p:sp>
        <p:sp>
          <p:nvSpPr>
            <p:cNvPr id="42" name="자유형: 도형 41">
              <a:extLst>
                <a:ext uri="{FF2B5EF4-FFF2-40B4-BE49-F238E27FC236}">
                  <a16:creationId xmlns:a16="http://schemas.microsoft.com/office/drawing/2014/main" id="{A59C319B-2019-3263-3BC2-2E2CA3FE1F68}"/>
                </a:ext>
              </a:extLst>
            </p:cNvPr>
            <p:cNvSpPr/>
            <p:nvPr/>
          </p:nvSpPr>
          <p:spPr>
            <a:xfrm flipV="1">
              <a:off x="1082216" y="17478406"/>
              <a:ext cx="3000375" cy="361960"/>
            </a:xfrm>
            <a:custGeom>
              <a:avLst/>
              <a:gdLst>
                <a:gd name="connsiteX0" fmla="*/ 0 w 3000375"/>
                <a:gd name="connsiteY0" fmla="*/ 0 h 361960"/>
                <a:gd name="connsiteX1" fmla="*/ 1504950 w 3000375"/>
                <a:gd name="connsiteY1" fmla="*/ 361950 h 361960"/>
                <a:gd name="connsiteX2" fmla="*/ 3000375 w 3000375"/>
                <a:gd name="connsiteY2" fmla="*/ 9525 h 3619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000375" h="361960">
                  <a:moveTo>
                    <a:pt x="0" y="0"/>
                  </a:moveTo>
                  <a:cubicBezTo>
                    <a:pt x="502444" y="180181"/>
                    <a:pt x="1004888" y="360363"/>
                    <a:pt x="1504950" y="361950"/>
                  </a:cubicBezTo>
                  <a:cubicBezTo>
                    <a:pt x="2005012" y="363537"/>
                    <a:pt x="2502693" y="186531"/>
                    <a:pt x="3000375" y="9525"/>
                  </a:cubicBezTo>
                </a:path>
              </a:pathLst>
            </a:custGeom>
            <a:noFill/>
            <a:ln w="15875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100"/>
            </a:p>
          </p:txBody>
        </p:sp>
      </p:grpSp>
      <p:sp>
        <p:nvSpPr>
          <p:cNvPr id="40" name="직사각형 39">
            <a:extLst>
              <a:ext uri="{FF2B5EF4-FFF2-40B4-BE49-F238E27FC236}">
                <a16:creationId xmlns:a16="http://schemas.microsoft.com/office/drawing/2014/main" id="{8BEC1692-E3EF-4C64-CB09-8290BD98A958}"/>
              </a:ext>
            </a:extLst>
          </p:cNvPr>
          <p:cNvSpPr/>
          <p:nvPr/>
        </p:nvSpPr>
        <p:spPr>
          <a:xfrm>
            <a:off x="7331962" y="2036535"/>
            <a:ext cx="436029" cy="558925"/>
          </a:xfrm>
          <a:prstGeom prst="rect">
            <a:avLst/>
          </a:prstGeom>
          <a:noFill/>
          <a:ln w="349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100"/>
          </a:p>
        </p:txBody>
      </p:sp>
      <p:sp>
        <p:nvSpPr>
          <p:cNvPr id="15" name="원호 14">
            <a:extLst>
              <a:ext uri="{FF2B5EF4-FFF2-40B4-BE49-F238E27FC236}">
                <a16:creationId xmlns:a16="http://schemas.microsoft.com/office/drawing/2014/main" id="{86EFF58C-8C92-8653-3C3F-3ACA1FEF1F82}"/>
              </a:ext>
            </a:extLst>
          </p:cNvPr>
          <p:cNvSpPr/>
          <p:nvPr/>
        </p:nvSpPr>
        <p:spPr>
          <a:xfrm>
            <a:off x="7321939" y="2566185"/>
            <a:ext cx="297080" cy="1091428"/>
          </a:xfrm>
          <a:prstGeom prst="arc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ko-KR" altLang="en-US" sz="1100"/>
          </a:p>
        </p:txBody>
      </p:sp>
      <p:cxnSp>
        <p:nvCxnSpPr>
          <p:cNvPr id="16" name="직선 화살표 연결선 15">
            <a:extLst>
              <a:ext uri="{FF2B5EF4-FFF2-40B4-BE49-F238E27FC236}">
                <a16:creationId xmlns:a16="http://schemas.microsoft.com/office/drawing/2014/main" id="{099FF06E-6CE8-8553-083A-6EA1074989D0}"/>
              </a:ext>
            </a:extLst>
          </p:cNvPr>
          <p:cNvCxnSpPr>
            <a:cxnSpLocks/>
            <a:stCxn id="17" idx="1"/>
          </p:cNvCxnSpPr>
          <p:nvPr/>
        </p:nvCxnSpPr>
        <p:spPr>
          <a:xfrm flipH="1" flipV="1">
            <a:off x="7628515" y="2959440"/>
            <a:ext cx="279760" cy="8481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>
            <a:extLst>
              <a:ext uri="{FF2B5EF4-FFF2-40B4-BE49-F238E27FC236}">
                <a16:creationId xmlns:a16="http://schemas.microsoft.com/office/drawing/2014/main" id="{4CD663A3-8746-557F-0523-AD8B04E91A66}"/>
              </a:ext>
            </a:extLst>
          </p:cNvPr>
          <p:cNvSpPr txBox="1"/>
          <p:nvPr/>
        </p:nvSpPr>
        <p:spPr>
          <a:xfrm>
            <a:off x="7908275" y="2918067"/>
            <a:ext cx="901870" cy="2523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000" dirty="0"/>
              <a:t>Thin Ti layer</a:t>
            </a:r>
            <a:endParaRPr lang="ko-KR" altLang="en-US" sz="1000" dirty="0"/>
          </a:p>
        </p:txBody>
      </p:sp>
      <p:grpSp>
        <p:nvGrpSpPr>
          <p:cNvPr id="52" name="그룹 51">
            <a:extLst>
              <a:ext uri="{FF2B5EF4-FFF2-40B4-BE49-F238E27FC236}">
                <a16:creationId xmlns:a16="http://schemas.microsoft.com/office/drawing/2014/main" id="{47F442EA-31E6-728B-4D1F-FBA140E6BED8}"/>
              </a:ext>
            </a:extLst>
          </p:cNvPr>
          <p:cNvGrpSpPr/>
          <p:nvPr/>
        </p:nvGrpSpPr>
        <p:grpSpPr>
          <a:xfrm>
            <a:off x="6209190" y="3807590"/>
            <a:ext cx="2941106" cy="2466270"/>
            <a:chOff x="1556972" y="2787642"/>
            <a:chExt cx="4850929" cy="4067756"/>
          </a:xfrm>
        </p:grpSpPr>
        <p:cxnSp>
          <p:nvCxnSpPr>
            <p:cNvPr id="53" name="직선 연결선 52">
              <a:extLst>
                <a:ext uri="{FF2B5EF4-FFF2-40B4-BE49-F238E27FC236}">
                  <a16:creationId xmlns:a16="http://schemas.microsoft.com/office/drawing/2014/main" id="{3E42C237-57AA-6D64-64C6-E9068A9E1D74}"/>
                </a:ext>
              </a:extLst>
            </p:cNvPr>
            <p:cNvCxnSpPr/>
            <p:nvPr/>
          </p:nvCxnSpPr>
          <p:spPr>
            <a:xfrm flipV="1">
              <a:off x="3218299" y="5943840"/>
              <a:ext cx="1090621" cy="522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4" name="아래쪽 화살표 17">
              <a:extLst>
                <a:ext uri="{FF2B5EF4-FFF2-40B4-BE49-F238E27FC236}">
                  <a16:creationId xmlns:a16="http://schemas.microsoft.com/office/drawing/2014/main" id="{B7CDE03F-8981-8C9F-DCC2-558CB1EBD874}"/>
                </a:ext>
              </a:extLst>
            </p:cNvPr>
            <p:cNvSpPr/>
            <p:nvPr/>
          </p:nvSpPr>
          <p:spPr>
            <a:xfrm>
              <a:off x="3502190" y="3478092"/>
              <a:ext cx="544218" cy="670330"/>
            </a:xfrm>
            <a:prstGeom prst="downArrow">
              <a:avLst>
                <a:gd name="adj1" fmla="val 50000"/>
                <a:gd name="adj2" fmla="val 50633"/>
              </a:avLst>
            </a:prstGeom>
            <a:solidFill>
              <a:schemeClr val="accent2">
                <a:lumMod val="20000"/>
                <a:lumOff val="80000"/>
              </a:schemeClr>
            </a:solidFill>
            <a:ln>
              <a:solidFill>
                <a:schemeClr val="accent2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100" dirty="0"/>
            </a:p>
          </p:txBody>
        </p:sp>
        <p:sp>
          <p:nvSpPr>
            <p:cNvPr id="55" name="오른쪽 화살표 18">
              <a:extLst>
                <a:ext uri="{FF2B5EF4-FFF2-40B4-BE49-F238E27FC236}">
                  <a16:creationId xmlns:a16="http://schemas.microsoft.com/office/drawing/2014/main" id="{42EA2640-C380-0C72-531F-7A7952CDDB7A}"/>
                </a:ext>
              </a:extLst>
            </p:cNvPr>
            <p:cNvSpPr/>
            <p:nvPr/>
          </p:nvSpPr>
          <p:spPr>
            <a:xfrm rot="19718837">
              <a:off x="1556972" y="4488993"/>
              <a:ext cx="4334946" cy="424640"/>
            </a:xfrm>
            <a:prstGeom prst="rightArrow">
              <a:avLst>
                <a:gd name="adj1" fmla="val 50000"/>
                <a:gd name="adj2" fmla="val 98587"/>
              </a:avLst>
            </a:prstGeom>
            <a:solidFill>
              <a:schemeClr val="accent2">
                <a:lumMod val="40000"/>
                <a:lumOff val="60000"/>
              </a:schemeClr>
            </a:solidFill>
            <a:ln>
              <a:solidFill>
                <a:schemeClr val="accent2">
                  <a:lumMod val="20000"/>
                  <a:lumOff val="80000"/>
                  <a:alpha val="60000"/>
                </a:schemeClr>
              </a:solidFill>
            </a:ln>
            <a:scene3d>
              <a:camera prst="isometricLeftDown"/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100" dirty="0"/>
            </a:p>
          </p:txBody>
        </p:sp>
        <p:sp>
          <p:nvSpPr>
            <p:cNvPr id="56" name="타원 55">
              <a:extLst>
                <a:ext uri="{FF2B5EF4-FFF2-40B4-BE49-F238E27FC236}">
                  <a16:creationId xmlns:a16="http://schemas.microsoft.com/office/drawing/2014/main" id="{49EE393B-C4E8-BB9F-1E78-A56B32D1D51F}"/>
                </a:ext>
              </a:extLst>
            </p:cNvPr>
            <p:cNvSpPr/>
            <p:nvPr/>
          </p:nvSpPr>
          <p:spPr>
            <a:xfrm>
              <a:off x="3485135" y="4212273"/>
              <a:ext cx="578330" cy="1522713"/>
            </a:xfrm>
            <a:prstGeom prst="ellipse">
              <a:avLst/>
            </a:prstGeom>
            <a:gradFill flip="none" rotWithShape="1">
              <a:gsLst>
                <a:gs pos="100000">
                  <a:schemeClr val="accent6">
                    <a:lumMod val="20000"/>
                    <a:lumOff val="80000"/>
                    <a:alpha val="60000"/>
                  </a:schemeClr>
                </a:gs>
                <a:gs pos="11000">
                  <a:schemeClr val="accent6">
                    <a:lumMod val="60000"/>
                    <a:lumOff val="40000"/>
                  </a:schemeClr>
                </a:gs>
                <a:gs pos="32000">
                  <a:schemeClr val="accent6">
                    <a:lumMod val="40000"/>
                    <a:lumOff val="60000"/>
                  </a:schemeClr>
                </a:gs>
                <a:gs pos="58000">
                  <a:schemeClr val="accent6">
                    <a:lumMod val="40000"/>
                    <a:lumOff val="6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solidFill>
                <a:schemeClr val="accent6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100" dirty="0"/>
            </a:p>
          </p:txBody>
        </p:sp>
        <p:sp>
          <p:nvSpPr>
            <p:cNvPr id="57" name="TextBox 56">
              <a:extLst>
                <a:ext uri="{FF2B5EF4-FFF2-40B4-BE49-F238E27FC236}">
                  <a16:creationId xmlns:a16="http://schemas.microsoft.com/office/drawing/2014/main" id="{2F5C7871-1F5F-9FF3-DE55-7862E5727290}"/>
                </a:ext>
              </a:extLst>
            </p:cNvPr>
            <p:cNvSpPr txBox="1"/>
            <p:nvPr/>
          </p:nvSpPr>
          <p:spPr>
            <a:xfrm>
              <a:off x="3253322" y="3521267"/>
              <a:ext cx="1763314" cy="4187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050" dirty="0"/>
                <a:t>Pre-pulse</a:t>
              </a:r>
              <a:endParaRPr lang="ko-KR" altLang="en-US" sz="1050" dirty="0"/>
            </a:p>
          </p:txBody>
        </p:sp>
        <p:sp>
          <p:nvSpPr>
            <p:cNvPr id="58" name="TextBox 57">
              <a:extLst>
                <a:ext uri="{FF2B5EF4-FFF2-40B4-BE49-F238E27FC236}">
                  <a16:creationId xmlns:a16="http://schemas.microsoft.com/office/drawing/2014/main" id="{76C81FED-38C6-DB67-D858-7A420E12F7D1}"/>
                </a:ext>
              </a:extLst>
            </p:cNvPr>
            <p:cNvSpPr txBox="1"/>
            <p:nvPr/>
          </p:nvSpPr>
          <p:spPr>
            <a:xfrm>
              <a:off x="1923690" y="4531725"/>
              <a:ext cx="1329633" cy="4187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050" dirty="0"/>
                <a:t>Main Laser</a:t>
              </a:r>
              <a:endParaRPr lang="ko-KR" altLang="en-US" sz="1050" dirty="0"/>
            </a:p>
          </p:txBody>
        </p:sp>
        <p:sp>
          <p:nvSpPr>
            <p:cNvPr id="59" name="TextBox 58">
              <a:extLst>
                <a:ext uri="{FF2B5EF4-FFF2-40B4-BE49-F238E27FC236}">
                  <a16:creationId xmlns:a16="http://schemas.microsoft.com/office/drawing/2014/main" id="{E448EE89-7EE6-F467-754B-6D38CE02D38B}"/>
                </a:ext>
              </a:extLst>
            </p:cNvPr>
            <p:cNvSpPr txBox="1"/>
            <p:nvPr/>
          </p:nvSpPr>
          <p:spPr>
            <a:xfrm>
              <a:off x="2599694" y="5889407"/>
              <a:ext cx="2421584" cy="43148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100" dirty="0" err="1"/>
                <a:t>metalic</a:t>
              </a:r>
              <a:r>
                <a:rPr lang="en-US" altLang="ko-KR" sz="1100" dirty="0"/>
                <a:t> disk target</a:t>
              </a:r>
              <a:endParaRPr lang="ko-KR" altLang="en-US" sz="1100" dirty="0"/>
            </a:p>
          </p:txBody>
        </p:sp>
        <p:cxnSp>
          <p:nvCxnSpPr>
            <p:cNvPr id="60" name="직선 연결선 59">
              <a:extLst>
                <a:ext uri="{FF2B5EF4-FFF2-40B4-BE49-F238E27FC236}">
                  <a16:creationId xmlns:a16="http://schemas.microsoft.com/office/drawing/2014/main" id="{57800A20-13BB-268D-199A-46E7A2B4B75F}"/>
                </a:ext>
              </a:extLst>
            </p:cNvPr>
            <p:cNvCxnSpPr>
              <a:cxnSpLocks/>
              <a:stCxn id="69" idx="0"/>
            </p:cNvCxnSpPr>
            <p:nvPr/>
          </p:nvCxnSpPr>
          <p:spPr>
            <a:xfrm flipV="1">
              <a:off x="3757562" y="2787642"/>
              <a:ext cx="2650339" cy="1395248"/>
            </a:xfrm>
            <a:prstGeom prst="line">
              <a:avLst/>
            </a:prstGeom>
            <a:ln w="2222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직선 연결선 60">
              <a:extLst>
                <a:ext uri="{FF2B5EF4-FFF2-40B4-BE49-F238E27FC236}">
                  <a16:creationId xmlns:a16="http://schemas.microsoft.com/office/drawing/2014/main" id="{0E6E3BD2-6D29-2633-AFC4-88E9AA7B00D3}"/>
                </a:ext>
              </a:extLst>
            </p:cNvPr>
            <p:cNvCxnSpPr>
              <a:cxnSpLocks/>
              <a:stCxn id="69" idx="2"/>
            </p:cNvCxnSpPr>
            <p:nvPr/>
          </p:nvCxnSpPr>
          <p:spPr>
            <a:xfrm>
              <a:off x="3757562" y="5100236"/>
              <a:ext cx="2650339" cy="897357"/>
            </a:xfrm>
            <a:prstGeom prst="line">
              <a:avLst/>
            </a:prstGeom>
            <a:ln w="2222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2" name="평행 사변형 61">
              <a:extLst>
                <a:ext uri="{FF2B5EF4-FFF2-40B4-BE49-F238E27FC236}">
                  <a16:creationId xmlns:a16="http://schemas.microsoft.com/office/drawing/2014/main" id="{33DA1E0C-D061-EF36-73AD-8831E2179918}"/>
                </a:ext>
              </a:extLst>
            </p:cNvPr>
            <p:cNvSpPr/>
            <p:nvPr/>
          </p:nvSpPr>
          <p:spPr>
            <a:xfrm flipV="1">
              <a:off x="3384482" y="4630618"/>
              <a:ext cx="386896" cy="148140"/>
            </a:xfrm>
            <a:prstGeom prst="parallelogram">
              <a:avLst>
                <a:gd name="adj" fmla="val 65391"/>
              </a:avLst>
            </a:prstGeom>
            <a:solidFill>
              <a:srgbClr val="FFD3B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100"/>
            </a:p>
          </p:txBody>
        </p:sp>
        <p:grpSp>
          <p:nvGrpSpPr>
            <p:cNvPr id="63" name="그룹 62">
              <a:extLst>
                <a:ext uri="{FF2B5EF4-FFF2-40B4-BE49-F238E27FC236}">
                  <a16:creationId xmlns:a16="http://schemas.microsoft.com/office/drawing/2014/main" id="{045E6595-413E-4F7C-E45A-007B69E885BC}"/>
                </a:ext>
              </a:extLst>
            </p:cNvPr>
            <p:cNvGrpSpPr/>
            <p:nvPr/>
          </p:nvGrpSpPr>
          <p:grpSpPr>
            <a:xfrm>
              <a:off x="2400225" y="4330083"/>
              <a:ext cx="2731755" cy="729933"/>
              <a:chOff x="1082216" y="16907171"/>
              <a:chExt cx="3012009" cy="933195"/>
            </a:xfrm>
          </p:grpSpPr>
          <p:sp>
            <p:nvSpPr>
              <p:cNvPr id="71" name="자유형: 도형 70">
                <a:extLst>
                  <a:ext uri="{FF2B5EF4-FFF2-40B4-BE49-F238E27FC236}">
                    <a16:creationId xmlns:a16="http://schemas.microsoft.com/office/drawing/2014/main" id="{987B12F3-E90D-11C7-B960-0720B0E3D15A}"/>
                  </a:ext>
                </a:extLst>
              </p:cNvPr>
              <p:cNvSpPr/>
              <p:nvPr/>
            </p:nvSpPr>
            <p:spPr>
              <a:xfrm>
                <a:off x="1093850" y="16907171"/>
                <a:ext cx="3000375" cy="361960"/>
              </a:xfrm>
              <a:custGeom>
                <a:avLst/>
                <a:gdLst>
                  <a:gd name="connsiteX0" fmla="*/ 0 w 3000375"/>
                  <a:gd name="connsiteY0" fmla="*/ 0 h 361960"/>
                  <a:gd name="connsiteX1" fmla="*/ 1504950 w 3000375"/>
                  <a:gd name="connsiteY1" fmla="*/ 361950 h 361960"/>
                  <a:gd name="connsiteX2" fmla="*/ 3000375 w 3000375"/>
                  <a:gd name="connsiteY2" fmla="*/ 9525 h 3619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3000375" h="361960">
                    <a:moveTo>
                      <a:pt x="0" y="0"/>
                    </a:moveTo>
                    <a:cubicBezTo>
                      <a:pt x="502444" y="180181"/>
                      <a:pt x="1004888" y="360363"/>
                      <a:pt x="1504950" y="361950"/>
                    </a:cubicBezTo>
                    <a:cubicBezTo>
                      <a:pt x="2005012" y="363537"/>
                      <a:pt x="2502693" y="186531"/>
                      <a:pt x="3000375" y="9525"/>
                    </a:cubicBezTo>
                  </a:path>
                </a:pathLst>
              </a:custGeom>
              <a:noFill/>
              <a:ln w="15875"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100"/>
              </a:p>
            </p:txBody>
          </p:sp>
          <p:sp>
            <p:nvSpPr>
              <p:cNvPr id="72" name="자유형: 도형 71">
                <a:extLst>
                  <a:ext uri="{FF2B5EF4-FFF2-40B4-BE49-F238E27FC236}">
                    <a16:creationId xmlns:a16="http://schemas.microsoft.com/office/drawing/2014/main" id="{AB16B390-CB82-A925-C739-451DCF7EAEAA}"/>
                  </a:ext>
                </a:extLst>
              </p:cNvPr>
              <p:cNvSpPr/>
              <p:nvPr/>
            </p:nvSpPr>
            <p:spPr>
              <a:xfrm flipV="1">
                <a:off x="1082216" y="17478406"/>
                <a:ext cx="3000375" cy="361960"/>
              </a:xfrm>
              <a:custGeom>
                <a:avLst/>
                <a:gdLst>
                  <a:gd name="connsiteX0" fmla="*/ 0 w 3000375"/>
                  <a:gd name="connsiteY0" fmla="*/ 0 h 361960"/>
                  <a:gd name="connsiteX1" fmla="*/ 1504950 w 3000375"/>
                  <a:gd name="connsiteY1" fmla="*/ 361950 h 361960"/>
                  <a:gd name="connsiteX2" fmla="*/ 3000375 w 3000375"/>
                  <a:gd name="connsiteY2" fmla="*/ 9525 h 3619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3000375" h="361960">
                    <a:moveTo>
                      <a:pt x="0" y="0"/>
                    </a:moveTo>
                    <a:cubicBezTo>
                      <a:pt x="502444" y="180181"/>
                      <a:pt x="1004888" y="360363"/>
                      <a:pt x="1504950" y="361950"/>
                    </a:cubicBezTo>
                    <a:cubicBezTo>
                      <a:pt x="2005012" y="363537"/>
                      <a:pt x="2502693" y="186531"/>
                      <a:pt x="3000375" y="9525"/>
                    </a:cubicBezTo>
                  </a:path>
                </a:pathLst>
              </a:custGeom>
              <a:noFill/>
              <a:ln w="15875"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100"/>
              </a:p>
            </p:txBody>
          </p:sp>
        </p:grpSp>
        <p:sp>
          <p:nvSpPr>
            <p:cNvPr id="64" name="TextBox 63">
              <a:extLst>
                <a:ext uri="{FF2B5EF4-FFF2-40B4-BE49-F238E27FC236}">
                  <a16:creationId xmlns:a16="http://schemas.microsoft.com/office/drawing/2014/main" id="{7B4AF68F-8C9D-200E-8E66-459A4DF359BB}"/>
                </a:ext>
              </a:extLst>
            </p:cNvPr>
            <p:cNvSpPr txBox="1"/>
            <p:nvPr/>
          </p:nvSpPr>
          <p:spPr>
            <a:xfrm>
              <a:off x="2667254" y="6279130"/>
              <a:ext cx="2779078" cy="55839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sz="1600" b="1" dirty="0"/>
                <a:t>Experiment setup</a:t>
              </a:r>
              <a:endParaRPr lang="ko-KR" altLang="en-US" sz="1600" b="1" dirty="0"/>
            </a:p>
          </p:txBody>
        </p:sp>
        <p:sp>
          <p:nvSpPr>
            <p:cNvPr id="65" name="TextBox 64">
              <a:extLst>
                <a:ext uri="{FF2B5EF4-FFF2-40B4-BE49-F238E27FC236}">
                  <a16:creationId xmlns:a16="http://schemas.microsoft.com/office/drawing/2014/main" id="{136805EC-0658-1DCB-79C3-DA9A9551BF68}"/>
                </a:ext>
              </a:extLst>
            </p:cNvPr>
            <p:cNvSpPr txBox="1"/>
            <p:nvPr/>
          </p:nvSpPr>
          <p:spPr>
            <a:xfrm>
              <a:off x="4332573" y="5635005"/>
              <a:ext cx="1061330" cy="4187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050" dirty="0"/>
                <a:t>Ti layer</a:t>
              </a:r>
              <a:endParaRPr lang="ko-KR" altLang="en-US" sz="1050" dirty="0"/>
            </a:p>
          </p:txBody>
        </p:sp>
        <p:sp>
          <p:nvSpPr>
            <p:cNvPr id="66" name="원통 16">
              <a:extLst>
                <a:ext uri="{FF2B5EF4-FFF2-40B4-BE49-F238E27FC236}">
                  <a16:creationId xmlns:a16="http://schemas.microsoft.com/office/drawing/2014/main" id="{2EC7863D-CAF1-5D6C-2376-3007518AF635}"/>
                </a:ext>
              </a:extLst>
            </p:cNvPr>
            <p:cNvSpPr/>
            <p:nvPr/>
          </p:nvSpPr>
          <p:spPr>
            <a:xfrm rot="16200000">
              <a:off x="2853536" y="5407872"/>
              <a:ext cx="1801169" cy="1093883"/>
            </a:xfrm>
            <a:prstGeom prst="can">
              <a:avLst>
                <a:gd name="adj" fmla="val 50000"/>
              </a:avLst>
            </a:prstGeom>
            <a:gradFill flip="none" rotWithShape="1">
              <a:gsLst>
                <a:gs pos="50000">
                  <a:srgbClr val="CDCDCD">
                    <a:alpha val="0"/>
                  </a:srgbClr>
                </a:gs>
                <a:gs pos="50000">
                  <a:schemeClr val="bg1">
                    <a:lumMod val="65000"/>
                  </a:schemeClr>
                </a:gs>
                <a:gs pos="79000">
                  <a:schemeClr val="bg1">
                    <a:lumMod val="85000"/>
                  </a:schemeClr>
                </a:gs>
                <a:gs pos="0">
                  <a:schemeClr val="bg1">
                    <a:lumMod val="50000"/>
                    <a:alpha val="0"/>
                  </a:schemeClr>
                </a:gs>
                <a:gs pos="100000">
                  <a:schemeClr val="bg1">
                    <a:lumMod val="50000"/>
                  </a:schemeClr>
                </a:gs>
              </a:gsLst>
              <a:lin ang="0" scaled="1"/>
              <a:tileRect/>
            </a:gradFill>
            <a:ln>
              <a:gradFill flip="none" rotWithShape="1">
                <a:gsLst>
                  <a:gs pos="100000">
                    <a:schemeClr val="tx1"/>
                  </a:gs>
                  <a:gs pos="50000">
                    <a:schemeClr val="accent1">
                      <a:lumMod val="45000"/>
                      <a:lumOff val="55000"/>
                      <a:alpha val="0"/>
                    </a:schemeClr>
                  </a:gs>
                  <a:gs pos="50000">
                    <a:schemeClr val="tx1"/>
                  </a:gs>
                  <a:gs pos="100000">
                    <a:schemeClr val="accent1">
                      <a:lumMod val="30000"/>
                      <a:lumOff val="70000"/>
                    </a:schemeClr>
                  </a:gs>
                </a:gsLst>
                <a:lin ang="0" scaled="1"/>
                <a:tileRect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100" dirty="0"/>
            </a:p>
          </p:txBody>
        </p:sp>
        <p:sp>
          <p:nvSpPr>
            <p:cNvPr id="67" name="타원 66">
              <a:extLst>
                <a:ext uri="{FF2B5EF4-FFF2-40B4-BE49-F238E27FC236}">
                  <a16:creationId xmlns:a16="http://schemas.microsoft.com/office/drawing/2014/main" id="{AECABAE4-EDD5-5C25-9FF1-202403E6BB7B}"/>
                </a:ext>
              </a:extLst>
            </p:cNvPr>
            <p:cNvSpPr/>
            <p:nvPr/>
          </p:nvSpPr>
          <p:spPr>
            <a:xfrm>
              <a:off x="3206185" y="5056178"/>
              <a:ext cx="544646" cy="1798317"/>
            </a:xfrm>
            <a:prstGeom prst="ellipse">
              <a:avLst/>
            </a:prstGeom>
            <a:gradFill flip="none" rotWithShape="1">
              <a:gsLst>
                <a:gs pos="50000">
                  <a:srgbClr val="CDCDCD">
                    <a:alpha val="0"/>
                  </a:srgbClr>
                </a:gs>
                <a:gs pos="50000">
                  <a:srgbClr val="C0C0C0"/>
                </a:gs>
                <a:gs pos="100000">
                  <a:schemeClr val="bg1">
                    <a:lumMod val="85000"/>
                  </a:schemeClr>
                </a:gs>
                <a:gs pos="0">
                  <a:schemeClr val="bg1">
                    <a:lumMod val="50000"/>
                    <a:alpha val="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16200000" scaled="1"/>
              <a:tileRect/>
            </a:gradFill>
            <a:ln w="12700">
              <a:gradFill>
                <a:gsLst>
                  <a:gs pos="0">
                    <a:schemeClr val="tx1"/>
                  </a:gs>
                  <a:gs pos="50000">
                    <a:schemeClr val="tx1"/>
                  </a:gs>
                  <a:gs pos="50000">
                    <a:schemeClr val="accent1">
                      <a:lumMod val="45000"/>
                      <a:lumOff val="55000"/>
                      <a:alpha val="0"/>
                    </a:schemeClr>
                  </a:gs>
                  <a:gs pos="100000">
                    <a:schemeClr val="accent1">
                      <a:lumMod val="30000"/>
                      <a:lumOff val="70000"/>
                      <a:alpha val="0"/>
                    </a:schemeClr>
                  </a:gs>
                </a:gsLst>
                <a:lin ang="5400000" scaled="1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100" dirty="0"/>
            </a:p>
          </p:txBody>
        </p:sp>
        <p:sp>
          <p:nvSpPr>
            <p:cNvPr id="68" name="원호 67">
              <a:extLst>
                <a:ext uri="{FF2B5EF4-FFF2-40B4-BE49-F238E27FC236}">
                  <a16:creationId xmlns:a16="http://schemas.microsoft.com/office/drawing/2014/main" id="{60CD09D4-17DD-7B73-1232-B58A7A0536F9}"/>
                </a:ext>
              </a:extLst>
            </p:cNvPr>
            <p:cNvSpPr/>
            <p:nvPr/>
          </p:nvSpPr>
          <p:spPr>
            <a:xfrm>
              <a:off x="3298429" y="5045724"/>
              <a:ext cx="493084" cy="1798316"/>
            </a:xfrm>
            <a:prstGeom prst="arc">
              <a:avLst>
                <a:gd name="adj1" fmla="val 16386626"/>
                <a:gd name="adj2" fmla="val 0"/>
              </a:avLst>
            </a:prstGeom>
            <a:ln w="762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ko-KR" altLang="en-US" sz="1100"/>
            </a:p>
          </p:txBody>
        </p:sp>
        <p:sp>
          <p:nvSpPr>
            <p:cNvPr id="69" name="직사각형 68">
              <a:extLst>
                <a:ext uri="{FF2B5EF4-FFF2-40B4-BE49-F238E27FC236}">
                  <a16:creationId xmlns:a16="http://schemas.microsoft.com/office/drawing/2014/main" id="{5EAC851F-2CF4-C92A-D0B9-542EE2587566}"/>
                </a:ext>
              </a:extLst>
            </p:cNvPr>
            <p:cNvSpPr/>
            <p:nvPr/>
          </p:nvSpPr>
          <p:spPr>
            <a:xfrm>
              <a:off x="3399741" y="4182890"/>
              <a:ext cx="715640" cy="917346"/>
            </a:xfrm>
            <a:prstGeom prst="rect">
              <a:avLst/>
            </a:prstGeom>
            <a:noFill/>
            <a:ln w="3492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100"/>
            </a:p>
          </p:txBody>
        </p:sp>
        <p:cxnSp>
          <p:nvCxnSpPr>
            <p:cNvPr id="70" name="직선 화살표 연결선 69">
              <a:extLst>
                <a:ext uri="{FF2B5EF4-FFF2-40B4-BE49-F238E27FC236}">
                  <a16:creationId xmlns:a16="http://schemas.microsoft.com/office/drawing/2014/main" id="{36FE6216-26DE-9490-75A2-BF7C67CA930C}"/>
                </a:ext>
              </a:extLst>
            </p:cNvPr>
            <p:cNvCxnSpPr>
              <a:cxnSpLocks/>
              <a:stCxn id="65" idx="1"/>
            </p:cNvCxnSpPr>
            <p:nvPr/>
          </p:nvCxnSpPr>
          <p:spPr>
            <a:xfrm flipH="1" flipV="1">
              <a:off x="3873414" y="5702909"/>
              <a:ext cx="459159" cy="141495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77" name="그림 76">
            <a:extLst>
              <a:ext uri="{FF2B5EF4-FFF2-40B4-BE49-F238E27FC236}">
                <a16:creationId xmlns:a16="http://schemas.microsoft.com/office/drawing/2014/main" id="{EAE8A6C1-5899-26EE-0C41-108C459AFFA8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330414" y="4295026"/>
            <a:ext cx="2951568" cy="2213676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78" name="TextBox 77">
                <a:extLst>
                  <a:ext uri="{FF2B5EF4-FFF2-40B4-BE49-F238E27FC236}">
                    <a16:creationId xmlns:a16="http://schemas.microsoft.com/office/drawing/2014/main" id="{944A9327-F292-8981-3BEE-5F3D70905ACC}"/>
                  </a:ext>
                </a:extLst>
              </p:cNvPr>
              <p:cNvSpPr txBox="1"/>
              <p:nvPr/>
            </p:nvSpPr>
            <p:spPr>
              <a:xfrm>
                <a:off x="2702291" y="4494489"/>
                <a:ext cx="1343460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ko-KR" sz="1200" i="0" dirty="0" smtClean="0">
                        <a:solidFill>
                          <a:srgbClr val="4B4BFF"/>
                        </a:solidFill>
                        <a:latin typeface="Cambria Math" panose="02040503050406030204" pitchFamily="18" charset="0"/>
                      </a:rPr>
                      <m:t>T</m:t>
                    </m:r>
                    <m:r>
                      <m:rPr>
                        <m:sty m:val="p"/>
                      </m:rPr>
                      <a:rPr lang="en-US" altLang="ko-KR" sz="1200" b="0" i="0" dirty="0" smtClean="0">
                        <a:solidFill>
                          <a:srgbClr val="4B4BFF"/>
                        </a:solidFill>
                        <a:latin typeface="Cambria Math" panose="02040503050406030204" pitchFamily="18" charset="0"/>
                      </a:rPr>
                      <m:t>i</m:t>
                    </m:r>
                  </m:oMath>
                </a14:m>
                <a:r>
                  <a:rPr lang="en-US" altLang="ko-KR" sz="1200" i="0" dirty="0">
                    <a:solidFill>
                      <a:srgbClr val="4B4BFF"/>
                    </a:solidFill>
                    <a:latin typeface="Cambria Math" panose="02040503050406030204" pitchFamily="18" charset="0"/>
                  </a:rPr>
                  <a:t> </a:t>
                </a:r>
              </a:p>
              <a:p>
                <a14:m>
                  <m:oMath xmlns:m="http://schemas.openxmlformats.org/officeDocument/2006/math">
                    <m:r>
                      <a:rPr lang="en-US" altLang="ko-KR" sz="1200" b="0" i="1" dirty="0" smtClean="0">
                        <a:solidFill>
                          <a:srgbClr val="4B4BFF"/>
                        </a:solidFill>
                        <a:latin typeface="Cambria Math" panose="02040503050406030204" pitchFamily="18" charset="0"/>
                      </a:rPr>
                      <m:t>𝜌</m:t>
                    </m:r>
                    <m:r>
                      <a:rPr lang="en-US" altLang="ko-KR" sz="1200" b="0" i="1" dirty="0" smtClean="0">
                        <a:solidFill>
                          <a:srgbClr val="4B4BFF"/>
                        </a:solidFill>
                        <a:latin typeface="Cambria Math" panose="02040503050406030204" pitchFamily="18" charset="0"/>
                      </a:rPr>
                      <m:t>=2642 </m:t>
                    </m:r>
                    <m:r>
                      <m:rPr>
                        <m:sty m:val="p"/>
                      </m:rPr>
                      <a:rPr lang="en-US" altLang="ko-KR" sz="1200" i="0" dirty="0">
                        <a:solidFill>
                          <a:srgbClr val="4B4BFF"/>
                        </a:solidFill>
                        <a:latin typeface="Cambria Math" panose="02040503050406030204" pitchFamily="18" charset="0"/>
                      </a:rPr>
                      <m:t>pc</m:t>
                    </m:r>
                    <m:r>
                      <m:rPr>
                        <m:lit/>
                      </m:rPr>
                      <a:rPr lang="en-US" altLang="ko-KR" sz="1200" b="0" i="0" dirty="0" smtClean="0">
                        <a:solidFill>
                          <a:srgbClr val="4B4BFF"/>
                        </a:solidFill>
                        <a:latin typeface="Cambria Math" panose="02040503050406030204" pitchFamily="18" charset="0"/>
                      </a:rPr>
                      <m:t>/</m:t>
                    </m:r>
                    <m:r>
                      <m:rPr>
                        <m:sty m:val="p"/>
                      </m:rPr>
                      <a:rPr lang="en-US" altLang="ko-KR" sz="1200" b="0" i="0" dirty="0" smtClean="0">
                        <a:solidFill>
                          <a:srgbClr val="4B4BFF"/>
                        </a:solidFill>
                        <a:latin typeface="Cambria Math" panose="02040503050406030204" pitchFamily="18" charset="0"/>
                      </a:rPr>
                      <m:t>μ</m:t>
                    </m:r>
                    <m:r>
                      <m:rPr>
                        <m:sty m:val="p"/>
                      </m:rPr>
                      <a:rPr lang="en-US" altLang="ko-KR" sz="1200" i="0" dirty="0">
                        <a:solidFill>
                          <a:srgbClr val="4B4BFF"/>
                        </a:solidFill>
                        <a:latin typeface="Cambria Math" panose="02040503050406030204" pitchFamily="18" charset="0"/>
                      </a:rPr>
                      <m:t>m</m:t>
                    </m:r>
                  </m:oMath>
                </a14:m>
                <a:r>
                  <a:rPr lang="en-US" altLang="ko-KR" sz="1200" dirty="0">
                    <a:solidFill>
                      <a:srgbClr val="4B4BFF"/>
                    </a:solidFill>
                  </a:rPr>
                  <a:t> </a:t>
                </a:r>
                <a:br>
                  <a:rPr lang="en-US" altLang="ko-KR" sz="1200" dirty="0">
                    <a:solidFill>
                      <a:srgbClr val="4B4BFF"/>
                    </a:solidFill>
                  </a:rPr>
                </a:br>
                <a14:m>
                  <m:oMath xmlns:m="http://schemas.openxmlformats.org/officeDocument/2006/math">
                    <m:r>
                      <a:rPr lang="en-US" altLang="ko-KR" sz="1200" i="1" dirty="0" smtClean="0">
                        <a:solidFill>
                          <a:srgbClr val="4B4B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∆</m:t>
                    </m:r>
                    <m:r>
                      <a:rPr lang="en-US" altLang="ko-KR" sz="1200" i="1" dirty="0" smtClean="0">
                        <a:solidFill>
                          <a:srgbClr val="4B4BFF"/>
                        </a:solidFill>
                        <a:latin typeface="Cambria Math" panose="02040503050406030204" pitchFamily="18" charset="0"/>
                      </a:rPr>
                      <m:t>𝐸</m:t>
                    </m:r>
                    <m:r>
                      <a:rPr lang="en-US" altLang="ko-KR" sz="1200" i="1" dirty="0" smtClean="0">
                        <a:solidFill>
                          <a:srgbClr val="4B4BFF"/>
                        </a:solidFill>
                        <a:latin typeface="Cambria Math" panose="02040503050406030204" pitchFamily="18" charset="0"/>
                      </a:rPr>
                      <m:t>=22.4%</m:t>
                    </m:r>
                  </m:oMath>
                </a14:m>
                <a:r>
                  <a:rPr lang="ko-KR" altLang="en-US" sz="1200" dirty="0">
                    <a:solidFill>
                      <a:srgbClr val="4B4BFF"/>
                    </a:solidFill>
                  </a:rPr>
                  <a:t> </a:t>
                </a:r>
              </a:p>
            </p:txBody>
          </p:sp>
        </mc:Choice>
        <mc:Fallback xmlns="">
          <p:sp>
            <p:nvSpPr>
              <p:cNvPr id="78" name="TextBox 77">
                <a:extLst>
                  <a:ext uri="{FF2B5EF4-FFF2-40B4-BE49-F238E27FC236}">
                    <a16:creationId xmlns:a16="http://schemas.microsoft.com/office/drawing/2014/main" id="{944A9327-F292-8981-3BEE-5F3D70905AC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02291" y="4494489"/>
                <a:ext cx="1343460" cy="646331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9" name="TextBox 78">
                <a:extLst>
                  <a:ext uri="{FF2B5EF4-FFF2-40B4-BE49-F238E27FC236}">
                    <a16:creationId xmlns:a16="http://schemas.microsoft.com/office/drawing/2014/main" id="{53811667-DCD7-AABD-50BE-D51241BB1890}"/>
                  </a:ext>
                </a:extLst>
              </p:cNvPr>
              <p:cNvSpPr txBox="1"/>
              <p:nvPr/>
            </p:nvSpPr>
            <p:spPr>
              <a:xfrm>
                <a:off x="3091118" y="5489189"/>
                <a:ext cx="1343460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ko-KR" sz="1200" i="0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A</m:t>
                    </m:r>
                    <m:r>
                      <m:rPr>
                        <m:sty m:val="p"/>
                      </m:rPr>
                      <a:rPr lang="en-US" altLang="ko-KR" sz="1200" b="0" i="0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l</m:t>
                    </m:r>
                  </m:oMath>
                </a14:m>
                <a:r>
                  <a:rPr lang="en-US" altLang="ko-KR" sz="1200" i="0" dirty="0">
                    <a:solidFill>
                      <a:srgbClr val="FF0000"/>
                    </a:solidFill>
                    <a:latin typeface="Cambria Math" panose="02040503050406030204" pitchFamily="18" charset="0"/>
                  </a:rPr>
                  <a:t> </a:t>
                </a:r>
              </a:p>
              <a:p>
                <a14:m>
                  <m:oMath xmlns:m="http://schemas.openxmlformats.org/officeDocument/2006/math">
                    <m:r>
                      <a:rPr lang="en-US" altLang="ko-KR" sz="1200" b="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𝜌</m:t>
                    </m:r>
                    <m:r>
                      <a:rPr lang="en-US" altLang="ko-KR" sz="1200" b="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=98 </m:t>
                    </m:r>
                    <m:r>
                      <m:rPr>
                        <m:sty m:val="p"/>
                      </m:rPr>
                      <a:rPr lang="en-US" altLang="ko-KR" sz="1200" i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pc</m:t>
                    </m:r>
                    <m:r>
                      <m:rPr>
                        <m:lit/>
                      </m:rPr>
                      <a:rPr lang="en-US" altLang="ko-KR" sz="1200" b="0" i="0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/</m:t>
                    </m:r>
                    <m:r>
                      <m:rPr>
                        <m:sty m:val="p"/>
                      </m:rPr>
                      <a:rPr lang="en-US" altLang="ko-KR" sz="1200" b="0" i="0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μ</m:t>
                    </m:r>
                    <m:r>
                      <m:rPr>
                        <m:sty m:val="p"/>
                      </m:rPr>
                      <a:rPr lang="en-US" altLang="ko-KR" sz="1200" i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m</m:t>
                    </m:r>
                  </m:oMath>
                </a14:m>
                <a:r>
                  <a:rPr lang="en-US" altLang="ko-KR" sz="1200" dirty="0">
                    <a:solidFill>
                      <a:srgbClr val="FF0000"/>
                    </a:solidFill>
                  </a:rPr>
                  <a:t> </a:t>
                </a:r>
                <a:br>
                  <a:rPr lang="en-US" altLang="ko-KR" sz="1200" dirty="0">
                    <a:solidFill>
                      <a:srgbClr val="FF0000"/>
                    </a:solidFill>
                  </a:rPr>
                </a:br>
                <a14:m>
                  <m:oMath xmlns:m="http://schemas.openxmlformats.org/officeDocument/2006/math">
                    <m:r>
                      <a:rPr lang="en-US" altLang="ko-KR" sz="12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∆</m:t>
                    </m:r>
                    <m:r>
                      <a:rPr lang="en-US" altLang="ko-KR" sz="12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𝐸</m:t>
                    </m:r>
                    <m:r>
                      <a:rPr lang="en-US" altLang="ko-KR" sz="12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=5.2%</m:t>
                    </m:r>
                  </m:oMath>
                </a14:m>
                <a:r>
                  <a:rPr lang="ko-KR" altLang="en-US" sz="1200" dirty="0">
                    <a:solidFill>
                      <a:srgbClr val="FF0000"/>
                    </a:solidFill>
                  </a:rPr>
                  <a:t> </a:t>
                </a:r>
              </a:p>
            </p:txBody>
          </p:sp>
        </mc:Choice>
        <mc:Fallback xmlns="">
          <p:sp>
            <p:nvSpPr>
              <p:cNvPr id="79" name="TextBox 78">
                <a:extLst>
                  <a:ext uri="{FF2B5EF4-FFF2-40B4-BE49-F238E27FC236}">
                    <a16:creationId xmlns:a16="http://schemas.microsoft.com/office/drawing/2014/main" id="{53811667-DCD7-AABD-50BE-D51241BB189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91118" y="5489189"/>
                <a:ext cx="1343460" cy="646331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0" name="화살표: 줄무늬가 있는 오른쪽 79">
            <a:extLst>
              <a:ext uri="{FF2B5EF4-FFF2-40B4-BE49-F238E27FC236}">
                <a16:creationId xmlns:a16="http://schemas.microsoft.com/office/drawing/2014/main" id="{DA647581-6B15-84E5-EF97-C6365E31AA5F}"/>
              </a:ext>
            </a:extLst>
          </p:cNvPr>
          <p:cNvSpPr/>
          <p:nvPr/>
        </p:nvSpPr>
        <p:spPr>
          <a:xfrm>
            <a:off x="5027767" y="3079553"/>
            <a:ext cx="1317371" cy="888631"/>
          </a:xfrm>
          <a:prstGeom prst="stripedRightArrow">
            <a:avLst/>
          </a:prstGeom>
          <a:gradFill flip="none" rotWithShape="1">
            <a:gsLst>
              <a:gs pos="0">
                <a:schemeClr val="accent2">
                  <a:lumMod val="75000"/>
                </a:schemeClr>
              </a:gs>
              <a:gs pos="50000">
                <a:schemeClr val="accent2">
                  <a:lumMod val="40000"/>
                  <a:lumOff val="60000"/>
                </a:schemeClr>
              </a:gs>
              <a:gs pos="100000">
                <a:schemeClr val="accent2">
                  <a:lumMod val="20000"/>
                  <a:lumOff val="8000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pSp>
        <p:nvGrpSpPr>
          <p:cNvPr id="19" name="그룹 18">
            <a:extLst>
              <a:ext uri="{FF2B5EF4-FFF2-40B4-BE49-F238E27FC236}">
                <a16:creationId xmlns:a16="http://schemas.microsoft.com/office/drawing/2014/main" id="{94837F49-B7F3-956F-F745-AEC70131CA67}"/>
              </a:ext>
            </a:extLst>
          </p:cNvPr>
          <p:cNvGrpSpPr/>
          <p:nvPr/>
        </p:nvGrpSpPr>
        <p:grpSpPr>
          <a:xfrm>
            <a:off x="10221934" y="2856357"/>
            <a:ext cx="1008303" cy="351554"/>
            <a:chOff x="8798322" y="17182321"/>
            <a:chExt cx="1790883" cy="645569"/>
          </a:xfrm>
        </p:grpSpPr>
        <p:sp>
          <p:nvSpPr>
            <p:cNvPr id="20" name="직사각형 19">
              <a:extLst>
                <a:ext uri="{FF2B5EF4-FFF2-40B4-BE49-F238E27FC236}">
                  <a16:creationId xmlns:a16="http://schemas.microsoft.com/office/drawing/2014/main" id="{1688EE83-E9C3-88B3-8253-AA83EA2F670C}"/>
                </a:ext>
              </a:extLst>
            </p:cNvPr>
            <p:cNvSpPr/>
            <p:nvPr/>
          </p:nvSpPr>
          <p:spPr>
            <a:xfrm>
              <a:off x="8798322" y="17182321"/>
              <a:ext cx="375952" cy="645559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eaVert" rtlCol="0" anchor="ctr"/>
            <a:lstStyle/>
            <a:p>
              <a:pPr algn="ctr"/>
              <a:r>
                <a:rPr lang="en-US" altLang="ko-KR" sz="900" dirty="0"/>
                <a:t>Al</a:t>
              </a:r>
              <a:endParaRPr lang="ko-KR" altLang="en-US" sz="900" dirty="0"/>
            </a:p>
          </p:txBody>
        </p:sp>
        <p:sp>
          <p:nvSpPr>
            <p:cNvPr id="37" name="직사각형 36">
              <a:extLst>
                <a:ext uri="{FF2B5EF4-FFF2-40B4-BE49-F238E27FC236}">
                  <a16:creationId xmlns:a16="http://schemas.microsoft.com/office/drawing/2014/main" id="{C98366B0-2DAE-C239-8EC4-AF9BE69B0460}"/>
                </a:ext>
              </a:extLst>
            </p:cNvPr>
            <p:cNvSpPr/>
            <p:nvPr/>
          </p:nvSpPr>
          <p:spPr>
            <a:xfrm>
              <a:off x="9358818" y="17182321"/>
              <a:ext cx="1230387" cy="645559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sz="900" dirty="0"/>
                <a:t>Al</a:t>
              </a:r>
              <a:endParaRPr lang="ko-KR" altLang="en-US" sz="900" dirty="0"/>
            </a:p>
          </p:txBody>
        </p:sp>
        <p:sp>
          <p:nvSpPr>
            <p:cNvPr id="38" name="직사각형 37">
              <a:extLst>
                <a:ext uri="{FF2B5EF4-FFF2-40B4-BE49-F238E27FC236}">
                  <a16:creationId xmlns:a16="http://schemas.microsoft.com/office/drawing/2014/main" id="{F5B4A642-C004-90B1-59CB-B373DDE0F9E5}"/>
                </a:ext>
              </a:extLst>
            </p:cNvPr>
            <p:cNvSpPr/>
            <p:nvPr/>
          </p:nvSpPr>
          <p:spPr>
            <a:xfrm>
              <a:off x="9174275" y="17182331"/>
              <a:ext cx="184543" cy="645559"/>
            </a:xfrm>
            <a:prstGeom prst="rect">
              <a:avLst/>
            </a:prstGeom>
            <a:solidFill>
              <a:schemeClr val="accent3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eaVert" rtlCol="0" anchor="ctr"/>
            <a:lstStyle/>
            <a:p>
              <a:pPr algn="ctr"/>
              <a:r>
                <a:rPr lang="en-US" altLang="ko-KR" sz="900" dirty="0" err="1"/>
                <a:t>Ti</a:t>
              </a:r>
              <a:endParaRPr lang="ko-KR" altLang="en-US" sz="900" dirty="0"/>
            </a:p>
          </p:txBody>
        </p:sp>
      </p:grpSp>
      <p:pic>
        <p:nvPicPr>
          <p:cNvPr id="39" name="그림 38">
            <a:extLst>
              <a:ext uri="{FF2B5EF4-FFF2-40B4-BE49-F238E27FC236}">
                <a16:creationId xmlns:a16="http://schemas.microsoft.com/office/drawing/2014/main" id="{EB0FA5B9-3AB5-CCC7-C8AE-F718607F8B76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203"/>
          <a:stretch/>
        </p:blipFill>
        <p:spPr>
          <a:xfrm>
            <a:off x="9195883" y="1028700"/>
            <a:ext cx="2197285" cy="1815007"/>
          </a:xfrm>
          <a:prstGeom prst="rect">
            <a:avLst/>
          </a:prstGeom>
        </p:spPr>
      </p:pic>
      <p:pic>
        <p:nvPicPr>
          <p:cNvPr id="75" name="그림 74">
            <a:extLst>
              <a:ext uri="{FF2B5EF4-FFF2-40B4-BE49-F238E27FC236}">
                <a16:creationId xmlns:a16="http://schemas.microsoft.com/office/drawing/2014/main" id="{05FBB0BF-C384-ACBF-C16F-80881B1834F7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155"/>
          <a:stretch/>
        </p:blipFill>
        <p:spPr>
          <a:xfrm>
            <a:off x="9221825" y="3682257"/>
            <a:ext cx="2200197" cy="1816438"/>
          </a:xfrm>
          <a:prstGeom prst="rect">
            <a:avLst/>
          </a:prstGeom>
        </p:spPr>
      </p:pic>
      <p:grpSp>
        <p:nvGrpSpPr>
          <p:cNvPr id="76" name="그룹 75">
            <a:extLst>
              <a:ext uri="{FF2B5EF4-FFF2-40B4-BE49-F238E27FC236}">
                <a16:creationId xmlns:a16="http://schemas.microsoft.com/office/drawing/2014/main" id="{42D1A993-CF8F-5AFC-D02E-B908C57B703C}"/>
              </a:ext>
            </a:extLst>
          </p:cNvPr>
          <p:cNvGrpSpPr/>
          <p:nvPr/>
        </p:nvGrpSpPr>
        <p:grpSpPr>
          <a:xfrm>
            <a:off x="10252826" y="5469325"/>
            <a:ext cx="1026124" cy="349825"/>
            <a:chOff x="8879351" y="17182321"/>
            <a:chExt cx="1709852" cy="645558"/>
          </a:xfrm>
        </p:grpSpPr>
        <p:sp>
          <p:nvSpPr>
            <p:cNvPr id="81" name="직사각형 80">
              <a:extLst>
                <a:ext uri="{FF2B5EF4-FFF2-40B4-BE49-F238E27FC236}">
                  <a16:creationId xmlns:a16="http://schemas.microsoft.com/office/drawing/2014/main" id="{B46CBC84-BB30-C7C1-9061-9F1B8F9FF794}"/>
                </a:ext>
              </a:extLst>
            </p:cNvPr>
            <p:cNvSpPr/>
            <p:nvPr/>
          </p:nvSpPr>
          <p:spPr>
            <a:xfrm>
              <a:off x="9142974" y="17182321"/>
              <a:ext cx="1446229" cy="645558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sz="900" dirty="0"/>
                <a:t>Al</a:t>
              </a:r>
              <a:endParaRPr lang="ko-KR" altLang="en-US" sz="900" dirty="0"/>
            </a:p>
          </p:txBody>
        </p:sp>
        <p:sp>
          <p:nvSpPr>
            <p:cNvPr id="82" name="직사각형 81">
              <a:extLst>
                <a:ext uri="{FF2B5EF4-FFF2-40B4-BE49-F238E27FC236}">
                  <a16:creationId xmlns:a16="http://schemas.microsoft.com/office/drawing/2014/main" id="{7867F773-7BE2-8BF0-9695-B05D948464BF}"/>
                </a:ext>
              </a:extLst>
            </p:cNvPr>
            <p:cNvSpPr/>
            <p:nvPr/>
          </p:nvSpPr>
          <p:spPr>
            <a:xfrm>
              <a:off x="8879351" y="17182321"/>
              <a:ext cx="258805" cy="645558"/>
            </a:xfrm>
            <a:prstGeom prst="rect">
              <a:avLst/>
            </a:prstGeom>
            <a:solidFill>
              <a:schemeClr val="accent3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eaVert" rtlCol="0" anchor="ctr"/>
            <a:lstStyle/>
            <a:p>
              <a:pPr algn="ctr"/>
              <a:r>
                <a:rPr lang="en-US" altLang="ko-KR" sz="900" dirty="0" err="1"/>
                <a:t>Ti</a:t>
              </a:r>
              <a:endParaRPr lang="ko-KR" altLang="en-US" sz="900" dirty="0"/>
            </a:p>
          </p:txBody>
        </p:sp>
      </p:grpSp>
      <p:sp>
        <p:nvSpPr>
          <p:cNvPr id="83" name="TextBox 82">
            <a:extLst>
              <a:ext uri="{FF2B5EF4-FFF2-40B4-BE49-F238E27FC236}">
                <a16:creationId xmlns:a16="http://schemas.microsoft.com/office/drawing/2014/main" id="{92E62B32-A03F-AB1F-BFB4-90D45BFB0252}"/>
              </a:ext>
            </a:extLst>
          </p:cNvPr>
          <p:cNvSpPr txBox="1"/>
          <p:nvPr/>
        </p:nvSpPr>
        <p:spPr>
          <a:xfrm>
            <a:off x="9040599" y="5931993"/>
            <a:ext cx="267303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600" b="1" dirty="0"/>
              <a:t>Density profile for simulation</a:t>
            </a:r>
            <a:endParaRPr lang="ko-KR" altLang="en-US" sz="1600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4" name="TextBox 83">
                <a:extLst>
                  <a:ext uri="{FF2B5EF4-FFF2-40B4-BE49-F238E27FC236}">
                    <a16:creationId xmlns:a16="http://schemas.microsoft.com/office/drawing/2014/main" id="{69A682D8-321D-7B07-86B6-46E0CB8336CE}"/>
                  </a:ext>
                </a:extLst>
              </p:cNvPr>
              <p:cNvSpPr txBox="1"/>
              <p:nvPr/>
            </p:nvSpPr>
            <p:spPr>
              <a:xfrm>
                <a:off x="10741147" y="4545025"/>
                <a:ext cx="687025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ko-KR" sz="140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ko-KR" sz="1400" i="1" dirty="0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  <m:sub>
                          <m:r>
                            <a:rPr lang="en-US" altLang="ko-KR" sz="1400" i="1" dirty="0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sub>
                      </m:sSub>
                    </m:oMath>
                  </m:oMathPara>
                </a14:m>
                <a:endParaRPr lang="ko-KR" altLang="en-US" sz="1400" dirty="0"/>
              </a:p>
            </p:txBody>
          </p:sp>
        </mc:Choice>
        <mc:Fallback xmlns="">
          <p:sp>
            <p:nvSpPr>
              <p:cNvPr id="84" name="TextBox 83">
                <a:extLst>
                  <a:ext uri="{FF2B5EF4-FFF2-40B4-BE49-F238E27FC236}">
                    <a16:creationId xmlns:a16="http://schemas.microsoft.com/office/drawing/2014/main" id="{69A682D8-321D-7B07-86B6-46E0CB8336C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741147" y="4545025"/>
                <a:ext cx="687025" cy="307777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5" name="TextBox 84">
                <a:extLst>
                  <a:ext uri="{FF2B5EF4-FFF2-40B4-BE49-F238E27FC236}">
                    <a16:creationId xmlns:a16="http://schemas.microsoft.com/office/drawing/2014/main" id="{D79CF6DE-23D1-5F20-7FF4-859BC3D693A2}"/>
                  </a:ext>
                </a:extLst>
              </p:cNvPr>
              <p:cNvSpPr txBox="1"/>
              <p:nvPr/>
            </p:nvSpPr>
            <p:spPr>
              <a:xfrm>
                <a:off x="10750551" y="4994976"/>
                <a:ext cx="687025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ko-KR" sz="140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ko-KR" sz="1400" i="1" dirty="0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  <m:sub>
                          <m:r>
                            <a:rPr lang="en-US" altLang="ko-KR" sz="1400" b="0" i="1" dirty="0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</m:oMath>
                  </m:oMathPara>
                </a14:m>
                <a:endParaRPr lang="ko-KR" altLang="en-US" sz="1400" dirty="0"/>
              </a:p>
            </p:txBody>
          </p:sp>
        </mc:Choice>
        <mc:Fallback xmlns="">
          <p:sp>
            <p:nvSpPr>
              <p:cNvPr id="85" name="TextBox 84">
                <a:extLst>
                  <a:ext uri="{FF2B5EF4-FFF2-40B4-BE49-F238E27FC236}">
                    <a16:creationId xmlns:a16="http://schemas.microsoft.com/office/drawing/2014/main" id="{D79CF6DE-23D1-5F20-7FF4-859BC3D693A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750551" y="4994976"/>
                <a:ext cx="687025" cy="307777"/>
              </a:xfrm>
              <a:prstGeom prst="rect">
                <a:avLst/>
              </a:prstGeom>
              <a:blipFill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6" name="TextBox 85">
                <a:extLst>
                  <a:ext uri="{FF2B5EF4-FFF2-40B4-BE49-F238E27FC236}">
                    <a16:creationId xmlns:a16="http://schemas.microsoft.com/office/drawing/2014/main" id="{E1C43145-79B8-F488-662D-B081640A15B3}"/>
                  </a:ext>
                </a:extLst>
              </p:cNvPr>
              <p:cNvSpPr txBox="1"/>
              <p:nvPr/>
            </p:nvSpPr>
            <p:spPr>
              <a:xfrm>
                <a:off x="10706909" y="1883840"/>
                <a:ext cx="687025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ko-KR" sz="140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ko-KR" sz="1400" i="1" dirty="0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  <m:sub>
                          <m:r>
                            <a:rPr lang="en-US" altLang="ko-KR" sz="1400" i="1" dirty="0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sub>
                      </m:sSub>
                    </m:oMath>
                  </m:oMathPara>
                </a14:m>
                <a:endParaRPr lang="ko-KR" altLang="en-US" sz="1400" dirty="0"/>
              </a:p>
            </p:txBody>
          </p:sp>
        </mc:Choice>
        <mc:Fallback xmlns="">
          <p:sp>
            <p:nvSpPr>
              <p:cNvPr id="86" name="TextBox 85">
                <a:extLst>
                  <a:ext uri="{FF2B5EF4-FFF2-40B4-BE49-F238E27FC236}">
                    <a16:creationId xmlns:a16="http://schemas.microsoft.com/office/drawing/2014/main" id="{E1C43145-79B8-F488-662D-B081640A15B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706909" y="1883840"/>
                <a:ext cx="687025" cy="307777"/>
              </a:xfrm>
              <a:prstGeom prst="rect">
                <a:avLst/>
              </a:prstGeom>
              <a:blipFill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7" name="TextBox 86">
                <a:extLst>
                  <a:ext uri="{FF2B5EF4-FFF2-40B4-BE49-F238E27FC236}">
                    <a16:creationId xmlns:a16="http://schemas.microsoft.com/office/drawing/2014/main" id="{863C6479-22FA-ECE5-D1A6-1D7BEB4B460E}"/>
                  </a:ext>
                </a:extLst>
              </p:cNvPr>
              <p:cNvSpPr txBox="1"/>
              <p:nvPr/>
            </p:nvSpPr>
            <p:spPr>
              <a:xfrm>
                <a:off x="10716313" y="2333791"/>
                <a:ext cx="687025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ko-KR" sz="140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ko-KR" sz="1400" i="1" dirty="0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  <m:sub>
                          <m:r>
                            <a:rPr lang="en-US" altLang="ko-KR" sz="1400" b="0" i="1" dirty="0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</m:oMath>
                  </m:oMathPara>
                </a14:m>
                <a:endParaRPr lang="ko-KR" altLang="en-US" sz="1400" dirty="0"/>
              </a:p>
            </p:txBody>
          </p:sp>
        </mc:Choice>
        <mc:Fallback xmlns="">
          <p:sp>
            <p:nvSpPr>
              <p:cNvPr id="87" name="TextBox 86">
                <a:extLst>
                  <a:ext uri="{FF2B5EF4-FFF2-40B4-BE49-F238E27FC236}">
                    <a16:creationId xmlns:a16="http://schemas.microsoft.com/office/drawing/2014/main" id="{863C6479-22FA-ECE5-D1A6-1D7BEB4B460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716313" y="2333791"/>
                <a:ext cx="687025" cy="307777"/>
              </a:xfrm>
              <a:prstGeom prst="rect">
                <a:avLst/>
              </a:prstGeom>
              <a:blipFill>
                <a:blip r:embed="rId1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8" name="직사각형 87">
            <a:extLst>
              <a:ext uri="{FF2B5EF4-FFF2-40B4-BE49-F238E27FC236}">
                <a16:creationId xmlns:a16="http://schemas.microsoft.com/office/drawing/2014/main" id="{130DBC7C-A2B4-2A39-D4E5-9471B59F31A7}"/>
              </a:ext>
            </a:extLst>
          </p:cNvPr>
          <p:cNvSpPr/>
          <p:nvPr/>
        </p:nvSpPr>
        <p:spPr>
          <a:xfrm>
            <a:off x="9149358" y="1808940"/>
            <a:ext cx="1086056" cy="903196"/>
          </a:xfrm>
          <a:prstGeom prst="rect">
            <a:avLst/>
          </a:prstGeom>
          <a:noFill/>
          <a:ln>
            <a:solidFill>
              <a:srgbClr val="FF303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89" name="TextBox 88">
            <a:extLst>
              <a:ext uri="{FF2B5EF4-FFF2-40B4-BE49-F238E27FC236}">
                <a16:creationId xmlns:a16="http://schemas.microsoft.com/office/drawing/2014/main" id="{F2976F45-730D-3512-7E81-267147CFBA1D}"/>
              </a:ext>
            </a:extLst>
          </p:cNvPr>
          <p:cNvSpPr txBox="1"/>
          <p:nvPr/>
        </p:nvSpPr>
        <p:spPr>
          <a:xfrm>
            <a:off x="9226327" y="1488477"/>
            <a:ext cx="6768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dirty="0">
                <a:solidFill>
                  <a:srgbClr val="FF0000"/>
                </a:solidFill>
              </a:rPr>
              <a:t>ramp</a:t>
            </a:r>
            <a:endParaRPr lang="ko-KR" altLang="en-US" dirty="0">
              <a:solidFill>
                <a:srgbClr val="FF0000"/>
              </a:solidFill>
            </a:endParaRPr>
          </a:p>
        </p:txBody>
      </p:sp>
      <p:sp>
        <p:nvSpPr>
          <p:cNvPr id="90" name="직사각형 89">
            <a:extLst>
              <a:ext uri="{FF2B5EF4-FFF2-40B4-BE49-F238E27FC236}">
                <a16:creationId xmlns:a16="http://schemas.microsoft.com/office/drawing/2014/main" id="{4E7DFD57-9308-B2CA-9816-3DC6B0CD615C}"/>
              </a:ext>
            </a:extLst>
          </p:cNvPr>
          <p:cNvSpPr/>
          <p:nvPr/>
        </p:nvSpPr>
        <p:spPr>
          <a:xfrm>
            <a:off x="9168029" y="4461922"/>
            <a:ext cx="1086056" cy="903196"/>
          </a:xfrm>
          <a:prstGeom prst="rect">
            <a:avLst/>
          </a:prstGeom>
          <a:noFill/>
          <a:ln>
            <a:solidFill>
              <a:srgbClr val="FF303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91" name="TextBox 90">
            <a:extLst>
              <a:ext uri="{FF2B5EF4-FFF2-40B4-BE49-F238E27FC236}">
                <a16:creationId xmlns:a16="http://schemas.microsoft.com/office/drawing/2014/main" id="{06111C7D-8F14-4426-E113-3A3A7AF046E7}"/>
              </a:ext>
            </a:extLst>
          </p:cNvPr>
          <p:cNvSpPr txBox="1"/>
          <p:nvPr/>
        </p:nvSpPr>
        <p:spPr>
          <a:xfrm>
            <a:off x="9244998" y="4141459"/>
            <a:ext cx="6768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dirty="0">
                <a:solidFill>
                  <a:srgbClr val="FF0000"/>
                </a:solidFill>
              </a:rPr>
              <a:t>ramp</a:t>
            </a:r>
            <a:endParaRPr lang="ko-KR" alt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66904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0" grpId="0" animBg="1"/>
      <p:bldP spid="84" grpId="0"/>
      <p:bldP spid="85" grpId="0"/>
      <p:bldP spid="86" grpId="0"/>
      <p:bldP spid="87" grpId="0"/>
      <p:bldP spid="88" grpId="0" animBg="1"/>
      <p:bldP spid="89" grpId="0"/>
      <p:bldP spid="90" grpId="0" animBg="1"/>
      <p:bldP spid="9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슬라이드 번호 개체 틀 2">
            <a:extLst>
              <a:ext uri="{FF2B5EF4-FFF2-40B4-BE49-F238E27FC236}">
                <a16:creationId xmlns:a16="http://schemas.microsoft.com/office/drawing/2014/main" id="{EAFABDEC-4467-EE3A-5AC8-4A6C046392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8800" y="6521282"/>
            <a:ext cx="2743200" cy="365125"/>
          </a:xfrm>
        </p:spPr>
        <p:txBody>
          <a:bodyPr/>
          <a:lstStyle/>
          <a:p>
            <a:fld id="{BEEE23E5-C1C1-452B-A0E7-6E7F42B3D126}" type="slidenum">
              <a:rPr lang="ko-KR" altLang="en-US" smtClean="0">
                <a:solidFill>
                  <a:schemeClr val="bg1"/>
                </a:solidFill>
              </a:rPr>
              <a:t>6</a:t>
            </a:fld>
            <a:endParaRPr lang="ko-KR" altLang="en-US" dirty="0">
              <a:solidFill>
                <a:schemeClr val="bg1"/>
              </a:solidFill>
            </a:endParaRPr>
          </a:p>
        </p:txBody>
      </p:sp>
      <p:grpSp>
        <p:nvGrpSpPr>
          <p:cNvPr id="43" name="그룹 42">
            <a:extLst>
              <a:ext uri="{FF2B5EF4-FFF2-40B4-BE49-F238E27FC236}">
                <a16:creationId xmlns:a16="http://schemas.microsoft.com/office/drawing/2014/main" id="{7EF51764-6506-85C2-2F2B-7885985C8591}"/>
              </a:ext>
            </a:extLst>
          </p:cNvPr>
          <p:cNvGrpSpPr/>
          <p:nvPr/>
        </p:nvGrpSpPr>
        <p:grpSpPr>
          <a:xfrm>
            <a:off x="10221934" y="2856357"/>
            <a:ext cx="1008303" cy="351554"/>
            <a:chOff x="8798322" y="17182321"/>
            <a:chExt cx="1790883" cy="645569"/>
          </a:xfrm>
        </p:grpSpPr>
        <p:sp>
          <p:nvSpPr>
            <p:cNvPr id="61" name="직사각형 60">
              <a:extLst>
                <a:ext uri="{FF2B5EF4-FFF2-40B4-BE49-F238E27FC236}">
                  <a16:creationId xmlns:a16="http://schemas.microsoft.com/office/drawing/2014/main" id="{C14B7770-2133-5252-FC11-ACADD0968ACA}"/>
                </a:ext>
              </a:extLst>
            </p:cNvPr>
            <p:cNvSpPr/>
            <p:nvPr/>
          </p:nvSpPr>
          <p:spPr>
            <a:xfrm>
              <a:off x="8798322" y="17182321"/>
              <a:ext cx="375952" cy="645559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eaVert" rtlCol="0" anchor="ctr"/>
            <a:lstStyle/>
            <a:p>
              <a:pPr algn="ctr"/>
              <a:r>
                <a:rPr lang="en-US" altLang="ko-KR" sz="900" dirty="0"/>
                <a:t>Al</a:t>
              </a:r>
              <a:endParaRPr lang="ko-KR" altLang="en-US" sz="900" dirty="0"/>
            </a:p>
          </p:txBody>
        </p:sp>
        <p:sp>
          <p:nvSpPr>
            <p:cNvPr id="62" name="직사각형 61">
              <a:extLst>
                <a:ext uri="{FF2B5EF4-FFF2-40B4-BE49-F238E27FC236}">
                  <a16:creationId xmlns:a16="http://schemas.microsoft.com/office/drawing/2014/main" id="{DB8EFE18-4C4D-9D96-E2A5-C3B3E4947CC0}"/>
                </a:ext>
              </a:extLst>
            </p:cNvPr>
            <p:cNvSpPr/>
            <p:nvPr/>
          </p:nvSpPr>
          <p:spPr>
            <a:xfrm>
              <a:off x="9358818" y="17182321"/>
              <a:ext cx="1230387" cy="645559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sz="900" dirty="0"/>
                <a:t>Al</a:t>
              </a:r>
              <a:endParaRPr lang="ko-KR" altLang="en-US" sz="900" dirty="0"/>
            </a:p>
          </p:txBody>
        </p:sp>
        <p:sp>
          <p:nvSpPr>
            <p:cNvPr id="63" name="직사각형 62">
              <a:extLst>
                <a:ext uri="{FF2B5EF4-FFF2-40B4-BE49-F238E27FC236}">
                  <a16:creationId xmlns:a16="http://schemas.microsoft.com/office/drawing/2014/main" id="{8C0A92D3-7600-10D2-AF9D-7A59BE19D89D}"/>
                </a:ext>
              </a:extLst>
            </p:cNvPr>
            <p:cNvSpPr/>
            <p:nvPr/>
          </p:nvSpPr>
          <p:spPr>
            <a:xfrm>
              <a:off x="9174275" y="17182331"/>
              <a:ext cx="184543" cy="645559"/>
            </a:xfrm>
            <a:prstGeom prst="rect">
              <a:avLst/>
            </a:prstGeom>
            <a:solidFill>
              <a:schemeClr val="accent3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eaVert" rtlCol="0" anchor="ctr"/>
            <a:lstStyle/>
            <a:p>
              <a:pPr algn="ctr"/>
              <a:r>
                <a:rPr lang="en-US" altLang="ko-KR" sz="900" dirty="0" err="1"/>
                <a:t>Ti</a:t>
              </a:r>
              <a:endParaRPr lang="ko-KR" altLang="en-US" sz="900" dirty="0"/>
            </a:p>
          </p:txBody>
        </p:sp>
      </p:grpSp>
      <p:cxnSp>
        <p:nvCxnSpPr>
          <p:cNvPr id="44" name="직선 연결선 43">
            <a:extLst>
              <a:ext uri="{FF2B5EF4-FFF2-40B4-BE49-F238E27FC236}">
                <a16:creationId xmlns:a16="http://schemas.microsoft.com/office/drawing/2014/main" id="{925E60AC-1362-0BD7-B832-1CEF9EDC1065}"/>
              </a:ext>
            </a:extLst>
          </p:cNvPr>
          <p:cNvCxnSpPr>
            <a:stCxn id="60" idx="2"/>
            <a:endCxn id="59" idx="3"/>
          </p:cNvCxnSpPr>
          <p:nvPr/>
        </p:nvCxnSpPr>
        <p:spPr>
          <a:xfrm flipV="1">
            <a:off x="7221412" y="3109456"/>
            <a:ext cx="664499" cy="31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아래쪽 화살표 17">
            <a:extLst>
              <a:ext uri="{FF2B5EF4-FFF2-40B4-BE49-F238E27FC236}">
                <a16:creationId xmlns:a16="http://schemas.microsoft.com/office/drawing/2014/main" id="{F8563C8D-3ABC-D0FB-ED3F-A66F13059576}"/>
              </a:ext>
            </a:extLst>
          </p:cNvPr>
          <p:cNvSpPr/>
          <p:nvPr/>
        </p:nvSpPr>
        <p:spPr>
          <a:xfrm>
            <a:off x="7394383" y="1607112"/>
            <a:ext cx="331584" cy="408423"/>
          </a:xfrm>
          <a:prstGeom prst="downArrow">
            <a:avLst>
              <a:gd name="adj1" fmla="val 50000"/>
              <a:gd name="adj2" fmla="val 50633"/>
            </a:avLst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100" dirty="0"/>
          </a:p>
        </p:txBody>
      </p:sp>
      <p:sp>
        <p:nvSpPr>
          <p:cNvPr id="46" name="오른쪽 화살표 18">
            <a:extLst>
              <a:ext uri="{FF2B5EF4-FFF2-40B4-BE49-F238E27FC236}">
                <a16:creationId xmlns:a16="http://schemas.microsoft.com/office/drawing/2014/main" id="{F01B25A9-5022-47D3-4B8A-E4DBBA76579E}"/>
              </a:ext>
            </a:extLst>
          </p:cNvPr>
          <p:cNvSpPr/>
          <p:nvPr/>
        </p:nvSpPr>
        <p:spPr>
          <a:xfrm rot="19718837">
            <a:off x="6209190" y="2223039"/>
            <a:ext cx="2641219" cy="258727"/>
          </a:xfrm>
          <a:prstGeom prst="rightArrow">
            <a:avLst>
              <a:gd name="adj1" fmla="val 50000"/>
              <a:gd name="adj2" fmla="val 98587"/>
            </a:avLst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2">
                <a:lumMod val="20000"/>
                <a:lumOff val="80000"/>
                <a:alpha val="60000"/>
              </a:schemeClr>
            </a:solidFill>
          </a:ln>
          <a:scene3d>
            <a:camera prst="isometricLeftDown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100" dirty="0"/>
          </a:p>
        </p:txBody>
      </p:sp>
      <p:sp>
        <p:nvSpPr>
          <p:cNvPr id="47" name="타원 46">
            <a:extLst>
              <a:ext uri="{FF2B5EF4-FFF2-40B4-BE49-F238E27FC236}">
                <a16:creationId xmlns:a16="http://schemas.microsoft.com/office/drawing/2014/main" id="{183A8BA3-E936-ABD4-0868-D92EBB018CF2}"/>
              </a:ext>
            </a:extLst>
          </p:cNvPr>
          <p:cNvSpPr/>
          <p:nvPr/>
        </p:nvSpPr>
        <p:spPr>
          <a:xfrm>
            <a:off x="7383991" y="2054437"/>
            <a:ext cx="352368" cy="927767"/>
          </a:xfrm>
          <a:prstGeom prst="ellipse">
            <a:avLst/>
          </a:prstGeom>
          <a:gradFill flip="none" rotWithShape="1">
            <a:gsLst>
              <a:gs pos="100000">
                <a:schemeClr val="accent6">
                  <a:lumMod val="20000"/>
                  <a:lumOff val="80000"/>
                  <a:alpha val="60000"/>
                </a:schemeClr>
              </a:gs>
              <a:gs pos="11000">
                <a:schemeClr val="accent6">
                  <a:lumMod val="60000"/>
                  <a:lumOff val="40000"/>
                </a:schemeClr>
              </a:gs>
              <a:gs pos="32000">
                <a:schemeClr val="accent6">
                  <a:lumMod val="40000"/>
                  <a:lumOff val="60000"/>
                </a:schemeClr>
              </a:gs>
              <a:gs pos="58000">
                <a:schemeClr val="accent6">
                  <a:lumMod val="40000"/>
                  <a:lumOff val="6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solidFill>
              <a:schemeClr val="accent6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100" dirty="0"/>
          </a:p>
        </p:txBody>
      </p:sp>
      <p:grpSp>
        <p:nvGrpSpPr>
          <p:cNvPr id="48" name="그룹 47">
            <a:extLst>
              <a:ext uri="{FF2B5EF4-FFF2-40B4-BE49-F238E27FC236}">
                <a16:creationId xmlns:a16="http://schemas.microsoft.com/office/drawing/2014/main" id="{24BFE35C-09ED-F600-BD54-DDA49AFBA5DD}"/>
              </a:ext>
            </a:extLst>
          </p:cNvPr>
          <p:cNvGrpSpPr/>
          <p:nvPr/>
        </p:nvGrpSpPr>
        <p:grpSpPr>
          <a:xfrm>
            <a:off x="7221411" y="2562875"/>
            <a:ext cx="664499" cy="1093160"/>
            <a:chOff x="-7143750" y="21820058"/>
            <a:chExt cx="2514728" cy="4175371"/>
          </a:xfrm>
        </p:grpSpPr>
        <p:sp>
          <p:nvSpPr>
            <p:cNvPr id="59" name="원통 16">
              <a:extLst>
                <a:ext uri="{FF2B5EF4-FFF2-40B4-BE49-F238E27FC236}">
                  <a16:creationId xmlns:a16="http://schemas.microsoft.com/office/drawing/2014/main" id="{A07B766A-E019-C4E3-7B8D-E1897D2E995E}"/>
                </a:ext>
              </a:extLst>
            </p:cNvPr>
            <p:cNvSpPr/>
            <p:nvPr/>
          </p:nvSpPr>
          <p:spPr>
            <a:xfrm rot="16200000">
              <a:off x="-7972930" y="22651521"/>
              <a:ext cx="4175371" cy="2512445"/>
            </a:xfrm>
            <a:prstGeom prst="can">
              <a:avLst>
                <a:gd name="adj" fmla="val 50000"/>
              </a:avLst>
            </a:prstGeom>
            <a:gradFill flip="none" rotWithShape="1">
              <a:gsLst>
                <a:gs pos="50000">
                  <a:srgbClr val="CDCDCD">
                    <a:alpha val="0"/>
                  </a:srgbClr>
                </a:gs>
                <a:gs pos="50000">
                  <a:schemeClr val="bg1">
                    <a:lumMod val="65000"/>
                  </a:schemeClr>
                </a:gs>
                <a:gs pos="79000">
                  <a:schemeClr val="bg1">
                    <a:lumMod val="85000"/>
                  </a:schemeClr>
                </a:gs>
                <a:gs pos="0">
                  <a:schemeClr val="bg1">
                    <a:lumMod val="50000"/>
                    <a:alpha val="0"/>
                  </a:schemeClr>
                </a:gs>
                <a:gs pos="100000">
                  <a:schemeClr val="bg1">
                    <a:lumMod val="50000"/>
                  </a:schemeClr>
                </a:gs>
              </a:gsLst>
              <a:lin ang="0" scaled="1"/>
              <a:tileRect/>
            </a:gradFill>
            <a:ln>
              <a:gradFill flip="none" rotWithShape="1">
                <a:gsLst>
                  <a:gs pos="100000">
                    <a:schemeClr val="tx1"/>
                  </a:gs>
                  <a:gs pos="50000">
                    <a:schemeClr val="accent1">
                      <a:lumMod val="45000"/>
                      <a:lumOff val="55000"/>
                      <a:alpha val="0"/>
                    </a:schemeClr>
                  </a:gs>
                  <a:gs pos="50000">
                    <a:schemeClr val="tx1"/>
                  </a:gs>
                  <a:gs pos="100000">
                    <a:schemeClr val="accent1">
                      <a:lumMod val="30000"/>
                      <a:lumOff val="70000"/>
                    </a:schemeClr>
                  </a:gs>
                </a:gsLst>
                <a:lin ang="0" scaled="1"/>
                <a:tileRect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100" dirty="0"/>
            </a:p>
          </p:txBody>
        </p:sp>
        <p:sp>
          <p:nvSpPr>
            <p:cNvPr id="60" name="타원 59">
              <a:extLst>
                <a:ext uri="{FF2B5EF4-FFF2-40B4-BE49-F238E27FC236}">
                  <a16:creationId xmlns:a16="http://schemas.microsoft.com/office/drawing/2014/main" id="{F3CB1BAF-CCBC-84C3-2631-32EEDC8DB15F}"/>
                </a:ext>
              </a:extLst>
            </p:cNvPr>
            <p:cNvSpPr/>
            <p:nvPr/>
          </p:nvSpPr>
          <p:spPr>
            <a:xfrm>
              <a:off x="-7143750" y="21824576"/>
              <a:ext cx="1250951" cy="4168760"/>
            </a:xfrm>
            <a:prstGeom prst="ellipse">
              <a:avLst/>
            </a:prstGeom>
            <a:gradFill flip="none" rotWithShape="1">
              <a:gsLst>
                <a:gs pos="50000">
                  <a:srgbClr val="CDCDCD">
                    <a:alpha val="0"/>
                  </a:srgbClr>
                </a:gs>
                <a:gs pos="50000">
                  <a:srgbClr val="C0C0C0"/>
                </a:gs>
                <a:gs pos="100000">
                  <a:schemeClr val="bg1">
                    <a:lumMod val="85000"/>
                  </a:schemeClr>
                </a:gs>
                <a:gs pos="0">
                  <a:schemeClr val="bg1">
                    <a:lumMod val="50000"/>
                    <a:alpha val="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16200000" scaled="1"/>
              <a:tileRect/>
            </a:gradFill>
            <a:ln w="12700">
              <a:gradFill>
                <a:gsLst>
                  <a:gs pos="0">
                    <a:schemeClr val="tx1"/>
                  </a:gs>
                  <a:gs pos="50000">
                    <a:schemeClr val="tx1"/>
                  </a:gs>
                  <a:gs pos="50000">
                    <a:schemeClr val="accent1">
                      <a:lumMod val="45000"/>
                      <a:lumOff val="55000"/>
                      <a:alpha val="0"/>
                    </a:schemeClr>
                  </a:gs>
                  <a:gs pos="100000">
                    <a:schemeClr val="accent1">
                      <a:lumMod val="30000"/>
                      <a:lumOff val="70000"/>
                      <a:alpha val="0"/>
                    </a:schemeClr>
                  </a:gs>
                </a:gsLst>
                <a:lin ang="5400000" scaled="1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100" dirty="0"/>
            </a:p>
          </p:txBody>
        </p:sp>
      </p:grpSp>
      <p:sp>
        <p:nvSpPr>
          <p:cNvPr id="49" name="TextBox 48">
            <a:extLst>
              <a:ext uri="{FF2B5EF4-FFF2-40B4-BE49-F238E27FC236}">
                <a16:creationId xmlns:a16="http://schemas.microsoft.com/office/drawing/2014/main" id="{A5D15ED3-4E9E-4E18-03D1-16DAE8C0F12D}"/>
              </a:ext>
            </a:extLst>
          </p:cNvPr>
          <p:cNvSpPr txBox="1"/>
          <p:nvPr/>
        </p:nvSpPr>
        <p:spPr>
          <a:xfrm>
            <a:off x="7240183" y="1588456"/>
            <a:ext cx="1074361" cy="1692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050" dirty="0"/>
              <a:t>Pre-pulse</a:t>
            </a:r>
            <a:endParaRPr lang="ko-KR" altLang="en-US" sz="1050" dirty="0"/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45E82713-7950-2311-9676-B075084CA688}"/>
              </a:ext>
            </a:extLst>
          </p:cNvPr>
          <p:cNvSpPr txBox="1"/>
          <p:nvPr/>
        </p:nvSpPr>
        <p:spPr>
          <a:xfrm>
            <a:off x="6432625" y="2248222"/>
            <a:ext cx="810126" cy="1692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050" dirty="0"/>
              <a:t>Main Laser</a:t>
            </a:r>
            <a:endParaRPr lang="ko-KR" altLang="en-US" sz="1050" dirty="0"/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806154D9-8E1B-E7F9-DF43-5AF948C501E4}"/>
              </a:ext>
            </a:extLst>
          </p:cNvPr>
          <p:cNvSpPr txBox="1"/>
          <p:nvPr/>
        </p:nvSpPr>
        <p:spPr>
          <a:xfrm>
            <a:off x="6844504" y="3076290"/>
            <a:ext cx="1475435" cy="1692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100" dirty="0" err="1"/>
              <a:t>metalic</a:t>
            </a:r>
            <a:r>
              <a:rPr lang="en-US" altLang="ko-KR" sz="1100" dirty="0"/>
              <a:t> disk target</a:t>
            </a:r>
            <a:endParaRPr lang="ko-KR" altLang="en-US" sz="1100" dirty="0"/>
          </a:p>
        </p:txBody>
      </p:sp>
      <p:cxnSp>
        <p:nvCxnSpPr>
          <p:cNvPr id="52" name="직선 연결선 51">
            <a:extLst>
              <a:ext uri="{FF2B5EF4-FFF2-40B4-BE49-F238E27FC236}">
                <a16:creationId xmlns:a16="http://schemas.microsoft.com/office/drawing/2014/main" id="{6DAAB3B3-DC31-C104-F480-AFA3EB51A9CA}"/>
              </a:ext>
            </a:extLst>
          </p:cNvPr>
          <p:cNvCxnSpPr>
            <a:cxnSpLocks/>
            <a:stCxn id="56" idx="0"/>
          </p:cNvCxnSpPr>
          <p:nvPr/>
        </p:nvCxnSpPr>
        <p:spPr>
          <a:xfrm flipV="1">
            <a:off x="7549977" y="1169961"/>
            <a:ext cx="1490622" cy="866574"/>
          </a:xfrm>
          <a:prstGeom prst="line">
            <a:avLst/>
          </a:prstGeom>
          <a:ln w="2222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직선 연결선 52">
            <a:extLst>
              <a:ext uri="{FF2B5EF4-FFF2-40B4-BE49-F238E27FC236}">
                <a16:creationId xmlns:a16="http://schemas.microsoft.com/office/drawing/2014/main" id="{4B1ACD8F-D88A-D310-D0A6-A8E47979830C}"/>
              </a:ext>
            </a:extLst>
          </p:cNvPr>
          <p:cNvCxnSpPr>
            <a:cxnSpLocks/>
            <a:stCxn id="56" idx="2"/>
          </p:cNvCxnSpPr>
          <p:nvPr/>
        </p:nvCxnSpPr>
        <p:spPr>
          <a:xfrm>
            <a:off x="7549977" y="2595460"/>
            <a:ext cx="1614812" cy="546746"/>
          </a:xfrm>
          <a:prstGeom prst="line">
            <a:avLst/>
          </a:prstGeom>
          <a:ln w="2222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평행 사변형 53">
            <a:extLst>
              <a:ext uri="{FF2B5EF4-FFF2-40B4-BE49-F238E27FC236}">
                <a16:creationId xmlns:a16="http://schemas.microsoft.com/office/drawing/2014/main" id="{1492ABB2-ADD2-282C-C299-4EF087FF861B}"/>
              </a:ext>
            </a:extLst>
          </p:cNvPr>
          <p:cNvSpPr/>
          <p:nvPr/>
        </p:nvSpPr>
        <p:spPr>
          <a:xfrm flipV="1">
            <a:off x="7322665" y="2309329"/>
            <a:ext cx="235730" cy="90260"/>
          </a:xfrm>
          <a:prstGeom prst="parallelogram">
            <a:avLst>
              <a:gd name="adj" fmla="val 65391"/>
            </a:avLst>
          </a:prstGeom>
          <a:solidFill>
            <a:srgbClr val="FFD3B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100"/>
          </a:p>
        </p:txBody>
      </p:sp>
      <p:grpSp>
        <p:nvGrpSpPr>
          <p:cNvPr id="55" name="그룹 54">
            <a:extLst>
              <a:ext uri="{FF2B5EF4-FFF2-40B4-BE49-F238E27FC236}">
                <a16:creationId xmlns:a16="http://schemas.microsoft.com/office/drawing/2014/main" id="{F86BEA3D-C357-D7F7-8938-F8396DC4B058}"/>
              </a:ext>
            </a:extLst>
          </p:cNvPr>
          <p:cNvGrpSpPr/>
          <p:nvPr/>
        </p:nvGrpSpPr>
        <p:grpSpPr>
          <a:xfrm>
            <a:off x="6722971" y="2126218"/>
            <a:ext cx="1664418" cy="444737"/>
            <a:chOff x="1082216" y="16907171"/>
            <a:chExt cx="3012009" cy="933195"/>
          </a:xfrm>
        </p:grpSpPr>
        <p:sp>
          <p:nvSpPr>
            <p:cNvPr id="57" name="자유형: 도형 56">
              <a:extLst>
                <a:ext uri="{FF2B5EF4-FFF2-40B4-BE49-F238E27FC236}">
                  <a16:creationId xmlns:a16="http://schemas.microsoft.com/office/drawing/2014/main" id="{0EADAED2-C94B-35FF-577D-4DE241709592}"/>
                </a:ext>
              </a:extLst>
            </p:cNvPr>
            <p:cNvSpPr/>
            <p:nvPr/>
          </p:nvSpPr>
          <p:spPr>
            <a:xfrm>
              <a:off x="1093850" y="16907171"/>
              <a:ext cx="3000375" cy="361960"/>
            </a:xfrm>
            <a:custGeom>
              <a:avLst/>
              <a:gdLst>
                <a:gd name="connsiteX0" fmla="*/ 0 w 3000375"/>
                <a:gd name="connsiteY0" fmla="*/ 0 h 361960"/>
                <a:gd name="connsiteX1" fmla="*/ 1504950 w 3000375"/>
                <a:gd name="connsiteY1" fmla="*/ 361950 h 361960"/>
                <a:gd name="connsiteX2" fmla="*/ 3000375 w 3000375"/>
                <a:gd name="connsiteY2" fmla="*/ 9525 h 3619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000375" h="361960">
                  <a:moveTo>
                    <a:pt x="0" y="0"/>
                  </a:moveTo>
                  <a:cubicBezTo>
                    <a:pt x="502444" y="180181"/>
                    <a:pt x="1004888" y="360363"/>
                    <a:pt x="1504950" y="361950"/>
                  </a:cubicBezTo>
                  <a:cubicBezTo>
                    <a:pt x="2005012" y="363537"/>
                    <a:pt x="2502693" y="186531"/>
                    <a:pt x="3000375" y="9525"/>
                  </a:cubicBezTo>
                </a:path>
              </a:pathLst>
            </a:custGeom>
            <a:noFill/>
            <a:ln w="15875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100"/>
            </a:p>
          </p:txBody>
        </p:sp>
        <p:sp>
          <p:nvSpPr>
            <p:cNvPr id="58" name="자유형: 도형 57">
              <a:extLst>
                <a:ext uri="{FF2B5EF4-FFF2-40B4-BE49-F238E27FC236}">
                  <a16:creationId xmlns:a16="http://schemas.microsoft.com/office/drawing/2014/main" id="{763269BE-2B0E-1787-3DA5-4F787AE5D52E}"/>
                </a:ext>
              </a:extLst>
            </p:cNvPr>
            <p:cNvSpPr/>
            <p:nvPr/>
          </p:nvSpPr>
          <p:spPr>
            <a:xfrm flipV="1">
              <a:off x="1082216" y="17478406"/>
              <a:ext cx="3000375" cy="361960"/>
            </a:xfrm>
            <a:custGeom>
              <a:avLst/>
              <a:gdLst>
                <a:gd name="connsiteX0" fmla="*/ 0 w 3000375"/>
                <a:gd name="connsiteY0" fmla="*/ 0 h 361960"/>
                <a:gd name="connsiteX1" fmla="*/ 1504950 w 3000375"/>
                <a:gd name="connsiteY1" fmla="*/ 361950 h 361960"/>
                <a:gd name="connsiteX2" fmla="*/ 3000375 w 3000375"/>
                <a:gd name="connsiteY2" fmla="*/ 9525 h 3619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000375" h="361960">
                  <a:moveTo>
                    <a:pt x="0" y="0"/>
                  </a:moveTo>
                  <a:cubicBezTo>
                    <a:pt x="502444" y="180181"/>
                    <a:pt x="1004888" y="360363"/>
                    <a:pt x="1504950" y="361950"/>
                  </a:cubicBezTo>
                  <a:cubicBezTo>
                    <a:pt x="2005012" y="363537"/>
                    <a:pt x="2502693" y="186531"/>
                    <a:pt x="3000375" y="9525"/>
                  </a:cubicBezTo>
                </a:path>
              </a:pathLst>
            </a:custGeom>
            <a:noFill/>
            <a:ln w="15875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100"/>
            </a:p>
          </p:txBody>
        </p:sp>
      </p:grpSp>
      <p:sp>
        <p:nvSpPr>
          <p:cNvPr id="56" name="직사각형 55">
            <a:extLst>
              <a:ext uri="{FF2B5EF4-FFF2-40B4-BE49-F238E27FC236}">
                <a16:creationId xmlns:a16="http://schemas.microsoft.com/office/drawing/2014/main" id="{B22A89B0-75BA-731F-9C00-EF97A9F50031}"/>
              </a:ext>
            </a:extLst>
          </p:cNvPr>
          <p:cNvSpPr/>
          <p:nvPr/>
        </p:nvSpPr>
        <p:spPr>
          <a:xfrm>
            <a:off x="7331962" y="2036535"/>
            <a:ext cx="436029" cy="558925"/>
          </a:xfrm>
          <a:prstGeom prst="rect">
            <a:avLst/>
          </a:prstGeom>
          <a:noFill/>
          <a:ln w="349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100"/>
          </a:p>
        </p:txBody>
      </p:sp>
      <p:pic>
        <p:nvPicPr>
          <p:cNvPr id="39" name="그림 38">
            <a:extLst>
              <a:ext uri="{FF2B5EF4-FFF2-40B4-BE49-F238E27FC236}">
                <a16:creationId xmlns:a16="http://schemas.microsoft.com/office/drawing/2014/main" id="{539DA360-8057-98C3-171C-53C2146B4BE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203"/>
          <a:stretch/>
        </p:blipFill>
        <p:spPr>
          <a:xfrm>
            <a:off x="9195883" y="1028700"/>
            <a:ext cx="2197285" cy="1815007"/>
          </a:xfrm>
          <a:prstGeom prst="rect">
            <a:avLst/>
          </a:prstGeom>
        </p:spPr>
      </p:pic>
      <p:sp>
        <p:nvSpPr>
          <p:cNvPr id="40" name="원호 39">
            <a:extLst>
              <a:ext uri="{FF2B5EF4-FFF2-40B4-BE49-F238E27FC236}">
                <a16:creationId xmlns:a16="http://schemas.microsoft.com/office/drawing/2014/main" id="{D023CC3A-867E-D00C-E886-0D0720C7A7DF}"/>
              </a:ext>
            </a:extLst>
          </p:cNvPr>
          <p:cNvSpPr/>
          <p:nvPr/>
        </p:nvSpPr>
        <p:spPr>
          <a:xfrm>
            <a:off x="7321939" y="2566185"/>
            <a:ext cx="297080" cy="1091428"/>
          </a:xfrm>
          <a:prstGeom prst="arc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ko-KR" altLang="en-US" sz="1100"/>
          </a:p>
        </p:txBody>
      </p:sp>
      <p:cxnSp>
        <p:nvCxnSpPr>
          <p:cNvPr id="41" name="직선 화살표 연결선 40">
            <a:extLst>
              <a:ext uri="{FF2B5EF4-FFF2-40B4-BE49-F238E27FC236}">
                <a16:creationId xmlns:a16="http://schemas.microsoft.com/office/drawing/2014/main" id="{A62DE23B-EBED-E599-AEC4-F141173B939F}"/>
              </a:ext>
            </a:extLst>
          </p:cNvPr>
          <p:cNvCxnSpPr>
            <a:cxnSpLocks/>
            <a:stCxn id="42" idx="1"/>
          </p:cNvCxnSpPr>
          <p:nvPr/>
        </p:nvCxnSpPr>
        <p:spPr>
          <a:xfrm flipH="1" flipV="1">
            <a:off x="7628515" y="2959440"/>
            <a:ext cx="279760" cy="8481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TextBox 41">
            <a:extLst>
              <a:ext uri="{FF2B5EF4-FFF2-40B4-BE49-F238E27FC236}">
                <a16:creationId xmlns:a16="http://schemas.microsoft.com/office/drawing/2014/main" id="{0D3274F9-3304-ABF4-6DA2-9B02691B7905}"/>
              </a:ext>
            </a:extLst>
          </p:cNvPr>
          <p:cNvSpPr txBox="1"/>
          <p:nvPr/>
        </p:nvSpPr>
        <p:spPr>
          <a:xfrm>
            <a:off x="7908275" y="2918067"/>
            <a:ext cx="901870" cy="2523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000" dirty="0"/>
              <a:t>Thin Ti layer</a:t>
            </a:r>
            <a:endParaRPr lang="ko-KR" altLang="en-US" sz="1000" dirty="0"/>
          </a:p>
        </p:txBody>
      </p:sp>
      <p:pic>
        <p:nvPicPr>
          <p:cNvPr id="65" name="그림 64">
            <a:extLst>
              <a:ext uri="{FF2B5EF4-FFF2-40B4-BE49-F238E27FC236}">
                <a16:creationId xmlns:a16="http://schemas.microsoft.com/office/drawing/2014/main" id="{CA5BAA27-0262-564A-D2B3-6C55D0594E0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155"/>
          <a:stretch/>
        </p:blipFill>
        <p:spPr>
          <a:xfrm>
            <a:off x="9221825" y="3682257"/>
            <a:ext cx="2200197" cy="1816438"/>
          </a:xfrm>
          <a:prstGeom prst="rect">
            <a:avLst/>
          </a:prstGeom>
        </p:spPr>
      </p:pic>
      <p:grpSp>
        <p:nvGrpSpPr>
          <p:cNvPr id="66" name="그룹 65">
            <a:extLst>
              <a:ext uri="{FF2B5EF4-FFF2-40B4-BE49-F238E27FC236}">
                <a16:creationId xmlns:a16="http://schemas.microsoft.com/office/drawing/2014/main" id="{97B242A4-2FDE-4CDF-6C4E-32FC424B1818}"/>
              </a:ext>
            </a:extLst>
          </p:cNvPr>
          <p:cNvGrpSpPr/>
          <p:nvPr/>
        </p:nvGrpSpPr>
        <p:grpSpPr>
          <a:xfrm>
            <a:off x="10252826" y="5469325"/>
            <a:ext cx="1026124" cy="349825"/>
            <a:chOff x="8879351" y="17182321"/>
            <a:chExt cx="1709852" cy="645558"/>
          </a:xfrm>
        </p:grpSpPr>
        <p:sp>
          <p:nvSpPr>
            <p:cNvPr id="89" name="직사각형 88">
              <a:extLst>
                <a:ext uri="{FF2B5EF4-FFF2-40B4-BE49-F238E27FC236}">
                  <a16:creationId xmlns:a16="http://schemas.microsoft.com/office/drawing/2014/main" id="{8924DB4D-B31E-6262-6319-78136E7E71B2}"/>
                </a:ext>
              </a:extLst>
            </p:cNvPr>
            <p:cNvSpPr/>
            <p:nvPr/>
          </p:nvSpPr>
          <p:spPr>
            <a:xfrm>
              <a:off x="9142974" y="17182321"/>
              <a:ext cx="1446229" cy="645558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sz="900" dirty="0"/>
                <a:t>Al</a:t>
              </a:r>
              <a:endParaRPr lang="ko-KR" altLang="en-US" sz="900" dirty="0"/>
            </a:p>
          </p:txBody>
        </p:sp>
        <p:sp>
          <p:nvSpPr>
            <p:cNvPr id="90" name="직사각형 89">
              <a:extLst>
                <a:ext uri="{FF2B5EF4-FFF2-40B4-BE49-F238E27FC236}">
                  <a16:creationId xmlns:a16="http://schemas.microsoft.com/office/drawing/2014/main" id="{4A6F5DE8-DEC1-8350-ED70-F8C09D5126FF}"/>
                </a:ext>
              </a:extLst>
            </p:cNvPr>
            <p:cNvSpPr/>
            <p:nvPr/>
          </p:nvSpPr>
          <p:spPr>
            <a:xfrm>
              <a:off x="8879351" y="17182321"/>
              <a:ext cx="258805" cy="645558"/>
            </a:xfrm>
            <a:prstGeom prst="rect">
              <a:avLst/>
            </a:prstGeom>
            <a:solidFill>
              <a:schemeClr val="accent3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eaVert" rtlCol="0" anchor="ctr"/>
            <a:lstStyle/>
            <a:p>
              <a:pPr algn="ctr"/>
              <a:r>
                <a:rPr lang="en-US" altLang="ko-KR" sz="900" dirty="0" err="1"/>
                <a:t>Ti</a:t>
              </a:r>
              <a:endParaRPr lang="ko-KR" altLang="en-US" sz="900" dirty="0"/>
            </a:p>
          </p:txBody>
        </p:sp>
      </p:grpSp>
      <p:sp>
        <p:nvSpPr>
          <p:cNvPr id="67" name="TextBox 66">
            <a:extLst>
              <a:ext uri="{FF2B5EF4-FFF2-40B4-BE49-F238E27FC236}">
                <a16:creationId xmlns:a16="http://schemas.microsoft.com/office/drawing/2014/main" id="{BEBDFE9D-51B3-E237-117E-EE0B38540069}"/>
              </a:ext>
            </a:extLst>
          </p:cNvPr>
          <p:cNvSpPr txBox="1"/>
          <p:nvPr/>
        </p:nvSpPr>
        <p:spPr>
          <a:xfrm>
            <a:off x="9040599" y="5931993"/>
            <a:ext cx="267303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600" b="1" dirty="0"/>
              <a:t>Density profile for simulation</a:t>
            </a:r>
            <a:endParaRPr lang="ko-KR" altLang="en-US" sz="1600" b="1" dirty="0"/>
          </a:p>
        </p:txBody>
      </p:sp>
      <p:grpSp>
        <p:nvGrpSpPr>
          <p:cNvPr id="68" name="그룹 67">
            <a:extLst>
              <a:ext uri="{FF2B5EF4-FFF2-40B4-BE49-F238E27FC236}">
                <a16:creationId xmlns:a16="http://schemas.microsoft.com/office/drawing/2014/main" id="{5A2C5A95-C046-C904-18CB-20C2160DC713}"/>
              </a:ext>
            </a:extLst>
          </p:cNvPr>
          <p:cNvGrpSpPr/>
          <p:nvPr/>
        </p:nvGrpSpPr>
        <p:grpSpPr>
          <a:xfrm>
            <a:off x="6209190" y="3807590"/>
            <a:ext cx="2941106" cy="2466270"/>
            <a:chOff x="1556972" y="2787642"/>
            <a:chExt cx="4850929" cy="4067756"/>
          </a:xfrm>
        </p:grpSpPr>
        <p:cxnSp>
          <p:nvCxnSpPr>
            <p:cNvPr id="69" name="직선 연결선 68">
              <a:extLst>
                <a:ext uri="{FF2B5EF4-FFF2-40B4-BE49-F238E27FC236}">
                  <a16:creationId xmlns:a16="http://schemas.microsoft.com/office/drawing/2014/main" id="{0B97BF0E-03C1-98DA-DBC9-7B238AE3BFA3}"/>
                </a:ext>
              </a:extLst>
            </p:cNvPr>
            <p:cNvCxnSpPr/>
            <p:nvPr/>
          </p:nvCxnSpPr>
          <p:spPr>
            <a:xfrm flipV="1">
              <a:off x="3218299" y="5943840"/>
              <a:ext cx="1090621" cy="522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0" name="아래쪽 화살표 17">
              <a:extLst>
                <a:ext uri="{FF2B5EF4-FFF2-40B4-BE49-F238E27FC236}">
                  <a16:creationId xmlns:a16="http://schemas.microsoft.com/office/drawing/2014/main" id="{15B7F36A-78E0-D3BA-4B50-86A442E86122}"/>
                </a:ext>
              </a:extLst>
            </p:cNvPr>
            <p:cNvSpPr/>
            <p:nvPr/>
          </p:nvSpPr>
          <p:spPr>
            <a:xfrm>
              <a:off x="3502190" y="3478092"/>
              <a:ext cx="544218" cy="670330"/>
            </a:xfrm>
            <a:prstGeom prst="downArrow">
              <a:avLst>
                <a:gd name="adj1" fmla="val 50000"/>
                <a:gd name="adj2" fmla="val 50633"/>
              </a:avLst>
            </a:prstGeom>
            <a:solidFill>
              <a:schemeClr val="accent2">
                <a:lumMod val="20000"/>
                <a:lumOff val="80000"/>
              </a:schemeClr>
            </a:solidFill>
            <a:ln>
              <a:solidFill>
                <a:schemeClr val="accent2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100" dirty="0"/>
            </a:p>
          </p:txBody>
        </p:sp>
        <p:sp>
          <p:nvSpPr>
            <p:cNvPr id="71" name="오른쪽 화살표 18">
              <a:extLst>
                <a:ext uri="{FF2B5EF4-FFF2-40B4-BE49-F238E27FC236}">
                  <a16:creationId xmlns:a16="http://schemas.microsoft.com/office/drawing/2014/main" id="{FA5D9BEB-C547-0D39-6E98-A1E88F83718C}"/>
                </a:ext>
              </a:extLst>
            </p:cNvPr>
            <p:cNvSpPr/>
            <p:nvPr/>
          </p:nvSpPr>
          <p:spPr>
            <a:xfrm rot="19718837">
              <a:off x="1556972" y="4488993"/>
              <a:ext cx="4334946" cy="424640"/>
            </a:xfrm>
            <a:prstGeom prst="rightArrow">
              <a:avLst>
                <a:gd name="adj1" fmla="val 50000"/>
                <a:gd name="adj2" fmla="val 98587"/>
              </a:avLst>
            </a:prstGeom>
            <a:solidFill>
              <a:schemeClr val="accent2">
                <a:lumMod val="40000"/>
                <a:lumOff val="60000"/>
              </a:schemeClr>
            </a:solidFill>
            <a:ln>
              <a:solidFill>
                <a:schemeClr val="accent2">
                  <a:lumMod val="20000"/>
                  <a:lumOff val="80000"/>
                  <a:alpha val="60000"/>
                </a:schemeClr>
              </a:solidFill>
            </a:ln>
            <a:scene3d>
              <a:camera prst="isometricLeftDown"/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100" dirty="0"/>
            </a:p>
          </p:txBody>
        </p:sp>
        <p:sp>
          <p:nvSpPr>
            <p:cNvPr id="72" name="타원 71">
              <a:extLst>
                <a:ext uri="{FF2B5EF4-FFF2-40B4-BE49-F238E27FC236}">
                  <a16:creationId xmlns:a16="http://schemas.microsoft.com/office/drawing/2014/main" id="{80273B65-0FEB-1C7C-7407-C6E20BA66B5D}"/>
                </a:ext>
              </a:extLst>
            </p:cNvPr>
            <p:cNvSpPr/>
            <p:nvPr/>
          </p:nvSpPr>
          <p:spPr>
            <a:xfrm>
              <a:off x="3485135" y="4212273"/>
              <a:ext cx="578330" cy="1522713"/>
            </a:xfrm>
            <a:prstGeom prst="ellipse">
              <a:avLst/>
            </a:prstGeom>
            <a:gradFill flip="none" rotWithShape="1">
              <a:gsLst>
                <a:gs pos="100000">
                  <a:schemeClr val="accent6">
                    <a:lumMod val="20000"/>
                    <a:lumOff val="80000"/>
                    <a:alpha val="60000"/>
                  </a:schemeClr>
                </a:gs>
                <a:gs pos="11000">
                  <a:schemeClr val="accent6">
                    <a:lumMod val="60000"/>
                    <a:lumOff val="40000"/>
                  </a:schemeClr>
                </a:gs>
                <a:gs pos="32000">
                  <a:schemeClr val="accent6">
                    <a:lumMod val="40000"/>
                    <a:lumOff val="60000"/>
                  </a:schemeClr>
                </a:gs>
                <a:gs pos="58000">
                  <a:schemeClr val="accent6">
                    <a:lumMod val="40000"/>
                    <a:lumOff val="6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solidFill>
                <a:schemeClr val="accent6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100" dirty="0"/>
            </a:p>
          </p:txBody>
        </p:sp>
        <p:sp>
          <p:nvSpPr>
            <p:cNvPr id="73" name="TextBox 72">
              <a:extLst>
                <a:ext uri="{FF2B5EF4-FFF2-40B4-BE49-F238E27FC236}">
                  <a16:creationId xmlns:a16="http://schemas.microsoft.com/office/drawing/2014/main" id="{4BFFCE9E-FEC6-731E-3C43-5A800A1511BD}"/>
                </a:ext>
              </a:extLst>
            </p:cNvPr>
            <p:cNvSpPr txBox="1"/>
            <p:nvPr/>
          </p:nvSpPr>
          <p:spPr>
            <a:xfrm>
              <a:off x="3253322" y="3521267"/>
              <a:ext cx="1763314" cy="4187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050" dirty="0"/>
                <a:t>Pre-pulse</a:t>
              </a:r>
              <a:endParaRPr lang="ko-KR" altLang="en-US" sz="1050" dirty="0"/>
            </a:p>
          </p:txBody>
        </p:sp>
        <p:sp>
          <p:nvSpPr>
            <p:cNvPr id="74" name="TextBox 73">
              <a:extLst>
                <a:ext uri="{FF2B5EF4-FFF2-40B4-BE49-F238E27FC236}">
                  <a16:creationId xmlns:a16="http://schemas.microsoft.com/office/drawing/2014/main" id="{DA095DA4-793C-DE04-3FE9-0169684569F1}"/>
                </a:ext>
              </a:extLst>
            </p:cNvPr>
            <p:cNvSpPr txBox="1"/>
            <p:nvPr/>
          </p:nvSpPr>
          <p:spPr>
            <a:xfrm>
              <a:off x="1923690" y="4531725"/>
              <a:ext cx="1329633" cy="4187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050" dirty="0"/>
                <a:t>Main Laser</a:t>
              </a:r>
              <a:endParaRPr lang="ko-KR" altLang="en-US" sz="1050" dirty="0"/>
            </a:p>
          </p:txBody>
        </p:sp>
        <p:sp>
          <p:nvSpPr>
            <p:cNvPr id="75" name="TextBox 74">
              <a:extLst>
                <a:ext uri="{FF2B5EF4-FFF2-40B4-BE49-F238E27FC236}">
                  <a16:creationId xmlns:a16="http://schemas.microsoft.com/office/drawing/2014/main" id="{35C6217C-7363-D0B0-EF82-75B4BD54D125}"/>
                </a:ext>
              </a:extLst>
            </p:cNvPr>
            <p:cNvSpPr txBox="1"/>
            <p:nvPr/>
          </p:nvSpPr>
          <p:spPr>
            <a:xfrm>
              <a:off x="2599694" y="5889407"/>
              <a:ext cx="2421584" cy="43148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100" dirty="0" err="1"/>
                <a:t>metalic</a:t>
              </a:r>
              <a:r>
                <a:rPr lang="en-US" altLang="ko-KR" sz="1100" dirty="0"/>
                <a:t> disk target</a:t>
              </a:r>
              <a:endParaRPr lang="ko-KR" altLang="en-US" sz="1100" dirty="0"/>
            </a:p>
          </p:txBody>
        </p:sp>
        <p:cxnSp>
          <p:nvCxnSpPr>
            <p:cNvPr id="76" name="직선 연결선 75">
              <a:extLst>
                <a:ext uri="{FF2B5EF4-FFF2-40B4-BE49-F238E27FC236}">
                  <a16:creationId xmlns:a16="http://schemas.microsoft.com/office/drawing/2014/main" id="{5DE5597F-6899-1063-197D-37F1E23B0D48}"/>
                </a:ext>
              </a:extLst>
            </p:cNvPr>
            <p:cNvCxnSpPr>
              <a:cxnSpLocks/>
              <a:stCxn id="85" idx="0"/>
            </p:cNvCxnSpPr>
            <p:nvPr/>
          </p:nvCxnSpPr>
          <p:spPr>
            <a:xfrm flipV="1">
              <a:off x="3757562" y="2787642"/>
              <a:ext cx="2650339" cy="1395248"/>
            </a:xfrm>
            <a:prstGeom prst="line">
              <a:avLst/>
            </a:prstGeom>
            <a:ln w="2222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직선 연결선 76">
              <a:extLst>
                <a:ext uri="{FF2B5EF4-FFF2-40B4-BE49-F238E27FC236}">
                  <a16:creationId xmlns:a16="http://schemas.microsoft.com/office/drawing/2014/main" id="{902436F9-B6B2-3925-E56A-EEBFD4C47E67}"/>
                </a:ext>
              </a:extLst>
            </p:cNvPr>
            <p:cNvCxnSpPr>
              <a:cxnSpLocks/>
              <a:stCxn id="85" idx="2"/>
            </p:cNvCxnSpPr>
            <p:nvPr/>
          </p:nvCxnSpPr>
          <p:spPr>
            <a:xfrm>
              <a:off x="3757562" y="5100236"/>
              <a:ext cx="2650339" cy="897357"/>
            </a:xfrm>
            <a:prstGeom prst="line">
              <a:avLst/>
            </a:prstGeom>
            <a:ln w="2222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8" name="평행 사변형 77">
              <a:extLst>
                <a:ext uri="{FF2B5EF4-FFF2-40B4-BE49-F238E27FC236}">
                  <a16:creationId xmlns:a16="http://schemas.microsoft.com/office/drawing/2014/main" id="{B4DA0352-FC57-EF9C-0200-ADB79D0E0797}"/>
                </a:ext>
              </a:extLst>
            </p:cNvPr>
            <p:cNvSpPr/>
            <p:nvPr/>
          </p:nvSpPr>
          <p:spPr>
            <a:xfrm flipV="1">
              <a:off x="3384482" y="4630618"/>
              <a:ext cx="386896" cy="148140"/>
            </a:xfrm>
            <a:prstGeom prst="parallelogram">
              <a:avLst>
                <a:gd name="adj" fmla="val 65391"/>
              </a:avLst>
            </a:prstGeom>
            <a:solidFill>
              <a:srgbClr val="FFD3B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100"/>
            </a:p>
          </p:txBody>
        </p:sp>
        <p:grpSp>
          <p:nvGrpSpPr>
            <p:cNvPr id="79" name="그룹 78">
              <a:extLst>
                <a:ext uri="{FF2B5EF4-FFF2-40B4-BE49-F238E27FC236}">
                  <a16:creationId xmlns:a16="http://schemas.microsoft.com/office/drawing/2014/main" id="{5EF25FB0-CEF5-467E-9E60-54D7D29B5AC1}"/>
                </a:ext>
              </a:extLst>
            </p:cNvPr>
            <p:cNvGrpSpPr/>
            <p:nvPr/>
          </p:nvGrpSpPr>
          <p:grpSpPr>
            <a:xfrm>
              <a:off x="2400225" y="4330083"/>
              <a:ext cx="2731755" cy="729933"/>
              <a:chOff x="1082216" y="16907171"/>
              <a:chExt cx="3012009" cy="933195"/>
            </a:xfrm>
          </p:grpSpPr>
          <p:sp>
            <p:nvSpPr>
              <p:cNvPr id="87" name="자유형: 도형 86">
                <a:extLst>
                  <a:ext uri="{FF2B5EF4-FFF2-40B4-BE49-F238E27FC236}">
                    <a16:creationId xmlns:a16="http://schemas.microsoft.com/office/drawing/2014/main" id="{2BD48DBA-D05B-7372-F150-86FA15B5AC0C}"/>
                  </a:ext>
                </a:extLst>
              </p:cNvPr>
              <p:cNvSpPr/>
              <p:nvPr/>
            </p:nvSpPr>
            <p:spPr>
              <a:xfrm>
                <a:off x="1093850" y="16907171"/>
                <a:ext cx="3000375" cy="361960"/>
              </a:xfrm>
              <a:custGeom>
                <a:avLst/>
                <a:gdLst>
                  <a:gd name="connsiteX0" fmla="*/ 0 w 3000375"/>
                  <a:gd name="connsiteY0" fmla="*/ 0 h 361960"/>
                  <a:gd name="connsiteX1" fmla="*/ 1504950 w 3000375"/>
                  <a:gd name="connsiteY1" fmla="*/ 361950 h 361960"/>
                  <a:gd name="connsiteX2" fmla="*/ 3000375 w 3000375"/>
                  <a:gd name="connsiteY2" fmla="*/ 9525 h 3619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3000375" h="361960">
                    <a:moveTo>
                      <a:pt x="0" y="0"/>
                    </a:moveTo>
                    <a:cubicBezTo>
                      <a:pt x="502444" y="180181"/>
                      <a:pt x="1004888" y="360363"/>
                      <a:pt x="1504950" y="361950"/>
                    </a:cubicBezTo>
                    <a:cubicBezTo>
                      <a:pt x="2005012" y="363537"/>
                      <a:pt x="2502693" y="186531"/>
                      <a:pt x="3000375" y="9525"/>
                    </a:cubicBezTo>
                  </a:path>
                </a:pathLst>
              </a:custGeom>
              <a:noFill/>
              <a:ln w="15875"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100"/>
              </a:p>
            </p:txBody>
          </p:sp>
          <p:sp>
            <p:nvSpPr>
              <p:cNvPr id="88" name="자유형: 도형 87">
                <a:extLst>
                  <a:ext uri="{FF2B5EF4-FFF2-40B4-BE49-F238E27FC236}">
                    <a16:creationId xmlns:a16="http://schemas.microsoft.com/office/drawing/2014/main" id="{BEB3DE35-79B2-64CB-22D2-E06CF686A6AF}"/>
                  </a:ext>
                </a:extLst>
              </p:cNvPr>
              <p:cNvSpPr/>
              <p:nvPr/>
            </p:nvSpPr>
            <p:spPr>
              <a:xfrm flipV="1">
                <a:off x="1082216" y="17478406"/>
                <a:ext cx="3000375" cy="361960"/>
              </a:xfrm>
              <a:custGeom>
                <a:avLst/>
                <a:gdLst>
                  <a:gd name="connsiteX0" fmla="*/ 0 w 3000375"/>
                  <a:gd name="connsiteY0" fmla="*/ 0 h 361960"/>
                  <a:gd name="connsiteX1" fmla="*/ 1504950 w 3000375"/>
                  <a:gd name="connsiteY1" fmla="*/ 361950 h 361960"/>
                  <a:gd name="connsiteX2" fmla="*/ 3000375 w 3000375"/>
                  <a:gd name="connsiteY2" fmla="*/ 9525 h 3619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3000375" h="361960">
                    <a:moveTo>
                      <a:pt x="0" y="0"/>
                    </a:moveTo>
                    <a:cubicBezTo>
                      <a:pt x="502444" y="180181"/>
                      <a:pt x="1004888" y="360363"/>
                      <a:pt x="1504950" y="361950"/>
                    </a:cubicBezTo>
                    <a:cubicBezTo>
                      <a:pt x="2005012" y="363537"/>
                      <a:pt x="2502693" y="186531"/>
                      <a:pt x="3000375" y="9525"/>
                    </a:cubicBezTo>
                  </a:path>
                </a:pathLst>
              </a:custGeom>
              <a:noFill/>
              <a:ln w="15875"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100"/>
              </a:p>
            </p:txBody>
          </p:sp>
        </p:grpSp>
        <p:sp>
          <p:nvSpPr>
            <p:cNvPr id="80" name="TextBox 79">
              <a:extLst>
                <a:ext uri="{FF2B5EF4-FFF2-40B4-BE49-F238E27FC236}">
                  <a16:creationId xmlns:a16="http://schemas.microsoft.com/office/drawing/2014/main" id="{724AB00B-9D54-A67B-E1EA-934C8FD4E025}"/>
                </a:ext>
              </a:extLst>
            </p:cNvPr>
            <p:cNvSpPr txBox="1"/>
            <p:nvPr/>
          </p:nvSpPr>
          <p:spPr>
            <a:xfrm>
              <a:off x="2667254" y="6279130"/>
              <a:ext cx="2779078" cy="55839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sz="1600" b="1" dirty="0"/>
                <a:t>Experiment setup</a:t>
              </a:r>
              <a:endParaRPr lang="ko-KR" altLang="en-US" sz="1600" b="1" dirty="0"/>
            </a:p>
          </p:txBody>
        </p:sp>
        <p:sp>
          <p:nvSpPr>
            <p:cNvPr id="81" name="TextBox 80">
              <a:extLst>
                <a:ext uri="{FF2B5EF4-FFF2-40B4-BE49-F238E27FC236}">
                  <a16:creationId xmlns:a16="http://schemas.microsoft.com/office/drawing/2014/main" id="{DE0FB4A4-B2FC-8949-FF1F-DE46C652A09B}"/>
                </a:ext>
              </a:extLst>
            </p:cNvPr>
            <p:cNvSpPr txBox="1"/>
            <p:nvPr/>
          </p:nvSpPr>
          <p:spPr>
            <a:xfrm>
              <a:off x="4332573" y="5635005"/>
              <a:ext cx="1061330" cy="4187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050" dirty="0"/>
                <a:t>Ti layer</a:t>
              </a:r>
              <a:endParaRPr lang="ko-KR" altLang="en-US" sz="1050" dirty="0"/>
            </a:p>
          </p:txBody>
        </p:sp>
        <p:sp>
          <p:nvSpPr>
            <p:cNvPr id="82" name="원통 16">
              <a:extLst>
                <a:ext uri="{FF2B5EF4-FFF2-40B4-BE49-F238E27FC236}">
                  <a16:creationId xmlns:a16="http://schemas.microsoft.com/office/drawing/2014/main" id="{0A70C0B0-D449-91B3-9CF3-9865DE488070}"/>
                </a:ext>
              </a:extLst>
            </p:cNvPr>
            <p:cNvSpPr/>
            <p:nvPr/>
          </p:nvSpPr>
          <p:spPr>
            <a:xfrm rot="16200000">
              <a:off x="2853536" y="5407872"/>
              <a:ext cx="1801169" cy="1093883"/>
            </a:xfrm>
            <a:prstGeom prst="can">
              <a:avLst>
                <a:gd name="adj" fmla="val 50000"/>
              </a:avLst>
            </a:prstGeom>
            <a:gradFill flip="none" rotWithShape="1">
              <a:gsLst>
                <a:gs pos="50000">
                  <a:srgbClr val="CDCDCD">
                    <a:alpha val="0"/>
                  </a:srgbClr>
                </a:gs>
                <a:gs pos="50000">
                  <a:schemeClr val="bg1">
                    <a:lumMod val="65000"/>
                  </a:schemeClr>
                </a:gs>
                <a:gs pos="79000">
                  <a:schemeClr val="bg1">
                    <a:lumMod val="85000"/>
                  </a:schemeClr>
                </a:gs>
                <a:gs pos="0">
                  <a:schemeClr val="bg1">
                    <a:lumMod val="50000"/>
                    <a:alpha val="0"/>
                  </a:schemeClr>
                </a:gs>
                <a:gs pos="100000">
                  <a:schemeClr val="bg1">
                    <a:lumMod val="50000"/>
                  </a:schemeClr>
                </a:gs>
              </a:gsLst>
              <a:lin ang="0" scaled="1"/>
              <a:tileRect/>
            </a:gradFill>
            <a:ln>
              <a:gradFill flip="none" rotWithShape="1">
                <a:gsLst>
                  <a:gs pos="100000">
                    <a:schemeClr val="tx1"/>
                  </a:gs>
                  <a:gs pos="50000">
                    <a:schemeClr val="accent1">
                      <a:lumMod val="45000"/>
                      <a:lumOff val="55000"/>
                      <a:alpha val="0"/>
                    </a:schemeClr>
                  </a:gs>
                  <a:gs pos="50000">
                    <a:schemeClr val="tx1"/>
                  </a:gs>
                  <a:gs pos="100000">
                    <a:schemeClr val="accent1">
                      <a:lumMod val="30000"/>
                      <a:lumOff val="70000"/>
                    </a:schemeClr>
                  </a:gs>
                </a:gsLst>
                <a:lin ang="0" scaled="1"/>
                <a:tileRect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100" dirty="0"/>
            </a:p>
          </p:txBody>
        </p:sp>
        <p:sp>
          <p:nvSpPr>
            <p:cNvPr id="83" name="타원 82">
              <a:extLst>
                <a:ext uri="{FF2B5EF4-FFF2-40B4-BE49-F238E27FC236}">
                  <a16:creationId xmlns:a16="http://schemas.microsoft.com/office/drawing/2014/main" id="{B9CF67AC-27B2-7908-F09B-F61EC2EC5945}"/>
                </a:ext>
              </a:extLst>
            </p:cNvPr>
            <p:cNvSpPr/>
            <p:nvPr/>
          </p:nvSpPr>
          <p:spPr>
            <a:xfrm>
              <a:off x="3206185" y="5056178"/>
              <a:ext cx="544646" cy="1798317"/>
            </a:xfrm>
            <a:prstGeom prst="ellipse">
              <a:avLst/>
            </a:prstGeom>
            <a:gradFill flip="none" rotWithShape="1">
              <a:gsLst>
                <a:gs pos="50000">
                  <a:srgbClr val="CDCDCD">
                    <a:alpha val="0"/>
                  </a:srgbClr>
                </a:gs>
                <a:gs pos="50000">
                  <a:srgbClr val="C0C0C0"/>
                </a:gs>
                <a:gs pos="100000">
                  <a:schemeClr val="bg1">
                    <a:lumMod val="85000"/>
                  </a:schemeClr>
                </a:gs>
                <a:gs pos="0">
                  <a:schemeClr val="bg1">
                    <a:lumMod val="50000"/>
                    <a:alpha val="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16200000" scaled="1"/>
              <a:tileRect/>
            </a:gradFill>
            <a:ln w="12700">
              <a:gradFill>
                <a:gsLst>
                  <a:gs pos="0">
                    <a:schemeClr val="tx1"/>
                  </a:gs>
                  <a:gs pos="50000">
                    <a:schemeClr val="tx1"/>
                  </a:gs>
                  <a:gs pos="50000">
                    <a:schemeClr val="accent1">
                      <a:lumMod val="45000"/>
                      <a:lumOff val="55000"/>
                      <a:alpha val="0"/>
                    </a:schemeClr>
                  </a:gs>
                  <a:gs pos="100000">
                    <a:schemeClr val="accent1">
                      <a:lumMod val="30000"/>
                      <a:lumOff val="70000"/>
                      <a:alpha val="0"/>
                    </a:schemeClr>
                  </a:gs>
                </a:gsLst>
                <a:lin ang="5400000" scaled="1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100" dirty="0"/>
            </a:p>
          </p:txBody>
        </p:sp>
        <p:sp>
          <p:nvSpPr>
            <p:cNvPr id="84" name="원호 83">
              <a:extLst>
                <a:ext uri="{FF2B5EF4-FFF2-40B4-BE49-F238E27FC236}">
                  <a16:creationId xmlns:a16="http://schemas.microsoft.com/office/drawing/2014/main" id="{B48F40ED-024D-BA81-54A2-057E612D7C96}"/>
                </a:ext>
              </a:extLst>
            </p:cNvPr>
            <p:cNvSpPr/>
            <p:nvPr/>
          </p:nvSpPr>
          <p:spPr>
            <a:xfrm>
              <a:off x="3298429" y="5045724"/>
              <a:ext cx="493084" cy="1798316"/>
            </a:xfrm>
            <a:prstGeom prst="arc">
              <a:avLst>
                <a:gd name="adj1" fmla="val 16386626"/>
                <a:gd name="adj2" fmla="val 0"/>
              </a:avLst>
            </a:prstGeom>
            <a:ln w="762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ko-KR" altLang="en-US" sz="1100"/>
            </a:p>
          </p:txBody>
        </p:sp>
        <p:sp>
          <p:nvSpPr>
            <p:cNvPr id="85" name="직사각형 84">
              <a:extLst>
                <a:ext uri="{FF2B5EF4-FFF2-40B4-BE49-F238E27FC236}">
                  <a16:creationId xmlns:a16="http://schemas.microsoft.com/office/drawing/2014/main" id="{659DB13F-29E0-1DF5-2311-45B671FE2E9F}"/>
                </a:ext>
              </a:extLst>
            </p:cNvPr>
            <p:cNvSpPr/>
            <p:nvPr/>
          </p:nvSpPr>
          <p:spPr>
            <a:xfrm>
              <a:off x="3399741" y="4182890"/>
              <a:ext cx="715640" cy="917346"/>
            </a:xfrm>
            <a:prstGeom prst="rect">
              <a:avLst/>
            </a:prstGeom>
            <a:noFill/>
            <a:ln w="3492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100"/>
            </a:p>
          </p:txBody>
        </p:sp>
        <p:cxnSp>
          <p:nvCxnSpPr>
            <p:cNvPr id="86" name="직선 화살표 연결선 85">
              <a:extLst>
                <a:ext uri="{FF2B5EF4-FFF2-40B4-BE49-F238E27FC236}">
                  <a16:creationId xmlns:a16="http://schemas.microsoft.com/office/drawing/2014/main" id="{9C05D679-21F8-A5C4-1C18-3B83174EB715}"/>
                </a:ext>
              </a:extLst>
            </p:cNvPr>
            <p:cNvCxnSpPr>
              <a:cxnSpLocks/>
              <a:stCxn id="81" idx="1"/>
            </p:cNvCxnSpPr>
            <p:nvPr/>
          </p:nvCxnSpPr>
          <p:spPr>
            <a:xfrm flipH="1" flipV="1">
              <a:off x="3873414" y="5702909"/>
              <a:ext cx="459159" cy="141495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91" name="TextBox 90">
                <a:extLst>
                  <a:ext uri="{FF2B5EF4-FFF2-40B4-BE49-F238E27FC236}">
                    <a16:creationId xmlns:a16="http://schemas.microsoft.com/office/drawing/2014/main" id="{794BE9A2-752C-54C0-6697-B970DDF81BC2}"/>
                  </a:ext>
                </a:extLst>
              </p:cNvPr>
              <p:cNvSpPr txBox="1"/>
              <p:nvPr/>
            </p:nvSpPr>
            <p:spPr>
              <a:xfrm>
                <a:off x="10741147" y="4545025"/>
                <a:ext cx="687025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ko-KR" sz="140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ko-KR" sz="1400" i="1" dirty="0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  <m:sub>
                          <m:r>
                            <a:rPr lang="en-US" altLang="ko-KR" sz="1400" i="1" dirty="0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sub>
                      </m:sSub>
                    </m:oMath>
                  </m:oMathPara>
                </a14:m>
                <a:endParaRPr lang="ko-KR" altLang="en-US" sz="1400" dirty="0"/>
              </a:p>
            </p:txBody>
          </p:sp>
        </mc:Choice>
        <mc:Fallback xmlns="">
          <p:sp>
            <p:nvSpPr>
              <p:cNvPr id="91" name="TextBox 90">
                <a:extLst>
                  <a:ext uri="{FF2B5EF4-FFF2-40B4-BE49-F238E27FC236}">
                    <a16:creationId xmlns:a16="http://schemas.microsoft.com/office/drawing/2014/main" id="{794BE9A2-752C-54C0-6697-B970DDF81BC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741147" y="4545025"/>
                <a:ext cx="687025" cy="307777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2" name="TextBox 91">
                <a:extLst>
                  <a:ext uri="{FF2B5EF4-FFF2-40B4-BE49-F238E27FC236}">
                    <a16:creationId xmlns:a16="http://schemas.microsoft.com/office/drawing/2014/main" id="{CB8A083C-D275-960F-FCDA-22F2C19361B7}"/>
                  </a:ext>
                </a:extLst>
              </p:cNvPr>
              <p:cNvSpPr txBox="1"/>
              <p:nvPr/>
            </p:nvSpPr>
            <p:spPr>
              <a:xfrm>
                <a:off x="10750551" y="4994976"/>
                <a:ext cx="687025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ko-KR" sz="140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ko-KR" sz="1400" i="1" dirty="0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  <m:sub>
                          <m:r>
                            <a:rPr lang="en-US" altLang="ko-KR" sz="1400" b="0" i="1" dirty="0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</m:oMath>
                  </m:oMathPara>
                </a14:m>
                <a:endParaRPr lang="ko-KR" altLang="en-US" sz="1400" dirty="0"/>
              </a:p>
            </p:txBody>
          </p:sp>
        </mc:Choice>
        <mc:Fallback xmlns="">
          <p:sp>
            <p:nvSpPr>
              <p:cNvPr id="92" name="TextBox 91">
                <a:extLst>
                  <a:ext uri="{FF2B5EF4-FFF2-40B4-BE49-F238E27FC236}">
                    <a16:creationId xmlns:a16="http://schemas.microsoft.com/office/drawing/2014/main" id="{CB8A083C-D275-960F-FCDA-22F2C19361B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750551" y="4994976"/>
                <a:ext cx="687025" cy="307777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3" name="TextBox 92">
                <a:extLst>
                  <a:ext uri="{FF2B5EF4-FFF2-40B4-BE49-F238E27FC236}">
                    <a16:creationId xmlns:a16="http://schemas.microsoft.com/office/drawing/2014/main" id="{46790FBE-D3EB-FAE6-6560-2E18278547F1}"/>
                  </a:ext>
                </a:extLst>
              </p:cNvPr>
              <p:cNvSpPr txBox="1"/>
              <p:nvPr/>
            </p:nvSpPr>
            <p:spPr>
              <a:xfrm>
                <a:off x="10706909" y="1883840"/>
                <a:ext cx="687025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ko-KR" sz="140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ko-KR" sz="1400" i="1" dirty="0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  <m:sub>
                          <m:r>
                            <a:rPr lang="en-US" altLang="ko-KR" sz="1400" i="1" dirty="0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sub>
                      </m:sSub>
                    </m:oMath>
                  </m:oMathPara>
                </a14:m>
                <a:endParaRPr lang="ko-KR" altLang="en-US" sz="1400" dirty="0"/>
              </a:p>
            </p:txBody>
          </p:sp>
        </mc:Choice>
        <mc:Fallback xmlns="">
          <p:sp>
            <p:nvSpPr>
              <p:cNvPr id="93" name="TextBox 92">
                <a:extLst>
                  <a:ext uri="{FF2B5EF4-FFF2-40B4-BE49-F238E27FC236}">
                    <a16:creationId xmlns:a16="http://schemas.microsoft.com/office/drawing/2014/main" id="{46790FBE-D3EB-FAE6-6560-2E18278547F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706909" y="1883840"/>
                <a:ext cx="687025" cy="307777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4" name="TextBox 93">
                <a:extLst>
                  <a:ext uri="{FF2B5EF4-FFF2-40B4-BE49-F238E27FC236}">
                    <a16:creationId xmlns:a16="http://schemas.microsoft.com/office/drawing/2014/main" id="{8A2A3EE3-8AF9-3CA6-10D0-39AFA4677727}"/>
                  </a:ext>
                </a:extLst>
              </p:cNvPr>
              <p:cNvSpPr txBox="1"/>
              <p:nvPr/>
            </p:nvSpPr>
            <p:spPr>
              <a:xfrm>
                <a:off x="10716313" y="2333791"/>
                <a:ext cx="687025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ko-KR" sz="140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ko-KR" sz="1400" i="1" dirty="0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  <m:sub>
                          <m:r>
                            <a:rPr lang="en-US" altLang="ko-KR" sz="1400" b="0" i="1" dirty="0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</m:oMath>
                  </m:oMathPara>
                </a14:m>
                <a:endParaRPr lang="ko-KR" altLang="en-US" sz="1400" dirty="0"/>
              </a:p>
            </p:txBody>
          </p:sp>
        </mc:Choice>
        <mc:Fallback xmlns="">
          <p:sp>
            <p:nvSpPr>
              <p:cNvPr id="94" name="TextBox 93">
                <a:extLst>
                  <a:ext uri="{FF2B5EF4-FFF2-40B4-BE49-F238E27FC236}">
                    <a16:creationId xmlns:a16="http://schemas.microsoft.com/office/drawing/2014/main" id="{8A2A3EE3-8AF9-3CA6-10D0-39AFA467772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716313" y="2333791"/>
                <a:ext cx="687025" cy="307777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5" name="직사각형 94">
            <a:extLst>
              <a:ext uri="{FF2B5EF4-FFF2-40B4-BE49-F238E27FC236}">
                <a16:creationId xmlns:a16="http://schemas.microsoft.com/office/drawing/2014/main" id="{367164EF-66EB-2FD9-2A29-2EAA4BF97E7D}"/>
              </a:ext>
            </a:extLst>
          </p:cNvPr>
          <p:cNvSpPr/>
          <p:nvPr/>
        </p:nvSpPr>
        <p:spPr>
          <a:xfrm>
            <a:off x="9149358" y="1847850"/>
            <a:ext cx="1086056" cy="903196"/>
          </a:xfrm>
          <a:prstGeom prst="rect">
            <a:avLst/>
          </a:prstGeom>
          <a:noFill/>
          <a:ln>
            <a:solidFill>
              <a:srgbClr val="FF303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96" name="TextBox 95">
            <a:extLst>
              <a:ext uri="{FF2B5EF4-FFF2-40B4-BE49-F238E27FC236}">
                <a16:creationId xmlns:a16="http://schemas.microsoft.com/office/drawing/2014/main" id="{4735567B-D997-03CB-7160-E89EE0E934F7}"/>
              </a:ext>
            </a:extLst>
          </p:cNvPr>
          <p:cNvSpPr txBox="1"/>
          <p:nvPr/>
        </p:nvSpPr>
        <p:spPr>
          <a:xfrm>
            <a:off x="9226327" y="1527387"/>
            <a:ext cx="6768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dirty="0">
                <a:solidFill>
                  <a:srgbClr val="FF0000"/>
                </a:solidFill>
              </a:rPr>
              <a:t>ramp</a:t>
            </a:r>
            <a:endParaRPr lang="ko-KR" altLang="en-US" dirty="0">
              <a:solidFill>
                <a:srgbClr val="FF0000"/>
              </a:solidFill>
            </a:endParaRPr>
          </a:p>
        </p:txBody>
      </p:sp>
      <p:sp>
        <p:nvSpPr>
          <p:cNvPr id="97" name="직사각형 96">
            <a:extLst>
              <a:ext uri="{FF2B5EF4-FFF2-40B4-BE49-F238E27FC236}">
                <a16:creationId xmlns:a16="http://schemas.microsoft.com/office/drawing/2014/main" id="{5EB837DA-99B0-0E8D-6760-EFBA61693BD1}"/>
              </a:ext>
            </a:extLst>
          </p:cNvPr>
          <p:cNvSpPr/>
          <p:nvPr/>
        </p:nvSpPr>
        <p:spPr>
          <a:xfrm>
            <a:off x="9168029" y="4461922"/>
            <a:ext cx="1086056" cy="903196"/>
          </a:xfrm>
          <a:prstGeom prst="rect">
            <a:avLst/>
          </a:prstGeom>
          <a:noFill/>
          <a:ln>
            <a:solidFill>
              <a:srgbClr val="FF303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98" name="TextBox 97">
            <a:extLst>
              <a:ext uri="{FF2B5EF4-FFF2-40B4-BE49-F238E27FC236}">
                <a16:creationId xmlns:a16="http://schemas.microsoft.com/office/drawing/2014/main" id="{3EEA093D-CD24-A8D4-BB9C-D4F234D64184}"/>
              </a:ext>
            </a:extLst>
          </p:cNvPr>
          <p:cNvSpPr txBox="1"/>
          <p:nvPr/>
        </p:nvSpPr>
        <p:spPr>
          <a:xfrm>
            <a:off x="9244998" y="4141459"/>
            <a:ext cx="6768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dirty="0">
                <a:solidFill>
                  <a:srgbClr val="FF0000"/>
                </a:solidFill>
              </a:rPr>
              <a:t>ramp</a:t>
            </a:r>
            <a:endParaRPr lang="ko-KR" altLang="en-US" dirty="0">
              <a:solidFill>
                <a:srgbClr val="FF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0" name="TextBox 99">
                <a:extLst>
                  <a:ext uri="{FF2B5EF4-FFF2-40B4-BE49-F238E27FC236}">
                    <a16:creationId xmlns:a16="http://schemas.microsoft.com/office/drawing/2014/main" id="{9480B19F-16BE-95C8-0EF3-797EB10114AB}"/>
                  </a:ext>
                </a:extLst>
              </p:cNvPr>
              <p:cNvSpPr txBox="1"/>
              <p:nvPr/>
            </p:nvSpPr>
            <p:spPr>
              <a:xfrm>
                <a:off x="770290" y="4394568"/>
                <a:ext cx="4498949" cy="196977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457200" indent="-457200">
                  <a:buFont typeface="Wingdings" panose="05000000000000000000" pitchFamily="2" charset="2"/>
                  <a:buChar char="v"/>
                </a:pPr>
                <a:endParaRPr lang="en-US" altLang="ko-KR" sz="1000" dirty="0">
                  <a:solidFill>
                    <a:schemeClr val="tx1"/>
                  </a:solidFill>
                  <a:latin typeface="Söhne"/>
                </a:endParaRPr>
              </a:p>
              <a:p>
                <a:pPr marL="171450" indent="-171450">
                  <a:buFont typeface="Wingdings" panose="05000000000000000000" pitchFamily="2" charset="2"/>
                  <a:buChar char="v"/>
                </a:pPr>
                <a:r>
                  <a:rPr lang="en-US" altLang="ko-KR" sz="1400" b="1" dirty="0">
                    <a:solidFill>
                      <a:schemeClr val="tx1"/>
                    </a:solidFill>
                    <a:latin typeface="Söhne"/>
                  </a:rPr>
                  <a:t>Controlled variables for ATA</a:t>
                </a:r>
              </a:p>
              <a:p>
                <a:pPr marL="628650" lvl="1" indent="-17145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ko-KR" sz="14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Thickness</m:t>
                    </m:r>
                    <m:r>
                      <a:rPr lang="en-US" altLang="ko-KR" sz="14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altLang="ko-KR" sz="14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of</m:t>
                    </m:r>
                    <m:r>
                      <a:rPr lang="en-US" altLang="ko-KR" sz="14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altLang="ko-KR" sz="14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a</m:t>
                    </m:r>
                    <m:r>
                      <a:rPr lang="en-US" altLang="ko-KR" sz="14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altLang="ko-KR" sz="14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Ti</m:t>
                    </m:r>
                    <m:r>
                      <a:rPr lang="en-US" altLang="ko-KR" sz="14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altLang="ko-KR" sz="14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layer</m:t>
                    </m:r>
                    <m:r>
                      <a:rPr lang="en-US" altLang="ko-KR" sz="14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:2 </m:t>
                    </m:r>
                    <m:r>
                      <m:rPr>
                        <m:sty m:val="p"/>
                      </m:rPr>
                      <a:rPr lang="en-US" altLang="ko-KR" sz="14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μm</m:t>
                    </m:r>
                    <m:r>
                      <a:rPr lang="en-US" altLang="ko-KR" sz="1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~</m:t>
                    </m:r>
                    <m:r>
                      <a:rPr lang="en-US" altLang="ko-KR" sz="14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10 </m:t>
                    </m:r>
                    <m:r>
                      <m:rPr>
                        <m:sty m:val="p"/>
                      </m:rPr>
                      <a:rPr lang="en-US" altLang="ko-KR" sz="14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μm</m:t>
                    </m:r>
                  </m:oMath>
                </a14:m>
                <a:r>
                  <a:rPr lang="en-US" altLang="ko-KR" sz="1400" dirty="0">
                    <a:solidFill>
                      <a:schemeClr val="tx1"/>
                    </a:solidFill>
                    <a:latin typeface="Söhne"/>
                  </a:rPr>
                  <a:t> </a:t>
                </a:r>
                <a:endParaRPr lang="en-US" altLang="ko-KR" sz="1400" b="0" i="0" dirty="0">
                  <a:solidFill>
                    <a:schemeClr val="tx1"/>
                  </a:solidFill>
                  <a:latin typeface="Cambria Math" panose="02040503050406030204" pitchFamily="18" charset="0"/>
                </a:endParaRPr>
              </a:p>
              <a:p>
                <a:pPr marL="628650" lvl="1" indent="-17145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ko-KR" sz="14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Location</m:t>
                    </m:r>
                    <m:r>
                      <a:rPr lang="en-US" altLang="ko-KR" sz="140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altLang="ko-KR" sz="14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of</m:t>
                    </m:r>
                    <m:r>
                      <a:rPr lang="en-US" altLang="ko-KR" sz="14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altLang="ko-KR" sz="14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a</m:t>
                    </m:r>
                    <m:r>
                      <a:rPr lang="en-US" altLang="ko-KR" sz="14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altLang="ko-KR" sz="14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Ti</m:t>
                    </m:r>
                    <m:r>
                      <a:rPr lang="en-US" altLang="ko-KR" sz="14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altLang="ko-KR" sz="14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layer</m:t>
                    </m:r>
                    <m:r>
                      <a:rPr lang="en-US" altLang="ko-KR" sz="14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: 160 </m:t>
                    </m:r>
                    <m:r>
                      <m:rPr>
                        <m:sty m:val="p"/>
                      </m:rPr>
                      <a:rPr lang="en-US" altLang="ko-KR" sz="14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μm</m:t>
                    </m:r>
                    <m:r>
                      <a:rPr lang="en-US" altLang="ko-KR" sz="14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~ 240 </m:t>
                    </m:r>
                    <m:r>
                      <m:rPr>
                        <m:sty m:val="p"/>
                      </m:rPr>
                      <a:rPr lang="en-US" altLang="ko-KR" sz="14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μm</m:t>
                    </m:r>
                  </m:oMath>
                </a14:m>
                <a:endParaRPr lang="en-US" altLang="ko-KR" sz="1400" dirty="0">
                  <a:solidFill>
                    <a:schemeClr val="tx1"/>
                  </a:solidFill>
                  <a:latin typeface="Söhne"/>
                </a:endParaRPr>
              </a:p>
              <a:p>
                <a:pPr marL="628650" lvl="1" indent="-171450">
                  <a:buFont typeface="Arial" panose="020B0604020202020204" pitchFamily="34" charset="0"/>
                  <a:buChar char="•"/>
                </a:pPr>
                <a:endParaRPr lang="en-US" altLang="ko-KR" sz="1400" dirty="0">
                  <a:solidFill>
                    <a:schemeClr val="tx1"/>
                  </a:solidFill>
                  <a:latin typeface="Söhne"/>
                </a:endParaRPr>
              </a:p>
              <a:p>
                <a:pPr marL="171450" indent="-171450">
                  <a:buFont typeface="Wingdings" panose="05000000000000000000" pitchFamily="2" charset="2"/>
                  <a:buChar char="v"/>
                </a:pPr>
                <a:r>
                  <a:rPr lang="en-US" altLang="ko-KR" sz="1400" b="1" dirty="0">
                    <a:solidFill>
                      <a:schemeClr val="tx1"/>
                    </a:solidFill>
                    <a:latin typeface="Söhne"/>
                  </a:rPr>
                  <a:t>Controlled variables for TA</a:t>
                </a:r>
              </a:p>
              <a:p>
                <a:pPr marL="628650" lvl="1" indent="-17145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ko-KR" sz="14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Thickness</m:t>
                    </m:r>
                    <m:r>
                      <a:rPr lang="en-US" altLang="ko-KR" sz="14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altLang="ko-KR" sz="14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of</m:t>
                    </m:r>
                    <m:r>
                      <a:rPr lang="en-US" altLang="ko-KR" sz="14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altLang="ko-KR" sz="14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a</m:t>
                    </m:r>
                    <m:r>
                      <a:rPr lang="en-US" altLang="ko-KR" sz="14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altLang="ko-KR" sz="14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Ti</m:t>
                    </m:r>
                    <m:r>
                      <a:rPr lang="en-US" altLang="ko-KR" sz="14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altLang="ko-KR" sz="14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layer</m:t>
                    </m:r>
                    <m:r>
                      <a:rPr lang="en-US" altLang="ko-KR" sz="14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: 110 </m:t>
                    </m:r>
                    <m:r>
                      <m:rPr>
                        <m:sty m:val="p"/>
                      </m:rPr>
                      <a:rPr lang="en-US" altLang="ko-KR" sz="14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μm</m:t>
                    </m:r>
                    <m:r>
                      <a:rPr lang="en-US" altLang="ko-KR" sz="14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~ 150 </m:t>
                    </m:r>
                    <m:r>
                      <m:rPr>
                        <m:sty m:val="p"/>
                      </m:rPr>
                      <a:rPr lang="en-US" altLang="ko-KR" sz="14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μm</m:t>
                    </m:r>
                  </m:oMath>
                </a14:m>
                <a:endParaRPr lang="en-US" altLang="ko-KR" sz="1400" b="0" i="0" dirty="0">
                  <a:solidFill>
                    <a:schemeClr val="tx1"/>
                  </a:solidFill>
                  <a:latin typeface="Cambria Math" panose="02040503050406030204" pitchFamily="18" charset="0"/>
                </a:endParaRPr>
              </a:p>
              <a:p>
                <a:pPr marL="628650" lvl="1" indent="-17145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ko-KR" sz="1400" b="0" i="0" smtClean="0">
                        <a:latin typeface="Cambria Math" panose="02040503050406030204" pitchFamily="18" charset="0"/>
                      </a:rPr>
                      <m:t>Ti</m:t>
                    </m:r>
                    <m:r>
                      <a:rPr lang="en-US" altLang="ko-KR" sz="1400" b="0" i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altLang="ko-KR" sz="1400" b="0" i="0" smtClean="0">
                        <a:latin typeface="Cambria Math" panose="02040503050406030204" pitchFamily="18" charset="0"/>
                      </a:rPr>
                      <m:t>ion</m:t>
                    </m:r>
                    <m:r>
                      <a:rPr lang="en-US" altLang="ko-KR" sz="1400" b="0" i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altLang="ko-KR" sz="1400" b="0" i="0" smtClean="0">
                        <a:latin typeface="Cambria Math" panose="02040503050406030204" pitchFamily="18" charset="0"/>
                      </a:rPr>
                      <m:t>density</m:t>
                    </m:r>
                    <m:r>
                      <a:rPr lang="en-US" altLang="ko-KR" sz="1400" b="0" i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altLang="ko-KR" sz="1400" b="0" i="0" smtClean="0">
                        <a:latin typeface="Cambria Math" panose="02040503050406030204" pitchFamily="18" charset="0"/>
                      </a:rPr>
                      <m:t>ratio</m:t>
                    </m:r>
                    <m:r>
                      <a:rPr lang="en-US" altLang="ko-KR" sz="1400" b="0" i="0" smtClean="0">
                        <a:latin typeface="Cambria Math" panose="02040503050406030204" pitchFamily="18" charset="0"/>
                      </a:rPr>
                      <m:t> :6/6, 5</m:t>
                    </m:r>
                    <m:r>
                      <m:rPr>
                        <m:lit/>
                      </m:rPr>
                      <a:rPr lang="en-US" altLang="ko-KR" sz="1400" b="0" i="0" smtClean="0">
                        <a:latin typeface="Cambria Math" panose="02040503050406030204" pitchFamily="18" charset="0"/>
                      </a:rPr>
                      <m:t>/</m:t>
                    </m:r>
                    <m:r>
                      <a:rPr lang="en-US" altLang="ko-KR" sz="1400" b="0" i="0" smtClean="0">
                        <a:latin typeface="Cambria Math" panose="02040503050406030204" pitchFamily="18" charset="0"/>
                      </a:rPr>
                      <m:t>6, 4</m:t>
                    </m:r>
                    <m:r>
                      <m:rPr>
                        <m:lit/>
                      </m:rPr>
                      <a:rPr lang="en-US" altLang="ko-KR" sz="1400" b="0" i="0" smtClean="0">
                        <a:latin typeface="Cambria Math" panose="02040503050406030204" pitchFamily="18" charset="0"/>
                      </a:rPr>
                      <m:t>/</m:t>
                    </m:r>
                    <m:r>
                      <a:rPr lang="en-US" altLang="ko-KR" sz="1400" b="0" i="0" smtClean="0">
                        <a:latin typeface="Cambria Math" panose="02040503050406030204" pitchFamily="18" charset="0"/>
                      </a:rPr>
                      <m:t>6 </m:t>
                    </m:r>
                    <m:r>
                      <m:rPr>
                        <m:sty m:val="p"/>
                      </m:rPr>
                      <a:rPr lang="en-US" altLang="ko-KR" sz="1400" b="0" i="0" smtClean="0">
                        <a:latin typeface="Cambria Math" panose="02040503050406030204" pitchFamily="18" charset="0"/>
                      </a:rPr>
                      <m:t>of</m:t>
                    </m:r>
                    <m:r>
                      <a:rPr lang="en-US" altLang="ko-KR" sz="1400" b="0" i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altLang="ko-KR" sz="1400" b="0" i="0" smtClean="0">
                        <a:latin typeface="Cambria Math" panose="02040503050406030204" pitchFamily="18" charset="0"/>
                      </a:rPr>
                      <m:t>Al</m:t>
                    </m:r>
                    <m:r>
                      <a:rPr lang="en-US" altLang="ko-KR" sz="1400" b="0" i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altLang="ko-KR" sz="1400" b="0" i="0" smtClean="0">
                        <a:latin typeface="Cambria Math" panose="02040503050406030204" pitchFamily="18" charset="0"/>
                      </a:rPr>
                      <m:t>layer</m:t>
                    </m:r>
                  </m:oMath>
                </a14:m>
                <a:endParaRPr lang="en-US" altLang="ko-KR" sz="1400" dirty="0">
                  <a:solidFill>
                    <a:schemeClr val="tx1"/>
                  </a:solidFill>
                  <a:latin typeface="Söhne"/>
                </a:endParaRPr>
              </a:p>
              <a:p>
                <a:pPr marL="628650" lvl="1" indent="-171450">
                  <a:buFont typeface="Arial" panose="020B0604020202020204" pitchFamily="34" charset="0"/>
                  <a:buChar char="•"/>
                </a:pPr>
                <a:endParaRPr lang="en-US" altLang="ko-KR" sz="1400" dirty="0">
                  <a:solidFill>
                    <a:schemeClr val="tx1"/>
                  </a:solidFill>
                  <a:latin typeface="Söhne"/>
                </a:endParaRPr>
              </a:p>
            </p:txBody>
          </p:sp>
        </mc:Choice>
        <mc:Fallback xmlns="">
          <p:sp>
            <p:nvSpPr>
              <p:cNvPr id="100" name="TextBox 99">
                <a:extLst>
                  <a:ext uri="{FF2B5EF4-FFF2-40B4-BE49-F238E27FC236}">
                    <a16:creationId xmlns:a16="http://schemas.microsoft.com/office/drawing/2014/main" id="{9480B19F-16BE-95C8-0EF3-797EB10114A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0290" y="4394568"/>
                <a:ext cx="4498949" cy="1969770"/>
              </a:xfrm>
              <a:prstGeom prst="rect">
                <a:avLst/>
              </a:prstGeom>
              <a:blipFill>
                <a:blip r:embed="rId9"/>
                <a:stretch>
                  <a:fillRect l="-136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101" name="표 100">
                <a:extLst>
                  <a:ext uri="{FF2B5EF4-FFF2-40B4-BE49-F238E27FC236}">
                    <a16:creationId xmlns:a16="http://schemas.microsoft.com/office/drawing/2014/main" id="{1BD34493-BD4B-5614-0637-56C6AA1E3C31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492873844"/>
                  </p:ext>
                </p:extLst>
              </p:nvPr>
            </p:nvGraphicFramePr>
            <p:xfrm>
              <a:off x="770290" y="1248640"/>
              <a:ext cx="3462282" cy="3217263"/>
            </p:xfrm>
            <a:graphic>
              <a:graphicData uri="http://schemas.openxmlformats.org/drawingml/2006/table">
                <a:tbl>
                  <a:tblPr firstRow="1" bandRow="1">
                    <a:tableStyleId>{0E3FDE45-AF77-4B5C-9715-49D594BDF05E}</a:tableStyleId>
                  </a:tblPr>
                  <a:tblGrid>
                    <a:gridCol w="1731141">
                      <a:extLst>
                        <a:ext uri="{9D8B030D-6E8A-4147-A177-3AD203B41FA5}">
                          <a16:colId xmlns:a16="http://schemas.microsoft.com/office/drawing/2014/main" val="1729547444"/>
                        </a:ext>
                      </a:extLst>
                    </a:gridCol>
                    <a:gridCol w="1731141">
                      <a:extLst>
                        <a:ext uri="{9D8B030D-6E8A-4147-A177-3AD203B41FA5}">
                          <a16:colId xmlns:a16="http://schemas.microsoft.com/office/drawing/2014/main" val="3191165485"/>
                        </a:ext>
                      </a:extLst>
                    </a:gridCol>
                  </a:tblGrid>
                  <a:tr h="320690">
                    <a:tc>
                      <a:txBody>
                        <a:bodyPr/>
                        <a:lstStyle/>
                        <a:p>
                          <a:pPr algn="ctr" latinLnBrk="1"/>
                          <a:endParaRPr lang="ko-KR" altLang="en-US" sz="1400" dirty="0"/>
                        </a:p>
                      </a:txBody>
                      <a:tcPr marL="75504" marR="75504" marT="37752" marB="37752" anchor="ctr"/>
                    </a:tc>
                    <a:tc>
                      <a:txBody>
                        <a:bodyPr/>
                        <a:lstStyle/>
                        <a:p>
                          <a:pPr algn="ctr" latinLnBrk="1"/>
                          <a:r>
                            <a:rPr lang="en-US" altLang="ko-KR" sz="1400" dirty="0"/>
                            <a:t>Parameters</a:t>
                          </a:r>
                          <a:endParaRPr lang="ko-KR" altLang="en-US" sz="1400" dirty="0"/>
                        </a:p>
                      </a:txBody>
                      <a:tcPr marL="75504" marR="75504" marT="37752" marB="37752" anchor="ctr"/>
                    </a:tc>
                    <a:extLst>
                      <a:ext uri="{0D108BD9-81ED-4DB2-BD59-A6C34878D82A}">
                        <a16:rowId xmlns:a16="http://schemas.microsoft.com/office/drawing/2014/main" val="1385714274"/>
                      </a:ext>
                    </a:extLst>
                  </a:tr>
                  <a:tr h="320690">
                    <a:tc>
                      <a:txBody>
                        <a:bodyPr/>
                        <a:lstStyle/>
                        <a:p>
                          <a:pPr algn="ctr" latinLnBrk="1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altLang="ko-KR" sz="1400" b="0" i="1" dirty="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ko-KR" sz="1400" b="0" dirty="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𝑃</m:t>
                                    </m:r>
                                  </m:e>
                                  <m:sub>
                                    <m:r>
                                      <m:rPr>
                                        <m:sty m:val="p"/>
                                      </m:rPr>
                                      <a:rPr lang="en-US" altLang="ko-KR" sz="1400" b="0" dirty="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L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ko-KR" altLang="en-US" sz="1400" dirty="0"/>
                        </a:p>
                      </a:txBody>
                      <a:tcPr marL="75504" marR="75504" marT="37752" marB="37752"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1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altLang="ko-KR" sz="1400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30 </m:t>
                                </m:r>
                                <m:r>
                                  <m:rPr>
                                    <m:sty m:val="p"/>
                                  </m:rPr>
                                  <a:rPr lang="en-US" altLang="ko-KR" sz="1400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TW</m:t>
                                </m:r>
                              </m:oMath>
                            </m:oMathPara>
                          </a14:m>
                          <a:endParaRPr lang="ko-KR" altLang="en-US" sz="1400" dirty="0"/>
                        </a:p>
                      </a:txBody>
                      <a:tcPr marL="75504" marR="75504" marT="37752" marB="37752" anchor="ctr"/>
                    </a:tc>
                    <a:extLst>
                      <a:ext uri="{0D108BD9-81ED-4DB2-BD59-A6C34878D82A}">
                        <a16:rowId xmlns:a16="http://schemas.microsoft.com/office/drawing/2014/main" val="460988717"/>
                      </a:ext>
                    </a:extLst>
                  </a:tr>
                  <a:tr h="320690">
                    <a:tc>
                      <a:txBody>
                        <a:bodyPr/>
                        <a:lstStyle/>
                        <a:p>
                          <a:pPr algn="ctr" latinLnBrk="1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altLang="ko-KR" sz="1400" b="0" i="1" dirty="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ko-KR" sz="1400" b="0" dirty="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en-US" altLang="ko-KR" sz="1400" b="0" dirty="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ko-KR" altLang="en-US" sz="1400" dirty="0"/>
                        </a:p>
                      </a:txBody>
                      <a:tcPr marL="75504" marR="75504" marT="37752" marB="37752" anchor="ctr"/>
                    </a:tc>
                    <a:tc>
                      <a:txBody>
                        <a:bodyPr/>
                        <a:lstStyle/>
                        <a:p>
                          <a:pPr algn="ctr" latinLnBrk="1"/>
                          <a:r>
                            <a:rPr lang="en-US" altLang="ko-KR" sz="1400" dirty="0"/>
                            <a:t>3.0</a:t>
                          </a:r>
                          <a:endParaRPr lang="ko-KR" altLang="en-US" sz="1400" dirty="0"/>
                        </a:p>
                      </a:txBody>
                      <a:tcPr marL="75504" marR="75504" marT="37752" marB="37752" anchor="ctr"/>
                    </a:tc>
                    <a:extLst>
                      <a:ext uri="{0D108BD9-81ED-4DB2-BD59-A6C34878D82A}">
                        <a16:rowId xmlns:a16="http://schemas.microsoft.com/office/drawing/2014/main" val="409789307"/>
                      </a:ext>
                    </a:extLst>
                  </a:tr>
                  <a:tr h="320690">
                    <a:tc>
                      <a:txBody>
                        <a:bodyPr/>
                        <a:lstStyle/>
                        <a:p>
                          <a:pPr algn="ctr" latinLnBrk="1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altLang="ko-KR" sz="1400" i="1" dirty="0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ko-KR" sz="1400" i="1" dirty="0" smtClean="0">
                                        <a:latin typeface="Cambria Math" panose="02040503050406030204" pitchFamily="18" charset="0"/>
                                      </a:rPr>
                                      <m:t>𝐼</m:t>
                                    </m:r>
                                  </m:e>
                                  <m:sub>
                                    <m:r>
                                      <m:rPr>
                                        <m:sty m:val="p"/>
                                      </m:rPr>
                                      <a:rPr lang="en-US" altLang="ko-KR" sz="1400" i="0" dirty="0" smtClean="0">
                                        <a:latin typeface="Cambria Math" panose="02040503050406030204" pitchFamily="18" charset="0"/>
                                      </a:rPr>
                                      <m:t>L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ko-KR" altLang="en-US" sz="1400" dirty="0"/>
                        </a:p>
                      </a:txBody>
                      <a:tcPr marL="75504" marR="75504" marT="37752" marB="37752" anchor="ctr"/>
                    </a:tc>
                    <a:tc>
                      <a:txBody>
                        <a:bodyPr/>
                        <a:lstStyle/>
                        <a:p>
                          <a:pPr algn="ctr" latinLnBrk="1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altLang="ko-KR" sz="1400" b="0" i="0" smtClean="0">
                                    <a:latin typeface="Cambria Math" panose="02040503050406030204" pitchFamily="18" charset="0"/>
                                  </a:rPr>
                                  <m:t>1.9</m:t>
                                </m:r>
                                <m:r>
                                  <a:rPr lang="en-US" altLang="ko-KR" sz="1400" smtClean="0">
                                    <a:latin typeface="Cambria Math" panose="02040503050406030204" pitchFamily="18" charset="0"/>
                                  </a:rPr>
                                  <m:t>×</m:t>
                                </m:r>
                                <m:sSup>
                                  <m:sSupPr>
                                    <m:ctrlPr>
                                      <a:rPr lang="en-US" altLang="ko-KR" sz="14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altLang="ko-KR" sz="1400">
                                        <a:latin typeface="Cambria Math" panose="02040503050406030204" pitchFamily="18" charset="0"/>
                                      </a:rPr>
                                      <m:t>10</m:t>
                                    </m:r>
                                  </m:e>
                                  <m:sup>
                                    <m:r>
                                      <a:rPr lang="en-US" altLang="ko-KR" sz="140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  <m:r>
                                      <a:rPr lang="en-US" altLang="ko-KR" sz="1400" b="0" i="0" smtClean="0">
                                        <a:latin typeface="Cambria Math" panose="02040503050406030204" pitchFamily="18" charset="0"/>
                                      </a:rPr>
                                      <m:t>9</m:t>
                                    </m:r>
                                  </m:sup>
                                </m:sSup>
                                <m:r>
                                  <a:rPr lang="en-US" altLang="ko-KR" sz="1400" b="0" i="0" smtClean="0"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r>
                                  <m:rPr>
                                    <m:sty m:val="p"/>
                                  </m:rPr>
                                  <a:rPr lang="en-US" altLang="ko-KR" sz="1400" b="0" i="0" smtClean="0">
                                    <a:latin typeface="Cambria Math" panose="02040503050406030204" pitchFamily="18" charset="0"/>
                                  </a:rPr>
                                  <m:t>W</m:t>
                                </m:r>
                                <m:r>
                                  <m:rPr>
                                    <m:lit/>
                                  </m:rPr>
                                  <a:rPr lang="en-US" altLang="ko-KR" sz="1400">
                                    <a:latin typeface="Cambria Math" panose="02040503050406030204" pitchFamily="18" charset="0"/>
                                  </a:rPr>
                                  <m:t>/</m:t>
                                </m:r>
                                <m:r>
                                  <m:rPr>
                                    <m:sty m:val="p"/>
                                  </m:rPr>
                                  <a:rPr lang="en-US" altLang="ko-KR" sz="1400">
                                    <a:latin typeface="Cambria Math" panose="02040503050406030204" pitchFamily="18" charset="0"/>
                                  </a:rPr>
                                  <m:t>c</m:t>
                                </m:r>
                                <m:sSup>
                                  <m:sSupPr>
                                    <m:ctrlPr>
                                      <a:rPr lang="en-US" altLang="ko-KR" sz="14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en-US" altLang="ko-KR" sz="1400">
                                        <a:latin typeface="Cambria Math" panose="02040503050406030204" pitchFamily="18" charset="0"/>
                                      </a:rPr>
                                      <m:t>m</m:t>
                                    </m:r>
                                  </m:e>
                                  <m:sup>
                                    <m:r>
                                      <a:rPr lang="en-US" altLang="ko-KR" sz="1400" b="0" i="0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ko-KR" altLang="en-US" sz="1400" dirty="0"/>
                        </a:p>
                      </a:txBody>
                      <a:tcPr marL="75504" marR="75504" marT="37752" marB="37752" anchor="ctr"/>
                    </a:tc>
                    <a:extLst>
                      <a:ext uri="{0D108BD9-81ED-4DB2-BD59-A6C34878D82A}">
                        <a16:rowId xmlns:a16="http://schemas.microsoft.com/office/drawing/2014/main" val="1029625940"/>
                      </a:ext>
                    </a:extLst>
                  </a:tr>
                  <a:tr h="320690">
                    <a:tc>
                      <a:txBody>
                        <a:bodyPr/>
                        <a:lstStyle/>
                        <a:p>
                          <a:pPr algn="ctr" latinLnBrk="1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altLang="ko-KR" sz="14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ko-KR" sz="1400" smtClean="0">
                                        <a:latin typeface="Cambria Math" panose="02040503050406030204" pitchFamily="18" charset="0"/>
                                      </a:rPr>
                                      <m:t>𝜆</m:t>
                                    </m:r>
                                  </m:e>
                                  <m:sub>
                                    <m:r>
                                      <m:rPr>
                                        <m:sty m:val="p"/>
                                      </m:rPr>
                                      <a:rPr lang="en-US" altLang="ko-KR" sz="1400" smtClean="0">
                                        <a:latin typeface="Cambria Math" panose="02040503050406030204" pitchFamily="18" charset="0"/>
                                      </a:rPr>
                                      <m:t>L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ko-KR" altLang="en-US" sz="1400" dirty="0"/>
                        </a:p>
                      </a:txBody>
                      <a:tcPr marL="75504" marR="75504" marT="37752" marB="37752" anchor="ctr"/>
                    </a:tc>
                    <a:tc>
                      <a:txBody>
                        <a:bodyPr/>
                        <a:lstStyle/>
                        <a:p>
                          <a:pPr algn="ctr" latinLnBrk="1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altLang="ko-KR" sz="1400" smtClean="0">
                                    <a:latin typeface="Cambria Math" panose="02040503050406030204" pitchFamily="18" charset="0"/>
                                  </a:rPr>
                                  <m:t>800 </m:t>
                                </m:r>
                                <m:r>
                                  <m:rPr>
                                    <m:sty m:val="p"/>
                                  </m:rPr>
                                  <a:rPr lang="en-US" altLang="ko-KR" sz="1400" smtClean="0">
                                    <a:latin typeface="Cambria Math" panose="02040503050406030204" pitchFamily="18" charset="0"/>
                                  </a:rPr>
                                  <m:t>nm</m:t>
                                </m:r>
                              </m:oMath>
                            </m:oMathPara>
                          </a14:m>
                          <a:endParaRPr lang="ko-KR" altLang="en-US" sz="1400" dirty="0"/>
                        </a:p>
                      </a:txBody>
                      <a:tcPr marL="75504" marR="75504" marT="37752" marB="37752" anchor="ctr"/>
                    </a:tc>
                    <a:extLst>
                      <a:ext uri="{0D108BD9-81ED-4DB2-BD59-A6C34878D82A}">
                        <a16:rowId xmlns:a16="http://schemas.microsoft.com/office/drawing/2014/main" val="3771549261"/>
                      </a:ext>
                    </a:extLst>
                  </a:tr>
                  <a:tr h="320690">
                    <a:tc>
                      <a:txBody>
                        <a:bodyPr/>
                        <a:lstStyle/>
                        <a:p>
                          <a:pPr algn="ctr" latinLnBrk="1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altLang="ko-KR" sz="1400" i="1" dirty="0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ko-KR" sz="1400" i="1" dirty="0" smtClean="0">
                                        <a:latin typeface="Cambria Math" panose="02040503050406030204" pitchFamily="18" charset="0"/>
                                      </a:rPr>
                                      <m:t>𝑤</m:t>
                                    </m:r>
                                  </m:e>
                                  <m:sub>
                                    <m:r>
                                      <a:rPr lang="en-US" altLang="ko-KR" sz="1400" i="1" dirty="0" smtClean="0"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ko-KR" altLang="en-US" sz="1400" dirty="0"/>
                        </a:p>
                      </a:txBody>
                      <a:tcPr marL="75504" marR="75504" marT="37752" marB="37752" anchor="ctr"/>
                    </a:tc>
                    <a:tc>
                      <a:txBody>
                        <a:bodyPr/>
                        <a:lstStyle/>
                        <a:p>
                          <a:pPr algn="ctr" latinLnBrk="1"/>
                          <a:r>
                            <a:rPr lang="en-US" altLang="ko-KR" sz="1400" dirty="0"/>
                            <a:t>10 </a:t>
                          </a:r>
                          <a14:m>
                            <m:oMath xmlns:m="http://schemas.openxmlformats.org/officeDocument/2006/math">
                              <m:r>
                                <m:rPr>
                                  <m:sty m:val="p"/>
                                </m:rPr>
                                <a:rPr lang="en-US" altLang="ko-KR" sz="1400" b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μm</m:t>
                              </m:r>
                            </m:oMath>
                          </a14:m>
                          <a:endParaRPr lang="ko-KR" altLang="en-US" sz="1400" dirty="0"/>
                        </a:p>
                      </a:txBody>
                      <a:tcPr marL="75504" marR="75504" marT="37752" marB="37752" anchor="ctr"/>
                    </a:tc>
                    <a:extLst>
                      <a:ext uri="{0D108BD9-81ED-4DB2-BD59-A6C34878D82A}">
                        <a16:rowId xmlns:a16="http://schemas.microsoft.com/office/drawing/2014/main" val="2510334029"/>
                      </a:ext>
                    </a:extLst>
                  </a:tr>
                  <a:tr h="331053">
                    <a:tc>
                      <a:txBody>
                        <a:bodyPr/>
                        <a:lstStyle/>
                        <a:p>
                          <a:pPr algn="ctr" latinLnBrk="1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altLang="ko-KR" sz="14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ko-KR" sz="1400" smtClean="0"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</m:e>
                                  <m:sub>
                                    <m:r>
                                      <m:rPr>
                                        <m:sty m:val="p"/>
                                      </m:rPr>
                                      <a:rPr lang="en-US" altLang="ko-KR" sz="1400" smtClean="0">
                                        <a:latin typeface="Cambria Math" panose="02040503050406030204" pitchFamily="18" charset="0"/>
                                      </a:rPr>
                                      <m:t>Al</m:t>
                                    </m:r>
                                    <m:r>
                                      <a:rPr lang="en-US" altLang="ko-KR" sz="1400" smtClean="0">
                                        <a:latin typeface="Cambria Math" panose="02040503050406030204" pitchFamily="18" charset="0"/>
                                      </a:rPr>
                                      <m:t>,</m:t>
                                    </m:r>
                                    <m:r>
                                      <m:rPr>
                                        <m:sty m:val="p"/>
                                      </m:rPr>
                                      <a:rPr lang="en-US" altLang="ko-KR" sz="1400" smtClean="0">
                                        <a:latin typeface="Cambria Math" panose="02040503050406030204" pitchFamily="18" charset="0"/>
                                      </a:rPr>
                                      <m:t>init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ko-KR" altLang="en-US" sz="1400" dirty="0"/>
                        </a:p>
                      </a:txBody>
                      <a:tcPr marL="75504" marR="75504" marT="37752" marB="37752" anchor="ctr"/>
                    </a:tc>
                    <a:tc>
                      <a:txBody>
                        <a:bodyPr/>
                        <a:lstStyle/>
                        <a:p>
                          <a:pPr algn="ctr" latinLnBrk="1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altLang="ko-KR" sz="1400" smtClean="0">
                                    <a:latin typeface="Cambria Math" panose="02040503050406030204" pitchFamily="18" charset="0"/>
                                  </a:rPr>
                                  <m:t>4.8×</m:t>
                                </m:r>
                                <m:sSup>
                                  <m:sSupPr>
                                    <m:ctrlPr>
                                      <a:rPr lang="en-US" altLang="ko-KR" sz="14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altLang="ko-KR" sz="1400">
                                        <a:latin typeface="Cambria Math" panose="02040503050406030204" pitchFamily="18" charset="0"/>
                                      </a:rPr>
                                      <m:t>10</m:t>
                                    </m:r>
                                  </m:e>
                                  <m:sup>
                                    <m:r>
                                      <a:rPr lang="en-US" altLang="ko-KR" sz="1400">
                                        <a:latin typeface="Cambria Math" panose="02040503050406030204" pitchFamily="18" charset="0"/>
                                      </a:rPr>
                                      <m:t>17</m:t>
                                    </m:r>
                                  </m:sup>
                                </m:sSup>
                                <m:r>
                                  <m:rPr>
                                    <m:lit/>
                                  </m:rPr>
                                  <a:rPr lang="en-US" altLang="ko-KR" sz="1400">
                                    <a:latin typeface="Cambria Math" panose="02040503050406030204" pitchFamily="18" charset="0"/>
                                  </a:rPr>
                                  <m:t>/</m:t>
                                </m:r>
                                <m:r>
                                  <m:rPr>
                                    <m:sty m:val="p"/>
                                  </m:rPr>
                                  <a:rPr lang="en-US" altLang="ko-KR" sz="1400">
                                    <a:latin typeface="Cambria Math" panose="02040503050406030204" pitchFamily="18" charset="0"/>
                                  </a:rPr>
                                  <m:t>c</m:t>
                                </m:r>
                                <m:sSup>
                                  <m:sSupPr>
                                    <m:ctrlPr>
                                      <a:rPr lang="en-US" altLang="ko-KR" sz="14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en-US" altLang="ko-KR" sz="1400">
                                        <a:latin typeface="Cambria Math" panose="02040503050406030204" pitchFamily="18" charset="0"/>
                                      </a:rPr>
                                      <m:t>m</m:t>
                                    </m:r>
                                  </m:e>
                                  <m:sup>
                                    <m:r>
                                      <a:rPr lang="en-US" altLang="ko-KR" sz="1400"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ko-KR" altLang="en-US" sz="1400" dirty="0"/>
                        </a:p>
                      </a:txBody>
                      <a:tcPr marL="75504" marR="75504" marT="37752" marB="37752" anchor="ctr"/>
                    </a:tc>
                    <a:extLst>
                      <a:ext uri="{0D108BD9-81ED-4DB2-BD59-A6C34878D82A}">
                        <a16:rowId xmlns:a16="http://schemas.microsoft.com/office/drawing/2014/main" val="316670452"/>
                      </a:ext>
                    </a:extLst>
                  </a:tr>
                  <a:tr h="320690">
                    <a:tc>
                      <a:txBody>
                        <a:bodyPr/>
                        <a:lstStyle/>
                        <a:p>
                          <a:pPr algn="ctr" latinLnBrk="1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altLang="ko-KR" sz="14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ko-KR" sz="1400" smtClean="0"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</m:e>
                                  <m:sub>
                                    <m:r>
                                      <m:rPr>
                                        <m:sty m:val="p"/>
                                      </m:rPr>
                                      <a:rPr lang="en-US" altLang="ko-KR" sz="1400" smtClean="0">
                                        <a:latin typeface="Cambria Math" panose="02040503050406030204" pitchFamily="18" charset="0"/>
                                      </a:rPr>
                                      <m:t>ef</m:t>
                                    </m:r>
                                  </m:sub>
                                </m:sSub>
                                <m:r>
                                  <m:rPr>
                                    <m:lit/>
                                  </m:rPr>
                                  <a:rPr lang="en-US" altLang="ko-KR" sz="1400" smtClean="0">
                                    <a:latin typeface="Cambria Math" panose="02040503050406030204" pitchFamily="18" charset="0"/>
                                  </a:rPr>
                                  <m:t>/</m:t>
                                </m:r>
                                <m:sSub>
                                  <m:sSubPr>
                                    <m:ctrlPr>
                                      <a:rPr lang="en-US" altLang="ko-KR" sz="14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ko-KR" sz="1400" smtClean="0"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</m:e>
                                  <m:sub>
                                    <m:r>
                                      <m:rPr>
                                        <m:sty m:val="p"/>
                                      </m:rPr>
                                      <a:rPr lang="en-US" altLang="ko-KR" sz="1400" smtClean="0">
                                        <a:latin typeface="Cambria Math" panose="02040503050406030204" pitchFamily="18" charset="0"/>
                                      </a:rPr>
                                      <m:t>c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ko-KR" altLang="en-US" sz="1400" dirty="0"/>
                        </a:p>
                      </a:txBody>
                      <a:tcPr marL="75504" marR="75504" marT="37752" marB="37752" anchor="ctr"/>
                    </a:tc>
                    <a:tc>
                      <a:txBody>
                        <a:bodyPr/>
                        <a:lstStyle/>
                        <a:p>
                          <a:pPr algn="ctr" latinLnBrk="1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altLang="ko-KR" sz="1400" smtClean="0">
                                    <a:latin typeface="Cambria Math" panose="02040503050406030204" pitchFamily="18" charset="0"/>
                                  </a:rPr>
                                  <m:t>0.003</m:t>
                                </m:r>
                              </m:oMath>
                            </m:oMathPara>
                          </a14:m>
                          <a:endParaRPr lang="ko-KR" altLang="en-US" sz="1400" dirty="0"/>
                        </a:p>
                      </a:txBody>
                      <a:tcPr marL="75504" marR="75504" marT="37752" marB="37752" anchor="ctr"/>
                    </a:tc>
                    <a:extLst>
                      <a:ext uri="{0D108BD9-81ED-4DB2-BD59-A6C34878D82A}">
                        <a16:rowId xmlns:a16="http://schemas.microsoft.com/office/drawing/2014/main" val="3100958247"/>
                      </a:ext>
                    </a:extLst>
                  </a:tr>
                  <a:tr h="320690">
                    <a:tc>
                      <a:txBody>
                        <a:bodyPr/>
                        <a:lstStyle/>
                        <a:p>
                          <a:pPr algn="ctr" latinLnBrk="1"/>
                          <a:r>
                            <a:rPr lang="en-US" altLang="ko-KR" sz="1400" dirty="0">
                              <a:solidFill>
                                <a:schemeClr val="tx1"/>
                              </a:solidFill>
                            </a:rPr>
                            <a:t>Focal position</a:t>
                          </a:r>
                          <a:endParaRPr lang="ko-KR" altLang="en-US" sz="1400" dirty="0"/>
                        </a:p>
                      </a:txBody>
                      <a:tcPr marL="75504" marR="75504" marT="37752" marB="37752" anchor="ctr"/>
                    </a:tc>
                    <a:tc>
                      <a:txBody>
                        <a:bodyPr/>
                        <a:lstStyle/>
                        <a:p>
                          <a:pPr algn="ctr" latinLnBrk="1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altLang="ko-KR" sz="1400" b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500 </m:t>
                                </m:r>
                                <m:r>
                                  <m:rPr>
                                    <m:sty m:val="p"/>
                                  </m:rPr>
                                  <a:rPr lang="en-US" altLang="ko-KR" sz="1400" b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μm</m:t>
                                </m:r>
                              </m:oMath>
                            </m:oMathPara>
                          </a14:m>
                          <a:endParaRPr lang="ko-KR" altLang="en-US" sz="1400" dirty="0"/>
                        </a:p>
                      </a:txBody>
                      <a:tcPr marL="75504" marR="75504" marT="37752" marB="37752" anchor="ctr"/>
                    </a:tc>
                    <a:extLst>
                      <a:ext uri="{0D108BD9-81ED-4DB2-BD59-A6C34878D82A}">
                        <a16:rowId xmlns:a16="http://schemas.microsoft.com/office/drawing/2014/main" val="3523385975"/>
                      </a:ext>
                    </a:extLst>
                  </a:tr>
                  <a:tr h="320690">
                    <a:tc>
                      <a:txBody>
                        <a:bodyPr/>
                        <a:lstStyle/>
                        <a:p>
                          <a:pPr algn="ctr" latinLnBrk="1"/>
                          <a:r>
                            <a:rPr lang="en-US" altLang="ko-KR" sz="1400" dirty="0">
                              <a:solidFill>
                                <a:schemeClr val="tx1"/>
                              </a:solidFill>
                            </a:rPr>
                            <a:t>Rayleigh length</a:t>
                          </a:r>
                          <a:endParaRPr lang="ko-KR" altLang="en-US" sz="1400" dirty="0"/>
                        </a:p>
                      </a:txBody>
                      <a:tcPr marL="75504" marR="75504" marT="37752" marB="37752" anchor="ctr"/>
                    </a:tc>
                    <a:tc>
                      <a:txBody>
                        <a:bodyPr/>
                        <a:lstStyle/>
                        <a:p>
                          <a:pPr algn="ctr" latinLnBrk="1"/>
                          <a14:m>
                            <m:oMath xmlns:m="http://schemas.openxmlformats.org/officeDocument/2006/math">
                              <m:r>
                                <a:rPr lang="en-US" altLang="ko-KR" sz="1400" b="0" dirty="0" smtClean="0">
                                  <a:latin typeface="Cambria Math" panose="02040503050406030204" pitchFamily="18" charset="0"/>
                                </a:rPr>
                                <m:t>392.7 </m:t>
                              </m:r>
                              <m:r>
                                <m:rPr>
                                  <m:sty m:val="p"/>
                                </m:rPr>
                                <a:rPr lang="en-US" altLang="ko-KR" sz="1400" b="0" dirty="0" smtClean="0">
                                  <a:latin typeface="Cambria Math" panose="02040503050406030204" pitchFamily="18" charset="0"/>
                                </a:rPr>
                                <m:t>μm</m:t>
                              </m:r>
                            </m:oMath>
                          </a14:m>
                          <a:r>
                            <a:rPr lang="ko-KR" altLang="en-US" sz="1400" dirty="0">
                              <a:solidFill>
                                <a:schemeClr val="tx1"/>
                              </a:solidFill>
                            </a:rPr>
                            <a:t> </a:t>
                          </a:r>
                          <a:endParaRPr lang="ko-KR" altLang="en-US" sz="1400" dirty="0"/>
                        </a:p>
                      </a:txBody>
                      <a:tcPr marL="75504" marR="75504" marT="37752" marB="37752" anchor="ctr"/>
                    </a:tc>
                    <a:extLst>
                      <a:ext uri="{0D108BD9-81ED-4DB2-BD59-A6C34878D82A}">
                        <a16:rowId xmlns:a16="http://schemas.microsoft.com/office/drawing/2014/main" val="694679090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101" name="표 100">
                <a:extLst>
                  <a:ext uri="{FF2B5EF4-FFF2-40B4-BE49-F238E27FC236}">
                    <a16:creationId xmlns:a16="http://schemas.microsoft.com/office/drawing/2014/main" id="{1BD34493-BD4B-5614-0637-56C6AA1E3C31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492873844"/>
                  </p:ext>
                </p:extLst>
              </p:nvPr>
            </p:nvGraphicFramePr>
            <p:xfrm>
              <a:off x="770290" y="1248640"/>
              <a:ext cx="3462282" cy="3217263"/>
            </p:xfrm>
            <a:graphic>
              <a:graphicData uri="http://schemas.openxmlformats.org/drawingml/2006/table">
                <a:tbl>
                  <a:tblPr firstRow="1" bandRow="1">
                    <a:tableStyleId>{0E3FDE45-AF77-4B5C-9715-49D594BDF05E}</a:tableStyleId>
                  </a:tblPr>
                  <a:tblGrid>
                    <a:gridCol w="1731141">
                      <a:extLst>
                        <a:ext uri="{9D8B030D-6E8A-4147-A177-3AD203B41FA5}">
                          <a16:colId xmlns:a16="http://schemas.microsoft.com/office/drawing/2014/main" val="1729547444"/>
                        </a:ext>
                      </a:extLst>
                    </a:gridCol>
                    <a:gridCol w="1731141">
                      <a:extLst>
                        <a:ext uri="{9D8B030D-6E8A-4147-A177-3AD203B41FA5}">
                          <a16:colId xmlns:a16="http://schemas.microsoft.com/office/drawing/2014/main" val="3191165485"/>
                        </a:ext>
                      </a:extLst>
                    </a:gridCol>
                  </a:tblGrid>
                  <a:tr h="320690">
                    <a:tc>
                      <a:txBody>
                        <a:bodyPr/>
                        <a:lstStyle/>
                        <a:p>
                          <a:pPr algn="ctr" latinLnBrk="1"/>
                          <a:endParaRPr lang="ko-KR" altLang="en-US" sz="1400" dirty="0"/>
                        </a:p>
                      </a:txBody>
                      <a:tcPr marL="75504" marR="75504" marT="37752" marB="37752" anchor="ctr"/>
                    </a:tc>
                    <a:tc>
                      <a:txBody>
                        <a:bodyPr/>
                        <a:lstStyle/>
                        <a:p>
                          <a:pPr algn="ctr" latinLnBrk="1"/>
                          <a:r>
                            <a:rPr lang="en-US" altLang="ko-KR" sz="1400" dirty="0"/>
                            <a:t>Parameters</a:t>
                          </a:r>
                          <a:endParaRPr lang="ko-KR" altLang="en-US" sz="1400" dirty="0"/>
                        </a:p>
                      </a:txBody>
                      <a:tcPr marL="75504" marR="75504" marT="37752" marB="37752" anchor="ctr"/>
                    </a:tc>
                    <a:extLst>
                      <a:ext uri="{0D108BD9-81ED-4DB2-BD59-A6C34878D82A}">
                        <a16:rowId xmlns:a16="http://schemas.microsoft.com/office/drawing/2014/main" val="1385714274"/>
                      </a:ext>
                    </a:extLst>
                  </a:tr>
                  <a:tr h="320690">
                    <a:tc>
                      <a:txBody>
                        <a:bodyPr/>
                        <a:lstStyle/>
                        <a:p>
                          <a:endParaRPr lang="ko-KR"/>
                        </a:p>
                      </a:txBody>
                      <a:tcPr marL="75504" marR="75504" marT="37752" marB="37752" anchor="ctr">
                        <a:blipFill>
                          <a:blip r:embed="rId10"/>
                          <a:stretch>
                            <a:fillRect t="-103846" r="-100000" b="-83269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ko-KR"/>
                        </a:p>
                      </a:txBody>
                      <a:tcPr marL="75504" marR="75504" marT="37752" marB="37752" anchor="ctr">
                        <a:blipFill>
                          <a:blip r:embed="rId10"/>
                          <a:stretch>
                            <a:fillRect l="-100352" t="-103846" r="-352" b="-832692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460988717"/>
                      </a:ext>
                    </a:extLst>
                  </a:tr>
                  <a:tr h="320690">
                    <a:tc>
                      <a:txBody>
                        <a:bodyPr/>
                        <a:lstStyle/>
                        <a:p>
                          <a:endParaRPr lang="ko-KR"/>
                        </a:p>
                      </a:txBody>
                      <a:tcPr marL="75504" marR="75504" marT="37752" marB="37752" anchor="ctr">
                        <a:blipFill>
                          <a:blip r:embed="rId10"/>
                          <a:stretch>
                            <a:fillRect t="-200000" r="-100000" b="-71698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 latinLnBrk="1"/>
                          <a:r>
                            <a:rPr lang="en-US" altLang="ko-KR" sz="1400" dirty="0"/>
                            <a:t>3.0</a:t>
                          </a:r>
                          <a:endParaRPr lang="ko-KR" altLang="en-US" sz="1400" dirty="0"/>
                        </a:p>
                      </a:txBody>
                      <a:tcPr marL="75504" marR="75504" marT="37752" marB="37752" anchor="ctr"/>
                    </a:tc>
                    <a:extLst>
                      <a:ext uri="{0D108BD9-81ED-4DB2-BD59-A6C34878D82A}">
                        <a16:rowId xmlns:a16="http://schemas.microsoft.com/office/drawing/2014/main" val="409789307"/>
                      </a:ext>
                    </a:extLst>
                  </a:tr>
                  <a:tr h="320690">
                    <a:tc>
                      <a:txBody>
                        <a:bodyPr/>
                        <a:lstStyle/>
                        <a:p>
                          <a:endParaRPr lang="ko-KR"/>
                        </a:p>
                      </a:txBody>
                      <a:tcPr marL="75504" marR="75504" marT="37752" marB="37752" anchor="ctr">
                        <a:blipFill>
                          <a:blip r:embed="rId10"/>
                          <a:stretch>
                            <a:fillRect t="-300000" r="-100000" b="-61698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ko-KR"/>
                        </a:p>
                      </a:txBody>
                      <a:tcPr marL="75504" marR="75504" marT="37752" marB="37752" anchor="ctr">
                        <a:blipFill>
                          <a:blip r:embed="rId10"/>
                          <a:stretch>
                            <a:fillRect l="-100352" t="-300000" r="-352" b="-616981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29625940"/>
                      </a:ext>
                    </a:extLst>
                  </a:tr>
                  <a:tr h="320690">
                    <a:tc>
                      <a:txBody>
                        <a:bodyPr/>
                        <a:lstStyle/>
                        <a:p>
                          <a:endParaRPr lang="ko-KR"/>
                        </a:p>
                      </a:txBody>
                      <a:tcPr marL="75504" marR="75504" marT="37752" marB="37752" anchor="ctr">
                        <a:blipFill>
                          <a:blip r:embed="rId10"/>
                          <a:stretch>
                            <a:fillRect t="-400000" r="-100000" b="-51698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ko-KR"/>
                        </a:p>
                      </a:txBody>
                      <a:tcPr marL="75504" marR="75504" marT="37752" marB="37752" anchor="ctr">
                        <a:blipFill>
                          <a:blip r:embed="rId10"/>
                          <a:stretch>
                            <a:fillRect l="-100352" t="-400000" r="-352" b="-516981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771549261"/>
                      </a:ext>
                    </a:extLst>
                  </a:tr>
                  <a:tr h="320690">
                    <a:tc>
                      <a:txBody>
                        <a:bodyPr/>
                        <a:lstStyle/>
                        <a:p>
                          <a:endParaRPr lang="ko-KR"/>
                        </a:p>
                      </a:txBody>
                      <a:tcPr marL="75504" marR="75504" marT="37752" marB="37752" anchor="ctr">
                        <a:blipFill>
                          <a:blip r:embed="rId10"/>
                          <a:stretch>
                            <a:fillRect t="-509615" r="-100000" b="-42692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ko-KR"/>
                        </a:p>
                      </a:txBody>
                      <a:tcPr marL="75504" marR="75504" marT="37752" marB="37752" anchor="ctr">
                        <a:blipFill>
                          <a:blip r:embed="rId10"/>
                          <a:stretch>
                            <a:fillRect l="-100352" t="-509615" r="-352" b="-426923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510334029"/>
                      </a:ext>
                    </a:extLst>
                  </a:tr>
                  <a:tr h="331053">
                    <a:tc>
                      <a:txBody>
                        <a:bodyPr/>
                        <a:lstStyle/>
                        <a:p>
                          <a:endParaRPr lang="ko-KR"/>
                        </a:p>
                      </a:txBody>
                      <a:tcPr marL="75504" marR="75504" marT="37752" marB="37752" anchor="ctr">
                        <a:blipFill>
                          <a:blip r:embed="rId10"/>
                          <a:stretch>
                            <a:fillRect t="-576364" r="-100000" b="-30363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ko-KR"/>
                        </a:p>
                      </a:txBody>
                      <a:tcPr marL="75504" marR="75504" marT="37752" marB="37752" anchor="ctr">
                        <a:blipFill>
                          <a:blip r:embed="rId10"/>
                          <a:stretch>
                            <a:fillRect l="-100352" t="-576364" r="-352" b="-303636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16670452"/>
                      </a:ext>
                    </a:extLst>
                  </a:tr>
                  <a:tr h="320690">
                    <a:tc>
                      <a:txBody>
                        <a:bodyPr/>
                        <a:lstStyle/>
                        <a:p>
                          <a:endParaRPr lang="ko-KR"/>
                        </a:p>
                      </a:txBody>
                      <a:tcPr marL="75504" marR="75504" marT="37752" marB="37752" anchor="ctr">
                        <a:blipFill>
                          <a:blip r:embed="rId10"/>
                          <a:stretch>
                            <a:fillRect t="-701887" r="-100000" b="-21509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ko-KR"/>
                        </a:p>
                      </a:txBody>
                      <a:tcPr marL="75504" marR="75504" marT="37752" marB="37752" anchor="ctr">
                        <a:blipFill>
                          <a:blip r:embed="rId10"/>
                          <a:stretch>
                            <a:fillRect l="-100352" t="-701887" r="-352" b="-215094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100958247"/>
                      </a:ext>
                    </a:extLst>
                  </a:tr>
                  <a:tr h="320690">
                    <a:tc>
                      <a:txBody>
                        <a:bodyPr/>
                        <a:lstStyle/>
                        <a:p>
                          <a:pPr algn="ctr" latinLnBrk="1"/>
                          <a:r>
                            <a:rPr lang="en-US" altLang="ko-KR" sz="1400" dirty="0">
                              <a:solidFill>
                                <a:schemeClr val="tx1"/>
                              </a:solidFill>
                            </a:rPr>
                            <a:t>Focal position</a:t>
                          </a:r>
                          <a:endParaRPr lang="ko-KR" altLang="en-US" sz="1400" dirty="0"/>
                        </a:p>
                      </a:txBody>
                      <a:tcPr marL="75504" marR="75504" marT="37752" marB="37752" anchor="ctr"/>
                    </a:tc>
                    <a:tc>
                      <a:txBody>
                        <a:bodyPr/>
                        <a:lstStyle/>
                        <a:p>
                          <a:endParaRPr lang="ko-KR"/>
                        </a:p>
                      </a:txBody>
                      <a:tcPr marL="75504" marR="75504" marT="37752" marB="37752" anchor="ctr">
                        <a:blipFill>
                          <a:blip r:embed="rId10"/>
                          <a:stretch>
                            <a:fillRect l="-100352" t="-817308" r="-352" b="-119231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523385975"/>
                      </a:ext>
                    </a:extLst>
                  </a:tr>
                  <a:tr h="320690">
                    <a:tc>
                      <a:txBody>
                        <a:bodyPr/>
                        <a:lstStyle/>
                        <a:p>
                          <a:pPr algn="ctr" latinLnBrk="1"/>
                          <a:r>
                            <a:rPr lang="en-US" altLang="ko-KR" sz="1400" dirty="0">
                              <a:solidFill>
                                <a:schemeClr val="tx1"/>
                              </a:solidFill>
                            </a:rPr>
                            <a:t>Rayleigh length</a:t>
                          </a:r>
                          <a:endParaRPr lang="ko-KR" altLang="en-US" sz="1400" dirty="0"/>
                        </a:p>
                      </a:txBody>
                      <a:tcPr marL="75504" marR="75504" marT="37752" marB="37752" anchor="ctr"/>
                    </a:tc>
                    <a:tc>
                      <a:txBody>
                        <a:bodyPr/>
                        <a:lstStyle/>
                        <a:p>
                          <a:endParaRPr lang="ko-KR"/>
                        </a:p>
                      </a:txBody>
                      <a:tcPr marL="75504" marR="75504" marT="37752" marB="37752" anchor="ctr">
                        <a:blipFill>
                          <a:blip r:embed="rId10"/>
                          <a:stretch>
                            <a:fillRect l="-100352" t="-900000" r="-352" b="-16981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694679090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104" name="제목 1">
            <a:extLst>
              <a:ext uri="{FF2B5EF4-FFF2-40B4-BE49-F238E27FC236}">
                <a16:creationId xmlns:a16="http://schemas.microsoft.com/office/drawing/2014/main" id="{10F715E7-16CD-AF83-43DE-116185C00A4C}"/>
              </a:ext>
            </a:extLst>
          </p:cNvPr>
          <p:cNvSpPr txBox="1">
            <a:spLocks/>
          </p:cNvSpPr>
          <p:nvPr/>
        </p:nvSpPr>
        <p:spPr>
          <a:xfrm>
            <a:off x="335682" y="3159"/>
            <a:ext cx="5390631" cy="99620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ko-KR" sz="4000" b="1" dirty="0"/>
              <a:t>Simulation set-up</a:t>
            </a:r>
            <a:endParaRPr lang="ko-KR" altLang="en-US" sz="4000" b="1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9371C8C8-B68B-A867-9BD4-9E5A6F9A23E5}"/>
              </a:ext>
            </a:extLst>
          </p:cNvPr>
          <p:cNvSpPr txBox="1"/>
          <p:nvPr/>
        </p:nvSpPr>
        <p:spPr>
          <a:xfrm>
            <a:off x="247177" y="836070"/>
            <a:ext cx="1104633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693" indent="-285693">
              <a:buFont typeface="Wingdings" panose="05000000000000000000" pitchFamily="2" charset="2"/>
              <a:buChar char="v"/>
            </a:pPr>
            <a:r>
              <a:rPr lang="en-US" altLang="ko-KR" sz="2000" b="1" dirty="0">
                <a:solidFill>
                  <a:schemeClr val="tx1"/>
                </a:solidFill>
                <a:latin typeface="Söhne"/>
              </a:rPr>
              <a:t>Initial input parameters</a:t>
            </a:r>
          </a:p>
        </p:txBody>
      </p:sp>
    </p:spTree>
    <p:extLst>
      <p:ext uri="{BB962C8B-B14F-4D97-AF65-F5344CB8AC3E}">
        <p14:creationId xmlns:p14="http://schemas.microsoft.com/office/powerpoint/2010/main" val="32169103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1" grpId="0"/>
      <p:bldP spid="92" grpId="0"/>
      <p:bldP spid="93" grpId="0"/>
      <p:bldP spid="94" grpId="0"/>
      <p:bldP spid="95" grpId="0" animBg="1"/>
      <p:bldP spid="96" grpId="0"/>
      <p:bldP spid="97" grpId="0" animBg="1"/>
      <p:bldP spid="9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슬라이드 번호 개체 틀 2">
            <a:extLst>
              <a:ext uri="{FF2B5EF4-FFF2-40B4-BE49-F238E27FC236}">
                <a16:creationId xmlns:a16="http://schemas.microsoft.com/office/drawing/2014/main" id="{FA7B1181-A76B-1858-093F-C0FA32BE71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EE23E5-C1C1-452B-A0E7-6E7F42B3D126}" type="slidenum">
              <a:rPr lang="ko-KR" altLang="en-US" smtClean="0"/>
              <a:pPr/>
              <a:t>7</a:t>
            </a:fld>
            <a:endParaRPr lang="ko-KR" altLang="en-US" dirty="0"/>
          </a:p>
        </p:txBody>
      </p:sp>
      <p:sp>
        <p:nvSpPr>
          <p:cNvPr id="4" name="제목 3">
            <a:extLst>
              <a:ext uri="{FF2B5EF4-FFF2-40B4-BE49-F238E27FC236}">
                <a16:creationId xmlns:a16="http://schemas.microsoft.com/office/drawing/2014/main" id="{7EE332A9-2413-BBD0-1856-E52BABE272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5763" y="105472"/>
            <a:ext cx="10515600" cy="785258"/>
          </a:xfrm>
        </p:spPr>
        <p:txBody>
          <a:bodyPr>
            <a:normAutofit/>
          </a:bodyPr>
          <a:lstStyle/>
          <a:p>
            <a:r>
              <a:rPr lang="en-US" altLang="ko-KR" sz="3600" b="1" dirty="0"/>
              <a:t>Simulation Results of ATA : Ti thickness &amp; Location</a:t>
            </a:r>
            <a:endParaRPr lang="ko-KR" altLang="en-US" sz="3600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98D64D09-2B1D-B785-5CDF-C2A168D273A4}"/>
                  </a:ext>
                </a:extLst>
              </p:cNvPr>
              <p:cNvSpPr txBox="1"/>
              <p:nvPr/>
            </p:nvSpPr>
            <p:spPr>
              <a:xfrm>
                <a:off x="289389" y="2238940"/>
                <a:ext cx="1568918" cy="60016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altLang="ko-KR" sz="1100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ko-KR" sz="1100" b="0" i="1" dirty="0" smtClean="0"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altLang="ko-KR" sz="1100" b="0" i="0" dirty="0" smtClean="0">
                            <a:latin typeface="Cambria Math" panose="02040503050406030204" pitchFamily="18" charset="0"/>
                          </a:rPr>
                          <m:t>L</m:t>
                        </m:r>
                      </m:sub>
                    </m:sSub>
                    <m:r>
                      <a:rPr lang="en-US" altLang="ko-KR" sz="1100" b="0" i="1" dirty="0" smtClean="0">
                        <a:latin typeface="Cambria Math" panose="02040503050406030204" pitchFamily="18" charset="0"/>
                      </a:rPr>
                      <m:t>=30</m:t>
                    </m:r>
                    <m:r>
                      <m:rPr>
                        <m:sty m:val="p"/>
                      </m:rPr>
                      <a:rPr lang="en-US" altLang="ko-KR" sz="1100" b="0" i="0" dirty="0" smtClean="0">
                        <a:latin typeface="Cambria Math" panose="02040503050406030204" pitchFamily="18" charset="0"/>
                      </a:rPr>
                      <m:t>TW</m:t>
                    </m:r>
                  </m:oMath>
                </a14:m>
                <a:r>
                  <a:rPr lang="en-US" altLang="ko-KR" sz="1100" b="0" i="1" dirty="0">
                    <a:latin typeface="Cambria Math" panose="02040503050406030204" pitchFamily="18" charset="0"/>
                  </a:rPr>
                  <a:t> 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altLang="ko-KR" sz="11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ko-KR" sz="1100" b="0" i="1" smtClean="0"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  <m:sub>
                        <m:r>
                          <a:rPr lang="en-US" altLang="ko-KR" sz="1100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altLang="ko-KR" sz="1100" b="0" i="0" smtClean="0">
                        <a:latin typeface="Cambria Math" panose="02040503050406030204" pitchFamily="18" charset="0"/>
                      </a:rPr>
                      <m:t>=10 </m:t>
                    </m:r>
                    <m:r>
                      <m:rPr>
                        <m:sty m:val="p"/>
                      </m:rPr>
                      <a:rPr lang="en-US" altLang="ko-KR" sz="1100" b="0" i="0" smtClean="0">
                        <a:latin typeface="Cambria Math" panose="02040503050406030204" pitchFamily="18" charset="0"/>
                      </a:rPr>
                      <m:t>μm</m:t>
                    </m:r>
                  </m:oMath>
                </a14:m>
                <a:r>
                  <a:rPr lang="en-US" altLang="ko-KR" sz="1100" b="0" dirty="0"/>
                  <a:t> 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altLang="ko-KR" sz="11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ko-KR" sz="1100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altLang="ko-KR" sz="1100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altLang="ko-KR" sz="1100" b="0" i="0" smtClean="0">
                        <a:latin typeface="Cambria Math" panose="02040503050406030204" pitchFamily="18" charset="0"/>
                      </a:rPr>
                      <m:t>=3.0</m:t>
                    </m:r>
                  </m:oMath>
                </a14:m>
                <a:r>
                  <a:rPr lang="ko-KR" altLang="en-US" sz="1100" dirty="0"/>
                  <a:t> </a:t>
                </a:r>
              </a:p>
            </p:txBody>
          </p:sp>
        </mc:Choice>
        <mc:Fallback xmlns="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98D64D09-2B1D-B785-5CDF-C2A168D273A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9389" y="2238940"/>
                <a:ext cx="1568918" cy="600164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8" name="그룹 7">
            <a:extLst>
              <a:ext uri="{FF2B5EF4-FFF2-40B4-BE49-F238E27FC236}">
                <a16:creationId xmlns:a16="http://schemas.microsoft.com/office/drawing/2014/main" id="{29B44ECF-9C13-D1DF-9899-9E517201791E}"/>
              </a:ext>
            </a:extLst>
          </p:cNvPr>
          <p:cNvGrpSpPr/>
          <p:nvPr/>
        </p:nvGrpSpPr>
        <p:grpSpPr>
          <a:xfrm>
            <a:off x="285829" y="1015999"/>
            <a:ext cx="4997402" cy="2281550"/>
            <a:chOff x="897377" y="14523100"/>
            <a:chExt cx="9269673" cy="4907104"/>
          </a:xfrm>
        </p:grpSpPr>
        <p:grpSp>
          <p:nvGrpSpPr>
            <p:cNvPr id="28" name="그룹 27">
              <a:extLst>
                <a:ext uri="{FF2B5EF4-FFF2-40B4-BE49-F238E27FC236}">
                  <a16:creationId xmlns:a16="http://schemas.microsoft.com/office/drawing/2014/main" id="{631A9DE8-42ED-7D86-224F-F272A961474F}"/>
                </a:ext>
              </a:extLst>
            </p:cNvPr>
            <p:cNvGrpSpPr/>
            <p:nvPr/>
          </p:nvGrpSpPr>
          <p:grpSpPr>
            <a:xfrm>
              <a:off x="897377" y="14523100"/>
              <a:ext cx="9269673" cy="4907104"/>
              <a:chOff x="897377" y="14523100"/>
              <a:chExt cx="9269673" cy="4907104"/>
            </a:xfrm>
          </p:grpSpPr>
          <p:grpSp>
            <p:nvGrpSpPr>
              <p:cNvPr id="31" name="그룹 30">
                <a:extLst>
                  <a:ext uri="{FF2B5EF4-FFF2-40B4-BE49-F238E27FC236}">
                    <a16:creationId xmlns:a16="http://schemas.microsoft.com/office/drawing/2014/main" id="{F33485DF-0218-18FC-D70F-E861F06A101B}"/>
                  </a:ext>
                </a:extLst>
              </p:cNvPr>
              <p:cNvGrpSpPr/>
              <p:nvPr/>
            </p:nvGrpSpPr>
            <p:grpSpPr>
              <a:xfrm>
                <a:off x="8401926" y="18235701"/>
                <a:ext cx="1765124" cy="536279"/>
                <a:chOff x="8679657" y="17605350"/>
                <a:chExt cx="1732436" cy="469321"/>
              </a:xfrm>
            </p:grpSpPr>
            <p:sp>
              <p:nvSpPr>
                <p:cNvPr id="52" name="직사각형 51">
                  <a:extLst>
                    <a:ext uri="{FF2B5EF4-FFF2-40B4-BE49-F238E27FC236}">
                      <a16:creationId xmlns:a16="http://schemas.microsoft.com/office/drawing/2014/main" id="{ACA4D799-09EF-F9D6-0C2A-BB08D04A561E}"/>
                    </a:ext>
                  </a:extLst>
                </p:cNvPr>
                <p:cNvSpPr/>
                <p:nvPr/>
              </p:nvSpPr>
              <p:spPr>
                <a:xfrm>
                  <a:off x="8679657" y="17605384"/>
                  <a:ext cx="317526" cy="469272"/>
                </a:xfrm>
                <a:prstGeom prst="rect">
                  <a:avLst/>
                </a:prstGeom>
                <a:solidFill>
                  <a:schemeClr val="accent6">
                    <a:lumMod val="40000"/>
                    <a:lumOff val="60000"/>
                  </a:schemeClr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800" dirty="0"/>
                </a:p>
              </p:txBody>
            </p:sp>
            <p:sp>
              <p:nvSpPr>
                <p:cNvPr id="53" name="직사각형 52">
                  <a:extLst>
                    <a:ext uri="{FF2B5EF4-FFF2-40B4-BE49-F238E27FC236}">
                      <a16:creationId xmlns:a16="http://schemas.microsoft.com/office/drawing/2014/main" id="{DAD5E362-FE20-A5A6-C2F4-4F716F563E12}"/>
                    </a:ext>
                  </a:extLst>
                </p:cNvPr>
                <p:cNvSpPr/>
                <p:nvPr/>
              </p:nvSpPr>
              <p:spPr>
                <a:xfrm>
                  <a:off x="9181709" y="17605399"/>
                  <a:ext cx="1230384" cy="469272"/>
                </a:xfrm>
                <a:prstGeom prst="rect">
                  <a:avLst/>
                </a:prstGeom>
                <a:solidFill>
                  <a:schemeClr val="accent6">
                    <a:lumMod val="40000"/>
                    <a:lumOff val="60000"/>
                  </a:schemeClr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altLang="ko-KR" sz="800" dirty="0"/>
                    <a:t>Al</a:t>
                  </a:r>
                  <a:endParaRPr lang="ko-KR" altLang="en-US" sz="800" dirty="0"/>
                </a:p>
              </p:txBody>
            </p:sp>
            <p:sp>
              <p:nvSpPr>
                <p:cNvPr id="54" name="직사각형 53">
                  <a:extLst>
                    <a:ext uri="{FF2B5EF4-FFF2-40B4-BE49-F238E27FC236}">
                      <a16:creationId xmlns:a16="http://schemas.microsoft.com/office/drawing/2014/main" id="{32406C2E-F74E-8568-C98D-79D204C17054}"/>
                    </a:ext>
                  </a:extLst>
                </p:cNvPr>
                <p:cNvSpPr/>
                <p:nvPr/>
              </p:nvSpPr>
              <p:spPr>
                <a:xfrm>
                  <a:off x="8997166" y="17605350"/>
                  <a:ext cx="184543" cy="469272"/>
                </a:xfrm>
                <a:prstGeom prst="rect">
                  <a:avLst/>
                </a:prstGeom>
                <a:solidFill>
                  <a:schemeClr val="accent3">
                    <a:lumMod val="40000"/>
                    <a:lumOff val="60000"/>
                  </a:schemeClr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vert="eaVert" rtlCol="0" anchor="ctr"/>
                <a:lstStyle/>
                <a:p>
                  <a:pPr algn="ctr"/>
                  <a:r>
                    <a:rPr lang="en-US" altLang="ko-KR" sz="800" dirty="0" err="1"/>
                    <a:t>Ti</a:t>
                  </a:r>
                  <a:endParaRPr lang="ko-KR" altLang="en-US" sz="800" dirty="0"/>
                </a:p>
              </p:txBody>
            </p:sp>
          </p:grpSp>
          <p:cxnSp>
            <p:nvCxnSpPr>
              <p:cNvPr id="32" name="직선 연결선 31">
                <a:extLst>
                  <a:ext uri="{FF2B5EF4-FFF2-40B4-BE49-F238E27FC236}">
                    <a16:creationId xmlns:a16="http://schemas.microsoft.com/office/drawing/2014/main" id="{A9537914-5D2C-49E2-76F3-862CE2915485}"/>
                  </a:ext>
                </a:extLst>
              </p:cNvPr>
              <p:cNvCxnSpPr>
                <a:stCxn id="51" idx="2"/>
                <a:endCxn id="50" idx="3"/>
              </p:cNvCxnSpPr>
              <p:nvPr/>
            </p:nvCxnSpPr>
            <p:spPr>
              <a:xfrm flipV="1">
                <a:off x="2729141" y="18283314"/>
                <a:ext cx="1202509" cy="667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6" name="아래쪽 화살표 17">
                <a:extLst>
                  <a:ext uri="{FF2B5EF4-FFF2-40B4-BE49-F238E27FC236}">
                    <a16:creationId xmlns:a16="http://schemas.microsoft.com/office/drawing/2014/main" id="{C467F64E-F7A1-3D87-31B5-FE1F05A528A3}"/>
                  </a:ext>
                </a:extLst>
              </p:cNvPr>
              <p:cNvSpPr/>
              <p:nvPr/>
            </p:nvSpPr>
            <p:spPr>
              <a:xfrm>
                <a:off x="3042158" y="15130935"/>
                <a:ext cx="600050" cy="856996"/>
              </a:xfrm>
              <a:prstGeom prst="downArrow">
                <a:avLst>
                  <a:gd name="adj1" fmla="val 50000"/>
                  <a:gd name="adj2" fmla="val 50633"/>
                </a:avLst>
              </a:prstGeom>
              <a:solidFill>
                <a:schemeClr val="accent2">
                  <a:lumMod val="20000"/>
                  <a:lumOff val="80000"/>
                </a:schemeClr>
              </a:solidFill>
              <a:ln>
                <a:solidFill>
                  <a:schemeClr val="accent2">
                    <a:lumMod val="20000"/>
                    <a:lumOff val="8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100" dirty="0"/>
              </a:p>
            </p:txBody>
          </p:sp>
          <p:sp>
            <p:nvSpPr>
              <p:cNvPr id="37" name="오른쪽 화살표 18">
                <a:extLst>
                  <a:ext uri="{FF2B5EF4-FFF2-40B4-BE49-F238E27FC236}">
                    <a16:creationId xmlns:a16="http://schemas.microsoft.com/office/drawing/2014/main" id="{7439438A-1B52-2AEA-787B-AA3E0C7DDC65}"/>
                  </a:ext>
                </a:extLst>
              </p:cNvPr>
              <p:cNvSpPr/>
              <p:nvPr/>
            </p:nvSpPr>
            <p:spPr>
              <a:xfrm rot="19718837">
                <a:off x="897377" y="16423338"/>
                <a:ext cx="4779674" cy="542889"/>
              </a:xfrm>
              <a:prstGeom prst="rightArrow">
                <a:avLst>
                  <a:gd name="adj1" fmla="val 50000"/>
                  <a:gd name="adj2" fmla="val 98587"/>
                </a:avLst>
              </a:prstGeom>
              <a:solidFill>
                <a:schemeClr val="accent2">
                  <a:lumMod val="40000"/>
                  <a:lumOff val="60000"/>
                </a:schemeClr>
              </a:solidFill>
              <a:ln>
                <a:solidFill>
                  <a:schemeClr val="accent2">
                    <a:lumMod val="20000"/>
                    <a:lumOff val="80000"/>
                    <a:alpha val="60000"/>
                  </a:schemeClr>
                </a:solidFill>
              </a:ln>
              <a:scene3d>
                <a:camera prst="isometricLeftDown"/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100" dirty="0"/>
              </a:p>
            </p:txBody>
          </p:sp>
          <p:sp>
            <p:nvSpPr>
              <p:cNvPr id="38" name="타원 37">
                <a:extLst>
                  <a:ext uri="{FF2B5EF4-FFF2-40B4-BE49-F238E27FC236}">
                    <a16:creationId xmlns:a16="http://schemas.microsoft.com/office/drawing/2014/main" id="{E59BE159-DBFE-54A0-99AF-647C068FE567}"/>
                  </a:ext>
                </a:extLst>
              </p:cNvPr>
              <p:cNvSpPr/>
              <p:nvPr/>
            </p:nvSpPr>
            <p:spPr>
              <a:xfrm>
                <a:off x="3023352" y="16069561"/>
                <a:ext cx="637661" cy="1946739"/>
              </a:xfrm>
              <a:prstGeom prst="ellipse">
                <a:avLst/>
              </a:prstGeom>
              <a:gradFill flip="none" rotWithShape="1">
                <a:gsLst>
                  <a:gs pos="100000">
                    <a:schemeClr val="accent6">
                      <a:lumMod val="20000"/>
                      <a:lumOff val="80000"/>
                      <a:alpha val="60000"/>
                    </a:schemeClr>
                  </a:gs>
                  <a:gs pos="11000">
                    <a:schemeClr val="accent6">
                      <a:lumMod val="60000"/>
                      <a:lumOff val="40000"/>
                    </a:schemeClr>
                  </a:gs>
                  <a:gs pos="32000">
                    <a:schemeClr val="accent6">
                      <a:lumMod val="40000"/>
                      <a:lumOff val="60000"/>
                    </a:schemeClr>
                  </a:gs>
                  <a:gs pos="58000">
                    <a:schemeClr val="accent6">
                      <a:lumMod val="40000"/>
                      <a:lumOff val="60000"/>
                    </a:scheme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solidFill>
                  <a:schemeClr val="accent6">
                    <a:lumMod val="20000"/>
                    <a:lumOff val="8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100" dirty="0"/>
              </a:p>
            </p:txBody>
          </p:sp>
          <p:grpSp>
            <p:nvGrpSpPr>
              <p:cNvPr id="39" name="그룹 38">
                <a:extLst>
                  <a:ext uri="{FF2B5EF4-FFF2-40B4-BE49-F238E27FC236}">
                    <a16:creationId xmlns:a16="http://schemas.microsoft.com/office/drawing/2014/main" id="{51CB8F64-714D-A51A-1F43-D602B5B5ABBF}"/>
                  </a:ext>
                </a:extLst>
              </p:cNvPr>
              <p:cNvGrpSpPr/>
              <p:nvPr/>
            </p:nvGrpSpPr>
            <p:grpSpPr>
              <a:xfrm>
                <a:off x="2729139" y="17136419"/>
                <a:ext cx="1202509" cy="2293785"/>
                <a:chOff x="-7143750" y="21820058"/>
                <a:chExt cx="2514728" cy="4175371"/>
              </a:xfrm>
            </p:grpSpPr>
            <p:sp>
              <p:nvSpPr>
                <p:cNvPr id="50" name="원통 16">
                  <a:extLst>
                    <a:ext uri="{FF2B5EF4-FFF2-40B4-BE49-F238E27FC236}">
                      <a16:creationId xmlns:a16="http://schemas.microsoft.com/office/drawing/2014/main" id="{8571FB05-1EA1-E7B0-E101-673DFE0CEE9C}"/>
                    </a:ext>
                  </a:extLst>
                </p:cNvPr>
                <p:cNvSpPr/>
                <p:nvPr/>
              </p:nvSpPr>
              <p:spPr>
                <a:xfrm rot="16200000">
                  <a:off x="-7972930" y="22651521"/>
                  <a:ext cx="4175371" cy="2512445"/>
                </a:xfrm>
                <a:prstGeom prst="can">
                  <a:avLst>
                    <a:gd name="adj" fmla="val 50000"/>
                  </a:avLst>
                </a:prstGeom>
                <a:gradFill flip="none" rotWithShape="1">
                  <a:gsLst>
                    <a:gs pos="50000">
                      <a:srgbClr val="CDCDCD">
                        <a:alpha val="0"/>
                      </a:srgbClr>
                    </a:gs>
                    <a:gs pos="50000">
                      <a:schemeClr val="bg1">
                        <a:lumMod val="65000"/>
                      </a:schemeClr>
                    </a:gs>
                    <a:gs pos="79000">
                      <a:schemeClr val="bg1">
                        <a:lumMod val="85000"/>
                      </a:schemeClr>
                    </a:gs>
                    <a:gs pos="0">
                      <a:schemeClr val="bg1">
                        <a:lumMod val="50000"/>
                        <a:alpha val="0"/>
                      </a:schemeClr>
                    </a:gs>
                    <a:gs pos="100000">
                      <a:schemeClr val="bg1">
                        <a:lumMod val="50000"/>
                      </a:schemeClr>
                    </a:gs>
                  </a:gsLst>
                  <a:lin ang="0" scaled="1"/>
                  <a:tileRect/>
                </a:gradFill>
                <a:ln>
                  <a:gradFill flip="none" rotWithShape="1">
                    <a:gsLst>
                      <a:gs pos="100000">
                        <a:schemeClr val="tx1"/>
                      </a:gs>
                      <a:gs pos="50000">
                        <a:schemeClr val="accent1">
                          <a:lumMod val="45000"/>
                          <a:lumOff val="55000"/>
                          <a:alpha val="0"/>
                        </a:schemeClr>
                      </a:gs>
                      <a:gs pos="50000">
                        <a:schemeClr val="tx1"/>
                      </a:gs>
                      <a:gs pos="100000">
                        <a:schemeClr val="accent1">
                          <a:lumMod val="30000"/>
                          <a:lumOff val="70000"/>
                        </a:schemeClr>
                      </a:gs>
                    </a:gsLst>
                    <a:lin ang="0" scaled="1"/>
                    <a:tileRect/>
                  </a:gra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1100" dirty="0"/>
                </a:p>
              </p:txBody>
            </p:sp>
            <p:sp>
              <p:nvSpPr>
                <p:cNvPr id="51" name="타원 50">
                  <a:extLst>
                    <a:ext uri="{FF2B5EF4-FFF2-40B4-BE49-F238E27FC236}">
                      <a16:creationId xmlns:a16="http://schemas.microsoft.com/office/drawing/2014/main" id="{C5A23EA2-17F6-534C-6BAF-F6431B3C7949}"/>
                    </a:ext>
                  </a:extLst>
                </p:cNvPr>
                <p:cNvSpPr/>
                <p:nvPr/>
              </p:nvSpPr>
              <p:spPr>
                <a:xfrm>
                  <a:off x="-7143750" y="21824576"/>
                  <a:ext cx="1250951" cy="4168760"/>
                </a:xfrm>
                <a:prstGeom prst="ellipse">
                  <a:avLst/>
                </a:prstGeom>
                <a:gradFill flip="none" rotWithShape="1">
                  <a:gsLst>
                    <a:gs pos="50000">
                      <a:srgbClr val="CDCDCD">
                        <a:alpha val="0"/>
                      </a:srgbClr>
                    </a:gs>
                    <a:gs pos="50000">
                      <a:srgbClr val="C0C0C0"/>
                    </a:gs>
                    <a:gs pos="100000">
                      <a:schemeClr val="bg1">
                        <a:lumMod val="85000"/>
                      </a:schemeClr>
                    </a:gs>
                    <a:gs pos="0">
                      <a:schemeClr val="bg1">
                        <a:lumMod val="50000"/>
                        <a:alpha val="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16200000" scaled="1"/>
                  <a:tileRect/>
                </a:gradFill>
                <a:ln w="12700">
                  <a:gradFill>
                    <a:gsLst>
                      <a:gs pos="0">
                        <a:schemeClr val="tx1"/>
                      </a:gs>
                      <a:gs pos="50000">
                        <a:schemeClr val="tx1"/>
                      </a:gs>
                      <a:gs pos="50000">
                        <a:schemeClr val="accent1">
                          <a:lumMod val="45000"/>
                          <a:lumOff val="55000"/>
                          <a:alpha val="0"/>
                        </a:schemeClr>
                      </a:gs>
                      <a:gs pos="100000">
                        <a:schemeClr val="accent1">
                          <a:lumMod val="30000"/>
                          <a:lumOff val="70000"/>
                          <a:alpha val="0"/>
                        </a:schemeClr>
                      </a:gs>
                    </a:gsLst>
                    <a:lin ang="5400000" scaled="1"/>
                  </a:gra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1100" dirty="0"/>
                </a:p>
              </p:txBody>
            </p:sp>
          </p:grpSp>
          <p:sp>
            <p:nvSpPr>
              <p:cNvPr id="40" name="TextBox 39">
                <a:extLst>
                  <a:ext uri="{FF2B5EF4-FFF2-40B4-BE49-F238E27FC236}">
                    <a16:creationId xmlns:a16="http://schemas.microsoft.com/office/drawing/2014/main" id="{3C37407A-5DA4-905B-2CCC-C302EA09B8FF}"/>
                  </a:ext>
                </a:extLst>
              </p:cNvPr>
              <p:cNvSpPr txBox="1"/>
              <p:nvPr/>
            </p:nvSpPr>
            <p:spPr>
              <a:xfrm>
                <a:off x="2729138" y="15069991"/>
                <a:ext cx="1944215" cy="35511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ko-KR" sz="1050" dirty="0"/>
                  <a:t>Pre-pulse</a:t>
                </a:r>
                <a:endParaRPr lang="ko-KR" altLang="en-US" sz="1050" dirty="0"/>
              </a:p>
            </p:txBody>
          </p:sp>
          <p:sp>
            <p:nvSpPr>
              <p:cNvPr id="41" name="TextBox 40">
                <a:extLst>
                  <a:ext uri="{FF2B5EF4-FFF2-40B4-BE49-F238E27FC236}">
                    <a16:creationId xmlns:a16="http://schemas.microsoft.com/office/drawing/2014/main" id="{3438D788-18CE-E07F-B36F-4481A96DCA96}"/>
                  </a:ext>
                </a:extLst>
              </p:cNvPr>
              <p:cNvSpPr txBox="1"/>
              <p:nvPr/>
            </p:nvSpPr>
            <p:spPr>
              <a:xfrm>
                <a:off x="1278158" y="16458397"/>
                <a:ext cx="1466042" cy="35511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ko-KR" sz="1050" dirty="0"/>
                  <a:t>Main Laser</a:t>
                </a:r>
                <a:endParaRPr lang="ko-KR" altLang="en-US" sz="1050" dirty="0"/>
              </a:p>
            </p:txBody>
          </p:sp>
          <p:sp>
            <p:nvSpPr>
              <p:cNvPr id="42" name="TextBox 41">
                <a:extLst>
                  <a:ext uri="{FF2B5EF4-FFF2-40B4-BE49-F238E27FC236}">
                    <a16:creationId xmlns:a16="http://schemas.microsoft.com/office/drawing/2014/main" id="{B6E742F8-CB66-C4C5-8BCA-952CB92AE680}"/>
                  </a:ext>
                </a:extLst>
              </p:cNvPr>
              <p:cNvSpPr txBox="1"/>
              <p:nvPr/>
            </p:nvSpPr>
            <p:spPr>
              <a:xfrm>
                <a:off x="2047072" y="18213722"/>
                <a:ext cx="2670016" cy="35511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ko-KR" sz="1100" dirty="0" err="1"/>
                  <a:t>metalic</a:t>
                </a:r>
                <a:r>
                  <a:rPr lang="en-US" altLang="ko-KR" sz="1100" dirty="0"/>
                  <a:t> disk target</a:t>
                </a:r>
                <a:endParaRPr lang="ko-KR" altLang="en-US" sz="1100" dirty="0"/>
              </a:p>
            </p:txBody>
          </p:sp>
          <p:cxnSp>
            <p:nvCxnSpPr>
              <p:cNvPr id="43" name="직선 연결선 42">
                <a:extLst>
                  <a:ext uri="{FF2B5EF4-FFF2-40B4-BE49-F238E27FC236}">
                    <a16:creationId xmlns:a16="http://schemas.microsoft.com/office/drawing/2014/main" id="{F429CB93-B693-FAC3-85D0-E20AE2BFB994}"/>
                  </a:ext>
                </a:extLst>
              </p:cNvPr>
              <p:cNvCxnSpPr>
                <a:cxnSpLocks/>
                <a:stCxn id="47" idx="0"/>
              </p:cNvCxnSpPr>
              <p:nvPr/>
            </p:nvCxnSpPr>
            <p:spPr>
              <a:xfrm flipV="1">
                <a:off x="3323728" y="14523100"/>
                <a:ext cx="2833125" cy="1508897"/>
              </a:xfrm>
              <a:prstGeom prst="line">
                <a:avLst/>
              </a:prstGeom>
              <a:ln w="22225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4" name="직선 연결선 43">
                <a:extLst>
                  <a:ext uri="{FF2B5EF4-FFF2-40B4-BE49-F238E27FC236}">
                    <a16:creationId xmlns:a16="http://schemas.microsoft.com/office/drawing/2014/main" id="{93C04C6A-6E13-CD10-18DE-2E3E77183B11}"/>
                  </a:ext>
                </a:extLst>
              </p:cNvPr>
              <p:cNvCxnSpPr>
                <a:cxnSpLocks/>
                <a:stCxn id="47" idx="2"/>
              </p:cNvCxnSpPr>
              <p:nvPr/>
            </p:nvCxnSpPr>
            <p:spPr>
              <a:xfrm>
                <a:off x="3323728" y="17204793"/>
                <a:ext cx="2922240" cy="1147241"/>
              </a:xfrm>
              <a:prstGeom prst="line">
                <a:avLst/>
              </a:prstGeom>
              <a:ln w="22225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5" name="평행 사변형 44">
                <a:extLst>
                  <a:ext uri="{FF2B5EF4-FFF2-40B4-BE49-F238E27FC236}">
                    <a16:creationId xmlns:a16="http://schemas.microsoft.com/office/drawing/2014/main" id="{D726B17E-2DBA-C033-12F8-53A86C65991C}"/>
                  </a:ext>
                </a:extLst>
              </p:cNvPr>
              <p:cNvSpPr/>
              <p:nvPr/>
            </p:nvSpPr>
            <p:spPr>
              <a:xfrm flipV="1">
                <a:off x="2912373" y="16604402"/>
                <a:ext cx="426588" cy="189393"/>
              </a:xfrm>
              <a:prstGeom prst="parallelogram">
                <a:avLst>
                  <a:gd name="adj" fmla="val 65391"/>
                </a:avLst>
              </a:prstGeom>
              <a:solidFill>
                <a:srgbClr val="FFD3B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100"/>
              </a:p>
            </p:txBody>
          </p:sp>
          <p:grpSp>
            <p:nvGrpSpPr>
              <p:cNvPr id="46" name="그룹 45">
                <a:extLst>
                  <a:ext uri="{FF2B5EF4-FFF2-40B4-BE49-F238E27FC236}">
                    <a16:creationId xmlns:a16="http://schemas.microsoft.com/office/drawing/2014/main" id="{8C344FA2-A096-C57E-C277-89E22478A27D}"/>
                  </a:ext>
                </a:extLst>
              </p:cNvPr>
              <p:cNvGrpSpPr/>
              <p:nvPr/>
            </p:nvGrpSpPr>
            <p:grpSpPr>
              <a:xfrm>
                <a:off x="1827140" y="16220178"/>
                <a:ext cx="3012009" cy="933195"/>
                <a:chOff x="1082216" y="16907171"/>
                <a:chExt cx="3012009" cy="933195"/>
              </a:xfrm>
            </p:grpSpPr>
            <p:sp>
              <p:nvSpPr>
                <p:cNvPr id="48" name="자유형: 도형 47">
                  <a:extLst>
                    <a:ext uri="{FF2B5EF4-FFF2-40B4-BE49-F238E27FC236}">
                      <a16:creationId xmlns:a16="http://schemas.microsoft.com/office/drawing/2014/main" id="{A3B87131-2F1E-ABB6-C7FC-D2DD9933C0D2}"/>
                    </a:ext>
                  </a:extLst>
                </p:cNvPr>
                <p:cNvSpPr/>
                <p:nvPr/>
              </p:nvSpPr>
              <p:spPr>
                <a:xfrm>
                  <a:off x="1093850" y="16907171"/>
                  <a:ext cx="3000375" cy="361960"/>
                </a:xfrm>
                <a:custGeom>
                  <a:avLst/>
                  <a:gdLst>
                    <a:gd name="connsiteX0" fmla="*/ 0 w 3000375"/>
                    <a:gd name="connsiteY0" fmla="*/ 0 h 361960"/>
                    <a:gd name="connsiteX1" fmla="*/ 1504950 w 3000375"/>
                    <a:gd name="connsiteY1" fmla="*/ 361950 h 361960"/>
                    <a:gd name="connsiteX2" fmla="*/ 3000375 w 3000375"/>
                    <a:gd name="connsiteY2" fmla="*/ 9525 h 36196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3000375" h="361960">
                      <a:moveTo>
                        <a:pt x="0" y="0"/>
                      </a:moveTo>
                      <a:cubicBezTo>
                        <a:pt x="502444" y="180181"/>
                        <a:pt x="1004888" y="360363"/>
                        <a:pt x="1504950" y="361950"/>
                      </a:cubicBezTo>
                      <a:cubicBezTo>
                        <a:pt x="2005012" y="363537"/>
                        <a:pt x="2502693" y="186531"/>
                        <a:pt x="3000375" y="9525"/>
                      </a:cubicBezTo>
                    </a:path>
                  </a:pathLst>
                </a:custGeom>
                <a:noFill/>
                <a:ln w="15875">
                  <a:solidFill>
                    <a:schemeClr val="accent2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1100"/>
                </a:p>
              </p:txBody>
            </p:sp>
            <p:sp>
              <p:nvSpPr>
                <p:cNvPr id="49" name="자유형: 도형 48">
                  <a:extLst>
                    <a:ext uri="{FF2B5EF4-FFF2-40B4-BE49-F238E27FC236}">
                      <a16:creationId xmlns:a16="http://schemas.microsoft.com/office/drawing/2014/main" id="{97DEED9A-23A2-9DDB-23E8-A8D3EABE9B41}"/>
                    </a:ext>
                  </a:extLst>
                </p:cNvPr>
                <p:cNvSpPr/>
                <p:nvPr/>
              </p:nvSpPr>
              <p:spPr>
                <a:xfrm flipV="1">
                  <a:off x="1082216" y="17478406"/>
                  <a:ext cx="3000375" cy="361960"/>
                </a:xfrm>
                <a:custGeom>
                  <a:avLst/>
                  <a:gdLst>
                    <a:gd name="connsiteX0" fmla="*/ 0 w 3000375"/>
                    <a:gd name="connsiteY0" fmla="*/ 0 h 361960"/>
                    <a:gd name="connsiteX1" fmla="*/ 1504950 w 3000375"/>
                    <a:gd name="connsiteY1" fmla="*/ 361950 h 361960"/>
                    <a:gd name="connsiteX2" fmla="*/ 3000375 w 3000375"/>
                    <a:gd name="connsiteY2" fmla="*/ 9525 h 36196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3000375" h="361960">
                      <a:moveTo>
                        <a:pt x="0" y="0"/>
                      </a:moveTo>
                      <a:cubicBezTo>
                        <a:pt x="502444" y="180181"/>
                        <a:pt x="1004888" y="360363"/>
                        <a:pt x="1504950" y="361950"/>
                      </a:cubicBezTo>
                      <a:cubicBezTo>
                        <a:pt x="2005012" y="363537"/>
                        <a:pt x="2502693" y="186531"/>
                        <a:pt x="3000375" y="9525"/>
                      </a:cubicBezTo>
                    </a:path>
                  </a:pathLst>
                </a:custGeom>
                <a:noFill/>
                <a:ln w="15875">
                  <a:solidFill>
                    <a:schemeClr val="accent2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1100"/>
                </a:p>
              </p:txBody>
            </p:sp>
          </p:grpSp>
          <p:sp>
            <p:nvSpPr>
              <p:cNvPr id="47" name="직사각형 46">
                <a:extLst>
                  <a:ext uri="{FF2B5EF4-FFF2-40B4-BE49-F238E27FC236}">
                    <a16:creationId xmlns:a16="http://schemas.microsoft.com/office/drawing/2014/main" id="{634458CE-1800-E153-E865-4B01B7BEE447}"/>
                  </a:ext>
                </a:extLst>
              </p:cNvPr>
              <p:cNvSpPr/>
              <p:nvPr/>
            </p:nvSpPr>
            <p:spPr>
              <a:xfrm>
                <a:off x="2929198" y="16031996"/>
                <a:ext cx="789059" cy="1172797"/>
              </a:xfrm>
              <a:prstGeom prst="rect">
                <a:avLst/>
              </a:prstGeom>
              <a:noFill/>
              <a:ln w="34925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100"/>
              </a:p>
            </p:txBody>
          </p:sp>
        </p:grp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29EA89CB-01DA-6467-E268-3E282CBD4376}"/>
                </a:ext>
              </a:extLst>
            </p:cNvPr>
            <p:cNvSpPr txBox="1"/>
            <p:nvPr/>
          </p:nvSpPr>
          <p:spPr>
            <a:xfrm>
              <a:off x="2281856" y="18783053"/>
              <a:ext cx="1426606" cy="35511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sz="1100" b="1" dirty="0"/>
                <a:t>Experiment setup</a:t>
              </a:r>
              <a:endParaRPr lang="ko-KR" altLang="en-US" sz="1100" b="1" dirty="0"/>
            </a:p>
          </p:txBody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D4D30003-A780-C643-F409-2F42A4BCB1A6}"/>
                </a:ext>
              </a:extLst>
            </p:cNvPr>
            <p:cNvSpPr txBox="1"/>
            <p:nvPr/>
          </p:nvSpPr>
          <p:spPr>
            <a:xfrm>
              <a:off x="6564349" y="18783053"/>
              <a:ext cx="3527058" cy="562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sz="1100" b="1" dirty="0"/>
                <a:t>Density profile for simulation</a:t>
              </a:r>
              <a:endParaRPr lang="ko-KR" altLang="en-US" sz="1100" b="1" dirty="0"/>
            </a:p>
          </p:txBody>
        </p:sp>
      </p:grpSp>
      <p:pic>
        <p:nvPicPr>
          <p:cNvPr id="24" name="그림 23">
            <a:extLst>
              <a:ext uri="{FF2B5EF4-FFF2-40B4-BE49-F238E27FC236}">
                <a16:creationId xmlns:a16="http://schemas.microsoft.com/office/drawing/2014/main" id="{48DBD0D2-8624-769B-0B7B-FD4A733ABB6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479" b="8479"/>
          <a:stretch/>
        </p:blipFill>
        <p:spPr>
          <a:xfrm>
            <a:off x="3344464" y="985891"/>
            <a:ext cx="2086565" cy="1582211"/>
          </a:xfrm>
          <a:prstGeom prst="rect">
            <a:avLst/>
          </a:prstGeom>
        </p:spPr>
      </p:pic>
      <p:sp>
        <p:nvSpPr>
          <p:cNvPr id="25" name="원호 24">
            <a:extLst>
              <a:ext uri="{FF2B5EF4-FFF2-40B4-BE49-F238E27FC236}">
                <a16:creationId xmlns:a16="http://schemas.microsoft.com/office/drawing/2014/main" id="{90528789-7CC3-8084-43BB-22154DA90B38}"/>
              </a:ext>
            </a:extLst>
          </p:cNvPr>
          <p:cNvSpPr/>
          <p:nvPr/>
        </p:nvSpPr>
        <p:spPr>
          <a:xfrm>
            <a:off x="1371431" y="2234285"/>
            <a:ext cx="289832" cy="1064802"/>
          </a:xfrm>
          <a:prstGeom prst="arc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ko-KR" altLang="en-US" sz="1100"/>
          </a:p>
        </p:txBody>
      </p:sp>
      <p:cxnSp>
        <p:nvCxnSpPr>
          <p:cNvPr id="26" name="직선 화살표 연결선 25">
            <a:extLst>
              <a:ext uri="{FF2B5EF4-FFF2-40B4-BE49-F238E27FC236}">
                <a16:creationId xmlns:a16="http://schemas.microsoft.com/office/drawing/2014/main" id="{D359F6DF-1AA4-0105-819D-2A584A447B99}"/>
              </a:ext>
            </a:extLst>
          </p:cNvPr>
          <p:cNvCxnSpPr>
            <a:cxnSpLocks/>
            <a:stCxn id="27" idx="1"/>
          </p:cNvCxnSpPr>
          <p:nvPr/>
        </p:nvCxnSpPr>
        <p:spPr>
          <a:xfrm flipH="1" flipV="1">
            <a:off x="1670528" y="2617947"/>
            <a:ext cx="272935" cy="8274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Box 26">
            <a:extLst>
              <a:ext uri="{FF2B5EF4-FFF2-40B4-BE49-F238E27FC236}">
                <a16:creationId xmlns:a16="http://schemas.microsoft.com/office/drawing/2014/main" id="{56A6108F-4EE9-6B4F-3A6E-54738F548AE3}"/>
              </a:ext>
            </a:extLst>
          </p:cNvPr>
          <p:cNvSpPr txBox="1"/>
          <p:nvPr/>
        </p:nvSpPr>
        <p:spPr>
          <a:xfrm>
            <a:off x="1943463" y="2577583"/>
            <a:ext cx="95862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000" dirty="0"/>
              <a:t>Thin Ti layer</a:t>
            </a:r>
            <a:endParaRPr lang="ko-KR" altLang="en-US" sz="10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6" name="TextBox 55">
                <a:extLst>
                  <a:ext uri="{FF2B5EF4-FFF2-40B4-BE49-F238E27FC236}">
                    <a16:creationId xmlns:a16="http://schemas.microsoft.com/office/drawing/2014/main" id="{19A40C2B-9A88-5540-B2B3-A177D2CCC5BF}"/>
                  </a:ext>
                </a:extLst>
              </p:cNvPr>
              <p:cNvSpPr txBox="1"/>
              <p:nvPr/>
            </p:nvSpPr>
            <p:spPr>
              <a:xfrm>
                <a:off x="4746689" y="1755272"/>
                <a:ext cx="687025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ko-KR" sz="140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ko-KR" sz="1400" i="1" dirty="0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  <m:sub>
                          <m:r>
                            <a:rPr lang="en-US" altLang="ko-KR" sz="1400" i="1" dirty="0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sub>
                      </m:sSub>
                    </m:oMath>
                  </m:oMathPara>
                </a14:m>
                <a:endParaRPr lang="ko-KR" altLang="en-US" sz="1400" dirty="0"/>
              </a:p>
            </p:txBody>
          </p:sp>
        </mc:Choice>
        <mc:Fallback xmlns="">
          <p:sp>
            <p:nvSpPr>
              <p:cNvPr id="56" name="TextBox 55">
                <a:extLst>
                  <a:ext uri="{FF2B5EF4-FFF2-40B4-BE49-F238E27FC236}">
                    <a16:creationId xmlns:a16="http://schemas.microsoft.com/office/drawing/2014/main" id="{19A40C2B-9A88-5540-B2B3-A177D2CCC5B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46689" y="1755272"/>
                <a:ext cx="687025" cy="307777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7" name="TextBox 56">
                <a:extLst>
                  <a:ext uri="{FF2B5EF4-FFF2-40B4-BE49-F238E27FC236}">
                    <a16:creationId xmlns:a16="http://schemas.microsoft.com/office/drawing/2014/main" id="{F098F804-2137-EFBA-3BE5-DAACE679403B}"/>
                  </a:ext>
                </a:extLst>
              </p:cNvPr>
              <p:cNvSpPr txBox="1"/>
              <p:nvPr/>
            </p:nvSpPr>
            <p:spPr>
              <a:xfrm>
                <a:off x="4756093" y="2205223"/>
                <a:ext cx="687025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ko-KR" sz="140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ko-KR" sz="1400" i="1" dirty="0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  <m:sub>
                          <m:r>
                            <a:rPr lang="en-US" altLang="ko-KR" sz="1400" b="0" i="1" dirty="0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</m:oMath>
                  </m:oMathPara>
                </a14:m>
                <a:endParaRPr lang="ko-KR" altLang="en-US" sz="1400" dirty="0"/>
              </a:p>
            </p:txBody>
          </p:sp>
        </mc:Choice>
        <mc:Fallback xmlns="">
          <p:sp>
            <p:nvSpPr>
              <p:cNvPr id="57" name="TextBox 56">
                <a:extLst>
                  <a:ext uri="{FF2B5EF4-FFF2-40B4-BE49-F238E27FC236}">
                    <a16:creationId xmlns:a16="http://schemas.microsoft.com/office/drawing/2014/main" id="{F098F804-2137-EFBA-3BE5-DAACE679403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56093" y="2205223"/>
                <a:ext cx="687025" cy="307777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55" name="표 54">
                <a:extLst>
                  <a:ext uri="{FF2B5EF4-FFF2-40B4-BE49-F238E27FC236}">
                    <a16:creationId xmlns:a16="http://schemas.microsoft.com/office/drawing/2014/main" id="{AA14460A-1293-DA19-A814-5A65277234E7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988695870"/>
                  </p:ext>
                </p:extLst>
              </p:nvPr>
            </p:nvGraphicFramePr>
            <p:xfrm>
              <a:off x="251548" y="3251400"/>
              <a:ext cx="11722405" cy="3091922"/>
            </p:xfrm>
            <a:graphic>
              <a:graphicData uri="http://schemas.openxmlformats.org/drawingml/2006/table">
                <a:tbl>
                  <a:tblPr firstCol="1" bandRow="1">
                    <a:tableStyleId>{7DF18680-E054-41AD-8BC1-D1AEF772440D}</a:tableStyleId>
                  </a:tblPr>
                  <a:tblGrid>
                    <a:gridCol w="1822405">
                      <a:extLst>
                        <a:ext uri="{9D8B030D-6E8A-4147-A177-3AD203B41FA5}">
                          <a16:colId xmlns:a16="http://schemas.microsoft.com/office/drawing/2014/main" val="1106080568"/>
                        </a:ext>
                      </a:extLst>
                    </a:gridCol>
                    <a:gridCol w="1980000">
                      <a:extLst>
                        <a:ext uri="{9D8B030D-6E8A-4147-A177-3AD203B41FA5}">
                          <a16:colId xmlns:a16="http://schemas.microsoft.com/office/drawing/2014/main" val="3548691868"/>
                        </a:ext>
                      </a:extLst>
                    </a:gridCol>
                    <a:gridCol w="1980000">
                      <a:extLst>
                        <a:ext uri="{9D8B030D-6E8A-4147-A177-3AD203B41FA5}">
                          <a16:colId xmlns:a16="http://schemas.microsoft.com/office/drawing/2014/main" val="727623653"/>
                        </a:ext>
                      </a:extLst>
                    </a:gridCol>
                    <a:gridCol w="1980000">
                      <a:extLst>
                        <a:ext uri="{9D8B030D-6E8A-4147-A177-3AD203B41FA5}">
                          <a16:colId xmlns:a16="http://schemas.microsoft.com/office/drawing/2014/main" val="247163392"/>
                        </a:ext>
                      </a:extLst>
                    </a:gridCol>
                    <a:gridCol w="1980000">
                      <a:extLst>
                        <a:ext uri="{9D8B030D-6E8A-4147-A177-3AD203B41FA5}">
                          <a16:colId xmlns:a16="http://schemas.microsoft.com/office/drawing/2014/main" val="2049966161"/>
                        </a:ext>
                      </a:extLst>
                    </a:gridCol>
                    <a:gridCol w="1980000">
                      <a:extLst>
                        <a:ext uri="{9D8B030D-6E8A-4147-A177-3AD203B41FA5}">
                          <a16:colId xmlns:a16="http://schemas.microsoft.com/office/drawing/2014/main" val="3056621774"/>
                        </a:ext>
                      </a:extLst>
                    </a:gridCol>
                  </a:tblGrid>
                  <a:tr h="1545961">
                    <a:tc>
                      <a:txBody>
                        <a:bodyPr/>
                        <a:lstStyle/>
                        <a:p>
                          <a:pPr algn="ctr" latinLnBrk="1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m:rPr>
                                    <m:sty m:val="p"/>
                                  </m:rPr>
                                  <a:rPr lang="en-US" altLang="ko-KR" sz="1400" dirty="0" smtClean="0">
                                    <a:latin typeface="Cambria Math" panose="02040503050406030204" pitchFamily="18" charset="0"/>
                                  </a:rPr>
                                  <m:t>For</m:t>
                                </m:r>
                                <m:r>
                                  <a:rPr lang="en-US" altLang="ko-KR" sz="1400" dirty="0" smtClean="0"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r>
                                  <m:rPr>
                                    <m:sty m:val="p"/>
                                  </m:rPr>
                                  <a:rPr lang="en-US" altLang="ko-KR" sz="1400" dirty="0" smtClean="0">
                                    <a:latin typeface="Cambria Math" panose="02040503050406030204" pitchFamily="18" charset="0"/>
                                  </a:rPr>
                                  <m:t>different</m:t>
                                </m:r>
                                <m:r>
                                  <a:rPr lang="en-US" altLang="ko-KR" sz="1400" dirty="0" smtClean="0"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r>
                                  <a:rPr lang="en-US" altLang="ko-KR" sz="1400" dirty="0" smtClean="0">
                                    <a:latin typeface="Cambria Math" panose="02040503050406030204" pitchFamily="18" charset="0"/>
                                  </a:rPr>
                                  <m:t>𝑑</m:t>
                                </m:r>
                              </m:oMath>
                            </m:oMathPara>
                          </a14:m>
                          <a:endParaRPr lang="en-US" altLang="ko-KR" sz="1400" dirty="0"/>
                        </a:p>
                        <a:p>
                          <a:pPr algn="ctr" latinLnBrk="1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altLang="ko-KR" sz="1400" dirty="0" smtClean="0"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sSub>
                                  <m:sSubPr>
                                    <m:ctrlPr>
                                      <a:rPr lang="en-US" altLang="ko-KR" sz="1400" i="1" dirty="0" err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ko-KR" sz="1400" dirty="0" err="1" smtClean="0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m:rPr>
                                        <m:sty m:val="p"/>
                                      </m:rPr>
                                      <a:rPr lang="en-US" altLang="ko-KR" sz="1400" dirty="0" err="1" smtClean="0">
                                        <a:latin typeface="Cambria Math" panose="02040503050406030204" pitchFamily="18" charset="0"/>
                                      </a:rPr>
                                      <m:t>T</m:t>
                                    </m:r>
                                    <m:r>
                                      <a:rPr lang="en-US" altLang="ko-KR" sz="1400" b="1" dirty="0" smtClean="0">
                                        <a:latin typeface="Cambria Math" panose="02040503050406030204" pitchFamily="18" charset="0"/>
                                      </a:rPr>
                                      <m:t>𝐢</m:t>
                                    </m:r>
                                  </m:sub>
                                </m:sSub>
                                <m:r>
                                  <a:rPr lang="en-US" altLang="ko-KR" sz="1400" dirty="0" smtClean="0">
                                    <a:latin typeface="Cambria Math" panose="02040503050406030204" pitchFamily="18" charset="0"/>
                                  </a:rPr>
                                  <m:t>=200 </m:t>
                                </m:r>
                                <m:r>
                                  <m:rPr>
                                    <m:sty m:val="p"/>
                                  </m:rPr>
                                  <a:rPr lang="en-US" altLang="ko-KR" sz="1400" dirty="0" smtClean="0">
                                    <a:latin typeface="Cambria Math" panose="02040503050406030204" pitchFamily="18" charset="0"/>
                                  </a:rPr>
                                  <m:t>μm</m:t>
                                </m:r>
                                <m:r>
                                  <a:rPr lang="en-US" altLang="ko-KR" sz="1400" dirty="0" smtClean="0"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r>
                                  <m:rPr>
                                    <m:sty m:val="p"/>
                                  </m:rPr>
                                  <a:rPr lang="en-US" altLang="ko-KR" sz="1400" dirty="0" smtClean="0">
                                    <a:latin typeface="Cambria Math" panose="02040503050406030204" pitchFamily="18" charset="0"/>
                                  </a:rPr>
                                  <m:t>fixed</m:t>
                                </m:r>
                                <m:r>
                                  <a:rPr lang="en-US" altLang="ko-KR" sz="1400" dirty="0" smtClean="0"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ko-KR" altLang="en-US" sz="14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latinLnBrk="1"/>
                          <a:endParaRPr lang="ko-KR" altLang="en-US" sz="1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latinLnBrk="1"/>
                          <a:endParaRPr lang="ko-KR" altLang="en-US" sz="1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latinLnBrk="1"/>
                          <a:endParaRPr lang="ko-KR" altLang="en-US" sz="1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latinLnBrk="1"/>
                          <a:endParaRPr lang="ko-KR" altLang="en-US" sz="1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latinLnBrk="1"/>
                          <a:endParaRPr lang="ko-KR" altLang="en-US" sz="14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857355585"/>
                      </a:ext>
                    </a:extLst>
                  </a:tr>
                  <a:tr h="1545961">
                    <a:tc>
                      <a:txBody>
                        <a:bodyPr/>
                        <a:lstStyle/>
                        <a:p>
                          <a:pPr algn="ctr" latinLnBrk="1"/>
                          <a14:m>
                            <m:oMath xmlns:m="http://schemas.openxmlformats.org/officeDocument/2006/math">
                              <m:r>
                                <m:rPr>
                                  <m:sty m:val="p"/>
                                </m:rPr>
                                <a:rPr lang="en-US" altLang="ko-KR" sz="1400" dirty="0" smtClean="0">
                                  <a:latin typeface="Cambria Math" panose="02040503050406030204" pitchFamily="18" charset="0"/>
                                </a:rPr>
                                <m:t>For</m:t>
                              </m:r>
                              <m:r>
                                <a:rPr lang="en-US" altLang="ko-KR" sz="1400" dirty="0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m:rPr>
                                  <m:sty m:val="p"/>
                                </m:rPr>
                                <a:rPr lang="en-US" altLang="ko-KR" sz="1400" dirty="0" smtClean="0">
                                  <a:latin typeface="Cambria Math" panose="02040503050406030204" pitchFamily="18" charset="0"/>
                                </a:rPr>
                                <m:t>different</m:t>
                              </m:r>
                              <m:r>
                                <a:rPr lang="en-US" altLang="ko-KR" sz="1400" dirty="0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sSub>
                                <m:sSubPr>
                                  <m:ctrlPr>
                                    <a:rPr lang="en-US" altLang="ko-KR" sz="1400" i="1" dirty="0" err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ko-KR" sz="1400" dirty="0" err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m:rPr>
                                      <m:sty m:val="p"/>
                                    </m:rPr>
                                    <a:rPr lang="en-US" altLang="ko-KR" sz="1400" dirty="0" err="1" smtClean="0">
                                      <a:latin typeface="Cambria Math" panose="02040503050406030204" pitchFamily="18" charset="0"/>
                                    </a:rPr>
                                    <m:t>Ti</m:t>
                                  </m:r>
                                </m:sub>
                              </m:sSub>
                            </m:oMath>
                          </a14:m>
                          <a:r>
                            <a:rPr lang="en-US" altLang="ko-KR" sz="1400" dirty="0"/>
                            <a:t> </a:t>
                          </a:r>
                        </a:p>
                        <a:p>
                          <a:pPr algn="ctr" latinLnBrk="1"/>
                          <a14:m>
                            <m:oMath xmlns:m="http://schemas.openxmlformats.org/officeDocument/2006/math">
                              <m:r>
                                <a:rPr lang="en-US" altLang="ko-KR" sz="1400" dirty="0" smtClean="0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US" altLang="ko-KR" sz="1400" dirty="0" smtClean="0"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  <m:r>
                                <a:rPr lang="en-US" altLang="ko-KR" sz="1400" dirty="0" smtClean="0">
                                  <a:latin typeface="Cambria Math" panose="02040503050406030204" pitchFamily="18" charset="0"/>
                                </a:rPr>
                                <m:t>=4 </m:t>
                              </m:r>
                              <m:r>
                                <m:rPr>
                                  <m:sty m:val="p"/>
                                </m:rPr>
                                <a:rPr lang="en-US" altLang="ko-KR" sz="1400" dirty="0" smtClean="0">
                                  <a:latin typeface="Cambria Math" panose="02040503050406030204" pitchFamily="18" charset="0"/>
                                </a:rPr>
                                <m:t>μm</m:t>
                              </m:r>
                              <m:r>
                                <a:rPr lang="en-US" altLang="ko-KR" sz="1400" dirty="0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m:rPr>
                                  <m:sty m:val="p"/>
                                </m:rPr>
                                <a:rPr lang="en-US" altLang="ko-KR" sz="1400" dirty="0" smtClean="0">
                                  <a:latin typeface="Cambria Math" panose="02040503050406030204" pitchFamily="18" charset="0"/>
                                </a:rPr>
                                <m:t>fixed</m:t>
                              </m:r>
                              <m:r>
                                <a:rPr lang="en-US" altLang="ko-KR" sz="1400" dirty="0" smtClean="0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oMath>
                          </a14:m>
                          <a:r>
                            <a:rPr lang="en-US" altLang="ko-KR" sz="1400" dirty="0"/>
                            <a:t> </a:t>
                          </a:r>
                          <a:endParaRPr lang="en-US" altLang="ko-KR" sz="1400" i="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latinLnBrk="1"/>
                          <a:endParaRPr lang="ko-KR" altLang="en-US" sz="1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latinLnBrk="1"/>
                          <a:endParaRPr lang="ko-KR" altLang="en-US" sz="1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latinLnBrk="1"/>
                          <a:endParaRPr lang="ko-KR" altLang="en-US" sz="1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latinLnBrk="1"/>
                          <a:endParaRPr lang="ko-KR" altLang="en-US" sz="1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latinLnBrk="1"/>
                          <a:endParaRPr lang="ko-KR" altLang="en-US" sz="14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167833479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55" name="표 54">
                <a:extLst>
                  <a:ext uri="{FF2B5EF4-FFF2-40B4-BE49-F238E27FC236}">
                    <a16:creationId xmlns:a16="http://schemas.microsoft.com/office/drawing/2014/main" id="{AA14460A-1293-DA19-A814-5A65277234E7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988695870"/>
                  </p:ext>
                </p:extLst>
              </p:nvPr>
            </p:nvGraphicFramePr>
            <p:xfrm>
              <a:off x="251548" y="3251400"/>
              <a:ext cx="11722405" cy="3091922"/>
            </p:xfrm>
            <a:graphic>
              <a:graphicData uri="http://schemas.openxmlformats.org/drawingml/2006/table">
                <a:tbl>
                  <a:tblPr firstCol="1" bandRow="1">
                    <a:tableStyleId>{7DF18680-E054-41AD-8BC1-D1AEF772440D}</a:tableStyleId>
                  </a:tblPr>
                  <a:tblGrid>
                    <a:gridCol w="1822405">
                      <a:extLst>
                        <a:ext uri="{9D8B030D-6E8A-4147-A177-3AD203B41FA5}">
                          <a16:colId xmlns:a16="http://schemas.microsoft.com/office/drawing/2014/main" val="1106080568"/>
                        </a:ext>
                      </a:extLst>
                    </a:gridCol>
                    <a:gridCol w="1980000">
                      <a:extLst>
                        <a:ext uri="{9D8B030D-6E8A-4147-A177-3AD203B41FA5}">
                          <a16:colId xmlns:a16="http://schemas.microsoft.com/office/drawing/2014/main" val="3548691868"/>
                        </a:ext>
                      </a:extLst>
                    </a:gridCol>
                    <a:gridCol w="1980000">
                      <a:extLst>
                        <a:ext uri="{9D8B030D-6E8A-4147-A177-3AD203B41FA5}">
                          <a16:colId xmlns:a16="http://schemas.microsoft.com/office/drawing/2014/main" val="727623653"/>
                        </a:ext>
                      </a:extLst>
                    </a:gridCol>
                    <a:gridCol w="1980000">
                      <a:extLst>
                        <a:ext uri="{9D8B030D-6E8A-4147-A177-3AD203B41FA5}">
                          <a16:colId xmlns:a16="http://schemas.microsoft.com/office/drawing/2014/main" val="247163392"/>
                        </a:ext>
                      </a:extLst>
                    </a:gridCol>
                    <a:gridCol w="1980000">
                      <a:extLst>
                        <a:ext uri="{9D8B030D-6E8A-4147-A177-3AD203B41FA5}">
                          <a16:colId xmlns:a16="http://schemas.microsoft.com/office/drawing/2014/main" val="2049966161"/>
                        </a:ext>
                      </a:extLst>
                    </a:gridCol>
                    <a:gridCol w="1980000">
                      <a:extLst>
                        <a:ext uri="{9D8B030D-6E8A-4147-A177-3AD203B41FA5}">
                          <a16:colId xmlns:a16="http://schemas.microsoft.com/office/drawing/2014/main" val="3056621774"/>
                        </a:ext>
                      </a:extLst>
                    </a:gridCol>
                  </a:tblGrid>
                  <a:tr h="1545961">
                    <a:tc>
                      <a:txBody>
                        <a:bodyPr/>
                        <a:lstStyle/>
                        <a:p>
                          <a:endParaRPr lang="ko-KR"/>
                        </a:p>
                      </a:txBody>
                      <a:tcPr anchor="ctr">
                        <a:blipFill>
                          <a:blip r:embed="rId7"/>
                          <a:stretch>
                            <a:fillRect l="-334" t="-394" r="-544147" b="-10078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latinLnBrk="1"/>
                          <a:endParaRPr lang="ko-KR" altLang="en-US" sz="1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latinLnBrk="1"/>
                          <a:endParaRPr lang="ko-KR" altLang="en-US" sz="1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latinLnBrk="1"/>
                          <a:endParaRPr lang="ko-KR" altLang="en-US" sz="1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latinLnBrk="1"/>
                          <a:endParaRPr lang="ko-KR" altLang="en-US" sz="1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latinLnBrk="1"/>
                          <a:endParaRPr lang="ko-KR" altLang="en-US" sz="14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857355585"/>
                      </a:ext>
                    </a:extLst>
                  </a:tr>
                  <a:tr h="1545961">
                    <a:tc>
                      <a:txBody>
                        <a:bodyPr/>
                        <a:lstStyle/>
                        <a:p>
                          <a:endParaRPr lang="ko-KR"/>
                        </a:p>
                      </a:txBody>
                      <a:tcPr anchor="ctr">
                        <a:blipFill>
                          <a:blip r:embed="rId7"/>
                          <a:stretch>
                            <a:fillRect l="-334" t="-100394" r="-544147" b="-78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latinLnBrk="1"/>
                          <a:endParaRPr lang="ko-KR" altLang="en-US" sz="1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latinLnBrk="1"/>
                          <a:endParaRPr lang="ko-KR" altLang="en-US" sz="1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latinLnBrk="1"/>
                          <a:endParaRPr lang="ko-KR" altLang="en-US" sz="1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latinLnBrk="1"/>
                          <a:endParaRPr lang="ko-KR" altLang="en-US" sz="1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latinLnBrk="1"/>
                          <a:endParaRPr lang="ko-KR" altLang="en-US" sz="14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167833479"/>
                      </a:ext>
                    </a:extLst>
                  </a:tr>
                </a:tbl>
              </a:graphicData>
            </a:graphic>
          </p:graphicFrame>
        </mc:Fallback>
      </mc:AlternateContent>
      <p:pic>
        <p:nvPicPr>
          <p:cNvPr id="61" name="그림 60">
            <a:extLst>
              <a:ext uri="{FF2B5EF4-FFF2-40B4-BE49-F238E27FC236}">
                <a16:creationId xmlns:a16="http://schemas.microsoft.com/office/drawing/2014/main" id="{EB12F432-F5DF-03AD-CBCD-BBC1418B79AF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114026" y="4836354"/>
            <a:ext cx="1919033" cy="1439275"/>
          </a:xfrm>
          <a:prstGeom prst="rect">
            <a:avLst/>
          </a:prstGeom>
        </p:spPr>
      </p:pic>
      <p:pic>
        <p:nvPicPr>
          <p:cNvPr id="63" name="그림 62">
            <a:extLst>
              <a:ext uri="{FF2B5EF4-FFF2-40B4-BE49-F238E27FC236}">
                <a16:creationId xmlns:a16="http://schemas.microsoft.com/office/drawing/2014/main" id="{BBAFD967-F113-AF6A-4123-1B4CB59AD514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045791" y="4836354"/>
            <a:ext cx="1919033" cy="1439275"/>
          </a:xfrm>
          <a:prstGeom prst="rect">
            <a:avLst/>
          </a:prstGeom>
        </p:spPr>
      </p:pic>
      <p:pic>
        <p:nvPicPr>
          <p:cNvPr id="64" name="그림 63">
            <a:extLst>
              <a:ext uri="{FF2B5EF4-FFF2-40B4-BE49-F238E27FC236}">
                <a16:creationId xmlns:a16="http://schemas.microsoft.com/office/drawing/2014/main" id="{A41D0542-B316-8E51-074B-EE98C7B4BBC3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023045" y="4836354"/>
            <a:ext cx="1919033" cy="1439275"/>
          </a:xfrm>
          <a:prstGeom prst="rect">
            <a:avLst/>
          </a:prstGeom>
        </p:spPr>
      </p:pic>
      <p:pic>
        <p:nvPicPr>
          <p:cNvPr id="65" name="그림 64">
            <a:extLst>
              <a:ext uri="{FF2B5EF4-FFF2-40B4-BE49-F238E27FC236}">
                <a16:creationId xmlns:a16="http://schemas.microsoft.com/office/drawing/2014/main" id="{03F0F3DC-7321-D763-50DA-88D9754D5A61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091281" y="4836354"/>
            <a:ext cx="1919033" cy="1439275"/>
          </a:xfrm>
          <a:prstGeom prst="rect">
            <a:avLst/>
          </a:prstGeom>
        </p:spPr>
      </p:pic>
      <p:pic>
        <p:nvPicPr>
          <p:cNvPr id="66" name="그림 65">
            <a:extLst>
              <a:ext uri="{FF2B5EF4-FFF2-40B4-BE49-F238E27FC236}">
                <a16:creationId xmlns:a16="http://schemas.microsoft.com/office/drawing/2014/main" id="{7A105E65-09B3-B6FD-7EFC-A863F5BEBD42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068536" y="4836354"/>
            <a:ext cx="1919033" cy="1439275"/>
          </a:xfrm>
          <a:prstGeom prst="rect">
            <a:avLst/>
          </a:prstGeom>
        </p:spPr>
      </p:pic>
      <p:pic>
        <p:nvPicPr>
          <p:cNvPr id="67" name="그림 66">
            <a:extLst>
              <a:ext uri="{FF2B5EF4-FFF2-40B4-BE49-F238E27FC236}">
                <a16:creationId xmlns:a16="http://schemas.microsoft.com/office/drawing/2014/main" id="{B86A89F7-ABC3-BBBF-E1B9-D6789CB3E052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114026" y="3301918"/>
            <a:ext cx="1919033" cy="1439275"/>
          </a:xfrm>
          <a:prstGeom prst="rect">
            <a:avLst/>
          </a:prstGeom>
        </p:spPr>
      </p:pic>
      <p:pic>
        <p:nvPicPr>
          <p:cNvPr id="68" name="그림 67">
            <a:extLst>
              <a:ext uri="{FF2B5EF4-FFF2-40B4-BE49-F238E27FC236}">
                <a16:creationId xmlns:a16="http://schemas.microsoft.com/office/drawing/2014/main" id="{290FFFCB-77AA-B3EB-C959-09FA1D27B4ED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045791" y="3301918"/>
            <a:ext cx="1919033" cy="1439275"/>
          </a:xfrm>
          <a:prstGeom prst="rect">
            <a:avLst/>
          </a:prstGeom>
        </p:spPr>
      </p:pic>
      <p:pic>
        <p:nvPicPr>
          <p:cNvPr id="69" name="그림 68">
            <a:extLst>
              <a:ext uri="{FF2B5EF4-FFF2-40B4-BE49-F238E27FC236}">
                <a16:creationId xmlns:a16="http://schemas.microsoft.com/office/drawing/2014/main" id="{B1A1D569-6D8F-7356-16AC-62DCA9770181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023045" y="3301918"/>
            <a:ext cx="1919033" cy="1439275"/>
          </a:xfrm>
          <a:prstGeom prst="rect">
            <a:avLst/>
          </a:prstGeom>
        </p:spPr>
      </p:pic>
      <p:pic>
        <p:nvPicPr>
          <p:cNvPr id="70" name="그림 69">
            <a:extLst>
              <a:ext uri="{FF2B5EF4-FFF2-40B4-BE49-F238E27FC236}">
                <a16:creationId xmlns:a16="http://schemas.microsoft.com/office/drawing/2014/main" id="{288929FE-B813-EBBD-A6AC-A34A8521C2A5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091281" y="3301918"/>
            <a:ext cx="1919033" cy="1439275"/>
          </a:xfrm>
          <a:prstGeom prst="rect">
            <a:avLst/>
          </a:prstGeom>
        </p:spPr>
      </p:pic>
      <p:pic>
        <p:nvPicPr>
          <p:cNvPr id="71" name="그림 70">
            <a:extLst>
              <a:ext uri="{FF2B5EF4-FFF2-40B4-BE49-F238E27FC236}">
                <a16:creationId xmlns:a16="http://schemas.microsoft.com/office/drawing/2014/main" id="{EE4E0A02-2749-75EC-F344-81C7F209667F}"/>
              </a:ext>
            </a:extLst>
          </p:cNvPr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068536" y="3301918"/>
            <a:ext cx="1919033" cy="1439275"/>
          </a:xfrm>
          <a:prstGeom prst="rect">
            <a:avLst/>
          </a:prstGeom>
        </p:spPr>
      </p:pic>
      <p:sp>
        <p:nvSpPr>
          <p:cNvPr id="81" name="직사각형 80">
            <a:extLst>
              <a:ext uri="{FF2B5EF4-FFF2-40B4-BE49-F238E27FC236}">
                <a16:creationId xmlns:a16="http://schemas.microsoft.com/office/drawing/2014/main" id="{44926D72-529B-B757-BC80-CB908B28F25F}"/>
              </a:ext>
            </a:extLst>
          </p:cNvPr>
          <p:cNvSpPr/>
          <p:nvPr/>
        </p:nvSpPr>
        <p:spPr>
          <a:xfrm>
            <a:off x="11655488" y="3365233"/>
            <a:ext cx="217499" cy="1209287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cxnSp>
        <p:nvCxnSpPr>
          <p:cNvPr id="82" name="직선 연결선 81">
            <a:extLst>
              <a:ext uri="{FF2B5EF4-FFF2-40B4-BE49-F238E27FC236}">
                <a16:creationId xmlns:a16="http://schemas.microsoft.com/office/drawing/2014/main" id="{91B62BCA-4891-CD11-5214-2C9AF08147AD}"/>
              </a:ext>
            </a:extLst>
          </p:cNvPr>
          <p:cNvCxnSpPr>
            <a:cxnSpLocks/>
          </p:cNvCxnSpPr>
          <p:nvPr/>
        </p:nvCxnSpPr>
        <p:spPr>
          <a:xfrm>
            <a:off x="2333254" y="5589978"/>
            <a:ext cx="9514800" cy="0"/>
          </a:xfrm>
          <a:prstGeom prst="line">
            <a:avLst/>
          </a:prstGeom>
          <a:ln w="12700">
            <a:solidFill>
              <a:srgbClr val="FFFF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3" name="직선 연결선 82">
            <a:extLst>
              <a:ext uri="{FF2B5EF4-FFF2-40B4-BE49-F238E27FC236}">
                <a16:creationId xmlns:a16="http://schemas.microsoft.com/office/drawing/2014/main" id="{65B830AE-1238-CFFA-1076-375FE2C04344}"/>
              </a:ext>
            </a:extLst>
          </p:cNvPr>
          <p:cNvCxnSpPr>
            <a:cxnSpLocks/>
          </p:cNvCxnSpPr>
          <p:nvPr/>
        </p:nvCxnSpPr>
        <p:spPr>
          <a:xfrm>
            <a:off x="2333254" y="5468247"/>
            <a:ext cx="9514333" cy="0"/>
          </a:xfrm>
          <a:prstGeom prst="line">
            <a:avLst/>
          </a:prstGeom>
          <a:ln w="12700">
            <a:solidFill>
              <a:srgbClr val="FFFF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8" name="직선 화살표 연결선 87">
            <a:extLst>
              <a:ext uri="{FF2B5EF4-FFF2-40B4-BE49-F238E27FC236}">
                <a16:creationId xmlns:a16="http://schemas.microsoft.com/office/drawing/2014/main" id="{9DAE200E-B987-09B3-F81E-4CDEE58EA33B}"/>
              </a:ext>
            </a:extLst>
          </p:cNvPr>
          <p:cNvCxnSpPr>
            <a:cxnSpLocks/>
          </p:cNvCxnSpPr>
          <p:nvPr/>
        </p:nvCxnSpPr>
        <p:spPr>
          <a:xfrm flipV="1">
            <a:off x="10921331" y="5641727"/>
            <a:ext cx="1" cy="139963"/>
          </a:xfrm>
          <a:prstGeom prst="straightConnector1">
            <a:avLst/>
          </a:prstGeom>
          <a:ln w="19050"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9" name="TextBox 88">
            <a:extLst>
              <a:ext uri="{FF2B5EF4-FFF2-40B4-BE49-F238E27FC236}">
                <a16:creationId xmlns:a16="http://schemas.microsoft.com/office/drawing/2014/main" id="{F1EAFB78-3E63-3D77-B7D1-F95D0E32193A}"/>
              </a:ext>
            </a:extLst>
          </p:cNvPr>
          <p:cNvSpPr txBox="1"/>
          <p:nvPr/>
        </p:nvSpPr>
        <p:spPr>
          <a:xfrm>
            <a:off x="3259169" y="5812403"/>
            <a:ext cx="646455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300" dirty="0">
                <a:solidFill>
                  <a:srgbClr val="FFFF00"/>
                </a:solidFill>
              </a:rPr>
              <a:t>8.8 </a:t>
            </a:r>
            <a:r>
              <a:rPr lang="en-US" altLang="ko-KR" sz="1300" dirty="0" err="1">
                <a:solidFill>
                  <a:srgbClr val="FFFF00"/>
                </a:solidFill>
              </a:rPr>
              <a:t>ps</a:t>
            </a:r>
            <a:endParaRPr lang="ko-KR" altLang="en-US" sz="1300" dirty="0">
              <a:solidFill>
                <a:srgbClr val="FFFF00"/>
              </a:solidFill>
            </a:endParaRPr>
          </a:p>
        </p:txBody>
      </p:sp>
      <p:sp>
        <p:nvSpPr>
          <p:cNvPr id="90" name="TextBox 89">
            <a:extLst>
              <a:ext uri="{FF2B5EF4-FFF2-40B4-BE49-F238E27FC236}">
                <a16:creationId xmlns:a16="http://schemas.microsoft.com/office/drawing/2014/main" id="{7106108E-49CE-E1AE-0B97-E0C732BA966E}"/>
              </a:ext>
            </a:extLst>
          </p:cNvPr>
          <p:cNvSpPr txBox="1"/>
          <p:nvPr/>
        </p:nvSpPr>
        <p:spPr>
          <a:xfrm>
            <a:off x="4989567" y="5789375"/>
            <a:ext cx="646455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300" dirty="0">
                <a:solidFill>
                  <a:srgbClr val="FFFF00"/>
                </a:solidFill>
              </a:rPr>
              <a:t>7.0 </a:t>
            </a:r>
            <a:r>
              <a:rPr lang="en-US" altLang="ko-KR" sz="1300" dirty="0" err="1">
                <a:solidFill>
                  <a:srgbClr val="FFFF00"/>
                </a:solidFill>
              </a:rPr>
              <a:t>ps</a:t>
            </a:r>
            <a:endParaRPr lang="ko-KR" altLang="en-US" sz="1300" dirty="0">
              <a:solidFill>
                <a:srgbClr val="FFFF00"/>
              </a:solidFill>
            </a:endParaRPr>
          </a:p>
        </p:txBody>
      </p:sp>
      <p:sp>
        <p:nvSpPr>
          <p:cNvPr id="91" name="TextBox 90">
            <a:extLst>
              <a:ext uri="{FF2B5EF4-FFF2-40B4-BE49-F238E27FC236}">
                <a16:creationId xmlns:a16="http://schemas.microsoft.com/office/drawing/2014/main" id="{E71AD7BA-E492-232C-6532-9C59F24B7E75}"/>
              </a:ext>
            </a:extLst>
          </p:cNvPr>
          <p:cNvSpPr txBox="1"/>
          <p:nvPr/>
        </p:nvSpPr>
        <p:spPr>
          <a:xfrm>
            <a:off x="6847804" y="5780330"/>
            <a:ext cx="646455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300" dirty="0">
                <a:solidFill>
                  <a:srgbClr val="FFFF00"/>
                </a:solidFill>
              </a:rPr>
              <a:t>6.1 </a:t>
            </a:r>
            <a:r>
              <a:rPr lang="en-US" altLang="ko-KR" sz="1300" dirty="0" err="1">
                <a:solidFill>
                  <a:srgbClr val="FFFF00"/>
                </a:solidFill>
              </a:rPr>
              <a:t>ps</a:t>
            </a:r>
            <a:endParaRPr lang="ko-KR" altLang="en-US" sz="1300" dirty="0">
              <a:solidFill>
                <a:srgbClr val="FFFF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2" name="TextBox 111">
                <a:extLst>
                  <a:ext uri="{FF2B5EF4-FFF2-40B4-BE49-F238E27FC236}">
                    <a16:creationId xmlns:a16="http://schemas.microsoft.com/office/drawing/2014/main" id="{3C16D083-B83F-65B9-8B27-3A476F457FBF}"/>
                  </a:ext>
                </a:extLst>
              </p:cNvPr>
              <p:cNvSpPr txBox="1"/>
              <p:nvPr/>
            </p:nvSpPr>
            <p:spPr>
              <a:xfrm>
                <a:off x="4259655" y="4870404"/>
                <a:ext cx="1405246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altLang="ko-KR" sz="1600" b="0" i="1" dirty="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ko-KR" sz="1600" b="0" i="1" dirty="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altLang="ko-KR" sz="1600" b="0" i="0" dirty="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Ti</m:t>
                        </m:r>
                      </m:sub>
                    </m:sSub>
                    <m:r>
                      <a:rPr lang="en-US" altLang="ko-KR" sz="1600" b="0" i="0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=18</m:t>
                    </m:r>
                    <m:r>
                      <a:rPr lang="en-US" altLang="ko-KR" sz="1600" i="0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0</m:t>
                    </m:r>
                    <m:r>
                      <a:rPr lang="en-US" altLang="ko-KR" sz="1600" b="0" i="0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altLang="ko-KR" sz="1600" i="0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μm</m:t>
                    </m:r>
                  </m:oMath>
                </a14:m>
                <a:r>
                  <a:rPr lang="en-US" altLang="ko-KR" sz="1600" i="0" dirty="0">
                    <a:solidFill>
                      <a:schemeClr val="bg1"/>
                    </a:solidFill>
                    <a:latin typeface="Cambria Math" panose="02040503050406030204" pitchFamily="18" charset="0"/>
                  </a:rPr>
                  <a:t> </a:t>
                </a:r>
                <a:endParaRPr lang="en-US" altLang="ko-KR" sz="16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112" name="TextBox 111">
                <a:extLst>
                  <a:ext uri="{FF2B5EF4-FFF2-40B4-BE49-F238E27FC236}">
                    <a16:creationId xmlns:a16="http://schemas.microsoft.com/office/drawing/2014/main" id="{3C16D083-B83F-65B9-8B27-3A476F457FB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59655" y="4870404"/>
                <a:ext cx="1405246" cy="338554"/>
              </a:xfrm>
              <a:prstGeom prst="rect">
                <a:avLst/>
              </a:prstGeom>
              <a:blipFill>
                <a:blip r:embed="rId17"/>
                <a:stretch>
                  <a:fillRect b="-3636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4" name="TextBox 113">
                <a:extLst>
                  <a:ext uri="{FF2B5EF4-FFF2-40B4-BE49-F238E27FC236}">
                    <a16:creationId xmlns:a16="http://schemas.microsoft.com/office/drawing/2014/main" id="{69A124F4-9857-9E90-30C4-C243465B50E2}"/>
                  </a:ext>
                </a:extLst>
              </p:cNvPr>
              <p:cNvSpPr txBox="1"/>
              <p:nvPr/>
            </p:nvSpPr>
            <p:spPr>
              <a:xfrm>
                <a:off x="2282338" y="4870404"/>
                <a:ext cx="1405246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altLang="ko-KR" sz="1600" b="0" i="1" dirty="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ko-KR" sz="1600" b="0" i="1" dirty="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altLang="ko-KR" sz="1600" b="0" i="0" dirty="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Ti</m:t>
                        </m:r>
                      </m:sub>
                    </m:sSub>
                    <m:r>
                      <a:rPr lang="en-US" altLang="ko-KR" sz="1600" b="0" i="0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=16</m:t>
                    </m:r>
                    <m:r>
                      <a:rPr lang="en-US" altLang="ko-KR" sz="1600" i="0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0</m:t>
                    </m:r>
                    <m:r>
                      <a:rPr lang="en-US" altLang="ko-KR" sz="1600" b="0" i="0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altLang="ko-KR" sz="1600" i="0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μm</m:t>
                    </m:r>
                  </m:oMath>
                </a14:m>
                <a:r>
                  <a:rPr lang="en-US" altLang="ko-KR" sz="1600" i="0" dirty="0">
                    <a:solidFill>
                      <a:schemeClr val="bg1"/>
                    </a:solidFill>
                    <a:latin typeface="Cambria Math" panose="02040503050406030204" pitchFamily="18" charset="0"/>
                  </a:rPr>
                  <a:t> </a:t>
                </a:r>
                <a:endParaRPr lang="en-US" altLang="ko-KR" sz="16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114" name="TextBox 113">
                <a:extLst>
                  <a:ext uri="{FF2B5EF4-FFF2-40B4-BE49-F238E27FC236}">
                    <a16:creationId xmlns:a16="http://schemas.microsoft.com/office/drawing/2014/main" id="{69A124F4-9857-9E90-30C4-C243465B50E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82338" y="4870404"/>
                <a:ext cx="1405246" cy="338554"/>
              </a:xfrm>
              <a:prstGeom prst="rect">
                <a:avLst/>
              </a:prstGeom>
              <a:blipFill>
                <a:blip r:embed="rId18"/>
                <a:stretch>
                  <a:fillRect b="-3636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6" name="TextBox 115">
                <a:extLst>
                  <a:ext uri="{FF2B5EF4-FFF2-40B4-BE49-F238E27FC236}">
                    <a16:creationId xmlns:a16="http://schemas.microsoft.com/office/drawing/2014/main" id="{7D03F948-EEB4-C672-E182-EE60845D63F8}"/>
                  </a:ext>
                </a:extLst>
              </p:cNvPr>
              <p:cNvSpPr txBox="1"/>
              <p:nvPr/>
            </p:nvSpPr>
            <p:spPr>
              <a:xfrm>
                <a:off x="6241998" y="4856486"/>
                <a:ext cx="1405246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altLang="ko-KR" sz="1600" b="0" i="1" dirty="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ko-KR" sz="1600" b="0" i="1" dirty="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altLang="ko-KR" sz="1600" b="0" i="0" dirty="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Ti</m:t>
                        </m:r>
                      </m:sub>
                    </m:sSub>
                    <m:r>
                      <a:rPr lang="en-US" altLang="ko-KR" sz="1600" b="0" i="0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=20</m:t>
                    </m:r>
                    <m:r>
                      <a:rPr lang="en-US" altLang="ko-KR" sz="1600" i="0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0</m:t>
                    </m:r>
                    <m:r>
                      <a:rPr lang="en-US" altLang="ko-KR" sz="1600" b="0" i="0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altLang="ko-KR" sz="1600" i="0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μm</m:t>
                    </m:r>
                  </m:oMath>
                </a14:m>
                <a:r>
                  <a:rPr lang="en-US" altLang="ko-KR" sz="1600" i="0" dirty="0">
                    <a:solidFill>
                      <a:schemeClr val="bg1"/>
                    </a:solidFill>
                    <a:latin typeface="Cambria Math" panose="02040503050406030204" pitchFamily="18" charset="0"/>
                  </a:rPr>
                  <a:t> </a:t>
                </a:r>
                <a:endParaRPr lang="en-US" altLang="ko-KR" sz="16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116" name="TextBox 115">
                <a:extLst>
                  <a:ext uri="{FF2B5EF4-FFF2-40B4-BE49-F238E27FC236}">
                    <a16:creationId xmlns:a16="http://schemas.microsoft.com/office/drawing/2014/main" id="{7D03F948-EEB4-C672-E182-EE60845D63F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41998" y="4856486"/>
                <a:ext cx="1405246" cy="338554"/>
              </a:xfrm>
              <a:prstGeom prst="rect">
                <a:avLst/>
              </a:prstGeom>
              <a:blipFill>
                <a:blip r:embed="rId19"/>
                <a:stretch>
                  <a:fillRect b="-3636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8" name="TextBox 117">
                <a:extLst>
                  <a:ext uri="{FF2B5EF4-FFF2-40B4-BE49-F238E27FC236}">
                    <a16:creationId xmlns:a16="http://schemas.microsoft.com/office/drawing/2014/main" id="{DFDAC55A-92CE-5119-87C6-F60B95138735}"/>
                  </a:ext>
                </a:extLst>
              </p:cNvPr>
              <p:cNvSpPr txBox="1"/>
              <p:nvPr/>
            </p:nvSpPr>
            <p:spPr>
              <a:xfrm>
                <a:off x="8208797" y="4856486"/>
                <a:ext cx="1405246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altLang="ko-KR" sz="1600" b="0" i="1" dirty="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ko-KR" sz="1600" b="0" i="1" dirty="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altLang="ko-KR" sz="1600" b="0" i="0" dirty="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Ti</m:t>
                        </m:r>
                      </m:sub>
                    </m:sSub>
                    <m:r>
                      <a:rPr lang="en-US" altLang="ko-KR" sz="1600" b="0" i="0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=22</m:t>
                    </m:r>
                    <m:r>
                      <a:rPr lang="en-US" altLang="ko-KR" sz="1600" i="0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0</m:t>
                    </m:r>
                    <m:r>
                      <a:rPr lang="en-US" altLang="ko-KR" sz="1600" b="0" i="0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altLang="ko-KR" sz="1600" i="0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μm</m:t>
                    </m:r>
                  </m:oMath>
                </a14:m>
                <a:r>
                  <a:rPr lang="en-US" altLang="ko-KR" sz="1600" i="0" dirty="0">
                    <a:solidFill>
                      <a:schemeClr val="bg1"/>
                    </a:solidFill>
                    <a:latin typeface="Cambria Math" panose="02040503050406030204" pitchFamily="18" charset="0"/>
                  </a:rPr>
                  <a:t> </a:t>
                </a:r>
                <a:endParaRPr lang="en-US" altLang="ko-KR" sz="16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118" name="TextBox 117">
                <a:extLst>
                  <a:ext uri="{FF2B5EF4-FFF2-40B4-BE49-F238E27FC236}">
                    <a16:creationId xmlns:a16="http://schemas.microsoft.com/office/drawing/2014/main" id="{DFDAC55A-92CE-5119-87C6-F60B9513873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08797" y="4856486"/>
                <a:ext cx="1405246" cy="338554"/>
              </a:xfrm>
              <a:prstGeom prst="rect">
                <a:avLst/>
              </a:prstGeom>
              <a:blipFill>
                <a:blip r:embed="rId20"/>
                <a:stretch>
                  <a:fillRect b="-3636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0" name="TextBox 119">
                <a:extLst>
                  <a:ext uri="{FF2B5EF4-FFF2-40B4-BE49-F238E27FC236}">
                    <a16:creationId xmlns:a16="http://schemas.microsoft.com/office/drawing/2014/main" id="{C2FEFD7C-0784-CEFE-FD5C-571FFA7F16CE}"/>
                  </a:ext>
                </a:extLst>
              </p:cNvPr>
              <p:cNvSpPr txBox="1"/>
              <p:nvPr/>
            </p:nvSpPr>
            <p:spPr>
              <a:xfrm>
                <a:off x="10190539" y="4856486"/>
                <a:ext cx="1405246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altLang="ko-KR" sz="1600" b="0" i="1" dirty="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ko-KR" sz="1600" b="0" i="1" dirty="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altLang="ko-KR" sz="1600" b="0" i="0" dirty="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Ti</m:t>
                        </m:r>
                      </m:sub>
                    </m:sSub>
                    <m:r>
                      <a:rPr lang="en-US" altLang="ko-KR" sz="1600" b="0" i="0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=240 </m:t>
                    </m:r>
                    <m:r>
                      <m:rPr>
                        <m:sty m:val="p"/>
                      </m:rPr>
                      <a:rPr lang="en-US" altLang="ko-KR" sz="1600" i="0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μm</m:t>
                    </m:r>
                  </m:oMath>
                </a14:m>
                <a:r>
                  <a:rPr lang="en-US" altLang="ko-KR" sz="1600" i="0" dirty="0">
                    <a:solidFill>
                      <a:schemeClr val="bg1"/>
                    </a:solidFill>
                    <a:latin typeface="Cambria Math" panose="02040503050406030204" pitchFamily="18" charset="0"/>
                  </a:rPr>
                  <a:t> </a:t>
                </a:r>
                <a:endParaRPr lang="en-US" altLang="ko-KR" sz="16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120" name="TextBox 119">
                <a:extLst>
                  <a:ext uri="{FF2B5EF4-FFF2-40B4-BE49-F238E27FC236}">
                    <a16:creationId xmlns:a16="http://schemas.microsoft.com/office/drawing/2014/main" id="{C2FEFD7C-0784-CEFE-FD5C-571FFA7F16C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190539" y="4856486"/>
                <a:ext cx="1405246" cy="338554"/>
              </a:xfrm>
              <a:prstGeom prst="rect">
                <a:avLst/>
              </a:prstGeom>
              <a:blipFill>
                <a:blip r:embed="rId21"/>
                <a:stretch>
                  <a:fillRect b="-3636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21" name="직선 화살표 연결선 120">
            <a:extLst>
              <a:ext uri="{FF2B5EF4-FFF2-40B4-BE49-F238E27FC236}">
                <a16:creationId xmlns:a16="http://schemas.microsoft.com/office/drawing/2014/main" id="{3814B133-772D-699D-BD3E-607CE602BCD8}"/>
              </a:ext>
            </a:extLst>
          </p:cNvPr>
          <p:cNvCxnSpPr>
            <a:cxnSpLocks/>
          </p:cNvCxnSpPr>
          <p:nvPr/>
        </p:nvCxnSpPr>
        <p:spPr>
          <a:xfrm flipV="1">
            <a:off x="9002299" y="5655996"/>
            <a:ext cx="1" cy="139963"/>
          </a:xfrm>
          <a:prstGeom prst="straightConnector1">
            <a:avLst/>
          </a:prstGeom>
          <a:ln w="19050"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2" name="직선 화살표 연결선 121">
            <a:extLst>
              <a:ext uri="{FF2B5EF4-FFF2-40B4-BE49-F238E27FC236}">
                <a16:creationId xmlns:a16="http://schemas.microsoft.com/office/drawing/2014/main" id="{20EC0825-D26D-6E2B-2EBA-E2FFD631EF24}"/>
              </a:ext>
            </a:extLst>
          </p:cNvPr>
          <p:cNvCxnSpPr>
            <a:cxnSpLocks/>
          </p:cNvCxnSpPr>
          <p:nvPr/>
        </p:nvCxnSpPr>
        <p:spPr>
          <a:xfrm flipV="1">
            <a:off x="7111540" y="5666090"/>
            <a:ext cx="1" cy="139963"/>
          </a:xfrm>
          <a:prstGeom prst="straightConnector1">
            <a:avLst/>
          </a:prstGeom>
          <a:ln w="19050"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3" name="직선 화살표 연결선 122">
            <a:extLst>
              <a:ext uri="{FF2B5EF4-FFF2-40B4-BE49-F238E27FC236}">
                <a16:creationId xmlns:a16="http://schemas.microsoft.com/office/drawing/2014/main" id="{F5F87DAA-2E3B-02BB-94AE-608AD79049B7}"/>
              </a:ext>
            </a:extLst>
          </p:cNvPr>
          <p:cNvCxnSpPr>
            <a:cxnSpLocks/>
          </p:cNvCxnSpPr>
          <p:nvPr/>
        </p:nvCxnSpPr>
        <p:spPr>
          <a:xfrm flipV="1">
            <a:off x="5251999" y="5687745"/>
            <a:ext cx="1" cy="139963"/>
          </a:xfrm>
          <a:prstGeom prst="straightConnector1">
            <a:avLst/>
          </a:prstGeom>
          <a:ln w="19050"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4" name="직선 화살표 연결선 123">
            <a:extLst>
              <a:ext uri="{FF2B5EF4-FFF2-40B4-BE49-F238E27FC236}">
                <a16:creationId xmlns:a16="http://schemas.microsoft.com/office/drawing/2014/main" id="{D192F7FE-7569-5245-1B39-3C1F52E00787}"/>
              </a:ext>
            </a:extLst>
          </p:cNvPr>
          <p:cNvCxnSpPr>
            <a:cxnSpLocks/>
          </p:cNvCxnSpPr>
          <p:nvPr/>
        </p:nvCxnSpPr>
        <p:spPr>
          <a:xfrm flipV="1">
            <a:off x="3503370" y="5726932"/>
            <a:ext cx="1" cy="139963"/>
          </a:xfrm>
          <a:prstGeom prst="straightConnector1">
            <a:avLst/>
          </a:prstGeom>
          <a:ln w="19050"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5" name="TextBox 124">
            <a:extLst>
              <a:ext uri="{FF2B5EF4-FFF2-40B4-BE49-F238E27FC236}">
                <a16:creationId xmlns:a16="http://schemas.microsoft.com/office/drawing/2014/main" id="{6734DA4C-D5B6-4FAA-16D1-FEF692C81C66}"/>
              </a:ext>
            </a:extLst>
          </p:cNvPr>
          <p:cNvSpPr txBox="1"/>
          <p:nvPr/>
        </p:nvSpPr>
        <p:spPr>
          <a:xfrm>
            <a:off x="8766837" y="5759729"/>
            <a:ext cx="646455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300" dirty="0">
                <a:solidFill>
                  <a:srgbClr val="FFFF00"/>
                </a:solidFill>
              </a:rPr>
              <a:t>5.3 </a:t>
            </a:r>
            <a:r>
              <a:rPr lang="en-US" altLang="ko-KR" sz="1300" dirty="0" err="1">
                <a:solidFill>
                  <a:srgbClr val="FFFF00"/>
                </a:solidFill>
              </a:rPr>
              <a:t>ps</a:t>
            </a:r>
            <a:endParaRPr lang="ko-KR" altLang="en-US" sz="1300" dirty="0">
              <a:solidFill>
                <a:srgbClr val="FFFF00"/>
              </a:solidFill>
            </a:endParaRPr>
          </a:p>
        </p:txBody>
      </p:sp>
      <p:sp>
        <p:nvSpPr>
          <p:cNvPr id="126" name="TextBox 125">
            <a:extLst>
              <a:ext uri="{FF2B5EF4-FFF2-40B4-BE49-F238E27FC236}">
                <a16:creationId xmlns:a16="http://schemas.microsoft.com/office/drawing/2014/main" id="{D03B639F-DE38-C69E-BED1-9B71DEBB6665}"/>
              </a:ext>
            </a:extLst>
          </p:cNvPr>
          <p:cNvSpPr txBox="1"/>
          <p:nvPr/>
        </p:nvSpPr>
        <p:spPr>
          <a:xfrm>
            <a:off x="10704597" y="5732153"/>
            <a:ext cx="646455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300" dirty="0">
                <a:solidFill>
                  <a:srgbClr val="FFFF00"/>
                </a:solidFill>
              </a:rPr>
              <a:t>5.0 </a:t>
            </a:r>
            <a:r>
              <a:rPr lang="en-US" altLang="ko-KR" sz="1300" dirty="0" err="1">
                <a:solidFill>
                  <a:srgbClr val="FFFF00"/>
                </a:solidFill>
              </a:rPr>
              <a:t>ps</a:t>
            </a:r>
            <a:endParaRPr lang="ko-KR" altLang="en-US" sz="1300" dirty="0">
              <a:solidFill>
                <a:srgbClr val="FFFF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7" name="TextBox 126">
                <a:extLst>
                  <a:ext uri="{FF2B5EF4-FFF2-40B4-BE49-F238E27FC236}">
                    <a16:creationId xmlns:a16="http://schemas.microsoft.com/office/drawing/2014/main" id="{8F2559B3-B919-CF2E-4280-7495A72B57D8}"/>
                  </a:ext>
                </a:extLst>
              </p:cNvPr>
              <p:cNvSpPr txBox="1"/>
              <p:nvPr/>
            </p:nvSpPr>
            <p:spPr>
              <a:xfrm>
                <a:off x="4261528" y="3327369"/>
                <a:ext cx="1405246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altLang="ko-KR" sz="1600" b="0" i="1" dirty="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ko-KR" sz="1600" b="0" i="1" dirty="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𝑑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altLang="ko-KR" sz="1600" b="0" i="0" dirty="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Ti</m:t>
                        </m:r>
                      </m:sub>
                    </m:sSub>
                    <m:r>
                      <a:rPr lang="en-US" altLang="ko-KR" sz="1600" b="0" i="0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=4 </m:t>
                    </m:r>
                    <m:r>
                      <m:rPr>
                        <m:sty m:val="p"/>
                      </m:rPr>
                      <a:rPr lang="en-US" altLang="ko-KR" sz="1600" i="0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μm</m:t>
                    </m:r>
                  </m:oMath>
                </a14:m>
                <a:r>
                  <a:rPr lang="en-US" altLang="ko-KR" sz="1600" i="0" dirty="0">
                    <a:solidFill>
                      <a:schemeClr val="bg1"/>
                    </a:solidFill>
                    <a:latin typeface="Cambria Math" panose="02040503050406030204" pitchFamily="18" charset="0"/>
                  </a:rPr>
                  <a:t> </a:t>
                </a:r>
                <a:endParaRPr lang="en-US" altLang="ko-KR" sz="16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127" name="TextBox 126">
                <a:extLst>
                  <a:ext uri="{FF2B5EF4-FFF2-40B4-BE49-F238E27FC236}">
                    <a16:creationId xmlns:a16="http://schemas.microsoft.com/office/drawing/2014/main" id="{8F2559B3-B919-CF2E-4280-7495A72B57D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61528" y="3327369"/>
                <a:ext cx="1405246" cy="338554"/>
              </a:xfrm>
              <a:prstGeom prst="rect">
                <a:avLst/>
              </a:prstGeom>
              <a:blipFill>
                <a:blip r:embed="rId22"/>
                <a:stretch>
                  <a:fillRect b="-3636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8" name="TextBox 127">
                <a:extLst>
                  <a:ext uri="{FF2B5EF4-FFF2-40B4-BE49-F238E27FC236}">
                    <a16:creationId xmlns:a16="http://schemas.microsoft.com/office/drawing/2014/main" id="{BB86936E-601A-4B19-0660-4437178DE99E}"/>
                  </a:ext>
                </a:extLst>
              </p:cNvPr>
              <p:cNvSpPr txBox="1"/>
              <p:nvPr/>
            </p:nvSpPr>
            <p:spPr>
              <a:xfrm>
                <a:off x="2284211" y="3327369"/>
                <a:ext cx="1405246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altLang="ko-KR" sz="1600" b="0" i="1" dirty="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ko-KR" sz="1600" b="0" i="1" dirty="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𝑑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altLang="ko-KR" sz="1600" b="0" i="0" dirty="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Ti</m:t>
                        </m:r>
                      </m:sub>
                    </m:sSub>
                    <m:r>
                      <a:rPr lang="en-US" altLang="ko-KR" sz="1600" b="0" i="0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=2 </m:t>
                    </m:r>
                    <m:r>
                      <m:rPr>
                        <m:sty m:val="p"/>
                      </m:rPr>
                      <a:rPr lang="en-US" altLang="ko-KR" sz="1600" i="0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μm</m:t>
                    </m:r>
                  </m:oMath>
                </a14:m>
                <a:r>
                  <a:rPr lang="en-US" altLang="ko-KR" sz="1600" i="0" dirty="0">
                    <a:solidFill>
                      <a:schemeClr val="bg1"/>
                    </a:solidFill>
                    <a:latin typeface="Cambria Math" panose="02040503050406030204" pitchFamily="18" charset="0"/>
                  </a:rPr>
                  <a:t> </a:t>
                </a:r>
                <a:endParaRPr lang="en-US" altLang="ko-KR" sz="16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128" name="TextBox 127">
                <a:extLst>
                  <a:ext uri="{FF2B5EF4-FFF2-40B4-BE49-F238E27FC236}">
                    <a16:creationId xmlns:a16="http://schemas.microsoft.com/office/drawing/2014/main" id="{BB86936E-601A-4B19-0660-4437178DE99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84211" y="3327369"/>
                <a:ext cx="1405246" cy="338554"/>
              </a:xfrm>
              <a:prstGeom prst="rect">
                <a:avLst/>
              </a:prstGeom>
              <a:blipFill>
                <a:blip r:embed="rId23"/>
                <a:stretch>
                  <a:fillRect b="-3636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9" name="TextBox 128">
                <a:extLst>
                  <a:ext uri="{FF2B5EF4-FFF2-40B4-BE49-F238E27FC236}">
                    <a16:creationId xmlns:a16="http://schemas.microsoft.com/office/drawing/2014/main" id="{9F5D6208-1775-53BA-A1F7-C9BABD41C3DA}"/>
                  </a:ext>
                </a:extLst>
              </p:cNvPr>
              <p:cNvSpPr txBox="1"/>
              <p:nvPr/>
            </p:nvSpPr>
            <p:spPr>
              <a:xfrm>
                <a:off x="6243871" y="3313451"/>
                <a:ext cx="1405246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altLang="ko-KR" sz="1600" b="0" i="1" dirty="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ko-KR" sz="1600" b="0" i="1" dirty="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𝑑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altLang="ko-KR" sz="1600" b="0" i="0" dirty="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Ti</m:t>
                        </m:r>
                      </m:sub>
                    </m:sSub>
                    <m:r>
                      <a:rPr lang="en-US" altLang="ko-KR" sz="1600" b="0" i="0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=6 </m:t>
                    </m:r>
                    <m:r>
                      <m:rPr>
                        <m:sty m:val="p"/>
                      </m:rPr>
                      <a:rPr lang="en-US" altLang="ko-KR" sz="1600" i="0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μm</m:t>
                    </m:r>
                  </m:oMath>
                </a14:m>
                <a:r>
                  <a:rPr lang="en-US" altLang="ko-KR" sz="1600" i="0" dirty="0">
                    <a:solidFill>
                      <a:schemeClr val="bg1"/>
                    </a:solidFill>
                    <a:latin typeface="Cambria Math" panose="02040503050406030204" pitchFamily="18" charset="0"/>
                  </a:rPr>
                  <a:t> </a:t>
                </a:r>
                <a:endParaRPr lang="en-US" altLang="ko-KR" sz="16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129" name="TextBox 128">
                <a:extLst>
                  <a:ext uri="{FF2B5EF4-FFF2-40B4-BE49-F238E27FC236}">
                    <a16:creationId xmlns:a16="http://schemas.microsoft.com/office/drawing/2014/main" id="{9F5D6208-1775-53BA-A1F7-C9BABD41C3D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43871" y="3313451"/>
                <a:ext cx="1405246" cy="338554"/>
              </a:xfrm>
              <a:prstGeom prst="rect">
                <a:avLst/>
              </a:prstGeom>
              <a:blipFill>
                <a:blip r:embed="rId24"/>
                <a:stretch>
                  <a:fillRect b="-3636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0" name="TextBox 129">
                <a:extLst>
                  <a:ext uri="{FF2B5EF4-FFF2-40B4-BE49-F238E27FC236}">
                    <a16:creationId xmlns:a16="http://schemas.microsoft.com/office/drawing/2014/main" id="{153B7EF0-A736-5398-5CCD-A1CD46047C5E}"/>
                  </a:ext>
                </a:extLst>
              </p:cNvPr>
              <p:cNvSpPr txBox="1"/>
              <p:nvPr/>
            </p:nvSpPr>
            <p:spPr>
              <a:xfrm>
                <a:off x="8210670" y="3313451"/>
                <a:ext cx="1405246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altLang="ko-KR" sz="1600" b="0" i="1" dirty="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ko-KR" sz="1600" b="0" i="1" dirty="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𝑑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altLang="ko-KR" sz="1600" b="0" i="0" dirty="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Ti</m:t>
                        </m:r>
                      </m:sub>
                    </m:sSub>
                    <m:r>
                      <a:rPr lang="en-US" altLang="ko-KR" sz="1600" b="0" i="0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=8 </m:t>
                    </m:r>
                    <m:r>
                      <m:rPr>
                        <m:sty m:val="p"/>
                      </m:rPr>
                      <a:rPr lang="en-US" altLang="ko-KR" sz="1600" i="0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μm</m:t>
                    </m:r>
                  </m:oMath>
                </a14:m>
                <a:r>
                  <a:rPr lang="en-US" altLang="ko-KR" sz="1600" i="0" dirty="0">
                    <a:solidFill>
                      <a:schemeClr val="bg1"/>
                    </a:solidFill>
                    <a:latin typeface="Cambria Math" panose="02040503050406030204" pitchFamily="18" charset="0"/>
                  </a:rPr>
                  <a:t> </a:t>
                </a:r>
                <a:endParaRPr lang="en-US" altLang="ko-KR" sz="16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130" name="TextBox 129">
                <a:extLst>
                  <a:ext uri="{FF2B5EF4-FFF2-40B4-BE49-F238E27FC236}">
                    <a16:creationId xmlns:a16="http://schemas.microsoft.com/office/drawing/2014/main" id="{153B7EF0-A736-5398-5CCD-A1CD46047C5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10670" y="3313451"/>
                <a:ext cx="1405246" cy="338554"/>
              </a:xfrm>
              <a:prstGeom prst="rect">
                <a:avLst/>
              </a:prstGeom>
              <a:blipFill>
                <a:blip r:embed="rId25"/>
                <a:stretch>
                  <a:fillRect b="-3636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1" name="TextBox 130">
                <a:extLst>
                  <a:ext uri="{FF2B5EF4-FFF2-40B4-BE49-F238E27FC236}">
                    <a16:creationId xmlns:a16="http://schemas.microsoft.com/office/drawing/2014/main" id="{314B4C98-AD64-D0A5-C633-03246FB2AA16}"/>
                  </a:ext>
                </a:extLst>
              </p:cNvPr>
              <p:cNvSpPr txBox="1"/>
              <p:nvPr/>
            </p:nvSpPr>
            <p:spPr>
              <a:xfrm>
                <a:off x="10192412" y="3313451"/>
                <a:ext cx="1405246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altLang="ko-KR" sz="1600" b="0" i="1" dirty="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ko-KR" sz="1600" b="0" i="1" dirty="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𝑑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altLang="ko-KR" sz="1600" b="0" i="0" dirty="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Ti</m:t>
                        </m:r>
                      </m:sub>
                    </m:sSub>
                    <m:r>
                      <a:rPr lang="en-US" altLang="ko-KR" sz="1600" b="0" i="0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=1</m:t>
                    </m:r>
                    <m:r>
                      <a:rPr lang="en-US" altLang="ko-KR" sz="1600" i="0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0</m:t>
                    </m:r>
                    <m:r>
                      <a:rPr lang="en-US" altLang="ko-KR" sz="1600" b="0" i="0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altLang="ko-KR" sz="1600" i="0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μm</m:t>
                    </m:r>
                  </m:oMath>
                </a14:m>
                <a:r>
                  <a:rPr lang="en-US" altLang="ko-KR" sz="1600" i="0" dirty="0">
                    <a:solidFill>
                      <a:schemeClr val="bg1"/>
                    </a:solidFill>
                    <a:latin typeface="Cambria Math" panose="02040503050406030204" pitchFamily="18" charset="0"/>
                  </a:rPr>
                  <a:t> </a:t>
                </a:r>
                <a:endParaRPr lang="en-US" altLang="ko-KR" sz="16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131" name="TextBox 130">
                <a:extLst>
                  <a:ext uri="{FF2B5EF4-FFF2-40B4-BE49-F238E27FC236}">
                    <a16:creationId xmlns:a16="http://schemas.microsoft.com/office/drawing/2014/main" id="{314B4C98-AD64-D0A5-C633-03246FB2AA1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192412" y="3313451"/>
                <a:ext cx="1405246" cy="338554"/>
              </a:xfrm>
              <a:prstGeom prst="rect">
                <a:avLst/>
              </a:prstGeom>
              <a:blipFill>
                <a:blip r:embed="rId26"/>
                <a:stretch>
                  <a:fillRect b="-3636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35" name="그림 134" descr="텍스트, 라인, 스크린샷, 도표이(가) 표시된 사진&#10;&#10;자동 생성된 설명">
            <a:extLst>
              <a:ext uri="{FF2B5EF4-FFF2-40B4-BE49-F238E27FC236}">
                <a16:creationId xmlns:a16="http://schemas.microsoft.com/office/drawing/2014/main" id="{06C08DF2-0E6A-B384-0485-B8D567B0F647}"/>
              </a:ext>
            </a:extLst>
          </p:cNvPr>
          <p:cNvPicPr>
            <a:picLocks noChangeAspect="1"/>
          </p:cNvPicPr>
          <p:nvPr/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298"/>
          <a:stretch/>
        </p:blipFill>
        <p:spPr>
          <a:xfrm>
            <a:off x="9025441" y="910160"/>
            <a:ext cx="2763293" cy="2300351"/>
          </a:xfrm>
          <a:prstGeom prst="rect">
            <a:avLst/>
          </a:prstGeom>
        </p:spPr>
      </p:pic>
      <p:pic>
        <p:nvPicPr>
          <p:cNvPr id="136" name="그림 135" descr="텍스트, 라인, 스크린샷, 도표이(가) 표시된 사진&#10;&#10;자동 생성된 설명">
            <a:extLst>
              <a:ext uri="{FF2B5EF4-FFF2-40B4-BE49-F238E27FC236}">
                <a16:creationId xmlns:a16="http://schemas.microsoft.com/office/drawing/2014/main" id="{DDBC9A81-13D7-5048-47F3-79199ABC378C}"/>
              </a:ext>
            </a:extLst>
          </p:cNvPr>
          <p:cNvPicPr>
            <a:picLocks noChangeAspect="1"/>
          </p:cNvPicPr>
          <p:nvPr/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298"/>
          <a:stretch/>
        </p:blipFill>
        <p:spPr>
          <a:xfrm>
            <a:off x="5964258" y="910160"/>
            <a:ext cx="2763293" cy="2300352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017B0137-584C-B23C-BDC0-425DB613D2F8}"/>
              </a:ext>
            </a:extLst>
          </p:cNvPr>
          <p:cNvSpPr txBox="1"/>
          <p:nvPr/>
        </p:nvSpPr>
        <p:spPr>
          <a:xfrm>
            <a:off x="3600102" y="863585"/>
            <a:ext cx="214490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/>
              <a:t>Plasma Density Profile</a:t>
            </a:r>
            <a:endParaRPr lang="ko-KR" altLang="en-US" sz="1200" dirty="0"/>
          </a:p>
        </p:txBody>
      </p:sp>
      <p:sp>
        <p:nvSpPr>
          <p:cNvPr id="6" name="직사각형 5">
            <a:extLst>
              <a:ext uri="{FF2B5EF4-FFF2-40B4-BE49-F238E27FC236}">
                <a16:creationId xmlns:a16="http://schemas.microsoft.com/office/drawing/2014/main" id="{C23EDD69-8D34-5EA4-FA8F-9BF48F3A9FE0}"/>
              </a:ext>
            </a:extLst>
          </p:cNvPr>
          <p:cNvSpPr/>
          <p:nvPr/>
        </p:nvSpPr>
        <p:spPr>
          <a:xfrm>
            <a:off x="3138395" y="2529218"/>
            <a:ext cx="458399" cy="20606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400" dirty="0">
                <a:solidFill>
                  <a:schemeClr val="tx1"/>
                </a:solidFill>
              </a:rPr>
              <a:t>0</a:t>
            </a:r>
            <a:endParaRPr lang="ko-KR" altLang="en-US" sz="1400" dirty="0">
              <a:solidFill>
                <a:schemeClr val="tx1"/>
              </a:solidFill>
            </a:endParaRPr>
          </a:p>
        </p:txBody>
      </p:sp>
      <p:sp>
        <p:nvSpPr>
          <p:cNvPr id="9" name="직사각형 8">
            <a:extLst>
              <a:ext uri="{FF2B5EF4-FFF2-40B4-BE49-F238E27FC236}">
                <a16:creationId xmlns:a16="http://schemas.microsoft.com/office/drawing/2014/main" id="{02043F9A-D044-E544-85A3-98F89DABF53F}"/>
              </a:ext>
            </a:extLst>
          </p:cNvPr>
          <p:cNvSpPr/>
          <p:nvPr/>
        </p:nvSpPr>
        <p:spPr>
          <a:xfrm>
            <a:off x="4103655" y="2529218"/>
            <a:ext cx="458399" cy="20606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400" dirty="0">
                <a:solidFill>
                  <a:schemeClr val="tx1"/>
                </a:solidFill>
              </a:rPr>
              <a:t>100</a:t>
            </a:r>
            <a:endParaRPr lang="ko-KR" altLang="en-US" sz="1400" dirty="0">
              <a:solidFill>
                <a:schemeClr val="tx1"/>
              </a:solidFill>
            </a:endParaRPr>
          </a:p>
        </p:txBody>
      </p:sp>
      <p:sp>
        <p:nvSpPr>
          <p:cNvPr id="10" name="직사각형 9">
            <a:extLst>
              <a:ext uri="{FF2B5EF4-FFF2-40B4-BE49-F238E27FC236}">
                <a16:creationId xmlns:a16="http://schemas.microsoft.com/office/drawing/2014/main" id="{A6543619-38E6-172B-63B9-78AA3C351692}"/>
              </a:ext>
            </a:extLst>
          </p:cNvPr>
          <p:cNvSpPr/>
          <p:nvPr/>
        </p:nvSpPr>
        <p:spPr>
          <a:xfrm>
            <a:off x="4581435" y="2529218"/>
            <a:ext cx="458399" cy="20606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400" dirty="0">
                <a:solidFill>
                  <a:schemeClr val="tx1"/>
                </a:solidFill>
              </a:rPr>
              <a:t>150</a:t>
            </a:r>
            <a:endParaRPr lang="ko-KR" altLang="en-US" sz="1400" dirty="0">
              <a:solidFill>
                <a:schemeClr val="tx1"/>
              </a:solidFill>
            </a:endParaRPr>
          </a:p>
        </p:txBody>
      </p:sp>
      <p:sp>
        <p:nvSpPr>
          <p:cNvPr id="11" name="직사각형 10">
            <a:extLst>
              <a:ext uri="{FF2B5EF4-FFF2-40B4-BE49-F238E27FC236}">
                <a16:creationId xmlns:a16="http://schemas.microsoft.com/office/drawing/2014/main" id="{CB27AB67-EAE2-2D21-4CA7-43F5508AABF2}"/>
              </a:ext>
            </a:extLst>
          </p:cNvPr>
          <p:cNvSpPr/>
          <p:nvPr/>
        </p:nvSpPr>
        <p:spPr>
          <a:xfrm>
            <a:off x="5063751" y="2529218"/>
            <a:ext cx="458399" cy="20606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400" dirty="0">
                <a:solidFill>
                  <a:schemeClr val="tx1"/>
                </a:solidFill>
              </a:rPr>
              <a:t>200</a:t>
            </a:r>
            <a:endParaRPr lang="ko-KR" altLang="en-US" sz="1400" dirty="0">
              <a:solidFill>
                <a:schemeClr val="tx1"/>
              </a:solidFill>
            </a:endParaRPr>
          </a:p>
        </p:txBody>
      </p:sp>
      <p:sp>
        <p:nvSpPr>
          <p:cNvPr id="12" name="직사각형 11">
            <a:extLst>
              <a:ext uri="{FF2B5EF4-FFF2-40B4-BE49-F238E27FC236}">
                <a16:creationId xmlns:a16="http://schemas.microsoft.com/office/drawing/2014/main" id="{741BB452-0810-D04E-B649-7E17D75E428B}"/>
              </a:ext>
            </a:extLst>
          </p:cNvPr>
          <p:cNvSpPr/>
          <p:nvPr/>
        </p:nvSpPr>
        <p:spPr>
          <a:xfrm>
            <a:off x="3635100" y="2529218"/>
            <a:ext cx="458399" cy="20606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400" dirty="0">
                <a:solidFill>
                  <a:schemeClr val="tx1"/>
                </a:solidFill>
              </a:rPr>
              <a:t>50</a:t>
            </a:r>
            <a:endParaRPr lang="ko-KR" altLang="en-US" sz="1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113400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슬라이드 번호 개체 틀 2">
            <a:extLst>
              <a:ext uri="{FF2B5EF4-FFF2-40B4-BE49-F238E27FC236}">
                <a16:creationId xmlns:a16="http://schemas.microsoft.com/office/drawing/2014/main" id="{0D9E9143-9686-82FC-8994-0DF897C4B3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EE23E5-C1C1-452B-A0E7-6E7F42B3D126}" type="slidenum">
              <a:rPr lang="ko-KR" altLang="en-US" smtClean="0"/>
              <a:pPr/>
              <a:t>8</a:t>
            </a:fld>
            <a:endParaRPr lang="ko-KR" altLang="en-US" dirty="0"/>
          </a:p>
        </p:txBody>
      </p:sp>
      <p:sp>
        <p:nvSpPr>
          <p:cNvPr id="4" name="제목 3">
            <a:extLst>
              <a:ext uri="{FF2B5EF4-FFF2-40B4-BE49-F238E27FC236}">
                <a16:creationId xmlns:a16="http://schemas.microsoft.com/office/drawing/2014/main" id="{7700C8E5-FE13-EE4A-8C2C-45AC6451DB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b="1" dirty="0"/>
              <a:t>Optimization of Ti layer : Thickness</a:t>
            </a:r>
            <a:endParaRPr lang="ko-KR" altLang="en-US" b="1" dirty="0"/>
          </a:p>
        </p:txBody>
      </p:sp>
      <p:pic>
        <p:nvPicPr>
          <p:cNvPr id="17" name="그림 16">
            <a:extLst>
              <a:ext uri="{FF2B5EF4-FFF2-40B4-BE49-F238E27FC236}">
                <a16:creationId xmlns:a16="http://schemas.microsoft.com/office/drawing/2014/main" id="{D730E5F3-0FBC-6192-963C-14CA6467743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74245" y="3579810"/>
            <a:ext cx="3811800" cy="2858850"/>
          </a:xfrm>
          <a:prstGeom prst="rect">
            <a:avLst/>
          </a:prstGeom>
        </p:spPr>
      </p:pic>
      <p:pic>
        <p:nvPicPr>
          <p:cNvPr id="18" name="그림 17">
            <a:extLst>
              <a:ext uri="{FF2B5EF4-FFF2-40B4-BE49-F238E27FC236}">
                <a16:creationId xmlns:a16="http://schemas.microsoft.com/office/drawing/2014/main" id="{FC9EB661-CF97-3652-7AD4-735CE8F9A41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193044" y="3579810"/>
            <a:ext cx="3811801" cy="2858850"/>
          </a:xfrm>
          <a:prstGeom prst="rect">
            <a:avLst/>
          </a:prstGeom>
        </p:spPr>
      </p:pic>
      <p:pic>
        <p:nvPicPr>
          <p:cNvPr id="19" name="그림 18">
            <a:extLst>
              <a:ext uri="{FF2B5EF4-FFF2-40B4-BE49-F238E27FC236}">
                <a16:creationId xmlns:a16="http://schemas.microsoft.com/office/drawing/2014/main" id="{A1E91092-37D0-B87F-FFB1-2A05AA97E0A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170894" y="3579810"/>
            <a:ext cx="3811801" cy="285885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2451A746-1536-A303-26AE-534C6CB51B02}"/>
                  </a:ext>
                </a:extLst>
              </p:cNvPr>
              <p:cNvSpPr txBox="1"/>
              <p:nvPr/>
            </p:nvSpPr>
            <p:spPr>
              <a:xfrm>
                <a:off x="722576" y="3725627"/>
                <a:ext cx="2549401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/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ko-KR" i="0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TA</m:t>
                    </m:r>
                    <m:r>
                      <a:rPr lang="en-US" altLang="ko-KR" b="0" i="0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 110 </m:t>
                    </m:r>
                    <m:r>
                      <m:rPr>
                        <m:sty m:val="p"/>
                      </m:rPr>
                      <a:rPr lang="en-US" altLang="ko-KR" i="0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μm</m:t>
                    </m:r>
                  </m:oMath>
                </a14:m>
                <a:r>
                  <a:rPr lang="ko-KR" altLang="en-US" dirty="0">
                    <a:solidFill>
                      <a:schemeClr val="bg1"/>
                    </a:solidFill>
                  </a:rPr>
                  <a:t> </a:t>
                </a:r>
              </a:p>
            </p:txBody>
          </p:sp>
        </mc:Choice>
        <mc:Fallback xmlns="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2451A746-1536-A303-26AE-534C6CB51B0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2576" y="3725627"/>
                <a:ext cx="2549401" cy="369332"/>
              </a:xfrm>
              <a:prstGeom prst="rect">
                <a:avLst/>
              </a:prstGeom>
              <a:blipFill>
                <a:blip r:embed="rId6"/>
                <a:stretch>
                  <a:fillRect b="-6557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93A333D6-85FA-173B-169A-B1CEBCB8EF39}"/>
                  </a:ext>
                </a:extLst>
              </p:cNvPr>
              <p:cNvSpPr txBox="1"/>
              <p:nvPr/>
            </p:nvSpPr>
            <p:spPr>
              <a:xfrm>
                <a:off x="4634130" y="3725627"/>
                <a:ext cx="2276405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/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ko-KR" i="0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TA</m:t>
                    </m:r>
                    <m:r>
                      <a:rPr lang="en-US" altLang="ko-KR" b="0" i="0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 13</m:t>
                    </m:r>
                    <m:r>
                      <a:rPr lang="en-US" altLang="ko-KR" i="0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0</m:t>
                    </m:r>
                    <m:r>
                      <a:rPr lang="en-US" altLang="ko-KR" b="0" i="0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altLang="ko-KR" i="0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μm</m:t>
                    </m:r>
                  </m:oMath>
                </a14:m>
                <a:r>
                  <a:rPr lang="ko-KR" altLang="en-US" sz="1800" dirty="0">
                    <a:solidFill>
                      <a:schemeClr val="bg1"/>
                    </a:solidFill>
                  </a:rPr>
                  <a:t> </a:t>
                </a:r>
              </a:p>
            </p:txBody>
          </p:sp>
        </mc:Choice>
        <mc:Fallback xmlns="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93A333D6-85FA-173B-169A-B1CEBCB8EF3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34130" y="3725627"/>
                <a:ext cx="2276405" cy="369332"/>
              </a:xfrm>
              <a:prstGeom prst="rect">
                <a:avLst/>
              </a:prstGeom>
              <a:blipFill>
                <a:blip r:embed="rId7"/>
                <a:stretch>
                  <a:fillRect b="-6557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F9765059-E2E5-9344-2B59-33FD21909049}"/>
                  </a:ext>
                </a:extLst>
              </p:cNvPr>
              <p:cNvSpPr txBox="1"/>
              <p:nvPr/>
            </p:nvSpPr>
            <p:spPr>
              <a:xfrm>
                <a:off x="8671966" y="3725627"/>
                <a:ext cx="2324811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ko-KR" i="0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TA</m:t>
                    </m:r>
                    <m:r>
                      <a:rPr lang="en-US" altLang="ko-KR" b="0" i="0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 15</m:t>
                    </m:r>
                    <m:r>
                      <a:rPr lang="en-US" altLang="ko-KR" i="0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0</m:t>
                    </m:r>
                    <m:r>
                      <a:rPr lang="en-US" altLang="ko-KR" b="0" i="0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altLang="ko-KR" i="0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μm</m:t>
                    </m:r>
                  </m:oMath>
                </a14:m>
                <a:r>
                  <a:rPr lang="ko-KR" altLang="en-US" dirty="0">
                    <a:solidFill>
                      <a:schemeClr val="bg1"/>
                    </a:solidFill>
                  </a:rPr>
                  <a:t> </a:t>
                </a:r>
              </a:p>
            </p:txBody>
          </p:sp>
        </mc:Choice>
        <mc:Fallback xmlns="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F9765059-E2E5-9344-2B59-33FD2190904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71966" y="3725627"/>
                <a:ext cx="2324811" cy="369332"/>
              </a:xfrm>
              <a:prstGeom prst="rect">
                <a:avLst/>
              </a:prstGeom>
              <a:blipFill>
                <a:blip r:embed="rId8"/>
                <a:stretch>
                  <a:fillRect b="-6557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3" name="그림 12">
            <a:extLst>
              <a:ext uri="{FF2B5EF4-FFF2-40B4-BE49-F238E27FC236}">
                <a16:creationId xmlns:a16="http://schemas.microsoft.com/office/drawing/2014/main" id="{5C1CA9C5-168A-7587-FBF2-63F7E45F6DCB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655959" y="922343"/>
            <a:ext cx="3209127" cy="2406845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98A35A72-E2E4-A4AA-CA5D-B842F41BB33A}"/>
              </a:ext>
            </a:extLst>
          </p:cNvPr>
          <p:cNvSpPr txBox="1"/>
          <p:nvPr/>
        </p:nvSpPr>
        <p:spPr>
          <a:xfrm>
            <a:off x="8641359" y="817262"/>
            <a:ext cx="33401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dirty="0"/>
              <a:t>Energy Distribution</a:t>
            </a:r>
            <a:endParaRPr lang="ko-KR" altLang="en-US" sz="1200" dirty="0"/>
          </a:p>
        </p:txBody>
      </p:sp>
      <p:pic>
        <p:nvPicPr>
          <p:cNvPr id="7" name="그림 6">
            <a:extLst>
              <a:ext uri="{FF2B5EF4-FFF2-40B4-BE49-F238E27FC236}">
                <a16:creationId xmlns:a16="http://schemas.microsoft.com/office/drawing/2014/main" id="{9EE7D035-8E3B-EE80-F838-793413579E36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139" b="8731"/>
          <a:stretch/>
        </p:blipFill>
        <p:spPr>
          <a:xfrm>
            <a:off x="3162359" y="1130420"/>
            <a:ext cx="2200587" cy="1657853"/>
          </a:xfrm>
          <a:prstGeom prst="rect">
            <a:avLst/>
          </a:prstGeom>
        </p:spPr>
      </p:pic>
      <p:grpSp>
        <p:nvGrpSpPr>
          <p:cNvPr id="8" name="그룹 7">
            <a:extLst>
              <a:ext uri="{FF2B5EF4-FFF2-40B4-BE49-F238E27FC236}">
                <a16:creationId xmlns:a16="http://schemas.microsoft.com/office/drawing/2014/main" id="{E39C3902-CB4B-D921-8320-44AFB8EF13AD}"/>
              </a:ext>
            </a:extLst>
          </p:cNvPr>
          <p:cNvGrpSpPr/>
          <p:nvPr/>
        </p:nvGrpSpPr>
        <p:grpSpPr>
          <a:xfrm>
            <a:off x="4204778" y="2956143"/>
            <a:ext cx="1015099" cy="271735"/>
            <a:chOff x="8897724" y="17253589"/>
            <a:chExt cx="1691481" cy="501450"/>
          </a:xfrm>
        </p:grpSpPr>
        <p:sp>
          <p:nvSpPr>
            <p:cNvPr id="45" name="직사각형 44">
              <a:extLst>
                <a:ext uri="{FF2B5EF4-FFF2-40B4-BE49-F238E27FC236}">
                  <a16:creationId xmlns:a16="http://schemas.microsoft.com/office/drawing/2014/main" id="{F39D7720-48C9-81B1-A39F-2759C6FB0E03}"/>
                </a:ext>
              </a:extLst>
            </p:cNvPr>
            <p:cNvSpPr/>
            <p:nvPr/>
          </p:nvSpPr>
          <p:spPr>
            <a:xfrm>
              <a:off x="9156528" y="17253589"/>
              <a:ext cx="1432677" cy="501450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sz="800" dirty="0"/>
                <a:t>Al</a:t>
              </a:r>
              <a:endParaRPr lang="ko-KR" altLang="en-US" sz="800" dirty="0"/>
            </a:p>
          </p:txBody>
        </p:sp>
        <p:sp>
          <p:nvSpPr>
            <p:cNvPr id="46" name="직사각형 45">
              <a:extLst>
                <a:ext uri="{FF2B5EF4-FFF2-40B4-BE49-F238E27FC236}">
                  <a16:creationId xmlns:a16="http://schemas.microsoft.com/office/drawing/2014/main" id="{135768C2-D5F4-B989-992B-BBF91E706E89}"/>
                </a:ext>
              </a:extLst>
            </p:cNvPr>
            <p:cNvSpPr/>
            <p:nvPr/>
          </p:nvSpPr>
          <p:spPr>
            <a:xfrm>
              <a:off x="8897724" y="17253589"/>
              <a:ext cx="258805" cy="501448"/>
            </a:xfrm>
            <a:prstGeom prst="rect">
              <a:avLst/>
            </a:prstGeom>
            <a:solidFill>
              <a:schemeClr val="accent3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eaVert" rtlCol="0" anchor="ctr"/>
            <a:lstStyle/>
            <a:p>
              <a:pPr algn="ctr"/>
              <a:r>
                <a:rPr lang="en-US" altLang="ko-KR" sz="800" dirty="0" err="1"/>
                <a:t>Ti</a:t>
              </a:r>
              <a:endParaRPr lang="ko-KR" altLang="en-US" sz="800" dirty="0"/>
            </a:p>
          </p:txBody>
        </p:sp>
      </p:grpSp>
      <p:sp>
        <p:nvSpPr>
          <p:cNvPr id="20" name="TextBox 19">
            <a:extLst>
              <a:ext uri="{FF2B5EF4-FFF2-40B4-BE49-F238E27FC236}">
                <a16:creationId xmlns:a16="http://schemas.microsoft.com/office/drawing/2014/main" id="{A37F69DE-662F-B4DC-C3B5-9EECCCBEC2C5}"/>
              </a:ext>
            </a:extLst>
          </p:cNvPr>
          <p:cNvSpPr txBox="1"/>
          <p:nvPr/>
        </p:nvSpPr>
        <p:spPr>
          <a:xfrm>
            <a:off x="3284221" y="3223024"/>
            <a:ext cx="1901483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100" b="1" dirty="0"/>
              <a:t>Density profile for simulation</a:t>
            </a:r>
            <a:endParaRPr lang="ko-KR" altLang="en-US" sz="1100" b="1" dirty="0"/>
          </a:p>
        </p:txBody>
      </p:sp>
      <p:grpSp>
        <p:nvGrpSpPr>
          <p:cNvPr id="24" name="그룹 23">
            <a:extLst>
              <a:ext uri="{FF2B5EF4-FFF2-40B4-BE49-F238E27FC236}">
                <a16:creationId xmlns:a16="http://schemas.microsoft.com/office/drawing/2014/main" id="{A15973C2-18C5-3C0F-D4D4-C00E15DE502F}"/>
              </a:ext>
            </a:extLst>
          </p:cNvPr>
          <p:cNvGrpSpPr/>
          <p:nvPr/>
        </p:nvGrpSpPr>
        <p:grpSpPr>
          <a:xfrm>
            <a:off x="84305" y="1111250"/>
            <a:ext cx="2941106" cy="2417593"/>
            <a:chOff x="1556972" y="2867928"/>
            <a:chExt cx="4850929" cy="3987470"/>
          </a:xfrm>
        </p:grpSpPr>
        <p:cxnSp>
          <p:nvCxnSpPr>
            <p:cNvPr id="25" name="직선 연결선 24">
              <a:extLst>
                <a:ext uri="{FF2B5EF4-FFF2-40B4-BE49-F238E27FC236}">
                  <a16:creationId xmlns:a16="http://schemas.microsoft.com/office/drawing/2014/main" id="{76B62985-28F7-7FF4-2D25-9A234476364E}"/>
                </a:ext>
              </a:extLst>
            </p:cNvPr>
            <p:cNvCxnSpPr/>
            <p:nvPr/>
          </p:nvCxnSpPr>
          <p:spPr>
            <a:xfrm flipV="1">
              <a:off x="3218299" y="5943840"/>
              <a:ext cx="1090621" cy="522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6" name="아래쪽 화살표 17">
              <a:extLst>
                <a:ext uri="{FF2B5EF4-FFF2-40B4-BE49-F238E27FC236}">
                  <a16:creationId xmlns:a16="http://schemas.microsoft.com/office/drawing/2014/main" id="{A6E882CD-619B-3103-48E2-028F2F612EB9}"/>
                </a:ext>
              </a:extLst>
            </p:cNvPr>
            <p:cNvSpPr/>
            <p:nvPr/>
          </p:nvSpPr>
          <p:spPr>
            <a:xfrm>
              <a:off x="3502190" y="3478092"/>
              <a:ext cx="544218" cy="670330"/>
            </a:xfrm>
            <a:prstGeom prst="downArrow">
              <a:avLst>
                <a:gd name="adj1" fmla="val 50000"/>
                <a:gd name="adj2" fmla="val 50633"/>
              </a:avLst>
            </a:prstGeom>
            <a:solidFill>
              <a:schemeClr val="accent2">
                <a:lumMod val="20000"/>
                <a:lumOff val="80000"/>
              </a:schemeClr>
            </a:solidFill>
            <a:ln>
              <a:solidFill>
                <a:schemeClr val="accent2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100" dirty="0"/>
            </a:p>
          </p:txBody>
        </p:sp>
        <p:sp>
          <p:nvSpPr>
            <p:cNvPr id="27" name="오른쪽 화살표 18">
              <a:extLst>
                <a:ext uri="{FF2B5EF4-FFF2-40B4-BE49-F238E27FC236}">
                  <a16:creationId xmlns:a16="http://schemas.microsoft.com/office/drawing/2014/main" id="{A44568AA-B913-6D0A-8A7E-3C0BA90EFB45}"/>
                </a:ext>
              </a:extLst>
            </p:cNvPr>
            <p:cNvSpPr/>
            <p:nvPr/>
          </p:nvSpPr>
          <p:spPr>
            <a:xfrm rot="19718837">
              <a:off x="1556972" y="4488993"/>
              <a:ext cx="4334946" cy="424640"/>
            </a:xfrm>
            <a:prstGeom prst="rightArrow">
              <a:avLst>
                <a:gd name="adj1" fmla="val 50000"/>
                <a:gd name="adj2" fmla="val 98587"/>
              </a:avLst>
            </a:prstGeom>
            <a:solidFill>
              <a:schemeClr val="accent2">
                <a:lumMod val="40000"/>
                <a:lumOff val="60000"/>
              </a:schemeClr>
            </a:solidFill>
            <a:ln>
              <a:solidFill>
                <a:schemeClr val="accent2">
                  <a:lumMod val="20000"/>
                  <a:lumOff val="80000"/>
                  <a:alpha val="60000"/>
                </a:schemeClr>
              </a:solidFill>
            </a:ln>
            <a:scene3d>
              <a:camera prst="isometricLeftDown"/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100" dirty="0"/>
            </a:p>
          </p:txBody>
        </p:sp>
        <p:sp>
          <p:nvSpPr>
            <p:cNvPr id="28" name="타원 27">
              <a:extLst>
                <a:ext uri="{FF2B5EF4-FFF2-40B4-BE49-F238E27FC236}">
                  <a16:creationId xmlns:a16="http://schemas.microsoft.com/office/drawing/2014/main" id="{0C50B343-797A-CCD4-01BC-99A5892B6FAA}"/>
                </a:ext>
              </a:extLst>
            </p:cNvPr>
            <p:cNvSpPr/>
            <p:nvPr/>
          </p:nvSpPr>
          <p:spPr>
            <a:xfrm>
              <a:off x="3485135" y="4212273"/>
              <a:ext cx="578330" cy="1522713"/>
            </a:xfrm>
            <a:prstGeom prst="ellipse">
              <a:avLst/>
            </a:prstGeom>
            <a:gradFill flip="none" rotWithShape="1">
              <a:gsLst>
                <a:gs pos="100000">
                  <a:schemeClr val="accent6">
                    <a:lumMod val="20000"/>
                    <a:lumOff val="80000"/>
                    <a:alpha val="60000"/>
                  </a:schemeClr>
                </a:gs>
                <a:gs pos="11000">
                  <a:schemeClr val="accent6">
                    <a:lumMod val="60000"/>
                    <a:lumOff val="40000"/>
                  </a:schemeClr>
                </a:gs>
                <a:gs pos="32000">
                  <a:schemeClr val="accent6">
                    <a:lumMod val="40000"/>
                    <a:lumOff val="60000"/>
                  </a:schemeClr>
                </a:gs>
                <a:gs pos="58000">
                  <a:schemeClr val="accent6">
                    <a:lumMod val="40000"/>
                    <a:lumOff val="6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solidFill>
                <a:schemeClr val="accent6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100" dirty="0"/>
            </a:p>
          </p:txBody>
        </p: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AE8D43B8-E175-03D0-F997-264648A1E9C8}"/>
                </a:ext>
              </a:extLst>
            </p:cNvPr>
            <p:cNvSpPr txBox="1"/>
            <p:nvPr/>
          </p:nvSpPr>
          <p:spPr>
            <a:xfrm>
              <a:off x="3274060" y="3436200"/>
              <a:ext cx="1763314" cy="4187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050" dirty="0"/>
                <a:t>Pre-pulse</a:t>
              </a:r>
              <a:endParaRPr lang="ko-KR" altLang="en-US" sz="1050" dirty="0"/>
            </a:p>
          </p:txBody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7B00BFFF-E079-9FB5-8A3B-AABA321B15AB}"/>
                </a:ext>
              </a:extLst>
            </p:cNvPr>
            <p:cNvSpPr txBox="1"/>
            <p:nvPr/>
          </p:nvSpPr>
          <p:spPr>
            <a:xfrm>
              <a:off x="1913216" y="4507615"/>
              <a:ext cx="1329633" cy="4187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050" dirty="0"/>
                <a:t>Main Laser</a:t>
              </a:r>
              <a:endParaRPr lang="ko-KR" altLang="en-US" sz="1050" dirty="0"/>
            </a:p>
          </p:txBody>
        </p:sp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58DFFFAB-F3A5-7B4B-C691-09B8754A5653}"/>
                </a:ext>
              </a:extLst>
            </p:cNvPr>
            <p:cNvSpPr txBox="1"/>
            <p:nvPr/>
          </p:nvSpPr>
          <p:spPr>
            <a:xfrm>
              <a:off x="2599694" y="5889407"/>
              <a:ext cx="2421584" cy="43148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100" dirty="0" err="1"/>
                <a:t>metalic</a:t>
              </a:r>
              <a:r>
                <a:rPr lang="en-US" altLang="ko-KR" sz="1100" dirty="0"/>
                <a:t> disk target</a:t>
              </a:r>
              <a:endParaRPr lang="ko-KR" altLang="en-US" sz="1100" dirty="0"/>
            </a:p>
          </p:txBody>
        </p:sp>
        <p:cxnSp>
          <p:nvCxnSpPr>
            <p:cNvPr id="32" name="직선 연결선 31">
              <a:extLst>
                <a:ext uri="{FF2B5EF4-FFF2-40B4-BE49-F238E27FC236}">
                  <a16:creationId xmlns:a16="http://schemas.microsoft.com/office/drawing/2014/main" id="{8E67EB04-715E-1D61-90BC-A2EA6241AD21}"/>
                </a:ext>
              </a:extLst>
            </p:cNvPr>
            <p:cNvCxnSpPr>
              <a:cxnSpLocks/>
              <a:stCxn id="41" idx="0"/>
            </p:cNvCxnSpPr>
            <p:nvPr/>
          </p:nvCxnSpPr>
          <p:spPr>
            <a:xfrm flipV="1">
              <a:off x="3757562" y="2867928"/>
              <a:ext cx="2650339" cy="1314962"/>
            </a:xfrm>
            <a:prstGeom prst="line">
              <a:avLst/>
            </a:prstGeom>
            <a:ln w="2222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직선 연결선 32">
              <a:extLst>
                <a:ext uri="{FF2B5EF4-FFF2-40B4-BE49-F238E27FC236}">
                  <a16:creationId xmlns:a16="http://schemas.microsoft.com/office/drawing/2014/main" id="{C48A93AE-A443-DF46-3693-46AC89F57621}"/>
                </a:ext>
              </a:extLst>
            </p:cNvPr>
            <p:cNvCxnSpPr>
              <a:cxnSpLocks/>
              <a:stCxn id="41" idx="2"/>
            </p:cNvCxnSpPr>
            <p:nvPr/>
          </p:nvCxnSpPr>
          <p:spPr>
            <a:xfrm>
              <a:off x="3757562" y="5100236"/>
              <a:ext cx="2650339" cy="897357"/>
            </a:xfrm>
            <a:prstGeom prst="line">
              <a:avLst/>
            </a:prstGeom>
            <a:ln w="2222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4" name="평행 사변형 33">
              <a:extLst>
                <a:ext uri="{FF2B5EF4-FFF2-40B4-BE49-F238E27FC236}">
                  <a16:creationId xmlns:a16="http://schemas.microsoft.com/office/drawing/2014/main" id="{D7E6FDD0-59A0-ED6A-88F6-25F5B70D94D9}"/>
                </a:ext>
              </a:extLst>
            </p:cNvPr>
            <p:cNvSpPr/>
            <p:nvPr/>
          </p:nvSpPr>
          <p:spPr>
            <a:xfrm flipV="1">
              <a:off x="3384482" y="4630618"/>
              <a:ext cx="386896" cy="148140"/>
            </a:xfrm>
            <a:prstGeom prst="parallelogram">
              <a:avLst>
                <a:gd name="adj" fmla="val 65391"/>
              </a:avLst>
            </a:prstGeom>
            <a:solidFill>
              <a:srgbClr val="FFD3B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100"/>
            </a:p>
          </p:txBody>
        </p:sp>
        <p:grpSp>
          <p:nvGrpSpPr>
            <p:cNvPr id="35" name="그룹 34">
              <a:extLst>
                <a:ext uri="{FF2B5EF4-FFF2-40B4-BE49-F238E27FC236}">
                  <a16:creationId xmlns:a16="http://schemas.microsoft.com/office/drawing/2014/main" id="{D72DB587-1884-16F2-F4AE-EE41F14AEF9A}"/>
                </a:ext>
              </a:extLst>
            </p:cNvPr>
            <p:cNvGrpSpPr/>
            <p:nvPr/>
          </p:nvGrpSpPr>
          <p:grpSpPr>
            <a:xfrm>
              <a:off x="2400225" y="4330083"/>
              <a:ext cx="2731755" cy="729933"/>
              <a:chOff x="1082216" y="16907171"/>
              <a:chExt cx="3012009" cy="933195"/>
            </a:xfrm>
          </p:grpSpPr>
          <p:sp>
            <p:nvSpPr>
              <p:cNvPr id="43" name="자유형: 도형 42">
                <a:extLst>
                  <a:ext uri="{FF2B5EF4-FFF2-40B4-BE49-F238E27FC236}">
                    <a16:creationId xmlns:a16="http://schemas.microsoft.com/office/drawing/2014/main" id="{F111698E-6314-DC05-D9BF-977559980DB2}"/>
                  </a:ext>
                </a:extLst>
              </p:cNvPr>
              <p:cNvSpPr/>
              <p:nvPr/>
            </p:nvSpPr>
            <p:spPr>
              <a:xfrm>
                <a:off x="1093850" y="16907171"/>
                <a:ext cx="3000375" cy="361960"/>
              </a:xfrm>
              <a:custGeom>
                <a:avLst/>
                <a:gdLst>
                  <a:gd name="connsiteX0" fmla="*/ 0 w 3000375"/>
                  <a:gd name="connsiteY0" fmla="*/ 0 h 361960"/>
                  <a:gd name="connsiteX1" fmla="*/ 1504950 w 3000375"/>
                  <a:gd name="connsiteY1" fmla="*/ 361950 h 361960"/>
                  <a:gd name="connsiteX2" fmla="*/ 3000375 w 3000375"/>
                  <a:gd name="connsiteY2" fmla="*/ 9525 h 3619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3000375" h="361960">
                    <a:moveTo>
                      <a:pt x="0" y="0"/>
                    </a:moveTo>
                    <a:cubicBezTo>
                      <a:pt x="502444" y="180181"/>
                      <a:pt x="1004888" y="360363"/>
                      <a:pt x="1504950" y="361950"/>
                    </a:cubicBezTo>
                    <a:cubicBezTo>
                      <a:pt x="2005012" y="363537"/>
                      <a:pt x="2502693" y="186531"/>
                      <a:pt x="3000375" y="9525"/>
                    </a:cubicBezTo>
                  </a:path>
                </a:pathLst>
              </a:custGeom>
              <a:noFill/>
              <a:ln w="15875"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100"/>
              </a:p>
            </p:txBody>
          </p:sp>
          <p:sp>
            <p:nvSpPr>
              <p:cNvPr id="44" name="자유형: 도형 43">
                <a:extLst>
                  <a:ext uri="{FF2B5EF4-FFF2-40B4-BE49-F238E27FC236}">
                    <a16:creationId xmlns:a16="http://schemas.microsoft.com/office/drawing/2014/main" id="{424E5784-A9A8-FBBE-DEB7-37BFF6228D18}"/>
                  </a:ext>
                </a:extLst>
              </p:cNvPr>
              <p:cNvSpPr/>
              <p:nvPr/>
            </p:nvSpPr>
            <p:spPr>
              <a:xfrm flipV="1">
                <a:off x="1082216" y="17478406"/>
                <a:ext cx="3000375" cy="361960"/>
              </a:xfrm>
              <a:custGeom>
                <a:avLst/>
                <a:gdLst>
                  <a:gd name="connsiteX0" fmla="*/ 0 w 3000375"/>
                  <a:gd name="connsiteY0" fmla="*/ 0 h 361960"/>
                  <a:gd name="connsiteX1" fmla="*/ 1504950 w 3000375"/>
                  <a:gd name="connsiteY1" fmla="*/ 361950 h 361960"/>
                  <a:gd name="connsiteX2" fmla="*/ 3000375 w 3000375"/>
                  <a:gd name="connsiteY2" fmla="*/ 9525 h 3619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3000375" h="361960">
                    <a:moveTo>
                      <a:pt x="0" y="0"/>
                    </a:moveTo>
                    <a:cubicBezTo>
                      <a:pt x="502444" y="180181"/>
                      <a:pt x="1004888" y="360363"/>
                      <a:pt x="1504950" y="361950"/>
                    </a:cubicBezTo>
                    <a:cubicBezTo>
                      <a:pt x="2005012" y="363537"/>
                      <a:pt x="2502693" y="186531"/>
                      <a:pt x="3000375" y="9525"/>
                    </a:cubicBezTo>
                  </a:path>
                </a:pathLst>
              </a:custGeom>
              <a:noFill/>
              <a:ln w="15875"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100"/>
              </a:p>
            </p:txBody>
          </p:sp>
        </p:grpSp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B2800878-0A1B-A2F8-6EBE-41E5C86DAB13}"/>
                </a:ext>
              </a:extLst>
            </p:cNvPr>
            <p:cNvSpPr txBox="1"/>
            <p:nvPr/>
          </p:nvSpPr>
          <p:spPr>
            <a:xfrm>
              <a:off x="2902958" y="6350992"/>
              <a:ext cx="2058452" cy="45687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sz="1100" b="1" dirty="0"/>
                <a:t>Experiment </a:t>
              </a:r>
              <a:r>
                <a:rPr lang="en-US" altLang="ko-KR" sz="1200" b="1" dirty="0"/>
                <a:t>setup</a:t>
              </a:r>
              <a:endParaRPr lang="ko-KR" altLang="en-US" sz="1200" b="1" dirty="0"/>
            </a:p>
          </p:txBody>
        </p:sp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367E6EA1-795F-11C3-853D-A9DD12E98F0B}"/>
                </a:ext>
              </a:extLst>
            </p:cNvPr>
            <p:cNvSpPr txBox="1"/>
            <p:nvPr/>
          </p:nvSpPr>
          <p:spPr>
            <a:xfrm>
              <a:off x="4332573" y="5635005"/>
              <a:ext cx="1017819" cy="40610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000" dirty="0"/>
                <a:t>Ti layer</a:t>
              </a:r>
              <a:endParaRPr lang="ko-KR" altLang="en-US" sz="1000" dirty="0"/>
            </a:p>
          </p:txBody>
        </p:sp>
        <p:sp>
          <p:nvSpPr>
            <p:cNvPr id="38" name="원통 16">
              <a:extLst>
                <a:ext uri="{FF2B5EF4-FFF2-40B4-BE49-F238E27FC236}">
                  <a16:creationId xmlns:a16="http://schemas.microsoft.com/office/drawing/2014/main" id="{35626349-2007-0712-91D5-6E7E9F5A00AE}"/>
                </a:ext>
              </a:extLst>
            </p:cNvPr>
            <p:cNvSpPr/>
            <p:nvPr/>
          </p:nvSpPr>
          <p:spPr>
            <a:xfrm rot="16200000">
              <a:off x="2853536" y="5407872"/>
              <a:ext cx="1801169" cy="1093883"/>
            </a:xfrm>
            <a:prstGeom prst="can">
              <a:avLst>
                <a:gd name="adj" fmla="val 50000"/>
              </a:avLst>
            </a:prstGeom>
            <a:gradFill flip="none" rotWithShape="1">
              <a:gsLst>
                <a:gs pos="50000">
                  <a:srgbClr val="CDCDCD">
                    <a:alpha val="0"/>
                  </a:srgbClr>
                </a:gs>
                <a:gs pos="50000">
                  <a:schemeClr val="bg1">
                    <a:lumMod val="65000"/>
                  </a:schemeClr>
                </a:gs>
                <a:gs pos="79000">
                  <a:schemeClr val="bg1">
                    <a:lumMod val="85000"/>
                  </a:schemeClr>
                </a:gs>
                <a:gs pos="0">
                  <a:schemeClr val="bg1">
                    <a:lumMod val="50000"/>
                    <a:alpha val="0"/>
                  </a:schemeClr>
                </a:gs>
                <a:gs pos="100000">
                  <a:schemeClr val="bg1">
                    <a:lumMod val="50000"/>
                  </a:schemeClr>
                </a:gs>
              </a:gsLst>
              <a:lin ang="0" scaled="1"/>
              <a:tileRect/>
            </a:gradFill>
            <a:ln>
              <a:gradFill flip="none" rotWithShape="1">
                <a:gsLst>
                  <a:gs pos="100000">
                    <a:schemeClr val="tx1"/>
                  </a:gs>
                  <a:gs pos="50000">
                    <a:schemeClr val="accent1">
                      <a:lumMod val="45000"/>
                      <a:lumOff val="55000"/>
                      <a:alpha val="0"/>
                    </a:schemeClr>
                  </a:gs>
                  <a:gs pos="50000">
                    <a:schemeClr val="tx1"/>
                  </a:gs>
                  <a:gs pos="100000">
                    <a:schemeClr val="accent1">
                      <a:lumMod val="30000"/>
                      <a:lumOff val="70000"/>
                    </a:schemeClr>
                  </a:gs>
                </a:gsLst>
                <a:lin ang="0" scaled="1"/>
                <a:tileRect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100" dirty="0"/>
            </a:p>
          </p:txBody>
        </p:sp>
        <p:sp>
          <p:nvSpPr>
            <p:cNvPr id="39" name="타원 38">
              <a:extLst>
                <a:ext uri="{FF2B5EF4-FFF2-40B4-BE49-F238E27FC236}">
                  <a16:creationId xmlns:a16="http://schemas.microsoft.com/office/drawing/2014/main" id="{9C623261-AE41-FD89-1970-4B2B2CCEC4E5}"/>
                </a:ext>
              </a:extLst>
            </p:cNvPr>
            <p:cNvSpPr/>
            <p:nvPr/>
          </p:nvSpPr>
          <p:spPr>
            <a:xfrm>
              <a:off x="3206185" y="5056178"/>
              <a:ext cx="544646" cy="1798317"/>
            </a:xfrm>
            <a:prstGeom prst="ellipse">
              <a:avLst/>
            </a:prstGeom>
            <a:gradFill flip="none" rotWithShape="1">
              <a:gsLst>
                <a:gs pos="50000">
                  <a:srgbClr val="CDCDCD">
                    <a:alpha val="0"/>
                  </a:srgbClr>
                </a:gs>
                <a:gs pos="50000">
                  <a:srgbClr val="C0C0C0"/>
                </a:gs>
                <a:gs pos="100000">
                  <a:schemeClr val="bg1">
                    <a:lumMod val="85000"/>
                  </a:schemeClr>
                </a:gs>
                <a:gs pos="0">
                  <a:schemeClr val="bg1">
                    <a:lumMod val="50000"/>
                    <a:alpha val="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16200000" scaled="1"/>
              <a:tileRect/>
            </a:gradFill>
            <a:ln w="12700">
              <a:gradFill>
                <a:gsLst>
                  <a:gs pos="0">
                    <a:schemeClr val="tx1"/>
                  </a:gs>
                  <a:gs pos="50000">
                    <a:schemeClr val="tx1"/>
                  </a:gs>
                  <a:gs pos="50000">
                    <a:schemeClr val="accent1">
                      <a:lumMod val="45000"/>
                      <a:lumOff val="55000"/>
                      <a:alpha val="0"/>
                    </a:schemeClr>
                  </a:gs>
                  <a:gs pos="100000">
                    <a:schemeClr val="accent1">
                      <a:lumMod val="30000"/>
                      <a:lumOff val="70000"/>
                      <a:alpha val="0"/>
                    </a:schemeClr>
                  </a:gs>
                </a:gsLst>
                <a:lin ang="5400000" scaled="1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100" dirty="0"/>
            </a:p>
          </p:txBody>
        </p:sp>
        <p:sp>
          <p:nvSpPr>
            <p:cNvPr id="40" name="원호 39">
              <a:extLst>
                <a:ext uri="{FF2B5EF4-FFF2-40B4-BE49-F238E27FC236}">
                  <a16:creationId xmlns:a16="http://schemas.microsoft.com/office/drawing/2014/main" id="{1F46335B-BD4C-87C1-14E5-8FB3A143E3FB}"/>
                </a:ext>
              </a:extLst>
            </p:cNvPr>
            <p:cNvSpPr/>
            <p:nvPr/>
          </p:nvSpPr>
          <p:spPr>
            <a:xfrm>
              <a:off x="3298429" y="5045724"/>
              <a:ext cx="493084" cy="1798316"/>
            </a:xfrm>
            <a:prstGeom prst="arc">
              <a:avLst>
                <a:gd name="adj1" fmla="val 16386626"/>
                <a:gd name="adj2" fmla="val 0"/>
              </a:avLst>
            </a:prstGeom>
            <a:ln w="762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ko-KR" altLang="en-US" sz="1100"/>
            </a:p>
          </p:txBody>
        </p:sp>
        <p:sp>
          <p:nvSpPr>
            <p:cNvPr id="41" name="직사각형 40">
              <a:extLst>
                <a:ext uri="{FF2B5EF4-FFF2-40B4-BE49-F238E27FC236}">
                  <a16:creationId xmlns:a16="http://schemas.microsoft.com/office/drawing/2014/main" id="{EF14268E-7EDB-1B80-EBE4-8E50ED0CE770}"/>
                </a:ext>
              </a:extLst>
            </p:cNvPr>
            <p:cNvSpPr/>
            <p:nvPr/>
          </p:nvSpPr>
          <p:spPr>
            <a:xfrm>
              <a:off x="3399741" y="4182890"/>
              <a:ext cx="715640" cy="917346"/>
            </a:xfrm>
            <a:prstGeom prst="rect">
              <a:avLst/>
            </a:prstGeom>
            <a:noFill/>
            <a:ln w="3492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100"/>
            </a:p>
          </p:txBody>
        </p:sp>
        <p:cxnSp>
          <p:nvCxnSpPr>
            <p:cNvPr id="42" name="직선 화살표 연결선 41">
              <a:extLst>
                <a:ext uri="{FF2B5EF4-FFF2-40B4-BE49-F238E27FC236}">
                  <a16:creationId xmlns:a16="http://schemas.microsoft.com/office/drawing/2014/main" id="{80548736-5E11-0405-2681-DA430B9C214C}"/>
                </a:ext>
              </a:extLst>
            </p:cNvPr>
            <p:cNvCxnSpPr>
              <a:cxnSpLocks/>
              <a:stCxn id="37" idx="1"/>
            </p:cNvCxnSpPr>
            <p:nvPr/>
          </p:nvCxnSpPr>
          <p:spPr>
            <a:xfrm flipH="1" flipV="1">
              <a:off x="3873414" y="5702909"/>
              <a:ext cx="459159" cy="13515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47" name="그림 46" descr="텍스트, 스크린샷, 라인, 폰트이(가) 표시된 사진&#10;&#10;자동 생성된 설명">
            <a:extLst>
              <a:ext uri="{FF2B5EF4-FFF2-40B4-BE49-F238E27FC236}">
                <a16:creationId xmlns:a16="http://schemas.microsoft.com/office/drawing/2014/main" id="{3792FAE0-92AC-693F-72B6-66C2679C0C7D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-343"/>
          <a:stretch/>
        </p:blipFill>
        <p:spPr>
          <a:xfrm>
            <a:off x="5425391" y="1005888"/>
            <a:ext cx="3275828" cy="2442193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8" name="TextBox 47">
                <a:extLst>
                  <a:ext uri="{FF2B5EF4-FFF2-40B4-BE49-F238E27FC236}">
                    <a16:creationId xmlns:a16="http://schemas.microsoft.com/office/drawing/2014/main" id="{D9247CE8-2F91-BA8F-1349-681EB0CCB84D}"/>
                  </a:ext>
                </a:extLst>
              </p:cNvPr>
              <p:cNvSpPr txBox="1"/>
              <p:nvPr/>
            </p:nvSpPr>
            <p:spPr>
              <a:xfrm>
                <a:off x="240631" y="2383596"/>
                <a:ext cx="1568918" cy="60016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altLang="ko-KR" sz="1100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ko-KR" sz="1100" b="0" i="1" dirty="0" smtClean="0"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altLang="ko-KR" sz="1100" b="0" i="0" dirty="0" smtClean="0">
                            <a:latin typeface="Cambria Math" panose="02040503050406030204" pitchFamily="18" charset="0"/>
                          </a:rPr>
                          <m:t>L</m:t>
                        </m:r>
                      </m:sub>
                    </m:sSub>
                    <m:r>
                      <a:rPr lang="en-US" altLang="ko-KR" sz="1100" b="0" i="1" dirty="0" smtClean="0">
                        <a:latin typeface="Cambria Math" panose="02040503050406030204" pitchFamily="18" charset="0"/>
                      </a:rPr>
                      <m:t>=30</m:t>
                    </m:r>
                    <m:r>
                      <m:rPr>
                        <m:sty m:val="p"/>
                      </m:rPr>
                      <a:rPr lang="en-US" altLang="ko-KR" sz="1100" b="0" i="0" dirty="0" smtClean="0">
                        <a:latin typeface="Cambria Math" panose="02040503050406030204" pitchFamily="18" charset="0"/>
                      </a:rPr>
                      <m:t>TW</m:t>
                    </m:r>
                  </m:oMath>
                </a14:m>
                <a:r>
                  <a:rPr lang="en-US" altLang="ko-KR" sz="1100" b="0" i="1" dirty="0">
                    <a:latin typeface="Cambria Math" panose="02040503050406030204" pitchFamily="18" charset="0"/>
                  </a:rPr>
                  <a:t> 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altLang="ko-KR" sz="11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ko-KR" sz="1100" b="0" i="1" smtClean="0"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  <m:sub>
                        <m:r>
                          <a:rPr lang="en-US" altLang="ko-KR" sz="1100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altLang="ko-KR" sz="1100" b="0" i="0" smtClean="0">
                        <a:latin typeface="Cambria Math" panose="02040503050406030204" pitchFamily="18" charset="0"/>
                      </a:rPr>
                      <m:t>=10 </m:t>
                    </m:r>
                    <m:r>
                      <m:rPr>
                        <m:sty m:val="p"/>
                      </m:rPr>
                      <a:rPr lang="en-US" altLang="ko-KR" sz="1100" b="0" i="0" smtClean="0">
                        <a:latin typeface="Cambria Math" panose="02040503050406030204" pitchFamily="18" charset="0"/>
                      </a:rPr>
                      <m:t>μm</m:t>
                    </m:r>
                  </m:oMath>
                </a14:m>
                <a:r>
                  <a:rPr lang="en-US" altLang="ko-KR" sz="1100" b="0" dirty="0"/>
                  <a:t> 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altLang="ko-KR" sz="11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ko-KR" sz="1100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altLang="ko-KR" sz="1100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altLang="ko-KR" sz="1100" b="0" i="0" smtClean="0">
                        <a:latin typeface="Cambria Math" panose="02040503050406030204" pitchFamily="18" charset="0"/>
                      </a:rPr>
                      <m:t>=3.0</m:t>
                    </m:r>
                  </m:oMath>
                </a14:m>
                <a:r>
                  <a:rPr lang="ko-KR" altLang="en-US" sz="1100" dirty="0"/>
                  <a:t> </a:t>
                </a:r>
              </a:p>
            </p:txBody>
          </p:sp>
        </mc:Choice>
        <mc:Fallback xmlns="">
          <p:sp>
            <p:nvSpPr>
              <p:cNvPr id="48" name="TextBox 47">
                <a:extLst>
                  <a:ext uri="{FF2B5EF4-FFF2-40B4-BE49-F238E27FC236}">
                    <a16:creationId xmlns:a16="http://schemas.microsoft.com/office/drawing/2014/main" id="{D9247CE8-2F91-BA8F-1349-681EB0CCB84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0631" y="2383596"/>
                <a:ext cx="1568918" cy="600164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5ECF5178-DE8F-500B-AB97-7CF44E732286}"/>
                  </a:ext>
                </a:extLst>
              </p:cNvPr>
              <p:cNvSpPr txBox="1"/>
              <p:nvPr/>
            </p:nvSpPr>
            <p:spPr>
              <a:xfrm>
                <a:off x="4661918" y="2011882"/>
                <a:ext cx="687025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ko-KR" sz="140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ko-KR" sz="1400" i="1" dirty="0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  <m:sub>
                          <m:r>
                            <a:rPr lang="en-US" altLang="ko-KR" sz="1400" i="1" dirty="0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sub>
                      </m:sSub>
                    </m:oMath>
                  </m:oMathPara>
                </a14:m>
                <a:endParaRPr lang="ko-KR" altLang="en-US" sz="1400" dirty="0"/>
              </a:p>
            </p:txBody>
          </p:sp>
        </mc:Choice>
        <mc:Fallback xmlns="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5ECF5178-DE8F-500B-AB97-7CF44E73228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61918" y="2011882"/>
                <a:ext cx="687025" cy="307777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B1C82964-F097-B91D-E05A-7B563749EEB2}"/>
                  </a:ext>
                </a:extLst>
              </p:cNvPr>
              <p:cNvSpPr txBox="1"/>
              <p:nvPr/>
            </p:nvSpPr>
            <p:spPr>
              <a:xfrm>
                <a:off x="4671322" y="2461833"/>
                <a:ext cx="687025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ko-KR" sz="140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ko-KR" sz="1400" i="1" dirty="0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  <m:sub>
                          <m:r>
                            <a:rPr lang="en-US" altLang="ko-KR" sz="1400" b="0" i="1" dirty="0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</m:oMath>
                  </m:oMathPara>
                </a14:m>
                <a:endParaRPr lang="ko-KR" altLang="en-US" sz="1400" dirty="0"/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B1C82964-F097-B91D-E05A-7B563749EEB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71322" y="2461833"/>
                <a:ext cx="687025" cy="307777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TextBox 9">
            <a:extLst>
              <a:ext uri="{FF2B5EF4-FFF2-40B4-BE49-F238E27FC236}">
                <a16:creationId xmlns:a16="http://schemas.microsoft.com/office/drawing/2014/main" id="{4AB385D6-DA5C-9897-7706-FDD033C72520}"/>
              </a:ext>
            </a:extLst>
          </p:cNvPr>
          <p:cNvSpPr txBox="1"/>
          <p:nvPr/>
        </p:nvSpPr>
        <p:spPr>
          <a:xfrm>
            <a:off x="5377925" y="835775"/>
            <a:ext cx="33401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dirty="0"/>
              <a:t>Status of Electron Beams</a:t>
            </a:r>
            <a:endParaRPr lang="ko-KR" altLang="en-US" sz="1200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F5D8BF9E-2AB4-07CA-5B7E-C1683A289541}"/>
              </a:ext>
            </a:extLst>
          </p:cNvPr>
          <p:cNvSpPr txBox="1"/>
          <p:nvPr/>
        </p:nvSpPr>
        <p:spPr>
          <a:xfrm>
            <a:off x="3425440" y="994420"/>
            <a:ext cx="214490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/>
              <a:t>Plasma Density Profile</a:t>
            </a:r>
            <a:endParaRPr lang="ko-KR" altLang="en-US" sz="1200" dirty="0"/>
          </a:p>
        </p:txBody>
      </p:sp>
      <p:sp>
        <p:nvSpPr>
          <p:cNvPr id="54" name="직사각형 53">
            <a:extLst>
              <a:ext uri="{FF2B5EF4-FFF2-40B4-BE49-F238E27FC236}">
                <a16:creationId xmlns:a16="http://schemas.microsoft.com/office/drawing/2014/main" id="{9E106AEF-5A71-3F40-D611-38FB915B40E9}"/>
              </a:ext>
            </a:extLst>
          </p:cNvPr>
          <p:cNvSpPr/>
          <p:nvPr/>
        </p:nvSpPr>
        <p:spPr>
          <a:xfrm>
            <a:off x="2980677" y="2759260"/>
            <a:ext cx="458399" cy="20606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400" dirty="0">
                <a:solidFill>
                  <a:schemeClr val="tx1"/>
                </a:solidFill>
              </a:rPr>
              <a:t>0</a:t>
            </a:r>
            <a:endParaRPr lang="ko-KR" altLang="en-US" sz="1400" dirty="0">
              <a:solidFill>
                <a:schemeClr val="tx1"/>
              </a:solidFill>
            </a:endParaRPr>
          </a:p>
        </p:txBody>
      </p:sp>
      <p:sp>
        <p:nvSpPr>
          <p:cNvPr id="55" name="직사각형 54">
            <a:extLst>
              <a:ext uri="{FF2B5EF4-FFF2-40B4-BE49-F238E27FC236}">
                <a16:creationId xmlns:a16="http://schemas.microsoft.com/office/drawing/2014/main" id="{58EC1B36-F79F-76D7-7493-216281C42E05}"/>
              </a:ext>
            </a:extLst>
          </p:cNvPr>
          <p:cNvSpPr/>
          <p:nvPr/>
        </p:nvSpPr>
        <p:spPr>
          <a:xfrm>
            <a:off x="3978878" y="2759260"/>
            <a:ext cx="458399" cy="20606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400" dirty="0">
                <a:solidFill>
                  <a:schemeClr val="tx1"/>
                </a:solidFill>
              </a:rPr>
              <a:t>100</a:t>
            </a:r>
            <a:endParaRPr lang="ko-KR" altLang="en-US" sz="1400" dirty="0">
              <a:solidFill>
                <a:schemeClr val="tx1"/>
              </a:solidFill>
            </a:endParaRPr>
          </a:p>
        </p:txBody>
      </p:sp>
      <p:sp>
        <p:nvSpPr>
          <p:cNvPr id="56" name="직사각형 55">
            <a:extLst>
              <a:ext uri="{FF2B5EF4-FFF2-40B4-BE49-F238E27FC236}">
                <a16:creationId xmlns:a16="http://schemas.microsoft.com/office/drawing/2014/main" id="{DA935C50-ABC1-278E-CBAE-F2AC1B667C08}"/>
              </a:ext>
            </a:extLst>
          </p:cNvPr>
          <p:cNvSpPr/>
          <p:nvPr/>
        </p:nvSpPr>
        <p:spPr>
          <a:xfrm>
            <a:off x="4486385" y="2759260"/>
            <a:ext cx="458399" cy="20606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400" dirty="0">
                <a:solidFill>
                  <a:schemeClr val="tx1"/>
                </a:solidFill>
              </a:rPr>
              <a:t>150</a:t>
            </a:r>
            <a:endParaRPr lang="ko-KR" altLang="en-US" sz="1400" dirty="0">
              <a:solidFill>
                <a:schemeClr val="tx1"/>
              </a:solidFill>
            </a:endParaRPr>
          </a:p>
        </p:txBody>
      </p:sp>
      <p:sp>
        <p:nvSpPr>
          <p:cNvPr id="57" name="직사각형 56">
            <a:extLst>
              <a:ext uri="{FF2B5EF4-FFF2-40B4-BE49-F238E27FC236}">
                <a16:creationId xmlns:a16="http://schemas.microsoft.com/office/drawing/2014/main" id="{D85E9368-B30B-19D4-3761-3A57DAFB4A86}"/>
              </a:ext>
            </a:extLst>
          </p:cNvPr>
          <p:cNvSpPr/>
          <p:nvPr/>
        </p:nvSpPr>
        <p:spPr>
          <a:xfrm>
            <a:off x="4996311" y="2759260"/>
            <a:ext cx="458399" cy="20606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400" dirty="0">
                <a:solidFill>
                  <a:schemeClr val="tx1"/>
                </a:solidFill>
              </a:rPr>
              <a:t>200</a:t>
            </a:r>
            <a:endParaRPr lang="ko-KR" altLang="en-US" sz="1400" dirty="0">
              <a:solidFill>
                <a:schemeClr val="tx1"/>
              </a:solidFill>
            </a:endParaRPr>
          </a:p>
        </p:txBody>
      </p:sp>
      <p:sp>
        <p:nvSpPr>
          <p:cNvPr id="58" name="직사각형 57">
            <a:extLst>
              <a:ext uri="{FF2B5EF4-FFF2-40B4-BE49-F238E27FC236}">
                <a16:creationId xmlns:a16="http://schemas.microsoft.com/office/drawing/2014/main" id="{C3C07967-4266-B9FC-E897-1F1815652FBE}"/>
              </a:ext>
            </a:extLst>
          </p:cNvPr>
          <p:cNvSpPr/>
          <p:nvPr/>
        </p:nvSpPr>
        <p:spPr>
          <a:xfrm>
            <a:off x="3496562" y="2759260"/>
            <a:ext cx="458399" cy="20606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400" dirty="0">
                <a:solidFill>
                  <a:schemeClr val="tx1"/>
                </a:solidFill>
              </a:rPr>
              <a:t>50</a:t>
            </a:r>
            <a:endParaRPr lang="ko-KR" altLang="en-US" sz="1400" dirty="0">
              <a:solidFill>
                <a:schemeClr val="tx1"/>
              </a:solidFill>
            </a:endParaRPr>
          </a:p>
        </p:txBody>
      </p:sp>
      <p:sp>
        <p:nvSpPr>
          <p:cNvPr id="75" name="TextBox 74">
            <a:extLst>
              <a:ext uri="{FF2B5EF4-FFF2-40B4-BE49-F238E27FC236}">
                <a16:creationId xmlns:a16="http://schemas.microsoft.com/office/drawing/2014/main" id="{C1AAD392-45FC-F04D-8D57-D6AA6F94871C}"/>
              </a:ext>
            </a:extLst>
          </p:cNvPr>
          <p:cNvSpPr txBox="1"/>
          <p:nvPr/>
        </p:nvSpPr>
        <p:spPr>
          <a:xfrm>
            <a:off x="8664755" y="3202665"/>
            <a:ext cx="334010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800" dirty="0"/>
              <a:t>Energy [MeV]</a:t>
            </a:r>
            <a:endParaRPr lang="ko-KR" altLang="en-US" sz="800" dirty="0"/>
          </a:p>
        </p:txBody>
      </p:sp>
      <p:sp>
        <p:nvSpPr>
          <p:cNvPr id="76" name="TextBox 75">
            <a:extLst>
              <a:ext uri="{FF2B5EF4-FFF2-40B4-BE49-F238E27FC236}">
                <a16:creationId xmlns:a16="http://schemas.microsoft.com/office/drawing/2014/main" id="{F98AE8B9-0B27-646D-051D-FEC5EDBFBBE2}"/>
              </a:ext>
            </a:extLst>
          </p:cNvPr>
          <p:cNvSpPr txBox="1"/>
          <p:nvPr/>
        </p:nvSpPr>
        <p:spPr>
          <a:xfrm rot="16200000">
            <a:off x="7562724" y="2008544"/>
            <a:ext cx="2234928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800" dirty="0"/>
              <a:t>Charge Density [</a:t>
            </a:r>
            <a:r>
              <a:rPr lang="en-US" altLang="ko-KR" sz="800" dirty="0" err="1"/>
              <a:t>pC</a:t>
            </a:r>
            <a:r>
              <a:rPr lang="en-US" altLang="ko-KR" sz="800" dirty="0"/>
              <a:t>/um]</a:t>
            </a:r>
            <a:endParaRPr lang="ko-KR" altLang="en-US" sz="800" dirty="0"/>
          </a:p>
        </p:txBody>
      </p:sp>
    </p:spTree>
    <p:extLst>
      <p:ext uri="{BB962C8B-B14F-4D97-AF65-F5344CB8AC3E}">
        <p14:creationId xmlns:p14="http://schemas.microsoft.com/office/powerpoint/2010/main" val="318682745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슬라이드 번호 개체 틀 2">
            <a:extLst>
              <a:ext uri="{FF2B5EF4-FFF2-40B4-BE49-F238E27FC236}">
                <a16:creationId xmlns:a16="http://schemas.microsoft.com/office/drawing/2014/main" id="{0D9E9143-9686-82FC-8994-0DF897C4B3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EE23E5-C1C1-452B-A0E7-6E7F42B3D126}" type="slidenum">
              <a:rPr lang="ko-KR" altLang="en-US" smtClean="0"/>
              <a:pPr/>
              <a:t>9</a:t>
            </a:fld>
            <a:endParaRPr lang="ko-KR" altLang="en-US" dirty="0"/>
          </a:p>
        </p:txBody>
      </p:sp>
      <p:sp>
        <p:nvSpPr>
          <p:cNvPr id="4" name="제목 3">
            <a:extLst>
              <a:ext uri="{FF2B5EF4-FFF2-40B4-BE49-F238E27FC236}">
                <a16:creationId xmlns:a16="http://schemas.microsoft.com/office/drawing/2014/main" id="{7700C8E5-FE13-EE4A-8C2C-45AC6451DB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b="1" dirty="0"/>
              <a:t>Optimization for Ti layer : Thickness &amp; Density</a:t>
            </a:r>
            <a:endParaRPr lang="ko-KR" altLang="en-US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2" name="표 1">
                <a:extLst>
                  <a:ext uri="{FF2B5EF4-FFF2-40B4-BE49-F238E27FC236}">
                    <a16:creationId xmlns:a16="http://schemas.microsoft.com/office/drawing/2014/main" id="{DEB80712-BFA3-2413-D7F1-85F511889A0B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4065415981"/>
                  </p:ext>
                </p:extLst>
              </p:nvPr>
            </p:nvGraphicFramePr>
            <p:xfrm>
              <a:off x="3053729" y="822210"/>
              <a:ext cx="8344722" cy="5664254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900000">
                      <a:extLst>
                        <a:ext uri="{9D8B030D-6E8A-4147-A177-3AD203B41FA5}">
                          <a16:colId xmlns:a16="http://schemas.microsoft.com/office/drawing/2014/main" val="1884993751"/>
                        </a:ext>
                      </a:extLst>
                    </a:gridCol>
                    <a:gridCol w="2481574">
                      <a:extLst>
                        <a:ext uri="{9D8B030D-6E8A-4147-A177-3AD203B41FA5}">
                          <a16:colId xmlns:a16="http://schemas.microsoft.com/office/drawing/2014/main" val="1427246685"/>
                        </a:ext>
                      </a:extLst>
                    </a:gridCol>
                    <a:gridCol w="2481574">
                      <a:extLst>
                        <a:ext uri="{9D8B030D-6E8A-4147-A177-3AD203B41FA5}">
                          <a16:colId xmlns:a16="http://schemas.microsoft.com/office/drawing/2014/main" val="4199405261"/>
                        </a:ext>
                      </a:extLst>
                    </a:gridCol>
                    <a:gridCol w="2481574">
                      <a:extLst>
                        <a:ext uri="{9D8B030D-6E8A-4147-A177-3AD203B41FA5}">
                          <a16:colId xmlns:a16="http://schemas.microsoft.com/office/drawing/2014/main" val="1600113214"/>
                        </a:ext>
                      </a:extLst>
                    </a:gridCol>
                  </a:tblGrid>
                  <a:tr h="620087">
                    <a:tc>
                      <a:txBody>
                        <a:bodyPr/>
                        <a:lstStyle/>
                        <a:p>
                          <a:pPr algn="ctr" latinLnBrk="1"/>
                          <a:endParaRPr lang="ko-KR" altLang="en-US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 latinLnBrk="1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altLang="ko-KR" b="1" i="1" dirty="0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ko-KR" b="1" i="1" dirty="0" smtClean="0">
                                        <a:latin typeface="Cambria Math" panose="02040503050406030204" pitchFamily="18" charset="0"/>
                                      </a:rPr>
                                      <m:t>𝒅</m:t>
                                    </m:r>
                                  </m:e>
                                  <m:sub>
                                    <m:r>
                                      <a:rPr lang="en-US" altLang="ko-KR" b="1" i="0" dirty="0" smtClean="0">
                                        <a:latin typeface="Cambria Math" panose="02040503050406030204" pitchFamily="18" charset="0"/>
                                      </a:rPr>
                                      <m:t>𝐓𝐢</m:t>
                                    </m:r>
                                  </m:sub>
                                </m:sSub>
                                <m:r>
                                  <a:rPr lang="en-US" altLang="ko-KR" b="1" i="1" dirty="0" smtClean="0"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r>
                                  <a:rPr lang="en-US" altLang="ko-KR" b="1" i="1" dirty="0" smtClean="0">
                                    <a:latin typeface="Cambria Math" panose="02040503050406030204" pitchFamily="18" charset="0"/>
                                  </a:rPr>
                                  <m:t>𝟏𝟏𝟎</m:t>
                                </m:r>
                                <m:r>
                                  <a:rPr lang="en-US" altLang="ko-KR" b="1" i="1" dirty="0" smtClean="0"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r>
                                  <a:rPr lang="en-US" altLang="ko-KR" b="1" i="0" dirty="0" smtClean="0">
                                    <a:latin typeface="Cambria Math" panose="02040503050406030204" pitchFamily="18" charset="0"/>
                                  </a:rPr>
                                  <m:t>𝛍</m:t>
                                </m:r>
                                <m:r>
                                  <a:rPr lang="en-US" altLang="ko-KR" b="1" i="0" dirty="0" smtClean="0">
                                    <a:latin typeface="Cambria Math" panose="02040503050406030204" pitchFamily="18" charset="0"/>
                                  </a:rPr>
                                  <m:t>𝐦</m:t>
                                </m:r>
                              </m:oMath>
                            </m:oMathPara>
                          </a14:m>
                          <a:endParaRPr lang="ko-KR" altLang="en-US" b="1" i="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 latinLnBrk="1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altLang="ko-KR" b="1" i="1" dirty="0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ko-KR" b="1" i="1" dirty="0" smtClean="0">
                                        <a:latin typeface="Cambria Math" panose="02040503050406030204" pitchFamily="18" charset="0"/>
                                      </a:rPr>
                                      <m:t>𝒅</m:t>
                                    </m:r>
                                  </m:e>
                                  <m:sub>
                                    <m:r>
                                      <a:rPr lang="en-US" altLang="ko-KR" b="1" i="0" dirty="0" smtClean="0">
                                        <a:latin typeface="Cambria Math" panose="02040503050406030204" pitchFamily="18" charset="0"/>
                                      </a:rPr>
                                      <m:t>𝐓𝐢</m:t>
                                    </m:r>
                                  </m:sub>
                                </m:sSub>
                                <m:r>
                                  <a:rPr lang="en-US" altLang="ko-KR" b="1" i="1" dirty="0" smtClean="0"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r>
                                  <a:rPr lang="en-US" altLang="ko-KR" b="1" i="1" dirty="0" smtClean="0">
                                    <a:latin typeface="Cambria Math" panose="02040503050406030204" pitchFamily="18" charset="0"/>
                                  </a:rPr>
                                  <m:t>𝟏𝟑𝟎</m:t>
                                </m:r>
                                <m:r>
                                  <a:rPr lang="en-US" altLang="ko-KR" b="1" i="1" dirty="0" smtClean="0"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r>
                                  <a:rPr lang="en-US" altLang="ko-KR" b="1" i="0" dirty="0" smtClean="0">
                                    <a:latin typeface="Cambria Math" panose="02040503050406030204" pitchFamily="18" charset="0"/>
                                  </a:rPr>
                                  <m:t>𝛍</m:t>
                                </m:r>
                                <m:r>
                                  <a:rPr lang="en-US" altLang="ko-KR" b="1" i="0" dirty="0" smtClean="0">
                                    <a:latin typeface="Cambria Math" panose="02040503050406030204" pitchFamily="18" charset="0"/>
                                  </a:rPr>
                                  <m:t>𝐦</m:t>
                                </m:r>
                              </m:oMath>
                            </m:oMathPara>
                          </a14:m>
                          <a:endParaRPr lang="ko-KR" altLang="en-US" b="1" i="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 latinLnBrk="1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altLang="ko-KR" b="1" i="1" dirty="0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ko-KR" b="1" i="1" dirty="0" smtClean="0">
                                        <a:latin typeface="Cambria Math" panose="02040503050406030204" pitchFamily="18" charset="0"/>
                                      </a:rPr>
                                      <m:t>𝒅</m:t>
                                    </m:r>
                                  </m:e>
                                  <m:sub>
                                    <m:r>
                                      <a:rPr lang="en-US" altLang="ko-KR" b="1" i="0" dirty="0" smtClean="0">
                                        <a:latin typeface="Cambria Math" panose="02040503050406030204" pitchFamily="18" charset="0"/>
                                      </a:rPr>
                                      <m:t>𝐓𝐢</m:t>
                                    </m:r>
                                  </m:sub>
                                </m:sSub>
                                <m:r>
                                  <a:rPr lang="en-US" altLang="ko-KR" b="1" i="1" dirty="0" smtClean="0"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r>
                                  <a:rPr lang="en-US" altLang="ko-KR" b="1" i="1" dirty="0" smtClean="0">
                                    <a:latin typeface="Cambria Math" panose="02040503050406030204" pitchFamily="18" charset="0"/>
                                  </a:rPr>
                                  <m:t>𝟏𝟓𝟎</m:t>
                                </m:r>
                                <m:r>
                                  <a:rPr lang="en-US" altLang="ko-KR" b="1" i="1" dirty="0" smtClean="0"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r>
                                  <a:rPr lang="en-US" altLang="ko-KR" b="1" i="0" dirty="0" smtClean="0">
                                    <a:latin typeface="Cambria Math" panose="02040503050406030204" pitchFamily="18" charset="0"/>
                                  </a:rPr>
                                  <m:t>𝛍</m:t>
                                </m:r>
                                <m:r>
                                  <a:rPr lang="en-US" altLang="ko-KR" b="1" i="0" dirty="0" smtClean="0">
                                    <a:latin typeface="Cambria Math" panose="02040503050406030204" pitchFamily="18" charset="0"/>
                                  </a:rPr>
                                  <m:t>𝐦</m:t>
                                </m:r>
                              </m:oMath>
                            </m:oMathPara>
                          </a14:m>
                          <a:endParaRPr lang="ko-KR" altLang="en-US" b="1" i="0" dirty="0"/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2726838859"/>
                      </a:ext>
                    </a:extLst>
                  </a:tr>
                  <a:tr h="1681389">
                    <a:tc>
                      <a:txBody>
                        <a:bodyPr/>
                        <a:lstStyle/>
                        <a:p>
                          <a:pPr algn="ctr" latinLnBrk="1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altLang="ko-KR" b="1" i="1" dirty="0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ko-KR" b="1" i="1" dirty="0" smtClean="0">
                                        <a:latin typeface="Cambria Math" panose="02040503050406030204" pitchFamily="18" charset="0"/>
                                      </a:rPr>
                                      <m:t>𝒏</m:t>
                                    </m:r>
                                  </m:e>
                                  <m:sub>
                                    <m:r>
                                      <a:rPr lang="en-US" altLang="ko-KR" b="1" i="0" dirty="0" smtClean="0">
                                        <a:latin typeface="Cambria Math" panose="02040503050406030204" pitchFamily="18" charset="0"/>
                                      </a:rPr>
                                      <m:t>𝐓𝐢</m:t>
                                    </m:r>
                                  </m:sub>
                                </m:sSub>
                                <m:r>
                                  <a:rPr lang="en-US" altLang="ko-KR" b="1" i="1" dirty="0" smtClean="0">
                                    <a:latin typeface="Cambria Math" panose="02040503050406030204" pitchFamily="18" charset="0"/>
                                  </a:rPr>
                                  <m:t>:</m:t>
                                </m:r>
                                <m:sSub>
                                  <m:sSubPr>
                                    <m:ctrlPr>
                                      <a:rPr lang="en-US" altLang="ko-KR" b="1" i="1" dirty="0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ko-KR" b="1" i="1" dirty="0" smtClean="0">
                                        <a:latin typeface="Cambria Math" panose="02040503050406030204" pitchFamily="18" charset="0"/>
                                      </a:rPr>
                                      <m:t>𝒏</m:t>
                                    </m:r>
                                  </m:e>
                                  <m:sub>
                                    <m:r>
                                      <a:rPr lang="en-US" altLang="ko-KR" b="1" i="0" dirty="0" smtClean="0">
                                        <a:latin typeface="Cambria Math" panose="02040503050406030204" pitchFamily="18" charset="0"/>
                                      </a:rPr>
                                      <m:t>𝐀𝐥</m:t>
                                    </m:r>
                                  </m:sub>
                                </m:sSub>
                                <m:r>
                                  <a:rPr lang="en-US" altLang="ko-KR" b="1" i="1" dirty="0"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r>
                                  <a:rPr lang="en-US" altLang="ko-KR" b="1" i="1" dirty="0">
                                    <a:latin typeface="Cambria Math" panose="02040503050406030204" pitchFamily="18" charset="0"/>
                                  </a:rPr>
                                  <m:t>𝟔</m:t>
                                </m:r>
                                <m:r>
                                  <a:rPr lang="en-US" altLang="ko-KR" b="1" i="1" dirty="0">
                                    <a:latin typeface="Cambria Math" panose="02040503050406030204" pitchFamily="18" charset="0"/>
                                  </a:rPr>
                                  <m:t>:</m:t>
                                </m:r>
                                <m:r>
                                  <a:rPr lang="en-US" altLang="ko-KR" b="1" i="1" dirty="0">
                                    <a:latin typeface="Cambria Math" panose="02040503050406030204" pitchFamily="18" charset="0"/>
                                  </a:rPr>
                                  <m:t>𝟔</m:t>
                                </m:r>
                              </m:oMath>
                            </m:oMathPara>
                          </a14:m>
                          <a:endParaRPr lang="ko-KR" altLang="en-US" b="1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 latinLnBrk="1"/>
                          <a:endParaRPr lang="ko-KR" altLang="en-US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 latinLnBrk="1"/>
                          <a:endParaRPr lang="ko-KR" altLang="en-US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 latinLnBrk="1"/>
                          <a:endParaRPr lang="ko-KR" altLang="en-US" dirty="0"/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3675524627"/>
                      </a:ext>
                    </a:extLst>
                  </a:tr>
                  <a:tr h="1681389">
                    <a:tc>
                      <a:txBody>
                        <a:bodyPr/>
                        <a:lstStyle/>
                        <a:p>
                          <a:pPr algn="ctr" latinLnBrk="1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altLang="ko-KR" b="1" i="1" dirty="0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ko-KR" b="1" i="1" dirty="0" smtClean="0">
                                        <a:latin typeface="Cambria Math" panose="02040503050406030204" pitchFamily="18" charset="0"/>
                                      </a:rPr>
                                      <m:t>𝒏</m:t>
                                    </m:r>
                                  </m:e>
                                  <m:sub>
                                    <m:r>
                                      <a:rPr lang="en-US" altLang="ko-KR" b="1" i="0" dirty="0" smtClean="0">
                                        <a:latin typeface="Cambria Math" panose="02040503050406030204" pitchFamily="18" charset="0"/>
                                      </a:rPr>
                                      <m:t>𝐓𝐢</m:t>
                                    </m:r>
                                  </m:sub>
                                </m:sSub>
                                <m:r>
                                  <a:rPr lang="en-US" altLang="ko-KR" b="1" i="1" dirty="0" smtClean="0">
                                    <a:latin typeface="Cambria Math" panose="02040503050406030204" pitchFamily="18" charset="0"/>
                                  </a:rPr>
                                  <m:t>:</m:t>
                                </m:r>
                                <m:sSub>
                                  <m:sSubPr>
                                    <m:ctrlPr>
                                      <a:rPr lang="en-US" altLang="ko-KR" b="1" i="1" dirty="0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ko-KR" b="1" i="1" dirty="0" smtClean="0">
                                        <a:latin typeface="Cambria Math" panose="02040503050406030204" pitchFamily="18" charset="0"/>
                                      </a:rPr>
                                      <m:t>𝒏</m:t>
                                    </m:r>
                                  </m:e>
                                  <m:sub>
                                    <m:r>
                                      <a:rPr lang="en-US" altLang="ko-KR" b="1" i="0" dirty="0" smtClean="0">
                                        <a:latin typeface="Cambria Math" panose="02040503050406030204" pitchFamily="18" charset="0"/>
                                      </a:rPr>
                                      <m:t>𝐀𝐥</m:t>
                                    </m:r>
                                  </m:sub>
                                </m:sSub>
                                <m:r>
                                  <a:rPr lang="en-US" altLang="ko-KR" b="1" i="1" dirty="0"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r>
                                  <a:rPr lang="en-US" altLang="ko-KR" b="1" i="1" dirty="0" smtClean="0">
                                    <a:latin typeface="Cambria Math" panose="02040503050406030204" pitchFamily="18" charset="0"/>
                                  </a:rPr>
                                  <m:t>𝟓</m:t>
                                </m:r>
                                <m:r>
                                  <a:rPr lang="en-US" altLang="ko-KR" b="1" i="1" dirty="0">
                                    <a:latin typeface="Cambria Math" panose="02040503050406030204" pitchFamily="18" charset="0"/>
                                  </a:rPr>
                                  <m:t>:</m:t>
                                </m:r>
                                <m:r>
                                  <a:rPr lang="en-US" altLang="ko-KR" b="1" i="1" dirty="0">
                                    <a:latin typeface="Cambria Math" panose="02040503050406030204" pitchFamily="18" charset="0"/>
                                  </a:rPr>
                                  <m:t>𝟔</m:t>
                                </m:r>
                              </m:oMath>
                            </m:oMathPara>
                          </a14:m>
                          <a:endParaRPr lang="ko-KR" altLang="en-US" b="1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 latinLnBrk="1"/>
                          <a:endParaRPr lang="ko-KR" altLang="en-US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 latinLnBrk="1"/>
                          <a:endParaRPr lang="ko-KR" altLang="en-US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 latinLnBrk="1"/>
                          <a:endParaRPr lang="ko-KR" altLang="en-US" dirty="0"/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3699224522"/>
                      </a:ext>
                    </a:extLst>
                  </a:tr>
                  <a:tr h="1681389">
                    <a:tc>
                      <a:txBody>
                        <a:bodyPr/>
                        <a:lstStyle/>
                        <a:p>
                          <a:pPr algn="ctr" latinLnBrk="1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altLang="ko-KR" b="1" i="1" dirty="0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ko-KR" b="1" i="1" dirty="0" smtClean="0">
                                        <a:latin typeface="Cambria Math" panose="02040503050406030204" pitchFamily="18" charset="0"/>
                                      </a:rPr>
                                      <m:t>𝒏</m:t>
                                    </m:r>
                                  </m:e>
                                  <m:sub>
                                    <m:r>
                                      <a:rPr lang="en-US" altLang="ko-KR" b="1" i="0" dirty="0" smtClean="0">
                                        <a:latin typeface="Cambria Math" panose="02040503050406030204" pitchFamily="18" charset="0"/>
                                      </a:rPr>
                                      <m:t>𝐓𝐢</m:t>
                                    </m:r>
                                  </m:sub>
                                </m:sSub>
                                <m:r>
                                  <a:rPr lang="en-US" altLang="ko-KR" b="1" i="1" dirty="0" smtClean="0">
                                    <a:latin typeface="Cambria Math" panose="02040503050406030204" pitchFamily="18" charset="0"/>
                                  </a:rPr>
                                  <m:t>:</m:t>
                                </m:r>
                                <m:sSub>
                                  <m:sSubPr>
                                    <m:ctrlPr>
                                      <a:rPr lang="en-US" altLang="ko-KR" b="1" i="1" dirty="0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ko-KR" b="1" i="1" dirty="0" smtClean="0">
                                        <a:latin typeface="Cambria Math" panose="02040503050406030204" pitchFamily="18" charset="0"/>
                                      </a:rPr>
                                      <m:t>𝒏</m:t>
                                    </m:r>
                                  </m:e>
                                  <m:sub>
                                    <m:r>
                                      <a:rPr lang="en-US" altLang="ko-KR" b="1" i="0" dirty="0" smtClean="0">
                                        <a:latin typeface="Cambria Math" panose="02040503050406030204" pitchFamily="18" charset="0"/>
                                      </a:rPr>
                                      <m:t>𝐀𝐥</m:t>
                                    </m:r>
                                  </m:sub>
                                </m:sSub>
                                <m:r>
                                  <a:rPr lang="en-US" altLang="ko-KR" b="1" i="1" dirty="0"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r>
                                  <a:rPr lang="en-US" altLang="ko-KR" b="1" i="1" dirty="0" smtClean="0">
                                    <a:latin typeface="Cambria Math" panose="02040503050406030204" pitchFamily="18" charset="0"/>
                                  </a:rPr>
                                  <m:t>𝟒</m:t>
                                </m:r>
                                <m:r>
                                  <a:rPr lang="en-US" altLang="ko-KR" b="1" i="1" dirty="0">
                                    <a:latin typeface="Cambria Math" panose="02040503050406030204" pitchFamily="18" charset="0"/>
                                  </a:rPr>
                                  <m:t>:</m:t>
                                </m:r>
                                <m:r>
                                  <a:rPr lang="en-US" altLang="ko-KR" b="1" i="1" dirty="0">
                                    <a:latin typeface="Cambria Math" panose="02040503050406030204" pitchFamily="18" charset="0"/>
                                  </a:rPr>
                                  <m:t>𝟔</m:t>
                                </m:r>
                              </m:oMath>
                            </m:oMathPara>
                          </a14:m>
                          <a:endParaRPr lang="ko-KR" altLang="en-US" b="1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 latinLnBrk="1"/>
                          <a:endParaRPr lang="ko-KR" altLang="en-US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 latinLnBrk="1"/>
                          <a:endParaRPr lang="ko-KR" altLang="en-US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 latinLnBrk="1"/>
                          <a:endParaRPr lang="ko-KR" altLang="en-US" dirty="0"/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1280211580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2" name="표 1">
                <a:extLst>
                  <a:ext uri="{FF2B5EF4-FFF2-40B4-BE49-F238E27FC236}">
                    <a16:creationId xmlns:a16="http://schemas.microsoft.com/office/drawing/2014/main" id="{DEB80712-BFA3-2413-D7F1-85F511889A0B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4065415981"/>
                  </p:ext>
                </p:extLst>
              </p:nvPr>
            </p:nvGraphicFramePr>
            <p:xfrm>
              <a:off x="3053729" y="822210"/>
              <a:ext cx="8344722" cy="5664254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900000">
                      <a:extLst>
                        <a:ext uri="{9D8B030D-6E8A-4147-A177-3AD203B41FA5}">
                          <a16:colId xmlns:a16="http://schemas.microsoft.com/office/drawing/2014/main" val="1884993751"/>
                        </a:ext>
                      </a:extLst>
                    </a:gridCol>
                    <a:gridCol w="2481574">
                      <a:extLst>
                        <a:ext uri="{9D8B030D-6E8A-4147-A177-3AD203B41FA5}">
                          <a16:colId xmlns:a16="http://schemas.microsoft.com/office/drawing/2014/main" val="1427246685"/>
                        </a:ext>
                      </a:extLst>
                    </a:gridCol>
                    <a:gridCol w="2481574">
                      <a:extLst>
                        <a:ext uri="{9D8B030D-6E8A-4147-A177-3AD203B41FA5}">
                          <a16:colId xmlns:a16="http://schemas.microsoft.com/office/drawing/2014/main" val="4199405261"/>
                        </a:ext>
                      </a:extLst>
                    </a:gridCol>
                    <a:gridCol w="2481574">
                      <a:extLst>
                        <a:ext uri="{9D8B030D-6E8A-4147-A177-3AD203B41FA5}">
                          <a16:colId xmlns:a16="http://schemas.microsoft.com/office/drawing/2014/main" val="1600113214"/>
                        </a:ext>
                      </a:extLst>
                    </a:gridCol>
                  </a:tblGrid>
                  <a:tr h="620087">
                    <a:tc>
                      <a:txBody>
                        <a:bodyPr/>
                        <a:lstStyle/>
                        <a:p>
                          <a:pPr algn="ctr" latinLnBrk="1"/>
                          <a:endParaRPr lang="ko-KR" altLang="en-US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endParaRPr lang="ko-KR"/>
                        </a:p>
                      </a:txBody>
                      <a:tcPr anchor="ctr">
                        <a:blipFill>
                          <a:blip r:embed="rId3"/>
                          <a:stretch>
                            <a:fillRect l="-36609" t="-980" r="-200737" b="-81470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ko-KR"/>
                        </a:p>
                      </a:txBody>
                      <a:tcPr anchor="ctr">
                        <a:blipFill>
                          <a:blip r:embed="rId3"/>
                          <a:stretch>
                            <a:fillRect l="-136275" t="-980" r="-100245" b="-81470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ko-KR"/>
                        </a:p>
                      </a:txBody>
                      <a:tcPr anchor="ctr">
                        <a:blipFill>
                          <a:blip r:embed="rId3"/>
                          <a:stretch>
                            <a:fillRect l="-236855" t="-980" r="-491" b="-814706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726838859"/>
                      </a:ext>
                    </a:extLst>
                  </a:tr>
                  <a:tr h="1681389">
                    <a:tc>
                      <a:txBody>
                        <a:bodyPr/>
                        <a:lstStyle/>
                        <a:p>
                          <a:endParaRPr lang="ko-KR"/>
                        </a:p>
                      </a:txBody>
                      <a:tcPr anchor="ctr">
                        <a:blipFill>
                          <a:blip r:embed="rId3"/>
                          <a:stretch>
                            <a:fillRect l="-676" t="-37319" r="-827027" b="-20108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 latinLnBrk="1"/>
                          <a:endParaRPr lang="ko-KR" altLang="en-US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 latinLnBrk="1"/>
                          <a:endParaRPr lang="ko-KR" altLang="en-US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 latinLnBrk="1"/>
                          <a:endParaRPr lang="ko-KR" altLang="en-US" dirty="0"/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3675524627"/>
                      </a:ext>
                    </a:extLst>
                  </a:tr>
                  <a:tr h="1681389">
                    <a:tc>
                      <a:txBody>
                        <a:bodyPr/>
                        <a:lstStyle/>
                        <a:p>
                          <a:endParaRPr lang="ko-KR"/>
                        </a:p>
                      </a:txBody>
                      <a:tcPr anchor="ctr">
                        <a:blipFill>
                          <a:blip r:embed="rId3"/>
                          <a:stretch>
                            <a:fillRect l="-676" t="-136823" r="-827027" b="-10036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 latinLnBrk="1"/>
                          <a:endParaRPr lang="ko-KR" altLang="en-US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 latinLnBrk="1"/>
                          <a:endParaRPr lang="ko-KR" altLang="en-US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 latinLnBrk="1"/>
                          <a:endParaRPr lang="ko-KR" altLang="en-US" dirty="0"/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3699224522"/>
                      </a:ext>
                    </a:extLst>
                  </a:tr>
                  <a:tr h="1681389">
                    <a:tc>
                      <a:txBody>
                        <a:bodyPr/>
                        <a:lstStyle/>
                        <a:p>
                          <a:endParaRPr lang="ko-KR"/>
                        </a:p>
                      </a:txBody>
                      <a:tcPr anchor="ctr">
                        <a:blipFill>
                          <a:blip r:embed="rId3"/>
                          <a:stretch>
                            <a:fillRect l="-676" t="-237681" r="-827027" b="-72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 latinLnBrk="1"/>
                          <a:endParaRPr lang="ko-KR" altLang="en-US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 latinLnBrk="1"/>
                          <a:endParaRPr lang="ko-KR" altLang="en-US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 latinLnBrk="1"/>
                          <a:endParaRPr lang="ko-KR" altLang="en-US" dirty="0"/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1280211580"/>
                      </a:ext>
                    </a:extLst>
                  </a:tr>
                </a:tbl>
              </a:graphicData>
            </a:graphic>
          </p:graphicFrame>
        </mc:Fallback>
      </mc:AlternateContent>
      <p:pic>
        <p:nvPicPr>
          <p:cNvPr id="20" name="그림 19" descr="스크린샷, 다채로움, 일렉트릭 블루, 그래프이(가) 표시된 사진&#10;&#10;자동 생성된 설명">
            <a:extLst>
              <a:ext uri="{FF2B5EF4-FFF2-40B4-BE49-F238E27FC236}">
                <a16:creationId xmlns:a16="http://schemas.microsoft.com/office/drawing/2014/main" id="{12D14C7F-8614-263A-F82D-EB453B9F4B0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05247" y="1473454"/>
            <a:ext cx="2162584" cy="1621938"/>
          </a:xfrm>
          <a:prstGeom prst="rect">
            <a:avLst/>
          </a:prstGeom>
        </p:spPr>
      </p:pic>
      <p:pic>
        <p:nvPicPr>
          <p:cNvPr id="22" name="그림 21" descr="스크린샷, 다채로움, 라인, 일렉트릭 블루이(가) 표시된 사진&#10;&#10;자동 생성된 설명">
            <a:extLst>
              <a:ext uri="{FF2B5EF4-FFF2-40B4-BE49-F238E27FC236}">
                <a16:creationId xmlns:a16="http://schemas.microsoft.com/office/drawing/2014/main" id="{3D0F1D27-49B9-C4B3-AB64-61FFBF3DB0AA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53870" y="4836604"/>
            <a:ext cx="2162586" cy="1621939"/>
          </a:xfrm>
          <a:prstGeom prst="rect">
            <a:avLst/>
          </a:prstGeom>
        </p:spPr>
      </p:pic>
      <p:pic>
        <p:nvPicPr>
          <p:cNvPr id="24" name="그림 23" descr="스크린샷, 다채로움, 일렉트릭 블루, 그래프이(가) 표시된 사진&#10;&#10;자동 생성된 설명">
            <a:extLst>
              <a:ext uri="{FF2B5EF4-FFF2-40B4-BE49-F238E27FC236}">
                <a16:creationId xmlns:a16="http://schemas.microsoft.com/office/drawing/2014/main" id="{468EC0AB-E8F1-FF8A-F58C-40B82CA62E3C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53870" y="3155028"/>
            <a:ext cx="2162586" cy="1621939"/>
          </a:xfrm>
          <a:prstGeom prst="rect">
            <a:avLst/>
          </a:prstGeom>
        </p:spPr>
      </p:pic>
      <p:pic>
        <p:nvPicPr>
          <p:cNvPr id="26" name="그림 25" descr="스크린샷, 다채로움, 일렉트릭 블루, 라인이(가) 표시된 사진&#10;&#10;자동 생성된 설명">
            <a:extLst>
              <a:ext uri="{FF2B5EF4-FFF2-40B4-BE49-F238E27FC236}">
                <a16:creationId xmlns:a16="http://schemas.microsoft.com/office/drawing/2014/main" id="{39A4EEC7-4AD2-21C5-836B-30C48B6F8AF0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05247" y="4836604"/>
            <a:ext cx="2162586" cy="1621939"/>
          </a:xfrm>
          <a:prstGeom prst="rect">
            <a:avLst/>
          </a:prstGeom>
        </p:spPr>
      </p:pic>
      <p:pic>
        <p:nvPicPr>
          <p:cNvPr id="28" name="그림 27" descr="스크린샷, 다채로움, 일렉트릭 블루, 그래프이(가) 표시된 사진&#10;&#10;자동 생성된 설명">
            <a:extLst>
              <a:ext uri="{FF2B5EF4-FFF2-40B4-BE49-F238E27FC236}">
                <a16:creationId xmlns:a16="http://schemas.microsoft.com/office/drawing/2014/main" id="{4B24ABD6-4AF2-D87D-8069-96702831E97B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79558" y="1473454"/>
            <a:ext cx="2162583" cy="1621937"/>
          </a:xfrm>
          <a:prstGeom prst="rect">
            <a:avLst/>
          </a:prstGeom>
        </p:spPr>
      </p:pic>
      <p:pic>
        <p:nvPicPr>
          <p:cNvPr id="32" name="그림 31">
            <a:extLst>
              <a:ext uri="{FF2B5EF4-FFF2-40B4-BE49-F238E27FC236}">
                <a16:creationId xmlns:a16="http://schemas.microsoft.com/office/drawing/2014/main" id="{09EEFC22-751A-1433-479B-214D33695776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053870" y="1473454"/>
            <a:ext cx="2162582" cy="1621937"/>
          </a:xfrm>
          <a:prstGeom prst="rect">
            <a:avLst/>
          </a:prstGeom>
        </p:spPr>
      </p:pic>
      <p:pic>
        <p:nvPicPr>
          <p:cNvPr id="5" name="그림 4">
            <a:extLst>
              <a:ext uri="{FF2B5EF4-FFF2-40B4-BE49-F238E27FC236}">
                <a16:creationId xmlns:a16="http://schemas.microsoft.com/office/drawing/2014/main" id="{8947D115-862B-4484-8845-FE17E2F583B3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105247" y="3155028"/>
            <a:ext cx="2162584" cy="1621938"/>
          </a:xfrm>
          <a:prstGeom prst="rect">
            <a:avLst/>
          </a:prstGeom>
        </p:spPr>
      </p:pic>
      <p:pic>
        <p:nvPicPr>
          <p:cNvPr id="9" name="그림 8">
            <a:extLst>
              <a:ext uri="{FF2B5EF4-FFF2-40B4-BE49-F238E27FC236}">
                <a16:creationId xmlns:a16="http://schemas.microsoft.com/office/drawing/2014/main" id="{3D2E3B58-8E59-4589-AAF1-64F36B48ED0B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579558" y="4836604"/>
            <a:ext cx="2162585" cy="1621939"/>
          </a:xfrm>
          <a:prstGeom prst="rect">
            <a:avLst/>
          </a:prstGeom>
        </p:spPr>
      </p:pic>
      <p:pic>
        <p:nvPicPr>
          <p:cNvPr id="10" name="그림 9">
            <a:extLst>
              <a:ext uri="{FF2B5EF4-FFF2-40B4-BE49-F238E27FC236}">
                <a16:creationId xmlns:a16="http://schemas.microsoft.com/office/drawing/2014/main" id="{443B77F5-934A-E2C7-8C77-B8A4721D6C47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579558" y="3155028"/>
            <a:ext cx="2162585" cy="1621939"/>
          </a:xfrm>
          <a:prstGeom prst="rect">
            <a:avLst/>
          </a:prstGeom>
        </p:spPr>
      </p:pic>
      <p:pic>
        <p:nvPicPr>
          <p:cNvPr id="14" name="그림 13">
            <a:extLst>
              <a:ext uri="{FF2B5EF4-FFF2-40B4-BE49-F238E27FC236}">
                <a16:creationId xmlns:a16="http://schemas.microsoft.com/office/drawing/2014/main" id="{1C9CD74E-F653-9DB2-82C6-E177EF587D0C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318" r="1" b="9986"/>
          <a:stretch/>
        </p:blipFill>
        <p:spPr>
          <a:xfrm>
            <a:off x="778213" y="1410455"/>
            <a:ext cx="2046100" cy="1540268"/>
          </a:xfrm>
          <a:prstGeom prst="rect">
            <a:avLst/>
          </a:prstGeom>
        </p:spPr>
      </p:pic>
      <p:pic>
        <p:nvPicPr>
          <p:cNvPr id="15" name="그림 14">
            <a:extLst>
              <a:ext uri="{FF2B5EF4-FFF2-40B4-BE49-F238E27FC236}">
                <a16:creationId xmlns:a16="http://schemas.microsoft.com/office/drawing/2014/main" id="{2F302DD4-8021-3291-58A7-D91364706705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603" b="9658"/>
          <a:stretch/>
        </p:blipFill>
        <p:spPr>
          <a:xfrm>
            <a:off x="784698" y="3110429"/>
            <a:ext cx="2039615" cy="1545878"/>
          </a:xfrm>
          <a:prstGeom prst="rect">
            <a:avLst/>
          </a:prstGeom>
        </p:spPr>
      </p:pic>
      <p:pic>
        <p:nvPicPr>
          <p:cNvPr id="16" name="그림 15">
            <a:extLst>
              <a:ext uri="{FF2B5EF4-FFF2-40B4-BE49-F238E27FC236}">
                <a16:creationId xmlns:a16="http://schemas.microsoft.com/office/drawing/2014/main" id="{AC44D339-47DA-F75B-ABFA-AC76530CD341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318" r="1" b="10029"/>
          <a:stretch/>
        </p:blipFill>
        <p:spPr>
          <a:xfrm>
            <a:off x="778213" y="4776967"/>
            <a:ext cx="2046100" cy="1539527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43BFE26A-44FD-4CAC-E760-CFE4FABB01CC}"/>
                  </a:ext>
                </a:extLst>
              </p:cNvPr>
              <p:cNvSpPr txBox="1"/>
              <p:nvPr/>
            </p:nvSpPr>
            <p:spPr>
              <a:xfrm>
                <a:off x="4277292" y="1524468"/>
                <a:ext cx="1514180" cy="5677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altLang="ko-KR" sz="1000" i="1" dirty="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ko-KR" sz="1000" i="1" dirty="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altLang="ko-KR" sz="1000" i="0" dirty="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peak</m:t>
                        </m:r>
                      </m:sub>
                    </m:sSub>
                    <m:r>
                      <a:rPr lang="en-US" altLang="ko-KR" sz="1000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altLang="ko-KR" sz="1000" b="0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136</m:t>
                    </m:r>
                    <m:r>
                      <a:rPr lang="en-US" altLang="ko-KR" sz="1000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altLang="ko-KR" sz="1000" i="0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MeV</m:t>
                    </m:r>
                  </m:oMath>
                </a14:m>
                <a:r>
                  <a:rPr lang="en-US" altLang="ko-KR" sz="1000" dirty="0">
                    <a:solidFill>
                      <a:schemeClr val="bg1"/>
                    </a:solidFill>
                  </a:rPr>
                  <a:t> </a:t>
                </a:r>
              </a:p>
              <a:p>
                <a14:m>
                  <m:oMath xmlns:m="http://schemas.openxmlformats.org/officeDocument/2006/math">
                    <m:r>
                      <a:rPr lang="en-US" altLang="ko-KR" sz="1000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∆</m:t>
                    </m:r>
                    <m:r>
                      <a:rPr lang="en-US" altLang="ko-KR" sz="1000" i="1" dirty="0" err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𝐸</m:t>
                    </m:r>
                    <m:r>
                      <a:rPr lang="en-US" altLang="ko-KR" sz="1000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altLang="ko-KR" sz="1000" b="0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10.3</m:t>
                    </m:r>
                    <m:r>
                      <a:rPr lang="en-US" altLang="ko-KR" sz="1000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 %</m:t>
                    </m:r>
                  </m:oMath>
                </a14:m>
                <a:r>
                  <a:rPr lang="en-US" altLang="ko-KR" sz="1000" dirty="0">
                    <a:solidFill>
                      <a:schemeClr val="bg1"/>
                    </a:solidFill>
                  </a:rPr>
                  <a:t> </a:t>
                </a:r>
              </a:p>
              <a:p>
                <a14:m>
                  <m:oMath xmlns:m="http://schemas.openxmlformats.org/officeDocument/2006/math">
                    <m:r>
                      <a:rPr lang="en-US" altLang="ko-KR" sz="1000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𝜌</m:t>
                    </m:r>
                    <m:r>
                      <a:rPr lang="en-US" altLang="ko-KR" sz="1000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=634 </m:t>
                    </m:r>
                    <m:r>
                      <m:rPr>
                        <m:sty m:val="p"/>
                      </m:rPr>
                      <a:rPr lang="en-US" altLang="ko-KR" sz="1000" i="0" dirty="0" err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pC</m:t>
                    </m:r>
                    <m:r>
                      <a:rPr lang="en-US" altLang="ko-KR" sz="1000" i="0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/</m:t>
                    </m:r>
                    <m:r>
                      <m:rPr>
                        <m:sty m:val="p"/>
                      </m:rPr>
                      <a:rPr lang="en-US" altLang="ko-KR" sz="1000" i="0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μm</m:t>
                    </m:r>
                  </m:oMath>
                </a14:m>
                <a:r>
                  <a:rPr lang="ko-KR" altLang="en-US" sz="1000" dirty="0">
                    <a:solidFill>
                      <a:schemeClr val="bg1"/>
                    </a:solidFill>
                  </a:rPr>
                  <a:t> </a:t>
                </a:r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43BFE26A-44FD-4CAC-E760-CFE4FABB01C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77292" y="1524468"/>
                <a:ext cx="1514180" cy="567720"/>
              </a:xfrm>
              <a:prstGeom prst="rect">
                <a:avLst/>
              </a:prstGeom>
              <a:blipFill>
                <a:blip r:embed="rId16"/>
                <a:stretch>
                  <a:fillRect b="-1075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5C6B2A2A-C15A-B962-8F3A-AED54EB8B54A}"/>
                  </a:ext>
                </a:extLst>
              </p:cNvPr>
              <p:cNvSpPr txBox="1"/>
              <p:nvPr/>
            </p:nvSpPr>
            <p:spPr>
              <a:xfrm>
                <a:off x="4277292" y="4878537"/>
                <a:ext cx="1514180" cy="5677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altLang="ko-KR" sz="1000" i="1" dirty="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ko-KR" sz="1000" i="1" dirty="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altLang="ko-KR" sz="1000" i="0" dirty="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peak</m:t>
                        </m:r>
                      </m:sub>
                    </m:sSub>
                    <m:r>
                      <a:rPr lang="en-US" altLang="ko-KR" sz="1000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altLang="ko-KR" sz="1000" b="0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316</m:t>
                    </m:r>
                    <m:r>
                      <a:rPr lang="en-US" altLang="ko-KR" sz="1000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altLang="ko-KR" sz="1000" i="0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MeV</m:t>
                    </m:r>
                  </m:oMath>
                </a14:m>
                <a:r>
                  <a:rPr lang="en-US" altLang="ko-KR" sz="1000" dirty="0">
                    <a:solidFill>
                      <a:schemeClr val="bg1"/>
                    </a:solidFill>
                  </a:rPr>
                  <a:t> </a:t>
                </a:r>
              </a:p>
              <a:p>
                <a14:m>
                  <m:oMath xmlns:m="http://schemas.openxmlformats.org/officeDocument/2006/math">
                    <m:r>
                      <a:rPr lang="en-US" altLang="ko-KR" sz="1000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∆</m:t>
                    </m:r>
                    <m:r>
                      <a:rPr lang="en-US" altLang="ko-KR" sz="1000" i="1" dirty="0" err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𝐸</m:t>
                    </m:r>
                    <m:r>
                      <a:rPr lang="en-US" altLang="ko-KR" sz="1000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altLang="ko-KR" sz="1000" b="0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4.7</m:t>
                    </m:r>
                    <m:r>
                      <a:rPr lang="en-US" altLang="ko-KR" sz="1000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 %</m:t>
                    </m:r>
                  </m:oMath>
                </a14:m>
                <a:r>
                  <a:rPr lang="en-US" altLang="ko-KR" sz="1000" dirty="0">
                    <a:solidFill>
                      <a:schemeClr val="bg1"/>
                    </a:solidFill>
                  </a:rPr>
                  <a:t> </a:t>
                </a:r>
              </a:p>
              <a:p>
                <a14:m>
                  <m:oMath xmlns:m="http://schemas.openxmlformats.org/officeDocument/2006/math">
                    <m:r>
                      <a:rPr lang="en-US" altLang="ko-KR" sz="1000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𝜌</m:t>
                    </m:r>
                    <m:r>
                      <a:rPr lang="en-US" altLang="ko-KR" sz="1000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=176 </m:t>
                    </m:r>
                    <m:r>
                      <m:rPr>
                        <m:sty m:val="p"/>
                      </m:rPr>
                      <a:rPr lang="en-US" altLang="ko-KR" sz="1000" i="0" dirty="0" err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pC</m:t>
                    </m:r>
                    <m:r>
                      <a:rPr lang="en-US" altLang="ko-KR" sz="1000" i="0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/</m:t>
                    </m:r>
                    <m:r>
                      <m:rPr>
                        <m:sty m:val="p"/>
                      </m:rPr>
                      <a:rPr lang="en-US" altLang="ko-KR" sz="1000" i="0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μm</m:t>
                    </m:r>
                  </m:oMath>
                </a14:m>
                <a:r>
                  <a:rPr lang="ko-KR" altLang="en-US" sz="1000" dirty="0">
                    <a:solidFill>
                      <a:schemeClr val="bg1"/>
                    </a:solidFill>
                  </a:rPr>
                  <a:t> </a:t>
                </a:r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5C6B2A2A-C15A-B962-8F3A-AED54EB8B54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77292" y="4878537"/>
                <a:ext cx="1514180" cy="567720"/>
              </a:xfrm>
              <a:prstGeom prst="rect">
                <a:avLst/>
              </a:prstGeom>
              <a:blipFill>
                <a:blip r:embed="rId17"/>
                <a:stretch>
                  <a:fillRect b="-1075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3642BB02-FA26-C453-D81B-7CD3120F4724}"/>
                  </a:ext>
                </a:extLst>
              </p:cNvPr>
              <p:cNvSpPr txBox="1"/>
              <p:nvPr/>
            </p:nvSpPr>
            <p:spPr>
              <a:xfrm>
                <a:off x="4277292" y="3213389"/>
                <a:ext cx="1514180" cy="5677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altLang="ko-KR" sz="1000" i="1" dirty="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ko-KR" sz="1000" i="1" dirty="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altLang="ko-KR" sz="1000" i="0" dirty="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peak</m:t>
                        </m:r>
                      </m:sub>
                    </m:sSub>
                    <m:r>
                      <a:rPr lang="en-US" altLang="ko-KR" sz="1000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altLang="ko-KR" sz="1000" b="0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218</m:t>
                    </m:r>
                    <m:r>
                      <a:rPr lang="en-US" altLang="ko-KR" sz="1000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altLang="ko-KR" sz="1000" i="0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MeV</m:t>
                    </m:r>
                  </m:oMath>
                </a14:m>
                <a:r>
                  <a:rPr lang="en-US" altLang="ko-KR" sz="1000" dirty="0">
                    <a:solidFill>
                      <a:schemeClr val="bg1"/>
                    </a:solidFill>
                  </a:rPr>
                  <a:t> </a:t>
                </a:r>
              </a:p>
              <a:p>
                <a14:m>
                  <m:oMath xmlns:m="http://schemas.openxmlformats.org/officeDocument/2006/math">
                    <m:r>
                      <a:rPr lang="en-US" altLang="ko-KR" sz="1000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∆</m:t>
                    </m:r>
                    <m:r>
                      <a:rPr lang="en-US" altLang="ko-KR" sz="1000" i="1" dirty="0" err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𝐸</m:t>
                    </m:r>
                    <m:r>
                      <a:rPr lang="en-US" altLang="ko-KR" sz="1000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altLang="ko-KR" sz="1000" b="0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6.0</m:t>
                    </m:r>
                    <m:r>
                      <a:rPr lang="en-US" altLang="ko-KR" sz="1000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 %</m:t>
                    </m:r>
                  </m:oMath>
                </a14:m>
                <a:r>
                  <a:rPr lang="en-US" altLang="ko-KR" sz="1000" dirty="0">
                    <a:solidFill>
                      <a:schemeClr val="bg1"/>
                    </a:solidFill>
                  </a:rPr>
                  <a:t> </a:t>
                </a:r>
              </a:p>
              <a:p>
                <a14:m>
                  <m:oMath xmlns:m="http://schemas.openxmlformats.org/officeDocument/2006/math">
                    <m:r>
                      <a:rPr lang="en-US" altLang="ko-KR" sz="1000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𝜌</m:t>
                    </m:r>
                    <m:r>
                      <a:rPr lang="en-US" altLang="ko-KR" sz="1000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=268 </m:t>
                    </m:r>
                    <m:r>
                      <m:rPr>
                        <m:sty m:val="p"/>
                      </m:rPr>
                      <a:rPr lang="en-US" altLang="ko-KR" sz="1000" i="0" dirty="0" err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pC</m:t>
                    </m:r>
                    <m:r>
                      <a:rPr lang="en-US" altLang="ko-KR" sz="1000" i="0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/</m:t>
                    </m:r>
                    <m:r>
                      <m:rPr>
                        <m:sty m:val="p"/>
                      </m:rPr>
                      <a:rPr lang="en-US" altLang="ko-KR" sz="1000" i="0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μm</m:t>
                    </m:r>
                  </m:oMath>
                </a14:m>
                <a:r>
                  <a:rPr lang="ko-KR" altLang="en-US" sz="1000" dirty="0">
                    <a:solidFill>
                      <a:schemeClr val="bg1"/>
                    </a:solidFill>
                  </a:rPr>
                  <a:t> </a:t>
                </a:r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3642BB02-FA26-C453-D81B-7CD3120F472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77292" y="3213389"/>
                <a:ext cx="1514180" cy="567720"/>
              </a:xfrm>
              <a:prstGeom prst="rect">
                <a:avLst/>
              </a:prstGeom>
              <a:blipFill>
                <a:blip r:embed="rId18"/>
                <a:stretch>
                  <a:fillRect b="-1075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0AE4CFDD-71F2-60FD-C683-5B4000A8B3D6}"/>
                  </a:ext>
                </a:extLst>
              </p:cNvPr>
              <p:cNvSpPr txBox="1"/>
              <p:nvPr/>
            </p:nvSpPr>
            <p:spPr>
              <a:xfrm>
                <a:off x="6800373" y="1524468"/>
                <a:ext cx="1514180" cy="5677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altLang="ko-KR" sz="1000" i="1" dirty="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ko-KR" sz="1000" i="1" dirty="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altLang="ko-KR" sz="1000" i="0" dirty="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peak</m:t>
                        </m:r>
                      </m:sub>
                    </m:sSub>
                    <m:r>
                      <a:rPr lang="en-US" altLang="ko-KR" sz="1000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altLang="ko-KR" sz="1000" b="0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117</m:t>
                    </m:r>
                    <m:r>
                      <a:rPr lang="en-US" altLang="ko-KR" sz="1000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altLang="ko-KR" sz="1000" i="0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MeV</m:t>
                    </m:r>
                  </m:oMath>
                </a14:m>
                <a:r>
                  <a:rPr lang="en-US" altLang="ko-KR" sz="1000" dirty="0">
                    <a:solidFill>
                      <a:schemeClr val="bg1"/>
                    </a:solidFill>
                  </a:rPr>
                  <a:t> </a:t>
                </a:r>
              </a:p>
              <a:p>
                <a14:m>
                  <m:oMath xmlns:m="http://schemas.openxmlformats.org/officeDocument/2006/math">
                    <m:r>
                      <a:rPr lang="en-US" altLang="ko-KR" sz="1000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∆</m:t>
                    </m:r>
                    <m:r>
                      <a:rPr lang="en-US" altLang="ko-KR" sz="1000" i="1" dirty="0" err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𝐸</m:t>
                    </m:r>
                    <m:r>
                      <a:rPr lang="en-US" altLang="ko-KR" sz="1000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altLang="ko-KR" sz="1000" b="0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15.4</m:t>
                    </m:r>
                    <m:r>
                      <a:rPr lang="en-US" altLang="ko-KR" sz="1000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 %</m:t>
                    </m:r>
                  </m:oMath>
                </a14:m>
                <a:r>
                  <a:rPr lang="en-US" altLang="ko-KR" sz="1000" dirty="0">
                    <a:solidFill>
                      <a:schemeClr val="bg1"/>
                    </a:solidFill>
                  </a:rPr>
                  <a:t> </a:t>
                </a:r>
              </a:p>
              <a:p>
                <a14:m>
                  <m:oMath xmlns:m="http://schemas.openxmlformats.org/officeDocument/2006/math">
                    <m:r>
                      <a:rPr lang="en-US" altLang="ko-KR" sz="1000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𝜌</m:t>
                    </m:r>
                    <m:r>
                      <a:rPr lang="en-US" altLang="ko-KR" sz="1000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=1035 </m:t>
                    </m:r>
                    <m:r>
                      <m:rPr>
                        <m:sty m:val="p"/>
                      </m:rPr>
                      <a:rPr lang="en-US" altLang="ko-KR" sz="1000" i="0" dirty="0" err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pC</m:t>
                    </m:r>
                    <m:r>
                      <a:rPr lang="en-US" altLang="ko-KR" sz="1000" i="0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/</m:t>
                    </m:r>
                    <m:r>
                      <m:rPr>
                        <m:sty m:val="p"/>
                      </m:rPr>
                      <a:rPr lang="en-US" altLang="ko-KR" sz="1000" i="0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μm</m:t>
                    </m:r>
                  </m:oMath>
                </a14:m>
                <a:r>
                  <a:rPr lang="ko-KR" altLang="en-US" sz="1000" dirty="0">
                    <a:solidFill>
                      <a:schemeClr val="bg1"/>
                    </a:solidFill>
                  </a:rPr>
                  <a:t> </a:t>
                </a:r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0AE4CFDD-71F2-60FD-C683-5B4000A8B3D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00373" y="1524468"/>
                <a:ext cx="1514180" cy="567720"/>
              </a:xfrm>
              <a:prstGeom prst="rect">
                <a:avLst/>
              </a:prstGeom>
              <a:blipFill>
                <a:blip r:embed="rId19"/>
                <a:stretch>
                  <a:fillRect b="-1075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B22A7AF1-9D03-AB11-2F86-75499AC3D61E}"/>
                  </a:ext>
                </a:extLst>
              </p:cNvPr>
              <p:cNvSpPr txBox="1"/>
              <p:nvPr/>
            </p:nvSpPr>
            <p:spPr>
              <a:xfrm>
                <a:off x="6800373" y="4878537"/>
                <a:ext cx="1514180" cy="5677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altLang="ko-KR" sz="1000" i="1" dirty="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ko-KR" sz="1000" i="1" dirty="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altLang="ko-KR" sz="1000" i="0" dirty="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peak</m:t>
                        </m:r>
                      </m:sub>
                    </m:sSub>
                    <m:r>
                      <a:rPr lang="en-US" altLang="ko-KR" sz="1000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altLang="ko-KR" sz="1000" b="0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311</m:t>
                    </m:r>
                    <m:r>
                      <a:rPr lang="en-US" altLang="ko-KR" sz="1000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altLang="ko-KR" sz="1000" i="0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MeV</m:t>
                    </m:r>
                  </m:oMath>
                </a14:m>
                <a:r>
                  <a:rPr lang="en-US" altLang="ko-KR" sz="1000" dirty="0">
                    <a:solidFill>
                      <a:schemeClr val="bg1"/>
                    </a:solidFill>
                  </a:rPr>
                  <a:t> </a:t>
                </a:r>
              </a:p>
              <a:p>
                <a14:m>
                  <m:oMath xmlns:m="http://schemas.openxmlformats.org/officeDocument/2006/math">
                    <m:r>
                      <a:rPr lang="en-US" altLang="ko-KR" sz="1000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∆</m:t>
                    </m:r>
                    <m:r>
                      <a:rPr lang="en-US" altLang="ko-KR" sz="1000" i="1" dirty="0" err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𝐸</m:t>
                    </m:r>
                    <m:r>
                      <a:rPr lang="en-US" altLang="ko-KR" sz="1000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altLang="ko-KR" sz="1000" b="0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4.8</m:t>
                    </m:r>
                    <m:r>
                      <a:rPr lang="en-US" altLang="ko-KR" sz="1000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 %</m:t>
                    </m:r>
                  </m:oMath>
                </a14:m>
                <a:r>
                  <a:rPr lang="en-US" altLang="ko-KR" sz="1000" dirty="0">
                    <a:solidFill>
                      <a:schemeClr val="bg1"/>
                    </a:solidFill>
                  </a:rPr>
                  <a:t> </a:t>
                </a:r>
              </a:p>
              <a:p>
                <a14:m>
                  <m:oMath xmlns:m="http://schemas.openxmlformats.org/officeDocument/2006/math">
                    <m:r>
                      <a:rPr lang="en-US" altLang="ko-KR" sz="1000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𝜌</m:t>
                    </m:r>
                    <m:r>
                      <a:rPr lang="en-US" altLang="ko-KR" sz="1000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=187 </m:t>
                    </m:r>
                    <m:r>
                      <m:rPr>
                        <m:sty m:val="p"/>
                      </m:rPr>
                      <a:rPr lang="en-US" altLang="ko-KR" sz="1000" i="0" dirty="0" err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pC</m:t>
                    </m:r>
                    <m:r>
                      <a:rPr lang="en-US" altLang="ko-KR" sz="1000" i="0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/</m:t>
                    </m:r>
                    <m:r>
                      <m:rPr>
                        <m:sty m:val="p"/>
                      </m:rPr>
                      <a:rPr lang="en-US" altLang="ko-KR" sz="1000" i="0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μm</m:t>
                    </m:r>
                  </m:oMath>
                </a14:m>
                <a:r>
                  <a:rPr lang="ko-KR" altLang="en-US" sz="1000" dirty="0">
                    <a:solidFill>
                      <a:schemeClr val="bg1"/>
                    </a:solidFill>
                  </a:rPr>
                  <a:t> </a:t>
                </a:r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B22A7AF1-9D03-AB11-2F86-75499AC3D61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00373" y="4878537"/>
                <a:ext cx="1514180" cy="567720"/>
              </a:xfrm>
              <a:prstGeom prst="rect">
                <a:avLst/>
              </a:prstGeom>
              <a:blipFill>
                <a:blip r:embed="rId20"/>
                <a:stretch>
                  <a:fillRect b="-1075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4215FCEE-4720-2E3F-F6FC-513F3A758D16}"/>
                  </a:ext>
                </a:extLst>
              </p:cNvPr>
              <p:cNvSpPr txBox="1"/>
              <p:nvPr/>
            </p:nvSpPr>
            <p:spPr>
              <a:xfrm>
                <a:off x="6800373" y="3213389"/>
                <a:ext cx="1514180" cy="5677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altLang="ko-KR" sz="1000" i="1" dirty="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ko-KR" sz="1000" i="1" dirty="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altLang="ko-KR" sz="1000" i="0" dirty="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peak</m:t>
                        </m:r>
                      </m:sub>
                    </m:sSub>
                    <m:r>
                      <a:rPr lang="en-US" altLang="ko-KR" sz="1000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altLang="ko-KR" sz="1000" b="0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187</m:t>
                    </m:r>
                    <m:r>
                      <a:rPr lang="en-US" altLang="ko-KR" sz="1000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altLang="ko-KR" sz="1000" i="0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MeV</m:t>
                    </m:r>
                  </m:oMath>
                </a14:m>
                <a:r>
                  <a:rPr lang="en-US" altLang="ko-KR" sz="1000" dirty="0">
                    <a:solidFill>
                      <a:schemeClr val="bg1"/>
                    </a:solidFill>
                  </a:rPr>
                  <a:t> </a:t>
                </a:r>
              </a:p>
              <a:p>
                <a14:m>
                  <m:oMath xmlns:m="http://schemas.openxmlformats.org/officeDocument/2006/math">
                    <m:r>
                      <a:rPr lang="en-US" altLang="ko-KR" sz="1000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∆</m:t>
                    </m:r>
                    <m:r>
                      <a:rPr lang="en-US" altLang="ko-KR" sz="1000" i="1" dirty="0" err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𝐸</m:t>
                    </m:r>
                    <m:r>
                      <a:rPr lang="en-US" altLang="ko-KR" sz="1000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altLang="ko-KR" sz="1000" b="0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10.2</m:t>
                    </m:r>
                    <m:r>
                      <a:rPr lang="en-US" altLang="ko-KR" sz="1000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 %</m:t>
                    </m:r>
                  </m:oMath>
                </a14:m>
                <a:r>
                  <a:rPr lang="en-US" altLang="ko-KR" sz="1000" dirty="0">
                    <a:solidFill>
                      <a:schemeClr val="bg1"/>
                    </a:solidFill>
                  </a:rPr>
                  <a:t> </a:t>
                </a:r>
              </a:p>
              <a:p>
                <a14:m>
                  <m:oMath xmlns:m="http://schemas.openxmlformats.org/officeDocument/2006/math">
                    <m:r>
                      <a:rPr lang="en-US" altLang="ko-KR" sz="1000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𝜌</m:t>
                    </m:r>
                    <m:r>
                      <a:rPr lang="en-US" altLang="ko-KR" sz="1000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=559 </m:t>
                    </m:r>
                    <m:r>
                      <m:rPr>
                        <m:sty m:val="p"/>
                      </m:rPr>
                      <a:rPr lang="en-US" altLang="ko-KR" sz="1000" i="0" dirty="0" err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pC</m:t>
                    </m:r>
                    <m:r>
                      <a:rPr lang="en-US" altLang="ko-KR" sz="1000" i="0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/</m:t>
                    </m:r>
                    <m:r>
                      <m:rPr>
                        <m:sty m:val="p"/>
                      </m:rPr>
                      <a:rPr lang="en-US" altLang="ko-KR" sz="1000" i="0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μm</m:t>
                    </m:r>
                  </m:oMath>
                </a14:m>
                <a:r>
                  <a:rPr lang="ko-KR" altLang="en-US" sz="1000" dirty="0">
                    <a:solidFill>
                      <a:schemeClr val="bg1"/>
                    </a:solidFill>
                  </a:rPr>
                  <a:t> </a:t>
                </a:r>
              </a:p>
            </p:txBody>
          </p:sp>
        </mc:Choice>
        <mc:Fallback xmlns="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4215FCEE-4720-2E3F-F6FC-513F3A758D1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00373" y="3213389"/>
                <a:ext cx="1514180" cy="567720"/>
              </a:xfrm>
              <a:prstGeom prst="rect">
                <a:avLst/>
              </a:prstGeom>
              <a:blipFill>
                <a:blip r:embed="rId21"/>
                <a:stretch>
                  <a:fillRect b="-1075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7A31CEAC-382F-4093-C413-B2DB1A329F7C}"/>
                  </a:ext>
                </a:extLst>
              </p:cNvPr>
              <p:cNvSpPr txBox="1"/>
              <p:nvPr/>
            </p:nvSpPr>
            <p:spPr>
              <a:xfrm>
                <a:off x="9322487" y="1524468"/>
                <a:ext cx="1514180" cy="5677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altLang="ko-KR" sz="1000" i="1" dirty="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ko-KR" sz="1000" i="1" dirty="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altLang="ko-KR" sz="1000" i="0" dirty="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peak</m:t>
                        </m:r>
                      </m:sub>
                    </m:sSub>
                    <m:r>
                      <a:rPr lang="en-US" altLang="ko-KR" sz="1000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altLang="ko-KR" sz="1000" b="0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108</m:t>
                    </m:r>
                    <m:r>
                      <a:rPr lang="en-US" altLang="ko-KR" sz="1000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altLang="ko-KR" sz="1000" i="0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MeV</m:t>
                    </m:r>
                  </m:oMath>
                </a14:m>
                <a:r>
                  <a:rPr lang="en-US" altLang="ko-KR" sz="1000" dirty="0">
                    <a:solidFill>
                      <a:schemeClr val="bg1"/>
                    </a:solidFill>
                  </a:rPr>
                  <a:t> </a:t>
                </a:r>
              </a:p>
              <a:p>
                <a14:m>
                  <m:oMath xmlns:m="http://schemas.openxmlformats.org/officeDocument/2006/math">
                    <m:r>
                      <a:rPr lang="en-US" altLang="ko-KR" sz="1000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∆</m:t>
                    </m:r>
                    <m:r>
                      <a:rPr lang="en-US" altLang="ko-KR" sz="1000" i="1" dirty="0" err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𝐸</m:t>
                    </m:r>
                    <m:r>
                      <a:rPr lang="en-US" altLang="ko-KR" sz="1000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altLang="ko-KR" sz="1000" b="0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23.1</m:t>
                    </m:r>
                    <m:r>
                      <a:rPr lang="en-US" altLang="ko-KR" sz="1000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 %</m:t>
                    </m:r>
                  </m:oMath>
                </a14:m>
                <a:r>
                  <a:rPr lang="en-US" altLang="ko-KR" sz="1000" dirty="0">
                    <a:solidFill>
                      <a:schemeClr val="bg1"/>
                    </a:solidFill>
                  </a:rPr>
                  <a:t> </a:t>
                </a:r>
              </a:p>
              <a:p>
                <a14:m>
                  <m:oMath xmlns:m="http://schemas.openxmlformats.org/officeDocument/2006/math">
                    <m:r>
                      <a:rPr lang="en-US" altLang="ko-KR" sz="1000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𝜌</m:t>
                    </m:r>
                    <m:r>
                      <a:rPr lang="en-US" altLang="ko-KR" sz="1000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=1234 </m:t>
                    </m:r>
                    <m:r>
                      <m:rPr>
                        <m:sty m:val="p"/>
                      </m:rPr>
                      <a:rPr lang="en-US" altLang="ko-KR" sz="1000" i="0" dirty="0" err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pC</m:t>
                    </m:r>
                    <m:r>
                      <a:rPr lang="en-US" altLang="ko-KR" sz="1000" i="0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/</m:t>
                    </m:r>
                    <m:r>
                      <m:rPr>
                        <m:sty m:val="p"/>
                      </m:rPr>
                      <a:rPr lang="en-US" altLang="ko-KR" sz="1000" i="0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μm</m:t>
                    </m:r>
                  </m:oMath>
                </a14:m>
                <a:r>
                  <a:rPr lang="ko-KR" altLang="en-US" sz="1000" dirty="0">
                    <a:solidFill>
                      <a:schemeClr val="bg1"/>
                    </a:solidFill>
                  </a:rPr>
                  <a:t> </a:t>
                </a:r>
              </a:p>
            </p:txBody>
          </p:sp>
        </mc:Choice>
        <mc:Fallback xmlns="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7A31CEAC-382F-4093-C413-B2DB1A329F7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22487" y="1524468"/>
                <a:ext cx="1514180" cy="567720"/>
              </a:xfrm>
              <a:prstGeom prst="rect">
                <a:avLst/>
              </a:prstGeom>
              <a:blipFill>
                <a:blip r:embed="rId22"/>
                <a:stretch>
                  <a:fillRect b="-1075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D2575C06-4CDB-23AF-C894-8D926DBED4D2}"/>
                  </a:ext>
                </a:extLst>
              </p:cNvPr>
              <p:cNvSpPr txBox="1"/>
              <p:nvPr/>
            </p:nvSpPr>
            <p:spPr>
              <a:xfrm>
                <a:off x="9322487" y="4878537"/>
                <a:ext cx="1514180" cy="5677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altLang="ko-KR" sz="1000" i="1" dirty="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ko-KR" sz="1000" i="1" dirty="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altLang="ko-KR" sz="1000" i="0" dirty="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peak</m:t>
                        </m:r>
                      </m:sub>
                    </m:sSub>
                    <m:r>
                      <a:rPr lang="en-US" altLang="ko-KR" sz="1000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altLang="ko-KR" sz="1000" b="0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310</m:t>
                    </m:r>
                    <m:r>
                      <a:rPr lang="en-US" altLang="ko-KR" sz="1000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altLang="ko-KR" sz="1000" i="0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MeV</m:t>
                    </m:r>
                  </m:oMath>
                </a14:m>
                <a:r>
                  <a:rPr lang="en-US" altLang="ko-KR" sz="1000" dirty="0">
                    <a:solidFill>
                      <a:schemeClr val="bg1"/>
                    </a:solidFill>
                  </a:rPr>
                  <a:t> </a:t>
                </a:r>
              </a:p>
              <a:p>
                <a14:m>
                  <m:oMath xmlns:m="http://schemas.openxmlformats.org/officeDocument/2006/math">
                    <m:r>
                      <a:rPr lang="en-US" altLang="ko-KR" sz="1000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∆</m:t>
                    </m:r>
                    <m:r>
                      <a:rPr lang="en-US" altLang="ko-KR" sz="1000" i="1" dirty="0" err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𝐸</m:t>
                    </m:r>
                    <m:r>
                      <a:rPr lang="en-US" altLang="ko-KR" sz="1000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altLang="ko-KR" sz="1000" b="0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5.5</m:t>
                    </m:r>
                    <m:r>
                      <a:rPr lang="en-US" altLang="ko-KR" sz="1000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 %</m:t>
                    </m:r>
                  </m:oMath>
                </a14:m>
                <a:r>
                  <a:rPr lang="en-US" altLang="ko-KR" sz="1000" dirty="0">
                    <a:solidFill>
                      <a:schemeClr val="bg1"/>
                    </a:solidFill>
                  </a:rPr>
                  <a:t> </a:t>
                </a:r>
              </a:p>
              <a:p>
                <a14:m>
                  <m:oMath xmlns:m="http://schemas.openxmlformats.org/officeDocument/2006/math">
                    <m:r>
                      <a:rPr lang="en-US" altLang="ko-KR" sz="1000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𝜌</m:t>
                    </m:r>
                    <m:r>
                      <a:rPr lang="en-US" altLang="ko-KR" sz="1000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=203 </m:t>
                    </m:r>
                    <m:r>
                      <m:rPr>
                        <m:sty m:val="p"/>
                      </m:rPr>
                      <a:rPr lang="en-US" altLang="ko-KR" sz="1000" i="0" dirty="0" err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pC</m:t>
                    </m:r>
                    <m:r>
                      <a:rPr lang="en-US" altLang="ko-KR" sz="1000" i="0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/</m:t>
                    </m:r>
                    <m:r>
                      <m:rPr>
                        <m:sty m:val="p"/>
                      </m:rPr>
                      <a:rPr lang="en-US" altLang="ko-KR" sz="1000" i="0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μm</m:t>
                    </m:r>
                  </m:oMath>
                </a14:m>
                <a:r>
                  <a:rPr lang="ko-KR" altLang="en-US" sz="1000" dirty="0">
                    <a:solidFill>
                      <a:schemeClr val="bg1"/>
                    </a:solidFill>
                  </a:rPr>
                  <a:t> </a:t>
                </a:r>
              </a:p>
            </p:txBody>
          </p:sp>
        </mc:Choice>
        <mc:Fallback xmlns="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D2575C06-4CDB-23AF-C894-8D926DBED4D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22487" y="4878537"/>
                <a:ext cx="1514180" cy="567720"/>
              </a:xfrm>
              <a:prstGeom prst="rect">
                <a:avLst/>
              </a:prstGeom>
              <a:blipFill>
                <a:blip r:embed="rId23"/>
                <a:stretch>
                  <a:fillRect b="-1075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30235FF6-A9B2-9CCA-FF4F-4CF4F7CE1CD1}"/>
                  </a:ext>
                </a:extLst>
              </p:cNvPr>
              <p:cNvSpPr txBox="1"/>
              <p:nvPr/>
            </p:nvSpPr>
            <p:spPr>
              <a:xfrm>
                <a:off x="9322487" y="3213389"/>
                <a:ext cx="1514180" cy="5677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altLang="ko-KR" sz="1000" i="1" dirty="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ko-KR" sz="1000" i="1" dirty="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altLang="ko-KR" sz="1000" i="0" dirty="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peak</m:t>
                        </m:r>
                      </m:sub>
                    </m:sSub>
                    <m:r>
                      <a:rPr lang="en-US" altLang="ko-KR" sz="1000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altLang="ko-KR" sz="1000" b="0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164</m:t>
                    </m:r>
                    <m:r>
                      <a:rPr lang="en-US" altLang="ko-KR" sz="1000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altLang="ko-KR" sz="1000" i="0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MeV</m:t>
                    </m:r>
                  </m:oMath>
                </a14:m>
                <a:r>
                  <a:rPr lang="en-US" altLang="ko-KR" sz="1000" dirty="0">
                    <a:solidFill>
                      <a:schemeClr val="bg1"/>
                    </a:solidFill>
                  </a:rPr>
                  <a:t> </a:t>
                </a:r>
              </a:p>
              <a:p>
                <a14:m>
                  <m:oMath xmlns:m="http://schemas.openxmlformats.org/officeDocument/2006/math">
                    <m:r>
                      <a:rPr lang="en-US" altLang="ko-KR" sz="1000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∆</m:t>
                    </m:r>
                    <m:r>
                      <a:rPr lang="en-US" altLang="ko-KR" sz="1000" i="1" dirty="0" err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𝐸</m:t>
                    </m:r>
                    <m:r>
                      <a:rPr lang="en-US" altLang="ko-KR" sz="1000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altLang="ko-KR" sz="1000" b="0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18.9</m:t>
                    </m:r>
                    <m:r>
                      <a:rPr lang="en-US" altLang="ko-KR" sz="1000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 %</m:t>
                    </m:r>
                  </m:oMath>
                </a14:m>
                <a:r>
                  <a:rPr lang="en-US" altLang="ko-KR" sz="1000" dirty="0">
                    <a:solidFill>
                      <a:schemeClr val="bg1"/>
                    </a:solidFill>
                  </a:rPr>
                  <a:t> </a:t>
                </a:r>
              </a:p>
              <a:p>
                <a14:m>
                  <m:oMath xmlns:m="http://schemas.openxmlformats.org/officeDocument/2006/math">
                    <m:r>
                      <a:rPr lang="en-US" altLang="ko-KR" sz="1000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𝜌</m:t>
                    </m:r>
                    <m:r>
                      <a:rPr lang="en-US" altLang="ko-KR" sz="1000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=798 </m:t>
                    </m:r>
                    <m:r>
                      <m:rPr>
                        <m:sty m:val="p"/>
                      </m:rPr>
                      <a:rPr lang="en-US" altLang="ko-KR" sz="1000" i="0" dirty="0" err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pC</m:t>
                    </m:r>
                    <m:r>
                      <a:rPr lang="en-US" altLang="ko-KR" sz="1000" i="0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/</m:t>
                    </m:r>
                    <m:r>
                      <m:rPr>
                        <m:sty m:val="p"/>
                      </m:rPr>
                      <a:rPr lang="en-US" altLang="ko-KR" sz="1000" i="0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μm</m:t>
                    </m:r>
                  </m:oMath>
                </a14:m>
                <a:r>
                  <a:rPr lang="ko-KR" altLang="en-US" sz="1000" dirty="0">
                    <a:solidFill>
                      <a:schemeClr val="bg1"/>
                    </a:solidFill>
                  </a:rPr>
                  <a:t> </a:t>
                </a:r>
              </a:p>
            </p:txBody>
          </p:sp>
        </mc:Choice>
        <mc:Fallback xmlns="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30235FF6-A9B2-9CCA-FF4F-4CF4F7CE1CD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22487" y="3213389"/>
                <a:ext cx="1514180" cy="567720"/>
              </a:xfrm>
              <a:prstGeom prst="rect">
                <a:avLst/>
              </a:prstGeom>
              <a:blipFill>
                <a:blip r:embed="rId24"/>
                <a:stretch>
                  <a:fillRect b="-1075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7" name="TextBox 56">
            <a:extLst>
              <a:ext uri="{FF2B5EF4-FFF2-40B4-BE49-F238E27FC236}">
                <a16:creationId xmlns:a16="http://schemas.microsoft.com/office/drawing/2014/main" id="{C43CDBC5-6A96-9119-A6FF-0DA9FFCA1266}"/>
              </a:ext>
            </a:extLst>
          </p:cNvPr>
          <p:cNvSpPr txBox="1"/>
          <p:nvPr/>
        </p:nvSpPr>
        <p:spPr>
          <a:xfrm>
            <a:off x="753713" y="1150720"/>
            <a:ext cx="214490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600" dirty="0"/>
              <a:t>Plasma Density Profile</a:t>
            </a:r>
            <a:endParaRPr lang="ko-KR" altLang="en-US" sz="1600" dirty="0"/>
          </a:p>
        </p:txBody>
      </p:sp>
      <p:sp>
        <p:nvSpPr>
          <p:cNvPr id="58" name="직사각형 57">
            <a:extLst>
              <a:ext uri="{FF2B5EF4-FFF2-40B4-BE49-F238E27FC236}">
                <a16:creationId xmlns:a16="http://schemas.microsoft.com/office/drawing/2014/main" id="{C326E672-9BBF-CF28-2762-E7DD5E984D02}"/>
              </a:ext>
            </a:extLst>
          </p:cNvPr>
          <p:cNvSpPr/>
          <p:nvPr/>
        </p:nvSpPr>
        <p:spPr>
          <a:xfrm>
            <a:off x="554900" y="6319623"/>
            <a:ext cx="458399" cy="20606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400" dirty="0">
                <a:solidFill>
                  <a:schemeClr val="tx1"/>
                </a:solidFill>
              </a:rPr>
              <a:t>0</a:t>
            </a:r>
            <a:endParaRPr lang="ko-KR" altLang="en-US" sz="1400" dirty="0">
              <a:solidFill>
                <a:schemeClr val="tx1"/>
              </a:solidFill>
            </a:endParaRPr>
          </a:p>
        </p:txBody>
      </p:sp>
      <p:sp>
        <p:nvSpPr>
          <p:cNvPr id="59" name="직사각형 58">
            <a:extLst>
              <a:ext uri="{FF2B5EF4-FFF2-40B4-BE49-F238E27FC236}">
                <a16:creationId xmlns:a16="http://schemas.microsoft.com/office/drawing/2014/main" id="{917C85E7-85D9-2609-0AA4-7BA4D908E8F2}"/>
              </a:ext>
            </a:extLst>
          </p:cNvPr>
          <p:cNvSpPr/>
          <p:nvPr/>
        </p:nvSpPr>
        <p:spPr>
          <a:xfrm>
            <a:off x="1508055" y="6319623"/>
            <a:ext cx="458399" cy="20606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400" dirty="0">
                <a:solidFill>
                  <a:schemeClr val="tx1"/>
                </a:solidFill>
              </a:rPr>
              <a:t>100</a:t>
            </a:r>
            <a:endParaRPr lang="ko-KR" altLang="en-US" sz="1400" dirty="0">
              <a:solidFill>
                <a:schemeClr val="tx1"/>
              </a:solidFill>
            </a:endParaRPr>
          </a:p>
        </p:txBody>
      </p:sp>
      <p:sp>
        <p:nvSpPr>
          <p:cNvPr id="61" name="직사각형 60">
            <a:extLst>
              <a:ext uri="{FF2B5EF4-FFF2-40B4-BE49-F238E27FC236}">
                <a16:creationId xmlns:a16="http://schemas.microsoft.com/office/drawing/2014/main" id="{E81D428C-A29B-0AD6-3804-A53859AC66B4}"/>
              </a:ext>
            </a:extLst>
          </p:cNvPr>
          <p:cNvSpPr/>
          <p:nvPr/>
        </p:nvSpPr>
        <p:spPr>
          <a:xfrm>
            <a:off x="2436920" y="6319623"/>
            <a:ext cx="458399" cy="20606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400" dirty="0">
                <a:solidFill>
                  <a:schemeClr val="tx1"/>
                </a:solidFill>
              </a:rPr>
              <a:t>200</a:t>
            </a:r>
            <a:endParaRPr lang="ko-KR" altLang="en-US" sz="1400" dirty="0">
              <a:solidFill>
                <a:schemeClr val="tx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0CAF906F-1D3E-F0C8-BFA3-6FD90EEC5138}"/>
                  </a:ext>
                </a:extLst>
              </p:cNvPr>
              <p:cNvSpPr txBox="1"/>
              <p:nvPr/>
            </p:nvSpPr>
            <p:spPr>
              <a:xfrm>
                <a:off x="2197895" y="2206884"/>
                <a:ext cx="687025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ko-KR" sz="140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ko-KR" sz="1400" i="1" dirty="0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  <m:sub>
                          <m:r>
                            <a:rPr lang="en-US" altLang="ko-KR" sz="1400" i="1" dirty="0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sub>
                      </m:sSub>
                    </m:oMath>
                  </m:oMathPara>
                </a14:m>
                <a:endParaRPr lang="ko-KR" altLang="en-US" sz="1400" dirty="0"/>
              </a:p>
            </p:txBody>
          </p:sp>
        </mc:Choice>
        <mc:Fallback xmlns="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0CAF906F-1D3E-F0C8-BFA3-6FD90EEC513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97895" y="2206884"/>
                <a:ext cx="687025" cy="307777"/>
              </a:xfrm>
              <a:prstGeom prst="rect">
                <a:avLst/>
              </a:prstGeom>
              <a:blipFill>
                <a:blip r:embed="rId2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A47DD124-1F97-232B-C348-61263FBA0B2B}"/>
                  </a:ext>
                </a:extLst>
              </p:cNvPr>
              <p:cNvSpPr txBox="1"/>
              <p:nvPr/>
            </p:nvSpPr>
            <p:spPr>
              <a:xfrm>
                <a:off x="2197895" y="2656835"/>
                <a:ext cx="687025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ko-KR" sz="140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ko-KR" sz="1400" i="1" dirty="0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  <m:sub>
                          <m:r>
                            <a:rPr lang="en-US" altLang="ko-KR" sz="1400" b="0" i="1" dirty="0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</m:oMath>
                  </m:oMathPara>
                </a14:m>
                <a:endParaRPr lang="ko-KR" altLang="en-US" sz="1400" dirty="0"/>
              </a:p>
            </p:txBody>
          </p:sp>
        </mc:Choice>
        <mc:Fallback xmlns="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A47DD124-1F97-232B-C348-61263FBA0B2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97895" y="2656835"/>
                <a:ext cx="687025" cy="307777"/>
              </a:xfrm>
              <a:prstGeom prst="rect">
                <a:avLst/>
              </a:prstGeom>
              <a:blipFill>
                <a:blip r:embed="rId2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38EEB345-A666-B535-5B59-F445880CCD53}"/>
                  </a:ext>
                </a:extLst>
              </p:cNvPr>
              <p:cNvSpPr txBox="1"/>
              <p:nvPr/>
            </p:nvSpPr>
            <p:spPr>
              <a:xfrm>
                <a:off x="2197895" y="3903428"/>
                <a:ext cx="687025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ko-KR" sz="140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ko-KR" sz="1400" i="1" dirty="0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  <m:sub>
                          <m:r>
                            <a:rPr lang="en-US" altLang="ko-KR" sz="1400" i="1" dirty="0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sub>
                      </m:sSub>
                    </m:oMath>
                  </m:oMathPara>
                </a14:m>
                <a:endParaRPr lang="ko-KR" altLang="en-US" sz="1400" dirty="0"/>
              </a:p>
            </p:txBody>
          </p:sp>
        </mc:Choice>
        <mc:Fallback xmlns="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38EEB345-A666-B535-5B59-F445880CCD5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97895" y="3903428"/>
                <a:ext cx="687025" cy="307777"/>
              </a:xfrm>
              <a:prstGeom prst="rect">
                <a:avLst/>
              </a:prstGeom>
              <a:blipFill>
                <a:blip r:embed="rId2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A901A3DD-A2D5-69B5-1C64-BE2C845B18B2}"/>
                  </a:ext>
                </a:extLst>
              </p:cNvPr>
              <p:cNvSpPr txBox="1"/>
              <p:nvPr/>
            </p:nvSpPr>
            <p:spPr>
              <a:xfrm>
                <a:off x="2197895" y="4353379"/>
                <a:ext cx="687025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ko-KR" sz="140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ko-KR" sz="1400" i="1" dirty="0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  <m:sub>
                          <m:r>
                            <a:rPr lang="en-US" altLang="ko-KR" sz="1400" b="0" i="1" dirty="0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</m:oMath>
                  </m:oMathPara>
                </a14:m>
                <a:endParaRPr lang="ko-KR" altLang="en-US" sz="1400" dirty="0"/>
              </a:p>
            </p:txBody>
          </p:sp>
        </mc:Choice>
        <mc:Fallback xmlns=""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A901A3DD-A2D5-69B5-1C64-BE2C845B18B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97895" y="4353379"/>
                <a:ext cx="687025" cy="307777"/>
              </a:xfrm>
              <a:prstGeom prst="rect">
                <a:avLst/>
              </a:prstGeom>
              <a:blipFill>
                <a:blip r:embed="rId2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C99580EB-155D-7D43-C0A0-98FE35A4B3AB}"/>
                  </a:ext>
                </a:extLst>
              </p:cNvPr>
              <p:cNvSpPr txBox="1"/>
              <p:nvPr/>
            </p:nvSpPr>
            <p:spPr>
              <a:xfrm>
                <a:off x="2197895" y="5565249"/>
                <a:ext cx="687025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ko-KR" sz="140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ko-KR" sz="1400" i="1" dirty="0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  <m:sub>
                          <m:r>
                            <a:rPr lang="en-US" altLang="ko-KR" sz="1400" i="1" dirty="0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sub>
                      </m:sSub>
                    </m:oMath>
                  </m:oMathPara>
                </a14:m>
                <a:endParaRPr lang="ko-KR" altLang="en-US" sz="1400" dirty="0"/>
              </a:p>
            </p:txBody>
          </p:sp>
        </mc:Choice>
        <mc:Fallback xmlns="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C99580EB-155D-7D43-C0A0-98FE35A4B3A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97895" y="5565249"/>
                <a:ext cx="687025" cy="307777"/>
              </a:xfrm>
              <a:prstGeom prst="rect">
                <a:avLst/>
              </a:prstGeom>
              <a:blipFill>
                <a:blip r:embed="rId2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1" name="TextBox 40">
                <a:extLst>
                  <a:ext uri="{FF2B5EF4-FFF2-40B4-BE49-F238E27FC236}">
                    <a16:creationId xmlns:a16="http://schemas.microsoft.com/office/drawing/2014/main" id="{423C4691-0F78-84E8-10D6-CF7AEC887083}"/>
                  </a:ext>
                </a:extLst>
              </p:cNvPr>
              <p:cNvSpPr txBox="1"/>
              <p:nvPr/>
            </p:nvSpPr>
            <p:spPr>
              <a:xfrm>
                <a:off x="2197895" y="6015200"/>
                <a:ext cx="687025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ko-KR" sz="140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ko-KR" sz="1400" i="1" dirty="0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  <m:sub>
                          <m:r>
                            <a:rPr lang="en-US" altLang="ko-KR" sz="1400" b="0" i="1" dirty="0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</m:oMath>
                  </m:oMathPara>
                </a14:m>
                <a:endParaRPr lang="ko-KR" altLang="en-US" sz="1400" dirty="0"/>
              </a:p>
            </p:txBody>
          </p:sp>
        </mc:Choice>
        <mc:Fallback xmlns="">
          <p:sp>
            <p:nvSpPr>
              <p:cNvPr id="41" name="TextBox 40">
                <a:extLst>
                  <a:ext uri="{FF2B5EF4-FFF2-40B4-BE49-F238E27FC236}">
                    <a16:creationId xmlns:a16="http://schemas.microsoft.com/office/drawing/2014/main" id="{423C4691-0F78-84E8-10D6-CF7AEC88708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97895" y="6015200"/>
                <a:ext cx="687025" cy="307777"/>
              </a:xfrm>
              <a:prstGeom prst="rect">
                <a:avLst/>
              </a:prstGeom>
              <a:blipFill>
                <a:blip r:embed="rId2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0" name="직사각형 49">
            <a:extLst>
              <a:ext uri="{FF2B5EF4-FFF2-40B4-BE49-F238E27FC236}">
                <a16:creationId xmlns:a16="http://schemas.microsoft.com/office/drawing/2014/main" id="{2CA5C8D4-5AAB-A4EA-2D65-C8844FE02283}"/>
              </a:ext>
            </a:extLst>
          </p:cNvPr>
          <p:cNvSpPr/>
          <p:nvPr/>
        </p:nvSpPr>
        <p:spPr>
          <a:xfrm>
            <a:off x="708736" y="2090151"/>
            <a:ext cx="1023472" cy="903196"/>
          </a:xfrm>
          <a:prstGeom prst="rect">
            <a:avLst/>
          </a:prstGeom>
          <a:noFill/>
          <a:ln>
            <a:solidFill>
              <a:srgbClr val="FF303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4CCF4B96-32BC-33B0-19AB-3DCFA26315E7}"/>
              </a:ext>
            </a:extLst>
          </p:cNvPr>
          <p:cNvSpPr txBox="1"/>
          <p:nvPr/>
        </p:nvSpPr>
        <p:spPr>
          <a:xfrm>
            <a:off x="785705" y="1769688"/>
            <a:ext cx="6768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>
                <a:solidFill>
                  <a:srgbClr val="FF0000"/>
                </a:solidFill>
              </a:rPr>
              <a:t>ramp</a:t>
            </a:r>
            <a:endParaRPr lang="ko-KR" altLang="en-US" dirty="0">
              <a:solidFill>
                <a:srgbClr val="FF0000"/>
              </a:solidFill>
            </a:endParaRPr>
          </a:p>
        </p:txBody>
      </p:sp>
      <p:sp>
        <p:nvSpPr>
          <p:cNvPr id="64" name="직사각형 63">
            <a:extLst>
              <a:ext uri="{FF2B5EF4-FFF2-40B4-BE49-F238E27FC236}">
                <a16:creationId xmlns:a16="http://schemas.microsoft.com/office/drawing/2014/main" id="{6F12592F-E012-FAA8-FBB5-A79BF16CDC56}"/>
              </a:ext>
            </a:extLst>
          </p:cNvPr>
          <p:cNvSpPr/>
          <p:nvPr/>
        </p:nvSpPr>
        <p:spPr>
          <a:xfrm>
            <a:off x="708736" y="3979676"/>
            <a:ext cx="1029912" cy="714034"/>
          </a:xfrm>
          <a:prstGeom prst="rect">
            <a:avLst/>
          </a:prstGeom>
          <a:noFill/>
          <a:ln>
            <a:solidFill>
              <a:srgbClr val="FF303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65" name="TextBox 64">
            <a:extLst>
              <a:ext uri="{FF2B5EF4-FFF2-40B4-BE49-F238E27FC236}">
                <a16:creationId xmlns:a16="http://schemas.microsoft.com/office/drawing/2014/main" id="{D2047992-D329-3A8B-692F-7BC9216B8884}"/>
              </a:ext>
            </a:extLst>
          </p:cNvPr>
          <p:cNvSpPr txBox="1"/>
          <p:nvPr/>
        </p:nvSpPr>
        <p:spPr>
          <a:xfrm>
            <a:off x="773733" y="3662494"/>
            <a:ext cx="6768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>
                <a:solidFill>
                  <a:srgbClr val="FF0000"/>
                </a:solidFill>
              </a:rPr>
              <a:t>ramp</a:t>
            </a:r>
            <a:endParaRPr lang="ko-KR" altLang="en-US" dirty="0">
              <a:solidFill>
                <a:srgbClr val="FF0000"/>
              </a:solidFill>
            </a:endParaRPr>
          </a:p>
        </p:txBody>
      </p:sp>
      <p:sp>
        <p:nvSpPr>
          <p:cNvPr id="71" name="직사각형 70">
            <a:extLst>
              <a:ext uri="{FF2B5EF4-FFF2-40B4-BE49-F238E27FC236}">
                <a16:creationId xmlns:a16="http://schemas.microsoft.com/office/drawing/2014/main" id="{08A99081-0B4C-0A5B-CAC5-E291521526F8}"/>
              </a:ext>
            </a:extLst>
          </p:cNvPr>
          <p:cNvSpPr/>
          <p:nvPr/>
        </p:nvSpPr>
        <p:spPr>
          <a:xfrm>
            <a:off x="708736" y="5763296"/>
            <a:ext cx="1023472" cy="581908"/>
          </a:xfrm>
          <a:prstGeom prst="rect">
            <a:avLst/>
          </a:prstGeom>
          <a:noFill/>
          <a:ln>
            <a:solidFill>
              <a:srgbClr val="FF303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2" name="TextBox 71">
            <a:extLst>
              <a:ext uri="{FF2B5EF4-FFF2-40B4-BE49-F238E27FC236}">
                <a16:creationId xmlns:a16="http://schemas.microsoft.com/office/drawing/2014/main" id="{A8E5898B-D537-FC4B-F9F8-EB854D695BBE}"/>
              </a:ext>
            </a:extLst>
          </p:cNvPr>
          <p:cNvSpPr txBox="1"/>
          <p:nvPr/>
        </p:nvSpPr>
        <p:spPr>
          <a:xfrm>
            <a:off x="753713" y="5449560"/>
            <a:ext cx="6768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>
                <a:solidFill>
                  <a:srgbClr val="FF0000"/>
                </a:solidFill>
              </a:rPr>
              <a:t>ramp</a:t>
            </a:r>
            <a:endParaRPr lang="ko-KR" altLang="en-US" dirty="0">
              <a:solidFill>
                <a:srgbClr val="FF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9" name="직사각형 78">
                <a:extLst>
                  <a:ext uri="{FF2B5EF4-FFF2-40B4-BE49-F238E27FC236}">
                    <a16:creationId xmlns:a16="http://schemas.microsoft.com/office/drawing/2014/main" id="{3C3C0500-E221-93CA-7B0F-44779B33D642}"/>
                  </a:ext>
                </a:extLst>
              </p:cNvPr>
              <p:cNvSpPr/>
              <p:nvPr/>
            </p:nvSpPr>
            <p:spPr>
              <a:xfrm>
                <a:off x="1975399" y="1880006"/>
                <a:ext cx="523599" cy="233851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ko-KR" sz="1400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ko-KR" sz="1400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𝑑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altLang="ko-KR" sz="1400" i="0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TI</m:t>
                          </m:r>
                        </m:sub>
                      </m:sSub>
                    </m:oMath>
                  </m:oMathPara>
                </a14:m>
                <a:endParaRPr lang="ko-KR" altLang="en-US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79" name="직사각형 78">
                <a:extLst>
                  <a:ext uri="{FF2B5EF4-FFF2-40B4-BE49-F238E27FC236}">
                    <a16:creationId xmlns:a16="http://schemas.microsoft.com/office/drawing/2014/main" id="{3C3C0500-E221-93CA-7B0F-44779B33D64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75399" y="1880006"/>
                <a:ext cx="523599" cy="233851"/>
              </a:xfrm>
              <a:prstGeom prst="rect">
                <a:avLst/>
              </a:prstGeom>
              <a:blipFill>
                <a:blip r:embed="rId29"/>
                <a:stretch>
                  <a:fillRect b="-10256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1" name="직사각형 80">
                <a:extLst>
                  <a:ext uri="{FF2B5EF4-FFF2-40B4-BE49-F238E27FC236}">
                    <a16:creationId xmlns:a16="http://schemas.microsoft.com/office/drawing/2014/main" id="{D9388CCC-931D-7EA2-5AD9-E86344D12014}"/>
                  </a:ext>
                </a:extLst>
              </p:cNvPr>
              <p:cNvSpPr/>
              <p:nvPr/>
            </p:nvSpPr>
            <p:spPr>
              <a:xfrm>
                <a:off x="1949770" y="3592502"/>
                <a:ext cx="523599" cy="233851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ko-KR" sz="1400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ko-KR" sz="1400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𝑑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altLang="ko-KR" sz="1400" i="0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TI</m:t>
                          </m:r>
                        </m:sub>
                      </m:sSub>
                    </m:oMath>
                  </m:oMathPara>
                </a14:m>
                <a:endParaRPr lang="ko-KR" altLang="en-US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81" name="직사각형 80">
                <a:extLst>
                  <a:ext uri="{FF2B5EF4-FFF2-40B4-BE49-F238E27FC236}">
                    <a16:creationId xmlns:a16="http://schemas.microsoft.com/office/drawing/2014/main" id="{D9388CCC-931D-7EA2-5AD9-E86344D1201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49770" y="3592502"/>
                <a:ext cx="523599" cy="233851"/>
              </a:xfrm>
              <a:prstGeom prst="rect">
                <a:avLst/>
              </a:prstGeom>
              <a:blipFill>
                <a:blip r:embed="rId29"/>
                <a:stretch>
                  <a:fillRect b="-10256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5" name="직사각형 84">
                <a:extLst>
                  <a:ext uri="{FF2B5EF4-FFF2-40B4-BE49-F238E27FC236}">
                    <a16:creationId xmlns:a16="http://schemas.microsoft.com/office/drawing/2014/main" id="{BDED6076-239F-9D6D-877F-438A3F546178}"/>
                  </a:ext>
                </a:extLst>
              </p:cNvPr>
              <p:cNvSpPr/>
              <p:nvPr/>
            </p:nvSpPr>
            <p:spPr>
              <a:xfrm>
                <a:off x="1946414" y="5228379"/>
                <a:ext cx="523599" cy="233851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ko-KR" sz="1400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ko-KR" sz="1400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𝑑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altLang="ko-KR" sz="1400" i="0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TI</m:t>
                          </m:r>
                        </m:sub>
                      </m:sSub>
                    </m:oMath>
                  </m:oMathPara>
                </a14:m>
                <a:endParaRPr lang="ko-KR" altLang="en-US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85" name="직사각형 84">
                <a:extLst>
                  <a:ext uri="{FF2B5EF4-FFF2-40B4-BE49-F238E27FC236}">
                    <a16:creationId xmlns:a16="http://schemas.microsoft.com/office/drawing/2014/main" id="{BDED6076-239F-9D6D-877F-438A3F54617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46414" y="5228379"/>
                <a:ext cx="523599" cy="233851"/>
              </a:xfrm>
              <a:prstGeom prst="rect">
                <a:avLst/>
              </a:prstGeom>
              <a:blipFill>
                <a:blip r:embed="rId30"/>
                <a:stretch>
                  <a:fillRect b="-10526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91" name="연결선: 꺾임 90">
            <a:extLst>
              <a:ext uri="{FF2B5EF4-FFF2-40B4-BE49-F238E27FC236}">
                <a16:creationId xmlns:a16="http://schemas.microsoft.com/office/drawing/2014/main" id="{94E6EEED-81DB-30C0-5626-725F6BCA1E79}"/>
              </a:ext>
            </a:extLst>
          </p:cNvPr>
          <p:cNvCxnSpPr>
            <a:cxnSpLocks/>
          </p:cNvCxnSpPr>
          <p:nvPr/>
        </p:nvCxnSpPr>
        <p:spPr>
          <a:xfrm rot="5400000">
            <a:off x="1861429" y="2016053"/>
            <a:ext cx="201749" cy="163507"/>
          </a:xfrm>
          <a:prstGeom prst="bentConnector3">
            <a:avLst>
              <a:gd name="adj1" fmla="val -1069"/>
            </a:avLst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2" name="연결선: 꺾임 91">
            <a:extLst>
              <a:ext uri="{FF2B5EF4-FFF2-40B4-BE49-F238E27FC236}">
                <a16:creationId xmlns:a16="http://schemas.microsoft.com/office/drawing/2014/main" id="{FC75BD9C-E308-929D-744E-66827DFD1E3D}"/>
              </a:ext>
            </a:extLst>
          </p:cNvPr>
          <p:cNvCxnSpPr>
            <a:cxnSpLocks/>
          </p:cNvCxnSpPr>
          <p:nvPr/>
        </p:nvCxnSpPr>
        <p:spPr>
          <a:xfrm rot="5400000">
            <a:off x="1869036" y="3710101"/>
            <a:ext cx="201749" cy="163507"/>
          </a:xfrm>
          <a:prstGeom prst="bentConnector3">
            <a:avLst>
              <a:gd name="adj1" fmla="val -1069"/>
            </a:avLst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3" name="연결선: 꺾임 92">
            <a:extLst>
              <a:ext uri="{FF2B5EF4-FFF2-40B4-BE49-F238E27FC236}">
                <a16:creationId xmlns:a16="http://schemas.microsoft.com/office/drawing/2014/main" id="{2237CF80-44C3-ACBB-94F2-360DC2098913}"/>
              </a:ext>
            </a:extLst>
          </p:cNvPr>
          <p:cNvCxnSpPr>
            <a:cxnSpLocks/>
          </p:cNvCxnSpPr>
          <p:nvPr/>
        </p:nvCxnSpPr>
        <p:spPr>
          <a:xfrm rot="5400000">
            <a:off x="1849983" y="5382621"/>
            <a:ext cx="201749" cy="163507"/>
          </a:xfrm>
          <a:prstGeom prst="bentConnector3">
            <a:avLst>
              <a:gd name="adj1" fmla="val -1069"/>
            </a:avLst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802330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" grpId="0" animBg="1"/>
      <p:bldP spid="63" grpId="0"/>
      <p:bldP spid="64" grpId="0" animBg="1"/>
      <p:bldP spid="65" grpId="0"/>
      <p:bldP spid="71" grpId="0" animBg="1"/>
      <p:bldP spid="72" grpId="0"/>
    </p:bldLst>
  </p:timing>
</p:sld>
</file>

<file path=ppt/theme/theme1.xml><?xml version="1.0" encoding="utf-8"?>
<a:theme xmlns:a="http://schemas.openxmlformats.org/drawingml/2006/main" name="Office 테마">
  <a:themeElements>
    <a:clrScheme name="Office 테마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테마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테마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14501</TotalTime>
  <Words>1087</Words>
  <Application>Microsoft Office PowerPoint</Application>
  <PresentationFormat>와이드스크린</PresentationFormat>
  <Paragraphs>339</Paragraphs>
  <Slides>12</Slides>
  <Notes>9</Notes>
  <HiddenSlides>0</HiddenSlides>
  <MMClips>1</MMClips>
  <ScaleCrop>false</ScaleCrop>
  <HeadingPairs>
    <vt:vector size="6" baseType="variant">
      <vt:variant>
        <vt:lpstr>사용한 글꼴</vt:lpstr>
      </vt:variant>
      <vt:variant>
        <vt:i4>7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12</vt:i4>
      </vt:variant>
    </vt:vector>
  </HeadingPairs>
  <TitlesOfParts>
    <vt:vector size="20" baseType="lpstr">
      <vt:lpstr>Söhne</vt:lpstr>
      <vt:lpstr>맑은 고딕</vt:lpstr>
      <vt:lpstr>Arial</vt:lpstr>
      <vt:lpstr>Calibri</vt:lpstr>
      <vt:lpstr>Calibri Light</vt:lpstr>
      <vt:lpstr>Cambria Math</vt:lpstr>
      <vt:lpstr>Wingdings</vt:lpstr>
      <vt:lpstr>Office 테마</vt:lpstr>
      <vt:lpstr>Study on Electron Injection in Laser Wakefield Acceleration with Plasma Structures of Metal-Layered Target</vt:lpstr>
      <vt:lpstr>Contents</vt:lpstr>
      <vt:lpstr>Introduction : Laser wakefield accelerator</vt:lpstr>
      <vt:lpstr>PowerPoint 프레젠테이션</vt:lpstr>
      <vt:lpstr>PowerPoint 프레젠테이션</vt:lpstr>
      <vt:lpstr>PowerPoint 프레젠테이션</vt:lpstr>
      <vt:lpstr>Simulation Results of ATA : Ti thickness &amp; Location</vt:lpstr>
      <vt:lpstr>Optimization of Ti layer : Thickness</vt:lpstr>
      <vt:lpstr>Optimization for Ti layer : Thickness &amp; Density</vt:lpstr>
      <vt:lpstr>Comparison of Laser-accelerated Electron beam</vt:lpstr>
      <vt:lpstr>Summary</vt:lpstr>
      <vt:lpstr>Thanks for listening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hida hida</dc:creator>
  <cp:lastModifiedBy>이현우[ 대학원석·박사통합과정수료연구(재학) / 가속기과학과 ]</cp:lastModifiedBy>
  <cp:revision>165</cp:revision>
  <dcterms:created xsi:type="dcterms:W3CDTF">2021-04-28T17:43:30Z</dcterms:created>
  <dcterms:modified xsi:type="dcterms:W3CDTF">2024-11-14T02:59:05Z</dcterms:modified>
</cp:coreProperties>
</file>