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5" r:id="rId1"/>
    <p:sldMasterId id="2147483676" r:id="rId2"/>
  </p:sldMasterIdLst>
  <p:notesMasterIdLst>
    <p:notesMasterId r:id="rId40"/>
  </p:notesMasterIdLst>
  <p:sldIdLst>
    <p:sldId id="256" r:id="rId3"/>
    <p:sldId id="1625" r:id="rId4"/>
    <p:sldId id="1634" r:id="rId5"/>
    <p:sldId id="1641" r:id="rId6"/>
    <p:sldId id="1723" r:id="rId7"/>
    <p:sldId id="1705" r:id="rId8"/>
    <p:sldId id="344" r:id="rId9"/>
    <p:sldId id="1706" r:id="rId10"/>
    <p:sldId id="1689" r:id="rId11"/>
    <p:sldId id="1535" r:id="rId12"/>
    <p:sldId id="1692" r:id="rId13"/>
    <p:sldId id="1712" r:id="rId14"/>
    <p:sldId id="1612" r:id="rId15"/>
    <p:sldId id="1615" r:id="rId16"/>
    <p:sldId id="1614" r:id="rId17"/>
    <p:sldId id="1629" r:id="rId18"/>
    <p:sldId id="1617" r:id="rId19"/>
    <p:sldId id="1609" r:id="rId20"/>
    <p:sldId id="1725" r:id="rId21"/>
    <p:sldId id="1443" r:id="rId22"/>
    <p:sldId id="1623" r:id="rId23"/>
    <p:sldId id="1618" r:id="rId24"/>
    <p:sldId id="335" r:id="rId25"/>
    <p:sldId id="442" r:id="rId26"/>
    <p:sldId id="1716" r:id="rId27"/>
    <p:sldId id="1444" r:id="rId28"/>
    <p:sldId id="777" r:id="rId29"/>
    <p:sldId id="1718" r:id="rId30"/>
    <p:sldId id="628" r:id="rId31"/>
    <p:sldId id="1633" r:id="rId32"/>
    <p:sldId id="1726" r:id="rId33"/>
    <p:sldId id="1562" r:id="rId34"/>
    <p:sldId id="1610" r:id="rId35"/>
    <p:sldId id="1458" r:id="rId36"/>
    <p:sldId id="1412" r:id="rId37"/>
    <p:sldId id="1715" r:id="rId38"/>
    <p:sldId id="1719" r:id="rId3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76" userDrawn="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rin Heitman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6BBE"/>
    <a:srgbClr val="00B0F0"/>
    <a:srgbClr val="CD202C"/>
    <a:srgbClr val="0065A2"/>
    <a:srgbClr val="0E4FEC"/>
    <a:srgbClr val="4472C4"/>
    <a:srgbClr val="4D008C"/>
    <a:srgbClr val="00304E"/>
    <a:srgbClr val="008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6FF0DF-09EC-4F91-9C48-411F6F579262}" v="3" dt="2023-10-15T16:58:31.8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23" autoAdjust="0"/>
    <p:restoredTop sz="94651"/>
  </p:normalViewPr>
  <p:slideViewPr>
    <p:cSldViewPr snapToGrid="0">
      <p:cViewPr>
        <p:scale>
          <a:sx n="80" d="100"/>
          <a:sy n="80" d="100"/>
        </p:scale>
        <p:origin x="927" y="681"/>
      </p:cViewPr>
      <p:guideLst>
        <p:guide orient="horz" pos="276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3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Power" userId="8b64bbf9eb1ada61" providerId="LiveId" clId="{406FF0DF-09EC-4F91-9C48-411F6F579262}"/>
    <pc:docChg chg="undo custSel modSld">
      <pc:chgData name="John Power" userId="8b64bbf9eb1ada61" providerId="LiveId" clId="{406FF0DF-09EC-4F91-9C48-411F6F579262}" dt="2023-10-15T16:59:24.573" v="72" actId="478"/>
      <pc:docMkLst>
        <pc:docMk/>
      </pc:docMkLst>
      <pc:sldChg chg="addSp modSp mod">
        <pc:chgData name="John Power" userId="8b64bbf9eb1ada61" providerId="LiveId" clId="{406FF0DF-09EC-4F91-9C48-411F6F579262}" dt="2023-10-15T16:57:52.437" v="57" actId="1076"/>
        <pc:sldMkLst>
          <pc:docMk/>
          <pc:sldMk cId="1217139551" sldId="263"/>
        </pc:sldMkLst>
        <pc:spChg chg="mod">
          <ac:chgData name="John Power" userId="8b64bbf9eb1ada61" providerId="LiveId" clId="{406FF0DF-09EC-4F91-9C48-411F6F579262}" dt="2023-10-15T16:15:21.228" v="35" actId="1035"/>
          <ac:spMkLst>
            <pc:docMk/>
            <pc:sldMk cId="1217139551" sldId="263"/>
            <ac:spMk id="12" creationId="{91B70216-3868-ADA8-6B39-C6F5CA82E731}"/>
          </ac:spMkLst>
        </pc:spChg>
        <pc:picChg chg="add mod">
          <ac:chgData name="John Power" userId="8b64bbf9eb1ada61" providerId="LiveId" clId="{406FF0DF-09EC-4F91-9C48-411F6F579262}" dt="2023-10-15T16:57:52.437" v="57" actId="1076"/>
          <ac:picMkLst>
            <pc:docMk/>
            <pc:sldMk cId="1217139551" sldId="263"/>
            <ac:picMk id="19" creationId="{BF715E44-CE08-06AE-AD42-D691DC0BFB56}"/>
          </ac:picMkLst>
        </pc:picChg>
        <pc:picChg chg="add mod">
          <ac:chgData name="John Power" userId="8b64bbf9eb1ada61" providerId="LiveId" clId="{406FF0DF-09EC-4F91-9C48-411F6F579262}" dt="2023-10-15T16:57:52.437" v="57" actId="1076"/>
          <ac:picMkLst>
            <pc:docMk/>
            <pc:sldMk cId="1217139551" sldId="263"/>
            <ac:picMk id="20" creationId="{7F882010-4825-4B79-469D-F1B59CC5B79E}"/>
          </ac:picMkLst>
        </pc:picChg>
      </pc:sldChg>
      <pc:sldChg chg="modSp mod">
        <pc:chgData name="John Power" userId="8b64bbf9eb1ada61" providerId="LiveId" clId="{406FF0DF-09EC-4F91-9C48-411F6F579262}" dt="2023-10-15T16:15:10.703" v="27" actId="20577"/>
        <pc:sldMkLst>
          <pc:docMk/>
          <pc:sldMk cId="3468088043" sldId="442"/>
        </pc:sldMkLst>
        <pc:spChg chg="mod">
          <ac:chgData name="John Power" userId="8b64bbf9eb1ada61" providerId="LiveId" clId="{406FF0DF-09EC-4F91-9C48-411F6F579262}" dt="2023-10-15T16:15:10.703" v="27" actId="20577"/>
          <ac:spMkLst>
            <pc:docMk/>
            <pc:sldMk cId="3468088043" sldId="442"/>
            <ac:spMk id="9" creationId="{518F5B48-60F8-4A0B-8F75-4FE5DD8B8950}"/>
          </ac:spMkLst>
        </pc:spChg>
        <pc:spChg chg="mod">
          <ac:chgData name="John Power" userId="8b64bbf9eb1ada61" providerId="LiveId" clId="{406FF0DF-09EC-4F91-9C48-411F6F579262}" dt="2023-10-15T16:14:53.160" v="20" actId="1035"/>
          <ac:spMkLst>
            <pc:docMk/>
            <pc:sldMk cId="3468088043" sldId="442"/>
            <ac:spMk id="29" creationId="{447EEDE7-4D15-9B8B-C0BE-F8B27E842BA7}"/>
          </ac:spMkLst>
        </pc:spChg>
      </pc:sldChg>
      <pc:sldChg chg="modSp mod">
        <pc:chgData name="John Power" userId="8b64bbf9eb1ada61" providerId="LiveId" clId="{406FF0DF-09EC-4F91-9C48-411F6F579262}" dt="2023-10-15T16:14:19.105" v="7" actId="20577"/>
        <pc:sldMkLst>
          <pc:docMk/>
          <pc:sldMk cId="4158266309" sldId="628"/>
        </pc:sldMkLst>
        <pc:spChg chg="mod">
          <ac:chgData name="John Power" userId="8b64bbf9eb1ada61" providerId="LiveId" clId="{406FF0DF-09EC-4F91-9C48-411F6F579262}" dt="2023-10-15T16:14:09.235" v="3" actId="20577"/>
          <ac:spMkLst>
            <pc:docMk/>
            <pc:sldMk cId="4158266309" sldId="628"/>
            <ac:spMk id="20" creationId="{188F5E91-1D2F-B74B-8982-4C4371A87EA6}"/>
          </ac:spMkLst>
        </pc:spChg>
        <pc:spChg chg="mod">
          <ac:chgData name="John Power" userId="8b64bbf9eb1ada61" providerId="LiveId" clId="{406FF0DF-09EC-4F91-9C48-411F6F579262}" dt="2023-10-15T16:14:19.105" v="7" actId="20577"/>
          <ac:spMkLst>
            <pc:docMk/>
            <pc:sldMk cId="4158266309" sldId="628"/>
            <ac:spMk id="81" creationId="{CB34CDFB-EB1B-9E44-80BE-2ADB5F5FF761}"/>
          </ac:spMkLst>
        </pc:spChg>
      </pc:sldChg>
      <pc:sldChg chg="modSp mod">
        <pc:chgData name="John Power" userId="8b64bbf9eb1ada61" providerId="LiveId" clId="{406FF0DF-09EC-4F91-9C48-411F6F579262}" dt="2023-10-15T16:11:08.464" v="1" actId="1076"/>
        <pc:sldMkLst>
          <pc:docMk/>
          <pc:sldMk cId="3380575240" sldId="1458"/>
        </pc:sldMkLst>
        <pc:spChg chg="mod">
          <ac:chgData name="John Power" userId="8b64bbf9eb1ada61" providerId="LiveId" clId="{406FF0DF-09EC-4F91-9C48-411F6F579262}" dt="2023-10-15T16:11:08.464" v="1" actId="1076"/>
          <ac:spMkLst>
            <pc:docMk/>
            <pc:sldMk cId="3380575240" sldId="1458"/>
            <ac:spMk id="3" creationId="{02D29F0A-5776-0B4A-9E96-1AF779ADA10D}"/>
          </ac:spMkLst>
        </pc:spChg>
      </pc:sldChg>
      <pc:sldChg chg="modSp mod">
        <pc:chgData name="John Power" userId="8b64bbf9eb1ada61" providerId="LiveId" clId="{406FF0DF-09EC-4F91-9C48-411F6F579262}" dt="2023-10-15T16:53:46.530" v="38" actId="207"/>
        <pc:sldMkLst>
          <pc:docMk/>
          <pc:sldMk cId="2479435476" sldId="1605"/>
        </pc:sldMkLst>
        <pc:spChg chg="mod">
          <ac:chgData name="John Power" userId="8b64bbf9eb1ada61" providerId="LiveId" clId="{406FF0DF-09EC-4F91-9C48-411F6F579262}" dt="2023-10-15T16:53:46.530" v="38" actId="207"/>
          <ac:spMkLst>
            <pc:docMk/>
            <pc:sldMk cId="2479435476" sldId="1605"/>
            <ac:spMk id="24" creationId="{D8258501-FDDD-47B8-AE5D-126D856D95B9}"/>
          </ac:spMkLst>
        </pc:spChg>
        <pc:spChg chg="mod">
          <ac:chgData name="John Power" userId="8b64bbf9eb1ada61" providerId="LiveId" clId="{406FF0DF-09EC-4F91-9C48-411F6F579262}" dt="2023-10-15T16:53:43.495" v="37" actId="207"/>
          <ac:spMkLst>
            <pc:docMk/>
            <pc:sldMk cId="2479435476" sldId="1605"/>
            <ac:spMk id="77" creationId="{C792F01A-A8F4-94B4-6D8C-0472F5B8D214}"/>
          </ac:spMkLst>
        </pc:spChg>
      </pc:sldChg>
      <pc:sldChg chg="delSp mod">
        <pc:chgData name="John Power" userId="8b64bbf9eb1ada61" providerId="LiveId" clId="{406FF0DF-09EC-4F91-9C48-411F6F579262}" dt="2023-10-15T16:59:21.835" v="71" actId="478"/>
        <pc:sldMkLst>
          <pc:docMk/>
          <pc:sldMk cId="3850844566" sldId="1614"/>
        </pc:sldMkLst>
        <pc:picChg chg="del">
          <ac:chgData name="John Power" userId="8b64bbf9eb1ada61" providerId="LiveId" clId="{406FF0DF-09EC-4F91-9C48-411F6F579262}" dt="2023-10-15T16:59:21.835" v="71" actId="478"/>
          <ac:picMkLst>
            <pc:docMk/>
            <pc:sldMk cId="3850844566" sldId="1614"/>
            <ac:picMk id="17" creationId="{5E7919AE-8157-9DA7-4EB2-ECAAB3D51D94}"/>
          </ac:picMkLst>
        </pc:picChg>
      </pc:sldChg>
      <pc:sldChg chg="delSp mod">
        <pc:chgData name="John Power" userId="8b64bbf9eb1ada61" providerId="LiveId" clId="{406FF0DF-09EC-4F91-9C48-411F6F579262}" dt="2023-10-15T16:59:24.573" v="72" actId="478"/>
        <pc:sldMkLst>
          <pc:docMk/>
          <pc:sldMk cId="778643323" sldId="1615"/>
        </pc:sldMkLst>
        <pc:picChg chg="del">
          <ac:chgData name="John Power" userId="8b64bbf9eb1ada61" providerId="LiveId" clId="{406FF0DF-09EC-4F91-9C48-411F6F579262}" dt="2023-10-15T16:59:24.573" v="72" actId="478"/>
          <ac:picMkLst>
            <pc:docMk/>
            <pc:sldMk cId="778643323" sldId="1615"/>
            <ac:picMk id="17" creationId="{5E7919AE-8157-9DA7-4EB2-ECAAB3D51D94}"/>
          </ac:picMkLst>
        </pc:picChg>
      </pc:sldChg>
      <pc:sldChg chg="addSp modSp mod">
        <pc:chgData name="John Power" userId="8b64bbf9eb1ada61" providerId="LiveId" clId="{406FF0DF-09EC-4F91-9C48-411F6F579262}" dt="2023-10-15T16:58:57.451" v="69" actId="1035"/>
        <pc:sldMkLst>
          <pc:docMk/>
          <pc:sldMk cId="1239849523" sldId="1623"/>
        </pc:sldMkLst>
        <pc:spChg chg="mod">
          <ac:chgData name="John Power" userId="8b64bbf9eb1ada61" providerId="LiveId" clId="{406FF0DF-09EC-4F91-9C48-411F6F579262}" dt="2023-10-15T16:55:03.179" v="41" actId="207"/>
          <ac:spMkLst>
            <pc:docMk/>
            <pc:sldMk cId="1239849523" sldId="1623"/>
            <ac:spMk id="32" creationId="{FE6638F3-BE31-3C65-F081-98AE83959359}"/>
          </ac:spMkLst>
        </pc:spChg>
        <pc:spChg chg="mod">
          <ac:chgData name="John Power" userId="8b64bbf9eb1ada61" providerId="LiveId" clId="{406FF0DF-09EC-4F91-9C48-411F6F579262}" dt="2023-10-15T16:54:52.741" v="40" actId="207"/>
          <ac:spMkLst>
            <pc:docMk/>
            <pc:sldMk cId="1239849523" sldId="1623"/>
            <ac:spMk id="37" creationId="{F0CE0182-0F7C-19C1-642F-49A75F907594}"/>
          </ac:spMkLst>
        </pc:spChg>
        <pc:spChg chg="mod">
          <ac:chgData name="John Power" userId="8b64bbf9eb1ada61" providerId="LiveId" clId="{406FF0DF-09EC-4F91-9C48-411F6F579262}" dt="2023-10-15T16:55:29.809" v="54" actId="1076"/>
          <ac:spMkLst>
            <pc:docMk/>
            <pc:sldMk cId="1239849523" sldId="1623"/>
            <ac:spMk id="1033" creationId="{540418A9-57AC-2EC4-DBF9-CB2F7FF219B0}"/>
          </ac:spMkLst>
        </pc:spChg>
        <pc:picChg chg="add mod">
          <ac:chgData name="John Power" userId="8b64bbf9eb1ada61" providerId="LiveId" clId="{406FF0DF-09EC-4F91-9C48-411F6F579262}" dt="2023-10-15T16:58:57.451" v="69" actId="1035"/>
          <ac:picMkLst>
            <pc:docMk/>
            <pc:sldMk cId="1239849523" sldId="1623"/>
            <ac:picMk id="17" creationId="{80561A15-31FF-0FA3-1CCD-7356A8364A60}"/>
          </ac:picMkLst>
        </pc:picChg>
        <pc:picChg chg="add mod">
          <ac:chgData name="John Power" userId="8b64bbf9eb1ada61" providerId="LiveId" clId="{406FF0DF-09EC-4F91-9C48-411F6F579262}" dt="2023-10-15T16:58:57.451" v="69" actId="1035"/>
          <ac:picMkLst>
            <pc:docMk/>
            <pc:sldMk cId="1239849523" sldId="1623"/>
            <ac:picMk id="19" creationId="{0D5FCB22-263F-247B-6C18-74405BEC9E01}"/>
          </ac:picMkLst>
        </pc:picChg>
        <pc:picChg chg="add mod">
          <ac:chgData name="John Power" userId="8b64bbf9eb1ada61" providerId="LiveId" clId="{406FF0DF-09EC-4F91-9C48-411F6F579262}" dt="2023-10-15T16:58:57.451" v="69" actId="1035"/>
          <ac:picMkLst>
            <pc:docMk/>
            <pc:sldMk cId="1239849523" sldId="1623"/>
            <ac:picMk id="20" creationId="{515B2224-9060-5022-4A47-A88669FEF6C5}"/>
          </ac:picMkLst>
        </pc:picChg>
        <pc:cxnChg chg="mod">
          <ac:chgData name="John Power" userId="8b64bbf9eb1ada61" providerId="LiveId" clId="{406FF0DF-09EC-4F91-9C48-411F6F579262}" dt="2023-10-15T16:55:34.997" v="55" actId="14100"/>
          <ac:cxnSpMkLst>
            <pc:docMk/>
            <pc:sldMk cId="1239849523" sldId="1623"/>
            <ac:cxnSpMk id="14" creationId="{D0C20CAE-8F6C-504B-9209-EDC5EBD9631D}"/>
          </ac:cxnSpMkLst>
        </pc:cxnChg>
      </pc:sldChg>
      <pc:sldChg chg="delSp mod">
        <pc:chgData name="John Power" userId="8b64bbf9eb1ada61" providerId="LiveId" clId="{406FF0DF-09EC-4F91-9C48-411F6F579262}" dt="2023-10-15T16:59:15.029" v="70" actId="478"/>
        <pc:sldMkLst>
          <pc:docMk/>
          <pc:sldMk cId="1733103604" sldId="1629"/>
        </pc:sldMkLst>
        <pc:picChg chg="del">
          <ac:chgData name="John Power" userId="8b64bbf9eb1ada61" providerId="LiveId" clId="{406FF0DF-09EC-4F91-9C48-411F6F579262}" dt="2023-10-15T16:59:15.029" v="70" actId="478"/>
          <ac:picMkLst>
            <pc:docMk/>
            <pc:sldMk cId="1733103604" sldId="1629"/>
            <ac:picMk id="17" creationId="{5E7919AE-8157-9DA7-4EB2-ECAAB3D51D94}"/>
          </ac:picMkLst>
        </pc:picChg>
      </pc:sldChg>
      <pc:sldChg chg="modSp mod">
        <pc:chgData name="John Power" userId="8b64bbf9eb1ada61" providerId="LiveId" clId="{406FF0DF-09EC-4F91-9C48-411F6F579262}" dt="2023-10-15T16:15:47.602" v="36" actId="948"/>
        <pc:sldMkLst>
          <pc:docMk/>
          <pc:sldMk cId="3046128940" sldId="1633"/>
        </pc:sldMkLst>
        <pc:spChg chg="mod">
          <ac:chgData name="John Power" userId="8b64bbf9eb1ada61" providerId="LiveId" clId="{406FF0DF-09EC-4F91-9C48-411F6F579262}" dt="2023-10-15T16:15:47.602" v="36" actId="948"/>
          <ac:spMkLst>
            <pc:docMk/>
            <pc:sldMk cId="3046128940" sldId="1633"/>
            <ac:spMk id="3" creationId="{AF122388-9E40-8CFB-76D1-ACD2C3C877C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3CE682-81BF-4EB6-81E3-7AF39849891B}" type="doc">
      <dgm:prSet loTypeId="urn:microsoft.com/office/officeart/2005/8/layout/vProcess5" loCatId="process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CE06157-5D8F-423B-AACF-2ABA5A4ABCFD}">
      <dgm:prSet custT="1"/>
      <dgm:spPr>
        <a:solidFill>
          <a:schemeClr val="tx2"/>
        </a:solidFill>
        <a:ln>
          <a:solidFill>
            <a:srgbClr val="000000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800" b="1" baseline="0" dirty="0">
              <a:solidFill>
                <a:schemeClr val="bg1"/>
              </a:solidFill>
            </a:rPr>
            <a:t>Argonne Wakefield Accelerator (AWA) Facility</a:t>
          </a:r>
          <a:endParaRPr lang="en-US" sz="1800" b="1" dirty="0">
            <a:solidFill>
              <a:schemeClr val="bg1"/>
            </a:solidFill>
          </a:endParaRPr>
        </a:p>
      </dgm:t>
    </dgm:pt>
    <dgm:pt modelId="{5A402415-ACF9-4F68-911F-B02FEF96FE98}" type="parTrans" cxnId="{A9801E5F-4B1F-44AB-83BF-49BC4F7F5B06}">
      <dgm:prSet/>
      <dgm:spPr/>
      <dgm:t>
        <a:bodyPr/>
        <a:lstStyle/>
        <a:p>
          <a:endParaRPr lang="en-US" sz="2000"/>
        </a:p>
      </dgm:t>
    </dgm:pt>
    <dgm:pt modelId="{D6E5CF97-0D45-4998-92E6-96E24B023378}" type="sibTrans" cxnId="{A9801E5F-4B1F-44AB-83BF-49BC4F7F5B06}">
      <dgm:prSet custT="1"/>
      <dgm:spPr/>
      <dgm:t>
        <a:bodyPr/>
        <a:lstStyle/>
        <a:p>
          <a:endParaRPr lang="en-US" sz="3200"/>
        </a:p>
      </dgm:t>
    </dgm:pt>
    <dgm:pt modelId="{EA06870A-895A-4C13-B79F-6F46465023E1}">
      <dgm:prSet custT="1"/>
      <dgm:spPr>
        <a:solidFill>
          <a:schemeClr val="tx2"/>
        </a:solidFill>
        <a:ln>
          <a:solidFill>
            <a:srgbClr val="000000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800" b="1" baseline="0" dirty="0">
              <a:solidFill>
                <a:schemeClr val="bg1"/>
              </a:solidFill>
            </a:rPr>
            <a:t>Structure Wakefield Acceleration</a:t>
          </a:r>
          <a:endParaRPr lang="en-US" sz="1800" b="1" dirty="0">
            <a:solidFill>
              <a:schemeClr val="bg1"/>
            </a:solidFill>
          </a:endParaRPr>
        </a:p>
      </dgm:t>
    </dgm:pt>
    <dgm:pt modelId="{012C14DC-C1F7-47E6-91CA-84D03343080A}" type="parTrans" cxnId="{08F2572F-E85E-4B62-BAB6-7FF516316E74}">
      <dgm:prSet/>
      <dgm:spPr/>
      <dgm:t>
        <a:bodyPr/>
        <a:lstStyle/>
        <a:p>
          <a:endParaRPr lang="en-US" sz="2000"/>
        </a:p>
      </dgm:t>
    </dgm:pt>
    <dgm:pt modelId="{0D07CC34-0B48-46C5-A0EA-ACB3B8C09352}" type="sibTrans" cxnId="{08F2572F-E85E-4B62-BAB6-7FF516316E74}">
      <dgm:prSet custT="1"/>
      <dgm:spPr/>
      <dgm:t>
        <a:bodyPr/>
        <a:lstStyle/>
        <a:p>
          <a:endParaRPr lang="en-US" sz="3200"/>
        </a:p>
      </dgm:t>
    </dgm:pt>
    <dgm:pt modelId="{7868299F-D7AE-4C0E-87D5-9C62DBDDBAF9}">
      <dgm:prSet custT="1"/>
      <dgm:spPr>
        <a:solidFill>
          <a:schemeClr val="tx2"/>
        </a:solidFill>
        <a:ln>
          <a:solidFill>
            <a:srgbClr val="000000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800" b="1" baseline="0" dirty="0">
              <a:solidFill>
                <a:schemeClr val="bg1"/>
              </a:solidFill>
            </a:rPr>
            <a:t>Short-Pulse RF High Gradient Accelerators</a:t>
          </a:r>
          <a:endParaRPr lang="en-US" sz="1800" b="1" dirty="0">
            <a:solidFill>
              <a:schemeClr val="bg1"/>
            </a:solidFill>
          </a:endParaRPr>
        </a:p>
      </dgm:t>
    </dgm:pt>
    <dgm:pt modelId="{32246F52-618B-4941-8E72-E3345A2B8FAF}" type="parTrans" cxnId="{5919B6A3-EA9C-4081-A4B0-C63DD8EDFC52}">
      <dgm:prSet/>
      <dgm:spPr/>
      <dgm:t>
        <a:bodyPr/>
        <a:lstStyle/>
        <a:p>
          <a:endParaRPr lang="en-US" sz="2000"/>
        </a:p>
      </dgm:t>
    </dgm:pt>
    <dgm:pt modelId="{C095911F-C7C6-4C51-9C0C-7B85E1C996F0}" type="sibTrans" cxnId="{5919B6A3-EA9C-4081-A4B0-C63DD8EDFC52}">
      <dgm:prSet/>
      <dgm:spPr/>
      <dgm:t>
        <a:bodyPr/>
        <a:lstStyle/>
        <a:p>
          <a:endParaRPr lang="en-US" sz="2000"/>
        </a:p>
      </dgm:t>
    </dgm:pt>
    <dgm:pt modelId="{23DC229D-950B-4BAB-BF52-4A9D2254042F}" type="pres">
      <dgm:prSet presAssocID="{3E3CE682-81BF-4EB6-81E3-7AF39849891B}" presName="outerComposite" presStyleCnt="0">
        <dgm:presLayoutVars>
          <dgm:chMax val="5"/>
          <dgm:dir/>
          <dgm:resizeHandles val="exact"/>
        </dgm:presLayoutVars>
      </dgm:prSet>
      <dgm:spPr/>
    </dgm:pt>
    <dgm:pt modelId="{21046806-D6AF-4EFF-A1B8-4A1B97002613}" type="pres">
      <dgm:prSet presAssocID="{3E3CE682-81BF-4EB6-81E3-7AF39849891B}" presName="dummyMaxCanvas" presStyleCnt="0">
        <dgm:presLayoutVars/>
      </dgm:prSet>
      <dgm:spPr/>
    </dgm:pt>
    <dgm:pt modelId="{2FD1B58A-85BD-423A-BD2D-277D80E68E7E}" type="pres">
      <dgm:prSet presAssocID="{3E3CE682-81BF-4EB6-81E3-7AF39849891B}" presName="ThreeNodes_1" presStyleLbl="node1" presStyleIdx="0" presStyleCnt="3" custScaleX="109801" custScaleY="70593" custLinFactNeighborX="7953" custLinFactNeighborY="764">
        <dgm:presLayoutVars>
          <dgm:bulletEnabled val="1"/>
        </dgm:presLayoutVars>
      </dgm:prSet>
      <dgm:spPr/>
    </dgm:pt>
    <dgm:pt modelId="{728AA37F-1C92-4C07-BA96-2806B6AF7C74}" type="pres">
      <dgm:prSet presAssocID="{3E3CE682-81BF-4EB6-81E3-7AF39849891B}" presName="ThreeNodes_2" presStyleLbl="node1" presStyleIdx="1" presStyleCnt="3" custScaleX="109835" custScaleY="70593" custLinFactNeighborX="856" custLinFactNeighborY="-1718">
        <dgm:presLayoutVars>
          <dgm:bulletEnabled val="1"/>
        </dgm:presLayoutVars>
      </dgm:prSet>
      <dgm:spPr/>
    </dgm:pt>
    <dgm:pt modelId="{4DBFC29A-EFAD-49DA-B387-8B943F041E25}" type="pres">
      <dgm:prSet presAssocID="{3E3CE682-81BF-4EB6-81E3-7AF39849891B}" presName="ThreeNodes_3" presStyleLbl="node1" presStyleIdx="2" presStyleCnt="3" custScaleX="109611" custScaleY="70593" custLinFactNeighborX="-6054" custLinFactNeighborY="-2488">
        <dgm:presLayoutVars>
          <dgm:bulletEnabled val="1"/>
        </dgm:presLayoutVars>
      </dgm:prSet>
      <dgm:spPr/>
    </dgm:pt>
    <dgm:pt modelId="{CA58EEA5-24FF-49F1-817B-4FB350EA303E}" type="pres">
      <dgm:prSet presAssocID="{3E3CE682-81BF-4EB6-81E3-7AF39849891B}" presName="ThreeConn_1-2" presStyleLbl="fgAccFollowNode1" presStyleIdx="0" presStyleCnt="2">
        <dgm:presLayoutVars>
          <dgm:bulletEnabled val="1"/>
        </dgm:presLayoutVars>
      </dgm:prSet>
      <dgm:spPr/>
    </dgm:pt>
    <dgm:pt modelId="{B0845710-45F8-4F7C-901F-B6BBB8A16D8A}" type="pres">
      <dgm:prSet presAssocID="{3E3CE682-81BF-4EB6-81E3-7AF39849891B}" presName="ThreeConn_2-3" presStyleLbl="fgAccFollowNode1" presStyleIdx="1" presStyleCnt="2">
        <dgm:presLayoutVars>
          <dgm:bulletEnabled val="1"/>
        </dgm:presLayoutVars>
      </dgm:prSet>
      <dgm:spPr/>
    </dgm:pt>
    <dgm:pt modelId="{2A2ADF97-B66F-494B-A2D8-743186D4003E}" type="pres">
      <dgm:prSet presAssocID="{3E3CE682-81BF-4EB6-81E3-7AF39849891B}" presName="ThreeNodes_1_text" presStyleLbl="node1" presStyleIdx="2" presStyleCnt="3">
        <dgm:presLayoutVars>
          <dgm:bulletEnabled val="1"/>
        </dgm:presLayoutVars>
      </dgm:prSet>
      <dgm:spPr/>
    </dgm:pt>
    <dgm:pt modelId="{9FEB9245-5821-487E-BD29-292DB5E60C46}" type="pres">
      <dgm:prSet presAssocID="{3E3CE682-81BF-4EB6-81E3-7AF39849891B}" presName="ThreeNodes_2_text" presStyleLbl="node1" presStyleIdx="2" presStyleCnt="3">
        <dgm:presLayoutVars>
          <dgm:bulletEnabled val="1"/>
        </dgm:presLayoutVars>
      </dgm:prSet>
      <dgm:spPr/>
    </dgm:pt>
    <dgm:pt modelId="{6090C162-E021-4724-9302-3AC11B117465}" type="pres">
      <dgm:prSet presAssocID="{3E3CE682-81BF-4EB6-81E3-7AF39849891B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1F0EF0D-179F-4F6A-B33E-AE3DB513FF9A}" type="presOf" srcId="{EA06870A-895A-4C13-B79F-6F46465023E1}" destId="{728AA37F-1C92-4C07-BA96-2806B6AF7C74}" srcOrd="0" destOrd="0" presId="urn:microsoft.com/office/officeart/2005/8/layout/vProcess5"/>
    <dgm:cxn modelId="{1E018A1A-6158-4954-892B-619DD35BF465}" type="presOf" srcId="{0D07CC34-0B48-46C5-A0EA-ACB3B8C09352}" destId="{B0845710-45F8-4F7C-901F-B6BBB8A16D8A}" srcOrd="0" destOrd="0" presId="urn:microsoft.com/office/officeart/2005/8/layout/vProcess5"/>
    <dgm:cxn modelId="{EBF0271D-51CB-4477-B3A6-ED78BA239D68}" type="presOf" srcId="{7868299F-D7AE-4C0E-87D5-9C62DBDDBAF9}" destId="{4DBFC29A-EFAD-49DA-B387-8B943F041E25}" srcOrd="0" destOrd="0" presId="urn:microsoft.com/office/officeart/2005/8/layout/vProcess5"/>
    <dgm:cxn modelId="{94AAD81F-CB98-4E0A-85C6-6AB0E4D8AF27}" type="presOf" srcId="{3E3CE682-81BF-4EB6-81E3-7AF39849891B}" destId="{23DC229D-950B-4BAB-BF52-4A9D2254042F}" srcOrd="0" destOrd="0" presId="urn:microsoft.com/office/officeart/2005/8/layout/vProcess5"/>
    <dgm:cxn modelId="{08F2572F-E85E-4B62-BAB6-7FF516316E74}" srcId="{3E3CE682-81BF-4EB6-81E3-7AF39849891B}" destId="{EA06870A-895A-4C13-B79F-6F46465023E1}" srcOrd="1" destOrd="0" parTransId="{012C14DC-C1F7-47E6-91CA-84D03343080A}" sibTransId="{0D07CC34-0B48-46C5-A0EA-ACB3B8C09352}"/>
    <dgm:cxn modelId="{A9801E5F-4B1F-44AB-83BF-49BC4F7F5B06}" srcId="{3E3CE682-81BF-4EB6-81E3-7AF39849891B}" destId="{ACE06157-5D8F-423B-AACF-2ABA5A4ABCFD}" srcOrd="0" destOrd="0" parTransId="{5A402415-ACF9-4F68-911F-B02FEF96FE98}" sibTransId="{D6E5CF97-0D45-4998-92E6-96E24B023378}"/>
    <dgm:cxn modelId="{C83E8862-C68A-4EE5-8B70-FCB092B420C1}" type="presOf" srcId="{EA06870A-895A-4C13-B79F-6F46465023E1}" destId="{9FEB9245-5821-487E-BD29-292DB5E60C46}" srcOrd="1" destOrd="0" presId="urn:microsoft.com/office/officeart/2005/8/layout/vProcess5"/>
    <dgm:cxn modelId="{6372D862-9C1D-43A6-B3E0-7C6E07C8D0B1}" type="presOf" srcId="{7868299F-D7AE-4C0E-87D5-9C62DBDDBAF9}" destId="{6090C162-E021-4724-9302-3AC11B117465}" srcOrd="1" destOrd="0" presId="urn:microsoft.com/office/officeart/2005/8/layout/vProcess5"/>
    <dgm:cxn modelId="{4401468A-9BFF-4AB6-8F92-78010901404E}" type="presOf" srcId="{D6E5CF97-0D45-4998-92E6-96E24B023378}" destId="{CA58EEA5-24FF-49F1-817B-4FB350EA303E}" srcOrd="0" destOrd="0" presId="urn:microsoft.com/office/officeart/2005/8/layout/vProcess5"/>
    <dgm:cxn modelId="{0D487FA3-4E34-4A6C-A7AD-F683DC1AECF9}" type="presOf" srcId="{ACE06157-5D8F-423B-AACF-2ABA5A4ABCFD}" destId="{2A2ADF97-B66F-494B-A2D8-743186D4003E}" srcOrd="1" destOrd="0" presId="urn:microsoft.com/office/officeart/2005/8/layout/vProcess5"/>
    <dgm:cxn modelId="{5919B6A3-EA9C-4081-A4B0-C63DD8EDFC52}" srcId="{3E3CE682-81BF-4EB6-81E3-7AF39849891B}" destId="{7868299F-D7AE-4C0E-87D5-9C62DBDDBAF9}" srcOrd="2" destOrd="0" parTransId="{32246F52-618B-4941-8E72-E3345A2B8FAF}" sibTransId="{C095911F-C7C6-4C51-9C0C-7B85E1C996F0}"/>
    <dgm:cxn modelId="{67E921D8-4197-4176-BDBF-6DE2C0738BBF}" type="presOf" srcId="{ACE06157-5D8F-423B-AACF-2ABA5A4ABCFD}" destId="{2FD1B58A-85BD-423A-BD2D-277D80E68E7E}" srcOrd="0" destOrd="0" presId="urn:microsoft.com/office/officeart/2005/8/layout/vProcess5"/>
    <dgm:cxn modelId="{4804E9EF-C86E-45D2-B4E5-0402CD789824}" type="presParOf" srcId="{23DC229D-950B-4BAB-BF52-4A9D2254042F}" destId="{21046806-D6AF-4EFF-A1B8-4A1B97002613}" srcOrd="0" destOrd="0" presId="urn:microsoft.com/office/officeart/2005/8/layout/vProcess5"/>
    <dgm:cxn modelId="{4B873A7C-26A0-412D-9770-11265E9C37DD}" type="presParOf" srcId="{23DC229D-950B-4BAB-BF52-4A9D2254042F}" destId="{2FD1B58A-85BD-423A-BD2D-277D80E68E7E}" srcOrd="1" destOrd="0" presId="urn:microsoft.com/office/officeart/2005/8/layout/vProcess5"/>
    <dgm:cxn modelId="{D14E355B-CBB4-4832-8526-934BF2347C20}" type="presParOf" srcId="{23DC229D-950B-4BAB-BF52-4A9D2254042F}" destId="{728AA37F-1C92-4C07-BA96-2806B6AF7C74}" srcOrd="2" destOrd="0" presId="urn:microsoft.com/office/officeart/2005/8/layout/vProcess5"/>
    <dgm:cxn modelId="{2C2A195A-AD8E-4437-AB37-C8D89D74F74B}" type="presParOf" srcId="{23DC229D-950B-4BAB-BF52-4A9D2254042F}" destId="{4DBFC29A-EFAD-49DA-B387-8B943F041E25}" srcOrd="3" destOrd="0" presId="urn:microsoft.com/office/officeart/2005/8/layout/vProcess5"/>
    <dgm:cxn modelId="{B5DA5011-C91F-40D2-81E0-9C2FCB26E5BF}" type="presParOf" srcId="{23DC229D-950B-4BAB-BF52-4A9D2254042F}" destId="{CA58EEA5-24FF-49F1-817B-4FB350EA303E}" srcOrd="4" destOrd="0" presId="urn:microsoft.com/office/officeart/2005/8/layout/vProcess5"/>
    <dgm:cxn modelId="{C00E2616-B3F5-4D0F-8767-9F34DCE678F7}" type="presParOf" srcId="{23DC229D-950B-4BAB-BF52-4A9D2254042F}" destId="{B0845710-45F8-4F7C-901F-B6BBB8A16D8A}" srcOrd="5" destOrd="0" presId="urn:microsoft.com/office/officeart/2005/8/layout/vProcess5"/>
    <dgm:cxn modelId="{65ACB938-4260-4F53-87EF-01D7B6CCFCDB}" type="presParOf" srcId="{23DC229D-950B-4BAB-BF52-4A9D2254042F}" destId="{2A2ADF97-B66F-494B-A2D8-743186D4003E}" srcOrd="6" destOrd="0" presId="urn:microsoft.com/office/officeart/2005/8/layout/vProcess5"/>
    <dgm:cxn modelId="{207E958F-72BA-4268-9B1A-3618FA5D706A}" type="presParOf" srcId="{23DC229D-950B-4BAB-BF52-4A9D2254042F}" destId="{9FEB9245-5821-487E-BD29-292DB5E60C46}" srcOrd="7" destOrd="0" presId="urn:microsoft.com/office/officeart/2005/8/layout/vProcess5"/>
    <dgm:cxn modelId="{2088C8C4-9448-4739-AE32-FA6B2347EE2D}" type="presParOf" srcId="{23DC229D-950B-4BAB-BF52-4A9D2254042F}" destId="{6090C162-E021-4724-9302-3AC11B11746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1B58A-85BD-423A-BD2D-277D80E68E7E}">
      <dsp:nvSpPr>
        <dsp:cNvPr id="0" name=""/>
        <dsp:cNvSpPr/>
      </dsp:nvSpPr>
      <dsp:spPr>
        <a:xfrm>
          <a:off x="225718" y="140256"/>
          <a:ext cx="7994860" cy="640123"/>
        </a:xfrm>
        <a:prstGeom prst="roundRect">
          <a:avLst>
            <a:gd name="adj" fmla="val 10000"/>
          </a:avLst>
        </a:prstGeom>
        <a:solidFill>
          <a:schemeClr val="tx2"/>
        </a:solidFill>
        <a:ln>
          <a:solidFill>
            <a:srgbClr val="000000"/>
          </a:solidFill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baseline="0" dirty="0">
              <a:solidFill>
                <a:schemeClr val="bg1"/>
              </a:solidFill>
            </a:rPr>
            <a:t>Argonne Wakefield Accelerator (AWA) Facility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244467" y="159005"/>
        <a:ext cx="6941298" cy="602625"/>
      </dsp:txXfrm>
    </dsp:sp>
    <dsp:sp modelId="{728AA37F-1C92-4C07-BA96-2806B6AF7C74}">
      <dsp:nvSpPr>
        <dsp:cNvPr id="0" name=""/>
        <dsp:cNvSpPr/>
      </dsp:nvSpPr>
      <dsp:spPr>
        <a:xfrm>
          <a:off x="350192" y="1175659"/>
          <a:ext cx="7997336" cy="640123"/>
        </a:xfrm>
        <a:prstGeom prst="roundRect">
          <a:avLst>
            <a:gd name="adj" fmla="val 10000"/>
          </a:avLst>
        </a:prstGeom>
        <a:solidFill>
          <a:schemeClr val="tx2"/>
        </a:solidFill>
        <a:ln>
          <a:solidFill>
            <a:srgbClr val="000000"/>
          </a:solidFill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baseline="0" dirty="0">
              <a:solidFill>
                <a:schemeClr val="bg1"/>
              </a:solidFill>
            </a:rPr>
            <a:t>Structure Wakefield Acceleration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368941" y="1194408"/>
        <a:ext cx="6606815" cy="602625"/>
      </dsp:txXfrm>
    </dsp:sp>
    <dsp:sp modelId="{4DBFC29A-EFAD-49DA-B387-8B943F041E25}">
      <dsp:nvSpPr>
        <dsp:cNvPr id="0" name=""/>
        <dsp:cNvSpPr/>
      </dsp:nvSpPr>
      <dsp:spPr>
        <a:xfrm>
          <a:off x="497676" y="2226587"/>
          <a:ext cx="7981026" cy="640123"/>
        </a:xfrm>
        <a:prstGeom prst="roundRect">
          <a:avLst>
            <a:gd name="adj" fmla="val 10000"/>
          </a:avLst>
        </a:prstGeom>
        <a:solidFill>
          <a:schemeClr val="tx2"/>
        </a:solidFill>
        <a:ln>
          <a:solidFill>
            <a:srgbClr val="000000"/>
          </a:solidFill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baseline="0" dirty="0">
              <a:solidFill>
                <a:schemeClr val="bg1"/>
              </a:solidFill>
            </a:rPr>
            <a:t>Short-Pulse RF High Gradient Accelerators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516425" y="2245336"/>
        <a:ext cx="6593265" cy="602625"/>
      </dsp:txXfrm>
    </dsp:sp>
    <dsp:sp modelId="{CA58EEA5-24FF-49F1-817B-4FB350EA303E}">
      <dsp:nvSpPr>
        <dsp:cNvPr id="0" name=""/>
        <dsp:cNvSpPr/>
      </dsp:nvSpPr>
      <dsp:spPr>
        <a:xfrm>
          <a:off x="6695279" y="687641"/>
          <a:ext cx="589407" cy="58940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6827896" y="687641"/>
        <a:ext cx="324173" cy="443529"/>
      </dsp:txXfrm>
    </dsp:sp>
    <dsp:sp modelId="{B0845710-45F8-4F7C-901F-B6BBB8A16D8A}">
      <dsp:nvSpPr>
        <dsp:cNvPr id="0" name=""/>
        <dsp:cNvSpPr/>
      </dsp:nvSpPr>
      <dsp:spPr>
        <a:xfrm>
          <a:off x="7337740" y="1739506"/>
          <a:ext cx="589407" cy="58940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7470357" y="1739506"/>
        <a:ext cx="324173" cy="4435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11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Accelerators at Argonne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283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50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exhaustive list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9836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X-band test has become a general capability of AWA  (work underway for 26 GHz to THz)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9994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6646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27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07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694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A" userDrawn="1">
  <p:cSld name="*Cover Option A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68796" y="574696"/>
            <a:ext cx="5685350" cy="304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800"/>
              <a:buNone/>
              <a:defRPr sz="18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2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13209" y="4499793"/>
            <a:ext cx="1786846" cy="64370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>
            <a:spLocks noGrp="1"/>
          </p:cNvSpPr>
          <p:nvPr>
            <p:ph type="pic" idx="2"/>
          </p:nvPr>
        </p:nvSpPr>
        <p:spPr>
          <a:xfrm>
            <a:off x="4863726" y="1266825"/>
            <a:ext cx="4280275" cy="202996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" y="1266825"/>
            <a:ext cx="4863724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200" tIns="0" rIns="91425" bIns="0" anchor="ctr" anchorCtr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body" idx="3"/>
          </p:nvPr>
        </p:nvSpPr>
        <p:spPr>
          <a:xfrm>
            <a:off x="-1" y="1266825"/>
            <a:ext cx="239714" cy="20299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4"/>
          </p:nvPr>
        </p:nvSpPr>
        <p:spPr>
          <a:xfrm>
            <a:off x="469901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body" idx="5"/>
          </p:nvPr>
        </p:nvSpPr>
        <p:spPr>
          <a:xfrm>
            <a:off x="469901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body" idx="6"/>
          </p:nvPr>
        </p:nvSpPr>
        <p:spPr>
          <a:xfrm>
            <a:off x="3417372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body" idx="7"/>
          </p:nvPr>
        </p:nvSpPr>
        <p:spPr>
          <a:xfrm>
            <a:off x="3417372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body" idx="8"/>
          </p:nvPr>
        </p:nvSpPr>
        <p:spPr>
          <a:xfrm>
            <a:off x="6360197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body" idx="9"/>
          </p:nvPr>
        </p:nvSpPr>
        <p:spPr>
          <a:xfrm>
            <a:off x="6360197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"/>
          <p:cNvSpPr txBox="1"/>
          <p:nvPr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Suggested line of text (optional):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 START WITH YES.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Google Shape;3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losing slide">
  <p:cSld name="*Closing slide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8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9754" y="4562475"/>
            <a:ext cx="1540844" cy="55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8" descr="aerial view of Argonne with APS in front 5730-00068.jpg"/>
          <p:cNvPicPr preferRelativeResize="0"/>
          <p:nvPr/>
        </p:nvPicPr>
        <p:blipFill rotWithShape="1">
          <a:blip r:embed="rId3">
            <a:alphaModFix/>
          </a:blip>
          <a:srcRect t="10681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8"/>
          <p:cNvSpPr txBox="1">
            <a:spLocks noGrp="1"/>
          </p:cNvSpPr>
          <p:nvPr>
            <p:ph type="body" idx="1"/>
          </p:nvPr>
        </p:nvSpPr>
        <p:spPr>
          <a:xfrm>
            <a:off x="0" y="-10684"/>
            <a:ext cx="9143999" cy="4499372"/>
          </a:xfrm>
          <a:prstGeom prst="rect">
            <a:avLst/>
          </a:prstGeom>
          <a:solidFill>
            <a:schemeClr val="accent2">
              <a:alpha val="89803"/>
            </a:schemeClr>
          </a:solidFill>
          <a:ln>
            <a:noFill/>
          </a:ln>
        </p:spPr>
        <p:txBody>
          <a:bodyPr spcFirstLastPara="1" wrap="square" lIns="457200" tIns="0" rIns="0" bIns="457200" anchor="ctr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18"/>
          <p:cNvSpPr txBox="1"/>
          <p:nvPr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Suggested closing statement (optional):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 START WITH YES.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END WITH THANK YOU.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 YOU HAVE ANY BIG QUESTIONS?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Video">
  <p:cSld name="*Video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9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9"/>
          <p:cNvSpPr txBox="1">
            <a:spLocks noGrp="1"/>
          </p:cNvSpPr>
          <p:nvPr>
            <p:ph type="title"/>
          </p:nvPr>
        </p:nvSpPr>
        <p:spPr>
          <a:xfrm>
            <a:off x="457201" y="386954"/>
            <a:ext cx="8372901" cy="60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B">
  <p:cSld name="*Cover Option B"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1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7976" y="4545002"/>
            <a:ext cx="1557337" cy="561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1" descr="aerial view of Argonne with APS in front 5730-00068.jpg"/>
          <p:cNvPicPr preferRelativeResize="0"/>
          <p:nvPr/>
        </p:nvPicPr>
        <p:blipFill rotWithShape="1">
          <a:blip r:embed="rId3">
            <a:alphaModFix/>
          </a:blip>
          <a:srcRect t="10681" b="7135"/>
          <a:stretch/>
        </p:blipFill>
        <p:spPr>
          <a:xfrm>
            <a:off x="0" y="-20265"/>
            <a:ext cx="9144000" cy="450895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1"/>
          <p:cNvSpPr txBox="1">
            <a:spLocks noGrp="1"/>
          </p:cNvSpPr>
          <p:nvPr>
            <p:ph type="body" idx="1"/>
          </p:nvPr>
        </p:nvSpPr>
        <p:spPr>
          <a:xfrm>
            <a:off x="0" y="-20265"/>
            <a:ext cx="9144000" cy="4508954"/>
          </a:xfrm>
          <a:prstGeom prst="rect">
            <a:avLst/>
          </a:prstGeom>
          <a:solidFill>
            <a:schemeClr val="accent2">
              <a:alpha val="84705"/>
            </a:schemeClr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21"/>
          <p:cNvSpPr>
            <a:spLocks noGrp="1"/>
          </p:cNvSpPr>
          <p:nvPr>
            <p:ph type="pic" idx="2"/>
          </p:nvPr>
        </p:nvSpPr>
        <p:spPr>
          <a:xfrm>
            <a:off x="4863726" y="1266825"/>
            <a:ext cx="4280275" cy="202996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77" name="Google Shape;177;p21"/>
          <p:cNvSpPr txBox="1">
            <a:spLocks noGrp="1"/>
          </p:cNvSpPr>
          <p:nvPr>
            <p:ph type="title"/>
          </p:nvPr>
        </p:nvSpPr>
        <p:spPr>
          <a:xfrm>
            <a:off x="1" y="1266825"/>
            <a:ext cx="4863724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200" tIns="0" rIns="91425" bIns="0" anchor="ctr" anchorCtr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body" idx="3"/>
          </p:nvPr>
        </p:nvSpPr>
        <p:spPr>
          <a:xfrm>
            <a:off x="1" y="153714"/>
            <a:ext cx="5851526" cy="969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274300" bIns="45700" anchor="ctr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21"/>
          <p:cNvSpPr txBox="1">
            <a:spLocks noGrp="1"/>
          </p:cNvSpPr>
          <p:nvPr>
            <p:ph type="body" idx="4"/>
          </p:nvPr>
        </p:nvSpPr>
        <p:spPr>
          <a:xfrm>
            <a:off x="469901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body" idx="5"/>
          </p:nvPr>
        </p:nvSpPr>
        <p:spPr>
          <a:xfrm>
            <a:off x="469901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21"/>
          <p:cNvSpPr txBox="1">
            <a:spLocks noGrp="1"/>
          </p:cNvSpPr>
          <p:nvPr>
            <p:ph type="body" idx="6"/>
          </p:nvPr>
        </p:nvSpPr>
        <p:spPr>
          <a:xfrm>
            <a:off x="3417372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21"/>
          <p:cNvSpPr txBox="1">
            <a:spLocks noGrp="1"/>
          </p:cNvSpPr>
          <p:nvPr>
            <p:ph type="body" idx="7"/>
          </p:nvPr>
        </p:nvSpPr>
        <p:spPr>
          <a:xfrm>
            <a:off x="3417372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body" idx="8"/>
          </p:nvPr>
        </p:nvSpPr>
        <p:spPr>
          <a:xfrm>
            <a:off x="6360197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21"/>
          <p:cNvSpPr txBox="1">
            <a:spLocks noGrp="1"/>
          </p:cNvSpPr>
          <p:nvPr>
            <p:ph type="body" idx="9"/>
          </p:nvPr>
        </p:nvSpPr>
        <p:spPr>
          <a:xfrm>
            <a:off x="6360197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21"/>
          <p:cNvSpPr txBox="1">
            <a:spLocks noGrp="1"/>
          </p:cNvSpPr>
          <p:nvPr>
            <p:ph type="body" idx="13"/>
          </p:nvPr>
        </p:nvSpPr>
        <p:spPr>
          <a:xfrm>
            <a:off x="-1" y="1266825"/>
            <a:ext cx="239714" cy="20299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21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C">
  <p:cSld name="*Cover Option C"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2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7976" y="82331"/>
            <a:ext cx="1557337" cy="56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2"/>
          <p:cNvSpPr txBox="1">
            <a:spLocks noGrp="1"/>
          </p:cNvSpPr>
          <p:nvPr>
            <p:ph type="body" idx="1"/>
          </p:nvPr>
        </p:nvSpPr>
        <p:spPr>
          <a:xfrm>
            <a:off x="469901" y="3709174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22"/>
          <p:cNvSpPr txBox="1">
            <a:spLocks noGrp="1"/>
          </p:cNvSpPr>
          <p:nvPr>
            <p:ph type="body" idx="2"/>
          </p:nvPr>
        </p:nvSpPr>
        <p:spPr>
          <a:xfrm>
            <a:off x="469901" y="399225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body" idx="3"/>
          </p:nvPr>
        </p:nvSpPr>
        <p:spPr>
          <a:xfrm>
            <a:off x="3417372" y="3709174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body" idx="4"/>
          </p:nvPr>
        </p:nvSpPr>
        <p:spPr>
          <a:xfrm>
            <a:off x="3417372" y="399225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22"/>
          <p:cNvSpPr>
            <a:spLocks noGrp="1"/>
          </p:cNvSpPr>
          <p:nvPr>
            <p:ph type="pic" idx="5"/>
          </p:nvPr>
        </p:nvSpPr>
        <p:spPr>
          <a:xfrm>
            <a:off x="218127" y="674681"/>
            <a:ext cx="8925874" cy="207115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95" name="Google Shape;195;p22"/>
          <p:cNvSpPr txBox="1">
            <a:spLocks noGrp="1"/>
          </p:cNvSpPr>
          <p:nvPr>
            <p:ph type="title"/>
          </p:nvPr>
        </p:nvSpPr>
        <p:spPr>
          <a:xfrm>
            <a:off x="469900" y="2794775"/>
            <a:ext cx="8452904" cy="64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b" anchorCtr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>
                <a:solidFill>
                  <a:srgbClr val="23242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2"/>
          <p:cNvSpPr txBox="1">
            <a:spLocks noGrp="1"/>
          </p:cNvSpPr>
          <p:nvPr>
            <p:ph type="body" idx="6"/>
          </p:nvPr>
        </p:nvSpPr>
        <p:spPr>
          <a:xfrm>
            <a:off x="6360197" y="3709174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22"/>
          <p:cNvSpPr txBox="1">
            <a:spLocks noGrp="1"/>
          </p:cNvSpPr>
          <p:nvPr>
            <p:ph type="body" idx="7"/>
          </p:nvPr>
        </p:nvSpPr>
        <p:spPr>
          <a:xfrm>
            <a:off x="6360197" y="399225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22"/>
          <p:cNvSpPr txBox="1">
            <a:spLocks noGrp="1"/>
          </p:cNvSpPr>
          <p:nvPr>
            <p:ph type="body" idx="8"/>
          </p:nvPr>
        </p:nvSpPr>
        <p:spPr>
          <a:xfrm>
            <a:off x="469900" y="3441935"/>
            <a:ext cx="8484914" cy="248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22"/>
          <p:cNvSpPr txBox="1">
            <a:spLocks noGrp="1"/>
          </p:cNvSpPr>
          <p:nvPr>
            <p:ph type="body" idx="9"/>
          </p:nvPr>
        </p:nvSpPr>
        <p:spPr>
          <a:xfrm>
            <a:off x="2" y="674680"/>
            <a:ext cx="224589" cy="207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2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2"/>
          <p:cNvSpPr txBox="1">
            <a:spLocks noGrp="1"/>
          </p:cNvSpPr>
          <p:nvPr>
            <p:ph type="body" idx="13"/>
          </p:nvPr>
        </p:nvSpPr>
        <p:spPr>
          <a:xfrm>
            <a:off x="503238" y="300961"/>
            <a:ext cx="5984648" cy="33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 cap="none">
                <a:solidFill>
                  <a:schemeClr val="dk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22"/>
          <p:cNvSpPr txBox="1">
            <a:spLocks noGrp="1"/>
          </p:cNvSpPr>
          <p:nvPr>
            <p:ph type="body" idx="14"/>
          </p:nvPr>
        </p:nvSpPr>
        <p:spPr>
          <a:xfrm>
            <a:off x="6360197" y="4570711"/>
            <a:ext cx="2692872" cy="386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3" name="Google Shape;20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D">
  <p:cSld name="*Cover Option D"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3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7976" y="170633"/>
            <a:ext cx="1557337" cy="561027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3"/>
          <p:cNvSpPr txBox="1">
            <a:spLocks noGrp="1"/>
          </p:cNvSpPr>
          <p:nvPr>
            <p:ph type="body" idx="1"/>
          </p:nvPr>
        </p:nvSpPr>
        <p:spPr>
          <a:xfrm>
            <a:off x="469901" y="3436223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body" idx="2"/>
          </p:nvPr>
        </p:nvSpPr>
        <p:spPr>
          <a:xfrm>
            <a:off x="469901" y="3719301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body" idx="3"/>
          </p:nvPr>
        </p:nvSpPr>
        <p:spPr>
          <a:xfrm>
            <a:off x="3417372" y="3436223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body" idx="4"/>
          </p:nvPr>
        </p:nvSpPr>
        <p:spPr>
          <a:xfrm>
            <a:off x="3417372" y="371930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23"/>
          <p:cNvSpPr>
            <a:spLocks noGrp="1"/>
          </p:cNvSpPr>
          <p:nvPr>
            <p:ph type="pic" idx="5"/>
          </p:nvPr>
        </p:nvSpPr>
        <p:spPr>
          <a:xfrm>
            <a:off x="218127" y="1261205"/>
            <a:ext cx="8925874" cy="207115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11" name="Google Shape;211;p23"/>
          <p:cNvSpPr txBox="1">
            <a:spLocks noGrp="1"/>
          </p:cNvSpPr>
          <p:nvPr>
            <p:ph type="title"/>
          </p:nvPr>
        </p:nvSpPr>
        <p:spPr>
          <a:xfrm>
            <a:off x="469901" y="82770"/>
            <a:ext cx="6776128" cy="839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b" anchorCtr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>
                <a:solidFill>
                  <a:srgbClr val="23242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body" idx="6"/>
          </p:nvPr>
        </p:nvSpPr>
        <p:spPr>
          <a:xfrm>
            <a:off x="6360197" y="3436223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body" idx="7"/>
          </p:nvPr>
        </p:nvSpPr>
        <p:spPr>
          <a:xfrm>
            <a:off x="6360197" y="371930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23"/>
          <p:cNvSpPr txBox="1">
            <a:spLocks noGrp="1"/>
          </p:cNvSpPr>
          <p:nvPr>
            <p:ph type="body" idx="8"/>
          </p:nvPr>
        </p:nvSpPr>
        <p:spPr>
          <a:xfrm>
            <a:off x="469900" y="922195"/>
            <a:ext cx="8484914" cy="248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23"/>
          <p:cNvSpPr txBox="1">
            <a:spLocks noGrp="1"/>
          </p:cNvSpPr>
          <p:nvPr>
            <p:ph type="body" idx="9"/>
          </p:nvPr>
        </p:nvSpPr>
        <p:spPr>
          <a:xfrm>
            <a:off x="2" y="1261204"/>
            <a:ext cx="224589" cy="207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2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3"/>
          <p:cNvSpPr txBox="1">
            <a:spLocks noGrp="1"/>
          </p:cNvSpPr>
          <p:nvPr>
            <p:ph type="body" idx="13"/>
          </p:nvPr>
        </p:nvSpPr>
        <p:spPr>
          <a:xfrm>
            <a:off x="6360197" y="4570711"/>
            <a:ext cx="2692872" cy="386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18" name="Google Shape;21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Full Frame">
  <p:cSld name="*Pic - Full Frame"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4"/>
          <p:cNvSpPr>
            <a:spLocks noGrp="1"/>
          </p:cNvSpPr>
          <p:nvPr>
            <p:ph type="pic" idx="2"/>
          </p:nvPr>
        </p:nvSpPr>
        <p:spPr>
          <a:xfrm>
            <a:off x="218127" y="6978"/>
            <a:ext cx="8925873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21" name="Google Shape;221;p24"/>
          <p:cNvSpPr txBox="1">
            <a:spLocks noGrp="1"/>
          </p:cNvSpPr>
          <p:nvPr>
            <p:ph type="body" idx="1"/>
          </p:nvPr>
        </p:nvSpPr>
        <p:spPr>
          <a:xfrm>
            <a:off x="0" y="3581400"/>
            <a:ext cx="9144000" cy="1562100"/>
          </a:xfrm>
          <a:prstGeom prst="rect">
            <a:avLst/>
          </a:prstGeom>
          <a:solidFill>
            <a:schemeClr val="dk2">
              <a:alpha val="90980"/>
            </a:schemeClr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24"/>
          <p:cNvSpPr txBox="1">
            <a:spLocks noGrp="1"/>
          </p:cNvSpPr>
          <p:nvPr>
            <p:ph type="title"/>
          </p:nvPr>
        </p:nvSpPr>
        <p:spPr>
          <a:xfrm>
            <a:off x="469901" y="3782231"/>
            <a:ext cx="8321040" cy="1030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4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body" idx="3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24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ONE Image">
  <p:cSld name="*Pic - ONE Image">
    <p:bg>
      <p:bgPr>
        <a:solidFill>
          <a:schemeClr val="lt1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5"/>
          <p:cNvSpPr txBox="1">
            <a:spLocks noGrp="1"/>
          </p:cNvSpPr>
          <p:nvPr>
            <p:ph type="body" idx="1"/>
          </p:nvPr>
        </p:nvSpPr>
        <p:spPr>
          <a:xfrm>
            <a:off x="0" y="2742091"/>
            <a:ext cx="9144000" cy="2401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body" idx="2"/>
          </p:nvPr>
        </p:nvSpPr>
        <p:spPr>
          <a:xfrm>
            <a:off x="469900" y="3893639"/>
            <a:ext cx="8434552" cy="135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810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25"/>
          <p:cNvSpPr>
            <a:spLocks noGrp="1"/>
          </p:cNvSpPr>
          <p:nvPr>
            <p:ph type="pic" idx="3"/>
          </p:nvPr>
        </p:nvSpPr>
        <p:spPr>
          <a:xfrm>
            <a:off x="218127" y="-1"/>
            <a:ext cx="8925873" cy="274201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30" name="Google Shape;230;p25"/>
          <p:cNvSpPr txBox="1">
            <a:spLocks noGrp="1"/>
          </p:cNvSpPr>
          <p:nvPr>
            <p:ph type="title"/>
          </p:nvPr>
        </p:nvSpPr>
        <p:spPr>
          <a:xfrm>
            <a:off x="469900" y="3265038"/>
            <a:ext cx="8674100" cy="590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25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2" name="Google Shape;232;p25"/>
          <p:cNvSpPr txBox="1">
            <a:spLocks noGrp="1"/>
          </p:cNvSpPr>
          <p:nvPr>
            <p:ph type="body" idx="4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2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TWO images">
  <p:cSld name="*Pic - TWO images">
    <p:bg>
      <p:bgPr>
        <a:solidFill>
          <a:schemeClr val="lt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 txBox="1">
            <a:spLocks noGrp="1"/>
          </p:cNvSpPr>
          <p:nvPr>
            <p:ph type="body" idx="1"/>
          </p:nvPr>
        </p:nvSpPr>
        <p:spPr>
          <a:xfrm>
            <a:off x="0" y="2742091"/>
            <a:ext cx="9144000" cy="2401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26"/>
          <p:cNvSpPr>
            <a:spLocks noGrp="1"/>
          </p:cNvSpPr>
          <p:nvPr>
            <p:ph type="pic" idx="2"/>
          </p:nvPr>
        </p:nvSpPr>
        <p:spPr>
          <a:xfrm>
            <a:off x="218127" y="0"/>
            <a:ext cx="4480560" cy="274796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7" name="Google Shape;237;p26"/>
          <p:cNvSpPr>
            <a:spLocks noGrp="1"/>
          </p:cNvSpPr>
          <p:nvPr>
            <p:ph type="pic" idx="3"/>
          </p:nvPr>
        </p:nvSpPr>
        <p:spPr>
          <a:xfrm>
            <a:off x="4682525" y="0"/>
            <a:ext cx="4480560" cy="2747963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38" name="Google Shape;238;p26"/>
          <p:cNvSpPr txBox="1">
            <a:spLocks noGrp="1"/>
          </p:cNvSpPr>
          <p:nvPr>
            <p:ph type="title"/>
          </p:nvPr>
        </p:nvSpPr>
        <p:spPr>
          <a:xfrm>
            <a:off x="469900" y="3255513"/>
            <a:ext cx="8674100" cy="590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6"/>
          <p:cNvSpPr txBox="1">
            <a:spLocks noGrp="1"/>
          </p:cNvSpPr>
          <p:nvPr>
            <p:ph type="body" idx="4"/>
          </p:nvPr>
        </p:nvSpPr>
        <p:spPr>
          <a:xfrm>
            <a:off x="469900" y="3884114"/>
            <a:ext cx="8434552" cy="135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810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0" name="Google Shape;240;p26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1" name="Google Shape;241;p26"/>
          <p:cNvSpPr txBox="1">
            <a:spLocks noGrp="1"/>
          </p:cNvSpPr>
          <p:nvPr>
            <p:ph type="body" idx="5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26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THREE Images">
  <p:cSld name="*Pic - THREE Images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7"/>
          <p:cNvSpPr txBox="1">
            <a:spLocks noGrp="1"/>
          </p:cNvSpPr>
          <p:nvPr>
            <p:ph type="body" idx="1"/>
          </p:nvPr>
        </p:nvSpPr>
        <p:spPr>
          <a:xfrm>
            <a:off x="0" y="2742091"/>
            <a:ext cx="9144000" cy="2401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27"/>
          <p:cNvSpPr>
            <a:spLocks noGrp="1"/>
          </p:cNvSpPr>
          <p:nvPr>
            <p:ph type="pic" idx="2"/>
          </p:nvPr>
        </p:nvSpPr>
        <p:spPr>
          <a:xfrm>
            <a:off x="218127" y="0"/>
            <a:ext cx="2990088" cy="275523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46" name="Google Shape;246;p27"/>
          <p:cNvSpPr>
            <a:spLocks noGrp="1"/>
          </p:cNvSpPr>
          <p:nvPr>
            <p:ph type="pic" idx="3"/>
          </p:nvPr>
        </p:nvSpPr>
        <p:spPr>
          <a:xfrm>
            <a:off x="3194237" y="0"/>
            <a:ext cx="2990088" cy="275523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27"/>
          <p:cNvSpPr>
            <a:spLocks noGrp="1"/>
          </p:cNvSpPr>
          <p:nvPr>
            <p:ph type="pic" idx="4"/>
          </p:nvPr>
        </p:nvSpPr>
        <p:spPr>
          <a:xfrm>
            <a:off x="6186112" y="0"/>
            <a:ext cx="2957888" cy="275523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48" name="Google Shape;248;p27"/>
          <p:cNvSpPr txBox="1">
            <a:spLocks noGrp="1"/>
          </p:cNvSpPr>
          <p:nvPr>
            <p:ph type="body" idx="5"/>
          </p:nvPr>
        </p:nvSpPr>
        <p:spPr>
          <a:xfrm>
            <a:off x="469900" y="3893639"/>
            <a:ext cx="8434552" cy="135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810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27"/>
          <p:cNvSpPr txBox="1">
            <a:spLocks noGrp="1"/>
          </p:cNvSpPr>
          <p:nvPr>
            <p:ph type="title"/>
          </p:nvPr>
        </p:nvSpPr>
        <p:spPr>
          <a:xfrm>
            <a:off x="469900" y="3265038"/>
            <a:ext cx="8674100" cy="590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7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1" name="Google Shape;251;p27"/>
          <p:cNvSpPr txBox="1">
            <a:spLocks noGrp="1"/>
          </p:cNvSpPr>
          <p:nvPr>
            <p:ph type="body" idx="6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27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FOUR Images">
  <p:cSld name="*Pic - FOUR Images"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28"/>
          <p:cNvSpPr>
            <a:spLocks noGrp="1"/>
          </p:cNvSpPr>
          <p:nvPr>
            <p:ph type="pic" idx="2"/>
          </p:nvPr>
        </p:nvSpPr>
        <p:spPr>
          <a:xfrm>
            <a:off x="218127" y="1240631"/>
            <a:ext cx="2240280" cy="167871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56" name="Google Shape;256;p28"/>
          <p:cNvSpPr>
            <a:spLocks noGrp="1"/>
          </p:cNvSpPr>
          <p:nvPr>
            <p:ph type="pic" idx="3"/>
          </p:nvPr>
        </p:nvSpPr>
        <p:spPr>
          <a:xfrm>
            <a:off x="2453235" y="1240631"/>
            <a:ext cx="2240280" cy="167871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57" name="Google Shape;257;p28"/>
          <p:cNvSpPr>
            <a:spLocks noGrp="1"/>
          </p:cNvSpPr>
          <p:nvPr>
            <p:ph type="pic" idx="4"/>
          </p:nvPr>
        </p:nvSpPr>
        <p:spPr>
          <a:xfrm>
            <a:off x="4688341" y="1240631"/>
            <a:ext cx="2240280" cy="167871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58" name="Google Shape;258;p28"/>
          <p:cNvSpPr>
            <a:spLocks noGrp="1"/>
          </p:cNvSpPr>
          <p:nvPr>
            <p:ph type="pic" idx="5"/>
          </p:nvPr>
        </p:nvSpPr>
        <p:spPr>
          <a:xfrm>
            <a:off x="6906022" y="1240631"/>
            <a:ext cx="2240280" cy="167871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59" name="Google Shape;259;p28"/>
          <p:cNvSpPr txBox="1">
            <a:spLocks noGrp="1"/>
          </p:cNvSpPr>
          <p:nvPr>
            <p:ph type="body" idx="6"/>
          </p:nvPr>
        </p:nvSpPr>
        <p:spPr>
          <a:xfrm>
            <a:off x="469900" y="3484064"/>
            <a:ext cx="8434552" cy="135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810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28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8"/>
          <p:cNvSpPr txBox="1">
            <a:spLocks noGrp="1"/>
          </p:cNvSpPr>
          <p:nvPr>
            <p:ph type="body" idx="7"/>
          </p:nvPr>
        </p:nvSpPr>
        <p:spPr>
          <a:xfrm>
            <a:off x="218128" y="2948823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28"/>
          <p:cNvSpPr txBox="1">
            <a:spLocks noGrp="1"/>
          </p:cNvSpPr>
          <p:nvPr>
            <p:ph type="body" idx="8"/>
          </p:nvPr>
        </p:nvSpPr>
        <p:spPr>
          <a:xfrm>
            <a:off x="2442595" y="2948823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p28"/>
          <p:cNvSpPr txBox="1">
            <a:spLocks noGrp="1"/>
          </p:cNvSpPr>
          <p:nvPr>
            <p:ph type="body" idx="9"/>
          </p:nvPr>
        </p:nvSpPr>
        <p:spPr>
          <a:xfrm>
            <a:off x="4681064" y="2948823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" name="Google Shape;264;p28"/>
          <p:cNvSpPr txBox="1">
            <a:spLocks noGrp="1"/>
          </p:cNvSpPr>
          <p:nvPr>
            <p:ph type="body" idx="13"/>
          </p:nvPr>
        </p:nvSpPr>
        <p:spPr>
          <a:xfrm>
            <a:off x="6905532" y="2948823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28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6" name="Google Shape;266;p28"/>
          <p:cNvSpPr txBox="1">
            <a:spLocks noGrp="1"/>
          </p:cNvSpPr>
          <p:nvPr>
            <p:ph type="ftr" idx="11"/>
          </p:nvPr>
        </p:nvSpPr>
        <p:spPr>
          <a:xfrm>
            <a:off x="0" y="-1"/>
            <a:ext cx="228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7" name="Google Shape;267;p28"/>
          <p:cNvSpPr txBox="1">
            <a:spLocks noGrp="1"/>
          </p:cNvSpPr>
          <p:nvPr>
            <p:ph type="body" idx="14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8" name="Google Shape;268;p28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WO IMAGES - Vertical">
  <p:cSld name="*TWO IMAGES - Vertical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1"/>
          </p:nvPr>
        </p:nvSpPr>
        <p:spPr>
          <a:xfrm>
            <a:off x="4503575" y="1417872"/>
            <a:ext cx="4319750" cy="154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>
            <a:spLocks noGrp="1"/>
          </p:cNvSpPr>
          <p:nvPr>
            <p:ph type="pic" idx="2"/>
          </p:nvPr>
        </p:nvSpPr>
        <p:spPr>
          <a:xfrm>
            <a:off x="495680" y="1417871"/>
            <a:ext cx="3729481" cy="156588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64" name="Google Shape;64;p8"/>
          <p:cNvSpPr>
            <a:spLocks noGrp="1"/>
          </p:cNvSpPr>
          <p:nvPr>
            <p:ph type="pic" idx="3"/>
          </p:nvPr>
        </p:nvSpPr>
        <p:spPr>
          <a:xfrm>
            <a:off x="495680" y="3203316"/>
            <a:ext cx="3729481" cy="156588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body" idx="4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body" idx="5"/>
          </p:nvPr>
        </p:nvSpPr>
        <p:spPr>
          <a:xfrm>
            <a:off x="4503575" y="3193094"/>
            <a:ext cx="4319750" cy="154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8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Only_">
  <p:cSld name="*Title Only_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>
            <a:spLocks noGrp="1"/>
          </p:cNvSpPr>
          <p:nvPr>
            <p:ph type="title"/>
          </p:nvPr>
        </p:nvSpPr>
        <p:spPr>
          <a:xfrm>
            <a:off x="457201" y="358573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/>
          <p:nvPr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1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36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0244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395284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61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2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0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"/>
            <a:ext cx="9143999" cy="4488688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9" y="4535386"/>
            <a:ext cx="2242075" cy="582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2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4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-10684"/>
            <a:ext cx="9143999" cy="449937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9" y="4535386"/>
            <a:ext cx="2242075" cy="582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2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-10684"/>
            <a:ext cx="9143999" cy="449937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9" y="4535386"/>
            <a:ext cx="2242075" cy="582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2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2AB12E-99C4-4099-949C-87EC785C4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4478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F4CFF5-2A2E-8945-9027-39964E4B3E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0685"/>
            <a:ext cx="9144000" cy="449937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"/>
            <a:ext cx="9143999" cy="4478002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2" y="4702076"/>
            <a:ext cx="2046368" cy="260262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0D23278-3667-1F4A-8304-61669185B1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9" y="4535386"/>
            <a:ext cx="2242075" cy="58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1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360245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2" y="1395284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619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26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358574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8351" y="108417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9CDC428E-DBB5-1649-8291-2FA82A5C9E82}"/>
              </a:ext>
            </a:extLst>
          </p:cNvPr>
          <p:cNvGrpSpPr/>
          <p:nvPr/>
        </p:nvGrpSpPr>
        <p:grpSpPr>
          <a:xfrm>
            <a:off x="419100" y="1390650"/>
            <a:ext cx="8269876" cy="3314700"/>
            <a:chOff x="419099" y="1390650"/>
            <a:chExt cx="8269876" cy="33147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1F8818-1FE6-2341-BE7A-993CECC5541D}"/>
                </a:ext>
              </a:extLst>
            </p:cNvPr>
            <p:cNvSpPr/>
            <p:nvPr userDrawn="1"/>
          </p:nvSpPr>
          <p:spPr>
            <a:xfrm>
              <a:off x="419100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SPONSOR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B991B3-C8CA-5842-83B0-825B25C421FB}"/>
                </a:ext>
              </a:extLst>
            </p:cNvPr>
            <p:cNvSpPr/>
            <p:nvPr userDrawn="1"/>
          </p:nvSpPr>
          <p:spPr>
            <a:xfrm>
              <a:off x="4643651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FUNDING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CDC5DB-87A9-9449-8FD5-702421FEB657}"/>
                </a:ext>
              </a:extLst>
            </p:cNvPr>
            <p:cNvSpPr/>
            <p:nvPr userDrawn="1"/>
          </p:nvSpPr>
          <p:spPr>
            <a:xfrm>
              <a:off x="419099" y="1765436"/>
              <a:ext cx="3493227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DESCRIPTION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Current projects exploring:</a:t>
              </a:r>
            </a:p>
            <a:p>
              <a:pPr marL="120647" indent="-120647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Identification and fingerprinting of electronic control units using ML/DL/AI</a:t>
              </a:r>
            </a:p>
            <a:p>
              <a:pPr marL="120647" indent="-120647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vehicle simulation testbed </a:t>
              </a:r>
            </a:p>
            <a:p>
              <a:pPr marL="120647" indent="-120647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automotive mobility testbed to safely test resilience measures such as sensor fusion</a:t>
              </a:r>
            </a:p>
            <a:p>
              <a:pPr marL="120647" indent="-120647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Threat modeling, </a:t>
              </a:r>
              <a:r>
                <a:rPr lang="en-US" sz="1200" dirty="0" err="1">
                  <a:solidFill>
                    <a:schemeClr val="tx1"/>
                  </a:solidFill>
                </a:rPr>
                <a:t>pentesting</a:t>
              </a:r>
              <a:r>
                <a:rPr lang="en-US" sz="1200" dirty="0">
                  <a:solidFill>
                    <a:schemeClr val="tx1"/>
                  </a:solidFill>
                </a:rPr>
                <a:t>, and risk analysis of vehicle to grid infrastructure (EVSE/</a:t>
              </a:r>
              <a:r>
                <a:rPr lang="en-US" sz="1200" dirty="0" err="1">
                  <a:solidFill>
                    <a:schemeClr val="tx1"/>
                  </a:solidFill>
                </a:rPr>
                <a:t>xFC</a:t>
              </a:r>
              <a:r>
                <a:rPr lang="en-US" sz="1200" dirty="0">
                  <a:solidFill>
                    <a:schemeClr val="tx1"/>
                  </a:solidFill>
                </a:rPr>
                <a:t>)</a:t>
              </a:r>
            </a:p>
            <a:p>
              <a:endParaRPr lang="en-US" sz="1200" b="1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433469-4EFE-E542-978B-1448E472CC26}"/>
                </a:ext>
              </a:extLst>
            </p:cNvPr>
            <p:cNvSpPr/>
            <p:nvPr userDrawn="1"/>
          </p:nvSpPr>
          <p:spPr>
            <a:xfrm>
              <a:off x="4054358" y="1765436"/>
              <a:ext cx="2185332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RESULTS</a:t>
              </a:r>
            </a:p>
            <a:p>
              <a:pPr marL="114297" indent="-114297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Deliverables include simulation testbed software, physical testbed, industry papers, DOE white papers</a:t>
              </a:r>
            </a:p>
            <a:p>
              <a:pPr marL="114297" indent="-114297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Results will impact current charging infrastructure deployment and shape secure architectures and policy</a:t>
              </a:r>
            </a:p>
            <a:p>
              <a:endParaRPr lang="en-US" sz="1200" b="1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654D32-AD25-E741-99D1-1FFB7CFA218F}"/>
                </a:ext>
              </a:extLst>
            </p:cNvPr>
            <p:cNvSpPr/>
            <p:nvPr userDrawn="1"/>
          </p:nvSpPr>
          <p:spPr>
            <a:xfrm>
              <a:off x="6392591" y="1765436"/>
              <a:ext cx="2296383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CONTRIBUTION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Techniques and tools developed apply to heavy vehicles which impact critical infrastructure, military operations, and commerce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C35AC7-582F-7D4E-ADFB-FDB003388826}"/>
                </a:ext>
              </a:extLst>
            </p:cNvPr>
            <p:cNvSpPr/>
            <p:nvPr userDrawn="1"/>
          </p:nvSpPr>
          <p:spPr>
            <a:xfrm>
              <a:off x="419100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ARGONNE CAPABILITIES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101D9A-0D44-9848-B7BE-578BE7238C03}"/>
                </a:ext>
              </a:extLst>
            </p:cNvPr>
            <p:cNvSpPr/>
            <p:nvPr userDrawn="1"/>
          </p:nvSpPr>
          <p:spPr>
            <a:xfrm>
              <a:off x="4643651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FUTURE OUTLOOK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651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*Titl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358574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8351" y="108417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6A010B-81D1-D941-BDE7-50CB6BFE5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859176"/>
              </p:ext>
            </p:extLst>
          </p:nvPr>
        </p:nvGraphicFramePr>
        <p:xfrm>
          <a:off x="457201" y="1518245"/>
          <a:ext cx="8372900" cy="3204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3225">
                  <a:extLst>
                    <a:ext uri="{9D8B030D-6E8A-4147-A177-3AD203B41FA5}">
                      <a16:colId xmlns:a16="http://schemas.microsoft.com/office/drawing/2014/main" val="953177877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3184500041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3933062838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434370605"/>
                    </a:ext>
                  </a:extLst>
                </a:gridCol>
              </a:tblGrid>
              <a:tr h="106812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385294"/>
                  </a:ext>
                </a:extLst>
              </a:tr>
              <a:tr h="106812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461716"/>
                  </a:ext>
                </a:extLst>
              </a:tr>
              <a:tr h="106812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438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36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2076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397182"/>
            <a:ext cx="4023360" cy="3317081"/>
          </a:xfrm>
        </p:spPr>
        <p:txBody>
          <a:bodyPr/>
          <a:lstStyle>
            <a:lvl1pPr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defRPr sz="1800"/>
            </a:lvl3pPr>
            <a:lvl4pPr marL="865166" indent="-171446">
              <a:defRPr sz="1800"/>
            </a:lvl4pPr>
            <a:lvl5pPr marL="1084236" indent="-171446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397182"/>
            <a:ext cx="4023360" cy="3317081"/>
          </a:xfrm>
        </p:spPr>
        <p:txBody>
          <a:bodyPr/>
          <a:lstStyle>
            <a:lvl1pPr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defRPr sz="1800"/>
            </a:lvl3pPr>
            <a:lvl4pPr marL="865166" indent="-171446">
              <a:defRPr sz="1800"/>
            </a:lvl4pPr>
            <a:lvl5pPr marL="1084236" indent="-171446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5215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WO IMAGES - top horizontal">
  <p:cSld name="*TWO IMAGES - top horizontal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0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body" idx="2"/>
          </p:nvPr>
        </p:nvSpPr>
        <p:spPr>
          <a:xfrm>
            <a:off x="488732" y="3141637"/>
            <a:ext cx="4114800" cy="1596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body" idx="3"/>
          </p:nvPr>
        </p:nvSpPr>
        <p:spPr>
          <a:xfrm>
            <a:off x="4716216" y="3141637"/>
            <a:ext cx="4097585" cy="1596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0"/>
          <p:cNvSpPr>
            <a:spLocks noGrp="1"/>
          </p:cNvSpPr>
          <p:nvPr>
            <p:ph type="pic" idx="4"/>
          </p:nvPr>
        </p:nvSpPr>
        <p:spPr>
          <a:xfrm>
            <a:off x="495679" y="1417871"/>
            <a:ext cx="402336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86" name="Google Shape;86;p10"/>
          <p:cNvSpPr>
            <a:spLocks noGrp="1"/>
          </p:cNvSpPr>
          <p:nvPr>
            <p:ph type="pic" idx="5"/>
          </p:nvPr>
        </p:nvSpPr>
        <p:spPr>
          <a:xfrm>
            <a:off x="4709050" y="1417871"/>
            <a:ext cx="402336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87" name="Google Shape;87;p10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189" indent="-173034">
              <a:defRPr sz="1800"/>
            </a:lvl2pPr>
            <a:lvl3pPr marL="627047" indent="-128585">
              <a:defRPr sz="1800"/>
            </a:lvl3pPr>
            <a:lvl4pPr marL="865166" indent="-171446">
              <a:defRPr sz="1800"/>
            </a:lvl4pPr>
            <a:lvl5pPr marL="1084236" indent="-171446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189" indent="-173034">
              <a:defRPr sz="1800"/>
            </a:lvl2pPr>
            <a:lvl3pPr marL="627047" indent="-128585">
              <a:defRPr sz="1800"/>
            </a:lvl3pPr>
            <a:lvl4pPr marL="865166" indent="-171446">
              <a:defRPr sz="1800"/>
            </a:lvl4pPr>
            <a:lvl5pPr marL="1084236" indent="-171446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8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189" indent="-173034">
              <a:defRPr sz="1600"/>
            </a:lvl2pPr>
            <a:lvl3pPr marL="627047" indent="-128585">
              <a:defRPr sz="1400"/>
            </a:lvl3pPr>
            <a:lvl4pPr marL="865166" indent="-171446">
              <a:defRPr sz="1200"/>
            </a:lvl4pPr>
            <a:lvl5pPr marL="1084236" indent="-171446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8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189" indent="-173034">
              <a:defRPr sz="1600"/>
            </a:lvl2pPr>
            <a:lvl3pPr marL="627047" indent="-128585">
              <a:defRPr sz="1400"/>
            </a:lvl3pPr>
            <a:lvl4pPr marL="865166" indent="-171446">
              <a:defRPr sz="1200"/>
            </a:lvl4pPr>
            <a:lvl5pPr marL="1084236" indent="-171446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48109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6" y="1417873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800"/>
            </a:lvl4pPr>
            <a:lvl5pPr marL="1084236" indent="-171446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1" y="1417872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1" y="3203317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6" y="3193095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800"/>
            </a:lvl4pPr>
            <a:lvl5pPr marL="1084236" indent="-171446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08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600"/>
            </a:lvl4pPr>
            <a:lvl5pPr marL="1084236" indent="-171446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2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6" y="2620207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7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600"/>
            </a:lvl4pPr>
            <a:lvl5pPr marL="1084236" indent="-171446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5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600"/>
            </a:lvl4pPr>
            <a:lvl5pPr marL="1084236" indent="-171446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0520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800"/>
            </a:lvl4pPr>
            <a:lvl5pPr marL="1084236" indent="-171446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7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800"/>
            </a:lvl4pPr>
            <a:lvl5pPr marL="1084236" indent="-171446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89238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8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800"/>
            </a:lvl4pPr>
            <a:lvl5pPr marL="1084236" indent="-171446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8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800"/>
            </a:lvl4pPr>
            <a:lvl5pPr marL="1084236" indent="-171446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7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1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717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5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600"/>
            </a:lvl4pPr>
            <a:lvl5pPr marL="1084236" indent="-171446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7" y="4106865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600"/>
            </a:lvl4pPr>
            <a:lvl5pPr marL="1084236" indent="-171446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3594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7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5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3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1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764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defRPr sz="1200"/>
            </a:lvl4pPr>
            <a:lvl5pPr marL="1084236" indent="-171446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7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defRPr sz="1200"/>
            </a:lvl4pPr>
            <a:lvl5pPr marL="1084236" indent="-171446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6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7" y="1415696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5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defRPr sz="1200"/>
            </a:lvl4pPr>
            <a:lvl5pPr marL="1084236" indent="-171446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70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418013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1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189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9" y="3127172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6" y="3127172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5" y="3127172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3" y="3127172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50230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8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4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4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1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5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1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8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140897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WO IMAGES - Bottom horizontal">
  <p:cSld name="*TWO IMAGES - Bottom horizontal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body" idx="1"/>
          </p:nvPr>
        </p:nvSpPr>
        <p:spPr>
          <a:xfrm>
            <a:off x="457201" y="1016890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body" idx="2"/>
          </p:nvPr>
        </p:nvSpPr>
        <p:spPr>
          <a:xfrm>
            <a:off x="457200" y="1408347"/>
            <a:ext cx="4114800" cy="128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body" idx="3"/>
          </p:nvPr>
        </p:nvSpPr>
        <p:spPr>
          <a:xfrm>
            <a:off x="4716215" y="1408347"/>
            <a:ext cx="4114800" cy="128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1"/>
          <p:cNvSpPr>
            <a:spLocks noGrp="1"/>
          </p:cNvSpPr>
          <p:nvPr>
            <p:ph type="pic" idx="4"/>
          </p:nvPr>
        </p:nvSpPr>
        <p:spPr>
          <a:xfrm>
            <a:off x="464146" y="2711336"/>
            <a:ext cx="402336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5" name="Google Shape;95;p11"/>
          <p:cNvSpPr>
            <a:spLocks noGrp="1"/>
          </p:cNvSpPr>
          <p:nvPr>
            <p:ph type="pic" idx="5"/>
          </p:nvPr>
        </p:nvSpPr>
        <p:spPr>
          <a:xfrm>
            <a:off x="4730864" y="2711336"/>
            <a:ext cx="402336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6" name="Google Shape;96;p11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1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1"/>
          <p:cNvSpPr txBox="1">
            <a:spLocks noGrp="1"/>
          </p:cNvSpPr>
          <p:nvPr>
            <p:ph type="body" idx="6"/>
          </p:nvPr>
        </p:nvSpPr>
        <p:spPr>
          <a:xfrm>
            <a:off x="476266" y="4434669"/>
            <a:ext cx="3995723" cy="359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200"/>
              <a:buNone/>
              <a:defRPr sz="12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1"/>
          <p:cNvSpPr txBox="1">
            <a:spLocks noGrp="1"/>
          </p:cNvSpPr>
          <p:nvPr>
            <p:ph type="body" idx="7"/>
          </p:nvPr>
        </p:nvSpPr>
        <p:spPr>
          <a:xfrm>
            <a:off x="4750290" y="4444194"/>
            <a:ext cx="3995723" cy="359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200"/>
              <a:buNone/>
              <a:defRPr sz="12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2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75003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2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386955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240972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54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33A2C4E-B105-AD4E-8FDE-BD99A5886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8802" y="4453794"/>
            <a:ext cx="2592519" cy="673172"/>
          </a:xfrm>
          <a:prstGeom prst="rect">
            <a:avLst/>
          </a:prstGeom>
        </p:spPr>
      </p:pic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7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3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3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8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8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2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2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362DF68-E9A6-3A4D-8807-FED708872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7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5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Day, 2021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3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3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8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8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3ED98465-142B-874D-9BEF-93A1086E7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9" y="4535386"/>
            <a:ext cx="2242075" cy="5821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761542-C518-9E4E-BE7F-FE23A2605B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2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9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7E2FAC2F-5DA3-DF47-A636-2A95DC125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8316" y="58558"/>
            <a:ext cx="2201070" cy="571529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2" y="3709175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3" y="3709175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3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2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8" y="3709175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8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6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9" y="300962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2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F98DCACE-65A7-5044-AE4A-0380388C9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2888" y="139140"/>
            <a:ext cx="2201070" cy="571529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2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3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3" y="3719302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6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2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8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8" y="3719302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6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2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5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8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5659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2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1" y="3893640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8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9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5607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2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1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1" y="3884115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6533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WO LRG IMAGES - top horizontal">
  <p:cSld name="*TWO LRG IMAGES - top horizontal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2" name="Google Shape;102;p12"/>
          <p:cNvSpPr txBox="1">
            <a:spLocks noGrp="1"/>
          </p:cNvSpPr>
          <p:nvPr>
            <p:ph type="body" idx="1"/>
          </p:nvPr>
        </p:nvSpPr>
        <p:spPr>
          <a:xfrm>
            <a:off x="488732" y="4106864"/>
            <a:ext cx="4114800" cy="686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2"/>
          <p:cNvSpPr txBox="1">
            <a:spLocks noGrp="1"/>
          </p:cNvSpPr>
          <p:nvPr>
            <p:ph type="body" idx="2"/>
          </p:nvPr>
        </p:nvSpPr>
        <p:spPr>
          <a:xfrm>
            <a:off x="4716216" y="4106864"/>
            <a:ext cx="4097585" cy="686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2"/>
          <p:cNvSpPr>
            <a:spLocks noGrp="1"/>
          </p:cNvSpPr>
          <p:nvPr>
            <p:ph type="pic" idx="3"/>
          </p:nvPr>
        </p:nvSpPr>
        <p:spPr>
          <a:xfrm>
            <a:off x="495679" y="1420813"/>
            <a:ext cx="4023360" cy="268605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5" name="Google Shape;105;p12"/>
          <p:cNvSpPr>
            <a:spLocks noGrp="1"/>
          </p:cNvSpPr>
          <p:nvPr>
            <p:ph type="pic" idx="4"/>
          </p:nvPr>
        </p:nvSpPr>
        <p:spPr>
          <a:xfrm>
            <a:off x="4709050" y="1420813"/>
            <a:ext cx="4023360" cy="268605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6" name="Google Shape;106;p12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2"/>
          <p:cNvSpPr txBox="1">
            <a:spLocks noGrp="1"/>
          </p:cNvSpPr>
          <p:nvPr>
            <p:ph type="body" idx="5"/>
          </p:nvPr>
        </p:nvSpPr>
        <p:spPr>
          <a:xfrm>
            <a:off x="457201" y="100991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2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1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1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1" y="3893640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9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3263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2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2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2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2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1" y="3484065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9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6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3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5457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cap="none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2" y="1108553"/>
            <a:ext cx="8372901" cy="36168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45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367904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1" y="108417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solidFill>
                <a:srgbClr val="47484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1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PICS/caption - TWO images">
  <p:cSld name="*PICS/caption - TWO image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>
            <a:spLocks noGrp="1"/>
          </p:cNvSpPr>
          <p:nvPr>
            <p:ph type="pic" idx="2"/>
          </p:nvPr>
        </p:nvSpPr>
        <p:spPr>
          <a:xfrm>
            <a:off x="676630" y="1417046"/>
            <a:ext cx="3790374" cy="280811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11" name="Google Shape;111;p13"/>
          <p:cNvSpPr txBox="1">
            <a:spLocks noGrp="1"/>
          </p:cNvSpPr>
          <p:nvPr>
            <p:ph type="body" idx="1"/>
          </p:nvPr>
        </p:nvSpPr>
        <p:spPr>
          <a:xfrm>
            <a:off x="676630" y="4256434"/>
            <a:ext cx="3840480" cy="4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body" idx="3"/>
          </p:nvPr>
        </p:nvSpPr>
        <p:spPr>
          <a:xfrm>
            <a:off x="457201" y="100991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>
            <a:spLocks noGrp="1"/>
          </p:cNvSpPr>
          <p:nvPr>
            <p:ph type="pic" idx="4"/>
          </p:nvPr>
        </p:nvSpPr>
        <p:spPr>
          <a:xfrm>
            <a:off x="4765130" y="1416462"/>
            <a:ext cx="3790374" cy="280811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16" name="Google Shape;116;p13"/>
          <p:cNvSpPr txBox="1">
            <a:spLocks noGrp="1"/>
          </p:cNvSpPr>
          <p:nvPr>
            <p:ph type="body" idx="5"/>
          </p:nvPr>
        </p:nvSpPr>
        <p:spPr>
          <a:xfrm>
            <a:off x="4765130" y="4255850"/>
            <a:ext cx="3840480" cy="4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HREE IMAGES">
  <p:cSld name="*THREE IMAGE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4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0" name="Google Shape;120;p14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2901" cy="364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4"/>
          <p:cNvSpPr txBox="1">
            <a:spLocks noGrp="1"/>
          </p:cNvSpPr>
          <p:nvPr>
            <p:ph type="body" idx="2"/>
          </p:nvPr>
        </p:nvSpPr>
        <p:spPr>
          <a:xfrm>
            <a:off x="495879" y="2854960"/>
            <a:ext cx="2465584" cy="160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4"/>
          <p:cNvSpPr txBox="1">
            <a:spLocks noGrp="1"/>
          </p:cNvSpPr>
          <p:nvPr>
            <p:ph type="body" idx="3"/>
          </p:nvPr>
        </p:nvSpPr>
        <p:spPr>
          <a:xfrm>
            <a:off x="3381086" y="2854960"/>
            <a:ext cx="2465584" cy="160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14"/>
          <p:cNvSpPr>
            <a:spLocks noGrp="1"/>
          </p:cNvSpPr>
          <p:nvPr>
            <p:ph type="pic" idx="4"/>
          </p:nvPr>
        </p:nvSpPr>
        <p:spPr>
          <a:xfrm>
            <a:off x="503079" y="1415695"/>
            <a:ext cx="2361244" cy="136543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24" name="Google Shape;124;p14"/>
          <p:cNvSpPr>
            <a:spLocks noGrp="1"/>
          </p:cNvSpPr>
          <p:nvPr>
            <p:ph type="pic" idx="5"/>
          </p:nvPr>
        </p:nvSpPr>
        <p:spPr>
          <a:xfrm>
            <a:off x="3388286" y="1415695"/>
            <a:ext cx="2361244" cy="136543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25" name="Google Shape;125;p14"/>
          <p:cNvSpPr txBox="1">
            <a:spLocks noGrp="1"/>
          </p:cNvSpPr>
          <p:nvPr>
            <p:ph type="body" idx="6"/>
          </p:nvPr>
        </p:nvSpPr>
        <p:spPr>
          <a:xfrm>
            <a:off x="6261696" y="2856834"/>
            <a:ext cx="2465584" cy="160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14"/>
          <p:cNvSpPr>
            <a:spLocks noGrp="1"/>
          </p:cNvSpPr>
          <p:nvPr>
            <p:ph type="pic" idx="7"/>
          </p:nvPr>
        </p:nvSpPr>
        <p:spPr>
          <a:xfrm>
            <a:off x="6268896" y="1417569"/>
            <a:ext cx="2361244" cy="136543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27" name="Google Shape;127;p14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4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PICS/captions/bullets - FOUR Images">
  <p:cSld name="*PICS/captions/bullets - FOUR Image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>
            <a:spLocks noGrp="1"/>
          </p:cNvSpPr>
          <p:nvPr>
            <p:ph type="pic" idx="2"/>
          </p:nvPr>
        </p:nvSpPr>
        <p:spPr>
          <a:xfrm>
            <a:off x="218127" y="1418980"/>
            <a:ext cx="2240280" cy="167871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31" name="Google Shape;131;p15"/>
          <p:cNvSpPr>
            <a:spLocks noGrp="1"/>
          </p:cNvSpPr>
          <p:nvPr>
            <p:ph type="pic" idx="3"/>
          </p:nvPr>
        </p:nvSpPr>
        <p:spPr>
          <a:xfrm>
            <a:off x="2453235" y="1418980"/>
            <a:ext cx="2240280" cy="167871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32" name="Google Shape;132;p15"/>
          <p:cNvSpPr>
            <a:spLocks noGrp="1"/>
          </p:cNvSpPr>
          <p:nvPr>
            <p:ph type="pic" idx="4"/>
          </p:nvPr>
        </p:nvSpPr>
        <p:spPr>
          <a:xfrm>
            <a:off x="4688341" y="1418980"/>
            <a:ext cx="2240280" cy="167871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33" name="Google Shape;133;p15"/>
          <p:cNvSpPr>
            <a:spLocks noGrp="1"/>
          </p:cNvSpPr>
          <p:nvPr>
            <p:ph type="pic" idx="5"/>
          </p:nvPr>
        </p:nvSpPr>
        <p:spPr>
          <a:xfrm>
            <a:off x="6906022" y="1418980"/>
            <a:ext cx="2240280" cy="167871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34" name="Google Shape;134;p15"/>
          <p:cNvSpPr txBox="1">
            <a:spLocks noGrp="1"/>
          </p:cNvSpPr>
          <p:nvPr>
            <p:ph type="body" idx="1"/>
          </p:nvPr>
        </p:nvSpPr>
        <p:spPr>
          <a:xfrm>
            <a:off x="469900" y="3672521"/>
            <a:ext cx="8434552" cy="108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5560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▪"/>
              <a:defRPr sz="2000">
                <a:solidFill>
                  <a:srgbClr val="000000"/>
                </a:solidFill>
              </a:defRPr>
            </a:lvl1pPr>
            <a:lvl2pPr marL="914400" lvl="1" indent="-355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  <a:defRPr sz="2000">
                <a:solidFill>
                  <a:srgbClr val="000000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>
                <a:solidFill>
                  <a:srgbClr val="000000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  <a:defRPr sz="2000">
                <a:solidFill>
                  <a:srgbClr val="000000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»"/>
              <a:defRPr sz="2000">
                <a:solidFill>
                  <a:srgbClr val="00000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 b="1" i="0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5"/>
          <p:cNvSpPr txBox="1">
            <a:spLocks noGrp="1"/>
          </p:cNvSpPr>
          <p:nvPr>
            <p:ph type="body" idx="6"/>
          </p:nvPr>
        </p:nvSpPr>
        <p:spPr>
          <a:xfrm>
            <a:off x="218128" y="3127171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 b="0">
                <a:solidFill>
                  <a:srgbClr val="000000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15"/>
          <p:cNvSpPr txBox="1">
            <a:spLocks noGrp="1"/>
          </p:cNvSpPr>
          <p:nvPr>
            <p:ph type="body" idx="7"/>
          </p:nvPr>
        </p:nvSpPr>
        <p:spPr>
          <a:xfrm>
            <a:off x="2442595" y="3127171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 b="0">
                <a:solidFill>
                  <a:srgbClr val="000000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body" idx="8"/>
          </p:nvPr>
        </p:nvSpPr>
        <p:spPr>
          <a:xfrm>
            <a:off x="4681064" y="3127171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 b="0">
                <a:solidFill>
                  <a:srgbClr val="000000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body" idx="9"/>
          </p:nvPr>
        </p:nvSpPr>
        <p:spPr>
          <a:xfrm>
            <a:off x="6905532" y="3127171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 b="0">
                <a:solidFill>
                  <a:srgbClr val="000000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5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" name="Google Shape;142;p15"/>
          <p:cNvSpPr txBox="1">
            <a:spLocks noGrp="1"/>
          </p:cNvSpPr>
          <p:nvPr>
            <p:ph type="body" idx="13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PICS/caption - FOUR images">
  <p:cSld name="*PICS/caption - FOUR image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6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6" name="Google Shape;146;p16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2901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16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6"/>
          <p:cNvSpPr>
            <a:spLocks noGrp="1"/>
          </p:cNvSpPr>
          <p:nvPr>
            <p:ph type="pic" idx="2"/>
          </p:nvPr>
        </p:nvSpPr>
        <p:spPr>
          <a:xfrm>
            <a:off x="487437" y="1420813"/>
            <a:ext cx="3790374" cy="13834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49" name="Google Shape;149;p16"/>
          <p:cNvSpPr txBox="1">
            <a:spLocks noGrp="1"/>
          </p:cNvSpPr>
          <p:nvPr>
            <p:ph type="body" idx="3"/>
          </p:nvPr>
        </p:nvSpPr>
        <p:spPr>
          <a:xfrm>
            <a:off x="487437" y="2822383"/>
            <a:ext cx="3840480" cy="27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16"/>
          <p:cNvSpPr>
            <a:spLocks noGrp="1"/>
          </p:cNvSpPr>
          <p:nvPr>
            <p:ph type="pic" idx="4"/>
          </p:nvPr>
        </p:nvSpPr>
        <p:spPr>
          <a:xfrm>
            <a:off x="4912432" y="1420813"/>
            <a:ext cx="3790374" cy="13834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51" name="Google Shape;151;p16"/>
          <p:cNvSpPr txBox="1">
            <a:spLocks noGrp="1"/>
          </p:cNvSpPr>
          <p:nvPr>
            <p:ph type="body" idx="5"/>
          </p:nvPr>
        </p:nvSpPr>
        <p:spPr>
          <a:xfrm>
            <a:off x="4912432" y="2822383"/>
            <a:ext cx="3840480" cy="27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16"/>
          <p:cNvSpPr>
            <a:spLocks noGrp="1"/>
          </p:cNvSpPr>
          <p:nvPr>
            <p:ph type="pic" idx="6"/>
          </p:nvPr>
        </p:nvSpPr>
        <p:spPr>
          <a:xfrm>
            <a:off x="487437" y="3097650"/>
            <a:ext cx="3790374" cy="13834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53" name="Google Shape;153;p16"/>
          <p:cNvSpPr txBox="1">
            <a:spLocks noGrp="1"/>
          </p:cNvSpPr>
          <p:nvPr>
            <p:ph type="body" idx="7"/>
          </p:nvPr>
        </p:nvSpPr>
        <p:spPr>
          <a:xfrm>
            <a:off x="487437" y="4502674"/>
            <a:ext cx="3840480" cy="27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16"/>
          <p:cNvSpPr>
            <a:spLocks noGrp="1"/>
          </p:cNvSpPr>
          <p:nvPr>
            <p:ph type="pic" idx="8"/>
          </p:nvPr>
        </p:nvSpPr>
        <p:spPr>
          <a:xfrm>
            <a:off x="4912432" y="3097650"/>
            <a:ext cx="3790374" cy="13834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55" name="Google Shape;155;p16"/>
          <p:cNvSpPr txBox="1">
            <a:spLocks noGrp="1"/>
          </p:cNvSpPr>
          <p:nvPr>
            <p:ph type="body" idx="9"/>
          </p:nvPr>
        </p:nvSpPr>
        <p:spPr>
          <a:xfrm>
            <a:off x="4912432" y="4505517"/>
            <a:ext cx="3840480" cy="27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34" Type="http://schemas.openxmlformats.org/officeDocument/2006/relationships/image" Target="../media/image5.png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50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32" Type="http://schemas.openxmlformats.org/officeDocument/2006/relationships/slideLayout" Target="../slideLayouts/slideLayout53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31" Type="http://schemas.openxmlformats.org/officeDocument/2006/relationships/slideLayout" Target="../slideLayouts/slideLayout5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slideLayout" Target="../slideLayouts/slideLayout51.xml"/><Relationship Id="rId35" Type="http://schemas.openxmlformats.org/officeDocument/2006/relationships/image" Target="../media/image6.png"/><Relationship Id="rId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C:\Users\amiesen\Desktop\anlrgbpptlogo.png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111490" y="4799992"/>
            <a:ext cx="775768" cy="2794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1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457201" y="4827084"/>
            <a:ext cx="1418753" cy="1804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4" r:id="rId10"/>
    <p:sldLayoutId id="2147483665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750" r:id="rId20"/>
    <p:sldLayoutId id="2147483757" r:id="rId2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251620B-FC18-4146-9BF7-244077EE7563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665" y="4794648"/>
            <a:ext cx="1044942" cy="29833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358379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393827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2" y="4827085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52" r:id="rId31"/>
    <p:sldLayoutId id="2147483758" r:id="rId3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189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4" indent="-173034" algn="l" defTabSz="457189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687" indent="-236532" algn="l" defTabSz="457189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55" indent="-187320" algn="l" defTabSz="457189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11" indent="-171446" algn="l" defTabSz="457189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566" indent="-171446" algn="l" defTabSz="457189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752">
          <p15:clr>
            <a:srgbClr val="F26B43"/>
          </p15:clr>
        </p15:guide>
        <p15:guide id="4" pos="7424">
          <p15:clr>
            <a:srgbClr val="F26B43"/>
          </p15:clr>
        </p15:guide>
        <p15:guide id="5" orient="horz" pos="3952">
          <p15:clr>
            <a:srgbClr val="F26B43"/>
          </p15:clr>
        </p15:guide>
        <p15:guide id="6" orient="horz" pos="2293">
          <p15:clr>
            <a:srgbClr val="F26B43"/>
          </p15:clr>
        </p15:guide>
        <p15:guide id="7" orient="horz" pos="1168">
          <p15:clr>
            <a:srgbClr val="F26B43"/>
          </p15:clr>
        </p15:guide>
        <p15:guide id="8" orient="horz" pos="4240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4208">
          <p15:clr>
            <a:srgbClr val="F26B43"/>
          </p15:clr>
        </p15:guide>
        <p15:guide id="11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8.jpeg"/><Relationship Id="rId4" Type="http://schemas.openxmlformats.org/officeDocument/2006/relationships/hyperlink" Target="https://www.anl.gov/aw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16/j.nima.2018.02.085" TargetMode="Externa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tiff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76.png"/><Relationship Id="rId7" Type="http://schemas.openxmlformats.org/officeDocument/2006/relationships/image" Target="../media/image79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8.png"/><Relationship Id="rId5" Type="http://schemas.openxmlformats.org/officeDocument/2006/relationships/image" Target="../media/image48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1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png"/><Relationship Id="rId7" Type="http://schemas.openxmlformats.org/officeDocument/2006/relationships/image" Target="../media/image9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jpeg"/><Relationship Id="rId9" Type="http://schemas.openxmlformats.org/officeDocument/2006/relationships/image" Target="../media/image114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7.jpe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20.png"/><Relationship Id="rId5" Type="http://schemas.openxmlformats.org/officeDocument/2006/relationships/image" Target="../media/image119.jpg"/><Relationship Id="rId10" Type="http://schemas.openxmlformats.org/officeDocument/2006/relationships/image" Target="../media/image95.emf"/><Relationship Id="rId4" Type="http://schemas.openxmlformats.org/officeDocument/2006/relationships/image" Target="../media/image118.png"/><Relationship Id="rId9" Type="http://schemas.openxmlformats.org/officeDocument/2006/relationships/image" Target="../media/image1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4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7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gi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135.png"/><Relationship Id="rId7" Type="http://schemas.openxmlformats.org/officeDocument/2006/relationships/oleObject" Target="../embeddings/oleObject1.bin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10" Type="http://schemas.openxmlformats.org/officeDocument/2006/relationships/image" Target="../media/image22.wmf"/><Relationship Id="rId4" Type="http://schemas.openxmlformats.org/officeDocument/2006/relationships/image" Target="../media/image136.jpeg"/><Relationship Id="rId9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tiff"/><Relationship Id="rId12" Type="http://schemas.openxmlformats.org/officeDocument/2006/relationships/image" Target="../media/image38.jpeg"/><Relationship Id="rId2" Type="http://schemas.openxmlformats.org/officeDocument/2006/relationships/hyperlink" Target="https://iopscience.iop.org/article/10.1088/1748-0221/17/05/T05009" TargetMode="Externa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e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l.gov/awa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3.xml"/><Relationship Id="rId6" Type="http://schemas.openxmlformats.org/officeDocument/2006/relationships/hyperlink" Target="https://www.anl.gov/awa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">
            <a:extLst>
              <a:ext uri="{FF2B5EF4-FFF2-40B4-BE49-F238E27FC236}">
                <a16:creationId xmlns:a16="http://schemas.microsoft.com/office/drawing/2014/main" id="{6C109FDF-DE5B-06D0-FC88-8DDA3B0F55F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" r="5"/>
          <a:stretch/>
        </p:blipFill>
        <p:spPr>
          <a:xfrm>
            <a:off x="2835206" y="1084509"/>
            <a:ext cx="6322246" cy="2998395"/>
          </a:xfrm>
        </p:spPr>
      </p:pic>
      <p:sp>
        <p:nvSpPr>
          <p:cNvPr id="274" name="Google Shape;274;p29"/>
          <p:cNvSpPr txBox="1">
            <a:spLocks noGrp="1"/>
          </p:cNvSpPr>
          <p:nvPr>
            <p:ph type="title"/>
          </p:nvPr>
        </p:nvSpPr>
        <p:spPr>
          <a:xfrm>
            <a:off x="2377440" y="-3268"/>
            <a:ext cx="6885481" cy="1411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200" tIns="0" rIns="91425" bIns="0" anchor="ctr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400" dirty="0"/>
              <a:t>structure </a:t>
            </a:r>
            <a:r>
              <a:rPr lang="en-US" sz="2400" dirty="0" err="1"/>
              <a:t>wakefield</a:t>
            </a:r>
            <a:r>
              <a:rPr lang="en-US" sz="2400" dirty="0"/>
              <a:t> acceleration </a:t>
            </a:r>
            <a:r>
              <a:rPr lang="en-US" sz="2400" b="0" dirty="0"/>
              <a:t>for Short-pulse RF research at the </a:t>
            </a:r>
            <a:r>
              <a:rPr lang="en-US" sz="2400" dirty="0"/>
              <a:t>Argonne Wakefield Accelerator</a:t>
            </a:r>
            <a:r>
              <a:rPr lang="en-US" sz="2400" b="0" dirty="0"/>
              <a:t> (AWA) facility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E04FC0D-20E0-BC44-09D4-C6784BA0859A}"/>
              </a:ext>
            </a:extLst>
          </p:cNvPr>
          <p:cNvSpPr txBox="1">
            <a:spLocks/>
          </p:cNvSpPr>
          <p:nvPr/>
        </p:nvSpPr>
        <p:spPr>
          <a:xfrm>
            <a:off x="286793" y="4203635"/>
            <a:ext cx="1458350" cy="29527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JOHN POWER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DF83EC9-232F-8FED-4024-0269AE921E0E}"/>
              </a:ext>
            </a:extLst>
          </p:cNvPr>
          <p:cNvSpPr txBox="1">
            <a:spLocks/>
          </p:cNvSpPr>
          <p:nvPr/>
        </p:nvSpPr>
        <p:spPr>
          <a:xfrm>
            <a:off x="1858556" y="4203635"/>
            <a:ext cx="4958418" cy="29527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/>
              <a:t>On behalf of the AWA group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7631F8E7-2288-7219-D807-02A944857A0F}"/>
              </a:ext>
            </a:extLst>
          </p:cNvPr>
          <p:cNvSpPr txBox="1">
            <a:spLocks/>
          </p:cNvSpPr>
          <p:nvPr/>
        </p:nvSpPr>
        <p:spPr>
          <a:xfrm>
            <a:off x="7926998" y="4206785"/>
            <a:ext cx="1344429" cy="28897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Nov, 2024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F3E66A-F88B-02E2-7078-AAA9ECDFE96E}"/>
              </a:ext>
            </a:extLst>
          </p:cNvPr>
          <p:cNvSpPr txBox="1"/>
          <p:nvPr/>
        </p:nvSpPr>
        <p:spPr>
          <a:xfrm>
            <a:off x="3123877" y="4662541"/>
            <a:ext cx="2918072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https://www.anl.gov/awa</a:t>
            </a:r>
            <a:r>
              <a:rPr lang="en-US" sz="1600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9D363D-70B0-2F4A-A656-62F937BF1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52"/>
            <a:ext cx="2835206" cy="409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61899-C89C-724A-A275-746CE2C88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68" y="40017"/>
            <a:ext cx="7661398" cy="66736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2400" dirty="0"/>
              <a:t>Developing Next-Generation Accelerator technology </a:t>
            </a:r>
            <a:r>
              <a:rPr lang="en-US" sz="2400" cap="none" dirty="0"/>
              <a:t>at the </a:t>
            </a:r>
            <a:r>
              <a:rPr lang="en-US" sz="2400" dirty="0"/>
              <a:t>AWA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04B3BA9-88D2-A8BF-CE00-056FC1743F1E}"/>
              </a:ext>
            </a:extLst>
          </p:cNvPr>
          <p:cNvSpPr/>
          <p:nvPr/>
        </p:nvSpPr>
        <p:spPr>
          <a:xfrm>
            <a:off x="806117" y="785935"/>
            <a:ext cx="4198652" cy="4007564"/>
          </a:xfrm>
          <a:prstGeom prst="ellipse">
            <a:avLst/>
          </a:prstGeom>
          <a:solidFill>
            <a:schemeClr val="tx2"/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A2EB9D2-46D7-DE66-6264-9E1D402EC6C2}"/>
              </a:ext>
            </a:extLst>
          </p:cNvPr>
          <p:cNvSpPr/>
          <p:nvPr/>
        </p:nvSpPr>
        <p:spPr>
          <a:xfrm>
            <a:off x="1098378" y="1784455"/>
            <a:ext cx="33966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BASIC RESEARCH</a:t>
            </a:r>
            <a:endParaRPr lang="en-US" sz="1600" dirty="0">
              <a:solidFill>
                <a:schemeClr val="bg1"/>
              </a:solidFill>
            </a:endParaRPr>
          </a:p>
          <a:p>
            <a:pPr marL="574675" lvl="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3 THEMES (next slide)</a:t>
            </a:r>
          </a:p>
          <a:p>
            <a:pPr lvl="0">
              <a:buClr>
                <a:schemeClr val="bg1"/>
              </a:buClr>
            </a:pPr>
            <a:endParaRPr lang="en-US" sz="1600" dirty="0">
              <a:solidFill>
                <a:schemeClr val="bg1"/>
              </a:solidFill>
            </a:endParaRPr>
          </a:p>
          <a:p>
            <a:pPr marL="171450" lvl="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171450" lvl="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DEVELOPING APPLICATIONS</a:t>
            </a:r>
            <a:endParaRPr lang="en-US" sz="1600" dirty="0">
              <a:solidFill>
                <a:schemeClr val="bg1"/>
              </a:solidFill>
            </a:endParaRPr>
          </a:p>
          <a:p>
            <a:pPr marL="574675" lvl="2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NEAR-TERM (e.g. UED)</a:t>
            </a:r>
          </a:p>
          <a:p>
            <a:pPr marL="574675" lvl="2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MID-TERM (e.g. Compact XFEL)</a:t>
            </a:r>
          </a:p>
          <a:p>
            <a:pPr marL="574675" lvl="2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LONG-TERM (e.g. linear collider)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534BA661-40C6-404E-88AB-4D67579FC7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7262">
            <a:off x="5215323" y="1896998"/>
            <a:ext cx="2610699" cy="1471882"/>
          </a:xfrm>
          <a:prstGeom prst="rect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6E88BD7-17DD-EBDC-E7BB-E3FA9CDD17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44818">
            <a:off x="5617758" y="3229796"/>
            <a:ext cx="2714337" cy="1379718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76" name="Title 1">
            <a:extLst>
              <a:ext uri="{FF2B5EF4-FFF2-40B4-BE49-F238E27FC236}">
                <a16:creationId xmlns:a16="http://schemas.microsoft.com/office/drawing/2014/main" id="{A935E52E-24E3-77C2-3608-AB4211C1439A}"/>
              </a:ext>
            </a:extLst>
          </p:cNvPr>
          <p:cNvSpPr txBox="1">
            <a:spLocks/>
          </p:cNvSpPr>
          <p:nvPr/>
        </p:nvSpPr>
        <p:spPr>
          <a:xfrm>
            <a:off x="3822913" y="466554"/>
            <a:ext cx="4377596" cy="1714171"/>
          </a:xfrm>
          <a:prstGeom prst="rect">
            <a:avLst/>
          </a:prstGeom>
        </p:spPr>
        <p:txBody>
          <a:bodyPr vert="horz" lIns="308610" tIns="0" rIns="61722" bIns="0" rtlCol="0" anchor="ctr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15" cap="none" dirty="0">
                <a:solidFill>
                  <a:schemeClr val="accent1"/>
                </a:solidFill>
                <a:cs typeface="Arial"/>
              </a:rPr>
              <a:t>enabling</a:t>
            </a:r>
            <a:br>
              <a:rPr lang="en-US" sz="1215" dirty="0">
                <a:cs typeface="Arial"/>
              </a:rPr>
            </a:br>
            <a:r>
              <a:rPr lang="en-US" sz="1215" dirty="0">
                <a:cs typeface="Arial"/>
              </a:rPr>
              <a:t>     GV/</a:t>
            </a:r>
            <a:r>
              <a:rPr lang="en-US" sz="1215" cap="none" dirty="0">
                <a:cs typeface="Arial"/>
              </a:rPr>
              <a:t>m</a:t>
            </a:r>
            <a:r>
              <a:rPr lang="en-US" sz="1215" dirty="0">
                <a:cs typeface="Arial"/>
              </a:rPr>
              <a:t> STRUCTURE WAKEFIELD acceleration </a:t>
            </a:r>
            <a:br>
              <a:rPr lang="en-US" sz="1215" dirty="0">
                <a:cs typeface="Arial"/>
              </a:rPr>
            </a:br>
            <a:r>
              <a:rPr lang="en-US" sz="1215" dirty="0">
                <a:cs typeface="Arial"/>
              </a:rPr>
              <a:t>           </a:t>
            </a:r>
            <a:r>
              <a:rPr lang="en-US" sz="1215" cap="none" dirty="0">
                <a:solidFill>
                  <a:schemeClr val="accent1"/>
                </a:solidFill>
                <a:cs typeface="Arial"/>
              </a:rPr>
              <a:t>to produce</a:t>
            </a:r>
            <a:br>
              <a:rPr lang="en-US" sz="1215" dirty="0">
                <a:solidFill>
                  <a:schemeClr val="accent1"/>
                </a:solidFill>
                <a:cs typeface="Arial"/>
              </a:rPr>
            </a:br>
            <a:r>
              <a:rPr lang="en-US" sz="1215" dirty="0">
                <a:cs typeface="Arial"/>
              </a:rPr>
              <a:t>               bright G</a:t>
            </a:r>
            <a:r>
              <a:rPr lang="en-US" sz="1215" cap="none" dirty="0">
                <a:cs typeface="Arial"/>
              </a:rPr>
              <a:t>e</a:t>
            </a:r>
            <a:r>
              <a:rPr lang="en-US" sz="1215" dirty="0">
                <a:cs typeface="Arial"/>
              </a:rPr>
              <a:t>V-</a:t>
            </a:r>
            <a:r>
              <a:rPr lang="en-US" sz="1215" cap="none" dirty="0">
                <a:cs typeface="Arial"/>
              </a:rPr>
              <a:t>class</a:t>
            </a:r>
            <a:r>
              <a:rPr lang="en-US" sz="1215" dirty="0">
                <a:cs typeface="Arial"/>
              </a:rPr>
              <a:t> electron beams</a:t>
            </a:r>
            <a:br>
              <a:rPr lang="en-US" sz="1215" dirty="0">
                <a:cs typeface="Arial"/>
              </a:rPr>
            </a:br>
            <a:r>
              <a:rPr lang="en-US" sz="1215" dirty="0">
                <a:cs typeface="Arial"/>
              </a:rPr>
              <a:t>                  </a:t>
            </a:r>
            <a:r>
              <a:rPr lang="en-US" sz="1215" cap="none" dirty="0">
                <a:solidFill>
                  <a:schemeClr val="accent1"/>
                </a:solidFill>
                <a:cs typeface="Arial"/>
              </a:rPr>
              <a:t>at the</a:t>
            </a:r>
            <a:r>
              <a:rPr lang="en-US" sz="1215" dirty="0">
                <a:cs typeface="Arial"/>
              </a:rPr>
              <a:t> </a:t>
            </a:r>
            <a:br>
              <a:rPr lang="en-US" sz="1215" dirty="0">
                <a:cs typeface="Arial"/>
              </a:rPr>
            </a:br>
            <a:r>
              <a:rPr lang="en-US" sz="1215" dirty="0">
                <a:cs typeface="Arial"/>
              </a:rPr>
              <a:t>                    Argonne Wakefield accelerator  </a:t>
            </a:r>
            <a:br>
              <a:rPr lang="en-US" sz="1215" dirty="0">
                <a:cs typeface="Arial"/>
              </a:rPr>
            </a:br>
            <a:endParaRPr lang="en-US" sz="1215" dirty="0">
              <a:cs typeface="Arial"/>
            </a:endParaRPr>
          </a:p>
        </p:txBody>
      </p:sp>
      <p:sp>
        <p:nvSpPr>
          <p:cNvPr id="3" name="Slide Number Placeholder 30">
            <a:extLst>
              <a:ext uri="{FF2B5EF4-FFF2-40B4-BE49-F238E27FC236}">
                <a16:creationId xmlns:a16="http://schemas.microsoft.com/office/drawing/2014/main" id="{4CF49624-6D40-50C4-D3EE-0023C6500AF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002810" y="4928741"/>
            <a:ext cx="411480" cy="137160"/>
          </a:xfrm>
        </p:spPr>
        <p:txBody>
          <a:bodyPr/>
          <a:lstStyle/>
          <a:p>
            <a:fld id="{AEFAAC5A-9C4F-4278-920D-DF2BAB595749}" type="slidenum">
              <a:rPr lang="en-US" sz="1260" smtClean="0"/>
              <a:pPr/>
              <a:t>10</a:t>
            </a:fld>
            <a:r>
              <a:rPr lang="en-US" sz="1260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18828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AC9A7-569D-0EA7-DCA4-380CB39E1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770"/>
            <a:ext cx="8372901" cy="428417"/>
          </a:xfrm>
        </p:spPr>
        <p:txBody>
          <a:bodyPr/>
          <a:lstStyle/>
          <a:p>
            <a:r>
              <a:rPr lang="en-US" sz="2400" dirty="0"/>
              <a:t>AWA facility: 3 Research themes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01AF7-C26C-296F-64E2-F787071FC3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19854" y="625935"/>
            <a:ext cx="3272826" cy="374786"/>
          </a:xfrm>
        </p:spPr>
        <p:txBody>
          <a:bodyPr/>
          <a:lstStyle/>
          <a:p>
            <a:pPr algn="ctr"/>
            <a:r>
              <a:rPr lang="en-US" dirty="0"/>
              <a:t>research themes</a:t>
            </a:r>
          </a:p>
          <a:p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C370137-C300-073B-7A32-0BC621F6036F}"/>
              </a:ext>
            </a:extLst>
          </p:cNvPr>
          <p:cNvSpPr txBox="1">
            <a:spLocks/>
          </p:cNvSpPr>
          <p:nvPr/>
        </p:nvSpPr>
        <p:spPr>
          <a:xfrm>
            <a:off x="-769620" y="5045075"/>
            <a:ext cx="457200" cy="138113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cap="none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EFAAC5A-9C4F-4278-920D-DF2BAB595749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533E30-34A4-689B-9E28-0661B4E15BBF}"/>
              </a:ext>
            </a:extLst>
          </p:cNvPr>
          <p:cNvCxnSpPr>
            <a:cxnSpLocks/>
          </p:cNvCxnSpPr>
          <p:nvPr/>
        </p:nvCxnSpPr>
        <p:spPr>
          <a:xfrm>
            <a:off x="2415652" y="3287486"/>
            <a:ext cx="3735763" cy="71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ight Arrow 2">
            <a:extLst>
              <a:ext uri="{FF2B5EF4-FFF2-40B4-BE49-F238E27FC236}">
                <a16:creationId xmlns:a16="http://schemas.microsoft.com/office/drawing/2014/main" id="{E51F985F-0A21-36DA-91F2-4AF2C04A9874}"/>
              </a:ext>
            </a:extLst>
          </p:cNvPr>
          <p:cNvSpPr/>
          <p:nvPr/>
        </p:nvSpPr>
        <p:spPr>
          <a:xfrm>
            <a:off x="825433" y="1781267"/>
            <a:ext cx="6213542" cy="165341"/>
          </a:xfrm>
          <a:prstGeom prst="rightArrow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3" name="Rounded Rectangle 28">
            <a:extLst>
              <a:ext uri="{FF2B5EF4-FFF2-40B4-BE49-F238E27FC236}">
                <a16:creationId xmlns:a16="http://schemas.microsoft.com/office/drawing/2014/main" id="{BBDA9D5E-A758-0EF3-482E-A24299A6B704}"/>
              </a:ext>
            </a:extLst>
          </p:cNvPr>
          <p:cNvSpPr/>
          <p:nvPr/>
        </p:nvSpPr>
        <p:spPr>
          <a:xfrm>
            <a:off x="752822" y="1628398"/>
            <a:ext cx="1662831" cy="472781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Beam Production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665262-0310-B8EA-E7F9-9D69FB91C24E}"/>
              </a:ext>
            </a:extLst>
          </p:cNvPr>
          <p:cNvGrpSpPr/>
          <p:nvPr/>
        </p:nvGrpSpPr>
        <p:grpSpPr>
          <a:xfrm>
            <a:off x="587580" y="2459872"/>
            <a:ext cx="1993312" cy="1889451"/>
            <a:chOff x="271382" y="2935417"/>
            <a:chExt cx="3532387" cy="3348330"/>
          </a:xfrm>
        </p:grpSpPr>
        <p:pic>
          <p:nvPicPr>
            <p:cNvPr id="135" name="Picture 4" descr="Image result for electron photoinjector">
              <a:extLst>
                <a:ext uri="{FF2B5EF4-FFF2-40B4-BE49-F238E27FC236}">
                  <a16:creationId xmlns:a16="http://schemas.microsoft.com/office/drawing/2014/main" id="{57DFBDA1-89BA-FDE7-8C3E-856EB2352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82" y="2941173"/>
              <a:ext cx="3008730" cy="2256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507A008D-6A25-4F1F-46CD-241FA922B01A}"/>
                </a:ext>
              </a:extLst>
            </p:cNvPr>
            <p:cNvSpPr txBox="1"/>
            <p:nvPr/>
          </p:nvSpPr>
          <p:spPr>
            <a:xfrm>
              <a:off x="446340" y="5138373"/>
              <a:ext cx="3185427" cy="1145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7175" indent="-257175">
                <a:buFont typeface="Arial" panose="020B0604020202020204" pitchFamily="34" charset="0"/>
                <a:buChar char="−"/>
              </a:pPr>
              <a:r>
                <a:rPr lang="en-US" sz="1200" dirty="0">
                  <a:solidFill>
                    <a:srgbClr val="3333FF"/>
                  </a:solidFill>
                </a:rPr>
                <a:t>Electron sources </a:t>
              </a:r>
            </a:p>
            <a:p>
              <a:pPr marL="415767" lvl="1" indent="-257175">
                <a:buFont typeface="Arial" panose="020B0604020202020204" pitchFamily="34" charset="0"/>
                <a:buChar char="−"/>
              </a:pPr>
              <a:r>
                <a:rPr lang="en-US" sz="1200" dirty="0">
                  <a:solidFill>
                    <a:srgbClr val="3333FF"/>
                  </a:solidFill>
                </a:rPr>
                <a:t>High-brightness</a:t>
              </a:r>
            </a:p>
            <a:p>
              <a:pPr marL="415767" lvl="1" indent="-257175">
                <a:buFont typeface="Arial" panose="020B0604020202020204" pitchFamily="34" charset="0"/>
                <a:buChar char="−"/>
              </a:pPr>
              <a:r>
                <a:rPr lang="en-US" sz="1200" dirty="0">
                  <a:solidFill>
                    <a:srgbClr val="3333FF"/>
                  </a:solidFill>
                </a:rPr>
                <a:t>High-intensity</a:t>
              </a:r>
            </a:p>
          </p:txBody>
        </p: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349CE2EA-4A4F-D8A7-013D-93A0FA38B785}"/>
                </a:ext>
              </a:extLst>
            </p:cNvPr>
            <p:cNvCxnSpPr/>
            <p:nvPr/>
          </p:nvCxnSpPr>
          <p:spPr>
            <a:xfrm>
              <a:off x="673894" y="4364831"/>
              <a:ext cx="3129875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3983383-7C66-C8C2-CDA9-C73FE9940AF2}"/>
                </a:ext>
              </a:extLst>
            </p:cNvPr>
            <p:cNvSpPr txBox="1"/>
            <p:nvPr/>
          </p:nvSpPr>
          <p:spPr>
            <a:xfrm>
              <a:off x="576289" y="2935417"/>
              <a:ext cx="2703821" cy="4636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000000"/>
                  </a:solidFill>
                </a:rPr>
                <a:t>e.g. RF Photoinjector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CEDB708-428A-EF17-03EB-F99BB90675EE}"/>
              </a:ext>
            </a:extLst>
          </p:cNvPr>
          <p:cNvCxnSpPr>
            <a:cxnSpLocks/>
          </p:cNvCxnSpPr>
          <p:nvPr/>
        </p:nvCxnSpPr>
        <p:spPr>
          <a:xfrm>
            <a:off x="6190735" y="3291600"/>
            <a:ext cx="434256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5B212D3-2565-3073-38E7-574E20A14D21}"/>
              </a:ext>
            </a:extLst>
          </p:cNvPr>
          <p:cNvSpPr/>
          <p:nvPr/>
        </p:nvSpPr>
        <p:spPr>
          <a:xfrm>
            <a:off x="682363" y="1365137"/>
            <a:ext cx="1803747" cy="3159965"/>
          </a:xfrm>
          <a:prstGeom prst="roundRect">
            <a:avLst/>
          </a:prstGeom>
          <a:noFill/>
          <a:ln w="38100">
            <a:solidFill>
              <a:srgbClr val="2BAD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CA4DDB-B8ED-89ED-B6B4-527FA3868B8A}"/>
              </a:ext>
            </a:extLst>
          </p:cNvPr>
          <p:cNvGrpSpPr/>
          <p:nvPr/>
        </p:nvGrpSpPr>
        <p:grpSpPr>
          <a:xfrm>
            <a:off x="2611631" y="1365137"/>
            <a:ext cx="1881308" cy="3159965"/>
            <a:chOff x="2917221" y="1032313"/>
            <a:chExt cx="2500427" cy="4199875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C06A65CC-2573-5418-2CC1-78802974108D}"/>
                </a:ext>
              </a:extLst>
            </p:cNvPr>
            <p:cNvSpPr/>
            <p:nvPr/>
          </p:nvSpPr>
          <p:spPr>
            <a:xfrm>
              <a:off x="3062409" y="1382211"/>
              <a:ext cx="2210051" cy="628368"/>
            </a:xfrm>
            <a:prstGeom prst="roundRect">
              <a:avLst>
                <a:gd name="adj" fmla="val 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>
                      <a:lumMod val="95000"/>
                    </a:schemeClr>
                  </a:solidFill>
                </a:rPr>
                <a:t>Beam Manipulation</a:t>
              </a:r>
            </a:p>
          </p:txBody>
        </p:sp>
        <p:grpSp>
          <p:nvGrpSpPr>
            <p:cNvPr id="29" name="그룹 27">
              <a:extLst>
                <a:ext uri="{FF2B5EF4-FFF2-40B4-BE49-F238E27FC236}">
                  <a16:creationId xmlns:a16="http://schemas.microsoft.com/office/drawing/2014/main" id="{19B21F17-7915-3198-D5B5-EBCCD07130E7}"/>
                </a:ext>
              </a:extLst>
            </p:cNvPr>
            <p:cNvGrpSpPr/>
            <p:nvPr/>
          </p:nvGrpSpPr>
          <p:grpSpPr>
            <a:xfrm>
              <a:off x="2917221" y="3256260"/>
              <a:ext cx="2500427" cy="403392"/>
              <a:chOff x="548640" y="640080"/>
              <a:chExt cx="5855382" cy="672477"/>
            </a:xfrm>
          </p:grpSpPr>
          <p:cxnSp>
            <p:nvCxnSpPr>
              <p:cNvPr id="34" name="직선 연결선 29">
                <a:extLst>
                  <a:ext uri="{FF2B5EF4-FFF2-40B4-BE49-F238E27FC236}">
                    <a16:creationId xmlns:a16="http://schemas.microsoft.com/office/drawing/2014/main" id="{CC849D36-1071-1FA7-DF12-00828B1D8EAF}"/>
                  </a:ext>
                </a:extLst>
              </p:cNvPr>
              <p:cNvCxnSpPr/>
              <p:nvPr/>
            </p:nvCxnSpPr>
            <p:spPr>
              <a:xfrm>
                <a:off x="5936628" y="1193183"/>
                <a:ext cx="467394" cy="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0">
                <a:extLst>
                  <a:ext uri="{FF2B5EF4-FFF2-40B4-BE49-F238E27FC236}">
                    <a16:creationId xmlns:a16="http://schemas.microsoft.com/office/drawing/2014/main" id="{8BF17A7B-1F69-6540-C6F4-CAE3D021AF01}"/>
                  </a:ext>
                </a:extLst>
              </p:cNvPr>
              <p:cNvCxnSpPr/>
              <p:nvPr/>
            </p:nvCxnSpPr>
            <p:spPr>
              <a:xfrm>
                <a:off x="1986991" y="970301"/>
                <a:ext cx="696960" cy="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직선 연결선 32">
                <a:extLst>
                  <a:ext uri="{FF2B5EF4-FFF2-40B4-BE49-F238E27FC236}">
                    <a16:creationId xmlns:a16="http://schemas.microsoft.com/office/drawing/2014/main" id="{C87336B8-0605-4A07-FB8F-92E0755C5ACE}"/>
                  </a:ext>
                </a:extLst>
              </p:cNvPr>
              <p:cNvCxnSpPr/>
              <p:nvPr/>
            </p:nvCxnSpPr>
            <p:spPr>
              <a:xfrm>
                <a:off x="4878079" y="968012"/>
                <a:ext cx="740520" cy="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직선 연결선 33">
                <a:extLst>
                  <a:ext uri="{FF2B5EF4-FFF2-40B4-BE49-F238E27FC236}">
                    <a16:creationId xmlns:a16="http://schemas.microsoft.com/office/drawing/2014/main" id="{6C15B769-C475-F478-D320-3785F970103F}"/>
                  </a:ext>
                </a:extLst>
              </p:cNvPr>
              <p:cNvCxnSpPr/>
              <p:nvPr/>
            </p:nvCxnSpPr>
            <p:spPr>
              <a:xfrm>
                <a:off x="2979637" y="747590"/>
                <a:ext cx="1524001" cy="9636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직선 연결선 34">
                <a:extLst>
                  <a:ext uri="{FF2B5EF4-FFF2-40B4-BE49-F238E27FC236}">
                    <a16:creationId xmlns:a16="http://schemas.microsoft.com/office/drawing/2014/main" id="{12084416-D423-73B7-356C-93EAF16A6FBF}"/>
                  </a:ext>
                </a:extLst>
              </p:cNvPr>
              <p:cNvCxnSpPr/>
              <p:nvPr/>
            </p:nvCxnSpPr>
            <p:spPr>
              <a:xfrm>
                <a:off x="548640" y="1191919"/>
                <a:ext cx="1001880" cy="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그룹 35">
                <a:extLst>
                  <a:ext uri="{FF2B5EF4-FFF2-40B4-BE49-F238E27FC236}">
                    <a16:creationId xmlns:a16="http://schemas.microsoft.com/office/drawing/2014/main" id="{2F2FC089-3FFF-A5B8-A3FA-3186DA05A45A}"/>
                  </a:ext>
                </a:extLst>
              </p:cNvPr>
              <p:cNvGrpSpPr/>
              <p:nvPr/>
            </p:nvGrpSpPr>
            <p:grpSpPr>
              <a:xfrm>
                <a:off x="5138035" y="867179"/>
                <a:ext cx="229994" cy="217800"/>
                <a:chOff x="7390135" y="1764615"/>
                <a:chExt cx="190078" cy="210696"/>
              </a:xfrm>
            </p:grpSpPr>
            <p:sp>
              <p:nvSpPr>
                <p:cNvPr id="132" name="직사각형 89">
                  <a:extLst>
                    <a:ext uri="{FF2B5EF4-FFF2-40B4-BE49-F238E27FC236}">
                      <a16:creationId xmlns:a16="http://schemas.microsoft.com/office/drawing/2014/main" id="{87CD321D-4282-5473-BB3B-B7B65074CA02}"/>
                    </a:ext>
                  </a:extLst>
                </p:cNvPr>
                <p:cNvSpPr/>
                <p:nvPr/>
              </p:nvSpPr>
              <p:spPr>
                <a:xfrm>
                  <a:off x="7390135" y="1764616"/>
                  <a:ext cx="63085" cy="21069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740664"/>
                  <a:endParaRPr lang="ko-KR" altLang="en-US" sz="12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33" name="직사각형 90">
                  <a:extLst>
                    <a:ext uri="{FF2B5EF4-FFF2-40B4-BE49-F238E27FC236}">
                      <a16:creationId xmlns:a16="http://schemas.microsoft.com/office/drawing/2014/main" id="{A40115CE-D63F-C352-B5E2-AB42CDA16481}"/>
                    </a:ext>
                  </a:extLst>
                </p:cNvPr>
                <p:cNvSpPr/>
                <p:nvPr/>
              </p:nvSpPr>
              <p:spPr>
                <a:xfrm>
                  <a:off x="7457865" y="1764615"/>
                  <a:ext cx="63085" cy="21069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740664"/>
                  <a:endParaRPr lang="ko-KR" altLang="en-US" sz="12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34" name="직사각형 91">
                  <a:extLst>
                    <a:ext uri="{FF2B5EF4-FFF2-40B4-BE49-F238E27FC236}">
                      <a16:creationId xmlns:a16="http://schemas.microsoft.com/office/drawing/2014/main" id="{009285DD-9995-2971-BE94-4456F55D2B1B}"/>
                    </a:ext>
                  </a:extLst>
                </p:cNvPr>
                <p:cNvSpPr/>
                <p:nvPr/>
              </p:nvSpPr>
              <p:spPr>
                <a:xfrm>
                  <a:off x="7517128" y="1764615"/>
                  <a:ext cx="63085" cy="21069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740664"/>
                  <a:endParaRPr lang="ko-KR" altLang="en-US" sz="12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40" name="그룹 36">
                <a:extLst>
                  <a:ext uri="{FF2B5EF4-FFF2-40B4-BE49-F238E27FC236}">
                    <a16:creationId xmlns:a16="http://schemas.microsoft.com/office/drawing/2014/main" id="{0E241671-A916-62F0-FD57-B0CE121553F4}"/>
                  </a:ext>
                </a:extLst>
              </p:cNvPr>
              <p:cNvGrpSpPr/>
              <p:nvPr/>
            </p:nvGrpSpPr>
            <p:grpSpPr>
              <a:xfrm>
                <a:off x="5507833" y="859108"/>
                <a:ext cx="554515" cy="434634"/>
                <a:chOff x="6234094" y="1368229"/>
                <a:chExt cx="458277" cy="359202"/>
              </a:xfrm>
            </p:grpSpPr>
            <p:cxnSp>
              <p:nvCxnSpPr>
                <p:cNvPr id="125" name="직선 연결선 86">
                  <a:extLst>
                    <a:ext uri="{FF2B5EF4-FFF2-40B4-BE49-F238E27FC236}">
                      <a16:creationId xmlns:a16="http://schemas.microsoft.com/office/drawing/2014/main" id="{E61DE5F9-672E-1F47-A49F-FF01481A803E}"/>
                    </a:ext>
                  </a:extLst>
                </p:cNvPr>
                <p:cNvCxnSpPr/>
                <p:nvPr/>
              </p:nvCxnSpPr>
              <p:spPr>
                <a:xfrm>
                  <a:off x="6283516" y="1450835"/>
                  <a:ext cx="304955" cy="179366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soli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6" name="직사각형 87">
                  <a:extLst>
                    <a:ext uri="{FF2B5EF4-FFF2-40B4-BE49-F238E27FC236}">
                      <a16:creationId xmlns:a16="http://schemas.microsoft.com/office/drawing/2014/main" id="{93497589-A68B-41BA-CF7E-63E3E74B7653}"/>
                    </a:ext>
                  </a:extLst>
                </p:cNvPr>
                <p:cNvSpPr/>
                <p:nvPr/>
              </p:nvSpPr>
              <p:spPr>
                <a:xfrm>
                  <a:off x="6542769" y="1547431"/>
                  <a:ext cx="149602" cy="180000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740664"/>
                  <a:endParaRPr lang="ko-KR" altLang="en-US" sz="12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28" name="직사각형 88">
                  <a:extLst>
                    <a:ext uri="{FF2B5EF4-FFF2-40B4-BE49-F238E27FC236}">
                      <a16:creationId xmlns:a16="http://schemas.microsoft.com/office/drawing/2014/main" id="{F4ACCD9D-5CFF-2C62-2861-458EFE711A2E}"/>
                    </a:ext>
                  </a:extLst>
                </p:cNvPr>
                <p:cNvSpPr/>
                <p:nvPr/>
              </p:nvSpPr>
              <p:spPr>
                <a:xfrm>
                  <a:off x="6234094" y="1368229"/>
                  <a:ext cx="149602" cy="180000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740664"/>
                  <a:endParaRPr lang="ko-KR" altLang="en-US" sz="12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41" name="그룹 37">
                <a:extLst>
                  <a:ext uri="{FF2B5EF4-FFF2-40B4-BE49-F238E27FC236}">
                    <a16:creationId xmlns:a16="http://schemas.microsoft.com/office/drawing/2014/main" id="{CD5C747C-5F16-8C4C-626F-80D2AD66CFE8}"/>
                  </a:ext>
                </a:extLst>
              </p:cNvPr>
              <p:cNvGrpSpPr/>
              <p:nvPr/>
            </p:nvGrpSpPr>
            <p:grpSpPr>
              <a:xfrm>
                <a:off x="4456950" y="648147"/>
                <a:ext cx="554514" cy="434635"/>
                <a:chOff x="4649467" y="1187211"/>
                <a:chExt cx="458277" cy="359202"/>
              </a:xfrm>
            </p:grpSpPr>
            <p:cxnSp>
              <p:nvCxnSpPr>
                <p:cNvPr id="64" name="직선 연결선 83">
                  <a:extLst>
                    <a:ext uri="{FF2B5EF4-FFF2-40B4-BE49-F238E27FC236}">
                      <a16:creationId xmlns:a16="http://schemas.microsoft.com/office/drawing/2014/main" id="{2EB7461E-7F98-E2F3-869E-60CA87DA691B}"/>
                    </a:ext>
                  </a:extLst>
                </p:cNvPr>
                <p:cNvCxnSpPr/>
                <p:nvPr/>
              </p:nvCxnSpPr>
              <p:spPr>
                <a:xfrm>
                  <a:off x="4717046" y="1279415"/>
                  <a:ext cx="315263" cy="18919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soli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직사각형 84">
                  <a:extLst>
                    <a:ext uri="{FF2B5EF4-FFF2-40B4-BE49-F238E27FC236}">
                      <a16:creationId xmlns:a16="http://schemas.microsoft.com/office/drawing/2014/main" id="{B19E7383-7EE4-B092-6FC8-1D90F0418F4E}"/>
                    </a:ext>
                  </a:extLst>
                </p:cNvPr>
                <p:cNvSpPr/>
                <p:nvPr/>
              </p:nvSpPr>
              <p:spPr>
                <a:xfrm>
                  <a:off x="4958142" y="1366413"/>
                  <a:ext cx="149602" cy="180000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740664"/>
                  <a:endParaRPr lang="ko-KR" altLang="en-US" sz="12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24" name="직사각형 85">
                  <a:extLst>
                    <a:ext uri="{FF2B5EF4-FFF2-40B4-BE49-F238E27FC236}">
                      <a16:creationId xmlns:a16="http://schemas.microsoft.com/office/drawing/2014/main" id="{33EE142B-9C55-736F-A8AD-C248267DC362}"/>
                    </a:ext>
                  </a:extLst>
                </p:cNvPr>
                <p:cNvSpPr/>
                <p:nvPr/>
              </p:nvSpPr>
              <p:spPr>
                <a:xfrm>
                  <a:off x="4649467" y="1187211"/>
                  <a:ext cx="149602" cy="180000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740664"/>
                  <a:endParaRPr lang="ko-KR" altLang="en-US" sz="12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42" name="그룹 38">
                <a:extLst>
                  <a:ext uri="{FF2B5EF4-FFF2-40B4-BE49-F238E27FC236}">
                    <a16:creationId xmlns:a16="http://schemas.microsoft.com/office/drawing/2014/main" id="{459ACB08-1A95-9E76-AE1F-02AE6DD0DC8E}"/>
                  </a:ext>
                </a:extLst>
              </p:cNvPr>
              <p:cNvGrpSpPr/>
              <p:nvPr/>
            </p:nvGrpSpPr>
            <p:grpSpPr>
              <a:xfrm>
                <a:off x="2559846" y="652289"/>
                <a:ext cx="554515" cy="435599"/>
                <a:chOff x="2680647" y="1184229"/>
                <a:chExt cx="458277" cy="360000"/>
              </a:xfrm>
            </p:grpSpPr>
            <p:cxnSp>
              <p:nvCxnSpPr>
                <p:cNvPr id="61" name="직선 연결선 80">
                  <a:extLst>
                    <a:ext uri="{FF2B5EF4-FFF2-40B4-BE49-F238E27FC236}">
                      <a16:creationId xmlns:a16="http://schemas.microsoft.com/office/drawing/2014/main" id="{CFD9BE1D-E0FC-948A-0BAD-6D8E3ADAFA26}"/>
                    </a:ext>
                  </a:extLst>
                </p:cNvPr>
                <p:cNvCxnSpPr/>
                <p:nvPr/>
              </p:nvCxnSpPr>
              <p:spPr>
                <a:xfrm flipV="1">
                  <a:off x="2765950" y="1262987"/>
                  <a:ext cx="306916" cy="20248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soli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직사각형 81">
                  <a:extLst>
                    <a:ext uri="{FF2B5EF4-FFF2-40B4-BE49-F238E27FC236}">
                      <a16:creationId xmlns:a16="http://schemas.microsoft.com/office/drawing/2014/main" id="{28AD61FC-07A8-9EAE-F7A7-2EA2A9672261}"/>
                    </a:ext>
                  </a:extLst>
                </p:cNvPr>
                <p:cNvSpPr/>
                <p:nvPr/>
              </p:nvSpPr>
              <p:spPr>
                <a:xfrm>
                  <a:off x="2989322" y="1184229"/>
                  <a:ext cx="149602" cy="180000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740664"/>
                  <a:endParaRPr lang="ko-KR" altLang="en-US" sz="12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3" name="직사각형 82">
                  <a:extLst>
                    <a:ext uri="{FF2B5EF4-FFF2-40B4-BE49-F238E27FC236}">
                      <a16:creationId xmlns:a16="http://schemas.microsoft.com/office/drawing/2014/main" id="{5E6B3FB4-D4B6-F3B5-DAD9-C489A7B4E211}"/>
                    </a:ext>
                  </a:extLst>
                </p:cNvPr>
                <p:cNvSpPr/>
                <p:nvPr/>
              </p:nvSpPr>
              <p:spPr>
                <a:xfrm>
                  <a:off x="2680647" y="1364229"/>
                  <a:ext cx="149602" cy="180000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740664"/>
                  <a:endParaRPr lang="ko-KR" altLang="en-US" sz="12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43" name="그룹 39">
                <a:extLst>
                  <a:ext uri="{FF2B5EF4-FFF2-40B4-BE49-F238E27FC236}">
                    <a16:creationId xmlns:a16="http://schemas.microsoft.com/office/drawing/2014/main" id="{A1FF11C7-912A-5C59-7515-88E19B5287D0}"/>
                  </a:ext>
                </a:extLst>
              </p:cNvPr>
              <p:cNvGrpSpPr/>
              <p:nvPr/>
            </p:nvGrpSpPr>
            <p:grpSpPr>
              <a:xfrm>
                <a:off x="1502852" y="870093"/>
                <a:ext cx="554515" cy="435600"/>
                <a:chOff x="1154365" y="1364229"/>
                <a:chExt cx="458277" cy="360000"/>
              </a:xfrm>
            </p:grpSpPr>
            <p:cxnSp>
              <p:nvCxnSpPr>
                <p:cNvPr id="58" name="직선 연결선 77">
                  <a:extLst>
                    <a:ext uri="{FF2B5EF4-FFF2-40B4-BE49-F238E27FC236}">
                      <a16:creationId xmlns:a16="http://schemas.microsoft.com/office/drawing/2014/main" id="{F4F7BCB0-10F4-7DBD-28B8-A8245D7C82EF}"/>
                    </a:ext>
                  </a:extLst>
                </p:cNvPr>
                <p:cNvCxnSpPr/>
                <p:nvPr/>
              </p:nvCxnSpPr>
              <p:spPr>
                <a:xfrm flipV="1">
                  <a:off x="1249847" y="1414211"/>
                  <a:ext cx="300146" cy="20705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soli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직사각형 78">
                  <a:extLst>
                    <a:ext uri="{FF2B5EF4-FFF2-40B4-BE49-F238E27FC236}">
                      <a16:creationId xmlns:a16="http://schemas.microsoft.com/office/drawing/2014/main" id="{B10A0DE8-A256-12E7-E487-37594D483A0C}"/>
                    </a:ext>
                  </a:extLst>
                </p:cNvPr>
                <p:cNvSpPr/>
                <p:nvPr/>
              </p:nvSpPr>
              <p:spPr>
                <a:xfrm>
                  <a:off x="1463040" y="1364229"/>
                  <a:ext cx="149602" cy="180000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740664"/>
                  <a:endParaRPr lang="ko-KR" altLang="en-US" sz="12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0" name="직사각형 79">
                  <a:extLst>
                    <a:ext uri="{FF2B5EF4-FFF2-40B4-BE49-F238E27FC236}">
                      <a16:creationId xmlns:a16="http://schemas.microsoft.com/office/drawing/2014/main" id="{9A4730A2-D2B1-821A-2495-67E67BF79C1E}"/>
                    </a:ext>
                  </a:extLst>
                </p:cNvPr>
                <p:cNvSpPr/>
                <p:nvPr/>
              </p:nvSpPr>
              <p:spPr>
                <a:xfrm>
                  <a:off x="1154365" y="1544229"/>
                  <a:ext cx="149602" cy="180000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740664"/>
                  <a:endParaRPr lang="ko-KR" altLang="en-US" sz="12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44" name="그룹 40">
                <a:extLst>
                  <a:ext uri="{FF2B5EF4-FFF2-40B4-BE49-F238E27FC236}">
                    <a16:creationId xmlns:a16="http://schemas.microsoft.com/office/drawing/2014/main" id="{BD749D98-E382-E7E1-0256-3F2BC3FE9524}"/>
                  </a:ext>
                </a:extLst>
              </p:cNvPr>
              <p:cNvGrpSpPr/>
              <p:nvPr/>
            </p:nvGrpSpPr>
            <p:grpSpPr>
              <a:xfrm>
                <a:off x="2187410" y="873967"/>
                <a:ext cx="229994" cy="217800"/>
                <a:chOff x="7390135" y="1764615"/>
                <a:chExt cx="190078" cy="210696"/>
              </a:xfrm>
            </p:grpSpPr>
            <p:sp>
              <p:nvSpPr>
                <p:cNvPr id="55" name="직사각형 74">
                  <a:extLst>
                    <a:ext uri="{FF2B5EF4-FFF2-40B4-BE49-F238E27FC236}">
                      <a16:creationId xmlns:a16="http://schemas.microsoft.com/office/drawing/2014/main" id="{AA42A57F-7A86-8F87-2DDF-09C65AE520AE}"/>
                    </a:ext>
                  </a:extLst>
                </p:cNvPr>
                <p:cNvSpPr/>
                <p:nvPr/>
              </p:nvSpPr>
              <p:spPr>
                <a:xfrm>
                  <a:off x="7390135" y="1764616"/>
                  <a:ext cx="63085" cy="21069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740664"/>
                  <a:endParaRPr lang="ko-KR" altLang="en-US" sz="12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6" name="직사각형 75">
                  <a:extLst>
                    <a:ext uri="{FF2B5EF4-FFF2-40B4-BE49-F238E27FC236}">
                      <a16:creationId xmlns:a16="http://schemas.microsoft.com/office/drawing/2014/main" id="{6DA9EE15-6B6D-C31F-1FC1-FBA599C280AA}"/>
                    </a:ext>
                  </a:extLst>
                </p:cNvPr>
                <p:cNvSpPr/>
                <p:nvPr/>
              </p:nvSpPr>
              <p:spPr>
                <a:xfrm>
                  <a:off x="7457865" y="1764615"/>
                  <a:ext cx="63085" cy="21069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740664"/>
                  <a:endParaRPr lang="ko-KR" altLang="en-US" sz="12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7" name="직사각형 76">
                  <a:extLst>
                    <a:ext uri="{FF2B5EF4-FFF2-40B4-BE49-F238E27FC236}">
                      <a16:creationId xmlns:a16="http://schemas.microsoft.com/office/drawing/2014/main" id="{6C833B3E-CA1F-4408-4B9E-DEE4D60D2BAC}"/>
                    </a:ext>
                  </a:extLst>
                </p:cNvPr>
                <p:cNvSpPr/>
                <p:nvPr/>
              </p:nvSpPr>
              <p:spPr>
                <a:xfrm>
                  <a:off x="7517128" y="1764615"/>
                  <a:ext cx="63085" cy="21069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740664"/>
                  <a:endParaRPr lang="ko-KR" altLang="en-US" sz="12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45" name="그룹 42">
                <a:extLst>
                  <a:ext uri="{FF2B5EF4-FFF2-40B4-BE49-F238E27FC236}">
                    <a16:creationId xmlns:a16="http://schemas.microsoft.com/office/drawing/2014/main" id="{1C8E9D23-C27E-2C1C-D0FD-E4BE0CA99439}"/>
                  </a:ext>
                </a:extLst>
              </p:cNvPr>
              <p:cNvGrpSpPr/>
              <p:nvPr/>
            </p:nvGrpSpPr>
            <p:grpSpPr>
              <a:xfrm>
                <a:off x="935892" y="1086661"/>
                <a:ext cx="471134" cy="225896"/>
                <a:chOff x="715753" y="1543211"/>
                <a:chExt cx="389365" cy="186691"/>
              </a:xfrm>
            </p:grpSpPr>
            <p:sp>
              <p:nvSpPr>
                <p:cNvPr id="51" name="다이아몬드 70">
                  <a:extLst>
                    <a:ext uri="{FF2B5EF4-FFF2-40B4-BE49-F238E27FC236}">
                      <a16:creationId xmlns:a16="http://schemas.microsoft.com/office/drawing/2014/main" id="{B1F88B5E-07BF-1BF2-BC5E-2644B48AE5AF}"/>
                    </a:ext>
                  </a:extLst>
                </p:cNvPr>
                <p:cNvSpPr/>
                <p:nvPr/>
              </p:nvSpPr>
              <p:spPr>
                <a:xfrm>
                  <a:off x="715753" y="1544103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740664"/>
                  <a:endParaRPr lang="ko-KR" altLang="en-US" sz="12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2" name="다이아몬드 71">
                  <a:extLst>
                    <a:ext uri="{FF2B5EF4-FFF2-40B4-BE49-F238E27FC236}">
                      <a16:creationId xmlns:a16="http://schemas.microsoft.com/office/drawing/2014/main" id="{2110BD67-FC27-B483-A8CE-58F716348FE2}"/>
                    </a:ext>
                  </a:extLst>
                </p:cNvPr>
                <p:cNvSpPr/>
                <p:nvPr/>
              </p:nvSpPr>
              <p:spPr>
                <a:xfrm>
                  <a:off x="1021487" y="1543211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740664"/>
                  <a:endParaRPr lang="ko-KR" altLang="en-US" sz="12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3" name="다이아몬드 72">
                  <a:extLst>
                    <a:ext uri="{FF2B5EF4-FFF2-40B4-BE49-F238E27FC236}">
                      <a16:creationId xmlns:a16="http://schemas.microsoft.com/office/drawing/2014/main" id="{F7CF900F-AA1B-6475-CCC1-CBB00C0FD170}"/>
                    </a:ext>
                  </a:extLst>
                </p:cNvPr>
                <p:cNvSpPr/>
                <p:nvPr/>
              </p:nvSpPr>
              <p:spPr>
                <a:xfrm>
                  <a:off x="816407" y="1543211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740664"/>
                  <a:endParaRPr lang="ko-KR" altLang="en-US" sz="12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4" name="다이아몬드 73">
                  <a:extLst>
                    <a:ext uri="{FF2B5EF4-FFF2-40B4-BE49-F238E27FC236}">
                      <a16:creationId xmlns:a16="http://schemas.microsoft.com/office/drawing/2014/main" id="{88316B85-EC16-1DFA-434E-D6296676AEAD}"/>
                    </a:ext>
                  </a:extLst>
                </p:cNvPr>
                <p:cNvSpPr/>
                <p:nvPr/>
              </p:nvSpPr>
              <p:spPr>
                <a:xfrm>
                  <a:off x="919500" y="1548884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740664"/>
                  <a:endParaRPr lang="ko-KR" altLang="en-US" sz="12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46" name="그룹 43">
                <a:extLst>
                  <a:ext uri="{FF2B5EF4-FFF2-40B4-BE49-F238E27FC236}">
                    <a16:creationId xmlns:a16="http://schemas.microsoft.com/office/drawing/2014/main" id="{B8D58143-7032-F662-12F6-FD0488347989}"/>
                  </a:ext>
                </a:extLst>
              </p:cNvPr>
              <p:cNvGrpSpPr/>
              <p:nvPr/>
            </p:nvGrpSpPr>
            <p:grpSpPr>
              <a:xfrm>
                <a:off x="3387531" y="640080"/>
                <a:ext cx="885822" cy="227099"/>
                <a:chOff x="3824084" y="1191562"/>
                <a:chExt cx="732085" cy="187685"/>
              </a:xfrm>
            </p:grpSpPr>
            <p:sp>
              <p:nvSpPr>
                <p:cNvPr id="47" name="다이아몬드 65">
                  <a:extLst>
                    <a:ext uri="{FF2B5EF4-FFF2-40B4-BE49-F238E27FC236}">
                      <a16:creationId xmlns:a16="http://schemas.microsoft.com/office/drawing/2014/main" id="{DE021A4E-F9AC-39F9-F4BA-DC6D2E076F50}"/>
                    </a:ext>
                  </a:extLst>
                </p:cNvPr>
                <p:cNvSpPr/>
                <p:nvPr/>
              </p:nvSpPr>
              <p:spPr>
                <a:xfrm>
                  <a:off x="3824084" y="1192994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740664"/>
                  <a:endParaRPr lang="ko-KR" altLang="en-US" sz="12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8" name="다이아몬드 66">
                  <a:extLst>
                    <a:ext uri="{FF2B5EF4-FFF2-40B4-BE49-F238E27FC236}">
                      <a16:creationId xmlns:a16="http://schemas.microsoft.com/office/drawing/2014/main" id="{2327809E-16FA-C9CE-07DD-82A1F31069AE}"/>
                    </a:ext>
                  </a:extLst>
                </p:cNvPr>
                <p:cNvSpPr/>
                <p:nvPr/>
              </p:nvSpPr>
              <p:spPr>
                <a:xfrm>
                  <a:off x="4252516" y="1191562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740664"/>
                  <a:endParaRPr lang="ko-KR" altLang="en-US" sz="12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9" name="다이아몬드 67">
                  <a:extLst>
                    <a:ext uri="{FF2B5EF4-FFF2-40B4-BE49-F238E27FC236}">
                      <a16:creationId xmlns:a16="http://schemas.microsoft.com/office/drawing/2014/main" id="{71CA8FAB-9F6B-8AE2-FED6-CEA1E423FCD4}"/>
                    </a:ext>
                  </a:extLst>
                </p:cNvPr>
                <p:cNvSpPr/>
                <p:nvPr/>
              </p:nvSpPr>
              <p:spPr>
                <a:xfrm>
                  <a:off x="4472538" y="1198229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740664"/>
                  <a:endParaRPr lang="ko-KR" altLang="en-US" sz="12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0" name="다이아몬드 69">
                  <a:extLst>
                    <a:ext uri="{FF2B5EF4-FFF2-40B4-BE49-F238E27FC236}">
                      <a16:creationId xmlns:a16="http://schemas.microsoft.com/office/drawing/2014/main" id="{233CB717-A3D9-AE9E-4846-1D5FF6E72FE7}"/>
                    </a:ext>
                  </a:extLst>
                </p:cNvPr>
                <p:cNvSpPr/>
                <p:nvPr/>
              </p:nvSpPr>
              <p:spPr>
                <a:xfrm>
                  <a:off x="4035746" y="1191562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740664"/>
                  <a:endParaRPr lang="ko-KR" altLang="en-US" sz="12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7F29046-7C2E-2D1D-8AF7-7A2164D02271}"/>
                </a:ext>
              </a:extLst>
            </p:cNvPr>
            <p:cNvSpPr txBox="1"/>
            <p:nvPr/>
          </p:nvSpPr>
          <p:spPr>
            <a:xfrm>
              <a:off x="3071724" y="3802743"/>
              <a:ext cx="2191423" cy="1104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7175" indent="-257175">
                <a:buFont typeface="Arial" panose="020B0604020202020204" pitchFamily="34" charset="0"/>
                <a:buChar char="−"/>
              </a:pPr>
              <a:r>
                <a:rPr lang="en-US" sz="1200" dirty="0">
                  <a:solidFill>
                    <a:srgbClr val="3333FF"/>
                  </a:solidFill>
                </a:rPr>
                <a:t>Beam shaping &amp; control. </a:t>
              </a:r>
            </a:p>
            <a:p>
              <a:pPr marL="257175" indent="-257175">
                <a:buFont typeface="Arial" panose="020B0604020202020204" pitchFamily="34" charset="0"/>
                <a:buChar char="−"/>
              </a:pPr>
              <a:r>
                <a:rPr lang="en-US" sz="1200" dirty="0">
                  <a:solidFill>
                    <a:srgbClr val="3333FF"/>
                  </a:solidFill>
                </a:rPr>
                <a:t>Beam Diagnostics.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DE1E59-CA8A-44BB-F76E-4B312A33BFAC}"/>
                </a:ext>
              </a:extLst>
            </p:cNvPr>
            <p:cNvSpPr txBox="1"/>
            <p:nvPr/>
          </p:nvSpPr>
          <p:spPr>
            <a:xfrm>
              <a:off x="3062409" y="2642552"/>
              <a:ext cx="2200737" cy="57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</a:rPr>
                <a:t>e.g. Double Emittance Exchange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651CB9B-B006-6FBF-D3FD-CE17878C43E8}"/>
                </a:ext>
              </a:extLst>
            </p:cNvPr>
            <p:cNvSpPr/>
            <p:nvPr/>
          </p:nvSpPr>
          <p:spPr>
            <a:xfrm>
              <a:off x="2968764" y="1032313"/>
              <a:ext cx="2397341" cy="4199875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EA050F-AC1C-D125-64A1-64590F193743}"/>
              </a:ext>
            </a:extLst>
          </p:cNvPr>
          <p:cNvGrpSpPr/>
          <p:nvPr/>
        </p:nvGrpSpPr>
        <p:grpSpPr>
          <a:xfrm>
            <a:off x="4611792" y="1365137"/>
            <a:ext cx="1803747" cy="3159965"/>
            <a:chOff x="5575614" y="1032313"/>
            <a:chExt cx="2397341" cy="4199875"/>
          </a:xfrm>
        </p:grpSpPr>
        <p:sp>
          <p:nvSpPr>
            <p:cNvPr id="21" name="Rounded Rectangle 26">
              <a:extLst>
                <a:ext uri="{FF2B5EF4-FFF2-40B4-BE49-F238E27FC236}">
                  <a16:creationId xmlns:a16="http://schemas.microsoft.com/office/drawing/2014/main" id="{1F6F2A21-E202-1BB0-83B6-7C3AD473EE45}"/>
                </a:ext>
              </a:extLst>
            </p:cNvPr>
            <p:cNvSpPr/>
            <p:nvPr/>
          </p:nvSpPr>
          <p:spPr>
            <a:xfrm>
              <a:off x="5669259" y="1369480"/>
              <a:ext cx="2210051" cy="628368"/>
            </a:xfrm>
            <a:prstGeom prst="roundRect">
              <a:avLst>
                <a:gd name="adj" fmla="val 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>
                      <a:lumMod val="95000"/>
                    </a:schemeClr>
                  </a:solidFill>
                </a:rPr>
                <a:t>Advanced Accelerator</a:t>
              </a:r>
            </a:p>
          </p:txBody>
        </p:sp>
        <p:pic>
          <p:nvPicPr>
            <p:cNvPr id="22" name="Picture 8" descr="Image result for wakefield acceleration">
              <a:extLst>
                <a:ext uri="{FF2B5EF4-FFF2-40B4-BE49-F238E27FC236}">
                  <a16:creationId xmlns:a16="http://schemas.microsoft.com/office/drawing/2014/main" id="{24625DFC-2575-DE2E-974C-AB3A74F13B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2722" y="2397892"/>
              <a:ext cx="2143125" cy="1814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B843C97-F5D9-063E-246B-D0780E0A54A5}"/>
                </a:ext>
              </a:extLst>
            </p:cNvPr>
            <p:cNvSpPr txBox="1"/>
            <p:nvPr/>
          </p:nvSpPr>
          <p:spPr>
            <a:xfrm>
              <a:off x="5661051" y="4301071"/>
              <a:ext cx="2226469" cy="859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7175" indent="-257175">
                <a:buFont typeface="Arial" panose="020B0604020202020204" pitchFamily="34" charset="0"/>
                <a:buChar char="−"/>
              </a:pPr>
              <a:r>
                <a:rPr lang="en-US" sz="1200" dirty="0">
                  <a:solidFill>
                    <a:srgbClr val="3333FF"/>
                  </a:solidFill>
                </a:rPr>
                <a:t>SWFA &amp; PWFA</a:t>
              </a:r>
            </a:p>
            <a:p>
              <a:pPr marL="415767" lvl="1" indent="-257175">
                <a:buFont typeface="Arial" panose="020B0604020202020204" pitchFamily="34" charset="0"/>
                <a:buChar char="−"/>
              </a:pPr>
              <a:r>
                <a:rPr lang="en-US" sz="1200" dirty="0">
                  <a:solidFill>
                    <a:srgbClr val="3333FF"/>
                  </a:solidFill>
                </a:rPr>
                <a:t>High-Gradient</a:t>
              </a:r>
            </a:p>
            <a:p>
              <a:pPr marL="415767" lvl="1" indent="-257175">
                <a:buFont typeface="Arial" panose="020B0604020202020204" pitchFamily="34" charset="0"/>
                <a:buChar char="−"/>
              </a:pPr>
              <a:r>
                <a:rPr lang="en-US" sz="1200" dirty="0">
                  <a:solidFill>
                    <a:srgbClr val="3333FF"/>
                  </a:solidFill>
                </a:rPr>
                <a:t>High-Efficiency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14E089A-F24D-2E21-052E-869F3C1D57B1}"/>
                </a:ext>
              </a:extLst>
            </p:cNvPr>
            <p:cNvCxnSpPr>
              <a:cxnSpLocks/>
            </p:cNvCxnSpPr>
            <p:nvPr/>
          </p:nvCxnSpPr>
          <p:spPr>
            <a:xfrm>
              <a:off x="6497884" y="3565582"/>
              <a:ext cx="552800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9F90D0-781D-249B-C4B8-1B41BD1F26AA}"/>
                </a:ext>
              </a:extLst>
            </p:cNvPr>
            <p:cNvSpPr txBox="1"/>
            <p:nvPr/>
          </p:nvSpPr>
          <p:spPr>
            <a:xfrm>
              <a:off x="6223204" y="2124820"/>
              <a:ext cx="1150916" cy="347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</a:rPr>
                <a:t>e.g. SWFA</a:t>
              </a:r>
              <a:endParaRPr lang="en-US" sz="1100" dirty="0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391E511-317E-7647-F5CE-09DC79E4B519}"/>
                </a:ext>
              </a:extLst>
            </p:cNvPr>
            <p:cNvSpPr/>
            <p:nvPr/>
          </p:nvSpPr>
          <p:spPr>
            <a:xfrm>
              <a:off x="5575614" y="1032313"/>
              <a:ext cx="2397341" cy="4199875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39" name="TextBox 138">
            <a:extLst>
              <a:ext uri="{FF2B5EF4-FFF2-40B4-BE49-F238E27FC236}">
                <a16:creationId xmlns:a16="http://schemas.microsoft.com/office/drawing/2014/main" id="{ECA36594-9571-2690-2E4E-0025CAEB2F2F}"/>
              </a:ext>
            </a:extLst>
          </p:cNvPr>
          <p:cNvSpPr txBox="1"/>
          <p:nvPr/>
        </p:nvSpPr>
        <p:spPr>
          <a:xfrm>
            <a:off x="6758826" y="2187134"/>
            <a:ext cx="2290832" cy="2896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15" b="1" dirty="0">
                <a:solidFill>
                  <a:srgbClr val="3333FF"/>
                </a:solidFill>
              </a:rPr>
              <a:t>Long-term</a:t>
            </a:r>
          </a:p>
          <a:p>
            <a:pPr marL="285750" indent="-285750">
              <a:buFont typeface="Arial" panose="020B0604020202020204" pitchFamily="34" charset="0"/>
              <a:buChar char="−"/>
            </a:pPr>
            <a:r>
              <a:rPr lang="en-US" sz="1215" dirty="0">
                <a:solidFill>
                  <a:srgbClr val="3333FF"/>
                </a:solidFill>
              </a:rPr>
              <a:t>Multi-TeV </a:t>
            </a:r>
            <a:r>
              <a:rPr lang="en-US" sz="1215" dirty="0" err="1">
                <a:solidFill>
                  <a:srgbClr val="3333FF"/>
                </a:solidFill>
              </a:rPr>
              <a:t>e+e</a:t>
            </a:r>
            <a:r>
              <a:rPr lang="en-US" sz="1215" dirty="0">
                <a:solidFill>
                  <a:srgbClr val="3333FF"/>
                </a:solidFill>
              </a:rPr>
              <a:t>- linear collider </a:t>
            </a:r>
          </a:p>
          <a:p>
            <a:pPr marL="285750" lvl="3" indent="-285750">
              <a:buFont typeface="Arial" panose="020B0604020202020204" pitchFamily="34" charset="0"/>
              <a:buChar char="−"/>
            </a:pPr>
            <a:r>
              <a:rPr lang="en-US" sz="1215" dirty="0" err="1">
                <a:solidFill>
                  <a:srgbClr val="3333FF"/>
                </a:solidFill>
              </a:rPr>
              <a:t>Higg’s</a:t>
            </a:r>
            <a:r>
              <a:rPr lang="en-US" sz="1215" dirty="0">
                <a:solidFill>
                  <a:srgbClr val="3333FF"/>
                </a:solidFill>
              </a:rPr>
              <a:t> Factory</a:t>
            </a:r>
          </a:p>
          <a:p>
            <a:pPr lvl="2"/>
            <a:r>
              <a:rPr lang="en-US" sz="1215" b="1" dirty="0">
                <a:solidFill>
                  <a:srgbClr val="3333FF"/>
                </a:solidFill>
              </a:rPr>
              <a:t>Mid-term</a:t>
            </a:r>
          </a:p>
          <a:p>
            <a:pPr marL="285750" indent="-285750">
              <a:buFont typeface="Arial" panose="020B0604020202020204" pitchFamily="34" charset="0"/>
              <a:buChar char="−"/>
            </a:pPr>
            <a:r>
              <a:rPr lang="en-US" sz="1215" dirty="0">
                <a:solidFill>
                  <a:srgbClr val="3333FF"/>
                </a:solidFill>
              </a:rPr>
              <a:t>1 GeV Water-window FEL</a:t>
            </a:r>
          </a:p>
          <a:p>
            <a:pPr marL="285750" indent="-285750">
              <a:buFont typeface="Arial" panose="020B0604020202020204" pitchFamily="34" charset="0"/>
              <a:buChar char="−"/>
            </a:pPr>
            <a:r>
              <a:rPr lang="en-US" sz="1215" dirty="0">
                <a:solidFill>
                  <a:srgbClr val="3333FF"/>
                </a:solidFill>
              </a:rPr>
              <a:t>5 GeV XFEL light sources</a:t>
            </a:r>
          </a:p>
          <a:p>
            <a:pPr marL="285750" indent="-285750">
              <a:buFont typeface="Arial" panose="020B0604020202020204" pitchFamily="34" charset="0"/>
              <a:buChar char="−"/>
            </a:pPr>
            <a:r>
              <a:rPr lang="en-US" sz="1215" dirty="0">
                <a:solidFill>
                  <a:srgbClr val="3333FF"/>
                </a:solidFill>
              </a:rPr>
              <a:t>Inverse Compton sources</a:t>
            </a:r>
          </a:p>
          <a:p>
            <a:r>
              <a:rPr lang="en-US" sz="1215" b="1" dirty="0">
                <a:solidFill>
                  <a:srgbClr val="3333FF"/>
                </a:solidFill>
              </a:rPr>
              <a:t>Near-term</a:t>
            </a:r>
          </a:p>
          <a:p>
            <a:pPr marL="112713"/>
            <a:r>
              <a:rPr lang="en-US" sz="1215" dirty="0">
                <a:solidFill>
                  <a:srgbClr val="3333FF"/>
                </a:solidFill>
              </a:rPr>
              <a:t>*Compact accelerators for societal applications</a:t>
            </a:r>
          </a:p>
          <a:p>
            <a:pPr marL="285750" indent="-285750">
              <a:buFont typeface="Arial" panose="020B0604020202020204" pitchFamily="34" charset="0"/>
              <a:buChar char="−"/>
            </a:pPr>
            <a:r>
              <a:rPr lang="en-US" sz="1215" dirty="0">
                <a:solidFill>
                  <a:srgbClr val="3333FF"/>
                </a:solidFill>
              </a:rPr>
              <a:t>Industrial</a:t>
            </a:r>
          </a:p>
          <a:p>
            <a:pPr marL="285750" indent="-285750">
              <a:buFont typeface="Arial" panose="020B0604020202020204" pitchFamily="34" charset="0"/>
              <a:buChar char="−"/>
            </a:pPr>
            <a:r>
              <a:rPr lang="en-US" sz="1215" dirty="0">
                <a:solidFill>
                  <a:srgbClr val="3333FF"/>
                </a:solidFill>
              </a:rPr>
              <a:t>Security</a:t>
            </a:r>
          </a:p>
          <a:p>
            <a:pPr marL="285750" indent="-285750">
              <a:buFont typeface="Arial" panose="020B0604020202020204" pitchFamily="34" charset="0"/>
              <a:buChar char="−"/>
            </a:pPr>
            <a:r>
              <a:rPr lang="en-US" sz="1215" dirty="0">
                <a:solidFill>
                  <a:srgbClr val="3333FF"/>
                </a:solidFill>
              </a:rPr>
              <a:t>Medical</a:t>
            </a:r>
          </a:p>
          <a:p>
            <a:pPr marL="285750" indent="-285750">
              <a:buFont typeface="Arial" panose="020B0604020202020204" pitchFamily="34" charset="0"/>
              <a:buChar char="−"/>
            </a:pPr>
            <a:endParaRPr lang="en-US" sz="1215" dirty="0">
              <a:solidFill>
                <a:srgbClr val="3333FF"/>
              </a:solidFill>
            </a:endParaRP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33F97FDC-7C05-2AA1-0482-539996B54F97}"/>
              </a:ext>
            </a:extLst>
          </p:cNvPr>
          <p:cNvSpPr/>
          <p:nvPr/>
        </p:nvSpPr>
        <p:spPr>
          <a:xfrm rot="5400000">
            <a:off x="3372961" y="-1829081"/>
            <a:ext cx="380579" cy="5981698"/>
          </a:xfrm>
          <a:prstGeom prst="leftBrace">
            <a:avLst/>
          </a:prstGeom>
          <a:ln w="38100">
            <a:solidFill>
              <a:srgbClr val="0065A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58F3530-02B5-E691-10A3-297C96BF7DED}"/>
              </a:ext>
            </a:extLst>
          </p:cNvPr>
          <p:cNvSpPr txBox="1">
            <a:spLocks/>
          </p:cNvSpPr>
          <p:nvPr/>
        </p:nvSpPr>
        <p:spPr>
          <a:xfrm>
            <a:off x="7212543" y="618735"/>
            <a:ext cx="1565387" cy="3747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189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rgbClr val="0065A2"/>
                </a:solidFill>
                <a:latin typeface="+mn-lt"/>
                <a:ea typeface="+mn-ea"/>
                <a:cs typeface="+mn-cs"/>
              </a:defRPr>
            </a:lvl1pPr>
            <a:lvl2pPr marL="520687" indent="-236532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55" indent="-187320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11" indent="-171446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566" indent="-171446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dirty="0"/>
              <a:t>Applications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4B1C5DEF-113F-B31C-E731-EB2832C328D6}"/>
              </a:ext>
            </a:extLst>
          </p:cNvPr>
          <p:cNvSpPr/>
          <p:nvPr/>
        </p:nvSpPr>
        <p:spPr>
          <a:xfrm rot="5400000">
            <a:off x="7799093" y="259895"/>
            <a:ext cx="380579" cy="1803746"/>
          </a:xfrm>
          <a:prstGeom prst="leftBrace">
            <a:avLst/>
          </a:prstGeom>
          <a:ln w="38100">
            <a:solidFill>
              <a:srgbClr val="0065A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Graphic 31" descr="Badge New outline">
            <a:extLst>
              <a:ext uri="{FF2B5EF4-FFF2-40B4-BE49-F238E27FC236}">
                <a16:creationId xmlns:a16="http://schemas.microsoft.com/office/drawing/2014/main" id="{82805C2F-1ABC-C83A-5521-B6AAB46C1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9793" y="1391812"/>
            <a:ext cx="914400" cy="914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FB7E75-E284-1D70-E223-192E2B8B3BBC}"/>
              </a:ext>
            </a:extLst>
          </p:cNvPr>
          <p:cNvSpPr/>
          <p:nvPr/>
        </p:nvSpPr>
        <p:spPr>
          <a:xfrm>
            <a:off x="510364" y="1346264"/>
            <a:ext cx="4045686" cy="3346238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0">
            <a:extLst>
              <a:ext uri="{FF2B5EF4-FFF2-40B4-BE49-F238E27FC236}">
                <a16:creationId xmlns:a16="http://schemas.microsoft.com/office/drawing/2014/main" id="{01D0F058-481E-F739-1058-23DF98C81C8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002810" y="4941500"/>
            <a:ext cx="411480" cy="137160"/>
          </a:xfrm>
        </p:spPr>
        <p:txBody>
          <a:bodyPr/>
          <a:lstStyle/>
          <a:p>
            <a:fld id="{AEFAAC5A-9C4F-4278-920D-DF2BAB595749}" type="slidenum">
              <a:rPr lang="en-US" sz="1260" smtClean="0"/>
              <a:pPr/>
              <a:t>11</a:t>
            </a:fld>
            <a:r>
              <a:rPr lang="en-US" sz="1260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371479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768B4-127F-188A-4B89-0CD9EA498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B10CF7A-1862-D8F4-CF59-949BB80BE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73071" y="1980893"/>
            <a:ext cx="1693738" cy="3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147571-5C97-9BC2-13A7-93422E6E4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19" y="58395"/>
            <a:ext cx="8758452" cy="374787"/>
          </a:xfrm>
        </p:spPr>
        <p:txBody>
          <a:bodyPr/>
          <a:lstStyle/>
          <a:p>
            <a:r>
              <a:rPr lang="en-US" sz="2400" cap="none" dirty="0">
                <a:solidFill>
                  <a:srgbClr val="000000"/>
                </a:solidFill>
              </a:rPr>
              <a:t>e-beam Driven Structure Wakefield Acceleration (SFWA)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F90B1D-7EB2-4045-D651-BF9BF2FC87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1692" y="908290"/>
            <a:ext cx="3992879" cy="374786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Collinear Wakefield Acceleration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(CWA)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32083C-04E3-4F32-95FB-1D5DFA0B51BC}"/>
              </a:ext>
            </a:extLst>
          </p:cNvPr>
          <p:cNvSpPr txBox="1"/>
          <p:nvPr/>
        </p:nvSpPr>
        <p:spPr>
          <a:xfrm>
            <a:off x="4186986" y="2432579"/>
            <a:ext cx="6148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DB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DC39820-F1A4-7504-1AC7-CD60C87360B3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2086382" y="2216961"/>
            <a:ext cx="2100604" cy="365659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DB046FA-B99A-A8E7-59F1-645519A87AE9}"/>
              </a:ext>
            </a:extLst>
          </p:cNvPr>
          <p:cNvSpPr txBox="1"/>
          <p:nvPr/>
        </p:nvSpPr>
        <p:spPr>
          <a:xfrm>
            <a:off x="4229285" y="1570929"/>
            <a:ext cx="5365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MB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F5AA39-EA76-932F-00A2-24B874EB9B74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1377853" y="1720970"/>
            <a:ext cx="2851432" cy="38396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7243767-371C-A6B9-C8DC-02C03C5AFDD9}"/>
              </a:ext>
            </a:extLst>
          </p:cNvPr>
          <p:cNvSpPr txBox="1"/>
          <p:nvPr/>
        </p:nvSpPr>
        <p:spPr>
          <a:xfrm>
            <a:off x="1096656" y="1560625"/>
            <a:ext cx="14701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50" b="1" i="1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PWFA-like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CDA8BC-7CCE-22BC-7CFC-B0FB53D74A71}"/>
              </a:ext>
            </a:extLst>
          </p:cNvPr>
          <p:cNvSpPr txBox="1"/>
          <p:nvPr/>
        </p:nvSpPr>
        <p:spPr>
          <a:xfrm>
            <a:off x="267491" y="4662883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A. 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Zholents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, et al, </a:t>
            </a: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NIMA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 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829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, 190-193 (2016)​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A. 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Zholents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, et al, </a:t>
            </a: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Proceedings of IPAC2018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7E1B22-2BE8-3015-A5CC-5B3F31E1DD65}"/>
              </a:ext>
            </a:extLst>
          </p:cNvPr>
          <p:cNvSpPr txBox="1"/>
          <p:nvPr/>
        </p:nvSpPr>
        <p:spPr>
          <a:xfrm rot="21130084">
            <a:off x="2833958" y="1493485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main beam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C79522-CC22-C0C6-5B1E-B0A4E86E8927}"/>
              </a:ext>
            </a:extLst>
          </p:cNvPr>
          <p:cNvSpPr txBox="1"/>
          <p:nvPr/>
        </p:nvSpPr>
        <p:spPr>
          <a:xfrm rot="514302">
            <a:off x="2839320" y="2085758"/>
            <a:ext cx="99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drive beam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873079-8AAE-8345-73AD-26C389D80EBA}"/>
              </a:ext>
            </a:extLst>
          </p:cNvPr>
          <p:cNvCxnSpPr>
            <a:cxnSpLocks/>
          </p:cNvCxnSpPr>
          <p:nvPr/>
        </p:nvCxnSpPr>
        <p:spPr>
          <a:xfrm flipH="1" flipV="1">
            <a:off x="4747405" y="2621582"/>
            <a:ext cx="968602" cy="14331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53802BA-E6B2-3BDE-13F3-448DE4E5D9E1}"/>
              </a:ext>
            </a:extLst>
          </p:cNvPr>
          <p:cNvSpPr txBox="1"/>
          <p:nvPr/>
        </p:nvSpPr>
        <p:spPr>
          <a:xfrm>
            <a:off x="5878755" y="1254706"/>
            <a:ext cx="17003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50" b="1" i="1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Klystron-like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934713-5E7A-4BC4-4CC4-FF57155FB4D5}"/>
              </a:ext>
            </a:extLst>
          </p:cNvPr>
          <p:cNvSpPr txBox="1"/>
          <p:nvPr/>
        </p:nvSpPr>
        <p:spPr>
          <a:xfrm>
            <a:off x="4696117" y="4648130"/>
            <a:ext cx="35381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CLIC CDR​: https://project-clic-cdr.web.cern.ch/CDR_Volume1.pdf​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W. 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Gai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, C. Jing, J.G. Power, </a:t>
            </a: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JPP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 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78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, 339-345 (2012)​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DFE5FA-1FA2-7271-79D9-F56A20389230}"/>
              </a:ext>
            </a:extLst>
          </p:cNvPr>
          <p:cNvSpPr/>
          <p:nvPr/>
        </p:nvSpPr>
        <p:spPr>
          <a:xfrm>
            <a:off x="5565232" y="1764826"/>
            <a:ext cx="3543721" cy="11152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7" name="Group 56">
            <a:extLst>
              <a:ext uri="{FF2B5EF4-FFF2-40B4-BE49-F238E27FC236}">
                <a16:creationId xmlns:a16="http://schemas.microsoft.com/office/drawing/2014/main" id="{63CE493A-BB66-BD47-A3EF-8D3FDDA8B439}"/>
              </a:ext>
            </a:extLst>
          </p:cNvPr>
          <p:cNvGrpSpPr/>
          <p:nvPr/>
        </p:nvGrpSpPr>
        <p:grpSpPr>
          <a:xfrm>
            <a:off x="5641749" y="1798850"/>
            <a:ext cx="1979871" cy="1148332"/>
            <a:chOff x="1778000" y="1531938"/>
            <a:chExt cx="4984750" cy="2246280"/>
          </a:xfrm>
        </p:grpSpPr>
        <p:grpSp>
          <p:nvGrpSpPr>
            <p:cNvPr id="35" name="Group 3">
              <a:extLst>
                <a:ext uri="{FF2B5EF4-FFF2-40B4-BE49-F238E27FC236}">
                  <a16:creationId xmlns:a16="http://schemas.microsoft.com/office/drawing/2014/main" id="{DA959787-0483-A412-D342-37CE3B9B7D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2563" y="1531938"/>
              <a:ext cx="4040187" cy="2036762"/>
              <a:chOff x="531" y="1709"/>
              <a:chExt cx="2585" cy="1707"/>
            </a:xfrm>
          </p:grpSpPr>
          <p:sp>
            <p:nvSpPr>
              <p:cNvPr id="40" name="Rectangle 4">
                <a:extLst>
                  <a:ext uri="{FF2B5EF4-FFF2-40B4-BE49-F238E27FC236}">
                    <a16:creationId xmlns:a16="http://schemas.microsoft.com/office/drawing/2014/main" id="{527B4D18-0BE8-26F5-3356-99E898FACD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8" y="2107"/>
                <a:ext cx="432" cy="1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Rectangle 5">
                <a:extLst>
                  <a:ext uri="{FF2B5EF4-FFF2-40B4-BE49-F238E27FC236}">
                    <a16:creationId xmlns:a16="http://schemas.microsoft.com/office/drawing/2014/main" id="{D15A1E80-1D55-E543-6E97-2322CB2BB6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74"/>
                <a:ext cx="1403" cy="35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Rectangle 6">
                <a:extLst>
                  <a:ext uri="{FF2B5EF4-FFF2-40B4-BE49-F238E27FC236}">
                    <a16:creationId xmlns:a16="http://schemas.microsoft.com/office/drawing/2014/main" id="{85426CAB-1484-81E4-098A-E2FEB62BDF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9"/>
                <a:ext cx="1403" cy="35"/>
              </a:xfrm>
              <a:prstGeom prst="rect">
                <a:avLst/>
              </a:prstGeom>
              <a:solidFill>
                <a:srgbClr val="D8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Rectangle 7">
                <a:extLst>
                  <a:ext uri="{FF2B5EF4-FFF2-40B4-BE49-F238E27FC236}">
                    <a16:creationId xmlns:a16="http://schemas.microsoft.com/office/drawing/2014/main" id="{4052FE23-306B-9365-F7AC-E0C8EF7C1A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6"/>
                <a:ext cx="1403" cy="35"/>
              </a:xfrm>
              <a:prstGeom prst="rect">
                <a:avLst/>
              </a:prstGeom>
              <a:solidFill>
                <a:srgbClr val="D2C5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Rectangle 8">
                <a:extLst>
                  <a:ext uri="{FF2B5EF4-FFF2-40B4-BE49-F238E27FC236}">
                    <a16:creationId xmlns:a16="http://schemas.microsoft.com/office/drawing/2014/main" id="{3EC64088-619E-3F4A-BD70-9602F4159F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2"/>
                <a:ext cx="1403" cy="35"/>
              </a:xfrm>
              <a:prstGeom prst="rect">
                <a:avLst/>
              </a:prstGeom>
              <a:solidFill>
                <a:srgbClr val="C8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Rectangle 9">
                <a:extLst>
                  <a:ext uri="{FF2B5EF4-FFF2-40B4-BE49-F238E27FC236}">
                    <a16:creationId xmlns:a16="http://schemas.microsoft.com/office/drawing/2014/main" id="{AA156AFC-06BF-9CFB-E254-FFA3A04639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58"/>
                <a:ext cx="1403" cy="35"/>
              </a:xfrm>
              <a:prstGeom prst="rect">
                <a:avLst/>
              </a:prstGeom>
              <a:solidFill>
                <a:srgbClr val="BE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Rectangle 10">
                <a:extLst>
                  <a:ext uri="{FF2B5EF4-FFF2-40B4-BE49-F238E27FC236}">
                    <a16:creationId xmlns:a16="http://schemas.microsoft.com/office/drawing/2014/main" id="{F769E867-C5ED-3C96-94F5-97F1D4F2D4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54"/>
                <a:ext cx="1403" cy="35"/>
              </a:xfrm>
              <a:prstGeom prst="rect">
                <a:avLst/>
              </a:prstGeom>
              <a:solidFill>
                <a:srgbClr val="B49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Freeform 11">
                <a:extLst>
                  <a:ext uri="{FF2B5EF4-FFF2-40B4-BE49-F238E27FC236}">
                    <a16:creationId xmlns:a16="http://schemas.microsoft.com/office/drawing/2014/main" id="{5BD9FCE4-B0AB-99FA-041B-6938ACD2FF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53"/>
                <a:ext cx="1403" cy="35"/>
              </a:xfrm>
              <a:custGeom>
                <a:avLst/>
                <a:gdLst>
                  <a:gd name="T0" fmla="*/ 2 w 4902"/>
                  <a:gd name="T1" fmla="*/ 3 h 3"/>
                  <a:gd name="T2" fmla="*/ 4902 w 4902"/>
                  <a:gd name="T3" fmla="*/ 3 h 3"/>
                  <a:gd name="T4" fmla="*/ 4900 w 4902"/>
                  <a:gd name="T5" fmla="*/ 0 h 3"/>
                  <a:gd name="T6" fmla="*/ 0 w 4902"/>
                  <a:gd name="T7" fmla="*/ 0 h 3"/>
                  <a:gd name="T8" fmla="*/ 2 w 490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2" y="3"/>
                    </a:moveTo>
                    <a:lnTo>
                      <a:pt x="4902" y="3"/>
                    </a:lnTo>
                    <a:lnTo>
                      <a:pt x="4900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B1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Freeform 12">
                <a:extLst>
                  <a:ext uri="{FF2B5EF4-FFF2-40B4-BE49-F238E27FC236}">
                    <a16:creationId xmlns:a16="http://schemas.microsoft.com/office/drawing/2014/main" id="{F0995C9A-3AA6-DDF6-5B8E-5456FBDD1E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51"/>
                <a:ext cx="1403" cy="35"/>
              </a:xfrm>
              <a:custGeom>
                <a:avLst/>
                <a:gdLst>
                  <a:gd name="T0" fmla="*/ 0 w 4902"/>
                  <a:gd name="T1" fmla="*/ 3 h 3"/>
                  <a:gd name="T2" fmla="*/ 4900 w 4902"/>
                  <a:gd name="T3" fmla="*/ 3 h 3"/>
                  <a:gd name="T4" fmla="*/ 4902 w 4902"/>
                  <a:gd name="T5" fmla="*/ 0 h 3"/>
                  <a:gd name="T6" fmla="*/ 2 w 4902"/>
                  <a:gd name="T7" fmla="*/ 0 h 3"/>
                  <a:gd name="T8" fmla="*/ 0 w 490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0" y="3"/>
                    </a:moveTo>
                    <a:lnTo>
                      <a:pt x="4900" y="3"/>
                    </a:lnTo>
                    <a:lnTo>
                      <a:pt x="4902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E8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Rectangle 13">
                <a:extLst>
                  <a:ext uri="{FF2B5EF4-FFF2-40B4-BE49-F238E27FC236}">
                    <a16:creationId xmlns:a16="http://schemas.microsoft.com/office/drawing/2014/main" id="{38AD6AEC-AB8D-DFC9-CEE4-99E0C57AD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9"/>
                <a:ext cx="1403" cy="35"/>
              </a:xfrm>
              <a:prstGeom prst="rect">
                <a:avLst/>
              </a:prstGeom>
              <a:solidFill>
                <a:srgbClr val="AA85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Rectangle 14">
                <a:extLst>
                  <a:ext uri="{FF2B5EF4-FFF2-40B4-BE49-F238E27FC236}">
                    <a16:creationId xmlns:a16="http://schemas.microsoft.com/office/drawing/2014/main" id="{8FD949F5-336E-D3D3-AEF1-2934C39467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5"/>
                <a:ext cx="1403" cy="35"/>
              </a:xfrm>
              <a:prstGeom prst="rect">
                <a:avLst/>
              </a:prstGeom>
              <a:solidFill>
                <a:srgbClr val="A0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Rectangle 15">
                <a:extLst>
                  <a:ext uri="{FF2B5EF4-FFF2-40B4-BE49-F238E27FC236}">
                    <a16:creationId xmlns:a16="http://schemas.microsoft.com/office/drawing/2014/main" id="{1CEBD732-8E47-6510-11BA-85EFFE8010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2"/>
                <a:ext cx="1403" cy="35"/>
              </a:xfrm>
              <a:prstGeom prst="rect">
                <a:avLst/>
              </a:prstGeom>
              <a:solidFill>
                <a:srgbClr val="97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Rectangle 16">
                <a:extLst>
                  <a:ext uri="{FF2B5EF4-FFF2-40B4-BE49-F238E27FC236}">
                    <a16:creationId xmlns:a16="http://schemas.microsoft.com/office/drawing/2014/main" id="{3AACC363-FEAB-BDBD-F9F9-17813185A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38"/>
                <a:ext cx="1403" cy="35"/>
              </a:xfrm>
              <a:prstGeom prst="rect">
                <a:avLst/>
              </a:prstGeom>
              <a:solidFill>
                <a:srgbClr val="90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Rectangle 17">
                <a:extLst>
                  <a:ext uri="{FF2B5EF4-FFF2-40B4-BE49-F238E27FC236}">
                    <a16:creationId xmlns:a16="http://schemas.microsoft.com/office/drawing/2014/main" id="{43BD522A-AD4C-87A5-DDE4-9CE9BB5193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33"/>
                <a:ext cx="1403" cy="35"/>
              </a:xfrm>
              <a:prstGeom prst="rect">
                <a:avLst/>
              </a:prstGeom>
              <a:solidFill>
                <a:srgbClr val="834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Rectangle 18">
                <a:extLst>
                  <a:ext uri="{FF2B5EF4-FFF2-40B4-BE49-F238E27FC236}">
                    <a16:creationId xmlns:a16="http://schemas.microsoft.com/office/drawing/2014/main" id="{A76BC1C7-E384-EE37-E621-8B5A0FBD7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78"/>
                <a:ext cx="1403" cy="35"/>
              </a:xfrm>
              <a:prstGeom prst="rect">
                <a:avLst/>
              </a:prstGeom>
              <a:solidFill>
                <a:srgbClr val="DF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Rectangle 19">
                <a:extLst>
                  <a:ext uri="{FF2B5EF4-FFF2-40B4-BE49-F238E27FC236}">
                    <a16:creationId xmlns:a16="http://schemas.microsoft.com/office/drawing/2014/main" id="{C7AC8F5E-A4CC-E4F8-AD63-2E2CDEB94E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2"/>
                <a:ext cx="1403" cy="35"/>
              </a:xfrm>
              <a:prstGeom prst="rect">
                <a:avLst/>
              </a:prstGeom>
              <a:solidFill>
                <a:srgbClr val="D5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Rectangle 20">
                <a:extLst>
                  <a:ext uri="{FF2B5EF4-FFF2-40B4-BE49-F238E27FC236}">
                    <a16:creationId xmlns:a16="http://schemas.microsoft.com/office/drawing/2014/main" id="{1E6065E0-4E5D-3880-6CEC-034553DA14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6"/>
                <a:ext cx="1403" cy="35"/>
              </a:xfrm>
              <a:prstGeom prst="rect">
                <a:avLst/>
              </a:prstGeom>
              <a:solidFill>
                <a:srgbClr val="CBBB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Rectangle 21">
                <a:extLst>
                  <a:ext uri="{FF2B5EF4-FFF2-40B4-BE49-F238E27FC236}">
                    <a16:creationId xmlns:a16="http://schemas.microsoft.com/office/drawing/2014/main" id="{EE376D65-C9AF-920E-786F-A8EF2A046B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9"/>
                <a:ext cx="1403" cy="35"/>
              </a:xfrm>
              <a:prstGeom prst="rect">
                <a:avLst/>
              </a:prstGeom>
              <a:solidFill>
                <a:srgbClr val="C5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Rectangle 22">
                <a:extLst>
                  <a:ext uri="{FF2B5EF4-FFF2-40B4-BE49-F238E27FC236}">
                    <a16:creationId xmlns:a16="http://schemas.microsoft.com/office/drawing/2014/main" id="{487D5CE1-0625-D4A2-3FD3-3FB3BC7AF4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93"/>
                <a:ext cx="1403" cy="35"/>
              </a:xfrm>
              <a:prstGeom prst="rect">
                <a:avLst/>
              </a:prstGeom>
              <a:solidFill>
                <a:srgbClr val="BB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Freeform 23">
                <a:extLst>
                  <a:ext uri="{FF2B5EF4-FFF2-40B4-BE49-F238E27FC236}">
                    <a16:creationId xmlns:a16="http://schemas.microsoft.com/office/drawing/2014/main" id="{2915CA7B-EEBA-2D28-9A1C-280B81353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97"/>
                <a:ext cx="1403" cy="35"/>
              </a:xfrm>
              <a:custGeom>
                <a:avLst/>
                <a:gdLst>
                  <a:gd name="T0" fmla="*/ 2 w 4902"/>
                  <a:gd name="T1" fmla="*/ 0 h 3"/>
                  <a:gd name="T2" fmla="*/ 4902 w 4902"/>
                  <a:gd name="T3" fmla="*/ 0 h 3"/>
                  <a:gd name="T4" fmla="*/ 4900 w 4902"/>
                  <a:gd name="T5" fmla="*/ 3 h 3"/>
                  <a:gd name="T6" fmla="*/ 0 w 4902"/>
                  <a:gd name="T7" fmla="*/ 3 h 3"/>
                  <a:gd name="T8" fmla="*/ 2 w 490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2" y="0"/>
                    </a:moveTo>
                    <a:lnTo>
                      <a:pt x="4902" y="0"/>
                    </a:lnTo>
                    <a:lnTo>
                      <a:pt x="4900" y="3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1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Freeform 24">
                <a:extLst>
                  <a:ext uri="{FF2B5EF4-FFF2-40B4-BE49-F238E27FC236}">
                    <a16:creationId xmlns:a16="http://schemas.microsoft.com/office/drawing/2014/main" id="{F9A36598-ABBA-E8B0-91F5-29D36205F6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99"/>
                <a:ext cx="1403" cy="35"/>
              </a:xfrm>
              <a:custGeom>
                <a:avLst/>
                <a:gdLst>
                  <a:gd name="T0" fmla="*/ 0 w 4902"/>
                  <a:gd name="T1" fmla="*/ 0 h 4"/>
                  <a:gd name="T2" fmla="*/ 4900 w 4902"/>
                  <a:gd name="T3" fmla="*/ 0 h 4"/>
                  <a:gd name="T4" fmla="*/ 4902 w 4902"/>
                  <a:gd name="T5" fmla="*/ 4 h 4"/>
                  <a:gd name="T6" fmla="*/ 2 w 4902"/>
                  <a:gd name="T7" fmla="*/ 4 h 4"/>
                  <a:gd name="T8" fmla="*/ 0 w 490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4">
                    <a:moveTo>
                      <a:pt x="0" y="0"/>
                    </a:moveTo>
                    <a:lnTo>
                      <a:pt x="4900" y="0"/>
                    </a:lnTo>
                    <a:lnTo>
                      <a:pt x="490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8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Rectangle 25">
                <a:extLst>
                  <a:ext uri="{FF2B5EF4-FFF2-40B4-BE49-F238E27FC236}">
                    <a16:creationId xmlns:a16="http://schemas.microsoft.com/office/drawing/2014/main" id="{EBED0A45-AE7B-A5B4-D61B-704F3CECFA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02"/>
                <a:ext cx="1403" cy="35"/>
              </a:xfrm>
              <a:prstGeom prst="rect">
                <a:avLst/>
              </a:prstGeom>
              <a:solidFill>
                <a:srgbClr val="A7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Rectangle 26">
                <a:extLst>
                  <a:ext uri="{FF2B5EF4-FFF2-40B4-BE49-F238E27FC236}">
                    <a16:creationId xmlns:a16="http://schemas.microsoft.com/office/drawing/2014/main" id="{8B6294A6-82CD-480C-B746-18621B97B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06"/>
                <a:ext cx="1403" cy="35"/>
              </a:xfrm>
              <a:prstGeom prst="rect">
                <a:avLst/>
              </a:prstGeom>
              <a:solidFill>
                <a:srgbClr val="9D7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Rectangle 27">
                <a:extLst>
                  <a:ext uri="{FF2B5EF4-FFF2-40B4-BE49-F238E27FC236}">
                    <a16:creationId xmlns:a16="http://schemas.microsoft.com/office/drawing/2014/main" id="{80F58B24-83B5-EC5C-EED5-97DF9DCDCB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10"/>
                <a:ext cx="1403" cy="35"/>
              </a:xfrm>
              <a:prstGeom prst="rect">
                <a:avLst/>
              </a:prstGeom>
              <a:solidFill>
                <a:srgbClr val="936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Rectangle 28">
                <a:extLst>
                  <a:ext uri="{FF2B5EF4-FFF2-40B4-BE49-F238E27FC236}">
                    <a16:creationId xmlns:a16="http://schemas.microsoft.com/office/drawing/2014/main" id="{F099763F-1071-8609-068C-45FFF0BBF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22"/>
                <a:ext cx="1387" cy="27"/>
              </a:xfrm>
              <a:prstGeom prst="rect">
                <a:avLst/>
              </a:prstGeom>
              <a:solidFill>
                <a:srgbClr val="89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Rectangle 29">
                <a:extLst>
                  <a:ext uri="{FF2B5EF4-FFF2-40B4-BE49-F238E27FC236}">
                    <a16:creationId xmlns:a16="http://schemas.microsoft.com/office/drawing/2014/main" id="{00F7D00A-068C-A53F-F436-2A79D65FA1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26"/>
                <a:ext cx="1411" cy="27"/>
              </a:xfrm>
              <a:prstGeom prst="rect">
                <a:avLst/>
              </a:prstGeom>
              <a:solidFill>
                <a:srgbClr val="8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Rectangle 30">
                <a:extLst>
                  <a:ext uri="{FF2B5EF4-FFF2-40B4-BE49-F238E27FC236}">
                    <a16:creationId xmlns:a16="http://schemas.microsoft.com/office/drawing/2014/main" id="{C9A8A15D-B9D4-408B-30F7-6C5D52319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554" y="3293"/>
                <a:ext cx="1419" cy="2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Rectangle 31">
                <a:extLst>
                  <a:ext uri="{FF2B5EF4-FFF2-40B4-BE49-F238E27FC236}">
                    <a16:creationId xmlns:a16="http://schemas.microsoft.com/office/drawing/2014/main" id="{44FFC687-255A-5A3A-ED96-4671F45E1F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188"/>
                <a:ext cx="1403" cy="36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Freeform 32">
                <a:extLst>
                  <a:ext uri="{FF2B5EF4-FFF2-40B4-BE49-F238E27FC236}">
                    <a16:creationId xmlns:a16="http://schemas.microsoft.com/office/drawing/2014/main" id="{2C0A0704-6F7F-C421-A08B-D38EECA823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2016"/>
                <a:ext cx="956" cy="1180"/>
              </a:xfrm>
              <a:custGeom>
                <a:avLst/>
                <a:gdLst>
                  <a:gd name="T0" fmla="*/ 0 w 3546"/>
                  <a:gd name="T1" fmla="*/ 2292 h 2410"/>
                  <a:gd name="T2" fmla="*/ 0 w 3546"/>
                  <a:gd name="T3" fmla="*/ 2410 h 2410"/>
                  <a:gd name="T4" fmla="*/ 3546 w 3546"/>
                  <a:gd name="T5" fmla="*/ 2410 h 2410"/>
                  <a:gd name="T6" fmla="*/ 3546 w 3546"/>
                  <a:gd name="T7" fmla="*/ 2292 h 2410"/>
                  <a:gd name="T8" fmla="*/ 3159 w 3546"/>
                  <a:gd name="T9" fmla="*/ 2292 h 2410"/>
                  <a:gd name="T10" fmla="*/ 3159 w 3546"/>
                  <a:gd name="T11" fmla="*/ 0 h 2410"/>
                  <a:gd name="T12" fmla="*/ 3095 w 3546"/>
                  <a:gd name="T13" fmla="*/ 0 h 2410"/>
                  <a:gd name="T14" fmla="*/ 3095 w 3546"/>
                  <a:gd name="T15" fmla="*/ 2292 h 2410"/>
                  <a:gd name="T16" fmla="*/ 0 w 3546"/>
                  <a:gd name="T17" fmla="*/ 2292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46" h="2410">
                    <a:moveTo>
                      <a:pt x="0" y="2292"/>
                    </a:moveTo>
                    <a:lnTo>
                      <a:pt x="0" y="2410"/>
                    </a:lnTo>
                    <a:lnTo>
                      <a:pt x="3546" y="2410"/>
                    </a:lnTo>
                    <a:lnTo>
                      <a:pt x="3546" y="2292"/>
                    </a:lnTo>
                    <a:lnTo>
                      <a:pt x="3159" y="2292"/>
                    </a:lnTo>
                    <a:lnTo>
                      <a:pt x="3159" y="0"/>
                    </a:lnTo>
                    <a:lnTo>
                      <a:pt x="3095" y="0"/>
                    </a:lnTo>
                    <a:lnTo>
                      <a:pt x="3095" y="2292"/>
                    </a:lnTo>
                    <a:lnTo>
                      <a:pt x="0" y="2292"/>
                    </a:lnTo>
                    <a:close/>
                  </a:path>
                </a:pathLst>
              </a:custGeom>
              <a:solidFill>
                <a:srgbClr val="FF804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Rectangle 33">
                <a:extLst>
                  <a:ext uri="{FF2B5EF4-FFF2-40B4-BE49-F238E27FC236}">
                    <a16:creationId xmlns:a16="http://schemas.microsoft.com/office/drawing/2014/main" id="{47D4122C-02E5-0D70-B123-ADC4E7A55E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" y="3341"/>
                <a:ext cx="1396" cy="75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Freeform 34">
                <a:extLst>
                  <a:ext uri="{FF2B5EF4-FFF2-40B4-BE49-F238E27FC236}">
                    <a16:creationId xmlns:a16="http://schemas.microsoft.com/office/drawing/2014/main" id="{666CA2BA-509E-6A1C-291A-49B7A1FEB4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" y="2008"/>
                <a:ext cx="349" cy="1196"/>
              </a:xfrm>
              <a:custGeom>
                <a:avLst/>
                <a:gdLst>
                  <a:gd name="T0" fmla="*/ 387 w 1161"/>
                  <a:gd name="T1" fmla="*/ 0 h 2410"/>
                  <a:gd name="T2" fmla="*/ 387 w 1161"/>
                  <a:gd name="T3" fmla="*/ 2292 h 2410"/>
                  <a:gd name="T4" fmla="*/ 0 w 1161"/>
                  <a:gd name="T5" fmla="*/ 2292 h 2410"/>
                  <a:gd name="T6" fmla="*/ 0 w 1161"/>
                  <a:gd name="T7" fmla="*/ 2410 h 2410"/>
                  <a:gd name="T8" fmla="*/ 1161 w 1161"/>
                  <a:gd name="T9" fmla="*/ 2410 h 2410"/>
                  <a:gd name="T10" fmla="*/ 1161 w 1161"/>
                  <a:gd name="T11" fmla="*/ 2292 h 2410"/>
                  <a:gd name="T12" fmla="*/ 453 w 1161"/>
                  <a:gd name="T13" fmla="*/ 2292 h 2410"/>
                  <a:gd name="T14" fmla="*/ 453 w 1161"/>
                  <a:gd name="T15" fmla="*/ 0 h 2410"/>
                  <a:gd name="T16" fmla="*/ 387 w 1161"/>
                  <a:gd name="T17" fmla="*/ 0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1" h="2410">
                    <a:moveTo>
                      <a:pt x="387" y="0"/>
                    </a:moveTo>
                    <a:lnTo>
                      <a:pt x="387" y="2292"/>
                    </a:lnTo>
                    <a:lnTo>
                      <a:pt x="0" y="2292"/>
                    </a:lnTo>
                    <a:lnTo>
                      <a:pt x="0" y="2410"/>
                    </a:lnTo>
                    <a:lnTo>
                      <a:pt x="1161" y="2410"/>
                    </a:lnTo>
                    <a:lnTo>
                      <a:pt x="1161" y="2292"/>
                    </a:lnTo>
                    <a:lnTo>
                      <a:pt x="453" y="2292"/>
                    </a:lnTo>
                    <a:lnTo>
                      <a:pt x="453" y="0"/>
                    </a:lnTo>
                    <a:lnTo>
                      <a:pt x="387" y="0"/>
                    </a:lnTo>
                    <a:close/>
                  </a:path>
                </a:pathLst>
              </a:custGeom>
              <a:solidFill>
                <a:srgbClr val="FF804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aphicFrame>
            <p:nvGraphicFramePr>
              <p:cNvPr id="71" name="Object 35">
                <a:extLst>
                  <a:ext uri="{FF2B5EF4-FFF2-40B4-BE49-F238E27FC236}">
                    <a16:creationId xmlns:a16="http://schemas.microsoft.com/office/drawing/2014/main" id="{9F01340B-B5FC-9328-59F6-6C9E4AE11A6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44" y="2121"/>
              <a:ext cx="234" cy="100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VISIO" r:id="rId3" imgW="749808" imgH="2020824" progId="Visio.Drawing.11">
                      <p:embed/>
                    </p:oleObj>
                  </mc:Choice>
                  <mc:Fallback>
                    <p:oleObj name="VISIO" r:id="rId3" imgW="749808" imgH="2020824" progId="Visio.Drawing.11">
                      <p:embed/>
                      <p:pic>
                        <p:nvPicPr>
                          <p:cNvPr id="71" name="Object 35">
                            <a:extLst>
                              <a:ext uri="{FF2B5EF4-FFF2-40B4-BE49-F238E27FC236}">
                                <a16:creationId xmlns:a16="http://schemas.microsoft.com/office/drawing/2014/main" id="{B0068CBF-24D5-B56B-4454-65BA5BC0602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4" y="2121"/>
                            <a:ext cx="234" cy="100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2" name="Rectangle 36">
                <a:extLst>
                  <a:ext uri="{FF2B5EF4-FFF2-40B4-BE49-F238E27FC236}">
                    <a16:creationId xmlns:a16="http://schemas.microsoft.com/office/drawing/2014/main" id="{20CA69C4-443B-3409-F2DA-D0FEEF2400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3" y="1896"/>
                <a:ext cx="1923" cy="3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Rectangle 37">
                <a:extLst>
                  <a:ext uri="{FF2B5EF4-FFF2-40B4-BE49-F238E27FC236}">
                    <a16:creationId xmlns:a16="http://schemas.microsoft.com/office/drawing/2014/main" id="{EBF34EA5-8419-2377-A889-D7FF073D8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3" y="1764"/>
                <a:ext cx="1883" cy="6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Rectangle 38">
                <a:extLst>
                  <a:ext uri="{FF2B5EF4-FFF2-40B4-BE49-F238E27FC236}">
                    <a16:creationId xmlns:a16="http://schemas.microsoft.com/office/drawing/2014/main" id="{F6D91F84-813C-F9BC-8185-A3C88EC5C8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6" y="1709"/>
                <a:ext cx="1890" cy="66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Rectangle 39">
                <a:extLst>
                  <a:ext uri="{FF2B5EF4-FFF2-40B4-BE49-F238E27FC236}">
                    <a16:creationId xmlns:a16="http://schemas.microsoft.com/office/drawing/2014/main" id="{63533645-D7E7-4FB7-6AE9-573ED91D5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6" y="1933"/>
                <a:ext cx="1882" cy="66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Rectangle 40">
                <a:extLst>
                  <a:ext uri="{FF2B5EF4-FFF2-40B4-BE49-F238E27FC236}">
                    <a16:creationId xmlns:a16="http://schemas.microsoft.com/office/drawing/2014/main" id="{27FB358D-86F7-D373-24C2-316FB827C0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4" y="1932"/>
                <a:ext cx="136" cy="6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Oval 42">
              <a:extLst>
                <a:ext uri="{FF2B5EF4-FFF2-40B4-BE49-F238E27FC236}">
                  <a16:creationId xmlns:a16="http://schemas.microsoft.com/office/drawing/2014/main" id="{A2B8BC3B-43AD-3B0E-23C6-99D332CBA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8000" y="3016282"/>
              <a:ext cx="654017" cy="761936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F5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aphicFrame>
          <p:nvGraphicFramePr>
            <p:cNvPr id="37" name="Object 43">
              <a:extLst>
                <a:ext uri="{FF2B5EF4-FFF2-40B4-BE49-F238E27FC236}">
                  <a16:creationId xmlns:a16="http://schemas.microsoft.com/office/drawing/2014/main" id="{953621A8-408E-0F18-51FA-0F79D58CF722}"/>
                </a:ext>
              </a:extLst>
            </p:cNvPr>
            <p:cNvGraphicFramePr>
              <a:graphicFrameLocks noGrp="1" noChangeAspect="1"/>
            </p:cNvGraphicFramePr>
            <p:nvPr>
              <p:ph idx="1"/>
            </p:nvPr>
          </p:nvGraphicFramePr>
          <p:xfrm>
            <a:off x="1801813" y="3327400"/>
            <a:ext cx="4662487" cy="160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ISIO" r:id="rId5" imgW="4660245" imgH="159754" progId="Visio.Drawing.11">
                    <p:embed/>
                  </p:oleObj>
                </mc:Choice>
                <mc:Fallback>
                  <p:oleObj name="VISIO" r:id="rId5" imgW="4660245" imgH="159754" progId="Visio.Drawing.11">
                    <p:embed/>
                    <p:pic>
                      <p:nvPicPr>
                        <p:cNvPr id="37" name="Object 43">
                          <a:extLst>
                            <a:ext uri="{FF2B5EF4-FFF2-40B4-BE49-F238E27FC236}">
                              <a16:creationId xmlns:a16="http://schemas.microsoft.com/office/drawing/2014/main" id="{70F9C4F6-B174-6130-6AE1-6FB9159FD8AF}"/>
                            </a:ext>
                          </a:extLst>
                        </p:cNvPr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1813" y="3327400"/>
                          <a:ext cx="4662487" cy="1603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Oval 44">
              <a:extLst>
                <a:ext uri="{FF2B5EF4-FFF2-40B4-BE49-F238E27FC236}">
                  <a16:creationId xmlns:a16="http://schemas.microsoft.com/office/drawing/2014/main" id="{B0DE9FA7-94C4-A813-C4AE-D615CE0B0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1625600"/>
              <a:ext cx="342900" cy="1397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Line 45">
              <a:extLst>
                <a:ext uri="{FF2B5EF4-FFF2-40B4-BE49-F238E27FC236}">
                  <a16:creationId xmlns:a16="http://schemas.microsoft.com/office/drawing/2014/main" id="{6EEC98FE-E5C3-E871-745D-1121234BAA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0900" y="1689100"/>
              <a:ext cx="3175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A40C41E-BD30-1B58-A3A0-AC5755F19C72}"/>
              </a:ext>
            </a:extLst>
          </p:cNvPr>
          <p:cNvSpPr txBox="1"/>
          <p:nvPr/>
        </p:nvSpPr>
        <p:spPr>
          <a:xfrm rot="426133">
            <a:off x="4690344" y="2346338"/>
            <a:ext cx="99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drive beam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001388-E36D-2101-B8CB-FF4DFB2F49A5}"/>
              </a:ext>
            </a:extLst>
          </p:cNvPr>
          <p:cNvSpPr txBox="1"/>
          <p:nvPr/>
        </p:nvSpPr>
        <p:spPr>
          <a:xfrm rot="232635">
            <a:off x="4739844" y="1563635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main beam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25DC979-0BE4-5CBB-A745-94050B195276}"/>
              </a:ext>
            </a:extLst>
          </p:cNvPr>
          <p:cNvCxnSpPr>
            <a:cxnSpLocks/>
          </p:cNvCxnSpPr>
          <p:nvPr/>
        </p:nvCxnSpPr>
        <p:spPr>
          <a:xfrm>
            <a:off x="4807202" y="1813082"/>
            <a:ext cx="1131227" cy="9577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C117F49-DFF5-7162-C593-E59B06952AAF}"/>
              </a:ext>
            </a:extLst>
          </p:cNvPr>
          <p:cNvSpPr/>
          <p:nvPr/>
        </p:nvSpPr>
        <p:spPr>
          <a:xfrm>
            <a:off x="5944272" y="2038841"/>
            <a:ext cx="1021556" cy="885825"/>
          </a:xfrm>
          <a:custGeom>
            <a:avLst/>
            <a:gdLst>
              <a:gd name="connsiteX0" fmla="*/ 666750 w 1362075"/>
              <a:gd name="connsiteY0" fmla="*/ 752475 h 1181100"/>
              <a:gd name="connsiteX1" fmla="*/ 0 w 1362075"/>
              <a:gd name="connsiteY1" fmla="*/ 752475 h 1181100"/>
              <a:gd name="connsiteX2" fmla="*/ 0 w 1362075"/>
              <a:gd name="connsiteY2" fmla="*/ 1181100 h 1181100"/>
              <a:gd name="connsiteX3" fmla="*/ 1362075 w 1362075"/>
              <a:gd name="connsiteY3" fmla="*/ 1181100 h 1181100"/>
              <a:gd name="connsiteX4" fmla="*/ 1362075 w 1362075"/>
              <a:gd name="connsiteY4" fmla="*/ 771525 h 1181100"/>
              <a:gd name="connsiteX5" fmla="*/ 1162050 w 1362075"/>
              <a:gd name="connsiteY5" fmla="*/ 771525 h 1181100"/>
              <a:gd name="connsiteX6" fmla="*/ 1162050 w 1362075"/>
              <a:gd name="connsiteY6" fmla="*/ 0 h 1181100"/>
              <a:gd name="connsiteX7" fmla="*/ 666750 w 1362075"/>
              <a:gd name="connsiteY7" fmla="*/ 0 h 1181100"/>
              <a:gd name="connsiteX8" fmla="*/ 666750 w 1362075"/>
              <a:gd name="connsiteY8" fmla="*/ 752475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2075" h="1181100">
                <a:moveTo>
                  <a:pt x="666750" y="752475"/>
                </a:moveTo>
                <a:lnTo>
                  <a:pt x="0" y="752475"/>
                </a:lnTo>
                <a:lnTo>
                  <a:pt x="0" y="1181100"/>
                </a:lnTo>
                <a:lnTo>
                  <a:pt x="1362075" y="1181100"/>
                </a:lnTo>
                <a:lnTo>
                  <a:pt x="1362075" y="771525"/>
                </a:lnTo>
                <a:lnTo>
                  <a:pt x="1162050" y="771525"/>
                </a:lnTo>
                <a:lnTo>
                  <a:pt x="1162050" y="0"/>
                </a:lnTo>
                <a:lnTo>
                  <a:pt x="666750" y="0"/>
                </a:lnTo>
                <a:lnTo>
                  <a:pt x="666750" y="752475"/>
                </a:lnTo>
                <a:close/>
              </a:path>
            </a:pathLst>
          </a:custGeom>
          <a:noFill/>
          <a:ln w="190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5E2AED-2712-5FD4-0BD3-EEF52C8E0AE9}"/>
              </a:ext>
            </a:extLst>
          </p:cNvPr>
          <p:cNvSpPr txBox="1"/>
          <p:nvPr/>
        </p:nvSpPr>
        <p:spPr>
          <a:xfrm>
            <a:off x="6932154" y="2225554"/>
            <a:ext cx="2156093" cy="461665"/>
          </a:xfrm>
          <a:prstGeom prst="rect">
            <a:avLst/>
          </a:prstGeom>
          <a:noFill/>
          <a:ln w="19050">
            <a:solidFill>
              <a:srgbClr val="0065A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Power Extraction and Transfer Structure (PETS)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2727D74-06CC-D6E0-A76A-A0F1B5174C35}"/>
              </a:ext>
            </a:extLst>
          </p:cNvPr>
          <p:cNvSpPr/>
          <p:nvPr/>
        </p:nvSpPr>
        <p:spPr>
          <a:xfrm>
            <a:off x="6386525" y="1759412"/>
            <a:ext cx="1286534" cy="242967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1930116-6BC6-4285-EADA-04E55C55FFCA}"/>
              </a:ext>
            </a:extLst>
          </p:cNvPr>
          <p:cNvSpPr txBox="1"/>
          <p:nvPr/>
        </p:nvSpPr>
        <p:spPr>
          <a:xfrm>
            <a:off x="7633788" y="1517241"/>
            <a:ext cx="1138096" cy="276999"/>
          </a:xfrm>
          <a:prstGeom prst="rect">
            <a:avLst/>
          </a:prstGeom>
          <a:noFill/>
          <a:ln w="19050">
            <a:solidFill>
              <a:srgbClr val="0065A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Accelerator</a:t>
            </a:r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2A530DE5-FCB6-8936-7B1B-739CE0397D04}"/>
              </a:ext>
            </a:extLst>
          </p:cNvPr>
          <p:cNvSpPr txBox="1">
            <a:spLocks/>
          </p:cNvSpPr>
          <p:nvPr/>
        </p:nvSpPr>
        <p:spPr>
          <a:xfrm>
            <a:off x="4674085" y="902687"/>
            <a:ext cx="4434868" cy="3747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958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667" b="1" kern="1200" baseline="0">
                <a:solidFill>
                  <a:srgbClr val="0065A2"/>
                </a:solidFill>
                <a:latin typeface="+mn-lt"/>
                <a:ea typeface="+mn-ea"/>
                <a:cs typeface="+mn-cs"/>
              </a:defRPr>
            </a:lvl1pPr>
            <a:lvl2pPr marL="694249" indent="-315376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007" indent="-249760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49881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754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Two Beam Acceleration (TBA) 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CAC23A6-9F44-C876-19F2-8389F779A02D}"/>
              </a:ext>
            </a:extLst>
          </p:cNvPr>
          <p:cNvGrpSpPr/>
          <p:nvPr/>
        </p:nvGrpSpPr>
        <p:grpSpPr>
          <a:xfrm>
            <a:off x="332719" y="3059448"/>
            <a:ext cx="3726014" cy="1541163"/>
            <a:chOff x="4380716" y="1334276"/>
            <a:chExt cx="3726014" cy="1541163"/>
          </a:xfrm>
        </p:grpSpPr>
        <p:pic>
          <p:nvPicPr>
            <p:cNvPr id="108" name="Picture 2">
              <a:extLst>
                <a:ext uri="{FF2B5EF4-FFF2-40B4-BE49-F238E27FC236}">
                  <a16:creationId xmlns:a16="http://schemas.microsoft.com/office/drawing/2014/main" id="{5802C55B-4B52-9E0F-A770-8DF2E176B7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7397" y="1344616"/>
              <a:ext cx="3719333" cy="1530823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9" name="Freeform 41">
              <a:extLst>
                <a:ext uri="{FF2B5EF4-FFF2-40B4-BE49-F238E27FC236}">
                  <a16:creationId xmlns:a16="http://schemas.microsoft.com/office/drawing/2014/main" id="{4F82C149-54B4-7E24-4587-4A8916284B21}"/>
                </a:ext>
              </a:extLst>
            </p:cNvPr>
            <p:cNvSpPr/>
            <p:nvPr/>
          </p:nvSpPr>
          <p:spPr>
            <a:xfrm>
              <a:off x="4381098" y="1334276"/>
              <a:ext cx="1010761" cy="278295"/>
            </a:xfrm>
            <a:custGeom>
              <a:avLst/>
              <a:gdLst>
                <a:gd name="connsiteX0" fmla="*/ 0 w 2107095"/>
                <a:gd name="connsiteY0" fmla="*/ 0 h 278295"/>
                <a:gd name="connsiteX1" fmla="*/ 0 w 2107095"/>
                <a:gd name="connsiteY1" fmla="*/ 278295 h 278295"/>
                <a:gd name="connsiteX2" fmla="*/ 2107095 w 2107095"/>
                <a:gd name="connsiteY2" fmla="*/ 278295 h 278295"/>
                <a:gd name="connsiteX3" fmla="*/ 2107095 w 2107095"/>
                <a:gd name="connsiteY3" fmla="*/ 0 h 278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7095" h="278295">
                  <a:moveTo>
                    <a:pt x="0" y="0"/>
                  </a:moveTo>
                  <a:lnTo>
                    <a:pt x="0" y="278295"/>
                  </a:lnTo>
                  <a:lnTo>
                    <a:pt x="2107095" y="278295"/>
                  </a:lnTo>
                  <a:lnTo>
                    <a:pt x="2107095" y="0"/>
                  </a:lnTo>
                </a:path>
              </a:pathLst>
            </a:custGeom>
            <a:noFill/>
            <a:ln w="28575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189173E-E5C6-9EDB-69AD-891EB8918D71}"/>
                </a:ext>
              </a:extLst>
            </p:cNvPr>
            <p:cNvSpPr/>
            <p:nvPr/>
          </p:nvSpPr>
          <p:spPr>
            <a:xfrm>
              <a:off x="4380716" y="1345059"/>
              <a:ext cx="105365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dirty="0">
                  <a:solidFill>
                    <a:schemeClr val="accent4"/>
                  </a:solidFill>
                  <a:cs typeface="Times New Roman" pitchFamily="18" charset="0"/>
                </a:rPr>
                <a:t>SWFA XFEL</a:t>
              </a:r>
              <a:endParaRPr lang="en-US" sz="11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401B156-9CB9-F709-44F2-DA1EF9258E97}"/>
              </a:ext>
            </a:extLst>
          </p:cNvPr>
          <p:cNvGrpSpPr/>
          <p:nvPr/>
        </p:nvGrpSpPr>
        <p:grpSpPr>
          <a:xfrm>
            <a:off x="4709247" y="2998209"/>
            <a:ext cx="4378375" cy="1629231"/>
            <a:chOff x="4689082" y="-48495"/>
            <a:chExt cx="4378375" cy="1629231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4A80F5CF-9942-2EBF-74DD-D2C62FA00F3A}"/>
                </a:ext>
              </a:extLst>
            </p:cNvPr>
            <p:cNvGrpSpPr/>
            <p:nvPr/>
          </p:nvGrpSpPr>
          <p:grpSpPr>
            <a:xfrm>
              <a:off x="4800600" y="-48495"/>
              <a:ext cx="4219231" cy="1564083"/>
              <a:chOff x="1228727" y="1890269"/>
              <a:chExt cx="6696693" cy="2482489"/>
            </a:xfrm>
          </p:grpSpPr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BB5885A5-C629-27ED-3F26-589C4A3B7E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524230" y="2840655"/>
                <a:ext cx="1263140" cy="146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7" name="Picture 2">
                <a:extLst>
                  <a:ext uri="{FF2B5EF4-FFF2-40B4-BE49-F238E27FC236}">
                    <a16:creationId xmlns:a16="http://schemas.microsoft.com/office/drawing/2014/main" id="{FE54E6A4-FD21-3D4B-F996-759D211F83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805362" y="2840655"/>
                <a:ext cx="1263140" cy="146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8" name="Picture 2">
                <a:extLst>
                  <a:ext uri="{FF2B5EF4-FFF2-40B4-BE49-F238E27FC236}">
                    <a16:creationId xmlns:a16="http://schemas.microsoft.com/office/drawing/2014/main" id="{DA422472-1873-C013-04AC-793772F93E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051265" y="2840655"/>
                <a:ext cx="1263140" cy="146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9" name="Picture 2">
                <a:extLst>
                  <a:ext uri="{FF2B5EF4-FFF2-40B4-BE49-F238E27FC236}">
                    <a16:creationId xmlns:a16="http://schemas.microsoft.com/office/drawing/2014/main" id="{54924A6B-91BE-4287-1B71-9B83D3417B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332396" y="2840655"/>
                <a:ext cx="1263140" cy="146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0" name="Text Box 277">
                <a:extLst>
                  <a:ext uri="{FF2B5EF4-FFF2-40B4-BE49-F238E27FC236}">
                    <a16:creationId xmlns:a16="http://schemas.microsoft.com/office/drawing/2014/main" id="{39F85785-8DAB-C6F5-E0DD-060ACF8582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96135" y="2852664"/>
                <a:ext cx="360465" cy="30231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68552" tIns="34276" rIns="68552" bIns="34276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788" dirty="0">
                    <a:latin typeface="Calibri" pitchFamily="34" charset="0"/>
                    <a:ea typeface="宋体" charset="-122"/>
                  </a:rPr>
                  <a:t>IP</a:t>
                </a:r>
              </a:p>
            </p:txBody>
          </p:sp>
          <p:sp>
            <p:nvSpPr>
              <p:cNvPr id="121" name="Line 233">
                <a:extLst>
                  <a:ext uri="{FF2B5EF4-FFF2-40B4-BE49-F238E27FC236}">
                    <a16:creationId xmlns:a16="http://schemas.microsoft.com/office/drawing/2014/main" id="{8CD6307E-5142-90B9-B333-45FA978E5F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8989" y="4025132"/>
                <a:ext cx="365863" cy="0"/>
              </a:xfrm>
              <a:prstGeom prst="line">
                <a:avLst/>
              </a:prstGeom>
              <a:noFill/>
              <a:ln w="1524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sz="788"/>
              </a:p>
            </p:txBody>
          </p:sp>
          <p:sp>
            <p:nvSpPr>
              <p:cNvPr id="122" name="Rectangle 455">
                <a:extLst>
                  <a:ext uri="{FF2B5EF4-FFF2-40B4-BE49-F238E27FC236}">
                    <a16:creationId xmlns:a16="http://schemas.microsoft.com/office/drawing/2014/main" id="{63408CC9-FE21-20FC-4622-6D45E7E36D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8423" y="2298298"/>
                <a:ext cx="98501" cy="2434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788"/>
              </a:p>
            </p:txBody>
          </p:sp>
          <p:sp>
            <p:nvSpPr>
              <p:cNvPr id="123" name="Arc 456">
                <a:extLst>
                  <a:ext uri="{FF2B5EF4-FFF2-40B4-BE49-F238E27FC236}">
                    <a16:creationId xmlns:a16="http://schemas.microsoft.com/office/drawing/2014/main" id="{30AC6D94-5F65-0420-E7E5-FB49FAA93C7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1228727" y="2736631"/>
                <a:ext cx="136495" cy="262436"/>
              </a:xfrm>
              <a:custGeom>
                <a:avLst/>
                <a:gdLst>
                  <a:gd name="T0" fmla="*/ 0 w 27983"/>
                  <a:gd name="T1" fmla="*/ 34062658 h 43200"/>
                  <a:gd name="T2" fmla="*/ 69426722 w 27983"/>
                  <a:gd name="T3" fmla="*/ 1522670912 h 43200"/>
                  <a:gd name="T4" fmla="*/ 93650480 w 27983"/>
                  <a:gd name="T5" fmla="*/ 762448236 h 43200"/>
                  <a:gd name="T6" fmla="*/ 0 60000 65536"/>
                  <a:gd name="T7" fmla="*/ 0 60000 65536"/>
                  <a:gd name="T8" fmla="*/ 0 60000 65536"/>
                  <a:gd name="T9" fmla="*/ 0 w 27983"/>
                  <a:gd name="T10" fmla="*/ 0 h 43200"/>
                  <a:gd name="T11" fmla="*/ 27983 w 27983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983" h="43200" fill="none" extrusionOk="0">
                    <a:moveTo>
                      <a:pt x="-1" y="964"/>
                    </a:moveTo>
                    <a:cubicBezTo>
                      <a:pt x="2067" y="325"/>
                      <a:pt x="4218" y="-1"/>
                      <a:pt x="6383" y="0"/>
                    </a:cubicBezTo>
                    <a:cubicBezTo>
                      <a:pt x="18312" y="0"/>
                      <a:pt x="27983" y="9670"/>
                      <a:pt x="27983" y="21600"/>
                    </a:cubicBezTo>
                    <a:cubicBezTo>
                      <a:pt x="27983" y="33529"/>
                      <a:pt x="18312" y="43200"/>
                      <a:pt x="6383" y="43200"/>
                    </a:cubicBezTo>
                    <a:cubicBezTo>
                      <a:pt x="5832" y="43200"/>
                      <a:pt x="5281" y="43178"/>
                      <a:pt x="4732" y="43136"/>
                    </a:cubicBezTo>
                  </a:path>
                  <a:path w="27983" h="43200" stroke="0" extrusionOk="0">
                    <a:moveTo>
                      <a:pt x="-1" y="964"/>
                    </a:moveTo>
                    <a:cubicBezTo>
                      <a:pt x="2067" y="325"/>
                      <a:pt x="4218" y="-1"/>
                      <a:pt x="6383" y="0"/>
                    </a:cubicBezTo>
                    <a:cubicBezTo>
                      <a:pt x="18312" y="0"/>
                      <a:pt x="27983" y="9670"/>
                      <a:pt x="27983" y="21600"/>
                    </a:cubicBezTo>
                    <a:cubicBezTo>
                      <a:pt x="27983" y="33529"/>
                      <a:pt x="18312" y="43200"/>
                      <a:pt x="6383" y="43200"/>
                    </a:cubicBezTo>
                    <a:cubicBezTo>
                      <a:pt x="5832" y="43200"/>
                      <a:pt x="5281" y="43178"/>
                      <a:pt x="4732" y="43136"/>
                    </a:cubicBezTo>
                    <a:lnTo>
                      <a:pt x="6383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788"/>
              </a:p>
            </p:txBody>
          </p:sp>
          <p:sp>
            <p:nvSpPr>
              <p:cNvPr id="124" name="Line 457">
                <a:extLst>
                  <a:ext uri="{FF2B5EF4-FFF2-40B4-BE49-F238E27FC236}">
                    <a16:creationId xmlns:a16="http://schemas.microsoft.com/office/drawing/2014/main" id="{45303723-625D-206B-4357-19FDB7FA4B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56779" y="2996252"/>
                <a:ext cx="3120386" cy="14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788"/>
              </a:p>
            </p:txBody>
          </p:sp>
          <p:sp>
            <p:nvSpPr>
              <p:cNvPr id="125" name="Line 458">
                <a:extLst>
                  <a:ext uri="{FF2B5EF4-FFF2-40B4-BE49-F238E27FC236}">
                    <a16:creationId xmlns:a16="http://schemas.microsoft.com/office/drawing/2014/main" id="{F47FE575-7D7E-7A70-2437-C9FEA88ED0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46224" y="2738037"/>
                <a:ext cx="3120386" cy="14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 sz="788"/>
              </a:p>
            </p:txBody>
          </p:sp>
          <p:sp>
            <p:nvSpPr>
              <p:cNvPr id="126" name="Arc 459">
                <a:extLst>
                  <a:ext uri="{FF2B5EF4-FFF2-40B4-BE49-F238E27FC236}">
                    <a16:creationId xmlns:a16="http://schemas.microsoft.com/office/drawing/2014/main" id="{861940F6-4DB3-5A39-BB98-D718666B58D0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454650" y="2545255"/>
                <a:ext cx="81616" cy="191375"/>
              </a:xfrm>
              <a:custGeom>
                <a:avLst/>
                <a:gdLst>
                  <a:gd name="T0" fmla="*/ 0 w 21600"/>
                  <a:gd name="T1" fmla="*/ 0 h 21600"/>
                  <a:gd name="T2" fmla="*/ 114110450 w 21600"/>
                  <a:gd name="T3" fmla="*/ 2147483647 h 21600"/>
                  <a:gd name="T4" fmla="*/ 0 w 21600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788"/>
              </a:p>
            </p:txBody>
          </p:sp>
          <p:sp>
            <p:nvSpPr>
              <p:cNvPr id="127" name="Arc 460">
                <a:extLst>
                  <a:ext uri="{FF2B5EF4-FFF2-40B4-BE49-F238E27FC236}">
                    <a16:creationId xmlns:a16="http://schemas.microsoft.com/office/drawing/2014/main" id="{D0106DCE-5142-5B3F-03CC-E6CC328C7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2331" y="2168136"/>
                <a:ext cx="156899" cy="125942"/>
              </a:xfrm>
              <a:custGeom>
                <a:avLst/>
                <a:gdLst>
                  <a:gd name="T0" fmla="*/ 0 w 21600"/>
                  <a:gd name="T1" fmla="*/ 0 h 21600"/>
                  <a:gd name="T2" fmla="*/ 1558530917 w 21600"/>
                  <a:gd name="T3" fmla="*/ 647006712 h 21600"/>
                  <a:gd name="T4" fmla="*/ 0 w 21600"/>
                  <a:gd name="T5" fmla="*/ 647006712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788"/>
              </a:p>
            </p:txBody>
          </p:sp>
          <p:sp>
            <p:nvSpPr>
              <p:cNvPr id="128" name="Line 584">
                <a:extLst>
                  <a:ext uri="{FF2B5EF4-FFF2-40B4-BE49-F238E27FC236}">
                    <a16:creationId xmlns:a16="http://schemas.microsoft.com/office/drawing/2014/main" id="{25CD1540-B212-448C-7FF6-ABC6592242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113003" y="4025836"/>
                <a:ext cx="365863" cy="0"/>
              </a:xfrm>
              <a:prstGeom prst="line">
                <a:avLst/>
              </a:prstGeom>
              <a:noFill/>
              <a:ln w="1524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sz="788"/>
              </a:p>
            </p:txBody>
          </p:sp>
          <p:sp>
            <p:nvSpPr>
              <p:cNvPr id="129" name="Arc 746">
                <a:extLst>
                  <a:ext uri="{FF2B5EF4-FFF2-40B4-BE49-F238E27FC236}">
                    <a16:creationId xmlns:a16="http://schemas.microsoft.com/office/drawing/2014/main" id="{8CCD4EBF-B991-7793-1841-B8D449A37998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7788925" y="2737333"/>
                <a:ext cx="136495" cy="262436"/>
              </a:xfrm>
              <a:custGeom>
                <a:avLst/>
                <a:gdLst>
                  <a:gd name="T0" fmla="*/ 0 w 27983"/>
                  <a:gd name="T1" fmla="*/ 34062545 h 43200"/>
                  <a:gd name="T2" fmla="*/ 69426722 w 27983"/>
                  <a:gd name="T3" fmla="*/ 1522660445 h 43200"/>
                  <a:gd name="T4" fmla="*/ 93650480 w 27983"/>
                  <a:gd name="T5" fmla="*/ 762444317 h 43200"/>
                  <a:gd name="T6" fmla="*/ 0 60000 65536"/>
                  <a:gd name="T7" fmla="*/ 0 60000 65536"/>
                  <a:gd name="T8" fmla="*/ 0 60000 65536"/>
                  <a:gd name="T9" fmla="*/ 0 w 27983"/>
                  <a:gd name="T10" fmla="*/ 0 h 43200"/>
                  <a:gd name="T11" fmla="*/ 27983 w 27983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983" h="43200" fill="none" extrusionOk="0">
                    <a:moveTo>
                      <a:pt x="-1" y="964"/>
                    </a:moveTo>
                    <a:cubicBezTo>
                      <a:pt x="2067" y="325"/>
                      <a:pt x="4218" y="-1"/>
                      <a:pt x="6383" y="0"/>
                    </a:cubicBezTo>
                    <a:cubicBezTo>
                      <a:pt x="18312" y="0"/>
                      <a:pt x="27983" y="9670"/>
                      <a:pt x="27983" y="21600"/>
                    </a:cubicBezTo>
                    <a:cubicBezTo>
                      <a:pt x="27983" y="33529"/>
                      <a:pt x="18312" y="43200"/>
                      <a:pt x="6383" y="43200"/>
                    </a:cubicBezTo>
                    <a:cubicBezTo>
                      <a:pt x="5832" y="43200"/>
                      <a:pt x="5281" y="43178"/>
                      <a:pt x="4732" y="43136"/>
                    </a:cubicBezTo>
                  </a:path>
                  <a:path w="27983" h="43200" stroke="0" extrusionOk="0">
                    <a:moveTo>
                      <a:pt x="-1" y="964"/>
                    </a:moveTo>
                    <a:cubicBezTo>
                      <a:pt x="2067" y="325"/>
                      <a:pt x="4218" y="-1"/>
                      <a:pt x="6383" y="0"/>
                    </a:cubicBezTo>
                    <a:cubicBezTo>
                      <a:pt x="18312" y="0"/>
                      <a:pt x="27983" y="9670"/>
                      <a:pt x="27983" y="21600"/>
                    </a:cubicBezTo>
                    <a:cubicBezTo>
                      <a:pt x="27983" y="33529"/>
                      <a:pt x="18312" y="43200"/>
                      <a:pt x="6383" y="43200"/>
                    </a:cubicBezTo>
                    <a:cubicBezTo>
                      <a:pt x="5832" y="43200"/>
                      <a:pt x="5281" y="43178"/>
                      <a:pt x="4732" y="43136"/>
                    </a:cubicBezTo>
                    <a:lnTo>
                      <a:pt x="6383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788"/>
              </a:p>
            </p:txBody>
          </p:sp>
          <p:sp>
            <p:nvSpPr>
              <p:cNvPr id="130" name="Line 747">
                <a:extLst>
                  <a:ext uri="{FF2B5EF4-FFF2-40B4-BE49-F238E27FC236}">
                    <a16:creationId xmlns:a16="http://schemas.microsoft.com/office/drawing/2014/main" id="{3CE72D1D-6B46-E68B-C9CC-B9181EA893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676981" y="2996955"/>
                <a:ext cx="3120386" cy="14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788"/>
              </a:p>
            </p:txBody>
          </p:sp>
          <p:sp>
            <p:nvSpPr>
              <p:cNvPr id="131" name="Line 748">
                <a:extLst>
                  <a:ext uri="{FF2B5EF4-FFF2-40B4-BE49-F238E27FC236}">
                    <a16:creationId xmlns:a16="http://schemas.microsoft.com/office/drawing/2014/main" id="{66FFC95E-386A-AF72-87C7-29CD0487FC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621399" y="2738038"/>
                <a:ext cx="3186523" cy="211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 sz="788"/>
              </a:p>
            </p:txBody>
          </p:sp>
          <p:sp>
            <p:nvSpPr>
              <p:cNvPr id="132" name="Arc 749">
                <a:extLst>
                  <a:ext uri="{FF2B5EF4-FFF2-40B4-BE49-F238E27FC236}">
                    <a16:creationId xmlns:a16="http://schemas.microsoft.com/office/drawing/2014/main" id="{F3DE1660-1353-65BB-4095-BBDCEC2254F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4539080" y="2545960"/>
                <a:ext cx="81616" cy="191375"/>
              </a:xfrm>
              <a:custGeom>
                <a:avLst/>
                <a:gdLst>
                  <a:gd name="T0" fmla="*/ 0 w 21600"/>
                  <a:gd name="T1" fmla="*/ 0 h 21600"/>
                  <a:gd name="T2" fmla="*/ 114110450 w 21600"/>
                  <a:gd name="T3" fmla="*/ 2147483647 h 21600"/>
                  <a:gd name="T4" fmla="*/ 0 w 21600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788"/>
              </a:p>
            </p:txBody>
          </p:sp>
          <p:sp>
            <p:nvSpPr>
              <p:cNvPr id="133" name="Arc 750">
                <a:extLst>
                  <a:ext uri="{FF2B5EF4-FFF2-40B4-BE49-F238E27FC236}">
                    <a16:creationId xmlns:a16="http://schemas.microsoft.com/office/drawing/2014/main" id="{3BB9A1E8-7490-736A-C3BB-21A021BB6EB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534858" y="2168841"/>
                <a:ext cx="156899" cy="125941"/>
              </a:xfrm>
              <a:custGeom>
                <a:avLst/>
                <a:gdLst>
                  <a:gd name="T0" fmla="*/ 0 w 21600"/>
                  <a:gd name="T1" fmla="*/ 0 h 21600"/>
                  <a:gd name="T2" fmla="*/ 1558512879 w 21600"/>
                  <a:gd name="T3" fmla="*/ 646997699 h 21600"/>
                  <a:gd name="T4" fmla="*/ 0 w 21600"/>
                  <a:gd name="T5" fmla="*/ 64699769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788"/>
              </a:p>
            </p:txBody>
          </p:sp>
          <p:sp>
            <p:nvSpPr>
              <p:cNvPr id="134" name="Text Box 752">
                <a:extLst>
                  <a:ext uri="{FF2B5EF4-FFF2-40B4-BE49-F238E27FC236}">
                    <a16:creationId xmlns:a16="http://schemas.microsoft.com/office/drawing/2014/main" id="{9960E472-5E04-14C0-31E1-1BEAB91249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30432" y="1896402"/>
                <a:ext cx="414061" cy="354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68570" tIns="34285" rIns="68570" bIns="34285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1000" dirty="0">
                    <a:latin typeface="Calibri" pitchFamily="34" charset="0"/>
                    <a:ea typeface="宋体" charset="-122"/>
                  </a:rPr>
                  <a:t>e</a:t>
                </a:r>
                <a:r>
                  <a:rPr lang="en-US" altLang="zh-CN" sz="1100" baseline="30000" dirty="0">
                    <a:latin typeface="Calibri" pitchFamily="34" charset="0"/>
                    <a:ea typeface="宋体" charset="-122"/>
                  </a:rPr>
                  <a:t>-</a:t>
                </a:r>
                <a:r>
                  <a:rPr lang="en-US" altLang="zh-CN" sz="1000" dirty="0">
                    <a:latin typeface="Calibri" pitchFamily="34" charset="0"/>
                    <a:ea typeface="宋体" charset="-122"/>
                  </a:rPr>
                  <a:t> </a:t>
                </a:r>
              </a:p>
            </p:txBody>
          </p:sp>
          <p:sp>
            <p:nvSpPr>
              <p:cNvPr id="135" name="Text Box 753">
                <a:extLst>
                  <a:ext uri="{FF2B5EF4-FFF2-40B4-BE49-F238E27FC236}">
                    <a16:creationId xmlns:a16="http://schemas.microsoft.com/office/drawing/2014/main" id="{4DDA6FFD-4DA1-05D3-C6B1-4CAD1DC574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34544" y="1890269"/>
                <a:ext cx="399600" cy="238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68570" tIns="34285" rIns="68570" bIns="34285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1000" dirty="0">
                    <a:latin typeface="Calibri" pitchFamily="34" charset="0"/>
                    <a:ea typeface="宋体" charset="-122"/>
                  </a:rPr>
                  <a:t>e</a:t>
                </a:r>
                <a:r>
                  <a:rPr lang="en-US" altLang="zh-CN" sz="1100" baseline="30000" dirty="0">
                    <a:latin typeface="Calibri" pitchFamily="34" charset="0"/>
                    <a:ea typeface="宋体" charset="-122"/>
                  </a:rPr>
                  <a:t>+</a:t>
                </a:r>
                <a:endParaRPr lang="en-US" altLang="zh-CN" sz="1000" dirty="0">
                  <a:latin typeface="Calibri" pitchFamily="34" charset="0"/>
                  <a:ea typeface="宋体" charset="-122"/>
                </a:endParaRPr>
              </a:p>
            </p:txBody>
          </p:sp>
          <p:sp>
            <p:nvSpPr>
              <p:cNvPr id="136" name="Text Box 806">
                <a:extLst>
                  <a:ext uri="{FF2B5EF4-FFF2-40B4-BE49-F238E27FC236}">
                    <a16:creationId xmlns:a16="http://schemas.microsoft.com/office/drawing/2014/main" id="{FD36B8EB-5BDD-53CD-1A52-710A4D6F3F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9370" y="3251608"/>
                <a:ext cx="702067" cy="3663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900" dirty="0">
                    <a:latin typeface="Calibri" pitchFamily="34" charset="0"/>
                    <a:ea typeface="宋体" charset="-122"/>
                  </a:rPr>
                  <a:t>3TeV</a:t>
                </a:r>
              </a:p>
            </p:txBody>
          </p:sp>
          <p:sp>
            <p:nvSpPr>
              <p:cNvPr id="137" name="TextBox 653">
                <a:extLst>
                  <a:ext uri="{FF2B5EF4-FFF2-40B4-BE49-F238E27FC236}">
                    <a16:creationId xmlns:a16="http://schemas.microsoft.com/office/drawing/2014/main" id="{E3E4EA1A-83E6-2513-F124-0D9B22B702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6291" y="4168810"/>
                <a:ext cx="355174" cy="196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675" dirty="0">
                    <a:latin typeface="Cambria" pitchFamily="18" charset="0"/>
                  </a:rPr>
                  <a:t>1</a:t>
                </a:r>
              </a:p>
            </p:txBody>
          </p:sp>
          <p:sp>
            <p:nvSpPr>
              <p:cNvPr id="138" name="TextBox 654">
                <a:extLst>
                  <a:ext uri="{FF2B5EF4-FFF2-40B4-BE49-F238E27FC236}">
                    <a16:creationId xmlns:a16="http://schemas.microsoft.com/office/drawing/2014/main" id="{3DD5C63B-BBD9-173B-B70F-3967C8BB62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19327" y="4169514"/>
                <a:ext cx="290699" cy="196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675" dirty="0">
                    <a:latin typeface="Cambria" pitchFamily="18" charset="0"/>
                  </a:rPr>
                  <a:t>10</a:t>
                </a:r>
              </a:p>
            </p:txBody>
          </p:sp>
          <p:sp>
            <p:nvSpPr>
              <p:cNvPr id="139" name="TextBox 655">
                <a:extLst>
                  <a:ext uri="{FF2B5EF4-FFF2-40B4-BE49-F238E27FC236}">
                    <a16:creationId xmlns:a16="http://schemas.microsoft.com/office/drawing/2014/main" id="{B3C92762-6639-A76A-A789-408A934251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69439" y="4169514"/>
                <a:ext cx="172378" cy="196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675" dirty="0">
                    <a:latin typeface="Cambria" pitchFamily="18" charset="0"/>
                  </a:rPr>
                  <a:t>1</a:t>
                </a:r>
              </a:p>
            </p:txBody>
          </p:sp>
          <p:sp>
            <p:nvSpPr>
              <p:cNvPr id="140" name="TextBox 656">
                <a:extLst>
                  <a:ext uri="{FF2B5EF4-FFF2-40B4-BE49-F238E27FC236}">
                    <a16:creationId xmlns:a16="http://schemas.microsoft.com/office/drawing/2014/main" id="{7470FB0C-A8B8-4E3C-AFDC-CC8DF18560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57352" y="4176550"/>
                <a:ext cx="325535" cy="196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675" dirty="0">
                    <a:latin typeface="Cambria" pitchFamily="18" charset="0"/>
                  </a:rPr>
                  <a:t>10</a:t>
                </a:r>
              </a:p>
            </p:txBody>
          </p:sp>
        </p:grp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6B176420-0571-10BB-F2F6-AFBD77C2090D}"/>
                </a:ext>
              </a:extLst>
            </p:cNvPr>
            <p:cNvSpPr/>
            <p:nvPr/>
          </p:nvSpPr>
          <p:spPr>
            <a:xfrm>
              <a:off x="4745693" y="0"/>
              <a:ext cx="4321764" cy="1580736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BADA82B9-F1AD-F616-DCD0-2FD5F5E60B58}"/>
                </a:ext>
              </a:extLst>
            </p:cNvPr>
            <p:cNvSpPr/>
            <p:nvPr/>
          </p:nvSpPr>
          <p:spPr>
            <a:xfrm>
              <a:off x="4689082" y="21557"/>
              <a:ext cx="210147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dirty="0">
                  <a:solidFill>
                    <a:schemeClr val="accent3"/>
                  </a:solidFill>
                  <a:cs typeface="Times New Roman" pitchFamily="18" charset="0"/>
                </a:rPr>
                <a:t>SWFA 3 </a:t>
              </a:r>
              <a:r>
                <a:rPr lang="en-US" sz="1100" b="1" dirty="0" err="1">
                  <a:solidFill>
                    <a:schemeClr val="accent3"/>
                  </a:solidFill>
                  <a:cs typeface="Times New Roman" pitchFamily="18" charset="0"/>
                </a:rPr>
                <a:t>TeV</a:t>
              </a:r>
              <a:r>
                <a:rPr lang="en-US" sz="1100" b="1" dirty="0">
                  <a:solidFill>
                    <a:schemeClr val="accent3"/>
                  </a:solidFill>
                  <a:cs typeface="Times New Roman" pitchFamily="18" charset="0"/>
                </a:rPr>
                <a:t> linear collider </a:t>
              </a:r>
              <a:endParaRPr lang="en-US" sz="1100" b="1" dirty="0">
                <a:solidFill>
                  <a:schemeClr val="accent3"/>
                </a:solidFill>
              </a:endParaRPr>
            </a:p>
          </p:txBody>
        </p:sp>
        <p:sp>
          <p:nvSpPr>
            <p:cNvPr id="115" name="Freeform 43">
              <a:extLst>
                <a:ext uri="{FF2B5EF4-FFF2-40B4-BE49-F238E27FC236}">
                  <a16:creationId xmlns:a16="http://schemas.microsoft.com/office/drawing/2014/main" id="{87945C43-8E50-D934-7BBA-96607D3BEF86}"/>
                </a:ext>
              </a:extLst>
            </p:cNvPr>
            <p:cNvSpPr/>
            <p:nvPr/>
          </p:nvSpPr>
          <p:spPr>
            <a:xfrm>
              <a:off x="4749767" y="0"/>
              <a:ext cx="1973021" cy="278295"/>
            </a:xfrm>
            <a:custGeom>
              <a:avLst/>
              <a:gdLst>
                <a:gd name="connsiteX0" fmla="*/ 0 w 2107095"/>
                <a:gd name="connsiteY0" fmla="*/ 0 h 278295"/>
                <a:gd name="connsiteX1" fmla="*/ 0 w 2107095"/>
                <a:gd name="connsiteY1" fmla="*/ 278295 h 278295"/>
                <a:gd name="connsiteX2" fmla="*/ 2107095 w 2107095"/>
                <a:gd name="connsiteY2" fmla="*/ 278295 h 278295"/>
                <a:gd name="connsiteX3" fmla="*/ 2107095 w 2107095"/>
                <a:gd name="connsiteY3" fmla="*/ 0 h 278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7095" h="278295">
                  <a:moveTo>
                    <a:pt x="0" y="0"/>
                  </a:moveTo>
                  <a:lnTo>
                    <a:pt x="0" y="278295"/>
                  </a:lnTo>
                  <a:lnTo>
                    <a:pt x="2107095" y="278295"/>
                  </a:lnTo>
                  <a:lnTo>
                    <a:pt x="2107095" y="0"/>
                  </a:lnTo>
                </a:path>
              </a:pathLst>
            </a:custGeom>
            <a:noFill/>
            <a:ln w="28575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C1E3D3E-176A-6737-C65E-7E9DF2C8F494}"/>
              </a:ext>
            </a:extLst>
          </p:cNvPr>
          <p:cNvSpPr/>
          <p:nvPr/>
        </p:nvSpPr>
        <p:spPr>
          <a:xfrm>
            <a:off x="267491" y="821292"/>
            <a:ext cx="4036074" cy="4210923"/>
          </a:xfrm>
          <a:prstGeom prst="rect">
            <a:avLst/>
          </a:prstGeom>
          <a:noFill/>
          <a:ln w="2857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50D31-5936-77DB-29D7-60F82D53A8DB}"/>
              </a:ext>
            </a:extLst>
          </p:cNvPr>
          <p:cNvSpPr/>
          <p:nvPr/>
        </p:nvSpPr>
        <p:spPr>
          <a:xfrm>
            <a:off x="4675090" y="822492"/>
            <a:ext cx="4468909" cy="4210923"/>
          </a:xfrm>
          <a:prstGeom prst="rect">
            <a:avLst/>
          </a:prstGeom>
          <a:noFill/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B4DFA5-9DCA-9DC1-EC61-8AE6C6E10313}"/>
              </a:ext>
            </a:extLst>
          </p:cNvPr>
          <p:cNvSpPr/>
          <p:nvPr/>
        </p:nvSpPr>
        <p:spPr>
          <a:xfrm>
            <a:off x="221969" y="743919"/>
            <a:ext cx="4143375" cy="4316273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30">
            <a:extLst>
              <a:ext uri="{FF2B5EF4-FFF2-40B4-BE49-F238E27FC236}">
                <a16:creationId xmlns:a16="http://schemas.microsoft.com/office/drawing/2014/main" id="{16E851A0-6650-7B05-57F3-8AFB448EDB1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919534" y="4872040"/>
            <a:ext cx="783235" cy="233972"/>
          </a:xfrm>
          <a:solidFill>
            <a:schemeClr val="bg1"/>
          </a:solidFill>
        </p:spPr>
        <p:txBody>
          <a:bodyPr/>
          <a:lstStyle/>
          <a:p>
            <a:fld id="{AEFAAC5A-9C4F-4278-920D-DF2BAB595749}" type="slidenum">
              <a:rPr lang="en-US" sz="1400" smtClean="0">
                <a:solidFill>
                  <a:srgbClr val="000000"/>
                </a:solidFill>
              </a:rPr>
              <a:pPr/>
              <a:t>12</a:t>
            </a:fld>
            <a:r>
              <a:rPr lang="en-US" sz="1400" dirty="0">
                <a:solidFill>
                  <a:srgbClr val="000000"/>
                </a:solidFill>
              </a:rPr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11019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524C25-ECA9-EA90-1B96-1EF7C1F8AF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5AED92-77F7-3B65-B443-460710AECB4B}"/>
              </a:ext>
            </a:extLst>
          </p:cNvPr>
          <p:cNvSpPr txBox="1"/>
          <p:nvPr/>
        </p:nvSpPr>
        <p:spPr>
          <a:xfrm>
            <a:off x="585423" y="2906817"/>
            <a:ext cx="8138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none" dirty="0">
                <a:solidFill>
                  <a:schemeClr val="bg1"/>
                </a:solidFill>
              </a:rPr>
              <a:t>High Gradient Operation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30">
            <a:extLst>
              <a:ext uri="{FF2B5EF4-FFF2-40B4-BE49-F238E27FC236}">
                <a16:creationId xmlns:a16="http://schemas.microsoft.com/office/drawing/2014/main" id="{442467EC-CE5C-A7E1-0FD0-BD17DC33E7BA}"/>
              </a:ext>
            </a:extLst>
          </p:cNvPr>
          <p:cNvSpPr txBox="1">
            <a:spLocks/>
          </p:cNvSpPr>
          <p:nvPr/>
        </p:nvSpPr>
        <p:spPr>
          <a:xfrm>
            <a:off x="4351721" y="4801418"/>
            <a:ext cx="750850" cy="202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EFAAC5A-9C4F-4278-920D-DF2BAB595749}" type="slidenum">
              <a:rPr lang="en-US" sz="1260" smtClean="0"/>
              <a:pPr/>
              <a:t>13</a:t>
            </a:fld>
            <a:r>
              <a:rPr lang="en-US" sz="1260" dirty="0"/>
              <a:t>/30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706919-D9AF-5975-5A23-2BFA739552D2}"/>
              </a:ext>
            </a:extLst>
          </p:cNvPr>
          <p:cNvSpPr/>
          <p:nvPr/>
        </p:nvSpPr>
        <p:spPr>
          <a:xfrm>
            <a:off x="2275200" y="105318"/>
            <a:ext cx="4593600" cy="2390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0452-4B21-2A17-4941-C72CBDA3A5C5}"/>
              </a:ext>
            </a:extLst>
          </p:cNvPr>
          <p:cNvSpPr/>
          <p:nvPr/>
        </p:nvSpPr>
        <p:spPr>
          <a:xfrm>
            <a:off x="3254032" y="799086"/>
            <a:ext cx="3543721" cy="11152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3" name="Group 56">
            <a:extLst>
              <a:ext uri="{FF2B5EF4-FFF2-40B4-BE49-F238E27FC236}">
                <a16:creationId xmlns:a16="http://schemas.microsoft.com/office/drawing/2014/main" id="{041AED6E-7CDC-FE6F-016A-A046319C5CA7}"/>
              </a:ext>
            </a:extLst>
          </p:cNvPr>
          <p:cNvGrpSpPr/>
          <p:nvPr/>
        </p:nvGrpSpPr>
        <p:grpSpPr>
          <a:xfrm>
            <a:off x="3330549" y="833109"/>
            <a:ext cx="1979871" cy="1148332"/>
            <a:chOff x="1778000" y="1531938"/>
            <a:chExt cx="4984750" cy="2246280"/>
          </a:xfrm>
        </p:grpSpPr>
        <p:grpSp>
          <p:nvGrpSpPr>
            <p:cNvPr id="14" name="Group 3">
              <a:extLst>
                <a:ext uri="{FF2B5EF4-FFF2-40B4-BE49-F238E27FC236}">
                  <a16:creationId xmlns:a16="http://schemas.microsoft.com/office/drawing/2014/main" id="{69B16C54-298D-0085-8FCB-F94DF2569F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2563" y="1531938"/>
              <a:ext cx="4040187" cy="2036762"/>
              <a:chOff x="531" y="1709"/>
              <a:chExt cx="2585" cy="1707"/>
            </a:xfrm>
          </p:grpSpPr>
          <p:sp>
            <p:nvSpPr>
              <p:cNvPr id="19" name="Rectangle 4">
                <a:extLst>
                  <a:ext uri="{FF2B5EF4-FFF2-40B4-BE49-F238E27FC236}">
                    <a16:creationId xmlns:a16="http://schemas.microsoft.com/office/drawing/2014/main" id="{ACD02569-EBF7-CE48-2AC1-79063DE639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8" y="2107"/>
                <a:ext cx="432" cy="1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Rectangle 5">
                <a:extLst>
                  <a:ext uri="{FF2B5EF4-FFF2-40B4-BE49-F238E27FC236}">
                    <a16:creationId xmlns:a16="http://schemas.microsoft.com/office/drawing/2014/main" id="{299516DF-84F5-BB94-4570-5CF7043B72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74"/>
                <a:ext cx="1403" cy="35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Rectangle 6">
                <a:extLst>
                  <a:ext uri="{FF2B5EF4-FFF2-40B4-BE49-F238E27FC236}">
                    <a16:creationId xmlns:a16="http://schemas.microsoft.com/office/drawing/2014/main" id="{C06FEE41-344B-BFFE-4CD7-4A9254081C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9"/>
                <a:ext cx="1403" cy="35"/>
              </a:xfrm>
              <a:prstGeom prst="rect">
                <a:avLst/>
              </a:prstGeom>
              <a:solidFill>
                <a:srgbClr val="D8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Rectangle 7">
                <a:extLst>
                  <a:ext uri="{FF2B5EF4-FFF2-40B4-BE49-F238E27FC236}">
                    <a16:creationId xmlns:a16="http://schemas.microsoft.com/office/drawing/2014/main" id="{A1AACEF7-F223-CB69-1782-A018AC6CB7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6"/>
                <a:ext cx="1403" cy="35"/>
              </a:xfrm>
              <a:prstGeom prst="rect">
                <a:avLst/>
              </a:prstGeom>
              <a:solidFill>
                <a:srgbClr val="D2C5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Rectangle 8">
                <a:extLst>
                  <a:ext uri="{FF2B5EF4-FFF2-40B4-BE49-F238E27FC236}">
                    <a16:creationId xmlns:a16="http://schemas.microsoft.com/office/drawing/2014/main" id="{1852A70A-10CA-3088-01C6-A36D885CC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2"/>
                <a:ext cx="1403" cy="35"/>
              </a:xfrm>
              <a:prstGeom prst="rect">
                <a:avLst/>
              </a:prstGeom>
              <a:solidFill>
                <a:srgbClr val="C8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Rectangle 9">
                <a:extLst>
                  <a:ext uri="{FF2B5EF4-FFF2-40B4-BE49-F238E27FC236}">
                    <a16:creationId xmlns:a16="http://schemas.microsoft.com/office/drawing/2014/main" id="{E221905D-35B4-BB04-1FFE-E5E72340A7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58"/>
                <a:ext cx="1403" cy="35"/>
              </a:xfrm>
              <a:prstGeom prst="rect">
                <a:avLst/>
              </a:prstGeom>
              <a:solidFill>
                <a:srgbClr val="BE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Rectangle 10">
                <a:extLst>
                  <a:ext uri="{FF2B5EF4-FFF2-40B4-BE49-F238E27FC236}">
                    <a16:creationId xmlns:a16="http://schemas.microsoft.com/office/drawing/2014/main" id="{493C8C86-958C-FE3B-590A-625A2094AB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54"/>
                <a:ext cx="1403" cy="35"/>
              </a:xfrm>
              <a:prstGeom prst="rect">
                <a:avLst/>
              </a:prstGeom>
              <a:solidFill>
                <a:srgbClr val="B49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Freeform 11">
                <a:extLst>
                  <a:ext uri="{FF2B5EF4-FFF2-40B4-BE49-F238E27FC236}">
                    <a16:creationId xmlns:a16="http://schemas.microsoft.com/office/drawing/2014/main" id="{74EE9441-3BC1-F82F-F3EF-221D8BD216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53"/>
                <a:ext cx="1403" cy="35"/>
              </a:xfrm>
              <a:custGeom>
                <a:avLst/>
                <a:gdLst>
                  <a:gd name="T0" fmla="*/ 2 w 4902"/>
                  <a:gd name="T1" fmla="*/ 3 h 3"/>
                  <a:gd name="T2" fmla="*/ 4902 w 4902"/>
                  <a:gd name="T3" fmla="*/ 3 h 3"/>
                  <a:gd name="T4" fmla="*/ 4900 w 4902"/>
                  <a:gd name="T5" fmla="*/ 0 h 3"/>
                  <a:gd name="T6" fmla="*/ 0 w 4902"/>
                  <a:gd name="T7" fmla="*/ 0 h 3"/>
                  <a:gd name="T8" fmla="*/ 2 w 490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2" y="3"/>
                    </a:moveTo>
                    <a:lnTo>
                      <a:pt x="4902" y="3"/>
                    </a:lnTo>
                    <a:lnTo>
                      <a:pt x="4900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B1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67EAD096-2457-9821-8A96-D456039A62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51"/>
                <a:ext cx="1403" cy="35"/>
              </a:xfrm>
              <a:custGeom>
                <a:avLst/>
                <a:gdLst>
                  <a:gd name="T0" fmla="*/ 0 w 4902"/>
                  <a:gd name="T1" fmla="*/ 3 h 3"/>
                  <a:gd name="T2" fmla="*/ 4900 w 4902"/>
                  <a:gd name="T3" fmla="*/ 3 h 3"/>
                  <a:gd name="T4" fmla="*/ 4902 w 4902"/>
                  <a:gd name="T5" fmla="*/ 0 h 3"/>
                  <a:gd name="T6" fmla="*/ 2 w 4902"/>
                  <a:gd name="T7" fmla="*/ 0 h 3"/>
                  <a:gd name="T8" fmla="*/ 0 w 490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0" y="3"/>
                    </a:moveTo>
                    <a:lnTo>
                      <a:pt x="4900" y="3"/>
                    </a:lnTo>
                    <a:lnTo>
                      <a:pt x="4902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E8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Rectangle 13">
                <a:extLst>
                  <a:ext uri="{FF2B5EF4-FFF2-40B4-BE49-F238E27FC236}">
                    <a16:creationId xmlns:a16="http://schemas.microsoft.com/office/drawing/2014/main" id="{0D65990E-B1A2-ADD9-4F78-1C65B03DFD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9"/>
                <a:ext cx="1403" cy="35"/>
              </a:xfrm>
              <a:prstGeom prst="rect">
                <a:avLst/>
              </a:prstGeom>
              <a:solidFill>
                <a:srgbClr val="AA85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Rectangle 14">
                <a:extLst>
                  <a:ext uri="{FF2B5EF4-FFF2-40B4-BE49-F238E27FC236}">
                    <a16:creationId xmlns:a16="http://schemas.microsoft.com/office/drawing/2014/main" id="{AA7BF4D4-74E7-6452-EB21-3D6DCDE4EF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5"/>
                <a:ext cx="1403" cy="35"/>
              </a:xfrm>
              <a:prstGeom prst="rect">
                <a:avLst/>
              </a:prstGeom>
              <a:solidFill>
                <a:srgbClr val="A0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Rectangle 15">
                <a:extLst>
                  <a:ext uri="{FF2B5EF4-FFF2-40B4-BE49-F238E27FC236}">
                    <a16:creationId xmlns:a16="http://schemas.microsoft.com/office/drawing/2014/main" id="{63546250-6826-C966-1F79-637E811E92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2"/>
                <a:ext cx="1403" cy="35"/>
              </a:xfrm>
              <a:prstGeom prst="rect">
                <a:avLst/>
              </a:prstGeom>
              <a:solidFill>
                <a:srgbClr val="97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Rectangle 16">
                <a:extLst>
                  <a:ext uri="{FF2B5EF4-FFF2-40B4-BE49-F238E27FC236}">
                    <a16:creationId xmlns:a16="http://schemas.microsoft.com/office/drawing/2014/main" id="{6387E0D2-53D9-2EB5-56D9-BAFAB5DE86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38"/>
                <a:ext cx="1403" cy="35"/>
              </a:xfrm>
              <a:prstGeom prst="rect">
                <a:avLst/>
              </a:prstGeom>
              <a:solidFill>
                <a:srgbClr val="90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Rectangle 17">
                <a:extLst>
                  <a:ext uri="{FF2B5EF4-FFF2-40B4-BE49-F238E27FC236}">
                    <a16:creationId xmlns:a16="http://schemas.microsoft.com/office/drawing/2014/main" id="{33681D84-3783-F025-645A-965DE5D917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33"/>
                <a:ext cx="1403" cy="35"/>
              </a:xfrm>
              <a:prstGeom prst="rect">
                <a:avLst/>
              </a:prstGeom>
              <a:solidFill>
                <a:srgbClr val="834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Rectangle 18">
                <a:extLst>
                  <a:ext uri="{FF2B5EF4-FFF2-40B4-BE49-F238E27FC236}">
                    <a16:creationId xmlns:a16="http://schemas.microsoft.com/office/drawing/2014/main" id="{29D11722-E390-49CF-6965-E6628DCC1E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78"/>
                <a:ext cx="1403" cy="35"/>
              </a:xfrm>
              <a:prstGeom prst="rect">
                <a:avLst/>
              </a:prstGeom>
              <a:solidFill>
                <a:srgbClr val="DF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Rectangle 19">
                <a:extLst>
                  <a:ext uri="{FF2B5EF4-FFF2-40B4-BE49-F238E27FC236}">
                    <a16:creationId xmlns:a16="http://schemas.microsoft.com/office/drawing/2014/main" id="{89F5F1BE-D052-93FA-3334-A7B393E12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2"/>
                <a:ext cx="1403" cy="35"/>
              </a:xfrm>
              <a:prstGeom prst="rect">
                <a:avLst/>
              </a:prstGeom>
              <a:solidFill>
                <a:srgbClr val="D5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Rectangle 20">
                <a:extLst>
                  <a:ext uri="{FF2B5EF4-FFF2-40B4-BE49-F238E27FC236}">
                    <a16:creationId xmlns:a16="http://schemas.microsoft.com/office/drawing/2014/main" id="{0D575ED5-F2E4-EC45-95CE-42EDD61AA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6"/>
                <a:ext cx="1403" cy="35"/>
              </a:xfrm>
              <a:prstGeom prst="rect">
                <a:avLst/>
              </a:prstGeom>
              <a:solidFill>
                <a:srgbClr val="CBBB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Rectangle 21">
                <a:extLst>
                  <a:ext uri="{FF2B5EF4-FFF2-40B4-BE49-F238E27FC236}">
                    <a16:creationId xmlns:a16="http://schemas.microsoft.com/office/drawing/2014/main" id="{E56A0163-B383-1209-4FB6-FB34F08E4F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9"/>
                <a:ext cx="1403" cy="35"/>
              </a:xfrm>
              <a:prstGeom prst="rect">
                <a:avLst/>
              </a:prstGeom>
              <a:solidFill>
                <a:srgbClr val="C5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Rectangle 22">
                <a:extLst>
                  <a:ext uri="{FF2B5EF4-FFF2-40B4-BE49-F238E27FC236}">
                    <a16:creationId xmlns:a16="http://schemas.microsoft.com/office/drawing/2014/main" id="{A21108C7-1ACA-30EC-C0EA-483165238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93"/>
                <a:ext cx="1403" cy="35"/>
              </a:xfrm>
              <a:prstGeom prst="rect">
                <a:avLst/>
              </a:prstGeom>
              <a:solidFill>
                <a:srgbClr val="BB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Freeform 23">
                <a:extLst>
                  <a:ext uri="{FF2B5EF4-FFF2-40B4-BE49-F238E27FC236}">
                    <a16:creationId xmlns:a16="http://schemas.microsoft.com/office/drawing/2014/main" id="{97FEFC7D-CA19-C034-4813-8CF401415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97"/>
                <a:ext cx="1403" cy="35"/>
              </a:xfrm>
              <a:custGeom>
                <a:avLst/>
                <a:gdLst>
                  <a:gd name="T0" fmla="*/ 2 w 4902"/>
                  <a:gd name="T1" fmla="*/ 0 h 3"/>
                  <a:gd name="T2" fmla="*/ 4902 w 4902"/>
                  <a:gd name="T3" fmla="*/ 0 h 3"/>
                  <a:gd name="T4" fmla="*/ 4900 w 4902"/>
                  <a:gd name="T5" fmla="*/ 3 h 3"/>
                  <a:gd name="T6" fmla="*/ 0 w 4902"/>
                  <a:gd name="T7" fmla="*/ 3 h 3"/>
                  <a:gd name="T8" fmla="*/ 2 w 490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2" y="0"/>
                    </a:moveTo>
                    <a:lnTo>
                      <a:pt x="4902" y="0"/>
                    </a:lnTo>
                    <a:lnTo>
                      <a:pt x="4900" y="3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1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Freeform 24">
                <a:extLst>
                  <a:ext uri="{FF2B5EF4-FFF2-40B4-BE49-F238E27FC236}">
                    <a16:creationId xmlns:a16="http://schemas.microsoft.com/office/drawing/2014/main" id="{666CE99E-A865-1DA7-D1C8-9FA925FFED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99"/>
                <a:ext cx="1403" cy="35"/>
              </a:xfrm>
              <a:custGeom>
                <a:avLst/>
                <a:gdLst>
                  <a:gd name="T0" fmla="*/ 0 w 4902"/>
                  <a:gd name="T1" fmla="*/ 0 h 4"/>
                  <a:gd name="T2" fmla="*/ 4900 w 4902"/>
                  <a:gd name="T3" fmla="*/ 0 h 4"/>
                  <a:gd name="T4" fmla="*/ 4902 w 4902"/>
                  <a:gd name="T5" fmla="*/ 4 h 4"/>
                  <a:gd name="T6" fmla="*/ 2 w 4902"/>
                  <a:gd name="T7" fmla="*/ 4 h 4"/>
                  <a:gd name="T8" fmla="*/ 0 w 490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4">
                    <a:moveTo>
                      <a:pt x="0" y="0"/>
                    </a:moveTo>
                    <a:lnTo>
                      <a:pt x="4900" y="0"/>
                    </a:lnTo>
                    <a:lnTo>
                      <a:pt x="490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8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Rectangle 25">
                <a:extLst>
                  <a:ext uri="{FF2B5EF4-FFF2-40B4-BE49-F238E27FC236}">
                    <a16:creationId xmlns:a16="http://schemas.microsoft.com/office/drawing/2014/main" id="{641294A6-F3EA-0BDC-1E5E-B9DEA9CCD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02"/>
                <a:ext cx="1403" cy="35"/>
              </a:xfrm>
              <a:prstGeom prst="rect">
                <a:avLst/>
              </a:prstGeom>
              <a:solidFill>
                <a:srgbClr val="A7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Rectangle 26">
                <a:extLst>
                  <a:ext uri="{FF2B5EF4-FFF2-40B4-BE49-F238E27FC236}">
                    <a16:creationId xmlns:a16="http://schemas.microsoft.com/office/drawing/2014/main" id="{F93BDD67-BA1B-F71F-8A76-331AC0C88B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06"/>
                <a:ext cx="1403" cy="35"/>
              </a:xfrm>
              <a:prstGeom prst="rect">
                <a:avLst/>
              </a:prstGeom>
              <a:solidFill>
                <a:srgbClr val="9D7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Rectangle 27">
                <a:extLst>
                  <a:ext uri="{FF2B5EF4-FFF2-40B4-BE49-F238E27FC236}">
                    <a16:creationId xmlns:a16="http://schemas.microsoft.com/office/drawing/2014/main" id="{B681FD7D-6AD4-FC1B-84A6-A178E4230B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10"/>
                <a:ext cx="1403" cy="35"/>
              </a:xfrm>
              <a:prstGeom prst="rect">
                <a:avLst/>
              </a:prstGeom>
              <a:solidFill>
                <a:srgbClr val="936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Rectangle 28">
                <a:extLst>
                  <a:ext uri="{FF2B5EF4-FFF2-40B4-BE49-F238E27FC236}">
                    <a16:creationId xmlns:a16="http://schemas.microsoft.com/office/drawing/2014/main" id="{B81FAE01-56F0-4F63-B218-79BBA23378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22"/>
                <a:ext cx="1387" cy="27"/>
              </a:xfrm>
              <a:prstGeom prst="rect">
                <a:avLst/>
              </a:prstGeom>
              <a:solidFill>
                <a:srgbClr val="89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Rectangle 29">
                <a:extLst>
                  <a:ext uri="{FF2B5EF4-FFF2-40B4-BE49-F238E27FC236}">
                    <a16:creationId xmlns:a16="http://schemas.microsoft.com/office/drawing/2014/main" id="{7A3C792F-D5DD-F697-3060-6EA389C345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26"/>
                <a:ext cx="1411" cy="27"/>
              </a:xfrm>
              <a:prstGeom prst="rect">
                <a:avLst/>
              </a:prstGeom>
              <a:solidFill>
                <a:srgbClr val="8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Rectangle 30">
                <a:extLst>
                  <a:ext uri="{FF2B5EF4-FFF2-40B4-BE49-F238E27FC236}">
                    <a16:creationId xmlns:a16="http://schemas.microsoft.com/office/drawing/2014/main" id="{589D49C8-4D0E-B7F4-E4F3-D14C77F1FB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554" y="3293"/>
                <a:ext cx="1419" cy="2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Rectangle 31">
                <a:extLst>
                  <a:ext uri="{FF2B5EF4-FFF2-40B4-BE49-F238E27FC236}">
                    <a16:creationId xmlns:a16="http://schemas.microsoft.com/office/drawing/2014/main" id="{47626FFF-CC3A-53CA-286E-E3434D7F1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188"/>
                <a:ext cx="1403" cy="36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Freeform 32">
                <a:extLst>
                  <a:ext uri="{FF2B5EF4-FFF2-40B4-BE49-F238E27FC236}">
                    <a16:creationId xmlns:a16="http://schemas.microsoft.com/office/drawing/2014/main" id="{C6CA8F94-4EC7-F7B5-7C2D-D8B83B099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2016"/>
                <a:ext cx="956" cy="1180"/>
              </a:xfrm>
              <a:custGeom>
                <a:avLst/>
                <a:gdLst>
                  <a:gd name="T0" fmla="*/ 0 w 3546"/>
                  <a:gd name="T1" fmla="*/ 2292 h 2410"/>
                  <a:gd name="T2" fmla="*/ 0 w 3546"/>
                  <a:gd name="T3" fmla="*/ 2410 h 2410"/>
                  <a:gd name="T4" fmla="*/ 3546 w 3546"/>
                  <a:gd name="T5" fmla="*/ 2410 h 2410"/>
                  <a:gd name="T6" fmla="*/ 3546 w 3546"/>
                  <a:gd name="T7" fmla="*/ 2292 h 2410"/>
                  <a:gd name="T8" fmla="*/ 3159 w 3546"/>
                  <a:gd name="T9" fmla="*/ 2292 h 2410"/>
                  <a:gd name="T10" fmla="*/ 3159 w 3546"/>
                  <a:gd name="T11" fmla="*/ 0 h 2410"/>
                  <a:gd name="T12" fmla="*/ 3095 w 3546"/>
                  <a:gd name="T13" fmla="*/ 0 h 2410"/>
                  <a:gd name="T14" fmla="*/ 3095 w 3546"/>
                  <a:gd name="T15" fmla="*/ 2292 h 2410"/>
                  <a:gd name="T16" fmla="*/ 0 w 3546"/>
                  <a:gd name="T17" fmla="*/ 2292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46" h="2410">
                    <a:moveTo>
                      <a:pt x="0" y="2292"/>
                    </a:moveTo>
                    <a:lnTo>
                      <a:pt x="0" y="2410"/>
                    </a:lnTo>
                    <a:lnTo>
                      <a:pt x="3546" y="2410"/>
                    </a:lnTo>
                    <a:lnTo>
                      <a:pt x="3546" y="2292"/>
                    </a:lnTo>
                    <a:lnTo>
                      <a:pt x="3159" y="2292"/>
                    </a:lnTo>
                    <a:lnTo>
                      <a:pt x="3159" y="0"/>
                    </a:lnTo>
                    <a:lnTo>
                      <a:pt x="3095" y="0"/>
                    </a:lnTo>
                    <a:lnTo>
                      <a:pt x="3095" y="2292"/>
                    </a:lnTo>
                    <a:lnTo>
                      <a:pt x="0" y="2292"/>
                    </a:lnTo>
                    <a:close/>
                  </a:path>
                </a:pathLst>
              </a:custGeom>
              <a:solidFill>
                <a:srgbClr val="FF804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Rectangle 33">
                <a:extLst>
                  <a:ext uri="{FF2B5EF4-FFF2-40B4-BE49-F238E27FC236}">
                    <a16:creationId xmlns:a16="http://schemas.microsoft.com/office/drawing/2014/main" id="{D8E0EE3F-5E19-26D0-9F5C-53A38E167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" y="3341"/>
                <a:ext cx="1396" cy="75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Freeform 34">
                <a:extLst>
                  <a:ext uri="{FF2B5EF4-FFF2-40B4-BE49-F238E27FC236}">
                    <a16:creationId xmlns:a16="http://schemas.microsoft.com/office/drawing/2014/main" id="{62390CA8-CC99-F1B2-D5FF-34479EA0A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" y="2008"/>
                <a:ext cx="349" cy="1196"/>
              </a:xfrm>
              <a:custGeom>
                <a:avLst/>
                <a:gdLst>
                  <a:gd name="T0" fmla="*/ 387 w 1161"/>
                  <a:gd name="T1" fmla="*/ 0 h 2410"/>
                  <a:gd name="T2" fmla="*/ 387 w 1161"/>
                  <a:gd name="T3" fmla="*/ 2292 h 2410"/>
                  <a:gd name="T4" fmla="*/ 0 w 1161"/>
                  <a:gd name="T5" fmla="*/ 2292 h 2410"/>
                  <a:gd name="T6" fmla="*/ 0 w 1161"/>
                  <a:gd name="T7" fmla="*/ 2410 h 2410"/>
                  <a:gd name="T8" fmla="*/ 1161 w 1161"/>
                  <a:gd name="T9" fmla="*/ 2410 h 2410"/>
                  <a:gd name="T10" fmla="*/ 1161 w 1161"/>
                  <a:gd name="T11" fmla="*/ 2292 h 2410"/>
                  <a:gd name="T12" fmla="*/ 453 w 1161"/>
                  <a:gd name="T13" fmla="*/ 2292 h 2410"/>
                  <a:gd name="T14" fmla="*/ 453 w 1161"/>
                  <a:gd name="T15" fmla="*/ 0 h 2410"/>
                  <a:gd name="T16" fmla="*/ 387 w 1161"/>
                  <a:gd name="T17" fmla="*/ 0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1" h="2410">
                    <a:moveTo>
                      <a:pt x="387" y="0"/>
                    </a:moveTo>
                    <a:lnTo>
                      <a:pt x="387" y="2292"/>
                    </a:lnTo>
                    <a:lnTo>
                      <a:pt x="0" y="2292"/>
                    </a:lnTo>
                    <a:lnTo>
                      <a:pt x="0" y="2410"/>
                    </a:lnTo>
                    <a:lnTo>
                      <a:pt x="1161" y="2410"/>
                    </a:lnTo>
                    <a:lnTo>
                      <a:pt x="1161" y="2292"/>
                    </a:lnTo>
                    <a:lnTo>
                      <a:pt x="453" y="2292"/>
                    </a:lnTo>
                    <a:lnTo>
                      <a:pt x="453" y="0"/>
                    </a:lnTo>
                    <a:lnTo>
                      <a:pt x="387" y="0"/>
                    </a:lnTo>
                    <a:close/>
                  </a:path>
                </a:pathLst>
              </a:custGeom>
              <a:solidFill>
                <a:srgbClr val="FF804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aphicFrame>
            <p:nvGraphicFramePr>
              <p:cNvPr id="50" name="Object 35">
                <a:extLst>
                  <a:ext uri="{FF2B5EF4-FFF2-40B4-BE49-F238E27FC236}">
                    <a16:creationId xmlns:a16="http://schemas.microsoft.com/office/drawing/2014/main" id="{AF63F3F9-5F29-1F6C-13C0-21E20779EFB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44" y="2121"/>
              <a:ext cx="234" cy="100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VISIO" r:id="rId2" imgW="749808" imgH="2020824" progId="Visio.Drawing.11">
                      <p:embed/>
                    </p:oleObj>
                  </mc:Choice>
                  <mc:Fallback>
                    <p:oleObj name="VISIO" r:id="rId2" imgW="749808" imgH="2020824" progId="Visio.Drawing.11">
                      <p:embed/>
                      <p:pic>
                        <p:nvPicPr>
                          <p:cNvPr id="51" name="Object 35">
                            <a:extLst>
                              <a:ext uri="{FF2B5EF4-FFF2-40B4-BE49-F238E27FC236}">
                                <a16:creationId xmlns:a16="http://schemas.microsoft.com/office/drawing/2014/main" id="{9769EFAE-989C-BE96-994E-88AEF40AB72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4" y="2121"/>
                            <a:ext cx="234" cy="100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1" name="Rectangle 36">
                <a:extLst>
                  <a:ext uri="{FF2B5EF4-FFF2-40B4-BE49-F238E27FC236}">
                    <a16:creationId xmlns:a16="http://schemas.microsoft.com/office/drawing/2014/main" id="{26A30CD8-CB5B-576E-960A-305F2B602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3" y="1896"/>
                <a:ext cx="1923" cy="3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Rectangle 37">
                <a:extLst>
                  <a:ext uri="{FF2B5EF4-FFF2-40B4-BE49-F238E27FC236}">
                    <a16:creationId xmlns:a16="http://schemas.microsoft.com/office/drawing/2014/main" id="{C539F56A-B895-2365-457F-6BE1F95FA0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3" y="1764"/>
                <a:ext cx="1883" cy="6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Rectangle 38">
                <a:extLst>
                  <a:ext uri="{FF2B5EF4-FFF2-40B4-BE49-F238E27FC236}">
                    <a16:creationId xmlns:a16="http://schemas.microsoft.com/office/drawing/2014/main" id="{EB463EFC-9597-7305-0CF3-4F5BBC4051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6" y="1709"/>
                <a:ext cx="1890" cy="66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Rectangle 39">
                <a:extLst>
                  <a:ext uri="{FF2B5EF4-FFF2-40B4-BE49-F238E27FC236}">
                    <a16:creationId xmlns:a16="http://schemas.microsoft.com/office/drawing/2014/main" id="{EF8E520C-C0FD-8160-6D6D-D3DBA70A3D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6" y="1933"/>
                <a:ext cx="1882" cy="66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Rectangle 40">
                <a:extLst>
                  <a:ext uri="{FF2B5EF4-FFF2-40B4-BE49-F238E27FC236}">
                    <a16:creationId xmlns:a16="http://schemas.microsoft.com/office/drawing/2014/main" id="{50755061-1D87-A6D8-EA3F-68C9A42E86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4" y="1932"/>
                <a:ext cx="136" cy="6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Oval 42">
              <a:extLst>
                <a:ext uri="{FF2B5EF4-FFF2-40B4-BE49-F238E27FC236}">
                  <a16:creationId xmlns:a16="http://schemas.microsoft.com/office/drawing/2014/main" id="{F3B74748-7D64-948F-6955-15CF1CF82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8000" y="3016282"/>
              <a:ext cx="654017" cy="761936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F5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aphicFrame>
          <p:nvGraphicFramePr>
            <p:cNvPr id="16" name="Object 43">
              <a:extLst>
                <a:ext uri="{FF2B5EF4-FFF2-40B4-BE49-F238E27FC236}">
                  <a16:creationId xmlns:a16="http://schemas.microsoft.com/office/drawing/2014/main" id="{F0880E71-2258-8FC7-CAB5-54EAA63296EE}"/>
                </a:ext>
              </a:extLst>
            </p:cNvPr>
            <p:cNvGraphicFramePr>
              <a:graphicFrameLocks noGrp="1" noChangeAspect="1"/>
            </p:cNvGraphicFramePr>
            <p:nvPr>
              <p:ph idx="1"/>
            </p:nvPr>
          </p:nvGraphicFramePr>
          <p:xfrm>
            <a:off x="1801813" y="3327400"/>
            <a:ext cx="4662487" cy="160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ISIO" r:id="rId4" imgW="4660245" imgH="159754" progId="Visio.Drawing.11">
                    <p:embed/>
                  </p:oleObj>
                </mc:Choice>
                <mc:Fallback>
                  <p:oleObj name="VISIO" r:id="rId4" imgW="4660245" imgH="159754" progId="Visio.Drawing.11">
                    <p:embed/>
                    <p:pic>
                      <p:nvPicPr>
                        <p:cNvPr id="17" name="Object 43">
                          <a:extLst>
                            <a:ext uri="{FF2B5EF4-FFF2-40B4-BE49-F238E27FC236}">
                              <a16:creationId xmlns:a16="http://schemas.microsoft.com/office/drawing/2014/main" id="{38515AD6-B01F-721C-3426-7E51B91DA330}"/>
                            </a:ext>
                          </a:extLst>
                        </p:cNvPr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1813" y="3327400"/>
                          <a:ext cx="4662487" cy="1603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Oval 44">
              <a:extLst>
                <a:ext uri="{FF2B5EF4-FFF2-40B4-BE49-F238E27FC236}">
                  <a16:creationId xmlns:a16="http://schemas.microsoft.com/office/drawing/2014/main" id="{08F16728-82AB-745F-5F2D-A9AB75EF0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1625600"/>
              <a:ext cx="342900" cy="1397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Line 45">
              <a:extLst>
                <a:ext uri="{FF2B5EF4-FFF2-40B4-BE49-F238E27FC236}">
                  <a16:creationId xmlns:a16="http://schemas.microsoft.com/office/drawing/2014/main" id="{BAFDF14E-BAE0-E35D-03BC-7D20B0DA16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0900" y="1689100"/>
              <a:ext cx="3175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49B41D33-0ED2-D912-93B2-D425F4CC19BC}"/>
              </a:ext>
            </a:extLst>
          </p:cNvPr>
          <p:cNvSpPr txBox="1"/>
          <p:nvPr/>
        </p:nvSpPr>
        <p:spPr>
          <a:xfrm rot="426133">
            <a:off x="2342788" y="1539576"/>
            <a:ext cx="99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drive beam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FDC5CED-44E5-C908-E54C-F49CCD263E97}"/>
              </a:ext>
            </a:extLst>
          </p:cNvPr>
          <p:cNvSpPr txBox="1"/>
          <p:nvPr/>
        </p:nvSpPr>
        <p:spPr>
          <a:xfrm rot="232635">
            <a:off x="2796013" y="706632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main beam</a:t>
            </a: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3796B1EE-3666-7165-AB26-0BC3A5B63884}"/>
              </a:ext>
            </a:extLst>
          </p:cNvPr>
          <p:cNvSpPr/>
          <p:nvPr/>
        </p:nvSpPr>
        <p:spPr>
          <a:xfrm>
            <a:off x="3633072" y="1073100"/>
            <a:ext cx="1021556" cy="885825"/>
          </a:xfrm>
          <a:custGeom>
            <a:avLst/>
            <a:gdLst>
              <a:gd name="connsiteX0" fmla="*/ 666750 w 1362075"/>
              <a:gd name="connsiteY0" fmla="*/ 752475 h 1181100"/>
              <a:gd name="connsiteX1" fmla="*/ 0 w 1362075"/>
              <a:gd name="connsiteY1" fmla="*/ 752475 h 1181100"/>
              <a:gd name="connsiteX2" fmla="*/ 0 w 1362075"/>
              <a:gd name="connsiteY2" fmla="*/ 1181100 h 1181100"/>
              <a:gd name="connsiteX3" fmla="*/ 1362075 w 1362075"/>
              <a:gd name="connsiteY3" fmla="*/ 1181100 h 1181100"/>
              <a:gd name="connsiteX4" fmla="*/ 1362075 w 1362075"/>
              <a:gd name="connsiteY4" fmla="*/ 771525 h 1181100"/>
              <a:gd name="connsiteX5" fmla="*/ 1162050 w 1362075"/>
              <a:gd name="connsiteY5" fmla="*/ 771525 h 1181100"/>
              <a:gd name="connsiteX6" fmla="*/ 1162050 w 1362075"/>
              <a:gd name="connsiteY6" fmla="*/ 0 h 1181100"/>
              <a:gd name="connsiteX7" fmla="*/ 666750 w 1362075"/>
              <a:gd name="connsiteY7" fmla="*/ 0 h 1181100"/>
              <a:gd name="connsiteX8" fmla="*/ 666750 w 1362075"/>
              <a:gd name="connsiteY8" fmla="*/ 752475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2075" h="1181100">
                <a:moveTo>
                  <a:pt x="666750" y="752475"/>
                </a:moveTo>
                <a:lnTo>
                  <a:pt x="0" y="752475"/>
                </a:lnTo>
                <a:lnTo>
                  <a:pt x="0" y="1181100"/>
                </a:lnTo>
                <a:lnTo>
                  <a:pt x="1362075" y="1181100"/>
                </a:lnTo>
                <a:lnTo>
                  <a:pt x="1362075" y="771525"/>
                </a:lnTo>
                <a:lnTo>
                  <a:pt x="1162050" y="771525"/>
                </a:lnTo>
                <a:lnTo>
                  <a:pt x="1162050" y="0"/>
                </a:lnTo>
                <a:lnTo>
                  <a:pt x="666750" y="0"/>
                </a:lnTo>
                <a:lnTo>
                  <a:pt x="666750" y="752475"/>
                </a:lnTo>
                <a:close/>
              </a:path>
            </a:pathLst>
          </a:custGeom>
          <a:noFill/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7BB3469-3776-45BD-CE51-E6BC8625FFD9}"/>
              </a:ext>
            </a:extLst>
          </p:cNvPr>
          <p:cNvSpPr txBox="1"/>
          <p:nvPr/>
        </p:nvSpPr>
        <p:spPr>
          <a:xfrm>
            <a:off x="4621270" y="1914338"/>
            <a:ext cx="2156093" cy="46166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609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Power Extraction and Transfer Structure (PETS)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015CF3D-C09D-C6A8-AA59-83395E2CE93B}"/>
              </a:ext>
            </a:extLst>
          </p:cNvPr>
          <p:cNvSpPr/>
          <p:nvPr/>
        </p:nvSpPr>
        <p:spPr>
          <a:xfrm>
            <a:off x="4075325" y="793671"/>
            <a:ext cx="1286534" cy="242967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55E029-7DEC-229F-8E6E-69260CC26F27}"/>
              </a:ext>
            </a:extLst>
          </p:cNvPr>
          <p:cNvSpPr txBox="1"/>
          <p:nvPr/>
        </p:nvSpPr>
        <p:spPr>
          <a:xfrm>
            <a:off x="5322588" y="551501"/>
            <a:ext cx="1138096" cy="2769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Accelerator</a:t>
            </a:r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DA6B8519-AD7C-1A04-AA35-D51EB703B4EC}"/>
              </a:ext>
            </a:extLst>
          </p:cNvPr>
          <p:cNvSpPr txBox="1">
            <a:spLocks/>
          </p:cNvSpPr>
          <p:nvPr/>
        </p:nvSpPr>
        <p:spPr>
          <a:xfrm>
            <a:off x="2414089" y="171223"/>
            <a:ext cx="3091847" cy="3747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958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667" b="1" kern="1200" baseline="0">
                <a:solidFill>
                  <a:srgbClr val="0065A2"/>
                </a:solidFill>
                <a:latin typeface="+mn-lt"/>
                <a:ea typeface="+mn-ea"/>
                <a:cs typeface="+mn-cs"/>
              </a:defRPr>
            </a:lvl1pPr>
            <a:lvl2pPr marL="694249" indent="-315376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007" indent="-249760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49881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754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Two Beam Acceleration </a:t>
            </a:r>
          </a:p>
        </p:txBody>
      </p:sp>
    </p:spTree>
    <p:extLst>
      <p:ext uri="{BB962C8B-B14F-4D97-AF65-F5344CB8AC3E}">
        <p14:creationId xmlns:p14="http://schemas.microsoft.com/office/powerpoint/2010/main" val="315338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41A87-7528-F10A-4792-8E84A747C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9" y="151058"/>
            <a:ext cx="7426229" cy="374787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Limits to high gradient operation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FDF13AA-8FD0-480E-15D1-4599BC316552}"/>
              </a:ext>
            </a:extLst>
          </p:cNvPr>
          <p:cNvSpPr txBox="1"/>
          <p:nvPr/>
        </p:nvSpPr>
        <p:spPr>
          <a:xfrm>
            <a:off x="1357935" y="3238048"/>
            <a:ext cx="6428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486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RF Breakdown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AB8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 main problem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7AB800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80486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Field emission/dark current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AB8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(unwanted beam loading and ionizing radiation can blind beam diagnostics, etc.)</a:t>
            </a:r>
          </a:p>
          <a:p>
            <a:pPr marL="80486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Excessive conditioning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27BEF6-DD7C-3CB8-6764-6034526017A5}"/>
              </a:ext>
            </a:extLst>
          </p:cNvPr>
          <p:cNvSpPr txBox="1"/>
          <p:nvPr/>
        </p:nvSpPr>
        <p:spPr>
          <a:xfrm>
            <a:off x="385549" y="696427"/>
            <a:ext cx="7426229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Structure (most studied):</a:t>
            </a:r>
          </a:p>
          <a:p>
            <a:pPr marL="2857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X-band,</a:t>
            </a:r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NCRF, 100ns&lt;</a:t>
            </a:r>
            <a:r>
              <a:rPr lang="en-US" sz="16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pulse length</a:t>
            </a:r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&lt;1000 ns, OFE</a:t>
            </a:r>
            <a:r>
              <a:rPr lang="en-US" sz="160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Copper</a:t>
            </a:r>
            <a:r>
              <a:rPr lang="en-US" sz="15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BDR = 1e−6 m</a:t>
            </a:r>
            <a:r>
              <a:rPr lang="en-US" sz="1500" baseline="3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-1</a:t>
            </a:r>
            <a:r>
              <a:rPr lang="en-US" sz="15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114300">
              <a:buClr>
                <a:schemeClr val="bg1"/>
              </a:buClr>
            </a:pPr>
            <a:endParaRPr lang="en-US" sz="15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RF Breakdown guidelines</a:t>
            </a:r>
          </a:p>
          <a:p>
            <a:pPr marL="2857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E</a:t>
            </a:r>
            <a:r>
              <a:rPr lang="en-US" sz="1500" baseline="-250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surf</a:t>
            </a:r>
            <a:r>
              <a:rPr lang="en-US" sz="15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&lt; 250 MV/m,</a:t>
            </a:r>
          </a:p>
          <a:p>
            <a:pPr marL="2857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</a:t>
            </a:r>
            <a:r>
              <a:rPr lang="en-US" sz="150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ulse heating: </a:t>
            </a:r>
            <a:r>
              <a:rPr lang="en-US" sz="150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en-US" sz="150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 &lt; 50 </a:t>
            </a:r>
            <a:r>
              <a:rPr lang="en-US" sz="1500" i="0" u="none" strike="noStrike" baseline="3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0</a:t>
            </a:r>
            <a:r>
              <a:rPr lang="en-US" sz="150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C,</a:t>
            </a:r>
          </a:p>
          <a:p>
            <a:pPr marL="2857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Power: abs(</a:t>
            </a:r>
            <a:r>
              <a:rPr lang="en-US" sz="150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Sc) &lt; 5 MW/mm</a:t>
            </a:r>
            <a:r>
              <a:rPr lang="en-US" sz="1500" i="0" u="none" strike="noStrike" baseline="3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</a:t>
            </a:r>
          </a:p>
          <a:p>
            <a:pPr marL="2857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50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Stored Energy: U &lt; 1 J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435C9E-673D-1351-6B64-16E6C30CB5F7}"/>
              </a:ext>
            </a:extLst>
          </p:cNvPr>
          <p:cNvSpPr txBox="1"/>
          <p:nvPr/>
        </p:nvSpPr>
        <p:spPr>
          <a:xfrm>
            <a:off x="3892904" y="1765684"/>
            <a:ext cx="5040134" cy="57708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Simakov, </a:t>
            </a:r>
            <a:r>
              <a:rPr lang="en-US" sz="105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Dolgashev</a:t>
            </a:r>
            <a:r>
              <a:rPr lang="en-US" sz="105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Tantawi, </a:t>
            </a:r>
            <a:r>
              <a:rPr lang="en-US" sz="105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“Advances in high gradient normal conducting accelerator structures, NIMA, Volume 907, 2018, </a:t>
            </a:r>
            <a:r>
              <a:rPr lang="en-US" sz="1050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https://doi.org/10.1016/j.nima.2018.02.085</a:t>
            </a:r>
            <a:r>
              <a:rPr lang="en-US" sz="105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4A334A-9CBC-BE8E-F59B-64475F28DC5B}"/>
              </a:ext>
            </a:extLst>
          </p:cNvPr>
          <p:cNvSpPr/>
          <p:nvPr/>
        </p:nvSpPr>
        <p:spPr>
          <a:xfrm>
            <a:off x="1471613" y="3089275"/>
            <a:ext cx="6314452" cy="1371600"/>
          </a:xfrm>
          <a:prstGeom prst="roundRect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30">
            <a:extLst>
              <a:ext uri="{FF2B5EF4-FFF2-40B4-BE49-F238E27FC236}">
                <a16:creationId xmlns:a16="http://schemas.microsoft.com/office/drawing/2014/main" id="{49FC9BC4-7EED-2885-4B1F-746D0128092B}"/>
              </a:ext>
            </a:extLst>
          </p:cNvPr>
          <p:cNvSpPr txBox="1">
            <a:spLocks/>
          </p:cNvSpPr>
          <p:nvPr/>
        </p:nvSpPr>
        <p:spPr>
          <a:xfrm>
            <a:off x="4351721" y="4801418"/>
            <a:ext cx="750850" cy="202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EFAAC5A-9C4F-4278-920D-DF2BAB595749}" type="slidenum">
              <a:rPr lang="en-US" sz="1260" smtClean="0">
                <a:solidFill>
                  <a:schemeClr val="bg1"/>
                </a:solidFill>
              </a:rPr>
              <a:pPr/>
              <a:t>14</a:t>
            </a:fld>
            <a:r>
              <a:rPr lang="en-US" sz="1260" dirty="0">
                <a:solidFill>
                  <a:schemeClr val="bg1"/>
                </a:solidFill>
              </a:rPr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77864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41A87-7528-F10A-4792-8E84A747C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9" y="151058"/>
            <a:ext cx="7426229" cy="374787"/>
          </a:xfrm>
        </p:spPr>
        <p:txBody>
          <a:bodyPr/>
          <a:lstStyle/>
          <a:p>
            <a:pPr>
              <a:buClrTx/>
              <a:buFontTx/>
            </a:pPr>
            <a:r>
              <a:rPr lang="en-US" sz="2400" dirty="0">
                <a:solidFill>
                  <a:schemeClr val="bg1"/>
                </a:solidFill>
              </a:rPr>
              <a:t>3 promising paths to higher gradients</a:t>
            </a:r>
          </a:p>
        </p:txBody>
      </p:sp>
      <p:pic>
        <p:nvPicPr>
          <p:cNvPr id="81" name="Picture 80" descr="Chart&#10;&#10;Description automatically generated">
            <a:extLst>
              <a:ext uri="{FF2B5EF4-FFF2-40B4-BE49-F238E27FC236}">
                <a16:creationId xmlns:a16="http://schemas.microsoft.com/office/drawing/2014/main" id="{7E2BFA53-479A-9462-7C3A-920F24E5C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68" y="760323"/>
            <a:ext cx="3553606" cy="1170291"/>
          </a:xfrm>
          <a:prstGeom prst="rect">
            <a:avLst/>
          </a:prstGeom>
        </p:spPr>
      </p:pic>
      <p:pic>
        <p:nvPicPr>
          <p:cNvPr id="82" name="Picture 81" descr="Chart, line chart&#10;&#10;Description automatically generated">
            <a:extLst>
              <a:ext uri="{FF2B5EF4-FFF2-40B4-BE49-F238E27FC236}">
                <a16:creationId xmlns:a16="http://schemas.microsoft.com/office/drawing/2014/main" id="{42798C32-8912-B5E7-0375-581AB45CA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473" y="2087168"/>
            <a:ext cx="2012505" cy="1329887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BB4D1118-62CB-EBB9-D6E3-A34F2C884B93}"/>
              </a:ext>
            </a:extLst>
          </p:cNvPr>
          <p:cNvSpPr txBox="1"/>
          <p:nvPr/>
        </p:nvSpPr>
        <p:spPr>
          <a:xfrm>
            <a:off x="1095547" y="2015548"/>
            <a:ext cx="28772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>
                <a:solidFill>
                  <a:schemeClr val="bg1"/>
                </a:solidFill>
              </a:rPr>
              <a:t>Material: </a:t>
            </a:r>
            <a:r>
              <a:rPr lang="en-US" sz="1400" b="1" dirty="0">
                <a:solidFill>
                  <a:schemeClr val="bg1"/>
                </a:solidFill>
              </a:rPr>
              <a:t>Hard</a:t>
            </a:r>
            <a:r>
              <a:rPr lang="en-US" sz="1400" dirty="0">
                <a:solidFill>
                  <a:schemeClr val="bg1"/>
                </a:solidFill>
              </a:rPr>
              <a:t> bi-metallic alloy (SLAC: </a:t>
            </a:r>
            <a:r>
              <a:rPr lang="en-US" sz="1400" dirty="0" err="1">
                <a:solidFill>
                  <a:schemeClr val="bg1"/>
                </a:solidFill>
              </a:rPr>
              <a:t>Cu:Ag</a:t>
            </a:r>
            <a:r>
              <a:rPr lang="en-US" sz="1400" dirty="0">
                <a:solidFill>
                  <a:schemeClr val="bg1"/>
                </a:solidFill>
              </a:rPr>
              <a:t> 0.8% Ag) </a:t>
            </a:r>
            <a:endParaRPr lang="en-US" sz="14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368B895-0711-9CE6-859C-1E4FAA766C09}"/>
              </a:ext>
            </a:extLst>
          </p:cNvPr>
          <p:cNvSpPr txBox="1"/>
          <p:nvPr/>
        </p:nvSpPr>
        <p:spPr>
          <a:xfrm>
            <a:off x="4487619" y="3459173"/>
            <a:ext cx="28772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Temperature: </a:t>
            </a:r>
            <a:r>
              <a:rPr lang="en-US" sz="1400" b="1" dirty="0">
                <a:solidFill>
                  <a:schemeClr val="bg1"/>
                </a:solidFill>
              </a:rPr>
              <a:t>cryogenic</a:t>
            </a:r>
            <a:r>
              <a:rPr lang="en-US" sz="1400" dirty="0">
                <a:solidFill>
                  <a:schemeClr val="bg1"/>
                </a:solidFill>
              </a:rPr>
              <a:t> temp  (SLAC/UCLA/LANL: cold copper)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4918F71-37D2-12F4-C29C-28CC50B9A6F8}"/>
              </a:ext>
            </a:extLst>
          </p:cNvPr>
          <p:cNvSpPr/>
          <p:nvPr/>
        </p:nvSpPr>
        <p:spPr>
          <a:xfrm>
            <a:off x="642727" y="2059372"/>
            <a:ext cx="428727" cy="435571"/>
          </a:xfrm>
          <a:prstGeom prst="ellipse">
            <a:avLst/>
          </a:prstGeom>
          <a:solidFill>
            <a:srgbClr val="FEF4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08EF26CD-76DB-D5BD-5411-C2782A2E7B68}"/>
              </a:ext>
            </a:extLst>
          </p:cNvPr>
          <p:cNvSpPr/>
          <p:nvPr/>
        </p:nvSpPr>
        <p:spPr>
          <a:xfrm>
            <a:off x="4028413" y="3491937"/>
            <a:ext cx="428727" cy="435571"/>
          </a:xfrm>
          <a:prstGeom prst="ellipse">
            <a:avLst/>
          </a:prstGeom>
          <a:solidFill>
            <a:srgbClr val="FEF4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EEB3A7CE-E405-06FC-D2A5-F613927E2B27}"/>
              </a:ext>
            </a:extLst>
          </p:cNvPr>
          <p:cNvSpPr/>
          <p:nvPr/>
        </p:nvSpPr>
        <p:spPr>
          <a:xfrm>
            <a:off x="6128900" y="4255403"/>
            <a:ext cx="428727" cy="435571"/>
          </a:xfrm>
          <a:prstGeom prst="ellipse">
            <a:avLst/>
          </a:prstGeom>
          <a:solidFill>
            <a:srgbClr val="FEF4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596D22E-6017-0D22-5299-DD79487811B7}"/>
              </a:ext>
            </a:extLst>
          </p:cNvPr>
          <p:cNvSpPr txBox="1"/>
          <p:nvPr/>
        </p:nvSpPr>
        <p:spPr>
          <a:xfrm>
            <a:off x="6613111" y="4205393"/>
            <a:ext cx="19736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Short RF pulse</a:t>
            </a:r>
          </a:p>
          <a:p>
            <a:r>
              <a:rPr lang="en-US" dirty="0">
                <a:solidFill>
                  <a:schemeClr val="bg1"/>
                </a:solidFill>
              </a:rPr>
              <a:t>(ANL/Tsinghua/PSI)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30">
            <a:extLst>
              <a:ext uri="{FF2B5EF4-FFF2-40B4-BE49-F238E27FC236}">
                <a16:creationId xmlns:a16="http://schemas.microsoft.com/office/drawing/2014/main" id="{004A3DFA-0348-E43A-90B0-BB61313AB822}"/>
              </a:ext>
            </a:extLst>
          </p:cNvPr>
          <p:cNvSpPr txBox="1">
            <a:spLocks/>
          </p:cNvSpPr>
          <p:nvPr/>
        </p:nvSpPr>
        <p:spPr>
          <a:xfrm>
            <a:off x="4351721" y="4801418"/>
            <a:ext cx="750850" cy="202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EFAAC5A-9C4F-4278-920D-DF2BAB595749}" type="slidenum">
              <a:rPr lang="en-US" sz="1260" smtClean="0">
                <a:solidFill>
                  <a:schemeClr val="bg1"/>
                </a:solidFill>
              </a:rPr>
              <a:pPr/>
              <a:t>15</a:t>
            </a:fld>
            <a:r>
              <a:rPr lang="en-US" sz="1260" dirty="0">
                <a:solidFill>
                  <a:schemeClr val="bg1"/>
                </a:solidFill>
              </a:rPr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385084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41A87-7528-F10A-4792-8E84A747C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75" y="122483"/>
            <a:ext cx="6945003" cy="374787"/>
          </a:xfrm>
        </p:spPr>
        <p:txBody>
          <a:bodyPr/>
          <a:lstStyle/>
          <a:p>
            <a:pPr>
              <a:buClrTx/>
              <a:buFontTx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The Short Pulse RF Advantage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4B7707F-810B-670F-62E2-55BA64C25123}"/>
              </a:ext>
            </a:extLst>
          </p:cNvPr>
          <p:cNvSpPr/>
          <p:nvPr/>
        </p:nvSpPr>
        <p:spPr>
          <a:xfrm>
            <a:off x="323844" y="104860"/>
            <a:ext cx="428727" cy="435571"/>
          </a:xfrm>
          <a:prstGeom prst="ellipse">
            <a:avLst/>
          </a:prstGeom>
          <a:solidFill>
            <a:srgbClr val="FEF4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AAF0C3-BA1B-8695-5F7D-BCBE913B772C}"/>
                  </a:ext>
                </a:extLst>
              </p:cNvPr>
              <p:cNvSpPr txBox="1"/>
              <p:nvPr/>
            </p:nvSpPr>
            <p:spPr>
              <a:xfrm>
                <a:off x="5969652" y="269805"/>
                <a:ext cx="1791131" cy="41165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𝑩𝑫𝑹</m:t>
                      </m:r>
                      <m:r>
                        <a:rPr kumimoji="0" lang="en-US" sz="2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∝</m:t>
                      </m:r>
                      <m:sSup>
                        <m:sSupPr>
                          <m:ctrlPr>
                            <a:rPr kumimoji="0" lang="en-US" sz="2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𝑬</m:t>
                          </m:r>
                        </m:e>
                        <m:sup>
                          <m:r>
                            <a:rPr kumimoji="0" lang="en-US" sz="2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𝟑𝟎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𝝉</m:t>
                          </m:r>
                        </m:e>
                        <m:sup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𝟓</m:t>
                          </m:r>
                        </m:sup>
                      </m:sSup>
                    </m:oMath>
                  </m:oMathPara>
                </a14:m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AAF0C3-BA1B-8695-5F7D-BCBE913B7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652" y="269805"/>
                <a:ext cx="1791131" cy="4116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Right 9">
            <a:extLst>
              <a:ext uri="{FF2B5EF4-FFF2-40B4-BE49-F238E27FC236}">
                <a16:creationId xmlns:a16="http://schemas.microsoft.com/office/drawing/2014/main" id="{FFADC1CD-970B-D470-3E57-965C22D31E6A}"/>
              </a:ext>
            </a:extLst>
          </p:cNvPr>
          <p:cNvSpPr/>
          <p:nvPr/>
        </p:nvSpPr>
        <p:spPr>
          <a:xfrm rot="19367069">
            <a:off x="5408813" y="990754"/>
            <a:ext cx="1071506" cy="140993"/>
          </a:xfrm>
          <a:prstGeom prst="rightArrow">
            <a:avLst/>
          </a:prstGeom>
          <a:solidFill>
            <a:srgbClr val="4472C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2BC572-FB6A-637F-598E-5CCF17078022}"/>
              </a:ext>
            </a:extLst>
          </p:cNvPr>
          <p:cNvSpPr/>
          <p:nvPr/>
        </p:nvSpPr>
        <p:spPr>
          <a:xfrm>
            <a:off x="6487296" y="698225"/>
            <a:ext cx="23294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3e−7/m, 100 MV/m, 200ns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BD456C-38A1-48FE-67A0-57C49FB0A5E8}"/>
              </a:ext>
            </a:extLst>
          </p:cNvPr>
          <p:cNvSpPr/>
          <p:nvPr/>
        </p:nvSpPr>
        <p:spPr>
          <a:xfrm rot="19345056">
            <a:off x="5459421" y="1073508"/>
            <a:ext cx="11378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Scaling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4552F51-CDA6-D0B1-B8BE-5FFF41242D3B}"/>
                  </a:ext>
                </a:extLst>
              </p:cNvPr>
              <p:cNvSpPr/>
              <p:nvPr/>
            </p:nvSpPr>
            <p:spPr>
              <a:xfrm rot="16200000">
                <a:off x="5598143" y="1663172"/>
                <a:ext cx="960074" cy="4812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35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𝑬</m:t>
                      </m:r>
                      <m:r>
                        <a:rPr kumimoji="0" lang="en-US" sz="135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 (</m:t>
                      </m:r>
                      <m:f>
                        <m:fPr>
                          <m:ctrlPr>
                            <a:rPr kumimoji="0" lang="en-US" sz="135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135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𝑴𝑽</m:t>
                          </m:r>
                        </m:num>
                        <m:den>
                          <m:r>
                            <a:rPr kumimoji="0" lang="en-US" sz="135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𝒎</m:t>
                          </m:r>
                        </m:den>
                      </m:f>
                      <m:r>
                        <a:rPr kumimoji="0" lang="en-US" sz="135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4552F51-CDA6-D0B1-B8BE-5FFF41242D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598143" y="1663172"/>
                <a:ext cx="960074" cy="4812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D742095B-2FF4-7B9A-3A32-C678EC27AD83}"/>
              </a:ext>
            </a:extLst>
          </p:cNvPr>
          <p:cNvSpPr txBox="1"/>
          <p:nvPr/>
        </p:nvSpPr>
        <p:spPr>
          <a:xfrm>
            <a:off x="4361710" y="4503073"/>
            <a:ext cx="4741045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H. H. Braun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et al., “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High-power testing of 30 </a:t>
            </a:r>
            <a:r>
              <a:rPr lang="en-US" sz="800" i="1" dirty="0">
                <a:solidFill>
                  <a:srgbClr val="FFFFFF"/>
                </a:solidFill>
              </a:rPr>
              <a:t>GH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 accelerating Structures at CTF II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”, CLIC Note 475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W. Wuensch,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et al., “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demonstration of high-gradient acceleration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”, PAC’03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8E81D3-3B77-2F04-6FBC-E1146A8E8D93}"/>
              </a:ext>
            </a:extLst>
          </p:cNvPr>
          <p:cNvSpPr txBox="1"/>
          <p:nvPr/>
        </p:nvSpPr>
        <p:spPr>
          <a:xfrm>
            <a:off x="543725" y="2933708"/>
            <a:ext cx="38179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Short pulse &lt; 100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nsec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PSI: 90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nsec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TW gun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Tsinghua: Short ~50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nsec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AWA/Euclid/NIU: Ultrashort  ~10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nsec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B43869-1221-4FBF-80CA-CC6C276C4860}"/>
              </a:ext>
            </a:extLst>
          </p:cNvPr>
          <p:cNvSpPr txBox="1"/>
          <p:nvPr/>
        </p:nvSpPr>
        <p:spPr>
          <a:xfrm>
            <a:off x="255920" y="3953407"/>
            <a:ext cx="38179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New physics?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Empirical scaling law, underlying mechanism may change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Challenges: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Challenges to operate in the short-pulse regime: broadband couplers, efficiency, stability, etc.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449B6F-64A5-F378-CCB9-0EBD398445BD}"/>
              </a:ext>
            </a:extLst>
          </p:cNvPr>
          <p:cNvSpPr/>
          <p:nvPr/>
        </p:nvSpPr>
        <p:spPr>
          <a:xfrm>
            <a:off x="3180581" y="516211"/>
            <a:ext cx="2705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A.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Grudiev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S.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Calatroni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and W. Wuensch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Phys. Rev. ST Accel. Beams 12,102001 (2009)</a:t>
            </a:r>
          </a:p>
        </p:txBody>
      </p:sp>
      <p:pic>
        <p:nvPicPr>
          <p:cNvPr id="28" name="Picture 2" descr="Figure 1">
            <a:extLst>
              <a:ext uri="{FF2B5EF4-FFF2-40B4-BE49-F238E27FC236}">
                <a16:creationId xmlns:a16="http://schemas.microsoft.com/office/drawing/2014/main" id="{1086DF34-D5F8-097F-A3A3-FC1A95B02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228" y="916914"/>
            <a:ext cx="2058774" cy="197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1930AA-CEA8-B648-5AE0-4A95DCAED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286" y="1009148"/>
            <a:ext cx="2414813" cy="184947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41FFAFB-4032-375E-EE99-E392BE13D69D}"/>
              </a:ext>
            </a:extLst>
          </p:cNvPr>
          <p:cNvSpPr/>
          <p:nvPr/>
        </p:nvSpPr>
        <p:spPr>
          <a:xfrm>
            <a:off x="222318" y="608827"/>
            <a:ext cx="2958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S.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Doebert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et al.,PAC’05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2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https://accelconf.web.cern.ch/p05/PAPERS/ROAC004.PDF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090A5E-8836-D8FE-55A1-862DCE50B132}"/>
              </a:ext>
            </a:extLst>
          </p:cNvPr>
          <p:cNvSpPr txBox="1"/>
          <p:nvPr/>
        </p:nvSpPr>
        <p:spPr>
          <a:xfrm>
            <a:off x="3735979" y="308759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7AB8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klystron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64FC058-180C-CFEF-7BE0-66138A57FF48}"/>
              </a:ext>
            </a:extLst>
          </p:cNvPr>
          <p:cNvCxnSpPr>
            <a:cxnSpLocks/>
          </p:cNvCxnSpPr>
          <p:nvPr/>
        </p:nvCxnSpPr>
        <p:spPr>
          <a:xfrm flipH="1">
            <a:off x="2626443" y="3251353"/>
            <a:ext cx="1099689" cy="542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915D3B1-F1A3-ECE7-9638-763B1DC23EE2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2971800" y="3241484"/>
            <a:ext cx="764179" cy="2637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4BC37BB-F552-74CF-6607-BE5F2D332489}"/>
              </a:ext>
            </a:extLst>
          </p:cNvPr>
          <p:cNvSpPr txBox="1"/>
          <p:nvPr/>
        </p:nvSpPr>
        <p:spPr>
          <a:xfrm>
            <a:off x="4419179" y="3460964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7AB8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TBA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C2DDCF9-86E8-3B36-F3FD-6808A30ED911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3938588" y="3614853"/>
            <a:ext cx="480591" cy="1255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8258557-A3FC-9794-6340-F71DA342AE41}"/>
              </a:ext>
            </a:extLst>
          </p:cNvPr>
          <p:cNvGrpSpPr/>
          <p:nvPr/>
        </p:nvGrpSpPr>
        <p:grpSpPr>
          <a:xfrm>
            <a:off x="6343362" y="1006002"/>
            <a:ext cx="2741067" cy="1665083"/>
            <a:chOff x="6243844" y="2145529"/>
            <a:chExt cx="2741067" cy="16650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95C3AD-0BDA-3459-BC82-4EA331A7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43844" y="2213683"/>
              <a:ext cx="2655647" cy="159692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615AD8C-0EC7-0E19-27DE-F13D3B5F51C9}"/>
                </a:ext>
              </a:extLst>
            </p:cNvPr>
            <p:cNvSpPr txBox="1"/>
            <p:nvPr/>
          </p:nvSpPr>
          <p:spPr>
            <a:xfrm>
              <a:off x="8530941" y="2208921"/>
              <a:ext cx="4539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Wingdings" panose="05000000000000000000" pitchFamily="2" charset="2"/>
                </a:rPr>
                <a:t>1 </a:t>
              </a:r>
              <a:r>
                <a:rPr kumimoji="0" lang="en-US" sz="11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Symbol" panose="05050102010706020507" pitchFamily="18" charset="2"/>
                  <a:cs typeface="Arial"/>
                  <a:sym typeface="Wingdings" panose="05000000000000000000" pitchFamily="2" charset="2"/>
                </a:rPr>
                <a:t>m</a:t>
              </a:r>
              <a:r>
                <a:rPr kumimoji="0" lang="en-US" sz="11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Wingdings" panose="05000000000000000000" pitchFamily="2" charset="2"/>
                </a:rPr>
                <a:t>s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8B5DC62-4F83-ABEF-3AD2-A6B46F9D95CD}"/>
                </a:ext>
              </a:extLst>
            </p:cNvPr>
            <p:cNvSpPr txBox="1"/>
            <p:nvPr/>
          </p:nvSpPr>
          <p:spPr>
            <a:xfrm>
              <a:off x="6543639" y="2213683"/>
              <a:ext cx="57099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0.1 </a:t>
              </a:r>
              <a:r>
                <a:rPr kumimoji="0" lang="en-US" sz="11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Symbol" panose="05050102010706020507" pitchFamily="18" charset="2"/>
                  <a:cs typeface="Arial"/>
                  <a:sym typeface="Arial"/>
                </a:rPr>
                <a:t>m</a:t>
              </a:r>
              <a:r>
                <a:rPr kumimoji="0" lang="en-US" sz="11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0715278-B1D2-4058-58EF-DEFA6E129CE3}"/>
                </a:ext>
              </a:extLst>
            </p:cNvPr>
            <p:cNvCxnSpPr>
              <a:cxnSpLocks/>
            </p:cNvCxnSpPr>
            <p:nvPr/>
          </p:nvCxnSpPr>
          <p:spPr>
            <a:xfrm>
              <a:off x="6483243" y="3184790"/>
              <a:ext cx="282457" cy="0"/>
            </a:xfrm>
            <a:prstGeom prst="straightConnector1">
              <a:avLst/>
            </a:prstGeom>
            <a:ln w="38100" cap="flat">
              <a:solidFill>
                <a:srgbClr val="FFFF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581FEAE-0E4E-EB48-DC97-D51F1BCBBD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90594" y="2145529"/>
              <a:ext cx="421997" cy="975466"/>
            </a:xfrm>
            <a:prstGeom prst="straightConnector1">
              <a:avLst/>
            </a:prstGeom>
            <a:ln w="12700"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43F76C2-77D7-7E1D-AE0A-F58106D79AE3}"/>
                </a:ext>
              </a:extLst>
            </p:cNvPr>
            <p:cNvCxnSpPr>
              <a:cxnSpLocks/>
            </p:cNvCxnSpPr>
            <p:nvPr/>
          </p:nvCxnSpPr>
          <p:spPr>
            <a:xfrm>
              <a:off x="6765700" y="2422790"/>
              <a:ext cx="0" cy="1130064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04A986B-5D49-99E3-7B4D-226200C18C78}"/>
                </a:ext>
              </a:extLst>
            </p:cNvPr>
            <p:cNvCxnSpPr>
              <a:cxnSpLocks/>
            </p:cNvCxnSpPr>
            <p:nvPr/>
          </p:nvCxnSpPr>
          <p:spPr>
            <a:xfrm>
              <a:off x="8711344" y="2422790"/>
              <a:ext cx="0" cy="1218932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DD948A5-78F4-6FCE-6943-C316D132CFE9}"/>
                </a:ext>
              </a:extLst>
            </p:cNvPr>
            <p:cNvCxnSpPr/>
            <p:nvPr/>
          </p:nvCxnSpPr>
          <p:spPr>
            <a:xfrm>
              <a:off x="6795609" y="2591305"/>
              <a:ext cx="1878807" cy="0"/>
            </a:xfrm>
            <a:prstGeom prst="straightConnector1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176B605-0E17-9EE9-B5B5-7FB879AC8355}"/>
                </a:ext>
              </a:extLst>
            </p:cNvPr>
            <p:cNvSpPr txBox="1"/>
            <p:nvPr/>
          </p:nvSpPr>
          <p:spPr>
            <a:xfrm>
              <a:off x="7299180" y="2585129"/>
              <a:ext cx="12987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long pulse regime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47220200-7AC3-07CE-9894-8716767E42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8901" y="3063712"/>
            <a:ext cx="1771027" cy="138412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3E9D6DDD-E445-A4C6-1ECE-723C88A5A9FE}"/>
              </a:ext>
            </a:extLst>
          </p:cNvPr>
          <p:cNvSpPr txBox="1"/>
          <p:nvPr/>
        </p:nvSpPr>
        <p:spPr>
          <a:xfrm>
            <a:off x="6078180" y="3134768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 2003</a:t>
            </a:r>
          </a:p>
        </p:txBody>
      </p:sp>
      <p:sp>
        <p:nvSpPr>
          <p:cNvPr id="3" name="Slide Number Placeholder 30">
            <a:extLst>
              <a:ext uri="{FF2B5EF4-FFF2-40B4-BE49-F238E27FC236}">
                <a16:creationId xmlns:a16="http://schemas.microsoft.com/office/drawing/2014/main" id="{58A935DA-BA6D-D7B4-9382-150D3A810C24}"/>
              </a:ext>
            </a:extLst>
          </p:cNvPr>
          <p:cNvSpPr txBox="1">
            <a:spLocks/>
          </p:cNvSpPr>
          <p:nvPr/>
        </p:nvSpPr>
        <p:spPr>
          <a:xfrm>
            <a:off x="4351721" y="4801418"/>
            <a:ext cx="750850" cy="202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EFAAC5A-9C4F-4278-920D-DF2BAB595749}" type="slidenum">
              <a:rPr lang="en-US" sz="1260" smtClean="0">
                <a:solidFill>
                  <a:schemeClr val="bg1"/>
                </a:solidFill>
              </a:rPr>
              <a:pPr/>
              <a:t>16</a:t>
            </a:fld>
            <a:r>
              <a:rPr lang="en-US" sz="1260" dirty="0">
                <a:solidFill>
                  <a:schemeClr val="bg1"/>
                </a:solidFill>
              </a:rPr>
              <a:t>/30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CF6401-F397-60F4-3936-1700B05D0727}"/>
              </a:ext>
            </a:extLst>
          </p:cNvPr>
          <p:cNvSpPr/>
          <p:nvPr/>
        </p:nvSpPr>
        <p:spPr>
          <a:xfrm>
            <a:off x="6723989" y="2725660"/>
            <a:ext cx="19127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RF Pulse length (ns)</a:t>
            </a:r>
          </a:p>
        </p:txBody>
      </p:sp>
    </p:spTree>
    <p:extLst>
      <p:ext uri="{BB962C8B-B14F-4D97-AF65-F5344CB8AC3E}">
        <p14:creationId xmlns:p14="http://schemas.microsoft.com/office/powerpoint/2010/main" val="173310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524C25-ECA9-EA90-1B96-1EF7C1F8AF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RF power generation: PETS*</a:t>
            </a:r>
          </a:p>
          <a:p>
            <a:r>
              <a:rPr lang="en-US" sz="2000" b="0" dirty="0"/>
              <a:t>*this could also be klystron driven but needs to be short-pulse.</a:t>
            </a:r>
            <a:endParaRPr lang="en-US" b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3B8007-8BC6-F410-0E56-C9B84C911AA5}"/>
              </a:ext>
            </a:extLst>
          </p:cNvPr>
          <p:cNvSpPr/>
          <p:nvPr/>
        </p:nvSpPr>
        <p:spPr>
          <a:xfrm>
            <a:off x="2275200" y="105318"/>
            <a:ext cx="4593600" cy="2390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038B9B-1782-82F8-28F3-BD25694F70C5}"/>
              </a:ext>
            </a:extLst>
          </p:cNvPr>
          <p:cNvSpPr/>
          <p:nvPr/>
        </p:nvSpPr>
        <p:spPr>
          <a:xfrm>
            <a:off x="3254032" y="799086"/>
            <a:ext cx="3543721" cy="11152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" name="Group 56">
            <a:extLst>
              <a:ext uri="{FF2B5EF4-FFF2-40B4-BE49-F238E27FC236}">
                <a16:creationId xmlns:a16="http://schemas.microsoft.com/office/drawing/2014/main" id="{64DE29AF-6D76-0F7C-3CB6-C2E6B14AAAD6}"/>
              </a:ext>
            </a:extLst>
          </p:cNvPr>
          <p:cNvGrpSpPr/>
          <p:nvPr/>
        </p:nvGrpSpPr>
        <p:grpSpPr>
          <a:xfrm>
            <a:off x="3330549" y="833109"/>
            <a:ext cx="1979871" cy="1148332"/>
            <a:chOff x="1778000" y="1531938"/>
            <a:chExt cx="4984750" cy="2246280"/>
          </a:xfrm>
        </p:grpSpPr>
        <p:grpSp>
          <p:nvGrpSpPr>
            <p:cNvPr id="15" name="Group 3">
              <a:extLst>
                <a:ext uri="{FF2B5EF4-FFF2-40B4-BE49-F238E27FC236}">
                  <a16:creationId xmlns:a16="http://schemas.microsoft.com/office/drawing/2014/main" id="{DBA2589E-3D56-B8DE-9F59-E005719B03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2563" y="1531938"/>
              <a:ext cx="4040187" cy="2036762"/>
              <a:chOff x="531" y="1709"/>
              <a:chExt cx="2585" cy="1707"/>
            </a:xfrm>
          </p:grpSpPr>
          <p:sp>
            <p:nvSpPr>
              <p:cNvPr id="20" name="Rectangle 4">
                <a:extLst>
                  <a:ext uri="{FF2B5EF4-FFF2-40B4-BE49-F238E27FC236}">
                    <a16:creationId xmlns:a16="http://schemas.microsoft.com/office/drawing/2014/main" id="{BE5DFA72-1E72-BAF0-56DD-60CB1C8452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8" y="2107"/>
                <a:ext cx="432" cy="1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Rectangle 5">
                <a:extLst>
                  <a:ext uri="{FF2B5EF4-FFF2-40B4-BE49-F238E27FC236}">
                    <a16:creationId xmlns:a16="http://schemas.microsoft.com/office/drawing/2014/main" id="{63FD06A0-A47D-C2C7-4CF5-7F31B9B932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74"/>
                <a:ext cx="1403" cy="35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01DDBA0E-23CF-B1D5-A7CE-38FDBE9A7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9"/>
                <a:ext cx="1403" cy="35"/>
              </a:xfrm>
              <a:prstGeom prst="rect">
                <a:avLst/>
              </a:prstGeom>
              <a:solidFill>
                <a:srgbClr val="D8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Rectangle 7">
                <a:extLst>
                  <a:ext uri="{FF2B5EF4-FFF2-40B4-BE49-F238E27FC236}">
                    <a16:creationId xmlns:a16="http://schemas.microsoft.com/office/drawing/2014/main" id="{A49DE09A-BDBC-8AB0-7291-3B362B7993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6"/>
                <a:ext cx="1403" cy="35"/>
              </a:xfrm>
              <a:prstGeom prst="rect">
                <a:avLst/>
              </a:prstGeom>
              <a:solidFill>
                <a:srgbClr val="D2C5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Rectangle 8">
                <a:extLst>
                  <a:ext uri="{FF2B5EF4-FFF2-40B4-BE49-F238E27FC236}">
                    <a16:creationId xmlns:a16="http://schemas.microsoft.com/office/drawing/2014/main" id="{5170A514-2592-1E80-1021-9F36872255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2"/>
                <a:ext cx="1403" cy="35"/>
              </a:xfrm>
              <a:prstGeom prst="rect">
                <a:avLst/>
              </a:prstGeom>
              <a:solidFill>
                <a:srgbClr val="C8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Rectangle 9">
                <a:extLst>
                  <a:ext uri="{FF2B5EF4-FFF2-40B4-BE49-F238E27FC236}">
                    <a16:creationId xmlns:a16="http://schemas.microsoft.com/office/drawing/2014/main" id="{922F322B-84ED-1EE2-4BF3-28CDFA436B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58"/>
                <a:ext cx="1403" cy="35"/>
              </a:xfrm>
              <a:prstGeom prst="rect">
                <a:avLst/>
              </a:prstGeom>
              <a:solidFill>
                <a:srgbClr val="BE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Rectangle 10">
                <a:extLst>
                  <a:ext uri="{FF2B5EF4-FFF2-40B4-BE49-F238E27FC236}">
                    <a16:creationId xmlns:a16="http://schemas.microsoft.com/office/drawing/2014/main" id="{12A9CB68-8FD9-BB53-5859-DBAE29E11D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54"/>
                <a:ext cx="1403" cy="35"/>
              </a:xfrm>
              <a:prstGeom prst="rect">
                <a:avLst/>
              </a:prstGeom>
              <a:solidFill>
                <a:srgbClr val="B49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Freeform 11">
                <a:extLst>
                  <a:ext uri="{FF2B5EF4-FFF2-40B4-BE49-F238E27FC236}">
                    <a16:creationId xmlns:a16="http://schemas.microsoft.com/office/drawing/2014/main" id="{4FE2A87F-080B-65B3-FA6E-CC763BF58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53"/>
                <a:ext cx="1403" cy="35"/>
              </a:xfrm>
              <a:custGeom>
                <a:avLst/>
                <a:gdLst>
                  <a:gd name="T0" fmla="*/ 2 w 4902"/>
                  <a:gd name="T1" fmla="*/ 3 h 3"/>
                  <a:gd name="T2" fmla="*/ 4902 w 4902"/>
                  <a:gd name="T3" fmla="*/ 3 h 3"/>
                  <a:gd name="T4" fmla="*/ 4900 w 4902"/>
                  <a:gd name="T5" fmla="*/ 0 h 3"/>
                  <a:gd name="T6" fmla="*/ 0 w 4902"/>
                  <a:gd name="T7" fmla="*/ 0 h 3"/>
                  <a:gd name="T8" fmla="*/ 2 w 490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2" y="3"/>
                    </a:moveTo>
                    <a:lnTo>
                      <a:pt x="4902" y="3"/>
                    </a:lnTo>
                    <a:lnTo>
                      <a:pt x="4900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B1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Freeform 12">
                <a:extLst>
                  <a:ext uri="{FF2B5EF4-FFF2-40B4-BE49-F238E27FC236}">
                    <a16:creationId xmlns:a16="http://schemas.microsoft.com/office/drawing/2014/main" id="{DD47A97D-5583-BA20-BB65-62D6803DD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51"/>
                <a:ext cx="1403" cy="35"/>
              </a:xfrm>
              <a:custGeom>
                <a:avLst/>
                <a:gdLst>
                  <a:gd name="T0" fmla="*/ 0 w 4902"/>
                  <a:gd name="T1" fmla="*/ 3 h 3"/>
                  <a:gd name="T2" fmla="*/ 4900 w 4902"/>
                  <a:gd name="T3" fmla="*/ 3 h 3"/>
                  <a:gd name="T4" fmla="*/ 4902 w 4902"/>
                  <a:gd name="T5" fmla="*/ 0 h 3"/>
                  <a:gd name="T6" fmla="*/ 2 w 4902"/>
                  <a:gd name="T7" fmla="*/ 0 h 3"/>
                  <a:gd name="T8" fmla="*/ 0 w 490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0" y="3"/>
                    </a:moveTo>
                    <a:lnTo>
                      <a:pt x="4900" y="3"/>
                    </a:lnTo>
                    <a:lnTo>
                      <a:pt x="4902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E8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Rectangle 13">
                <a:extLst>
                  <a:ext uri="{FF2B5EF4-FFF2-40B4-BE49-F238E27FC236}">
                    <a16:creationId xmlns:a16="http://schemas.microsoft.com/office/drawing/2014/main" id="{5CDC5BB9-881B-1DC0-C8C4-2547527987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9"/>
                <a:ext cx="1403" cy="35"/>
              </a:xfrm>
              <a:prstGeom prst="rect">
                <a:avLst/>
              </a:prstGeom>
              <a:solidFill>
                <a:srgbClr val="AA85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Rectangle 14">
                <a:extLst>
                  <a:ext uri="{FF2B5EF4-FFF2-40B4-BE49-F238E27FC236}">
                    <a16:creationId xmlns:a16="http://schemas.microsoft.com/office/drawing/2014/main" id="{6F0BB495-E3EA-8782-68E2-E206113A3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5"/>
                <a:ext cx="1403" cy="35"/>
              </a:xfrm>
              <a:prstGeom prst="rect">
                <a:avLst/>
              </a:prstGeom>
              <a:solidFill>
                <a:srgbClr val="A0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Rectangle 15">
                <a:extLst>
                  <a:ext uri="{FF2B5EF4-FFF2-40B4-BE49-F238E27FC236}">
                    <a16:creationId xmlns:a16="http://schemas.microsoft.com/office/drawing/2014/main" id="{9A38C24C-10C0-1023-FA58-347EFC0BE0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2"/>
                <a:ext cx="1403" cy="35"/>
              </a:xfrm>
              <a:prstGeom prst="rect">
                <a:avLst/>
              </a:prstGeom>
              <a:solidFill>
                <a:srgbClr val="97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Rectangle 16">
                <a:extLst>
                  <a:ext uri="{FF2B5EF4-FFF2-40B4-BE49-F238E27FC236}">
                    <a16:creationId xmlns:a16="http://schemas.microsoft.com/office/drawing/2014/main" id="{CDD92547-025E-7C18-8E31-6420227056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38"/>
                <a:ext cx="1403" cy="35"/>
              </a:xfrm>
              <a:prstGeom prst="rect">
                <a:avLst/>
              </a:prstGeom>
              <a:solidFill>
                <a:srgbClr val="90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Rectangle 17">
                <a:extLst>
                  <a:ext uri="{FF2B5EF4-FFF2-40B4-BE49-F238E27FC236}">
                    <a16:creationId xmlns:a16="http://schemas.microsoft.com/office/drawing/2014/main" id="{48DA26D6-4038-A216-8956-B3CC13540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33"/>
                <a:ext cx="1403" cy="35"/>
              </a:xfrm>
              <a:prstGeom prst="rect">
                <a:avLst/>
              </a:prstGeom>
              <a:solidFill>
                <a:srgbClr val="834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Rectangle 18">
                <a:extLst>
                  <a:ext uri="{FF2B5EF4-FFF2-40B4-BE49-F238E27FC236}">
                    <a16:creationId xmlns:a16="http://schemas.microsoft.com/office/drawing/2014/main" id="{CE589DE2-0C98-255F-1F4C-5511C8746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78"/>
                <a:ext cx="1403" cy="35"/>
              </a:xfrm>
              <a:prstGeom prst="rect">
                <a:avLst/>
              </a:prstGeom>
              <a:solidFill>
                <a:srgbClr val="DF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Rectangle 19">
                <a:extLst>
                  <a:ext uri="{FF2B5EF4-FFF2-40B4-BE49-F238E27FC236}">
                    <a16:creationId xmlns:a16="http://schemas.microsoft.com/office/drawing/2014/main" id="{562F9943-70EE-29F8-0EFC-9FF4F01549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2"/>
                <a:ext cx="1403" cy="35"/>
              </a:xfrm>
              <a:prstGeom prst="rect">
                <a:avLst/>
              </a:prstGeom>
              <a:solidFill>
                <a:srgbClr val="D5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Rectangle 20">
                <a:extLst>
                  <a:ext uri="{FF2B5EF4-FFF2-40B4-BE49-F238E27FC236}">
                    <a16:creationId xmlns:a16="http://schemas.microsoft.com/office/drawing/2014/main" id="{8163735E-6511-E3C5-D226-1BF059CC0E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6"/>
                <a:ext cx="1403" cy="35"/>
              </a:xfrm>
              <a:prstGeom prst="rect">
                <a:avLst/>
              </a:prstGeom>
              <a:solidFill>
                <a:srgbClr val="CBBB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Rectangle 21">
                <a:extLst>
                  <a:ext uri="{FF2B5EF4-FFF2-40B4-BE49-F238E27FC236}">
                    <a16:creationId xmlns:a16="http://schemas.microsoft.com/office/drawing/2014/main" id="{C6C0CDAE-C9CD-3D95-1D36-090B2F0C4F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9"/>
                <a:ext cx="1403" cy="35"/>
              </a:xfrm>
              <a:prstGeom prst="rect">
                <a:avLst/>
              </a:prstGeom>
              <a:solidFill>
                <a:srgbClr val="C5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Rectangle 22">
                <a:extLst>
                  <a:ext uri="{FF2B5EF4-FFF2-40B4-BE49-F238E27FC236}">
                    <a16:creationId xmlns:a16="http://schemas.microsoft.com/office/drawing/2014/main" id="{48C4F363-E865-FA70-49B0-509BE69FFA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93"/>
                <a:ext cx="1403" cy="35"/>
              </a:xfrm>
              <a:prstGeom prst="rect">
                <a:avLst/>
              </a:prstGeom>
              <a:solidFill>
                <a:srgbClr val="BB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Freeform 23">
                <a:extLst>
                  <a:ext uri="{FF2B5EF4-FFF2-40B4-BE49-F238E27FC236}">
                    <a16:creationId xmlns:a16="http://schemas.microsoft.com/office/drawing/2014/main" id="{5C1A9DD5-BE72-941E-F72C-87EEEA86E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97"/>
                <a:ext cx="1403" cy="35"/>
              </a:xfrm>
              <a:custGeom>
                <a:avLst/>
                <a:gdLst>
                  <a:gd name="T0" fmla="*/ 2 w 4902"/>
                  <a:gd name="T1" fmla="*/ 0 h 3"/>
                  <a:gd name="T2" fmla="*/ 4902 w 4902"/>
                  <a:gd name="T3" fmla="*/ 0 h 3"/>
                  <a:gd name="T4" fmla="*/ 4900 w 4902"/>
                  <a:gd name="T5" fmla="*/ 3 h 3"/>
                  <a:gd name="T6" fmla="*/ 0 w 4902"/>
                  <a:gd name="T7" fmla="*/ 3 h 3"/>
                  <a:gd name="T8" fmla="*/ 2 w 490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2" y="0"/>
                    </a:moveTo>
                    <a:lnTo>
                      <a:pt x="4902" y="0"/>
                    </a:lnTo>
                    <a:lnTo>
                      <a:pt x="4900" y="3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1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Freeform 24">
                <a:extLst>
                  <a:ext uri="{FF2B5EF4-FFF2-40B4-BE49-F238E27FC236}">
                    <a16:creationId xmlns:a16="http://schemas.microsoft.com/office/drawing/2014/main" id="{80C17D1D-B023-4EFC-996B-080B812D4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99"/>
                <a:ext cx="1403" cy="35"/>
              </a:xfrm>
              <a:custGeom>
                <a:avLst/>
                <a:gdLst>
                  <a:gd name="T0" fmla="*/ 0 w 4902"/>
                  <a:gd name="T1" fmla="*/ 0 h 4"/>
                  <a:gd name="T2" fmla="*/ 4900 w 4902"/>
                  <a:gd name="T3" fmla="*/ 0 h 4"/>
                  <a:gd name="T4" fmla="*/ 4902 w 4902"/>
                  <a:gd name="T5" fmla="*/ 4 h 4"/>
                  <a:gd name="T6" fmla="*/ 2 w 4902"/>
                  <a:gd name="T7" fmla="*/ 4 h 4"/>
                  <a:gd name="T8" fmla="*/ 0 w 490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4">
                    <a:moveTo>
                      <a:pt x="0" y="0"/>
                    </a:moveTo>
                    <a:lnTo>
                      <a:pt x="4900" y="0"/>
                    </a:lnTo>
                    <a:lnTo>
                      <a:pt x="490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8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Rectangle 25">
                <a:extLst>
                  <a:ext uri="{FF2B5EF4-FFF2-40B4-BE49-F238E27FC236}">
                    <a16:creationId xmlns:a16="http://schemas.microsoft.com/office/drawing/2014/main" id="{8BF8AC4C-822B-7454-7948-2B48EA4799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02"/>
                <a:ext cx="1403" cy="35"/>
              </a:xfrm>
              <a:prstGeom prst="rect">
                <a:avLst/>
              </a:prstGeom>
              <a:solidFill>
                <a:srgbClr val="A7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Rectangle 26">
                <a:extLst>
                  <a:ext uri="{FF2B5EF4-FFF2-40B4-BE49-F238E27FC236}">
                    <a16:creationId xmlns:a16="http://schemas.microsoft.com/office/drawing/2014/main" id="{241EF38D-0AD6-4BB7-CA0B-9A19740A3D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06"/>
                <a:ext cx="1403" cy="35"/>
              </a:xfrm>
              <a:prstGeom prst="rect">
                <a:avLst/>
              </a:prstGeom>
              <a:solidFill>
                <a:srgbClr val="9D7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Rectangle 27">
                <a:extLst>
                  <a:ext uri="{FF2B5EF4-FFF2-40B4-BE49-F238E27FC236}">
                    <a16:creationId xmlns:a16="http://schemas.microsoft.com/office/drawing/2014/main" id="{44181C0E-6EE0-D8E8-7A03-38CBF80A2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10"/>
                <a:ext cx="1403" cy="35"/>
              </a:xfrm>
              <a:prstGeom prst="rect">
                <a:avLst/>
              </a:prstGeom>
              <a:solidFill>
                <a:srgbClr val="936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Rectangle 28">
                <a:extLst>
                  <a:ext uri="{FF2B5EF4-FFF2-40B4-BE49-F238E27FC236}">
                    <a16:creationId xmlns:a16="http://schemas.microsoft.com/office/drawing/2014/main" id="{AF1AE4EA-7862-3742-B025-5F7FE992FE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22"/>
                <a:ext cx="1387" cy="27"/>
              </a:xfrm>
              <a:prstGeom prst="rect">
                <a:avLst/>
              </a:prstGeom>
              <a:solidFill>
                <a:srgbClr val="89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Rectangle 29">
                <a:extLst>
                  <a:ext uri="{FF2B5EF4-FFF2-40B4-BE49-F238E27FC236}">
                    <a16:creationId xmlns:a16="http://schemas.microsoft.com/office/drawing/2014/main" id="{F1EB98AF-3A8D-92D5-6F67-582A275FA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26"/>
                <a:ext cx="1411" cy="27"/>
              </a:xfrm>
              <a:prstGeom prst="rect">
                <a:avLst/>
              </a:prstGeom>
              <a:solidFill>
                <a:srgbClr val="8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Rectangle 30">
                <a:extLst>
                  <a:ext uri="{FF2B5EF4-FFF2-40B4-BE49-F238E27FC236}">
                    <a16:creationId xmlns:a16="http://schemas.microsoft.com/office/drawing/2014/main" id="{88051B01-3F44-FF37-CAED-CF026C0E6A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554" y="3293"/>
                <a:ext cx="1419" cy="2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Rectangle 31">
                <a:extLst>
                  <a:ext uri="{FF2B5EF4-FFF2-40B4-BE49-F238E27FC236}">
                    <a16:creationId xmlns:a16="http://schemas.microsoft.com/office/drawing/2014/main" id="{04436F31-9F8C-7ECB-0F68-43ED99A90C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188"/>
                <a:ext cx="1403" cy="36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Freeform 32">
                <a:extLst>
                  <a:ext uri="{FF2B5EF4-FFF2-40B4-BE49-F238E27FC236}">
                    <a16:creationId xmlns:a16="http://schemas.microsoft.com/office/drawing/2014/main" id="{C7E1C406-932F-5ABC-8696-D193543201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2016"/>
                <a:ext cx="956" cy="1180"/>
              </a:xfrm>
              <a:custGeom>
                <a:avLst/>
                <a:gdLst>
                  <a:gd name="T0" fmla="*/ 0 w 3546"/>
                  <a:gd name="T1" fmla="*/ 2292 h 2410"/>
                  <a:gd name="T2" fmla="*/ 0 w 3546"/>
                  <a:gd name="T3" fmla="*/ 2410 h 2410"/>
                  <a:gd name="T4" fmla="*/ 3546 w 3546"/>
                  <a:gd name="T5" fmla="*/ 2410 h 2410"/>
                  <a:gd name="T6" fmla="*/ 3546 w 3546"/>
                  <a:gd name="T7" fmla="*/ 2292 h 2410"/>
                  <a:gd name="T8" fmla="*/ 3159 w 3546"/>
                  <a:gd name="T9" fmla="*/ 2292 h 2410"/>
                  <a:gd name="T10" fmla="*/ 3159 w 3546"/>
                  <a:gd name="T11" fmla="*/ 0 h 2410"/>
                  <a:gd name="T12" fmla="*/ 3095 w 3546"/>
                  <a:gd name="T13" fmla="*/ 0 h 2410"/>
                  <a:gd name="T14" fmla="*/ 3095 w 3546"/>
                  <a:gd name="T15" fmla="*/ 2292 h 2410"/>
                  <a:gd name="T16" fmla="*/ 0 w 3546"/>
                  <a:gd name="T17" fmla="*/ 2292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46" h="2410">
                    <a:moveTo>
                      <a:pt x="0" y="2292"/>
                    </a:moveTo>
                    <a:lnTo>
                      <a:pt x="0" y="2410"/>
                    </a:lnTo>
                    <a:lnTo>
                      <a:pt x="3546" y="2410"/>
                    </a:lnTo>
                    <a:lnTo>
                      <a:pt x="3546" y="2292"/>
                    </a:lnTo>
                    <a:lnTo>
                      <a:pt x="3159" y="2292"/>
                    </a:lnTo>
                    <a:lnTo>
                      <a:pt x="3159" y="0"/>
                    </a:lnTo>
                    <a:lnTo>
                      <a:pt x="3095" y="0"/>
                    </a:lnTo>
                    <a:lnTo>
                      <a:pt x="3095" y="2292"/>
                    </a:lnTo>
                    <a:lnTo>
                      <a:pt x="0" y="2292"/>
                    </a:lnTo>
                    <a:close/>
                  </a:path>
                </a:pathLst>
              </a:custGeom>
              <a:solidFill>
                <a:srgbClr val="FF804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Rectangle 33">
                <a:extLst>
                  <a:ext uri="{FF2B5EF4-FFF2-40B4-BE49-F238E27FC236}">
                    <a16:creationId xmlns:a16="http://schemas.microsoft.com/office/drawing/2014/main" id="{9EE06481-EAAB-A853-3BA7-ECFFA15579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" y="3341"/>
                <a:ext cx="1396" cy="75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Freeform 34">
                <a:extLst>
                  <a:ext uri="{FF2B5EF4-FFF2-40B4-BE49-F238E27FC236}">
                    <a16:creationId xmlns:a16="http://schemas.microsoft.com/office/drawing/2014/main" id="{62340FD9-4DD3-04D5-F5A7-908A85FDB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" y="2008"/>
                <a:ext cx="349" cy="1196"/>
              </a:xfrm>
              <a:custGeom>
                <a:avLst/>
                <a:gdLst>
                  <a:gd name="T0" fmla="*/ 387 w 1161"/>
                  <a:gd name="T1" fmla="*/ 0 h 2410"/>
                  <a:gd name="T2" fmla="*/ 387 w 1161"/>
                  <a:gd name="T3" fmla="*/ 2292 h 2410"/>
                  <a:gd name="T4" fmla="*/ 0 w 1161"/>
                  <a:gd name="T5" fmla="*/ 2292 h 2410"/>
                  <a:gd name="T6" fmla="*/ 0 w 1161"/>
                  <a:gd name="T7" fmla="*/ 2410 h 2410"/>
                  <a:gd name="T8" fmla="*/ 1161 w 1161"/>
                  <a:gd name="T9" fmla="*/ 2410 h 2410"/>
                  <a:gd name="T10" fmla="*/ 1161 w 1161"/>
                  <a:gd name="T11" fmla="*/ 2292 h 2410"/>
                  <a:gd name="T12" fmla="*/ 453 w 1161"/>
                  <a:gd name="T13" fmla="*/ 2292 h 2410"/>
                  <a:gd name="T14" fmla="*/ 453 w 1161"/>
                  <a:gd name="T15" fmla="*/ 0 h 2410"/>
                  <a:gd name="T16" fmla="*/ 387 w 1161"/>
                  <a:gd name="T17" fmla="*/ 0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1" h="2410">
                    <a:moveTo>
                      <a:pt x="387" y="0"/>
                    </a:moveTo>
                    <a:lnTo>
                      <a:pt x="387" y="2292"/>
                    </a:lnTo>
                    <a:lnTo>
                      <a:pt x="0" y="2292"/>
                    </a:lnTo>
                    <a:lnTo>
                      <a:pt x="0" y="2410"/>
                    </a:lnTo>
                    <a:lnTo>
                      <a:pt x="1161" y="2410"/>
                    </a:lnTo>
                    <a:lnTo>
                      <a:pt x="1161" y="2292"/>
                    </a:lnTo>
                    <a:lnTo>
                      <a:pt x="453" y="2292"/>
                    </a:lnTo>
                    <a:lnTo>
                      <a:pt x="453" y="0"/>
                    </a:lnTo>
                    <a:lnTo>
                      <a:pt x="387" y="0"/>
                    </a:lnTo>
                    <a:close/>
                  </a:path>
                </a:pathLst>
              </a:custGeom>
              <a:solidFill>
                <a:srgbClr val="FF804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aphicFrame>
            <p:nvGraphicFramePr>
              <p:cNvPr id="51" name="Object 35">
                <a:extLst>
                  <a:ext uri="{FF2B5EF4-FFF2-40B4-BE49-F238E27FC236}">
                    <a16:creationId xmlns:a16="http://schemas.microsoft.com/office/drawing/2014/main" id="{9769EFAE-989C-BE96-994E-88AEF40AB72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44" y="2121"/>
              <a:ext cx="234" cy="100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VISIO" r:id="rId2" imgW="749808" imgH="2020824" progId="Visio.Drawing.11">
                      <p:embed/>
                    </p:oleObj>
                  </mc:Choice>
                  <mc:Fallback>
                    <p:oleObj name="VISIO" r:id="rId2" imgW="749808" imgH="2020824" progId="Visio.Drawing.11">
                      <p:embed/>
                      <p:pic>
                        <p:nvPicPr>
                          <p:cNvPr id="51" name="Object 35">
                            <a:extLst>
                              <a:ext uri="{FF2B5EF4-FFF2-40B4-BE49-F238E27FC236}">
                                <a16:creationId xmlns:a16="http://schemas.microsoft.com/office/drawing/2014/main" id="{9769EFAE-989C-BE96-994E-88AEF40AB72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4" y="2121"/>
                            <a:ext cx="234" cy="100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2" name="Rectangle 36">
                <a:extLst>
                  <a:ext uri="{FF2B5EF4-FFF2-40B4-BE49-F238E27FC236}">
                    <a16:creationId xmlns:a16="http://schemas.microsoft.com/office/drawing/2014/main" id="{2C6D1117-EEC3-D52C-A948-F9DF8A2CC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3" y="1896"/>
                <a:ext cx="1923" cy="3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Rectangle 37">
                <a:extLst>
                  <a:ext uri="{FF2B5EF4-FFF2-40B4-BE49-F238E27FC236}">
                    <a16:creationId xmlns:a16="http://schemas.microsoft.com/office/drawing/2014/main" id="{1A5CB135-C46A-24ED-DAAF-5114A7585E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3" y="1764"/>
                <a:ext cx="1883" cy="6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Rectangle 38">
                <a:extLst>
                  <a:ext uri="{FF2B5EF4-FFF2-40B4-BE49-F238E27FC236}">
                    <a16:creationId xmlns:a16="http://schemas.microsoft.com/office/drawing/2014/main" id="{6758EB35-E885-89A2-9E1D-5DC296A23A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6" y="1709"/>
                <a:ext cx="1890" cy="66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Rectangle 39">
                <a:extLst>
                  <a:ext uri="{FF2B5EF4-FFF2-40B4-BE49-F238E27FC236}">
                    <a16:creationId xmlns:a16="http://schemas.microsoft.com/office/drawing/2014/main" id="{415ADA26-3790-2A5D-08FF-38F34331DB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6" y="1933"/>
                <a:ext cx="1882" cy="66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Rectangle 40">
                <a:extLst>
                  <a:ext uri="{FF2B5EF4-FFF2-40B4-BE49-F238E27FC236}">
                    <a16:creationId xmlns:a16="http://schemas.microsoft.com/office/drawing/2014/main" id="{3E3FE136-F294-820A-5533-03C5008213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4" y="1932"/>
                <a:ext cx="136" cy="6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" name="Oval 42">
              <a:extLst>
                <a:ext uri="{FF2B5EF4-FFF2-40B4-BE49-F238E27FC236}">
                  <a16:creationId xmlns:a16="http://schemas.microsoft.com/office/drawing/2014/main" id="{708E6CC4-D71E-D9BD-43B8-69D693585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8000" y="3016282"/>
              <a:ext cx="654017" cy="761936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F5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aphicFrame>
          <p:nvGraphicFramePr>
            <p:cNvPr id="17" name="Object 43">
              <a:extLst>
                <a:ext uri="{FF2B5EF4-FFF2-40B4-BE49-F238E27FC236}">
                  <a16:creationId xmlns:a16="http://schemas.microsoft.com/office/drawing/2014/main" id="{38515AD6-B01F-721C-3426-7E51B91DA330}"/>
                </a:ext>
              </a:extLst>
            </p:cNvPr>
            <p:cNvGraphicFramePr>
              <a:graphicFrameLocks noGrp="1" noChangeAspect="1"/>
            </p:cNvGraphicFramePr>
            <p:nvPr>
              <p:ph idx="1"/>
            </p:nvPr>
          </p:nvGraphicFramePr>
          <p:xfrm>
            <a:off x="1801813" y="3327400"/>
            <a:ext cx="4662487" cy="160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ISIO" r:id="rId4" imgW="4660245" imgH="159754" progId="Visio.Drawing.11">
                    <p:embed/>
                  </p:oleObj>
                </mc:Choice>
                <mc:Fallback>
                  <p:oleObj name="VISIO" r:id="rId4" imgW="4660245" imgH="159754" progId="Visio.Drawing.11">
                    <p:embed/>
                    <p:pic>
                      <p:nvPicPr>
                        <p:cNvPr id="17" name="Object 43">
                          <a:extLst>
                            <a:ext uri="{FF2B5EF4-FFF2-40B4-BE49-F238E27FC236}">
                              <a16:creationId xmlns:a16="http://schemas.microsoft.com/office/drawing/2014/main" id="{38515AD6-B01F-721C-3426-7E51B91DA330}"/>
                            </a:ext>
                          </a:extLst>
                        </p:cNvPr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1813" y="3327400"/>
                          <a:ext cx="4662487" cy="1603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Oval 44">
              <a:extLst>
                <a:ext uri="{FF2B5EF4-FFF2-40B4-BE49-F238E27FC236}">
                  <a16:creationId xmlns:a16="http://schemas.microsoft.com/office/drawing/2014/main" id="{73D489E0-B052-BCFA-BB31-72E3FEF3F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1625600"/>
              <a:ext cx="342900" cy="1397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Line 45">
              <a:extLst>
                <a:ext uri="{FF2B5EF4-FFF2-40B4-BE49-F238E27FC236}">
                  <a16:creationId xmlns:a16="http://schemas.microsoft.com/office/drawing/2014/main" id="{2B227300-C5EB-21AB-7AD6-294DCE37AB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0900" y="1689100"/>
              <a:ext cx="3175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448B64-57A6-793C-B77B-557A3805D743}"/>
              </a:ext>
            </a:extLst>
          </p:cNvPr>
          <p:cNvSpPr txBox="1"/>
          <p:nvPr/>
        </p:nvSpPr>
        <p:spPr>
          <a:xfrm rot="426133">
            <a:off x="2342788" y="1539576"/>
            <a:ext cx="99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drive beam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D58A16-6813-BA66-AEA4-E26AAEAAD003}"/>
              </a:ext>
            </a:extLst>
          </p:cNvPr>
          <p:cNvSpPr txBox="1"/>
          <p:nvPr/>
        </p:nvSpPr>
        <p:spPr>
          <a:xfrm rot="232635">
            <a:off x="2796013" y="706632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main beam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CD6C892-A5FB-86A7-DA3B-097B9BD00303}"/>
              </a:ext>
            </a:extLst>
          </p:cNvPr>
          <p:cNvSpPr/>
          <p:nvPr/>
        </p:nvSpPr>
        <p:spPr>
          <a:xfrm>
            <a:off x="3633072" y="1073100"/>
            <a:ext cx="1021556" cy="885825"/>
          </a:xfrm>
          <a:custGeom>
            <a:avLst/>
            <a:gdLst>
              <a:gd name="connsiteX0" fmla="*/ 666750 w 1362075"/>
              <a:gd name="connsiteY0" fmla="*/ 752475 h 1181100"/>
              <a:gd name="connsiteX1" fmla="*/ 0 w 1362075"/>
              <a:gd name="connsiteY1" fmla="*/ 752475 h 1181100"/>
              <a:gd name="connsiteX2" fmla="*/ 0 w 1362075"/>
              <a:gd name="connsiteY2" fmla="*/ 1181100 h 1181100"/>
              <a:gd name="connsiteX3" fmla="*/ 1362075 w 1362075"/>
              <a:gd name="connsiteY3" fmla="*/ 1181100 h 1181100"/>
              <a:gd name="connsiteX4" fmla="*/ 1362075 w 1362075"/>
              <a:gd name="connsiteY4" fmla="*/ 771525 h 1181100"/>
              <a:gd name="connsiteX5" fmla="*/ 1162050 w 1362075"/>
              <a:gd name="connsiteY5" fmla="*/ 771525 h 1181100"/>
              <a:gd name="connsiteX6" fmla="*/ 1162050 w 1362075"/>
              <a:gd name="connsiteY6" fmla="*/ 0 h 1181100"/>
              <a:gd name="connsiteX7" fmla="*/ 666750 w 1362075"/>
              <a:gd name="connsiteY7" fmla="*/ 0 h 1181100"/>
              <a:gd name="connsiteX8" fmla="*/ 666750 w 1362075"/>
              <a:gd name="connsiteY8" fmla="*/ 752475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2075" h="1181100">
                <a:moveTo>
                  <a:pt x="666750" y="752475"/>
                </a:moveTo>
                <a:lnTo>
                  <a:pt x="0" y="752475"/>
                </a:lnTo>
                <a:lnTo>
                  <a:pt x="0" y="1181100"/>
                </a:lnTo>
                <a:lnTo>
                  <a:pt x="1362075" y="1181100"/>
                </a:lnTo>
                <a:lnTo>
                  <a:pt x="1362075" y="771525"/>
                </a:lnTo>
                <a:lnTo>
                  <a:pt x="1162050" y="771525"/>
                </a:lnTo>
                <a:lnTo>
                  <a:pt x="1162050" y="0"/>
                </a:lnTo>
                <a:lnTo>
                  <a:pt x="666750" y="0"/>
                </a:lnTo>
                <a:lnTo>
                  <a:pt x="666750" y="752475"/>
                </a:lnTo>
                <a:close/>
              </a:path>
            </a:pathLst>
          </a:custGeom>
          <a:noFill/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C51373-A404-C49E-F493-606E2C34E9A3}"/>
              </a:ext>
            </a:extLst>
          </p:cNvPr>
          <p:cNvSpPr txBox="1"/>
          <p:nvPr/>
        </p:nvSpPr>
        <p:spPr>
          <a:xfrm>
            <a:off x="4621270" y="1914338"/>
            <a:ext cx="2156093" cy="46166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609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Power Extraction and Transfer Structure (PETS)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1FE90F-17C2-0AAA-2C00-0A2E2FC73E71}"/>
              </a:ext>
            </a:extLst>
          </p:cNvPr>
          <p:cNvSpPr/>
          <p:nvPr/>
        </p:nvSpPr>
        <p:spPr>
          <a:xfrm>
            <a:off x="4075325" y="793671"/>
            <a:ext cx="1286534" cy="242967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7FFF2A-230E-51A9-26D7-E31F8E86CA2F}"/>
              </a:ext>
            </a:extLst>
          </p:cNvPr>
          <p:cNvSpPr txBox="1"/>
          <p:nvPr/>
        </p:nvSpPr>
        <p:spPr>
          <a:xfrm>
            <a:off x="5322588" y="551501"/>
            <a:ext cx="1138096" cy="276999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Accelerator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9A5BE94-A29F-98FD-2B81-3CCE315AF3A5}"/>
              </a:ext>
            </a:extLst>
          </p:cNvPr>
          <p:cNvSpPr txBox="1">
            <a:spLocks/>
          </p:cNvSpPr>
          <p:nvPr/>
        </p:nvSpPr>
        <p:spPr>
          <a:xfrm>
            <a:off x="2414089" y="171223"/>
            <a:ext cx="3091847" cy="3747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958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667" b="1" kern="1200" baseline="0">
                <a:solidFill>
                  <a:srgbClr val="0065A2"/>
                </a:solidFill>
                <a:latin typeface="+mn-lt"/>
                <a:ea typeface="+mn-ea"/>
                <a:cs typeface="+mn-cs"/>
              </a:defRPr>
            </a:lvl1pPr>
            <a:lvl2pPr marL="694249" indent="-315376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007" indent="-249760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49881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754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Two Beam Acceleration </a:t>
            </a:r>
          </a:p>
        </p:txBody>
      </p:sp>
      <p:sp>
        <p:nvSpPr>
          <p:cNvPr id="57" name="Slide Number Placeholder 30">
            <a:extLst>
              <a:ext uri="{FF2B5EF4-FFF2-40B4-BE49-F238E27FC236}">
                <a16:creationId xmlns:a16="http://schemas.microsoft.com/office/drawing/2014/main" id="{E3F273CD-44C3-2E6E-1E10-F2EEC29A1173}"/>
              </a:ext>
            </a:extLst>
          </p:cNvPr>
          <p:cNvSpPr txBox="1">
            <a:spLocks/>
          </p:cNvSpPr>
          <p:nvPr/>
        </p:nvSpPr>
        <p:spPr>
          <a:xfrm>
            <a:off x="4351721" y="4801418"/>
            <a:ext cx="750850" cy="202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EFAAC5A-9C4F-4278-920D-DF2BAB595749}" type="slidenum">
              <a:rPr lang="en-US" sz="1260" smtClean="0"/>
              <a:pPr/>
              <a:t>17</a:t>
            </a:fld>
            <a:r>
              <a:rPr lang="en-US" sz="1260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194868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538BB-1043-B8C6-6AC9-3EFB54438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15675"/>
            <a:ext cx="8372901" cy="454684"/>
          </a:xfrm>
        </p:spPr>
        <p:txBody>
          <a:bodyPr/>
          <a:lstStyle/>
          <a:p>
            <a:r>
              <a:rPr lang="en-US" sz="2400" dirty="0"/>
              <a:t>short pulse rf generation at the </a:t>
            </a:r>
            <a:r>
              <a:rPr lang="en-US" sz="2400" dirty="0" err="1"/>
              <a:t>awa</a:t>
            </a:r>
            <a:endParaRPr lang="en-US" sz="2400" dirty="0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48B314D9-3552-44BB-37F2-50FF72BA11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482137"/>
            <a:ext cx="8372901" cy="374786"/>
          </a:xfrm>
        </p:spPr>
        <p:txBody>
          <a:bodyPr/>
          <a:lstStyle/>
          <a:p>
            <a:r>
              <a:rPr lang="en-US" dirty="0"/>
              <a:t>TBA drive beam PETS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41C067-7DA9-F4F1-07C2-ED00669360A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578" y="881074"/>
            <a:ext cx="8038422" cy="2867001"/>
          </a:xfrm>
          <a:prstGeom prst="rect">
            <a:avLst/>
          </a:prstGeom>
        </p:spPr>
      </p:pic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E63481A0-FB82-0E1C-98CD-EF83D2E15AEB}"/>
              </a:ext>
            </a:extLst>
          </p:cNvPr>
          <p:cNvSpPr/>
          <p:nvPr/>
        </p:nvSpPr>
        <p:spPr>
          <a:xfrm>
            <a:off x="5479425" y="876236"/>
            <a:ext cx="3075918" cy="1948510"/>
          </a:xfrm>
          <a:prstGeom prst="roundRect">
            <a:avLst>
              <a:gd name="adj" fmla="val 4561"/>
            </a:avLst>
          </a:prstGeom>
          <a:noFill/>
          <a:ln w="22225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4B0528-AC0C-DAAF-2920-C0582F488CFE}"/>
              </a:ext>
            </a:extLst>
          </p:cNvPr>
          <p:cNvSpPr txBox="1"/>
          <p:nvPr/>
        </p:nvSpPr>
        <p:spPr>
          <a:xfrm rot="20565407">
            <a:off x="5189981" y="1838301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36F0D9-BF3B-D209-D5EA-ADCC3082F43F}"/>
              </a:ext>
            </a:extLst>
          </p:cNvPr>
          <p:cNvSpPr txBox="1"/>
          <p:nvPr/>
        </p:nvSpPr>
        <p:spPr>
          <a:xfrm>
            <a:off x="5608036" y="716263"/>
            <a:ext cx="844735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500" b="1" dirty="0">
                <a:solidFill>
                  <a:schemeClr val="accent2"/>
                </a:solidFill>
              </a:rPr>
              <a:t>ZONE1</a:t>
            </a:r>
            <a:endParaRPr lang="en-US" sz="1200" b="1" dirty="0">
              <a:solidFill>
                <a:schemeClr val="accent2"/>
              </a:solidFill>
            </a:endParaRPr>
          </a:p>
        </p:txBody>
      </p:sp>
      <p:sp>
        <p:nvSpPr>
          <p:cNvPr id="10" name="Rounded Rectangle 22">
            <a:extLst>
              <a:ext uri="{FF2B5EF4-FFF2-40B4-BE49-F238E27FC236}">
                <a16:creationId xmlns:a16="http://schemas.microsoft.com/office/drawing/2014/main" id="{D72693E3-49C4-9CA7-28C5-365F09ACEC06}"/>
              </a:ext>
            </a:extLst>
          </p:cNvPr>
          <p:cNvSpPr/>
          <p:nvPr/>
        </p:nvSpPr>
        <p:spPr>
          <a:xfrm>
            <a:off x="1236181" y="2005114"/>
            <a:ext cx="2452921" cy="1849005"/>
          </a:xfrm>
          <a:prstGeom prst="roundRect">
            <a:avLst>
              <a:gd name="adj" fmla="val 4561"/>
            </a:avLst>
          </a:prstGeom>
          <a:noFill/>
          <a:ln w="2222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3DCC30-95F8-7AB4-3D62-98E236CC447B}"/>
              </a:ext>
            </a:extLst>
          </p:cNvPr>
          <p:cNvSpPr txBox="1"/>
          <p:nvPr/>
        </p:nvSpPr>
        <p:spPr>
          <a:xfrm>
            <a:off x="1343360" y="1843532"/>
            <a:ext cx="930403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accent6"/>
                </a:solidFill>
              </a:rPr>
              <a:t>ZONE3a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8126C7-7515-D636-37D2-E62F73BA8BF9}"/>
              </a:ext>
            </a:extLst>
          </p:cNvPr>
          <p:cNvSpPr txBox="1"/>
          <p:nvPr/>
        </p:nvSpPr>
        <p:spPr>
          <a:xfrm rot="20592371">
            <a:off x="362291" y="3252205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6759B3-4524-C23C-09C9-4070ED6468F0}"/>
              </a:ext>
            </a:extLst>
          </p:cNvPr>
          <p:cNvSpPr txBox="1"/>
          <p:nvPr/>
        </p:nvSpPr>
        <p:spPr>
          <a:xfrm rot="20584172">
            <a:off x="3590818" y="2580158"/>
            <a:ext cx="1875674" cy="184666"/>
          </a:xfrm>
          <a:prstGeom prst="rect">
            <a:avLst/>
          </a:prstGeom>
          <a:solidFill>
            <a:schemeClr val="bg1">
              <a:alpha val="78721"/>
            </a:schemeClr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magnets &amp; diagnostics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0EE10F9-3987-ED6C-A88B-CF2DDD832D87}"/>
              </a:ext>
            </a:extLst>
          </p:cNvPr>
          <p:cNvCxnSpPr>
            <a:cxnSpLocks/>
          </p:cNvCxnSpPr>
          <p:nvPr/>
        </p:nvCxnSpPr>
        <p:spPr>
          <a:xfrm flipH="1">
            <a:off x="1387758" y="1355075"/>
            <a:ext cx="5181505" cy="1564633"/>
          </a:xfrm>
          <a:prstGeom prst="straightConnector1">
            <a:avLst/>
          </a:prstGeom>
          <a:ln w="3175">
            <a:solidFill>
              <a:schemeClr val="accent6"/>
            </a:solidFill>
            <a:prstDash val="lg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A03EE06-95ED-D37B-8744-C53B3745C793}"/>
              </a:ext>
            </a:extLst>
          </p:cNvPr>
          <p:cNvSpPr txBox="1"/>
          <p:nvPr/>
        </p:nvSpPr>
        <p:spPr>
          <a:xfrm rot="20594940">
            <a:off x="3522938" y="1173332"/>
            <a:ext cx="1656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/>
                </a:solidFill>
              </a:rPr>
              <a:t>Drive bunch train</a:t>
            </a:r>
          </a:p>
          <a:p>
            <a:pPr algn="ctr"/>
            <a:r>
              <a:rPr lang="en-US" sz="1200" dirty="0">
                <a:solidFill>
                  <a:schemeClr val="accent6"/>
                </a:solidFill>
              </a:rPr>
              <a:t> </a:t>
            </a:r>
            <a:r>
              <a:rPr lang="en-US" dirty="0">
                <a:solidFill>
                  <a:schemeClr val="accent6"/>
                </a:solidFill>
              </a:rPr>
              <a:t>-</a:t>
            </a:r>
            <a:r>
              <a:rPr lang="en-US" sz="1200" dirty="0">
                <a:solidFill>
                  <a:schemeClr val="accent6"/>
                </a:solidFill>
              </a:rPr>
              <a:t>5 GW beam power</a:t>
            </a:r>
          </a:p>
          <a:p>
            <a:pPr algn="ctr"/>
            <a:r>
              <a:rPr lang="en-US" sz="1200" dirty="0">
                <a:solidFill>
                  <a:schemeClr val="accent6"/>
                </a:solidFill>
              </a:rPr>
              <a:t> -100A, 6 </a:t>
            </a:r>
            <a:r>
              <a:rPr lang="en-US" sz="1200" dirty="0" err="1">
                <a:solidFill>
                  <a:schemeClr val="accent6"/>
                </a:solidFill>
              </a:rPr>
              <a:t>nsec</a:t>
            </a:r>
            <a:endParaRPr lang="en-US" sz="1200" dirty="0">
              <a:solidFill>
                <a:schemeClr val="accent6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B20AC9-3C02-74B5-E34B-93F202880D75}"/>
              </a:ext>
            </a:extLst>
          </p:cNvPr>
          <p:cNvSpPr txBox="1"/>
          <p:nvPr/>
        </p:nvSpPr>
        <p:spPr>
          <a:xfrm>
            <a:off x="5511407" y="2855453"/>
            <a:ext cx="3075919" cy="55399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45720" tIns="0" rIns="4572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2"/>
                </a:solidFill>
              </a:rPr>
              <a:t>1.3 GHz Drive gun (Cs</a:t>
            </a:r>
            <a:r>
              <a:rPr lang="en-US" sz="1200" baseline="-25000" dirty="0">
                <a:solidFill>
                  <a:schemeClr val="accent2"/>
                </a:solidFill>
              </a:rPr>
              <a:t>2</a:t>
            </a:r>
            <a:r>
              <a:rPr lang="en-US" sz="1200" dirty="0">
                <a:solidFill>
                  <a:schemeClr val="accent2"/>
                </a:solidFill>
              </a:rPr>
              <a:t>Te photocathode)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2"/>
                </a:solidFill>
              </a:rPr>
              <a:t>High charge bunch train (up to 600 </a:t>
            </a:r>
            <a:r>
              <a:rPr lang="en-US" sz="1200" dirty="0" err="1">
                <a:solidFill>
                  <a:schemeClr val="accent2"/>
                </a:solidFill>
              </a:rPr>
              <a:t>nC</a:t>
            </a:r>
            <a:r>
              <a:rPr lang="en-US" sz="1200" dirty="0">
                <a:solidFill>
                  <a:schemeClr val="accent2"/>
                </a:solidFill>
              </a:rPr>
              <a:t>) 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2"/>
                </a:solidFill>
              </a:rPr>
              <a:t>Final beam energy: ~65 MeV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C4D3FB-6B57-B3F7-1156-ABDC1BCB6824}"/>
              </a:ext>
            </a:extLst>
          </p:cNvPr>
          <p:cNvSpPr txBox="1"/>
          <p:nvPr/>
        </p:nvSpPr>
        <p:spPr>
          <a:xfrm rot="20565407">
            <a:off x="3880201" y="1488267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</a:rPr>
              <a:t>……..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A6E7AB-E502-C89D-2E3D-002B7F129FAC}"/>
              </a:ext>
            </a:extLst>
          </p:cNvPr>
          <p:cNvSpPr txBox="1"/>
          <p:nvPr/>
        </p:nvSpPr>
        <p:spPr>
          <a:xfrm>
            <a:off x="6365110" y="722277"/>
            <a:ext cx="180734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(Drive RF photoinjector)</a:t>
            </a:r>
            <a:endParaRPr lang="en-US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6667E0-7656-3CD3-619A-6A6D1B1BA7B7}"/>
              </a:ext>
            </a:extLst>
          </p:cNvPr>
          <p:cNvSpPr txBox="1"/>
          <p:nvPr/>
        </p:nvSpPr>
        <p:spPr>
          <a:xfrm>
            <a:off x="2207955" y="1851493"/>
            <a:ext cx="71232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</a:rPr>
              <a:t>(PETS)</a:t>
            </a:r>
            <a:endParaRPr lang="en-US" sz="1200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E88CEA2-6003-CD31-6157-69710036DADE}"/>
              </a:ext>
            </a:extLst>
          </p:cNvPr>
          <p:cNvCxnSpPr>
            <a:cxnSpLocks/>
          </p:cNvCxnSpPr>
          <p:nvPr/>
        </p:nvCxnSpPr>
        <p:spPr>
          <a:xfrm>
            <a:off x="3338235" y="2763334"/>
            <a:ext cx="833715" cy="646117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DECB1CC-60D0-BC92-12D4-230CFC878A7B}"/>
              </a:ext>
            </a:extLst>
          </p:cNvPr>
          <p:cNvSpPr txBox="1"/>
          <p:nvPr/>
        </p:nvSpPr>
        <p:spPr>
          <a:xfrm rot="2295289">
            <a:off x="3946885" y="3599031"/>
            <a:ext cx="1457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/>
                </a:solidFill>
              </a:rPr>
              <a:t>Short RF pul</a:t>
            </a:r>
            <a:r>
              <a:rPr lang="en-US" b="1" dirty="0">
                <a:solidFill>
                  <a:schemeClr val="accent6"/>
                </a:solidFill>
              </a:rPr>
              <a:t>se</a:t>
            </a:r>
          </a:p>
          <a:p>
            <a:pPr algn="ctr"/>
            <a:r>
              <a:rPr lang="en-US" sz="1400" b="1" dirty="0">
                <a:solidFill>
                  <a:schemeClr val="accent6"/>
                </a:solidFill>
              </a:rPr>
              <a:t>(2 Hz)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ED6614-1F90-2431-AE6C-44D808F4D5E4}"/>
              </a:ext>
            </a:extLst>
          </p:cNvPr>
          <p:cNvSpPr txBox="1"/>
          <p:nvPr/>
        </p:nvSpPr>
        <p:spPr>
          <a:xfrm>
            <a:off x="5452734" y="3529578"/>
            <a:ext cx="26658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b="1" dirty="0">
                <a:solidFill>
                  <a:srgbClr val="CD202C"/>
                </a:solidFill>
              </a:rPr>
              <a:t>Harmonics of 1.3 GHz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CD202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60375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D202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7.8 GHz</a:t>
            </a:r>
          </a:p>
          <a:p>
            <a:pPr marL="460375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D202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11.7 GHz</a:t>
            </a:r>
          </a:p>
          <a:p>
            <a:pPr marL="460375" indent="-176213">
              <a:buFont typeface="Arial" panose="020B0604020202020204" pitchFamily="34" charset="0"/>
              <a:buChar char="•"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D202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26 GHz</a:t>
            </a:r>
          </a:p>
          <a:p>
            <a:pPr marL="460375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CD202C"/>
                </a:solidFill>
              </a:rPr>
              <a:t>91 GHz</a:t>
            </a:r>
          </a:p>
          <a:p>
            <a:pPr marL="460375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CD202C"/>
                </a:solidFill>
              </a:rPr>
              <a:t>182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D202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GHz</a:t>
            </a:r>
          </a:p>
        </p:txBody>
      </p:sp>
      <p:sp>
        <p:nvSpPr>
          <p:cNvPr id="49" name="Left Brace 48">
            <a:extLst>
              <a:ext uri="{FF2B5EF4-FFF2-40B4-BE49-F238E27FC236}">
                <a16:creationId xmlns:a16="http://schemas.microsoft.com/office/drawing/2014/main" id="{C9A62268-41A9-9051-71C9-3C70AF0D1C94}"/>
              </a:ext>
            </a:extLst>
          </p:cNvPr>
          <p:cNvSpPr/>
          <p:nvPr/>
        </p:nvSpPr>
        <p:spPr>
          <a:xfrm>
            <a:off x="5279697" y="3490792"/>
            <a:ext cx="307910" cy="1310617"/>
          </a:xfrm>
          <a:prstGeom prst="leftBrace">
            <a:avLst>
              <a:gd name="adj1" fmla="val 8333"/>
              <a:gd name="adj2" fmla="val 50969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A963012-74F9-EAD0-9155-978D6D93BF31}"/>
              </a:ext>
            </a:extLst>
          </p:cNvPr>
          <p:cNvCxnSpPr/>
          <p:nvPr/>
        </p:nvCxnSpPr>
        <p:spPr>
          <a:xfrm>
            <a:off x="2676525" y="2090136"/>
            <a:ext cx="783977" cy="557814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D56002-6ADA-7DCC-B288-9D5471398C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218" y="4189100"/>
            <a:ext cx="4534894" cy="46890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D5F1E50-D167-3573-24CA-A9CA3D22BCCB}"/>
              </a:ext>
            </a:extLst>
          </p:cNvPr>
          <p:cNvCxnSpPr>
            <a:cxnSpLocks/>
          </p:cNvCxnSpPr>
          <p:nvPr/>
        </p:nvCxnSpPr>
        <p:spPr>
          <a:xfrm flipH="1">
            <a:off x="2273763" y="3860641"/>
            <a:ext cx="733756" cy="61425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ounded Rectangle 22">
            <a:extLst>
              <a:ext uri="{FF2B5EF4-FFF2-40B4-BE49-F238E27FC236}">
                <a16:creationId xmlns:a16="http://schemas.microsoft.com/office/drawing/2014/main" id="{2B1CF20C-D6D7-8B37-1FB1-60C94A215761}"/>
              </a:ext>
            </a:extLst>
          </p:cNvPr>
          <p:cNvSpPr/>
          <p:nvPr/>
        </p:nvSpPr>
        <p:spPr>
          <a:xfrm>
            <a:off x="1928544" y="4474891"/>
            <a:ext cx="349750" cy="235642"/>
          </a:xfrm>
          <a:prstGeom prst="roundRect">
            <a:avLst>
              <a:gd name="adj" fmla="val 4561"/>
            </a:avLst>
          </a:prstGeom>
          <a:noFill/>
          <a:ln w="2222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7" name="Slide Number Placeholder 30">
            <a:extLst>
              <a:ext uri="{FF2B5EF4-FFF2-40B4-BE49-F238E27FC236}">
                <a16:creationId xmlns:a16="http://schemas.microsoft.com/office/drawing/2014/main" id="{BA5216E4-FCEA-ED8D-9A0B-D2F71C0A9314}"/>
              </a:ext>
            </a:extLst>
          </p:cNvPr>
          <p:cNvSpPr txBox="1">
            <a:spLocks/>
          </p:cNvSpPr>
          <p:nvPr/>
        </p:nvSpPr>
        <p:spPr>
          <a:xfrm>
            <a:off x="4351721" y="4801418"/>
            <a:ext cx="750850" cy="202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EFAAC5A-9C4F-4278-920D-DF2BAB595749}" type="slidenum">
              <a:rPr lang="en-US" sz="1260" smtClean="0"/>
              <a:pPr/>
              <a:t>18</a:t>
            </a:fld>
            <a:r>
              <a:rPr lang="en-US" sz="1260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2123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32521-FE42-FCCC-5B3A-ED5B092A4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9">
            <a:extLst>
              <a:ext uri="{FF2B5EF4-FFF2-40B4-BE49-F238E27FC236}">
                <a16:creationId xmlns:a16="http://schemas.microsoft.com/office/drawing/2014/main" id="{B2C6F086-CA0C-AB6B-DF43-59F847B25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77433"/>
            <a:ext cx="8372901" cy="26614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Producing Short pulse rf power (I)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60290-DBBE-98CE-70A9-8E1159A2EF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0040" y="382735"/>
            <a:ext cx="8372901" cy="374786"/>
          </a:xfrm>
        </p:spPr>
        <p:txBody>
          <a:bodyPr/>
          <a:lstStyle/>
          <a:p>
            <a:r>
              <a:rPr lang="en-US" sz="1800" dirty="0"/>
              <a:t>---towards 1 GW by Dielectric X-band PETS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B8474B-63F6-12EA-1A4D-1910211DDB1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43400" y="4916242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z="1400" smtClean="0">
                <a:solidFill>
                  <a:srgbClr val="000000"/>
                </a:solidFill>
              </a:rPr>
              <a:pPr/>
              <a:t>19</a:t>
            </a:fld>
            <a:r>
              <a:rPr lang="en-US" sz="1400" dirty="0">
                <a:solidFill>
                  <a:srgbClr val="000000"/>
                </a:solidFill>
              </a:rPr>
              <a:t>/30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ECB7EB2-1ED3-CA3C-01A7-CBB93B260175}"/>
              </a:ext>
            </a:extLst>
          </p:cNvPr>
          <p:cNvSpPr/>
          <p:nvPr/>
        </p:nvSpPr>
        <p:spPr>
          <a:xfrm>
            <a:off x="452919" y="1076914"/>
            <a:ext cx="2651760" cy="1737360"/>
          </a:xfrm>
          <a:prstGeom prst="rect">
            <a:avLst/>
          </a:prstGeom>
          <a:noFill/>
          <a:ln w="19050">
            <a:solidFill>
              <a:srgbClr val="0070C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5FCD53A-257E-5315-A03D-17BF56EA34A2}"/>
              </a:ext>
            </a:extLst>
          </p:cNvPr>
          <p:cNvSpPr/>
          <p:nvPr/>
        </p:nvSpPr>
        <p:spPr>
          <a:xfrm>
            <a:off x="3348352" y="1095259"/>
            <a:ext cx="2651760" cy="1737360"/>
          </a:xfrm>
          <a:prstGeom prst="rect">
            <a:avLst/>
          </a:prstGeom>
          <a:noFill/>
          <a:ln w="19050">
            <a:solidFill>
              <a:srgbClr val="0070C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080121D-D498-0EC4-E2B0-50F05C13C797}"/>
              </a:ext>
            </a:extLst>
          </p:cNvPr>
          <p:cNvSpPr/>
          <p:nvPr/>
        </p:nvSpPr>
        <p:spPr>
          <a:xfrm>
            <a:off x="6243786" y="1076914"/>
            <a:ext cx="2651760" cy="1737360"/>
          </a:xfrm>
          <a:prstGeom prst="rect">
            <a:avLst/>
          </a:prstGeom>
          <a:noFill/>
          <a:ln w="19050">
            <a:solidFill>
              <a:srgbClr val="0070C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8A1D9F-E5BC-E4D8-F5B7-8CB7BF55DCC5}"/>
              </a:ext>
            </a:extLst>
          </p:cNvPr>
          <p:cNvSpPr txBox="1"/>
          <p:nvPr/>
        </p:nvSpPr>
        <p:spPr>
          <a:xfrm>
            <a:off x="504946" y="875809"/>
            <a:ext cx="1281064" cy="264668"/>
          </a:xfrm>
          <a:prstGeom prst="rect">
            <a:avLst/>
          </a:prstGeom>
          <a:solidFill>
            <a:schemeClr val="bg1"/>
          </a:solidFill>
          <a:ln w="19050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1100" b="1" dirty="0">
                <a:solidFill>
                  <a:srgbClr val="0070C0"/>
                </a:solidFill>
              </a:rPr>
              <a:t>Physics design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51BB888-DA07-A324-9FE5-AF3ECCED7A52}"/>
              </a:ext>
            </a:extLst>
          </p:cNvPr>
          <p:cNvSpPr txBox="1"/>
          <p:nvPr/>
        </p:nvSpPr>
        <p:spPr>
          <a:xfrm>
            <a:off x="3396053" y="889891"/>
            <a:ext cx="1543190" cy="272391"/>
          </a:xfrm>
          <a:prstGeom prst="rect">
            <a:avLst/>
          </a:prstGeom>
          <a:solidFill>
            <a:schemeClr val="bg1"/>
          </a:solidFill>
          <a:ln w="19050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1100" b="1" dirty="0">
                <a:solidFill>
                  <a:srgbClr val="0070C0"/>
                </a:solidFill>
              </a:rPr>
              <a:t>Mechanical design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BCCA0D-1EAC-EA35-950F-87F48D8D9BD4}"/>
              </a:ext>
            </a:extLst>
          </p:cNvPr>
          <p:cNvSpPr txBox="1"/>
          <p:nvPr/>
        </p:nvSpPr>
        <p:spPr>
          <a:xfrm>
            <a:off x="6301051" y="860650"/>
            <a:ext cx="1027138" cy="272391"/>
          </a:xfrm>
          <a:prstGeom prst="rect">
            <a:avLst/>
          </a:prstGeom>
          <a:solidFill>
            <a:schemeClr val="bg1"/>
          </a:solidFill>
          <a:ln w="19050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1100" b="1" dirty="0">
                <a:solidFill>
                  <a:srgbClr val="0070C0"/>
                </a:solidFill>
              </a:rPr>
              <a:t>Fabrication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A3E230B-0D4E-15F1-CCAA-A20EF9F3F3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665" y="1220830"/>
            <a:ext cx="1739769" cy="7227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89952CD-B249-8646-4DD7-02B3D8E938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2155" y="1359318"/>
            <a:ext cx="771208" cy="46144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1699F4B-A868-533F-5F15-EBC94A0E6C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682" y="1220830"/>
            <a:ext cx="1770284" cy="132771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C413B84-DB24-7985-D0A8-7433D112B4A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0871" y="1869529"/>
            <a:ext cx="1942492" cy="85927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8D0E4F2-50E4-2760-97A8-A53825EDBC7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34465" y="1107973"/>
            <a:ext cx="709630" cy="85455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B483CF7-4C03-2699-6888-CDDDA1DCA6A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47764" y="1943602"/>
            <a:ext cx="696331" cy="76697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0A6DEAB-4614-BAAC-6654-5EA2A52572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/>
          <a:stretch/>
        </p:blipFill>
        <p:spPr>
          <a:xfrm rot="10800000" flipH="1">
            <a:off x="6341195" y="1132307"/>
            <a:ext cx="2455225" cy="1575781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4194D211-D551-52C0-A74A-054A3B9F8A8F}"/>
              </a:ext>
            </a:extLst>
          </p:cNvPr>
          <p:cNvSpPr/>
          <p:nvPr/>
        </p:nvSpPr>
        <p:spPr>
          <a:xfrm>
            <a:off x="452917" y="2952761"/>
            <a:ext cx="8372901" cy="1460605"/>
          </a:xfrm>
          <a:prstGeom prst="rect">
            <a:avLst/>
          </a:prstGeom>
          <a:noFill/>
          <a:ln w="19050">
            <a:solidFill>
              <a:srgbClr val="0070C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FE373DD7-3889-BBC3-726E-6A31D2B47EC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2999" y="3063521"/>
            <a:ext cx="3193655" cy="11179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E4E5E5E-63AF-C5F7-E64F-96A3584658DC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69569" y="3320059"/>
            <a:ext cx="2469188" cy="973566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CA5F0722-A948-B124-348B-96FABA671322}"/>
              </a:ext>
            </a:extLst>
          </p:cNvPr>
          <p:cNvSpPr/>
          <p:nvPr/>
        </p:nvSpPr>
        <p:spPr>
          <a:xfrm>
            <a:off x="3176677" y="4541693"/>
            <a:ext cx="24192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dirty="0">
                <a:solidFill>
                  <a:srgbClr val="0033CC"/>
                </a:solidFill>
              </a:rPr>
              <a:t>J. Shao, et al, PRAB 23, 011301 (2020)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AED4ED5-3B58-33D5-92D9-F5DBF3F12EA8}"/>
              </a:ext>
            </a:extLst>
          </p:cNvPr>
          <p:cNvSpPr txBox="1"/>
          <p:nvPr/>
        </p:nvSpPr>
        <p:spPr>
          <a:xfrm>
            <a:off x="4600325" y="3058965"/>
            <a:ext cx="27995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>
                <a:solidFill>
                  <a:schemeClr val="accent1"/>
                </a:solidFill>
                <a:latin typeface="AdvOT483a8203"/>
              </a:rPr>
              <a:t>Dielectric X-band PETS (200 MW)</a:t>
            </a:r>
          </a:p>
        </p:txBody>
      </p:sp>
    </p:spTree>
    <p:extLst>
      <p:ext uri="{BB962C8B-B14F-4D97-AF65-F5344CB8AC3E}">
        <p14:creationId xmlns:p14="http://schemas.microsoft.com/office/powerpoint/2010/main" val="137333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8649A91-9BC3-7F42-945B-C8047D49F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02" y="33107"/>
            <a:ext cx="8585833" cy="268838"/>
          </a:xfrm>
        </p:spPr>
        <p:txBody>
          <a:bodyPr/>
          <a:lstStyle/>
          <a:p>
            <a:pPr marL="104299"/>
            <a:r>
              <a:rPr lang="en-US" sz="1600" dirty="0"/>
              <a:t>What is Short-pulse RF acceleration?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1FD104A-ECFD-EF4A-8CD2-C10D03EBA6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557" y="388716"/>
            <a:ext cx="8619200" cy="563784"/>
          </a:xfrm>
        </p:spPr>
        <p:txBody>
          <a:bodyPr/>
          <a:lstStyle/>
          <a:p>
            <a:pPr marL="104299">
              <a:spcBef>
                <a:spcPts val="600"/>
              </a:spcBef>
            </a:pPr>
            <a:r>
              <a:rPr lang="en-US" sz="1200" dirty="0">
                <a:solidFill>
                  <a:schemeClr val="accent3"/>
                </a:solidFill>
                <a:latin typeface="+mj-lt"/>
              </a:rPr>
              <a:t>Conventional acceleration</a:t>
            </a:r>
            <a:r>
              <a:rPr lang="en-US" sz="1200" b="0" dirty="0">
                <a:solidFill>
                  <a:schemeClr val="accent3"/>
                </a:solidFill>
                <a:latin typeface="+mj-lt"/>
              </a:rPr>
              <a:t>: Accelerating structure powered by an RF klystron.              Pulse length:   100 ns &lt; </a:t>
            </a:r>
            <a:r>
              <a:rPr lang="en-US" sz="1200" b="0" dirty="0" err="1">
                <a:solidFill>
                  <a:schemeClr val="accent3"/>
                </a:solidFill>
                <a:latin typeface="+mj-lt"/>
              </a:rPr>
              <a:t>t</a:t>
            </a:r>
            <a:r>
              <a:rPr lang="en-US" sz="1200" b="0" baseline="-25000" dirty="0" err="1">
                <a:solidFill>
                  <a:schemeClr val="accent3"/>
                </a:solidFill>
                <a:latin typeface="+mj-lt"/>
              </a:rPr>
              <a:t>rf</a:t>
            </a:r>
            <a:r>
              <a:rPr lang="en-US" sz="1200" b="0" dirty="0">
                <a:solidFill>
                  <a:schemeClr val="accent3"/>
                </a:solidFill>
                <a:latin typeface="+mj-lt"/>
              </a:rPr>
              <a:t> &lt; 10 us</a:t>
            </a:r>
          </a:p>
          <a:p>
            <a:pPr marL="104299">
              <a:spcBef>
                <a:spcPts val="600"/>
              </a:spcBef>
            </a:pPr>
            <a:r>
              <a:rPr lang="en-US" sz="1200" dirty="0">
                <a:solidFill>
                  <a:schemeClr val="accent3"/>
                </a:solidFill>
                <a:latin typeface="+mj-lt"/>
              </a:rPr>
              <a:t>Advanced acceleration: </a:t>
            </a:r>
            <a:r>
              <a:rPr lang="en-US" sz="1200" b="0" dirty="0">
                <a:solidFill>
                  <a:schemeClr val="accent3"/>
                </a:solidFill>
                <a:latin typeface="+mj-lt"/>
              </a:rPr>
              <a:t>Accelerating structure powered by a beam-driven SWFA.        Pulse length:                  </a:t>
            </a:r>
            <a:r>
              <a:rPr lang="en-US" sz="1200" b="0" dirty="0" err="1">
                <a:solidFill>
                  <a:schemeClr val="accent3"/>
                </a:solidFill>
                <a:latin typeface="+mj-lt"/>
              </a:rPr>
              <a:t>t</a:t>
            </a:r>
            <a:r>
              <a:rPr lang="en-US" sz="1200" b="0" baseline="-25000" dirty="0" err="1">
                <a:solidFill>
                  <a:schemeClr val="accent3"/>
                </a:solidFill>
                <a:latin typeface="+mj-lt"/>
              </a:rPr>
              <a:t>rf</a:t>
            </a:r>
            <a:r>
              <a:rPr lang="en-US" sz="1200" b="0" dirty="0">
                <a:solidFill>
                  <a:schemeClr val="accent3"/>
                </a:solidFill>
                <a:latin typeface="+mj-lt"/>
              </a:rPr>
              <a:t> &lt; 10 ns</a:t>
            </a:r>
            <a:endParaRPr lang="en-US" sz="1200" b="0" dirty="0">
              <a:solidFill>
                <a:srgbClr val="0065A2"/>
              </a:solidFill>
            </a:endParaRP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8C8C3693-600F-41A8-F716-99412651945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002810" y="4941500"/>
            <a:ext cx="411480" cy="137160"/>
          </a:xfrm>
        </p:spPr>
        <p:txBody>
          <a:bodyPr/>
          <a:lstStyle/>
          <a:p>
            <a:fld id="{AEFAAC5A-9C4F-4278-920D-DF2BAB595749}" type="slidenum">
              <a:rPr lang="en-US" sz="1260" smtClean="0"/>
              <a:pPr/>
              <a:t>2</a:t>
            </a:fld>
            <a:r>
              <a:rPr lang="en-US" sz="1260" dirty="0"/>
              <a:t>/30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FE6022E-50C0-2358-DA1A-C99DC211CA42}"/>
              </a:ext>
            </a:extLst>
          </p:cNvPr>
          <p:cNvSpPr/>
          <p:nvPr/>
        </p:nvSpPr>
        <p:spPr>
          <a:xfrm>
            <a:off x="1029323" y="1239923"/>
            <a:ext cx="36096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Conventional acceleration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B755B02-709E-5824-DF0C-81F5A5794F41}"/>
              </a:ext>
            </a:extLst>
          </p:cNvPr>
          <p:cNvCxnSpPr>
            <a:cxnSpLocks/>
          </p:cNvCxnSpPr>
          <p:nvPr/>
        </p:nvCxnSpPr>
        <p:spPr>
          <a:xfrm>
            <a:off x="225743" y="904851"/>
            <a:ext cx="8932173" cy="0"/>
          </a:xfrm>
          <a:prstGeom prst="line">
            <a:avLst/>
          </a:prstGeom>
          <a:ln w="38100">
            <a:solidFill>
              <a:srgbClr val="4D008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A49A39F-73D3-399E-9859-F69C5AE3F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57" y="1738384"/>
            <a:ext cx="3176587" cy="19352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11B4E4-3B7B-F134-E299-D08C88D90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276" y="2884947"/>
            <a:ext cx="1983105" cy="70465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6400CF-7B49-E750-5E85-BA6983A4A68A}"/>
              </a:ext>
            </a:extLst>
          </p:cNvPr>
          <p:cNvCxnSpPr/>
          <p:nvPr/>
        </p:nvCxnSpPr>
        <p:spPr>
          <a:xfrm flipV="1">
            <a:off x="3459868" y="2283923"/>
            <a:ext cx="0" cy="601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8E7739C-5F7F-611C-4A08-6898F515FD9A}"/>
              </a:ext>
            </a:extLst>
          </p:cNvPr>
          <p:cNvSpPr txBox="1"/>
          <p:nvPr/>
        </p:nvSpPr>
        <p:spPr>
          <a:xfrm>
            <a:off x="2410223" y="1599946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1000 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4E61FE7-A761-C73C-2508-512550943E28}"/>
              </a:ext>
            </a:extLst>
          </p:cNvPr>
          <p:cNvSpPr txBox="1"/>
          <p:nvPr/>
        </p:nvSpPr>
        <p:spPr>
          <a:xfrm>
            <a:off x="3780785" y="2509122"/>
            <a:ext cx="1138096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609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Accelerator Structure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56291DA-3963-CBF1-C9F8-B7B8C98E6E86}"/>
              </a:ext>
            </a:extLst>
          </p:cNvPr>
          <p:cNvSpPr/>
          <p:nvPr/>
        </p:nvSpPr>
        <p:spPr>
          <a:xfrm>
            <a:off x="6527143" y="3169382"/>
            <a:ext cx="3543721" cy="11152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89" name="Group 3">
            <a:extLst>
              <a:ext uri="{FF2B5EF4-FFF2-40B4-BE49-F238E27FC236}">
                <a16:creationId xmlns:a16="http://schemas.microsoft.com/office/drawing/2014/main" id="{2D3FAEEF-D68E-8581-C72A-C91174F7E060}"/>
              </a:ext>
            </a:extLst>
          </p:cNvPr>
          <p:cNvGrpSpPr>
            <a:grpSpLocks/>
          </p:cNvGrpSpPr>
          <p:nvPr/>
        </p:nvGrpSpPr>
        <p:grpSpPr bwMode="auto">
          <a:xfrm>
            <a:off x="6978827" y="3203405"/>
            <a:ext cx="1604704" cy="1041223"/>
            <a:chOff x="531" y="1709"/>
            <a:chExt cx="2585" cy="1707"/>
          </a:xfrm>
        </p:grpSpPr>
        <p:sp>
          <p:nvSpPr>
            <p:cNvPr id="95" name="Rectangle 4">
              <a:extLst>
                <a:ext uri="{FF2B5EF4-FFF2-40B4-BE49-F238E27FC236}">
                  <a16:creationId xmlns:a16="http://schemas.microsoft.com/office/drawing/2014/main" id="{64B3372E-FA57-AC77-A79F-C5CAE083D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8" y="2107"/>
              <a:ext cx="432" cy="1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Rectangle 5">
              <a:extLst>
                <a:ext uri="{FF2B5EF4-FFF2-40B4-BE49-F238E27FC236}">
                  <a16:creationId xmlns:a16="http://schemas.microsoft.com/office/drawing/2014/main" id="{AF665EBE-271B-9A5B-1E60-C5A9EA665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" y="3274"/>
              <a:ext cx="1403" cy="35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Rectangle 6">
              <a:extLst>
                <a:ext uri="{FF2B5EF4-FFF2-40B4-BE49-F238E27FC236}">
                  <a16:creationId xmlns:a16="http://schemas.microsoft.com/office/drawing/2014/main" id="{6A8EE4D4-CC6D-5370-6E04-D431C4EAF7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" y="3269"/>
              <a:ext cx="1403" cy="35"/>
            </a:xfrm>
            <a:prstGeom prst="rect">
              <a:avLst/>
            </a:prstGeom>
            <a:solidFill>
              <a:srgbClr val="D8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Rectangle 7">
              <a:extLst>
                <a:ext uri="{FF2B5EF4-FFF2-40B4-BE49-F238E27FC236}">
                  <a16:creationId xmlns:a16="http://schemas.microsoft.com/office/drawing/2014/main" id="{A9C53E3D-F28B-B64D-C2E3-425F30E49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" y="3266"/>
              <a:ext cx="1403" cy="35"/>
            </a:xfrm>
            <a:prstGeom prst="rect">
              <a:avLst/>
            </a:prstGeom>
            <a:solidFill>
              <a:srgbClr val="D2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Rectangle 8">
              <a:extLst>
                <a:ext uri="{FF2B5EF4-FFF2-40B4-BE49-F238E27FC236}">
                  <a16:creationId xmlns:a16="http://schemas.microsoft.com/office/drawing/2014/main" id="{D85DA718-F06D-F0A9-6931-384E80B27F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" y="3262"/>
              <a:ext cx="1403" cy="35"/>
            </a:xfrm>
            <a:prstGeom prst="rect">
              <a:avLst/>
            </a:prstGeom>
            <a:solidFill>
              <a:srgbClr val="C8B5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Rectangle 9">
              <a:extLst>
                <a:ext uri="{FF2B5EF4-FFF2-40B4-BE49-F238E27FC236}">
                  <a16:creationId xmlns:a16="http://schemas.microsoft.com/office/drawing/2014/main" id="{D5419812-6CFC-52CC-EFF1-3472846F5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" y="3258"/>
              <a:ext cx="1403" cy="35"/>
            </a:xfrm>
            <a:prstGeom prst="rect">
              <a:avLst/>
            </a:prstGeom>
            <a:solidFill>
              <a:srgbClr val="BE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Rectangle 10">
              <a:extLst>
                <a:ext uri="{FF2B5EF4-FFF2-40B4-BE49-F238E27FC236}">
                  <a16:creationId xmlns:a16="http://schemas.microsoft.com/office/drawing/2014/main" id="{699F0F40-E42E-DC14-2B8F-C443D8069B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" y="3254"/>
              <a:ext cx="1403" cy="35"/>
            </a:xfrm>
            <a:prstGeom prst="rect">
              <a:avLst/>
            </a:prstGeom>
            <a:solidFill>
              <a:srgbClr val="B49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Freeform 11">
              <a:extLst>
                <a:ext uri="{FF2B5EF4-FFF2-40B4-BE49-F238E27FC236}">
                  <a16:creationId xmlns:a16="http://schemas.microsoft.com/office/drawing/2014/main" id="{5B1BB5C5-1418-CA98-E017-EC4A4A1E1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" y="3253"/>
              <a:ext cx="1403" cy="35"/>
            </a:xfrm>
            <a:custGeom>
              <a:avLst/>
              <a:gdLst>
                <a:gd name="T0" fmla="*/ 2 w 4902"/>
                <a:gd name="T1" fmla="*/ 3 h 3"/>
                <a:gd name="T2" fmla="*/ 4902 w 4902"/>
                <a:gd name="T3" fmla="*/ 3 h 3"/>
                <a:gd name="T4" fmla="*/ 4900 w 4902"/>
                <a:gd name="T5" fmla="*/ 0 h 3"/>
                <a:gd name="T6" fmla="*/ 0 w 4902"/>
                <a:gd name="T7" fmla="*/ 0 h 3"/>
                <a:gd name="T8" fmla="*/ 2 w 4902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2" h="3">
                  <a:moveTo>
                    <a:pt x="2" y="3"/>
                  </a:moveTo>
                  <a:lnTo>
                    <a:pt x="4902" y="3"/>
                  </a:lnTo>
                  <a:lnTo>
                    <a:pt x="4900" y="0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B19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Freeform 12">
              <a:extLst>
                <a:ext uri="{FF2B5EF4-FFF2-40B4-BE49-F238E27FC236}">
                  <a16:creationId xmlns:a16="http://schemas.microsoft.com/office/drawing/2014/main" id="{6BF753C8-7D28-E14F-E1BB-546E623BB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" y="3251"/>
              <a:ext cx="1403" cy="35"/>
            </a:xfrm>
            <a:custGeom>
              <a:avLst/>
              <a:gdLst>
                <a:gd name="T0" fmla="*/ 0 w 4902"/>
                <a:gd name="T1" fmla="*/ 3 h 3"/>
                <a:gd name="T2" fmla="*/ 4900 w 4902"/>
                <a:gd name="T3" fmla="*/ 3 h 3"/>
                <a:gd name="T4" fmla="*/ 4902 w 4902"/>
                <a:gd name="T5" fmla="*/ 0 h 3"/>
                <a:gd name="T6" fmla="*/ 2 w 4902"/>
                <a:gd name="T7" fmla="*/ 0 h 3"/>
                <a:gd name="T8" fmla="*/ 0 w 4902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2" h="3">
                  <a:moveTo>
                    <a:pt x="0" y="3"/>
                  </a:moveTo>
                  <a:lnTo>
                    <a:pt x="4900" y="3"/>
                  </a:lnTo>
                  <a:lnTo>
                    <a:pt x="4902" y="0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E8A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Rectangle 13">
              <a:extLst>
                <a:ext uri="{FF2B5EF4-FFF2-40B4-BE49-F238E27FC236}">
                  <a16:creationId xmlns:a16="http://schemas.microsoft.com/office/drawing/2014/main" id="{162E8332-86D9-91CF-5C2D-DA96ACBA3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" y="3249"/>
              <a:ext cx="1403" cy="35"/>
            </a:xfrm>
            <a:prstGeom prst="rect">
              <a:avLst/>
            </a:prstGeom>
            <a:solidFill>
              <a:srgbClr val="AA85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Rectangle 14">
              <a:extLst>
                <a:ext uri="{FF2B5EF4-FFF2-40B4-BE49-F238E27FC236}">
                  <a16:creationId xmlns:a16="http://schemas.microsoft.com/office/drawing/2014/main" id="{24462113-87A6-2D14-2F56-5AD7ED9AB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" y="3245"/>
              <a:ext cx="1403" cy="35"/>
            </a:xfrm>
            <a:prstGeom prst="rect">
              <a:avLst/>
            </a:prstGeom>
            <a:solidFill>
              <a:srgbClr val="A0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Rectangle 15">
              <a:extLst>
                <a:ext uri="{FF2B5EF4-FFF2-40B4-BE49-F238E27FC236}">
                  <a16:creationId xmlns:a16="http://schemas.microsoft.com/office/drawing/2014/main" id="{70A8F848-6E81-01B1-8DC3-BBD389CF6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" y="3242"/>
              <a:ext cx="1403" cy="35"/>
            </a:xfrm>
            <a:prstGeom prst="rect">
              <a:avLst/>
            </a:prstGeom>
            <a:solidFill>
              <a:srgbClr val="976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Rectangle 16">
              <a:extLst>
                <a:ext uri="{FF2B5EF4-FFF2-40B4-BE49-F238E27FC236}">
                  <a16:creationId xmlns:a16="http://schemas.microsoft.com/office/drawing/2014/main" id="{329E0E0F-B3D4-D806-E82E-FE7629A69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" y="3238"/>
              <a:ext cx="1403" cy="35"/>
            </a:xfrm>
            <a:prstGeom prst="rect">
              <a:avLst/>
            </a:prstGeom>
            <a:solidFill>
              <a:srgbClr val="905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Rectangle 17">
              <a:extLst>
                <a:ext uri="{FF2B5EF4-FFF2-40B4-BE49-F238E27FC236}">
                  <a16:creationId xmlns:a16="http://schemas.microsoft.com/office/drawing/2014/main" id="{78104F36-CC9B-B506-C43F-8B8833F493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" y="3233"/>
              <a:ext cx="1403" cy="35"/>
            </a:xfrm>
            <a:prstGeom prst="rect">
              <a:avLst/>
            </a:prstGeom>
            <a:solidFill>
              <a:srgbClr val="834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Rectangle 18">
              <a:extLst>
                <a:ext uri="{FF2B5EF4-FFF2-40B4-BE49-F238E27FC236}">
                  <a16:creationId xmlns:a16="http://schemas.microsoft.com/office/drawing/2014/main" id="{ABEC23E8-B775-706C-079F-C88291581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" y="3278"/>
              <a:ext cx="1403" cy="35"/>
            </a:xfrm>
            <a:prstGeom prst="rect">
              <a:avLst/>
            </a:prstGeom>
            <a:solidFill>
              <a:srgbClr val="DF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Rectangle 19">
              <a:extLst>
                <a:ext uri="{FF2B5EF4-FFF2-40B4-BE49-F238E27FC236}">
                  <a16:creationId xmlns:a16="http://schemas.microsoft.com/office/drawing/2014/main" id="{72D3525A-1BC7-02AD-6ACD-30BC3ADEF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" y="3282"/>
              <a:ext cx="1403" cy="35"/>
            </a:xfrm>
            <a:prstGeom prst="rect">
              <a:avLst/>
            </a:prstGeom>
            <a:solidFill>
              <a:srgbClr val="D5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Rectangle 20">
              <a:extLst>
                <a:ext uri="{FF2B5EF4-FFF2-40B4-BE49-F238E27FC236}">
                  <a16:creationId xmlns:a16="http://schemas.microsoft.com/office/drawing/2014/main" id="{BEFF9948-641D-50E9-416A-99F8A50E5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" y="3286"/>
              <a:ext cx="1403" cy="35"/>
            </a:xfrm>
            <a:prstGeom prst="rect">
              <a:avLst/>
            </a:prstGeom>
            <a:solidFill>
              <a:srgbClr val="CBBB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Rectangle 21">
              <a:extLst>
                <a:ext uri="{FF2B5EF4-FFF2-40B4-BE49-F238E27FC236}">
                  <a16:creationId xmlns:a16="http://schemas.microsoft.com/office/drawing/2014/main" id="{1DB5423C-4FAF-3B85-F7E1-0198AF7C7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" y="3289"/>
              <a:ext cx="1403" cy="35"/>
            </a:xfrm>
            <a:prstGeom prst="rect">
              <a:avLst/>
            </a:prstGeom>
            <a:solidFill>
              <a:srgbClr val="C5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Rectangle 22">
              <a:extLst>
                <a:ext uri="{FF2B5EF4-FFF2-40B4-BE49-F238E27FC236}">
                  <a16:creationId xmlns:a16="http://schemas.microsoft.com/office/drawing/2014/main" id="{7ED381D9-6ABF-993D-0AE8-8AB044068E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" y="3293"/>
              <a:ext cx="1403" cy="35"/>
            </a:xfrm>
            <a:prstGeom prst="rect">
              <a:avLst/>
            </a:prstGeom>
            <a:solidFill>
              <a:srgbClr val="BB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Freeform 23">
              <a:extLst>
                <a:ext uri="{FF2B5EF4-FFF2-40B4-BE49-F238E27FC236}">
                  <a16:creationId xmlns:a16="http://schemas.microsoft.com/office/drawing/2014/main" id="{F908F7F2-2919-1591-09A4-EA8F47518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" y="3297"/>
              <a:ext cx="1403" cy="35"/>
            </a:xfrm>
            <a:custGeom>
              <a:avLst/>
              <a:gdLst>
                <a:gd name="T0" fmla="*/ 2 w 4902"/>
                <a:gd name="T1" fmla="*/ 0 h 3"/>
                <a:gd name="T2" fmla="*/ 4902 w 4902"/>
                <a:gd name="T3" fmla="*/ 0 h 3"/>
                <a:gd name="T4" fmla="*/ 4900 w 4902"/>
                <a:gd name="T5" fmla="*/ 3 h 3"/>
                <a:gd name="T6" fmla="*/ 0 w 4902"/>
                <a:gd name="T7" fmla="*/ 3 h 3"/>
                <a:gd name="T8" fmla="*/ 2 w 490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2" h="3">
                  <a:moveTo>
                    <a:pt x="2" y="0"/>
                  </a:moveTo>
                  <a:lnTo>
                    <a:pt x="4902" y="0"/>
                  </a:lnTo>
                  <a:lnTo>
                    <a:pt x="4900" y="3"/>
                  </a:ln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19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Freeform 24">
              <a:extLst>
                <a:ext uri="{FF2B5EF4-FFF2-40B4-BE49-F238E27FC236}">
                  <a16:creationId xmlns:a16="http://schemas.microsoft.com/office/drawing/2014/main" id="{9B31ED98-4293-12C4-142D-377562956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" y="3299"/>
              <a:ext cx="1403" cy="35"/>
            </a:xfrm>
            <a:custGeom>
              <a:avLst/>
              <a:gdLst>
                <a:gd name="T0" fmla="*/ 0 w 4902"/>
                <a:gd name="T1" fmla="*/ 0 h 4"/>
                <a:gd name="T2" fmla="*/ 4900 w 4902"/>
                <a:gd name="T3" fmla="*/ 0 h 4"/>
                <a:gd name="T4" fmla="*/ 4902 w 4902"/>
                <a:gd name="T5" fmla="*/ 4 h 4"/>
                <a:gd name="T6" fmla="*/ 2 w 4902"/>
                <a:gd name="T7" fmla="*/ 4 h 4"/>
                <a:gd name="T8" fmla="*/ 0 w 490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2" h="4">
                  <a:moveTo>
                    <a:pt x="0" y="0"/>
                  </a:moveTo>
                  <a:lnTo>
                    <a:pt x="4900" y="0"/>
                  </a:lnTo>
                  <a:lnTo>
                    <a:pt x="4902" y="4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8A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Rectangle 25">
              <a:extLst>
                <a:ext uri="{FF2B5EF4-FFF2-40B4-BE49-F238E27FC236}">
                  <a16:creationId xmlns:a16="http://schemas.microsoft.com/office/drawing/2014/main" id="{6F091351-81ED-D63D-6609-8909BE6D8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" y="3302"/>
              <a:ext cx="1403" cy="35"/>
            </a:xfrm>
            <a:prstGeom prst="rect">
              <a:avLst/>
            </a:prstGeom>
            <a:solidFill>
              <a:srgbClr val="A7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Rectangle 26">
              <a:extLst>
                <a:ext uri="{FF2B5EF4-FFF2-40B4-BE49-F238E27FC236}">
                  <a16:creationId xmlns:a16="http://schemas.microsoft.com/office/drawing/2014/main" id="{75113F39-4CDA-DE5C-E653-E2A1A1121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" y="3306"/>
              <a:ext cx="1403" cy="35"/>
            </a:xfrm>
            <a:prstGeom prst="rect">
              <a:avLst/>
            </a:prstGeom>
            <a:solidFill>
              <a:srgbClr val="9D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Rectangle 27">
              <a:extLst>
                <a:ext uri="{FF2B5EF4-FFF2-40B4-BE49-F238E27FC236}">
                  <a16:creationId xmlns:a16="http://schemas.microsoft.com/office/drawing/2014/main" id="{07C16390-6FE9-D6CF-3F96-D99F669B3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" y="3310"/>
              <a:ext cx="1403" cy="35"/>
            </a:xfrm>
            <a:prstGeom prst="rect">
              <a:avLst/>
            </a:prstGeom>
            <a:solidFill>
              <a:srgbClr val="93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Rectangle 28">
              <a:extLst>
                <a:ext uri="{FF2B5EF4-FFF2-40B4-BE49-F238E27FC236}">
                  <a16:creationId xmlns:a16="http://schemas.microsoft.com/office/drawing/2014/main" id="{9AFCFA8E-06CC-0D36-4472-6148E81FD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" y="3322"/>
              <a:ext cx="1387" cy="27"/>
            </a:xfrm>
            <a:prstGeom prst="rect">
              <a:avLst/>
            </a:prstGeom>
            <a:solidFill>
              <a:srgbClr val="89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Rectangle 29">
              <a:extLst>
                <a:ext uri="{FF2B5EF4-FFF2-40B4-BE49-F238E27FC236}">
                  <a16:creationId xmlns:a16="http://schemas.microsoft.com/office/drawing/2014/main" id="{D6481F7E-B21C-E9D5-5B0B-2D34270330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" y="3326"/>
              <a:ext cx="1411" cy="27"/>
            </a:xfrm>
            <a:prstGeom prst="rect">
              <a:avLst/>
            </a:prstGeom>
            <a:solidFill>
              <a:srgbClr val="8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Rectangle 30">
              <a:extLst>
                <a:ext uri="{FF2B5EF4-FFF2-40B4-BE49-F238E27FC236}">
                  <a16:creationId xmlns:a16="http://schemas.microsoft.com/office/drawing/2014/main" id="{EF5C49D5-1657-B022-2721-53EFD461018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54" y="3293"/>
              <a:ext cx="1419" cy="27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Rectangle 31">
              <a:extLst>
                <a:ext uri="{FF2B5EF4-FFF2-40B4-BE49-F238E27FC236}">
                  <a16:creationId xmlns:a16="http://schemas.microsoft.com/office/drawing/2014/main" id="{F2C92FFD-6246-CD2B-BB4E-86822B27A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" y="3188"/>
              <a:ext cx="1403" cy="36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Freeform 32">
              <a:extLst>
                <a:ext uri="{FF2B5EF4-FFF2-40B4-BE49-F238E27FC236}">
                  <a16:creationId xmlns:a16="http://schemas.microsoft.com/office/drawing/2014/main" id="{4F67977A-2236-7A00-04FB-60C0A6B27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" y="2016"/>
              <a:ext cx="956" cy="1180"/>
            </a:xfrm>
            <a:custGeom>
              <a:avLst/>
              <a:gdLst>
                <a:gd name="T0" fmla="*/ 0 w 3546"/>
                <a:gd name="T1" fmla="*/ 2292 h 2410"/>
                <a:gd name="T2" fmla="*/ 0 w 3546"/>
                <a:gd name="T3" fmla="*/ 2410 h 2410"/>
                <a:gd name="T4" fmla="*/ 3546 w 3546"/>
                <a:gd name="T5" fmla="*/ 2410 h 2410"/>
                <a:gd name="T6" fmla="*/ 3546 w 3546"/>
                <a:gd name="T7" fmla="*/ 2292 h 2410"/>
                <a:gd name="T8" fmla="*/ 3159 w 3546"/>
                <a:gd name="T9" fmla="*/ 2292 h 2410"/>
                <a:gd name="T10" fmla="*/ 3159 w 3546"/>
                <a:gd name="T11" fmla="*/ 0 h 2410"/>
                <a:gd name="T12" fmla="*/ 3095 w 3546"/>
                <a:gd name="T13" fmla="*/ 0 h 2410"/>
                <a:gd name="T14" fmla="*/ 3095 w 3546"/>
                <a:gd name="T15" fmla="*/ 2292 h 2410"/>
                <a:gd name="T16" fmla="*/ 0 w 3546"/>
                <a:gd name="T17" fmla="*/ 2292 h 2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46" h="2410">
                  <a:moveTo>
                    <a:pt x="0" y="2292"/>
                  </a:moveTo>
                  <a:lnTo>
                    <a:pt x="0" y="2410"/>
                  </a:lnTo>
                  <a:lnTo>
                    <a:pt x="3546" y="2410"/>
                  </a:lnTo>
                  <a:lnTo>
                    <a:pt x="3546" y="2292"/>
                  </a:lnTo>
                  <a:lnTo>
                    <a:pt x="3159" y="2292"/>
                  </a:lnTo>
                  <a:lnTo>
                    <a:pt x="3159" y="0"/>
                  </a:lnTo>
                  <a:lnTo>
                    <a:pt x="3095" y="0"/>
                  </a:lnTo>
                  <a:lnTo>
                    <a:pt x="3095" y="2292"/>
                  </a:lnTo>
                  <a:lnTo>
                    <a:pt x="0" y="2292"/>
                  </a:lnTo>
                  <a:close/>
                </a:path>
              </a:pathLst>
            </a:custGeom>
            <a:solidFill>
              <a:srgbClr val="FF804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Rectangle 33">
              <a:extLst>
                <a:ext uri="{FF2B5EF4-FFF2-40B4-BE49-F238E27FC236}">
                  <a16:creationId xmlns:a16="http://schemas.microsoft.com/office/drawing/2014/main" id="{AEFCFFF2-6EBF-7F90-BEA0-26EFC080B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" y="3341"/>
              <a:ext cx="1396" cy="75"/>
            </a:xfrm>
            <a:prstGeom prst="rect">
              <a:avLst/>
            </a:prstGeom>
            <a:solidFill>
              <a:srgbClr val="FF804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Freeform 34">
              <a:extLst>
                <a:ext uri="{FF2B5EF4-FFF2-40B4-BE49-F238E27FC236}">
                  <a16:creationId xmlns:a16="http://schemas.microsoft.com/office/drawing/2014/main" id="{88EB0892-5CFA-2857-7D5F-04574670E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" y="2008"/>
              <a:ext cx="349" cy="1196"/>
            </a:xfrm>
            <a:custGeom>
              <a:avLst/>
              <a:gdLst>
                <a:gd name="T0" fmla="*/ 387 w 1161"/>
                <a:gd name="T1" fmla="*/ 0 h 2410"/>
                <a:gd name="T2" fmla="*/ 387 w 1161"/>
                <a:gd name="T3" fmla="*/ 2292 h 2410"/>
                <a:gd name="T4" fmla="*/ 0 w 1161"/>
                <a:gd name="T5" fmla="*/ 2292 h 2410"/>
                <a:gd name="T6" fmla="*/ 0 w 1161"/>
                <a:gd name="T7" fmla="*/ 2410 h 2410"/>
                <a:gd name="T8" fmla="*/ 1161 w 1161"/>
                <a:gd name="T9" fmla="*/ 2410 h 2410"/>
                <a:gd name="T10" fmla="*/ 1161 w 1161"/>
                <a:gd name="T11" fmla="*/ 2292 h 2410"/>
                <a:gd name="T12" fmla="*/ 453 w 1161"/>
                <a:gd name="T13" fmla="*/ 2292 h 2410"/>
                <a:gd name="T14" fmla="*/ 453 w 1161"/>
                <a:gd name="T15" fmla="*/ 0 h 2410"/>
                <a:gd name="T16" fmla="*/ 387 w 1161"/>
                <a:gd name="T17" fmla="*/ 0 h 2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1" h="2410">
                  <a:moveTo>
                    <a:pt x="387" y="0"/>
                  </a:moveTo>
                  <a:lnTo>
                    <a:pt x="387" y="2292"/>
                  </a:lnTo>
                  <a:lnTo>
                    <a:pt x="0" y="2292"/>
                  </a:lnTo>
                  <a:lnTo>
                    <a:pt x="0" y="2410"/>
                  </a:lnTo>
                  <a:lnTo>
                    <a:pt x="1161" y="2410"/>
                  </a:lnTo>
                  <a:lnTo>
                    <a:pt x="1161" y="2292"/>
                  </a:lnTo>
                  <a:lnTo>
                    <a:pt x="453" y="2292"/>
                  </a:lnTo>
                  <a:lnTo>
                    <a:pt x="453" y="0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FF804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aphicFrame>
          <p:nvGraphicFramePr>
            <p:cNvPr id="126" name="Object 35">
              <a:extLst>
                <a:ext uri="{FF2B5EF4-FFF2-40B4-BE49-F238E27FC236}">
                  <a16:creationId xmlns:a16="http://schemas.microsoft.com/office/drawing/2014/main" id="{B91FDF85-60E7-84A1-0CBB-57F2B823D98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44" y="2121"/>
            <a:ext cx="234" cy="10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ISIO" r:id="rId4" imgW="749808" imgH="2020824" progId="Visio.Drawing.11">
                    <p:embed/>
                  </p:oleObj>
                </mc:Choice>
                <mc:Fallback>
                  <p:oleObj name="VISIO" r:id="rId4" imgW="749808" imgH="2020824" progId="Visio.Drawing.11">
                    <p:embed/>
                    <p:pic>
                      <p:nvPicPr>
                        <p:cNvPr id="126" name="Object 35">
                          <a:extLst>
                            <a:ext uri="{FF2B5EF4-FFF2-40B4-BE49-F238E27FC236}">
                              <a16:creationId xmlns:a16="http://schemas.microsoft.com/office/drawing/2014/main" id="{B91FDF85-60E7-84A1-0CBB-57F2B823D98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4" y="2121"/>
                          <a:ext cx="234" cy="10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7" name="Rectangle 36">
              <a:extLst>
                <a:ext uri="{FF2B5EF4-FFF2-40B4-BE49-F238E27FC236}">
                  <a16:creationId xmlns:a16="http://schemas.microsoft.com/office/drawing/2014/main" id="{DF48D854-6223-5C18-EBA3-D8E867566E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3" y="1896"/>
              <a:ext cx="1923" cy="37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Rectangle 37">
              <a:extLst>
                <a:ext uri="{FF2B5EF4-FFF2-40B4-BE49-F238E27FC236}">
                  <a16:creationId xmlns:a16="http://schemas.microsoft.com/office/drawing/2014/main" id="{F508F96C-68D5-83A1-9401-2635B850D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3" y="1764"/>
              <a:ext cx="1883" cy="67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Rectangle 38">
              <a:extLst>
                <a:ext uri="{FF2B5EF4-FFF2-40B4-BE49-F238E27FC236}">
                  <a16:creationId xmlns:a16="http://schemas.microsoft.com/office/drawing/2014/main" id="{6F0C2D37-4644-1145-40BF-E407F0BF7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6" y="1709"/>
              <a:ext cx="1890" cy="66"/>
            </a:xfrm>
            <a:prstGeom prst="rect">
              <a:avLst/>
            </a:prstGeom>
            <a:solidFill>
              <a:srgbClr val="FF804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Rectangle 39">
              <a:extLst>
                <a:ext uri="{FF2B5EF4-FFF2-40B4-BE49-F238E27FC236}">
                  <a16:creationId xmlns:a16="http://schemas.microsoft.com/office/drawing/2014/main" id="{D8E7469C-CA22-C0B0-6E67-502D85A896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" y="1933"/>
              <a:ext cx="1882" cy="66"/>
            </a:xfrm>
            <a:prstGeom prst="rect">
              <a:avLst/>
            </a:prstGeom>
            <a:solidFill>
              <a:srgbClr val="FF804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Rectangle 40">
              <a:extLst>
                <a:ext uri="{FF2B5EF4-FFF2-40B4-BE49-F238E27FC236}">
                  <a16:creationId xmlns:a16="http://schemas.microsoft.com/office/drawing/2014/main" id="{B4F6D0ED-7D1F-3B3C-B8A1-FFC32120E9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4" y="1932"/>
              <a:ext cx="136" cy="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2" name="Oval 42">
            <a:extLst>
              <a:ext uri="{FF2B5EF4-FFF2-40B4-BE49-F238E27FC236}">
                <a16:creationId xmlns:a16="http://schemas.microsoft.com/office/drawing/2014/main" id="{B31EB9A8-F234-B6A4-B377-DEB4F68A9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660" y="3962224"/>
            <a:ext cx="259766" cy="38951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F5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133" name="Object 43">
            <a:extLst>
              <a:ext uri="{FF2B5EF4-FFF2-40B4-BE49-F238E27FC236}">
                <a16:creationId xmlns:a16="http://schemas.microsoft.com/office/drawing/2014/main" id="{631EBCC8-9014-72E8-7FFE-236DF02F5B85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6613118" y="4121272"/>
          <a:ext cx="1851873" cy="81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6" imgW="4660245" imgH="159754" progId="Visio.Drawing.11">
                  <p:embed/>
                </p:oleObj>
              </mc:Choice>
              <mc:Fallback>
                <p:oleObj name="VISIO" r:id="rId6" imgW="4660245" imgH="159754" progId="Visio.Drawing.11">
                  <p:embed/>
                  <p:pic>
                    <p:nvPicPr>
                      <p:cNvPr id="133" name="Object 43">
                        <a:extLst>
                          <a:ext uri="{FF2B5EF4-FFF2-40B4-BE49-F238E27FC236}">
                            <a16:creationId xmlns:a16="http://schemas.microsoft.com/office/drawing/2014/main" id="{631EBCC8-9014-72E8-7FFE-236DF02F5B85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3118" y="4121272"/>
                        <a:ext cx="1851873" cy="819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" name="Oval 44">
            <a:extLst>
              <a:ext uri="{FF2B5EF4-FFF2-40B4-BE49-F238E27FC236}">
                <a16:creationId xmlns:a16="http://schemas.microsoft.com/office/drawing/2014/main" id="{9D398DE4-3E93-3821-3F49-FA9E979DA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087" y="3251284"/>
            <a:ext cx="136195" cy="7141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Line 45">
            <a:extLst>
              <a:ext uri="{FF2B5EF4-FFF2-40B4-BE49-F238E27FC236}">
                <a16:creationId xmlns:a16="http://schemas.microsoft.com/office/drawing/2014/main" id="{20008E0E-908A-0910-138F-03654B0C093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4282" y="3283950"/>
            <a:ext cx="126106" cy="81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D041191-79E0-858E-0399-6CD5A67A0727}"/>
              </a:ext>
            </a:extLst>
          </p:cNvPr>
          <p:cNvSpPr txBox="1"/>
          <p:nvPr/>
        </p:nvSpPr>
        <p:spPr>
          <a:xfrm rot="426133">
            <a:off x="5615899" y="3909872"/>
            <a:ext cx="99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drive beam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9A2D6D22-C568-763B-A91E-E73DCE34930A}"/>
              </a:ext>
            </a:extLst>
          </p:cNvPr>
          <p:cNvSpPr txBox="1"/>
          <p:nvPr/>
        </p:nvSpPr>
        <p:spPr>
          <a:xfrm rot="232635">
            <a:off x="6321764" y="3237341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main beam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6FF1BEC2-BB1A-C837-6038-2DCB4B4363DC}"/>
              </a:ext>
            </a:extLst>
          </p:cNvPr>
          <p:cNvSpPr txBox="1"/>
          <p:nvPr/>
        </p:nvSpPr>
        <p:spPr>
          <a:xfrm>
            <a:off x="6603660" y="4381016"/>
            <a:ext cx="2462925" cy="461665"/>
          </a:xfrm>
          <a:prstGeom prst="rect">
            <a:avLst/>
          </a:prstGeom>
          <a:noFill/>
          <a:ln w="19050">
            <a:solidFill>
              <a:srgbClr val="006BBE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Power Extraction and Transfer Structure (PETS) driven structure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8EDB3750-BED3-E136-D1C1-44921F7C9E92}"/>
              </a:ext>
            </a:extLst>
          </p:cNvPr>
          <p:cNvSpPr/>
          <p:nvPr/>
        </p:nvSpPr>
        <p:spPr>
          <a:xfrm>
            <a:off x="7348436" y="3163967"/>
            <a:ext cx="1286534" cy="24296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43C21702-0C64-72CF-8997-D9F8DA4206A2}"/>
              </a:ext>
            </a:extLst>
          </p:cNvPr>
          <p:cNvSpPr txBox="1"/>
          <p:nvPr/>
        </p:nvSpPr>
        <p:spPr>
          <a:xfrm>
            <a:off x="7149013" y="2897187"/>
            <a:ext cx="1983105" cy="27699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Accelerator Structure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FB320DD-1155-8459-9A85-D0358B4767F4}"/>
              </a:ext>
            </a:extLst>
          </p:cNvPr>
          <p:cNvSpPr txBox="1"/>
          <p:nvPr/>
        </p:nvSpPr>
        <p:spPr>
          <a:xfrm>
            <a:off x="470227" y="3584060"/>
            <a:ext cx="27061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RF Klystron Driven Structure</a:t>
            </a:r>
            <a:endParaRPr lang="en-US" dirty="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E50666A0-F32B-1826-5F14-3385B0081526}"/>
              </a:ext>
            </a:extLst>
          </p:cNvPr>
          <p:cNvSpPr txBox="1"/>
          <p:nvPr/>
        </p:nvSpPr>
        <p:spPr>
          <a:xfrm>
            <a:off x="3333984" y="1814570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10 MW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A9059E24-7B35-BCE2-F530-69830ED136ED}"/>
              </a:ext>
            </a:extLst>
          </p:cNvPr>
          <p:cNvCxnSpPr/>
          <p:nvPr/>
        </p:nvCxnSpPr>
        <p:spPr>
          <a:xfrm flipV="1">
            <a:off x="3250518" y="1907723"/>
            <a:ext cx="0" cy="271780"/>
          </a:xfrm>
          <a:prstGeom prst="straightConnector1">
            <a:avLst/>
          </a:prstGeom>
          <a:ln>
            <a:solidFill>
              <a:srgbClr val="006BBE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8019AB39-566E-8E70-444A-1DA1C043F1D8}"/>
              </a:ext>
            </a:extLst>
          </p:cNvPr>
          <p:cNvCxnSpPr>
            <a:cxnSpLocks/>
          </p:cNvCxnSpPr>
          <p:nvPr/>
        </p:nvCxnSpPr>
        <p:spPr>
          <a:xfrm flipH="1">
            <a:off x="2474004" y="1871726"/>
            <a:ext cx="702374" cy="0"/>
          </a:xfrm>
          <a:prstGeom prst="straightConnector1">
            <a:avLst/>
          </a:prstGeom>
          <a:ln>
            <a:solidFill>
              <a:srgbClr val="006BBE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A0C9764D-5D87-2D7C-E96C-343C2692960A}"/>
              </a:ext>
            </a:extLst>
          </p:cNvPr>
          <p:cNvSpPr/>
          <p:nvPr/>
        </p:nvSpPr>
        <p:spPr>
          <a:xfrm rot="5400000">
            <a:off x="5199843" y="2767587"/>
            <a:ext cx="1698171" cy="406400"/>
          </a:xfrm>
          <a:custGeom>
            <a:avLst/>
            <a:gdLst>
              <a:gd name="connsiteX0" fmla="*/ 1698171 w 1698171"/>
              <a:gd name="connsiteY0" fmla="*/ 406400 h 406400"/>
              <a:gd name="connsiteX1" fmla="*/ 1698171 w 1698171"/>
              <a:gd name="connsiteY1" fmla="*/ 268515 h 406400"/>
              <a:gd name="connsiteX2" fmla="*/ 0 w 1698171"/>
              <a:gd name="connsiteY2" fmla="*/ 268515 h 406400"/>
              <a:gd name="connsiteX3" fmla="*/ 0 w 1698171"/>
              <a:gd name="connsiteY3" fmla="*/ 116115 h 406400"/>
              <a:gd name="connsiteX4" fmla="*/ 1698171 w 1698171"/>
              <a:gd name="connsiteY4" fmla="*/ 116115 h 406400"/>
              <a:gd name="connsiteX5" fmla="*/ 1698171 w 1698171"/>
              <a:gd name="connsiteY5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8171" h="406400">
                <a:moveTo>
                  <a:pt x="1698171" y="406400"/>
                </a:moveTo>
                <a:lnTo>
                  <a:pt x="1698171" y="268515"/>
                </a:lnTo>
                <a:lnTo>
                  <a:pt x="0" y="268515"/>
                </a:lnTo>
                <a:lnTo>
                  <a:pt x="0" y="116115"/>
                </a:lnTo>
                <a:lnTo>
                  <a:pt x="1698171" y="116115"/>
                </a:lnTo>
                <a:lnTo>
                  <a:pt x="1698171" y="0"/>
                </a:lnTo>
              </a:path>
            </a:pathLst>
          </a:cu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7FE164A9-547B-F8DF-2091-50E03641FB9A}"/>
              </a:ext>
            </a:extLst>
          </p:cNvPr>
          <p:cNvSpPr txBox="1"/>
          <p:nvPr/>
        </p:nvSpPr>
        <p:spPr>
          <a:xfrm>
            <a:off x="5728167" y="1691474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10 ns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248EEA58-CF92-A805-C00D-F6AA8F17EBF0}"/>
              </a:ext>
            </a:extLst>
          </p:cNvPr>
          <p:cNvSpPr txBox="1"/>
          <p:nvPr/>
        </p:nvSpPr>
        <p:spPr>
          <a:xfrm>
            <a:off x="4949272" y="2036184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1000 MW</a:t>
            </a:r>
          </a:p>
        </p:txBody>
      </p: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0C419D49-15CC-8912-9A53-F0C45066AB77}"/>
              </a:ext>
            </a:extLst>
          </p:cNvPr>
          <p:cNvCxnSpPr>
            <a:cxnSpLocks/>
          </p:cNvCxnSpPr>
          <p:nvPr/>
        </p:nvCxnSpPr>
        <p:spPr>
          <a:xfrm flipH="1" flipV="1">
            <a:off x="5875225" y="2158165"/>
            <a:ext cx="21300" cy="165959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FAE4A543-0183-D614-E9D6-F9269F0574BD}"/>
              </a:ext>
            </a:extLst>
          </p:cNvPr>
          <p:cNvCxnSpPr>
            <a:cxnSpLocks/>
          </p:cNvCxnSpPr>
          <p:nvPr/>
        </p:nvCxnSpPr>
        <p:spPr>
          <a:xfrm flipH="1">
            <a:off x="5968823" y="1990442"/>
            <a:ext cx="199738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Rectangle 155">
            <a:extLst>
              <a:ext uri="{FF2B5EF4-FFF2-40B4-BE49-F238E27FC236}">
                <a16:creationId xmlns:a16="http://schemas.microsoft.com/office/drawing/2014/main" id="{40A9433B-0335-DAEC-3746-83923D309840}"/>
              </a:ext>
            </a:extLst>
          </p:cNvPr>
          <p:cNvSpPr/>
          <p:nvPr/>
        </p:nvSpPr>
        <p:spPr>
          <a:xfrm>
            <a:off x="4979333" y="1273538"/>
            <a:ext cx="40188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Structure Wakefield Acceleration (SWFA)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BF1DA451-04C9-20F9-E886-CAD0AD174304}"/>
              </a:ext>
            </a:extLst>
          </p:cNvPr>
          <p:cNvSpPr/>
          <p:nvPr/>
        </p:nvSpPr>
        <p:spPr>
          <a:xfrm>
            <a:off x="2309813" y="1933575"/>
            <a:ext cx="1009650" cy="257175"/>
          </a:xfrm>
          <a:custGeom>
            <a:avLst/>
            <a:gdLst>
              <a:gd name="connsiteX0" fmla="*/ 0 w 1009650"/>
              <a:gd name="connsiteY0" fmla="*/ 257175 h 257175"/>
              <a:gd name="connsiteX1" fmla="*/ 147637 w 1009650"/>
              <a:gd name="connsiteY1" fmla="*/ 257175 h 257175"/>
              <a:gd name="connsiteX2" fmla="*/ 147637 w 1009650"/>
              <a:gd name="connsiteY2" fmla="*/ 0 h 257175"/>
              <a:gd name="connsiteX3" fmla="*/ 857250 w 1009650"/>
              <a:gd name="connsiteY3" fmla="*/ 0 h 257175"/>
              <a:gd name="connsiteX4" fmla="*/ 857250 w 1009650"/>
              <a:gd name="connsiteY4" fmla="*/ 254794 h 257175"/>
              <a:gd name="connsiteX5" fmla="*/ 1009650 w 1009650"/>
              <a:gd name="connsiteY5" fmla="*/ 254794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9650" h="257175">
                <a:moveTo>
                  <a:pt x="0" y="257175"/>
                </a:moveTo>
                <a:lnTo>
                  <a:pt x="147637" y="257175"/>
                </a:lnTo>
                <a:lnTo>
                  <a:pt x="147637" y="0"/>
                </a:lnTo>
                <a:lnTo>
                  <a:pt x="857250" y="0"/>
                </a:lnTo>
                <a:lnTo>
                  <a:pt x="857250" y="254794"/>
                </a:lnTo>
                <a:lnTo>
                  <a:pt x="1009650" y="254794"/>
                </a:lnTo>
              </a:path>
            </a:pathLst>
          </a:custGeom>
          <a:noFill/>
          <a:ln>
            <a:solidFill>
              <a:srgbClr val="006BB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6BBE"/>
                </a:solidFill>
              </a:ln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9301F0-9D6F-5631-C243-E44171CAC29F}"/>
              </a:ext>
            </a:extLst>
          </p:cNvPr>
          <p:cNvSpPr txBox="1"/>
          <p:nvPr/>
        </p:nvSpPr>
        <p:spPr>
          <a:xfrm rot="20256724">
            <a:off x="1938512" y="1755308"/>
            <a:ext cx="47747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3"/>
                </a:solidFill>
              </a:rPr>
              <a:t>Why?  </a:t>
            </a:r>
          </a:p>
          <a:p>
            <a:pPr algn="ctr"/>
            <a:r>
              <a:rPr lang="en-US" sz="2800" b="1" dirty="0">
                <a:solidFill>
                  <a:schemeClr val="accent3"/>
                </a:solidFill>
              </a:rPr>
              <a:t>Higher acceleration gradients to lead to compact accelerators</a:t>
            </a:r>
          </a:p>
        </p:txBody>
      </p:sp>
    </p:spTree>
    <p:extLst>
      <p:ext uri="{BB962C8B-B14F-4D97-AF65-F5344CB8AC3E}">
        <p14:creationId xmlns:p14="http://schemas.microsoft.com/office/powerpoint/2010/main" val="353864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132" grpId="0"/>
      <p:bldP spid="134" grpId="0" animBg="1"/>
      <p:bldP spid="135" grpId="0" animBg="1"/>
      <p:bldP spid="136" grpId="0"/>
      <p:bldP spid="137" grpId="0"/>
      <p:bldP spid="138" grpId="0" animBg="1"/>
      <p:bldP spid="139" grpId="0" animBg="1"/>
      <p:bldP spid="140" grpId="0"/>
      <p:bldP spid="149" grpId="0" animBg="1"/>
      <p:bldP spid="150" grpId="0"/>
      <p:bldP spid="151" grpId="0"/>
      <p:bldP spid="156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257800" y="1294882"/>
            <a:ext cx="1250950" cy="939800"/>
            <a:chOff x="5966168" y="4484578"/>
            <a:chExt cx="2564147" cy="20805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66168" y="4484578"/>
              <a:ext cx="2564147" cy="198913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429500" y="6238875"/>
              <a:ext cx="390525" cy="3262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srgbClr val="FFFFFF"/>
                </a:solidFill>
                <a:latin typeface="Times New Roman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" y="1046695"/>
            <a:ext cx="2705313" cy="33891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2949" y="773073"/>
            <a:ext cx="685800" cy="354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155" y="1161936"/>
            <a:ext cx="1798344" cy="1187047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 bwMode="auto">
          <a:xfrm flipV="1">
            <a:off x="3478158" y="1728714"/>
            <a:ext cx="1641805" cy="39520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lg"/>
            <a:tailEnd type="arrow" w="med" len="lg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239596" y="2154685"/>
            <a:ext cx="6593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FF0000"/>
                </a:solidFill>
                <a:latin typeface="Times New Roman"/>
              </a:rPr>
              <a:t>Beam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87919" y="1117624"/>
            <a:ext cx="909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050" dirty="0">
                <a:solidFill>
                  <a:srgbClr val="000000"/>
                </a:solidFill>
                <a:latin typeface="Times New Roman"/>
              </a:rPr>
              <a:t>Backward Port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59527" y="868368"/>
            <a:ext cx="6157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050" dirty="0">
                <a:solidFill>
                  <a:srgbClr val="000000"/>
                </a:solidFill>
                <a:latin typeface="Times New Roman"/>
              </a:rPr>
              <a:t>Forward Port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2875495"/>
            <a:ext cx="2051110" cy="14173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FF2476-34DE-4E1B-8961-C1F3A24602CD}"/>
              </a:ext>
            </a:extLst>
          </p:cNvPr>
          <p:cNvSpPr/>
          <p:nvPr/>
        </p:nvSpPr>
        <p:spPr>
          <a:xfrm>
            <a:off x="3108960" y="2477072"/>
            <a:ext cx="6035040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ora"/>
              </a:rPr>
              <a:t>        80 MW                 </a:t>
            </a:r>
            <a:r>
              <a:rPr lang="en-US" dirty="0">
                <a:solidFill>
                  <a:schemeClr val="bg1"/>
                </a:solidFill>
                <a:latin typeface="Lora"/>
                <a:sym typeface="Wingdings" panose="05000000000000000000" pitchFamily="2" charset="2"/>
              </a:rPr>
              <a:t>     </a:t>
            </a:r>
            <a:r>
              <a:rPr lang="en-US" dirty="0">
                <a:solidFill>
                  <a:schemeClr val="bg1"/>
                </a:solidFill>
                <a:latin typeface="Lora"/>
              </a:rPr>
              <a:t>    </a:t>
            </a:r>
            <a:r>
              <a:rPr lang="en-US" dirty="0">
                <a:solidFill>
                  <a:schemeClr val="bg1"/>
                </a:solidFill>
                <a:latin typeface="Lora"/>
                <a:sym typeface="Wingdings" panose="05000000000000000000" pitchFamily="2" charset="2"/>
              </a:rPr>
              <a:t>       </a:t>
            </a:r>
            <a:r>
              <a:rPr lang="en-US" dirty="0">
                <a:solidFill>
                  <a:schemeClr val="bg1"/>
                </a:solidFill>
                <a:latin typeface="Lora"/>
              </a:rPr>
              <a:t>380 MW    </a:t>
            </a:r>
            <a:r>
              <a:rPr lang="en-US" dirty="0">
                <a:solidFill>
                  <a:schemeClr val="bg1"/>
                </a:solidFill>
                <a:latin typeface="Lora"/>
                <a:sym typeface="Wingdings" panose="05000000000000000000" pitchFamily="2" charset="2"/>
              </a:rPr>
              <a:t>                  565MW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B7DA06-2B08-44D7-B40D-3838CC581A64}"/>
              </a:ext>
            </a:extLst>
          </p:cNvPr>
          <p:cNvSpPr/>
          <p:nvPr/>
        </p:nvSpPr>
        <p:spPr>
          <a:xfrm>
            <a:off x="3154680" y="4384255"/>
            <a:ext cx="23262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dirty="0">
                <a:solidFill>
                  <a:srgbClr val="0033CC"/>
                </a:solidFill>
              </a:rPr>
              <a:t>X. Lu, et al, PRL 122, 014801 (2019)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839BBA-3B1C-4F79-A530-A43A956FB7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641" y="2993054"/>
            <a:ext cx="2194560" cy="126022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5E60229-5747-4AF1-833D-B73C764F5FA4}"/>
              </a:ext>
            </a:extLst>
          </p:cNvPr>
          <p:cNvSpPr/>
          <p:nvPr/>
        </p:nvSpPr>
        <p:spPr>
          <a:xfrm>
            <a:off x="3154680" y="4630476"/>
            <a:ext cx="32095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dirty="0">
                <a:solidFill>
                  <a:srgbClr val="0033CC"/>
                </a:solidFill>
              </a:rPr>
              <a:t>X. Lu, et al, APL </a:t>
            </a:r>
            <a:r>
              <a:rPr lang="fr-FR" sz="1000" dirty="0" err="1">
                <a:solidFill>
                  <a:srgbClr val="0033CC"/>
                </a:solidFill>
              </a:rPr>
              <a:t>Appl</a:t>
            </a:r>
            <a:r>
              <a:rPr lang="fr-FR" sz="1000" dirty="0">
                <a:solidFill>
                  <a:srgbClr val="0033CC"/>
                </a:solidFill>
              </a:rPr>
              <a:t>. Phys. </a:t>
            </a:r>
            <a:r>
              <a:rPr lang="fr-FR" sz="1000" dirty="0" err="1">
                <a:solidFill>
                  <a:srgbClr val="0033CC"/>
                </a:solidFill>
              </a:rPr>
              <a:t>Lett</a:t>
            </a:r>
            <a:r>
              <a:rPr lang="fr-FR" sz="1000" dirty="0">
                <a:solidFill>
                  <a:srgbClr val="0033CC"/>
                </a:solidFill>
              </a:rPr>
              <a:t>. 116, 264102 (2020)</a:t>
            </a:r>
            <a:endParaRPr lang="en-US" sz="1000" dirty="0">
              <a:solidFill>
                <a:srgbClr val="0033CC"/>
              </a:solidFill>
            </a:endParaRPr>
          </a:p>
        </p:txBody>
      </p:sp>
      <p:sp>
        <p:nvSpPr>
          <p:cNvPr id="24" name="Title 9">
            <a:extLst>
              <a:ext uri="{FF2B5EF4-FFF2-40B4-BE49-F238E27FC236}">
                <a16:creationId xmlns:a16="http://schemas.microsoft.com/office/drawing/2014/main" id="{E9AABE62-BF4C-450C-9B9F-8D0647173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77433"/>
            <a:ext cx="8372901" cy="26614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Producing Short pulse rf power (II)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20040" y="382735"/>
            <a:ext cx="8372901" cy="374786"/>
          </a:xfrm>
        </p:spPr>
        <p:txBody>
          <a:bodyPr/>
          <a:lstStyle/>
          <a:p>
            <a:r>
              <a:rPr lang="en-US" sz="1800" dirty="0"/>
              <a:t>---towards 1 GW by Metamaterial PETS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>
          <a:xfrm>
            <a:off x="4343400" y="4916242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z="1400" smtClean="0">
                <a:solidFill>
                  <a:srgbClr val="000000"/>
                </a:solidFill>
              </a:rPr>
              <a:pPr/>
              <a:t>20</a:t>
            </a:fld>
            <a:r>
              <a:rPr lang="en-US" sz="1400" dirty="0">
                <a:solidFill>
                  <a:srgbClr val="000000"/>
                </a:solidFill>
              </a:rPr>
              <a:t>/30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BE1D9E-35B5-4616-90DA-FEBC13B47E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1691" y="680994"/>
            <a:ext cx="1800656" cy="15593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69225D-D120-A41E-045C-3520772C7A86}"/>
              </a:ext>
            </a:extLst>
          </p:cNvPr>
          <p:cNvSpPr txBox="1"/>
          <p:nvPr/>
        </p:nvSpPr>
        <p:spPr>
          <a:xfrm>
            <a:off x="5699052" y="4307590"/>
            <a:ext cx="34449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</a:rPr>
              <a:t>J. Picard et al., PRAB 25, 051301 (2022)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90965E-DA18-48FE-534C-3D058188C0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1526" y="2993053"/>
            <a:ext cx="1626892" cy="12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5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041">
            <a:extLst>
              <a:ext uri="{FF2B5EF4-FFF2-40B4-BE49-F238E27FC236}">
                <a16:creationId xmlns:a16="http://schemas.microsoft.com/office/drawing/2014/main" id="{3C61585A-CD22-9D37-7DB2-E17FB4B6CBA7}"/>
              </a:ext>
            </a:extLst>
          </p:cNvPr>
          <p:cNvSpPr/>
          <p:nvPr/>
        </p:nvSpPr>
        <p:spPr>
          <a:xfrm>
            <a:off x="254699" y="2278924"/>
            <a:ext cx="3949444" cy="2864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211925F-D2CC-97A8-A070-902ADDD32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9" y="4454"/>
            <a:ext cx="8372901" cy="379282"/>
          </a:xfrm>
        </p:spPr>
        <p:txBody>
          <a:bodyPr/>
          <a:lstStyle/>
          <a:p>
            <a:r>
              <a:rPr lang="en-US" sz="2400" dirty="0"/>
              <a:t>PETS </a:t>
            </a:r>
            <a:r>
              <a:rPr lang="en-US" sz="2400" cap="none" dirty="0"/>
              <a:t>results at</a:t>
            </a:r>
            <a:r>
              <a:rPr lang="en-US" sz="2400" dirty="0"/>
              <a:t> AWA (summary)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98C909-1EFB-51FD-0E58-1A188AFEF209}"/>
              </a:ext>
            </a:extLst>
          </p:cNvPr>
          <p:cNvGrpSpPr/>
          <p:nvPr/>
        </p:nvGrpSpPr>
        <p:grpSpPr>
          <a:xfrm>
            <a:off x="3840405" y="512070"/>
            <a:ext cx="5201994" cy="3999518"/>
            <a:chOff x="3840405" y="512070"/>
            <a:chExt cx="5201994" cy="3999518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02C888F-4FEE-A214-06DE-9D2C550B675F}"/>
                </a:ext>
              </a:extLst>
            </p:cNvPr>
            <p:cNvCxnSpPr>
              <a:cxnSpLocks/>
              <a:endCxn id="1027" idx="3"/>
            </p:cNvCxnSpPr>
            <p:nvPr/>
          </p:nvCxnSpPr>
          <p:spPr>
            <a:xfrm flipH="1">
              <a:off x="3840405" y="2771478"/>
              <a:ext cx="2067863" cy="1740110"/>
            </a:xfrm>
            <a:prstGeom prst="straightConnector1">
              <a:avLst/>
            </a:prstGeom>
            <a:ln w="28575">
              <a:solidFill>
                <a:srgbClr val="7AB80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CA637EA-FF65-2B38-C4B7-011EB9F7EB3A}"/>
                </a:ext>
              </a:extLst>
            </p:cNvPr>
            <p:cNvGrpSpPr/>
            <p:nvPr/>
          </p:nvGrpSpPr>
          <p:grpSpPr>
            <a:xfrm>
              <a:off x="5908268" y="512070"/>
              <a:ext cx="3134131" cy="2677656"/>
              <a:chOff x="5908268" y="512070"/>
              <a:chExt cx="3134131" cy="2677656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0CE0182-0F7C-19C1-642F-49A75F907594}"/>
                  </a:ext>
                </a:extLst>
              </p:cNvPr>
              <p:cNvSpPr txBox="1"/>
              <p:nvPr/>
            </p:nvSpPr>
            <p:spPr>
              <a:xfrm>
                <a:off x="5908268" y="512070"/>
                <a:ext cx="3134131" cy="2677656"/>
              </a:xfrm>
              <a:prstGeom prst="rect">
                <a:avLst/>
              </a:prstGeom>
              <a:noFill/>
              <a:ln w="28575">
                <a:solidFill>
                  <a:srgbClr val="7AB80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0" i="0" u="none" strike="noStrike" baseline="0" dirty="0">
                    <a:solidFill>
                      <a:schemeClr val="accent1"/>
                    </a:solidFill>
                    <a:latin typeface="AdvOT483a8203"/>
                  </a:rPr>
                  <a:t>Dielectric X-band PETS (200 MW)</a:t>
                </a:r>
              </a:p>
              <a:p>
                <a:endParaRPr lang="en-US" sz="1200" dirty="0">
                  <a:solidFill>
                    <a:schemeClr val="accent1"/>
                  </a:solidFill>
                  <a:latin typeface="AdvOT483a8203"/>
                </a:endParaRPr>
              </a:p>
              <a:p>
                <a:endParaRPr lang="en-US" sz="1200" b="0" i="0" u="none" strike="noStrike" baseline="0" dirty="0">
                  <a:solidFill>
                    <a:schemeClr val="accent1"/>
                  </a:solidFill>
                  <a:latin typeface="AdvOT483a8203"/>
                </a:endParaRPr>
              </a:p>
              <a:p>
                <a:endParaRPr lang="en-US" sz="1200" dirty="0">
                  <a:solidFill>
                    <a:schemeClr val="accent1"/>
                  </a:solidFill>
                  <a:latin typeface="AdvOT483a8203"/>
                </a:endParaRPr>
              </a:p>
              <a:p>
                <a:endParaRPr lang="en-US" sz="1200" b="0" i="0" u="none" strike="noStrike" baseline="0" dirty="0">
                  <a:solidFill>
                    <a:schemeClr val="accent1"/>
                  </a:solidFill>
                  <a:latin typeface="AdvOT483a8203"/>
                </a:endParaRPr>
              </a:p>
              <a:p>
                <a:endParaRPr lang="en-US" sz="1200" dirty="0">
                  <a:solidFill>
                    <a:schemeClr val="accent1"/>
                  </a:solidFill>
                  <a:latin typeface="AdvOT483a8203"/>
                </a:endParaRPr>
              </a:p>
              <a:p>
                <a:endParaRPr lang="en-US" sz="1200" b="0" i="0" u="none" strike="noStrike" baseline="0" dirty="0">
                  <a:solidFill>
                    <a:schemeClr val="accent1"/>
                  </a:solidFill>
                  <a:latin typeface="AdvOT483a8203"/>
                </a:endParaRPr>
              </a:p>
              <a:p>
                <a:endParaRPr lang="en-US" sz="1200" dirty="0">
                  <a:solidFill>
                    <a:schemeClr val="accent1"/>
                  </a:solidFill>
                  <a:latin typeface="AdvOT483a8203"/>
                </a:endParaRPr>
              </a:p>
              <a:p>
                <a:endParaRPr lang="en-US" sz="1200" b="0" i="0" u="none" strike="noStrike" baseline="0" dirty="0">
                  <a:solidFill>
                    <a:schemeClr val="accent1"/>
                  </a:solidFill>
                  <a:latin typeface="AdvOT483a8203"/>
                </a:endParaRPr>
              </a:p>
              <a:p>
                <a:endParaRPr lang="en-US" sz="1200" b="0" i="0" u="none" strike="noStrike" baseline="0" dirty="0">
                  <a:solidFill>
                    <a:schemeClr val="accent1"/>
                  </a:solidFill>
                  <a:latin typeface="AdvOT483a8203"/>
                </a:endParaRPr>
              </a:p>
              <a:p>
                <a:endParaRPr lang="en-US" sz="1200" dirty="0">
                  <a:solidFill>
                    <a:schemeClr val="accent1"/>
                  </a:solidFill>
                  <a:latin typeface="AdvOT483a8203"/>
                </a:endParaRPr>
              </a:p>
              <a:p>
                <a:endParaRPr lang="en-US" sz="1200" b="0" i="0" u="none" strike="noStrike" baseline="0" dirty="0">
                  <a:solidFill>
                    <a:schemeClr val="accent1"/>
                  </a:solidFill>
                  <a:latin typeface="AdvOT483a8203"/>
                </a:endParaRPr>
              </a:p>
              <a:p>
                <a:endParaRPr lang="en-US" sz="1200" b="0" i="0" u="none" strike="noStrike" baseline="0" dirty="0">
                  <a:solidFill>
                    <a:schemeClr val="accent1"/>
                  </a:solidFill>
                  <a:latin typeface="AdvOT483a8203"/>
                </a:endParaRPr>
              </a:p>
              <a:p>
                <a:r>
                  <a:rPr lang="en-US" sz="1200" b="0" i="0" u="none" strike="noStrike" baseline="0" dirty="0">
                    <a:solidFill>
                      <a:schemeClr val="accent1"/>
                    </a:solidFill>
                    <a:latin typeface="AdvOT483a8203"/>
                  </a:rPr>
                  <a:t>DOI: 10.1103/PhysRevAccelBeams.23.011301</a:t>
                </a:r>
                <a:endParaRPr lang="en-US" sz="1200" dirty="0">
                  <a:solidFill>
                    <a:schemeClr val="accent1"/>
                  </a:solidFill>
                </a:endParaRP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82DADEF-B740-DF93-904A-46C61E8956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29269" y="772508"/>
                <a:ext cx="2892007" cy="2132653"/>
              </a:xfrm>
              <a:prstGeom prst="rect">
                <a:avLst/>
              </a:prstGeom>
            </p:spPr>
          </p:pic>
        </p:grp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613E005-F89D-D778-B602-A8132D3D8FCC}"/>
              </a:ext>
            </a:extLst>
          </p:cNvPr>
          <p:cNvCxnSpPr>
            <a:cxnSpLocks/>
          </p:cNvCxnSpPr>
          <p:nvPr/>
        </p:nvCxnSpPr>
        <p:spPr>
          <a:xfrm flipV="1">
            <a:off x="923399" y="2395360"/>
            <a:ext cx="0" cy="2476917"/>
          </a:xfrm>
          <a:prstGeom prst="straightConnector1">
            <a:avLst/>
          </a:prstGeom>
          <a:ln w="28575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AA0C363-8A2C-EE86-52E8-6E7A6A96E625}"/>
              </a:ext>
            </a:extLst>
          </p:cNvPr>
          <p:cNvCxnSpPr>
            <a:cxnSpLocks/>
          </p:cNvCxnSpPr>
          <p:nvPr/>
        </p:nvCxnSpPr>
        <p:spPr>
          <a:xfrm>
            <a:off x="915600" y="4862952"/>
            <a:ext cx="2614034" cy="0"/>
          </a:xfrm>
          <a:prstGeom prst="straightConnector1">
            <a:avLst/>
          </a:prstGeom>
          <a:ln w="28575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CBE5FE44-1DFA-28B5-7313-26C7A64F0195}"/>
              </a:ext>
            </a:extLst>
          </p:cNvPr>
          <p:cNvSpPr txBox="1"/>
          <p:nvPr/>
        </p:nvSpPr>
        <p:spPr>
          <a:xfrm>
            <a:off x="866264" y="4912421"/>
            <a:ext cx="2435615" cy="203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2000       2005       2010       2015       2020       2025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5D27424-10AC-1AA0-CAC2-0C4392652407}"/>
              </a:ext>
            </a:extLst>
          </p:cNvPr>
          <p:cNvSpPr/>
          <p:nvPr/>
        </p:nvSpPr>
        <p:spPr>
          <a:xfrm>
            <a:off x="1042116" y="4763550"/>
            <a:ext cx="39131" cy="6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48F0C9-2F59-E1A8-AF3F-CC619FB24B82}"/>
              </a:ext>
            </a:extLst>
          </p:cNvPr>
          <p:cNvSpPr txBox="1"/>
          <p:nvPr/>
        </p:nvSpPr>
        <p:spPr>
          <a:xfrm>
            <a:off x="203899" y="2395360"/>
            <a:ext cx="678391" cy="2641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900" dirty="0"/>
              <a:t>1000 MW</a:t>
            </a:r>
          </a:p>
          <a:p>
            <a:pPr>
              <a:spcBef>
                <a:spcPts val="800"/>
              </a:spcBef>
            </a:pPr>
            <a:r>
              <a:rPr lang="en-US" sz="900" dirty="0"/>
              <a:t>  900 MW</a:t>
            </a:r>
          </a:p>
          <a:p>
            <a:pPr>
              <a:spcBef>
                <a:spcPts val="800"/>
              </a:spcBef>
            </a:pPr>
            <a:r>
              <a:rPr lang="en-US" sz="900" dirty="0"/>
              <a:t>  800 MW</a:t>
            </a:r>
          </a:p>
          <a:p>
            <a:pPr>
              <a:spcBef>
                <a:spcPts val="800"/>
              </a:spcBef>
            </a:pPr>
            <a:r>
              <a:rPr lang="en-US" sz="900" dirty="0"/>
              <a:t>  700 MW</a:t>
            </a:r>
          </a:p>
          <a:p>
            <a:pPr>
              <a:spcBef>
                <a:spcPts val="800"/>
              </a:spcBef>
            </a:pPr>
            <a:r>
              <a:rPr lang="en-US" sz="900" dirty="0"/>
              <a:t>  600 MW</a:t>
            </a:r>
          </a:p>
          <a:p>
            <a:pPr>
              <a:spcBef>
                <a:spcPts val="800"/>
              </a:spcBef>
            </a:pPr>
            <a:r>
              <a:rPr lang="en-US" sz="900" dirty="0"/>
              <a:t>  500 MW</a:t>
            </a:r>
          </a:p>
          <a:p>
            <a:pPr>
              <a:spcBef>
                <a:spcPts val="800"/>
              </a:spcBef>
            </a:pPr>
            <a:r>
              <a:rPr lang="en-US" sz="900" dirty="0"/>
              <a:t>  400 MW</a:t>
            </a:r>
          </a:p>
          <a:p>
            <a:pPr>
              <a:spcBef>
                <a:spcPts val="800"/>
              </a:spcBef>
            </a:pPr>
            <a:r>
              <a:rPr lang="en-US" sz="900" dirty="0"/>
              <a:t>  300 MW</a:t>
            </a:r>
          </a:p>
          <a:p>
            <a:pPr>
              <a:spcBef>
                <a:spcPts val="800"/>
              </a:spcBef>
            </a:pPr>
            <a:r>
              <a:rPr lang="en-US" sz="900" dirty="0"/>
              <a:t>  200 MW</a:t>
            </a:r>
          </a:p>
          <a:p>
            <a:pPr>
              <a:spcBef>
                <a:spcPts val="800"/>
              </a:spcBef>
            </a:pPr>
            <a:r>
              <a:rPr lang="en-US" sz="900" dirty="0"/>
              <a:t>  100 MW</a:t>
            </a:r>
          </a:p>
          <a:p>
            <a:pPr>
              <a:spcBef>
                <a:spcPts val="800"/>
              </a:spcBef>
            </a:pPr>
            <a:r>
              <a:rPr lang="en-US" sz="900" dirty="0"/>
              <a:t>      0 MW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F81DA51-B7B6-E2DE-6C5C-E7EBDB7A8753}"/>
              </a:ext>
            </a:extLst>
          </p:cNvPr>
          <p:cNvSpPr txBox="1"/>
          <p:nvPr/>
        </p:nvSpPr>
        <p:spPr>
          <a:xfrm>
            <a:off x="900934" y="4368588"/>
            <a:ext cx="5373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accent1"/>
                </a:solidFill>
              </a:rPr>
              <a:t>C-band</a:t>
            </a:r>
          </a:p>
          <a:p>
            <a:r>
              <a:rPr lang="en-US" sz="700" dirty="0">
                <a:solidFill>
                  <a:schemeClr val="accent1"/>
                </a:solidFill>
              </a:rPr>
              <a:t>dielectric</a:t>
            </a:r>
          </a:p>
          <a:p>
            <a:r>
              <a:rPr lang="en-US" sz="700" dirty="0">
                <a:solidFill>
                  <a:schemeClr val="accent1"/>
                </a:solidFill>
              </a:rPr>
              <a:t>(2000)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1E693CE-DA2C-E04A-989D-F3805D9EC339}"/>
              </a:ext>
            </a:extLst>
          </p:cNvPr>
          <p:cNvSpPr/>
          <p:nvPr/>
        </p:nvSpPr>
        <p:spPr>
          <a:xfrm>
            <a:off x="1720406" y="4669546"/>
            <a:ext cx="39131" cy="6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134D45FE-87AA-46FA-1540-8DE939B02AB3}"/>
              </a:ext>
            </a:extLst>
          </p:cNvPr>
          <p:cNvSpPr txBox="1"/>
          <p:nvPr/>
        </p:nvSpPr>
        <p:spPr>
          <a:xfrm>
            <a:off x="1503223" y="4268604"/>
            <a:ext cx="459902" cy="3661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700" dirty="0">
                <a:solidFill>
                  <a:schemeClr val="accent1"/>
                </a:solidFill>
              </a:rPr>
              <a:t>C-band</a:t>
            </a:r>
          </a:p>
          <a:p>
            <a:pPr algn="ctr"/>
            <a:r>
              <a:rPr lang="en-US" sz="700" dirty="0">
                <a:solidFill>
                  <a:schemeClr val="accent1"/>
                </a:solidFill>
              </a:rPr>
              <a:t>dielectric</a:t>
            </a:r>
          </a:p>
          <a:p>
            <a:pPr algn="ctr"/>
            <a:r>
              <a:rPr lang="en-US" sz="700" dirty="0">
                <a:solidFill>
                  <a:schemeClr val="accent1"/>
                </a:solidFill>
              </a:rPr>
              <a:t>(2008)</a:t>
            </a:r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2FA1E03D-15EC-09C2-143B-C3F0A0EE9A89}"/>
              </a:ext>
            </a:extLst>
          </p:cNvPr>
          <p:cNvSpPr/>
          <p:nvPr/>
        </p:nvSpPr>
        <p:spPr>
          <a:xfrm>
            <a:off x="2662174" y="4470857"/>
            <a:ext cx="39131" cy="6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41F38208-332B-E75F-7416-772F2213926E}"/>
              </a:ext>
            </a:extLst>
          </p:cNvPr>
          <p:cNvSpPr txBox="1"/>
          <p:nvPr/>
        </p:nvSpPr>
        <p:spPr>
          <a:xfrm>
            <a:off x="2668421" y="4411560"/>
            <a:ext cx="1171984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accent1"/>
                </a:solidFill>
              </a:rPr>
              <a:t>X-band dielectric (2018)</a:t>
            </a:r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1F6E70B3-A017-75EA-D1E4-DFF7BBC9FBE7}"/>
              </a:ext>
            </a:extLst>
          </p:cNvPr>
          <p:cNvSpPr/>
          <p:nvPr/>
        </p:nvSpPr>
        <p:spPr>
          <a:xfrm>
            <a:off x="2662174" y="4255990"/>
            <a:ext cx="39131" cy="6305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016A14F1-B536-9D72-4AAA-EAE41D608C56}"/>
              </a:ext>
            </a:extLst>
          </p:cNvPr>
          <p:cNvSpPr txBox="1"/>
          <p:nvPr/>
        </p:nvSpPr>
        <p:spPr>
          <a:xfrm>
            <a:off x="2668421" y="4196694"/>
            <a:ext cx="1120186" cy="1762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2"/>
                </a:solidFill>
              </a:rPr>
              <a:t>X-band metallic (2018)</a:t>
            </a:r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6C1C3C73-1B8B-B127-CCD4-56740A7CA508}"/>
              </a:ext>
            </a:extLst>
          </p:cNvPr>
          <p:cNvSpPr/>
          <p:nvPr/>
        </p:nvSpPr>
        <p:spPr>
          <a:xfrm>
            <a:off x="1888657" y="3070466"/>
            <a:ext cx="602995" cy="1788377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32" name="Oval 1031">
            <a:extLst>
              <a:ext uri="{FF2B5EF4-FFF2-40B4-BE49-F238E27FC236}">
                <a16:creationId xmlns:a16="http://schemas.microsoft.com/office/drawing/2014/main" id="{746163A4-9F44-6E69-ABCC-8506D8F9198B}"/>
              </a:ext>
            </a:extLst>
          </p:cNvPr>
          <p:cNvSpPr/>
          <p:nvPr/>
        </p:nvSpPr>
        <p:spPr>
          <a:xfrm>
            <a:off x="2825224" y="3913547"/>
            <a:ext cx="39131" cy="6305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540418A9-57AC-2EC4-DBF9-CB2F7FF219B0}"/>
              </a:ext>
            </a:extLst>
          </p:cNvPr>
          <p:cNvSpPr txBox="1"/>
          <p:nvPr/>
        </p:nvSpPr>
        <p:spPr>
          <a:xfrm>
            <a:off x="2797132" y="3792851"/>
            <a:ext cx="1164479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2"/>
                </a:solidFill>
              </a:rPr>
              <a:t>X-band metallic (2020)</a:t>
            </a:r>
          </a:p>
        </p:txBody>
      </p:sp>
      <p:sp>
        <p:nvSpPr>
          <p:cNvPr id="1034" name="Oval 1033">
            <a:extLst>
              <a:ext uri="{FF2B5EF4-FFF2-40B4-BE49-F238E27FC236}">
                <a16:creationId xmlns:a16="http://schemas.microsoft.com/office/drawing/2014/main" id="{594BD9D9-346C-C0E1-8F28-832F45F2345B}"/>
              </a:ext>
            </a:extLst>
          </p:cNvPr>
          <p:cNvSpPr/>
          <p:nvPr/>
        </p:nvSpPr>
        <p:spPr>
          <a:xfrm>
            <a:off x="2740438" y="4014265"/>
            <a:ext cx="39131" cy="63059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197DFFA7-6616-CCA8-48BB-603E1476D6E7}"/>
              </a:ext>
            </a:extLst>
          </p:cNvPr>
          <p:cNvSpPr txBox="1"/>
          <p:nvPr/>
        </p:nvSpPr>
        <p:spPr>
          <a:xfrm>
            <a:off x="2746685" y="3954969"/>
            <a:ext cx="1120186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accent6"/>
                </a:solidFill>
              </a:rPr>
              <a:t>X-band MTM (2019)</a:t>
            </a:r>
          </a:p>
        </p:txBody>
      </p:sp>
      <p:sp>
        <p:nvSpPr>
          <p:cNvPr id="1036" name="Oval 1035">
            <a:extLst>
              <a:ext uri="{FF2B5EF4-FFF2-40B4-BE49-F238E27FC236}">
                <a16:creationId xmlns:a16="http://schemas.microsoft.com/office/drawing/2014/main" id="{0ADB30CA-6270-0250-521D-01305916D20B}"/>
              </a:ext>
            </a:extLst>
          </p:cNvPr>
          <p:cNvSpPr/>
          <p:nvPr/>
        </p:nvSpPr>
        <p:spPr>
          <a:xfrm>
            <a:off x="2916532" y="3503958"/>
            <a:ext cx="39131" cy="63059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08BB18EB-C2C5-33BD-1B99-1517AFFAF924}"/>
              </a:ext>
            </a:extLst>
          </p:cNvPr>
          <p:cNvSpPr txBox="1"/>
          <p:nvPr/>
        </p:nvSpPr>
        <p:spPr>
          <a:xfrm>
            <a:off x="2519115" y="3330900"/>
            <a:ext cx="997475" cy="1762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accent6"/>
                </a:solidFill>
              </a:rPr>
              <a:t>X-band MTM (2021)</a:t>
            </a: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CE0D5C40-8823-FD9F-B74E-5606F0B255EA}"/>
              </a:ext>
            </a:extLst>
          </p:cNvPr>
          <p:cNvSpPr txBox="1"/>
          <p:nvPr/>
        </p:nvSpPr>
        <p:spPr>
          <a:xfrm>
            <a:off x="1734082" y="2788327"/>
            <a:ext cx="892089" cy="2712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700" dirty="0"/>
              <a:t>AWA energy upgrade</a:t>
            </a:r>
          </a:p>
          <a:p>
            <a:pPr algn="ctr"/>
            <a:r>
              <a:rPr lang="en-US" sz="700" dirty="0"/>
              <a:t>15 MeV </a:t>
            </a:r>
            <a:r>
              <a:rPr lang="en-US" sz="700" dirty="0">
                <a:sym typeface="Wingdings" panose="05000000000000000000" pitchFamily="2" charset="2"/>
              </a:rPr>
              <a:t> 65 MeV</a:t>
            </a:r>
            <a:endParaRPr lang="en-US" sz="700" dirty="0"/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48B79336-C3B6-F099-2872-1D2466942A67}"/>
              </a:ext>
            </a:extLst>
          </p:cNvPr>
          <p:cNvSpPr txBox="1"/>
          <p:nvPr/>
        </p:nvSpPr>
        <p:spPr>
          <a:xfrm>
            <a:off x="1949712" y="4630261"/>
            <a:ext cx="973039" cy="17628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700" dirty="0">
                <a:solidFill>
                  <a:schemeClr val="accent1"/>
                </a:solidFill>
              </a:rPr>
              <a:t>K-band dielectric (2010)</a:t>
            </a:r>
          </a:p>
        </p:txBody>
      </p:sp>
      <p:sp>
        <p:nvSpPr>
          <p:cNvPr id="1040" name="Oval 1039">
            <a:extLst>
              <a:ext uri="{FF2B5EF4-FFF2-40B4-BE49-F238E27FC236}">
                <a16:creationId xmlns:a16="http://schemas.microsoft.com/office/drawing/2014/main" id="{799EE6F0-9D39-7AFE-B5C0-52B3E64CA564}"/>
              </a:ext>
            </a:extLst>
          </p:cNvPr>
          <p:cNvSpPr/>
          <p:nvPr/>
        </p:nvSpPr>
        <p:spPr>
          <a:xfrm>
            <a:off x="1909544" y="4696405"/>
            <a:ext cx="39131" cy="6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D3B82027-09C0-AEEE-3151-7AF0AA3C87D5}"/>
              </a:ext>
            </a:extLst>
          </p:cNvPr>
          <p:cNvCxnSpPr/>
          <p:nvPr/>
        </p:nvCxnSpPr>
        <p:spPr>
          <a:xfrm>
            <a:off x="923399" y="2532291"/>
            <a:ext cx="2606235" cy="0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3658A3-80B3-0BED-1DE1-8DBD328B9A0F}"/>
              </a:ext>
            </a:extLst>
          </p:cNvPr>
          <p:cNvGrpSpPr/>
          <p:nvPr/>
        </p:nvGrpSpPr>
        <p:grpSpPr>
          <a:xfrm>
            <a:off x="223369" y="524564"/>
            <a:ext cx="5607868" cy="2806336"/>
            <a:chOff x="223369" y="524564"/>
            <a:chExt cx="5607868" cy="2806336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74E5832-7FBC-E2D8-F1AD-0B854B26CBE2}"/>
                </a:ext>
              </a:extLst>
            </p:cNvPr>
            <p:cNvCxnSpPr>
              <a:cxnSpLocks/>
              <a:endCxn id="1037" idx="0"/>
            </p:cNvCxnSpPr>
            <p:nvPr/>
          </p:nvCxnSpPr>
          <p:spPr>
            <a:xfrm flipH="1">
              <a:off x="3017853" y="2395360"/>
              <a:ext cx="439056" cy="9355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FE1A480-B274-1A1C-0631-91997992A3A5}"/>
                </a:ext>
              </a:extLst>
            </p:cNvPr>
            <p:cNvGrpSpPr/>
            <p:nvPr/>
          </p:nvGrpSpPr>
          <p:grpSpPr>
            <a:xfrm>
              <a:off x="223369" y="524564"/>
              <a:ext cx="5607868" cy="1868402"/>
              <a:chOff x="223369" y="524564"/>
              <a:chExt cx="5607868" cy="1868402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089CBE84-1354-5373-3B8E-FEF5F382EC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219574" y="863881"/>
                <a:ext cx="1487434" cy="1008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CB27785-DB66-722A-B017-459C617B6536}"/>
                  </a:ext>
                </a:extLst>
              </p:cNvPr>
              <p:cNvSpPr txBox="1"/>
              <p:nvPr/>
            </p:nvSpPr>
            <p:spPr>
              <a:xfrm>
                <a:off x="2181602" y="2115967"/>
                <a:ext cx="293332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J. Picard et al., PRAB 25, 051301 (2022) 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E6638F3-BE31-3C65-F081-98AE83959359}"/>
                  </a:ext>
                </a:extLst>
              </p:cNvPr>
              <p:cNvSpPr txBox="1"/>
              <p:nvPr/>
            </p:nvSpPr>
            <p:spPr>
              <a:xfrm>
                <a:off x="273377" y="541818"/>
                <a:ext cx="2457777" cy="184666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</p:spPr>
            <p:txBody>
              <a:bodyPr wrap="square" lIns="45720" tIns="0" rIns="45720" bIns="0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MTM X-band PETS (565 MW)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3201B83-18EC-11D2-A79B-7539A9820630}"/>
                  </a:ext>
                </a:extLst>
              </p:cNvPr>
              <p:cNvSpPr/>
              <p:nvPr/>
            </p:nvSpPr>
            <p:spPr>
              <a:xfrm>
                <a:off x="254001" y="524564"/>
                <a:ext cx="5506243" cy="186041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FE5DBAD8-B4D6-BA8F-B89D-31EBC6E62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07674" y="911089"/>
                <a:ext cx="2020357" cy="1015059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A6F8831-AC8B-7F98-4DAB-C8A0E07184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7549" y="818886"/>
                <a:ext cx="1480039" cy="1146464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749F759-04F4-405C-63B0-67C705D0B9E9}"/>
                  </a:ext>
                </a:extLst>
              </p:cNvPr>
              <p:cNvSpPr txBox="1"/>
              <p:nvPr/>
            </p:nvSpPr>
            <p:spPr>
              <a:xfrm>
                <a:off x="223369" y="1904919"/>
                <a:ext cx="5607868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sz="1050" dirty="0">
                    <a:solidFill>
                      <a:srgbClr val="FF0000"/>
                    </a:solidFill>
                  </a:rPr>
                  <a:t>Highest peak power as 565 MW from a train of eight bunches with a total charge of 355 </a:t>
                </a:r>
                <a:r>
                  <a:rPr lang="en-US" sz="1050" dirty="0" err="1">
                    <a:solidFill>
                      <a:srgbClr val="FF0000"/>
                    </a:solidFill>
                  </a:rPr>
                  <a:t>nC</a:t>
                </a:r>
                <a:endParaRPr lang="en-US" sz="105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B13361B-52AB-DB86-B7A8-5AD2282A961B}"/>
              </a:ext>
            </a:extLst>
          </p:cNvPr>
          <p:cNvGrpSpPr/>
          <p:nvPr/>
        </p:nvGrpSpPr>
        <p:grpSpPr>
          <a:xfrm>
            <a:off x="3961611" y="3451327"/>
            <a:ext cx="5080788" cy="1664498"/>
            <a:chOff x="3961611" y="3451327"/>
            <a:chExt cx="5080788" cy="1664498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0C20CAE-8F6C-504B-9209-EDC5EBD9631D}"/>
                </a:ext>
              </a:extLst>
            </p:cNvPr>
            <p:cNvCxnSpPr>
              <a:cxnSpLocks/>
              <a:endCxn id="1033" idx="3"/>
            </p:cNvCxnSpPr>
            <p:nvPr/>
          </p:nvCxnSpPr>
          <p:spPr>
            <a:xfrm flipH="1">
              <a:off x="3961611" y="3800475"/>
              <a:ext cx="879457" cy="92404"/>
            </a:xfrm>
            <a:prstGeom prst="straightConnector1">
              <a:avLst/>
            </a:prstGeom>
            <a:ln w="28575">
              <a:solidFill>
                <a:srgbClr val="128BCE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270B9D3-C257-DA0F-FF59-DACAD62BA249}"/>
                </a:ext>
              </a:extLst>
            </p:cNvPr>
            <p:cNvGrpSpPr/>
            <p:nvPr/>
          </p:nvGrpSpPr>
          <p:grpSpPr>
            <a:xfrm>
              <a:off x="4850438" y="3451327"/>
              <a:ext cx="4191961" cy="1664498"/>
              <a:chOff x="4850438" y="3451327"/>
              <a:chExt cx="4191961" cy="1664498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B0F918E-5A8A-FDCD-1378-2EC819EA4F94}"/>
                  </a:ext>
                </a:extLst>
              </p:cNvPr>
              <p:cNvSpPr/>
              <p:nvPr/>
            </p:nvSpPr>
            <p:spPr>
              <a:xfrm>
                <a:off x="4850438" y="3451327"/>
                <a:ext cx="4191961" cy="166449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28BCE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357103E-297D-2CEF-64CB-597D1E472A84}"/>
                  </a:ext>
                </a:extLst>
              </p:cNvPr>
              <p:cNvGrpSpPr/>
              <p:nvPr/>
            </p:nvGrpSpPr>
            <p:grpSpPr>
              <a:xfrm>
                <a:off x="4940295" y="3451327"/>
                <a:ext cx="2554905" cy="1198308"/>
                <a:chOff x="2696318" y="-415685"/>
                <a:chExt cx="2554905" cy="1198308"/>
              </a:xfrm>
            </p:grpSpPr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3D5325A-CCD3-316F-E5A1-C6FA45EFF278}"/>
                    </a:ext>
                  </a:extLst>
                </p:cNvPr>
                <p:cNvSpPr txBox="1"/>
                <p:nvPr/>
              </p:nvSpPr>
              <p:spPr>
                <a:xfrm>
                  <a:off x="2696318" y="-415685"/>
                  <a:ext cx="2457777" cy="184666"/>
                </a:xfrm>
                <a:prstGeom prst="rect">
                  <a:avLst/>
                </a:prstGeom>
                <a:solidFill>
                  <a:schemeClr val="bg1">
                    <a:alpha val="0"/>
                  </a:schemeClr>
                </a:solidFill>
              </p:spPr>
              <p:txBody>
                <a:bodyPr wrap="square" lIns="45720" tIns="0" rIns="45720" bIns="0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128BCE"/>
                      </a:solidFill>
                    </a:rPr>
                    <a:t>Metallic X-band PETS (400 MW)</a:t>
                  </a:r>
                </a:p>
              </p:txBody>
            </p:sp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B5543787-200E-F3CD-0255-CB86D3DDFB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02708" y="-185116"/>
                  <a:ext cx="2548515" cy="967739"/>
                </a:xfrm>
                <a:prstGeom prst="rect">
                  <a:avLst/>
                </a:prstGeom>
              </p:spPr>
            </p:pic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4EFDFB0-0C12-06D3-1EA2-BC2ED8CD1DF6}"/>
                  </a:ext>
                </a:extLst>
              </p:cNvPr>
              <p:cNvSpPr txBox="1"/>
              <p:nvPr/>
            </p:nvSpPr>
            <p:spPr>
              <a:xfrm>
                <a:off x="4898219" y="4646838"/>
                <a:ext cx="3917382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rgbClr val="128BC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J. Shao </a:t>
                </a:r>
                <a:r>
                  <a:rPr lang="en-US" sz="1100" i="1" dirty="0">
                    <a:solidFill>
                      <a:srgbClr val="128BC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et. al</a:t>
                </a:r>
                <a:r>
                  <a:rPr lang="en-US" sz="1100" dirty="0">
                    <a:solidFill>
                      <a:srgbClr val="128BC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., https://accelconf.web.cern.ch/ipac2019/papers/MOPRB069.pdf</a:t>
                </a: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A25A473-1419-5444-1CAF-8E7D490C5C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15441" y="3580998"/>
                <a:ext cx="1481859" cy="1088548"/>
              </a:xfrm>
              <a:prstGeom prst="rect">
                <a:avLst/>
              </a:prstGeom>
            </p:spPr>
          </p:pic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15B2224-9060-5022-4A47-A88669FEF6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1334" y="-5443"/>
            <a:ext cx="1232666" cy="431434"/>
          </a:xfrm>
          <a:prstGeom prst="rect">
            <a:avLst/>
          </a:prstGeom>
        </p:spPr>
      </p:pic>
      <p:sp>
        <p:nvSpPr>
          <p:cNvPr id="15" name="Slide Number Placeholder 30">
            <a:extLst>
              <a:ext uri="{FF2B5EF4-FFF2-40B4-BE49-F238E27FC236}">
                <a16:creationId xmlns:a16="http://schemas.microsoft.com/office/drawing/2014/main" id="{3F35A759-1C03-AFBD-0703-5DB9EB1D42E4}"/>
              </a:ext>
            </a:extLst>
          </p:cNvPr>
          <p:cNvSpPr txBox="1">
            <a:spLocks/>
          </p:cNvSpPr>
          <p:nvPr/>
        </p:nvSpPr>
        <p:spPr>
          <a:xfrm>
            <a:off x="4194552" y="4801418"/>
            <a:ext cx="750850" cy="202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EFAAC5A-9C4F-4278-920D-DF2BAB595749}" type="slidenum">
              <a:rPr lang="en-US" sz="1260" smtClean="0"/>
              <a:pPr/>
              <a:t>21</a:t>
            </a:fld>
            <a:r>
              <a:rPr lang="en-US" sz="1260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123984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524C25-ECA9-EA90-1B96-1EF7C1F8AF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/>
              <a:t>TBA: high-gradient structures: accelerator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911E4A-7A4A-2EDF-3747-CCC16AF86194}"/>
              </a:ext>
            </a:extLst>
          </p:cNvPr>
          <p:cNvGrpSpPr/>
          <p:nvPr/>
        </p:nvGrpSpPr>
        <p:grpSpPr>
          <a:xfrm>
            <a:off x="2275200" y="237600"/>
            <a:ext cx="4593600" cy="2390400"/>
            <a:chOff x="4500000" y="813600"/>
            <a:chExt cx="4593600" cy="23904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6D87EEE-0EA9-A311-A068-7A47BC00CC85}"/>
                </a:ext>
              </a:extLst>
            </p:cNvPr>
            <p:cNvSpPr/>
            <p:nvPr/>
          </p:nvSpPr>
          <p:spPr>
            <a:xfrm>
              <a:off x="4500000" y="813600"/>
              <a:ext cx="4593600" cy="2390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952AE45-297A-F94C-955B-2360E17DA317}"/>
                </a:ext>
              </a:extLst>
            </p:cNvPr>
            <p:cNvSpPr/>
            <p:nvPr/>
          </p:nvSpPr>
          <p:spPr>
            <a:xfrm>
              <a:off x="5478832" y="1507368"/>
              <a:ext cx="3543721" cy="11152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7" name="Group 56">
              <a:extLst>
                <a:ext uri="{FF2B5EF4-FFF2-40B4-BE49-F238E27FC236}">
                  <a16:creationId xmlns:a16="http://schemas.microsoft.com/office/drawing/2014/main" id="{5C2FA5AD-3CA5-DC2F-4161-DF0A4806D369}"/>
                </a:ext>
              </a:extLst>
            </p:cNvPr>
            <p:cNvGrpSpPr/>
            <p:nvPr/>
          </p:nvGrpSpPr>
          <p:grpSpPr>
            <a:xfrm>
              <a:off x="5555349" y="1541391"/>
              <a:ext cx="1979871" cy="1148332"/>
              <a:chOff x="1778000" y="1531938"/>
              <a:chExt cx="4984750" cy="2246280"/>
            </a:xfrm>
          </p:grpSpPr>
          <p:grpSp>
            <p:nvGrpSpPr>
              <p:cNvPr id="15" name="Group 3">
                <a:extLst>
                  <a:ext uri="{FF2B5EF4-FFF2-40B4-BE49-F238E27FC236}">
                    <a16:creationId xmlns:a16="http://schemas.microsoft.com/office/drawing/2014/main" id="{88B1EF18-93BD-2792-01F6-65BA93B5F3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22563" y="1531938"/>
                <a:ext cx="4040187" cy="2036762"/>
                <a:chOff x="531" y="1709"/>
                <a:chExt cx="2585" cy="1707"/>
              </a:xfrm>
            </p:grpSpPr>
            <p:sp>
              <p:nvSpPr>
                <p:cNvPr id="20" name="Rectangle 4">
                  <a:extLst>
                    <a:ext uri="{FF2B5EF4-FFF2-40B4-BE49-F238E27FC236}">
                      <a16:creationId xmlns:a16="http://schemas.microsoft.com/office/drawing/2014/main" id="{FF86AC31-A02A-FF16-C921-30B3B234B1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8" y="2107"/>
                  <a:ext cx="432" cy="10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Rectangle 5">
                  <a:extLst>
                    <a:ext uri="{FF2B5EF4-FFF2-40B4-BE49-F238E27FC236}">
                      <a16:creationId xmlns:a16="http://schemas.microsoft.com/office/drawing/2014/main" id="{5ABC3084-E558-70CD-485C-A9BD605D21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74"/>
                  <a:ext cx="1403" cy="35"/>
                </a:xfrm>
                <a:prstGeom prst="rect">
                  <a:avLst/>
                </a:pr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Rectangle 6">
                  <a:extLst>
                    <a:ext uri="{FF2B5EF4-FFF2-40B4-BE49-F238E27FC236}">
                      <a16:creationId xmlns:a16="http://schemas.microsoft.com/office/drawing/2014/main" id="{170D1A6E-3FD3-1AD4-7D3A-05F19C224D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69"/>
                  <a:ext cx="1403" cy="35"/>
                </a:xfrm>
                <a:prstGeom prst="rect">
                  <a:avLst/>
                </a:prstGeom>
                <a:solidFill>
                  <a:srgbClr val="D8D0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Rectangle 7">
                  <a:extLst>
                    <a:ext uri="{FF2B5EF4-FFF2-40B4-BE49-F238E27FC236}">
                      <a16:creationId xmlns:a16="http://schemas.microsoft.com/office/drawing/2014/main" id="{443F2C60-44DF-B2B1-A9C7-36348B81A1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66"/>
                  <a:ext cx="1403" cy="35"/>
                </a:xfrm>
                <a:prstGeom prst="rect">
                  <a:avLst/>
                </a:prstGeom>
                <a:solidFill>
                  <a:srgbClr val="D2C5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Rectangle 8">
                  <a:extLst>
                    <a:ext uri="{FF2B5EF4-FFF2-40B4-BE49-F238E27FC236}">
                      <a16:creationId xmlns:a16="http://schemas.microsoft.com/office/drawing/2014/main" id="{FA60E4E4-5B14-B374-F0C7-B35D8DCA16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62"/>
                  <a:ext cx="1403" cy="35"/>
                </a:xfrm>
                <a:prstGeom prst="rect">
                  <a:avLst/>
                </a:prstGeom>
                <a:solidFill>
                  <a:srgbClr val="C8B5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Rectangle 9">
                  <a:extLst>
                    <a:ext uri="{FF2B5EF4-FFF2-40B4-BE49-F238E27FC236}">
                      <a16:creationId xmlns:a16="http://schemas.microsoft.com/office/drawing/2014/main" id="{C0C14AD6-658C-CA68-9004-DC3B9CB173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58"/>
                  <a:ext cx="1403" cy="35"/>
                </a:xfrm>
                <a:prstGeom prst="rect">
                  <a:avLst/>
                </a:prstGeom>
                <a:solidFill>
                  <a:srgbClr val="BEA5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Rectangle 10">
                  <a:extLst>
                    <a:ext uri="{FF2B5EF4-FFF2-40B4-BE49-F238E27FC236}">
                      <a16:creationId xmlns:a16="http://schemas.microsoft.com/office/drawing/2014/main" id="{939F9828-25FD-88E8-5FE2-61CF1E471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54"/>
                  <a:ext cx="1403" cy="35"/>
                </a:xfrm>
                <a:prstGeom prst="rect">
                  <a:avLst/>
                </a:prstGeom>
                <a:solidFill>
                  <a:srgbClr val="B495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Freeform 11">
                  <a:extLst>
                    <a:ext uri="{FF2B5EF4-FFF2-40B4-BE49-F238E27FC236}">
                      <a16:creationId xmlns:a16="http://schemas.microsoft.com/office/drawing/2014/main" id="{6BBD84C9-0AF1-521E-14D4-270D2E97BC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" y="3253"/>
                  <a:ext cx="1403" cy="35"/>
                </a:xfrm>
                <a:custGeom>
                  <a:avLst/>
                  <a:gdLst>
                    <a:gd name="T0" fmla="*/ 2 w 4902"/>
                    <a:gd name="T1" fmla="*/ 3 h 3"/>
                    <a:gd name="T2" fmla="*/ 4902 w 4902"/>
                    <a:gd name="T3" fmla="*/ 3 h 3"/>
                    <a:gd name="T4" fmla="*/ 4900 w 4902"/>
                    <a:gd name="T5" fmla="*/ 0 h 3"/>
                    <a:gd name="T6" fmla="*/ 0 w 4902"/>
                    <a:gd name="T7" fmla="*/ 0 h 3"/>
                    <a:gd name="T8" fmla="*/ 2 w 4902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02" h="3">
                      <a:moveTo>
                        <a:pt x="2" y="3"/>
                      </a:moveTo>
                      <a:lnTo>
                        <a:pt x="4902" y="3"/>
                      </a:lnTo>
                      <a:lnTo>
                        <a:pt x="4900" y="0"/>
                      </a:ln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B190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Freeform 12">
                  <a:extLst>
                    <a:ext uri="{FF2B5EF4-FFF2-40B4-BE49-F238E27FC236}">
                      <a16:creationId xmlns:a16="http://schemas.microsoft.com/office/drawing/2014/main" id="{3CDCE909-D3C7-BAD9-2C38-BA5D6FA8AA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" y="3251"/>
                  <a:ext cx="1403" cy="35"/>
                </a:xfrm>
                <a:custGeom>
                  <a:avLst/>
                  <a:gdLst>
                    <a:gd name="T0" fmla="*/ 0 w 4902"/>
                    <a:gd name="T1" fmla="*/ 3 h 3"/>
                    <a:gd name="T2" fmla="*/ 4900 w 4902"/>
                    <a:gd name="T3" fmla="*/ 3 h 3"/>
                    <a:gd name="T4" fmla="*/ 4902 w 4902"/>
                    <a:gd name="T5" fmla="*/ 0 h 3"/>
                    <a:gd name="T6" fmla="*/ 2 w 4902"/>
                    <a:gd name="T7" fmla="*/ 0 h 3"/>
                    <a:gd name="T8" fmla="*/ 0 w 4902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02" h="3">
                      <a:moveTo>
                        <a:pt x="0" y="3"/>
                      </a:moveTo>
                      <a:lnTo>
                        <a:pt x="4900" y="3"/>
                      </a:lnTo>
                      <a:lnTo>
                        <a:pt x="4902" y="0"/>
                      </a:lnTo>
                      <a:lnTo>
                        <a:pt x="2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E8A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13">
                  <a:extLst>
                    <a:ext uri="{FF2B5EF4-FFF2-40B4-BE49-F238E27FC236}">
                      <a16:creationId xmlns:a16="http://schemas.microsoft.com/office/drawing/2014/main" id="{357DD2AA-DA25-56AF-AB86-3058063152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49"/>
                  <a:ext cx="1403" cy="35"/>
                </a:xfrm>
                <a:prstGeom prst="rect">
                  <a:avLst/>
                </a:prstGeom>
                <a:solidFill>
                  <a:srgbClr val="AA85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Rectangle 14">
                  <a:extLst>
                    <a:ext uri="{FF2B5EF4-FFF2-40B4-BE49-F238E27FC236}">
                      <a16:creationId xmlns:a16="http://schemas.microsoft.com/office/drawing/2014/main" id="{5EA955A3-A036-336F-960C-EBA4C62F83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45"/>
                  <a:ext cx="1403" cy="35"/>
                </a:xfrm>
                <a:prstGeom prst="rect">
                  <a:avLst/>
                </a:prstGeom>
                <a:solidFill>
                  <a:srgbClr val="A075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Rectangle 15">
                  <a:extLst>
                    <a:ext uri="{FF2B5EF4-FFF2-40B4-BE49-F238E27FC236}">
                      <a16:creationId xmlns:a16="http://schemas.microsoft.com/office/drawing/2014/main" id="{B0779B0D-D292-4514-A8E2-240DD40660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42"/>
                  <a:ext cx="1403" cy="35"/>
                </a:xfrm>
                <a:prstGeom prst="rect">
                  <a:avLst/>
                </a:prstGeom>
                <a:solidFill>
                  <a:srgbClr val="9765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Rectangle 16">
                  <a:extLst>
                    <a:ext uri="{FF2B5EF4-FFF2-40B4-BE49-F238E27FC236}">
                      <a16:creationId xmlns:a16="http://schemas.microsoft.com/office/drawing/2014/main" id="{26FACE39-279C-0A27-9DEF-9B7FEC2C37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38"/>
                  <a:ext cx="1403" cy="35"/>
                </a:xfrm>
                <a:prstGeom prst="rect">
                  <a:avLst/>
                </a:prstGeom>
                <a:solidFill>
                  <a:srgbClr val="905A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Rectangle 17">
                  <a:extLst>
                    <a:ext uri="{FF2B5EF4-FFF2-40B4-BE49-F238E27FC236}">
                      <a16:creationId xmlns:a16="http://schemas.microsoft.com/office/drawing/2014/main" id="{4B5F123D-358B-4134-7B3C-E38F7F0E7C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33"/>
                  <a:ext cx="1403" cy="35"/>
                </a:xfrm>
                <a:prstGeom prst="rect">
                  <a:avLst/>
                </a:prstGeom>
                <a:solidFill>
                  <a:srgbClr val="8345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Rectangle 18">
                  <a:extLst>
                    <a:ext uri="{FF2B5EF4-FFF2-40B4-BE49-F238E27FC236}">
                      <a16:creationId xmlns:a16="http://schemas.microsoft.com/office/drawing/2014/main" id="{D7ED1C9E-B10A-C6FA-CC35-74E72E4556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78"/>
                  <a:ext cx="1403" cy="35"/>
                </a:xfrm>
                <a:prstGeom prst="rect">
                  <a:avLst/>
                </a:prstGeom>
                <a:solidFill>
                  <a:srgbClr val="DFDB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Rectangle 19">
                  <a:extLst>
                    <a:ext uri="{FF2B5EF4-FFF2-40B4-BE49-F238E27FC236}">
                      <a16:creationId xmlns:a16="http://schemas.microsoft.com/office/drawing/2014/main" id="{17B43CC1-F727-59AA-7025-BABA06799C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82"/>
                  <a:ext cx="1403" cy="35"/>
                </a:xfrm>
                <a:prstGeom prst="rect">
                  <a:avLst/>
                </a:prstGeom>
                <a:solidFill>
                  <a:srgbClr val="D5CB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20">
                  <a:extLst>
                    <a:ext uri="{FF2B5EF4-FFF2-40B4-BE49-F238E27FC236}">
                      <a16:creationId xmlns:a16="http://schemas.microsoft.com/office/drawing/2014/main" id="{86894857-764A-2B39-95C4-87B5480830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86"/>
                  <a:ext cx="1403" cy="35"/>
                </a:xfrm>
                <a:prstGeom prst="rect">
                  <a:avLst/>
                </a:prstGeom>
                <a:solidFill>
                  <a:srgbClr val="CBBB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Rectangle 21">
                  <a:extLst>
                    <a:ext uri="{FF2B5EF4-FFF2-40B4-BE49-F238E27FC236}">
                      <a16:creationId xmlns:a16="http://schemas.microsoft.com/office/drawing/2014/main" id="{11F4280E-87AB-684B-44DA-85415980CC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89"/>
                  <a:ext cx="1403" cy="35"/>
                </a:xfrm>
                <a:prstGeom prst="rect">
                  <a:avLst/>
                </a:prstGeom>
                <a:solidFill>
                  <a:srgbClr val="C5B0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Rectangle 22">
                  <a:extLst>
                    <a:ext uri="{FF2B5EF4-FFF2-40B4-BE49-F238E27FC236}">
                      <a16:creationId xmlns:a16="http://schemas.microsoft.com/office/drawing/2014/main" id="{639D1444-DA09-2DDF-1552-2580970421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93"/>
                  <a:ext cx="1403" cy="35"/>
                </a:xfrm>
                <a:prstGeom prst="rect">
                  <a:avLst/>
                </a:prstGeom>
                <a:solidFill>
                  <a:srgbClr val="BB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Freeform 23">
                  <a:extLst>
                    <a:ext uri="{FF2B5EF4-FFF2-40B4-BE49-F238E27FC236}">
                      <a16:creationId xmlns:a16="http://schemas.microsoft.com/office/drawing/2014/main" id="{962DD233-3CE9-0AD2-7671-8E1A1EAB89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" y="3297"/>
                  <a:ext cx="1403" cy="35"/>
                </a:xfrm>
                <a:custGeom>
                  <a:avLst/>
                  <a:gdLst>
                    <a:gd name="T0" fmla="*/ 2 w 4902"/>
                    <a:gd name="T1" fmla="*/ 0 h 3"/>
                    <a:gd name="T2" fmla="*/ 4902 w 4902"/>
                    <a:gd name="T3" fmla="*/ 0 h 3"/>
                    <a:gd name="T4" fmla="*/ 4900 w 4902"/>
                    <a:gd name="T5" fmla="*/ 3 h 3"/>
                    <a:gd name="T6" fmla="*/ 0 w 4902"/>
                    <a:gd name="T7" fmla="*/ 3 h 3"/>
                    <a:gd name="T8" fmla="*/ 2 w 490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02" h="3">
                      <a:moveTo>
                        <a:pt x="2" y="0"/>
                      </a:moveTo>
                      <a:lnTo>
                        <a:pt x="4902" y="0"/>
                      </a:lnTo>
                      <a:lnTo>
                        <a:pt x="4900" y="3"/>
                      </a:lnTo>
                      <a:lnTo>
                        <a:pt x="0" y="3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B190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Freeform 24">
                  <a:extLst>
                    <a:ext uri="{FF2B5EF4-FFF2-40B4-BE49-F238E27FC236}">
                      <a16:creationId xmlns:a16="http://schemas.microsoft.com/office/drawing/2014/main" id="{D803AE4B-39A3-7B3B-DF49-703DC0B3E3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" y="3299"/>
                  <a:ext cx="1403" cy="35"/>
                </a:xfrm>
                <a:custGeom>
                  <a:avLst/>
                  <a:gdLst>
                    <a:gd name="T0" fmla="*/ 0 w 4902"/>
                    <a:gd name="T1" fmla="*/ 0 h 4"/>
                    <a:gd name="T2" fmla="*/ 4900 w 4902"/>
                    <a:gd name="T3" fmla="*/ 0 h 4"/>
                    <a:gd name="T4" fmla="*/ 4902 w 4902"/>
                    <a:gd name="T5" fmla="*/ 4 h 4"/>
                    <a:gd name="T6" fmla="*/ 2 w 4902"/>
                    <a:gd name="T7" fmla="*/ 4 h 4"/>
                    <a:gd name="T8" fmla="*/ 0 w 4902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02" h="4">
                      <a:moveTo>
                        <a:pt x="0" y="0"/>
                      </a:moveTo>
                      <a:lnTo>
                        <a:pt x="4900" y="0"/>
                      </a:lnTo>
                      <a:lnTo>
                        <a:pt x="4902" y="4"/>
                      </a:lnTo>
                      <a:lnTo>
                        <a:pt x="2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E8A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Rectangle 25">
                  <a:extLst>
                    <a:ext uri="{FF2B5EF4-FFF2-40B4-BE49-F238E27FC236}">
                      <a16:creationId xmlns:a16="http://schemas.microsoft.com/office/drawing/2014/main" id="{CF1E9FDC-14A8-4D61-7AAF-B1605D73C9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302"/>
                  <a:ext cx="1403" cy="35"/>
                </a:xfrm>
                <a:prstGeom prst="rect">
                  <a:avLst/>
                </a:prstGeom>
                <a:solidFill>
                  <a:srgbClr val="A7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Rectangle 26">
                  <a:extLst>
                    <a:ext uri="{FF2B5EF4-FFF2-40B4-BE49-F238E27FC236}">
                      <a16:creationId xmlns:a16="http://schemas.microsoft.com/office/drawing/2014/main" id="{12F01215-37BA-A4B5-CAC3-70C6D177C1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306"/>
                  <a:ext cx="1403" cy="35"/>
                </a:xfrm>
                <a:prstGeom prst="rect">
                  <a:avLst/>
                </a:prstGeom>
                <a:solidFill>
                  <a:srgbClr val="9D70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27">
                  <a:extLst>
                    <a:ext uri="{FF2B5EF4-FFF2-40B4-BE49-F238E27FC236}">
                      <a16:creationId xmlns:a16="http://schemas.microsoft.com/office/drawing/2014/main" id="{D16110E8-B55A-FE46-0A23-BC43C5B498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310"/>
                  <a:ext cx="1403" cy="35"/>
                </a:xfrm>
                <a:prstGeom prst="rect">
                  <a:avLst/>
                </a:prstGeom>
                <a:solidFill>
                  <a:srgbClr val="936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Rectangle 28">
                  <a:extLst>
                    <a:ext uri="{FF2B5EF4-FFF2-40B4-BE49-F238E27FC236}">
                      <a16:creationId xmlns:a16="http://schemas.microsoft.com/office/drawing/2014/main" id="{349EF8F8-88FD-CDB4-8ADC-57816A1EF5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322"/>
                  <a:ext cx="1387" cy="27"/>
                </a:xfrm>
                <a:prstGeom prst="rect">
                  <a:avLst/>
                </a:prstGeom>
                <a:solidFill>
                  <a:srgbClr val="89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Rectangle 29">
                  <a:extLst>
                    <a:ext uri="{FF2B5EF4-FFF2-40B4-BE49-F238E27FC236}">
                      <a16:creationId xmlns:a16="http://schemas.microsoft.com/office/drawing/2014/main" id="{125E11C3-68E5-EDF7-AB8C-9A1A27294F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326"/>
                  <a:ext cx="1411" cy="27"/>
                </a:xfrm>
                <a:prstGeom prst="rect">
                  <a:avLst/>
                </a:prstGeom>
                <a:solidFill>
                  <a:srgbClr val="804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Rectangle 30">
                  <a:extLst>
                    <a:ext uri="{FF2B5EF4-FFF2-40B4-BE49-F238E27FC236}">
                      <a16:creationId xmlns:a16="http://schemas.microsoft.com/office/drawing/2014/main" id="{B81BE94F-2C48-B2AF-509A-674086F12C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554" y="3293"/>
                  <a:ext cx="1419" cy="27"/>
                </a:xfrm>
                <a:prstGeom prst="rect">
                  <a:avLst/>
                </a:prstGeom>
                <a:solidFill>
                  <a:srgbClr val="8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Rectangle 31">
                  <a:extLst>
                    <a:ext uri="{FF2B5EF4-FFF2-40B4-BE49-F238E27FC236}">
                      <a16:creationId xmlns:a16="http://schemas.microsoft.com/office/drawing/2014/main" id="{3674F605-F428-D384-D6F6-DE963C5BFE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188"/>
                  <a:ext cx="1403" cy="36"/>
                </a:xfrm>
                <a:prstGeom prst="rect">
                  <a:avLst/>
                </a:prstGeom>
                <a:solidFill>
                  <a:srgbClr val="8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Freeform 32">
                  <a:extLst>
                    <a:ext uri="{FF2B5EF4-FFF2-40B4-BE49-F238E27FC236}">
                      <a16:creationId xmlns:a16="http://schemas.microsoft.com/office/drawing/2014/main" id="{821C96DF-0FC5-62DC-F8BB-B22EFCCAB5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" y="2016"/>
                  <a:ext cx="956" cy="1180"/>
                </a:xfrm>
                <a:custGeom>
                  <a:avLst/>
                  <a:gdLst>
                    <a:gd name="T0" fmla="*/ 0 w 3546"/>
                    <a:gd name="T1" fmla="*/ 2292 h 2410"/>
                    <a:gd name="T2" fmla="*/ 0 w 3546"/>
                    <a:gd name="T3" fmla="*/ 2410 h 2410"/>
                    <a:gd name="T4" fmla="*/ 3546 w 3546"/>
                    <a:gd name="T5" fmla="*/ 2410 h 2410"/>
                    <a:gd name="T6" fmla="*/ 3546 w 3546"/>
                    <a:gd name="T7" fmla="*/ 2292 h 2410"/>
                    <a:gd name="T8" fmla="*/ 3159 w 3546"/>
                    <a:gd name="T9" fmla="*/ 2292 h 2410"/>
                    <a:gd name="T10" fmla="*/ 3159 w 3546"/>
                    <a:gd name="T11" fmla="*/ 0 h 2410"/>
                    <a:gd name="T12" fmla="*/ 3095 w 3546"/>
                    <a:gd name="T13" fmla="*/ 0 h 2410"/>
                    <a:gd name="T14" fmla="*/ 3095 w 3546"/>
                    <a:gd name="T15" fmla="*/ 2292 h 2410"/>
                    <a:gd name="T16" fmla="*/ 0 w 3546"/>
                    <a:gd name="T17" fmla="*/ 2292 h 2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46" h="2410">
                      <a:moveTo>
                        <a:pt x="0" y="2292"/>
                      </a:moveTo>
                      <a:lnTo>
                        <a:pt x="0" y="2410"/>
                      </a:lnTo>
                      <a:lnTo>
                        <a:pt x="3546" y="2410"/>
                      </a:lnTo>
                      <a:lnTo>
                        <a:pt x="3546" y="2292"/>
                      </a:lnTo>
                      <a:lnTo>
                        <a:pt x="3159" y="2292"/>
                      </a:lnTo>
                      <a:lnTo>
                        <a:pt x="3159" y="0"/>
                      </a:lnTo>
                      <a:lnTo>
                        <a:pt x="3095" y="0"/>
                      </a:lnTo>
                      <a:lnTo>
                        <a:pt x="3095" y="2292"/>
                      </a:lnTo>
                      <a:lnTo>
                        <a:pt x="0" y="2292"/>
                      </a:lnTo>
                      <a:close/>
                    </a:path>
                  </a:pathLst>
                </a:custGeom>
                <a:solidFill>
                  <a:srgbClr val="FF8040"/>
                </a:solidFill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Rectangle 33">
                  <a:extLst>
                    <a:ext uri="{FF2B5EF4-FFF2-40B4-BE49-F238E27FC236}">
                      <a16:creationId xmlns:a16="http://schemas.microsoft.com/office/drawing/2014/main" id="{E0FCEF80-070D-53F9-6D67-0873CDBFE0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7" y="3341"/>
                  <a:ext cx="1396" cy="75"/>
                </a:xfrm>
                <a:prstGeom prst="rect">
                  <a:avLst/>
                </a:prstGeom>
                <a:solidFill>
                  <a:srgbClr val="FF8040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Freeform 34">
                  <a:extLst>
                    <a:ext uri="{FF2B5EF4-FFF2-40B4-BE49-F238E27FC236}">
                      <a16:creationId xmlns:a16="http://schemas.microsoft.com/office/drawing/2014/main" id="{752C3779-AB5F-2285-A29F-3B58B12FAE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0" y="2008"/>
                  <a:ext cx="349" cy="1196"/>
                </a:xfrm>
                <a:custGeom>
                  <a:avLst/>
                  <a:gdLst>
                    <a:gd name="T0" fmla="*/ 387 w 1161"/>
                    <a:gd name="T1" fmla="*/ 0 h 2410"/>
                    <a:gd name="T2" fmla="*/ 387 w 1161"/>
                    <a:gd name="T3" fmla="*/ 2292 h 2410"/>
                    <a:gd name="T4" fmla="*/ 0 w 1161"/>
                    <a:gd name="T5" fmla="*/ 2292 h 2410"/>
                    <a:gd name="T6" fmla="*/ 0 w 1161"/>
                    <a:gd name="T7" fmla="*/ 2410 h 2410"/>
                    <a:gd name="T8" fmla="*/ 1161 w 1161"/>
                    <a:gd name="T9" fmla="*/ 2410 h 2410"/>
                    <a:gd name="T10" fmla="*/ 1161 w 1161"/>
                    <a:gd name="T11" fmla="*/ 2292 h 2410"/>
                    <a:gd name="T12" fmla="*/ 453 w 1161"/>
                    <a:gd name="T13" fmla="*/ 2292 h 2410"/>
                    <a:gd name="T14" fmla="*/ 453 w 1161"/>
                    <a:gd name="T15" fmla="*/ 0 h 2410"/>
                    <a:gd name="T16" fmla="*/ 387 w 1161"/>
                    <a:gd name="T17" fmla="*/ 0 h 2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61" h="2410">
                      <a:moveTo>
                        <a:pt x="387" y="0"/>
                      </a:moveTo>
                      <a:lnTo>
                        <a:pt x="387" y="2292"/>
                      </a:lnTo>
                      <a:lnTo>
                        <a:pt x="0" y="2292"/>
                      </a:lnTo>
                      <a:lnTo>
                        <a:pt x="0" y="2410"/>
                      </a:lnTo>
                      <a:lnTo>
                        <a:pt x="1161" y="2410"/>
                      </a:lnTo>
                      <a:lnTo>
                        <a:pt x="1161" y="2292"/>
                      </a:lnTo>
                      <a:lnTo>
                        <a:pt x="453" y="2292"/>
                      </a:lnTo>
                      <a:lnTo>
                        <a:pt x="453" y="0"/>
                      </a:lnTo>
                      <a:lnTo>
                        <a:pt x="387" y="0"/>
                      </a:lnTo>
                      <a:close/>
                    </a:path>
                  </a:pathLst>
                </a:custGeom>
                <a:solidFill>
                  <a:srgbClr val="FF8040"/>
                </a:solidFill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aphicFrame>
              <p:nvGraphicFramePr>
                <p:cNvPr id="51" name="Object 35">
                  <a:extLst>
                    <a:ext uri="{FF2B5EF4-FFF2-40B4-BE49-F238E27FC236}">
                      <a16:creationId xmlns:a16="http://schemas.microsoft.com/office/drawing/2014/main" id="{6B1DD0A1-70D2-003B-E084-546451F9EA0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444" y="2121"/>
                <a:ext cx="234" cy="100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VISIO" r:id="rId2" imgW="749808" imgH="2020824" progId="Visio.Drawing.11">
                        <p:embed/>
                      </p:oleObj>
                    </mc:Choice>
                    <mc:Fallback>
                      <p:oleObj name="VISIO" r:id="rId2" imgW="749808" imgH="2020824" progId="Visio.Drawing.11">
                        <p:embed/>
                        <p:pic>
                          <p:nvPicPr>
                            <p:cNvPr id="51" name="Object 35">
                              <a:extLst>
                                <a:ext uri="{FF2B5EF4-FFF2-40B4-BE49-F238E27FC236}">
                                  <a16:creationId xmlns:a16="http://schemas.microsoft.com/office/drawing/2014/main" id="{6B1DD0A1-70D2-003B-E084-546451F9EA0A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444" y="2121"/>
                              <a:ext cx="234" cy="100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52" name="Rectangle 36">
                  <a:extLst>
                    <a:ext uri="{FF2B5EF4-FFF2-40B4-BE49-F238E27FC236}">
                      <a16:creationId xmlns:a16="http://schemas.microsoft.com/office/drawing/2014/main" id="{8762A13F-C907-0EFA-C480-30A3705540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3" y="1896"/>
                  <a:ext cx="1923" cy="37"/>
                </a:xfrm>
                <a:prstGeom prst="rect">
                  <a:avLst/>
                </a:prstGeom>
                <a:solidFill>
                  <a:srgbClr val="8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Rectangle 37">
                  <a:extLst>
                    <a:ext uri="{FF2B5EF4-FFF2-40B4-BE49-F238E27FC236}">
                      <a16:creationId xmlns:a16="http://schemas.microsoft.com/office/drawing/2014/main" id="{B965CB68-EE12-085F-4227-FCD613B5A5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3" y="1764"/>
                  <a:ext cx="1883" cy="67"/>
                </a:xfrm>
                <a:prstGeom prst="rect">
                  <a:avLst/>
                </a:prstGeom>
                <a:solidFill>
                  <a:srgbClr val="8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Rectangle 38">
                  <a:extLst>
                    <a:ext uri="{FF2B5EF4-FFF2-40B4-BE49-F238E27FC236}">
                      <a16:creationId xmlns:a16="http://schemas.microsoft.com/office/drawing/2014/main" id="{761285A4-0273-539F-2802-5EDA79C803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6" y="1709"/>
                  <a:ext cx="1890" cy="66"/>
                </a:xfrm>
                <a:prstGeom prst="rect">
                  <a:avLst/>
                </a:prstGeom>
                <a:solidFill>
                  <a:srgbClr val="FF8040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Rectangle 39">
                  <a:extLst>
                    <a:ext uri="{FF2B5EF4-FFF2-40B4-BE49-F238E27FC236}">
                      <a16:creationId xmlns:a16="http://schemas.microsoft.com/office/drawing/2014/main" id="{C68FB750-BA78-348E-28E6-92EE8E57A8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6" y="1933"/>
                  <a:ext cx="1882" cy="66"/>
                </a:xfrm>
                <a:prstGeom prst="rect">
                  <a:avLst/>
                </a:prstGeom>
                <a:solidFill>
                  <a:srgbClr val="FF8040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Rectangle 40">
                  <a:extLst>
                    <a:ext uri="{FF2B5EF4-FFF2-40B4-BE49-F238E27FC236}">
                      <a16:creationId xmlns:a16="http://schemas.microsoft.com/office/drawing/2014/main" id="{C93EBA76-B976-D4F4-94D1-434920B15D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4" y="1932"/>
                  <a:ext cx="136" cy="6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" name="Oval 42">
                <a:extLst>
                  <a:ext uri="{FF2B5EF4-FFF2-40B4-BE49-F238E27FC236}">
                    <a16:creationId xmlns:a16="http://schemas.microsoft.com/office/drawing/2014/main" id="{71E76584-09B4-DEAB-D757-FB051936AA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8000" y="3016282"/>
                <a:ext cx="654017" cy="761936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BF56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9900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aphicFrame>
            <p:nvGraphicFramePr>
              <p:cNvPr id="17" name="Object 43">
                <a:extLst>
                  <a:ext uri="{FF2B5EF4-FFF2-40B4-BE49-F238E27FC236}">
                    <a16:creationId xmlns:a16="http://schemas.microsoft.com/office/drawing/2014/main" id="{AB9F2DBF-52D2-B372-B2A9-AD05F208822E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</p:nvPr>
            </p:nvGraphicFramePr>
            <p:xfrm>
              <a:off x="1801813" y="3327400"/>
              <a:ext cx="4662487" cy="160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VISIO" r:id="rId4" imgW="4660245" imgH="159754" progId="Visio.Drawing.11">
                      <p:embed/>
                    </p:oleObj>
                  </mc:Choice>
                  <mc:Fallback>
                    <p:oleObj name="VISIO" r:id="rId4" imgW="4660245" imgH="159754" progId="Visio.Drawing.11">
                      <p:embed/>
                      <p:pic>
                        <p:nvPicPr>
                          <p:cNvPr id="17" name="Object 43">
                            <a:extLst>
                              <a:ext uri="{FF2B5EF4-FFF2-40B4-BE49-F238E27FC236}">
                                <a16:creationId xmlns:a16="http://schemas.microsoft.com/office/drawing/2014/main" id="{AB9F2DBF-52D2-B372-B2A9-AD05F208822E}"/>
                              </a:ext>
                            </a:extLst>
                          </p:cNvPr>
                          <p:cNvPicPr>
                            <a:picLocks noGrp="1"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01813" y="3327400"/>
                            <a:ext cx="4662487" cy="160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8" name="Oval 44">
                <a:extLst>
                  <a:ext uri="{FF2B5EF4-FFF2-40B4-BE49-F238E27FC236}">
                    <a16:creationId xmlns:a16="http://schemas.microsoft.com/office/drawing/2014/main" id="{990AE506-980F-E45D-AD96-08589687AE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8000" y="1625600"/>
                <a:ext cx="342900" cy="1397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Line 45">
                <a:extLst>
                  <a:ext uri="{FF2B5EF4-FFF2-40B4-BE49-F238E27FC236}">
                    <a16:creationId xmlns:a16="http://schemas.microsoft.com/office/drawing/2014/main" id="{5A19888A-B13A-5B77-FD20-30167BD0CE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0900" y="1689100"/>
                <a:ext cx="3175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3106A3-E79A-6227-050F-EA399C35AB96}"/>
                </a:ext>
              </a:extLst>
            </p:cNvPr>
            <p:cNvSpPr txBox="1"/>
            <p:nvPr/>
          </p:nvSpPr>
          <p:spPr>
            <a:xfrm rot="426133">
              <a:off x="4567588" y="2247858"/>
              <a:ext cx="9957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drive beam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F89D4B-5E89-7BF6-EBC4-3B579BA00D3C}"/>
                </a:ext>
              </a:extLst>
            </p:cNvPr>
            <p:cNvSpPr txBox="1"/>
            <p:nvPr/>
          </p:nvSpPr>
          <p:spPr>
            <a:xfrm rot="232635">
              <a:off x="5020813" y="1414914"/>
              <a:ext cx="9877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main beam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49806EA-FBAD-FA13-BCCA-964A9688E706}"/>
                </a:ext>
              </a:extLst>
            </p:cNvPr>
            <p:cNvSpPr/>
            <p:nvPr/>
          </p:nvSpPr>
          <p:spPr>
            <a:xfrm>
              <a:off x="5857872" y="1781382"/>
              <a:ext cx="1021556" cy="885825"/>
            </a:xfrm>
            <a:custGeom>
              <a:avLst/>
              <a:gdLst>
                <a:gd name="connsiteX0" fmla="*/ 666750 w 1362075"/>
                <a:gd name="connsiteY0" fmla="*/ 752475 h 1181100"/>
                <a:gd name="connsiteX1" fmla="*/ 0 w 1362075"/>
                <a:gd name="connsiteY1" fmla="*/ 752475 h 1181100"/>
                <a:gd name="connsiteX2" fmla="*/ 0 w 1362075"/>
                <a:gd name="connsiteY2" fmla="*/ 1181100 h 1181100"/>
                <a:gd name="connsiteX3" fmla="*/ 1362075 w 1362075"/>
                <a:gd name="connsiteY3" fmla="*/ 1181100 h 1181100"/>
                <a:gd name="connsiteX4" fmla="*/ 1362075 w 1362075"/>
                <a:gd name="connsiteY4" fmla="*/ 771525 h 1181100"/>
                <a:gd name="connsiteX5" fmla="*/ 1162050 w 1362075"/>
                <a:gd name="connsiteY5" fmla="*/ 771525 h 1181100"/>
                <a:gd name="connsiteX6" fmla="*/ 1162050 w 1362075"/>
                <a:gd name="connsiteY6" fmla="*/ 0 h 1181100"/>
                <a:gd name="connsiteX7" fmla="*/ 666750 w 1362075"/>
                <a:gd name="connsiteY7" fmla="*/ 0 h 1181100"/>
                <a:gd name="connsiteX8" fmla="*/ 666750 w 1362075"/>
                <a:gd name="connsiteY8" fmla="*/ 752475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2075" h="1181100">
                  <a:moveTo>
                    <a:pt x="666750" y="752475"/>
                  </a:moveTo>
                  <a:lnTo>
                    <a:pt x="0" y="752475"/>
                  </a:lnTo>
                  <a:lnTo>
                    <a:pt x="0" y="1181100"/>
                  </a:lnTo>
                  <a:lnTo>
                    <a:pt x="1362075" y="1181100"/>
                  </a:lnTo>
                  <a:lnTo>
                    <a:pt x="1362075" y="771525"/>
                  </a:lnTo>
                  <a:lnTo>
                    <a:pt x="1162050" y="771525"/>
                  </a:lnTo>
                  <a:lnTo>
                    <a:pt x="1162050" y="0"/>
                  </a:lnTo>
                  <a:lnTo>
                    <a:pt x="666750" y="0"/>
                  </a:lnTo>
                  <a:lnTo>
                    <a:pt x="666750" y="752475"/>
                  </a:lnTo>
                  <a:close/>
                </a:path>
              </a:pathLst>
            </a:custGeom>
            <a:noFill/>
            <a:ln w="190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1ECE76-A065-BE1F-C9E4-9458F71EC042}"/>
                </a:ext>
              </a:extLst>
            </p:cNvPr>
            <p:cNvSpPr txBox="1"/>
            <p:nvPr/>
          </p:nvSpPr>
          <p:spPr>
            <a:xfrm>
              <a:off x="6846070" y="2622620"/>
              <a:ext cx="2156093" cy="461665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Power Extraction and Transfer Structure (PETS)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59B5536-F29B-F3C9-07C8-406F548D484C}"/>
                </a:ext>
              </a:extLst>
            </p:cNvPr>
            <p:cNvSpPr/>
            <p:nvPr/>
          </p:nvSpPr>
          <p:spPr>
            <a:xfrm>
              <a:off x="6300125" y="1501953"/>
              <a:ext cx="1286534" cy="24296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2AE922-5803-B73C-7D0E-C624F3F25062}"/>
                </a:ext>
              </a:extLst>
            </p:cNvPr>
            <p:cNvSpPr txBox="1"/>
            <p:nvPr/>
          </p:nvSpPr>
          <p:spPr>
            <a:xfrm>
              <a:off x="7547388" y="1259783"/>
              <a:ext cx="1138096" cy="27699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609C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Accelerator</a:t>
              </a:r>
            </a:p>
          </p:txBody>
        </p:sp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C2583006-EAB8-6C0E-3418-22EE7BDEF654}"/>
                </a:ext>
              </a:extLst>
            </p:cNvPr>
            <p:cNvSpPr txBox="1">
              <a:spLocks/>
            </p:cNvSpPr>
            <p:nvPr/>
          </p:nvSpPr>
          <p:spPr>
            <a:xfrm>
              <a:off x="4638889" y="879505"/>
              <a:ext cx="3091847" cy="37478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60958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None/>
                <a:defRPr sz="2667" b="1" kern="1200" baseline="0">
                  <a:solidFill>
                    <a:srgbClr val="0065A2"/>
                  </a:solidFill>
                  <a:latin typeface="+mn-lt"/>
                  <a:ea typeface="+mn-ea"/>
                  <a:cs typeface="+mn-cs"/>
                </a:defRPr>
              </a:lvl1pPr>
              <a:lvl2pPr marL="694249" indent="-315376" algn="l" defTabSz="609585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071007" indent="-249760" algn="l" defTabSz="609585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449881" indent="-228594" algn="l" defTabSz="609585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828754" indent="-228594" algn="l" defTabSz="609585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Two Beam Acceleration </a:t>
              </a:r>
            </a:p>
          </p:txBody>
        </p:sp>
      </p:grpSp>
      <p:sp>
        <p:nvSpPr>
          <p:cNvPr id="57" name="Slide Number Placeholder 30">
            <a:extLst>
              <a:ext uri="{FF2B5EF4-FFF2-40B4-BE49-F238E27FC236}">
                <a16:creationId xmlns:a16="http://schemas.microsoft.com/office/drawing/2014/main" id="{83CD37F7-7A15-3564-C069-EAB5295CEDA3}"/>
              </a:ext>
            </a:extLst>
          </p:cNvPr>
          <p:cNvSpPr txBox="1">
            <a:spLocks/>
          </p:cNvSpPr>
          <p:nvPr/>
        </p:nvSpPr>
        <p:spPr>
          <a:xfrm>
            <a:off x="4351721" y="4801418"/>
            <a:ext cx="750850" cy="202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EFAAC5A-9C4F-4278-920D-DF2BAB595749}" type="slidenum">
              <a:rPr lang="en-US" sz="1260" smtClean="0"/>
              <a:pPr/>
              <a:t>22</a:t>
            </a:fld>
            <a:r>
              <a:rPr lang="en-US" sz="1260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61762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EE8CE04-D4AB-F3B4-8D4E-D92A80BCA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03" y="753505"/>
            <a:ext cx="7964281" cy="32120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ED36A0-2222-9B52-297D-98D439FAA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64688"/>
            <a:ext cx="8372901" cy="417308"/>
          </a:xfrm>
        </p:spPr>
        <p:txBody>
          <a:bodyPr/>
          <a:lstStyle/>
          <a:p>
            <a:r>
              <a:rPr lang="en-US" sz="2400" dirty="0"/>
              <a:t>High gradient structure test stand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F9437B-B8CB-A438-7222-A408C2914B26}"/>
              </a:ext>
            </a:extLst>
          </p:cNvPr>
          <p:cNvSpPr txBox="1"/>
          <p:nvPr/>
        </p:nvSpPr>
        <p:spPr>
          <a:xfrm>
            <a:off x="2638940" y="2628977"/>
            <a:ext cx="16807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eam on YAG1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CA7E4E-CCE3-DEFC-9486-C0AC76590CCC}"/>
              </a:ext>
            </a:extLst>
          </p:cNvPr>
          <p:cNvSpPr txBox="1"/>
          <p:nvPr/>
        </p:nvSpPr>
        <p:spPr>
          <a:xfrm rot="20565407">
            <a:off x="5473765" y="160659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55F7E5-EB28-F69A-55F8-414ECA6EE0E4}"/>
              </a:ext>
            </a:extLst>
          </p:cNvPr>
          <p:cNvSpPr txBox="1"/>
          <p:nvPr/>
        </p:nvSpPr>
        <p:spPr>
          <a:xfrm rot="20592371">
            <a:off x="646075" y="302050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…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890422-0D22-1829-B3AC-820AA2FCF00F}"/>
              </a:ext>
            </a:extLst>
          </p:cNvPr>
          <p:cNvGrpSpPr/>
          <p:nvPr/>
        </p:nvGrpSpPr>
        <p:grpSpPr>
          <a:xfrm rot="20491570">
            <a:off x="5957871" y="2149614"/>
            <a:ext cx="2564414" cy="323165"/>
            <a:chOff x="5653487" y="908317"/>
            <a:chExt cx="2564414" cy="3231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8A1F06-8893-0333-31A0-CEF3D2DC5D21}"/>
                </a:ext>
              </a:extLst>
            </p:cNvPr>
            <p:cNvSpPr txBox="1"/>
            <p:nvPr/>
          </p:nvSpPr>
          <p:spPr>
            <a:xfrm>
              <a:off x="5653487" y="908317"/>
              <a:ext cx="844735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500" b="1" dirty="0">
                  <a:solidFill>
                    <a:schemeClr val="accent2"/>
                  </a:solidFill>
                </a:rPr>
                <a:t>ZONE1</a:t>
              </a:r>
              <a:endParaRPr lang="en-US" sz="1200" b="1" dirty="0">
                <a:solidFill>
                  <a:schemeClr val="accent2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8D72D3-5FC8-E399-380A-9199A4A9B8F6}"/>
                </a:ext>
              </a:extLst>
            </p:cNvPr>
            <p:cNvSpPr txBox="1"/>
            <p:nvPr/>
          </p:nvSpPr>
          <p:spPr>
            <a:xfrm>
              <a:off x="6410561" y="931400"/>
              <a:ext cx="18073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(Drive RF photoinjector)</a:t>
              </a:r>
              <a:endParaRPr lang="en-US" sz="1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3C20A1-BD75-DE94-00CB-01F29D427A21}"/>
              </a:ext>
            </a:extLst>
          </p:cNvPr>
          <p:cNvGrpSpPr/>
          <p:nvPr/>
        </p:nvGrpSpPr>
        <p:grpSpPr>
          <a:xfrm rot="20617607">
            <a:off x="2219659" y="2120646"/>
            <a:ext cx="1576916" cy="323165"/>
            <a:chOff x="1343360" y="1843532"/>
            <a:chExt cx="1576916" cy="3231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FED907-665D-C32F-5252-7A15A0F6A4A2}"/>
                </a:ext>
              </a:extLst>
            </p:cNvPr>
            <p:cNvSpPr txBox="1"/>
            <p:nvPr/>
          </p:nvSpPr>
          <p:spPr>
            <a:xfrm>
              <a:off x="1343360" y="1843532"/>
              <a:ext cx="930403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accent6"/>
                  </a:solidFill>
                </a:rPr>
                <a:t>ZONE3a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A70C8D4-0BB9-576A-BB7D-5BDD90765EFC}"/>
                </a:ext>
              </a:extLst>
            </p:cNvPr>
            <p:cNvSpPr txBox="1"/>
            <p:nvPr/>
          </p:nvSpPr>
          <p:spPr>
            <a:xfrm>
              <a:off x="2207955" y="1866615"/>
              <a:ext cx="71232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accent6"/>
                  </a:solidFill>
                </a:rPr>
                <a:t>(PETS)</a:t>
              </a:r>
              <a:endParaRPr lang="en-US" sz="120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D04B131-A4CF-9580-CEE3-750F01AEA3B8}"/>
              </a:ext>
            </a:extLst>
          </p:cNvPr>
          <p:cNvSpPr txBox="1"/>
          <p:nvPr/>
        </p:nvSpPr>
        <p:spPr>
          <a:xfrm>
            <a:off x="5665642" y="3446334"/>
            <a:ext cx="2589726" cy="553998"/>
          </a:xfrm>
          <a:prstGeom prst="rect">
            <a:avLst/>
          </a:prstGeom>
          <a:solidFill>
            <a:schemeClr val="bg1"/>
          </a:solidFill>
          <a:ln w="38100">
            <a:solidFill>
              <a:srgbClr val="0082CA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tx2"/>
                </a:solidFill>
              </a:rPr>
              <a:t>Example:</a:t>
            </a:r>
          </a:p>
          <a:p>
            <a:r>
              <a:rPr lang="en-US" sz="1500" b="1" dirty="0">
                <a:solidFill>
                  <a:schemeClr val="tx2"/>
                </a:solidFill>
              </a:rPr>
              <a:t>     X-band gun beamline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185932-5F1C-BFBB-CE81-C871110F3DC8}"/>
              </a:ext>
            </a:extLst>
          </p:cNvPr>
          <p:cNvSpPr txBox="1"/>
          <p:nvPr/>
        </p:nvSpPr>
        <p:spPr>
          <a:xfrm rot="20565885">
            <a:off x="2269911" y="3846404"/>
            <a:ext cx="235130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high gradient test stand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4FE7A6-8B4F-DF97-7C0F-FEC993427E20}"/>
              </a:ext>
            </a:extLst>
          </p:cNvPr>
          <p:cNvSpPr/>
          <p:nvPr/>
        </p:nvSpPr>
        <p:spPr>
          <a:xfrm rot="20545550">
            <a:off x="1920606" y="2843312"/>
            <a:ext cx="2578518" cy="1038425"/>
          </a:xfrm>
          <a:prstGeom prst="roundRect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8742F1-DA7D-F7C2-AB77-13DED11622FA}"/>
              </a:ext>
            </a:extLst>
          </p:cNvPr>
          <p:cNvSpPr/>
          <p:nvPr/>
        </p:nvSpPr>
        <p:spPr>
          <a:xfrm>
            <a:off x="4046220" y="3303084"/>
            <a:ext cx="1618550" cy="408386"/>
          </a:xfrm>
          <a:custGeom>
            <a:avLst/>
            <a:gdLst>
              <a:gd name="connsiteX0" fmla="*/ 0 w 1618550"/>
              <a:gd name="connsiteY0" fmla="*/ 0 h 408386"/>
              <a:gd name="connsiteX1" fmla="*/ 563880 w 1618550"/>
              <a:gd name="connsiteY1" fmla="*/ 335280 h 408386"/>
              <a:gd name="connsiteX2" fmla="*/ 1455420 w 1618550"/>
              <a:gd name="connsiteY2" fmla="*/ 403860 h 408386"/>
              <a:gd name="connsiteX3" fmla="*/ 1615440 w 1618550"/>
              <a:gd name="connsiteY3" fmla="*/ 396240 h 408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8550" h="408386">
                <a:moveTo>
                  <a:pt x="0" y="0"/>
                </a:moveTo>
                <a:cubicBezTo>
                  <a:pt x="160655" y="133985"/>
                  <a:pt x="321310" y="267970"/>
                  <a:pt x="563880" y="335280"/>
                </a:cubicBezTo>
                <a:cubicBezTo>
                  <a:pt x="806450" y="402590"/>
                  <a:pt x="1280160" y="393700"/>
                  <a:pt x="1455420" y="403860"/>
                </a:cubicBezTo>
                <a:cubicBezTo>
                  <a:pt x="1630680" y="414020"/>
                  <a:pt x="1623060" y="405130"/>
                  <a:pt x="1615440" y="396240"/>
                </a:cubicBezTo>
              </a:path>
            </a:pathLst>
          </a:custGeom>
          <a:noFill/>
          <a:ln w="38100">
            <a:solidFill>
              <a:srgbClr val="0082CA"/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30">
            <a:extLst>
              <a:ext uri="{FF2B5EF4-FFF2-40B4-BE49-F238E27FC236}">
                <a16:creationId xmlns:a16="http://schemas.microsoft.com/office/drawing/2014/main" id="{6B791654-934F-D02D-FB2E-BD140D958C8A}"/>
              </a:ext>
            </a:extLst>
          </p:cNvPr>
          <p:cNvSpPr txBox="1">
            <a:spLocks/>
          </p:cNvSpPr>
          <p:nvPr/>
        </p:nvSpPr>
        <p:spPr>
          <a:xfrm>
            <a:off x="4351721" y="4801418"/>
            <a:ext cx="750850" cy="202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EFAAC5A-9C4F-4278-920D-DF2BAB595749}" type="slidenum">
              <a:rPr lang="en-US" sz="1260" smtClean="0"/>
              <a:pPr/>
              <a:t>23</a:t>
            </a:fld>
            <a:r>
              <a:rPr lang="en-US" sz="1260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379185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883032D-CDEE-41FF-A9F9-46456AEC0C22}"/>
              </a:ext>
            </a:extLst>
          </p:cNvPr>
          <p:cNvSpPr txBox="1">
            <a:spLocks/>
          </p:cNvSpPr>
          <p:nvPr/>
        </p:nvSpPr>
        <p:spPr>
          <a:xfrm>
            <a:off x="91558" y="20638"/>
            <a:ext cx="5944911" cy="4000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257175" indent="-257175">
              <a:spcBef>
                <a:spcPts val="225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latin typeface="+mj-lt"/>
              </a:rPr>
              <a:t>~100 MV/m Dielectric Disk Accelerator</a:t>
            </a:r>
            <a:endParaRPr lang="en-US" sz="21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7" name="Picture 44">
            <a:extLst>
              <a:ext uri="{FF2B5EF4-FFF2-40B4-BE49-F238E27FC236}">
                <a16:creationId xmlns:a16="http://schemas.microsoft.com/office/drawing/2014/main" id="{60EE8F40-7A91-4512-92A3-769321833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747" y="16679"/>
            <a:ext cx="1247775" cy="494008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</p:pic>
      <p:pic>
        <p:nvPicPr>
          <p:cNvPr id="21" name="Google Shape;456;p8">
            <a:extLst>
              <a:ext uri="{FF2B5EF4-FFF2-40B4-BE49-F238E27FC236}">
                <a16:creationId xmlns:a16="http://schemas.microsoft.com/office/drawing/2014/main" id="{7910F4AC-BC4F-4570-131C-F6E88DF7067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2002" y="55600"/>
            <a:ext cx="1433212" cy="38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8B85C059-1655-A89D-3179-56E850BF3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8211" y="721410"/>
            <a:ext cx="2290699" cy="124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oogle Shape;106;p3">
            <a:extLst>
              <a:ext uri="{FF2B5EF4-FFF2-40B4-BE49-F238E27FC236}">
                <a16:creationId xmlns:a16="http://schemas.microsoft.com/office/drawing/2014/main" id="{CEF86722-7F6D-4C36-CD07-A589C74A36E2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0295" y="689980"/>
            <a:ext cx="1933315" cy="1302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469;g13f8faa73a9_0_297">
            <a:extLst>
              <a:ext uri="{FF2B5EF4-FFF2-40B4-BE49-F238E27FC236}">
                <a16:creationId xmlns:a16="http://schemas.microsoft.com/office/drawing/2014/main" id="{7642426B-B945-C521-1859-B2C1207D499F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748"/>
          <a:stretch/>
        </p:blipFill>
        <p:spPr>
          <a:xfrm>
            <a:off x="4670137" y="2082157"/>
            <a:ext cx="4152510" cy="1114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73CEBE5E-8448-714A-B2DF-EBFC528D64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377" y="2188947"/>
            <a:ext cx="2118752" cy="2147272"/>
          </a:xfrm>
          <a:prstGeom prst="rect">
            <a:avLst/>
          </a:prstGeom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47EEDE7-4D15-9B8B-C0BE-F8B27E842BA7}"/>
              </a:ext>
            </a:extLst>
          </p:cNvPr>
          <p:cNvSpPr txBox="1">
            <a:spLocks/>
          </p:cNvSpPr>
          <p:nvPr/>
        </p:nvSpPr>
        <p:spPr>
          <a:xfrm>
            <a:off x="3262421" y="3405459"/>
            <a:ext cx="4889207" cy="1496959"/>
          </a:xfrm>
          <a:prstGeom prst="rect">
            <a:avLst/>
          </a:prstGeom>
        </p:spPr>
        <p:txBody>
          <a:bodyPr/>
          <a:lstStyle>
            <a:lvl1pPr marL="173034" indent="-173034" algn="l" defTabSz="457189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687" indent="-236532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55" indent="-187320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11" indent="-171446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566" indent="-171446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b="1" i="0" u="none" strike="noStrike" baseline="0" dirty="0">
                <a:solidFill>
                  <a:schemeClr val="accent6"/>
                </a:solidFill>
                <a:latin typeface="+mn-lt"/>
              </a:rPr>
              <a:t>High-power test results </a:t>
            </a:r>
            <a:endParaRPr lang="en-US" i="0" u="none" strike="noStrike" baseline="0" dirty="0">
              <a:solidFill>
                <a:schemeClr val="accent6"/>
              </a:solidFill>
              <a:latin typeface="+mn-lt"/>
            </a:endParaRPr>
          </a:p>
          <a:p>
            <a:pPr algn="l"/>
            <a:r>
              <a:rPr lang="en-US" sz="1600" b="0" i="0" u="none" strike="noStrike" baseline="0" dirty="0">
                <a:solidFill>
                  <a:schemeClr val="accent6"/>
                </a:solidFill>
                <a:latin typeface="+mn-lt"/>
              </a:rPr>
              <a:t>AWA drive gun limited run to 293 </a:t>
            </a:r>
            <a:r>
              <a:rPr lang="en-US" sz="1600" b="0" i="0" u="none" strike="noStrike" baseline="0" dirty="0" err="1">
                <a:solidFill>
                  <a:schemeClr val="accent6"/>
                </a:solidFill>
                <a:latin typeface="+mn-lt"/>
              </a:rPr>
              <a:t>nC</a:t>
            </a:r>
            <a:endParaRPr lang="en-US" sz="1600" b="0" i="0" u="none" strike="noStrike" baseline="0" dirty="0">
              <a:solidFill>
                <a:schemeClr val="accent6"/>
              </a:solidFill>
              <a:latin typeface="+mn-lt"/>
            </a:endParaRPr>
          </a:p>
          <a:p>
            <a:pPr algn="l"/>
            <a:r>
              <a:rPr lang="en-US" sz="1600" b="0" i="0" u="none" strike="noStrike" baseline="0" dirty="0">
                <a:solidFill>
                  <a:schemeClr val="accent6"/>
                </a:solidFill>
                <a:latin typeface="+mn-lt"/>
              </a:rPr>
              <a:t>PETS = 222 MW</a:t>
            </a:r>
          </a:p>
          <a:p>
            <a:pPr algn="l"/>
            <a:r>
              <a:rPr lang="en-US" sz="1600" dirty="0">
                <a:solidFill>
                  <a:schemeClr val="accent6"/>
                </a:solidFill>
              </a:rPr>
              <a:t>Gradient </a:t>
            </a:r>
            <a:r>
              <a:rPr lang="en-US" sz="1600" b="0" i="0" u="none" strike="noStrike" baseline="0" dirty="0">
                <a:solidFill>
                  <a:schemeClr val="accent6"/>
                </a:solidFill>
                <a:latin typeface="+mn-lt"/>
              </a:rPr>
              <a:t>~78 MV/m (no arcing, no </a:t>
            </a:r>
            <a:r>
              <a:rPr lang="en-US" sz="1600" b="0" i="0" u="none" strike="noStrike" baseline="0" dirty="0" err="1">
                <a:solidFill>
                  <a:schemeClr val="accent6"/>
                </a:solidFill>
                <a:latin typeface="+mn-lt"/>
              </a:rPr>
              <a:t>multipactor</a:t>
            </a:r>
            <a:r>
              <a:rPr lang="en-US" sz="1600" b="0" i="0" u="none" strike="noStrike" baseline="0" dirty="0">
                <a:solidFill>
                  <a:schemeClr val="accent6"/>
                </a:solidFill>
                <a:latin typeface="+mn-lt"/>
              </a:rPr>
              <a:t>)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BA00B6E-A523-EB23-29C4-2CE21B3A6DE4}"/>
              </a:ext>
            </a:extLst>
          </p:cNvPr>
          <p:cNvSpPr txBox="1">
            <a:spLocks/>
          </p:cNvSpPr>
          <p:nvPr/>
        </p:nvSpPr>
        <p:spPr>
          <a:xfrm>
            <a:off x="183226" y="562136"/>
            <a:ext cx="5499416" cy="1496959"/>
          </a:xfrm>
          <a:prstGeom prst="rect">
            <a:avLst/>
          </a:prstGeom>
        </p:spPr>
        <p:txBody>
          <a:bodyPr/>
          <a:lstStyle>
            <a:lvl1pPr marL="173034" indent="-173034" algn="l" defTabSz="457189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687" indent="-236532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55" indent="-187320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11" indent="-171446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566" indent="-171446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b="1" i="0" u="none" strike="noStrike" baseline="0" dirty="0">
                <a:solidFill>
                  <a:schemeClr val="accent6"/>
                </a:solidFill>
                <a:latin typeface="+mn-lt"/>
              </a:rPr>
              <a:t>Previous: 100 MV/m single cell DDA</a:t>
            </a:r>
          </a:p>
          <a:p>
            <a:pPr marL="0" indent="0" algn="l">
              <a:buNone/>
            </a:pPr>
            <a:r>
              <a:rPr lang="en-US" b="1" i="0" u="none" strike="noStrike" baseline="0" dirty="0">
                <a:solidFill>
                  <a:schemeClr val="accent6"/>
                </a:solidFill>
                <a:latin typeface="+mn-lt"/>
              </a:rPr>
              <a:t>Next: Multicell DDA</a:t>
            </a:r>
          </a:p>
          <a:p>
            <a:r>
              <a:rPr lang="en-US" sz="1600" b="0" i="0" u="none" strike="noStrike" baseline="0" dirty="0">
                <a:solidFill>
                  <a:schemeClr val="accent6"/>
                </a:solidFill>
                <a:latin typeface="+mn-lt"/>
              </a:rPr>
              <a:t>Clamped structure, like single cell.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accent6"/>
                </a:solidFill>
                <a:latin typeface="+mn-lt"/>
              </a:rPr>
              <a:t>Special attention to triple junction design</a:t>
            </a:r>
          </a:p>
        </p:txBody>
      </p: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03C158CD-05A8-7304-5E91-F7E7D6AC3B12}"/>
              </a:ext>
            </a:extLst>
          </p:cNvPr>
          <p:cNvSpPr txBox="1">
            <a:spLocks/>
          </p:cNvSpPr>
          <p:nvPr/>
        </p:nvSpPr>
        <p:spPr>
          <a:xfrm>
            <a:off x="4351721" y="4801418"/>
            <a:ext cx="750850" cy="202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EFAAC5A-9C4F-4278-920D-DF2BAB595749}" type="slidenum">
              <a:rPr lang="en-US" sz="1260" smtClean="0"/>
              <a:pPr/>
              <a:t>24</a:t>
            </a:fld>
            <a:r>
              <a:rPr lang="en-US" sz="1260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263498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171" y="20421"/>
            <a:ext cx="8372901" cy="384744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~200 MV/m Metamaterial Accelerator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3" y="846195"/>
            <a:ext cx="5823780" cy="3702028"/>
          </a:xfrm>
        </p:spPr>
        <p:txBody>
          <a:bodyPr/>
          <a:lstStyle/>
          <a:p>
            <a:r>
              <a:rPr lang="en-US" dirty="0"/>
              <a:t>Efficient structure design to explore gradient limitation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190 MV/m peak gradient from 115 MW input RF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11.7 GHz structure optimized for 6 ns FWHM RF pulses extracted from the drive beam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Breakdown Insensitive Accelerating Regime (BIAR)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z="1400" smtClean="0"/>
              <a:pPr/>
              <a:t>25</a:t>
            </a:fld>
            <a:r>
              <a:rPr lang="en-US" sz="1400" dirty="0"/>
              <a:t>/30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9836" r="5321"/>
          <a:stretch/>
        </p:blipFill>
        <p:spPr>
          <a:xfrm>
            <a:off x="6428650" y="888726"/>
            <a:ext cx="2715350" cy="1613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398" y="2502411"/>
            <a:ext cx="3203921" cy="18761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9" y="2502411"/>
            <a:ext cx="3283962" cy="18761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BE908D-8B10-D430-5B84-1FFEB6229F90}"/>
              </a:ext>
            </a:extLst>
          </p:cNvPr>
          <p:cNvSpPr txBox="1"/>
          <p:nvPr/>
        </p:nvSpPr>
        <p:spPr>
          <a:xfrm>
            <a:off x="344970" y="4343725"/>
            <a:ext cx="73592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D. Merenich, X. Lu et al., Phys. Rev. Accel. Beams 27, 041301 (2024)</a:t>
            </a:r>
          </a:p>
          <a:p>
            <a:r>
              <a:rPr lang="en-US" sz="1200" dirty="0"/>
              <a:t>https://journals.aps.org/prab/abstract/10.1103/PhysRevAccelBeams.27.041301</a:t>
            </a:r>
          </a:p>
        </p:txBody>
      </p:sp>
    </p:spTree>
    <p:extLst>
      <p:ext uri="{BB962C8B-B14F-4D97-AF65-F5344CB8AC3E}">
        <p14:creationId xmlns:p14="http://schemas.microsoft.com/office/powerpoint/2010/main" val="102215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7BD86A-9B27-EEDC-8A83-3985B2EC8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312" y="2425945"/>
            <a:ext cx="3962598" cy="2430889"/>
          </a:xfrm>
          <a:prstGeom prst="rect">
            <a:avLst/>
          </a:prstGeom>
        </p:spPr>
      </p:pic>
      <p:sp>
        <p:nvSpPr>
          <p:cNvPr id="27" name="Title 9">
            <a:extLst>
              <a:ext uri="{FF2B5EF4-FFF2-40B4-BE49-F238E27FC236}">
                <a16:creationId xmlns:a16="http://schemas.microsoft.com/office/drawing/2014/main" id="{29E90FBF-E3BD-41A6-9DE4-EABF62CE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26" y="61613"/>
            <a:ext cx="8372901" cy="33805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FF0000"/>
                </a:solidFill>
              </a:rPr>
              <a:t>~300 MV/</a:t>
            </a:r>
            <a:r>
              <a:rPr lang="en-US" sz="2400" cap="none" dirty="0">
                <a:solidFill>
                  <a:srgbClr val="FF0000"/>
                </a:solidFill>
              </a:rPr>
              <a:t>m</a:t>
            </a:r>
            <a:r>
              <a:rPr lang="en-US" sz="2400" dirty="0">
                <a:solidFill>
                  <a:srgbClr val="FF0000"/>
                </a:solidFill>
              </a:rPr>
              <a:t> Iris loaded accelerator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14126" y="452996"/>
            <a:ext cx="5143699" cy="374786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11.7 GHz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Breakdown Insensitive Acceleration Regime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>
          <a:xfrm>
            <a:off x="3683725" y="4941072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z="1400" smtClean="0"/>
              <a:pPr/>
              <a:t>26</a:t>
            </a:fld>
            <a:r>
              <a:rPr lang="en-US" sz="1400" dirty="0"/>
              <a:t>/30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D66C718-9B59-4717-9CB8-BAD62829E0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20"/>
          <a:stretch/>
        </p:blipFill>
        <p:spPr>
          <a:xfrm>
            <a:off x="758403" y="1205142"/>
            <a:ext cx="3098333" cy="245999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902E3A5-0B6C-41F1-9A2D-AE1332787CED}"/>
              </a:ext>
            </a:extLst>
          </p:cNvPr>
          <p:cNvCxnSpPr>
            <a:cxnSpLocks/>
          </p:cNvCxnSpPr>
          <p:nvPr/>
        </p:nvCxnSpPr>
        <p:spPr>
          <a:xfrm flipH="1">
            <a:off x="2270281" y="1486757"/>
            <a:ext cx="1300162" cy="278606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6373788-C834-489C-91A8-D58A6ACA0EBC}"/>
              </a:ext>
            </a:extLst>
          </p:cNvPr>
          <p:cNvSpPr txBox="1"/>
          <p:nvPr/>
        </p:nvSpPr>
        <p:spPr>
          <a:xfrm rot="20886784">
            <a:off x="2602107" y="1581056"/>
            <a:ext cx="8723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FF00"/>
                </a:solidFill>
              </a:rPr>
              <a:t>Drive beam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93326D-DBE8-4C68-9E34-E7FF399D8E6F}"/>
              </a:ext>
            </a:extLst>
          </p:cNvPr>
          <p:cNvSpPr txBox="1"/>
          <p:nvPr/>
        </p:nvSpPr>
        <p:spPr>
          <a:xfrm rot="20886784">
            <a:off x="1069589" y="1825946"/>
            <a:ext cx="518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FFFF00"/>
                </a:solidFill>
              </a:rPr>
              <a:t>PETS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DEE62C8-C741-4A94-AB87-62CD68A50FE0}"/>
              </a:ext>
            </a:extLst>
          </p:cNvPr>
          <p:cNvCxnSpPr>
            <a:cxnSpLocks/>
          </p:cNvCxnSpPr>
          <p:nvPr/>
        </p:nvCxnSpPr>
        <p:spPr>
          <a:xfrm>
            <a:off x="1140773" y="2142570"/>
            <a:ext cx="1194281" cy="54819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A605B4C-7D76-45AD-B3F9-60535A2B57D3}"/>
              </a:ext>
            </a:extLst>
          </p:cNvPr>
          <p:cNvSpPr txBox="1"/>
          <p:nvPr/>
        </p:nvSpPr>
        <p:spPr>
          <a:xfrm rot="1424599">
            <a:off x="1340288" y="2375447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FFFF00"/>
                </a:solidFill>
              </a:rPr>
              <a:t>RF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35776D-45A6-4C81-94ED-86E3FF87571F}"/>
              </a:ext>
            </a:extLst>
          </p:cNvPr>
          <p:cNvSpPr txBox="1"/>
          <p:nvPr/>
        </p:nvSpPr>
        <p:spPr>
          <a:xfrm>
            <a:off x="593281" y="3691007"/>
            <a:ext cx="3609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400 MW RF power generated from PETS with 450 </a:t>
            </a:r>
            <a:r>
              <a:rPr lang="en-US" sz="1200" b="1" dirty="0" err="1">
                <a:solidFill>
                  <a:schemeClr val="tx1">
                    <a:lumMod val="50000"/>
                  </a:schemeClr>
                </a:solidFill>
              </a:rPr>
              <a:t>nC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 drive beam</a:t>
            </a:r>
          </a:p>
          <a:p>
            <a:pPr marL="285750" indent="-285750">
              <a:buFontTx/>
              <a:buChar char="-"/>
            </a:pPr>
            <a:r>
              <a:rPr lang="en-US" sz="1200" b="1" dirty="0">
                <a:solidFill>
                  <a:srgbClr val="FF0000"/>
                </a:solidFill>
              </a:rPr>
              <a:t>300 MV/m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 gradient in the middle cell,      </a:t>
            </a:r>
            <a:r>
              <a:rPr lang="en-US" sz="1200" b="1" dirty="0">
                <a:solidFill>
                  <a:srgbClr val="FF0000"/>
                </a:solidFill>
              </a:rPr>
              <a:t>500 MV/m 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peak surface field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8AE94B-2745-BF04-EB97-0DD1FE89B946}"/>
              </a:ext>
            </a:extLst>
          </p:cNvPr>
          <p:cNvSpPr txBox="1"/>
          <p:nvPr/>
        </p:nvSpPr>
        <p:spPr>
          <a:xfrm>
            <a:off x="983996" y="1296494"/>
            <a:ext cx="1643399" cy="292388"/>
          </a:xfrm>
          <a:prstGeom prst="rect">
            <a:avLst/>
          </a:prstGeom>
          <a:solidFill>
            <a:srgbClr val="00B0F0"/>
          </a:solidFill>
          <a:ln w="12700">
            <a:solidFill>
              <a:srgbClr val="0070C0"/>
            </a:solidFill>
          </a:ln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300" dirty="0">
                <a:solidFill>
                  <a:sysClr val="windowText" lastClr="000000"/>
                </a:solidFill>
              </a:rPr>
              <a:t>300 MV/m gradient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989C4-5382-81CE-DBB8-93D689EB4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5586" y="391086"/>
            <a:ext cx="3017034" cy="191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Diagram&#10;&#10;Description automatically generated">
            <a:extLst>
              <a:ext uri="{FF2B5EF4-FFF2-40B4-BE49-F238E27FC236}">
                <a16:creationId xmlns:a16="http://schemas.microsoft.com/office/drawing/2014/main" id="{5DC19BC9-EBF3-7493-4D15-862E8C8B3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157" y="0"/>
            <a:ext cx="3884863" cy="487704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063F79B-809A-31A1-2325-E9A566B23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04" y="57263"/>
            <a:ext cx="8372901" cy="374787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~400 MV/</a:t>
            </a:r>
            <a:r>
              <a:rPr lang="en-US" sz="2400" cap="none" dirty="0">
                <a:solidFill>
                  <a:srgbClr val="FF0000"/>
                </a:solidFill>
              </a:rPr>
              <a:t>m</a:t>
            </a:r>
            <a:r>
              <a:rPr lang="en-US" sz="2400" dirty="0">
                <a:solidFill>
                  <a:srgbClr val="FF0000"/>
                </a:solidFill>
              </a:rPr>
              <a:t> X-band </a:t>
            </a:r>
            <a:r>
              <a:rPr lang="en-US" sz="2400" dirty="0" err="1">
                <a:solidFill>
                  <a:srgbClr val="FF0000"/>
                </a:solidFill>
              </a:rPr>
              <a:t>photogun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0D13B7-15B9-0783-53B1-E78590599E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9804" y="473537"/>
            <a:ext cx="4710346" cy="374786"/>
          </a:xfrm>
        </p:spPr>
        <p:txBody>
          <a:bodyPr/>
          <a:lstStyle/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Arial-BoldMT"/>
              </a:rPr>
              <a:t>Sub-GV/m </a:t>
            </a:r>
            <a:r>
              <a:rPr lang="en-US" sz="1800" b="0" dirty="0">
                <a:solidFill>
                  <a:srgbClr val="000000"/>
                </a:solidFill>
                <a:latin typeface="Arial-BoldMT"/>
              </a:rPr>
              <a:t>acceleration for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-BoldMT"/>
              </a:rPr>
              <a:t>bright beam</a:t>
            </a:r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627BD-367D-7A56-419D-39457DEABE3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27</a:t>
            </a:fld>
            <a:r>
              <a:rPr lang="en-US" dirty="0"/>
              <a:t>/30</a:t>
            </a:r>
          </a:p>
        </p:txBody>
      </p:sp>
      <p:pic>
        <p:nvPicPr>
          <p:cNvPr id="17" name="Content Placeholder 10">
            <a:extLst>
              <a:ext uri="{FF2B5EF4-FFF2-40B4-BE49-F238E27FC236}">
                <a16:creationId xmlns:a16="http://schemas.microsoft.com/office/drawing/2014/main" id="{D9008B78-B533-7EB0-EF7C-0BC2B440E8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527" t="-4249" r="8990" b="20430"/>
          <a:stretch/>
        </p:blipFill>
        <p:spPr>
          <a:xfrm>
            <a:off x="326999" y="1474672"/>
            <a:ext cx="2828106" cy="24172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02C8A7-DA9E-EAB8-F0D2-A9DD24F0E6D8}"/>
              </a:ext>
            </a:extLst>
          </p:cNvPr>
          <p:cNvSpPr txBox="1"/>
          <p:nvPr/>
        </p:nvSpPr>
        <p:spPr>
          <a:xfrm>
            <a:off x="326999" y="3373257"/>
            <a:ext cx="806632" cy="292388"/>
          </a:xfrm>
          <a:prstGeom prst="rect">
            <a:avLst/>
          </a:prstGeom>
          <a:solidFill>
            <a:srgbClr val="00B0F0"/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300" dirty="0" err="1">
                <a:solidFill>
                  <a:sysClr val="windowText" lastClr="000000"/>
                </a:solidFill>
              </a:rPr>
              <a:t>Xgun</a:t>
            </a:r>
            <a:r>
              <a:rPr lang="en-US" sz="1300" dirty="0">
                <a:solidFill>
                  <a:sysClr val="windowText" lastClr="000000"/>
                </a:solidFill>
              </a:rPr>
              <a:t> </a:t>
            </a:r>
            <a:r>
              <a:rPr lang="en-US" sz="1300" b="1" dirty="0">
                <a:solidFill>
                  <a:sysClr val="windowText" lastClr="000000"/>
                </a:solidFill>
                <a:sym typeface="Wingdings" panose="05000000000000000000" pitchFamily="2" charset="2"/>
              </a:rPr>
              <a:t></a:t>
            </a:r>
            <a:r>
              <a:rPr lang="en-US" sz="1300" dirty="0">
                <a:solidFill>
                  <a:sysClr val="windowText" lastClr="000000"/>
                </a:solidFill>
                <a:sym typeface="Wingdings" panose="05000000000000000000" pitchFamily="2" charset="2"/>
              </a:rPr>
              <a:t> </a:t>
            </a:r>
            <a:endParaRPr lang="en-US" sz="1300" dirty="0">
              <a:solidFill>
                <a:sysClr val="windowText" lastClr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73FDFB-EE9C-6A47-AE3C-ED2E99B97B44}"/>
              </a:ext>
            </a:extLst>
          </p:cNvPr>
          <p:cNvSpPr txBox="1"/>
          <p:nvPr/>
        </p:nvSpPr>
        <p:spPr>
          <a:xfrm>
            <a:off x="377375" y="4333283"/>
            <a:ext cx="3447469" cy="43088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W.H.Tan</a:t>
            </a:r>
            <a:r>
              <a:rPr lang="en-US" sz="1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et. al., PRAB 2022</a:t>
            </a:r>
          </a:p>
          <a:p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Phys. Rev. Accel. Beams 25, 083402, August 2022 (2022)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5CEA3C-493F-8EFE-1A7D-7209907D2839}"/>
              </a:ext>
            </a:extLst>
          </p:cNvPr>
          <p:cNvSpPr txBox="1"/>
          <p:nvPr/>
        </p:nvSpPr>
        <p:spPr>
          <a:xfrm>
            <a:off x="1103030" y="2037791"/>
            <a:ext cx="1819729" cy="292388"/>
          </a:xfrm>
          <a:prstGeom prst="rect">
            <a:avLst/>
          </a:prstGeom>
          <a:solidFill>
            <a:srgbClr val="00B0F0"/>
          </a:solidFill>
          <a:ln w="12700">
            <a:solidFill>
              <a:srgbClr val="0070C0"/>
            </a:solidFill>
          </a:ln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300" dirty="0">
                <a:solidFill>
                  <a:sysClr val="windowText" lastClr="000000"/>
                </a:solidFill>
              </a:rPr>
              <a:t>400 MV/m on cathode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7BB6BA-BCF6-BCF0-3741-533715B8C5E4}"/>
              </a:ext>
            </a:extLst>
          </p:cNvPr>
          <p:cNvSpPr/>
          <p:nvPr/>
        </p:nvSpPr>
        <p:spPr>
          <a:xfrm>
            <a:off x="292651" y="1573108"/>
            <a:ext cx="2897269" cy="235503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A2B6772-43D5-1636-8219-898EAAE9926C}"/>
              </a:ext>
            </a:extLst>
          </p:cNvPr>
          <p:cNvCxnSpPr>
            <a:cxnSpLocks/>
          </p:cNvCxnSpPr>
          <p:nvPr/>
        </p:nvCxnSpPr>
        <p:spPr>
          <a:xfrm>
            <a:off x="6714214" y="3000040"/>
            <a:ext cx="0" cy="217798"/>
          </a:xfrm>
          <a:prstGeom prst="straightConnector1">
            <a:avLst/>
          </a:prstGeom>
          <a:ln w="22225">
            <a:solidFill>
              <a:schemeClr val="bg1"/>
            </a:solidFill>
            <a:tailEnd type="triangle" w="med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3FBAB3C-5E42-BC02-7C3E-BF338E1D2866}"/>
              </a:ext>
            </a:extLst>
          </p:cNvPr>
          <p:cNvSpPr txBox="1"/>
          <p:nvPr/>
        </p:nvSpPr>
        <p:spPr>
          <a:xfrm>
            <a:off x="3890809" y="3778171"/>
            <a:ext cx="2229279" cy="400110"/>
          </a:xfrm>
          <a:prstGeom prst="rect">
            <a:avLst/>
          </a:prstGeom>
          <a:noFill/>
          <a:ln>
            <a:solidFill>
              <a:srgbClr val="111111"/>
            </a:solidFill>
          </a:ln>
        </p:spPr>
        <p:txBody>
          <a:bodyPr wrap="square">
            <a:spAutoFit/>
          </a:bodyPr>
          <a:lstStyle/>
          <a:p>
            <a:r>
              <a:rPr lang="en-US" sz="1000" b="1" dirty="0"/>
              <a:t>G. Chen et al., (AAC 2024)</a:t>
            </a:r>
          </a:p>
          <a:p>
            <a:r>
              <a:rPr lang="en-US" sz="1000" dirty="0"/>
              <a:t>Submitted to NIMA (2024)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792CDB8-2309-3126-6AC7-DF2152402C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607" y="86656"/>
            <a:ext cx="901978" cy="409331"/>
          </a:xfrm>
          <a:prstGeom prst="rect">
            <a:avLst/>
          </a:prstGeom>
          <a:ln>
            <a:solidFill>
              <a:srgbClr val="CD1D1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7DFA7F-53DC-87F2-675A-112D4C8B33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157" y="92703"/>
            <a:ext cx="914726" cy="4059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1">
            <a:extLst>
              <a:ext uri="{FF2B5EF4-FFF2-40B4-BE49-F238E27FC236}">
                <a16:creationId xmlns:a16="http://schemas.microsoft.com/office/drawing/2014/main" id="{9F053305-7C8F-272F-441B-5875416828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858"/>
          <a:stretch/>
        </p:blipFill>
        <p:spPr>
          <a:xfrm flipH="1">
            <a:off x="3641586" y="2330006"/>
            <a:ext cx="1892331" cy="1149516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2964640-53AF-72CD-3432-0E4794800722}"/>
              </a:ext>
            </a:extLst>
          </p:cNvPr>
          <p:cNvSpPr txBox="1">
            <a:spLocks/>
          </p:cNvSpPr>
          <p:nvPr/>
        </p:nvSpPr>
        <p:spPr>
          <a:xfrm>
            <a:off x="3281030" y="702770"/>
            <a:ext cx="2072942" cy="1246403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>
            <a:lvl1pPr marL="173034" indent="-173034" algn="l" defTabSz="457189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687" indent="-236532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55" indent="-187320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11" indent="-171446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566" indent="-171446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 lvl="1" indent="-233363">
              <a:buClrTx/>
            </a:pPr>
            <a:r>
              <a:rPr lang="en-US" sz="1200" dirty="0"/>
              <a:t>388 MV/m 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on the photocathode</a:t>
            </a:r>
          </a:p>
          <a:p>
            <a:pPr marL="339725" lvl="1" indent="-233363">
              <a:buClrTx/>
            </a:pPr>
            <a:r>
              <a:rPr lang="en-US" sz="1200" dirty="0"/>
              <a:t>BDR ~4e-6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(estimated)</a:t>
            </a:r>
          </a:p>
          <a:p>
            <a:pPr marL="339725" lvl="1" indent="-233363">
              <a:buClrTx/>
            </a:pPr>
            <a:r>
              <a:rPr lang="en-US" sz="1200" dirty="0"/>
              <a:t>Ultra low dark current 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(&lt;1pC per RF pulse)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C98D98-23BC-A744-5F69-FA67A133F035}"/>
              </a:ext>
            </a:extLst>
          </p:cNvPr>
          <p:cNvGrpSpPr/>
          <p:nvPr/>
        </p:nvGrpSpPr>
        <p:grpSpPr>
          <a:xfrm>
            <a:off x="2142529" y="2649428"/>
            <a:ext cx="985445" cy="1228486"/>
            <a:chOff x="5272020" y="349258"/>
            <a:chExt cx="1462782" cy="1823553"/>
          </a:xfrm>
        </p:grpSpPr>
        <p:pic>
          <p:nvPicPr>
            <p:cNvPr id="39" name="Picture 38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F3EE0430-8C3E-6073-162A-F3D155085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72020" y="349258"/>
              <a:ext cx="1462782" cy="1823553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69D0BBE-5B0B-A352-319C-292A49C2A8D4}"/>
                </a:ext>
              </a:extLst>
            </p:cNvPr>
            <p:cNvSpPr/>
            <p:nvPr/>
          </p:nvSpPr>
          <p:spPr>
            <a:xfrm>
              <a:off x="5476318" y="646332"/>
              <a:ext cx="1079931" cy="1340265"/>
            </a:xfrm>
            <a:prstGeom prst="ellipse">
              <a:avLst/>
            </a:prstGeom>
            <a:noFill/>
            <a:ln w="19050">
              <a:solidFill>
                <a:srgbClr val="92D05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7BFE9B3-C5CC-FB5B-3E17-36A8947188C3}"/>
              </a:ext>
            </a:extLst>
          </p:cNvPr>
          <p:cNvSpPr txBox="1"/>
          <p:nvPr/>
        </p:nvSpPr>
        <p:spPr>
          <a:xfrm>
            <a:off x="292651" y="3937721"/>
            <a:ext cx="2897268" cy="300082"/>
          </a:xfrm>
          <a:prstGeom prst="rect">
            <a:avLst/>
          </a:prstGeom>
          <a:noFill/>
          <a:ln w="57150">
            <a:solidFill>
              <a:srgbClr val="CD202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First photoelectron beam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B5B4F0-3A47-5720-4688-91A96F0C3B4B}"/>
              </a:ext>
            </a:extLst>
          </p:cNvPr>
          <p:cNvSpPr txBox="1"/>
          <p:nvPr/>
        </p:nvSpPr>
        <p:spPr>
          <a:xfrm>
            <a:off x="1321817" y="1062514"/>
            <a:ext cx="19943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Tx/>
              <a:buNone/>
            </a:pP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Gun performance </a:t>
            </a: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</a:t>
            </a:r>
            <a:endParaRPr lang="en-US" sz="1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2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>
            <a:extLst>
              <a:ext uri="{FF2B5EF4-FFF2-40B4-BE49-F238E27FC236}">
                <a16:creationId xmlns:a16="http://schemas.microsoft.com/office/drawing/2014/main" id="{BA53AA2C-82B5-6079-0856-F30A02478AA3}"/>
              </a:ext>
            </a:extLst>
          </p:cNvPr>
          <p:cNvSpPr txBox="1"/>
          <p:nvPr/>
        </p:nvSpPr>
        <p:spPr>
          <a:xfrm>
            <a:off x="5256901" y="714639"/>
            <a:ext cx="1481182" cy="559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lang="en-US" altLang="ko-KR" sz="1013" b="1" dirty="0">
                <a:latin typeface="Arial" panose="020B0604020202020204" pitchFamily="34" charset="0"/>
                <a:cs typeface="Arial" panose="020B0604020202020204" pitchFamily="34" charset="0"/>
              </a:rPr>
              <a:t>&gt;1 GW THz power</a:t>
            </a: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en-US" altLang="ko-KR" sz="1013" b="1" dirty="0">
                <a:latin typeface="Arial" panose="020B0604020202020204" pitchFamily="34" charset="0"/>
                <a:cs typeface="Arial" panose="020B0604020202020204" pitchFamily="34" charset="0"/>
              </a:rPr>
              <a:t>&lt;1 GV/m gradient</a:t>
            </a: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en-US" altLang="ko-KR" sz="1013" b="1" dirty="0">
                <a:latin typeface="Arial" panose="020B0604020202020204" pitchFamily="34" charset="0"/>
                <a:cs typeface="Arial" panose="020B0604020202020204" pitchFamily="34" charset="0"/>
              </a:rPr>
              <a:t>EUV/IR generation</a:t>
            </a:r>
            <a:endParaRPr lang="ko-KR" altLang="en-US" sz="101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C985814-C7D7-8091-0132-87C415E6EB20}"/>
              </a:ext>
            </a:extLst>
          </p:cNvPr>
          <p:cNvSpPr txBox="1"/>
          <p:nvPr/>
        </p:nvSpPr>
        <p:spPr>
          <a:xfrm>
            <a:off x="464946" y="773537"/>
            <a:ext cx="860838" cy="210404"/>
          </a:xfrm>
          <a:prstGeom prst="rect">
            <a:avLst/>
          </a:prstGeom>
          <a:noFill/>
        </p:spPr>
        <p:txBody>
          <a:bodyPr wrap="none" lIns="27000" tIns="27000" rIns="27000" bIns="27000" rtlCol="0">
            <a:spAutoFit/>
          </a:bodyPr>
          <a:lstStyle/>
          <a:p>
            <a:r>
              <a:rPr lang="en-US" altLang="ko-KR" sz="1013" b="1" dirty="0">
                <a:solidFill>
                  <a:srgbClr val="3879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Total : 10 m</a:t>
            </a:r>
            <a:endParaRPr lang="ko-KR" altLang="en-US" sz="1013" b="1" dirty="0">
              <a:solidFill>
                <a:srgbClr val="3879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B749090-FDDC-3D15-9FF2-5CE6EA3596DD}"/>
              </a:ext>
            </a:extLst>
          </p:cNvPr>
          <p:cNvSpPr txBox="1"/>
          <p:nvPr/>
        </p:nvSpPr>
        <p:spPr>
          <a:xfrm>
            <a:off x="1537217" y="2101430"/>
            <a:ext cx="493750" cy="239193"/>
          </a:xfrm>
          <a:prstGeom prst="rect">
            <a:avLst/>
          </a:prstGeom>
          <a:noFill/>
        </p:spPr>
        <p:txBody>
          <a:bodyPr wrap="none" lIns="27000" tIns="27000" rIns="27000" bIns="27000" rtlCol="0">
            <a:spAutoFit/>
          </a:bodyPr>
          <a:lstStyle/>
          <a:p>
            <a:r>
              <a:rPr lang="en-US" altLang="ko-KR" sz="1200" b="1" dirty="0">
                <a:solidFill>
                  <a:srgbClr val="3879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6~7 m</a:t>
            </a:r>
            <a:endParaRPr lang="ko-KR" altLang="en-US" sz="1200" b="1" dirty="0">
              <a:solidFill>
                <a:srgbClr val="3879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2" name="그룹 135">
            <a:extLst>
              <a:ext uri="{FF2B5EF4-FFF2-40B4-BE49-F238E27FC236}">
                <a16:creationId xmlns:a16="http://schemas.microsoft.com/office/drawing/2014/main" id="{334CC37D-A8B4-06C4-9A9C-842DE1D76BEC}"/>
              </a:ext>
            </a:extLst>
          </p:cNvPr>
          <p:cNvGrpSpPr/>
          <p:nvPr/>
        </p:nvGrpSpPr>
        <p:grpSpPr>
          <a:xfrm>
            <a:off x="461976" y="850696"/>
            <a:ext cx="6276106" cy="1785945"/>
            <a:chOff x="2050947" y="4188803"/>
            <a:chExt cx="8368141" cy="2381260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3B5D5AA-2FEE-22EB-B79D-BE50DF45DD81}"/>
                </a:ext>
              </a:extLst>
            </p:cNvPr>
            <p:cNvSpPr txBox="1"/>
            <p:nvPr/>
          </p:nvSpPr>
          <p:spPr>
            <a:xfrm>
              <a:off x="2834051" y="5333310"/>
              <a:ext cx="1962111" cy="565145"/>
            </a:xfrm>
            <a:prstGeom prst="rect">
              <a:avLst/>
            </a:prstGeom>
            <a:noFill/>
          </p:spPr>
          <p:txBody>
            <a:bodyPr wrap="none" lIns="27000" tIns="27000" rIns="27000" bIns="27000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rgbClr val="00B0E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Drive beam source </a:t>
              </a:r>
            </a:p>
            <a:p>
              <a:pPr algn="ctr"/>
              <a:r>
                <a:rPr lang="en-US" altLang="ko-KR" sz="1200" b="1" dirty="0">
                  <a:solidFill>
                    <a:srgbClr val="00B0E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(20 </a:t>
              </a:r>
              <a:r>
                <a:rPr lang="en-US" altLang="ko-KR" sz="1200" b="1" dirty="0" err="1">
                  <a:solidFill>
                    <a:srgbClr val="00B0E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nC</a:t>
              </a:r>
              <a:r>
                <a:rPr lang="en-US" altLang="ko-KR" sz="1200" b="1" dirty="0">
                  <a:solidFill>
                    <a:srgbClr val="00B0E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40 MeV)</a:t>
              </a:r>
              <a:endParaRPr lang="ko-KR" altLang="en-US" sz="1200" b="1" dirty="0">
                <a:solidFill>
                  <a:srgbClr val="00B0E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F1B2B93-5978-E1D9-3387-B1AF529B50E9}"/>
                </a:ext>
              </a:extLst>
            </p:cNvPr>
            <p:cNvSpPr txBox="1"/>
            <p:nvPr/>
          </p:nvSpPr>
          <p:spPr>
            <a:xfrm>
              <a:off x="6390141" y="5887225"/>
              <a:ext cx="2006995" cy="288147"/>
            </a:xfrm>
            <a:prstGeom prst="rect">
              <a:avLst/>
            </a:prstGeom>
            <a:noFill/>
          </p:spPr>
          <p:txBody>
            <a:bodyPr wrap="none" lIns="27000" tIns="27000" rIns="27000" bIns="27000" rtlCol="0">
              <a:spAutoFit/>
            </a:bodyPr>
            <a:lstStyle/>
            <a:p>
              <a:r>
                <a:rPr lang="en-US" altLang="ko-KR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THz Accelerating Tube</a:t>
              </a:r>
              <a:endParaRPr lang="ko-KR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5" name="그룹 6">
              <a:extLst>
                <a:ext uri="{FF2B5EF4-FFF2-40B4-BE49-F238E27FC236}">
                  <a16:creationId xmlns:a16="http://schemas.microsoft.com/office/drawing/2014/main" id="{5245EA9F-7838-B067-B686-4CC9A9491D7A}"/>
                </a:ext>
              </a:extLst>
            </p:cNvPr>
            <p:cNvGrpSpPr/>
            <p:nvPr/>
          </p:nvGrpSpPr>
          <p:grpSpPr>
            <a:xfrm>
              <a:off x="5297361" y="4880340"/>
              <a:ext cx="885464" cy="1314817"/>
              <a:chOff x="4349223" y="1884706"/>
              <a:chExt cx="885464" cy="1314817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F059411A-0AEF-8196-E28B-5EAF384C6AA6}"/>
                  </a:ext>
                </a:extLst>
              </p:cNvPr>
              <p:cNvSpPr txBox="1"/>
              <p:nvPr/>
            </p:nvSpPr>
            <p:spPr>
              <a:xfrm>
                <a:off x="4349223" y="2911376"/>
                <a:ext cx="885464" cy="288147"/>
              </a:xfrm>
              <a:prstGeom prst="rect">
                <a:avLst/>
              </a:prstGeom>
              <a:noFill/>
            </p:spPr>
            <p:txBody>
              <a:bodyPr wrap="square" lIns="27000" tIns="27000" rIns="27000" bIns="27000" rtlCol="0">
                <a:spAutoFit/>
              </a:bodyPr>
              <a:lstStyle/>
              <a:p>
                <a:r>
                  <a:rPr lang="en-US" altLang="ko-KR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THz Gun</a:t>
                </a:r>
                <a:endParaRPr lang="ko-KR" altLang="en-US" sz="105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54" name="그룹 9">
                <a:extLst>
                  <a:ext uri="{FF2B5EF4-FFF2-40B4-BE49-F238E27FC236}">
                    <a16:creationId xmlns:a16="http://schemas.microsoft.com/office/drawing/2014/main" id="{04A689D3-2CB4-05FE-18E5-D681BED92C34}"/>
                  </a:ext>
                </a:extLst>
              </p:cNvPr>
              <p:cNvGrpSpPr/>
              <p:nvPr/>
            </p:nvGrpSpPr>
            <p:grpSpPr>
              <a:xfrm>
                <a:off x="4908034" y="1884706"/>
                <a:ext cx="180000" cy="990289"/>
                <a:chOff x="7260942" y="4672511"/>
                <a:chExt cx="180000" cy="990289"/>
              </a:xfrm>
            </p:grpSpPr>
            <p:grpSp>
              <p:nvGrpSpPr>
                <p:cNvPr id="155" name="그룹 10">
                  <a:extLst>
                    <a:ext uri="{FF2B5EF4-FFF2-40B4-BE49-F238E27FC236}">
                      <a16:creationId xmlns:a16="http://schemas.microsoft.com/office/drawing/2014/main" id="{1E73BC49-A6C5-D4F7-4238-981A973044CD}"/>
                    </a:ext>
                  </a:extLst>
                </p:cNvPr>
                <p:cNvGrpSpPr/>
                <p:nvPr/>
              </p:nvGrpSpPr>
              <p:grpSpPr>
                <a:xfrm>
                  <a:off x="7260942" y="4811578"/>
                  <a:ext cx="180000" cy="851222"/>
                  <a:chOff x="7902863" y="5772156"/>
                  <a:chExt cx="180000" cy="851222"/>
                </a:xfrm>
              </p:grpSpPr>
              <p:sp>
                <p:nvSpPr>
                  <p:cNvPr id="159" name="직사각형 14">
                    <a:extLst>
                      <a:ext uri="{FF2B5EF4-FFF2-40B4-BE49-F238E27FC236}">
                        <a16:creationId xmlns:a16="http://schemas.microsoft.com/office/drawing/2014/main" id="{071781F2-1665-AB4E-E473-E4DDFABB7210}"/>
                      </a:ext>
                    </a:extLst>
                  </p:cNvPr>
                  <p:cNvSpPr/>
                  <p:nvPr/>
                </p:nvSpPr>
                <p:spPr>
                  <a:xfrm>
                    <a:off x="7941774" y="5772156"/>
                    <a:ext cx="72000" cy="720000"/>
                  </a:xfrm>
                  <a:prstGeom prst="rect">
                    <a:avLst/>
                  </a:prstGeom>
                  <a:noFill/>
                  <a:ln w="381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013"/>
                  </a:p>
                </p:txBody>
              </p:sp>
              <p:grpSp>
                <p:nvGrpSpPr>
                  <p:cNvPr id="160" name="그룹 16">
                    <a:extLst>
                      <a:ext uri="{FF2B5EF4-FFF2-40B4-BE49-F238E27FC236}">
                        <a16:creationId xmlns:a16="http://schemas.microsoft.com/office/drawing/2014/main" id="{87D97618-578D-D642-8AF9-EFE13E7089A7}"/>
                      </a:ext>
                    </a:extLst>
                  </p:cNvPr>
                  <p:cNvGrpSpPr/>
                  <p:nvPr/>
                </p:nvGrpSpPr>
                <p:grpSpPr>
                  <a:xfrm>
                    <a:off x="7902863" y="6468578"/>
                    <a:ext cx="180000" cy="154800"/>
                    <a:chOff x="9720000" y="3924000"/>
                    <a:chExt cx="180000" cy="154800"/>
                  </a:xfrm>
                </p:grpSpPr>
                <p:sp>
                  <p:nvSpPr>
                    <p:cNvPr id="161" name="직사각형 17">
                      <a:extLst>
                        <a:ext uri="{FF2B5EF4-FFF2-40B4-BE49-F238E27FC236}">
                          <a16:creationId xmlns:a16="http://schemas.microsoft.com/office/drawing/2014/main" id="{80D7E99E-72E9-995D-9438-71E7A98041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20000" y="3924000"/>
                      <a:ext cx="180000" cy="54000"/>
                    </a:xfrm>
                    <a:prstGeom prst="rect">
                      <a:avLst/>
                    </a:prstGeom>
                    <a:solidFill>
                      <a:srgbClr val="00B0F0"/>
                    </a:solidFill>
                    <a:ln w="3175">
                      <a:solidFill>
                        <a:srgbClr val="00B0F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013"/>
                    </a:p>
                  </p:txBody>
                </p:sp>
                <p:sp>
                  <p:nvSpPr>
                    <p:cNvPr id="162" name="직사각형 18">
                      <a:extLst>
                        <a:ext uri="{FF2B5EF4-FFF2-40B4-BE49-F238E27FC236}">
                          <a16:creationId xmlns:a16="http://schemas.microsoft.com/office/drawing/2014/main" id="{BBBAAD0A-31CC-44ED-8F1A-C0758D63BD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20000" y="4024800"/>
                      <a:ext cx="180000" cy="54000"/>
                    </a:xfrm>
                    <a:prstGeom prst="rect">
                      <a:avLst/>
                    </a:prstGeom>
                    <a:solidFill>
                      <a:srgbClr val="00B0F0"/>
                    </a:solidFill>
                    <a:ln w="3175">
                      <a:solidFill>
                        <a:srgbClr val="00B0F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013"/>
                    </a:p>
                  </p:txBody>
                </p:sp>
              </p:grpSp>
            </p:grpSp>
            <p:grpSp>
              <p:nvGrpSpPr>
                <p:cNvPr id="156" name="그룹 11">
                  <a:extLst>
                    <a:ext uri="{FF2B5EF4-FFF2-40B4-BE49-F238E27FC236}">
                      <a16:creationId xmlns:a16="http://schemas.microsoft.com/office/drawing/2014/main" id="{8FE45138-509F-6F9E-E172-502B19471FAC}"/>
                    </a:ext>
                  </a:extLst>
                </p:cNvPr>
                <p:cNvGrpSpPr/>
                <p:nvPr/>
              </p:nvGrpSpPr>
              <p:grpSpPr>
                <a:xfrm>
                  <a:off x="7261451" y="4672511"/>
                  <a:ext cx="144000" cy="154800"/>
                  <a:chOff x="9720000" y="3924000"/>
                  <a:chExt cx="1080000" cy="154800"/>
                </a:xfrm>
              </p:grpSpPr>
              <p:sp>
                <p:nvSpPr>
                  <p:cNvPr id="157" name="직사각형 12">
                    <a:extLst>
                      <a:ext uri="{FF2B5EF4-FFF2-40B4-BE49-F238E27FC236}">
                        <a16:creationId xmlns:a16="http://schemas.microsoft.com/office/drawing/2014/main" id="{1F40C6B9-5208-0C16-8CE8-7AA5CE8F89DD}"/>
                      </a:ext>
                    </a:extLst>
                  </p:cNvPr>
                  <p:cNvSpPr/>
                  <p:nvPr/>
                </p:nvSpPr>
                <p:spPr>
                  <a:xfrm>
                    <a:off x="9720000" y="3924000"/>
                    <a:ext cx="1080000" cy="54000"/>
                  </a:xfrm>
                  <a:prstGeom prst="rect">
                    <a:avLst/>
                  </a:prstGeom>
                  <a:solidFill>
                    <a:srgbClr val="0097CC"/>
                  </a:solidFill>
                  <a:ln w="31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013"/>
                  </a:p>
                </p:txBody>
              </p:sp>
              <p:sp>
                <p:nvSpPr>
                  <p:cNvPr id="158" name="직사각형 13">
                    <a:extLst>
                      <a:ext uri="{FF2B5EF4-FFF2-40B4-BE49-F238E27FC236}">
                        <a16:creationId xmlns:a16="http://schemas.microsoft.com/office/drawing/2014/main" id="{85F079B1-2FAD-1862-46A8-FB20B37D8B0F}"/>
                      </a:ext>
                    </a:extLst>
                  </p:cNvPr>
                  <p:cNvSpPr/>
                  <p:nvPr/>
                </p:nvSpPr>
                <p:spPr>
                  <a:xfrm>
                    <a:off x="9720000" y="4024800"/>
                    <a:ext cx="1080000" cy="54000"/>
                  </a:xfrm>
                  <a:prstGeom prst="rect">
                    <a:avLst/>
                  </a:prstGeom>
                  <a:solidFill>
                    <a:srgbClr val="0097CC"/>
                  </a:solidFill>
                  <a:ln w="31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013"/>
                  </a:p>
                </p:txBody>
              </p:sp>
            </p:grpSp>
          </p:grpSp>
        </p:grpSp>
        <p:grpSp>
          <p:nvGrpSpPr>
            <p:cNvPr id="96" name="그룹 19">
              <a:extLst>
                <a:ext uri="{FF2B5EF4-FFF2-40B4-BE49-F238E27FC236}">
                  <a16:creationId xmlns:a16="http://schemas.microsoft.com/office/drawing/2014/main" id="{47560D9F-A839-38EF-B879-D1C34E60F82C}"/>
                </a:ext>
              </a:extLst>
            </p:cNvPr>
            <p:cNvGrpSpPr/>
            <p:nvPr/>
          </p:nvGrpSpPr>
          <p:grpSpPr>
            <a:xfrm>
              <a:off x="6106757" y="4840491"/>
              <a:ext cx="2352473" cy="1030138"/>
              <a:chOff x="7511527" y="4632662"/>
              <a:chExt cx="2352473" cy="1030138"/>
            </a:xfrm>
          </p:grpSpPr>
          <p:grpSp>
            <p:nvGrpSpPr>
              <p:cNvPr id="131" name="그룹 20">
                <a:extLst>
                  <a:ext uri="{FF2B5EF4-FFF2-40B4-BE49-F238E27FC236}">
                    <a16:creationId xmlns:a16="http://schemas.microsoft.com/office/drawing/2014/main" id="{BE55716C-EA6C-8F86-E509-EFA04AFE0AE1}"/>
                  </a:ext>
                </a:extLst>
              </p:cNvPr>
              <p:cNvGrpSpPr/>
              <p:nvPr/>
            </p:nvGrpSpPr>
            <p:grpSpPr>
              <a:xfrm>
                <a:off x="7511527" y="4672511"/>
                <a:ext cx="1223491" cy="990289"/>
                <a:chOff x="7511527" y="4672511"/>
                <a:chExt cx="1223491" cy="990289"/>
              </a:xfrm>
            </p:grpSpPr>
            <p:grpSp>
              <p:nvGrpSpPr>
                <p:cNvPr id="145" name="그룹 52">
                  <a:extLst>
                    <a:ext uri="{FF2B5EF4-FFF2-40B4-BE49-F238E27FC236}">
                      <a16:creationId xmlns:a16="http://schemas.microsoft.com/office/drawing/2014/main" id="{496297D4-FC08-B218-8BB6-8337082C687D}"/>
                    </a:ext>
                  </a:extLst>
                </p:cNvPr>
                <p:cNvGrpSpPr/>
                <p:nvPr/>
              </p:nvGrpSpPr>
              <p:grpSpPr>
                <a:xfrm>
                  <a:off x="7727018" y="4811578"/>
                  <a:ext cx="1008000" cy="851222"/>
                  <a:chOff x="7902863" y="5772156"/>
                  <a:chExt cx="1008000" cy="851222"/>
                </a:xfrm>
              </p:grpSpPr>
              <p:sp>
                <p:nvSpPr>
                  <p:cNvPr id="149" name="직사각형 56">
                    <a:extLst>
                      <a:ext uri="{FF2B5EF4-FFF2-40B4-BE49-F238E27FC236}">
                        <a16:creationId xmlns:a16="http://schemas.microsoft.com/office/drawing/2014/main" id="{42A5E586-4602-811A-8EF7-14437DAAFBE8}"/>
                      </a:ext>
                    </a:extLst>
                  </p:cNvPr>
                  <p:cNvSpPr/>
                  <p:nvPr/>
                </p:nvSpPr>
                <p:spPr>
                  <a:xfrm>
                    <a:off x="7941774" y="5772156"/>
                    <a:ext cx="72000" cy="720000"/>
                  </a:xfrm>
                  <a:prstGeom prst="rect">
                    <a:avLst/>
                  </a:prstGeom>
                  <a:noFill/>
                  <a:ln w="381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013"/>
                  </a:p>
                </p:txBody>
              </p:sp>
              <p:grpSp>
                <p:nvGrpSpPr>
                  <p:cNvPr id="150" name="그룹 57">
                    <a:extLst>
                      <a:ext uri="{FF2B5EF4-FFF2-40B4-BE49-F238E27FC236}">
                        <a16:creationId xmlns:a16="http://schemas.microsoft.com/office/drawing/2014/main" id="{547A9562-76A6-A5C2-62CC-D9BA60B2E00B}"/>
                      </a:ext>
                    </a:extLst>
                  </p:cNvPr>
                  <p:cNvGrpSpPr/>
                  <p:nvPr/>
                </p:nvGrpSpPr>
                <p:grpSpPr>
                  <a:xfrm>
                    <a:off x="7902863" y="6468578"/>
                    <a:ext cx="1008000" cy="154800"/>
                    <a:chOff x="9720000" y="3924000"/>
                    <a:chExt cx="1008000" cy="154800"/>
                  </a:xfrm>
                </p:grpSpPr>
                <p:sp>
                  <p:nvSpPr>
                    <p:cNvPr id="151" name="직사각형 58">
                      <a:extLst>
                        <a:ext uri="{FF2B5EF4-FFF2-40B4-BE49-F238E27FC236}">
                          <a16:creationId xmlns:a16="http://schemas.microsoft.com/office/drawing/2014/main" id="{ECBC6148-45F5-8088-B793-5F4E6AC5E8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20000" y="3924000"/>
                      <a:ext cx="1008000" cy="54000"/>
                    </a:xfrm>
                    <a:prstGeom prst="rect">
                      <a:avLst/>
                    </a:prstGeom>
                    <a:solidFill>
                      <a:srgbClr val="00B0F0"/>
                    </a:solidFill>
                    <a:ln w="3175">
                      <a:solidFill>
                        <a:srgbClr val="00B0F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013"/>
                    </a:p>
                  </p:txBody>
                </p:sp>
                <p:sp>
                  <p:nvSpPr>
                    <p:cNvPr id="152" name="직사각형 59">
                      <a:extLst>
                        <a:ext uri="{FF2B5EF4-FFF2-40B4-BE49-F238E27FC236}">
                          <a16:creationId xmlns:a16="http://schemas.microsoft.com/office/drawing/2014/main" id="{D6EBAA8D-5885-C60A-7F46-A808EF576E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20000" y="4024800"/>
                      <a:ext cx="1008000" cy="54000"/>
                    </a:xfrm>
                    <a:prstGeom prst="rect">
                      <a:avLst/>
                    </a:prstGeom>
                    <a:solidFill>
                      <a:srgbClr val="00B0F0"/>
                    </a:solidFill>
                    <a:ln w="3175">
                      <a:solidFill>
                        <a:srgbClr val="00B0F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013"/>
                    </a:p>
                  </p:txBody>
                </p:sp>
              </p:grpSp>
            </p:grpSp>
            <p:grpSp>
              <p:nvGrpSpPr>
                <p:cNvPr id="146" name="그룹 53">
                  <a:extLst>
                    <a:ext uri="{FF2B5EF4-FFF2-40B4-BE49-F238E27FC236}">
                      <a16:creationId xmlns:a16="http://schemas.microsoft.com/office/drawing/2014/main" id="{D4AD6F4B-70CC-6E24-A1EF-C7F7279F9370}"/>
                    </a:ext>
                  </a:extLst>
                </p:cNvPr>
                <p:cNvGrpSpPr/>
                <p:nvPr/>
              </p:nvGrpSpPr>
              <p:grpSpPr>
                <a:xfrm>
                  <a:off x="7511527" y="4672511"/>
                  <a:ext cx="360000" cy="154800"/>
                  <a:chOff x="9900000" y="3924000"/>
                  <a:chExt cx="900000" cy="154800"/>
                </a:xfrm>
              </p:grpSpPr>
              <p:sp>
                <p:nvSpPr>
                  <p:cNvPr id="147" name="직사각형 54">
                    <a:extLst>
                      <a:ext uri="{FF2B5EF4-FFF2-40B4-BE49-F238E27FC236}">
                        <a16:creationId xmlns:a16="http://schemas.microsoft.com/office/drawing/2014/main" id="{A3C27E95-0C1D-4971-B519-3A7D5FCA44EE}"/>
                      </a:ext>
                    </a:extLst>
                  </p:cNvPr>
                  <p:cNvSpPr/>
                  <p:nvPr/>
                </p:nvSpPr>
                <p:spPr>
                  <a:xfrm>
                    <a:off x="9900000" y="3924000"/>
                    <a:ext cx="900000" cy="54000"/>
                  </a:xfrm>
                  <a:prstGeom prst="rect">
                    <a:avLst/>
                  </a:prstGeom>
                  <a:solidFill>
                    <a:srgbClr val="0097CC"/>
                  </a:solidFill>
                  <a:ln w="31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013"/>
                  </a:p>
                </p:txBody>
              </p:sp>
              <p:sp>
                <p:nvSpPr>
                  <p:cNvPr id="148" name="직사각형 55">
                    <a:extLst>
                      <a:ext uri="{FF2B5EF4-FFF2-40B4-BE49-F238E27FC236}">
                        <a16:creationId xmlns:a16="http://schemas.microsoft.com/office/drawing/2014/main" id="{8E73A947-2C91-B3DF-74F1-9AB7BAC1B95C}"/>
                      </a:ext>
                    </a:extLst>
                  </p:cNvPr>
                  <p:cNvSpPr/>
                  <p:nvPr/>
                </p:nvSpPr>
                <p:spPr>
                  <a:xfrm>
                    <a:off x="9900000" y="4024800"/>
                    <a:ext cx="900000" cy="54000"/>
                  </a:xfrm>
                  <a:prstGeom prst="rect">
                    <a:avLst/>
                  </a:prstGeom>
                  <a:solidFill>
                    <a:srgbClr val="0097CC"/>
                  </a:solidFill>
                  <a:ln w="31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013"/>
                  </a:p>
                </p:txBody>
              </p:sp>
            </p:grpSp>
          </p:grpSp>
          <p:grpSp>
            <p:nvGrpSpPr>
              <p:cNvPr id="132" name="그룹 21">
                <a:extLst>
                  <a:ext uri="{FF2B5EF4-FFF2-40B4-BE49-F238E27FC236}">
                    <a16:creationId xmlns:a16="http://schemas.microsoft.com/office/drawing/2014/main" id="{C8F0DA6F-9EBB-E154-4610-1590F6D54DB1}"/>
                  </a:ext>
                </a:extLst>
              </p:cNvPr>
              <p:cNvGrpSpPr/>
              <p:nvPr/>
            </p:nvGrpSpPr>
            <p:grpSpPr>
              <a:xfrm>
                <a:off x="8582634" y="4672511"/>
                <a:ext cx="1281366" cy="990289"/>
                <a:chOff x="8582634" y="4672511"/>
                <a:chExt cx="1281366" cy="990289"/>
              </a:xfrm>
            </p:grpSpPr>
            <p:grpSp>
              <p:nvGrpSpPr>
                <p:cNvPr id="137" name="그룹 44">
                  <a:extLst>
                    <a:ext uri="{FF2B5EF4-FFF2-40B4-BE49-F238E27FC236}">
                      <a16:creationId xmlns:a16="http://schemas.microsoft.com/office/drawing/2014/main" id="{13C43FC3-5498-00AB-7EF3-2E895EDA4FAB}"/>
                    </a:ext>
                  </a:extLst>
                </p:cNvPr>
                <p:cNvGrpSpPr/>
                <p:nvPr/>
              </p:nvGrpSpPr>
              <p:grpSpPr>
                <a:xfrm>
                  <a:off x="8820000" y="4811578"/>
                  <a:ext cx="1044000" cy="851222"/>
                  <a:chOff x="8820000" y="4811578"/>
                  <a:chExt cx="1044000" cy="851222"/>
                </a:xfrm>
              </p:grpSpPr>
              <p:sp>
                <p:nvSpPr>
                  <p:cNvPr id="141" name="직사각형 48">
                    <a:extLst>
                      <a:ext uri="{FF2B5EF4-FFF2-40B4-BE49-F238E27FC236}">
                        <a16:creationId xmlns:a16="http://schemas.microsoft.com/office/drawing/2014/main" id="{B302228D-4E30-3A20-3E56-66F7E354A99F}"/>
                      </a:ext>
                    </a:extLst>
                  </p:cNvPr>
                  <p:cNvSpPr/>
                  <p:nvPr/>
                </p:nvSpPr>
                <p:spPr>
                  <a:xfrm>
                    <a:off x="8858911" y="4811578"/>
                    <a:ext cx="72000" cy="720000"/>
                  </a:xfrm>
                  <a:prstGeom prst="rect">
                    <a:avLst/>
                  </a:prstGeom>
                  <a:noFill/>
                  <a:ln w="381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013"/>
                  </a:p>
                </p:txBody>
              </p:sp>
              <p:grpSp>
                <p:nvGrpSpPr>
                  <p:cNvPr id="142" name="그룹 49">
                    <a:extLst>
                      <a:ext uri="{FF2B5EF4-FFF2-40B4-BE49-F238E27FC236}">
                        <a16:creationId xmlns:a16="http://schemas.microsoft.com/office/drawing/2014/main" id="{EFA7B861-F752-428B-7B35-CAED070422A6}"/>
                      </a:ext>
                    </a:extLst>
                  </p:cNvPr>
                  <p:cNvGrpSpPr/>
                  <p:nvPr/>
                </p:nvGrpSpPr>
                <p:grpSpPr>
                  <a:xfrm>
                    <a:off x="8820000" y="5508000"/>
                    <a:ext cx="1044000" cy="154800"/>
                    <a:chOff x="9720000" y="3924000"/>
                    <a:chExt cx="1044000" cy="154800"/>
                  </a:xfrm>
                </p:grpSpPr>
                <p:sp>
                  <p:nvSpPr>
                    <p:cNvPr id="143" name="직사각형 50">
                      <a:extLst>
                        <a:ext uri="{FF2B5EF4-FFF2-40B4-BE49-F238E27FC236}">
                          <a16:creationId xmlns:a16="http://schemas.microsoft.com/office/drawing/2014/main" id="{3FB4AE1A-AE23-1B5D-8476-D81E4794A4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20000" y="3924000"/>
                      <a:ext cx="1044000" cy="54000"/>
                    </a:xfrm>
                    <a:prstGeom prst="rect">
                      <a:avLst/>
                    </a:prstGeom>
                    <a:solidFill>
                      <a:srgbClr val="00B0F0"/>
                    </a:solidFill>
                    <a:ln w="3175">
                      <a:solidFill>
                        <a:srgbClr val="00B0F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013"/>
                    </a:p>
                  </p:txBody>
                </p:sp>
                <p:sp>
                  <p:nvSpPr>
                    <p:cNvPr id="144" name="직사각형 51">
                      <a:extLst>
                        <a:ext uri="{FF2B5EF4-FFF2-40B4-BE49-F238E27FC236}">
                          <a16:creationId xmlns:a16="http://schemas.microsoft.com/office/drawing/2014/main" id="{2E7E4E29-217F-4F68-C93A-CE125D070C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20000" y="4024800"/>
                      <a:ext cx="1044000" cy="54000"/>
                    </a:xfrm>
                    <a:prstGeom prst="rect">
                      <a:avLst/>
                    </a:prstGeom>
                    <a:solidFill>
                      <a:srgbClr val="00B0F0"/>
                    </a:solidFill>
                    <a:ln w="3175">
                      <a:solidFill>
                        <a:srgbClr val="00B0F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013"/>
                    </a:p>
                  </p:txBody>
                </p:sp>
              </p:grpSp>
            </p:grpSp>
            <p:grpSp>
              <p:nvGrpSpPr>
                <p:cNvPr id="138" name="그룹 45">
                  <a:extLst>
                    <a:ext uri="{FF2B5EF4-FFF2-40B4-BE49-F238E27FC236}">
                      <a16:creationId xmlns:a16="http://schemas.microsoft.com/office/drawing/2014/main" id="{8CDA983C-6585-4F8C-20E6-97F2FDC96B91}"/>
                    </a:ext>
                  </a:extLst>
                </p:cNvPr>
                <p:cNvGrpSpPr/>
                <p:nvPr/>
              </p:nvGrpSpPr>
              <p:grpSpPr>
                <a:xfrm>
                  <a:off x="8582634" y="4672511"/>
                  <a:ext cx="360000" cy="154800"/>
                  <a:chOff x="9900000" y="3924000"/>
                  <a:chExt cx="900000" cy="154800"/>
                </a:xfrm>
              </p:grpSpPr>
              <p:sp>
                <p:nvSpPr>
                  <p:cNvPr id="139" name="직사각형 46">
                    <a:extLst>
                      <a:ext uri="{FF2B5EF4-FFF2-40B4-BE49-F238E27FC236}">
                        <a16:creationId xmlns:a16="http://schemas.microsoft.com/office/drawing/2014/main" id="{5CB6A627-3EAC-2A15-86B3-3390814267F9}"/>
                      </a:ext>
                    </a:extLst>
                  </p:cNvPr>
                  <p:cNvSpPr/>
                  <p:nvPr/>
                </p:nvSpPr>
                <p:spPr>
                  <a:xfrm>
                    <a:off x="9900000" y="3924000"/>
                    <a:ext cx="900000" cy="54000"/>
                  </a:xfrm>
                  <a:prstGeom prst="rect">
                    <a:avLst/>
                  </a:prstGeom>
                  <a:solidFill>
                    <a:srgbClr val="0097CC"/>
                  </a:solidFill>
                  <a:ln w="31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013"/>
                  </a:p>
                </p:txBody>
              </p:sp>
              <p:sp>
                <p:nvSpPr>
                  <p:cNvPr id="140" name="직사각형 47">
                    <a:extLst>
                      <a:ext uri="{FF2B5EF4-FFF2-40B4-BE49-F238E27FC236}">
                        <a16:creationId xmlns:a16="http://schemas.microsoft.com/office/drawing/2014/main" id="{25464338-7DD9-AA8F-C854-40FBB5A5FCAC}"/>
                      </a:ext>
                    </a:extLst>
                  </p:cNvPr>
                  <p:cNvSpPr/>
                  <p:nvPr/>
                </p:nvSpPr>
                <p:spPr>
                  <a:xfrm>
                    <a:off x="9900000" y="4024800"/>
                    <a:ext cx="900000" cy="54000"/>
                  </a:xfrm>
                  <a:prstGeom prst="rect">
                    <a:avLst/>
                  </a:prstGeom>
                  <a:solidFill>
                    <a:srgbClr val="0097CC"/>
                  </a:solidFill>
                  <a:ln w="31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013"/>
                  </a:p>
                </p:txBody>
              </p:sp>
            </p:grpSp>
          </p:grpSp>
          <p:grpSp>
            <p:nvGrpSpPr>
              <p:cNvPr id="133" name="그룹 22">
                <a:extLst>
                  <a:ext uri="{FF2B5EF4-FFF2-40B4-BE49-F238E27FC236}">
                    <a16:creationId xmlns:a16="http://schemas.microsoft.com/office/drawing/2014/main" id="{8B727C5D-A57B-132C-A33C-E56E101B5A7F}"/>
                  </a:ext>
                </a:extLst>
              </p:cNvPr>
              <p:cNvGrpSpPr/>
              <p:nvPr/>
            </p:nvGrpSpPr>
            <p:grpSpPr>
              <a:xfrm>
                <a:off x="8010960" y="4632662"/>
                <a:ext cx="378043" cy="252000"/>
                <a:chOff x="6626159" y="2222005"/>
                <a:chExt cx="378043" cy="252000"/>
              </a:xfrm>
            </p:grpSpPr>
            <p:sp>
              <p:nvSpPr>
                <p:cNvPr id="134" name="다이아몬드 23">
                  <a:extLst>
                    <a:ext uri="{FF2B5EF4-FFF2-40B4-BE49-F238E27FC236}">
                      <a16:creationId xmlns:a16="http://schemas.microsoft.com/office/drawing/2014/main" id="{AF6072FB-C23C-9BDD-0EB0-F815A5E91F4F}"/>
                    </a:ext>
                  </a:extLst>
                </p:cNvPr>
                <p:cNvSpPr/>
                <p:nvPr/>
              </p:nvSpPr>
              <p:spPr>
                <a:xfrm>
                  <a:off x="6626159" y="2222005"/>
                  <a:ext cx="108000" cy="252000"/>
                </a:xfrm>
                <a:prstGeom prst="diamond">
                  <a:avLst/>
                </a:prstGeom>
                <a:solidFill>
                  <a:srgbClr val="7DBC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13"/>
                </a:p>
              </p:txBody>
            </p:sp>
            <p:sp>
              <p:nvSpPr>
                <p:cNvPr id="135" name="다이아몬드 34">
                  <a:extLst>
                    <a:ext uri="{FF2B5EF4-FFF2-40B4-BE49-F238E27FC236}">
                      <a16:creationId xmlns:a16="http://schemas.microsoft.com/office/drawing/2014/main" id="{60FE5926-F7D5-1F5B-90C6-07D3C58093B8}"/>
                    </a:ext>
                  </a:extLst>
                </p:cNvPr>
                <p:cNvSpPr/>
                <p:nvPr/>
              </p:nvSpPr>
              <p:spPr>
                <a:xfrm>
                  <a:off x="6896202" y="2222005"/>
                  <a:ext cx="108000" cy="252000"/>
                </a:xfrm>
                <a:prstGeom prst="diamond">
                  <a:avLst/>
                </a:prstGeom>
                <a:solidFill>
                  <a:srgbClr val="7DBC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13"/>
                </a:p>
              </p:txBody>
            </p:sp>
            <p:sp>
              <p:nvSpPr>
                <p:cNvPr id="136" name="다이아몬드 43">
                  <a:extLst>
                    <a:ext uri="{FF2B5EF4-FFF2-40B4-BE49-F238E27FC236}">
                      <a16:creationId xmlns:a16="http://schemas.microsoft.com/office/drawing/2014/main" id="{04FFE3E9-C085-1CE9-8BA1-DF45F9B5CACE}"/>
                    </a:ext>
                  </a:extLst>
                </p:cNvPr>
                <p:cNvSpPr/>
                <p:nvPr/>
              </p:nvSpPr>
              <p:spPr>
                <a:xfrm>
                  <a:off x="6761180" y="2222005"/>
                  <a:ext cx="108000" cy="252000"/>
                </a:xfrm>
                <a:prstGeom prst="diamond">
                  <a:avLst/>
                </a:prstGeom>
                <a:solidFill>
                  <a:srgbClr val="7DBC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13"/>
                </a:p>
              </p:txBody>
            </p:sp>
          </p:grpSp>
        </p:grpSp>
        <p:grpSp>
          <p:nvGrpSpPr>
            <p:cNvPr id="97" name="그룹 60">
              <a:extLst>
                <a:ext uri="{FF2B5EF4-FFF2-40B4-BE49-F238E27FC236}">
                  <a16:creationId xmlns:a16="http://schemas.microsoft.com/office/drawing/2014/main" id="{35BA692B-C0A6-2CDA-E4C7-F8B38A28E443}"/>
                </a:ext>
              </a:extLst>
            </p:cNvPr>
            <p:cNvGrpSpPr/>
            <p:nvPr/>
          </p:nvGrpSpPr>
          <p:grpSpPr>
            <a:xfrm>
              <a:off x="2128368" y="4380530"/>
              <a:ext cx="3476044" cy="799592"/>
              <a:chOff x="3533138" y="4172701"/>
              <a:chExt cx="3476044" cy="799592"/>
            </a:xfrm>
          </p:grpSpPr>
          <p:grpSp>
            <p:nvGrpSpPr>
              <p:cNvPr id="109" name="그룹 61">
                <a:extLst>
                  <a:ext uri="{FF2B5EF4-FFF2-40B4-BE49-F238E27FC236}">
                    <a16:creationId xmlns:a16="http://schemas.microsoft.com/office/drawing/2014/main" id="{D3518056-A5B2-B9F2-C8AE-DA03A56CC7E3}"/>
                  </a:ext>
                </a:extLst>
              </p:cNvPr>
              <p:cNvGrpSpPr/>
              <p:nvPr/>
            </p:nvGrpSpPr>
            <p:grpSpPr>
              <a:xfrm>
                <a:off x="6264793" y="4478464"/>
                <a:ext cx="744389" cy="468000"/>
                <a:chOff x="4876203" y="2125906"/>
                <a:chExt cx="744389" cy="468000"/>
              </a:xfrm>
            </p:grpSpPr>
            <p:sp>
              <p:nvSpPr>
                <p:cNvPr id="128" name="다이아몬드 80">
                  <a:extLst>
                    <a:ext uri="{FF2B5EF4-FFF2-40B4-BE49-F238E27FC236}">
                      <a16:creationId xmlns:a16="http://schemas.microsoft.com/office/drawing/2014/main" id="{04FC7FD7-74BF-B0D0-C14B-6B3F57C73795}"/>
                    </a:ext>
                  </a:extLst>
                </p:cNvPr>
                <p:cNvSpPr/>
                <p:nvPr/>
              </p:nvSpPr>
              <p:spPr>
                <a:xfrm>
                  <a:off x="4876203" y="2125906"/>
                  <a:ext cx="216000" cy="468000"/>
                </a:xfrm>
                <a:prstGeom prst="diamond">
                  <a:avLst/>
                </a:prstGeom>
                <a:solidFill>
                  <a:srgbClr val="7DBC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13"/>
                </a:p>
              </p:txBody>
            </p:sp>
            <p:sp>
              <p:nvSpPr>
                <p:cNvPr id="129" name="다이아몬드 81">
                  <a:extLst>
                    <a:ext uri="{FF2B5EF4-FFF2-40B4-BE49-F238E27FC236}">
                      <a16:creationId xmlns:a16="http://schemas.microsoft.com/office/drawing/2014/main" id="{613F8B75-04E1-720F-6717-AC5F09B54E1C}"/>
                    </a:ext>
                  </a:extLst>
                </p:cNvPr>
                <p:cNvSpPr/>
                <p:nvPr/>
              </p:nvSpPr>
              <p:spPr>
                <a:xfrm>
                  <a:off x="5140398" y="2125906"/>
                  <a:ext cx="216000" cy="468000"/>
                </a:xfrm>
                <a:prstGeom prst="diamond">
                  <a:avLst/>
                </a:prstGeom>
                <a:solidFill>
                  <a:srgbClr val="7DBC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13"/>
                </a:p>
              </p:txBody>
            </p:sp>
            <p:sp>
              <p:nvSpPr>
                <p:cNvPr id="130" name="다이아몬드 82">
                  <a:extLst>
                    <a:ext uri="{FF2B5EF4-FFF2-40B4-BE49-F238E27FC236}">
                      <a16:creationId xmlns:a16="http://schemas.microsoft.com/office/drawing/2014/main" id="{F87FF059-0ED2-12DF-BC6A-87EC89C9F083}"/>
                    </a:ext>
                  </a:extLst>
                </p:cNvPr>
                <p:cNvSpPr/>
                <p:nvPr/>
              </p:nvSpPr>
              <p:spPr>
                <a:xfrm>
                  <a:off x="5404592" y="2125906"/>
                  <a:ext cx="216000" cy="468000"/>
                </a:xfrm>
                <a:prstGeom prst="diamond">
                  <a:avLst/>
                </a:prstGeom>
                <a:solidFill>
                  <a:srgbClr val="7DBC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13"/>
                </a:p>
              </p:txBody>
            </p:sp>
          </p:grpSp>
          <p:grpSp>
            <p:nvGrpSpPr>
              <p:cNvPr id="110" name="그룹 62">
                <a:extLst>
                  <a:ext uri="{FF2B5EF4-FFF2-40B4-BE49-F238E27FC236}">
                    <a16:creationId xmlns:a16="http://schemas.microsoft.com/office/drawing/2014/main" id="{9D2C337A-FBAE-80E2-7FC2-67FB16AE64BE}"/>
                  </a:ext>
                </a:extLst>
              </p:cNvPr>
              <p:cNvGrpSpPr/>
              <p:nvPr/>
            </p:nvGrpSpPr>
            <p:grpSpPr>
              <a:xfrm>
                <a:off x="4145138" y="4468293"/>
                <a:ext cx="1944000" cy="504000"/>
                <a:chOff x="5328000" y="2016000"/>
                <a:chExt cx="1944000" cy="504000"/>
              </a:xfrm>
            </p:grpSpPr>
            <p:sp>
              <p:nvSpPr>
                <p:cNvPr id="117" name="직사각형 69">
                  <a:extLst>
                    <a:ext uri="{FF2B5EF4-FFF2-40B4-BE49-F238E27FC236}">
                      <a16:creationId xmlns:a16="http://schemas.microsoft.com/office/drawing/2014/main" id="{5A5BCEDC-1985-8982-DA21-DE239FE62EE0}"/>
                    </a:ext>
                  </a:extLst>
                </p:cNvPr>
                <p:cNvSpPr/>
                <p:nvPr/>
              </p:nvSpPr>
              <p:spPr>
                <a:xfrm>
                  <a:off x="5328000" y="2016000"/>
                  <a:ext cx="216000" cy="504000"/>
                </a:xfrm>
                <a:prstGeom prst="rect">
                  <a:avLst/>
                </a:prstGeom>
                <a:solidFill>
                  <a:srgbClr val="FC842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13"/>
                </a:p>
              </p:txBody>
            </p:sp>
            <p:sp>
              <p:nvSpPr>
                <p:cNvPr id="118" name="직사각형 70">
                  <a:extLst>
                    <a:ext uri="{FF2B5EF4-FFF2-40B4-BE49-F238E27FC236}">
                      <a16:creationId xmlns:a16="http://schemas.microsoft.com/office/drawing/2014/main" id="{72AA966F-5C09-C393-8B5F-415A1F6B1E9E}"/>
                    </a:ext>
                  </a:extLst>
                </p:cNvPr>
                <p:cNvSpPr/>
                <p:nvPr/>
              </p:nvSpPr>
              <p:spPr>
                <a:xfrm>
                  <a:off x="5544000" y="2016000"/>
                  <a:ext cx="216000" cy="504000"/>
                </a:xfrm>
                <a:prstGeom prst="rect">
                  <a:avLst/>
                </a:prstGeom>
                <a:solidFill>
                  <a:srgbClr val="FC842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13"/>
                </a:p>
              </p:txBody>
            </p:sp>
            <p:sp>
              <p:nvSpPr>
                <p:cNvPr id="119" name="직사각형 71">
                  <a:extLst>
                    <a:ext uri="{FF2B5EF4-FFF2-40B4-BE49-F238E27FC236}">
                      <a16:creationId xmlns:a16="http://schemas.microsoft.com/office/drawing/2014/main" id="{BAE81702-AFB0-B846-DFE5-C59D54A87BFA}"/>
                    </a:ext>
                  </a:extLst>
                </p:cNvPr>
                <p:cNvSpPr/>
                <p:nvPr/>
              </p:nvSpPr>
              <p:spPr>
                <a:xfrm>
                  <a:off x="5760000" y="2016000"/>
                  <a:ext cx="216000" cy="504000"/>
                </a:xfrm>
                <a:prstGeom prst="rect">
                  <a:avLst/>
                </a:prstGeom>
                <a:solidFill>
                  <a:srgbClr val="FC842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13"/>
                </a:p>
              </p:txBody>
            </p:sp>
            <p:sp>
              <p:nvSpPr>
                <p:cNvPr id="120" name="직사각형 72">
                  <a:extLst>
                    <a:ext uri="{FF2B5EF4-FFF2-40B4-BE49-F238E27FC236}">
                      <a16:creationId xmlns:a16="http://schemas.microsoft.com/office/drawing/2014/main" id="{E54AD2CE-F81E-816B-EE14-D65FF1118E62}"/>
                    </a:ext>
                  </a:extLst>
                </p:cNvPr>
                <p:cNvSpPr/>
                <p:nvPr/>
              </p:nvSpPr>
              <p:spPr>
                <a:xfrm>
                  <a:off x="5976000" y="2016000"/>
                  <a:ext cx="216000" cy="504000"/>
                </a:xfrm>
                <a:prstGeom prst="rect">
                  <a:avLst/>
                </a:prstGeom>
                <a:solidFill>
                  <a:srgbClr val="FC842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13"/>
                </a:p>
              </p:txBody>
            </p:sp>
            <p:sp>
              <p:nvSpPr>
                <p:cNvPr id="121" name="직사각형 73">
                  <a:extLst>
                    <a:ext uri="{FF2B5EF4-FFF2-40B4-BE49-F238E27FC236}">
                      <a16:creationId xmlns:a16="http://schemas.microsoft.com/office/drawing/2014/main" id="{4B9CE477-9E0B-0E20-9D98-B472C4A422E2}"/>
                    </a:ext>
                  </a:extLst>
                </p:cNvPr>
                <p:cNvSpPr/>
                <p:nvPr/>
              </p:nvSpPr>
              <p:spPr>
                <a:xfrm>
                  <a:off x="6192000" y="2016000"/>
                  <a:ext cx="216000" cy="504000"/>
                </a:xfrm>
                <a:prstGeom prst="rect">
                  <a:avLst/>
                </a:prstGeom>
                <a:solidFill>
                  <a:srgbClr val="FC842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13"/>
                </a:p>
              </p:txBody>
            </p:sp>
            <p:sp>
              <p:nvSpPr>
                <p:cNvPr id="122" name="직사각형 74">
                  <a:extLst>
                    <a:ext uri="{FF2B5EF4-FFF2-40B4-BE49-F238E27FC236}">
                      <a16:creationId xmlns:a16="http://schemas.microsoft.com/office/drawing/2014/main" id="{D2F3517D-B74A-569F-5141-6524E882D620}"/>
                    </a:ext>
                  </a:extLst>
                </p:cNvPr>
                <p:cNvSpPr/>
                <p:nvPr/>
              </p:nvSpPr>
              <p:spPr>
                <a:xfrm>
                  <a:off x="6192000" y="2016000"/>
                  <a:ext cx="216000" cy="504000"/>
                </a:xfrm>
                <a:prstGeom prst="rect">
                  <a:avLst/>
                </a:prstGeom>
                <a:solidFill>
                  <a:srgbClr val="FC842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13"/>
                </a:p>
              </p:txBody>
            </p:sp>
            <p:grpSp>
              <p:nvGrpSpPr>
                <p:cNvPr id="123" name="그룹 75">
                  <a:extLst>
                    <a:ext uri="{FF2B5EF4-FFF2-40B4-BE49-F238E27FC236}">
                      <a16:creationId xmlns:a16="http://schemas.microsoft.com/office/drawing/2014/main" id="{456DE5B5-0270-A7C1-6518-D55079FD73AE}"/>
                    </a:ext>
                  </a:extLst>
                </p:cNvPr>
                <p:cNvGrpSpPr/>
                <p:nvPr/>
              </p:nvGrpSpPr>
              <p:grpSpPr>
                <a:xfrm>
                  <a:off x="6408000" y="2016000"/>
                  <a:ext cx="864000" cy="504000"/>
                  <a:chOff x="5480400" y="2168400"/>
                  <a:chExt cx="864000" cy="504000"/>
                </a:xfrm>
              </p:grpSpPr>
              <p:sp>
                <p:nvSpPr>
                  <p:cNvPr id="124" name="직사각형 76">
                    <a:extLst>
                      <a:ext uri="{FF2B5EF4-FFF2-40B4-BE49-F238E27FC236}">
                        <a16:creationId xmlns:a16="http://schemas.microsoft.com/office/drawing/2014/main" id="{339B9AC4-8F76-CD5E-4FF3-371D4CFE18E0}"/>
                      </a:ext>
                    </a:extLst>
                  </p:cNvPr>
                  <p:cNvSpPr/>
                  <p:nvPr/>
                </p:nvSpPr>
                <p:spPr>
                  <a:xfrm>
                    <a:off x="5480400" y="2168400"/>
                    <a:ext cx="216000" cy="504000"/>
                  </a:xfrm>
                  <a:prstGeom prst="rect">
                    <a:avLst/>
                  </a:prstGeom>
                  <a:solidFill>
                    <a:srgbClr val="FC8420"/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013"/>
                  </a:p>
                </p:txBody>
              </p:sp>
              <p:sp>
                <p:nvSpPr>
                  <p:cNvPr id="125" name="직사각형 77">
                    <a:extLst>
                      <a:ext uri="{FF2B5EF4-FFF2-40B4-BE49-F238E27FC236}">
                        <a16:creationId xmlns:a16="http://schemas.microsoft.com/office/drawing/2014/main" id="{1898F40C-207E-0B95-9220-6D38FE794E98}"/>
                      </a:ext>
                    </a:extLst>
                  </p:cNvPr>
                  <p:cNvSpPr/>
                  <p:nvPr/>
                </p:nvSpPr>
                <p:spPr>
                  <a:xfrm>
                    <a:off x="5696400" y="2168400"/>
                    <a:ext cx="216000" cy="504000"/>
                  </a:xfrm>
                  <a:prstGeom prst="rect">
                    <a:avLst/>
                  </a:prstGeom>
                  <a:solidFill>
                    <a:srgbClr val="FC8420"/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013"/>
                  </a:p>
                </p:txBody>
              </p:sp>
              <p:sp>
                <p:nvSpPr>
                  <p:cNvPr id="126" name="직사각형 78">
                    <a:extLst>
                      <a:ext uri="{FF2B5EF4-FFF2-40B4-BE49-F238E27FC236}">
                        <a16:creationId xmlns:a16="http://schemas.microsoft.com/office/drawing/2014/main" id="{90214A85-8BEF-6923-579D-8EE736DBDCA0}"/>
                      </a:ext>
                    </a:extLst>
                  </p:cNvPr>
                  <p:cNvSpPr/>
                  <p:nvPr/>
                </p:nvSpPr>
                <p:spPr>
                  <a:xfrm>
                    <a:off x="5912400" y="2168400"/>
                    <a:ext cx="216000" cy="504000"/>
                  </a:xfrm>
                  <a:prstGeom prst="rect">
                    <a:avLst/>
                  </a:prstGeom>
                  <a:solidFill>
                    <a:srgbClr val="FC8420"/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013"/>
                  </a:p>
                </p:txBody>
              </p:sp>
              <p:sp>
                <p:nvSpPr>
                  <p:cNvPr id="127" name="직사각형 79">
                    <a:extLst>
                      <a:ext uri="{FF2B5EF4-FFF2-40B4-BE49-F238E27FC236}">
                        <a16:creationId xmlns:a16="http://schemas.microsoft.com/office/drawing/2014/main" id="{ADA142FE-E88D-4C91-903E-AC03E1139BAD}"/>
                      </a:ext>
                    </a:extLst>
                  </p:cNvPr>
                  <p:cNvSpPr/>
                  <p:nvPr/>
                </p:nvSpPr>
                <p:spPr>
                  <a:xfrm>
                    <a:off x="6128400" y="2168400"/>
                    <a:ext cx="216000" cy="504000"/>
                  </a:xfrm>
                  <a:prstGeom prst="rect">
                    <a:avLst/>
                  </a:prstGeom>
                  <a:solidFill>
                    <a:srgbClr val="FC8420"/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013"/>
                  </a:p>
                </p:txBody>
              </p:sp>
            </p:grpSp>
          </p:grpSp>
          <p:grpSp>
            <p:nvGrpSpPr>
              <p:cNvPr id="111" name="그룹 63">
                <a:extLst>
                  <a:ext uri="{FF2B5EF4-FFF2-40B4-BE49-F238E27FC236}">
                    <a16:creationId xmlns:a16="http://schemas.microsoft.com/office/drawing/2014/main" id="{5875C698-6078-F846-33C2-67E45762BC97}"/>
                  </a:ext>
                </a:extLst>
              </p:cNvPr>
              <p:cNvGrpSpPr/>
              <p:nvPr/>
            </p:nvGrpSpPr>
            <p:grpSpPr>
              <a:xfrm>
                <a:off x="3533138" y="4468293"/>
                <a:ext cx="432000" cy="504000"/>
                <a:chOff x="2821291" y="2238778"/>
                <a:chExt cx="432000" cy="504000"/>
              </a:xfrm>
            </p:grpSpPr>
            <p:sp>
              <p:nvSpPr>
                <p:cNvPr id="115" name="직사각형 67">
                  <a:extLst>
                    <a:ext uri="{FF2B5EF4-FFF2-40B4-BE49-F238E27FC236}">
                      <a16:creationId xmlns:a16="http://schemas.microsoft.com/office/drawing/2014/main" id="{DC09BB6B-1F1C-8878-9439-56ECA5DD79E2}"/>
                    </a:ext>
                  </a:extLst>
                </p:cNvPr>
                <p:cNvSpPr/>
                <p:nvPr/>
              </p:nvSpPr>
              <p:spPr>
                <a:xfrm>
                  <a:off x="2821291" y="2238778"/>
                  <a:ext cx="216000" cy="504000"/>
                </a:xfrm>
                <a:prstGeom prst="rect">
                  <a:avLst/>
                </a:prstGeom>
                <a:solidFill>
                  <a:srgbClr val="FC842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13"/>
                </a:p>
              </p:txBody>
            </p:sp>
            <p:sp>
              <p:nvSpPr>
                <p:cNvPr id="116" name="직사각형 68">
                  <a:extLst>
                    <a:ext uri="{FF2B5EF4-FFF2-40B4-BE49-F238E27FC236}">
                      <a16:creationId xmlns:a16="http://schemas.microsoft.com/office/drawing/2014/main" id="{508104C7-7436-8958-76A6-0AC63363C758}"/>
                    </a:ext>
                  </a:extLst>
                </p:cNvPr>
                <p:cNvSpPr/>
                <p:nvPr/>
              </p:nvSpPr>
              <p:spPr>
                <a:xfrm>
                  <a:off x="3037291" y="2238778"/>
                  <a:ext cx="216000" cy="504000"/>
                </a:xfrm>
                <a:prstGeom prst="rect">
                  <a:avLst/>
                </a:prstGeom>
                <a:solidFill>
                  <a:srgbClr val="FC842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13"/>
                </a:p>
              </p:txBody>
            </p:sp>
          </p:grp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73569716-6D67-09D0-0C82-D7AA39ECE088}"/>
                  </a:ext>
                </a:extLst>
              </p:cNvPr>
              <p:cNvSpPr txBox="1"/>
              <p:nvPr/>
            </p:nvSpPr>
            <p:spPr>
              <a:xfrm>
                <a:off x="3549393" y="4172701"/>
                <a:ext cx="429639" cy="288147"/>
              </a:xfrm>
              <a:prstGeom prst="rect">
                <a:avLst/>
              </a:prstGeom>
              <a:noFill/>
            </p:spPr>
            <p:txBody>
              <a:bodyPr wrap="none" lIns="27000" tIns="27000" rIns="27000" bIns="27000" rtlCol="0">
                <a:spAutoFit/>
              </a:bodyPr>
              <a:lstStyle/>
              <a:p>
                <a:pPr algn="ctr"/>
                <a:r>
                  <a:rPr lang="en-US" altLang="ko-KR" sz="1050" b="1" dirty="0"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Gun</a:t>
                </a:r>
                <a:endParaRPr lang="ko-KR" altLang="en-US" sz="105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5E6B1353-A1B5-0610-2F22-B5DC3906B355}"/>
                  </a:ext>
                </a:extLst>
              </p:cNvPr>
              <p:cNvSpPr txBox="1"/>
              <p:nvPr/>
            </p:nvSpPr>
            <p:spPr>
              <a:xfrm>
                <a:off x="4385415" y="4172701"/>
                <a:ext cx="1434188" cy="288147"/>
              </a:xfrm>
              <a:prstGeom prst="rect">
                <a:avLst/>
              </a:prstGeom>
              <a:noFill/>
            </p:spPr>
            <p:txBody>
              <a:bodyPr wrap="none" lIns="27000" tIns="27000" rIns="27000" bIns="27000" rtlCol="0">
                <a:spAutoFit/>
              </a:bodyPr>
              <a:lstStyle/>
              <a:p>
                <a:pPr algn="ctr"/>
                <a:r>
                  <a:rPr lang="en-US" altLang="ko-KR" sz="1050" b="1" dirty="0" err="1"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Linac</a:t>
                </a:r>
                <a:r>
                  <a:rPr lang="en-US" altLang="ko-KR" sz="1050" b="1" dirty="0"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 (~40 MeV)</a:t>
                </a:r>
                <a:endParaRPr lang="ko-KR" altLang="en-US" sz="105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DDDBC728-D8F1-30E2-42A6-27E80326329F}"/>
                  </a:ext>
                </a:extLst>
              </p:cNvPr>
              <p:cNvSpPr txBox="1"/>
              <p:nvPr/>
            </p:nvSpPr>
            <p:spPr>
              <a:xfrm>
                <a:off x="6406138" y="4172701"/>
                <a:ext cx="461699" cy="288147"/>
              </a:xfrm>
              <a:prstGeom prst="rect">
                <a:avLst/>
              </a:prstGeom>
              <a:noFill/>
            </p:spPr>
            <p:txBody>
              <a:bodyPr wrap="none" lIns="27000" tIns="27000" rIns="27000" bIns="27000" rtlCol="0">
                <a:spAutoFit/>
              </a:bodyPr>
              <a:lstStyle/>
              <a:p>
                <a:pPr algn="ctr"/>
                <a:r>
                  <a:rPr lang="en-US" altLang="ko-KR" sz="1050" b="1" dirty="0"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QMs</a:t>
                </a:r>
                <a:endParaRPr lang="ko-KR" altLang="en-US" sz="105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1A9D217-D92B-E9E7-C3FF-7021E4216F5E}"/>
                </a:ext>
              </a:extLst>
            </p:cNvPr>
            <p:cNvSpPr txBox="1"/>
            <p:nvPr/>
          </p:nvSpPr>
          <p:spPr>
            <a:xfrm>
              <a:off x="5758126" y="4566828"/>
              <a:ext cx="2393852" cy="288147"/>
            </a:xfrm>
            <a:prstGeom prst="rect">
              <a:avLst/>
            </a:prstGeom>
            <a:noFill/>
          </p:spPr>
          <p:txBody>
            <a:bodyPr wrap="none" lIns="27000" tIns="27000" rIns="27000" bIns="27000" rtlCol="0">
              <a:spAutoFit/>
            </a:bodyPr>
            <a:lstStyle/>
            <a:p>
              <a:r>
                <a:rPr lang="en-US" altLang="ko-KR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THz Power Extraction Tube</a:t>
              </a:r>
              <a:endParaRPr lang="ko-KR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9982A93-1BCB-777A-1E70-1D85C86944D8}"/>
                </a:ext>
              </a:extLst>
            </p:cNvPr>
            <p:cNvSpPr txBox="1"/>
            <p:nvPr/>
          </p:nvSpPr>
          <p:spPr>
            <a:xfrm>
              <a:off x="6495843" y="5154275"/>
              <a:ext cx="933812" cy="565145"/>
            </a:xfrm>
            <a:prstGeom prst="rect">
              <a:avLst/>
            </a:prstGeom>
            <a:noFill/>
          </p:spPr>
          <p:txBody>
            <a:bodyPr wrap="square" lIns="27000" tIns="27000" rIns="27000" bIns="27000" rtlCol="0">
              <a:spAutoFit/>
            </a:bodyPr>
            <a:lstStyle/>
            <a:p>
              <a:r>
                <a:rPr lang="en-US" altLang="ko-KR" sz="1200" b="1" dirty="0">
                  <a:solidFill>
                    <a:srgbClr val="FC84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Transfer</a:t>
              </a:r>
              <a:endParaRPr lang="ko-KR" altLang="en-US" sz="1200" b="1" dirty="0">
                <a:solidFill>
                  <a:srgbClr val="FC842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0" name="그룹 85">
              <a:extLst>
                <a:ext uri="{FF2B5EF4-FFF2-40B4-BE49-F238E27FC236}">
                  <a16:creationId xmlns:a16="http://schemas.microsoft.com/office/drawing/2014/main" id="{D953880D-EC5B-C761-B55E-2301698C69CF}"/>
                </a:ext>
              </a:extLst>
            </p:cNvPr>
            <p:cNvGrpSpPr/>
            <p:nvPr/>
          </p:nvGrpSpPr>
          <p:grpSpPr>
            <a:xfrm>
              <a:off x="8660952" y="5344172"/>
              <a:ext cx="1659600" cy="587298"/>
              <a:chOff x="10065722" y="5136343"/>
              <a:chExt cx="1659600" cy="587298"/>
            </a:xfrm>
          </p:grpSpPr>
          <p:pic>
            <p:nvPicPr>
              <p:cNvPr id="107" name="그림 42">
                <a:extLst>
                  <a:ext uri="{FF2B5EF4-FFF2-40B4-BE49-F238E27FC236}">
                    <a16:creationId xmlns:a16="http://schemas.microsoft.com/office/drawing/2014/main" id="{E9C26BBD-D630-EB98-50B3-412EBE133D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86379" t="71670" r="7" b="15453"/>
              <a:stretch/>
            </p:blipFill>
            <p:spPr>
              <a:xfrm>
                <a:off x="10065722" y="5435641"/>
                <a:ext cx="1659600" cy="288000"/>
              </a:xfrm>
              <a:prstGeom prst="rect">
                <a:avLst/>
              </a:prstGeom>
            </p:spPr>
          </p:pic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C50FCBE5-2C14-BC6B-5E5E-F30558F128DF}"/>
                  </a:ext>
                </a:extLst>
              </p:cNvPr>
              <p:cNvSpPr txBox="1"/>
              <p:nvPr/>
            </p:nvSpPr>
            <p:spPr>
              <a:xfrm>
                <a:off x="10485042" y="5136343"/>
                <a:ext cx="919089" cy="288146"/>
              </a:xfrm>
              <a:prstGeom prst="rect">
                <a:avLst/>
              </a:prstGeom>
              <a:noFill/>
            </p:spPr>
            <p:txBody>
              <a:bodyPr wrap="none" lIns="27000" tIns="27000" rIns="27000" bIns="27000" rtlCol="0">
                <a:spAutoFit/>
              </a:bodyPr>
              <a:lstStyle/>
              <a:p>
                <a:r>
                  <a:rPr lang="en-US" altLang="ko-KR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Undulator</a:t>
                </a:r>
                <a:endParaRPr lang="ko-KR" altLang="en-US" sz="105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1" name="사각형: 둥근 모서리 88">
              <a:extLst>
                <a:ext uri="{FF2B5EF4-FFF2-40B4-BE49-F238E27FC236}">
                  <a16:creationId xmlns:a16="http://schemas.microsoft.com/office/drawing/2014/main" id="{7E6BB055-5B3A-9EE9-7A9C-A27AE0E47A18}"/>
                </a:ext>
              </a:extLst>
            </p:cNvPr>
            <p:cNvSpPr/>
            <p:nvPr/>
          </p:nvSpPr>
          <p:spPr>
            <a:xfrm>
              <a:off x="2050947" y="4354275"/>
              <a:ext cx="3632194" cy="947048"/>
            </a:xfrm>
            <a:prstGeom prst="roundRect">
              <a:avLst>
                <a:gd name="adj" fmla="val 11940"/>
              </a:avLst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13"/>
            </a:p>
          </p:txBody>
        </p:sp>
        <p:sp>
          <p:nvSpPr>
            <p:cNvPr id="102" name="사각형: 둥근 모서리 95">
              <a:extLst>
                <a:ext uri="{FF2B5EF4-FFF2-40B4-BE49-F238E27FC236}">
                  <a16:creationId xmlns:a16="http://schemas.microsoft.com/office/drawing/2014/main" id="{BAD439DB-DF73-31B3-8963-89D48583D239}"/>
                </a:ext>
              </a:extLst>
            </p:cNvPr>
            <p:cNvSpPr/>
            <p:nvPr/>
          </p:nvSpPr>
          <p:spPr>
            <a:xfrm>
              <a:off x="5776550" y="4515461"/>
              <a:ext cx="1882447" cy="602432"/>
            </a:xfrm>
            <a:prstGeom prst="roundRect">
              <a:avLst>
                <a:gd name="adj" fmla="val 11940"/>
              </a:avLst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13"/>
            </a:p>
          </p:txBody>
        </p:sp>
        <p:sp>
          <p:nvSpPr>
            <p:cNvPr id="103" name="사각형: 둥근 모서리 96">
              <a:extLst>
                <a:ext uri="{FF2B5EF4-FFF2-40B4-BE49-F238E27FC236}">
                  <a16:creationId xmlns:a16="http://schemas.microsoft.com/office/drawing/2014/main" id="{4F2B65AD-0965-1A15-7140-41381C10EA05}"/>
                </a:ext>
              </a:extLst>
            </p:cNvPr>
            <p:cNvSpPr/>
            <p:nvPr/>
          </p:nvSpPr>
          <p:spPr>
            <a:xfrm>
              <a:off x="5731335" y="5159334"/>
              <a:ext cx="2840808" cy="1054412"/>
            </a:xfrm>
            <a:prstGeom prst="roundRect">
              <a:avLst>
                <a:gd name="adj" fmla="val 11940"/>
              </a:avLst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13"/>
            </a:p>
          </p:txBody>
        </p:sp>
        <p:sp>
          <p:nvSpPr>
            <p:cNvPr id="104" name="사각형: 둥근 모서리 99">
              <a:extLst>
                <a:ext uri="{FF2B5EF4-FFF2-40B4-BE49-F238E27FC236}">
                  <a16:creationId xmlns:a16="http://schemas.microsoft.com/office/drawing/2014/main" id="{9ACA7811-7935-BCA7-3D7C-D4C67BD7E66A}"/>
                </a:ext>
              </a:extLst>
            </p:cNvPr>
            <p:cNvSpPr/>
            <p:nvPr/>
          </p:nvSpPr>
          <p:spPr>
            <a:xfrm>
              <a:off x="8634378" y="5344172"/>
              <a:ext cx="1784710" cy="684594"/>
            </a:xfrm>
            <a:prstGeom prst="roundRect">
              <a:avLst>
                <a:gd name="adj" fmla="val 11940"/>
              </a:avLst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13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E78D0C73-EBA7-D19E-24B8-4C21972A1702}"/>
                </a:ext>
              </a:extLst>
            </p:cNvPr>
            <p:cNvSpPr txBox="1"/>
            <p:nvPr/>
          </p:nvSpPr>
          <p:spPr>
            <a:xfrm>
              <a:off x="6333615" y="6251139"/>
              <a:ext cx="2012208" cy="318924"/>
            </a:xfrm>
            <a:prstGeom prst="rect">
              <a:avLst/>
            </a:prstGeom>
            <a:noFill/>
          </p:spPr>
          <p:txBody>
            <a:bodyPr wrap="none" lIns="27000" tIns="27000" rIns="27000" bIns="27000" rtlCol="0">
              <a:spAutoFit/>
            </a:bodyPr>
            <a:lstStyle/>
            <a:p>
              <a:r>
                <a:rPr lang="en-US" altLang="ko-KR" sz="1200" b="1" dirty="0">
                  <a:solidFill>
                    <a:srgbClr val="00B0E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THz Acc (700 MV/m)</a:t>
              </a:r>
              <a:endParaRPr lang="ko-KR" altLang="en-US" sz="1200" b="1" dirty="0">
                <a:solidFill>
                  <a:srgbClr val="00B0E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8BC499B6-CEE0-EB71-27D5-6BD0BD2C425E}"/>
                </a:ext>
              </a:extLst>
            </p:cNvPr>
            <p:cNvSpPr txBox="1"/>
            <p:nvPr/>
          </p:nvSpPr>
          <p:spPr>
            <a:xfrm>
              <a:off x="5887858" y="4188803"/>
              <a:ext cx="1688531" cy="318924"/>
            </a:xfrm>
            <a:prstGeom prst="rect">
              <a:avLst/>
            </a:prstGeom>
            <a:noFill/>
          </p:spPr>
          <p:txBody>
            <a:bodyPr wrap="none" lIns="27000" tIns="27000" rIns="27000" bIns="27000" rtlCol="0">
              <a:spAutoFit/>
            </a:bodyPr>
            <a:lstStyle/>
            <a:p>
              <a:r>
                <a:rPr lang="en-US" altLang="ko-KR" sz="1200" b="1" dirty="0">
                  <a:solidFill>
                    <a:srgbClr val="00B0E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THz PET (~4GW)</a:t>
              </a:r>
              <a:endParaRPr lang="ko-KR" altLang="en-US" sz="1200" b="1" dirty="0">
                <a:solidFill>
                  <a:srgbClr val="00B0E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3" name="TextBox 162">
            <a:extLst>
              <a:ext uri="{FF2B5EF4-FFF2-40B4-BE49-F238E27FC236}">
                <a16:creationId xmlns:a16="http://schemas.microsoft.com/office/drawing/2014/main" id="{EC407C62-A158-DAF5-C07B-D7AF97735222}"/>
              </a:ext>
            </a:extLst>
          </p:cNvPr>
          <p:cNvSpPr txBox="1"/>
          <p:nvPr/>
        </p:nvSpPr>
        <p:spPr>
          <a:xfrm>
            <a:off x="5859317" y="2251937"/>
            <a:ext cx="408791" cy="239193"/>
          </a:xfrm>
          <a:prstGeom prst="rect">
            <a:avLst/>
          </a:prstGeom>
          <a:noFill/>
        </p:spPr>
        <p:txBody>
          <a:bodyPr wrap="none" lIns="27000" tIns="27000" rIns="27000" bIns="27000" rtlCol="0">
            <a:spAutoFit/>
          </a:bodyPr>
          <a:lstStyle/>
          <a:p>
            <a:r>
              <a:rPr lang="en-US" altLang="ko-KR" sz="1200" b="1" dirty="0">
                <a:solidFill>
                  <a:srgbClr val="3879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 m</a:t>
            </a:r>
            <a:endParaRPr lang="ko-KR" altLang="en-US" sz="1200" b="1" dirty="0">
              <a:solidFill>
                <a:srgbClr val="3879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3138D387-23A5-E6E2-04B0-296951783A34}"/>
              </a:ext>
            </a:extLst>
          </p:cNvPr>
          <p:cNvSpPr txBox="1"/>
          <p:nvPr/>
        </p:nvSpPr>
        <p:spPr>
          <a:xfrm>
            <a:off x="5185922" y="2393156"/>
            <a:ext cx="408791" cy="239193"/>
          </a:xfrm>
          <a:prstGeom prst="rect">
            <a:avLst/>
          </a:prstGeom>
          <a:noFill/>
        </p:spPr>
        <p:txBody>
          <a:bodyPr wrap="none" lIns="27000" tIns="27000" rIns="27000" bIns="27000" rtlCol="0">
            <a:spAutoFit/>
          </a:bodyPr>
          <a:lstStyle/>
          <a:p>
            <a:r>
              <a:rPr lang="en-US" altLang="ko-KR" sz="1200" b="1" dirty="0">
                <a:solidFill>
                  <a:srgbClr val="3879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 m</a:t>
            </a:r>
            <a:endParaRPr lang="ko-KR" altLang="en-US" sz="1200" b="1" dirty="0">
              <a:solidFill>
                <a:srgbClr val="3879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559D0038-2D5E-31D4-1DB6-E7ABF38B65B9}"/>
              </a:ext>
            </a:extLst>
          </p:cNvPr>
          <p:cNvSpPr txBox="1"/>
          <p:nvPr/>
        </p:nvSpPr>
        <p:spPr>
          <a:xfrm>
            <a:off x="4658740" y="905945"/>
            <a:ext cx="408791" cy="239193"/>
          </a:xfrm>
          <a:prstGeom prst="rect">
            <a:avLst/>
          </a:prstGeom>
          <a:noFill/>
        </p:spPr>
        <p:txBody>
          <a:bodyPr wrap="none" lIns="27000" tIns="27000" rIns="27000" bIns="27000" rtlCol="0">
            <a:spAutoFit/>
          </a:bodyPr>
          <a:lstStyle/>
          <a:p>
            <a:r>
              <a:rPr lang="en-US" altLang="ko-KR" sz="1200" b="1" dirty="0">
                <a:solidFill>
                  <a:srgbClr val="3879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 m</a:t>
            </a:r>
            <a:endParaRPr lang="ko-KR" altLang="en-US" sz="1200" b="1" dirty="0">
              <a:solidFill>
                <a:srgbClr val="3879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Title 173">
            <a:extLst>
              <a:ext uri="{FF2B5EF4-FFF2-40B4-BE49-F238E27FC236}">
                <a16:creationId xmlns:a16="http://schemas.microsoft.com/office/drawing/2014/main" id="{485DCA91-11EC-375F-511D-9165CCA37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00" y="36145"/>
            <a:ext cx="8372901" cy="348907"/>
          </a:xfrm>
        </p:spPr>
        <p:txBody>
          <a:bodyPr/>
          <a:lstStyle/>
          <a:p>
            <a:r>
              <a:rPr lang="en-US" altLang="ko-KR" sz="2000" b="1" spc="-38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~700 MV/</a:t>
            </a:r>
            <a:r>
              <a:rPr lang="en-US" altLang="ko-KR" sz="2000" b="1" cap="none" spc="-38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m</a:t>
            </a:r>
            <a:r>
              <a:rPr lang="en-US" altLang="ko-KR" sz="2000" b="1" spc="-38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beam-driven THz </a:t>
            </a:r>
            <a:r>
              <a:rPr lang="en-US" altLang="ko-KR" sz="2000" b="1" spc="-38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wakefield</a:t>
            </a:r>
            <a:r>
              <a:rPr lang="en-US" altLang="ko-KR" sz="2000" b="1" spc="-38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structure (</a:t>
            </a:r>
            <a:r>
              <a:rPr lang="en-US" altLang="ko-KR" sz="2000" b="1" cap="none" spc="-38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planned</a:t>
            </a:r>
            <a:r>
              <a:rPr lang="en-US" altLang="ko-KR" sz="2000" b="1" spc="-38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)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8" name="Text Placeholder 177">
            <a:extLst>
              <a:ext uri="{FF2B5EF4-FFF2-40B4-BE49-F238E27FC236}">
                <a16:creationId xmlns:a16="http://schemas.microsoft.com/office/drawing/2014/main" id="{45B0FD87-5415-1A8D-DEB6-D7F8921E15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123" y="486418"/>
            <a:ext cx="3486525" cy="310245"/>
          </a:xfrm>
        </p:spPr>
        <p:txBody>
          <a:bodyPr/>
          <a:lstStyle/>
          <a:p>
            <a:r>
              <a:rPr lang="en-US" altLang="ko-KR" sz="1800" b="1" dirty="0">
                <a:latin typeface="Arial" panose="020B0604020202020204" pitchFamily="34" charset="0"/>
                <a:cs typeface="Arial" panose="020B0604020202020204" pitchFamily="34" charset="0"/>
              </a:rPr>
              <a:t>Planned Demo 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Beamline</a:t>
            </a:r>
            <a:endParaRPr lang="ko-KR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6" name="그림 35">
            <a:extLst>
              <a:ext uri="{FF2B5EF4-FFF2-40B4-BE49-F238E27FC236}">
                <a16:creationId xmlns:a16="http://schemas.microsoft.com/office/drawing/2014/main" id="{F9AAAB4B-A223-1E5A-E980-6E2430649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603" y="3127402"/>
            <a:ext cx="1997877" cy="1985657"/>
          </a:xfrm>
          <a:prstGeom prst="rect">
            <a:avLst/>
          </a:prstGeom>
        </p:spPr>
      </p:pic>
      <p:pic>
        <p:nvPicPr>
          <p:cNvPr id="177" name="그림 50">
            <a:extLst>
              <a:ext uri="{FF2B5EF4-FFF2-40B4-BE49-F238E27FC236}">
                <a16:creationId xmlns:a16="http://schemas.microsoft.com/office/drawing/2014/main" id="{AD38236E-7BAF-D0C4-6899-64A37BFC4E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25973" r="26303" b="23280"/>
          <a:stretch/>
        </p:blipFill>
        <p:spPr>
          <a:xfrm rot="5400000">
            <a:off x="7936711" y="2971527"/>
            <a:ext cx="1493808" cy="8917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0B0A6F-3170-06C5-3F37-C4C69ADD337D}"/>
              </a:ext>
            </a:extLst>
          </p:cNvPr>
          <p:cNvSpPr txBox="1"/>
          <p:nvPr/>
        </p:nvSpPr>
        <p:spPr>
          <a:xfrm>
            <a:off x="271275" y="4164301"/>
            <a:ext cx="5534102" cy="96813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0000"/>
                </a:solidFill>
                <a:cs typeface="Arial" panose="020B0604020202020204" pitchFamily="34" charset="0"/>
              </a:rPr>
              <a:t>Korea Univ. Sejong:</a:t>
            </a: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0000"/>
                </a:solidFill>
                <a:ea typeface="나눔바른고딕 UltraLight" panose="00000300000000000000" pitchFamily="2" charset="-127"/>
                <a:cs typeface="Arial" panose="020B0604020202020204" pitchFamily="34" charset="0"/>
              </a:rPr>
              <a:t>S.-H. Park, </a:t>
            </a: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0000"/>
                </a:solidFill>
                <a:cs typeface="Arial" panose="020B0604020202020204" pitchFamily="34" charset="0"/>
              </a:rPr>
              <a:t>J. Ko, B.-H. Oh, H. Shim, M.</a:t>
            </a: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0000"/>
                </a:solidFill>
                <a:cs typeface="Arial" panose="020B0604020202020204" pitchFamily="34" charset="0"/>
              </a:rPr>
              <a:t>K.</a:t>
            </a: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0000"/>
                </a:solidFill>
                <a:cs typeface="Arial" panose="020B0604020202020204" pitchFamily="34" charset="0"/>
              </a:rPr>
              <a:t>Seo, K.-H. Kim</a:t>
            </a:r>
            <a:endParaRPr lang="en-US" altLang="ko-KR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00000"/>
              </a:solidFill>
              <a:ea typeface="나눔바른고딕 UltraLight" panose="00000300000000000000" pitchFamily="2" charset="-127"/>
              <a:cs typeface="Arial" panose="020B0604020202020204" pitchFamily="34" charset="0"/>
            </a:endParaRPr>
          </a:p>
          <a:p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0000"/>
                </a:solidFill>
                <a:cs typeface="Arial" panose="020B0604020202020204" pitchFamily="34" charset="0"/>
              </a:rPr>
              <a:t>Norther Illinois Univ. : </a:t>
            </a: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0000"/>
                </a:solidFill>
                <a:cs typeface="Arial" panose="020B0604020202020204" pitchFamily="34" charset="0"/>
              </a:rPr>
              <a:t>G. Ha</a:t>
            </a:r>
          </a:p>
          <a:p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0000"/>
                </a:solidFill>
                <a:cs typeface="Arial" panose="020B0604020202020204" pitchFamily="34" charset="0"/>
              </a:rPr>
              <a:t>Argonne National Lab</a:t>
            </a: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0000"/>
                </a:solidFill>
                <a:cs typeface="Arial" panose="020B0604020202020204" pitchFamily="34" charset="0"/>
              </a:rPr>
              <a:t>: J. Power, G. Chen, E. Wisniewski, S. Doran, W. Liu</a:t>
            </a:r>
          </a:p>
          <a:p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0000"/>
                </a:solidFill>
                <a:cs typeface="Arial" panose="020B0604020202020204" pitchFamily="34" charset="0"/>
              </a:rPr>
              <a:t>Pohang Accelerator Lab.</a:t>
            </a:r>
            <a:r>
              <a: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0000"/>
                </a:solidFill>
                <a:cs typeface="Arial" panose="020B0604020202020204" pitchFamily="34" charset="0"/>
              </a:rPr>
              <a:t> J. H. Kim, H. Kong, H. J. Kwak, J. Kim, S.-H. Kim </a:t>
            </a:r>
          </a:p>
          <a:p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0000"/>
                </a:solidFill>
                <a:cs typeface="Arial" panose="020B0604020202020204" pitchFamily="34" charset="0"/>
              </a:rPr>
              <a:t>Korea-4GSR, KBSI : </a:t>
            </a: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0000"/>
                </a:solidFill>
                <a:cs typeface="Arial" panose="020B0604020202020204" pitchFamily="34" charset="0"/>
              </a:rPr>
              <a:t>S.H. Shin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D1A42F-5474-AD25-437D-DC64F9220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3799" y="2596100"/>
            <a:ext cx="1250636" cy="943381"/>
          </a:xfrm>
          <a:prstGeom prst="rect">
            <a:avLst/>
          </a:prstGeom>
        </p:spPr>
      </p:pic>
      <p:sp>
        <p:nvSpPr>
          <p:cNvPr id="5" name="Text Placeholder 177">
            <a:extLst>
              <a:ext uri="{FF2B5EF4-FFF2-40B4-BE49-F238E27FC236}">
                <a16:creationId xmlns:a16="http://schemas.microsoft.com/office/drawing/2014/main" id="{563DD82F-844F-D6AB-48A2-294451C2FC44}"/>
              </a:ext>
            </a:extLst>
          </p:cNvPr>
          <p:cNvSpPr txBox="1">
            <a:spLocks/>
          </p:cNvSpPr>
          <p:nvPr/>
        </p:nvSpPr>
        <p:spPr>
          <a:xfrm>
            <a:off x="309123" y="2755560"/>
            <a:ext cx="3486525" cy="3102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189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rgbClr val="0065A2"/>
                </a:solidFill>
                <a:latin typeface="+mn-lt"/>
                <a:ea typeface="+mn-ea"/>
                <a:cs typeface="+mn-cs"/>
              </a:defRPr>
            </a:lvl1pPr>
            <a:lvl2pPr marL="520687" indent="-236532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55" indent="-187320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11" indent="-171446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566" indent="-171446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altLang="ko-K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beam test</a:t>
            </a:r>
            <a:endParaRPr lang="ko-KR" alt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Figure 4">
            <a:extLst>
              <a:ext uri="{FF2B5EF4-FFF2-40B4-BE49-F238E27FC236}">
                <a16:creationId xmlns:a16="http://schemas.microsoft.com/office/drawing/2014/main" id="{F7A35250-7266-EE10-B06F-F7C3C7AC3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5" y="2995474"/>
            <a:ext cx="4131006" cy="84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E55314-E6B5-75CB-7D88-340A22B910E2}"/>
              </a:ext>
            </a:extLst>
          </p:cNvPr>
          <p:cNvSpPr/>
          <p:nvPr/>
        </p:nvSpPr>
        <p:spPr>
          <a:xfrm>
            <a:off x="271275" y="486418"/>
            <a:ext cx="6546056" cy="2145931"/>
          </a:xfrm>
          <a:prstGeom prst="rect">
            <a:avLst/>
          </a:prstGeom>
          <a:noFill/>
          <a:ln w="38100">
            <a:solidFill>
              <a:srgbClr val="0065A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8D2B85C-0635-EFF2-B5F6-5D205A7D5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01"/>
          <a:stretch/>
        </p:blipFill>
        <p:spPr bwMode="auto">
          <a:xfrm>
            <a:off x="8087253" y="1050791"/>
            <a:ext cx="331587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miesen\Desktop\anlrgbpptlogo.png">
            <a:extLst>
              <a:ext uri="{FF2B5EF4-FFF2-40B4-BE49-F238E27FC236}">
                <a16:creationId xmlns:a16="http://schemas.microsoft.com/office/drawing/2014/main" id="{90DF1B58-5D00-641E-08C5-D4B4F0E5A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758" y="1609971"/>
            <a:ext cx="1296848" cy="47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포항로고">
            <a:extLst>
              <a:ext uri="{FF2B5EF4-FFF2-40B4-BE49-F238E27FC236}">
                <a16:creationId xmlns:a16="http://schemas.microsoft.com/office/drawing/2014/main" id="{42EADF5C-C0EB-2FBA-C62A-CA3A1EA19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0" r="20095"/>
          <a:stretch/>
        </p:blipFill>
        <p:spPr bwMode="auto">
          <a:xfrm>
            <a:off x="8287300" y="1659716"/>
            <a:ext cx="735962" cy="41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그림 12">
            <a:extLst>
              <a:ext uri="{FF2B5EF4-FFF2-40B4-BE49-F238E27FC236}">
                <a16:creationId xmlns:a16="http://schemas.microsoft.com/office/drawing/2014/main" id="{711A6D2D-9323-B439-720F-797111EE0E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28" y="1035623"/>
            <a:ext cx="649463" cy="64946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D6F801C-B43C-CDDD-97A0-54608B6741EA}"/>
              </a:ext>
            </a:extLst>
          </p:cNvPr>
          <p:cNvSpPr/>
          <p:nvPr/>
        </p:nvSpPr>
        <p:spPr>
          <a:xfrm>
            <a:off x="268514" y="2474686"/>
            <a:ext cx="8860972" cy="2648857"/>
          </a:xfrm>
          <a:custGeom>
            <a:avLst/>
            <a:gdLst>
              <a:gd name="connsiteX0" fmla="*/ 0 w 8860972"/>
              <a:gd name="connsiteY0" fmla="*/ 268514 h 2648857"/>
              <a:gd name="connsiteX1" fmla="*/ 6778172 w 8860972"/>
              <a:gd name="connsiteY1" fmla="*/ 283028 h 2648857"/>
              <a:gd name="connsiteX2" fmla="*/ 6778172 w 8860972"/>
              <a:gd name="connsiteY2" fmla="*/ 21771 h 2648857"/>
              <a:gd name="connsiteX3" fmla="*/ 8860972 w 8860972"/>
              <a:gd name="connsiteY3" fmla="*/ 0 h 2648857"/>
              <a:gd name="connsiteX4" fmla="*/ 8860972 w 8860972"/>
              <a:gd name="connsiteY4" fmla="*/ 2648857 h 2648857"/>
              <a:gd name="connsiteX5" fmla="*/ 5544457 w 8860972"/>
              <a:gd name="connsiteY5" fmla="*/ 2648857 h 2648857"/>
              <a:gd name="connsiteX6" fmla="*/ 5544457 w 8860972"/>
              <a:gd name="connsiteY6" fmla="*/ 1589314 h 2648857"/>
              <a:gd name="connsiteX7" fmla="*/ 0 w 8860972"/>
              <a:gd name="connsiteY7" fmla="*/ 1589314 h 2648857"/>
              <a:gd name="connsiteX8" fmla="*/ 0 w 8860972"/>
              <a:gd name="connsiteY8" fmla="*/ 268514 h 264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60972" h="2648857">
                <a:moveTo>
                  <a:pt x="0" y="268514"/>
                </a:moveTo>
                <a:lnTo>
                  <a:pt x="6778172" y="283028"/>
                </a:lnTo>
                <a:lnTo>
                  <a:pt x="6778172" y="21771"/>
                </a:lnTo>
                <a:lnTo>
                  <a:pt x="8860972" y="0"/>
                </a:lnTo>
                <a:lnTo>
                  <a:pt x="8860972" y="2648857"/>
                </a:lnTo>
                <a:lnTo>
                  <a:pt x="5544457" y="2648857"/>
                </a:lnTo>
                <a:lnTo>
                  <a:pt x="5544457" y="1589314"/>
                </a:lnTo>
                <a:lnTo>
                  <a:pt x="0" y="1589314"/>
                </a:lnTo>
                <a:lnTo>
                  <a:pt x="0" y="268514"/>
                </a:lnTo>
                <a:close/>
              </a:path>
            </a:pathLst>
          </a:custGeom>
          <a:noFill/>
          <a:ln w="38100">
            <a:solidFill>
              <a:srgbClr val="CD202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그림 3" descr="텍스트, 스크린샷, 그래프, 폰트이(가) 표시된 사진">
            <a:extLst>
              <a:ext uri="{FF2B5EF4-FFF2-40B4-BE49-F238E27FC236}">
                <a16:creationId xmlns:a16="http://schemas.microsoft.com/office/drawing/2014/main" id="{2ED8CB4E-CAC1-A891-5B96-E4D7F174E4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547" y="2791946"/>
            <a:ext cx="1645770" cy="123432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A9521D7-6E48-9770-D011-5F05A412811F}"/>
              </a:ext>
            </a:extLst>
          </p:cNvPr>
          <p:cNvSpPr/>
          <p:nvPr/>
        </p:nvSpPr>
        <p:spPr>
          <a:xfrm>
            <a:off x="6979332" y="726803"/>
            <a:ext cx="2129474" cy="1503866"/>
          </a:xfrm>
          <a:prstGeom prst="round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E5B488-83EE-98F6-3243-83CA86ED3B7D}"/>
              </a:ext>
            </a:extLst>
          </p:cNvPr>
          <p:cNvSpPr txBox="1"/>
          <p:nvPr/>
        </p:nvSpPr>
        <p:spPr>
          <a:xfrm>
            <a:off x="7093799" y="484719"/>
            <a:ext cx="1793141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i="0" u="none" strike="noStrike" dirty="0">
                <a:solidFill>
                  <a:schemeClr val="accent1"/>
                </a:solidFill>
                <a:effectLst/>
                <a:latin typeface="맑은 고딕" panose="020B0503020000020004" pitchFamily="34" charset="-127"/>
              </a:rPr>
              <a:t>COLLABORATION</a:t>
            </a:r>
          </a:p>
          <a:p>
            <a:pPr algn="ctr"/>
            <a:r>
              <a:rPr lang="en-US" b="0" i="0" u="none" strike="noStrike" dirty="0">
                <a:solidFill>
                  <a:schemeClr val="accent1"/>
                </a:solidFill>
                <a:effectLst/>
                <a:latin typeface="맑은 고딕" panose="020B0503020000020004" pitchFamily="34" charset="-127"/>
              </a:rPr>
              <a:t>KU-PAL-NIU-ANL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39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6858"/>
            <a:ext cx="8372901" cy="416477"/>
          </a:xfrm>
        </p:spPr>
        <p:txBody>
          <a:bodyPr/>
          <a:lstStyle/>
          <a:p>
            <a:pPr marL="257175" indent="-257175">
              <a:spcBef>
                <a:spcPct val="20000"/>
              </a:spcBef>
              <a:defRPr/>
            </a:pPr>
            <a:r>
              <a:rPr lang="en-US" sz="2400" dirty="0">
                <a:solidFill>
                  <a:srgbClr val="000000"/>
                </a:solidFill>
              </a:rPr>
              <a:t>HIGH GRADIENT ACCELERATING STRUCTURES</a:t>
            </a:r>
            <a:endParaRPr lang="en-US" sz="2400" u="sng" dirty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9" name="Picture 11" descr="DLA1">
            <a:extLst>
              <a:ext uri="{FF2B5EF4-FFF2-40B4-BE49-F238E27FC236}">
                <a16:creationId xmlns:a16="http://schemas.microsoft.com/office/drawing/2014/main" id="{96F35886-D2CD-44D4-C7DD-55299977B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9" y="3621146"/>
            <a:ext cx="1499153" cy="108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4">
            <a:extLst>
              <a:ext uri="{FF2B5EF4-FFF2-40B4-BE49-F238E27FC236}">
                <a16:creationId xmlns:a16="http://schemas.microsoft.com/office/drawing/2014/main" id="{188F5E91-1D2F-B74B-8982-4C4371A87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44" y="3338868"/>
            <a:ext cx="15691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8EC327"/>
                </a:solidFill>
                <a:latin typeface="Calibri" pitchFamily="34" charset="0"/>
              </a:rPr>
              <a:t>Dielectric Loaded Accelerator (DLA)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BE7625E-2A92-8EF3-ACC8-27C2259FB6AA}"/>
              </a:ext>
            </a:extLst>
          </p:cNvPr>
          <p:cNvCxnSpPr>
            <a:cxnSpLocks/>
            <a:stCxn id="27" idx="1"/>
            <a:endCxn id="47" idx="3"/>
          </p:cNvCxnSpPr>
          <p:nvPr/>
        </p:nvCxnSpPr>
        <p:spPr>
          <a:xfrm flipH="1" flipV="1">
            <a:off x="4040580" y="2190329"/>
            <a:ext cx="2256139" cy="1812442"/>
          </a:xfrm>
          <a:prstGeom prst="straightConnector1">
            <a:avLst/>
          </a:prstGeom>
          <a:ln>
            <a:solidFill>
              <a:srgbClr val="0082C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8029821-567C-8917-C423-BF845EE5A283}"/>
              </a:ext>
            </a:extLst>
          </p:cNvPr>
          <p:cNvCxnSpPr>
            <a:cxnSpLocks/>
          </p:cNvCxnSpPr>
          <p:nvPr/>
        </p:nvCxnSpPr>
        <p:spPr>
          <a:xfrm flipH="1" flipV="1">
            <a:off x="3554304" y="1526564"/>
            <a:ext cx="3660125" cy="807893"/>
          </a:xfrm>
          <a:prstGeom prst="straightConnector1">
            <a:avLst/>
          </a:prstGeom>
          <a:ln>
            <a:solidFill>
              <a:srgbClr val="0082C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E0A75D1-0C27-DCA7-8EA8-633B55C999CC}"/>
              </a:ext>
            </a:extLst>
          </p:cNvPr>
          <p:cNvGrpSpPr/>
          <p:nvPr/>
        </p:nvGrpSpPr>
        <p:grpSpPr>
          <a:xfrm>
            <a:off x="465934" y="552778"/>
            <a:ext cx="3574646" cy="2732211"/>
            <a:chOff x="4626108" y="1335216"/>
            <a:chExt cx="4176437" cy="3100635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8BE124B-35AF-429D-C960-694C607148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7820" y="1348546"/>
              <a:ext cx="0" cy="2810916"/>
            </a:xfrm>
            <a:prstGeom prst="straightConnector1">
              <a:avLst/>
            </a:prstGeom>
            <a:ln w="285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BC362C3-E4FB-213D-8FB2-90E0F4D767C2}"/>
                </a:ext>
              </a:extLst>
            </p:cNvPr>
            <p:cNvCxnSpPr>
              <a:cxnSpLocks/>
            </p:cNvCxnSpPr>
            <p:nvPr/>
          </p:nvCxnSpPr>
          <p:spPr>
            <a:xfrm>
              <a:off x="5408708" y="4148879"/>
              <a:ext cx="3054107" cy="0"/>
            </a:xfrm>
            <a:prstGeom prst="straightConnector1">
              <a:avLst/>
            </a:prstGeom>
            <a:ln w="285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6F56F1F-E7CB-7A4F-24E0-29C93219E75C}"/>
                </a:ext>
              </a:extLst>
            </p:cNvPr>
            <p:cNvSpPr txBox="1"/>
            <p:nvPr/>
          </p:nvSpPr>
          <p:spPr>
            <a:xfrm>
              <a:off x="5351066" y="4205019"/>
              <a:ext cx="28456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2000       2005       2010       2015       2020       2025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5216391-80B8-10BA-F191-5B0F876E6DAF}"/>
                </a:ext>
              </a:extLst>
            </p:cNvPr>
            <p:cNvSpPr/>
            <p:nvPr/>
          </p:nvSpPr>
          <p:spPr>
            <a:xfrm>
              <a:off x="5556523" y="4029724"/>
              <a:ext cx="45719" cy="715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851CDE6-C1B2-736B-E59F-61DF9383868D}"/>
                </a:ext>
              </a:extLst>
            </p:cNvPr>
            <p:cNvSpPr txBox="1"/>
            <p:nvPr/>
          </p:nvSpPr>
          <p:spPr>
            <a:xfrm>
              <a:off x="4626108" y="1360058"/>
              <a:ext cx="710451" cy="2569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900" dirty="0"/>
                <a:t>400 MV/m</a:t>
              </a:r>
            </a:p>
            <a:p>
              <a:pPr>
                <a:spcBef>
                  <a:spcPts val="1200"/>
                </a:spcBef>
              </a:pPr>
              <a:r>
                <a:rPr lang="en-US" sz="900" dirty="0"/>
                <a:t>350 MV/m</a:t>
              </a:r>
            </a:p>
            <a:p>
              <a:pPr>
                <a:spcBef>
                  <a:spcPts val="1200"/>
                </a:spcBef>
              </a:pPr>
              <a:r>
                <a:rPr lang="en-US" sz="900" dirty="0"/>
                <a:t>300 MV/m</a:t>
              </a:r>
            </a:p>
            <a:p>
              <a:pPr>
                <a:spcBef>
                  <a:spcPts val="1200"/>
                </a:spcBef>
              </a:pPr>
              <a:r>
                <a:rPr lang="en-US" sz="900" dirty="0"/>
                <a:t>250 MV/m</a:t>
              </a:r>
            </a:p>
            <a:p>
              <a:pPr>
                <a:spcBef>
                  <a:spcPts val="1200"/>
                </a:spcBef>
              </a:pPr>
              <a:r>
                <a:rPr lang="en-US" sz="900" dirty="0"/>
                <a:t>200 MV/m</a:t>
              </a:r>
            </a:p>
            <a:p>
              <a:pPr>
                <a:spcBef>
                  <a:spcPts val="1200"/>
                </a:spcBef>
              </a:pPr>
              <a:r>
                <a:rPr lang="en-US" sz="900" dirty="0"/>
                <a:t>150 MV/m</a:t>
              </a:r>
            </a:p>
            <a:p>
              <a:pPr>
                <a:spcBef>
                  <a:spcPts val="1200"/>
                </a:spcBef>
              </a:pPr>
              <a:r>
                <a:rPr lang="en-US" sz="900" dirty="0"/>
                <a:t>100 MV/m</a:t>
              </a:r>
            </a:p>
            <a:p>
              <a:pPr>
                <a:spcBef>
                  <a:spcPts val="1200"/>
                </a:spcBef>
              </a:pPr>
              <a:r>
                <a:rPr lang="en-US" sz="900" dirty="0"/>
                <a:t>  50 MV/m</a:t>
              </a:r>
            </a:p>
            <a:p>
              <a:pPr>
                <a:spcBef>
                  <a:spcPts val="1200"/>
                </a:spcBef>
              </a:pPr>
              <a:r>
                <a:rPr lang="en-US" sz="900" dirty="0"/>
                <a:t>    0 MV/m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91E20F5-C7E0-6CAF-F33A-BCDBE33D406A}"/>
                </a:ext>
              </a:extLst>
            </p:cNvPr>
            <p:cNvSpPr txBox="1"/>
            <p:nvPr/>
          </p:nvSpPr>
          <p:spPr>
            <a:xfrm>
              <a:off x="5378257" y="3596307"/>
              <a:ext cx="676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schemeClr val="accent1"/>
                  </a:solidFill>
                </a:rPr>
                <a:t>C-band TBA</a:t>
              </a:r>
            </a:p>
            <a:p>
              <a:r>
                <a:rPr lang="en-US" sz="700" dirty="0">
                  <a:solidFill>
                    <a:schemeClr val="accent1"/>
                  </a:solidFill>
                </a:rPr>
                <a:t>DLA (2000)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4A349E8-2A8B-F89A-566D-15FC7279044D}"/>
                </a:ext>
              </a:extLst>
            </p:cNvPr>
            <p:cNvSpPr/>
            <p:nvPr/>
          </p:nvSpPr>
          <p:spPr>
            <a:xfrm>
              <a:off x="6396633" y="3603004"/>
              <a:ext cx="45719" cy="7156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B0B6DF1-2911-F77A-246E-FF99F915FE4F}"/>
                </a:ext>
              </a:extLst>
            </p:cNvPr>
            <p:cNvSpPr/>
            <p:nvPr/>
          </p:nvSpPr>
          <p:spPr>
            <a:xfrm>
              <a:off x="7449318" y="3932512"/>
              <a:ext cx="45719" cy="715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79E7787-9554-4C9F-2C49-384826C75D4E}"/>
                </a:ext>
              </a:extLst>
            </p:cNvPr>
            <p:cNvSpPr txBox="1"/>
            <p:nvPr/>
          </p:nvSpPr>
          <p:spPr>
            <a:xfrm>
              <a:off x="7479339" y="3788099"/>
              <a:ext cx="94701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accent1"/>
                  </a:solidFill>
                </a:rPr>
                <a:t>K-band TBA DLA (2018)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8646524-FD71-E73F-9351-198D4C757D04}"/>
                </a:ext>
              </a:extLst>
            </p:cNvPr>
            <p:cNvSpPr/>
            <p:nvPr/>
          </p:nvSpPr>
          <p:spPr>
            <a:xfrm>
              <a:off x="7477186" y="3154027"/>
              <a:ext cx="45719" cy="7156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00C45D8-F81D-F7D0-CB59-21D17F056297}"/>
                </a:ext>
              </a:extLst>
            </p:cNvPr>
            <p:cNvSpPr txBox="1"/>
            <p:nvPr/>
          </p:nvSpPr>
          <p:spPr>
            <a:xfrm>
              <a:off x="7493775" y="3093554"/>
              <a:ext cx="1308770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2"/>
                  </a:solidFill>
                </a:rPr>
                <a:t>X-band metallic (2018)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4213D6B-6F2D-024D-2E5F-59326A6F963C}"/>
                </a:ext>
              </a:extLst>
            </p:cNvPr>
            <p:cNvSpPr/>
            <p:nvPr/>
          </p:nvSpPr>
          <p:spPr>
            <a:xfrm>
              <a:off x="6545580" y="2114686"/>
              <a:ext cx="704509" cy="2029530"/>
            </a:xfrm>
            <a:prstGeom prst="rect">
              <a:avLst/>
            </a:prstGeom>
            <a:solidFill>
              <a:srgbClr val="D9D9D9">
                <a:alpha val="50196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38A84F4-AA07-191D-67DD-9B38300AA7E9}"/>
                </a:ext>
              </a:extLst>
            </p:cNvPr>
            <p:cNvSpPr/>
            <p:nvPr/>
          </p:nvSpPr>
          <p:spPr>
            <a:xfrm>
              <a:off x="7819836" y="2440312"/>
              <a:ext cx="45719" cy="7156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AE8C107-AB90-9968-3C93-66E3DBE5B432}"/>
                </a:ext>
              </a:extLst>
            </p:cNvPr>
            <p:cNvSpPr txBox="1"/>
            <p:nvPr/>
          </p:nvSpPr>
          <p:spPr>
            <a:xfrm>
              <a:off x="7259407" y="2240158"/>
              <a:ext cx="1392060" cy="2270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tx2"/>
                  </a:solidFill>
                </a:rPr>
                <a:t>X-band metallic (2021)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110406B-888A-CDE3-3CC7-F78C29361AC9}"/>
                </a:ext>
              </a:extLst>
            </p:cNvPr>
            <p:cNvSpPr/>
            <p:nvPr/>
          </p:nvSpPr>
          <p:spPr>
            <a:xfrm>
              <a:off x="8096371" y="2931752"/>
              <a:ext cx="45719" cy="7156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501FCA1-1F7F-C501-37FB-C415EB6C9BEF}"/>
                </a:ext>
              </a:extLst>
            </p:cNvPr>
            <p:cNvSpPr txBox="1"/>
            <p:nvPr/>
          </p:nvSpPr>
          <p:spPr>
            <a:xfrm>
              <a:off x="6364982" y="1794502"/>
              <a:ext cx="1042273" cy="307777"/>
            </a:xfrm>
            <a:prstGeom prst="rect">
              <a:avLst/>
            </a:prstGeom>
            <a:solidFill>
              <a:srgbClr val="ECECEC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00" dirty="0"/>
                <a:t>AWA energy upgrade</a:t>
              </a:r>
            </a:p>
            <a:p>
              <a:pPr algn="ctr"/>
              <a:r>
                <a:rPr lang="en-US" sz="700" dirty="0"/>
                <a:t>15 MeV </a:t>
              </a:r>
              <a:r>
                <a:rPr lang="en-US" sz="700" dirty="0">
                  <a:sym typeface="Wingdings" panose="05000000000000000000" pitchFamily="2" charset="2"/>
                </a:rPr>
                <a:t> 65 MeV</a:t>
              </a:r>
              <a:endParaRPr lang="en-US" sz="70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CB33AFF-3934-0D6B-F544-FD07AA19C8F1}"/>
                </a:ext>
              </a:extLst>
            </p:cNvPr>
            <p:cNvSpPr txBox="1"/>
            <p:nvPr/>
          </p:nvSpPr>
          <p:spPr>
            <a:xfrm>
              <a:off x="7388404" y="3359044"/>
              <a:ext cx="1170513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accent1"/>
                  </a:solidFill>
                </a:rPr>
                <a:t>X-band TBA DDA (2022)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A912247-775C-8F75-BCE9-76443BD53E8C}"/>
                </a:ext>
              </a:extLst>
            </p:cNvPr>
            <p:cNvSpPr/>
            <p:nvPr/>
          </p:nvSpPr>
          <p:spPr>
            <a:xfrm>
              <a:off x="7957854" y="3567538"/>
              <a:ext cx="45719" cy="715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698B87F-F60A-53CB-7AC4-D0241D9AEC41}"/>
                </a:ext>
              </a:extLst>
            </p:cNvPr>
            <p:cNvSpPr/>
            <p:nvPr/>
          </p:nvSpPr>
          <p:spPr>
            <a:xfrm>
              <a:off x="8149860" y="1546302"/>
              <a:ext cx="45719" cy="71562"/>
            </a:xfrm>
            <a:prstGeom prst="ellipse">
              <a:avLst/>
            </a:prstGeom>
            <a:solidFill>
              <a:srgbClr val="4D008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accent3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179D54C-C8D1-3420-E2D7-422E837F69DF}"/>
                </a:ext>
              </a:extLst>
            </p:cNvPr>
            <p:cNvSpPr txBox="1"/>
            <p:nvPr/>
          </p:nvSpPr>
          <p:spPr>
            <a:xfrm>
              <a:off x="7378891" y="1335216"/>
              <a:ext cx="1392058" cy="2270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accent3"/>
                  </a:solidFill>
                </a:rPr>
                <a:t>X-band PC Gun (2021)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E5A36C4-2DA1-01BE-B42B-AE70CE5D0C93}"/>
                </a:ext>
              </a:extLst>
            </p:cNvPr>
            <p:cNvSpPr txBox="1"/>
            <p:nvPr/>
          </p:nvSpPr>
          <p:spPr>
            <a:xfrm>
              <a:off x="6442352" y="3116936"/>
              <a:ext cx="856158" cy="4715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00" dirty="0">
                  <a:solidFill>
                    <a:schemeClr val="tx2"/>
                  </a:solidFill>
                </a:rPr>
                <a:t>W-band CWA metallic (2015)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51F539A-A985-9FB6-24EC-3E080FE55FAE}"/>
                </a:ext>
              </a:extLst>
            </p:cNvPr>
            <p:cNvSpPr/>
            <p:nvPr/>
          </p:nvSpPr>
          <p:spPr>
            <a:xfrm>
              <a:off x="7125811" y="3549929"/>
              <a:ext cx="45719" cy="7156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2F7CEE1-1752-C93D-A801-0F19A9FFFF61}"/>
                </a:ext>
              </a:extLst>
            </p:cNvPr>
            <p:cNvSpPr/>
            <p:nvPr/>
          </p:nvSpPr>
          <p:spPr>
            <a:xfrm>
              <a:off x="6285213" y="3507437"/>
              <a:ext cx="45719" cy="715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C1C2D1A-C265-C28A-3B2B-674A1BE97981}"/>
                </a:ext>
              </a:extLst>
            </p:cNvPr>
            <p:cNvSpPr txBox="1"/>
            <p:nvPr/>
          </p:nvSpPr>
          <p:spPr>
            <a:xfrm>
              <a:off x="5670439" y="3200108"/>
              <a:ext cx="9705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accent1"/>
                  </a:solidFill>
                </a:rPr>
                <a:t>C-band TBA</a:t>
              </a:r>
            </a:p>
            <a:p>
              <a:r>
                <a:rPr lang="en-US" sz="700" dirty="0">
                  <a:solidFill>
                    <a:schemeClr val="accent1"/>
                  </a:solidFill>
                </a:rPr>
                <a:t>DLA (2008)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CBFFA7B-B3D5-A4D8-DB79-6A06BF327C1A}"/>
                </a:ext>
              </a:extLst>
            </p:cNvPr>
            <p:cNvSpPr txBox="1"/>
            <p:nvPr/>
          </p:nvSpPr>
          <p:spPr>
            <a:xfrm>
              <a:off x="6095313" y="3625085"/>
              <a:ext cx="80556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accent4"/>
                  </a:solidFill>
                </a:rPr>
                <a:t>C-band CWA</a:t>
              </a:r>
            </a:p>
            <a:p>
              <a:pPr algn="ctr"/>
              <a:r>
                <a:rPr lang="en-US" sz="700" dirty="0">
                  <a:solidFill>
                    <a:schemeClr val="accent4"/>
                  </a:solidFill>
                </a:rPr>
                <a:t>PBG (2009)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9DA3539-353F-2C8C-6275-E03477B295DC}"/>
                </a:ext>
              </a:extLst>
            </p:cNvPr>
            <p:cNvSpPr txBox="1"/>
            <p:nvPr/>
          </p:nvSpPr>
          <p:spPr>
            <a:xfrm>
              <a:off x="7625612" y="2726331"/>
              <a:ext cx="1161280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accent6"/>
                  </a:solidFill>
                </a:rPr>
                <a:t>X-band MTM (2023)</a:t>
              </a:r>
            </a:p>
          </p:txBody>
        </p:sp>
      </p:grp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E2E0BC5-3581-6D53-7681-0D9CE4162F0D}"/>
              </a:ext>
            </a:extLst>
          </p:cNvPr>
          <p:cNvCxnSpPr>
            <a:cxnSpLocks/>
          </p:cNvCxnSpPr>
          <p:nvPr/>
        </p:nvCxnSpPr>
        <p:spPr>
          <a:xfrm flipH="1" flipV="1">
            <a:off x="3718590" y="2545201"/>
            <a:ext cx="527837" cy="6380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C3A6A3-2212-9AD7-CF26-EE781A865608}"/>
              </a:ext>
            </a:extLst>
          </p:cNvPr>
          <p:cNvGrpSpPr/>
          <p:nvPr/>
        </p:nvGrpSpPr>
        <p:grpSpPr>
          <a:xfrm>
            <a:off x="2605450" y="3164599"/>
            <a:ext cx="3123152" cy="1622533"/>
            <a:chOff x="2605450" y="3164599"/>
            <a:chExt cx="3123152" cy="1622533"/>
          </a:xfrm>
        </p:grpSpPr>
        <p:pic>
          <p:nvPicPr>
            <p:cNvPr id="34" name="Google Shape;369;p5">
              <a:extLst>
                <a:ext uri="{FF2B5EF4-FFF2-40B4-BE49-F238E27FC236}">
                  <a16:creationId xmlns:a16="http://schemas.microsoft.com/office/drawing/2014/main" id="{0FD66F4D-7E6F-BC43-95AA-E6890EAC52F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>
              <a:off x="4038103" y="3164599"/>
              <a:ext cx="1380285" cy="1173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34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2E167E20-DBA5-D65A-C72E-9C669CF9E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659" y="3558646"/>
              <a:ext cx="1414464" cy="1143418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26D82BA-5797-4635-DB36-D165E164F0BA}"/>
                </a:ext>
              </a:extLst>
            </p:cNvPr>
            <p:cNvSpPr txBox="1"/>
            <p:nvPr/>
          </p:nvSpPr>
          <p:spPr>
            <a:xfrm>
              <a:off x="2605450" y="4325467"/>
              <a:ext cx="312315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8EC327"/>
                  </a:solidFill>
                  <a:latin typeface="Calibri" pitchFamily="34" charset="0"/>
                </a:rPr>
                <a:t>Single-cell Dielectric</a:t>
              </a:r>
            </a:p>
            <a:p>
              <a:pPr algn="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8EC327"/>
                  </a:solidFill>
                  <a:latin typeface="Calibri" pitchFamily="34" charset="0"/>
                </a:rPr>
                <a:t>Disk Accelerator (DDA)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16BBB7-6843-C5B1-4D0F-8F226FC8137D}"/>
              </a:ext>
            </a:extLst>
          </p:cNvPr>
          <p:cNvGrpSpPr/>
          <p:nvPr/>
        </p:nvGrpSpPr>
        <p:grpSpPr>
          <a:xfrm>
            <a:off x="6221955" y="3410630"/>
            <a:ext cx="2204077" cy="1455812"/>
            <a:chOff x="6221955" y="3410630"/>
            <a:chExt cx="2204077" cy="145581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706DFD4-790E-24A9-5A00-0B520AA97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96719" y="3410630"/>
              <a:ext cx="2054548" cy="1184281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6326A84-A01C-D8A7-3CA6-07BDBA3D1D78}"/>
                </a:ext>
              </a:extLst>
            </p:cNvPr>
            <p:cNvSpPr txBox="1"/>
            <p:nvPr/>
          </p:nvSpPr>
          <p:spPr>
            <a:xfrm>
              <a:off x="6221955" y="4589443"/>
              <a:ext cx="220407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chemeClr val="tx2"/>
                  </a:solidFill>
                  <a:latin typeface="Calibri" pitchFamily="34" charset="0"/>
                </a:rPr>
                <a:t>3-cell Disk Loaded Waveguide</a:t>
              </a:r>
            </a:p>
          </p:txBody>
        </p: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57C0FB7-C48A-4AF5-E2A4-71FD4ABDE9B1}"/>
              </a:ext>
            </a:extLst>
          </p:cNvPr>
          <p:cNvCxnSpPr>
            <a:cxnSpLocks/>
          </p:cNvCxnSpPr>
          <p:nvPr/>
        </p:nvCxnSpPr>
        <p:spPr>
          <a:xfrm flipH="1" flipV="1">
            <a:off x="3615719" y="801841"/>
            <a:ext cx="2414258" cy="240898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560E06-2215-BD5F-A4F5-1E026FC0BAC2}"/>
              </a:ext>
            </a:extLst>
          </p:cNvPr>
          <p:cNvGrpSpPr/>
          <p:nvPr/>
        </p:nvGrpSpPr>
        <p:grpSpPr>
          <a:xfrm>
            <a:off x="6059005" y="210859"/>
            <a:ext cx="2966141" cy="1658013"/>
            <a:chOff x="6059005" y="210859"/>
            <a:chExt cx="2966141" cy="1658013"/>
          </a:xfrm>
        </p:grpSpPr>
        <p:pic>
          <p:nvPicPr>
            <p:cNvPr id="75" name="Рисунок 1">
              <a:extLst>
                <a:ext uri="{FF2B5EF4-FFF2-40B4-BE49-F238E27FC236}">
                  <a16:creationId xmlns:a16="http://schemas.microsoft.com/office/drawing/2014/main" id="{1FFB13D4-AB00-8341-26B3-76C5C3E72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858"/>
            <a:stretch/>
          </p:blipFill>
          <p:spPr>
            <a:xfrm flipH="1">
              <a:off x="6059005" y="434993"/>
              <a:ext cx="1892331" cy="1149516"/>
            </a:xfrm>
            <a:prstGeom prst="rect">
              <a:avLst/>
            </a:prstGeom>
            <a:ln>
              <a:solidFill>
                <a:srgbClr val="CD202C"/>
              </a:solidFill>
            </a:ln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E4D0825-4879-28CE-E533-385192D4A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22308" y="210859"/>
              <a:ext cx="1102838" cy="1381078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B34CDFB-EB1B-9E44-80BE-2ADB5F5FF761}"/>
                </a:ext>
              </a:extLst>
            </p:cNvPr>
            <p:cNvSpPr txBox="1"/>
            <p:nvPr/>
          </p:nvSpPr>
          <p:spPr>
            <a:xfrm>
              <a:off x="6412451" y="1591873"/>
              <a:ext cx="241425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chemeClr val="accent3"/>
                  </a:solidFill>
                  <a:latin typeface="Calibri" pitchFamily="34" charset="0"/>
                </a:rPr>
                <a:t>1.5 cell X-band Photocathode Gun</a:t>
              </a:r>
            </a:p>
          </p:txBody>
        </p:sp>
      </p:grp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083E3D0-1728-9513-3016-EF26049B969C}"/>
              </a:ext>
            </a:extLst>
          </p:cNvPr>
          <p:cNvCxnSpPr>
            <a:cxnSpLocks/>
          </p:cNvCxnSpPr>
          <p:nvPr/>
        </p:nvCxnSpPr>
        <p:spPr>
          <a:xfrm flipV="1">
            <a:off x="1526895" y="2498420"/>
            <a:ext cx="255028" cy="8786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28821573-0767-2D3C-8967-306245A572DC}"/>
              </a:ext>
            </a:extLst>
          </p:cNvPr>
          <p:cNvCxnSpPr>
            <a:cxnSpLocks/>
          </p:cNvCxnSpPr>
          <p:nvPr/>
        </p:nvCxnSpPr>
        <p:spPr>
          <a:xfrm flipH="1" flipV="1">
            <a:off x="3929063" y="1954882"/>
            <a:ext cx="1424498" cy="381248"/>
          </a:xfrm>
          <a:prstGeom prst="straightConnector1">
            <a:avLst/>
          </a:prstGeom>
          <a:ln>
            <a:solidFill>
              <a:srgbClr val="CD202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0F44F9C-5DEC-345D-DC7D-24C5C90C6F6F}"/>
              </a:ext>
            </a:extLst>
          </p:cNvPr>
          <p:cNvGrpSpPr/>
          <p:nvPr/>
        </p:nvGrpSpPr>
        <p:grpSpPr>
          <a:xfrm>
            <a:off x="6720234" y="2097840"/>
            <a:ext cx="2422082" cy="1160051"/>
            <a:chOff x="6720234" y="2097840"/>
            <a:chExt cx="2422082" cy="1160051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A90955E-FC96-98B9-02A1-C262F55FFD1E}"/>
                </a:ext>
              </a:extLst>
            </p:cNvPr>
            <p:cNvSpPr txBox="1"/>
            <p:nvPr/>
          </p:nvSpPr>
          <p:spPr>
            <a:xfrm>
              <a:off x="6720234" y="2980892"/>
              <a:ext cx="242208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chemeClr val="tx2"/>
                  </a:solidFill>
                  <a:latin typeface="Calibri" pitchFamily="34" charset="0"/>
                </a:rPr>
                <a:t>Single-cell Disk Loaded Waveguide</a:t>
              </a:r>
            </a:p>
          </p:txBody>
        </p:sp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E21EFBCE-866A-BDF5-3C27-D2EDDC2E3E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08056" y="2097840"/>
              <a:ext cx="1846439" cy="88412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38F154-3296-284D-6C92-2B9587B32921}"/>
              </a:ext>
            </a:extLst>
          </p:cNvPr>
          <p:cNvGrpSpPr/>
          <p:nvPr/>
        </p:nvGrpSpPr>
        <p:grpSpPr>
          <a:xfrm>
            <a:off x="5094645" y="2003373"/>
            <a:ext cx="1833859" cy="1130378"/>
            <a:chOff x="5094645" y="2003373"/>
            <a:chExt cx="1833859" cy="113037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D94990D-6DC5-043C-9B3D-EE709BC7BAA6}"/>
                </a:ext>
              </a:extLst>
            </p:cNvPr>
            <p:cNvSpPr txBox="1"/>
            <p:nvPr/>
          </p:nvSpPr>
          <p:spPr>
            <a:xfrm>
              <a:off x="5094645" y="2856752"/>
              <a:ext cx="183385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CD202C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Metamaterial Accelerator</a:t>
              </a:r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09800247-8773-6718-3C6D-3957678FA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836"/>
            <a:stretch/>
          </p:blipFill>
          <p:spPr>
            <a:xfrm>
              <a:off x="5248447" y="2003373"/>
              <a:ext cx="1526255" cy="853507"/>
            </a:xfrm>
            <a:prstGeom prst="rect">
              <a:avLst/>
            </a:prstGeom>
            <a:ln>
              <a:solidFill>
                <a:srgbClr val="CD202C"/>
              </a:solidFill>
            </a:ln>
          </p:spPr>
        </p:pic>
      </p:grpSp>
      <p:sp>
        <p:nvSpPr>
          <p:cNvPr id="5" name="Slide Number Placeholder 30">
            <a:extLst>
              <a:ext uri="{FF2B5EF4-FFF2-40B4-BE49-F238E27FC236}">
                <a16:creationId xmlns:a16="http://schemas.microsoft.com/office/drawing/2014/main" id="{6CB00270-8656-21B5-9C9A-57C457D0D9CB}"/>
              </a:ext>
            </a:extLst>
          </p:cNvPr>
          <p:cNvSpPr txBox="1">
            <a:spLocks/>
          </p:cNvSpPr>
          <p:nvPr/>
        </p:nvSpPr>
        <p:spPr>
          <a:xfrm>
            <a:off x="4351721" y="4801418"/>
            <a:ext cx="750850" cy="202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EFAAC5A-9C4F-4278-920D-DF2BAB595749}" type="slidenum">
              <a:rPr lang="en-US" sz="1260" smtClean="0"/>
              <a:pPr/>
              <a:t>29</a:t>
            </a:fld>
            <a:r>
              <a:rPr lang="en-US" sz="1260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19197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6BF27-E59E-6083-8966-094F704F5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122354"/>
            <a:ext cx="8372901" cy="621711"/>
          </a:xfrm>
        </p:spPr>
        <p:txBody>
          <a:bodyPr anchor="b">
            <a:normAutofit/>
          </a:bodyPr>
          <a:lstStyle/>
          <a:p>
            <a:r>
              <a:rPr lang="en-US" altLang="zh-CN" cap="none" dirty="0"/>
              <a:t>outline</a:t>
            </a:r>
            <a:endParaRPr lang="en-US" cap="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E60CD-AD73-6400-56C2-6928C2A1C3F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anchor="b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FAAC5A-9C4F-4278-920D-DF2BAB595749}" type="slidenum">
              <a:rPr lang="en-US" sz="1400" smtClean="0">
                <a:solidFill>
                  <a:srgbClr val="000000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r>
              <a:rPr lang="en-US" sz="1400" dirty="0">
                <a:solidFill>
                  <a:srgbClr val="000000"/>
                </a:solidFill>
              </a:rPr>
              <a:t>/30</a:t>
            </a:r>
          </a:p>
        </p:txBody>
      </p:sp>
      <p:graphicFrame>
        <p:nvGraphicFramePr>
          <p:cNvPr id="22" name="Content Placeholder 19">
            <a:extLst>
              <a:ext uri="{FF2B5EF4-FFF2-40B4-BE49-F238E27FC236}">
                <a16:creationId xmlns:a16="http://schemas.microsoft.com/office/drawing/2014/main" id="{2D48ED71-910D-9A1F-41FD-D256E262F56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23137760"/>
              </p:ext>
            </p:extLst>
          </p:nvPr>
        </p:nvGraphicFramePr>
        <p:xfrm>
          <a:off x="379730" y="1060450"/>
          <a:ext cx="8566150" cy="302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76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97E3F6D6-6C44-C499-5FB7-17416F908B41}"/>
              </a:ext>
            </a:extLst>
          </p:cNvPr>
          <p:cNvSpPr/>
          <p:nvPr/>
        </p:nvSpPr>
        <p:spPr>
          <a:xfrm>
            <a:off x="5565232" y="999134"/>
            <a:ext cx="3523015" cy="820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AF122388-9E40-8CFB-76D1-ACD2C3C877CC}"/>
              </a:ext>
            </a:extLst>
          </p:cNvPr>
          <p:cNvSpPr txBox="1">
            <a:spLocks/>
          </p:cNvSpPr>
          <p:nvPr/>
        </p:nvSpPr>
        <p:spPr>
          <a:xfrm>
            <a:off x="344528" y="858066"/>
            <a:ext cx="4311745" cy="2689997"/>
          </a:xfrm>
          <a:prstGeom prst="rect">
            <a:avLst/>
          </a:prstGeom>
        </p:spPr>
        <p:txBody>
          <a:bodyPr/>
          <a:lstStyle>
            <a:lvl1pPr marL="173034" indent="-173034" algn="l" defTabSz="457189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687" indent="-236532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55" indent="-187320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11" indent="-171446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566" indent="-171446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chemeClr val="bg1"/>
              </a:buClr>
              <a:buNone/>
            </a:pPr>
            <a:r>
              <a:rPr lang="en-US" sz="1600" b="1" dirty="0">
                <a:solidFill>
                  <a:schemeClr val="bg1"/>
                </a:solidFill>
              </a:rPr>
              <a:t>Power Extraction and Transfer Structure (PETS)</a:t>
            </a:r>
          </a:p>
          <a:p>
            <a:pPr marL="0" lvl="1" indent="0">
              <a:buClr>
                <a:schemeClr val="bg1"/>
              </a:buClr>
              <a:buNone/>
            </a:pPr>
            <a:r>
              <a:rPr lang="en-US" sz="1600" dirty="0">
                <a:solidFill>
                  <a:schemeClr val="bg1"/>
                </a:solidFill>
              </a:rPr>
              <a:t>X-band RF test stand (500 MW, 2 Hz)</a:t>
            </a:r>
          </a:p>
          <a:p>
            <a:pPr marL="431796" lvl="1" indent="-2571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200 MW dielectric PETS</a:t>
            </a:r>
          </a:p>
          <a:p>
            <a:pPr marL="431796" lvl="1" indent="-2571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400 MW metallic PETS</a:t>
            </a:r>
          </a:p>
          <a:p>
            <a:pPr marL="431796" lvl="1" indent="-2571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565 MW metamaterial PETS</a:t>
            </a:r>
          </a:p>
          <a:p>
            <a:pPr marL="0" lvl="1" indent="0">
              <a:buClr>
                <a:schemeClr val="bg1"/>
              </a:buClr>
              <a:buNone/>
              <a:defRPr/>
            </a:pPr>
            <a:r>
              <a:rPr lang="en-US" sz="1600" b="1" dirty="0">
                <a:solidFill>
                  <a:schemeClr val="bg1"/>
                </a:solidFill>
              </a:rPr>
              <a:t>Accelerator</a:t>
            </a:r>
          </a:p>
          <a:p>
            <a:pPr marL="0" lvl="1" indent="0">
              <a:buClr>
                <a:schemeClr val="bg1"/>
              </a:buClr>
              <a:buNone/>
              <a:defRPr/>
            </a:pPr>
            <a:r>
              <a:rPr lang="en-US" sz="1600" dirty="0">
                <a:solidFill>
                  <a:schemeClr val="bg1"/>
                </a:solidFill>
              </a:rPr>
              <a:t>High-gradient structures</a:t>
            </a:r>
          </a:p>
          <a:p>
            <a:pPr marL="431796" lvl="1" indent="-2571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100 MV/m X-band dielectric disk accelerator</a:t>
            </a:r>
          </a:p>
          <a:p>
            <a:pPr marL="431796" lvl="1" indent="-2571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200 MV/m X-band MTM accelerator</a:t>
            </a:r>
          </a:p>
          <a:p>
            <a:pPr marL="431796" lvl="1" indent="-2571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300 MV/m X-band metallic accelerator</a:t>
            </a:r>
          </a:p>
          <a:p>
            <a:pPr marL="431796" lvl="1" indent="-2571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400 MV/m X-band photocathode gun</a:t>
            </a:r>
          </a:p>
          <a:p>
            <a:pPr marL="430208" lvl="2" indent="-257175" defTabSz="914400"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Discovery of BIAR regime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5B4CDC47-E84A-EF2A-968D-EEEF030988F8}"/>
              </a:ext>
            </a:extLst>
          </p:cNvPr>
          <p:cNvSpPr txBox="1">
            <a:spLocks/>
          </p:cNvSpPr>
          <p:nvPr/>
        </p:nvSpPr>
        <p:spPr>
          <a:xfrm>
            <a:off x="4351721" y="4801418"/>
            <a:ext cx="750850" cy="202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EFAAC5A-9C4F-4278-920D-DF2BAB595749}" type="slidenum">
              <a:rPr lang="en-US" sz="1260" smtClean="0"/>
              <a:pPr/>
              <a:t>30</a:t>
            </a:fld>
            <a:r>
              <a:rPr lang="en-US" sz="1260" dirty="0"/>
              <a:t>/30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819949-316B-2FE5-B2C6-4D2DFA541003}"/>
              </a:ext>
            </a:extLst>
          </p:cNvPr>
          <p:cNvSpPr txBox="1"/>
          <p:nvPr/>
        </p:nvSpPr>
        <p:spPr>
          <a:xfrm>
            <a:off x="1607231" y="7034"/>
            <a:ext cx="70795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Tx/>
              <a:buNone/>
            </a:pPr>
            <a:r>
              <a:rPr lang="en-US" sz="2000" b="1" dirty="0">
                <a:solidFill>
                  <a:srgbClr val="FFFF00"/>
                </a:solidFill>
              </a:rPr>
              <a:t>Summary </a:t>
            </a:r>
            <a:r>
              <a:rPr lang="en-US" sz="2000" b="1" dirty="0">
                <a:solidFill>
                  <a:srgbClr val="FFFF00"/>
                </a:solidFill>
                <a:sym typeface="Wingdings" panose="05000000000000000000" pitchFamily="2" charset="2"/>
              </a:rPr>
              <a:t> </a:t>
            </a:r>
            <a:r>
              <a:rPr lang="en-US" sz="2000" b="1" dirty="0">
                <a:solidFill>
                  <a:srgbClr val="FFFF00"/>
                </a:solidFill>
              </a:rPr>
              <a:t>SWFA: SHORT-PULSE REGIME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1D5EBF-DD01-B514-A4B9-95BDB4C7A331}"/>
              </a:ext>
            </a:extLst>
          </p:cNvPr>
          <p:cNvSpPr txBox="1"/>
          <p:nvPr/>
        </p:nvSpPr>
        <p:spPr>
          <a:xfrm>
            <a:off x="398696" y="464421"/>
            <a:ext cx="41733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Clr>
                <a:schemeClr val="bg1"/>
              </a:buClr>
              <a:buNone/>
            </a:pPr>
            <a:r>
              <a:rPr lang="en-US" sz="2000" b="1" dirty="0">
                <a:solidFill>
                  <a:srgbClr val="FFFF00"/>
                </a:solidFill>
              </a:rPr>
              <a:t>ONGOING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406EF1-C561-FD27-C81C-017444359893}"/>
              </a:ext>
            </a:extLst>
          </p:cNvPr>
          <p:cNvSpPr/>
          <p:nvPr/>
        </p:nvSpPr>
        <p:spPr>
          <a:xfrm>
            <a:off x="5565232" y="1764826"/>
            <a:ext cx="3543721" cy="111525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56">
            <a:extLst>
              <a:ext uri="{FF2B5EF4-FFF2-40B4-BE49-F238E27FC236}">
                <a16:creationId xmlns:a16="http://schemas.microsoft.com/office/drawing/2014/main" id="{E6AAE80A-80CF-8400-817B-727483D9E357}"/>
              </a:ext>
            </a:extLst>
          </p:cNvPr>
          <p:cNvGrpSpPr/>
          <p:nvPr/>
        </p:nvGrpSpPr>
        <p:grpSpPr>
          <a:xfrm>
            <a:off x="5641749" y="1798850"/>
            <a:ext cx="1979871" cy="1148332"/>
            <a:chOff x="1778000" y="1531938"/>
            <a:chExt cx="4984750" cy="2246280"/>
          </a:xfrm>
        </p:grpSpPr>
        <p:grpSp>
          <p:nvGrpSpPr>
            <p:cNvPr id="18" name="Group 3">
              <a:extLst>
                <a:ext uri="{FF2B5EF4-FFF2-40B4-BE49-F238E27FC236}">
                  <a16:creationId xmlns:a16="http://schemas.microsoft.com/office/drawing/2014/main" id="{D3601F04-924E-F482-0699-99C371730E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2563" y="1531938"/>
              <a:ext cx="4040187" cy="2036762"/>
              <a:chOff x="531" y="1709"/>
              <a:chExt cx="2585" cy="1707"/>
            </a:xfrm>
          </p:grpSpPr>
          <p:sp>
            <p:nvSpPr>
              <p:cNvPr id="23" name="Rectangle 4">
                <a:extLst>
                  <a:ext uri="{FF2B5EF4-FFF2-40B4-BE49-F238E27FC236}">
                    <a16:creationId xmlns:a16="http://schemas.microsoft.com/office/drawing/2014/main" id="{C85C0E43-15FE-0E2A-3081-F586F14FF3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8" y="2107"/>
                <a:ext cx="432" cy="1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Rectangle 5">
                <a:extLst>
                  <a:ext uri="{FF2B5EF4-FFF2-40B4-BE49-F238E27FC236}">
                    <a16:creationId xmlns:a16="http://schemas.microsoft.com/office/drawing/2014/main" id="{C1F95F4B-069D-0F4D-2767-970EC9227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74"/>
                <a:ext cx="1403" cy="35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Rectangle 6">
                <a:extLst>
                  <a:ext uri="{FF2B5EF4-FFF2-40B4-BE49-F238E27FC236}">
                    <a16:creationId xmlns:a16="http://schemas.microsoft.com/office/drawing/2014/main" id="{E9CF94F5-ADDD-D70D-17F9-4B8D07977D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9"/>
                <a:ext cx="1403" cy="35"/>
              </a:xfrm>
              <a:prstGeom prst="rect">
                <a:avLst/>
              </a:prstGeom>
              <a:solidFill>
                <a:srgbClr val="D8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Rectangle 7">
                <a:extLst>
                  <a:ext uri="{FF2B5EF4-FFF2-40B4-BE49-F238E27FC236}">
                    <a16:creationId xmlns:a16="http://schemas.microsoft.com/office/drawing/2014/main" id="{509CECF2-574E-DF23-28B5-E1051BF2D6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6"/>
                <a:ext cx="1403" cy="35"/>
              </a:xfrm>
              <a:prstGeom prst="rect">
                <a:avLst/>
              </a:prstGeom>
              <a:solidFill>
                <a:srgbClr val="D2C5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Rectangle 8">
                <a:extLst>
                  <a:ext uri="{FF2B5EF4-FFF2-40B4-BE49-F238E27FC236}">
                    <a16:creationId xmlns:a16="http://schemas.microsoft.com/office/drawing/2014/main" id="{6850057B-45FD-FC3E-7959-9A1318246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2"/>
                <a:ext cx="1403" cy="35"/>
              </a:xfrm>
              <a:prstGeom prst="rect">
                <a:avLst/>
              </a:prstGeom>
              <a:solidFill>
                <a:srgbClr val="C8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Rectangle 9">
                <a:extLst>
                  <a:ext uri="{FF2B5EF4-FFF2-40B4-BE49-F238E27FC236}">
                    <a16:creationId xmlns:a16="http://schemas.microsoft.com/office/drawing/2014/main" id="{E76C3622-79B7-C94C-506E-9E84769B4A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58"/>
                <a:ext cx="1403" cy="35"/>
              </a:xfrm>
              <a:prstGeom prst="rect">
                <a:avLst/>
              </a:prstGeom>
              <a:solidFill>
                <a:srgbClr val="BE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Rectangle 10">
                <a:extLst>
                  <a:ext uri="{FF2B5EF4-FFF2-40B4-BE49-F238E27FC236}">
                    <a16:creationId xmlns:a16="http://schemas.microsoft.com/office/drawing/2014/main" id="{5C45F503-9E12-9AF9-DD31-B0D562AE26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54"/>
                <a:ext cx="1403" cy="35"/>
              </a:xfrm>
              <a:prstGeom prst="rect">
                <a:avLst/>
              </a:prstGeom>
              <a:solidFill>
                <a:srgbClr val="B49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EDCC58D2-6D90-0A1A-8BD9-05DFAE1F8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53"/>
                <a:ext cx="1403" cy="35"/>
              </a:xfrm>
              <a:custGeom>
                <a:avLst/>
                <a:gdLst>
                  <a:gd name="T0" fmla="*/ 2 w 4902"/>
                  <a:gd name="T1" fmla="*/ 3 h 3"/>
                  <a:gd name="T2" fmla="*/ 4902 w 4902"/>
                  <a:gd name="T3" fmla="*/ 3 h 3"/>
                  <a:gd name="T4" fmla="*/ 4900 w 4902"/>
                  <a:gd name="T5" fmla="*/ 0 h 3"/>
                  <a:gd name="T6" fmla="*/ 0 w 4902"/>
                  <a:gd name="T7" fmla="*/ 0 h 3"/>
                  <a:gd name="T8" fmla="*/ 2 w 490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2" y="3"/>
                    </a:moveTo>
                    <a:lnTo>
                      <a:pt x="4902" y="3"/>
                    </a:lnTo>
                    <a:lnTo>
                      <a:pt x="4900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B1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03CB454B-2A8B-87A6-E393-F1348D8B03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51"/>
                <a:ext cx="1403" cy="35"/>
              </a:xfrm>
              <a:custGeom>
                <a:avLst/>
                <a:gdLst>
                  <a:gd name="T0" fmla="*/ 0 w 4902"/>
                  <a:gd name="T1" fmla="*/ 3 h 3"/>
                  <a:gd name="T2" fmla="*/ 4900 w 4902"/>
                  <a:gd name="T3" fmla="*/ 3 h 3"/>
                  <a:gd name="T4" fmla="*/ 4902 w 4902"/>
                  <a:gd name="T5" fmla="*/ 0 h 3"/>
                  <a:gd name="T6" fmla="*/ 2 w 4902"/>
                  <a:gd name="T7" fmla="*/ 0 h 3"/>
                  <a:gd name="T8" fmla="*/ 0 w 490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0" y="3"/>
                    </a:moveTo>
                    <a:lnTo>
                      <a:pt x="4900" y="3"/>
                    </a:lnTo>
                    <a:lnTo>
                      <a:pt x="4902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E8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Rectangle 13">
                <a:extLst>
                  <a:ext uri="{FF2B5EF4-FFF2-40B4-BE49-F238E27FC236}">
                    <a16:creationId xmlns:a16="http://schemas.microsoft.com/office/drawing/2014/main" id="{51BCE8AF-8623-02EA-F986-66A49269B7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9"/>
                <a:ext cx="1403" cy="35"/>
              </a:xfrm>
              <a:prstGeom prst="rect">
                <a:avLst/>
              </a:prstGeom>
              <a:solidFill>
                <a:srgbClr val="AA85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Rectangle 14">
                <a:extLst>
                  <a:ext uri="{FF2B5EF4-FFF2-40B4-BE49-F238E27FC236}">
                    <a16:creationId xmlns:a16="http://schemas.microsoft.com/office/drawing/2014/main" id="{573F843D-6DE1-D909-6C7A-F11593FBC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5"/>
                <a:ext cx="1403" cy="35"/>
              </a:xfrm>
              <a:prstGeom prst="rect">
                <a:avLst/>
              </a:prstGeom>
              <a:solidFill>
                <a:srgbClr val="A0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Rectangle 15">
                <a:extLst>
                  <a:ext uri="{FF2B5EF4-FFF2-40B4-BE49-F238E27FC236}">
                    <a16:creationId xmlns:a16="http://schemas.microsoft.com/office/drawing/2014/main" id="{452621AF-95DF-A82D-E122-61FCEEA05F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2"/>
                <a:ext cx="1403" cy="35"/>
              </a:xfrm>
              <a:prstGeom prst="rect">
                <a:avLst/>
              </a:prstGeom>
              <a:solidFill>
                <a:srgbClr val="97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Rectangle 16">
                <a:extLst>
                  <a:ext uri="{FF2B5EF4-FFF2-40B4-BE49-F238E27FC236}">
                    <a16:creationId xmlns:a16="http://schemas.microsoft.com/office/drawing/2014/main" id="{7B540258-BC3C-773E-DFAD-3D8B17F414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38"/>
                <a:ext cx="1403" cy="35"/>
              </a:xfrm>
              <a:prstGeom prst="rect">
                <a:avLst/>
              </a:prstGeom>
              <a:solidFill>
                <a:srgbClr val="90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Rectangle 17">
                <a:extLst>
                  <a:ext uri="{FF2B5EF4-FFF2-40B4-BE49-F238E27FC236}">
                    <a16:creationId xmlns:a16="http://schemas.microsoft.com/office/drawing/2014/main" id="{7B3C52A0-381E-EE13-2AC0-8D6935ACD5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33"/>
                <a:ext cx="1403" cy="35"/>
              </a:xfrm>
              <a:prstGeom prst="rect">
                <a:avLst/>
              </a:prstGeom>
              <a:solidFill>
                <a:srgbClr val="834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Rectangle 18">
                <a:extLst>
                  <a:ext uri="{FF2B5EF4-FFF2-40B4-BE49-F238E27FC236}">
                    <a16:creationId xmlns:a16="http://schemas.microsoft.com/office/drawing/2014/main" id="{0DBBC294-2657-FEFC-80E9-09E3E0BBD2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78"/>
                <a:ext cx="1403" cy="35"/>
              </a:xfrm>
              <a:prstGeom prst="rect">
                <a:avLst/>
              </a:prstGeom>
              <a:solidFill>
                <a:srgbClr val="DF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Rectangle 19">
                <a:extLst>
                  <a:ext uri="{FF2B5EF4-FFF2-40B4-BE49-F238E27FC236}">
                    <a16:creationId xmlns:a16="http://schemas.microsoft.com/office/drawing/2014/main" id="{BC067E4C-A582-9895-E8CE-B3B9DF4ACB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2"/>
                <a:ext cx="1403" cy="35"/>
              </a:xfrm>
              <a:prstGeom prst="rect">
                <a:avLst/>
              </a:prstGeom>
              <a:solidFill>
                <a:srgbClr val="D5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Rectangle 20">
                <a:extLst>
                  <a:ext uri="{FF2B5EF4-FFF2-40B4-BE49-F238E27FC236}">
                    <a16:creationId xmlns:a16="http://schemas.microsoft.com/office/drawing/2014/main" id="{2B2795E4-A01A-1A48-C382-A9A9A8535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6"/>
                <a:ext cx="1403" cy="35"/>
              </a:xfrm>
              <a:prstGeom prst="rect">
                <a:avLst/>
              </a:prstGeom>
              <a:solidFill>
                <a:srgbClr val="CBBB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Rectangle 21">
                <a:extLst>
                  <a:ext uri="{FF2B5EF4-FFF2-40B4-BE49-F238E27FC236}">
                    <a16:creationId xmlns:a16="http://schemas.microsoft.com/office/drawing/2014/main" id="{4A0F10C2-1B1C-56EA-3F78-F07FA62341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9"/>
                <a:ext cx="1403" cy="35"/>
              </a:xfrm>
              <a:prstGeom prst="rect">
                <a:avLst/>
              </a:prstGeom>
              <a:solidFill>
                <a:srgbClr val="C5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Rectangle 22">
                <a:extLst>
                  <a:ext uri="{FF2B5EF4-FFF2-40B4-BE49-F238E27FC236}">
                    <a16:creationId xmlns:a16="http://schemas.microsoft.com/office/drawing/2014/main" id="{5B3587F8-8DB7-CF21-206B-2ABA87D89D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93"/>
                <a:ext cx="1403" cy="35"/>
              </a:xfrm>
              <a:prstGeom prst="rect">
                <a:avLst/>
              </a:prstGeom>
              <a:solidFill>
                <a:srgbClr val="BB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Freeform 23">
                <a:extLst>
                  <a:ext uri="{FF2B5EF4-FFF2-40B4-BE49-F238E27FC236}">
                    <a16:creationId xmlns:a16="http://schemas.microsoft.com/office/drawing/2014/main" id="{D3448ECA-E7BA-30C6-F906-4C43BA63A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97"/>
                <a:ext cx="1403" cy="35"/>
              </a:xfrm>
              <a:custGeom>
                <a:avLst/>
                <a:gdLst>
                  <a:gd name="T0" fmla="*/ 2 w 4902"/>
                  <a:gd name="T1" fmla="*/ 0 h 3"/>
                  <a:gd name="T2" fmla="*/ 4902 w 4902"/>
                  <a:gd name="T3" fmla="*/ 0 h 3"/>
                  <a:gd name="T4" fmla="*/ 4900 w 4902"/>
                  <a:gd name="T5" fmla="*/ 3 h 3"/>
                  <a:gd name="T6" fmla="*/ 0 w 4902"/>
                  <a:gd name="T7" fmla="*/ 3 h 3"/>
                  <a:gd name="T8" fmla="*/ 2 w 490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2" y="0"/>
                    </a:moveTo>
                    <a:lnTo>
                      <a:pt x="4902" y="0"/>
                    </a:lnTo>
                    <a:lnTo>
                      <a:pt x="4900" y="3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1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Freeform 24">
                <a:extLst>
                  <a:ext uri="{FF2B5EF4-FFF2-40B4-BE49-F238E27FC236}">
                    <a16:creationId xmlns:a16="http://schemas.microsoft.com/office/drawing/2014/main" id="{E18E8503-2A60-160F-253D-3FA2C5E61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99"/>
                <a:ext cx="1403" cy="35"/>
              </a:xfrm>
              <a:custGeom>
                <a:avLst/>
                <a:gdLst>
                  <a:gd name="T0" fmla="*/ 0 w 4902"/>
                  <a:gd name="T1" fmla="*/ 0 h 4"/>
                  <a:gd name="T2" fmla="*/ 4900 w 4902"/>
                  <a:gd name="T3" fmla="*/ 0 h 4"/>
                  <a:gd name="T4" fmla="*/ 4902 w 4902"/>
                  <a:gd name="T5" fmla="*/ 4 h 4"/>
                  <a:gd name="T6" fmla="*/ 2 w 4902"/>
                  <a:gd name="T7" fmla="*/ 4 h 4"/>
                  <a:gd name="T8" fmla="*/ 0 w 490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4">
                    <a:moveTo>
                      <a:pt x="0" y="0"/>
                    </a:moveTo>
                    <a:lnTo>
                      <a:pt x="4900" y="0"/>
                    </a:lnTo>
                    <a:lnTo>
                      <a:pt x="490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8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Rectangle 25">
                <a:extLst>
                  <a:ext uri="{FF2B5EF4-FFF2-40B4-BE49-F238E27FC236}">
                    <a16:creationId xmlns:a16="http://schemas.microsoft.com/office/drawing/2014/main" id="{412BEBA0-A5D6-C199-AE3B-A9C23CA55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02"/>
                <a:ext cx="1403" cy="35"/>
              </a:xfrm>
              <a:prstGeom prst="rect">
                <a:avLst/>
              </a:prstGeom>
              <a:solidFill>
                <a:srgbClr val="A7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Rectangle 26">
                <a:extLst>
                  <a:ext uri="{FF2B5EF4-FFF2-40B4-BE49-F238E27FC236}">
                    <a16:creationId xmlns:a16="http://schemas.microsoft.com/office/drawing/2014/main" id="{F292EFC5-C666-11BB-A7EC-95106FD06F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06"/>
                <a:ext cx="1403" cy="35"/>
              </a:xfrm>
              <a:prstGeom prst="rect">
                <a:avLst/>
              </a:prstGeom>
              <a:solidFill>
                <a:srgbClr val="9D7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Rectangle 27">
                <a:extLst>
                  <a:ext uri="{FF2B5EF4-FFF2-40B4-BE49-F238E27FC236}">
                    <a16:creationId xmlns:a16="http://schemas.microsoft.com/office/drawing/2014/main" id="{EFCA4058-4AF5-A705-B12D-D0C4B061AE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10"/>
                <a:ext cx="1403" cy="35"/>
              </a:xfrm>
              <a:prstGeom prst="rect">
                <a:avLst/>
              </a:prstGeom>
              <a:solidFill>
                <a:srgbClr val="936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Rectangle 28">
                <a:extLst>
                  <a:ext uri="{FF2B5EF4-FFF2-40B4-BE49-F238E27FC236}">
                    <a16:creationId xmlns:a16="http://schemas.microsoft.com/office/drawing/2014/main" id="{C46C55CA-0CFA-E3FE-BA8D-411F5F16C1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22"/>
                <a:ext cx="1387" cy="27"/>
              </a:xfrm>
              <a:prstGeom prst="rect">
                <a:avLst/>
              </a:prstGeom>
              <a:solidFill>
                <a:srgbClr val="89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Rectangle 29">
                <a:extLst>
                  <a:ext uri="{FF2B5EF4-FFF2-40B4-BE49-F238E27FC236}">
                    <a16:creationId xmlns:a16="http://schemas.microsoft.com/office/drawing/2014/main" id="{CF141905-5F94-28ED-7315-464D0702A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26"/>
                <a:ext cx="1411" cy="27"/>
              </a:xfrm>
              <a:prstGeom prst="rect">
                <a:avLst/>
              </a:prstGeom>
              <a:solidFill>
                <a:srgbClr val="8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Rectangle 30">
                <a:extLst>
                  <a:ext uri="{FF2B5EF4-FFF2-40B4-BE49-F238E27FC236}">
                    <a16:creationId xmlns:a16="http://schemas.microsoft.com/office/drawing/2014/main" id="{F33CAB2C-C8FF-AEBA-0F9F-92DFB04E86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554" y="3293"/>
                <a:ext cx="1419" cy="2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Rectangle 31">
                <a:extLst>
                  <a:ext uri="{FF2B5EF4-FFF2-40B4-BE49-F238E27FC236}">
                    <a16:creationId xmlns:a16="http://schemas.microsoft.com/office/drawing/2014/main" id="{D90EEAD4-0075-0829-375F-8C1AFFCF78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188"/>
                <a:ext cx="1403" cy="36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Freeform 32">
                <a:extLst>
                  <a:ext uri="{FF2B5EF4-FFF2-40B4-BE49-F238E27FC236}">
                    <a16:creationId xmlns:a16="http://schemas.microsoft.com/office/drawing/2014/main" id="{D9355A8E-9482-C493-46EA-6012EE58A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2016"/>
                <a:ext cx="956" cy="1180"/>
              </a:xfrm>
              <a:custGeom>
                <a:avLst/>
                <a:gdLst>
                  <a:gd name="T0" fmla="*/ 0 w 3546"/>
                  <a:gd name="T1" fmla="*/ 2292 h 2410"/>
                  <a:gd name="T2" fmla="*/ 0 w 3546"/>
                  <a:gd name="T3" fmla="*/ 2410 h 2410"/>
                  <a:gd name="T4" fmla="*/ 3546 w 3546"/>
                  <a:gd name="T5" fmla="*/ 2410 h 2410"/>
                  <a:gd name="T6" fmla="*/ 3546 w 3546"/>
                  <a:gd name="T7" fmla="*/ 2292 h 2410"/>
                  <a:gd name="T8" fmla="*/ 3159 w 3546"/>
                  <a:gd name="T9" fmla="*/ 2292 h 2410"/>
                  <a:gd name="T10" fmla="*/ 3159 w 3546"/>
                  <a:gd name="T11" fmla="*/ 0 h 2410"/>
                  <a:gd name="T12" fmla="*/ 3095 w 3546"/>
                  <a:gd name="T13" fmla="*/ 0 h 2410"/>
                  <a:gd name="T14" fmla="*/ 3095 w 3546"/>
                  <a:gd name="T15" fmla="*/ 2292 h 2410"/>
                  <a:gd name="T16" fmla="*/ 0 w 3546"/>
                  <a:gd name="T17" fmla="*/ 2292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46" h="2410">
                    <a:moveTo>
                      <a:pt x="0" y="2292"/>
                    </a:moveTo>
                    <a:lnTo>
                      <a:pt x="0" y="2410"/>
                    </a:lnTo>
                    <a:lnTo>
                      <a:pt x="3546" y="2410"/>
                    </a:lnTo>
                    <a:lnTo>
                      <a:pt x="3546" y="2292"/>
                    </a:lnTo>
                    <a:lnTo>
                      <a:pt x="3159" y="2292"/>
                    </a:lnTo>
                    <a:lnTo>
                      <a:pt x="3159" y="0"/>
                    </a:lnTo>
                    <a:lnTo>
                      <a:pt x="3095" y="0"/>
                    </a:lnTo>
                    <a:lnTo>
                      <a:pt x="3095" y="2292"/>
                    </a:lnTo>
                    <a:lnTo>
                      <a:pt x="0" y="2292"/>
                    </a:lnTo>
                    <a:close/>
                  </a:path>
                </a:pathLst>
              </a:custGeom>
              <a:solidFill>
                <a:srgbClr val="FF804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Rectangle 33">
                <a:extLst>
                  <a:ext uri="{FF2B5EF4-FFF2-40B4-BE49-F238E27FC236}">
                    <a16:creationId xmlns:a16="http://schemas.microsoft.com/office/drawing/2014/main" id="{1840B354-BCD2-8363-E50E-090C28ADE2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" y="3341"/>
                <a:ext cx="1396" cy="75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Freeform 34">
                <a:extLst>
                  <a:ext uri="{FF2B5EF4-FFF2-40B4-BE49-F238E27FC236}">
                    <a16:creationId xmlns:a16="http://schemas.microsoft.com/office/drawing/2014/main" id="{8C9C68CB-0931-2CC0-2871-9968017A2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" y="2008"/>
                <a:ext cx="349" cy="1196"/>
              </a:xfrm>
              <a:custGeom>
                <a:avLst/>
                <a:gdLst>
                  <a:gd name="T0" fmla="*/ 387 w 1161"/>
                  <a:gd name="T1" fmla="*/ 0 h 2410"/>
                  <a:gd name="T2" fmla="*/ 387 w 1161"/>
                  <a:gd name="T3" fmla="*/ 2292 h 2410"/>
                  <a:gd name="T4" fmla="*/ 0 w 1161"/>
                  <a:gd name="T5" fmla="*/ 2292 h 2410"/>
                  <a:gd name="T6" fmla="*/ 0 w 1161"/>
                  <a:gd name="T7" fmla="*/ 2410 h 2410"/>
                  <a:gd name="T8" fmla="*/ 1161 w 1161"/>
                  <a:gd name="T9" fmla="*/ 2410 h 2410"/>
                  <a:gd name="T10" fmla="*/ 1161 w 1161"/>
                  <a:gd name="T11" fmla="*/ 2292 h 2410"/>
                  <a:gd name="T12" fmla="*/ 453 w 1161"/>
                  <a:gd name="T13" fmla="*/ 2292 h 2410"/>
                  <a:gd name="T14" fmla="*/ 453 w 1161"/>
                  <a:gd name="T15" fmla="*/ 0 h 2410"/>
                  <a:gd name="T16" fmla="*/ 387 w 1161"/>
                  <a:gd name="T17" fmla="*/ 0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1" h="2410">
                    <a:moveTo>
                      <a:pt x="387" y="0"/>
                    </a:moveTo>
                    <a:lnTo>
                      <a:pt x="387" y="2292"/>
                    </a:lnTo>
                    <a:lnTo>
                      <a:pt x="0" y="2292"/>
                    </a:lnTo>
                    <a:lnTo>
                      <a:pt x="0" y="2410"/>
                    </a:lnTo>
                    <a:lnTo>
                      <a:pt x="1161" y="2410"/>
                    </a:lnTo>
                    <a:lnTo>
                      <a:pt x="1161" y="2292"/>
                    </a:lnTo>
                    <a:lnTo>
                      <a:pt x="453" y="2292"/>
                    </a:lnTo>
                    <a:lnTo>
                      <a:pt x="453" y="0"/>
                    </a:lnTo>
                    <a:lnTo>
                      <a:pt x="387" y="0"/>
                    </a:lnTo>
                    <a:close/>
                  </a:path>
                </a:pathLst>
              </a:custGeom>
              <a:solidFill>
                <a:srgbClr val="FF804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aphicFrame>
            <p:nvGraphicFramePr>
              <p:cNvPr id="54" name="Object 35">
                <a:extLst>
                  <a:ext uri="{FF2B5EF4-FFF2-40B4-BE49-F238E27FC236}">
                    <a16:creationId xmlns:a16="http://schemas.microsoft.com/office/drawing/2014/main" id="{5992BEB7-E36A-888F-5675-6FDD5BF1D39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44" y="2121"/>
              <a:ext cx="234" cy="100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VISIO" r:id="rId2" imgW="749808" imgH="2020824" progId="Visio.Drawing.11">
                      <p:embed/>
                    </p:oleObj>
                  </mc:Choice>
                  <mc:Fallback>
                    <p:oleObj name="VISIO" r:id="rId2" imgW="749808" imgH="2020824" progId="Visio.Drawing.11">
                      <p:embed/>
                      <p:pic>
                        <p:nvPicPr>
                          <p:cNvPr id="71" name="Object 35">
                            <a:extLst>
                              <a:ext uri="{FF2B5EF4-FFF2-40B4-BE49-F238E27FC236}">
                                <a16:creationId xmlns:a16="http://schemas.microsoft.com/office/drawing/2014/main" id="{9F01340B-B5FC-9328-59F6-6C9E4AE11A61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4" y="2121"/>
                            <a:ext cx="234" cy="100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5" name="Rectangle 36">
                <a:extLst>
                  <a:ext uri="{FF2B5EF4-FFF2-40B4-BE49-F238E27FC236}">
                    <a16:creationId xmlns:a16="http://schemas.microsoft.com/office/drawing/2014/main" id="{BCFFC50B-6282-320A-7000-ED1E4F0F43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3" y="1896"/>
                <a:ext cx="1923" cy="3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Rectangle 37">
                <a:extLst>
                  <a:ext uri="{FF2B5EF4-FFF2-40B4-BE49-F238E27FC236}">
                    <a16:creationId xmlns:a16="http://schemas.microsoft.com/office/drawing/2014/main" id="{211787A5-23A6-0639-D6F5-3E39037D0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3" y="1764"/>
                <a:ext cx="1883" cy="6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Rectangle 38">
                <a:extLst>
                  <a:ext uri="{FF2B5EF4-FFF2-40B4-BE49-F238E27FC236}">
                    <a16:creationId xmlns:a16="http://schemas.microsoft.com/office/drawing/2014/main" id="{A867F91B-3A80-D56A-6F24-2D9ED09F9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6" y="1709"/>
                <a:ext cx="1890" cy="66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Rectangle 39">
                <a:extLst>
                  <a:ext uri="{FF2B5EF4-FFF2-40B4-BE49-F238E27FC236}">
                    <a16:creationId xmlns:a16="http://schemas.microsoft.com/office/drawing/2014/main" id="{B49A6EAA-3B85-9D6C-7484-CDC5410AE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6" y="1933"/>
                <a:ext cx="1882" cy="66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Rectangle 40">
                <a:extLst>
                  <a:ext uri="{FF2B5EF4-FFF2-40B4-BE49-F238E27FC236}">
                    <a16:creationId xmlns:a16="http://schemas.microsoft.com/office/drawing/2014/main" id="{61A8340C-9AC7-1EC9-25EC-A8B7CCF186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4" y="1932"/>
                <a:ext cx="136" cy="6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Oval 42">
              <a:extLst>
                <a:ext uri="{FF2B5EF4-FFF2-40B4-BE49-F238E27FC236}">
                  <a16:creationId xmlns:a16="http://schemas.microsoft.com/office/drawing/2014/main" id="{5F52FBB1-DDEA-5E04-63F6-A8EB90405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8000" y="3016282"/>
              <a:ext cx="654017" cy="761936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F5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aphicFrame>
          <p:nvGraphicFramePr>
            <p:cNvPr id="20" name="Object 43">
              <a:extLst>
                <a:ext uri="{FF2B5EF4-FFF2-40B4-BE49-F238E27FC236}">
                  <a16:creationId xmlns:a16="http://schemas.microsoft.com/office/drawing/2014/main" id="{1EEFBA1A-1155-47C4-1A8B-9AF224BB2659}"/>
                </a:ext>
              </a:extLst>
            </p:cNvPr>
            <p:cNvGraphicFramePr>
              <a:graphicFrameLocks noGrp="1" noChangeAspect="1"/>
            </p:cNvGraphicFramePr>
            <p:nvPr>
              <p:ph idx="1"/>
            </p:nvPr>
          </p:nvGraphicFramePr>
          <p:xfrm>
            <a:off x="1801813" y="3327400"/>
            <a:ext cx="4662487" cy="160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ISIO" r:id="rId4" imgW="4660245" imgH="159754" progId="Visio.Drawing.11">
                    <p:embed/>
                  </p:oleObj>
                </mc:Choice>
                <mc:Fallback>
                  <p:oleObj name="VISIO" r:id="rId4" imgW="4660245" imgH="159754" progId="Visio.Drawing.11">
                    <p:embed/>
                    <p:pic>
                      <p:nvPicPr>
                        <p:cNvPr id="37" name="Object 43">
                          <a:extLst>
                            <a:ext uri="{FF2B5EF4-FFF2-40B4-BE49-F238E27FC236}">
                              <a16:creationId xmlns:a16="http://schemas.microsoft.com/office/drawing/2014/main" id="{953621A8-408E-0F18-51FA-0F79D58CF722}"/>
                            </a:ext>
                          </a:extLst>
                        </p:cNvPr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1813" y="3327400"/>
                          <a:ext cx="4662487" cy="1603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Oval 44">
              <a:extLst>
                <a:ext uri="{FF2B5EF4-FFF2-40B4-BE49-F238E27FC236}">
                  <a16:creationId xmlns:a16="http://schemas.microsoft.com/office/drawing/2014/main" id="{4A659656-0B50-9ADE-E9B5-C4E8B03FE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1625600"/>
              <a:ext cx="342900" cy="1397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Line 45">
              <a:extLst>
                <a:ext uri="{FF2B5EF4-FFF2-40B4-BE49-F238E27FC236}">
                  <a16:creationId xmlns:a16="http://schemas.microsoft.com/office/drawing/2014/main" id="{368B0B20-AB70-98BD-DE65-FF39061DCA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0900" y="1689100"/>
              <a:ext cx="3175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B1C5D99E-CE28-378D-EC4F-4DA322C20A51}"/>
              </a:ext>
            </a:extLst>
          </p:cNvPr>
          <p:cNvSpPr/>
          <p:nvPr/>
        </p:nvSpPr>
        <p:spPr>
          <a:xfrm>
            <a:off x="5944272" y="2038841"/>
            <a:ext cx="1021556" cy="885825"/>
          </a:xfrm>
          <a:custGeom>
            <a:avLst/>
            <a:gdLst>
              <a:gd name="connsiteX0" fmla="*/ 666750 w 1362075"/>
              <a:gd name="connsiteY0" fmla="*/ 752475 h 1181100"/>
              <a:gd name="connsiteX1" fmla="*/ 0 w 1362075"/>
              <a:gd name="connsiteY1" fmla="*/ 752475 h 1181100"/>
              <a:gd name="connsiteX2" fmla="*/ 0 w 1362075"/>
              <a:gd name="connsiteY2" fmla="*/ 1181100 h 1181100"/>
              <a:gd name="connsiteX3" fmla="*/ 1362075 w 1362075"/>
              <a:gd name="connsiteY3" fmla="*/ 1181100 h 1181100"/>
              <a:gd name="connsiteX4" fmla="*/ 1362075 w 1362075"/>
              <a:gd name="connsiteY4" fmla="*/ 771525 h 1181100"/>
              <a:gd name="connsiteX5" fmla="*/ 1162050 w 1362075"/>
              <a:gd name="connsiteY5" fmla="*/ 771525 h 1181100"/>
              <a:gd name="connsiteX6" fmla="*/ 1162050 w 1362075"/>
              <a:gd name="connsiteY6" fmla="*/ 0 h 1181100"/>
              <a:gd name="connsiteX7" fmla="*/ 666750 w 1362075"/>
              <a:gd name="connsiteY7" fmla="*/ 0 h 1181100"/>
              <a:gd name="connsiteX8" fmla="*/ 666750 w 1362075"/>
              <a:gd name="connsiteY8" fmla="*/ 752475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2075" h="1181100">
                <a:moveTo>
                  <a:pt x="666750" y="752475"/>
                </a:moveTo>
                <a:lnTo>
                  <a:pt x="0" y="752475"/>
                </a:lnTo>
                <a:lnTo>
                  <a:pt x="0" y="1181100"/>
                </a:lnTo>
                <a:lnTo>
                  <a:pt x="1362075" y="1181100"/>
                </a:lnTo>
                <a:lnTo>
                  <a:pt x="1362075" y="771525"/>
                </a:lnTo>
                <a:lnTo>
                  <a:pt x="1162050" y="771525"/>
                </a:lnTo>
                <a:lnTo>
                  <a:pt x="1162050" y="0"/>
                </a:lnTo>
                <a:lnTo>
                  <a:pt x="666750" y="0"/>
                </a:lnTo>
                <a:lnTo>
                  <a:pt x="666750" y="752475"/>
                </a:lnTo>
                <a:close/>
              </a:path>
            </a:pathLst>
          </a:custGeom>
          <a:noFill/>
          <a:ln w="190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C672109-71B5-E532-0C76-99AD085EEEB7}"/>
              </a:ext>
            </a:extLst>
          </p:cNvPr>
          <p:cNvSpPr txBox="1"/>
          <p:nvPr/>
        </p:nvSpPr>
        <p:spPr>
          <a:xfrm>
            <a:off x="6932154" y="2225554"/>
            <a:ext cx="2156093" cy="461665"/>
          </a:xfrm>
          <a:prstGeom prst="rect">
            <a:avLst/>
          </a:prstGeom>
          <a:noFill/>
          <a:ln w="19050">
            <a:solidFill>
              <a:srgbClr val="0065A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Power Extraction and Transfer Structure (PETS)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B25AAAD-BBBE-086A-2B42-1DD2D50484EF}"/>
              </a:ext>
            </a:extLst>
          </p:cNvPr>
          <p:cNvSpPr/>
          <p:nvPr/>
        </p:nvSpPr>
        <p:spPr>
          <a:xfrm>
            <a:off x="6386525" y="1759412"/>
            <a:ext cx="1286534" cy="242967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16C2B26-E2A0-A2C3-653C-E58866D9ECB5}"/>
              </a:ext>
            </a:extLst>
          </p:cNvPr>
          <p:cNvSpPr txBox="1"/>
          <p:nvPr/>
        </p:nvSpPr>
        <p:spPr>
          <a:xfrm>
            <a:off x="7657696" y="1845933"/>
            <a:ext cx="1138096" cy="2769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Accelerator</a:t>
            </a:r>
          </a:p>
        </p:txBody>
      </p:sp>
      <p:sp>
        <p:nvSpPr>
          <p:cNvPr id="67" name="Text Placeholder 4">
            <a:extLst>
              <a:ext uri="{FF2B5EF4-FFF2-40B4-BE49-F238E27FC236}">
                <a16:creationId xmlns:a16="http://schemas.microsoft.com/office/drawing/2014/main" id="{4E5781BC-4E33-B0E8-189A-1E5673038432}"/>
              </a:ext>
            </a:extLst>
          </p:cNvPr>
          <p:cNvSpPr txBox="1">
            <a:spLocks/>
          </p:cNvSpPr>
          <p:nvPr/>
        </p:nvSpPr>
        <p:spPr>
          <a:xfrm>
            <a:off x="5565232" y="1167422"/>
            <a:ext cx="3523015" cy="6310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958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667" b="1" kern="1200" baseline="0">
                <a:solidFill>
                  <a:srgbClr val="0065A2"/>
                </a:solidFill>
                <a:latin typeface="+mn-lt"/>
                <a:ea typeface="+mn-ea"/>
                <a:cs typeface="+mn-cs"/>
              </a:defRPr>
            </a:lvl1pPr>
            <a:lvl2pPr marL="694249" indent="-315376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007" indent="-249760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49881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754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000" dirty="0">
                <a:solidFill>
                  <a:schemeClr val="accent3"/>
                </a:solidFill>
                <a:latin typeface="Arial"/>
              </a:rPr>
              <a:t>Structure Wakefield Acceleration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12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E0847-E995-F67E-0269-D00E4B2CB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22F448B3-F9C1-BD11-1822-1BFF89E4E7E1}"/>
              </a:ext>
            </a:extLst>
          </p:cNvPr>
          <p:cNvSpPr txBox="1">
            <a:spLocks/>
          </p:cNvSpPr>
          <p:nvPr/>
        </p:nvSpPr>
        <p:spPr>
          <a:xfrm>
            <a:off x="4351721" y="4801418"/>
            <a:ext cx="750850" cy="202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60" dirty="0"/>
              <a:t>30/30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DEDF99-632A-A3D5-63C2-50060D62696D}"/>
              </a:ext>
            </a:extLst>
          </p:cNvPr>
          <p:cNvSpPr txBox="1"/>
          <p:nvPr/>
        </p:nvSpPr>
        <p:spPr>
          <a:xfrm>
            <a:off x="1607231" y="7034"/>
            <a:ext cx="70795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Tx/>
              <a:buNone/>
            </a:pPr>
            <a:r>
              <a:rPr lang="en-US" sz="2000" b="1" dirty="0">
                <a:solidFill>
                  <a:srgbClr val="FFFF00"/>
                </a:solidFill>
              </a:rPr>
              <a:t>Summary </a:t>
            </a:r>
            <a:r>
              <a:rPr lang="en-US" sz="2000" b="1" dirty="0">
                <a:solidFill>
                  <a:srgbClr val="FFFF00"/>
                </a:solidFill>
                <a:sym typeface="Wingdings" panose="05000000000000000000" pitchFamily="2" charset="2"/>
              </a:rPr>
              <a:t> </a:t>
            </a:r>
            <a:r>
              <a:rPr lang="en-US" sz="2000" b="1" dirty="0">
                <a:solidFill>
                  <a:srgbClr val="FFFF00"/>
                </a:solidFill>
              </a:rPr>
              <a:t>SWFA: SHORT-PULSE REGIME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8927D3-7284-9231-A00E-3B144CDF015D}"/>
              </a:ext>
            </a:extLst>
          </p:cNvPr>
          <p:cNvGrpSpPr/>
          <p:nvPr/>
        </p:nvGrpSpPr>
        <p:grpSpPr>
          <a:xfrm>
            <a:off x="246519" y="534942"/>
            <a:ext cx="4105202" cy="3165521"/>
            <a:chOff x="4884054" y="482554"/>
            <a:chExt cx="4105202" cy="3165521"/>
          </a:xfrm>
        </p:grpSpPr>
        <p:sp>
          <p:nvSpPr>
            <p:cNvPr id="5" name="Content Placeholder 5">
              <a:extLst>
                <a:ext uri="{FF2B5EF4-FFF2-40B4-BE49-F238E27FC236}">
                  <a16:creationId xmlns:a16="http://schemas.microsoft.com/office/drawing/2014/main" id="{817304A7-48D1-85F7-0F15-489AD3775C78}"/>
                </a:ext>
              </a:extLst>
            </p:cNvPr>
            <p:cNvSpPr txBox="1">
              <a:spLocks/>
            </p:cNvSpPr>
            <p:nvPr/>
          </p:nvSpPr>
          <p:spPr>
            <a:xfrm>
              <a:off x="4884054" y="858066"/>
              <a:ext cx="4105202" cy="2790009"/>
            </a:xfrm>
            <a:prstGeom prst="rect">
              <a:avLst/>
            </a:prstGeom>
          </p:spPr>
          <p:txBody>
            <a:bodyPr/>
            <a:lstStyle>
              <a:lvl1pPr marL="173034" indent="-173034" algn="l" defTabSz="457189" rtl="0" eaLnBrk="1" latinLnBrk="0" hangingPunct="1"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  <a:defRPr sz="1800" kern="1200" baseline="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20687" indent="-236532" algn="l" defTabSz="457189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3255" indent="-187320" algn="l" defTabSz="457189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87411" indent="-171446" algn="l" defTabSz="457189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566" indent="-171446" algn="l" defTabSz="457189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5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chemeClr val="bg1"/>
                </a:buClr>
                <a:buNone/>
              </a:pPr>
              <a:r>
                <a:rPr lang="en-US" sz="1600" b="1" dirty="0">
                  <a:solidFill>
                    <a:schemeClr val="bg1"/>
                  </a:solidFill>
                </a:rPr>
                <a:t>Near term Demonstrators</a:t>
              </a:r>
            </a:p>
            <a:p>
              <a:pPr marL="366711" indent="-257175">
                <a:spcBef>
                  <a:spcPts val="0"/>
                </a:spcBef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10 MeV Upgrade </a:t>
              </a:r>
              <a:r>
                <a:rPr lang="en-US" sz="1400" dirty="0" err="1">
                  <a:solidFill>
                    <a:schemeClr val="bg1"/>
                  </a:solidFill>
                </a:rPr>
                <a:t>Xgun</a:t>
              </a:r>
              <a:r>
                <a:rPr lang="en-US" sz="1400" dirty="0">
                  <a:solidFill>
                    <a:schemeClr val="bg1"/>
                  </a:solidFill>
                </a:rPr>
                <a:t> and </a:t>
              </a:r>
              <a:r>
                <a:rPr lang="en-US" sz="1400" dirty="0" err="1">
                  <a:solidFill>
                    <a:schemeClr val="bg1"/>
                  </a:solidFill>
                </a:rPr>
                <a:t>Xlinac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</a:p>
            <a:p>
              <a:pPr marL="366711" indent="-257175">
                <a:spcBef>
                  <a:spcPts val="0"/>
                </a:spcBef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100 MeV high-brightness </a:t>
              </a:r>
              <a:r>
                <a:rPr lang="en-US" sz="1400" dirty="0" err="1">
                  <a:solidFill>
                    <a:schemeClr val="bg1"/>
                  </a:solidFill>
                </a:rPr>
                <a:t>Xgun</a:t>
              </a:r>
              <a:r>
                <a:rPr lang="en-US" sz="1400" dirty="0">
                  <a:solidFill>
                    <a:schemeClr val="bg1"/>
                  </a:solidFill>
                </a:rPr>
                <a:t> photoinjector beamline</a:t>
              </a:r>
            </a:p>
            <a:p>
              <a:pPr marL="0" indent="0">
                <a:spcBef>
                  <a:spcPts val="0"/>
                </a:spcBef>
                <a:buClr>
                  <a:schemeClr val="bg1"/>
                </a:buClr>
                <a:buNone/>
              </a:pPr>
              <a:r>
                <a:rPr lang="en-US" sz="1600" b="1" dirty="0">
                  <a:solidFill>
                    <a:schemeClr val="bg1"/>
                  </a:solidFill>
                </a:rPr>
                <a:t>Upgrade AWA drive beam energy from 65 MeV to ~130 MeV</a:t>
              </a:r>
            </a:p>
            <a:p>
              <a:pPr marL="366711" indent="-257175">
                <a:spcBef>
                  <a:spcPts val="0"/>
                </a:spcBef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500 MeV demonstrator</a:t>
              </a:r>
            </a:p>
            <a:p>
              <a:pPr marL="109536" indent="0">
                <a:spcBef>
                  <a:spcPts val="0"/>
                </a:spcBef>
                <a:buClr>
                  <a:schemeClr val="bg1"/>
                </a:buClr>
                <a:buNone/>
              </a:pPr>
              <a:r>
                <a:rPr lang="en-US" sz="1600" b="1" dirty="0">
                  <a:solidFill>
                    <a:schemeClr val="bg1"/>
                  </a:solidFill>
                </a:rPr>
                <a:t>Mid to Long Applications</a:t>
              </a:r>
              <a:endParaRPr lang="en-US" sz="1400" b="1" dirty="0">
                <a:solidFill>
                  <a:schemeClr val="bg1"/>
                </a:solidFill>
              </a:endParaRPr>
            </a:p>
            <a:p>
              <a:pPr marL="366711" indent="-257175">
                <a:spcBef>
                  <a:spcPts val="0"/>
                </a:spcBef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1 GeV water window FEL</a:t>
              </a:r>
            </a:p>
            <a:p>
              <a:pPr marL="366711" indent="-257175">
                <a:spcBef>
                  <a:spcPts val="0"/>
                </a:spcBef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5 GeV XFEL</a:t>
              </a:r>
            </a:p>
            <a:p>
              <a:pPr marL="366711" indent="-257175">
                <a:spcBef>
                  <a:spcPts val="0"/>
                </a:spcBef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Multi-TeV linear collider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B7FA06-1AD9-6A06-E0CF-8081C6185681}"/>
                </a:ext>
              </a:extLst>
            </p:cNvPr>
            <p:cNvSpPr txBox="1"/>
            <p:nvPr/>
          </p:nvSpPr>
          <p:spPr>
            <a:xfrm>
              <a:off x="4912786" y="482554"/>
              <a:ext cx="388668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Clr>
                  <a:schemeClr val="bg1"/>
                </a:buClr>
                <a:buNone/>
              </a:pPr>
              <a:r>
                <a:rPr lang="en-US" sz="2000" b="1" dirty="0">
                  <a:solidFill>
                    <a:srgbClr val="FFFF00"/>
                  </a:solidFill>
                </a:rPr>
                <a:t>NEXT STEPS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FDA8086-A86E-E1FA-8FD7-D2CB29BA2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829" y="1539008"/>
            <a:ext cx="2301340" cy="723928"/>
          </a:xfrm>
          <a:prstGeom prst="rect">
            <a:avLst/>
          </a:prstGeom>
          <a:ln w="25400">
            <a:solidFill>
              <a:srgbClr val="ECAA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E5FBEB-B05A-CD9B-DF96-567FC7A5A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4056" y="2365665"/>
            <a:ext cx="2843495" cy="963120"/>
          </a:xfrm>
          <a:prstGeom prst="rect">
            <a:avLst/>
          </a:prstGeom>
          <a:ln w="28575">
            <a:solidFill>
              <a:srgbClr val="ECAA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C90B39-86F1-ABC2-AB23-87F1BDE70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616" y="3429813"/>
            <a:ext cx="3146667" cy="102311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97700F-9AF2-0797-A27D-124977FCD8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3087" y="508172"/>
            <a:ext cx="888350" cy="784888"/>
          </a:xfrm>
          <a:prstGeom prst="rect">
            <a:avLst/>
          </a:prstGeom>
        </p:spPr>
      </p:pic>
      <p:pic>
        <p:nvPicPr>
          <p:cNvPr id="13" name="图片 73">
            <a:extLst>
              <a:ext uri="{FF2B5EF4-FFF2-40B4-BE49-F238E27FC236}">
                <a16:creationId xmlns:a16="http://schemas.microsoft.com/office/drawing/2014/main" id="{82371A14-59F7-9A78-6223-0138F51C61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9950" y="770763"/>
            <a:ext cx="1487050" cy="52229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8DAC72-8801-EB61-5D8F-FA0B2DB9CE7B}"/>
              </a:ext>
            </a:extLst>
          </p:cNvPr>
          <p:cNvCxnSpPr>
            <a:stCxn id="4" idx="1"/>
          </p:cNvCxnSpPr>
          <p:nvPr/>
        </p:nvCxnSpPr>
        <p:spPr>
          <a:xfrm flipH="1">
            <a:off x="2881313" y="1900972"/>
            <a:ext cx="2957516" cy="97959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E60F9A-8012-6DF1-48CA-7EECA901F39D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2218594" y="2847225"/>
            <a:ext cx="3655462" cy="28326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314FC0C-FA8E-C48B-8297-AAB7FFAE7592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2671763" y="3362125"/>
            <a:ext cx="3206853" cy="57924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163C472-7E21-C063-FD3E-3EFA6489D3D0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3678538" y="900616"/>
            <a:ext cx="2094549" cy="38846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18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E6611D-4323-16BE-B625-76AD8BB500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329873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808DE-E0D9-96C2-758A-E6F5A2AE8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E1037-FA83-8743-5795-BF29DB6FC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9" y="-18820"/>
            <a:ext cx="8372901" cy="621711"/>
          </a:xfrm>
        </p:spPr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4162A-35F0-95FF-19C1-594ECB0F3F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5549" y="642043"/>
            <a:ext cx="8372901" cy="37478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2B117C-3403-FE24-D534-883008089CCF}"/>
              </a:ext>
            </a:extLst>
          </p:cNvPr>
          <p:cNvSpPr txBox="1">
            <a:spLocks/>
          </p:cNvSpPr>
          <p:nvPr/>
        </p:nvSpPr>
        <p:spPr>
          <a:xfrm>
            <a:off x="3644961" y="1157547"/>
            <a:ext cx="5216988" cy="116592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txBody>
          <a:bodyPr vert="horz" lIns="0" tIns="0" rIns="0" bIns="45720" rtlCol="0" anchor="t">
            <a:noAutofit/>
          </a:bodyPr>
          <a:lstStyle>
            <a:lvl1pPr marL="173034" indent="-173034" algn="l" defTabSz="457189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687" indent="-236532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55" indent="-187320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11" indent="-171446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566" indent="-171446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4" marR="0" lvl="0" indent="-173034" algn="l" defTabSz="45718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XFEL (X-ray Free electron laser)</a:t>
            </a:r>
          </a:p>
          <a:p>
            <a:pPr marL="520687" marR="0" lvl="1" indent="-23622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Coherent 42 keV X-rays ala MaRIE (e Matter-Radiation Interactions in Extremes” style)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520687" marR="0" lvl="1" indent="-236532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Using high energy (12 GeV) TBA X- &amp; K-band linac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D23F45-C4C0-0CB8-36E4-44966E97B110}"/>
              </a:ext>
            </a:extLst>
          </p:cNvPr>
          <p:cNvSpPr txBox="1">
            <a:spLocks/>
          </p:cNvSpPr>
          <p:nvPr/>
        </p:nvSpPr>
        <p:spPr>
          <a:xfrm>
            <a:off x="3644961" y="2397138"/>
            <a:ext cx="5216988" cy="116592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txBody>
          <a:bodyPr vert="horz" lIns="0" tIns="0" rIns="0" bIns="45720" rtlCol="0" anchor="t">
            <a:noAutofit/>
          </a:bodyPr>
          <a:lstStyle>
            <a:lvl1pPr marL="173034" indent="-173034" algn="l" defTabSz="457189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687" indent="-236532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55" indent="-187320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11" indent="-171446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566" indent="-171446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4" marR="0" lvl="0" indent="-173034" algn="l" defTabSz="45718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ICS (Inverse Compton Scattering) </a:t>
            </a:r>
          </a:p>
          <a:p>
            <a:pPr marL="520687" marR="0" lvl="1" indent="-23622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Incoherent X-rays (10’s of keV photon bursts for material studies)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520687" marR="0" lvl="1" indent="-236532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Using medium energy (30 MeV) TBA X-band linac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0DA3BBE-8E7A-BFFC-45E5-1286F82F4985}"/>
              </a:ext>
            </a:extLst>
          </p:cNvPr>
          <p:cNvSpPr txBox="1">
            <a:spLocks/>
          </p:cNvSpPr>
          <p:nvPr/>
        </p:nvSpPr>
        <p:spPr>
          <a:xfrm>
            <a:off x="3644961" y="3636729"/>
            <a:ext cx="5216988" cy="116592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txBody>
          <a:bodyPr vert="horz" lIns="0" tIns="0" rIns="0" bIns="45720" rtlCol="0">
            <a:noAutofit/>
          </a:bodyPr>
          <a:lstStyle>
            <a:lvl1pPr marL="173034" indent="-173034" algn="l" defTabSz="457189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687" indent="-236532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55" indent="-187320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11" indent="-171446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566" indent="-171446" algn="l" defTabSz="457189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4" marR="0" lvl="0" indent="-173034" algn="l" defTabSz="45718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UED (Ultrafast Electron Diffraction)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520687" marR="0" lvl="1" indent="-236532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Pump-probe methos yields information on the dynamical changes of the structure of materials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520687" marR="0" lvl="1" indent="-236532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Using low energy (few MeV) TBA X-band gun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765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46" y="78774"/>
            <a:ext cx="8366760" cy="308765"/>
          </a:xfrm>
        </p:spPr>
        <p:txBody>
          <a:bodyPr/>
          <a:lstStyle/>
          <a:p>
            <a:r>
              <a:rPr lang="en-US" sz="2000" dirty="0"/>
              <a:t>XFEL in </a:t>
            </a:r>
            <a:r>
              <a:rPr lang="en-US" sz="2000" dirty="0" err="1"/>
              <a:t>biar</a:t>
            </a:r>
            <a:r>
              <a:rPr lang="en-US" sz="2000" dirty="0"/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43F7C9-AA83-4CC7-8603-C7232626E00E}"/>
              </a:ext>
            </a:extLst>
          </p:cNvPr>
          <p:cNvSpPr txBox="1"/>
          <p:nvPr/>
        </p:nvSpPr>
        <p:spPr>
          <a:xfrm>
            <a:off x="591946" y="2504278"/>
            <a:ext cx="2281883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TBA---9GeV Compact FEL in BIAR regime </a:t>
            </a:r>
          </a:p>
        </p:txBody>
      </p:sp>
      <p:pic>
        <p:nvPicPr>
          <p:cNvPr id="381" name="Picture 380">
            <a:extLst>
              <a:ext uri="{FF2B5EF4-FFF2-40B4-BE49-F238E27FC236}">
                <a16:creationId xmlns:a16="http://schemas.microsoft.com/office/drawing/2014/main" id="{F975357E-7DB8-43E0-93C6-21A4C5341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227" y="2234092"/>
            <a:ext cx="5500378" cy="1572097"/>
          </a:xfrm>
          <a:prstGeom prst="rect">
            <a:avLst/>
          </a:prstGeom>
        </p:spPr>
      </p:pic>
      <p:pic>
        <p:nvPicPr>
          <p:cNvPr id="382" name="图片 73">
            <a:extLst>
              <a:ext uri="{FF2B5EF4-FFF2-40B4-BE49-F238E27FC236}">
                <a16:creationId xmlns:a16="http://schemas.microsoft.com/office/drawing/2014/main" id="{8659F917-391A-4CFE-84C3-72B3D606BD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2300" y="3466659"/>
            <a:ext cx="1487050" cy="522297"/>
          </a:xfrm>
          <a:prstGeom prst="rect">
            <a:avLst/>
          </a:prstGeom>
        </p:spPr>
      </p:pic>
      <p:sp>
        <p:nvSpPr>
          <p:cNvPr id="385" name="TextBox 384">
            <a:extLst>
              <a:ext uri="{FF2B5EF4-FFF2-40B4-BE49-F238E27FC236}">
                <a16:creationId xmlns:a16="http://schemas.microsoft.com/office/drawing/2014/main" id="{16DBB2DD-E3FE-48AE-A2A6-3393B15492CC}"/>
              </a:ext>
            </a:extLst>
          </p:cNvPr>
          <p:cNvSpPr txBox="1"/>
          <p:nvPr/>
        </p:nvSpPr>
        <p:spPr>
          <a:xfrm>
            <a:off x="2826713" y="3926770"/>
            <a:ext cx="1783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Fast filled accelerator</a:t>
            </a: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97417EB3-04A2-4297-BBD2-D148AE8CB1A4}"/>
              </a:ext>
            </a:extLst>
          </p:cNvPr>
          <p:cNvSpPr txBox="1"/>
          <p:nvPr/>
        </p:nvSpPr>
        <p:spPr>
          <a:xfrm>
            <a:off x="2599509" y="4105316"/>
            <a:ext cx="296188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 b="0" i="0" dirty="0" err="1">
                <a:solidFill>
                  <a:srgbClr val="555555"/>
                </a:solidFill>
                <a:effectLst/>
                <a:latin typeface="Proxima Nova"/>
              </a:rPr>
              <a:t>Yuliang</a:t>
            </a:r>
            <a:r>
              <a:rPr lang="en-US" sz="800" b="0" i="0" dirty="0">
                <a:solidFill>
                  <a:srgbClr val="555555"/>
                </a:solidFill>
                <a:effectLst/>
                <a:latin typeface="Proxima Nova"/>
              </a:rPr>
              <a:t> Jiang, et al, PRAB </a:t>
            </a:r>
            <a:r>
              <a:rPr lang="en-US" sz="800" b="1" i="0" dirty="0">
                <a:solidFill>
                  <a:srgbClr val="555555"/>
                </a:solidFill>
                <a:effectLst/>
                <a:latin typeface="Proxima Nova"/>
              </a:rPr>
              <a:t>24</a:t>
            </a:r>
            <a:r>
              <a:rPr lang="en-US" sz="800" b="0" i="0" dirty="0">
                <a:solidFill>
                  <a:srgbClr val="555555"/>
                </a:solidFill>
                <a:effectLst/>
                <a:latin typeface="Proxima Nova"/>
              </a:rPr>
              <a:t>, 112002 (2021)</a:t>
            </a: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02D29F0A-5776-0B4A-9E96-1AF779ADA1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523" y="686301"/>
            <a:ext cx="4624488" cy="132011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b="0" dirty="0">
                <a:solidFill>
                  <a:srgbClr val="000000"/>
                </a:solidFill>
              </a:rPr>
              <a:t>Advantages: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0000"/>
                </a:solidFill>
              </a:rPr>
              <a:t>Short pulses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0000"/>
                </a:solidFill>
              </a:rPr>
              <a:t>Drive beam can generate RF at multiple frequencies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0000"/>
                </a:solidFill>
              </a:rPr>
              <a:t>Automatically </a:t>
            </a:r>
            <a:r>
              <a:rPr lang="en-US" sz="1400" b="0" dirty="0" err="1">
                <a:solidFill>
                  <a:srgbClr val="000000"/>
                </a:solidFill>
              </a:rPr>
              <a:t>sync’ed</a:t>
            </a:r>
            <a:endParaRPr lang="en-US" sz="1400" b="0" dirty="0">
              <a:solidFill>
                <a:srgbClr val="000000"/>
              </a:solidFill>
            </a:endParaRPr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0560F8B6-2A94-CF85-7C12-F98B2A3999CC}"/>
              </a:ext>
            </a:extLst>
          </p:cNvPr>
          <p:cNvSpPr txBox="1">
            <a:spLocks/>
          </p:cNvSpPr>
          <p:nvPr/>
        </p:nvSpPr>
        <p:spPr>
          <a:xfrm>
            <a:off x="5332456" y="756482"/>
            <a:ext cx="3093087" cy="11599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b="0" dirty="0">
                <a:solidFill>
                  <a:srgbClr val="000000"/>
                </a:solidFill>
              </a:rPr>
              <a:t>Challenges: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0000"/>
                </a:solidFill>
              </a:rPr>
              <a:t>Still in research phase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0000"/>
                </a:solidFill>
              </a:rPr>
              <a:t>Kickers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0000"/>
                </a:solidFill>
              </a:rPr>
              <a:t>Waveguides</a:t>
            </a:r>
          </a:p>
        </p:txBody>
      </p:sp>
    </p:spTree>
    <p:extLst>
      <p:ext uri="{BB962C8B-B14F-4D97-AF65-F5344CB8AC3E}">
        <p14:creationId xmlns:p14="http://schemas.microsoft.com/office/powerpoint/2010/main" val="338057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7EB8CEA-EA84-4DF1-BC90-A8BE4478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113" y="47294"/>
            <a:ext cx="4050149" cy="308813"/>
          </a:xfrm>
        </p:spPr>
        <p:txBody>
          <a:bodyPr/>
          <a:lstStyle/>
          <a:p>
            <a:r>
              <a:rPr lang="en-US" sz="2000" dirty="0"/>
              <a:t>WHY AAC?   …   Why SWFA?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2553" y="780448"/>
            <a:ext cx="7196089" cy="2793286"/>
          </a:xfrm>
        </p:spPr>
        <p:txBody>
          <a:bodyPr vert="horz" lIns="0" tIns="0" rIns="0" bIns="45720" rtlCol="0" anchor="t">
            <a:noAutofit/>
          </a:bodyPr>
          <a:lstStyle/>
          <a:p>
            <a:pPr marL="0" indent="0">
              <a:buNone/>
            </a:pPr>
            <a:r>
              <a:rPr lang="en-US" b="1" dirty="0"/>
              <a:t>AAC technology is versatile</a:t>
            </a:r>
          </a:p>
          <a:p>
            <a:pPr marL="228600"/>
            <a:r>
              <a:rPr lang="en-US" sz="1600" dirty="0"/>
              <a:t>Long-term</a:t>
            </a:r>
          </a:p>
          <a:p>
            <a:pPr lvl="1"/>
            <a:r>
              <a:rPr lang="en-US" sz="1600" dirty="0"/>
              <a:t>1-10 </a:t>
            </a:r>
            <a:r>
              <a:rPr lang="en-US" sz="1600" dirty="0" err="1"/>
              <a:t>TeV</a:t>
            </a:r>
            <a:r>
              <a:rPr lang="en-US" sz="1600" dirty="0"/>
              <a:t> </a:t>
            </a:r>
            <a:r>
              <a:rPr lang="en-US" sz="1600" dirty="0" err="1"/>
              <a:t>e+e</a:t>
            </a:r>
            <a:r>
              <a:rPr lang="en-US" sz="1600" dirty="0"/>
              <a:t>- linear collider </a:t>
            </a:r>
          </a:p>
          <a:p>
            <a:pPr lvl="1" indent="-236220"/>
            <a:r>
              <a:rPr lang="en-US" sz="1600" dirty="0"/>
              <a:t>Higg’s Factory</a:t>
            </a:r>
            <a:endParaRPr lang="en-US" sz="1600" dirty="0">
              <a:cs typeface="Arial"/>
            </a:endParaRPr>
          </a:p>
          <a:p>
            <a:pPr marL="228600"/>
            <a:r>
              <a:rPr lang="en-US" sz="1600" dirty="0"/>
              <a:t>Mid-term</a:t>
            </a:r>
          </a:p>
          <a:p>
            <a:pPr lvl="1"/>
            <a:r>
              <a:rPr lang="en-US" sz="1600" dirty="0"/>
              <a:t>XFEL light sources</a:t>
            </a:r>
          </a:p>
          <a:p>
            <a:pPr lvl="1"/>
            <a:r>
              <a:rPr lang="en-US" sz="1600" dirty="0"/>
              <a:t>Inverse Compton sources</a:t>
            </a:r>
          </a:p>
          <a:p>
            <a:pPr marL="228600"/>
            <a:r>
              <a:rPr lang="en-US" sz="1600" dirty="0"/>
              <a:t>Near-term</a:t>
            </a:r>
          </a:p>
          <a:p>
            <a:pPr lvl="1" indent="-236220"/>
            <a:r>
              <a:rPr lang="en-US" sz="1600" dirty="0"/>
              <a:t>Compact accelerators for societal applications or Stewardship (E.g. Industrial, Security, Medical applications.)</a:t>
            </a:r>
            <a:endParaRPr lang="en-US" dirty="0">
              <a:cs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3DAAAE-C2C5-4FD3-8AAF-610A94C1F6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1113" y="420746"/>
            <a:ext cx="4207959" cy="294496"/>
          </a:xfrm>
        </p:spPr>
        <p:txBody>
          <a:bodyPr/>
          <a:lstStyle/>
          <a:p>
            <a:r>
              <a:rPr lang="en-US" sz="1800" dirty="0"/>
              <a:t>AAC Roadmap: PWFA, LWFA, SWFA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E8D895-6EB8-4760-A581-81B1B94272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01113" y="4855282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 rot="20436845">
            <a:off x="3607340" y="1176022"/>
            <a:ext cx="1083000" cy="231537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21251230">
            <a:off x="3348598" y="2144870"/>
            <a:ext cx="1085278" cy="231537"/>
          </a:xfrm>
          <a:prstGeom prst="rightArrow">
            <a:avLst/>
          </a:prstGeom>
          <a:solidFill>
            <a:srgbClr val="4748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ontent Placeholder 1"/>
          <p:cNvSpPr txBox="1">
            <a:spLocks/>
          </p:cNvSpPr>
          <p:nvPr/>
        </p:nvSpPr>
        <p:spPr>
          <a:xfrm>
            <a:off x="401113" y="3572350"/>
            <a:ext cx="8618718" cy="119988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b="1" dirty="0"/>
              <a:t>SWFA</a:t>
            </a:r>
          </a:p>
          <a:p>
            <a:pPr marL="631825" lvl="1"/>
            <a:r>
              <a:rPr lang="en-US" sz="1600" dirty="0"/>
              <a:t>Positron acceleration</a:t>
            </a:r>
          </a:p>
          <a:p>
            <a:pPr marL="631825" lvl="1"/>
            <a:r>
              <a:rPr lang="en-US" sz="1600" dirty="0"/>
              <a:t>Takes advantage of much existing technology from today’s accelerators</a:t>
            </a:r>
          </a:p>
          <a:p>
            <a:pPr marL="631825" lvl="1"/>
            <a:r>
              <a:rPr lang="en-US" sz="1600" dirty="0"/>
              <a:t>Recent progress (few MV/m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300 MV/m at X-band, exploring GV/m …)</a:t>
            </a:r>
          </a:p>
          <a:p>
            <a:endParaRPr lang="en-US" dirty="0"/>
          </a:p>
        </p:txBody>
      </p:sp>
      <p:sp>
        <p:nvSpPr>
          <p:cNvPr id="38" name="Down Arrow 37"/>
          <p:cNvSpPr/>
          <p:nvPr/>
        </p:nvSpPr>
        <p:spPr>
          <a:xfrm>
            <a:off x="208256" y="1213078"/>
            <a:ext cx="332764" cy="2094002"/>
          </a:xfrm>
          <a:prstGeom prst="downArrow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4689082" y="-48495"/>
            <a:ext cx="4378375" cy="1629231"/>
            <a:chOff x="4689082" y="-48495"/>
            <a:chExt cx="4378375" cy="1629231"/>
          </a:xfrm>
        </p:grpSpPr>
        <p:grpSp>
          <p:nvGrpSpPr>
            <p:cNvPr id="9" name="Group 8"/>
            <p:cNvGrpSpPr/>
            <p:nvPr/>
          </p:nvGrpSpPr>
          <p:grpSpPr>
            <a:xfrm>
              <a:off x="4800600" y="-48495"/>
              <a:ext cx="4219231" cy="1564083"/>
              <a:chOff x="1228727" y="1890269"/>
              <a:chExt cx="6696693" cy="2482489"/>
            </a:xfrm>
          </p:grpSpPr>
          <p:pic>
            <p:nvPicPr>
              <p:cNvPr id="10" name="Picture 9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524230" y="2840655"/>
                <a:ext cx="1263140" cy="146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805362" y="2840655"/>
                <a:ext cx="1263140" cy="146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051265" y="2840655"/>
                <a:ext cx="1263140" cy="146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332396" y="2840655"/>
                <a:ext cx="1263140" cy="146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Text Box 277"/>
              <p:cNvSpPr txBox="1">
                <a:spLocks noChangeArrowheads="1"/>
              </p:cNvSpPr>
              <p:nvPr/>
            </p:nvSpPr>
            <p:spPr bwMode="auto">
              <a:xfrm>
                <a:off x="4396135" y="2852664"/>
                <a:ext cx="360465" cy="30231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68552" tIns="34276" rIns="68552" bIns="34276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788" dirty="0">
                    <a:latin typeface="Calibri" pitchFamily="34" charset="0"/>
                    <a:ea typeface="宋体" charset="-122"/>
                  </a:rPr>
                  <a:t>IP</a:t>
                </a:r>
              </a:p>
            </p:txBody>
          </p:sp>
          <p:sp>
            <p:nvSpPr>
              <p:cNvPr id="15" name="Line 233"/>
              <p:cNvSpPr>
                <a:spLocks noChangeShapeType="1"/>
              </p:cNvSpPr>
              <p:nvPr/>
            </p:nvSpPr>
            <p:spPr bwMode="auto">
              <a:xfrm>
                <a:off x="2638989" y="4025132"/>
                <a:ext cx="365863" cy="0"/>
              </a:xfrm>
              <a:prstGeom prst="line">
                <a:avLst/>
              </a:prstGeom>
              <a:noFill/>
              <a:ln w="1524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sz="788"/>
              </a:p>
            </p:txBody>
          </p:sp>
          <p:sp>
            <p:nvSpPr>
              <p:cNvPr id="16" name="Rectangle 455"/>
              <p:cNvSpPr>
                <a:spLocks noChangeArrowheads="1"/>
              </p:cNvSpPr>
              <p:nvPr/>
            </p:nvSpPr>
            <p:spPr bwMode="auto">
              <a:xfrm>
                <a:off x="4488423" y="2298298"/>
                <a:ext cx="98501" cy="2434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788"/>
              </a:p>
            </p:txBody>
          </p:sp>
          <p:sp>
            <p:nvSpPr>
              <p:cNvPr id="17" name="Arc 456"/>
              <p:cNvSpPr>
                <a:spLocks/>
              </p:cNvSpPr>
              <p:nvPr/>
            </p:nvSpPr>
            <p:spPr bwMode="auto">
              <a:xfrm flipH="1" flipV="1">
                <a:off x="1228727" y="2736631"/>
                <a:ext cx="136495" cy="262436"/>
              </a:xfrm>
              <a:custGeom>
                <a:avLst/>
                <a:gdLst>
                  <a:gd name="T0" fmla="*/ 0 w 27983"/>
                  <a:gd name="T1" fmla="*/ 34062658 h 43200"/>
                  <a:gd name="T2" fmla="*/ 69426722 w 27983"/>
                  <a:gd name="T3" fmla="*/ 1522670912 h 43200"/>
                  <a:gd name="T4" fmla="*/ 93650480 w 27983"/>
                  <a:gd name="T5" fmla="*/ 762448236 h 43200"/>
                  <a:gd name="T6" fmla="*/ 0 60000 65536"/>
                  <a:gd name="T7" fmla="*/ 0 60000 65536"/>
                  <a:gd name="T8" fmla="*/ 0 60000 65536"/>
                  <a:gd name="T9" fmla="*/ 0 w 27983"/>
                  <a:gd name="T10" fmla="*/ 0 h 43200"/>
                  <a:gd name="T11" fmla="*/ 27983 w 27983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983" h="43200" fill="none" extrusionOk="0">
                    <a:moveTo>
                      <a:pt x="-1" y="964"/>
                    </a:moveTo>
                    <a:cubicBezTo>
                      <a:pt x="2067" y="325"/>
                      <a:pt x="4218" y="-1"/>
                      <a:pt x="6383" y="0"/>
                    </a:cubicBezTo>
                    <a:cubicBezTo>
                      <a:pt x="18312" y="0"/>
                      <a:pt x="27983" y="9670"/>
                      <a:pt x="27983" y="21600"/>
                    </a:cubicBezTo>
                    <a:cubicBezTo>
                      <a:pt x="27983" y="33529"/>
                      <a:pt x="18312" y="43200"/>
                      <a:pt x="6383" y="43200"/>
                    </a:cubicBezTo>
                    <a:cubicBezTo>
                      <a:pt x="5832" y="43200"/>
                      <a:pt x="5281" y="43178"/>
                      <a:pt x="4732" y="43136"/>
                    </a:cubicBezTo>
                  </a:path>
                  <a:path w="27983" h="43200" stroke="0" extrusionOk="0">
                    <a:moveTo>
                      <a:pt x="-1" y="964"/>
                    </a:moveTo>
                    <a:cubicBezTo>
                      <a:pt x="2067" y="325"/>
                      <a:pt x="4218" y="-1"/>
                      <a:pt x="6383" y="0"/>
                    </a:cubicBezTo>
                    <a:cubicBezTo>
                      <a:pt x="18312" y="0"/>
                      <a:pt x="27983" y="9670"/>
                      <a:pt x="27983" y="21600"/>
                    </a:cubicBezTo>
                    <a:cubicBezTo>
                      <a:pt x="27983" y="33529"/>
                      <a:pt x="18312" y="43200"/>
                      <a:pt x="6383" y="43200"/>
                    </a:cubicBezTo>
                    <a:cubicBezTo>
                      <a:pt x="5832" y="43200"/>
                      <a:pt x="5281" y="43178"/>
                      <a:pt x="4732" y="43136"/>
                    </a:cubicBezTo>
                    <a:lnTo>
                      <a:pt x="6383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788"/>
              </a:p>
            </p:txBody>
          </p:sp>
          <p:sp>
            <p:nvSpPr>
              <p:cNvPr id="18" name="Line 457"/>
              <p:cNvSpPr>
                <a:spLocks noChangeShapeType="1"/>
              </p:cNvSpPr>
              <p:nvPr/>
            </p:nvSpPr>
            <p:spPr bwMode="auto">
              <a:xfrm flipV="1">
                <a:off x="1356779" y="2996252"/>
                <a:ext cx="3120386" cy="14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788"/>
              </a:p>
            </p:txBody>
          </p:sp>
          <p:sp>
            <p:nvSpPr>
              <p:cNvPr id="19" name="Line 458"/>
              <p:cNvSpPr>
                <a:spLocks noChangeShapeType="1"/>
              </p:cNvSpPr>
              <p:nvPr/>
            </p:nvSpPr>
            <p:spPr bwMode="auto">
              <a:xfrm flipV="1">
                <a:off x="1346224" y="2738037"/>
                <a:ext cx="3120386" cy="14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 sz="788"/>
              </a:p>
            </p:txBody>
          </p:sp>
          <p:sp>
            <p:nvSpPr>
              <p:cNvPr id="20" name="Arc 459"/>
              <p:cNvSpPr>
                <a:spLocks/>
              </p:cNvSpPr>
              <p:nvPr/>
            </p:nvSpPr>
            <p:spPr bwMode="auto">
              <a:xfrm flipV="1">
                <a:off x="4454650" y="2545255"/>
                <a:ext cx="81616" cy="191375"/>
              </a:xfrm>
              <a:custGeom>
                <a:avLst/>
                <a:gdLst>
                  <a:gd name="T0" fmla="*/ 0 w 21600"/>
                  <a:gd name="T1" fmla="*/ 0 h 21600"/>
                  <a:gd name="T2" fmla="*/ 114110450 w 21600"/>
                  <a:gd name="T3" fmla="*/ 2147483647 h 21600"/>
                  <a:gd name="T4" fmla="*/ 0 w 21600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788"/>
              </a:p>
            </p:txBody>
          </p:sp>
          <p:sp>
            <p:nvSpPr>
              <p:cNvPr id="21" name="Arc 460"/>
              <p:cNvSpPr>
                <a:spLocks/>
              </p:cNvSpPr>
              <p:nvPr/>
            </p:nvSpPr>
            <p:spPr bwMode="auto">
              <a:xfrm>
                <a:off x="4372331" y="2168136"/>
                <a:ext cx="156899" cy="125942"/>
              </a:xfrm>
              <a:custGeom>
                <a:avLst/>
                <a:gdLst>
                  <a:gd name="T0" fmla="*/ 0 w 21600"/>
                  <a:gd name="T1" fmla="*/ 0 h 21600"/>
                  <a:gd name="T2" fmla="*/ 1558530917 w 21600"/>
                  <a:gd name="T3" fmla="*/ 647006712 h 21600"/>
                  <a:gd name="T4" fmla="*/ 0 w 21600"/>
                  <a:gd name="T5" fmla="*/ 647006712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788"/>
              </a:p>
            </p:txBody>
          </p:sp>
          <p:sp>
            <p:nvSpPr>
              <p:cNvPr id="22" name="Line 584"/>
              <p:cNvSpPr>
                <a:spLocks noChangeShapeType="1"/>
              </p:cNvSpPr>
              <p:nvPr/>
            </p:nvSpPr>
            <p:spPr bwMode="auto">
              <a:xfrm flipH="1">
                <a:off x="6113003" y="4025836"/>
                <a:ext cx="365863" cy="0"/>
              </a:xfrm>
              <a:prstGeom prst="line">
                <a:avLst/>
              </a:prstGeom>
              <a:noFill/>
              <a:ln w="1524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 sz="788"/>
              </a:p>
            </p:txBody>
          </p:sp>
          <p:sp>
            <p:nvSpPr>
              <p:cNvPr id="23" name="Arc 746"/>
              <p:cNvSpPr>
                <a:spLocks/>
              </p:cNvSpPr>
              <p:nvPr/>
            </p:nvSpPr>
            <p:spPr bwMode="auto">
              <a:xfrm flipV="1">
                <a:off x="7788925" y="2737333"/>
                <a:ext cx="136495" cy="262436"/>
              </a:xfrm>
              <a:custGeom>
                <a:avLst/>
                <a:gdLst>
                  <a:gd name="T0" fmla="*/ 0 w 27983"/>
                  <a:gd name="T1" fmla="*/ 34062545 h 43200"/>
                  <a:gd name="T2" fmla="*/ 69426722 w 27983"/>
                  <a:gd name="T3" fmla="*/ 1522660445 h 43200"/>
                  <a:gd name="T4" fmla="*/ 93650480 w 27983"/>
                  <a:gd name="T5" fmla="*/ 762444317 h 43200"/>
                  <a:gd name="T6" fmla="*/ 0 60000 65536"/>
                  <a:gd name="T7" fmla="*/ 0 60000 65536"/>
                  <a:gd name="T8" fmla="*/ 0 60000 65536"/>
                  <a:gd name="T9" fmla="*/ 0 w 27983"/>
                  <a:gd name="T10" fmla="*/ 0 h 43200"/>
                  <a:gd name="T11" fmla="*/ 27983 w 27983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983" h="43200" fill="none" extrusionOk="0">
                    <a:moveTo>
                      <a:pt x="-1" y="964"/>
                    </a:moveTo>
                    <a:cubicBezTo>
                      <a:pt x="2067" y="325"/>
                      <a:pt x="4218" y="-1"/>
                      <a:pt x="6383" y="0"/>
                    </a:cubicBezTo>
                    <a:cubicBezTo>
                      <a:pt x="18312" y="0"/>
                      <a:pt x="27983" y="9670"/>
                      <a:pt x="27983" y="21600"/>
                    </a:cubicBezTo>
                    <a:cubicBezTo>
                      <a:pt x="27983" y="33529"/>
                      <a:pt x="18312" y="43200"/>
                      <a:pt x="6383" y="43200"/>
                    </a:cubicBezTo>
                    <a:cubicBezTo>
                      <a:pt x="5832" y="43200"/>
                      <a:pt x="5281" y="43178"/>
                      <a:pt x="4732" y="43136"/>
                    </a:cubicBezTo>
                  </a:path>
                  <a:path w="27983" h="43200" stroke="0" extrusionOk="0">
                    <a:moveTo>
                      <a:pt x="-1" y="964"/>
                    </a:moveTo>
                    <a:cubicBezTo>
                      <a:pt x="2067" y="325"/>
                      <a:pt x="4218" y="-1"/>
                      <a:pt x="6383" y="0"/>
                    </a:cubicBezTo>
                    <a:cubicBezTo>
                      <a:pt x="18312" y="0"/>
                      <a:pt x="27983" y="9670"/>
                      <a:pt x="27983" y="21600"/>
                    </a:cubicBezTo>
                    <a:cubicBezTo>
                      <a:pt x="27983" y="33529"/>
                      <a:pt x="18312" y="43200"/>
                      <a:pt x="6383" y="43200"/>
                    </a:cubicBezTo>
                    <a:cubicBezTo>
                      <a:pt x="5832" y="43200"/>
                      <a:pt x="5281" y="43178"/>
                      <a:pt x="4732" y="43136"/>
                    </a:cubicBezTo>
                    <a:lnTo>
                      <a:pt x="6383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788"/>
              </a:p>
            </p:txBody>
          </p:sp>
          <p:sp>
            <p:nvSpPr>
              <p:cNvPr id="24" name="Line 747"/>
              <p:cNvSpPr>
                <a:spLocks noChangeShapeType="1"/>
              </p:cNvSpPr>
              <p:nvPr/>
            </p:nvSpPr>
            <p:spPr bwMode="auto">
              <a:xfrm flipH="1" flipV="1">
                <a:off x="4676981" y="2996955"/>
                <a:ext cx="3120386" cy="14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788"/>
              </a:p>
            </p:txBody>
          </p:sp>
          <p:sp>
            <p:nvSpPr>
              <p:cNvPr id="25" name="Line 748"/>
              <p:cNvSpPr>
                <a:spLocks noChangeShapeType="1"/>
              </p:cNvSpPr>
              <p:nvPr/>
            </p:nvSpPr>
            <p:spPr bwMode="auto">
              <a:xfrm flipH="1" flipV="1">
                <a:off x="4621399" y="2738038"/>
                <a:ext cx="3186523" cy="211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 sz="788"/>
              </a:p>
            </p:txBody>
          </p:sp>
          <p:sp>
            <p:nvSpPr>
              <p:cNvPr id="26" name="Arc 749"/>
              <p:cNvSpPr>
                <a:spLocks/>
              </p:cNvSpPr>
              <p:nvPr/>
            </p:nvSpPr>
            <p:spPr bwMode="auto">
              <a:xfrm flipH="1" flipV="1">
                <a:off x="4539080" y="2545960"/>
                <a:ext cx="81616" cy="191375"/>
              </a:xfrm>
              <a:custGeom>
                <a:avLst/>
                <a:gdLst>
                  <a:gd name="T0" fmla="*/ 0 w 21600"/>
                  <a:gd name="T1" fmla="*/ 0 h 21600"/>
                  <a:gd name="T2" fmla="*/ 114110450 w 21600"/>
                  <a:gd name="T3" fmla="*/ 2147483647 h 21600"/>
                  <a:gd name="T4" fmla="*/ 0 w 21600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788"/>
              </a:p>
            </p:txBody>
          </p:sp>
          <p:sp>
            <p:nvSpPr>
              <p:cNvPr id="27" name="Arc 750"/>
              <p:cNvSpPr>
                <a:spLocks/>
              </p:cNvSpPr>
              <p:nvPr/>
            </p:nvSpPr>
            <p:spPr bwMode="auto">
              <a:xfrm flipH="1">
                <a:off x="4534858" y="2168841"/>
                <a:ext cx="156899" cy="125941"/>
              </a:xfrm>
              <a:custGeom>
                <a:avLst/>
                <a:gdLst>
                  <a:gd name="T0" fmla="*/ 0 w 21600"/>
                  <a:gd name="T1" fmla="*/ 0 h 21600"/>
                  <a:gd name="T2" fmla="*/ 1558512879 w 21600"/>
                  <a:gd name="T3" fmla="*/ 646997699 h 21600"/>
                  <a:gd name="T4" fmla="*/ 0 w 21600"/>
                  <a:gd name="T5" fmla="*/ 64699769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788"/>
              </a:p>
            </p:txBody>
          </p:sp>
          <p:sp>
            <p:nvSpPr>
              <p:cNvPr id="28" name="Text Box 752"/>
              <p:cNvSpPr txBox="1">
                <a:spLocks noChangeArrowheads="1"/>
              </p:cNvSpPr>
              <p:nvPr/>
            </p:nvSpPr>
            <p:spPr bwMode="auto">
              <a:xfrm>
                <a:off x="4230432" y="1896402"/>
                <a:ext cx="414061" cy="354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68570" tIns="34285" rIns="68570" bIns="34285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1000" dirty="0">
                    <a:latin typeface="Calibri" pitchFamily="34" charset="0"/>
                    <a:ea typeface="宋体" charset="-122"/>
                  </a:rPr>
                  <a:t>e</a:t>
                </a:r>
                <a:r>
                  <a:rPr lang="en-US" altLang="zh-CN" sz="1100" baseline="30000" dirty="0">
                    <a:latin typeface="Calibri" pitchFamily="34" charset="0"/>
                    <a:ea typeface="宋体" charset="-122"/>
                  </a:rPr>
                  <a:t>-</a:t>
                </a:r>
                <a:r>
                  <a:rPr lang="en-US" altLang="zh-CN" sz="1000" dirty="0">
                    <a:latin typeface="Calibri" pitchFamily="34" charset="0"/>
                    <a:ea typeface="宋体" charset="-122"/>
                  </a:rPr>
                  <a:t> </a:t>
                </a:r>
              </a:p>
            </p:txBody>
          </p:sp>
          <p:sp>
            <p:nvSpPr>
              <p:cNvPr id="29" name="Text Box 753"/>
              <p:cNvSpPr txBox="1">
                <a:spLocks noChangeArrowheads="1"/>
              </p:cNvSpPr>
              <p:nvPr/>
            </p:nvSpPr>
            <p:spPr bwMode="auto">
              <a:xfrm>
                <a:off x="4534544" y="1890269"/>
                <a:ext cx="399600" cy="238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68570" tIns="34285" rIns="68570" bIns="34285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1000" dirty="0">
                    <a:latin typeface="Calibri" pitchFamily="34" charset="0"/>
                    <a:ea typeface="宋体" charset="-122"/>
                  </a:rPr>
                  <a:t>e</a:t>
                </a:r>
                <a:r>
                  <a:rPr lang="en-US" altLang="zh-CN" sz="1100" baseline="30000" dirty="0">
                    <a:latin typeface="Calibri" pitchFamily="34" charset="0"/>
                    <a:ea typeface="宋体" charset="-122"/>
                  </a:rPr>
                  <a:t>+</a:t>
                </a:r>
                <a:endParaRPr lang="en-US" altLang="zh-CN" sz="1000" dirty="0">
                  <a:latin typeface="Calibri" pitchFamily="34" charset="0"/>
                  <a:ea typeface="宋体" charset="-122"/>
                </a:endParaRPr>
              </a:p>
            </p:txBody>
          </p:sp>
          <p:sp>
            <p:nvSpPr>
              <p:cNvPr id="30" name="Text Box 806"/>
              <p:cNvSpPr txBox="1">
                <a:spLocks noChangeArrowheads="1"/>
              </p:cNvSpPr>
              <p:nvPr/>
            </p:nvSpPr>
            <p:spPr bwMode="auto">
              <a:xfrm>
                <a:off x="4249370" y="3251608"/>
                <a:ext cx="702067" cy="3663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900" dirty="0">
                    <a:latin typeface="Calibri" pitchFamily="34" charset="0"/>
                    <a:ea typeface="宋体" charset="-122"/>
                  </a:rPr>
                  <a:t>3TeV</a:t>
                </a:r>
              </a:p>
            </p:txBody>
          </p:sp>
          <p:sp>
            <p:nvSpPr>
              <p:cNvPr id="31" name="TextBox 653"/>
              <p:cNvSpPr txBox="1">
                <a:spLocks noChangeArrowheads="1"/>
              </p:cNvSpPr>
              <p:nvPr/>
            </p:nvSpPr>
            <p:spPr bwMode="auto">
              <a:xfrm>
                <a:off x="1976291" y="4168810"/>
                <a:ext cx="355174" cy="196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675" dirty="0">
                    <a:latin typeface="Cambria" pitchFamily="18" charset="0"/>
                  </a:rPr>
                  <a:t>1</a:t>
                </a:r>
              </a:p>
            </p:txBody>
          </p:sp>
          <p:sp>
            <p:nvSpPr>
              <p:cNvPr id="32" name="TextBox 654"/>
              <p:cNvSpPr txBox="1">
                <a:spLocks noChangeArrowheads="1"/>
              </p:cNvSpPr>
              <p:nvPr/>
            </p:nvSpPr>
            <p:spPr bwMode="auto">
              <a:xfrm>
                <a:off x="3719327" y="4169514"/>
                <a:ext cx="290699" cy="196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675" dirty="0">
                    <a:latin typeface="Cambria" pitchFamily="18" charset="0"/>
                  </a:rPr>
                  <a:t>10</a:t>
                </a:r>
              </a:p>
            </p:txBody>
          </p:sp>
          <p:sp>
            <p:nvSpPr>
              <p:cNvPr id="33" name="TextBox 655"/>
              <p:cNvSpPr txBox="1">
                <a:spLocks noChangeArrowheads="1"/>
              </p:cNvSpPr>
              <p:nvPr/>
            </p:nvSpPr>
            <p:spPr bwMode="auto">
              <a:xfrm>
                <a:off x="7169439" y="4169514"/>
                <a:ext cx="172378" cy="196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675" dirty="0">
                    <a:latin typeface="Cambria" pitchFamily="18" charset="0"/>
                  </a:rPr>
                  <a:t>1</a:t>
                </a:r>
              </a:p>
            </p:txBody>
          </p:sp>
          <p:sp>
            <p:nvSpPr>
              <p:cNvPr id="34" name="TextBox 656"/>
              <p:cNvSpPr txBox="1">
                <a:spLocks noChangeArrowheads="1"/>
              </p:cNvSpPr>
              <p:nvPr/>
            </p:nvSpPr>
            <p:spPr bwMode="auto">
              <a:xfrm>
                <a:off x="5457352" y="4176550"/>
                <a:ext cx="325535" cy="196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675" dirty="0">
                    <a:latin typeface="Cambria" pitchFamily="18" charset="0"/>
                  </a:rPr>
                  <a:t>10</a:t>
                </a: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4745693" y="0"/>
              <a:ext cx="4321764" cy="1580736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689082" y="21557"/>
              <a:ext cx="210147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accent6"/>
                  </a:solidFill>
                  <a:cs typeface="Times New Roman" pitchFamily="18" charset="0"/>
                </a:rPr>
                <a:t>SWFA 3 </a:t>
              </a:r>
              <a:r>
                <a:rPr lang="en-US" sz="1200" b="1" dirty="0" err="1">
                  <a:solidFill>
                    <a:schemeClr val="accent6"/>
                  </a:solidFill>
                  <a:cs typeface="Times New Roman" pitchFamily="18" charset="0"/>
                </a:rPr>
                <a:t>TeV</a:t>
              </a:r>
              <a:r>
                <a:rPr lang="en-US" sz="1200" b="1" dirty="0">
                  <a:solidFill>
                    <a:schemeClr val="accent6"/>
                  </a:solidFill>
                  <a:cs typeface="Times New Roman" pitchFamily="18" charset="0"/>
                </a:rPr>
                <a:t> linear collider </a:t>
              </a:r>
              <a:endParaRPr lang="en-US" sz="1200" b="1" dirty="0">
                <a:solidFill>
                  <a:schemeClr val="accent6"/>
                </a:solidFill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4749767" y="0"/>
              <a:ext cx="1973021" cy="278295"/>
            </a:xfrm>
            <a:custGeom>
              <a:avLst/>
              <a:gdLst>
                <a:gd name="connsiteX0" fmla="*/ 0 w 2107095"/>
                <a:gd name="connsiteY0" fmla="*/ 0 h 278295"/>
                <a:gd name="connsiteX1" fmla="*/ 0 w 2107095"/>
                <a:gd name="connsiteY1" fmla="*/ 278295 h 278295"/>
                <a:gd name="connsiteX2" fmla="*/ 2107095 w 2107095"/>
                <a:gd name="connsiteY2" fmla="*/ 278295 h 278295"/>
                <a:gd name="connsiteX3" fmla="*/ 2107095 w 2107095"/>
                <a:gd name="connsiteY3" fmla="*/ 0 h 278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7095" h="278295">
                  <a:moveTo>
                    <a:pt x="0" y="0"/>
                  </a:moveTo>
                  <a:lnTo>
                    <a:pt x="0" y="278295"/>
                  </a:lnTo>
                  <a:lnTo>
                    <a:pt x="2107095" y="278295"/>
                  </a:lnTo>
                  <a:lnTo>
                    <a:pt x="2107095" y="0"/>
                  </a:lnTo>
                </a:path>
              </a:pathLst>
            </a:custGeom>
            <a:noFill/>
            <a:ln w="2857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555976" y="1334276"/>
            <a:ext cx="3726014" cy="1541163"/>
            <a:chOff x="4380716" y="1334276"/>
            <a:chExt cx="3726014" cy="1541163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7397" y="1344616"/>
              <a:ext cx="3719333" cy="153082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2" name="Freeform 41"/>
            <p:cNvSpPr/>
            <p:nvPr/>
          </p:nvSpPr>
          <p:spPr>
            <a:xfrm>
              <a:off x="4381098" y="1334276"/>
              <a:ext cx="1010761" cy="278295"/>
            </a:xfrm>
            <a:custGeom>
              <a:avLst/>
              <a:gdLst>
                <a:gd name="connsiteX0" fmla="*/ 0 w 2107095"/>
                <a:gd name="connsiteY0" fmla="*/ 0 h 278295"/>
                <a:gd name="connsiteX1" fmla="*/ 0 w 2107095"/>
                <a:gd name="connsiteY1" fmla="*/ 278295 h 278295"/>
                <a:gd name="connsiteX2" fmla="*/ 2107095 w 2107095"/>
                <a:gd name="connsiteY2" fmla="*/ 278295 h 278295"/>
                <a:gd name="connsiteX3" fmla="*/ 2107095 w 2107095"/>
                <a:gd name="connsiteY3" fmla="*/ 0 h 278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7095" h="278295">
                  <a:moveTo>
                    <a:pt x="0" y="0"/>
                  </a:moveTo>
                  <a:lnTo>
                    <a:pt x="0" y="278295"/>
                  </a:lnTo>
                  <a:lnTo>
                    <a:pt x="2107095" y="278295"/>
                  </a:lnTo>
                  <a:lnTo>
                    <a:pt x="2107095" y="0"/>
                  </a:lnTo>
                </a:path>
              </a:pathLst>
            </a:custGeom>
            <a:noFill/>
            <a:ln w="28575">
              <a:solidFill>
                <a:srgbClr val="47484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380716" y="1345059"/>
              <a:ext cx="10536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47484A"/>
                  </a:solidFill>
                  <a:cs typeface="Times New Roman" pitchFamily="18" charset="0"/>
                </a:rPr>
                <a:t>SWFA XFEL</a:t>
              </a:r>
              <a:endParaRPr lang="en-US" sz="1200" b="1" dirty="0">
                <a:solidFill>
                  <a:srgbClr val="47484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8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766" y="60741"/>
            <a:ext cx="7535611" cy="331145"/>
          </a:xfrm>
        </p:spPr>
        <p:txBody>
          <a:bodyPr/>
          <a:lstStyle/>
          <a:p>
            <a:r>
              <a:rPr lang="en-US" sz="2000" cap="none" dirty="0">
                <a:solidFill>
                  <a:srgbClr val="000000"/>
                </a:solidFill>
              </a:rPr>
              <a:t>Structure Wakefield Acceleration (SFWA)</a:t>
            </a:r>
            <a:endParaRPr lang="en-US" sz="216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19765" y="478636"/>
            <a:ext cx="6274090" cy="374786"/>
          </a:xfrm>
        </p:spPr>
        <p:txBody>
          <a:bodyPr/>
          <a:lstStyle/>
          <a:p>
            <a:r>
              <a:rPr lang="en-US" dirty="0"/>
              <a:t>Collinear Wakefield Acceleration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57581B-4088-0F4E-7EBD-F191D56080A4}"/>
              </a:ext>
            </a:extLst>
          </p:cNvPr>
          <p:cNvGrpSpPr/>
          <p:nvPr/>
        </p:nvGrpSpPr>
        <p:grpSpPr>
          <a:xfrm>
            <a:off x="6372410" y="1066247"/>
            <a:ext cx="2605302" cy="1741525"/>
            <a:chOff x="5430087" y="86227"/>
            <a:chExt cx="3382443" cy="21890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B4E0EF-A3A8-0446-98A1-2AFFA7D91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40680" y="240030"/>
              <a:ext cx="3371850" cy="203526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7AFA6E-F74F-ABC2-E996-6D23A9D6B659}"/>
                </a:ext>
              </a:extLst>
            </p:cNvPr>
            <p:cNvSpPr txBox="1"/>
            <p:nvPr/>
          </p:nvSpPr>
          <p:spPr>
            <a:xfrm>
              <a:off x="5498761" y="86227"/>
              <a:ext cx="2473406" cy="394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22960">
                <a:buClrTx/>
                <a:defRPr/>
              </a:pPr>
              <a:r>
                <a:rPr lang="en-US" sz="1440" b="1" kern="1200" dirty="0">
                  <a:solidFill>
                    <a:srgbClr val="47484A"/>
                  </a:solidFill>
                  <a:ea typeface="+mn-ea"/>
                  <a:cs typeface="+mn-cs"/>
                </a:rPr>
                <a:t>Accelerator Module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1454D07-20F1-24E0-5A3E-50FD71DFC742}"/>
                </a:ext>
              </a:extLst>
            </p:cNvPr>
            <p:cNvCxnSpPr/>
            <p:nvPr/>
          </p:nvCxnSpPr>
          <p:spPr>
            <a:xfrm flipV="1">
              <a:off x="6115050" y="1657350"/>
              <a:ext cx="2529191" cy="549987"/>
            </a:xfrm>
            <a:prstGeom prst="straightConnector1">
              <a:avLst/>
            </a:prstGeom>
            <a:ln w="38100">
              <a:solidFill>
                <a:srgbClr val="92D05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F04CB9-8CE9-F576-A37B-26D0517D8A86}"/>
                </a:ext>
              </a:extLst>
            </p:cNvPr>
            <p:cNvSpPr txBox="1"/>
            <p:nvPr/>
          </p:nvSpPr>
          <p:spPr>
            <a:xfrm rot="20940000">
              <a:off x="7036607" y="1511114"/>
              <a:ext cx="839126" cy="3946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822960">
                <a:buClrTx/>
                <a:defRPr/>
              </a:pPr>
              <a:r>
                <a:rPr lang="en-US" sz="1440" kern="1200" dirty="0">
                  <a:solidFill>
                    <a:srgbClr val="0082CA">
                      <a:lumMod val="50000"/>
                    </a:srgbClr>
                  </a:solidFill>
                  <a:ea typeface="+mn-ea"/>
                  <a:cs typeface="+mn-cs"/>
                </a:rPr>
                <a:t>0.5 m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F5D9A73-7BC8-0F40-2D29-38135D166FB5}"/>
                </a:ext>
              </a:extLst>
            </p:cNvPr>
            <p:cNvCxnSpPr/>
            <p:nvPr/>
          </p:nvCxnSpPr>
          <p:spPr>
            <a:xfrm flipV="1">
              <a:off x="5932170" y="788670"/>
              <a:ext cx="18056" cy="854282"/>
            </a:xfrm>
            <a:prstGeom prst="straightConnector1">
              <a:avLst/>
            </a:prstGeom>
            <a:ln w="38100">
              <a:solidFill>
                <a:srgbClr val="92D05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96CBD4-C799-CC5B-9F31-40C538CDC087}"/>
                </a:ext>
              </a:extLst>
            </p:cNvPr>
            <p:cNvSpPr txBox="1"/>
            <p:nvPr/>
          </p:nvSpPr>
          <p:spPr>
            <a:xfrm rot="16200000">
              <a:off x="5163182" y="1037123"/>
              <a:ext cx="941385" cy="407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22960">
                <a:buClrTx/>
                <a:defRPr/>
              </a:pPr>
              <a:r>
                <a:rPr lang="en-US" sz="1440" kern="1200" dirty="0">
                  <a:solidFill>
                    <a:srgbClr val="0082CA">
                      <a:lumMod val="50000"/>
                    </a:srgbClr>
                  </a:solidFill>
                  <a:ea typeface="+mn-ea"/>
                  <a:cs typeface="+mn-cs"/>
                </a:rPr>
                <a:t>0.22 m</a:t>
              </a:r>
            </a:p>
          </p:txBody>
        </p:sp>
      </p:grpSp>
      <p:pic>
        <p:nvPicPr>
          <p:cNvPr id="14" name="Picture 13" descr="1_56.gif">
            <a:extLst>
              <a:ext uri="{FF2B5EF4-FFF2-40B4-BE49-F238E27FC236}">
                <a16:creationId xmlns:a16="http://schemas.microsoft.com/office/drawing/2014/main" id="{2E817E3C-23ED-ECD9-BC07-39B2CD179CF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0980" y="3511761"/>
            <a:ext cx="3091198" cy="128929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745F1FF6-9780-0CDB-5305-394B78176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28" y="1078969"/>
            <a:ext cx="2893763" cy="19860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C23EA5-6AF5-5FD6-3C3E-8151B6D21415}"/>
              </a:ext>
            </a:extLst>
          </p:cNvPr>
          <p:cNvSpPr txBox="1"/>
          <p:nvPr/>
        </p:nvSpPr>
        <p:spPr>
          <a:xfrm>
            <a:off x="3768673" y="1028979"/>
            <a:ext cx="2422539" cy="16896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2296" tIns="41148" rIns="82296" bIns="4114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40" b="1" dirty="0"/>
              <a:t>Main focus:</a:t>
            </a:r>
          </a:p>
          <a:p>
            <a:pPr marL="257175" indent="-257175">
              <a:buFont typeface="Arial"/>
              <a:buChar char="•"/>
            </a:pPr>
            <a:r>
              <a:rPr lang="en-US" sz="1260" dirty="0"/>
              <a:t>High Transformer Ratio</a:t>
            </a:r>
          </a:p>
          <a:p>
            <a:pPr marL="257175" indent="-257175">
              <a:buFont typeface="Arial"/>
              <a:buChar char="•"/>
            </a:pPr>
            <a:r>
              <a:rPr lang="en-US" sz="1260" dirty="0"/>
              <a:t>THz structure</a:t>
            </a:r>
          </a:p>
          <a:p>
            <a:r>
              <a:rPr lang="en-US" sz="1440" b="1" dirty="0"/>
              <a:t>Main challenges:</a:t>
            </a:r>
          </a:p>
          <a:p>
            <a:pPr marL="257175" indent="-257175">
              <a:buFont typeface="Arial"/>
              <a:buChar char="•"/>
            </a:pPr>
            <a:r>
              <a:rPr lang="en-US" sz="1260" dirty="0"/>
              <a:t>Temporal shaped high charge bunch</a:t>
            </a:r>
          </a:p>
          <a:p>
            <a:pPr marL="257175" indent="-257175">
              <a:buFont typeface="Arial"/>
              <a:buChar char="•"/>
            </a:pPr>
            <a:r>
              <a:rPr lang="en-US" sz="1260" dirty="0"/>
              <a:t>Beam Break up instability</a:t>
            </a:r>
          </a:p>
          <a:p>
            <a:pPr marL="257175" indent="-257175">
              <a:buFont typeface="Arial"/>
              <a:buChar char="•"/>
            </a:pPr>
            <a:r>
              <a:rPr lang="en-US" sz="1260" dirty="0"/>
              <a:t>Precise structure fabrication</a:t>
            </a:r>
          </a:p>
        </p:txBody>
      </p:sp>
      <p:pic>
        <p:nvPicPr>
          <p:cNvPr id="18" name="Picture 25">
            <a:extLst>
              <a:ext uri="{FF2B5EF4-FFF2-40B4-BE49-F238E27FC236}">
                <a16:creationId xmlns:a16="http://schemas.microsoft.com/office/drawing/2014/main" id="{74A192FA-4C6C-DAAC-8090-7282E8A86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757" y="3224281"/>
            <a:ext cx="1557965" cy="1541662"/>
          </a:xfrm>
          <a:prstGeom prst="rect">
            <a:avLst/>
          </a:prstGeom>
        </p:spPr>
      </p:pic>
      <p:sp>
        <p:nvSpPr>
          <p:cNvPr id="4" name="Slide Number Placeholder 30">
            <a:extLst>
              <a:ext uri="{FF2B5EF4-FFF2-40B4-BE49-F238E27FC236}">
                <a16:creationId xmlns:a16="http://schemas.microsoft.com/office/drawing/2014/main" id="{C23B429F-5BC7-29E5-F043-A5BAB2DA109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002810" y="4941500"/>
            <a:ext cx="411480" cy="137160"/>
          </a:xfrm>
        </p:spPr>
        <p:txBody>
          <a:bodyPr/>
          <a:lstStyle/>
          <a:p>
            <a:fld id="{AEFAAC5A-9C4F-4278-920D-DF2BAB595749}" type="slidenum">
              <a:rPr lang="en-US" sz="1260"/>
              <a:pPr/>
              <a:t>36</a:t>
            </a:fld>
            <a:r>
              <a:rPr lang="en-US" sz="1260" dirty="0"/>
              <a:t>/22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5D34BE-6393-6EC1-2785-0ADCC2894D5D}"/>
              </a:ext>
            </a:extLst>
          </p:cNvPr>
          <p:cNvGrpSpPr/>
          <p:nvPr/>
        </p:nvGrpSpPr>
        <p:grpSpPr>
          <a:xfrm>
            <a:off x="6384747" y="3805492"/>
            <a:ext cx="2470130" cy="649439"/>
            <a:chOff x="6384747" y="3805492"/>
            <a:chExt cx="2470130" cy="649439"/>
          </a:xfrm>
        </p:grpSpPr>
        <p:pic>
          <p:nvPicPr>
            <p:cNvPr id="17" name="Picture 24">
              <a:extLst>
                <a:ext uri="{FF2B5EF4-FFF2-40B4-BE49-F238E27FC236}">
                  <a16:creationId xmlns:a16="http://schemas.microsoft.com/office/drawing/2014/main" id="{EFF97D46-2B62-4365-ACC2-41854D66D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84747" y="3857882"/>
              <a:ext cx="2470130" cy="59704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17B45D7-C536-CEEC-4213-1B05A5CC6170}"/>
                </a:ext>
              </a:extLst>
            </p:cNvPr>
            <p:cNvSpPr txBox="1"/>
            <p:nvPr/>
          </p:nvSpPr>
          <p:spPr>
            <a:xfrm>
              <a:off x="6615550" y="3805492"/>
              <a:ext cx="209063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006BBE"/>
                  </a:solidFill>
                </a:rPr>
                <a:t>corrugated metallic waveguide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505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B22F2-B24F-161F-7B9C-EB06E4957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824D3F7-FD37-8D6E-C566-BD426B493D40}"/>
              </a:ext>
            </a:extLst>
          </p:cNvPr>
          <p:cNvSpPr/>
          <p:nvPr/>
        </p:nvSpPr>
        <p:spPr>
          <a:xfrm>
            <a:off x="5534025" y="2476500"/>
            <a:ext cx="3562350" cy="2638425"/>
          </a:xfrm>
          <a:custGeom>
            <a:avLst/>
            <a:gdLst>
              <a:gd name="connsiteX0" fmla="*/ 3524250 w 3562350"/>
              <a:gd name="connsiteY0" fmla="*/ 28575 h 2638425"/>
              <a:gd name="connsiteX1" fmla="*/ 3562350 w 3562350"/>
              <a:gd name="connsiteY1" fmla="*/ 2638425 h 2638425"/>
              <a:gd name="connsiteX2" fmla="*/ 0 w 3562350"/>
              <a:gd name="connsiteY2" fmla="*/ 2638425 h 2638425"/>
              <a:gd name="connsiteX3" fmla="*/ 0 w 3562350"/>
              <a:gd name="connsiteY3" fmla="*/ 1924050 h 2638425"/>
              <a:gd name="connsiteX4" fmla="*/ 1171575 w 3562350"/>
              <a:gd name="connsiteY4" fmla="*/ 1924050 h 2638425"/>
              <a:gd name="connsiteX5" fmla="*/ 1171575 w 3562350"/>
              <a:gd name="connsiteY5" fmla="*/ 0 h 2638425"/>
              <a:gd name="connsiteX6" fmla="*/ 3524250 w 3562350"/>
              <a:gd name="connsiteY6" fmla="*/ 28575 h 2638425"/>
              <a:gd name="connsiteX0" fmla="*/ 3524250 w 3562350"/>
              <a:gd name="connsiteY0" fmla="*/ 9525 h 2638425"/>
              <a:gd name="connsiteX1" fmla="*/ 3562350 w 3562350"/>
              <a:gd name="connsiteY1" fmla="*/ 2638425 h 2638425"/>
              <a:gd name="connsiteX2" fmla="*/ 0 w 3562350"/>
              <a:gd name="connsiteY2" fmla="*/ 2638425 h 2638425"/>
              <a:gd name="connsiteX3" fmla="*/ 0 w 3562350"/>
              <a:gd name="connsiteY3" fmla="*/ 1924050 h 2638425"/>
              <a:gd name="connsiteX4" fmla="*/ 1171575 w 3562350"/>
              <a:gd name="connsiteY4" fmla="*/ 1924050 h 2638425"/>
              <a:gd name="connsiteX5" fmla="*/ 1171575 w 3562350"/>
              <a:gd name="connsiteY5" fmla="*/ 0 h 2638425"/>
              <a:gd name="connsiteX6" fmla="*/ 3524250 w 3562350"/>
              <a:gd name="connsiteY6" fmla="*/ 9525 h 263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2350" h="2638425">
                <a:moveTo>
                  <a:pt x="3524250" y="9525"/>
                </a:moveTo>
                <a:lnTo>
                  <a:pt x="3562350" y="2638425"/>
                </a:lnTo>
                <a:lnTo>
                  <a:pt x="0" y="2638425"/>
                </a:lnTo>
                <a:lnTo>
                  <a:pt x="0" y="1924050"/>
                </a:lnTo>
                <a:lnTo>
                  <a:pt x="1171575" y="1924050"/>
                </a:lnTo>
                <a:lnTo>
                  <a:pt x="1171575" y="0"/>
                </a:lnTo>
                <a:lnTo>
                  <a:pt x="3524250" y="9525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67CCAE-8EF4-E636-B5F4-7BA30FD3E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9525"/>
            <a:ext cx="8372901" cy="385724"/>
          </a:xfrm>
        </p:spPr>
        <p:txBody>
          <a:bodyPr/>
          <a:lstStyle/>
          <a:p>
            <a:r>
              <a:rPr lang="en-US" sz="2200" cap="none" dirty="0">
                <a:solidFill>
                  <a:srgbClr val="000000"/>
                </a:solidFill>
              </a:rPr>
              <a:t>Electron beam-driven structure </a:t>
            </a:r>
            <a:r>
              <a:rPr lang="en-US" sz="2200" cap="none" dirty="0" err="1">
                <a:solidFill>
                  <a:srgbClr val="000000"/>
                </a:solidFill>
              </a:rPr>
              <a:t>wakefield</a:t>
            </a:r>
            <a:r>
              <a:rPr lang="en-US" sz="2200" cap="none" dirty="0">
                <a:solidFill>
                  <a:srgbClr val="000000"/>
                </a:solidFill>
              </a:rPr>
              <a:t> acceleration </a:t>
            </a:r>
            <a:r>
              <a:rPr lang="en-US" sz="2200" dirty="0">
                <a:solidFill>
                  <a:srgbClr val="000000"/>
                </a:solidFill>
              </a:rPr>
              <a:t>(SWFA)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60779-0A8F-BC20-80E5-92FBF49491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466470"/>
            <a:ext cx="8372901" cy="374786"/>
          </a:xfrm>
        </p:spPr>
        <p:txBody>
          <a:bodyPr/>
          <a:lstStyle/>
          <a:p>
            <a:r>
              <a:rPr lang="en-US" sz="2000" b="0" dirty="0">
                <a:solidFill>
                  <a:schemeClr val="accent2"/>
                </a:solidFill>
              </a:rPr>
              <a:t>Two Beam Acceleration (TBA)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4542C9-1A2A-8FBB-26F5-1CD2ADCF6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814" y="2687170"/>
            <a:ext cx="1875227" cy="15925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80B9DE-4727-96E9-4151-6FDAC259CA27}"/>
              </a:ext>
            </a:extLst>
          </p:cNvPr>
          <p:cNvSpPr txBox="1"/>
          <p:nvPr/>
        </p:nvSpPr>
        <p:spPr>
          <a:xfrm>
            <a:off x="5541867" y="4441601"/>
            <a:ext cx="35818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dirty="0" err="1">
                <a:solidFill>
                  <a:srgbClr val="222222"/>
                </a:solidFill>
                <a:effectLst/>
                <a:latin typeface="-apple-system"/>
              </a:rPr>
              <a:t>Sicking</a:t>
            </a:r>
            <a:r>
              <a:rPr lang="en-US" sz="1000" b="1" i="0" dirty="0">
                <a:solidFill>
                  <a:srgbClr val="222222"/>
                </a:solidFill>
                <a:effectLst/>
                <a:latin typeface="-apple-system"/>
              </a:rPr>
              <a:t>, E., </a:t>
            </a:r>
            <a:r>
              <a:rPr lang="en-US" sz="1000" b="1" i="0" dirty="0" err="1">
                <a:solidFill>
                  <a:srgbClr val="222222"/>
                </a:solidFill>
                <a:effectLst/>
                <a:latin typeface="-apple-system"/>
              </a:rPr>
              <a:t>Ström</a:t>
            </a:r>
            <a:r>
              <a:rPr lang="en-US" sz="1000" b="1" i="0" dirty="0">
                <a:solidFill>
                  <a:srgbClr val="222222"/>
                </a:solidFill>
                <a:effectLst/>
                <a:latin typeface="-apple-system"/>
              </a:rPr>
              <a:t>, R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-apple-system"/>
              </a:rPr>
              <a:t>. From precision physics to the energy frontier with the Compact Linear Collider. 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-apple-system"/>
              </a:rPr>
              <a:t>Nat. Phys.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sz="1000" b="1" i="0" dirty="0">
                <a:solidFill>
                  <a:srgbClr val="222222"/>
                </a:solidFill>
                <a:effectLst/>
                <a:latin typeface="-apple-system"/>
              </a:rPr>
              <a:t>16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-apple-system"/>
              </a:rPr>
              <a:t>, 386–392 (2020). </a:t>
            </a:r>
          </a:p>
          <a:p>
            <a:r>
              <a:rPr lang="en-US" sz="1000" b="0" i="0" dirty="0">
                <a:solidFill>
                  <a:srgbClr val="222222"/>
                </a:solidFill>
                <a:effectLst/>
                <a:latin typeface="-apple-system"/>
              </a:rPr>
              <a:t>https://doi.org/10.1038/s41567-020-0834-8</a:t>
            </a:r>
            <a:endParaRPr lang="en-US" sz="1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A13B58-3B9E-999A-5AE6-AB0222800637}"/>
              </a:ext>
            </a:extLst>
          </p:cNvPr>
          <p:cNvSpPr txBox="1"/>
          <p:nvPr/>
        </p:nvSpPr>
        <p:spPr>
          <a:xfrm>
            <a:off x="7629971" y="4161340"/>
            <a:ext cx="856804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drive beam </a:t>
            </a:r>
            <a:endParaRPr 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7EE95F-E635-E62E-2C36-E7439671C8B6}"/>
              </a:ext>
            </a:extLst>
          </p:cNvPr>
          <p:cNvSpPr txBox="1"/>
          <p:nvPr/>
        </p:nvSpPr>
        <p:spPr>
          <a:xfrm>
            <a:off x="8266962" y="3913332"/>
            <a:ext cx="856804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main beam </a:t>
            </a:r>
            <a:endParaRPr lang="en-US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5A43DC-71B9-AD59-3D10-24D76519F9C6}"/>
              </a:ext>
            </a:extLst>
          </p:cNvPr>
          <p:cNvSpPr txBox="1"/>
          <p:nvPr/>
        </p:nvSpPr>
        <p:spPr>
          <a:xfrm>
            <a:off x="8410574" y="2517629"/>
            <a:ext cx="60339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</a:t>
            </a:r>
            <a:endParaRPr lang="en-US" sz="12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BB9029-CCF3-B960-B2CB-07F6A9D56C6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43400" y="4855282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111111"/>
                </a:solidFill>
              </a:rPr>
              <a:pPr/>
              <a:t>37</a:t>
            </a:fld>
            <a:r>
              <a:rPr lang="en-US" dirty="0">
                <a:solidFill>
                  <a:srgbClr val="111111"/>
                </a:solidFill>
              </a:rPr>
              <a:t>/36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11F42641-E2A4-4B85-59D3-8E2D45880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403" y="2325649"/>
            <a:ext cx="2542972" cy="14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710A145-CA6E-6DAF-820D-7096A1659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7104" b="24577"/>
          <a:stretch>
            <a:fillRect/>
          </a:stretch>
        </p:blipFill>
        <p:spPr bwMode="auto">
          <a:xfrm>
            <a:off x="649575" y="3639560"/>
            <a:ext cx="1535735" cy="105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8417585B-DE04-F6C6-FA7C-50816DC45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161" y="3673141"/>
            <a:ext cx="12716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FFFF00"/>
                </a:solidFill>
                <a:latin typeface="Calibri" pitchFamily="34" charset="0"/>
                <a:ea typeface="宋体" charset="-122"/>
              </a:rPr>
              <a:t>Quartz tube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6AA64D-60C0-1E52-9214-8FF4F2FF441D}"/>
              </a:ext>
            </a:extLst>
          </p:cNvPr>
          <p:cNvSpPr txBox="1"/>
          <p:nvPr/>
        </p:nvSpPr>
        <p:spPr>
          <a:xfrm>
            <a:off x="1018992" y="2845856"/>
            <a:ext cx="1284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AWA</a:t>
            </a:r>
            <a:endParaRPr lang="en-US" sz="2000" b="1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51BECC09-ABDF-10DE-8437-0AEFC1876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141566" y="2337857"/>
            <a:ext cx="2304529" cy="165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06BAFC1E-866E-598C-D097-DBB138D96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068229" y="3991356"/>
            <a:ext cx="2304530" cy="75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2331C4-F95C-3195-5491-42613ABC49AB}"/>
              </a:ext>
            </a:extLst>
          </p:cNvPr>
          <p:cNvSpPr txBox="1"/>
          <p:nvPr/>
        </p:nvSpPr>
        <p:spPr>
          <a:xfrm>
            <a:off x="1185975" y="2448619"/>
            <a:ext cx="2036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PETS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B97568-128C-09A5-A351-D17C07CCB2E1}"/>
              </a:ext>
            </a:extLst>
          </p:cNvPr>
          <p:cNvSpPr txBox="1"/>
          <p:nvPr/>
        </p:nvSpPr>
        <p:spPr>
          <a:xfrm>
            <a:off x="5534025" y="618363"/>
            <a:ext cx="3038475" cy="14957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2296" tIns="41148" rIns="82296" bIns="4114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40" b="1" dirty="0"/>
              <a:t>Main focus:</a:t>
            </a:r>
          </a:p>
          <a:p>
            <a:pPr marL="257175" indent="-257175">
              <a:buFont typeface="Arial"/>
              <a:buChar char="•"/>
            </a:pPr>
            <a:r>
              <a:rPr lang="en-US" sz="1260" dirty="0"/>
              <a:t>High charge bunch trains</a:t>
            </a:r>
          </a:p>
          <a:p>
            <a:pPr marL="257175" indent="-257175">
              <a:buFont typeface="Arial"/>
              <a:buChar char="•"/>
            </a:pPr>
            <a:r>
              <a:rPr lang="en-US" sz="1260" dirty="0"/>
              <a:t>GHz structure</a:t>
            </a:r>
          </a:p>
          <a:p>
            <a:r>
              <a:rPr lang="en-US" sz="1440" b="1" dirty="0"/>
              <a:t>Main challenges:</a:t>
            </a:r>
          </a:p>
          <a:p>
            <a:pPr marL="257175" indent="-257175">
              <a:buFont typeface="Arial"/>
              <a:buChar char="•"/>
            </a:pPr>
            <a:r>
              <a:rPr lang="en-US" sz="1260" dirty="0"/>
              <a:t>Broadband RF couplers</a:t>
            </a:r>
          </a:p>
          <a:p>
            <a:pPr marL="257175" indent="-257175">
              <a:buFont typeface="Arial"/>
              <a:buChar char="•"/>
            </a:pPr>
            <a:r>
              <a:rPr lang="en-US" sz="1260" dirty="0"/>
              <a:t>Breakdown &amp; efficiency</a:t>
            </a:r>
          </a:p>
          <a:p>
            <a:pPr marL="257175" indent="-257175">
              <a:buFont typeface="Arial"/>
              <a:buChar char="•"/>
            </a:pPr>
            <a:r>
              <a:rPr lang="en-US" sz="1260" dirty="0"/>
              <a:t>Cost of maintaining two beamlines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C2E136-B3A2-498A-9B6A-1D0C4B21AF3C}"/>
              </a:ext>
            </a:extLst>
          </p:cNvPr>
          <p:cNvSpPr/>
          <p:nvPr/>
        </p:nvSpPr>
        <p:spPr>
          <a:xfrm>
            <a:off x="411481" y="828826"/>
            <a:ext cx="4200363" cy="140127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9F8CDF-0430-7D2F-7093-5A1EADD1C66B}"/>
              </a:ext>
            </a:extLst>
          </p:cNvPr>
          <p:cNvSpPr/>
          <p:nvPr/>
        </p:nvSpPr>
        <p:spPr>
          <a:xfrm>
            <a:off x="1300440" y="1076411"/>
            <a:ext cx="3240358" cy="1019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0" name="Group 56">
            <a:extLst>
              <a:ext uri="{FF2B5EF4-FFF2-40B4-BE49-F238E27FC236}">
                <a16:creationId xmlns:a16="http://schemas.microsoft.com/office/drawing/2014/main" id="{FC31B6BD-DA8D-311F-42E8-B6B1886F1631}"/>
              </a:ext>
            </a:extLst>
          </p:cNvPr>
          <p:cNvGrpSpPr/>
          <p:nvPr/>
        </p:nvGrpSpPr>
        <p:grpSpPr>
          <a:xfrm>
            <a:off x="1243081" y="1110434"/>
            <a:ext cx="1810384" cy="1040135"/>
            <a:chOff x="1778000" y="1531938"/>
            <a:chExt cx="4984750" cy="2225114"/>
          </a:xfrm>
        </p:grpSpPr>
        <p:grpSp>
          <p:nvGrpSpPr>
            <p:cNvPr id="31" name="Group 3">
              <a:extLst>
                <a:ext uri="{FF2B5EF4-FFF2-40B4-BE49-F238E27FC236}">
                  <a16:creationId xmlns:a16="http://schemas.microsoft.com/office/drawing/2014/main" id="{88ABE77F-5B4B-8FAC-95CB-6B3AED47BD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2563" y="1531938"/>
              <a:ext cx="4040187" cy="2036762"/>
              <a:chOff x="531" y="1709"/>
              <a:chExt cx="2585" cy="1707"/>
            </a:xfrm>
          </p:grpSpPr>
          <p:sp>
            <p:nvSpPr>
              <p:cNvPr id="36" name="Rectangle 4">
                <a:extLst>
                  <a:ext uri="{FF2B5EF4-FFF2-40B4-BE49-F238E27FC236}">
                    <a16:creationId xmlns:a16="http://schemas.microsoft.com/office/drawing/2014/main" id="{AA750BDE-1681-2D26-255F-7C5B2463BB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8" y="2107"/>
                <a:ext cx="432" cy="1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Rectangle 5">
                <a:extLst>
                  <a:ext uri="{FF2B5EF4-FFF2-40B4-BE49-F238E27FC236}">
                    <a16:creationId xmlns:a16="http://schemas.microsoft.com/office/drawing/2014/main" id="{96CCA324-8BB7-082F-6D57-A0D3901D25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74"/>
                <a:ext cx="1403" cy="35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Rectangle 6">
                <a:extLst>
                  <a:ext uri="{FF2B5EF4-FFF2-40B4-BE49-F238E27FC236}">
                    <a16:creationId xmlns:a16="http://schemas.microsoft.com/office/drawing/2014/main" id="{8F56411A-F038-79D0-6643-B2459CF757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9"/>
                <a:ext cx="1403" cy="35"/>
              </a:xfrm>
              <a:prstGeom prst="rect">
                <a:avLst/>
              </a:prstGeom>
              <a:solidFill>
                <a:srgbClr val="D8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Rectangle 7">
                <a:extLst>
                  <a:ext uri="{FF2B5EF4-FFF2-40B4-BE49-F238E27FC236}">
                    <a16:creationId xmlns:a16="http://schemas.microsoft.com/office/drawing/2014/main" id="{F93C4F46-B15B-DE07-F691-578688C8DE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6"/>
                <a:ext cx="1403" cy="35"/>
              </a:xfrm>
              <a:prstGeom prst="rect">
                <a:avLst/>
              </a:prstGeom>
              <a:solidFill>
                <a:srgbClr val="D2C5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Rectangle 8">
                <a:extLst>
                  <a:ext uri="{FF2B5EF4-FFF2-40B4-BE49-F238E27FC236}">
                    <a16:creationId xmlns:a16="http://schemas.microsoft.com/office/drawing/2014/main" id="{92BC8128-83C1-1684-F35B-F4EFB03A71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2"/>
                <a:ext cx="1403" cy="35"/>
              </a:xfrm>
              <a:prstGeom prst="rect">
                <a:avLst/>
              </a:prstGeom>
              <a:solidFill>
                <a:srgbClr val="C8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FD7D7EF6-B6A9-7263-F6D7-C9C526A6A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58"/>
                <a:ext cx="1403" cy="35"/>
              </a:xfrm>
              <a:prstGeom prst="rect">
                <a:avLst/>
              </a:prstGeom>
              <a:solidFill>
                <a:srgbClr val="BE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Rectangle 10">
                <a:extLst>
                  <a:ext uri="{FF2B5EF4-FFF2-40B4-BE49-F238E27FC236}">
                    <a16:creationId xmlns:a16="http://schemas.microsoft.com/office/drawing/2014/main" id="{2A1EA6FB-CB97-A240-448F-882CB8C986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54"/>
                <a:ext cx="1403" cy="35"/>
              </a:xfrm>
              <a:prstGeom prst="rect">
                <a:avLst/>
              </a:prstGeom>
              <a:solidFill>
                <a:srgbClr val="B49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Freeform 11">
                <a:extLst>
                  <a:ext uri="{FF2B5EF4-FFF2-40B4-BE49-F238E27FC236}">
                    <a16:creationId xmlns:a16="http://schemas.microsoft.com/office/drawing/2014/main" id="{4CA0F521-5F2D-B883-80AC-E3D066E87B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53"/>
                <a:ext cx="1403" cy="35"/>
              </a:xfrm>
              <a:custGeom>
                <a:avLst/>
                <a:gdLst>
                  <a:gd name="T0" fmla="*/ 2 w 4902"/>
                  <a:gd name="T1" fmla="*/ 3 h 3"/>
                  <a:gd name="T2" fmla="*/ 4902 w 4902"/>
                  <a:gd name="T3" fmla="*/ 3 h 3"/>
                  <a:gd name="T4" fmla="*/ 4900 w 4902"/>
                  <a:gd name="T5" fmla="*/ 0 h 3"/>
                  <a:gd name="T6" fmla="*/ 0 w 4902"/>
                  <a:gd name="T7" fmla="*/ 0 h 3"/>
                  <a:gd name="T8" fmla="*/ 2 w 490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2" y="3"/>
                    </a:moveTo>
                    <a:lnTo>
                      <a:pt x="4902" y="3"/>
                    </a:lnTo>
                    <a:lnTo>
                      <a:pt x="4900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B1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Freeform 12">
                <a:extLst>
                  <a:ext uri="{FF2B5EF4-FFF2-40B4-BE49-F238E27FC236}">
                    <a16:creationId xmlns:a16="http://schemas.microsoft.com/office/drawing/2014/main" id="{DCE584A8-77CA-01D7-8B01-3E58F8ADB5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51"/>
                <a:ext cx="1403" cy="35"/>
              </a:xfrm>
              <a:custGeom>
                <a:avLst/>
                <a:gdLst>
                  <a:gd name="T0" fmla="*/ 0 w 4902"/>
                  <a:gd name="T1" fmla="*/ 3 h 3"/>
                  <a:gd name="T2" fmla="*/ 4900 w 4902"/>
                  <a:gd name="T3" fmla="*/ 3 h 3"/>
                  <a:gd name="T4" fmla="*/ 4902 w 4902"/>
                  <a:gd name="T5" fmla="*/ 0 h 3"/>
                  <a:gd name="T6" fmla="*/ 2 w 4902"/>
                  <a:gd name="T7" fmla="*/ 0 h 3"/>
                  <a:gd name="T8" fmla="*/ 0 w 490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0" y="3"/>
                    </a:moveTo>
                    <a:lnTo>
                      <a:pt x="4900" y="3"/>
                    </a:lnTo>
                    <a:lnTo>
                      <a:pt x="4902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E8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Rectangle 13">
                <a:extLst>
                  <a:ext uri="{FF2B5EF4-FFF2-40B4-BE49-F238E27FC236}">
                    <a16:creationId xmlns:a16="http://schemas.microsoft.com/office/drawing/2014/main" id="{FD2DB1FF-CCD8-2F41-F339-78CD6C92DF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9"/>
                <a:ext cx="1403" cy="35"/>
              </a:xfrm>
              <a:prstGeom prst="rect">
                <a:avLst/>
              </a:prstGeom>
              <a:solidFill>
                <a:srgbClr val="AA85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Rectangle 14">
                <a:extLst>
                  <a:ext uri="{FF2B5EF4-FFF2-40B4-BE49-F238E27FC236}">
                    <a16:creationId xmlns:a16="http://schemas.microsoft.com/office/drawing/2014/main" id="{CC03FD86-3FBD-9F1E-9F55-F2B319B0D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5"/>
                <a:ext cx="1403" cy="35"/>
              </a:xfrm>
              <a:prstGeom prst="rect">
                <a:avLst/>
              </a:prstGeom>
              <a:solidFill>
                <a:srgbClr val="A0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Rectangle 15">
                <a:extLst>
                  <a:ext uri="{FF2B5EF4-FFF2-40B4-BE49-F238E27FC236}">
                    <a16:creationId xmlns:a16="http://schemas.microsoft.com/office/drawing/2014/main" id="{36775F0E-12F5-FF45-B584-AA7C6723A7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2"/>
                <a:ext cx="1403" cy="35"/>
              </a:xfrm>
              <a:prstGeom prst="rect">
                <a:avLst/>
              </a:prstGeom>
              <a:solidFill>
                <a:srgbClr val="97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Rectangle 16">
                <a:extLst>
                  <a:ext uri="{FF2B5EF4-FFF2-40B4-BE49-F238E27FC236}">
                    <a16:creationId xmlns:a16="http://schemas.microsoft.com/office/drawing/2014/main" id="{66D7E244-8970-ABBD-D608-C73657FEA2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38"/>
                <a:ext cx="1403" cy="35"/>
              </a:xfrm>
              <a:prstGeom prst="rect">
                <a:avLst/>
              </a:prstGeom>
              <a:solidFill>
                <a:srgbClr val="90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Rectangle 17">
                <a:extLst>
                  <a:ext uri="{FF2B5EF4-FFF2-40B4-BE49-F238E27FC236}">
                    <a16:creationId xmlns:a16="http://schemas.microsoft.com/office/drawing/2014/main" id="{BF4E914D-7AE0-97F3-076D-53272B8CAE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33"/>
                <a:ext cx="1403" cy="35"/>
              </a:xfrm>
              <a:prstGeom prst="rect">
                <a:avLst/>
              </a:prstGeom>
              <a:solidFill>
                <a:srgbClr val="834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Rectangle 18">
                <a:extLst>
                  <a:ext uri="{FF2B5EF4-FFF2-40B4-BE49-F238E27FC236}">
                    <a16:creationId xmlns:a16="http://schemas.microsoft.com/office/drawing/2014/main" id="{AD6DF99B-7FA6-2E82-8CBE-69778D3C8C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78"/>
                <a:ext cx="1403" cy="35"/>
              </a:xfrm>
              <a:prstGeom prst="rect">
                <a:avLst/>
              </a:prstGeom>
              <a:solidFill>
                <a:srgbClr val="DF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Rectangle 19">
                <a:extLst>
                  <a:ext uri="{FF2B5EF4-FFF2-40B4-BE49-F238E27FC236}">
                    <a16:creationId xmlns:a16="http://schemas.microsoft.com/office/drawing/2014/main" id="{6A51CF18-6689-1141-7823-B771150C8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2"/>
                <a:ext cx="1403" cy="35"/>
              </a:xfrm>
              <a:prstGeom prst="rect">
                <a:avLst/>
              </a:prstGeom>
              <a:solidFill>
                <a:srgbClr val="D5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Rectangle 20">
                <a:extLst>
                  <a:ext uri="{FF2B5EF4-FFF2-40B4-BE49-F238E27FC236}">
                    <a16:creationId xmlns:a16="http://schemas.microsoft.com/office/drawing/2014/main" id="{5351DA7F-4792-E6A5-CD6D-F5F9CBCF9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6"/>
                <a:ext cx="1403" cy="35"/>
              </a:xfrm>
              <a:prstGeom prst="rect">
                <a:avLst/>
              </a:prstGeom>
              <a:solidFill>
                <a:srgbClr val="CBBB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Rectangle 21">
                <a:extLst>
                  <a:ext uri="{FF2B5EF4-FFF2-40B4-BE49-F238E27FC236}">
                    <a16:creationId xmlns:a16="http://schemas.microsoft.com/office/drawing/2014/main" id="{8E69910E-378F-6C4D-A640-4502FB3191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9"/>
                <a:ext cx="1403" cy="35"/>
              </a:xfrm>
              <a:prstGeom prst="rect">
                <a:avLst/>
              </a:prstGeom>
              <a:solidFill>
                <a:srgbClr val="C5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Rectangle 22">
                <a:extLst>
                  <a:ext uri="{FF2B5EF4-FFF2-40B4-BE49-F238E27FC236}">
                    <a16:creationId xmlns:a16="http://schemas.microsoft.com/office/drawing/2014/main" id="{74B91679-2205-2BA5-F2C7-3BC1641ED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93"/>
                <a:ext cx="1403" cy="35"/>
              </a:xfrm>
              <a:prstGeom prst="rect">
                <a:avLst/>
              </a:prstGeom>
              <a:solidFill>
                <a:srgbClr val="BB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Freeform 23">
                <a:extLst>
                  <a:ext uri="{FF2B5EF4-FFF2-40B4-BE49-F238E27FC236}">
                    <a16:creationId xmlns:a16="http://schemas.microsoft.com/office/drawing/2014/main" id="{799F3C07-F6C8-A5FE-1C40-40D484FFE0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97"/>
                <a:ext cx="1403" cy="35"/>
              </a:xfrm>
              <a:custGeom>
                <a:avLst/>
                <a:gdLst>
                  <a:gd name="T0" fmla="*/ 2 w 4902"/>
                  <a:gd name="T1" fmla="*/ 0 h 3"/>
                  <a:gd name="T2" fmla="*/ 4902 w 4902"/>
                  <a:gd name="T3" fmla="*/ 0 h 3"/>
                  <a:gd name="T4" fmla="*/ 4900 w 4902"/>
                  <a:gd name="T5" fmla="*/ 3 h 3"/>
                  <a:gd name="T6" fmla="*/ 0 w 4902"/>
                  <a:gd name="T7" fmla="*/ 3 h 3"/>
                  <a:gd name="T8" fmla="*/ 2 w 490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2" y="0"/>
                    </a:moveTo>
                    <a:lnTo>
                      <a:pt x="4902" y="0"/>
                    </a:lnTo>
                    <a:lnTo>
                      <a:pt x="4900" y="3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1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Freeform 24">
                <a:extLst>
                  <a:ext uri="{FF2B5EF4-FFF2-40B4-BE49-F238E27FC236}">
                    <a16:creationId xmlns:a16="http://schemas.microsoft.com/office/drawing/2014/main" id="{5767D200-2D14-AFF1-413E-F0E9DE0DC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99"/>
                <a:ext cx="1403" cy="35"/>
              </a:xfrm>
              <a:custGeom>
                <a:avLst/>
                <a:gdLst>
                  <a:gd name="T0" fmla="*/ 0 w 4902"/>
                  <a:gd name="T1" fmla="*/ 0 h 4"/>
                  <a:gd name="T2" fmla="*/ 4900 w 4902"/>
                  <a:gd name="T3" fmla="*/ 0 h 4"/>
                  <a:gd name="T4" fmla="*/ 4902 w 4902"/>
                  <a:gd name="T5" fmla="*/ 4 h 4"/>
                  <a:gd name="T6" fmla="*/ 2 w 4902"/>
                  <a:gd name="T7" fmla="*/ 4 h 4"/>
                  <a:gd name="T8" fmla="*/ 0 w 490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4">
                    <a:moveTo>
                      <a:pt x="0" y="0"/>
                    </a:moveTo>
                    <a:lnTo>
                      <a:pt x="4900" y="0"/>
                    </a:lnTo>
                    <a:lnTo>
                      <a:pt x="490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8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Rectangle 25">
                <a:extLst>
                  <a:ext uri="{FF2B5EF4-FFF2-40B4-BE49-F238E27FC236}">
                    <a16:creationId xmlns:a16="http://schemas.microsoft.com/office/drawing/2014/main" id="{2BECA3B2-C256-4CDD-18B7-07CD618F65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02"/>
                <a:ext cx="1403" cy="35"/>
              </a:xfrm>
              <a:prstGeom prst="rect">
                <a:avLst/>
              </a:prstGeom>
              <a:solidFill>
                <a:srgbClr val="A7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Rectangle 26">
                <a:extLst>
                  <a:ext uri="{FF2B5EF4-FFF2-40B4-BE49-F238E27FC236}">
                    <a16:creationId xmlns:a16="http://schemas.microsoft.com/office/drawing/2014/main" id="{17DDEDFD-EFB4-DD47-7533-414592E1F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06"/>
                <a:ext cx="1403" cy="35"/>
              </a:xfrm>
              <a:prstGeom prst="rect">
                <a:avLst/>
              </a:prstGeom>
              <a:solidFill>
                <a:srgbClr val="9D7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Rectangle 27">
                <a:extLst>
                  <a:ext uri="{FF2B5EF4-FFF2-40B4-BE49-F238E27FC236}">
                    <a16:creationId xmlns:a16="http://schemas.microsoft.com/office/drawing/2014/main" id="{99A876CC-C3BE-998E-5F96-428972B4A6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10"/>
                <a:ext cx="1403" cy="35"/>
              </a:xfrm>
              <a:prstGeom prst="rect">
                <a:avLst/>
              </a:prstGeom>
              <a:solidFill>
                <a:srgbClr val="936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Rectangle 28">
                <a:extLst>
                  <a:ext uri="{FF2B5EF4-FFF2-40B4-BE49-F238E27FC236}">
                    <a16:creationId xmlns:a16="http://schemas.microsoft.com/office/drawing/2014/main" id="{E325EAB5-B386-C7E5-DD53-835A45B005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22"/>
                <a:ext cx="1387" cy="27"/>
              </a:xfrm>
              <a:prstGeom prst="rect">
                <a:avLst/>
              </a:prstGeom>
              <a:solidFill>
                <a:srgbClr val="89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Rectangle 29">
                <a:extLst>
                  <a:ext uri="{FF2B5EF4-FFF2-40B4-BE49-F238E27FC236}">
                    <a16:creationId xmlns:a16="http://schemas.microsoft.com/office/drawing/2014/main" id="{6D0955C8-99B1-CF89-7248-40C9866775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26"/>
                <a:ext cx="1411" cy="27"/>
              </a:xfrm>
              <a:prstGeom prst="rect">
                <a:avLst/>
              </a:prstGeom>
              <a:solidFill>
                <a:srgbClr val="8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Rectangle 30">
                <a:extLst>
                  <a:ext uri="{FF2B5EF4-FFF2-40B4-BE49-F238E27FC236}">
                    <a16:creationId xmlns:a16="http://schemas.microsoft.com/office/drawing/2014/main" id="{B0C8EFFE-74EA-A6DD-EB45-E045098B25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554" y="3293"/>
                <a:ext cx="1419" cy="2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Rectangle 31">
                <a:extLst>
                  <a:ext uri="{FF2B5EF4-FFF2-40B4-BE49-F238E27FC236}">
                    <a16:creationId xmlns:a16="http://schemas.microsoft.com/office/drawing/2014/main" id="{C22DC137-D616-C96E-D76B-2B2389727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188"/>
                <a:ext cx="1403" cy="36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Freeform 32">
                <a:extLst>
                  <a:ext uri="{FF2B5EF4-FFF2-40B4-BE49-F238E27FC236}">
                    <a16:creationId xmlns:a16="http://schemas.microsoft.com/office/drawing/2014/main" id="{CD5A6FF6-756E-09AD-0211-49DBEB2FE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2016"/>
                <a:ext cx="956" cy="1180"/>
              </a:xfrm>
              <a:custGeom>
                <a:avLst/>
                <a:gdLst>
                  <a:gd name="T0" fmla="*/ 0 w 3546"/>
                  <a:gd name="T1" fmla="*/ 2292 h 2410"/>
                  <a:gd name="T2" fmla="*/ 0 w 3546"/>
                  <a:gd name="T3" fmla="*/ 2410 h 2410"/>
                  <a:gd name="T4" fmla="*/ 3546 w 3546"/>
                  <a:gd name="T5" fmla="*/ 2410 h 2410"/>
                  <a:gd name="T6" fmla="*/ 3546 w 3546"/>
                  <a:gd name="T7" fmla="*/ 2292 h 2410"/>
                  <a:gd name="T8" fmla="*/ 3159 w 3546"/>
                  <a:gd name="T9" fmla="*/ 2292 h 2410"/>
                  <a:gd name="T10" fmla="*/ 3159 w 3546"/>
                  <a:gd name="T11" fmla="*/ 0 h 2410"/>
                  <a:gd name="T12" fmla="*/ 3095 w 3546"/>
                  <a:gd name="T13" fmla="*/ 0 h 2410"/>
                  <a:gd name="T14" fmla="*/ 3095 w 3546"/>
                  <a:gd name="T15" fmla="*/ 2292 h 2410"/>
                  <a:gd name="T16" fmla="*/ 0 w 3546"/>
                  <a:gd name="T17" fmla="*/ 2292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46" h="2410">
                    <a:moveTo>
                      <a:pt x="0" y="2292"/>
                    </a:moveTo>
                    <a:lnTo>
                      <a:pt x="0" y="2410"/>
                    </a:lnTo>
                    <a:lnTo>
                      <a:pt x="3546" y="2410"/>
                    </a:lnTo>
                    <a:lnTo>
                      <a:pt x="3546" y="2292"/>
                    </a:lnTo>
                    <a:lnTo>
                      <a:pt x="3159" y="2292"/>
                    </a:lnTo>
                    <a:lnTo>
                      <a:pt x="3159" y="0"/>
                    </a:lnTo>
                    <a:lnTo>
                      <a:pt x="3095" y="0"/>
                    </a:lnTo>
                    <a:lnTo>
                      <a:pt x="3095" y="2292"/>
                    </a:lnTo>
                    <a:lnTo>
                      <a:pt x="0" y="2292"/>
                    </a:lnTo>
                    <a:close/>
                  </a:path>
                </a:pathLst>
              </a:custGeom>
              <a:solidFill>
                <a:srgbClr val="FF804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Rectangle 33">
                <a:extLst>
                  <a:ext uri="{FF2B5EF4-FFF2-40B4-BE49-F238E27FC236}">
                    <a16:creationId xmlns:a16="http://schemas.microsoft.com/office/drawing/2014/main" id="{775F3AC9-43E4-B05E-F08A-8328361095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" y="3341"/>
                <a:ext cx="1396" cy="75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Freeform 34">
                <a:extLst>
                  <a:ext uri="{FF2B5EF4-FFF2-40B4-BE49-F238E27FC236}">
                    <a16:creationId xmlns:a16="http://schemas.microsoft.com/office/drawing/2014/main" id="{241E6524-EE53-1E9A-D791-97B25E79FC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" y="2008"/>
                <a:ext cx="349" cy="1196"/>
              </a:xfrm>
              <a:custGeom>
                <a:avLst/>
                <a:gdLst>
                  <a:gd name="T0" fmla="*/ 387 w 1161"/>
                  <a:gd name="T1" fmla="*/ 0 h 2410"/>
                  <a:gd name="T2" fmla="*/ 387 w 1161"/>
                  <a:gd name="T3" fmla="*/ 2292 h 2410"/>
                  <a:gd name="T4" fmla="*/ 0 w 1161"/>
                  <a:gd name="T5" fmla="*/ 2292 h 2410"/>
                  <a:gd name="T6" fmla="*/ 0 w 1161"/>
                  <a:gd name="T7" fmla="*/ 2410 h 2410"/>
                  <a:gd name="T8" fmla="*/ 1161 w 1161"/>
                  <a:gd name="T9" fmla="*/ 2410 h 2410"/>
                  <a:gd name="T10" fmla="*/ 1161 w 1161"/>
                  <a:gd name="T11" fmla="*/ 2292 h 2410"/>
                  <a:gd name="T12" fmla="*/ 453 w 1161"/>
                  <a:gd name="T13" fmla="*/ 2292 h 2410"/>
                  <a:gd name="T14" fmla="*/ 453 w 1161"/>
                  <a:gd name="T15" fmla="*/ 0 h 2410"/>
                  <a:gd name="T16" fmla="*/ 387 w 1161"/>
                  <a:gd name="T17" fmla="*/ 0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1" h="2410">
                    <a:moveTo>
                      <a:pt x="387" y="0"/>
                    </a:moveTo>
                    <a:lnTo>
                      <a:pt x="387" y="2292"/>
                    </a:lnTo>
                    <a:lnTo>
                      <a:pt x="0" y="2292"/>
                    </a:lnTo>
                    <a:lnTo>
                      <a:pt x="0" y="2410"/>
                    </a:lnTo>
                    <a:lnTo>
                      <a:pt x="1161" y="2410"/>
                    </a:lnTo>
                    <a:lnTo>
                      <a:pt x="1161" y="2292"/>
                    </a:lnTo>
                    <a:lnTo>
                      <a:pt x="453" y="2292"/>
                    </a:lnTo>
                    <a:lnTo>
                      <a:pt x="453" y="0"/>
                    </a:lnTo>
                    <a:lnTo>
                      <a:pt x="387" y="0"/>
                    </a:lnTo>
                    <a:close/>
                  </a:path>
                </a:pathLst>
              </a:custGeom>
              <a:solidFill>
                <a:srgbClr val="FF804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aphicFrame>
            <p:nvGraphicFramePr>
              <p:cNvPr id="67" name="Object 35">
                <a:extLst>
                  <a:ext uri="{FF2B5EF4-FFF2-40B4-BE49-F238E27FC236}">
                    <a16:creationId xmlns:a16="http://schemas.microsoft.com/office/drawing/2014/main" id="{08B12366-AA69-904F-CAF9-9F93C88D8B7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44" y="2121"/>
              <a:ext cx="234" cy="100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VISIO" r:id="rId7" imgW="749808" imgH="2020824" progId="Visio.Drawing.11">
                      <p:embed/>
                    </p:oleObj>
                  </mc:Choice>
                  <mc:Fallback>
                    <p:oleObj name="VISIO" r:id="rId7" imgW="749808" imgH="2020824" progId="Visio.Drawing.11">
                      <p:embed/>
                      <p:pic>
                        <p:nvPicPr>
                          <p:cNvPr id="67" name="Object 35">
                            <a:extLst>
                              <a:ext uri="{FF2B5EF4-FFF2-40B4-BE49-F238E27FC236}">
                                <a16:creationId xmlns:a16="http://schemas.microsoft.com/office/drawing/2014/main" id="{08B12366-AA69-904F-CAF9-9F93C88D8B7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4" y="2121"/>
                            <a:ext cx="234" cy="100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8" name="Rectangle 36">
                <a:extLst>
                  <a:ext uri="{FF2B5EF4-FFF2-40B4-BE49-F238E27FC236}">
                    <a16:creationId xmlns:a16="http://schemas.microsoft.com/office/drawing/2014/main" id="{B80A8C2E-00F5-E73A-46CF-E682D4C945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3" y="1896"/>
                <a:ext cx="1923" cy="3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Rectangle 37">
                <a:extLst>
                  <a:ext uri="{FF2B5EF4-FFF2-40B4-BE49-F238E27FC236}">
                    <a16:creationId xmlns:a16="http://schemas.microsoft.com/office/drawing/2014/main" id="{A9822A3C-AC4A-A570-5CCD-28A8BE7A76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3" y="1764"/>
                <a:ext cx="1883" cy="6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Rectangle 38">
                <a:extLst>
                  <a:ext uri="{FF2B5EF4-FFF2-40B4-BE49-F238E27FC236}">
                    <a16:creationId xmlns:a16="http://schemas.microsoft.com/office/drawing/2014/main" id="{48992C51-21B7-3553-7DCB-236485E645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6" y="1709"/>
                <a:ext cx="1890" cy="66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Rectangle 39">
                <a:extLst>
                  <a:ext uri="{FF2B5EF4-FFF2-40B4-BE49-F238E27FC236}">
                    <a16:creationId xmlns:a16="http://schemas.microsoft.com/office/drawing/2014/main" id="{28616D05-7D2D-EE53-97A2-1AC456CFEE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6" y="1933"/>
                <a:ext cx="1882" cy="66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Rectangle 40">
                <a:extLst>
                  <a:ext uri="{FF2B5EF4-FFF2-40B4-BE49-F238E27FC236}">
                    <a16:creationId xmlns:a16="http://schemas.microsoft.com/office/drawing/2014/main" id="{20251427-EC8E-3CA5-FBFA-BF0809BFA6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4" y="1932"/>
                <a:ext cx="136" cy="6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Oval 42">
              <a:extLst>
                <a:ext uri="{FF2B5EF4-FFF2-40B4-BE49-F238E27FC236}">
                  <a16:creationId xmlns:a16="http://schemas.microsoft.com/office/drawing/2014/main" id="{1417EB44-2AE8-D924-1BC3-5FE09A7CE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8000" y="3037447"/>
              <a:ext cx="654017" cy="719605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F5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aphicFrame>
          <p:nvGraphicFramePr>
            <p:cNvPr id="33" name="Object 43">
              <a:extLst>
                <a:ext uri="{FF2B5EF4-FFF2-40B4-BE49-F238E27FC236}">
                  <a16:creationId xmlns:a16="http://schemas.microsoft.com/office/drawing/2014/main" id="{4098D691-44C8-862F-95A1-CC8CCE3DBE97}"/>
                </a:ext>
              </a:extLst>
            </p:cNvPr>
            <p:cNvGraphicFramePr>
              <a:graphicFrameLocks noGrp="1" noChangeAspect="1"/>
            </p:cNvGraphicFramePr>
            <p:nvPr>
              <p:ph idx="1"/>
            </p:nvPr>
          </p:nvGraphicFramePr>
          <p:xfrm>
            <a:off x="1801813" y="3327400"/>
            <a:ext cx="4662487" cy="160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ISIO" r:id="rId9" imgW="4660245" imgH="159754" progId="Visio.Drawing.11">
                    <p:embed/>
                  </p:oleObj>
                </mc:Choice>
                <mc:Fallback>
                  <p:oleObj name="VISIO" r:id="rId9" imgW="4660245" imgH="159754" progId="Visio.Drawing.11">
                    <p:embed/>
                    <p:pic>
                      <p:nvPicPr>
                        <p:cNvPr id="33" name="Object 43">
                          <a:extLst>
                            <a:ext uri="{FF2B5EF4-FFF2-40B4-BE49-F238E27FC236}">
                              <a16:creationId xmlns:a16="http://schemas.microsoft.com/office/drawing/2014/main" id="{4098D691-44C8-862F-95A1-CC8CCE3DBE97}"/>
                            </a:ext>
                          </a:extLst>
                        </p:cNvPr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1813" y="3327400"/>
                          <a:ext cx="4662487" cy="1603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Oval 44">
              <a:extLst>
                <a:ext uri="{FF2B5EF4-FFF2-40B4-BE49-F238E27FC236}">
                  <a16:creationId xmlns:a16="http://schemas.microsoft.com/office/drawing/2014/main" id="{660513D9-9C03-1FC4-C4D8-13A8049EE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1625600"/>
              <a:ext cx="342900" cy="1397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Line 45">
              <a:extLst>
                <a:ext uri="{FF2B5EF4-FFF2-40B4-BE49-F238E27FC236}">
                  <a16:creationId xmlns:a16="http://schemas.microsoft.com/office/drawing/2014/main" id="{DBD826B4-9A53-DBFC-F8B0-AB59DA3921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0900" y="1689100"/>
              <a:ext cx="3175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D9B4E686-9C91-FA21-5514-D76AA0E4489C}"/>
              </a:ext>
            </a:extLst>
          </p:cNvPr>
          <p:cNvSpPr txBox="1"/>
          <p:nvPr/>
        </p:nvSpPr>
        <p:spPr>
          <a:xfrm rot="426133">
            <a:off x="641191" y="1740748"/>
            <a:ext cx="8489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drive beam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A3865F4-22CC-0623-6659-02BEA27EFB05}"/>
              </a:ext>
            </a:extLst>
          </p:cNvPr>
          <p:cNvSpPr txBox="1"/>
          <p:nvPr/>
        </p:nvSpPr>
        <p:spPr>
          <a:xfrm rot="232635">
            <a:off x="652182" y="898504"/>
            <a:ext cx="8416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main beam</a:t>
            </a: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2E7B6524-399E-08E1-B058-6E47C76A3A30}"/>
              </a:ext>
            </a:extLst>
          </p:cNvPr>
          <p:cNvSpPr/>
          <p:nvPr/>
        </p:nvSpPr>
        <p:spPr>
          <a:xfrm>
            <a:off x="1524527" y="1350426"/>
            <a:ext cx="934106" cy="809994"/>
          </a:xfrm>
          <a:custGeom>
            <a:avLst/>
            <a:gdLst>
              <a:gd name="connsiteX0" fmla="*/ 666750 w 1362075"/>
              <a:gd name="connsiteY0" fmla="*/ 752475 h 1181100"/>
              <a:gd name="connsiteX1" fmla="*/ 0 w 1362075"/>
              <a:gd name="connsiteY1" fmla="*/ 752475 h 1181100"/>
              <a:gd name="connsiteX2" fmla="*/ 0 w 1362075"/>
              <a:gd name="connsiteY2" fmla="*/ 1181100 h 1181100"/>
              <a:gd name="connsiteX3" fmla="*/ 1362075 w 1362075"/>
              <a:gd name="connsiteY3" fmla="*/ 1181100 h 1181100"/>
              <a:gd name="connsiteX4" fmla="*/ 1362075 w 1362075"/>
              <a:gd name="connsiteY4" fmla="*/ 771525 h 1181100"/>
              <a:gd name="connsiteX5" fmla="*/ 1162050 w 1362075"/>
              <a:gd name="connsiteY5" fmla="*/ 771525 h 1181100"/>
              <a:gd name="connsiteX6" fmla="*/ 1162050 w 1362075"/>
              <a:gd name="connsiteY6" fmla="*/ 0 h 1181100"/>
              <a:gd name="connsiteX7" fmla="*/ 666750 w 1362075"/>
              <a:gd name="connsiteY7" fmla="*/ 0 h 1181100"/>
              <a:gd name="connsiteX8" fmla="*/ 666750 w 1362075"/>
              <a:gd name="connsiteY8" fmla="*/ 752475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2075" h="1181100">
                <a:moveTo>
                  <a:pt x="666750" y="752475"/>
                </a:moveTo>
                <a:lnTo>
                  <a:pt x="0" y="752475"/>
                </a:lnTo>
                <a:lnTo>
                  <a:pt x="0" y="1181100"/>
                </a:lnTo>
                <a:lnTo>
                  <a:pt x="1362075" y="1181100"/>
                </a:lnTo>
                <a:lnTo>
                  <a:pt x="1362075" y="771525"/>
                </a:lnTo>
                <a:lnTo>
                  <a:pt x="1162050" y="771525"/>
                </a:lnTo>
                <a:lnTo>
                  <a:pt x="1162050" y="0"/>
                </a:lnTo>
                <a:lnTo>
                  <a:pt x="666750" y="0"/>
                </a:lnTo>
                <a:lnTo>
                  <a:pt x="666750" y="752475"/>
                </a:lnTo>
                <a:close/>
              </a:path>
            </a:pathLst>
          </a:custGeom>
          <a:noFill/>
          <a:ln w="127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54E58A1-751B-7FF7-8C41-7C5A48455219}"/>
              </a:ext>
            </a:extLst>
          </p:cNvPr>
          <p:cNvSpPr txBox="1"/>
          <p:nvPr/>
        </p:nvSpPr>
        <p:spPr>
          <a:xfrm>
            <a:off x="2413896" y="1481254"/>
            <a:ext cx="1971521" cy="430887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Power Extraction and Transfer Structure (PETS)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F5DD88D-49CA-E822-2CAF-7EAF1A70CCE4}"/>
              </a:ext>
            </a:extLst>
          </p:cNvPr>
          <p:cNvSpPr/>
          <p:nvPr/>
        </p:nvSpPr>
        <p:spPr>
          <a:xfrm>
            <a:off x="1928502" y="1070997"/>
            <a:ext cx="1176401" cy="222168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45EC403-4361-1819-7A6D-85B9AA1DEA30}"/>
              </a:ext>
            </a:extLst>
          </p:cNvPr>
          <p:cNvSpPr txBox="1"/>
          <p:nvPr/>
        </p:nvSpPr>
        <p:spPr>
          <a:xfrm>
            <a:off x="3054642" y="889742"/>
            <a:ext cx="1040670" cy="26161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Accelerator</a:t>
            </a:r>
          </a:p>
        </p:txBody>
      </p:sp>
    </p:spTree>
    <p:extLst>
      <p:ext uri="{BB962C8B-B14F-4D97-AF65-F5344CB8AC3E}">
        <p14:creationId xmlns:p14="http://schemas.microsoft.com/office/powerpoint/2010/main" val="223419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524C25-ECA9-EA90-1B96-1EF7C1F8AF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3200" dirty="0"/>
              <a:t>Structure </a:t>
            </a:r>
            <a:r>
              <a:rPr lang="en-US" sz="3200" dirty="0" err="1"/>
              <a:t>wakefield</a:t>
            </a:r>
            <a:r>
              <a:rPr lang="en-US" sz="3200" dirty="0"/>
              <a:t> acceleration at The </a:t>
            </a:r>
          </a:p>
          <a:p>
            <a:pPr algn="ctr"/>
            <a:r>
              <a:rPr lang="en-US" sz="3200" dirty="0"/>
              <a:t>Argonne </a:t>
            </a:r>
            <a:r>
              <a:rPr lang="en-US" sz="3200" dirty="0" err="1"/>
              <a:t>wakefield</a:t>
            </a:r>
            <a:r>
              <a:rPr lang="en-US" sz="3200" dirty="0"/>
              <a:t> accelerator </a:t>
            </a:r>
          </a:p>
          <a:p>
            <a:pPr algn="ctr"/>
            <a:r>
              <a:rPr lang="en-US" sz="3200" dirty="0"/>
              <a:t>facility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F0D5E-5432-E69F-05BC-F9E911E7993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150928" y="4846638"/>
            <a:ext cx="457200" cy="138112"/>
          </a:xfrm>
        </p:spPr>
        <p:txBody>
          <a:bodyPr/>
          <a:lstStyle/>
          <a:p>
            <a:fld id="{AEFAAC5A-9C4F-4278-920D-DF2BAB595749}" type="slidenum">
              <a:rPr lang="en-US" sz="1400" smtClean="0">
                <a:solidFill>
                  <a:srgbClr val="000000"/>
                </a:solidFill>
              </a:rPr>
              <a:pPr/>
              <a:t>4</a:t>
            </a:fld>
            <a:r>
              <a:rPr lang="en-US" sz="1400" dirty="0">
                <a:solidFill>
                  <a:srgbClr val="000000"/>
                </a:solidFill>
              </a:rPr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352587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6F4B3-A819-1BF6-BFC6-B3F999B24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96B71E0-B8CD-DDA2-F05C-060592E56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02" y="33107"/>
            <a:ext cx="8585833" cy="268838"/>
          </a:xfrm>
        </p:spPr>
        <p:txBody>
          <a:bodyPr/>
          <a:lstStyle/>
          <a:p>
            <a:pPr marL="104299"/>
            <a:r>
              <a:rPr lang="en-US" sz="1600" dirty="0"/>
              <a:t>What are the </a:t>
            </a:r>
            <a:r>
              <a:rPr lang="en-US" sz="1600" i="1" dirty="0"/>
              <a:t>Advanced acceleration concepts (AAC) </a:t>
            </a:r>
            <a:r>
              <a:rPr lang="en-US" sz="1600" dirty="0"/>
              <a:t>in the U.S.?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45CC9FF-D168-74D9-BB80-8122CA536D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557" y="388715"/>
            <a:ext cx="8619200" cy="764599"/>
          </a:xfrm>
        </p:spPr>
        <p:txBody>
          <a:bodyPr/>
          <a:lstStyle/>
          <a:p>
            <a:pPr marL="104299">
              <a:spcBef>
                <a:spcPts val="600"/>
              </a:spcBef>
            </a:pPr>
            <a:r>
              <a:rPr lang="en-US" sz="1200" dirty="0">
                <a:solidFill>
                  <a:schemeClr val="accent3"/>
                </a:solidFill>
                <a:latin typeface="+mj-lt"/>
              </a:rPr>
              <a:t>AAC ~ Wakefield Acceleration: </a:t>
            </a:r>
            <a:r>
              <a:rPr lang="en-US" sz="1200" b="0" dirty="0">
                <a:solidFill>
                  <a:srgbClr val="0065A2"/>
                </a:solidFill>
              </a:rPr>
              <a:t>Laser Wakefield Acceleration, Plasma Wakefield Acceleration, and </a:t>
            </a:r>
            <a:r>
              <a:rPr lang="en-US" sz="1200" b="0" u="sng" dirty="0">
                <a:solidFill>
                  <a:srgbClr val="0065A2"/>
                </a:solidFill>
              </a:rPr>
              <a:t>Structure Wakefield Acceleration (SWFA)</a:t>
            </a:r>
            <a:r>
              <a:rPr lang="en-US" sz="1200" b="0" dirty="0">
                <a:solidFill>
                  <a:srgbClr val="0065A2"/>
                </a:solidFill>
              </a:rPr>
              <a:t>.</a:t>
            </a:r>
          </a:p>
          <a:p>
            <a:pPr marL="104299">
              <a:spcBef>
                <a:spcPts val="300"/>
              </a:spcBef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Beam Test Facilities: </a:t>
            </a:r>
            <a:r>
              <a:rPr lang="en-US" sz="1200" b="0" dirty="0">
                <a:solidFill>
                  <a:schemeClr val="bg1">
                    <a:lumMod val="75000"/>
                  </a:schemeClr>
                </a:solidFill>
              </a:rPr>
              <a:t>Demonstrating the viability of emerging accelerator science ultimately relies on experimental validation.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2CA09A3C-8C34-C8A5-2009-EC9EA1A402F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002810" y="4941500"/>
            <a:ext cx="411480" cy="137160"/>
          </a:xfrm>
        </p:spPr>
        <p:txBody>
          <a:bodyPr/>
          <a:lstStyle/>
          <a:p>
            <a:fld id="{AEFAAC5A-9C4F-4278-920D-DF2BAB595749}" type="slidenum">
              <a:rPr lang="en-US" sz="1260" smtClean="0"/>
              <a:pPr/>
              <a:t>5</a:t>
            </a:fld>
            <a:r>
              <a:rPr lang="en-US" sz="1260" dirty="0"/>
              <a:t>/30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15C9E8A-42F1-0A30-1FE6-50F6BE151203}"/>
              </a:ext>
            </a:extLst>
          </p:cNvPr>
          <p:cNvGrpSpPr/>
          <p:nvPr/>
        </p:nvGrpSpPr>
        <p:grpSpPr>
          <a:xfrm>
            <a:off x="3916655" y="1402880"/>
            <a:ext cx="2006579" cy="1621933"/>
            <a:chOff x="4964922" y="873649"/>
            <a:chExt cx="2787580" cy="225321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EDDA69E-9CAA-D16A-DAE1-2A4058F0E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64922" y="1470345"/>
              <a:ext cx="2753460" cy="1656523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7D70681-487B-01DF-92B7-14005ACF7581}"/>
                </a:ext>
              </a:extLst>
            </p:cNvPr>
            <p:cNvSpPr/>
            <p:nvPr/>
          </p:nvSpPr>
          <p:spPr>
            <a:xfrm>
              <a:off x="4965518" y="873649"/>
              <a:ext cx="2786984" cy="5553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kern="0" dirty="0">
                  <a:solidFill>
                    <a:srgbClr val="000000"/>
                  </a:solidFill>
                </a:rPr>
                <a:t>DLA</a:t>
              </a:r>
            </a:p>
            <a:p>
              <a:pPr algn="ctr"/>
              <a:r>
                <a:rPr lang="en-US" sz="1200" b="1" kern="0" dirty="0">
                  <a:solidFill>
                    <a:schemeClr val="bg1">
                      <a:lumMod val="50000"/>
                    </a:schemeClr>
                  </a:solidFill>
                </a:rPr>
                <a:t>(Dielectric Laser Accelerator)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89FA75CB-1B75-7858-D734-4021A129D43D}"/>
              </a:ext>
            </a:extLst>
          </p:cNvPr>
          <p:cNvSpPr/>
          <p:nvPr/>
        </p:nvSpPr>
        <p:spPr>
          <a:xfrm rot="16200000">
            <a:off x="-62369" y="2714205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/>
              <a:t>Energy Source </a:t>
            </a:r>
            <a:endParaRPr lang="en-US" sz="18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0EF3861-6D11-AAD0-CD69-758A975FC515}"/>
              </a:ext>
            </a:extLst>
          </p:cNvPr>
          <p:cNvSpPr/>
          <p:nvPr/>
        </p:nvSpPr>
        <p:spPr>
          <a:xfrm rot="16200000">
            <a:off x="777445" y="2043143"/>
            <a:ext cx="11095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Laser pulse</a:t>
            </a:r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FE0D4FC-6D58-4A13-B699-45B411E98399}"/>
              </a:ext>
            </a:extLst>
          </p:cNvPr>
          <p:cNvSpPr/>
          <p:nvPr/>
        </p:nvSpPr>
        <p:spPr>
          <a:xfrm rot="16200000">
            <a:off x="706676" y="3664795"/>
            <a:ext cx="1279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Particle beam</a:t>
            </a:r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6E153C9-A10B-B525-8C5E-AD930391913B}"/>
              </a:ext>
            </a:extLst>
          </p:cNvPr>
          <p:cNvSpPr/>
          <p:nvPr/>
        </p:nvSpPr>
        <p:spPr>
          <a:xfrm>
            <a:off x="3315518" y="4704078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/>
              <a:t>Medium</a:t>
            </a:r>
            <a:endParaRPr lang="en-US" sz="1800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901C13D-9CE8-37B3-EC9F-528F898E4D43}"/>
              </a:ext>
            </a:extLst>
          </p:cNvPr>
          <p:cNvSpPr/>
          <p:nvPr/>
        </p:nvSpPr>
        <p:spPr>
          <a:xfrm>
            <a:off x="2163900" y="4482834"/>
            <a:ext cx="782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Plasma</a:t>
            </a:r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17434C2-4D47-406D-DAE0-00ACEE567D28}"/>
              </a:ext>
            </a:extLst>
          </p:cNvPr>
          <p:cNvSpPr/>
          <p:nvPr/>
        </p:nvSpPr>
        <p:spPr>
          <a:xfrm>
            <a:off x="4596927" y="4473009"/>
            <a:ext cx="9108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Structure</a:t>
            </a:r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642837D-916E-7272-6282-7323A187C354}"/>
              </a:ext>
            </a:extLst>
          </p:cNvPr>
          <p:cNvGrpSpPr/>
          <p:nvPr/>
        </p:nvGrpSpPr>
        <p:grpSpPr>
          <a:xfrm>
            <a:off x="1703062" y="1389265"/>
            <a:ext cx="1879859" cy="1244024"/>
            <a:chOff x="1410590" y="1585560"/>
            <a:chExt cx="2611540" cy="1728225"/>
          </a:xfrm>
        </p:grpSpPr>
        <p:pic>
          <p:nvPicPr>
            <p:cNvPr id="73" name="Picture 2" descr="Image result for wakefield accelerator">
              <a:extLst>
                <a:ext uri="{FF2B5EF4-FFF2-40B4-BE49-F238E27FC236}">
                  <a16:creationId xmlns:a16="http://schemas.microsoft.com/office/drawing/2014/main" id="{50443D52-9FBF-23B0-1C46-1B30B9C7A6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0590" y="2366048"/>
              <a:ext cx="2611540" cy="947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E7C2873-11D8-E013-4153-96250F316DC0}"/>
                </a:ext>
              </a:extLst>
            </p:cNvPr>
            <p:cNvSpPr/>
            <p:nvPr/>
          </p:nvSpPr>
          <p:spPr>
            <a:xfrm>
              <a:off x="1551426" y="1585560"/>
              <a:ext cx="2245093" cy="5553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kern="0" dirty="0">
                  <a:solidFill>
                    <a:srgbClr val="000000"/>
                  </a:solidFill>
                </a:rPr>
                <a:t>LWFA</a:t>
              </a:r>
            </a:p>
            <a:p>
              <a:pPr algn="ctr"/>
              <a:r>
                <a:rPr lang="en-US" sz="1200" b="1" kern="0" dirty="0">
                  <a:solidFill>
                    <a:schemeClr val="bg1">
                      <a:lumMod val="50000"/>
                    </a:schemeClr>
                  </a:solidFill>
                </a:rPr>
                <a:t>(Laser WF Accelerator)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295F254-B681-CA29-DC13-2B187F308C72}"/>
              </a:ext>
            </a:extLst>
          </p:cNvPr>
          <p:cNvGrpSpPr/>
          <p:nvPr/>
        </p:nvGrpSpPr>
        <p:grpSpPr>
          <a:xfrm>
            <a:off x="1552873" y="3156903"/>
            <a:ext cx="2211699" cy="1216379"/>
            <a:chOff x="1180160" y="3966670"/>
            <a:chExt cx="3072539" cy="1689820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D2389E3D-A628-67A2-6576-CE90153B6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0160" y="4679423"/>
              <a:ext cx="3072539" cy="977067"/>
            </a:xfrm>
            <a:prstGeom prst="rect">
              <a:avLst/>
            </a:prstGeom>
          </p:spPr>
        </p:pic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01B7A505-73FF-7272-1C2B-433EAB6D94BD}"/>
                </a:ext>
              </a:extLst>
            </p:cNvPr>
            <p:cNvSpPr/>
            <p:nvPr/>
          </p:nvSpPr>
          <p:spPr>
            <a:xfrm>
              <a:off x="1403836" y="3966670"/>
              <a:ext cx="2399368" cy="7775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kern="0" dirty="0">
                  <a:solidFill>
                    <a:srgbClr val="000000"/>
                  </a:solidFill>
                </a:rPr>
                <a:t>PWFA</a:t>
              </a:r>
            </a:p>
            <a:p>
              <a:pPr algn="ctr"/>
              <a:r>
                <a:rPr lang="en-US" sz="1200" b="1" kern="0" dirty="0">
                  <a:solidFill>
                    <a:schemeClr val="bg1">
                      <a:lumMod val="50000"/>
                    </a:schemeClr>
                  </a:solidFill>
                </a:rPr>
                <a:t>(Plasma WF Accelerator)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6203B0D-DF04-349C-9C8A-616D7601B9C1}"/>
              </a:ext>
            </a:extLst>
          </p:cNvPr>
          <p:cNvGrpSpPr/>
          <p:nvPr/>
        </p:nvGrpSpPr>
        <p:grpSpPr>
          <a:xfrm>
            <a:off x="3964036" y="3152626"/>
            <a:ext cx="1919490" cy="1188735"/>
            <a:chOff x="4884350" y="3928265"/>
            <a:chExt cx="2666596" cy="1651415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84949884-7A06-1C0D-21E5-6F37E6A5A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4350" y="4640461"/>
              <a:ext cx="2602038" cy="939219"/>
            </a:xfrm>
            <a:prstGeom prst="rect">
              <a:avLst/>
            </a:prstGeom>
          </p:spPr>
        </p:pic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7BBC28B7-7074-26DD-08F1-44B601307D1E}"/>
                </a:ext>
              </a:extLst>
            </p:cNvPr>
            <p:cNvSpPr/>
            <p:nvPr/>
          </p:nvSpPr>
          <p:spPr>
            <a:xfrm>
              <a:off x="4976090" y="3928265"/>
              <a:ext cx="2574856" cy="5553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kern="0" dirty="0">
                  <a:solidFill>
                    <a:srgbClr val="000000"/>
                  </a:solidFill>
                </a:rPr>
                <a:t>SWFA</a:t>
              </a:r>
            </a:p>
            <a:p>
              <a:pPr algn="ctr"/>
              <a:r>
                <a:rPr lang="en-US" sz="1200" b="1" kern="0" dirty="0">
                  <a:solidFill>
                    <a:schemeClr val="bg1">
                      <a:lumMod val="50000"/>
                    </a:schemeClr>
                  </a:solidFill>
                </a:rPr>
                <a:t>(Structure WF Accelerator)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A25F1F60-0F38-B595-FC9A-9E0985054A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634" y="3496382"/>
            <a:ext cx="2135106" cy="986452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6E69DF35-E9A9-6A90-E02C-241B0A0C4440}"/>
              </a:ext>
            </a:extLst>
          </p:cNvPr>
          <p:cNvSpPr/>
          <p:nvPr/>
        </p:nvSpPr>
        <p:spPr>
          <a:xfrm>
            <a:off x="6788569" y="3143644"/>
            <a:ext cx="18774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RF Driven Structure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C8B5B3F-F73C-9934-5A47-4601F0BE05E2}"/>
              </a:ext>
            </a:extLst>
          </p:cNvPr>
          <p:cNvSpPr/>
          <p:nvPr/>
        </p:nvSpPr>
        <p:spPr>
          <a:xfrm>
            <a:off x="1576981" y="1372721"/>
            <a:ext cx="2216690" cy="166804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F386714-CE7B-D45F-AEA2-EF94EFA2C304}"/>
              </a:ext>
            </a:extLst>
          </p:cNvPr>
          <p:cNvSpPr/>
          <p:nvPr/>
        </p:nvSpPr>
        <p:spPr>
          <a:xfrm>
            <a:off x="3843868" y="1374864"/>
            <a:ext cx="2216690" cy="166804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B075E4C-7613-1993-42FD-22B56F1E750D}"/>
              </a:ext>
            </a:extLst>
          </p:cNvPr>
          <p:cNvSpPr/>
          <p:nvPr/>
        </p:nvSpPr>
        <p:spPr>
          <a:xfrm>
            <a:off x="1577384" y="3122579"/>
            <a:ext cx="2194662" cy="134727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B0C7CE5-F593-FCE1-5048-5264B16E1168}"/>
              </a:ext>
            </a:extLst>
          </p:cNvPr>
          <p:cNvSpPr/>
          <p:nvPr/>
        </p:nvSpPr>
        <p:spPr>
          <a:xfrm>
            <a:off x="3844271" y="3124721"/>
            <a:ext cx="2194662" cy="134727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B1B0D54-2331-C46F-8DD3-8EDA88B9E58C}"/>
              </a:ext>
            </a:extLst>
          </p:cNvPr>
          <p:cNvCxnSpPr>
            <a:cxnSpLocks/>
          </p:cNvCxnSpPr>
          <p:nvPr/>
        </p:nvCxnSpPr>
        <p:spPr>
          <a:xfrm>
            <a:off x="225743" y="1166106"/>
            <a:ext cx="8932173" cy="0"/>
          </a:xfrm>
          <a:prstGeom prst="line">
            <a:avLst/>
          </a:prstGeom>
          <a:ln w="38100">
            <a:solidFill>
              <a:srgbClr val="4D008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27737C-A5D2-BA34-CE4A-BC8864AB839D}"/>
              </a:ext>
            </a:extLst>
          </p:cNvPr>
          <p:cNvSpPr/>
          <p:nvPr/>
        </p:nvSpPr>
        <p:spPr>
          <a:xfrm>
            <a:off x="3704027" y="3080051"/>
            <a:ext cx="2477038" cy="1420783"/>
          </a:xfrm>
          <a:prstGeom prst="roundRect">
            <a:avLst/>
          </a:prstGeom>
          <a:noFill/>
          <a:ln w="38100">
            <a:solidFill>
              <a:srgbClr val="CD202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83EFC73-3D40-B7F5-D38B-A0F95DC56609}"/>
              </a:ext>
            </a:extLst>
          </p:cNvPr>
          <p:cNvGrpSpPr/>
          <p:nvPr/>
        </p:nvGrpSpPr>
        <p:grpSpPr>
          <a:xfrm>
            <a:off x="6981927" y="1715546"/>
            <a:ext cx="1170185" cy="629445"/>
            <a:chOff x="4743230" y="1091569"/>
            <a:chExt cx="1393415" cy="749522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E59B1F3-6E0E-3082-41F8-D15B7B5E5886}"/>
                </a:ext>
              </a:extLst>
            </p:cNvPr>
            <p:cNvSpPr/>
            <p:nvPr/>
          </p:nvSpPr>
          <p:spPr>
            <a:xfrm>
              <a:off x="4743230" y="1091569"/>
              <a:ext cx="1393415" cy="749522"/>
            </a:xfrm>
            <a:prstGeom prst="roundRect">
              <a:avLst/>
            </a:prstGeom>
            <a:solidFill>
              <a:srgbClr val="00B0F0"/>
            </a:solidFill>
            <a:ln w="2857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853DE88-66F0-1F71-D350-12B489B03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78"/>
            <a:stretch/>
          </p:blipFill>
          <p:spPr>
            <a:xfrm>
              <a:off x="4859539" y="1383097"/>
              <a:ext cx="1199491" cy="418396"/>
            </a:xfrm>
            <a:prstGeom prst="rect">
              <a:avLst/>
            </a:prstGeom>
            <a:ln w="9525">
              <a:solidFill>
                <a:srgbClr val="8C1515"/>
              </a:solidFill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05C3CE1-F677-631D-22DF-09BAAAEEF42E}"/>
                </a:ext>
              </a:extLst>
            </p:cNvPr>
            <p:cNvSpPr/>
            <p:nvPr/>
          </p:nvSpPr>
          <p:spPr>
            <a:xfrm>
              <a:off x="4856181" y="1169884"/>
              <a:ext cx="1199491" cy="20075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C15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60" dirty="0">
                  <a:solidFill>
                    <a:srgbClr val="8C1515"/>
                  </a:solidFill>
                </a:rPr>
                <a:t>AWA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8DD2C37-76D5-2544-1ACD-B9B28E1727C5}"/>
              </a:ext>
            </a:extLst>
          </p:cNvPr>
          <p:cNvCxnSpPr>
            <a:cxnSpLocks/>
          </p:cNvCxnSpPr>
          <p:nvPr/>
        </p:nvCxnSpPr>
        <p:spPr>
          <a:xfrm flipH="1">
            <a:off x="6200802" y="2410760"/>
            <a:ext cx="1106649" cy="768165"/>
          </a:xfrm>
          <a:prstGeom prst="straightConnector1">
            <a:avLst/>
          </a:prstGeom>
          <a:ln w="28575">
            <a:solidFill>
              <a:srgbClr val="CD202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78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EE681-CA68-6907-01B9-419A86D1E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CBE9F00-0515-91C5-5457-54F997913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02" y="33107"/>
            <a:ext cx="8585833" cy="268838"/>
          </a:xfrm>
        </p:spPr>
        <p:txBody>
          <a:bodyPr/>
          <a:lstStyle/>
          <a:p>
            <a:pPr marL="104299"/>
            <a:r>
              <a:rPr lang="en-US" sz="1600" dirty="0"/>
              <a:t>WHERE is the </a:t>
            </a:r>
            <a:r>
              <a:rPr lang="en-US" sz="1600" i="1" dirty="0"/>
              <a:t>AAC </a:t>
            </a:r>
            <a:r>
              <a:rPr lang="en-US" sz="1600" dirty="0"/>
              <a:t>program in the U.S.?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8D9017D-1085-A985-F35F-2F129CEB50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838" y="381571"/>
            <a:ext cx="8619200" cy="764599"/>
          </a:xfrm>
        </p:spPr>
        <p:txBody>
          <a:bodyPr/>
          <a:lstStyle/>
          <a:p>
            <a:pPr marL="104299">
              <a:spcBef>
                <a:spcPts val="600"/>
              </a:spcBef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AAC ~ Wakefield Acceleration: </a:t>
            </a:r>
            <a:r>
              <a:rPr lang="en-US" sz="1200" b="0" dirty="0">
                <a:solidFill>
                  <a:schemeClr val="bg1">
                    <a:lumMod val="65000"/>
                  </a:schemeClr>
                </a:solidFill>
              </a:rPr>
              <a:t>Laser Wakefield Acceleration, Plasma Wakefield Acceleration, and Structure Wakefield Acceleration (SWFA).</a:t>
            </a:r>
          </a:p>
          <a:p>
            <a:pPr marL="104299">
              <a:spcBef>
                <a:spcPts val="300"/>
              </a:spcBef>
            </a:pPr>
            <a:r>
              <a:rPr lang="en-US" sz="1200" dirty="0">
                <a:solidFill>
                  <a:schemeClr val="accent3"/>
                </a:solidFill>
                <a:latin typeface="+mj-lt"/>
              </a:rPr>
              <a:t>Beam Test Facilities: </a:t>
            </a:r>
            <a:r>
              <a:rPr lang="en-US" sz="1200" b="0" dirty="0">
                <a:solidFill>
                  <a:srgbClr val="0065A2"/>
                </a:solidFill>
              </a:rPr>
              <a:t>Demonstrating the viability of emerging accelerator science ultimately relies on experimental validation.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9D28C1-B55A-7D53-6F9D-800BBB74FAA4}"/>
              </a:ext>
            </a:extLst>
          </p:cNvPr>
          <p:cNvSpPr txBox="1"/>
          <p:nvPr/>
        </p:nvSpPr>
        <p:spPr>
          <a:xfrm>
            <a:off x="337457" y="4409911"/>
            <a:ext cx="6816978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90" b="1" dirty="0"/>
              <a:t>U.S. advanced and novel accelerator beam test facilities</a:t>
            </a:r>
          </a:p>
          <a:p>
            <a:r>
              <a:rPr lang="da-DK" sz="990" dirty="0"/>
              <a:t>[C. Clarke et al 2022 JINST 17 T05009, </a:t>
            </a:r>
            <a:r>
              <a:rPr lang="en-US" sz="99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https://iopscience.iop.org/article/10.1088/1748-0221/17/05/T05009</a:t>
            </a:r>
            <a:r>
              <a:rPr lang="en-US" sz="990" dirty="0"/>
              <a:t> ]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24F55F9F-F4FA-D3FA-0995-F5EEDEC32C2B}"/>
              </a:ext>
            </a:extLst>
          </p:cNvPr>
          <p:cNvSpPr/>
          <p:nvPr/>
        </p:nvSpPr>
        <p:spPr>
          <a:xfrm>
            <a:off x="2318835" y="4860137"/>
            <a:ext cx="2557637" cy="24149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0" b="1" dirty="0"/>
              <a:t>National Laboratories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CA1AFEF8-32D6-A448-7BD1-1664755091B2}"/>
              </a:ext>
            </a:extLst>
          </p:cNvPr>
          <p:cNvSpPr/>
          <p:nvPr/>
        </p:nvSpPr>
        <p:spPr>
          <a:xfrm>
            <a:off x="5797454" y="4870885"/>
            <a:ext cx="1721063" cy="241496"/>
          </a:xfrm>
          <a:prstGeom prst="roundRect">
            <a:avLst/>
          </a:prstGeom>
          <a:solidFill>
            <a:srgbClr val="7AB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0" b="1" dirty="0"/>
              <a:t>Universities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49553366-AF59-E231-B85E-A63173A2A11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002810" y="4941500"/>
            <a:ext cx="411480" cy="137160"/>
          </a:xfrm>
        </p:spPr>
        <p:txBody>
          <a:bodyPr/>
          <a:lstStyle/>
          <a:p>
            <a:fld id="{AEFAAC5A-9C4F-4278-920D-DF2BAB595749}" type="slidenum">
              <a:rPr lang="en-US" sz="1260" smtClean="0"/>
              <a:pPr/>
              <a:t>6</a:t>
            </a:fld>
            <a:r>
              <a:rPr lang="en-US" sz="1260" dirty="0"/>
              <a:t>/30</a:t>
            </a:r>
          </a:p>
        </p:txBody>
      </p:sp>
      <p:pic>
        <p:nvPicPr>
          <p:cNvPr id="8194" name="Picture 2" descr="NSF Logo | NSF - National Science Foundation">
            <a:extLst>
              <a:ext uri="{FF2B5EF4-FFF2-40B4-BE49-F238E27FC236}">
                <a16:creationId xmlns:a16="http://schemas.microsoft.com/office/drawing/2014/main" id="{8F0DD497-81BE-B8B7-FB51-26BC1ECAE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012" y="3421961"/>
            <a:ext cx="1250479" cy="1250479"/>
          </a:xfrm>
          <a:prstGeom prst="rect">
            <a:avLst/>
          </a:prstGeom>
          <a:noFill/>
          <a:ln w="28575">
            <a:solidFill>
              <a:srgbClr val="A425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igh Energy Physics (HEP) Homepa... | U.S. DOE Office of Science (SC)">
            <a:extLst>
              <a:ext uri="{FF2B5EF4-FFF2-40B4-BE49-F238E27FC236}">
                <a16:creationId xmlns:a16="http://schemas.microsoft.com/office/drawing/2014/main" id="{54DBDB9C-4849-16FE-1D46-F3FB0615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68" y="3983553"/>
            <a:ext cx="2139202" cy="360099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ABEE12D-26FC-7772-87BE-6FD82C18D6DD}"/>
              </a:ext>
            </a:extLst>
          </p:cNvPr>
          <p:cNvGrpSpPr/>
          <p:nvPr/>
        </p:nvGrpSpPr>
        <p:grpSpPr>
          <a:xfrm>
            <a:off x="967740" y="-7285"/>
            <a:ext cx="6666114" cy="5762398"/>
            <a:chOff x="1150620" y="-223977"/>
            <a:chExt cx="6666114" cy="5762398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11052F3-6F03-0E47-9E4E-014DB5839984}"/>
                </a:ext>
              </a:extLst>
            </p:cNvPr>
            <p:cNvSpPr/>
            <p:nvPr/>
          </p:nvSpPr>
          <p:spPr>
            <a:xfrm rot="2858461" flipV="1">
              <a:off x="835380" y="1521917"/>
              <a:ext cx="5762398" cy="2270609"/>
            </a:xfrm>
            <a:custGeom>
              <a:avLst/>
              <a:gdLst>
                <a:gd name="connsiteX0" fmla="*/ 0 w 5282360"/>
                <a:gd name="connsiteY0" fmla="*/ 186745 h 1630137"/>
                <a:gd name="connsiteX1" fmla="*/ 3257078 w 5282360"/>
                <a:gd name="connsiteY1" fmla="*/ 126289 h 1630137"/>
                <a:gd name="connsiteX2" fmla="*/ 5282360 w 5282360"/>
                <a:gd name="connsiteY2" fmla="*/ 1630137 h 1630137"/>
                <a:gd name="connsiteX3" fmla="*/ 5282360 w 5282360"/>
                <a:gd name="connsiteY3" fmla="*/ 1630137 h 1630137"/>
                <a:gd name="connsiteX0" fmla="*/ 0 w 5282360"/>
                <a:gd name="connsiteY0" fmla="*/ 135792 h 1579184"/>
                <a:gd name="connsiteX1" fmla="*/ 2463590 w 5282360"/>
                <a:gd name="connsiteY1" fmla="*/ 158464 h 1579184"/>
                <a:gd name="connsiteX2" fmla="*/ 5282360 w 5282360"/>
                <a:gd name="connsiteY2" fmla="*/ 1579184 h 1579184"/>
                <a:gd name="connsiteX3" fmla="*/ 5282360 w 5282360"/>
                <a:gd name="connsiteY3" fmla="*/ 1579184 h 1579184"/>
                <a:gd name="connsiteX0" fmla="*/ 0 w 5282360"/>
                <a:gd name="connsiteY0" fmla="*/ 162197 h 1605589"/>
                <a:gd name="connsiteX1" fmla="*/ 2773428 w 5282360"/>
                <a:gd name="connsiteY1" fmla="*/ 139527 h 1605589"/>
                <a:gd name="connsiteX2" fmla="*/ 5282360 w 5282360"/>
                <a:gd name="connsiteY2" fmla="*/ 1605589 h 1605589"/>
                <a:gd name="connsiteX3" fmla="*/ 5282360 w 5282360"/>
                <a:gd name="connsiteY3" fmla="*/ 1605589 h 160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2360" h="1605589">
                  <a:moveTo>
                    <a:pt x="0" y="162197"/>
                  </a:moveTo>
                  <a:cubicBezTo>
                    <a:pt x="1188342" y="11686"/>
                    <a:pt x="1893035" y="-101038"/>
                    <a:pt x="2773428" y="139527"/>
                  </a:cubicBezTo>
                  <a:cubicBezTo>
                    <a:pt x="3653821" y="380092"/>
                    <a:pt x="5282360" y="1605589"/>
                    <a:pt x="5282360" y="1605589"/>
                  </a:cubicBezTo>
                  <a:lnTo>
                    <a:pt x="5282360" y="1605589"/>
                  </a:lnTo>
                </a:path>
              </a:pathLst>
            </a:custGeom>
            <a:noFill/>
            <a:ln w="76200">
              <a:solidFill>
                <a:srgbClr val="A526FF"/>
              </a:solidFill>
              <a:headEnd type="triangl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 dirty="0">
                <a:solidFill>
                  <a:srgbClr val="A526FF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F8CF532-4B1D-743E-3E15-BB9EFEC264E3}"/>
                </a:ext>
              </a:extLst>
            </p:cNvPr>
            <p:cNvGrpSpPr/>
            <p:nvPr/>
          </p:nvGrpSpPr>
          <p:grpSpPr>
            <a:xfrm>
              <a:off x="1150620" y="1152739"/>
              <a:ext cx="6666114" cy="3104740"/>
              <a:chOff x="239486" y="1162688"/>
              <a:chExt cx="7937772" cy="3697013"/>
            </a:xfrm>
          </p:grpSpPr>
          <p:pic>
            <p:nvPicPr>
              <p:cNvPr id="12" name="Picture 4" descr="17,222 Us State Map Illustrations &amp; Clip Art - iStock">
                <a:extLst>
                  <a:ext uri="{FF2B5EF4-FFF2-40B4-BE49-F238E27FC236}">
                    <a16:creationId xmlns:a16="http://schemas.microsoft.com/office/drawing/2014/main" id="{B4B8C261-4C7B-679A-0325-898AD2A474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94992" y="1645815"/>
                <a:ext cx="4123514" cy="2540140"/>
              </a:xfrm>
              <a:prstGeom prst="rect">
                <a:avLst/>
              </a:prstGeom>
              <a:noFill/>
              <a:scene3d>
                <a:camera prst="perspectiveHeroicExtremeLeftFacing"/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1992D7ED-DF2D-092E-ED62-129B3F2267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49969" y="2238154"/>
                <a:ext cx="951129" cy="414009"/>
              </a:xfrm>
              <a:prstGeom prst="straightConnector1">
                <a:avLst/>
              </a:prstGeom>
              <a:ln>
                <a:solidFill>
                  <a:srgbClr val="00313C"/>
                </a:solidFill>
                <a:headEnd type="none" w="med" len="med"/>
                <a:tailEnd type="oval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E41333D-A3F0-7FE7-9A21-E2E98908216E}"/>
                  </a:ext>
                </a:extLst>
              </p:cNvPr>
              <p:cNvGrpSpPr/>
              <p:nvPr/>
            </p:nvGrpSpPr>
            <p:grpSpPr>
              <a:xfrm>
                <a:off x="239486" y="1793734"/>
                <a:ext cx="1790250" cy="688848"/>
                <a:chOff x="2614630" y="1483761"/>
                <a:chExt cx="1790250" cy="688848"/>
              </a:xfrm>
              <a:scene3d>
                <a:camera prst="perspectiveHeroicExtremeLeftFacing"/>
                <a:lightRig rig="threePt" dir="t"/>
              </a:scene3d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0D7AF86F-3FD6-676E-B4C0-330EE4737AD6}"/>
                    </a:ext>
                  </a:extLst>
                </p:cNvPr>
                <p:cNvSpPr/>
                <p:nvPr/>
              </p:nvSpPr>
              <p:spPr>
                <a:xfrm>
                  <a:off x="2614630" y="1483761"/>
                  <a:ext cx="1790250" cy="688848"/>
                </a:xfrm>
                <a:prstGeom prst="roundRect">
                  <a:avLst/>
                </a:prstGeom>
                <a:solidFill>
                  <a:srgbClr val="00B0F0"/>
                </a:solidFill>
                <a:ln w="28575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E1425909-D7C2-AB21-96E7-FFF240E7A021}"/>
                    </a:ext>
                  </a:extLst>
                </p:cNvPr>
                <p:cNvSpPr/>
                <p:nvPr/>
              </p:nvSpPr>
              <p:spPr>
                <a:xfrm>
                  <a:off x="2708594" y="1545437"/>
                  <a:ext cx="1607113" cy="2007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313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60" dirty="0">
                      <a:solidFill>
                        <a:srgbClr val="00313C"/>
                      </a:solidFill>
                    </a:rPr>
                    <a:t>BELLA</a:t>
                  </a:r>
                </a:p>
              </p:txBody>
            </p:sp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C2ABED94-11E4-5A25-2D81-CF73975BF8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8594" y="1744999"/>
                  <a:ext cx="1607113" cy="366364"/>
                </a:xfrm>
                <a:prstGeom prst="rect">
                  <a:avLst/>
                </a:prstGeom>
                <a:ln>
                  <a:solidFill>
                    <a:srgbClr val="00313C"/>
                  </a:solidFill>
                </a:ln>
              </p:spPr>
            </p:pic>
          </p:grp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67C7FEBA-7427-801A-C9B6-94B5CAAB7FC8}"/>
                  </a:ext>
                </a:extLst>
              </p:cNvPr>
              <p:cNvCxnSpPr>
                <a:cxnSpLocks/>
                <a:stCxn id="19" idx="0"/>
              </p:cNvCxnSpPr>
              <p:nvPr/>
            </p:nvCxnSpPr>
            <p:spPr>
              <a:xfrm flipV="1">
                <a:off x="4583884" y="2539640"/>
                <a:ext cx="404026" cy="1549492"/>
              </a:xfrm>
              <a:prstGeom prst="straightConnector1">
                <a:avLst/>
              </a:prstGeom>
              <a:ln>
                <a:solidFill>
                  <a:srgbClr val="001F60"/>
                </a:solidFill>
                <a:headEnd type="none" w="med" len="med"/>
                <a:tailEnd type="oval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651BC8A-E98E-F667-8935-104639CAD44D}"/>
                  </a:ext>
                </a:extLst>
              </p:cNvPr>
              <p:cNvGrpSpPr/>
              <p:nvPr/>
            </p:nvGrpSpPr>
            <p:grpSpPr>
              <a:xfrm>
                <a:off x="3709001" y="4089133"/>
                <a:ext cx="1749768" cy="635581"/>
                <a:chOff x="7331348" y="1791084"/>
                <a:chExt cx="1749768" cy="635581"/>
              </a:xfrm>
              <a:scene3d>
                <a:camera prst="perspectiveHeroicExtremeLeftFacing"/>
                <a:lightRig rig="threePt" dir="t"/>
              </a:scene3d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75ED8C60-2E1D-D9E2-DF8B-82D17F88E90C}"/>
                    </a:ext>
                  </a:extLst>
                </p:cNvPr>
                <p:cNvSpPr/>
                <p:nvPr/>
              </p:nvSpPr>
              <p:spPr>
                <a:xfrm>
                  <a:off x="7331348" y="1791084"/>
                  <a:ext cx="1749768" cy="635581"/>
                </a:xfrm>
                <a:prstGeom prst="roundRect">
                  <a:avLst/>
                </a:prstGeom>
                <a:solidFill>
                  <a:schemeClr val="accent1"/>
                </a:solidFill>
                <a:ln w="28575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BB9B9EA1-DB84-A8AC-EB7D-86E44E178509}"/>
                    </a:ext>
                  </a:extLst>
                </p:cNvPr>
                <p:cNvGrpSpPr/>
                <p:nvPr/>
              </p:nvGrpSpPr>
              <p:grpSpPr>
                <a:xfrm>
                  <a:off x="7421827" y="1857522"/>
                  <a:ext cx="1580118" cy="467537"/>
                  <a:chOff x="7224677" y="2463256"/>
                  <a:chExt cx="2233770" cy="660944"/>
                </a:xfrm>
              </p:grpSpPr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76D73153-5145-F89A-E0B3-B3150E1C85BE}"/>
                      </a:ext>
                    </a:extLst>
                  </p:cNvPr>
                  <p:cNvSpPr/>
                  <p:nvPr/>
                </p:nvSpPr>
                <p:spPr>
                  <a:xfrm>
                    <a:off x="7224677" y="2463256"/>
                    <a:ext cx="2233770" cy="660944"/>
                  </a:xfrm>
                  <a:prstGeom prst="rect">
                    <a:avLst/>
                  </a:prstGeom>
                  <a:solidFill>
                    <a:srgbClr val="001F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60"/>
                  </a:p>
                </p:txBody>
              </p:sp>
              <p:pic>
                <p:nvPicPr>
                  <p:cNvPr id="50" name="Picture 49">
                    <a:extLst>
                      <a:ext uri="{FF2B5EF4-FFF2-40B4-BE49-F238E27FC236}">
                        <a16:creationId xmlns:a16="http://schemas.microsoft.com/office/drawing/2014/main" id="{5BB65A85-A10A-E385-EFF7-712368ED38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787141" y="2616951"/>
                    <a:ext cx="1627851" cy="349559"/>
                  </a:xfrm>
                  <a:prstGeom prst="rect">
                    <a:avLst/>
                  </a:prstGeom>
                </p:spPr>
              </p:pic>
              <p:pic>
                <p:nvPicPr>
                  <p:cNvPr id="51" name="Picture 50">
                    <a:extLst>
                      <a:ext uri="{FF2B5EF4-FFF2-40B4-BE49-F238E27FC236}">
                        <a16:creationId xmlns:a16="http://schemas.microsoft.com/office/drawing/2014/main" id="{3587C6B8-7149-9B46-1663-5D393208FC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372686" y="2594035"/>
                    <a:ext cx="545081" cy="39018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21A79BA9-66F8-A493-84BE-351CFA8DCF46}"/>
                  </a:ext>
                </a:extLst>
              </p:cNvPr>
              <p:cNvGrpSpPr/>
              <p:nvPr/>
            </p:nvGrpSpPr>
            <p:grpSpPr>
              <a:xfrm>
                <a:off x="1268885" y="2819021"/>
                <a:ext cx="1405644" cy="688847"/>
                <a:chOff x="4088582" y="3809741"/>
                <a:chExt cx="1405644" cy="688847"/>
              </a:xfrm>
              <a:scene3d>
                <a:camera prst="perspectiveHeroicExtremeLeftFacing"/>
                <a:lightRig rig="threePt" dir="t"/>
              </a:scene3d>
            </p:grpSpPr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87A74808-AADA-BF90-C1FF-A08AAC76506B}"/>
                    </a:ext>
                  </a:extLst>
                </p:cNvPr>
                <p:cNvSpPr/>
                <p:nvPr/>
              </p:nvSpPr>
              <p:spPr>
                <a:xfrm>
                  <a:off x="4088582" y="3809741"/>
                  <a:ext cx="1405644" cy="688847"/>
                </a:xfrm>
                <a:prstGeom prst="roundRect">
                  <a:avLst/>
                </a:prstGeom>
                <a:solidFill>
                  <a:schemeClr val="accent1"/>
                </a:solidFill>
                <a:ln w="28575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8170289C-F9A7-05D1-6B98-2B12BEF1FEEA}"/>
                    </a:ext>
                  </a:extLst>
                </p:cNvPr>
                <p:cNvGrpSpPr/>
                <p:nvPr/>
              </p:nvGrpSpPr>
              <p:grpSpPr>
                <a:xfrm>
                  <a:off x="4142685" y="3838326"/>
                  <a:ext cx="1277029" cy="620695"/>
                  <a:chOff x="5391911" y="1397326"/>
                  <a:chExt cx="1805301" cy="877460"/>
                </a:xfrm>
              </p:grpSpPr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94C215BC-ED5F-F359-377E-4DE85FAB37E2}"/>
                      </a:ext>
                    </a:extLst>
                  </p:cNvPr>
                  <p:cNvGrpSpPr/>
                  <p:nvPr/>
                </p:nvGrpSpPr>
                <p:grpSpPr>
                  <a:xfrm>
                    <a:off x="5391911" y="1482685"/>
                    <a:ext cx="1805301" cy="792101"/>
                    <a:chOff x="5391912" y="1482685"/>
                    <a:chExt cx="1408176" cy="792101"/>
                  </a:xfrm>
                </p:grpSpPr>
                <p:pic>
                  <p:nvPicPr>
                    <p:cNvPr id="47" name="Picture 46">
                      <a:extLst>
                        <a:ext uri="{FF2B5EF4-FFF2-40B4-BE49-F238E27FC236}">
                          <a16:creationId xmlns:a16="http://schemas.microsoft.com/office/drawing/2014/main" id="{43AAAB4B-EA72-FE00-0E27-F05D3E5EC21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391912" y="1482685"/>
                      <a:ext cx="1408176" cy="79210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id="{5D39A38A-97E4-BA12-DB9A-97E4A8ED89A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5402671" y="1521166"/>
                      <a:ext cx="1383711" cy="26510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60"/>
                    </a:p>
                  </p:txBody>
                </p:sp>
              </p:grp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5A0A2EDB-D37F-D988-AE92-C37933BFD0FC}"/>
                      </a:ext>
                    </a:extLst>
                  </p:cNvPr>
                  <p:cNvSpPr/>
                  <p:nvPr/>
                </p:nvSpPr>
                <p:spPr>
                  <a:xfrm>
                    <a:off x="5762825" y="1397326"/>
                    <a:ext cx="1024478" cy="51200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40" dirty="0">
                        <a:solidFill>
                          <a:srgbClr val="C00000"/>
                        </a:solidFill>
                      </a:rPr>
                      <a:t>ELL</a:t>
                    </a:r>
                  </a:p>
                </p:txBody>
              </p:sp>
              <p:pic>
                <p:nvPicPr>
                  <p:cNvPr id="45" name="Picture 44" descr="Nebraska_N_rev.png">
                    <a:extLst>
                      <a:ext uri="{FF2B5EF4-FFF2-40B4-BE49-F238E27FC236}">
                        <a16:creationId xmlns:a16="http://schemas.microsoft.com/office/drawing/2014/main" id="{7187FED8-D515-DDB6-5097-3F76615B16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97982" y="1792487"/>
                    <a:ext cx="455401" cy="424550"/>
                  </a:xfrm>
                  <a:prstGeom prst="rect">
                    <a:avLst/>
                  </a:prstGeom>
                </p:spPr>
              </p:pic>
              <p:pic>
                <p:nvPicPr>
                  <p:cNvPr id="46" name="Picture 45">
                    <a:extLst>
                      <a:ext uri="{FF2B5EF4-FFF2-40B4-BE49-F238E27FC236}">
                        <a16:creationId xmlns:a16="http://schemas.microsoft.com/office/drawing/2014/main" id="{45E64EAA-6E68-AC7A-2D9B-8F31BF66578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961133" y="1802319"/>
                    <a:ext cx="1144872" cy="432134"/>
                  </a:xfrm>
                  <a:prstGeom prst="rect">
                    <a:avLst/>
                  </a:prstGeom>
                </p:spPr>
              </p:pic>
            </p:grpSp>
          </p:grp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4DF523FD-13CB-EE2D-B7D1-2822A7642709}"/>
                  </a:ext>
                </a:extLst>
              </p:cNvPr>
              <p:cNvCxnSpPr>
                <a:cxnSpLocks/>
                <a:stCxn id="20" idx="3"/>
              </p:cNvCxnSpPr>
              <p:nvPr/>
            </p:nvCxnSpPr>
            <p:spPr>
              <a:xfrm flipV="1">
                <a:off x="2674529" y="2667059"/>
                <a:ext cx="1461017" cy="496386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oval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70201BE6-99D1-725C-B3F2-FC15FFE9353B}"/>
                  </a:ext>
                </a:extLst>
              </p:cNvPr>
              <p:cNvGrpSpPr/>
              <p:nvPr/>
            </p:nvGrpSpPr>
            <p:grpSpPr>
              <a:xfrm>
                <a:off x="2563874" y="3545897"/>
                <a:ext cx="1206635" cy="993616"/>
                <a:chOff x="6028107" y="3933225"/>
                <a:chExt cx="1206635" cy="993615"/>
              </a:xfrm>
              <a:scene3d>
                <a:camera prst="perspectiveHeroicExtremeLeftFacing"/>
                <a:lightRig rig="threePt" dir="t"/>
              </a:scene3d>
            </p:grpSpPr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57204DF6-7B35-03C3-45FE-AA8F23C2551D}"/>
                    </a:ext>
                  </a:extLst>
                </p:cNvPr>
                <p:cNvSpPr/>
                <p:nvPr/>
              </p:nvSpPr>
              <p:spPr>
                <a:xfrm>
                  <a:off x="6028107" y="3933225"/>
                  <a:ext cx="1206635" cy="993615"/>
                </a:xfrm>
                <a:prstGeom prst="roundRect">
                  <a:avLst/>
                </a:prstGeom>
                <a:solidFill>
                  <a:schemeClr val="accent1"/>
                </a:solidFill>
                <a:ln w="28575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/>
                </a:p>
              </p:txBody>
            </p:sp>
            <p:pic>
              <p:nvPicPr>
                <p:cNvPr id="40" name="Picture 2" descr="Ut Logo University Of Texas At Austin Arm&amp;emblem Png - Texas University  Logo Png, Transparent Png - kindpng">
                  <a:extLst>
                    <a:ext uri="{FF2B5EF4-FFF2-40B4-BE49-F238E27FC236}">
                      <a16:creationId xmlns:a16="http://schemas.microsoft.com/office/drawing/2014/main" id="{537AA957-6CCF-B6FA-F4FB-4A36093349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00583" y="4268825"/>
                  <a:ext cx="995031" cy="557218"/>
                </a:xfrm>
                <a:prstGeom prst="rect">
                  <a:avLst/>
                </a:prstGeom>
                <a:noFill/>
                <a:ln>
                  <a:solidFill>
                    <a:srgbClr val="CE5A1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259FF13C-493C-5584-385F-B726294CCFD4}"/>
                    </a:ext>
                  </a:extLst>
                </p:cNvPr>
                <p:cNvSpPr/>
                <p:nvPr/>
              </p:nvSpPr>
              <p:spPr>
                <a:xfrm>
                  <a:off x="6103849" y="4046908"/>
                  <a:ext cx="991764" cy="2007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CE5A1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60" dirty="0">
                      <a:solidFill>
                        <a:srgbClr val="CE5A11"/>
                      </a:solidFill>
                    </a:rPr>
                    <a:t>UT</a:t>
                  </a:r>
                  <a:r>
                    <a:rPr lang="en-US" sz="1260" baseline="30000" dirty="0">
                      <a:solidFill>
                        <a:srgbClr val="CE5A11"/>
                      </a:solidFill>
                    </a:rPr>
                    <a:t>3</a:t>
                  </a:r>
                </a:p>
              </p:txBody>
            </p:sp>
          </p:grp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72B631CF-1312-91DC-3941-E920D9B08E57}"/>
                  </a:ext>
                </a:extLst>
              </p:cNvPr>
              <p:cNvCxnSpPr>
                <a:cxnSpLocks/>
                <a:stCxn id="18" idx="0"/>
              </p:cNvCxnSpPr>
              <p:nvPr/>
            </p:nvCxnSpPr>
            <p:spPr>
              <a:xfrm flipV="1">
                <a:off x="3167191" y="3514282"/>
                <a:ext cx="789602" cy="31614"/>
              </a:xfrm>
              <a:prstGeom prst="straightConnector1">
                <a:avLst/>
              </a:prstGeom>
              <a:ln>
                <a:solidFill>
                  <a:srgbClr val="CE5A11"/>
                </a:solidFill>
                <a:headEnd type="none" w="med" len="med"/>
                <a:tailEnd type="oval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97BB26-EE4F-7DE0-F56C-A2E03590A52A}"/>
                  </a:ext>
                </a:extLst>
              </p:cNvPr>
              <p:cNvSpPr txBox="1"/>
              <p:nvPr/>
            </p:nvSpPr>
            <p:spPr>
              <a:xfrm>
                <a:off x="5536389" y="4433607"/>
                <a:ext cx="1915458" cy="426094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3">
                    <a:lumMod val="60000"/>
                    <a:lumOff val="40000"/>
                  </a:schemeClr>
                </a:solidFill>
              </a:ln>
              <a:scene3d>
                <a:camera prst="perspectiveHeroicExtremeLeftFacing"/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/>
                  <a:t>Laser Beam</a:t>
                </a:r>
              </a:p>
            </p:txBody>
          </p: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FA0DBC84-347D-7C98-77B2-EF285E4EE66C}"/>
                  </a:ext>
                </a:extLst>
              </p:cNvPr>
              <p:cNvGrpSpPr/>
              <p:nvPr/>
            </p:nvGrpSpPr>
            <p:grpSpPr>
              <a:xfrm>
                <a:off x="2855904" y="1162688"/>
                <a:ext cx="5321354" cy="1538473"/>
                <a:chOff x="2855904" y="1162688"/>
                <a:chExt cx="5321355" cy="1538472"/>
              </a:xfrm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C5C83FCC-47E4-B5E9-66B4-D1E3B004AACF}"/>
                    </a:ext>
                  </a:extLst>
                </p:cNvPr>
                <p:cNvSpPr/>
                <p:nvPr/>
              </p:nvSpPr>
              <p:spPr>
                <a:xfrm rot="21307248">
                  <a:off x="3021983" y="1301718"/>
                  <a:ext cx="5070579" cy="1399442"/>
                </a:xfrm>
                <a:custGeom>
                  <a:avLst/>
                  <a:gdLst>
                    <a:gd name="connsiteX0" fmla="*/ 0 w 5282360"/>
                    <a:gd name="connsiteY0" fmla="*/ 186745 h 1630137"/>
                    <a:gd name="connsiteX1" fmla="*/ 3257078 w 5282360"/>
                    <a:gd name="connsiteY1" fmla="*/ 126289 h 1630137"/>
                    <a:gd name="connsiteX2" fmla="*/ 5282360 w 5282360"/>
                    <a:gd name="connsiteY2" fmla="*/ 1630137 h 1630137"/>
                    <a:gd name="connsiteX3" fmla="*/ 5282360 w 5282360"/>
                    <a:gd name="connsiteY3" fmla="*/ 1630137 h 1630137"/>
                    <a:gd name="connsiteX0" fmla="*/ 0 w 5282360"/>
                    <a:gd name="connsiteY0" fmla="*/ 135792 h 1579184"/>
                    <a:gd name="connsiteX1" fmla="*/ 2463590 w 5282360"/>
                    <a:gd name="connsiteY1" fmla="*/ 158464 h 1579184"/>
                    <a:gd name="connsiteX2" fmla="*/ 5282360 w 5282360"/>
                    <a:gd name="connsiteY2" fmla="*/ 1579184 h 1579184"/>
                    <a:gd name="connsiteX3" fmla="*/ 5282360 w 5282360"/>
                    <a:gd name="connsiteY3" fmla="*/ 1579184 h 1579184"/>
                    <a:gd name="connsiteX0" fmla="*/ 0 w 5282360"/>
                    <a:gd name="connsiteY0" fmla="*/ 162197 h 1605589"/>
                    <a:gd name="connsiteX1" fmla="*/ 2773428 w 5282360"/>
                    <a:gd name="connsiteY1" fmla="*/ 139527 h 1605589"/>
                    <a:gd name="connsiteX2" fmla="*/ 5282360 w 5282360"/>
                    <a:gd name="connsiteY2" fmla="*/ 1605589 h 1605589"/>
                    <a:gd name="connsiteX3" fmla="*/ 5282360 w 5282360"/>
                    <a:gd name="connsiteY3" fmla="*/ 1605589 h 1605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82360" h="1605589">
                      <a:moveTo>
                        <a:pt x="0" y="162197"/>
                      </a:moveTo>
                      <a:cubicBezTo>
                        <a:pt x="1188342" y="11686"/>
                        <a:pt x="1893035" y="-101038"/>
                        <a:pt x="2773428" y="139527"/>
                      </a:cubicBezTo>
                      <a:cubicBezTo>
                        <a:pt x="3653821" y="380092"/>
                        <a:pt x="5282360" y="1605589"/>
                        <a:pt x="5282360" y="1605589"/>
                      </a:cubicBezTo>
                      <a:lnTo>
                        <a:pt x="5282360" y="1605589"/>
                      </a:lnTo>
                    </a:path>
                  </a:pathLst>
                </a:custGeom>
                <a:noFill/>
                <a:ln w="76200">
                  <a:solidFill>
                    <a:srgbClr val="FF0000"/>
                  </a:solidFill>
                  <a:headEnd type="none" w="med" len="med"/>
                  <a:tailEnd type="triangl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60" dirty="0"/>
                </a:p>
              </p:txBody>
            </p:sp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B0C5A59D-E02E-270E-1CEF-E444301A6C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710454" y="2020915"/>
                  <a:ext cx="2208023" cy="625614"/>
                </a:xfrm>
                <a:prstGeom prst="straightConnector1">
                  <a:avLst/>
                </a:prstGeom>
                <a:ln>
                  <a:solidFill>
                    <a:srgbClr val="82BC00"/>
                  </a:solidFill>
                  <a:headEnd type="none" w="med" len="med"/>
                  <a:tailEnd type="oval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D3F655F3-6B77-A30E-43EE-8B46FA31E0E3}"/>
                    </a:ext>
                  </a:extLst>
                </p:cNvPr>
                <p:cNvGrpSpPr/>
                <p:nvPr/>
              </p:nvGrpSpPr>
              <p:grpSpPr>
                <a:xfrm>
                  <a:off x="5363495" y="1162688"/>
                  <a:ext cx="1393415" cy="742280"/>
                  <a:chOff x="3229166" y="1101737"/>
                  <a:chExt cx="1393415" cy="742280"/>
                </a:xfrm>
                <a:scene3d>
                  <a:camera prst="perspectiveContrastingRightFacing"/>
                  <a:lightRig rig="threePt" dir="t"/>
                </a:scene3d>
              </p:grpSpPr>
              <p:sp>
                <p:nvSpPr>
                  <p:cNvPr id="60" name="Rectangle: Rounded Corners 59">
                    <a:extLst>
                      <a:ext uri="{FF2B5EF4-FFF2-40B4-BE49-F238E27FC236}">
                        <a16:creationId xmlns:a16="http://schemas.microsoft.com/office/drawing/2014/main" id="{6F535AAF-8BA2-45FA-DE63-18BBE5538217}"/>
                      </a:ext>
                    </a:extLst>
                  </p:cNvPr>
                  <p:cNvSpPr/>
                  <p:nvPr/>
                </p:nvSpPr>
                <p:spPr>
                  <a:xfrm>
                    <a:off x="3229166" y="1101737"/>
                    <a:ext cx="1393415" cy="742280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28575">
                    <a:solidFill>
                      <a:schemeClr val="accent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60"/>
                  </a:p>
                </p:txBody>
              </p:sp>
              <p:pic>
                <p:nvPicPr>
                  <p:cNvPr id="64" name="Picture 63">
                    <a:extLst>
                      <a:ext uri="{FF2B5EF4-FFF2-40B4-BE49-F238E27FC236}">
                        <a16:creationId xmlns:a16="http://schemas.microsoft.com/office/drawing/2014/main" id="{6CD4A20F-2DE4-C3CD-19B8-E8460BEEFB6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35306" y="1410310"/>
                    <a:ext cx="1199491" cy="358237"/>
                  </a:xfrm>
                  <a:prstGeom prst="rect">
                    <a:avLst/>
                  </a:prstGeom>
                  <a:ln>
                    <a:solidFill>
                      <a:srgbClr val="004C97"/>
                    </a:solidFill>
                  </a:ln>
                </p:spPr>
              </p:pic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E68FD630-AAA5-27AF-B170-80D6DB34905A}"/>
                      </a:ext>
                    </a:extLst>
                  </p:cNvPr>
                  <p:cNvSpPr/>
                  <p:nvPr/>
                </p:nvSpPr>
                <p:spPr>
                  <a:xfrm>
                    <a:off x="3335306" y="1207410"/>
                    <a:ext cx="1199491" cy="20075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4C9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dirty="0">
                        <a:solidFill>
                          <a:srgbClr val="00313C"/>
                        </a:solidFill>
                      </a:rPr>
                      <a:t>FAST/IOTA</a:t>
                    </a:r>
                  </a:p>
                </p:txBody>
              </p:sp>
            </p:grp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AB88140E-EAEF-0414-532E-7B6EA5027548}"/>
                    </a:ext>
                  </a:extLst>
                </p:cNvPr>
                <p:cNvGrpSpPr/>
                <p:nvPr/>
              </p:nvGrpSpPr>
              <p:grpSpPr>
                <a:xfrm>
                  <a:off x="6783844" y="1570971"/>
                  <a:ext cx="1393415" cy="749520"/>
                  <a:chOff x="4743228" y="1091565"/>
                  <a:chExt cx="1393415" cy="749520"/>
                </a:xfrm>
                <a:scene3d>
                  <a:camera prst="perspectiveContrastingRightFacing"/>
                  <a:lightRig rig="threePt" dir="t"/>
                </a:scene3d>
              </p:grpSpPr>
              <p:sp>
                <p:nvSpPr>
                  <p:cNvPr id="59" name="Rectangle: Rounded Corners 58">
                    <a:extLst>
                      <a:ext uri="{FF2B5EF4-FFF2-40B4-BE49-F238E27FC236}">
                        <a16:creationId xmlns:a16="http://schemas.microsoft.com/office/drawing/2014/main" id="{36ADFA9D-26D3-6930-18CF-FAD5B67C537A}"/>
                      </a:ext>
                    </a:extLst>
                  </p:cNvPr>
                  <p:cNvSpPr/>
                  <p:nvPr/>
                </p:nvSpPr>
                <p:spPr>
                  <a:xfrm>
                    <a:off x="4743228" y="1091565"/>
                    <a:ext cx="1393415" cy="749520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28575">
                    <a:solidFill>
                      <a:schemeClr val="accent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60"/>
                  </a:p>
                </p:txBody>
              </p:sp>
              <p:pic>
                <p:nvPicPr>
                  <p:cNvPr id="63" name="Picture 62">
                    <a:extLst>
                      <a:ext uri="{FF2B5EF4-FFF2-40B4-BE49-F238E27FC236}">
                        <a16:creationId xmlns:a16="http://schemas.microsoft.com/office/drawing/2014/main" id="{B2EC44B6-09D2-0DDF-14EB-390F74EB1C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4478"/>
                  <a:stretch/>
                </p:blipFill>
                <p:spPr>
                  <a:xfrm>
                    <a:off x="4859537" y="1383094"/>
                    <a:ext cx="1199491" cy="418395"/>
                  </a:xfrm>
                  <a:prstGeom prst="rect">
                    <a:avLst/>
                  </a:prstGeom>
                  <a:ln w="9525">
                    <a:solidFill>
                      <a:srgbClr val="8C1515"/>
                    </a:solidFill>
                  </a:ln>
                </p:spPr>
              </p:pic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ECE9A5AB-90D7-D076-4EAE-53B79261710C}"/>
                      </a:ext>
                    </a:extLst>
                  </p:cNvPr>
                  <p:cNvSpPr/>
                  <p:nvPr/>
                </p:nvSpPr>
                <p:spPr>
                  <a:xfrm>
                    <a:off x="4856181" y="1169884"/>
                    <a:ext cx="1199491" cy="20075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8C151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60" dirty="0">
                        <a:solidFill>
                          <a:srgbClr val="8C1515"/>
                        </a:solidFill>
                      </a:rPr>
                      <a:t>AWA</a:t>
                    </a:r>
                  </a:p>
                </p:txBody>
              </p:sp>
            </p:grpSp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DDEA806B-B260-4872-C049-DA811F56D0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855904" y="1718441"/>
                  <a:ext cx="1109124" cy="958286"/>
                </a:xfrm>
                <a:prstGeom prst="straightConnector1">
                  <a:avLst/>
                </a:prstGeom>
                <a:ln>
                  <a:solidFill>
                    <a:srgbClr val="8C1515"/>
                  </a:solidFill>
                  <a:headEnd type="none" w="med" len="med"/>
                  <a:tailEnd type="oval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1F40F12C-6F26-5633-8BA0-418B87EB29F9}"/>
                    </a:ext>
                  </a:extLst>
                </p:cNvPr>
                <p:cNvGrpSpPr/>
                <p:nvPr/>
              </p:nvGrpSpPr>
              <p:grpSpPr>
                <a:xfrm>
                  <a:off x="3770509" y="1198347"/>
                  <a:ext cx="1436683" cy="753507"/>
                  <a:chOff x="2576629" y="3405324"/>
                  <a:chExt cx="1436683" cy="753507"/>
                </a:xfrm>
                <a:scene3d>
                  <a:camera prst="perspectiveContrastingRightFacing"/>
                  <a:lightRig rig="threePt" dir="t"/>
                </a:scene3d>
              </p:grpSpPr>
              <p:sp>
                <p:nvSpPr>
                  <p:cNvPr id="78" name="Rectangle: Rounded Corners 77">
                    <a:extLst>
                      <a:ext uri="{FF2B5EF4-FFF2-40B4-BE49-F238E27FC236}">
                        <a16:creationId xmlns:a16="http://schemas.microsoft.com/office/drawing/2014/main" id="{7D9EC045-A4CB-123A-8C08-1292D3849D6C}"/>
                      </a:ext>
                    </a:extLst>
                  </p:cNvPr>
                  <p:cNvSpPr/>
                  <p:nvPr/>
                </p:nvSpPr>
                <p:spPr>
                  <a:xfrm>
                    <a:off x="2576629" y="3405324"/>
                    <a:ext cx="1436683" cy="753507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38100">
                    <a:solidFill>
                      <a:schemeClr val="accent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60"/>
                  </a:p>
                </p:txBody>
              </p:sp>
              <p:pic>
                <p:nvPicPr>
                  <p:cNvPr id="79" name="Picture 78">
                    <a:extLst>
                      <a:ext uri="{FF2B5EF4-FFF2-40B4-BE49-F238E27FC236}">
                        <a16:creationId xmlns:a16="http://schemas.microsoft.com/office/drawing/2014/main" id="{B40B93B3-5333-A82D-29C6-FD1AAA9972B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708594" y="3478489"/>
                    <a:ext cx="1175896" cy="420733"/>
                  </a:xfrm>
                  <a:prstGeom prst="rect">
                    <a:avLst/>
                  </a:prstGeom>
                  <a:ln>
                    <a:solidFill>
                      <a:srgbClr val="8C1515"/>
                    </a:solidFill>
                  </a:ln>
                </p:spPr>
              </p:pic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93B39971-750B-03F1-5B6E-53B0324F2E3E}"/>
                      </a:ext>
                    </a:extLst>
                  </p:cNvPr>
                  <p:cNvSpPr/>
                  <p:nvPr/>
                </p:nvSpPr>
                <p:spPr>
                  <a:xfrm>
                    <a:off x="2708594" y="3899222"/>
                    <a:ext cx="1175896" cy="20075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8C151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60" dirty="0">
                        <a:solidFill>
                          <a:srgbClr val="8C1515"/>
                        </a:solidFill>
                      </a:rPr>
                      <a:t>FACET-II</a:t>
                    </a:r>
                  </a:p>
                </p:txBody>
              </p:sp>
            </p:grpSp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36BDC3BF-5925-2BA6-5145-9EF142EBB7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74803" y="1690613"/>
                  <a:ext cx="851906" cy="927320"/>
                </a:xfrm>
                <a:prstGeom prst="straightConnector1">
                  <a:avLst/>
                </a:prstGeom>
                <a:ln>
                  <a:solidFill>
                    <a:srgbClr val="004C97"/>
                  </a:solidFill>
                  <a:headEnd type="none" w="med" len="med"/>
                  <a:tailEnd type="oval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EC028A6-FC37-96F1-59FA-3614F27C8E4F}"/>
                  </a:ext>
                </a:extLst>
              </p:cNvPr>
              <p:cNvSpPr txBox="1"/>
              <p:nvPr/>
            </p:nvSpPr>
            <p:spPr>
              <a:xfrm>
                <a:off x="2127604" y="1459513"/>
                <a:ext cx="1918710" cy="426094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6"/>
                </a:solidFill>
              </a:ln>
              <a:scene3d>
                <a:camera prst="perspectiveContrastingRightFacing"/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/>
                  <a:t>Particle Beam</a:t>
                </a: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52782824-D758-A1B3-4CBE-518028868616}"/>
                  </a:ext>
                </a:extLst>
              </p:cNvPr>
              <p:cNvGrpSpPr/>
              <p:nvPr/>
            </p:nvGrpSpPr>
            <p:grpSpPr>
              <a:xfrm>
                <a:off x="5885008" y="2603322"/>
                <a:ext cx="2242855" cy="895167"/>
                <a:chOff x="5885009" y="2603322"/>
                <a:chExt cx="2242855" cy="895167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CCE5D791-0641-7C42-A588-6B81F27B0A4B}"/>
                    </a:ext>
                  </a:extLst>
                </p:cNvPr>
                <p:cNvGrpSpPr/>
                <p:nvPr/>
              </p:nvGrpSpPr>
              <p:grpSpPr>
                <a:xfrm>
                  <a:off x="6598065" y="2603322"/>
                  <a:ext cx="1529799" cy="895167"/>
                  <a:chOff x="7443788" y="2562408"/>
                  <a:chExt cx="1529799" cy="895167"/>
                </a:xfrm>
                <a:scene3d>
                  <a:camera prst="perspectiveHeroicExtremeLeftFacing"/>
                  <a:lightRig rig="threePt" dir="t"/>
                </a:scene3d>
              </p:grpSpPr>
              <p:sp>
                <p:nvSpPr>
                  <p:cNvPr id="6" name="Rectangle: Rounded Corners 5">
                    <a:extLst>
                      <a:ext uri="{FF2B5EF4-FFF2-40B4-BE49-F238E27FC236}">
                        <a16:creationId xmlns:a16="http://schemas.microsoft.com/office/drawing/2014/main" id="{BC114B6D-03EA-FBC0-E069-C60FA3AE5014}"/>
                      </a:ext>
                    </a:extLst>
                  </p:cNvPr>
                  <p:cNvSpPr/>
                  <p:nvPr/>
                </p:nvSpPr>
                <p:spPr>
                  <a:xfrm>
                    <a:off x="7443788" y="2562408"/>
                    <a:ext cx="1529799" cy="895167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accent3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60"/>
                  </a:p>
                </p:txBody>
              </p:sp>
              <p:sp>
                <p:nvSpPr>
                  <p:cNvPr id="17" name="Rectangle: Rounded Corners 16">
                    <a:extLst>
                      <a:ext uri="{FF2B5EF4-FFF2-40B4-BE49-F238E27FC236}">
                        <a16:creationId xmlns:a16="http://schemas.microsoft.com/office/drawing/2014/main" id="{7E4F7409-1026-EE50-D125-5AD1FB75263A}"/>
                      </a:ext>
                    </a:extLst>
                  </p:cNvPr>
                  <p:cNvSpPr/>
                  <p:nvPr/>
                </p:nvSpPr>
                <p:spPr>
                  <a:xfrm>
                    <a:off x="7481031" y="2597972"/>
                    <a:ext cx="1454105" cy="822967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28575">
                    <a:solidFill>
                      <a:schemeClr val="accent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60"/>
                  </a:p>
                </p:txBody>
              </p:sp>
              <p:pic>
                <p:nvPicPr>
                  <p:cNvPr id="32" name="Picture 31">
                    <a:extLst>
                      <a:ext uri="{FF2B5EF4-FFF2-40B4-BE49-F238E27FC236}">
                        <a16:creationId xmlns:a16="http://schemas.microsoft.com/office/drawing/2014/main" id="{AA0EB038-06F4-596F-9469-8B6FBCAD89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549837" y="2701618"/>
                    <a:ext cx="1324098" cy="418395"/>
                  </a:xfrm>
                  <a:prstGeom prst="rect">
                    <a:avLst/>
                  </a:prstGeom>
                  <a:ln w="28575">
                    <a:solidFill>
                      <a:srgbClr val="00ADDC"/>
                    </a:solidFill>
                  </a:ln>
                </p:spPr>
              </p:pic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225FF64F-D06A-99A0-3B42-8BEEAB3D62F6}"/>
                      </a:ext>
                    </a:extLst>
                  </p:cNvPr>
                  <p:cNvSpPr/>
                  <p:nvPr/>
                </p:nvSpPr>
                <p:spPr>
                  <a:xfrm>
                    <a:off x="7549837" y="3125229"/>
                    <a:ext cx="1324098" cy="20075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ADD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60" dirty="0">
                        <a:solidFill>
                          <a:srgbClr val="00ADDC"/>
                        </a:solidFill>
                      </a:rPr>
                      <a:t>ATF</a:t>
                    </a:r>
                  </a:p>
                </p:txBody>
              </p:sp>
            </p:grp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906ACB88-7524-C5CD-5E20-606ADBFAFF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885009" y="2669874"/>
                  <a:ext cx="912571" cy="238114"/>
                </a:xfrm>
                <a:prstGeom prst="straightConnector1">
                  <a:avLst/>
                </a:prstGeom>
                <a:ln>
                  <a:solidFill>
                    <a:srgbClr val="00ADDC"/>
                  </a:solidFill>
                  <a:headEnd type="none" w="med" len="med"/>
                  <a:tailEnd type="oval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A42B478-F4F2-144A-C766-DAF692B38E15}"/>
              </a:ext>
            </a:extLst>
          </p:cNvPr>
          <p:cNvCxnSpPr>
            <a:cxnSpLocks/>
          </p:cNvCxnSpPr>
          <p:nvPr/>
        </p:nvCxnSpPr>
        <p:spPr>
          <a:xfrm>
            <a:off x="225743" y="1166106"/>
            <a:ext cx="8932173" cy="0"/>
          </a:xfrm>
          <a:prstGeom prst="line">
            <a:avLst/>
          </a:prstGeom>
          <a:ln w="38100">
            <a:solidFill>
              <a:srgbClr val="4D008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B3081463-0BF4-BA47-AA40-575FA255F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15584"/>
            <a:ext cx="8372901" cy="444092"/>
          </a:xfrm>
        </p:spPr>
        <p:txBody>
          <a:bodyPr/>
          <a:lstStyle/>
          <a:p>
            <a:r>
              <a:rPr lang="en-US" sz="2700" dirty="0"/>
              <a:t>Argonne </a:t>
            </a:r>
            <a:r>
              <a:rPr lang="en-US" sz="2700" dirty="0" err="1"/>
              <a:t>wakefield</a:t>
            </a:r>
            <a:r>
              <a:rPr lang="en-US" sz="2700" dirty="0"/>
              <a:t> accelerator (AWA)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57202" y="459676"/>
            <a:ext cx="8372901" cy="374786"/>
          </a:xfrm>
        </p:spPr>
        <p:txBody>
          <a:bodyPr/>
          <a:lstStyle/>
          <a:p>
            <a:r>
              <a:rPr lang="en-US" dirty="0"/>
              <a:t>Argonne Campus: 15 minutes west of Chicago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8149" b="17777"/>
          <a:stretch/>
        </p:blipFill>
        <p:spPr>
          <a:xfrm>
            <a:off x="1104900" y="834462"/>
            <a:ext cx="7016511" cy="3848285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5391150" y="4169719"/>
            <a:ext cx="257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</a:rPr>
              <a:t>AWA</a:t>
            </a:r>
            <a:r>
              <a:rPr lang="en-US" sz="1800" dirty="0">
                <a:solidFill>
                  <a:srgbClr val="FFFF00"/>
                </a:solidFill>
              </a:rPr>
              <a:t>: HEP test facility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7119375" y="3811088"/>
            <a:ext cx="520700" cy="40175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290837" y="3002382"/>
            <a:ext cx="3818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</a:rPr>
              <a:t>APS: </a:t>
            </a:r>
            <a:r>
              <a:rPr lang="en-US" sz="1800" dirty="0">
                <a:solidFill>
                  <a:srgbClr val="FFFF00"/>
                </a:solidFill>
              </a:rPr>
              <a:t>BES national user facility</a:t>
            </a:r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78000" y="852050"/>
            <a:ext cx="3541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</a:rPr>
              <a:t>ATLAS: </a:t>
            </a:r>
            <a:r>
              <a:rPr lang="en-US" sz="1800" dirty="0">
                <a:solidFill>
                  <a:srgbClr val="FFFF00"/>
                </a:solidFill>
              </a:rPr>
              <a:t>NP national user facility</a:t>
            </a:r>
            <a:endParaRPr lang="en-US" sz="1800" b="1" dirty="0">
              <a:solidFill>
                <a:srgbClr val="FFFF00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1630791" y="3343483"/>
            <a:ext cx="672998" cy="20594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cxnSpLocks/>
          </p:cNvCxnSpPr>
          <p:nvPr/>
        </p:nvCxnSpPr>
        <p:spPr>
          <a:xfrm>
            <a:off x="1967290" y="1232637"/>
            <a:ext cx="775910" cy="45871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045563" y="2569997"/>
            <a:ext cx="15945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FF00"/>
                </a:solidFill>
              </a:rPr>
              <a:t>300 AREA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300147" y="2584941"/>
            <a:ext cx="15945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FF00"/>
                </a:solidFill>
              </a:rPr>
              <a:t>400 AREA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331348" y="1783298"/>
            <a:ext cx="15945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FF00"/>
                </a:solidFill>
              </a:rPr>
              <a:t>200 AREA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5176976" y="2569997"/>
            <a:ext cx="2787656" cy="1965021"/>
          </a:xfrm>
          <a:prstGeom prst="roundRect">
            <a:avLst/>
          </a:prstGeom>
          <a:noFill/>
          <a:ln w="28575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2" name="Rounded Rectangle 61"/>
          <p:cNvSpPr/>
          <p:nvPr/>
        </p:nvSpPr>
        <p:spPr>
          <a:xfrm>
            <a:off x="1287526" y="2461874"/>
            <a:ext cx="3455924" cy="2073144"/>
          </a:xfrm>
          <a:prstGeom prst="roundRect">
            <a:avLst/>
          </a:prstGeom>
          <a:noFill/>
          <a:ln w="28575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3" name="Rounded Rectangle 62"/>
          <p:cNvSpPr/>
          <p:nvPr/>
        </p:nvSpPr>
        <p:spPr>
          <a:xfrm>
            <a:off x="1272511" y="907306"/>
            <a:ext cx="3585238" cy="1409193"/>
          </a:xfrm>
          <a:prstGeom prst="roundRect">
            <a:avLst/>
          </a:prstGeom>
          <a:noFill/>
          <a:ln w="28575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CB277A7A-93D7-B92F-93F6-024632FFDEC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002810" y="4941500"/>
            <a:ext cx="411480" cy="137160"/>
          </a:xfrm>
        </p:spPr>
        <p:txBody>
          <a:bodyPr/>
          <a:lstStyle/>
          <a:p>
            <a:fld id="{AEFAAC5A-9C4F-4278-920D-DF2BAB595749}" type="slidenum">
              <a:rPr lang="en-US" sz="1260" smtClean="0"/>
              <a:pPr/>
              <a:t>7</a:t>
            </a:fld>
            <a:r>
              <a:rPr lang="en-US" sz="1260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253410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6BF27-E59E-6083-8966-094F704F5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44" y="163109"/>
            <a:ext cx="8559759" cy="477577"/>
          </a:xfrm>
        </p:spPr>
        <p:txBody>
          <a:bodyPr/>
          <a:lstStyle/>
          <a:p>
            <a:r>
              <a:rPr lang="en-US" altLang="zh-CN" sz="2400" cap="none" dirty="0"/>
              <a:t>The Argonne Wakefield Accelerator (AWA)</a:t>
            </a:r>
            <a:r>
              <a:rPr lang="en-US" sz="2400" cap="none" dirty="0"/>
              <a:t> Facility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E6BA6-CA8D-FDC0-0936-6C56B09AAD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3" y="723172"/>
            <a:ext cx="5781672" cy="374786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u="sng" dirty="0"/>
              <a:t>Beam Test Facility</a:t>
            </a:r>
            <a:r>
              <a:rPr lang="en-US" dirty="0"/>
              <a:t> to enable the development of novel acceleration technology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4DC8DA-747A-02A7-2A05-9EC9BEA431C5}"/>
              </a:ext>
            </a:extLst>
          </p:cNvPr>
          <p:cNvGrpSpPr/>
          <p:nvPr/>
        </p:nvGrpSpPr>
        <p:grpSpPr>
          <a:xfrm>
            <a:off x="799471" y="2108814"/>
            <a:ext cx="7767534" cy="1698501"/>
            <a:chOff x="396790" y="1689234"/>
            <a:chExt cx="8630593" cy="1887223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BD5C9CB4-21EE-C822-E039-1091691F5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790" y="1689234"/>
              <a:ext cx="8630593" cy="1887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196BDE-088C-7BAA-5EFD-BC78D6692F6C}"/>
                </a:ext>
              </a:extLst>
            </p:cNvPr>
            <p:cNvSpPr/>
            <p:nvPr/>
          </p:nvSpPr>
          <p:spPr>
            <a:xfrm>
              <a:off x="485848" y="1716056"/>
              <a:ext cx="619052" cy="423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sp>
        <p:nvSpPr>
          <p:cNvPr id="8" name="Parallelogram 7">
            <a:extLst>
              <a:ext uri="{FF2B5EF4-FFF2-40B4-BE49-F238E27FC236}">
                <a16:creationId xmlns:a16="http://schemas.microsoft.com/office/drawing/2014/main" id="{8D6E5938-7D0F-819B-CECA-AFE96D134AEE}"/>
              </a:ext>
            </a:extLst>
          </p:cNvPr>
          <p:cNvSpPr/>
          <p:nvPr/>
        </p:nvSpPr>
        <p:spPr>
          <a:xfrm flipV="1">
            <a:off x="5977801" y="2080593"/>
            <a:ext cx="659049" cy="398255"/>
          </a:xfrm>
          <a:prstGeom prst="parallelogram">
            <a:avLst>
              <a:gd name="adj" fmla="val 21113"/>
            </a:avLst>
          </a:prstGeom>
          <a:noFill/>
          <a:ln w="28575">
            <a:solidFill>
              <a:srgbClr val="CD202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2F6D9598-8D85-64C7-A2C1-F436FC5E454B}"/>
              </a:ext>
            </a:extLst>
          </p:cNvPr>
          <p:cNvSpPr/>
          <p:nvPr/>
        </p:nvSpPr>
        <p:spPr>
          <a:xfrm flipV="1">
            <a:off x="1120170" y="3434116"/>
            <a:ext cx="1206853" cy="381182"/>
          </a:xfrm>
          <a:prstGeom prst="parallelogram">
            <a:avLst>
              <a:gd name="adj" fmla="val 14655"/>
            </a:avLst>
          </a:prstGeom>
          <a:noFill/>
          <a:ln w="28575">
            <a:solidFill>
              <a:srgbClr val="4D008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BE197A-E8FC-2F97-EB9C-AB38A1E5827D}"/>
              </a:ext>
            </a:extLst>
          </p:cNvPr>
          <p:cNvSpPr txBox="1"/>
          <p:nvPr/>
        </p:nvSpPr>
        <p:spPr>
          <a:xfrm>
            <a:off x="478539" y="1724491"/>
            <a:ext cx="2770457" cy="711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2296" tIns="41148" rIns="82296" bIns="4114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5"/>
              </a:spcBef>
            </a:pPr>
            <a:r>
              <a:rPr lang="en-US" sz="1260" b="1" dirty="0">
                <a:solidFill>
                  <a:schemeClr val="tx2"/>
                </a:solidFill>
                <a:ea typeface="+mn-lt"/>
                <a:cs typeface="+mn-lt"/>
              </a:rPr>
              <a:t>Drive RF Photoinjector (65 MeV)</a:t>
            </a:r>
            <a:endParaRPr lang="en-US" sz="1260" dirty="0">
              <a:solidFill>
                <a:schemeClr val="tx2"/>
              </a:solidFill>
              <a:ea typeface="+mn-lt"/>
              <a:cs typeface="+mn-lt"/>
            </a:endParaRPr>
          </a:p>
          <a:p>
            <a:pPr marL="314322" lvl="1" indent="-212882">
              <a:spcBef>
                <a:spcPts val="405"/>
              </a:spcBef>
              <a:buFont typeface="Arial"/>
              <a:buChar char="•"/>
            </a:pPr>
            <a:r>
              <a:rPr lang="en-US" sz="1080" dirty="0">
                <a:solidFill>
                  <a:schemeClr val="tx2"/>
                </a:solidFill>
                <a:ea typeface="+mn-lt"/>
                <a:cs typeface="+mn-lt"/>
              </a:rPr>
              <a:t>single bunch: </a:t>
            </a:r>
            <a:r>
              <a:rPr lang="en-US" sz="1080" u="sng" dirty="0">
                <a:solidFill>
                  <a:schemeClr val="tx2"/>
                </a:solidFill>
                <a:ea typeface="+mn-lt"/>
                <a:cs typeface="+mn-lt"/>
              </a:rPr>
              <a:t>100nC</a:t>
            </a:r>
          </a:p>
          <a:p>
            <a:pPr marL="314322" lvl="1" indent="-212882">
              <a:spcBef>
                <a:spcPts val="405"/>
              </a:spcBef>
              <a:buFont typeface="Arial"/>
              <a:buChar char="•"/>
            </a:pPr>
            <a:r>
              <a:rPr lang="en-US" sz="1080" dirty="0">
                <a:solidFill>
                  <a:schemeClr val="tx2"/>
                </a:solidFill>
                <a:ea typeface="+mn-lt"/>
                <a:cs typeface="+mn-lt"/>
              </a:rPr>
              <a:t>bunch train: </a:t>
            </a:r>
            <a:r>
              <a:rPr lang="en-US" sz="1080" u="sng" dirty="0">
                <a:solidFill>
                  <a:schemeClr val="tx2"/>
                </a:solidFill>
                <a:ea typeface="+mn-lt"/>
                <a:cs typeface="+mn-lt"/>
              </a:rPr>
              <a:t>600 </a:t>
            </a:r>
            <a:r>
              <a:rPr lang="en-US" sz="1080" u="sng" dirty="0" err="1">
                <a:solidFill>
                  <a:schemeClr val="tx2"/>
                </a:solidFill>
                <a:ea typeface="+mn-lt"/>
                <a:cs typeface="+mn-lt"/>
              </a:rPr>
              <a:t>nC</a:t>
            </a:r>
            <a:endParaRPr lang="en-US" sz="1080" u="sng" dirty="0">
              <a:solidFill>
                <a:schemeClr val="tx2"/>
              </a:solidFill>
              <a:ea typeface="+mn-lt"/>
              <a:cs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F35960-7C77-F579-D396-A357A517EDEA}"/>
              </a:ext>
            </a:extLst>
          </p:cNvPr>
          <p:cNvSpPr txBox="1"/>
          <p:nvPr/>
        </p:nvSpPr>
        <p:spPr>
          <a:xfrm>
            <a:off x="780291" y="3894144"/>
            <a:ext cx="4005903" cy="711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2296" tIns="41148" rIns="82296" bIns="4114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5"/>
              </a:spcBef>
            </a:pPr>
            <a:r>
              <a:rPr lang="en-US" sz="1260" b="1" dirty="0">
                <a:solidFill>
                  <a:schemeClr val="accent3"/>
                </a:solidFill>
                <a:ea typeface="+mn-lt"/>
                <a:cs typeface="+mn-lt"/>
              </a:rPr>
              <a:t>Argonne Cathode Test Stand (2-4 MeV)</a:t>
            </a:r>
            <a:endParaRPr lang="en-US" sz="1260" dirty="0">
              <a:solidFill>
                <a:schemeClr val="accent3"/>
              </a:solidFill>
              <a:ea typeface="+mn-lt"/>
              <a:cs typeface="+mn-lt"/>
            </a:endParaRPr>
          </a:p>
          <a:p>
            <a:pPr marL="314322" indent="-212882">
              <a:spcBef>
                <a:spcPts val="405"/>
              </a:spcBef>
              <a:buFont typeface="Arial"/>
              <a:buChar char="•"/>
            </a:pPr>
            <a:r>
              <a:rPr lang="en-US" sz="1080" dirty="0">
                <a:solidFill>
                  <a:schemeClr val="accent3"/>
                </a:solidFill>
                <a:ea typeface="+mn-lt"/>
                <a:cs typeface="+mn-lt"/>
              </a:rPr>
              <a:t>Cathode research and diagnostics</a:t>
            </a:r>
          </a:p>
          <a:p>
            <a:pPr marL="314322" indent="-212882">
              <a:spcBef>
                <a:spcPts val="405"/>
              </a:spcBef>
              <a:buFont typeface="Arial"/>
              <a:buChar char="•"/>
            </a:pPr>
            <a:r>
              <a:rPr lang="en-US" sz="1080" dirty="0">
                <a:solidFill>
                  <a:schemeClr val="accent3"/>
                </a:solidFill>
                <a:ea typeface="+mn-lt"/>
                <a:cs typeface="+mn-lt"/>
              </a:rPr>
              <a:t>Physics of high-gradient breakdown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FD90BC-CB4E-7062-E5DB-ADB7A60C7EA6}"/>
              </a:ext>
            </a:extLst>
          </p:cNvPr>
          <p:cNvSpPr txBox="1"/>
          <p:nvPr/>
        </p:nvSpPr>
        <p:spPr>
          <a:xfrm>
            <a:off x="4885860" y="1274005"/>
            <a:ext cx="3223743" cy="711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2296" tIns="41148" rIns="82296" bIns="4114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5"/>
              </a:spcBef>
            </a:pPr>
            <a:r>
              <a:rPr lang="en-US" sz="1260" b="1" dirty="0">
                <a:solidFill>
                  <a:schemeClr val="accent6"/>
                </a:solidFill>
                <a:ea typeface="+mn-lt"/>
                <a:cs typeface="+mn-lt"/>
              </a:rPr>
              <a:t>Witness RF photoinjector (15 MeV)</a:t>
            </a:r>
            <a:endParaRPr lang="en-US" sz="1260" dirty="0">
              <a:solidFill>
                <a:schemeClr val="accent6"/>
              </a:solidFill>
              <a:ea typeface="+mn-lt"/>
              <a:cs typeface="+mn-lt"/>
            </a:endParaRPr>
          </a:p>
          <a:p>
            <a:pPr marL="314322" indent="-212882">
              <a:spcBef>
                <a:spcPts val="405"/>
              </a:spcBef>
              <a:buFont typeface="Arial"/>
              <a:buChar char="•"/>
            </a:pPr>
            <a:r>
              <a:rPr lang="en-US" sz="1080" dirty="0">
                <a:solidFill>
                  <a:schemeClr val="accent6"/>
                </a:solidFill>
                <a:ea typeface="+mn-lt"/>
                <a:cs typeface="+mn-lt"/>
              </a:rPr>
              <a:t>Provides two-beam capability</a:t>
            </a:r>
          </a:p>
          <a:p>
            <a:pPr marL="314322" indent="-212882">
              <a:spcBef>
                <a:spcPts val="405"/>
              </a:spcBef>
              <a:buFont typeface="Arial"/>
              <a:buChar char="•"/>
            </a:pPr>
            <a:r>
              <a:rPr lang="en-US" sz="1080" dirty="0">
                <a:solidFill>
                  <a:schemeClr val="accent6"/>
                </a:solidFill>
                <a:ea typeface="+mn-lt"/>
                <a:cs typeface="+mn-lt"/>
              </a:rPr>
              <a:t>Bright beams for low-energy experiments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E94888-DA22-B496-294D-27EB1EBE21CC}"/>
              </a:ext>
            </a:extLst>
          </p:cNvPr>
          <p:cNvSpPr txBox="1"/>
          <p:nvPr/>
        </p:nvSpPr>
        <p:spPr>
          <a:xfrm>
            <a:off x="4542893" y="3727195"/>
            <a:ext cx="2570165" cy="711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2296" tIns="41148" rIns="82296" bIns="4114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5"/>
              </a:spcBef>
            </a:pPr>
            <a:r>
              <a:rPr lang="en-US" sz="1260" b="1" dirty="0">
                <a:solidFill>
                  <a:srgbClr val="FF6632"/>
                </a:solidFill>
                <a:ea typeface="+mn-lt"/>
                <a:cs typeface="+mn-lt"/>
              </a:rPr>
              <a:t>Experimental Switchyard </a:t>
            </a:r>
            <a:endParaRPr lang="en-US" sz="1260" dirty="0">
              <a:solidFill>
                <a:srgbClr val="FF6632"/>
              </a:solidFill>
              <a:ea typeface="+mn-lt"/>
              <a:cs typeface="+mn-lt"/>
            </a:endParaRPr>
          </a:p>
          <a:p>
            <a:pPr indent="-212882">
              <a:spcBef>
                <a:spcPts val="405"/>
              </a:spcBef>
              <a:buFont typeface="Arial"/>
              <a:buChar char="•"/>
            </a:pPr>
            <a:r>
              <a:rPr lang="en-US" sz="1080" dirty="0">
                <a:solidFill>
                  <a:srgbClr val="FF6632"/>
                </a:solidFill>
                <a:ea typeface="+mn-lt"/>
                <a:cs typeface="+mn-lt"/>
              </a:rPr>
              <a:t>Highly reconfigurable </a:t>
            </a:r>
          </a:p>
          <a:p>
            <a:pPr indent="-212882">
              <a:spcBef>
                <a:spcPts val="405"/>
              </a:spcBef>
              <a:buFont typeface="Arial"/>
              <a:buChar char="•"/>
            </a:pPr>
            <a:r>
              <a:rPr lang="en-US" sz="1080" dirty="0">
                <a:solidFill>
                  <a:srgbClr val="FF6632"/>
                </a:solidFill>
                <a:ea typeface="+mn-lt"/>
                <a:cs typeface="+mn-lt"/>
              </a:rPr>
              <a:t>6D phase space manipulation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1FE67AB-278E-2AEF-0270-CE0A1A3607D4}"/>
              </a:ext>
            </a:extLst>
          </p:cNvPr>
          <p:cNvSpPr/>
          <p:nvPr/>
        </p:nvSpPr>
        <p:spPr>
          <a:xfrm>
            <a:off x="2432037" y="2105835"/>
            <a:ext cx="4862840" cy="1577340"/>
          </a:xfrm>
          <a:custGeom>
            <a:avLst/>
            <a:gdLst>
              <a:gd name="connsiteX0" fmla="*/ 0 w 5334000"/>
              <a:gd name="connsiteY0" fmla="*/ 0 h 1752600"/>
              <a:gd name="connsiteX1" fmla="*/ 247650 w 5334000"/>
              <a:gd name="connsiteY1" fmla="*/ 1752600 h 1752600"/>
              <a:gd name="connsiteX2" fmla="*/ 5334000 w 5334000"/>
              <a:gd name="connsiteY2" fmla="*/ 1752600 h 1752600"/>
              <a:gd name="connsiteX3" fmla="*/ 5157787 w 5334000"/>
              <a:gd name="connsiteY3" fmla="*/ 595313 h 1752600"/>
              <a:gd name="connsiteX4" fmla="*/ 3890962 w 5334000"/>
              <a:gd name="connsiteY4" fmla="*/ 595313 h 1752600"/>
              <a:gd name="connsiteX5" fmla="*/ 3762375 w 5334000"/>
              <a:gd name="connsiteY5" fmla="*/ 0 h 1752600"/>
              <a:gd name="connsiteX6" fmla="*/ 0 w 5334000"/>
              <a:gd name="connsiteY6" fmla="*/ 0 h 1752600"/>
              <a:gd name="connsiteX0" fmla="*/ 0 w 5403156"/>
              <a:gd name="connsiteY0" fmla="*/ 0 h 1752600"/>
              <a:gd name="connsiteX1" fmla="*/ 247650 w 5403156"/>
              <a:gd name="connsiteY1" fmla="*/ 1752600 h 1752600"/>
              <a:gd name="connsiteX2" fmla="*/ 5403156 w 5403156"/>
              <a:gd name="connsiteY2" fmla="*/ 1752600 h 1752600"/>
              <a:gd name="connsiteX3" fmla="*/ 5157787 w 5403156"/>
              <a:gd name="connsiteY3" fmla="*/ 595313 h 1752600"/>
              <a:gd name="connsiteX4" fmla="*/ 3890962 w 5403156"/>
              <a:gd name="connsiteY4" fmla="*/ 595313 h 1752600"/>
              <a:gd name="connsiteX5" fmla="*/ 3762375 w 5403156"/>
              <a:gd name="connsiteY5" fmla="*/ 0 h 1752600"/>
              <a:gd name="connsiteX6" fmla="*/ 0 w 5403156"/>
              <a:gd name="connsiteY6" fmla="*/ 0 h 1752600"/>
              <a:gd name="connsiteX0" fmla="*/ 0 w 5403156"/>
              <a:gd name="connsiteY0" fmla="*/ 0 h 1752600"/>
              <a:gd name="connsiteX1" fmla="*/ 247650 w 5403156"/>
              <a:gd name="connsiteY1" fmla="*/ 1752600 h 1752600"/>
              <a:gd name="connsiteX2" fmla="*/ 5403156 w 5403156"/>
              <a:gd name="connsiteY2" fmla="*/ 1752600 h 1752600"/>
              <a:gd name="connsiteX3" fmla="*/ 5110162 w 5403156"/>
              <a:gd name="connsiteY3" fmla="*/ 592138 h 1752600"/>
              <a:gd name="connsiteX4" fmla="*/ 3890962 w 5403156"/>
              <a:gd name="connsiteY4" fmla="*/ 595313 h 1752600"/>
              <a:gd name="connsiteX5" fmla="*/ 3762375 w 5403156"/>
              <a:gd name="connsiteY5" fmla="*/ 0 h 1752600"/>
              <a:gd name="connsiteX6" fmla="*/ 0 w 5403156"/>
              <a:gd name="connsiteY6" fmla="*/ 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03156" h="1752600">
                <a:moveTo>
                  <a:pt x="0" y="0"/>
                </a:moveTo>
                <a:lnTo>
                  <a:pt x="247650" y="1752600"/>
                </a:lnTo>
                <a:lnTo>
                  <a:pt x="5403156" y="1752600"/>
                </a:lnTo>
                <a:lnTo>
                  <a:pt x="5110162" y="592138"/>
                </a:lnTo>
                <a:lnTo>
                  <a:pt x="3890962" y="595313"/>
                </a:lnTo>
                <a:lnTo>
                  <a:pt x="3762375" y="0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rgbClr val="FF663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C776E18F-FD04-DCA6-7B90-0AC5363060E4}"/>
              </a:ext>
            </a:extLst>
          </p:cNvPr>
          <p:cNvSpPr/>
          <p:nvPr/>
        </p:nvSpPr>
        <p:spPr>
          <a:xfrm flipV="1">
            <a:off x="766575" y="2742009"/>
            <a:ext cx="1719469" cy="461965"/>
          </a:xfrm>
          <a:prstGeom prst="parallelogram">
            <a:avLst>
              <a:gd name="adj" fmla="val 14655"/>
            </a:avLst>
          </a:prstGeom>
          <a:noFill/>
          <a:ln w="28575">
            <a:solidFill>
              <a:srgbClr val="0082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5647013F-CDB8-0E76-B7A9-EBEE46B1023D}"/>
              </a:ext>
            </a:extLst>
          </p:cNvPr>
          <p:cNvSpPr/>
          <p:nvPr/>
        </p:nvSpPr>
        <p:spPr>
          <a:xfrm>
            <a:off x="780291" y="2563918"/>
            <a:ext cx="1546732" cy="113259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FAC11D-0031-54D1-3254-676B1275F6DA}"/>
              </a:ext>
            </a:extLst>
          </p:cNvPr>
          <p:cNvSpPr txBox="1"/>
          <p:nvPr/>
        </p:nvSpPr>
        <p:spPr>
          <a:xfrm>
            <a:off x="6882577" y="3926406"/>
            <a:ext cx="2063184" cy="9294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2296" tIns="41148" rIns="82296" bIns="4114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5"/>
              </a:spcBef>
            </a:pPr>
            <a:r>
              <a:rPr lang="en-US" sz="1200" b="1" dirty="0">
                <a:solidFill>
                  <a:srgbClr val="000000"/>
                </a:solidFill>
                <a:ea typeface="+mn-lt"/>
                <a:cs typeface="+mn-lt"/>
              </a:rPr>
              <a:t>Laser</a:t>
            </a:r>
          </a:p>
          <a:p>
            <a:pPr marL="314322" indent="-212882">
              <a:spcBef>
                <a:spcPts val="405"/>
              </a:spcBef>
              <a:buFont typeface="Arial"/>
              <a:buChar char="•"/>
            </a:pPr>
            <a:r>
              <a:rPr lang="pt-BR" sz="1050" dirty="0">
                <a:solidFill>
                  <a:srgbClr val="000000"/>
                </a:solidFill>
                <a:ea typeface="+mn-lt"/>
                <a:cs typeface="+mn-lt"/>
              </a:rPr>
              <a:t>100 mJ (IR), 10 mJ (UV),</a:t>
            </a:r>
          </a:p>
          <a:p>
            <a:pPr marL="314322" indent="-212882">
              <a:spcBef>
                <a:spcPts val="405"/>
              </a:spcBef>
              <a:buFont typeface="Arial"/>
              <a:buChar char="•"/>
            </a:pPr>
            <a:r>
              <a:rPr lang="pt-BR" sz="1050" dirty="0">
                <a:solidFill>
                  <a:srgbClr val="000000"/>
                </a:solidFill>
                <a:ea typeface="+mn-lt"/>
                <a:cs typeface="+mn-lt"/>
              </a:rPr>
              <a:t>300 fs – 6 ps (UV)</a:t>
            </a:r>
          </a:p>
          <a:p>
            <a:pPr marL="314322" indent="-212882">
              <a:spcBef>
                <a:spcPts val="405"/>
              </a:spcBef>
              <a:buFont typeface="Arial"/>
              <a:buChar char="•"/>
            </a:pPr>
            <a:r>
              <a:rPr lang="pt-BR" sz="1050" dirty="0">
                <a:solidFill>
                  <a:srgbClr val="000000"/>
                </a:solidFill>
                <a:ea typeface="+mn-lt"/>
                <a:cs typeface="+mn-lt"/>
              </a:rPr>
              <a:t>temporal shaping</a:t>
            </a:r>
            <a:endParaRPr lang="en-US" sz="1050" dirty="0">
              <a:solidFill>
                <a:srgbClr val="000000"/>
              </a:solidFill>
              <a:ea typeface="+mn-lt"/>
              <a:cs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D127C5-32FF-3EC4-3150-5D1FF755B329}"/>
              </a:ext>
            </a:extLst>
          </p:cNvPr>
          <p:cNvSpPr txBox="1"/>
          <p:nvPr/>
        </p:nvSpPr>
        <p:spPr>
          <a:xfrm>
            <a:off x="6920677" y="4061"/>
            <a:ext cx="2223063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https://www.anl.gov/awa</a:t>
            </a:r>
            <a:r>
              <a:rPr lang="en-US" sz="1200" dirty="0"/>
              <a:t> </a:t>
            </a:r>
          </a:p>
        </p:txBody>
      </p:sp>
      <p:sp>
        <p:nvSpPr>
          <p:cNvPr id="18" name="Slide Number Placeholder 30">
            <a:extLst>
              <a:ext uri="{FF2B5EF4-FFF2-40B4-BE49-F238E27FC236}">
                <a16:creationId xmlns:a16="http://schemas.microsoft.com/office/drawing/2014/main" id="{13615557-493E-B4C8-53E1-09711302B59B}"/>
              </a:ext>
            </a:extLst>
          </p:cNvPr>
          <p:cNvSpPr txBox="1">
            <a:spLocks/>
          </p:cNvSpPr>
          <p:nvPr/>
        </p:nvSpPr>
        <p:spPr>
          <a:xfrm>
            <a:off x="5002810" y="4941500"/>
            <a:ext cx="41148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cap="none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EFAAC5A-9C4F-4278-920D-DF2BAB595749}" type="slidenum">
              <a:rPr lang="en-US" sz="1260" smtClean="0"/>
              <a:pPr/>
              <a:t>8</a:t>
            </a:fld>
            <a:r>
              <a:rPr lang="en-US" sz="1260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288055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CB61E5-F396-AF2E-278B-A4D7BE14D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9525"/>
            <a:ext cx="8372901" cy="421379"/>
          </a:xfrm>
        </p:spPr>
        <p:txBody>
          <a:bodyPr/>
          <a:lstStyle/>
          <a:p>
            <a:r>
              <a:rPr lang="en-US" altLang="zh-CN" sz="2160" dirty="0"/>
              <a:t>The Argonne Wakefield accelerator</a:t>
            </a:r>
            <a:endParaRPr lang="en-US" sz="216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74ED91-B79E-54D5-60C8-DCAC0450AD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525308"/>
            <a:ext cx="3254098" cy="374786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sz="2000" dirty="0"/>
              <a:t>he AWA Facility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A56C48-44CF-1A9F-5876-436DC0B0C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02" y="3753500"/>
            <a:ext cx="4035233" cy="50934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421E2-9688-7F77-B604-6C9CC2AED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26" y="929319"/>
            <a:ext cx="7593806" cy="2332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ADCFF3-A343-511A-A0DD-DE53820E32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312" y="3143900"/>
            <a:ext cx="7806033" cy="8071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9E193A-6225-02D8-FF0D-67E23BDA00F6}"/>
              </a:ext>
            </a:extLst>
          </p:cNvPr>
          <p:cNvSpPr/>
          <p:nvPr/>
        </p:nvSpPr>
        <p:spPr>
          <a:xfrm>
            <a:off x="1287608" y="4323032"/>
            <a:ext cx="617220" cy="13485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/>
              <a:t>Witness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0D4EEE-88B0-5021-4825-C1BE5CB8F6FA}"/>
              </a:ext>
            </a:extLst>
          </p:cNvPr>
          <p:cNvSpPr/>
          <p:nvPr/>
        </p:nvSpPr>
        <p:spPr>
          <a:xfrm>
            <a:off x="6793992" y="3258864"/>
            <a:ext cx="617220" cy="13485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/>
              <a:t>Drive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6297458-E1AA-E393-060E-B684287ECB56}"/>
              </a:ext>
            </a:extLst>
          </p:cNvPr>
          <p:cNvCxnSpPr>
            <a:stCxn id="11" idx="1"/>
          </p:cNvCxnSpPr>
          <p:nvPr/>
        </p:nvCxnSpPr>
        <p:spPr>
          <a:xfrm flipH="1" flipV="1">
            <a:off x="6169990" y="3326290"/>
            <a:ext cx="62400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A58B00-3605-F2FC-8E56-68D67880FB59}"/>
              </a:ext>
            </a:extLst>
          </p:cNvPr>
          <p:cNvCxnSpPr/>
          <p:nvPr/>
        </p:nvCxnSpPr>
        <p:spPr>
          <a:xfrm flipV="1">
            <a:off x="1904828" y="4390457"/>
            <a:ext cx="61722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2C20318-5737-9200-1271-DF0DEBB8CAC5}"/>
              </a:ext>
            </a:extLst>
          </p:cNvPr>
          <p:cNvSpPr/>
          <p:nvPr/>
        </p:nvSpPr>
        <p:spPr>
          <a:xfrm>
            <a:off x="5173735" y="1179577"/>
            <a:ext cx="1193292" cy="328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AWA Bunker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9B23AE-9B9D-BAC0-EE0C-F3066E5FBED2}"/>
              </a:ext>
            </a:extLst>
          </p:cNvPr>
          <p:cNvSpPr/>
          <p:nvPr/>
        </p:nvSpPr>
        <p:spPr>
          <a:xfrm>
            <a:off x="6259068" y="4133430"/>
            <a:ext cx="1675714" cy="4614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AWA Vacuum and Experimental Zones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AA1A61-566A-7DF1-BA1E-D715671AB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846" y="3128834"/>
            <a:ext cx="689631" cy="2600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330F6E-ABCA-671B-E2E1-90DA9561D265}"/>
              </a:ext>
            </a:extLst>
          </p:cNvPr>
          <p:cNvSpPr/>
          <p:nvPr/>
        </p:nvSpPr>
        <p:spPr>
          <a:xfrm>
            <a:off x="4942722" y="2984978"/>
            <a:ext cx="415876" cy="13485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" dirty="0"/>
              <a:t>ACT</a:t>
            </a: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10A9F45C-8264-A206-5527-3D9A7E9FB679}"/>
              </a:ext>
            </a:extLst>
          </p:cNvPr>
          <p:cNvSpPr/>
          <p:nvPr/>
        </p:nvSpPr>
        <p:spPr>
          <a:xfrm rot="14901655">
            <a:off x="1484288" y="1952721"/>
            <a:ext cx="1870629" cy="2037150"/>
          </a:xfrm>
          <a:prstGeom prst="arc">
            <a:avLst/>
          </a:prstGeom>
          <a:ln w="38100"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996FF2-00A1-F3F8-D7E1-E3F06C241955}"/>
              </a:ext>
            </a:extLst>
          </p:cNvPr>
          <p:cNvSpPr txBox="1"/>
          <p:nvPr/>
        </p:nvSpPr>
        <p:spPr>
          <a:xfrm>
            <a:off x="1705334" y="2562456"/>
            <a:ext cx="237347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rgbClr val="00B050"/>
                </a:solidFill>
              </a:rPr>
              <a:t>EXPERIMENTAL AREA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F2734741-D783-8DE3-BD75-38F4304E13DB}"/>
              </a:ext>
            </a:extLst>
          </p:cNvPr>
          <p:cNvSpPr/>
          <p:nvPr/>
        </p:nvSpPr>
        <p:spPr>
          <a:xfrm rot="14901655">
            <a:off x="4094850" y="2443187"/>
            <a:ext cx="1088372" cy="1011435"/>
          </a:xfrm>
          <a:prstGeom prst="arc">
            <a:avLst>
              <a:gd name="adj1" fmla="val 15518468"/>
              <a:gd name="adj2" fmla="val 21505508"/>
            </a:avLst>
          </a:prstGeom>
          <a:ln w="38100"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B23B72-6F1F-D2DE-5B34-A574A50F4F67}"/>
              </a:ext>
            </a:extLst>
          </p:cNvPr>
          <p:cNvSpPr txBox="1"/>
          <p:nvPr/>
        </p:nvSpPr>
        <p:spPr>
          <a:xfrm>
            <a:off x="5858488" y="520150"/>
            <a:ext cx="3105448" cy="5286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192882" indent="-192882">
              <a:buFont typeface="Arial" panose="020B0604020202020204" pitchFamily="34" charset="0"/>
              <a:buChar char="•"/>
            </a:pPr>
            <a:r>
              <a:rPr lang="en-US" sz="945" dirty="0"/>
              <a:t>Zones 2-5 are experimental areas</a:t>
            </a:r>
          </a:p>
          <a:p>
            <a:pPr marL="192882" indent="-192882">
              <a:buFont typeface="Arial" panose="020B0604020202020204" pitchFamily="34" charset="0"/>
              <a:buChar char="•"/>
            </a:pPr>
            <a:r>
              <a:rPr lang="en-US" sz="945" dirty="0"/>
              <a:t>Zones 2, 4, and 5 have ~ 1 m experimental area</a:t>
            </a:r>
          </a:p>
          <a:p>
            <a:pPr marL="192882" indent="-192882">
              <a:buFont typeface="Arial" panose="020B0604020202020204" pitchFamily="34" charset="0"/>
              <a:buChar char="•"/>
            </a:pPr>
            <a:r>
              <a:rPr lang="en-US" sz="945" dirty="0"/>
              <a:t>Zones 3A &amp; 3B are fully re-configurable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13E0D7-B22D-8ADD-236E-50DDE1CBB99D}"/>
              </a:ext>
            </a:extLst>
          </p:cNvPr>
          <p:cNvSpPr txBox="1"/>
          <p:nvPr/>
        </p:nvSpPr>
        <p:spPr>
          <a:xfrm>
            <a:off x="6756179" y="181970"/>
            <a:ext cx="1310067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5 Zones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973BEC-9EDA-7AC5-C7B8-81A2303FF239}"/>
              </a:ext>
            </a:extLst>
          </p:cNvPr>
          <p:cNvSpPr txBox="1"/>
          <p:nvPr/>
        </p:nvSpPr>
        <p:spPr>
          <a:xfrm>
            <a:off x="6216596" y="1120807"/>
            <a:ext cx="291807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6"/>
              </a:rPr>
              <a:t>https://www.anl.gov/awa</a:t>
            </a:r>
            <a:r>
              <a:rPr lang="en-US" dirty="0"/>
              <a:t> </a:t>
            </a:r>
          </a:p>
        </p:txBody>
      </p:sp>
      <p:sp>
        <p:nvSpPr>
          <p:cNvPr id="2" name="Slide Number Placeholder 30">
            <a:extLst>
              <a:ext uri="{FF2B5EF4-FFF2-40B4-BE49-F238E27FC236}">
                <a16:creationId xmlns:a16="http://schemas.microsoft.com/office/drawing/2014/main" id="{CB972CDF-661A-7182-CDBE-517C0531427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002810" y="4941500"/>
            <a:ext cx="411480" cy="137160"/>
          </a:xfrm>
        </p:spPr>
        <p:txBody>
          <a:bodyPr/>
          <a:lstStyle/>
          <a:p>
            <a:fld id="{AEFAAC5A-9C4F-4278-920D-DF2BAB595749}" type="slidenum">
              <a:rPr lang="en-US" sz="1260" smtClean="0"/>
              <a:pPr/>
              <a:t>9</a:t>
            </a:fld>
            <a:r>
              <a:rPr lang="en-US" sz="1260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76268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11906</TotalTime>
  <Words>2904</Words>
  <Application>Microsoft Office PowerPoint</Application>
  <PresentationFormat>On-screen Show (16:9)</PresentationFormat>
  <Paragraphs>599</Paragraphs>
  <Slides>37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5" baseType="lpstr">
      <vt:lpstr>맑은 고딕</vt:lpstr>
      <vt:lpstr>AdvOT483a8203</vt:lpstr>
      <vt:lpstr>-apple-system</vt:lpstr>
      <vt:lpstr>Arial</vt:lpstr>
      <vt:lpstr>Arial-BoldMT</vt:lpstr>
      <vt:lpstr>Calibri</vt:lpstr>
      <vt:lpstr>Cambria</vt:lpstr>
      <vt:lpstr>Cambria Math</vt:lpstr>
      <vt:lpstr>Lora</vt:lpstr>
      <vt:lpstr>Noto Sans Symbols</vt:lpstr>
      <vt:lpstr>Proxima Nova</vt:lpstr>
      <vt:lpstr>Symbol</vt:lpstr>
      <vt:lpstr>Times New Roman</vt:lpstr>
      <vt:lpstr>Wingdings</vt:lpstr>
      <vt:lpstr>나눔바른고딕 UltraLight</vt:lpstr>
      <vt:lpstr>presentation_16x9</vt:lpstr>
      <vt:lpstr>1_presentation_16x9</vt:lpstr>
      <vt:lpstr>VISIO</vt:lpstr>
      <vt:lpstr>structure wakefield acceleration for Short-pulse RF research at the Argonne Wakefield Accelerator (AWA) facility</vt:lpstr>
      <vt:lpstr>What is Short-pulse RF acceleration?</vt:lpstr>
      <vt:lpstr>outline</vt:lpstr>
      <vt:lpstr>PowerPoint Presentation</vt:lpstr>
      <vt:lpstr>What are the Advanced acceleration concepts (AAC) in the U.S.?</vt:lpstr>
      <vt:lpstr>WHERE is the AAC program in the U.S.?</vt:lpstr>
      <vt:lpstr>Argonne wakefield accelerator (AWA)</vt:lpstr>
      <vt:lpstr>The Argonne Wakefield Accelerator (AWA) Facility</vt:lpstr>
      <vt:lpstr>The Argonne Wakefield accelerator</vt:lpstr>
      <vt:lpstr>Developing Next-Generation Accelerator technology at the AWA</vt:lpstr>
      <vt:lpstr>AWA facility: 3 Research themes</vt:lpstr>
      <vt:lpstr>e-beam Driven Structure Wakefield Acceleration (SFWA)</vt:lpstr>
      <vt:lpstr>PowerPoint Presentation</vt:lpstr>
      <vt:lpstr>Limits to high gradient operation</vt:lpstr>
      <vt:lpstr>3 promising paths to higher gradients</vt:lpstr>
      <vt:lpstr>The Short Pulse RF Advantage</vt:lpstr>
      <vt:lpstr>PowerPoint Presentation</vt:lpstr>
      <vt:lpstr>short pulse rf generation at the awa</vt:lpstr>
      <vt:lpstr>Producing Short pulse rf power (I)</vt:lpstr>
      <vt:lpstr>Producing Short pulse rf power (II)</vt:lpstr>
      <vt:lpstr>PETS results at AWA (summary)</vt:lpstr>
      <vt:lpstr>PowerPoint Presentation</vt:lpstr>
      <vt:lpstr>High gradient structure test stand</vt:lpstr>
      <vt:lpstr>PowerPoint Presentation</vt:lpstr>
      <vt:lpstr>~200 MV/m Metamaterial Accelerator</vt:lpstr>
      <vt:lpstr>~300 MV/m Iris loaded accelerator</vt:lpstr>
      <vt:lpstr>~400 MV/m X-band photogun</vt:lpstr>
      <vt:lpstr> ~700 MV/m beam-driven THz wakefield structure (planned)</vt:lpstr>
      <vt:lpstr>HIGH GRADIENT ACCELERATING STRUCTURES</vt:lpstr>
      <vt:lpstr>PowerPoint Presentation</vt:lpstr>
      <vt:lpstr>PowerPoint Presentation</vt:lpstr>
      <vt:lpstr>PowerPoint Presentation</vt:lpstr>
      <vt:lpstr>applications</vt:lpstr>
      <vt:lpstr>XFEL in biar?</vt:lpstr>
      <vt:lpstr>WHY AAC?   …   Why SWFA?</vt:lpstr>
      <vt:lpstr>Structure Wakefield Acceleration (SFWA)</vt:lpstr>
      <vt:lpstr>Electron beam-driven structure wakefield acceleration (SWFA)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ARGONNE HEP DIVISION BUDGET BRIEFING AUGUST 2022</dc:title>
  <cp:lastModifiedBy>Power, John</cp:lastModifiedBy>
  <cp:revision>223</cp:revision>
  <dcterms:modified xsi:type="dcterms:W3CDTF">2024-11-13T23:05:09Z</dcterms:modified>
</cp:coreProperties>
</file>