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9" r:id="rId2"/>
  </p:sldMasterIdLst>
  <p:notesMasterIdLst>
    <p:notesMasterId r:id="rId33"/>
  </p:notesMasterIdLst>
  <p:sldIdLst>
    <p:sldId id="386" r:id="rId3"/>
    <p:sldId id="460" r:id="rId4"/>
    <p:sldId id="505" r:id="rId5"/>
    <p:sldId id="512" r:id="rId6"/>
    <p:sldId id="514" r:id="rId7"/>
    <p:sldId id="459" r:id="rId8"/>
    <p:sldId id="489" r:id="rId9"/>
    <p:sldId id="490" r:id="rId10"/>
    <p:sldId id="440" r:id="rId11"/>
    <p:sldId id="478" r:id="rId12"/>
    <p:sldId id="476" r:id="rId13"/>
    <p:sldId id="501" r:id="rId14"/>
    <p:sldId id="487" r:id="rId15"/>
    <p:sldId id="499" r:id="rId16"/>
    <p:sldId id="488" r:id="rId17"/>
    <p:sldId id="504" r:id="rId18"/>
    <p:sldId id="477" r:id="rId19"/>
    <p:sldId id="464" r:id="rId20"/>
    <p:sldId id="500" r:id="rId21"/>
    <p:sldId id="467" r:id="rId22"/>
    <p:sldId id="498" r:id="rId23"/>
    <p:sldId id="497" r:id="rId24"/>
    <p:sldId id="480" r:id="rId25"/>
    <p:sldId id="483" r:id="rId26"/>
    <p:sldId id="515" r:id="rId27"/>
    <p:sldId id="502" r:id="rId28"/>
    <p:sldId id="516" r:id="rId29"/>
    <p:sldId id="491" r:id="rId30"/>
    <p:sldId id="494" r:id="rId31"/>
    <p:sldId id="519" r:id="rId32"/>
  </p:sldIdLst>
  <p:sldSz cx="12192000" cy="6858000"/>
  <p:notesSz cx="6797675" cy="9926638"/>
  <p:custDataLst>
    <p:tags r:id="rId34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00"/>
    <a:srgbClr val="006600"/>
    <a:srgbClr val="FF9900"/>
    <a:srgbClr val="FFFFFF"/>
    <a:srgbClr val="F4C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>
      <p:cViewPr varScale="1">
        <p:scale>
          <a:sx n="74" d="100"/>
          <a:sy n="74" d="100"/>
        </p:scale>
        <p:origin x="288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352"/>
    </p:cViewPr>
  </p:sorterViewPr>
  <p:notesViewPr>
    <p:cSldViewPr>
      <p:cViewPr varScale="1">
        <p:scale>
          <a:sx n="82" d="100"/>
          <a:sy n="82" d="100"/>
        </p:scale>
        <p:origin x="-2226" y="-96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F73DAC11-1357-4C15-8574-F23E5CF76E97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78324DE2-B230-4FFA-8C24-F125CF7187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056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24DE2-B230-4FFA-8C24-F125CF718745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332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80697" y="638133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3016" y="6381328"/>
            <a:ext cx="324898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02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9814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985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858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7883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927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969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696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481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360" y="144016"/>
            <a:ext cx="11164821" cy="692696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3"/>
          <p:cNvSpPr>
            <a:spLocks noGrp="1"/>
          </p:cNvSpPr>
          <p:nvPr>
            <p:ph sz="half" idx="2"/>
          </p:nvPr>
        </p:nvSpPr>
        <p:spPr>
          <a:xfrm>
            <a:off x="335360" y="1052736"/>
            <a:ext cx="11233248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023659" y="6525344"/>
            <a:ext cx="3860800" cy="216024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3016" y="6381328"/>
            <a:ext cx="324898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2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80697" y="638133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3016" y="6381328"/>
            <a:ext cx="324898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6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80697" y="638133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3016" y="6381328"/>
            <a:ext cx="324898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957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IPAC2024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208235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3016" y="6381328"/>
            <a:ext cx="324898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80697" y="638133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3016" y="6381328"/>
            <a:ext cx="324898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55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80697" y="638133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3016" y="6381328"/>
            <a:ext cx="324898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80697" y="638133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3016" y="6381328"/>
            <a:ext cx="324898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9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348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35360" y="103450"/>
            <a:ext cx="11164821" cy="73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10564" y="1052741"/>
            <a:ext cx="1124704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310565" y="858665"/>
            <a:ext cx="9601067" cy="45719"/>
          </a:xfrm>
          <a:prstGeom prst="rect">
            <a:avLst/>
          </a:prstGeom>
          <a:gradFill rotWithShape="0">
            <a:gsLst>
              <a:gs pos="100000">
                <a:srgbClr val="FFFFFF"/>
              </a:gs>
              <a:gs pos="0">
                <a:schemeClr val="tx2">
                  <a:lumMod val="75000"/>
                </a:schemeClr>
              </a:gs>
            </a:gsLst>
            <a:lin ang="0" scaled="1"/>
          </a:gradFill>
          <a:ln>
            <a:noFill/>
          </a:ln>
        </p:spPr>
        <p:txBody>
          <a:bodyPr lIns="0" tIns="0" rIns="0" bIns="0"/>
          <a:lstStyle/>
          <a:p>
            <a:endParaRPr lang="ko-KR" altLang="en-US" sz="1800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943016" y="6381328"/>
            <a:ext cx="3248984" cy="476672"/>
          </a:xfrm>
          <a:prstGeom prst="rect">
            <a:avLst/>
          </a:prstGeom>
        </p:spPr>
      </p:pic>
      <p:sp>
        <p:nvSpPr>
          <p:cNvPr id="6" name="슬라이드 번호 개체 틀 6"/>
          <p:cNvSpPr>
            <a:spLocks noGrp="1"/>
          </p:cNvSpPr>
          <p:nvPr>
            <p:ph type="sldNum" sz="quarter" idx="4"/>
          </p:nvPr>
        </p:nvSpPr>
        <p:spPr>
          <a:xfrm>
            <a:off x="3407701" y="6381333"/>
            <a:ext cx="281852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ECE3F3E-312A-4DBA-B1CF-08141468BD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012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ctr" defTabSz="914377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2230-CE29-4188-A901-97D349AD0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121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hdr="0" ftr="0" dt="0"/>
  <p:txStyles>
    <p:titleStyle>
      <a:lvl1pPr algn="ctr" defTabSz="91437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3910" y="296652"/>
            <a:ext cx="12192000" cy="2880320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0000CC"/>
                </a:solidFill>
              </a:rPr>
              <a:t>Status of the RAON Heavy Ion Accelerator</a:t>
            </a:r>
            <a:endParaRPr lang="ko-KR" altLang="en-US" dirty="0">
              <a:solidFill>
                <a:srgbClr val="0000CC"/>
              </a:solidFill>
            </a:endParaRPr>
          </a:p>
        </p:txBody>
      </p:sp>
      <p:sp>
        <p:nvSpPr>
          <p:cNvPr id="5" name="부제목 2"/>
          <p:cNvSpPr>
            <a:spLocks noGrp="1"/>
          </p:cNvSpPr>
          <p:nvPr>
            <p:ph type="subTitle" idx="1"/>
          </p:nvPr>
        </p:nvSpPr>
        <p:spPr>
          <a:xfrm>
            <a:off x="0" y="3248980"/>
            <a:ext cx="12192000" cy="2232248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Dong-O Jeon, Ji-Ho Jang,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Hyunchang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Hyung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Jeongil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Bum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Park,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Jangwon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Kwon,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Yujung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Chul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Choi,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Eun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Hun Lim, </a:t>
            </a:r>
          </a:p>
          <a:p>
            <a:pPr lvl="0">
              <a:defRPr/>
            </a:pP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Sangyoon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Bae, Kyung Tae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Seol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Yoochul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Jung,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Youngkwon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Hyojae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Jang,</a:t>
            </a:r>
          </a:p>
          <a:p>
            <a:pPr lvl="0">
              <a:defRPr/>
            </a:pP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Heetae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Kim, Ju Wan Kim,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Joonsun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Kang,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Hyungjoo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Son, Chang Seok </a:t>
            </a:r>
            <a:r>
              <a:rPr lang="en-US" altLang="ko-K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US" altLang="ko-K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Yeon Sei Chung</a:t>
            </a:r>
          </a:p>
          <a:p>
            <a:pPr lvl="0"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IBS/IRIS</a:t>
            </a:r>
          </a:p>
          <a:p>
            <a:pPr lvl="0">
              <a:defRPr/>
            </a:pPr>
            <a:r>
              <a:rPr lang="en-US" altLang="ko-KR" sz="2000" b="1">
                <a:solidFill>
                  <a:schemeClr val="tx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*KBSI</a:t>
            </a:r>
            <a:endParaRPr lang="en-US" altLang="ko-KR" sz="2000" b="1" dirty="0">
              <a:solidFill>
                <a:schemeClr val="tx1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2104" y="6482020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ICABU 2024.11.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1382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016"/>
            <a:ext cx="121920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Wire-scanner and TRACK in LEBT</a:t>
            </a:r>
            <a:br>
              <a:rPr lang="en-US" altLang="ko-KR" dirty="0"/>
            </a:br>
            <a:r>
              <a:rPr lang="en-US" altLang="ko-KR" sz="2700" dirty="0"/>
              <a:t>for various beams</a:t>
            </a:r>
            <a:endParaRPr lang="ko-KR" altLang="en-US" sz="27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970284"/>
            <a:ext cx="1170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- We compared WS data with TRACK simulation in LEBT </a:t>
            </a:r>
          </a:p>
          <a:p>
            <a:r>
              <a:rPr lang="en-US" altLang="ko-KR" dirty="0"/>
              <a:t>   * TRACK input: calculated from Allison data</a:t>
            </a:r>
          </a:p>
          <a:p>
            <a:r>
              <a:rPr lang="en-US" altLang="ko-KR" dirty="0"/>
              <a:t>   * In general, TRACK simulations and WS data are in good agreement</a:t>
            </a:r>
          </a:p>
          <a:p>
            <a:r>
              <a:rPr lang="en-US" altLang="ko-KR" dirty="0"/>
              <a:t>     with each other.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1923" y="5415043"/>
            <a:ext cx="72008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Ne4+</a:t>
            </a:r>
            <a:endParaRPr lang="ko-KR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955540" y="5461483"/>
            <a:ext cx="648072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Ar9+</a:t>
            </a:r>
            <a:endParaRPr lang="ko-KR" altLang="en-US" sz="16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7" y="2411139"/>
            <a:ext cx="3672408" cy="2937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83" y="728700"/>
            <a:ext cx="3684041" cy="294723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64" y="2411139"/>
            <a:ext cx="3672408" cy="293792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60396" y="3465004"/>
            <a:ext cx="71764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He2+</a:t>
            </a:r>
            <a:endParaRPr lang="ko-KR" altLang="en-US" sz="1600" dirty="0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83" y="3808589"/>
            <a:ext cx="3684041" cy="29472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804413" y="6448045"/>
            <a:ext cx="72008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Ar8+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556237" y="2051925"/>
            <a:ext cx="107952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J.H. Jang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943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LEBT wire-scanner measurements</a:t>
            </a:r>
            <a:br>
              <a:rPr lang="en-US" altLang="ko-KR" dirty="0"/>
            </a:br>
            <a:r>
              <a:rPr lang="en-US" altLang="ko-KR" sz="2700" dirty="0"/>
              <a:t>for various beams</a:t>
            </a:r>
            <a:endParaRPr lang="ko-KR" altLang="en-US" sz="27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/>
          <a:stretch/>
        </p:blipFill>
        <p:spPr>
          <a:xfrm>
            <a:off x="83332" y="944724"/>
            <a:ext cx="5436604" cy="3000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687" y="1052736"/>
            <a:ext cx="2920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O6+ 48uA</a:t>
            </a:r>
          </a:p>
          <a:p>
            <a:r>
              <a:rPr lang="en-US" altLang="ko-KR" dirty="0"/>
              <a:t>injector transmission: 90%</a:t>
            </a:r>
            <a:endParaRPr lang="ko-KR" altLang="en-US" dirty="0"/>
          </a:p>
        </p:txBody>
      </p:sp>
      <p:cxnSp>
        <p:nvCxnSpPr>
          <p:cNvPr id="13" name="직선 화살표 연결선 12"/>
          <p:cNvCxnSpPr/>
          <p:nvPr/>
        </p:nvCxnSpPr>
        <p:spPr>
          <a:xfrm>
            <a:off x="515380" y="3402288"/>
            <a:ext cx="42902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4799856" y="3402288"/>
            <a:ext cx="5400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00205" y="3068960"/>
            <a:ext cx="6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LEBT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25743" y="3053916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RFQ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17770" y="4301335"/>
            <a:ext cx="58668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Tx/>
              <a:buChar char="-"/>
            </a:pPr>
            <a:r>
              <a:rPr lang="en-US" altLang="ko-KR" sz="2000" dirty="0"/>
              <a:t>Beam parameters are measured using BIPAM for various beams.</a:t>
            </a:r>
          </a:p>
          <a:p>
            <a:pPr marL="177800" indent="-177800">
              <a:buFontTx/>
              <a:buChar char="-"/>
            </a:pPr>
            <a:r>
              <a:rPr lang="en-US" altLang="ko-KR" sz="2000" dirty="0"/>
              <a:t>Beam optics is controlled with measured beam parameters.</a:t>
            </a:r>
          </a:p>
          <a:p>
            <a:pPr marL="177800" indent="-177800">
              <a:buFontTx/>
              <a:buChar char="-"/>
            </a:pPr>
            <a:r>
              <a:rPr lang="en-US" altLang="ko-KR" sz="2000" dirty="0"/>
              <a:t>Matching can be performed. </a:t>
            </a:r>
          </a:p>
          <a:p>
            <a:pPr marL="285750" indent="-285750">
              <a:buFontTx/>
              <a:buChar char="-"/>
            </a:pP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780" y="944724"/>
            <a:ext cx="5434553" cy="30009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139001" y="1016732"/>
            <a:ext cx="2621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H+ 160uA</a:t>
            </a:r>
          </a:p>
          <a:p>
            <a:r>
              <a:rPr lang="en-US" altLang="ko-KR" dirty="0"/>
              <a:t>LEBT transmission: 75%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1" y="3903146"/>
            <a:ext cx="5436604" cy="2946234"/>
          </a:xfrm>
          <a:prstGeom prst="rect">
            <a:avLst/>
          </a:prstGeom>
        </p:spPr>
      </p:pic>
      <p:cxnSp>
        <p:nvCxnSpPr>
          <p:cNvPr id="28" name="직선 화살표 연결선 27"/>
          <p:cNvCxnSpPr/>
          <p:nvPr/>
        </p:nvCxnSpPr>
        <p:spPr>
          <a:xfrm>
            <a:off x="6084000" y="3423248"/>
            <a:ext cx="42902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>
            <a:off x="10344472" y="3423248"/>
            <a:ext cx="5400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44821" y="3089920"/>
            <a:ext cx="6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LEBT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270359" y="3074876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RFQ</a:t>
            </a:r>
            <a:endParaRPr lang="ko-KR" altLang="en-US" dirty="0"/>
          </a:p>
        </p:txBody>
      </p:sp>
      <p:cxnSp>
        <p:nvCxnSpPr>
          <p:cNvPr id="32" name="직선 화살표 연결선 31"/>
          <p:cNvCxnSpPr/>
          <p:nvPr/>
        </p:nvCxnSpPr>
        <p:spPr>
          <a:xfrm>
            <a:off x="499812" y="6310570"/>
            <a:ext cx="42902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>
            <a:off x="4784288" y="6310570"/>
            <a:ext cx="5400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84637" y="5977242"/>
            <a:ext cx="6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LEBT</a:t>
            </a:r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710175" y="5962198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RFQ</a:t>
            </a:r>
            <a:endParaRPr lang="ko-KR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37917" y="3970855"/>
            <a:ext cx="2920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Ar8+ 50uA</a:t>
            </a:r>
          </a:p>
          <a:p>
            <a:r>
              <a:rPr lang="en-US" altLang="ko-KR" dirty="0"/>
              <a:t>injector transmission: 95%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00691" y="1665675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X beam size</a:t>
            </a:r>
            <a:endParaRPr lang="ko-KR" alt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2261027" y="2504672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Y beam size</a:t>
            </a:r>
            <a:endParaRPr lang="ko-KR" altLang="en-US" sz="1600" dirty="0"/>
          </a:p>
        </p:txBody>
      </p:sp>
      <p:sp>
        <p:nvSpPr>
          <p:cNvPr id="24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7286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Matching to RFQ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13206" r="50658" b="27875"/>
          <a:stretch/>
        </p:blipFill>
        <p:spPr>
          <a:xfrm>
            <a:off x="47328" y="1293533"/>
            <a:ext cx="6660740" cy="5159803"/>
          </a:xfrm>
          <a:prstGeom prst="rect">
            <a:avLst/>
          </a:prstGeom>
        </p:spPr>
      </p:pic>
      <p:sp>
        <p:nvSpPr>
          <p:cNvPr id="6" name="내용 개체 틀 2"/>
          <p:cNvSpPr txBox="1">
            <a:spLocks/>
          </p:cNvSpPr>
          <p:nvPr/>
        </p:nvSpPr>
        <p:spPr>
          <a:xfrm>
            <a:off x="6672064" y="1736812"/>
            <a:ext cx="54006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Matching Ar</a:t>
            </a:r>
            <a:r>
              <a:rPr lang="en-US" altLang="ko-KR" baseline="30000" dirty="0"/>
              <a:t>8+</a:t>
            </a:r>
            <a:r>
              <a:rPr lang="en-US" altLang="ko-KR" dirty="0"/>
              <a:t> beam to RFQ improves beam quality in MEBT. </a:t>
            </a:r>
          </a:p>
          <a:p>
            <a:r>
              <a:rPr lang="en-US" altLang="ko-KR" dirty="0"/>
              <a:t>Beam profiles are almost Gaussian.</a:t>
            </a:r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57170" y="944724"/>
            <a:ext cx="239867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MEBT wirescanners</a:t>
            </a:r>
            <a:endParaRPr lang="ko-KR" altLang="en-US" sz="2000" dirty="0"/>
          </a:p>
        </p:txBody>
      </p:sp>
      <p:sp>
        <p:nvSpPr>
          <p:cNvPr id="8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7321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24000" y="144016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RFQ RF set-point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1325" y="909674"/>
            <a:ext cx="11701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 - RFQ transmission: (ACCT in LEBT and ACCT in MEBT)</a:t>
            </a:r>
          </a:p>
          <a:p>
            <a:r>
              <a:rPr lang="en-US" altLang="ko-KR" sz="2000" dirty="0"/>
              <a:t>   * RFQ transmission is larger than 90%.</a:t>
            </a:r>
          </a:p>
          <a:p>
            <a:r>
              <a:rPr lang="en-US" altLang="ko-KR" sz="2000" dirty="0"/>
              <a:t>   * We found low RFQ transmission for Ne beams </a:t>
            </a:r>
          </a:p>
          <a:p>
            <a:r>
              <a:rPr lang="en-US" altLang="ko-KR" sz="2000" dirty="0">
                <a:sym typeface="Symbol" panose="05050102010706020507" pitchFamily="18" charset="2"/>
              </a:rPr>
              <a:t>      We can improve it by using slit in LEBT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6924092" y="979070"/>
          <a:ext cx="5076564" cy="11372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0180">
                  <a:extLst>
                    <a:ext uri="{9D8B030D-6E8A-4147-A177-3AD203B41FA5}">
                      <a16:colId xmlns:a16="http://schemas.microsoft.com/office/drawing/2014/main" val="1278438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46332785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25701308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808865396"/>
                    </a:ext>
                  </a:extLst>
                </a:gridCol>
              </a:tblGrid>
              <a:tr h="334245"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Ar9+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Ar8+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Ne4+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717274"/>
                  </a:ext>
                </a:extLst>
              </a:tr>
              <a:tr h="3857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Transmission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93.4%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95.4%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85.7%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5008"/>
                  </a:ext>
                </a:extLst>
              </a:tr>
              <a:tr h="3857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Set value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51.5 kW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62.9 kW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latin typeface="+mn-ea"/>
                          <a:ea typeface="+mn-ea"/>
                        </a:rPr>
                        <a:t>67.4 kW</a:t>
                      </a:r>
                      <a:endParaRPr lang="ko-KR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103450"/>
                  </a:ext>
                </a:extLst>
              </a:tr>
            </a:tbl>
          </a:graphicData>
        </a:graphic>
      </p:graphicFrame>
      <p:pic>
        <p:nvPicPr>
          <p:cNvPr id="13" name="그림 2"/>
          <p:cNvPicPr/>
          <p:nvPr/>
        </p:nvPicPr>
        <p:blipFill>
          <a:blip r:embed="rId2"/>
          <a:srcRect b="25119"/>
          <a:stretch/>
        </p:blipFill>
        <p:spPr>
          <a:xfrm>
            <a:off x="110692" y="2702327"/>
            <a:ext cx="5269028" cy="3053697"/>
          </a:xfrm>
          <a:prstGeom prst="rect">
            <a:avLst/>
          </a:prstGeom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876614" y="5268227"/>
            <a:ext cx="53572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RFQ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2164" y="5268227"/>
            <a:ext cx="66691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MEBT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711629"/>
            <a:ext cx="3916149" cy="313291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695543"/>
            <a:ext cx="3935543" cy="31484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7408" y="5929535"/>
            <a:ext cx="260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RFQ set-point for Ar9+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976320" y="5904369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RFQ set-point for Ne4+</a:t>
            </a:r>
            <a:endParaRPr lang="ko-KR" altLang="en-US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73" y="2695543"/>
            <a:ext cx="3935543" cy="31484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88522" y="5929535"/>
            <a:ext cx="260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RFQ set-point for Ar8+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877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Off-axis injection affects RFQ output beam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5916" r="5375"/>
          <a:stretch/>
        </p:blipFill>
        <p:spPr>
          <a:xfrm>
            <a:off x="299356" y="939409"/>
            <a:ext cx="4704444" cy="307226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5357" r="6078"/>
          <a:stretch/>
        </p:blipFill>
        <p:spPr>
          <a:xfrm>
            <a:off x="299357" y="3681028"/>
            <a:ext cx="4680519" cy="30595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5666" r="5184"/>
          <a:stretch/>
        </p:blipFill>
        <p:spPr>
          <a:xfrm>
            <a:off x="5087888" y="929549"/>
            <a:ext cx="4680520" cy="3063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3137" y="908720"/>
            <a:ext cx="200888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Symbol" panose="05050102010706020507" pitchFamily="18" charset="2"/>
              </a:rPr>
              <a:t>e</a:t>
            </a:r>
            <a:r>
              <a:rPr lang="en-US" altLang="ko-KR" baseline="-25000" dirty="0"/>
              <a:t>x</a:t>
            </a:r>
            <a:r>
              <a:rPr lang="en-US" altLang="ko-KR" sz="1600" dirty="0"/>
              <a:t>=0.086 mm-mrad</a:t>
            </a:r>
          </a:p>
          <a:p>
            <a:r>
              <a:rPr lang="en-US" altLang="ko-KR" dirty="0">
                <a:latin typeface="Symbol" panose="05050102010706020507" pitchFamily="18" charset="2"/>
              </a:rPr>
              <a:t>e</a:t>
            </a:r>
            <a:r>
              <a:rPr lang="en-US" altLang="ko-KR" baseline="-25000" dirty="0"/>
              <a:t>y</a:t>
            </a:r>
            <a:r>
              <a:rPr lang="en-US" altLang="ko-KR" sz="1600" dirty="0"/>
              <a:t>=0.064 mm-mrad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823421" y="908720"/>
            <a:ext cx="200888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Symbol" panose="05050102010706020507" pitchFamily="18" charset="2"/>
              </a:rPr>
              <a:t>e</a:t>
            </a:r>
            <a:r>
              <a:rPr lang="en-US" altLang="ko-KR" baseline="-25000" dirty="0"/>
              <a:t>x</a:t>
            </a:r>
            <a:r>
              <a:rPr lang="en-US" altLang="ko-KR" sz="1600" dirty="0"/>
              <a:t>=0.114 mm-mrad</a:t>
            </a:r>
          </a:p>
          <a:p>
            <a:r>
              <a:rPr lang="en-US" altLang="ko-KR" dirty="0">
                <a:latin typeface="Symbol" panose="05050102010706020507" pitchFamily="18" charset="2"/>
              </a:rPr>
              <a:t>e</a:t>
            </a:r>
            <a:r>
              <a:rPr lang="en-US" altLang="ko-KR" baseline="-25000" dirty="0"/>
              <a:t>y</a:t>
            </a:r>
            <a:r>
              <a:rPr lang="en-US" altLang="ko-KR" sz="1600" dirty="0"/>
              <a:t>=0.068 mm-mrad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933137" y="3646765"/>
            <a:ext cx="200888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Symbol" panose="05050102010706020507" pitchFamily="18" charset="2"/>
              </a:rPr>
              <a:t>e</a:t>
            </a:r>
            <a:r>
              <a:rPr lang="en-US" altLang="ko-KR" baseline="-25000" dirty="0"/>
              <a:t>x</a:t>
            </a:r>
            <a:r>
              <a:rPr lang="en-US" altLang="ko-KR" sz="1600" dirty="0"/>
              <a:t>=0.098 mm-mrad</a:t>
            </a:r>
          </a:p>
          <a:p>
            <a:r>
              <a:rPr lang="en-US" altLang="ko-KR" dirty="0">
                <a:latin typeface="Symbol" panose="05050102010706020507" pitchFamily="18" charset="2"/>
              </a:rPr>
              <a:t>e</a:t>
            </a:r>
            <a:r>
              <a:rPr lang="en-US" altLang="ko-KR" baseline="-25000" dirty="0"/>
              <a:t>y</a:t>
            </a:r>
            <a:r>
              <a:rPr lang="en-US" altLang="ko-KR" sz="1600" dirty="0"/>
              <a:t>=0.146 mm-mrad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699956" y="966210"/>
            <a:ext cx="737702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X kick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57801" y="3789040"/>
            <a:ext cx="729687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Y kick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91793" y="966210"/>
            <a:ext cx="1047723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reference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11924" y="6057292"/>
            <a:ext cx="4032448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cs typeface="Arial" panose="020B0604020202020204" pitchFamily="34" charset="0"/>
              </a:rPr>
              <a:t>Jeon et al, NIM A 1052, 168250 (2023)</a:t>
            </a:r>
            <a:endParaRPr lang="ko-KR" altLang="en-US" sz="1600" dirty="0"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8142" y="4241885"/>
            <a:ext cx="6630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altLang="ko-KR" sz="2400" dirty="0">
                <a:solidFill>
                  <a:srgbClr val="0000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On-axis injection to the RFQ is crucial:            </a:t>
            </a:r>
            <a:r>
              <a:rPr lang="en-US" altLang="ko-KR" sz="2000" dirty="0">
                <a:cs typeface="Arial" panose="020B0604020202020204" pitchFamily="34" charset="0"/>
              </a:rPr>
              <a:t>Off-axis injection increases output beam rms emittances and beam tails.  </a:t>
            </a:r>
          </a:p>
        </p:txBody>
      </p:sp>
      <p:sp>
        <p:nvSpPr>
          <p:cNvPr id="15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3599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75520" y="80628"/>
            <a:ext cx="8373616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MEBT beam emittance</a:t>
            </a:r>
            <a:endParaRPr lang="ko-KR" altLang="en-US" sz="27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35960" y="980728"/>
            <a:ext cx="61566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atin typeface="+mn-ea"/>
                <a:cs typeface="Arial" panose="020B0604020202020204" pitchFamily="34" charset="0"/>
              </a:rPr>
              <a:t>MEBT beam parameter measurements:</a:t>
            </a:r>
          </a:p>
          <a:p>
            <a:pPr marL="179388" indent="-179388">
              <a:buFontTx/>
              <a:buChar char="-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using wirescanner data</a:t>
            </a:r>
          </a:p>
          <a:p>
            <a:pPr marL="179388" indent="-179388">
              <a:buFontTx/>
              <a:buChar char="-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measure the initial beam emittances &amp; parameters</a:t>
            </a:r>
          </a:p>
          <a:p>
            <a:pPr marL="179388" indent="-179388">
              <a:buFontTx/>
              <a:buChar char="-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matching to SCL3</a:t>
            </a:r>
          </a:p>
          <a:p>
            <a:pPr marL="179388" indent="-179388">
              <a:buFontTx/>
              <a:buChar char="-"/>
            </a:pPr>
            <a:endParaRPr lang="en-US" altLang="ko-KR" dirty="0">
              <a:latin typeface="+mn-ea"/>
              <a:cs typeface="Arial" panose="020B0604020202020204" pitchFamily="34" charset="0"/>
            </a:endParaRPr>
          </a:p>
          <a:p>
            <a:r>
              <a:rPr lang="en-US" altLang="ko-KR" b="1" dirty="0">
                <a:latin typeface="+mn-ea"/>
                <a:cs typeface="Arial" panose="020B0604020202020204" pitchFamily="34" charset="0"/>
              </a:rPr>
              <a:t>BIPAM method and quad scan show consistent results.</a:t>
            </a:r>
          </a:p>
          <a:p>
            <a:pPr marL="177800" indent="-177800">
              <a:buFontTx/>
              <a:buChar char="-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quad scan technique takes rather long time</a:t>
            </a:r>
            <a:endParaRPr lang="en-US" altLang="ko-KR" b="1" dirty="0">
              <a:latin typeface="+mn-ea"/>
              <a:cs typeface="Arial" panose="020B0604020202020204" pitchFamily="34" charset="0"/>
            </a:endParaRPr>
          </a:p>
          <a:p>
            <a:pPr marL="177800" indent="-177800">
              <a:buFontTx/>
              <a:buChar char="-"/>
            </a:pPr>
            <a:r>
              <a:rPr lang="en-US" altLang="ko-KR" dirty="0">
                <a:latin typeface="+mn-ea"/>
                <a:cs typeface="Arial" panose="020B0604020202020204" pitchFamily="34" charset="0"/>
              </a:rPr>
              <a:t>BIPAM requires one scan per wirescanners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4" y="907640"/>
            <a:ext cx="4900886" cy="306142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2" y="3897052"/>
            <a:ext cx="3645405" cy="291632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03" y="3894767"/>
            <a:ext cx="3648226" cy="2918581"/>
          </a:xfrm>
          <a:prstGeom prst="rect">
            <a:avLst/>
          </a:prstGeom>
        </p:spPr>
      </p:pic>
      <p:sp>
        <p:nvSpPr>
          <p:cNvPr id="24" name="TextBox 7"/>
          <p:cNvSpPr txBox="1"/>
          <p:nvPr/>
        </p:nvSpPr>
        <p:spPr>
          <a:xfrm>
            <a:off x="1351427" y="4494570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/>
              <a:t>X plane</a:t>
            </a:r>
            <a:endParaRPr lang="ko-KR" altLang="en-US" sz="1600" dirty="0"/>
          </a:p>
        </p:txBody>
      </p:sp>
      <p:sp>
        <p:nvSpPr>
          <p:cNvPr id="25" name="TextBox 7"/>
          <p:cNvSpPr txBox="1"/>
          <p:nvPr/>
        </p:nvSpPr>
        <p:spPr>
          <a:xfrm>
            <a:off x="5108318" y="4494570"/>
            <a:ext cx="88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/>
              <a:t>Y plane</a:t>
            </a:r>
            <a:endParaRPr lang="ko-KR" alt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468696" y="3846134"/>
            <a:ext cx="117692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Quad scan</a:t>
            </a:r>
            <a:endParaRPr lang="ko-KR" altLang="en-US" sz="1600" dirty="0"/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908231"/>
              </p:ext>
            </p:extLst>
          </p:nvPr>
        </p:nvGraphicFramePr>
        <p:xfrm>
          <a:off x="8004211" y="4171089"/>
          <a:ext cx="3888432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172126776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9252938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184649064"/>
                    </a:ext>
                  </a:extLst>
                </a:gridCol>
              </a:tblGrid>
              <a:tr h="284616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 </a:t>
                      </a:r>
                      <a:r>
                        <a:rPr lang="en-US" altLang="ko-KR" sz="2200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altLang="ko-KR" sz="2200" baseline="-25000" dirty="0"/>
                        <a:t>x</a:t>
                      </a:r>
                    </a:p>
                    <a:p>
                      <a:pPr algn="ctr" latinLnBrk="1"/>
                      <a:r>
                        <a:rPr lang="en-US" altLang="ko-KR" sz="2000" baseline="-25000" dirty="0"/>
                        <a:t>mm-mrad</a:t>
                      </a:r>
                      <a:endParaRPr lang="ko-KR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200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altLang="ko-KR" sz="2200" baseline="-25000" dirty="0"/>
                        <a:t>y</a:t>
                      </a:r>
                    </a:p>
                    <a:p>
                      <a:pPr algn="ctr" latinLnBrk="1"/>
                      <a:r>
                        <a:rPr lang="en-US" altLang="ko-KR" sz="2000" baseline="-25000" dirty="0"/>
                        <a:t>mm-mrad</a:t>
                      </a:r>
                      <a:endParaRPr lang="ko-KR" alt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069434"/>
                  </a:ext>
                </a:extLst>
              </a:tr>
              <a:tr h="2846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BIPAM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0.068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0.044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321718"/>
                  </a:ext>
                </a:extLst>
              </a:tr>
              <a:tr h="2846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Quad Scan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0.064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0.049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47596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835594" y="3799783"/>
            <a:ext cx="225927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emittance comparison</a:t>
            </a:r>
            <a:endParaRPr lang="ko-KR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026356" y="908046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WS data</a:t>
            </a:r>
            <a:endParaRPr lang="ko-KR" altLang="en-US" dirty="0"/>
          </a:p>
        </p:txBody>
      </p:sp>
      <p:cxnSp>
        <p:nvCxnSpPr>
          <p:cNvPr id="17" name="직선 화살표 연결선 16"/>
          <p:cNvCxnSpPr/>
          <p:nvPr/>
        </p:nvCxnSpPr>
        <p:spPr>
          <a:xfrm flipH="1">
            <a:off x="2889697" y="1193260"/>
            <a:ext cx="578999" cy="5871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3198665" y="1193260"/>
            <a:ext cx="270030" cy="542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3468695" y="1193260"/>
            <a:ext cx="93224" cy="542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43850" y="908046"/>
            <a:ext cx="78309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BIPAM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04265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016"/>
            <a:ext cx="121920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MEBT Beam profile Exp. </a:t>
            </a:r>
            <a:r>
              <a:rPr lang="en-US" altLang="ko-KR"/>
              <a:t>vs Simulation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3352" y="931236"/>
            <a:ext cx="10404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cs typeface="Arial" panose="020B0604020202020204" pitchFamily="34" charset="0"/>
                <a:sym typeface="Wingdings"/>
              </a:rPr>
              <a:t>- Adjust RFQ output beam parameters</a:t>
            </a:r>
          </a:p>
          <a:p>
            <a:r>
              <a:rPr lang="en-US" altLang="ko-KR" dirty="0">
                <a:cs typeface="Arial" panose="020B0604020202020204" pitchFamily="34" charset="0"/>
                <a:sym typeface="Wingdings"/>
              </a:rPr>
              <a:t>  by using WS results in MEBT.</a:t>
            </a:r>
            <a:r>
              <a:rPr lang="ko-KR" altLang="en-US" dirty="0">
                <a:cs typeface="Arial" panose="020B0604020202020204" pitchFamily="34" charset="0"/>
                <a:sym typeface="Wingdings"/>
              </a:rPr>
              <a:t> </a:t>
            </a:r>
            <a:endParaRPr lang="en-US" altLang="ko-KR" dirty="0">
              <a:cs typeface="Arial" panose="020B0604020202020204" pitchFamily="34" charset="0"/>
              <a:sym typeface="Wingdings"/>
            </a:endParaRPr>
          </a:p>
          <a:p>
            <a:r>
              <a:rPr lang="en-US" altLang="ko-KR" dirty="0">
                <a:cs typeface="Arial" panose="020B0604020202020204" pitchFamily="34" charset="0"/>
                <a:sym typeface="Wingdings"/>
              </a:rPr>
              <a:t>- Compare TRACK simulation and 3 WS data</a:t>
            </a:r>
          </a:p>
          <a:p>
            <a:r>
              <a:rPr lang="en-US" altLang="ko-KR" dirty="0">
                <a:cs typeface="Arial" panose="020B0604020202020204" pitchFamily="34" charset="0"/>
                <a:sym typeface="Wingdings"/>
              </a:rPr>
              <a:t>  * Different results between TRACK simulation </a:t>
            </a:r>
          </a:p>
          <a:p>
            <a:r>
              <a:rPr lang="en-US" altLang="ko-KR" dirty="0">
                <a:cs typeface="Arial" panose="020B0604020202020204" pitchFamily="34" charset="0"/>
                <a:sym typeface="Wingdings"/>
              </a:rPr>
              <a:t>    and WS data </a:t>
            </a:r>
            <a:r>
              <a:rPr lang="en-US" altLang="ko-KR" dirty="0">
                <a:cs typeface="Arial" panose="020B0604020202020204" pitchFamily="34" charset="0"/>
                <a:sym typeface="Symbol" panose="05050102010706020507" pitchFamily="18" charset="2"/>
              </a:rPr>
              <a:t> Adjust RFQ output beam</a:t>
            </a:r>
            <a:endParaRPr lang="en-US" altLang="ko-KR" dirty="0">
              <a:cs typeface="Arial" panose="020B0604020202020204" pitchFamily="34" charset="0"/>
              <a:sym typeface="Wingding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548309"/>
            <a:ext cx="4521244" cy="361699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97355" y="6145559"/>
            <a:ext cx="293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맑은 고딕" panose="020B0503020000020004" pitchFamily="50" charset="-127"/>
                <a:cs typeface="Arial" panose="020B0604020202020204" pitchFamily="34" charset="0"/>
              </a:rPr>
              <a:t>rms beam size through MEBT</a:t>
            </a:r>
            <a:endParaRPr lang="ko-KR" altLang="en-US" sz="1600" dirty="0"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23" y="842106"/>
            <a:ext cx="3089698" cy="247175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06" y="836712"/>
            <a:ext cx="3096438" cy="24771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99931" y="3313863"/>
            <a:ext cx="1476366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맑은 고딕" panose="020B0503020000020004" pitchFamily="50" charset="-127"/>
                <a:cs typeface="Arial" panose="020B0604020202020204" pitchFamily="34" charset="0"/>
              </a:rPr>
              <a:t>Ar9+ in MEBT</a:t>
            </a:r>
            <a:endParaRPr lang="ko-KR" altLang="en-US" sz="1600" dirty="0"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36769" y="3338690"/>
            <a:ext cx="153728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맑은 고딕" panose="020B0503020000020004" pitchFamily="50" charset="-127"/>
                <a:cs typeface="Arial" panose="020B0604020202020204" pitchFamily="34" charset="0"/>
              </a:rPr>
              <a:t>Ne4+ in MEBT</a:t>
            </a:r>
            <a:endParaRPr lang="ko-KR" altLang="en-US" sz="1600" dirty="0"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4012" y="6208811"/>
            <a:ext cx="152926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맑은 고딕" panose="020B0503020000020004" pitchFamily="50" charset="-127"/>
                <a:cs typeface="Arial" panose="020B0604020202020204" pitchFamily="34" charset="0"/>
              </a:rPr>
              <a:t>He2+ in MEBT</a:t>
            </a:r>
            <a:endParaRPr lang="ko-KR" altLang="en-US" sz="1600" dirty="0"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60480" y="6201308"/>
            <a:ext cx="1476366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맑은 고딕" panose="020B0503020000020004" pitchFamily="50" charset="-127"/>
                <a:cs typeface="Arial" panose="020B0604020202020204" pitchFamily="34" charset="0"/>
              </a:rPr>
              <a:t>Ar8+ in MEBT</a:t>
            </a:r>
            <a:endParaRPr lang="ko-KR" altLang="en-US" sz="1600" dirty="0"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455" y="3615059"/>
            <a:ext cx="3242190" cy="259375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20" y="3681028"/>
            <a:ext cx="3119283" cy="2495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04849" y="499103"/>
            <a:ext cx="107952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J.H. Jang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5624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Ar8+ beam in Injector and SCL3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" y="944725"/>
            <a:ext cx="6064808" cy="3286180"/>
          </a:xfrm>
          <a:prstGeom prst="rect">
            <a:avLst/>
          </a:prstGeom>
        </p:spPr>
      </p:pic>
      <p:cxnSp>
        <p:nvCxnSpPr>
          <p:cNvPr id="5" name="직선 화살표 연결선 4"/>
          <p:cNvCxnSpPr/>
          <p:nvPr/>
        </p:nvCxnSpPr>
        <p:spPr>
          <a:xfrm>
            <a:off x="582683" y="3681028"/>
            <a:ext cx="45412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>
            <a:off x="5087888" y="3681028"/>
            <a:ext cx="7560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67508" y="3347700"/>
            <a:ext cx="6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LEBT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3150" y="3347700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RFQ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2683" y="1068760"/>
            <a:ext cx="2920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Ar8+ 45uA</a:t>
            </a:r>
          </a:p>
          <a:p>
            <a:r>
              <a:rPr lang="en-US" altLang="ko-KR" dirty="0"/>
              <a:t>injector transmission: 95%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44726"/>
            <a:ext cx="5981874" cy="3286180"/>
          </a:xfrm>
          <a:prstGeom prst="rect">
            <a:avLst/>
          </a:prstGeom>
        </p:spPr>
      </p:pic>
      <p:cxnSp>
        <p:nvCxnSpPr>
          <p:cNvPr id="11" name="직선 화살표 연결선 10"/>
          <p:cNvCxnSpPr/>
          <p:nvPr/>
        </p:nvCxnSpPr>
        <p:spPr>
          <a:xfrm>
            <a:off x="6492044" y="3681028"/>
            <a:ext cx="2700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9192344" y="3681028"/>
            <a:ext cx="26642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93781" y="3347700"/>
            <a:ext cx="76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MEBT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80092" y="334770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SCL3(QWR)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68108" y="4338918"/>
            <a:ext cx="2249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dirty="0">
                <a:latin typeface="Symbol" panose="05050102010706020507" pitchFamily="18" charset="2"/>
              </a:rPr>
              <a:t>e</a:t>
            </a:r>
            <a:r>
              <a:rPr lang="en-US" altLang="ko-KR" sz="2200" baseline="-25000" dirty="0"/>
              <a:t>x</a:t>
            </a:r>
            <a:r>
              <a:rPr lang="en-US" altLang="ko-KR" dirty="0"/>
              <a:t>=0.091 mm-mrad</a:t>
            </a:r>
          </a:p>
          <a:p>
            <a:r>
              <a:rPr lang="en-US" altLang="ko-KR" sz="2200" dirty="0">
                <a:latin typeface="Symbol" panose="05050102010706020507" pitchFamily="18" charset="2"/>
              </a:rPr>
              <a:t>e</a:t>
            </a:r>
            <a:r>
              <a:rPr lang="en-US" altLang="ko-KR" sz="2200" baseline="-25000" dirty="0"/>
              <a:t>y</a:t>
            </a:r>
            <a:r>
              <a:rPr lang="en-US" altLang="ko-KR" dirty="0"/>
              <a:t>=0.063 mm-mrad</a:t>
            </a:r>
          </a:p>
          <a:p>
            <a:endParaRPr lang="en-US" altLang="ko-KR" dirty="0"/>
          </a:p>
          <a:p>
            <a:r>
              <a:rPr lang="en-US" altLang="ko-KR" dirty="0"/>
              <a:t>(BIPAM)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63452" y="4325337"/>
            <a:ext cx="2249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dirty="0">
                <a:latin typeface="Symbol" panose="05050102010706020507" pitchFamily="18" charset="2"/>
              </a:rPr>
              <a:t>e</a:t>
            </a:r>
            <a:r>
              <a:rPr lang="en-US" altLang="ko-KR" sz="2200" baseline="-25000" dirty="0"/>
              <a:t>x</a:t>
            </a:r>
            <a:r>
              <a:rPr lang="en-US" altLang="ko-KR" dirty="0"/>
              <a:t>=0.059 mm-mrad</a:t>
            </a:r>
          </a:p>
          <a:p>
            <a:r>
              <a:rPr lang="en-US" altLang="ko-KR" sz="2200" dirty="0">
                <a:latin typeface="Symbol" panose="05050102010706020507" pitchFamily="18" charset="2"/>
              </a:rPr>
              <a:t>e</a:t>
            </a:r>
            <a:r>
              <a:rPr lang="en-US" altLang="ko-KR" sz="2200" baseline="-25000" dirty="0"/>
              <a:t>y</a:t>
            </a:r>
            <a:r>
              <a:rPr lang="en-US" altLang="ko-KR" dirty="0"/>
              <a:t>=0.033 mm-mrad</a:t>
            </a:r>
          </a:p>
          <a:p>
            <a:endParaRPr lang="en-US" altLang="ko-KR" dirty="0"/>
          </a:p>
          <a:p>
            <a:r>
              <a:rPr lang="en-US" altLang="ko-KR" dirty="0"/>
              <a:t>(BIPAM)</a:t>
            </a:r>
            <a:endParaRPr lang="ko-KR" altLang="en-US" dirty="0"/>
          </a:p>
        </p:txBody>
      </p:sp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28330" y="1738429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X beam size</a:t>
            </a:r>
            <a:endParaRPr lang="ko-KR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567608" y="2701410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Y beam size</a:t>
            </a:r>
            <a:endParaRPr lang="ko-KR" alt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885771" y="1579751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X beam size</a:t>
            </a:r>
            <a:endParaRPr lang="ko-KR" alt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744072" y="2371866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Y beam size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41228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016"/>
            <a:ext cx="121920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RAON Superconducting </a:t>
            </a:r>
            <a:r>
              <a:rPr lang="en-US" altLang="ko-KR" dirty="0" err="1"/>
              <a:t>Linac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43372" y="902209"/>
            <a:ext cx="109205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- RAON superconducting linac: SCL3(low energy), SCL2(high energy, 2</a:t>
            </a:r>
            <a:r>
              <a:rPr lang="en-US" altLang="ko-KR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nd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phase) </a:t>
            </a:r>
          </a:p>
          <a:p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- Low energy superconducting linac (SCL3):</a:t>
            </a:r>
          </a:p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altLang="ko-KR" sz="2000" dirty="0">
                <a:latin typeface="Arial" pitchFamily="34" charset="0"/>
                <a:cs typeface="Arial" pitchFamily="34" charset="0"/>
                <a:sym typeface="Wingdings"/>
              </a:rPr>
              <a:t>*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 2</a:t>
            </a:r>
            <a:r>
              <a:rPr lang="ko-KR" alt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types of</a:t>
            </a:r>
            <a:r>
              <a:rPr lang="ko-KR" alt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cavities: QWR (4K), HWR (2K)</a:t>
            </a:r>
          </a:p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altLang="ko-KR" sz="2000" dirty="0">
                <a:latin typeface="Arial" pitchFamily="34" charset="0"/>
                <a:cs typeface="Arial" pitchFamily="34" charset="0"/>
                <a:sym typeface="Wingdings"/>
              </a:rPr>
              <a:t>*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 Normal conducting quadrupole doublet for transverse focusing</a:t>
            </a:r>
          </a:p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altLang="ko-KR" sz="2000" dirty="0">
                <a:latin typeface="Arial" pitchFamily="34" charset="0"/>
                <a:cs typeface="Arial" pitchFamily="34" charset="0"/>
                <a:sym typeface="Wingdings"/>
              </a:rPr>
              <a:t>*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 Large aperture diameter</a:t>
            </a:r>
            <a:r>
              <a:rPr lang="ko-KR" alt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for small beam loss: 40 mm</a:t>
            </a:r>
            <a:endParaRPr lang="en-US" altLang="ko-KR" sz="2000" dirty="0">
              <a:latin typeface="Arial" pitchFamily="34" charset="0"/>
              <a:cs typeface="Arial" pitchFamily="34" charset="0"/>
              <a:sym typeface="Wingding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598922"/>
            <a:ext cx="9587451" cy="38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03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SCL3 Diagnostics and Phase Scan</a:t>
            </a:r>
            <a:endParaRPr lang="ko-KR" altLang="en-US" dirty="0"/>
          </a:p>
        </p:txBody>
      </p:sp>
      <p:pic>
        <p:nvPicPr>
          <p:cNvPr id="4" name="_x308062200" descr="EMB000208402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08" y="1643103"/>
            <a:ext cx="43910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69108" y="3022621"/>
            <a:ext cx="3721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/>
              <a:t>For RF set-point, phase scan technique is used to set the RF set-point. </a:t>
            </a:r>
          </a:p>
        </p:txBody>
      </p:sp>
      <p:sp>
        <p:nvSpPr>
          <p:cNvPr id="7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" y="1530968"/>
            <a:ext cx="7123504" cy="401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5922" y="1157520"/>
            <a:ext cx="1429366" cy="369332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cryomodule</a:t>
            </a:r>
            <a:endParaRPr lang="ko-KR" altLang="en-US" dirty="0"/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2847970" y="1526852"/>
            <a:ext cx="0" cy="43616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6102" y="1157520"/>
            <a:ext cx="1386918" cy="369332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quadrupole</a:t>
            </a:r>
            <a:endParaRPr lang="ko-KR" altLang="en-US" dirty="0"/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4216122" y="1526852"/>
            <a:ext cx="0" cy="43616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80318" y="1157841"/>
            <a:ext cx="1231619" cy="369332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beam box</a:t>
            </a:r>
            <a:endParaRPr lang="ko-KR" altLang="en-US" dirty="0"/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6658469" y="1526852"/>
            <a:ext cx="0" cy="43616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30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016"/>
            <a:ext cx="121920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The RAON Facility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4" y="931626"/>
            <a:ext cx="11404552" cy="5383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8288" y="971436"/>
            <a:ext cx="303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Campus Area: 952,066 m</a:t>
            </a:r>
            <a:r>
              <a:rPr lang="en-US" altLang="ko-KR" b="1" baseline="30000" dirty="0"/>
              <a:t>2</a:t>
            </a:r>
            <a:endParaRPr lang="ko-KR" alt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59655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016"/>
            <a:ext cx="121920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Beam Commissioning of SCL3 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3352" y="936793"/>
            <a:ext cx="118093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u="sng" dirty="0">
                <a:latin typeface="+mn-ea"/>
                <a:cs typeface="Arial" panose="020B0604020202020204" pitchFamily="34" charset="0"/>
                <a:sym typeface="Wingdings"/>
              </a:rPr>
              <a:t> </a:t>
            </a:r>
            <a:r>
              <a:rPr lang="en-US" altLang="ko-KR" sz="2000" b="1" u="sng" dirty="0">
                <a:latin typeface="+mn-ea"/>
                <a:cs typeface="Arial" panose="020B0604020202020204" pitchFamily="34" charset="0"/>
                <a:sym typeface="Wingdings"/>
              </a:rPr>
              <a:t>First Beam commissioning with </a:t>
            </a:r>
            <a:r>
              <a:rPr lang="en-US" altLang="ko-KR" sz="2000" b="1" u="sng" baseline="30000" dirty="0">
                <a:latin typeface="+mn-ea"/>
                <a:cs typeface="Arial" panose="020B0604020202020204" pitchFamily="34" charset="0"/>
                <a:sym typeface="Wingdings"/>
              </a:rPr>
              <a:t>40</a:t>
            </a:r>
            <a:r>
              <a:rPr lang="en-US" altLang="ko-KR" sz="2000" b="1" u="sng" dirty="0">
                <a:latin typeface="+mn-ea"/>
                <a:cs typeface="Arial" panose="020B0604020202020204" pitchFamily="34" charset="0"/>
                <a:sym typeface="Wingdings"/>
              </a:rPr>
              <a:t>Ar</a:t>
            </a:r>
            <a:r>
              <a:rPr lang="en-US" altLang="ko-KR" sz="2000" b="1" u="sng" baseline="30000" dirty="0">
                <a:latin typeface="+mn-ea"/>
                <a:cs typeface="Arial" panose="020B0604020202020204" pitchFamily="34" charset="0"/>
                <a:sym typeface="Wingdings"/>
              </a:rPr>
              <a:t>+9</a:t>
            </a:r>
            <a:r>
              <a:rPr lang="en-US" altLang="ko-KR" sz="2000" b="1" u="sng" dirty="0">
                <a:latin typeface="+mn-ea"/>
                <a:cs typeface="Arial" panose="020B0604020202020204" pitchFamily="34" charset="0"/>
                <a:sym typeface="Wingdings"/>
              </a:rPr>
              <a:t> beam: 1Hz, 100 </a:t>
            </a:r>
            <a:r>
              <a:rPr lang="en-US" altLang="ko-KR" sz="2000" b="1" u="sng" dirty="0"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sec</a:t>
            </a:r>
          </a:p>
          <a:p>
            <a:r>
              <a:rPr lang="en-US" altLang="ko-KR" sz="2000" dirty="0"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 - Sep. 2022:	Start cool-down</a:t>
            </a:r>
          </a:p>
          <a:p>
            <a:r>
              <a:rPr lang="en-US" altLang="ko-KR" sz="2000" dirty="0"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 - Oct. 2022:    Cool down to 4.5K finished</a:t>
            </a:r>
            <a:endParaRPr lang="en-US" altLang="ko-KR" sz="2000" dirty="0">
              <a:latin typeface="+mn-ea"/>
              <a:cs typeface="Arial" panose="020B0604020202020204" pitchFamily="34" charset="0"/>
              <a:sym typeface="Wingdings"/>
            </a:endParaRPr>
          </a:p>
          <a:p>
            <a:r>
              <a:rPr lang="ko-KR" altLang="en-US" sz="2000" dirty="0">
                <a:latin typeface="+mn-ea"/>
                <a:cs typeface="Arial" panose="020B0604020202020204" pitchFamily="34" charset="0"/>
                <a:sym typeface="Wingdings"/>
              </a:rPr>
              <a:t> </a:t>
            </a:r>
            <a:r>
              <a:rPr lang="en-US" altLang="ko-KR" sz="2000" dirty="0">
                <a:latin typeface="+mn-ea"/>
                <a:cs typeface="Arial" pitchFamily="34" charset="0"/>
                <a:sym typeface="Wingdings"/>
              </a:rPr>
              <a:t>- Oct. 2022:	Beam commissioning with initial 5 cavities of QWR finished</a:t>
            </a:r>
          </a:p>
          <a:p>
            <a:r>
              <a:rPr lang="en-US" altLang="ko-KR" sz="2000" dirty="0">
                <a:latin typeface="+mn-ea"/>
                <a:cs typeface="Arial" pitchFamily="34" charset="0"/>
                <a:sym typeface="Wingdings"/>
              </a:rPr>
              <a:t> - Dec. 2022:	QWR beam commissioning finished</a:t>
            </a:r>
          </a:p>
          <a:p>
            <a:r>
              <a:rPr lang="en-US" altLang="ko-KR" sz="2000" dirty="0">
                <a:latin typeface="+mn-ea"/>
                <a:cs typeface="Arial" pitchFamily="34" charset="0"/>
                <a:sym typeface="Wingdings"/>
              </a:rPr>
              <a:t> - Jan. 2023: 	Cool down to 2K finished</a:t>
            </a:r>
          </a:p>
          <a:p>
            <a:r>
              <a:rPr lang="en-US" altLang="ko-KR" sz="2000" dirty="0">
                <a:latin typeface="+mn-ea"/>
                <a:cs typeface="Arial" pitchFamily="34" charset="0"/>
                <a:sym typeface="Wingdings"/>
              </a:rPr>
              <a:t> - May 2023:	SCL3 beam commissioning finished</a:t>
            </a:r>
          </a:p>
          <a:p>
            <a:r>
              <a:rPr lang="en-US" altLang="ko-KR" sz="2000" dirty="0">
                <a:latin typeface="+mn-ea"/>
                <a:cs typeface="Arial" pitchFamily="34" charset="0"/>
              </a:rPr>
              <a:t>    </a:t>
            </a:r>
            <a:r>
              <a:rPr lang="en-US" altLang="ko-KR" sz="2000" dirty="0">
                <a:latin typeface="+mn-ea"/>
                <a:cs typeface="Arial" pitchFamily="34" charset="0"/>
                <a:sym typeface="Wingdings"/>
              </a:rPr>
              <a:t>*</a:t>
            </a:r>
            <a:r>
              <a:rPr lang="en-US" altLang="ko-KR" sz="2000" dirty="0">
                <a:latin typeface="+mn-ea"/>
                <a:cs typeface="Arial" pitchFamily="34" charset="0"/>
              </a:rPr>
              <a:t> 10 cavities (out of 124) were not used due to control issues, cold leak, etc.</a:t>
            </a:r>
          </a:p>
          <a:p>
            <a:r>
              <a:rPr lang="en-US" altLang="ko-KR" sz="2000" dirty="0">
                <a:latin typeface="+mn-ea"/>
                <a:cs typeface="Arial" pitchFamily="34" charset="0"/>
              </a:rPr>
              <a:t>    * Accelerating fields: </a:t>
            </a:r>
            <a:r>
              <a:rPr lang="en-US" altLang="ko-KR" sz="2000" dirty="0">
                <a:solidFill>
                  <a:srgbClr val="0000CC"/>
                </a:solidFill>
                <a:latin typeface="+mn-ea"/>
                <a:cs typeface="Arial" pitchFamily="34" charset="0"/>
              </a:rPr>
              <a:t>QWR &lt; 5 MV/m (design 6.1 MV/m), HWR &lt; 4 MV/m (design 6.6 MV/m)</a:t>
            </a:r>
          </a:p>
          <a:p>
            <a:r>
              <a:rPr lang="en-US" altLang="ko-KR" sz="2000" dirty="0">
                <a:latin typeface="+mn-ea"/>
                <a:cs typeface="Arial" pitchFamily="34" charset="0"/>
              </a:rPr>
              <a:t> - June 2023:	</a:t>
            </a:r>
            <a:r>
              <a:rPr lang="en-US" altLang="ko-KR" sz="2000" dirty="0" err="1">
                <a:latin typeface="+mn-ea"/>
                <a:cs typeface="Arial" pitchFamily="34" charset="0"/>
              </a:rPr>
              <a:t>KoBRA</a:t>
            </a:r>
            <a:r>
              <a:rPr lang="en-US" altLang="ko-KR" sz="2000" dirty="0">
                <a:latin typeface="+mn-ea"/>
                <a:cs typeface="Arial" pitchFamily="34" charset="0"/>
              </a:rPr>
              <a:t> beam test (May 30 ~ June 2) </a:t>
            </a:r>
            <a:endParaRPr lang="en-US" altLang="ko-KR" sz="2000" dirty="0">
              <a:latin typeface="+mn-ea"/>
              <a:cs typeface="Arial" pitchFamily="34" charset="0"/>
              <a:sym typeface="Wingdings"/>
            </a:endParaRPr>
          </a:p>
          <a:p>
            <a:endParaRPr lang="en-US" altLang="ko-KR" sz="2000" dirty="0">
              <a:latin typeface="+mn-ea"/>
              <a:cs typeface="Arial" pitchFamily="34" charset="0"/>
              <a:sym typeface="Wingdings"/>
            </a:endParaRPr>
          </a:p>
          <a:p>
            <a:r>
              <a:rPr lang="ko-KR" altLang="en-US" sz="2000" u="sng" dirty="0">
                <a:latin typeface="+mn-ea"/>
                <a:cs typeface="Arial" panose="020B0604020202020204" pitchFamily="34" charset="0"/>
                <a:sym typeface="Wingdings"/>
              </a:rPr>
              <a:t> </a:t>
            </a:r>
            <a:r>
              <a:rPr lang="en-US" altLang="ko-KR" sz="2000" b="1" u="sng" dirty="0">
                <a:latin typeface="+mn-ea"/>
                <a:cs typeface="Arial" panose="020B0604020202020204" pitchFamily="34" charset="0"/>
                <a:sym typeface="Wingdings"/>
              </a:rPr>
              <a:t>Second Beam commissioning with </a:t>
            </a:r>
            <a:r>
              <a:rPr lang="en-US" altLang="ko-KR" sz="2000" b="1" u="sng" baseline="30000" dirty="0">
                <a:latin typeface="+mn-ea"/>
                <a:cs typeface="Arial" panose="020B0604020202020204" pitchFamily="34" charset="0"/>
                <a:sym typeface="Wingdings"/>
              </a:rPr>
              <a:t>40</a:t>
            </a:r>
            <a:r>
              <a:rPr lang="en-US" altLang="ko-KR" sz="2000" b="1" u="sng" dirty="0">
                <a:latin typeface="+mn-ea"/>
                <a:cs typeface="Arial" panose="020B0604020202020204" pitchFamily="34" charset="0"/>
                <a:sym typeface="Wingdings"/>
              </a:rPr>
              <a:t>Ar</a:t>
            </a:r>
            <a:r>
              <a:rPr lang="en-US" altLang="ko-KR" sz="2000" b="1" u="sng" baseline="30000" dirty="0">
                <a:latin typeface="+mn-ea"/>
                <a:cs typeface="Arial" panose="020B0604020202020204" pitchFamily="34" charset="0"/>
                <a:sym typeface="Wingdings"/>
              </a:rPr>
              <a:t>+8</a:t>
            </a:r>
            <a:r>
              <a:rPr lang="en-US" altLang="ko-KR" sz="2000" b="1" u="sng" dirty="0">
                <a:latin typeface="+mn-ea"/>
                <a:cs typeface="Arial" panose="020B0604020202020204" pitchFamily="34" charset="0"/>
                <a:sym typeface="Wingdings"/>
              </a:rPr>
              <a:t> beam: 1Hz, 100 </a:t>
            </a:r>
            <a:r>
              <a:rPr lang="en-US" altLang="ko-KR" sz="2000" b="1" u="sng" dirty="0"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sec</a:t>
            </a:r>
            <a:endParaRPr lang="en-US" altLang="ko-KR" sz="2000" b="1" dirty="0">
              <a:latin typeface="+mn-ea"/>
              <a:cs typeface="Arial" pitchFamily="34" charset="0"/>
              <a:sym typeface="Wingdings"/>
            </a:endParaRPr>
          </a:p>
          <a:p>
            <a:r>
              <a:rPr lang="en-US" altLang="ko-KR" sz="2000" dirty="0">
                <a:latin typeface="+mn-ea"/>
                <a:cs typeface="Arial" pitchFamily="34" charset="0"/>
                <a:sym typeface="Wingdings"/>
              </a:rPr>
              <a:t> - March 2024:	Cooled down to 2K </a:t>
            </a:r>
          </a:p>
          <a:p>
            <a:r>
              <a:rPr lang="en-US" altLang="ko-KR" sz="2000" dirty="0">
                <a:latin typeface="+mn-ea"/>
                <a:cs typeface="Arial" pitchFamily="34" charset="0"/>
                <a:sym typeface="Wingdings"/>
              </a:rPr>
              <a:t> - April 29, 2024: SCL3 beam commissioning started</a:t>
            </a:r>
          </a:p>
          <a:p>
            <a:r>
              <a:rPr lang="en-US" altLang="ko-KR" sz="2000" dirty="0">
                <a:latin typeface="+mn-ea"/>
                <a:cs typeface="Arial" pitchFamily="34" charset="0"/>
                <a:sym typeface="Wingdings"/>
              </a:rPr>
              <a:t>   * 8 cavities are excluded for similar reasons</a:t>
            </a:r>
          </a:p>
          <a:p>
            <a:r>
              <a:rPr lang="en-US" altLang="ko-KR" sz="2000" dirty="0">
                <a:latin typeface="+mn-ea"/>
                <a:cs typeface="Arial" pitchFamily="34" charset="0"/>
                <a:sym typeface="Wingdings"/>
              </a:rPr>
              <a:t>   * </a:t>
            </a:r>
            <a:r>
              <a:rPr lang="en-US" altLang="ko-KR" sz="2000" dirty="0">
                <a:latin typeface="+mn-ea"/>
                <a:cs typeface="Arial" pitchFamily="34" charset="0"/>
              </a:rPr>
              <a:t>Accelerating fields: </a:t>
            </a:r>
            <a:r>
              <a:rPr lang="en-US" altLang="ko-KR" sz="2000" dirty="0">
                <a:solidFill>
                  <a:srgbClr val="0000CC"/>
                </a:solidFill>
                <a:latin typeface="+mn-ea"/>
                <a:cs typeface="Arial" pitchFamily="34" charset="0"/>
              </a:rPr>
              <a:t>QWR &lt; 5 MV/m (design 6.1 MV/m), HWR &lt; 5 MV/m (design 6.6 MV/m)</a:t>
            </a:r>
          </a:p>
        </p:txBody>
      </p:sp>
    </p:spTree>
    <p:extLst>
      <p:ext uri="{BB962C8B-B14F-4D97-AF65-F5344CB8AC3E}">
        <p14:creationId xmlns:p14="http://schemas.microsoft.com/office/powerpoint/2010/main" val="168640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2023 Ar9+ beam commissioning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4724"/>
            <a:ext cx="5952492" cy="4761994"/>
          </a:xfrm>
          <a:prstGeom prst="rect">
            <a:avLst/>
          </a:prstGeom>
        </p:spPr>
      </p:pic>
      <p:sp>
        <p:nvSpPr>
          <p:cNvPr id="5" name="내용 개체 틀 2"/>
          <p:cNvSpPr>
            <a:spLocks noGrp="1"/>
          </p:cNvSpPr>
          <p:nvPr>
            <p:ph sz="half" idx="2"/>
          </p:nvPr>
        </p:nvSpPr>
        <p:spPr>
          <a:xfrm>
            <a:off x="6059996" y="1016732"/>
            <a:ext cx="6012668" cy="5112568"/>
          </a:xfrm>
        </p:spPr>
        <p:txBody>
          <a:bodyPr/>
          <a:lstStyle/>
          <a:p>
            <a:pPr marL="266700" indent="-266700"/>
            <a:r>
              <a:rPr lang="en-US" altLang="ko-KR" sz="2200" dirty="0"/>
              <a:t>3 QWR cavities were turned off.</a:t>
            </a:r>
          </a:p>
          <a:p>
            <a:pPr marL="266700" indent="-266700"/>
            <a:r>
              <a:rPr lang="en-US" altLang="ko-KR" sz="2200" dirty="0"/>
              <a:t>7 HWR cavities were turned off. </a:t>
            </a:r>
          </a:p>
          <a:p>
            <a:pPr marL="266700" indent="-266700"/>
            <a:r>
              <a:rPr lang="en-US" altLang="ko-KR" sz="2200" dirty="0"/>
              <a:t>RF set-points of near-by cavities were adjusted to minimize beam loss.</a:t>
            </a:r>
          </a:p>
          <a:p>
            <a:pPr marL="266700" indent="-266700"/>
            <a:endParaRPr lang="en-US" altLang="ko-KR" sz="2200" dirty="0"/>
          </a:p>
          <a:p>
            <a:pPr marL="266700" indent="-266700"/>
            <a:r>
              <a:rPr lang="en-US" altLang="ko-KR" sz="2200" dirty="0"/>
              <a:t>Cavities were set using phase scan:</a:t>
            </a:r>
          </a:p>
          <a:p>
            <a:pPr marL="266700" indent="-266700">
              <a:buNone/>
            </a:pPr>
            <a:r>
              <a:rPr lang="en-US" altLang="ko-KR" sz="2200" dirty="0"/>
              <a:t>   beam energy: 17.39 MeV/u</a:t>
            </a:r>
          </a:p>
          <a:p>
            <a:pPr marL="266700" indent="-266700"/>
            <a:endParaRPr lang="en-US" altLang="ko-KR" sz="2200" dirty="0"/>
          </a:p>
          <a:p>
            <a:pPr marL="266700" indent="-266700"/>
            <a:r>
              <a:rPr lang="en-US" altLang="ko-KR" sz="2200" dirty="0"/>
              <a:t>Beam transmission: 64%</a:t>
            </a:r>
          </a:p>
          <a:p>
            <a:pPr marL="266700" indent="-266700"/>
            <a:endParaRPr lang="en-US" altLang="ko-KR" sz="2200" dirty="0"/>
          </a:p>
          <a:p>
            <a:pPr marL="266700" indent="-266700"/>
            <a:r>
              <a:rPr lang="en-US" altLang="ko-KR" sz="2200" dirty="0">
                <a:latin typeface="+mn-ea"/>
                <a:cs typeface="Arial" panose="020B0604020202020204" pitchFamily="34" charset="0"/>
                <a:sym typeface="Wingdings"/>
              </a:rPr>
              <a:t>Beam phase jitters were big in 2023.</a:t>
            </a:r>
            <a:endParaRPr lang="en-US" altLang="ko-KR" sz="2200" dirty="0">
              <a:latin typeface="+mn-ea"/>
            </a:endParaRPr>
          </a:p>
          <a:p>
            <a:pPr marL="266700" indent="-266700"/>
            <a:endParaRPr lang="en-US" altLang="ko-KR" sz="2200" dirty="0"/>
          </a:p>
          <a:p>
            <a:pPr marL="266700" indent="-266700"/>
            <a:endParaRPr lang="en-US" altLang="ko-KR" sz="2200" dirty="0"/>
          </a:p>
          <a:p>
            <a:pPr marL="266700" indent="-266700"/>
            <a:endParaRPr lang="en-US" altLang="ko-KR" sz="2200" dirty="0"/>
          </a:p>
        </p:txBody>
      </p:sp>
      <p:sp>
        <p:nvSpPr>
          <p:cNvPr id="6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7509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2024 Ar8+ beam commissioning </a:t>
            </a:r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sz="half" idx="2"/>
          </p:nvPr>
        </p:nvSpPr>
        <p:spPr>
          <a:xfrm>
            <a:off x="6059996" y="1016732"/>
            <a:ext cx="6012668" cy="5112568"/>
          </a:xfrm>
        </p:spPr>
        <p:txBody>
          <a:bodyPr/>
          <a:lstStyle/>
          <a:p>
            <a:pPr marL="266700" indent="-266700"/>
            <a:r>
              <a:rPr lang="en-US" altLang="ko-KR" sz="2200" dirty="0"/>
              <a:t>3 QWR cavities were turned off.</a:t>
            </a:r>
          </a:p>
          <a:p>
            <a:pPr marL="266700" indent="-266700"/>
            <a:r>
              <a:rPr lang="en-US" altLang="ko-KR" sz="2200" dirty="0"/>
              <a:t>5 HWR cavities were turned off. </a:t>
            </a:r>
          </a:p>
          <a:p>
            <a:pPr marL="266700" indent="-266700"/>
            <a:r>
              <a:rPr lang="en-US" altLang="ko-KR" sz="2200" dirty="0"/>
              <a:t>RF set-points of near-by cavities were adjusted to minimize beam loss.</a:t>
            </a:r>
          </a:p>
          <a:p>
            <a:pPr marL="266700" indent="-266700"/>
            <a:endParaRPr lang="en-US" altLang="ko-KR" sz="2200" dirty="0"/>
          </a:p>
          <a:p>
            <a:pPr marL="266700" indent="-266700"/>
            <a:r>
              <a:rPr lang="en-US" altLang="ko-KR" sz="2200" dirty="0"/>
              <a:t>Cavities were set using phase scan:</a:t>
            </a:r>
          </a:p>
          <a:p>
            <a:pPr marL="266700" indent="-266700">
              <a:buNone/>
            </a:pPr>
            <a:r>
              <a:rPr lang="en-US" altLang="ko-KR" sz="2200" dirty="0"/>
              <a:t>   beam energy: 18.53 MeV/u</a:t>
            </a:r>
          </a:p>
          <a:p>
            <a:pPr marL="266700" indent="-266700"/>
            <a:endParaRPr lang="en-US" altLang="ko-KR" sz="2200" dirty="0"/>
          </a:p>
          <a:p>
            <a:pPr marL="266700" indent="-266700"/>
            <a:r>
              <a:rPr lang="en-US" altLang="ko-KR" sz="2200" dirty="0">
                <a:solidFill>
                  <a:srgbClr val="0000CC"/>
                </a:solidFill>
              </a:rPr>
              <a:t>Beam transmission improved: 93%.</a:t>
            </a:r>
          </a:p>
          <a:p>
            <a:pPr marL="266700" indent="-266700"/>
            <a:endParaRPr lang="en-US" altLang="ko-KR" sz="2200" dirty="0">
              <a:solidFill>
                <a:srgbClr val="0000CC"/>
              </a:solidFill>
            </a:endParaRPr>
          </a:p>
          <a:p>
            <a:pPr marL="266700" indent="-266700"/>
            <a:r>
              <a:rPr lang="en-US" altLang="ko-KR" sz="2200" dirty="0">
                <a:latin typeface="+mn-ea"/>
              </a:rPr>
              <a:t>Energy discrepancy observed (phase scan vs dipole) → BPM calibration is needed and check against dipole will be performed.</a:t>
            </a:r>
          </a:p>
          <a:p>
            <a:pPr marL="0" indent="0">
              <a:buNone/>
            </a:pPr>
            <a:endParaRPr lang="en-US" altLang="ko-KR" sz="2200" dirty="0">
              <a:latin typeface="+mn-ea"/>
            </a:endParaRPr>
          </a:p>
          <a:p>
            <a:pPr marL="266700" indent="-266700"/>
            <a:endParaRPr lang="en-US" altLang="ko-KR" sz="2200" dirty="0">
              <a:solidFill>
                <a:srgbClr val="0000CC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44724"/>
            <a:ext cx="5940660" cy="4752528"/>
          </a:xfrm>
          <a:prstGeom prst="rect">
            <a:avLst/>
          </a:prstGeom>
        </p:spPr>
      </p:pic>
      <p:sp>
        <p:nvSpPr>
          <p:cNvPr id="7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573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BPM phase jitters improved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335360" y="4833156"/>
            <a:ext cx="11233248" cy="1440160"/>
          </a:xfrm>
        </p:spPr>
        <p:txBody>
          <a:bodyPr/>
          <a:lstStyle/>
          <a:p>
            <a:r>
              <a:rPr lang="en-US" altLang="ko-KR" sz="2200" dirty="0"/>
              <a:t>Cavity RF set-points were obtained using phase scan technique (2 BPMs).</a:t>
            </a:r>
          </a:p>
          <a:p>
            <a:r>
              <a:rPr lang="en-US" altLang="ko-KR" sz="2200" dirty="0"/>
              <a:t>In 2024 BPM phase jitters were reduced compared with the 2023 run. </a:t>
            </a:r>
          </a:p>
          <a:p>
            <a:r>
              <a:rPr lang="en-US" altLang="ko-KR" sz="2200" dirty="0"/>
              <a:t>Beam phase jitter is still large and tighter LLRF control is necessary. </a:t>
            </a:r>
            <a:endParaRPr lang="ko-KR" altLang="en-US" sz="22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13" y="999059"/>
            <a:ext cx="5411923" cy="372608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1013835"/>
            <a:ext cx="5405457" cy="3721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20032" y="927051"/>
            <a:ext cx="26324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Last HWR cavity (</a:t>
            </a:r>
            <a:r>
              <a:rPr lang="en-US" altLang="ko-KR" b="1" dirty="0"/>
              <a:t>2024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1380" y="937375"/>
            <a:ext cx="26324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Last HWR cavity (</a:t>
            </a:r>
            <a:r>
              <a:rPr lang="en-US" altLang="ko-KR" b="1" dirty="0"/>
              <a:t>2023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8" name="오른쪽 화살표 7"/>
          <p:cNvSpPr/>
          <p:nvPr/>
        </p:nvSpPr>
        <p:spPr>
          <a:xfrm>
            <a:off x="5847814" y="2384884"/>
            <a:ext cx="456729" cy="324036"/>
          </a:xfrm>
          <a:prstGeom prst="righ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54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016"/>
            <a:ext cx="121920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Beam Loss and RF control in SCL3 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328" y="881425"/>
            <a:ext cx="120613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Beam transmission through SCL3:	</a:t>
            </a:r>
          </a:p>
          <a:p>
            <a:pPr marL="342900" indent="-165100">
              <a:buFontTx/>
              <a:buChar char="-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QWR orbit correction reduced beam loss during HWR commissioning.</a:t>
            </a:r>
          </a:p>
          <a:p>
            <a:pPr marL="342900" indent="-165100">
              <a:buFontTx/>
              <a:buChar char="-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Beam transmission: </a:t>
            </a:r>
            <a:r>
              <a:rPr lang="en-US" altLang="ko-KR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64% in 2023 </a:t>
            </a:r>
            <a:r>
              <a:rPr lang="en-US" altLang="ko-KR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93% in 2024.</a:t>
            </a:r>
          </a:p>
          <a:p>
            <a:pPr marL="342900" indent="-165100">
              <a:buFontTx/>
              <a:buChar char="-"/>
            </a:pPr>
            <a:endParaRPr lang="en-US" altLang="ko-KR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RF control of SCL3 cavities continues only several minutes.</a:t>
            </a:r>
          </a:p>
          <a:p>
            <a:pPr marL="342900" indent="-165100">
              <a:buFontTx/>
              <a:buChar char="-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RF powers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coupler temperature rising  cavity frequency shift  slow tuners moves, but we lose RF control of some cavity. (It is why we use smaller amplitudes): Need to improve couplers and tuners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5"/>
          <a:stretch/>
        </p:blipFill>
        <p:spPr>
          <a:xfrm>
            <a:off x="1343472" y="3145017"/>
            <a:ext cx="8064896" cy="32801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1564" y="6339643"/>
            <a:ext cx="272863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Beam transmission (2023)</a:t>
            </a:r>
            <a:endParaRPr lang="ko-KR" alt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40016" y="6339643"/>
            <a:ext cx="272863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Beam transmission (2024)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15252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75520" y="172258"/>
            <a:ext cx="8373616" cy="692696"/>
          </a:xfrm>
        </p:spPr>
        <p:txBody>
          <a:bodyPr>
            <a:normAutofit fontScale="90000"/>
          </a:bodyPr>
          <a:lstStyle/>
          <a:p>
            <a:r>
              <a:rPr lang="en-US" altLang="ko-KR" sz="3600" dirty="0"/>
              <a:t>Beam</a:t>
            </a:r>
            <a:r>
              <a:rPr lang="ko-KR" altLang="en-US" sz="3600" dirty="0"/>
              <a:t> </a:t>
            </a:r>
            <a:r>
              <a:rPr lang="en-US" altLang="ko-KR" sz="3600" dirty="0"/>
              <a:t>Loss</a:t>
            </a:r>
            <a:r>
              <a:rPr lang="ko-KR" altLang="en-US" sz="3600" dirty="0"/>
              <a:t> </a:t>
            </a:r>
            <a:r>
              <a:rPr lang="en-US" altLang="ko-KR" sz="3600" dirty="0"/>
              <a:t>&amp;</a:t>
            </a:r>
            <a:r>
              <a:rPr lang="ko-KR" altLang="en-US" sz="3600" dirty="0"/>
              <a:t> </a:t>
            </a:r>
            <a:r>
              <a:rPr lang="en-US" altLang="ko-KR" sz="3600" dirty="0"/>
              <a:t>Longitudinal Acceptance</a:t>
            </a:r>
            <a:endParaRPr lang="ko-KR" altLang="en-US" sz="2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47053" y="11755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83332" y="909820"/>
            <a:ext cx="11269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- Longitudinal Acceptance</a:t>
            </a:r>
            <a:r>
              <a:rPr lang="ko-KR" altLang="en-US" dirty="0"/>
              <a:t> </a:t>
            </a:r>
            <a:r>
              <a:rPr lang="en-US" altLang="ko-KR" dirty="0"/>
              <a:t>decrease induces beam loss. </a:t>
            </a:r>
          </a:p>
          <a:p>
            <a:r>
              <a:rPr lang="en-US" altLang="ko-KR" dirty="0"/>
              <a:t> - Estimated beam loss through the Error Analysis.</a:t>
            </a:r>
          </a:p>
          <a:p>
            <a:r>
              <a:rPr lang="en-US" altLang="ko-KR" dirty="0"/>
              <a:t> - To increase beam transmission, we need to turn on more cavities.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7348" y="1833150"/>
            <a:ext cx="135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 Longitudinal</a:t>
            </a:r>
          </a:p>
          <a:p>
            <a:r>
              <a:rPr lang="en-US" altLang="ko-KR" sz="1400" dirty="0"/>
              <a:t>  Acceptance ]</a:t>
            </a:r>
            <a:endParaRPr lang="ko-KR" alt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2171564" y="6007343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 All cavity ON ]</a:t>
            </a:r>
            <a:endParaRPr lang="ko-KR" alt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05706" y="4041068"/>
            <a:ext cx="1639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 Beam Loss</a:t>
            </a:r>
          </a:p>
          <a:p>
            <a:r>
              <a:rPr lang="en-US" altLang="ko-KR" sz="1400" dirty="0"/>
              <a:t> (Error Analysis) ]</a:t>
            </a:r>
            <a:endParaRPr lang="ko-KR" alt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593840" y="6034021"/>
            <a:ext cx="1555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[ 8 cavities OFF ]</a:t>
            </a:r>
            <a:endParaRPr lang="ko-KR" alt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002328" y="6007341"/>
            <a:ext cx="206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[ 8 OFF </a:t>
            </a:r>
            <a:r>
              <a:rPr lang="en-US" altLang="ko-KR" sz="1400" dirty="0">
                <a:sym typeface="Symbol" panose="05050102010706020507" pitchFamily="18" charset="2"/>
              </a:rPr>
              <a:t> </a:t>
            </a:r>
            <a:r>
              <a:rPr lang="en-US" altLang="ko-KR" sz="1400" dirty="0"/>
              <a:t>QWR3 ON ]</a:t>
            </a:r>
            <a:endParaRPr lang="ko-KR" alt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9624392" y="6008518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[ 8 OFF </a:t>
            </a:r>
            <a:r>
              <a:rPr lang="en-US" altLang="ko-KR" sz="1400" dirty="0">
                <a:sym typeface="Symbol" panose="05050102010706020507" pitchFamily="18" charset="2"/>
              </a:rPr>
              <a:t> </a:t>
            </a:r>
            <a:r>
              <a:rPr lang="en-US" altLang="ko-KR" sz="1400" dirty="0"/>
              <a:t>QWR3,12 ON ]</a:t>
            </a:r>
            <a:endParaRPr lang="ko-KR" altLang="en-US" sz="14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42" y="1813364"/>
            <a:ext cx="10457115" cy="4187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4392" y="924372"/>
            <a:ext cx="12778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Ji-Ho Jang</a:t>
            </a:r>
            <a:endParaRPr lang="ko-KR" altLang="en-US" dirty="0"/>
          </a:p>
        </p:txBody>
      </p:sp>
      <p:sp>
        <p:nvSpPr>
          <p:cNvPr id="14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6998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3600" dirty="0"/>
              <a:t>Stripped Ar+18 beam to the NDPS (neutron facility)</a:t>
            </a:r>
            <a:br>
              <a:rPr lang="en-US" altLang="ko-KR" dirty="0"/>
            </a:br>
            <a:r>
              <a:rPr lang="en-US" altLang="ko-KR" sz="2700" dirty="0"/>
              <a:t>2024.06.12.</a:t>
            </a:r>
            <a:endParaRPr lang="ko-KR" altLang="en-US" sz="27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0BC4266-A8A0-4883-9791-388063C53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r="50680" b="50542"/>
          <a:stretch/>
        </p:blipFill>
        <p:spPr>
          <a:xfrm>
            <a:off x="587389" y="980728"/>
            <a:ext cx="3384375" cy="2342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F2B17A-4203-4BBC-9216-141127F8630A}"/>
              </a:ext>
            </a:extLst>
          </p:cNvPr>
          <p:cNvSpPr txBox="1"/>
          <p:nvPr/>
        </p:nvSpPr>
        <p:spPr>
          <a:xfrm>
            <a:off x="839416" y="1124744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baseline="30000" dirty="0">
                <a:solidFill>
                  <a:schemeClr val="bg1"/>
                </a:solidFill>
              </a:rPr>
              <a:t>40</a:t>
            </a:r>
            <a:r>
              <a:rPr lang="en-US" altLang="ko-KR" b="1" dirty="0">
                <a:solidFill>
                  <a:schemeClr val="bg1"/>
                </a:solidFill>
              </a:rPr>
              <a:t>Ar </a:t>
            </a:r>
            <a:r>
              <a:rPr lang="ko-KR" altLang="en-US" b="1" dirty="0">
                <a:solidFill>
                  <a:schemeClr val="bg1"/>
                </a:solidFill>
              </a:rPr>
              <a:t>빔 </a:t>
            </a:r>
            <a:r>
              <a:rPr lang="en-US" altLang="ko-KR" b="1" dirty="0">
                <a:solidFill>
                  <a:schemeClr val="bg1"/>
                </a:solidFill>
              </a:rPr>
              <a:t>(NDPS</a:t>
            </a:r>
            <a:r>
              <a:rPr lang="ko-KR" altLang="en-US" b="1" dirty="0">
                <a:solidFill>
                  <a:schemeClr val="bg1"/>
                </a:solidFill>
              </a:rPr>
              <a:t> 표적 위치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4839695-34FC-4225-B4A6-ABFFE9803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982319"/>
            <a:ext cx="6267355" cy="547101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0BC4266-A8A0-4883-9791-388063C53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4" r="2085" b="50542"/>
          <a:stretch/>
        </p:blipFill>
        <p:spPr>
          <a:xfrm>
            <a:off x="625357" y="3467305"/>
            <a:ext cx="3321857" cy="2342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FFB9F2-9898-4427-B990-0A2FE5E1D3C3}"/>
              </a:ext>
            </a:extLst>
          </p:cNvPr>
          <p:cNvSpPr txBox="1"/>
          <p:nvPr/>
        </p:nvSpPr>
        <p:spPr>
          <a:xfrm>
            <a:off x="7680176" y="3959768"/>
            <a:ext cx="127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중성자 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E1FAE-BF67-4241-A84B-7853D94CD18D}"/>
              </a:ext>
            </a:extLst>
          </p:cNvPr>
          <p:cNvSpPr txBox="1"/>
          <p:nvPr/>
        </p:nvSpPr>
        <p:spPr>
          <a:xfrm>
            <a:off x="7248128" y="5022162"/>
            <a:ext cx="127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감마선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B73B5-5044-43BC-BF21-38DAC7BCB9F1}"/>
              </a:ext>
            </a:extLst>
          </p:cNvPr>
          <p:cNvSpPr txBox="1"/>
          <p:nvPr/>
        </p:nvSpPr>
        <p:spPr>
          <a:xfrm rot="19199550">
            <a:off x="6017363" y="2294452"/>
            <a:ext cx="1932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endParaRPr lang="ko-KR" alt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9808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 idx="4294967295"/>
          </p:nvPr>
        </p:nvSpPr>
        <p:spPr>
          <a:xfrm>
            <a:off x="0" y="144000"/>
            <a:ext cx="12191760" cy="69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000" b="1" strike="noStrike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Rare Isotope Beam Acceleration</a:t>
            </a:r>
            <a:endParaRPr lang="en-US" sz="4000" b="0" strike="noStrike" spc="-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Rectangle 2"/>
          <p:cNvSpPr/>
          <p:nvPr/>
        </p:nvSpPr>
        <p:spPr>
          <a:xfrm>
            <a:off x="1523880" y="439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sldNum" idx="4294967295"/>
          </p:nvPr>
        </p:nvSpPr>
        <p:spPr>
          <a:xfrm>
            <a:off x="7778880" y="6525360"/>
            <a:ext cx="2133360" cy="21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800" b="0" strike="noStrike" spc="-1">
                <a:solidFill>
                  <a:schemeClr val="dk1"/>
                </a:solidFill>
                <a:latin typeface="맑은 고딕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4484E0E3-901F-4C7E-8A96-435F14A71C4D}" type="slidenum">
              <a:rPr lang="en-US" sz="1800" b="0" strike="noStrike" spc="-1">
                <a:solidFill>
                  <a:schemeClr val="dk1"/>
                </a:solidFill>
                <a:latin typeface="맑은 고딕"/>
              </a:rPr>
              <a:t>27</a:t>
            </a:fld>
            <a:endParaRPr lang="en-US" sz="1800" b="0" strike="noStrike" spc="-1">
              <a:solidFill>
                <a:srgbClr val="FFFFFF"/>
              </a:solidFill>
              <a:latin typeface="바탕"/>
            </a:endParaRPr>
          </a:p>
        </p:txBody>
      </p:sp>
      <p:sp>
        <p:nvSpPr>
          <p:cNvPr id="349" name="TextBox 22"/>
          <p:cNvSpPr/>
          <p:nvPr/>
        </p:nvSpPr>
        <p:spPr>
          <a:xfrm>
            <a:off x="0" y="851679"/>
            <a:ext cx="10812524" cy="13527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RI beam (</a:t>
            </a:r>
            <a:r>
              <a:rPr lang="en-US" sz="2200" spc="-1" baseline="30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200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200" spc="-1" baseline="30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sz="2200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acceleration through SCL3 (July 19, 2024)</a:t>
            </a:r>
            <a:endParaRPr lang="en-US" sz="2200" b="0" strike="noStrike" spc="-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strike="noStrike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* </a:t>
            </a:r>
            <a:r>
              <a:rPr lang="en-US" sz="2000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ko-KR" altLang="en-US" sz="2000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2000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generated by the ISOL facility, </a:t>
            </a:r>
          </a:p>
          <a:p>
            <a:pPr defTabSz="914400">
              <a:lnSpc>
                <a:spcPct val="100000"/>
              </a:lnSpc>
            </a:pPr>
            <a:r>
              <a:rPr lang="en-US" sz="2000" b="0" strike="noStrike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* </a:t>
            </a:r>
            <a:r>
              <a:rPr lang="en-US" sz="2000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Accelerated by the SCL3 and transported to the </a:t>
            </a:r>
            <a:r>
              <a:rPr lang="en-US" sz="2000" spc="-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KoBRA</a:t>
            </a:r>
            <a:r>
              <a:rPr lang="en-US" sz="2000" spc="-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0" strike="noStrike" spc="-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   * All plots in this page are provided by the experimental system team in IRIS.</a:t>
            </a:r>
            <a:endParaRPr lang="en-US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70399-73B5-9EB0-39A4-B56E3E55F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813" y="2582487"/>
            <a:ext cx="3621048" cy="2904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509C19-B990-DF54-BFA5-3F10BB78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1890"/>
            <a:ext cx="8190808" cy="3105394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24D89DB4-FD9E-5538-0170-A352A14E203E}"/>
              </a:ext>
            </a:extLst>
          </p:cNvPr>
          <p:cNvSpPr/>
          <p:nvPr/>
        </p:nvSpPr>
        <p:spPr>
          <a:xfrm>
            <a:off x="39518" y="5607666"/>
            <a:ext cx="1219176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0" strike="noStrike" spc="-1" dirty="0">
                <a:latin typeface="Arial"/>
              </a:rPr>
              <a:t>[ Separation of </a:t>
            </a:r>
            <a:r>
              <a:rPr lang="en-US" sz="2000" b="0" strike="noStrike" spc="-1" baseline="30000" dirty="0">
                <a:latin typeface="Arial"/>
              </a:rPr>
              <a:t>25</a:t>
            </a:r>
            <a:r>
              <a:rPr lang="en-US" sz="2000" b="0" strike="noStrike" spc="-1" dirty="0">
                <a:latin typeface="Arial"/>
              </a:rPr>
              <a:t>Na</a:t>
            </a:r>
            <a:r>
              <a:rPr lang="en-US" sz="2000" spc="-1" baseline="30000" dirty="0">
                <a:latin typeface="Arial"/>
              </a:rPr>
              <a:t>5</a:t>
            </a:r>
            <a:r>
              <a:rPr lang="en-US" sz="2000" b="0" strike="noStrike" spc="-1" baseline="30000" dirty="0">
                <a:latin typeface="Arial"/>
              </a:rPr>
              <a:t>+</a:t>
            </a:r>
            <a:r>
              <a:rPr lang="en-US" sz="2000" b="0" strike="noStrike" spc="-1" dirty="0">
                <a:latin typeface="Arial"/>
              </a:rPr>
              <a:t> beams from impurities and </a:t>
            </a:r>
            <a:r>
              <a:rPr lang="en-US" sz="2000" spc="-1" dirty="0">
                <a:latin typeface="Arial"/>
              </a:rPr>
              <a:t>the measured value of the life-time</a:t>
            </a:r>
            <a:r>
              <a:rPr lang="en-US" sz="2000" b="0" strike="noStrike" spc="-1" dirty="0">
                <a:latin typeface="Arial"/>
              </a:rPr>
              <a:t> ]</a:t>
            </a:r>
            <a:r>
              <a:rPr lang="en-US" sz="2000" b="0" strike="noStrike" spc="-1" dirty="0">
                <a:solidFill>
                  <a:srgbClr val="0000CC"/>
                </a:solidFill>
                <a:latin typeface="Arial"/>
              </a:rPr>
              <a:t>	</a:t>
            </a:r>
            <a:endParaRPr lang="en-US" sz="2000" b="0" strike="noStrike" spc="-1" dirty="0">
              <a:solidFill>
                <a:srgbClr val="FFFFFF"/>
              </a:solidFill>
              <a:latin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4062404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335360" y="1052736"/>
            <a:ext cx="11449272" cy="5724636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sz="2600" b="1" dirty="0"/>
              <a:t>Superconducting linac (SCL3) beam commissioning has been conducted: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We have made significant progresses. 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Beam commissioning with Ar</a:t>
            </a:r>
            <a:r>
              <a:rPr lang="en-US" altLang="ko-KR" baseline="30000" dirty="0"/>
              <a:t>9+</a:t>
            </a:r>
            <a:r>
              <a:rPr lang="en-US" altLang="ko-KR" dirty="0"/>
              <a:t> beam was in 2023.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Beam commissioning with Ar</a:t>
            </a:r>
            <a:r>
              <a:rPr lang="en-US" altLang="ko-KR" baseline="30000" dirty="0"/>
              <a:t>8+</a:t>
            </a:r>
            <a:r>
              <a:rPr lang="en-US" altLang="ko-KR" dirty="0"/>
              <a:t> beam conducted in 2024.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Beam was sent to </a:t>
            </a:r>
            <a:r>
              <a:rPr lang="en-US" altLang="ko-KR" dirty="0" err="1"/>
              <a:t>KoBRA</a:t>
            </a:r>
            <a:r>
              <a:rPr lang="en-US" altLang="ko-KR" dirty="0"/>
              <a:t> for user service and to NDPS.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Beam transmission improved from 64% (2023) to 93% (2024). 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Beam phase jitter is reduced due to tighter LLRF control. </a:t>
            </a:r>
          </a:p>
          <a:p>
            <a:endParaRPr lang="en-US" altLang="ko-KR" dirty="0"/>
          </a:p>
          <a:p>
            <a:r>
              <a:rPr lang="en-US" altLang="ko-KR" b="1" dirty="0"/>
              <a:t>Injector beam commissioning has been conducted: </a:t>
            </a:r>
            <a:r>
              <a:rPr lang="en-US" altLang="ko-KR" b="1" dirty="0">
                <a:sym typeface="Symbol" panose="05050102010706020507" pitchFamily="18" charset="2"/>
              </a:rPr>
              <a:t>Ar</a:t>
            </a:r>
            <a:r>
              <a:rPr lang="en-US" altLang="ko-KR" b="1" baseline="30000" dirty="0">
                <a:sym typeface="Symbol" panose="05050102010706020507" pitchFamily="18" charset="2"/>
              </a:rPr>
              <a:t>9+</a:t>
            </a:r>
            <a:r>
              <a:rPr lang="en-US" altLang="ko-KR" b="1" dirty="0">
                <a:sym typeface="Symbol" panose="05050102010706020507" pitchFamily="18" charset="2"/>
              </a:rPr>
              <a:t>, Ar</a:t>
            </a:r>
            <a:r>
              <a:rPr lang="en-US" altLang="ko-KR" b="1" baseline="30000" dirty="0">
                <a:sym typeface="Symbol" panose="05050102010706020507" pitchFamily="18" charset="2"/>
              </a:rPr>
              <a:t>8+</a:t>
            </a:r>
            <a:r>
              <a:rPr lang="en-US" altLang="ko-KR" b="1" dirty="0">
                <a:sym typeface="Symbol" panose="05050102010706020507" pitchFamily="18" charset="2"/>
              </a:rPr>
              <a:t>, O</a:t>
            </a:r>
            <a:r>
              <a:rPr lang="en-US" altLang="ko-KR" b="1" baseline="30000" dirty="0">
                <a:sym typeface="Symbol" panose="05050102010706020507" pitchFamily="18" charset="2"/>
              </a:rPr>
              <a:t>6+</a:t>
            </a:r>
            <a:r>
              <a:rPr lang="en-US" altLang="ko-KR" b="1" dirty="0">
                <a:sym typeface="Symbol" panose="05050102010706020507" pitchFamily="18" charset="2"/>
              </a:rPr>
              <a:t>, Ne</a:t>
            </a:r>
            <a:r>
              <a:rPr lang="en-US" altLang="ko-KR" b="1" baseline="30000" dirty="0">
                <a:sym typeface="Symbol" panose="05050102010706020507" pitchFamily="18" charset="2"/>
              </a:rPr>
              <a:t>4+</a:t>
            </a:r>
            <a:r>
              <a:rPr lang="en-US" altLang="ko-KR" b="1" dirty="0">
                <a:sym typeface="Symbol" panose="05050102010706020507" pitchFamily="18" charset="2"/>
              </a:rPr>
              <a:t>, He</a:t>
            </a:r>
            <a:r>
              <a:rPr lang="en-US" altLang="ko-KR" b="1" baseline="30000" dirty="0">
                <a:sym typeface="Symbol" panose="05050102010706020507" pitchFamily="18" charset="2"/>
              </a:rPr>
              <a:t>2+</a:t>
            </a:r>
            <a:r>
              <a:rPr lang="en-US" altLang="ko-KR" b="1" dirty="0">
                <a:sym typeface="Symbol" panose="05050102010706020507" pitchFamily="18" charset="2"/>
              </a:rPr>
              <a:t>, proton beams.</a:t>
            </a:r>
          </a:p>
          <a:p>
            <a:endParaRPr lang="en-US" altLang="ko-KR" dirty="0"/>
          </a:p>
          <a:p>
            <a:r>
              <a:rPr lang="en-US" altLang="ko-KR" sz="2600" b="1" dirty="0"/>
              <a:t>Issues: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superconducting cavity stability issues.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HWR cavities run at 76%, QWR cavities at 82%.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BPM calibration is needed to do Time-of-Flight measurement.</a:t>
            </a:r>
          </a:p>
          <a:p>
            <a:pPr marL="533400" indent="-266700">
              <a:buFontTx/>
              <a:buChar char="-"/>
            </a:pPr>
            <a:r>
              <a:rPr lang="en-US" altLang="ko-KR" dirty="0"/>
              <a:t>Beam energy inconsistency between phase scans and dipole scans</a:t>
            </a:r>
          </a:p>
          <a:p>
            <a:endParaRPr lang="en-US" altLang="ko-KR" dirty="0"/>
          </a:p>
        </p:txBody>
      </p:sp>
      <p:sp>
        <p:nvSpPr>
          <p:cNvPr id="4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4555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335360" y="1052736"/>
            <a:ext cx="11233248" cy="5580620"/>
          </a:xfrm>
        </p:spPr>
        <p:txBody>
          <a:bodyPr>
            <a:normAutofit/>
          </a:bodyPr>
          <a:lstStyle/>
          <a:p>
            <a:r>
              <a:rPr lang="en-US" altLang="ko-KR" b="1" dirty="0"/>
              <a:t>Experiment systems commissioning &amp; user service in 2024</a:t>
            </a:r>
          </a:p>
          <a:p>
            <a:pPr marL="444500" indent="-266700">
              <a:buFontTx/>
              <a:buChar char="-"/>
            </a:pPr>
            <a:r>
              <a:rPr lang="en-US" altLang="ko-KR" sz="2200" dirty="0"/>
              <a:t>Ar</a:t>
            </a:r>
            <a:r>
              <a:rPr lang="en-US" altLang="ko-KR" sz="2200" baseline="30000" dirty="0"/>
              <a:t>8+</a:t>
            </a:r>
            <a:r>
              <a:rPr lang="en-US" altLang="ko-KR" sz="2200" dirty="0"/>
              <a:t> beam to </a:t>
            </a:r>
            <a:r>
              <a:rPr lang="en-US" altLang="ko-KR" sz="2200" dirty="0" err="1"/>
              <a:t>KoBRA</a:t>
            </a:r>
            <a:r>
              <a:rPr lang="en-US" altLang="ko-KR" sz="2200" dirty="0"/>
              <a:t> for user service</a:t>
            </a:r>
          </a:p>
          <a:p>
            <a:pPr marL="444500" indent="-266700">
              <a:buFontTx/>
              <a:buChar char="-"/>
            </a:pPr>
            <a:r>
              <a:rPr lang="en-US" altLang="ko-KR" sz="2200" dirty="0"/>
              <a:t>Stripped Ar</a:t>
            </a:r>
            <a:r>
              <a:rPr lang="en-US" altLang="ko-KR" sz="2200" baseline="30000" dirty="0"/>
              <a:t>18+</a:t>
            </a:r>
            <a:r>
              <a:rPr lang="en-US" altLang="ko-KR" sz="2200" dirty="0"/>
              <a:t> beam to NDPS for experiment system commissioning</a:t>
            </a:r>
          </a:p>
          <a:p>
            <a:pPr marL="444500" indent="-266700">
              <a:buFontTx/>
              <a:buChar char="-"/>
            </a:pPr>
            <a:r>
              <a:rPr lang="en-US" altLang="ko-KR" sz="2200" dirty="0"/>
              <a:t>Na</a:t>
            </a:r>
            <a:r>
              <a:rPr lang="en-US" altLang="ko-KR" sz="2200" baseline="30000" dirty="0"/>
              <a:t>5+</a:t>
            </a:r>
            <a:r>
              <a:rPr lang="en-US" altLang="ko-KR" sz="2200" dirty="0"/>
              <a:t> Rare Isotope beam from the ISOL to </a:t>
            </a:r>
            <a:r>
              <a:rPr lang="en-US" altLang="ko-KR" sz="2200" dirty="0" err="1"/>
              <a:t>KoBRA</a:t>
            </a:r>
            <a:r>
              <a:rPr lang="en-US" altLang="ko-KR" sz="2200" dirty="0"/>
              <a:t> in 2024</a:t>
            </a:r>
          </a:p>
          <a:p>
            <a:pPr marL="0" indent="0">
              <a:buNone/>
            </a:pPr>
            <a:endParaRPr lang="en-US" altLang="ko-KR" b="1" dirty="0"/>
          </a:p>
          <a:p>
            <a:r>
              <a:rPr lang="en-US" altLang="ko-KR" b="1"/>
              <a:t>RI </a:t>
            </a:r>
            <a:r>
              <a:rPr lang="en-US" altLang="ko-KR" b="1" dirty="0"/>
              <a:t>beam is planned for user service in 2025: </a:t>
            </a:r>
            <a:endParaRPr lang="en-US" altLang="ko-KR" sz="2200" dirty="0"/>
          </a:p>
          <a:p>
            <a:pPr marL="0" indent="0">
              <a:buNone/>
            </a:pPr>
            <a:endParaRPr lang="en-US" altLang="ko-KR" b="1" dirty="0"/>
          </a:p>
          <a:p>
            <a:r>
              <a:rPr lang="en-US" altLang="ko-KR" b="1" dirty="0"/>
              <a:t>High energy SCL2 development</a:t>
            </a:r>
          </a:p>
          <a:p>
            <a:pPr marL="444500" indent="-266700">
              <a:buFontTx/>
              <a:buChar char="-"/>
            </a:pPr>
            <a:r>
              <a:rPr lang="en-US" altLang="ko-KR" sz="2200" dirty="0"/>
              <a:t>R&amp;D underway to prototype SSR1 and SSR2.</a:t>
            </a:r>
          </a:p>
          <a:p>
            <a:pPr marL="444500" indent="-266700">
              <a:buFontTx/>
              <a:buChar char="-"/>
            </a:pPr>
            <a:r>
              <a:rPr lang="en-US" altLang="ko-KR" sz="2200" dirty="0"/>
              <a:t>Timely completion of the R&amp;D is crucial.</a:t>
            </a:r>
          </a:p>
          <a:p>
            <a:pPr marL="444500" indent="-266700">
              <a:buFontTx/>
              <a:buChar char="-"/>
            </a:pPr>
            <a:endParaRPr lang="en-US" altLang="ko-KR" sz="2200" dirty="0"/>
          </a:p>
          <a:p>
            <a:pPr marL="0" indent="0">
              <a:buNone/>
            </a:pPr>
            <a:r>
              <a:rPr lang="en-US" altLang="ko-KR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en-US" altLang="ko-KR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attention!!</a:t>
            </a:r>
          </a:p>
          <a:p>
            <a:pPr marL="177800" indent="0">
              <a:buNone/>
            </a:pPr>
            <a:endParaRPr lang="en-US" altLang="ko-KR" sz="2200" dirty="0"/>
          </a:p>
        </p:txBody>
      </p:sp>
      <p:sp>
        <p:nvSpPr>
          <p:cNvPr id="4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1673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75520" y="80628"/>
            <a:ext cx="8373616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Accelerator Systems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910" y="897331"/>
            <a:ext cx="8098542" cy="13435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73" y="2161869"/>
            <a:ext cx="8496944" cy="4669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571" y="1863477"/>
            <a:ext cx="925492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SCL32</a:t>
            </a:r>
            <a:endParaRPr lang="ko-KR" alt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68494" y="1542292"/>
            <a:ext cx="827584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ISOL</a:t>
            </a:r>
            <a:endParaRPr lang="ko-KR" alt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06048" y="1868789"/>
            <a:ext cx="925492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SCL31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78134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75520" y="80628"/>
            <a:ext cx="8373616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Accelerator Systems</a:t>
            </a:r>
            <a:br>
              <a:rPr lang="en-US" altLang="ko-KR" dirty="0"/>
            </a:br>
            <a:r>
              <a:rPr lang="en-US" altLang="ko-KR" sz="2700" dirty="0"/>
              <a:t>SRF Test Facility &amp; Cavity Tests </a:t>
            </a:r>
            <a:endParaRPr lang="ko-KR" altLang="en-US" sz="27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7778824" y="6466647"/>
            <a:ext cx="2133600" cy="216024"/>
          </a:xfr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>
          <a:xfrm>
            <a:off x="7981950" y="629765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056944-164F-493C-8350-98CF1AACD09F}" type="slidenum">
              <a:rPr lang="ko-KR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808" y="980728"/>
            <a:ext cx="2658462" cy="2015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7508" y="3102436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SRF Test Facility: 3 Vert. Test pits (3 cavities per pit), 3 Hor. Test bunkers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Test all the RAON cavities:                                                                                            22 QWR (82.25 MHz), 102 HWR (162.5 MHz) and SSR1,2 (325 MHz)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820" y="981291"/>
            <a:ext cx="2408096" cy="200971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566" y="980728"/>
            <a:ext cx="2433958" cy="201558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496" y="4074256"/>
            <a:ext cx="4184580" cy="273417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487" y="4062461"/>
            <a:ext cx="4536502" cy="2736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26369" y="5535987"/>
            <a:ext cx="256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QWR </a:t>
            </a:r>
            <a:endParaRPr lang="ko-KR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56072" y="5535987"/>
            <a:ext cx="256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HWR </a:t>
            </a:r>
            <a:endParaRPr lang="ko-KR" altLang="en-US" b="1" dirty="0"/>
          </a:p>
        </p:txBody>
      </p:sp>
      <p:sp>
        <p:nvSpPr>
          <p:cNvPr id="15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25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75520" y="80628"/>
            <a:ext cx="8373616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Accelerator Systems</a:t>
            </a:r>
            <a:br>
              <a:rPr lang="en-US" altLang="ko-KR" dirty="0"/>
            </a:br>
            <a:r>
              <a:rPr lang="en-US" altLang="ko-KR" sz="2400" dirty="0"/>
              <a:t>Construction </a:t>
            </a:r>
            <a:r>
              <a:rPr lang="en-US" altLang="ko-KR" sz="2700" dirty="0"/>
              <a:t>Phase 1 &amp; 2</a:t>
            </a:r>
            <a:endParaRPr lang="ko-KR" altLang="en-US" sz="2700" dirty="0"/>
          </a:p>
        </p:txBody>
      </p:sp>
      <p:sp>
        <p:nvSpPr>
          <p:cNvPr id="5" name="직사각형 4"/>
          <p:cNvSpPr/>
          <p:nvPr/>
        </p:nvSpPr>
        <p:spPr>
          <a:xfrm>
            <a:off x="2212868" y="3829734"/>
            <a:ext cx="8004733" cy="2587598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02" y="3829734"/>
            <a:ext cx="7596148" cy="2579002"/>
          </a:xfrm>
          <a:prstGeom prst="rect">
            <a:avLst/>
          </a:prstGeom>
        </p:spPr>
      </p:pic>
      <p:sp>
        <p:nvSpPr>
          <p:cNvPr id="8" name="오른쪽 화살표 7"/>
          <p:cNvSpPr/>
          <p:nvPr/>
        </p:nvSpPr>
        <p:spPr>
          <a:xfrm>
            <a:off x="3723640" y="4199645"/>
            <a:ext cx="4716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438" y="4290186"/>
            <a:ext cx="238676" cy="420070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 rot="10800000">
            <a:off x="3277517" y="4561384"/>
            <a:ext cx="2412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3814195" y="4981215"/>
            <a:ext cx="1399823" cy="125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250502" y="4187002"/>
            <a:ext cx="1492918" cy="1575402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665439" y="4414754"/>
            <a:ext cx="3739893" cy="1370614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7405332" y="4355907"/>
            <a:ext cx="2812268" cy="1875320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750958" y="4446732"/>
            <a:ext cx="10826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08FC"/>
                </a:solidFill>
              </a:rPr>
              <a:t>Injector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6043" y="5090633"/>
            <a:ext cx="7118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08FC"/>
                </a:solidFill>
              </a:rPr>
              <a:t>ISOL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08118" y="4509120"/>
            <a:ext cx="16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08FC"/>
                </a:solidFill>
              </a:rPr>
              <a:t>IF Separator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2365973" y="5028649"/>
            <a:ext cx="94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08FC"/>
                </a:solidFill>
              </a:rPr>
              <a:t>KoBRA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46152" y="5020518"/>
            <a:ext cx="74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08FC"/>
                </a:solidFill>
              </a:rPr>
              <a:t>SCL3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20" name="오른쪽 화살표 19"/>
          <p:cNvSpPr/>
          <p:nvPr/>
        </p:nvSpPr>
        <p:spPr>
          <a:xfrm>
            <a:off x="4119302" y="4227408"/>
            <a:ext cx="288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오른쪽 화살표 20"/>
          <p:cNvSpPr/>
          <p:nvPr/>
        </p:nvSpPr>
        <p:spPr>
          <a:xfrm>
            <a:off x="6010606" y="4225620"/>
            <a:ext cx="288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오른쪽 화살표 21"/>
          <p:cNvSpPr/>
          <p:nvPr/>
        </p:nvSpPr>
        <p:spPr>
          <a:xfrm rot="10800000">
            <a:off x="5438844" y="4563919"/>
            <a:ext cx="288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오른쪽 화살표 22"/>
          <p:cNvSpPr/>
          <p:nvPr/>
        </p:nvSpPr>
        <p:spPr>
          <a:xfrm rot="16200000">
            <a:off x="5829447" y="4975384"/>
            <a:ext cx="396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3801623" y="4053863"/>
            <a:ext cx="4636321" cy="416477"/>
          </a:xfrm>
          <a:prstGeom prst="rect">
            <a:avLst/>
          </a:prstGeom>
          <a:solidFill>
            <a:srgbClr val="FF7171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4641556" y="1642468"/>
            <a:ext cx="96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SCL3</a:t>
            </a:r>
            <a:endParaRPr lang="ko-KR" alt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055781" y="5704008"/>
            <a:ext cx="18566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/>
              <a:t>High energy Experiment Hall</a:t>
            </a:r>
            <a:endParaRPr lang="ko-KR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283415" y="5743593"/>
            <a:ext cx="28749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/>
              <a:t>Low energy </a:t>
            </a:r>
          </a:p>
          <a:p>
            <a:r>
              <a:rPr lang="en-US" altLang="ko-KR" dirty="0"/>
              <a:t>Experiment Hall</a:t>
            </a:r>
            <a:endParaRPr lang="ko-KR" altLang="en-US" dirty="0"/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2218578" y="970668"/>
            <a:ext cx="3953688" cy="2961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D5B9B892-993F-F948-9BFA-B7E6AAB7EEFC}"/>
              </a:ext>
            </a:extLst>
          </p:cNvPr>
          <p:cNvSpPr/>
          <p:nvPr/>
        </p:nvSpPr>
        <p:spPr>
          <a:xfrm>
            <a:off x="6353486" y="1012304"/>
            <a:ext cx="4062994" cy="23698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126900" indent="-342900">
              <a:buFont typeface="Wingdings" panose="05000000000000000000" pitchFamily="2" charset="2"/>
              <a:buChar char="v"/>
            </a:pPr>
            <a:r>
              <a:rPr lang="en-US" altLang="ko-KR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(2012~2022)</a:t>
            </a:r>
          </a:p>
          <a:p>
            <a:pPr marL="536575" indent="-263525">
              <a:buFont typeface="Wingdings" panose="05000000000000000000" pitchFamily="2" charset="2"/>
              <a:buChar char="Ø"/>
            </a:pPr>
            <a:r>
              <a:rPr lang="en-US" altLang="ko-KR" sz="20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Injector, SCL3, ISOL</a:t>
            </a:r>
          </a:p>
          <a:p>
            <a:pPr marL="536575" indent="-263525">
              <a:buFont typeface="Wingdings" panose="05000000000000000000" pitchFamily="2" charset="2"/>
              <a:buChar char="Ø"/>
            </a:pPr>
            <a:r>
              <a:rPr lang="en-US" altLang="ko-KR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All the experiment systems including IF separator system </a:t>
            </a:r>
          </a:p>
          <a:p>
            <a:pPr marL="536575" indent="-263525">
              <a:buFont typeface="Wingdings" panose="05000000000000000000" pitchFamily="2" charset="2"/>
              <a:buChar char="Ø"/>
            </a:pPr>
            <a:endParaRPr lang="en-US" altLang="ko-KR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126900" indent="-342900">
              <a:buFont typeface="Wingdings" panose="05000000000000000000" pitchFamily="2" charset="2"/>
              <a:buChar char="v"/>
            </a:pPr>
            <a:r>
              <a:rPr lang="en-US" altLang="ko-KR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(~2030)</a:t>
            </a:r>
          </a:p>
          <a:p>
            <a:pPr marL="536575" indent="-263525">
              <a:buFont typeface="Wingdings" panose="05000000000000000000" pitchFamily="2" charset="2"/>
              <a:buChar char="Ø"/>
            </a:pPr>
            <a:r>
              <a:rPr lang="en-US" altLang="ko-KR" sz="20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SCL2</a:t>
            </a:r>
            <a:r>
              <a:rPr lang="en-US" altLang="ko-KR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(high energy linac)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65438" y="3429273"/>
            <a:ext cx="103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Injector</a:t>
            </a:r>
            <a:endParaRPr lang="ko-KR" alt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158356" y="5746455"/>
            <a:ext cx="20253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/>
              <a:t>Very Low energy Experiment Hall</a:t>
            </a:r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839086" y="3959768"/>
            <a:ext cx="752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08FC"/>
                </a:solidFill>
              </a:rPr>
              <a:t>SCL2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07157" y="2319932"/>
            <a:ext cx="73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SCL3</a:t>
            </a:r>
            <a:endParaRPr lang="ko-KR" altLang="en-US" b="1" dirty="0"/>
          </a:p>
        </p:txBody>
      </p:sp>
      <p:sp>
        <p:nvSpPr>
          <p:cNvPr id="35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192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75520" y="80628"/>
            <a:ext cx="8373616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Accelerator Systems</a:t>
            </a:r>
            <a:br>
              <a:rPr lang="en-US" altLang="ko-KR" dirty="0"/>
            </a:br>
            <a:r>
              <a:rPr lang="en-US" altLang="ko-KR" sz="2700" dirty="0"/>
              <a:t>Low Energy Superconducting Linac (SCL3)</a:t>
            </a:r>
            <a:endParaRPr lang="ko-KR" altLang="en-US" sz="27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5" name="CustomShape 8"/>
          <p:cNvSpPr/>
          <p:nvPr/>
        </p:nvSpPr>
        <p:spPr>
          <a:xfrm>
            <a:off x="8597043" y="1801891"/>
            <a:ext cx="1287199" cy="184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pc="-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SSPA(60kW*2EA)</a:t>
            </a:r>
            <a:endParaRPr lang="en-US" sz="1200" spc="-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542" y="872717"/>
            <a:ext cx="4456967" cy="2799161"/>
          </a:xfrm>
          <a:prstGeom prst="rect">
            <a:avLst/>
          </a:prstGeom>
        </p:spPr>
      </p:pic>
      <p:sp>
        <p:nvSpPr>
          <p:cNvPr id="7" name="TextBox 34"/>
          <p:cNvSpPr txBox="1"/>
          <p:nvPr/>
        </p:nvSpPr>
        <p:spPr>
          <a:xfrm>
            <a:off x="642136" y="1495240"/>
            <a:ext cx="4625772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Cryomodule(CM)  &amp; Warm section is assembled in  the clean booth at tunnel</a:t>
            </a:r>
          </a:p>
          <a:p>
            <a:pPr marL="179388" indent="-17938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Particle counts &lt; 30 counts / 10min  (size &gt; 0.5um) </a:t>
            </a:r>
          </a:p>
          <a:p>
            <a:pPr marL="84138" indent="-84138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21" y="2597689"/>
            <a:ext cx="2607787" cy="197320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237" y="2851726"/>
            <a:ext cx="1984793" cy="148137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14349"/>
          <a:stretch/>
        </p:blipFill>
        <p:spPr>
          <a:xfrm>
            <a:off x="907946" y="4481848"/>
            <a:ext cx="4089162" cy="2146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061115" y="6100161"/>
            <a:ext cx="1508426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 section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16941" y="4931762"/>
            <a:ext cx="66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</a:rPr>
              <a:t>CM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68393" y="4932288"/>
            <a:ext cx="66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</a:rPr>
              <a:t>CM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2750" y="4931762"/>
            <a:ext cx="66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</a:rPr>
              <a:t>CM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cxnSp>
        <p:nvCxnSpPr>
          <p:cNvPr id="16" name="직선 화살표 연결선 15"/>
          <p:cNvCxnSpPr/>
          <p:nvPr/>
        </p:nvCxnSpPr>
        <p:spPr>
          <a:xfrm flipV="1">
            <a:off x="3056882" y="5743649"/>
            <a:ext cx="390604" cy="356512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 flipV="1">
            <a:off x="2212613" y="5743649"/>
            <a:ext cx="355781" cy="356512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623392" y="1028766"/>
            <a:ext cx="4301735" cy="348006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>
                <a:solidFill>
                  <a:srgbClr val="000066"/>
                </a:solidFill>
              </a:rPr>
              <a:t>Beam commissioning started in Oct, 2022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6384032" y="872716"/>
            <a:ext cx="2340260" cy="18002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6384032" y="2270869"/>
            <a:ext cx="2340260" cy="18002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pic>
        <p:nvPicPr>
          <p:cNvPr id="22" name="그림 59"/>
          <p:cNvPicPr/>
          <p:nvPr/>
        </p:nvPicPr>
        <p:blipFill>
          <a:blip r:embed="rId6"/>
          <a:stretch/>
        </p:blipFill>
        <p:spPr>
          <a:xfrm>
            <a:off x="5301996" y="3501008"/>
            <a:ext cx="6806672" cy="3356991"/>
          </a:xfrm>
          <a:prstGeom prst="rect">
            <a:avLst/>
          </a:prstGeom>
          <a:ln w="0"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6384032" y="6316617"/>
            <a:ext cx="78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</a:rPr>
              <a:t>SCL3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3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016"/>
            <a:ext cx="121920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The RAON Injector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730494" y="6170708"/>
            <a:ext cx="1901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RAON injector ]</a:t>
            </a:r>
            <a:endParaRPr lang="ko-KR" altLang="en-US" sz="14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3190548"/>
            <a:ext cx="6325567" cy="2825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915690"/>
            <a:ext cx="12144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- RAON injector: 14.5 GHz ECR IS (10keV/u), LEBT (charge selection, matching), </a:t>
            </a:r>
          </a:p>
          <a:p>
            <a:r>
              <a:rPr lang="en-US" altLang="ko-KR" dirty="0"/>
              <a:t>                       RFQ (507 </a:t>
            </a:r>
            <a:r>
              <a:rPr lang="en-US" altLang="ko-KR" dirty="0" err="1"/>
              <a:t>keV</a:t>
            </a:r>
            <a:r>
              <a:rPr lang="en-US" altLang="ko-KR" dirty="0"/>
              <a:t>/u, 98% transmission) , MEBT (matching)</a:t>
            </a:r>
          </a:p>
          <a:p>
            <a:endParaRPr lang="en-US" altLang="ko-KR" dirty="0"/>
          </a:p>
          <a:p>
            <a:r>
              <a:rPr lang="en-US" altLang="ko-KR" dirty="0"/>
              <a:t> - Injector beam commissioning: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492719"/>
              </p:ext>
            </p:extLst>
          </p:nvPr>
        </p:nvGraphicFramePr>
        <p:xfrm>
          <a:off x="3662581" y="1898821"/>
          <a:ext cx="8232487" cy="1031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6497">
                  <a:extLst>
                    <a:ext uri="{9D8B030D-6E8A-4147-A177-3AD203B41FA5}">
                      <a16:colId xmlns:a16="http://schemas.microsoft.com/office/drawing/2014/main" val="211046551"/>
                    </a:ext>
                  </a:extLst>
                </a:gridCol>
                <a:gridCol w="1317198">
                  <a:extLst>
                    <a:ext uri="{9D8B030D-6E8A-4147-A177-3AD203B41FA5}">
                      <a16:colId xmlns:a16="http://schemas.microsoft.com/office/drawing/2014/main" val="4118258430"/>
                    </a:ext>
                  </a:extLst>
                </a:gridCol>
                <a:gridCol w="1317198">
                  <a:extLst>
                    <a:ext uri="{9D8B030D-6E8A-4147-A177-3AD203B41FA5}">
                      <a16:colId xmlns:a16="http://schemas.microsoft.com/office/drawing/2014/main" val="3561483206"/>
                    </a:ext>
                  </a:extLst>
                </a:gridCol>
                <a:gridCol w="1317198">
                  <a:extLst>
                    <a:ext uri="{9D8B030D-6E8A-4147-A177-3AD203B41FA5}">
                      <a16:colId xmlns:a16="http://schemas.microsoft.com/office/drawing/2014/main" val="1557947101"/>
                    </a:ext>
                  </a:extLst>
                </a:gridCol>
                <a:gridCol w="1317198">
                  <a:extLst>
                    <a:ext uri="{9D8B030D-6E8A-4147-A177-3AD203B41FA5}">
                      <a16:colId xmlns:a16="http://schemas.microsoft.com/office/drawing/2014/main" val="2886032872"/>
                    </a:ext>
                  </a:extLst>
                </a:gridCol>
                <a:gridCol w="1317198">
                  <a:extLst>
                    <a:ext uri="{9D8B030D-6E8A-4147-A177-3AD203B41FA5}">
                      <a16:colId xmlns:a16="http://schemas.microsoft.com/office/drawing/2014/main" val="834885264"/>
                    </a:ext>
                  </a:extLst>
                </a:gridCol>
              </a:tblGrid>
              <a:tr h="3438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Ion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Argon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Neon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Oxygen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Helium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/>
                        <a:t>Proton</a:t>
                      </a:r>
                      <a:endParaRPr lang="ko-KR" alt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28602"/>
                  </a:ext>
                </a:extLst>
              </a:tr>
              <a:tr h="3438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A</a:t>
                      </a:r>
                      <a:r>
                        <a:rPr lang="en-US" altLang="ko-KR" sz="1500" baseline="0" dirty="0"/>
                        <a:t> (</a:t>
                      </a:r>
                      <a:r>
                        <a:rPr lang="en-US" altLang="ko-KR" sz="1500" dirty="0"/>
                        <a:t>Q)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40 (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altLang="ko-KR" sz="1500" dirty="0"/>
                        <a:t>, 9, 11)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20 (4)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16 (6)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4 (2)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1(1)</a:t>
                      </a:r>
                      <a:endParaRPr lang="ko-KR" alt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9128378"/>
                  </a:ext>
                </a:extLst>
              </a:tr>
              <a:tr h="3438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Current [</a:t>
                      </a:r>
                      <a:r>
                        <a:rPr lang="en-US" altLang="ko-KR" sz="1500" dirty="0">
                          <a:sym typeface="Symbol" panose="05050102010706020507" pitchFamily="18" charset="2"/>
                        </a:rPr>
                        <a:t>A]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50,</a:t>
                      </a:r>
                      <a:r>
                        <a:rPr lang="en-US" altLang="ko-KR" sz="1500" baseline="0" dirty="0"/>
                        <a:t> </a:t>
                      </a:r>
                      <a:r>
                        <a:rPr lang="en-US" altLang="ko-KR" sz="1500" dirty="0"/>
                        <a:t>30</a:t>
                      </a:r>
                      <a:r>
                        <a:rPr lang="en-US" altLang="ko-KR" sz="1500" dirty="0">
                          <a:sym typeface="Symbol" panose="05050102010706020507" pitchFamily="18" charset="2"/>
                        </a:rPr>
                        <a:t>,</a:t>
                      </a:r>
                      <a:r>
                        <a:rPr lang="en-US" altLang="ko-KR" sz="1500" baseline="0" dirty="0">
                          <a:sym typeface="Symbol" panose="05050102010706020507" pitchFamily="18" charset="2"/>
                        </a:rPr>
                        <a:t> 50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40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/>
                        <a:t>40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50</a:t>
                      </a:r>
                      <a:endParaRPr lang="ko-KR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50 ~ 160</a:t>
                      </a:r>
                      <a:endParaRPr lang="ko-KR" alt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5546438"/>
                  </a:ext>
                </a:extLst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89" y="3224014"/>
            <a:ext cx="2448272" cy="3254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44005" y="6066088"/>
            <a:ext cx="426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[ Beam Diagnostics in RAON injector ]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3073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360" y="80628"/>
            <a:ext cx="11164821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Beam Commissioning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71364" y="980728"/>
            <a:ext cx="10513168" cy="5328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891" indent="-342891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ko-KR" b="1" dirty="0"/>
              <a:t>Measurements for commissioning</a:t>
            </a:r>
          </a:p>
          <a:p>
            <a:pPr marL="536575" indent="-263525" fontAlgn="base">
              <a:buFontTx/>
              <a:buChar char="-"/>
            </a:pPr>
            <a:r>
              <a:rPr lang="en-US" altLang="ko-KR" sz="2200" dirty="0"/>
              <a:t>Emittance (X and Y) : Allison scanners, wirescanners, quad scan methods</a:t>
            </a:r>
          </a:p>
          <a:p>
            <a:pPr marL="536575" indent="-263525" fontAlgn="base">
              <a:buFontTx/>
              <a:buChar char="-"/>
            </a:pPr>
            <a:r>
              <a:rPr lang="en-US" altLang="ko-KR" sz="2200" dirty="0"/>
              <a:t>Cavity RF set-point (phase scan, BPM)</a:t>
            </a:r>
          </a:p>
          <a:p>
            <a:pPr marL="536575" indent="-263525" fontAlgn="base">
              <a:buFontTx/>
              <a:buChar char="-"/>
            </a:pPr>
            <a:r>
              <a:rPr lang="en-US" altLang="ko-KR" sz="2200" dirty="0"/>
              <a:t>Beam energy (phase scan, TOF with BPMs)</a:t>
            </a:r>
          </a:p>
          <a:p>
            <a:pPr marL="536575" indent="-263525" fontAlgn="base">
              <a:buFontTx/>
              <a:buChar char="-"/>
            </a:pPr>
            <a:r>
              <a:rPr lang="en-US" altLang="ko-KR" sz="2200" dirty="0"/>
              <a:t>Beam current, transmission</a:t>
            </a:r>
            <a:r>
              <a:rPr lang="ko-KR" altLang="en-US" sz="2200" dirty="0"/>
              <a:t> </a:t>
            </a:r>
            <a:r>
              <a:rPr lang="en-US" altLang="ko-KR" sz="2200" dirty="0"/>
              <a:t> (ACCT, FC)</a:t>
            </a:r>
          </a:p>
          <a:p>
            <a:pPr marL="536575" indent="-263525" fontAlgn="base">
              <a:buFontTx/>
              <a:buChar char="-"/>
            </a:pPr>
            <a:r>
              <a:rPr lang="en-US" altLang="ko-KR" sz="2200" dirty="0"/>
              <a:t>Orbit correction (BPM / Wirescanner &amp;</a:t>
            </a:r>
            <a:r>
              <a:rPr lang="ko-KR" altLang="en-US" sz="2200" dirty="0"/>
              <a:t> </a:t>
            </a:r>
            <a:r>
              <a:rPr lang="en-US" altLang="ko-KR" sz="2200" dirty="0"/>
              <a:t>dipole steerer)</a:t>
            </a:r>
          </a:p>
          <a:p>
            <a:pPr marL="536575" indent="-263525" fontAlgn="base">
              <a:buFontTx/>
              <a:buChar char="-"/>
            </a:pPr>
            <a:r>
              <a:rPr lang="en-US" altLang="ko-KR" sz="2200" dirty="0"/>
              <a:t>Beam transverse profile (</a:t>
            </a:r>
            <a:r>
              <a:rPr lang="en-US" altLang="ko-KR" sz="2200" dirty="0" err="1"/>
              <a:t>wirescanner</a:t>
            </a:r>
            <a:r>
              <a:rPr lang="en-US" altLang="ko-KR" sz="2200" dirty="0"/>
              <a:t>)</a:t>
            </a:r>
          </a:p>
          <a:p>
            <a:pPr marL="536575" indent="-263525" fontAlgn="base">
              <a:buFontTx/>
              <a:buChar char="-"/>
            </a:pPr>
            <a:r>
              <a:rPr lang="en-US" altLang="ko-KR" sz="2200" dirty="0"/>
              <a:t>Beam longitudinal profiles (Fast Faraday Cup)</a:t>
            </a:r>
          </a:p>
          <a:p>
            <a:pPr marL="536575" indent="-263525" fontAlgn="base">
              <a:buFontTx/>
              <a:buChar char="-"/>
            </a:pPr>
            <a:r>
              <a:rPr lang="en-US" altLang="ko-KR" sz="2200" dirty="0"/>
              <a:t>Transverse matching (wirescanner)</a:t>
            </a:r>
          </a:p>
          <a:p>
            <a:pPr marL="536575" indent="-263525" fontAlgn="base">
              <a:buFontTx/>
              <a:buChar char="-"/>
            </a:pPr>
            <a:endParaRPr lang="en-US" altLang="ko-KR" sz="2000" dirty="0"/>
          </a:p>
          <a:p>
            <a:r>
              <a:rPr lang="en-US" altLang="ko-KR" b="1" dirty="0"/>
              <a:t>Physics applications for commissioning</a:t>
            </a:r>
          </a:p>
          <a:p>
            <a:pPr marL="536575" indent="-263525">
              <a:buFontTx/>
              <a:buChar char="-"/>
            </a:pPr>
            <a:r>
              <a:rPr lang="en-US" altLang="ko-KR" sz="2200" dirty="0"/>
              <a:t>BIPAM (Beam Input Parameters And Matching)</a:t>
            </a:r>
          </a:p>
          <a:p>
            <a:pPr marL="536575" indent="-263525">
              <a:buFontTx/>
              <a:buChar char="-"/>
            </a:pPr>
            <a:r>
              <a:rPr lang="en-US" altLang="ko-KR" sz="2200" dirty="0"/>
              <a:t>CAPS (Cavity Amplitude and Phase Scan)</a:t>
            </a:r>
          </a:p>
          <a:p>
            <a:pPr marL="536575" indent="-263525">
              <a:buFontTx/>
              <a:buChar char="-"/>
            </a:pPr>
            <a:r>
              <a:rPr lang="en-US" altLang="ko-KR" sz="2200" dirty="0"/>
              <a:t>Orbit correction application</a:t>
            </a:r>
          </a:p>
          <a:p>
            <a:pPr marL="536575" indent="-263525">
              <a:buFontTx/>
              <a:buChar char="-"/>
            </a:pPr>
            <a:r>
              <a:rPr lang="en-US" altLang="ko-KR" sz="2200" dirty="0"/>
              <a:t>Emittance data analysis &amp; wirescanner data analysis </a:t>
            </a:r>
          </a:p>
          <a:p>
            <a:endParaRPr lang="ko-KR" altLang="en-US" dirty="0"/>
          </a:p>
        </p:txBody>
      </p:sp>
      <p:sp>
        <p:nvSpPr>
          <p:cNvPr id="5" name="슬라이드 번호 개체 틀 2"/>
          <p:cNvSpPr txBox="1">
            <a:spLocks/>
          </p:cNvSpPr>
          <p:nvPr/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E3F3E-312A-4DBA-B1CF-08141468BDBF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229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11164821" cy="692696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LEBT beam parameter measurements</a:t>
            </a:r>
            <a:endParaRPr lang="ko-KR" altLang="en-US" sz="3600" dirty="0"/>
          </a:p>
        </p:txBody>
      </p:sp>
      <p:sp>
        <p:nvSpPr>
          <p:cNvPr id="4" name="내용 개체 틀 2"/>
          <p:cNvSpPr>
            <a:spLocks noGrp="1"/>
          </p:cNvSpPr>
          <p:nvPr>
            <p:ph sz="half" idx="2"/>
          </p:nvPr>
        </p:nvSpPr>
        <p:spPr>
          <a:xfrm>
            <a:off x="371364" y="944724"/>
            <a:ext cx="8424936" cy="2809554"/>
          </a:xfrm>
        </p:spPr>
        <p:txBody>
          <a:bodyPr>
            <a:normAutofit/>
          </a:bodyPr>
          <a:lstStyle/>
          <a:p>
            <a:pPr marL="179388" indent="-179388"/>
            <a:r>
              <a:rPr lang="en-US" altLang="ko-KR" sz="2200" dirty="0"/>
              <a:t>Beam parameter measurement </a:t>
            </a:r>
            <a:r>
              <a:rPr lang="en-US" altLang="ko-KR" sz="2000" dirty="0"/>
              <a:t>(Allison scanners, wirescanners)</a:t>
            </a:r>
          </a:p>
          <a:p>
            <a:pPr marL="179388" indent="0">
              <a:buNone/>
            </a:pPr>
            <a:r>
              <a:rPr lang="en-US" altLang="ko-KR" sz="2000" dirty="0"/>
              <a:t>- using emittance data or beam sizes of wirescanners</a:t>
            </a:r>
          </a:p>
          <a:p>
            <a:pPr marL="357188" indent="-177800">
              <a:buFontTx/>
              <a:buChar char="-"/>
            </a:pPr>
            <a:r>
              <a:rPr lang="en-US" altLang="ko-KR" sz="2000" dirty="0"/>
              <a:t>controlling beam optics</a:t>
            </a:r>
            <a:endParaRPr lang="en-US" altLang="ko-KR" dirty="0"/>
          </a:p>
          <a:p>
            <a:pPr marL="179388" indent="-179388"/>
            <a:r>
              <a:rPr lang="en-US" altLang="ko-KR" sz="2200" dirty="0"/>
              <a:t>Emittance measurement                                             </a:t>
            </a:r>
            <a:r>
              <a:rPr lang="en-US" altLang="ko-KR" sz="2000" dirty="0"/>
              <a:t>(Allison scanner, BIPAM, quad scan)</a:t>
            </a:r>
          </a:p>
          <a:p>
            <a:pPr marL="179388" indent="-179388"/>
            <a:r>
              <a:rPr lang="en-US" altLang="ko-KR" sz="2200" dirty="0"/>
              <a:t>Beams: </a:t>
            </a:r>
            <a:r>
              <a:rPr lang="en-US" altLang="ko-KR" sz="2000" dirty="0">
                <a:sym typeface="Symbol" panose="05050102010706020507" pitchFamily="18" charset="2"/>
              </a:rPr>
              <a:t>Ar</a:t>
            </a:r>
            <a:r>
              <a:rPr lang="en-US" altLang="ko-KR" sz="2000" baseline="30000" dirty="0">
                <a:sym typeface="Symbol" panose="05050102010706020507" pitchFamily="18" charset="2"/>
              </a:rPr>
              <a:t>9+</a:t>
            </a:r>
            <a:r>
              <a:rPr lang="en-US" altLang="ko-KR" sz="2000" dirty="0">
                <a:sym typeface="Symbol" panose="05050102010706020507" pitchFamily="18" charset="2"/>
              </a:rPr>
              <a:t>, Ar</a:t>
            </a:r>
            <a:r>
              <a:rPr lang="en-US" altLang="ko-KR" sz="2000" baseline="30000" dirty="0">
                <a:sym typeface="Symbol" panose="05050102010706020507" pitchFamily="18" charset="2"/>
              </a:rPr>
              <a:t>8+</a:t>
            </a:r>
            <a:r>
              <a:rPr lang="en-US" altLang="ko-KR" sz="2000" dirty="0">
                <a:sym typeface="Symbol" panose="05050102010706020507" pitchFamily="18" charset="2"/>
              </a:rPr>
              <a:t>, O</a:t>
            </a:r>
            <a:r>
              <a:rPr lang="en-US" altLang="ko-KR" sz="2000" baseline="30000" dirty="0">
                <a:sym typeface="Symbol" panose="05050102010706020507" pitchFamily="18" charset="2"/>
              </a:rPr>
              <a:t>6+</a:t>
            </a:r>
            <a:r>
              <a:rPr lang="en-US" altLang="ko-KR" sz="2000" dirty="0">
                <a:sym typeface="Symbol" panose="05050102010706020507" pitchFamily="18" charset="2"/>
              </a:rPr>
              <a:t>, Ne</a:t>
            </a:r>
            <a:r>
              <a:rPr lang="en-US" altLang="ko-KR" sz="2000" baseline="30000" dirty="0">
                <a:sym typeface="Symbol" panose="05050102010706020507" pitchFamily="18" charset="2"/>
              </a:rPr>
              <a:t>4+</a:t>
            </a:r>
            <a:r>
              <a:rPr lang="en-US" altLang="ko-KR" sz="2000" dirty="0">
                <a:sym typeface="Symbol" panose="05050102010706020507" pitchFamily="18" charset="2"/>
              </a:rPr>
              <a:t>, He</a:t>
            </a:r>
            <a:r>
              <a:rPr lang="en-US" altLang="ko-KR" sz="2000" baseline="30000" dirty="0">
                <a:sym typeface="Symbol" panose="05050102010706020507" pitchFamily="18" charset="2"/>
              </a:rPr>
              <a:t>2+</a:t>
            </a:r>
            <a:r>
              <a:rPr lang="en-US" altLang="ko-KR" sz="2000" dirty="0">
                <a:sym typeface="Symbol" panose="05050102010706020507" pitchFamily="18" charset="2"/>
              </a:rPr>
              <a:t>, proton</a:t>
            </a:r>
            <a:endParaRPr lang="en-US" altLang="ko-KR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3247060"/>
            <a:ext cx="5760640" cy="360232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3A744A3-CFC6-4AAB-BB9B-24D3DA0847A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192" y="1196572"/>
            <a:ext cx="2830632" cy="2772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7588" y="3307230"/>
            <a:ext cx="376635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BIPAM: beam emittance &amp; parameters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211849" y="1842084"/>
            <a:ext cx="168464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Beam emittance</a:t>
            </a:r>
          </a:p>
          <a:p>
            <a:r>
              <a:rPr lang="en-US" altLang="ko-KR" sz="1600" dirty="0"/>
              <a:t>(Allison scanner)</a:t>
            </a:r>
            <a:endParaRPr lang="ko-KR" altLang="en-US" sz="16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23" y="3897052"/>
            <a:ext cx="2209675" cy="1767740"/>
          </a:xfrm>
          <a:prstGeom prst="rect">
            <a:avLst/>
          </a:prstGeom>
        </p:spPr>
      </p:pic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586300"/>
              </p:ext>
            </p:extLst>
          </p:nvPr>
        </p:nvGraphicFramePr>
        <p:xfrm>
          <a:off x="7977654" y="5898976"/>
          <a:ext cx="3505263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421">
                  <a:extLst>
                    <a:ext uri="{9D8B030D-6E8A-4147-A177-3AD203B41FA5}">
                      <a16:colId xmlns:a16="http://schemas.microsoft.com/office/drawing/2014/main" val="1721267767"/>
                    </a:ext>
                  </a:extLst>
                </a:gridCol>
                <a:gridCol w="1168421">
                  <a:extLst>
                    <a:ext uri="{9D8B030D-6E8A-4147-A177-3AD203B41FA5}">
                      <a16:colId xmlns:a16="http://schemas.microsoft.com/office/drawing/2014/main" val="92529380"/>
                    </a:ext>
                  </a:extLst>
                </a:gridCol>
                <a:gridCol w="1168421">
                  <a:extLst>
                    <a:ext uri="{9D8B030D-6E8A-4147-A177-3AD203B41FA5}">
                      <a16:colId xmlns:a16="http://schemas.microsoft.com/office/drawing/2014/main" val="1184649064"/>
                    </a:ext>
                  </a:extLst>
                </a:gridCol>
              </a:tblGrid>
              <a:tr h="284616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 X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Y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069434"/>
                  </a:ext>
                </a:extLst>
              </a:tr>
              <a:tr h="2846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Allison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0.048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0.067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321718"/>
                  </a:ext>
                </a:extLst>
              </a:tr>
              <a:tr h="2846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Quad Scan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0.041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0.038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4759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710609" y="5612607"/>
            <a:ext cx="225927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emittance comparison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078761" y="3933057"/>
            <a:ext cx="182293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Quad scan </a:t>
            </a:r>
          </a:p>
          <a:p>
            <a:r>
              <a:rPr lang="en-US" altLang="ko-KR" sz="1600" dirty="0"/>
              <a:t>(beam emittance)</a:t>
            </a:r>
          </a:p>
        </p:txBody>
      </p:sp>
    </p:spTree>
    <p:extLst>
      <p:ext uri="{BB962C8B-B14F-4D97-AF65-F5344CB8AC3E}">
        <p14:creationId xmlns:p14="http://schemas.microsoft.com/office/powerpoint/2010/main" val="99731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016"/>
            <a:ext cx="121920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LEBT beam measurements</a:t>
            </a:r>
            <a:br>
              <a:rPr lang="en-US" altLang="ko-KR" dirty="0"/>
            </a:br>
            <a:r>
              <a:rPr lang="en-US" altLang="ko-KR" sz="2700" dirty="0"/>
              <a:t>for various beams </a:t>
            </a:r>
            <a:endParaRPr lang="ko-KR" altLang="en-US" sz="27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99356" y="944355"/>
            <a:ext cx="1155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- By using the Allison data and wirescanner data, we established beam matching to RFQ. </a:t>
            </a:r>
          </a:p>
          <a:p>
            <a:r>
              <a:rPr lang="en-US" altLang="ko-KR" dirty="0"/>
              <a:t> - Beam dynamics: using TRACK or DYNAC codes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778824" y="6525344"/>
            <a:ext cx="2133600" cy="216024"/>
          </a:xfrm>
          <a:prstGeom prst="rect">
            <a:avLst/>
          </a:prstGeom>
        </p:spPr>
        <p:txBody>
          <a:bodyPr/>
          <a:lstStyle/>
          <a:p>
            <a:fld id="{8ECE3F3E-312A-4DBA-B1CF-08141468BDBF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5416" y="3611438"/>
            <a:ext cx="3926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Initial result of Allison scanner Ne4+</a:t>
            </a:r>
            <a:endParaRPr lang="ko-KR" alt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93587" y="5822104"/>
            <a:ext cx="472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Allison result after adjusting quadrupoles </a:t>
            </a:r>
          </a:p>
          <a:p>
            <a:pPr algn="ctr"/>
            <a:r>
              <a:rPr lang="en-US" altLang="ko-KR" sz="1600" dirty="0"/>
              <a:t>for Ne4+</a:t>
            </a:r>
            <a:endParaRPr lang="ko-KR" altLang="en-US" sz="16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5" y="1681246"/>
            <a:ext cx="4722293" cy="189161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5" y="3957034"/>
            <a:ext cx="4722293" cy="18926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96000" y="5875856"/>
            <a:ext cx="4722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TRACK results after beam matching to RFQ</a:t>
            </a:r>
            <a:endParaRPr lang="ko-KR" altLang="en-US" sz="16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17" y="1681246"/>
            <a:ext cx="6004852" cy="41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903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TACMtg_20120510_ECR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RAON_홍길동</Template>
  <TotalTime>89508</TotalTime>
  <Words>2147</Words>
  <Application>Microsoft Office PowerPoint</Application>
  <PresentationFormat>와이드스크린</PresentationFormat>
  <Paragraphs>390</Paragraphs>
  <Slides>30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30</vt:i4>
      </vt:variant>
    </vt:vector>
  </HeadingPairs>
  <TitlesOfParts>
    <vt:vector size="40" baseType="lpstr">
      <vt:lpstr>MS PGothic</vt:lpstr>
      <vt:lpstr>나눔고딕</vt:lpstr>
      <vt:lpstr>맑은 고딕</vt:lpstr>
      <vt:lpstr>바탕</vt:lpstr>
      <vt:lpstr>Arial</vt:lpstr>
      <vt:lpstr>Calibri</vt:lpstr>
      <vt:lpstr>Symbol</vt:lpstr>
      <vt:lpstr>Wingdings</vt:lpstr>
      <vt:lpstr>TACMtg_20120510_ECRIS</vt:lpstr>
      <vt:lpstr>디자인 사용자 지정</vt:lpstr>
      <vt:lpstr>Status of the RAON Heavy Ion Accelerator</vt:lpstr>
      <vt:lpstr>The RAON Facility</vt:lpstr>
      <vt:lpstr>Accelerator Systems</vt:lpstr>
      <vt:lpstr>Accelerator Systems Construction Phase 1 &amp; 2</vt:lpstr>
      <vt:lpstr>Accelerator Systems Low Energy Superconducting Linac (SCL3)</vt:lpstr>
      <vt:lpstr>The RAON Injector</vt:lpstr>
      <vt:lpstr>Beam Commissioning</vt:lpstr>
      <vt:lpstr>LEBT beam parameter measurements</vt:lpstr>
      <vt:lpstr>LEBT beam measurements for various beams </vt:lpstr>
      <vt:lpstr>Wire-scanner and TRACK in LEBT for various beams</vt:lpstr>
      <vt:lpstr>LEBT wire-scanner measurements for various beams</vt:lpstr>
      <vt:lpstr>Matching to RFQ</vt:lpstr>
      <vt:lpstr>RFQ RF set-point</vt:lpstr>
      <vt:lpstr>Off-axis injection affects RFQ output beam</vt:lpstr>
      <vt:lpstr>MEBT beam emittance</vt:lpstr>
      <vt:lpstr>MEBT Beam profile Exp. vs Simulation</vt:lpstr>
      <vt:lpstr>Ar8+ beam in Injector and SCL3</vt:lpstr>
      <vt:lpstr>RAON Superconducting Linac</vt:lpstr>
      <vt:lpstr>SCL3 Diagnostics and Phase Scan</vt:lpstr>
      <vt:lpstr>Beam Commissioning of SCL3 </vt:lpstr>
      <vt:lpstr>2023 Ar9+ beam commissioning</vt:lpstr>
      <vt:lpstr>2024 Ar8+ beam commissioning </vt:lpstr>
      <vt:lpstr>BPM phase jitters improved</vt:lpstr>
      <vt:lpstr>Beam Loss and RF control in SCL3 </vt:lpstr>
      <vt:lpstr>Beam Loss &amp; Longitudinal Acceptance</vt:lpstr>
      <vt:lpstr>Stripped Ar+18 beam to the NDPS (neutron facility) 2024.06.12.</vt:lpstr>
      <vt:lpstr>First Rare Isotope Beam Acceleration</vt:lpstr>
      <vt:lpstr>Summary</vt:lpstr>
      <vt:lpstr>Summary</vt:lpstr>
      <vt:lpstr>Accelerator Systems SRF Test Facility &amp; Cavity Tests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RISP-PC10</dc:creator>
  <cp:lastModifiedBy>raon raon</cp:lastModifiedBy>
  <cp:revision>2133</cp:revision>
  <cp:lastPrinted>2016-10-25T01:27:27Z</cp:lastPrinted>
  <dcterms:created xsi:type="dcterms:W3CDTF">2014-08-14T02:20:08Z</dcterms:created>
  <dcterms:modified xsi:type="dcterms:W3CDTF">2024-11-14T22:24:32Z</dcterms:modified>
</cp:coreProperties>
</file>