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0"/>
  </p:notesMasterIdLst>
  <p:sldIdLst>
    <p:sldId id="299" r:id="rId2"/>
    <p:sldId id="300" r:id="rId3"/>
    <p:sldId id="301" r:id="rId4"/>
    <p:sldId id="302" r:id="rId5"/>
    <p:sldId id="303" r:id="rId6"/>
    <p:sldId id="312" r:id="rId7"/>
    <p:sldId id="313" r:id="rId8"/>
    <p:sldId id="314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6" r:id="rId18"/>
    <p:sldId id="32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mac05" initials="k" lastIdx="1" clrIdx="0">
    <p:extLst>
      <p:ext uri="{19B8F6BF-5375-455C-9EA6-DF929625EA0E}">
        <p15:presenceInfo xmlns:p15="http://schemas.microsoft.com/office/powerpoint/2012/main" userId="komac05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7979"/>
    <a:srgbClr val="B3B3B3"/>
    <a:srgbClr val="B6DF89"/>
    <a:srgbClr val="FFCC00"/>
    <a:srgbClr val="FF9900"/>
    <a:srgbClr val="72BFC5"/>
    <a:srgbClr val="BBE0E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9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55" d="100"/>
          <a:sy n="155" d="100"/>
        </p:scale>
        <p:origin x="5818" y="9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B17C0-E41B-49A0-812D-A3547C1FE59E}" type="datetimeFigureOut">
              <a:rPr lang="ko-KR" altLang="en-US" smtClean="0"/>
              <a:t>2024-11-13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D451F-F497-4AC4-AE40-71580E0D95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7538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370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및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539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표지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784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및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75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C139A1-3E9D-4339-A9CB-2F2CFED496D2}" type="datetimeFigureOut">
              <a:rPr lang="ko-KR" altLang="en-US" smtClean="0"/>
              <a:t>2024-11-13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427B5A-1F0A-45CF-A0C3-F70DBB1BCC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907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C139A1-3E9D-4339-A9CB-2F2CFED496D2}" type="datetimeFigureOut">
              <a:rPr lang="ko-KR" altLang="en-US" smtClean="0"/>
              <a:t>2024-11-13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7427B5A-1F0A-45CF-A0C3-F70DBB1BCC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3667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4DF45-DAFE-48F3-8592-16B695B65645}" type="datetimeFigureOut">
              <a:rPr lang="ko-KR" altLang="en-US" smtClean="0"/>
              <a:t>2024-11-13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CF0F-E79B-4101-81D0-4D772F170A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542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5" descr="로고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9" y="6445250"/>
            <a:ext cx="14065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25"/>
          <p:cNvSpPr>
            <a:spLocks noChangeAspect="1" noChangeArrowheads="1"/>
          </p:cNvSpPr>
          <p:nvPr userDrawn="1"/>
        </p:nvSpPr>
        <p:spPr bwMode="auto">
          <a:xfrm>
            <a:off x="8711025" y="6489368"/>
            <a:ext cx="252000" cy="252000"/>
          </a:xfrm>
          <a:prstGeom prst="ellipse">
            <a:avLst/>
          </a:prstGeom>
          <a:solidFill>
            <a:srgbClr val="0066FF"/>
          </a:solidFill>
          <a:ln w="1905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algn="ctr" latinLnBrk="0"/>
            <a:fld id="{0BA2A915-2521-4773-A8EF-5FF3AC1C89E6}" type="slidenum">
              <a:rPr kumimoji="0" lang="ko-KR" altLang="en-US" sz="923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pPr algn="ctr" latinLnBrk="0"/>
              <a:t>‹#›</a:t>
            </a:fld>
            <a:endParaRPr kumimoji="0" lang="en-US" altLang="ko-KR" sz="923" dirty="0">
              <a:solidFill>
                <a:srgbClr val="FFFF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325" y="668209"/>
            <a:ext cx="1187403" cy="446190"/>
          </a:xfrm>
          <a:prstGeom prst="rect">
            <a:avLst/>
          </a:prstGeom>
          <a:effectLst/>
        </p:spPr>
      </p:pic>
      <p:cxnSp>
        <p:nvCxnSpPr>
          <p:cNvPr id="3" name="직선 연결선 2"/>
          <p:cNvCxnSpPr/>
          <p:nvPr userDrawn="1"/>
        </p:nvCxnSpPr>
        <p:spPr bwMode="auto">
          <a:xfrm>
            <a:off x="0" y="904952"/>
            <a:ext cx="7929325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8036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954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954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954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954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954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22041" algn="l" rtl="0" fontAlgn="base" latinLnBrk="1">
        <a:spcBef>
          <a:spcPct val="0"/>
        </a:spcBef>
        <a:spcAft>
          <a:spcPct val="0"/>
        </a:spcAft>
        <a:defRPr kumimoji="1" sz="2954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844083" algn="l" rtl="0" fontAlgn="base" latinLnBrk="1">
        <a:spcBef>
          <a:spcPct val="0"/>
        </a:spcBef>
        <a:spcAft>
          <a:spcPct val="0"/>
        </a:spcAft>
        <a:defRPr kumimoji="1" sz="2954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266124" algn="l" rtl="0" fontAlgn="base" latinLnBrk="1">
        <a:spcBef>
          <a:spcPct val="0"/>
        </a:spcBef>
        <a:spcAft>
          <a:spcPct val="0"/>
        </a:spcAft>
        <a:defRPr kumimoji="1" sz="2954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688165" algn="l" rtl="0" fontAlgn="base" latinLnBrk="1">
        <a:spcBef>
          <a:spcPct val="0"/>
        </a:spcBef>
        <a:spcAft>
          <a:spcPct val="0"/>
        </a:spcAft>
        <a:defRPr kumimoji="1" sz="2954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16531" indent="-316531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585">
          <a:solidFill>
            <a:schemeClr val="tx1"/>
          </a:solidFill>
          <a:latin typeface="+mn-lt"/>
          <a:ea typeface="+mn-ea"/>
        </a:defRPr>
      </a:lvl2pPr>
      <a:lvl3pPr marL="1055103" indent="-211021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215">
          <a:solidFill>
            <a:schemeClr val="tx1"/>
          </a:solidFill>
          <a:latin typeface="+mn-lt"/>
          <a:ea typeface="+mn-ea"/>
        </a:defRPr>
      </a:lvl3pPr>
      <a:lvl4pPr marL="1477145" indent="-211021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846">
          <a:solidFill>
            <a:schemeClr val="tx1"/>
          </a:solidFill>
          <a:latin typeface="+mn-lt"/>
          <a:ea typeface="+mn-ea"/>
        </a:defRPr>
      </a:lvl4pPr>
      <a:lvl5pPr marL="1899186" indent="-211021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5pPr>
      <a:lvl6pPr marL="2321227" indent="-211021" algn="l" rtl="0" fontAlgn="base" latinLnBrk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6pPr>
      <a:lvl7pPr marL="2743269" indent="-211021" algn="l" rtl="0" fontAlgn="base" latinLnBrk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7pPr>
      <a:lvl8pPr marL="3165310" indent="-211021" algn="l" rtl="0" fontAlgn="base" latinLnBrk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8pPr>
      <a:lvl9pPr marL="3587351" indent="-211021" algn="l" rtl="0" fontAlgn="base" latinLnBrk="1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1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85776" y="2414546"/>
            <a:ext cx="80881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Development of EPICS-based </a:t>
            </a:r>
            <a:r>
              <a:rPr lang="en-US" altLang="ko-KR" sz="2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DAQ system </a:t>
            </a:r>
            <a:r>
              <a:rPr lang="en-US" altLang="ko-KR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 </a:t>
            </a:r>
            <a:r>
              <a:rPr lang="en-US" altLang="ko-KR" sz="2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real-time data acquisition during beam and RF operation</a:t>
            </a:r>
            <a:endParaRPr lang="ko-KR" altLang="ko-KR" sz="2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934988" y="4527812"/>
            <a:ext cx="52740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5943600" algn="r"/>
              </a:tabLst>
            </a:pPr>
            <a:endParaRPr lang="en-US" altLang="ko-K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tabLst>
                <a:tab pos="5943600" algn="r"/>
              </a:tabLst>
            </a:pPr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2024.11.14</a:t>
            </a:r>
          </a:p>
          <a:p>
            <a:pPr algn="ctr">
              <a:tabLst>
                <a:tab pos="5943600" algn="r"/>
              </a:tabLst>
            </a:pPr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KOMAC, KAERI</a:t>
            </a:r>
          </a:p>
          <a:p>
            <a:pPr algn="ctr">
              <a:tabLst>
                <a:tab pos="5943600" algn="r"/>
              </a:tabLst>
            </a:pPr>
            <a:r>
              <a:rPr lang="en-US" altLang="ko-K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YOUNG-GI SONG</a:t>
            </a:r>
            <a:endParaRPr lang="en-US" altLang="ko-K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304" y="604535"/>
            <a:ext cx="430278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i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ICABU’2024</a:t>
            </a:r>
          </a:p>
          <a:p>
            <a:pPr>
              <a:lnSpc>
                <a:spcPct val="150000"/>
              </a:lnSpc>
            </a:pPr>
            <a:r>
              <a:rPr lang="en-US" altLang="ko-KR" sz="1000" b="1" i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26</a:t>
            </a:r>
            <a:r>
              <a:rPr lang="en-US" altLang="ko-KR" sz="1000" b="1" i="1" baseline="30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th</a:t>
            </a:r>
            <a:r>
              <a:rPr lang="en-US" altLang="ko-KR" sz="1000" b="1" i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International Conference on Accelerator and Beam Utilizations</a:t>
            </a:r>
            <a:endParaRPr lang="ko-KR" altLang="en-US" sz="1100" b="1" i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174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581556" y="1700219"/>
            <a:ext cx="1164591" cy="438740"/>
          </a:xfrm>
          <a:prstGeom prst="rect">
            <a:avLst/>
          </a:prstGeom>
          <a:solidFill>
            <a:srgbClr val="206D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COOLING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863416" y="1519809"/>
            <a:ext cx="984250" cy="438740"/>
          </a:xfrm>
          <a:prstGeom prst="rect">
            <a:avLst/>
          </a:prstGeom>
          <a:solidFill>
            <a:srgbClr val="206D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BEAM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꺾인 연결선 10"/>
          <p:cNvCxnSpPr>
            <a:stCxn id="8" idx="2"/>
          </p:cNvCxnSpPr>
          <p:nvPr/>
        </p:nvCxnSpPr>
        <p:spPr>
          <a:xfrm rot="16200000" flipH="1">
            <a:off x="726186" y="3576625"/>
            <a:ext cx="3557492" cy="682160"/>
          </a:xfrm>
          <a:prstGeom prst="bentConnector3">
            <a:avLst/>
          </a:prstGeom>
          <a:ln w="28575">
            <a:solidFill>
              <a:srgbClr val="206D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86367" y="3045648"/>
            <a:ext cx="12586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temperature</a:t>
            </a:r>
            <a:endParaRPr lang="ko-KR" altLang="en-US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8484" y="2747839"/>
            <a:ext cx="917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pressure</a:t>
            </a:r>
            <a:endParaRPr lang="ko-KR" altLang="en-US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꺾인 연결선 15"/>
          <p:cNvCxnSpPr>
            <a:stCxn id="9" idx="2"/>
          </p:cNvCxnSpPr>
          <p:nvPr/>
        </p:nvCxnSpPr>
        <p:spPr>
          <a:xfrm rot="16200000" flipH="1">
            <a:off x="3150018" y="3164072"/>
            <a:ext cx="2903170" cy="492124"/>
          </a:xfrm>
          <a:prstGeom prst="bentConnector3">
            <a:avLst/>
          </a:prstGeom>
          <a:ln w="28575">
            <a:solidFill>
              <a:srgbClr val="206D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08344" y="2838993"/>
            <a:ext cx="808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current</a:t>
            </a:r>
            <a:endParaRPr lang="ko-KR" altLang="en-US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53907" y="2545235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position</a:t>
            </a:r>
            <a:endParaRPr lang="ko-KR" altLang="en-US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63437" y="3630851"/>
            <a:ext cx="691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phase</a:t>
            </a:r>
            <a:endParaRPr lang="ko-KR" altLang="en-US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7516633" y="1682151"/>
            <a:ext cx="1090588" cy="438740"/>
          </a:xfrm>
          <a:prstGeom prst="rect">
            <a:avLst/>
          </a:prstGeom>
          <a:solidFill>
            <a:srgbClr val="206D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HPRF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꺾인 연결선 21"/>
          <p:cNvCxnSpPr>
            <a:stCxn id="21" idx="2"/>
          </p:cNvCxnSpPr>
          <p:nvPr/>
        </p:nvCxnSpPr>
        <p:spPr>
          <a:xfrm rot="16200000" flipH="1">
            <a:off x="6904593" y="3278225"/>
            <a:ext cx="2661196" cy="346528"/>
          </a:xfrm>
          <a:prstGeom prst="bentConnector3">
            <a:avLst/>
          </a:prstGeom>
          <a:ln w="28575">
            <a:solidFill>
              <a:srgbClr val="206D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178436" y="2274417"/>
            <a:ext cx="1185887" cy="438740"/>
          </a:xfrm>
          <a:prstGeom prst="rect">
            <a:avLst/>
          </a:prstGeom>
          <a:solidFill>
            <a:srgbClr val="206D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VACUUM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꺾인 연결선 24"/>
          <p:cNvCxnSpPr>
            <a:stCxn id="24" idx="2"/>
          </p:cNvCxnSpPr>
          <p:nvPr/>
        </p:nvCxnSpPr>
        <p:spPr>
          <a:xfrm rot="16200000" flipH="1">
            <a:off x="-147938" y="3632475"/>
            <a:ext cx="2026798" cy="188162"/>
          </a:xfrm>
          <a:prstGeom prst="bentConnector3">
            <a:avLst/>
          </a:prstGeom>
          <a:ln w="28575">
            <a:solidFill>
              <a:srgbClr val="206D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94651" y="3251576"/>
            <a:ext cx="665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levels</a:t>
            </a:r>
            <a:endParaRPr lang="ko-KR" altLang="en-US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5773381" y="1658589"/>
            <a:ext cx="1041783" cy="438740"/>
          </a:xfrm>
          <a:prstGeom prst="rect">
            <a:avLst/>
          </a:prstGeom>
          <a:solidFill>
            <a:srgbClr val="206D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POWER</a:t>
            </a:r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꺾인 연결선 29"/>
          <p:cNvCxnSpPr>
            <a:stCxn id="29" idx="2"/>
          </p:cNvCxnSpPr>
          <p:nvPr/>
        </p:nvCxnSpPr>
        <p:spPr>
          <a:xfrm rot="16200000" flipH="1">
            <a:off x="5219638" y="3171964"/>
            <a:ext cx="2567352" cy="418082"/>
          </a:xfrm>
          <a:prstGeom prst="bentConnector3">
            <a:avLst/>
          </a:prstGeom>
          <a:ln w="28575">
            <a:solidFill>
              <a:srgbClr val="206D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327401" y="2676188"/>
            <a:ext cx="808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current</a:t>
            </a:r>
            <a:endParaRPr lang="ko-KR" altLang="en-US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15426" y="2120890"/>
            <a:ext cx="744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profile</a:t>
            </a:r>
            <a:endParaRPr lang="ko-KR" altLang="en-US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83529" y="2274521"/>
            <a:ext cx="691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phase</a:t>
            </a:r>
            <a:endParaRPr lang="ko-KR" altLang="en-US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84080" y="3436738"/>
            <a:ext cx="1056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amplitude</a:t>
            </a:r>
            <a:endParaRPr lang="ko-KR" altLang="en-US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0" y="4130674"/>
            <a:ext cx="9144000" cy="2727326"/>
            <a:chOff x="0" y="4130674"/>
            <a:chExt cx="9144000" cy="2727326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30674"/>
              <a:ext cx="9144000" cy="2727326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89908" y="4933514"/>
              <a:ext cx="20861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rgbClr val="0086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KOMAC </a:t>
              </a:r>
              <a:r>
                <a:rPr lang="en-US" altLang="ko-KR" sz="2800" b="1" dirty="0" smtClean="0">
                  <a:solidFill>
                    <a:srgbClr val="0086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DAQ</a:t>
              </a:r>
              <a:endParaRPr lang="ko-KR" altLang="en-US" sz="2800" b="1" dirty="0">
                <a:solidFill>
                  <a:srgbClr val="0086EA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2264" y="5985053"/>
              <a:ext cx="8959471" cy="7078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Key functions of a DAQ system include signal conditioning, analog-to-digital conversion (ADC), data processing, and feedback or control</a:t>
              </a:r>
              <a:endParaRPr lang="ko-KR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779300" y="923058"/>
            <a:ext cx="671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Collect and analyze data from various sensors and detectors</a:t>
            </a:r>
            <a:endParaRPr lang="ko-KR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3385" y="241873"/>
            <a:ext cx="862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DAQ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10263" y="2233973"/>
            <a:ext cx="8085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voltage</a:t>
            </a:r>
            <a:endParaRPr lang="ko-KR" altLang="en-US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62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560977"/>
              </p:ext>
            </p:extLst>
          </p:nvPr>
        </p:nvGraphicFramePr>
        <p:xfrm>
          <a:off x="441529" y="2872597"/>
          <a:ext cx="8219392" cy="345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7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1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17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Feature</a:t>
                      </a:r>
                      <a:endParaRPr lang="ko-KR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Slow DAQ</a:t>
                      </a:r>
                      <a:endParaRPr lang="ko-KR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Fast DAQ</a:t>
                      </a:r>
                      <a:endParaRPr lang="ko-KR" alt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7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Sampling Rate</a:t>
                      </a:r>
                      <a:endParaRPr lang="ko-KR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 (Hz to kHz)</a:t>
                      </a:r>
                      <a:endParaRPr lang="ko-KR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 (MHz to GHz)</a:t>
                      </a:r>
                      <a:endParaRPr lang="ko-KR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17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Type</a:t>
                      </a:r>
                      <a:endParaRPr lang="ko-KR" alt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Slowly changing parameters</a:t>
                      </a:r>
                      <a:endParaRPr lang="ko-KR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Rapidly changing signals</a:t>
                      </a:r>
                      <a:endParaRPr lang="ko-KR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17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Latency</a:t>
                      </a:r>
                      <a:endParaRPr lang="ko-KR" alt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 latency</a:t>
                      </a:r>
                      <a:endParaRPr lang="ko-KR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 latency, real-time capability</a:t>
                      </a:r>
                      <a:endParaRPr lang="ko-KR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17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Usage</a:t>
                      </a:r>
                      <a:endParaRPr lang="ko-KR" alt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Long-term monitoring</a:t>
                      </a:r>
                      <a:endParaRPr lang="ko-KR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Real-time feedback and control</a:t>
                      </a:r>
                      <a:endParaRPr lang="ko-KR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17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 Data</a:t>
                      </a:r>
                      <a:endParaRPr lang="ko-KR" alt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Temperature, vacuum, power status</a:t>
                      </a:r>
                      <a:endParaRPr lang="ko-KR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Beam position, RF phase, beam losses</a:t>
                      </a:r>
                      <a:endParaRPr lang="ko-KR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17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Hardware</a:t>
                      </a:r>
                      <a:endParaRPr lang="ko-KR" alt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Basic ADCs, lower bandwidth</a:t>
                      </a:r>
                      <a:endParaRPr lang="ko-KR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High-speed ADCs, FPGAs, DSPs</a:t>
                      </a:r>
                      <a:endParaRPr lang="ko-KR" alt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3386" y="1049403"/>
            <a:ext cx="8878472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Calibri" panose="020F0502020204030204" pitchFamily="34" charset="0"/>
                <a:ea typeface="HY헤드라인M" panose="02030600000101010101" pitchFamily="18" charset="-127"/>
                <a:cs typeface="Calibri" panose="020F0502020204030204" pitchFamily="34" charset="0"/>
              </a:rPr>
              <a:t>Data acquisition system classified as slow DAQ and fast DAQ</a:t>
            </a:r>
          </a:p>
          <a:p>
            <a:pPr marL="285750" indent="-285750">
              <a:buFont typeface="Calibri" panose="020F0502020204030204" pitchFamily="34" charset="0"/>
              <a:buChar char="-"/>
            </a:pPr>
            <a:r>
              <a:rPr lang="en-US" altLang="ko-KR" sz="2000" b="1" dirty="0" smtClean="0">
                <a:latin typeface="Calibri" panose="020F0502020204030204" pitchFamily="34" charset="0"/>
                <a:ea typeface="HY헤드라인M" panose="02030600000101010101" pitchFamily="18" charset="-127"/>
                <a:cs typeface="Calibri" panose="020F0502020204030204" pitchFamily="34" charset="0"/>
              </a:rPr>
              <a:t>Slow DAQ</a:t>
            </a:r>
          </a:p>
          <a:p>
            <a:r>
              <a:rPr lang="en-US" altLang="ko-KR" sz="2000" dirty="0" smtClean="0">
                <a:latin typeface="Calibri" panose="020F0502020204030204" pitchFamily="34" charset="0"/>
                <a:ea typeface="HY헤드라인M" panose="02030600000101010101" pitchFamily="18" charset="-127"/>
                <a:cs typeface="Calibri" panose="020F0502020204030204" pitchFamily="34" charset="0"/>
              </a:rPr>
              <a:t>     long-term monitoring and control, logging data over hours or even years</a:t>
            </a:r>
          </a:p>
          <a:p>
            <a:pPr marL="285750" indent="-285750">
              <a:buFont typeface="Calibri" panose="020F0502020204030204" pitchFamily="34" charset="0"/>
              <a:buChar char="-"/>
            </a:pPr>
            <a:r>
              <a:rPr lang="en-US" altLang="ko-KR" sz="2000" b="1" dirty="0" smtClean="0">
                <a:latin typeface="Calibri" panose="020F0502020204030204" pitchFamily="34" charset="0"/>
                <a:ea typeface="HY헤드라인M" panose="02030600000101010101" pitchFamily="18" charset="-127"/>
                <a:cs typeface="Calibri" panose="020F0502020204030204" pitchFamily="34" charset="0"/>
              </a:rPr>
              <a:t>Fast DAQ</a:t>
            </a:r>
          </a:p>
          <a:p>
            <a:r>
              <a:rPr lang="en-US" altLang="ko-KR" sz="2000" dirty="0" smtClean="0">
                <a:latin typeface="Calibri" panose="020F0502020204030204" pitchFamily="34" charset="0"/>
                <a:ea typeface="HY헤드라인M" panose="02030600000101010101" pitchFamily="18" charset="-127"/>
                <a:cs typeface="Calibri" panose="020F0502020204030204" pitchFamily="34" charset="0"/>
              </a:rPr>
              <a:t>     precise, high-speed data acquisition needed in feedback loops and control system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3385" y="241873"/>
            <a:ext cx="2591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DAQs in KOMAC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28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3383" y="241873"/>
            <a:ext cx="4049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Types of DAQ, we’ve used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276" y="2753352"/>
            <a:ext cx="34347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altLang="ko-K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DAQ HW</a:t>
            </a:r>
          </a:p>
          <a:p>
            <a:pPr marL="266700" algn="just"/>
            <a:r>
              <a:rPr lang="en-US" altLang="ko-KR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Pentek</a:t>
            </a:r>
            <a:r>
              <a:rPr lang="en-US" altLang="ko-K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ADC</a:t>
            </a:r>
          </a:p>
          <a:p>
            <a:pPr marL="266700" algn="just"/>
            <a:r>
              <a:rPr lang="en-US" altLang="ko-K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ZYNQ </a:t>
            </a:r>
            <a:r>
              <a:rPr lang="en-US" altLang="ko-KR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SoM</a:t>
            </a:r>
            <a:r>
              <a:rPr lang="en-US" altLang="ko-K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+ ADC</a:t>
            </a:r>
          </a:p>
          <a:p>
            <a:pPr marL="266700" algn="just"/>
            <a:r>
              <a:rPr lang="en-US" altLang="ko-KR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Libera</a:t>
            </a:r>
            <a:r>
              <a:rPr lang="en-US" altLang="ko-K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ADC </a:t>
            </a:r>
          </a:p>
          <a:p>
            <a:pPr marL="266700" algn="just"/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NI PXI series</a:t>
            </a:r>
          </a:p>
          <a:p>
            <a:pPr marL="534988" indent="-173038" algn="just">
              <a:buFont typeface="Calibri" panose="020F0502020204030204" pitchFamily="34" charset="0"/>
              <a:buChar char="-"/>
            </a:pPr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PCI-6143</a:t>
            </a:r>
          </a:p>
          <a:p>
            <a:pPr marL="534988" indent="-173038" algn="just">
              <a:buFont typeface="Calibri" panose="020F0502020204030204" pitchFamily="34" charset="0"/>
              <a:buChar char="-"/>
            </a:pPr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cRIO-9068</a:t>
            </a:r>
          </a:p>
          <a:p>
            <a:pPr marL="534988" indent="-173038" algn="just">
              <a:buFont typeface="Calibri" panose="020F0502020204030204" pitchFamily="34" charset="0"/>
              <a:buChar char="-"/>
            </a:pPr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cDAQ-9137</a:t>
            </a:r>
          </a:p>
          <a:p>
            <a:pPr marL="266700" algn="just"/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Industry Pack ADC with VME64x</a:t>
            </a:r>
          </a:p>
          <a:p>
            <a:pPr marL="266700" algn="just"/>
            <a:r>
              <a:rPr lang="en-US" altLang="ko-K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ADLINK DAQe-2200 series</a:t>
            </a:r>
            <a:endParaRPr lang="en-US" altLang="ko-K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algn="just"/>
            <a:r>
              <a:rPr lang="en-US" altLang="ko-K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PLC</a:t>
            </a:r>
          </a:p>
          <a:p>
            <a:pPr marL="266700" algn="just"/>
            <a:r>
              <a:rPr lang="en-US" altLang="ko-K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MOXA series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2078" y="998468"/>
            <a:ext cx="789813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acquisition systems (DAQ) are crucial for several reasons:</a:t>
            </a:r>
          </a:p>
          <a:p>
            <a:pPr marL="285750" indent="-285750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Real-time monitoring </a:t>
            </a:r>
          </a:p>
          <a:p>
            <a:pPr marL="285750" indent="-285750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High data throughput</a:t>
            </a:r>
          </a:p>
          <a:p>
            <a:pPr marL="285750" indent="-285750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Trigger systems  </a:t>
            </a:r>
          </a:p>
          <a:p>
            <a:pPr marL="285750" indent="-285750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Event reconstruction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148" r="6889" b="3852"/>
          <a:stretch/>
        </p:blipFill>
        <p:spPr>
          <a:xfrm>
            <a:off x="3981396" y="2231942"/>
            <a:ext cx="4905158" cy="393384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7440869" y="4600012"/>
            <a:ext cx="1445686" cy="63054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5130" y="3418819"/>
            <a:ext cx="154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Timing system</a:t>
            </a:r>
            <a:endParaRPr lang="ko-KR" altLang="en-US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780992" y="5213411"/>
            <a:ext cx="1371600" cy="7942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33048" y="5404186"/>
            <a:ext cx="686315" cy="4126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BLM</a:t>
            </a:r>
            <a:endParaRPr lang="ko-KR" altLang="en-US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675343" y="2666282"/>
            <a:ext cx="1477249" cy="76613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1669" y="2598434"/>
            <a:ext cx="126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LINAC BPM</a:t>
            </a:r>
            <a:endParaRPr lang="ko-KR" altLang="en-US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79624" y="4903749"/>
            <a:ext cx="682733" cy="4126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LLRF</a:t>
            </a:r>
            <a:endParaRPr lang="ko-KR" altLang="en-US" b="1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047030" y="5404185"/>
            <a:ext cx="1416641" cy="60342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92070" y="5346582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 BPM</a:t>
            </a:r>
            <a:endParaRPr lang="ko-KR" altLang="en-US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7416671" y="3516195"/>
            <a:ext cx="1445686" cy="63054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4033721" y="2244134"/>
            <a:ext cx="1387277" cy="42270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33721" y="2179719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QMPS</a:t>
            </a:r>
            <a:endParaRPr lang="ko-KR" altLang="en-US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766469" y="3937347"/>
            <a:ext cx="1371600" cy="7942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21023" y="3866099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BCM</a:t>
            </a:r>
            <a:endParaRPr lang="ko-KR" altLang="en-US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033721" y="4083290"/>
            <a:ext cx="1428690" cy="55115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44604" y="4031067"/>
            <a:ext cx="1345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Vacuum PLC</a:t>
            </a:r>
            <a:endParaRPr lang="ko-KR" altLang="en-US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67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53385" y="241873"/>
            <a:ext cx="16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LLRF DAQ</a:t>
            </a:r>
            <a:endParaRPr lang="ko-KR" altLang="en-US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Picture 2" descr="C:\Documents and Settings\Administrator\Local Settings\Temporary Internet Files\Content.IE5\3PZRICDW\IMG_50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8" b="13281"/>
          <a:stretch>
            <a:fillRect/>
          </a:stretch>
        </p:blipFill>
        <p:spPr bwMode="auto">
          <a:xfrm>
            <a:off x="5063190" y="1009352"/>
            <a:ext cx="2124389" cy="107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7" y="3993390"/>
            <a:ext cx="4526466" cy="2428702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7465" y="3993390"/>
            <a:ext cx="4701829" cy="2428702"/>
          </a:xfrm>
          <a:prstGeom prst="rect">
            <a:avLst/>
          </a:prstGeom>
        </p:spPr>
      </p:pic>
      <p:sp>
        <p:nvSpPr>
          <p:cNvPr id="28" name="직사각형 27"/>
          <p:cNvSpPr/>
          <p:nvPr/>
        </p:nvSpPr>
        <p:spPr>
          <a:xfrm>
            <a:off x="286057" y="1009352"/>
            <a:ext cx="87236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 fontAlgn="base">
              <a:buFont typeface="Wingdings" panose="05000000000000000000" pitchFamily="2" charset="2"/>
              <a:buChar char="§"/>
            </a:pPr>
            <a:r>
              <a:rPr lang="en-US" altLang="ko-KR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LLRF </a:t>
            </a:r>
            <a:r>
              <a:rPr lang="en-US" altLang="ko-KR" sz="2000" kern="0" dirty="0">
                <a:solidFill>
                  <a:srgbClr val="000000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DAQ: </a:t>
            </a:r>
            <a:r>
              <a:rPr lang="en-US" altLang="ko-KR" sz="2000" b="1" kern="0" dirty="0"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PENTEK7142</a:t>
            </a:r>
          </a:p>
          <a:p>
            <a:pPr marL="361950" indent="-180975" algn="just" fontAlgn="base">
              <a:buFont typeface="Calibri" panose="020F0502020204030204" pitchFamily="34" charset="0"/>
              <a:buChar char="-"/>
            </a:pPr>
            <a:r>
              <a:rPr lang="en-US" altLang="ko-KR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Xilinx </a:t>
            </a:r>
            <a:r>
              <a:rPr lang="en-US" altLang="ko-KR" sz="2000" kern="0" dirty="0">
                <a:solidFill>
                  <a:srgbClr val="000000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Virtex-4 </a:t>
            </a:r>
            <a:r>
              <a:rPr lang="en-US" altLang="ko-KR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FPGA</a:t>
            </a:r>
          </a:p>
          <a:p>
            <a:pPr marL="361950" indent="-180975" algn="just" fontAlgn="base">
              <a:buFont typeface="Calibri" panose="020F0502020204030204" pitchFamily="34" charset="0"/>
              <a:buChar char="-"/>
            </a:pPr>
            <a:r>
              <a:rPr lang="en-US" altLang="ko-KR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ADC 4ch </a:t>
            </a:r>
            <a:r>
              <a:rPr lang="en-US" altLang="ko-KR" sz="2000" kern="0" dirty="0">
                <a:solidFill>
                  <a:srgbClr val="000000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125 MHz </a:t>
            </a:r>
            <a:r>
              <a:rPr lang="en-US" altLang="ko-KR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14bits</a:t>
            </a:r>
          </a:p>
          <a:p>
            <a:pPr marL="361950" indent="-180975" algn="just" fontAlgn="base">
              <a:buFont typeface="Calibri" panose="020F0502020204030204" pitchFamily="34" charset="0"/>
              <a:buChar char="-"/>
            </a:pPr>
            <a:r>
              <a:rPr lang="en-US" altLang="ko-KR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DAC 1ch </a:t>
            </a:r>
            <a:r>
              <a:rPr lang="en-US" altLang="ko-KR" sz="2000" kern="0" dirty="0">
                <a:solidFill>
                  <a:srgbClr val="000000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500 MHz </a:t>
            </a:r>
            <a:r>
              <a:rPr lang="en-US" altLang="ko-KR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16bits</a:t>
            </a:r>
          </a:p>
          <a:p>
            <a:pPr marL="180975" indent="-180975" algn="just" fontAlgn="base">
              <a:buFont typeface="Wingdings" panose="05000000000000000000" pitchFamily="2" charset="2"/>
              <a:buChar char="§"/>
            </a:pPr>
            <a:r>
              <a:rPr lang="en-US" altLang="ko-KR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RF </a:t>
            </a:r>
            <a:r>
              <a:rPr lang="en-US" altLang="ko-KR" sz="2000" kern="0" dirty="0">
                <a:solidFill>
                  <a:srgbClr val="000000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digital</a:t>
            </a:r>
            <a:r>
              <a:rPr lang="ko-KR" altLang="en-US" sz="2000" kern="0" dirty="0">
                <a:solidFill>
                  <a:srgbClr val="000000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 </a:t>
            </a:r>
            <a:r>
              <a:rPr lang="en-US" altLang="ko-KR" sz="2000" kern="0" dirty="0">
                <a:solidFill>
                  <a:srgbClr val="000000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feedback control </a:t>
            </a:r>
            <a:r>
              <a:rPr lang="en-US" altLang="ko-KR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system</a:t>
            </a:r>
          </a:p>
          <a:p>
            <a:pPr marL="361950" indent="-180975" algn="just" fontAlgn="base">
              <a:buFont typeface="Calibri" panose="020F0502020204030204" pitchFamily="34" charset="0"/>
              <a:buChar char="-"/>
            </a:pPr>
            <a:r>
              <a:rPr lang="en-US" altLang="ko-KR" sz="2000" kern="0" dirty="0">
                <a:solidFill>
                  <a:srgbClr val="000000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Control RF amplitude/phase</a:t>
            </a:r>
            <a:r>
              <a:rPr lang="ko-KR" altLang="en-US" sz="2000" kern="0" dirty="0">
                <a:solidFill>
                  <a:srgbClr val="000000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 </a:t>
            </a:r>
            <a:r>
              <a:rPr lang="en-US" altLang="ko-KR" sz="2000" kern="0" dirty="0">
                <a:solidFill>
                  <a:srgbClr val="000000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within 1% and 1</a:t>
            </a:r>
            <a:r>
              <a:rPr lang="en-US" altLang="ko-KR" sz="2000" dirty="0" smtClean="0"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  <a:sym typeface="Symbol" pitchFamily="18" charset="2"/>
              </a:rPr>
              <a:t>°</a:t>
            </a:r>
          </a:p>
          <a:p>
            <a:pPr marL="180975" indent="-180975" algn="just" fontAlgn="base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  <a:sym typeface="Symbol" pitchFamily="18" charset="2"/>
              </a:rPr>
              <a:t>Compensate for disturbances from beam loading effects</a:t>
            </a:r>
            <a:endParaRPr lang="en-US" altLang="ko-KR" sz="2000" dirty="0" smtClean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함초롬돋움" panose="020B0604000101010101" pitchFamily="50" charset="-127"/>
              <a:cs typeface="Calibri" panose="020F0502020204030204" pitchFamily="34" charset="0"/>
              <a:sym typeface="Symbol" pitchFamily="18" charset="2"/>
            </a:endParaRPr>
          </a:p>
          <a:p>
            <a:pPr marL="358775" indent="-185738" algn="just" fontAlgn="base">
              <a:buFont typeface="Calibri" panose="020F0502020204030204" pitchFamily="34" charset="0"/>
              <a:buChar char="-"/>
            </a:pPr>
            <a:r>
              <a:rPr lang="en-US" altLang="ko-KR" sz="2000" kern="0" dirty="0" smtClean="0"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Static feedforward : verification completed with 100MeV LINAC</a:t>
            </a:r>
          </a:p>
          <a:p>
            <a:pPr marL="358775" indent="-185738" algn="just" fontAlgn="base">
              <a:buFont typeface="Calibri" panose="020F0502020204030204" pitchFamily="34" charset="0"/>
              <a:buChar char="-"/>
            </a:pPr>
            <a:r>
              <a:rPr lang="en-US" altLang="ko-KR" sz="2000" kern="0" dirty="0" smtClean="0"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Adaptive feedforward : verification completed with dummy cavity</a:t>
            </a:r>
            <a:endParaRPr lang="en-US" altLang="ko-KR" sz="2000" kern="0" dirty="0">
              <a:latin typeface="Calibri" panose="020F0502020204030204" pitchFamily="34" charset="0"/>
              <a:ea typeface="함초롬돋움" panose="020B0604000101010101" pitchFamily="50" charset="-127"/>
              <a:cs typeface="Calibri" panose="020F0502020204030204" pitchFamily="34" charset="0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379" y="1864435"/>
            <a:ext cx="2124390" cy="130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5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그룹 42"/>
          <p:cNvGrpSpPr/>
          <p:nvPr/>
        </p:nvGrpSpPr>
        <p:grpSpPr>
          <a:xfrm>
            <a:off x="457199" y="3938055"/>
            <a:ext cx="3448165" cy="2615617"/>
            <a:chOff x="5252264" y="1149875"/>
            <a:chExt cx="3171423" cy="2378567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2264" y="1149875"/>
              <a:ext cx="3171423" cy="2378567"/>
            </a:xfrm>
            <a:prstGeom prst="rect">
              <a:avLst/>
            </a:prstGeom>
          </p:spPr>
        </p:pic>
        <p:cxnSp>
          <p:nvCxnSpPr>
            <p:cNvPr id="6" name="직선 화살표 연결선 5"/>
            <p:cNvCxnSpPr/>
            <p:nvPr/>
          </p:nvCxnSpPr>
          <p:spPr>
            <a:xfrm>
              <a:off x="6818714" y="1409878"/>
              <a:ext cx="0" cy="25679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화살표 연결선 6"/>
            <p:cNvCxnSpPr/>
            <p:nvPr/>
          </p:nvCxnSpPr>
          <p:spPr>
            <a:xfrm>
              <a:off x="6915009" y="1409878"/>
              <a:ext cx="0" cy="25679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화살표 연결선 7"/>
            <p:cNvCxnSpPr/>
            <p:nvPr/>
          </p:nvCxnSpPr>
          <p:spPr>
            <a:xfrm>
              <a:off x="7050489" y="1409878"/>
              <a:ext cx="0" cy="25679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화살표 연결선 8"/>
            <p:cNvCxnSpPr/>
            <p:nvPr/>
          </p:nvCxnSpPr>
          <p:spPr>
            <a:xfrm>
              <a:off x="7140766" y="1409878"/>
              <a:ext cx="0" cy="25679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화살표 연결선 9"/>
            <p:cNvCxnSpPr/>
            <p:nvPr/>
          </p:nvCxnSpPr>
          <p:spPr>
            <a:xfrm>
              <a:off x="6305123" y="1409878"/>
              <a:ext cx="0" cy="25679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화살표 연결선 10"/>
            <p:cNvCxnSpPr/>
            <p:nvPr/>
          </p:nvCxnSpPr>
          <p:spPr>
            <a:xfrm>
              <a:off x="6626117" y="1409878"/>
              <a:ext cx="0" cy="25679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782176" y="1185877"/>
              <a:ext cx="79320" cy="216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endParaRPr lang="ko-KR" altLang="en-US" sz="11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72777" y="1195908"/>
              <a:ext cx="431846" cy="216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trig</a:t>
              </a:r>
              <a:endParaRPr lang="ko-KR" altLang="en-US" sz="11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75349" y="1185877"/>
              <a:ext cx="79320" cy="203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endParaRPr lang="ko-KR" altLang="en-US" sz="1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43164" y="1185877"/>
              <a:ext cx="338199" cy="216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-x</a:t>
              </a:r>
              <a:endParaRPr lang="ko-KR" altLang="en-US" sz="11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71561" y="1185877"/>
              <a:ext cx="338199" cy="203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-y</a:t>
              </a:r>
              <a:endParaRPr lang="ko-KR" altLang="en-US" sz="1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57301" y="1195908"/>
              <a:ext cx="431846" cy="216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clk</a:t>
              </a:r>
              <a:endParaRPr lang="ko-KR" altLang="en-US" sz="11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23178" y="1637777"/>
              <a:ext cx="885384" cy="227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MVME3100</a:t>
              </a:r>
              <a:endParaRPr lang="ko-KR" altLang="en-US" sz="11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23178" y="2822310"/>
              <a:ext cx="885384" cy="227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Analog box</a:t>
              </a:r>
              <a:endParaRPr lang="ko-KR" alt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53385" y="241873"/>
            <a:ext cx="1650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BPM DAQ</a:t>
            </a:r>
            <a:endParaRPr lang="ko-KR" altLang="en-US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335031" y="988483"/>
            <a:ext cx="85708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 fontAlgn="base">
              <a:buFont typeface="Wingdings" panose="05000000000000000000" pitchFamily="2" charset="2"/>
              <a:buChar char="§"/>
            </a:pPr>
            <a:r>
              <a:rPr lang="en-US" altLang="ko-KR" sz="2000" kern="0" dirty="0">
                <a:solidFill>
                  <a:srgbClr val="000000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BPM DAQ </a:t>
            </a:r>
          </a:p>
          <a:p>
            <a:pPr marL="180975" indent="-180975" algn="just" fontAlgn="base">
              <a:buFont typeface="Calibri" panose="020F0502020204030204" pitchFamily="34" charset="0"/>
              <a:buChar char="-"/>
            </a:pPr>
            <a:r>
              <a:rPr lang="en-US" altLang="ko-KR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Acquire </a:t>
            </a:r>
            <a:r>
              <a:rPr lang="en-US" altLang="ko-KR" sz="2000" kern="0" dirty="0">
                <a:solidFill>
                  <a:srgbClr val="000000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bpm signals and </a:t>
            </a:r>
            <a:r>
              <a:rPr lang="en-US" altLang="ko-KR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generates </a:t>
            </a:r>
            <a:r>
              <a:rPr lang="en-US" altLang="ko-KR" sz="2000" kern="0" dirty="0">
                <a:solidFill>
                  <a:srgbClr val="000000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beam position, phase, </a:t>
            </a:r>
            <a:r>
              <a:rPr lang="en-US" altLang="ko-KR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current</a:t>
            </a:r>
          </a:p>
          <a:p>
            <a:pPr marL="180975" indent="-180975" algn="just" fontAlgn="base">
              <a:buFont typeface="Wingdings" panose="05000000000000000000" pitchFamily="2" charset="2"/>
              <a:buChar char="§"/>
            </a:pPr>
            <a:r>
              <a:rPr lang="en-US" altLang="ko-KR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BPM </a:t>
            </a:r>
            <a:r>
              <a:rPr lang="en-US" altLang="ko-KR" sz="2000" kern="0" dirty="0">
                <a:solidFill>
                  <a:srgbClr val="000000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DAQ: </a:t>
            </a:r>
            <a:r>
              <a:rPr lang="en-US" altLang="ko-KR" sz="2000" b="1" kern="0" dirty="0">
                <a:solidFill>
                  <a:srgbClr val="000000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PENTEK7142</a:t>
            </a:r>
          </a:p>
          <a:p>
            <a:pPr marL="180975" indent="-180975" algn="just" fontAlgn="base">
              <a:buFont typeface="Calibri" panose="020F0502020204030204" pitchFamily="34" charset="0"/>
              <a:buChar char="-"/>
            </a:pPr>
            <a:r>
              <a:rPr lang="en-US" altLang="ko-KR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Xilinx </a:t>
            </a:r>
            <a:r>
              <a:rPr lang="en-US" altLang="ko-KR" sz="2000" kern="0" dirty="0">
                <a:solidFill>
                  <a:srgbClr val="000000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Virtex-4 </a:t>
            </a:r>
            <a:r>
              <a:rPr lang="en-US" altLang="ko-KR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FPGA, ADC 4ch </a:t>
            </a:r>
            <a:r>
              <a:rPr lang="en-US" altLang="ko-KR" sz="2000" kern="0" dirty="0">
                <a:solidFill>
                  <a:srgbClr val="000000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125 MHz </a:t>
            </a:r>
            <a:r>
              <a:rPr lang="en-US" altLang="ko-KR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14bits, DAC 1ch </a:t>
            </a:r>
            <a:r>
              <a:rPr lang="en-US" altLang="ko-KR" sz="2000" kern="0" dirty="0">
                <a:solidFill>
                  <a:srgbClr val="000000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500 MHz </a:t>
            </a:r>
            <a:r>
              <a:rPr lang="en-US" altLang="ko-KR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16bits</a:t>
            </a:r>
            <a:endParaRPr lang="en-US" altLang="ko-KR" sz="2000" kern="0" dirty="0" smtClean="0">
              <a:solidFill>
                <a:srgbClr val="FF0000"/>
              </a:solidFill>
              <a:latin typeface="Calibri" panose="020F0502020204030204" pitchFamily="34" charset="0"/>
              <a:ea typeface="함초롬돋움" panose="020B0604000101010101" pitchFamily="50" charset="-127"/>
              <a:cs typeface="Calibri" panose="020F0502020204030204" pitchFamily="34" charset="0"/>
            </a:endParaRPr>
          </a:p>
          <a:p>
            <a:pPr marL="180975" indent="-180975" fontAlgn="base">
              <a:buFont typeface="Wingdings" panose="05000000000000000000" pitchFamily="2" charset="2"/>
              <a:buChar char="§"/>
            </a:pPr>
            <a:r>
              <a:rPr lang="en-US" altLang="ko-KR" sz="2000" b="1" kern="0" dirty="0" smtClean="0"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Reuse </a:t>
            </a:r>
            <a:r>
              <a:rPr lang="en-US" altLang="ko-KR" sz="2000" b="1" kern="0" dirty="0"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LLRF DAQ HW for BPM DAQ </a:t>
            </a:r>
            <a:r>
              <a:rPr lang="en-US" altLang="ko-KR" sz="2000" b="1" kern="0" dirty="0" smtClean="0"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(HW reliability) </a:t>
            </a:r>
            <a:endParaRPr lang="en-US" altLang="ko-KR" sz="2000" b="1" kern="0" dirty="0">
              <a:latin typeface="Calibri" panose="020F0502020204030204" pitchFamily="34" charset="0"/>
              <a:ea typeface="함초롬돋움" panose="020B0604000101010101" pitchFamily="50" charset="-127"/>
              <a:cs typeface="Calibri" panose="020F0502020204030204" pitchFamily="34" charset="0"/>
            </a:endParaRPr>
          </a:p>
          <a:p>
            <a:pPr marL="180975" lvl="1" indent="-180975" fontAlgn="base">
              <a:buFont typeface="Calibri" panose="020F0502020204030204" pitchFamily="34" charset="0"/>
              <a:buChar char="-"/>
            </a:pPr>
            <a:r>
              <a:rPr lang="en-US" altLang="ko-KR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Reduce development time </a:t>
            </a:r>
          </a:p>
          <a:p>
            <a:pPr marL="180975" lvl="1" indent="-180975" fontAlgn="base">
              <a:buFont typeface="Calibri" panose="020F0502020204030204" pitchFamily="34" charset="0"/>
              <a:buChar char="-"/>
            </a:pPr>
            <a:r>
              <a:rPr lang="en-US" altLang="ko-KR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Share spare parts with LLRF </a:t>
            </a:r>
          </a:p>
          <a:p>
            <a:pPr marL="180975" lvl="1" indent="-180975" fontAlgn="base">
              <a:buFont typeface="Calibri" panose="020F0502020204030204" pitchFamily="34" charset="0"/>
              <a:buChar char="-"/>
            </a:pPr>
            <a:r>
              <a:rPr lang="en-US" altLang="ko-KR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Cost </a:t>
            </a:r>
            <a:r>
              <a:rPr lang="en-US" altLang="ko-KR" sz="2000" kern="0" dirty="0">
                <a:solidFill>
                  <a:srgbClr val="000000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saving and efficient maintenance effects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5297517" y="2656388"/>
            <a:ext cx="3608373" cy="1108147"/>
            <a:chOff x="284000" y="3291123"/>
            <a:chExt cx="5218919" cy="1771241"/>
          </a:xfrm>
        </p:grpSpPr>
        <p:cxnSp>
          <p:nvCxnSpPr>
            <p:cNvPr id="22" name="직선 연결선 21"/>
            <p:cNvCxnSpPr>
              <a:endCxn id="36" idx="0"/>
            </p:cNvCxnSpPr>
            <p:nvPr/>
          </p:nvCxnSpPr>
          <p:spPr>
            <a:xfrm>
              <a:off x="3085506" y="3763266"/>
              <a:ext cx="1" cy="976278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3" name="직선 연결선 22"/>
            <p:cNvCxnSpPr/>
            <p:nvPr/>
          </p:nvCxnSpPr>
          <p:spPr>
            <a:xfrm flipV="1">
              <a:off x="1424701" y="4028244"/>
              <a:ext cx="2511465" cy="1388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4" name="직선 연결선 23"/>
            <p:cNvCxnSpPr/>
            <p:nvPr/>
          </p:nvCxnSpPr>
          <p:spPr>
            <a:xfrm>
              <a:off x="1430107" y="4270089"/>
              <a:ext cx="2501286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5" name="직선 연결선 24"/>
            <p:cNvCxnSpPr/>
            <p:nvPr/>
          </p:nvCxnSpPr>
          <p:spPr>
            <a:xfrm>
              <a:off x="1430107" y="4549594"/>
              <a:ext cx="2501286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6" name="직선 연결선 25"/>
            <p:cNvCxnSpPr/>
            <p:nvPr/>
          </p:nvCxnSpPr>
          <p:spPr>
            <a:xfrm>
              <a:off x="1430107" y="4829099"/>
              <a:ext cx="2501286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27" name="TextBox 59"/>
            <p:cNvSpPr txBox="1">
              <a:spLocks noChangeArrowheads="1"/>
            </p:cNvSpPr>
            <p:nvPr/>
          </p:nvSpPr>
          <p:spPr bwMode="auto">
            <a:xfrm>
              <a:off x="284000" y="3503714"/>
              <a:ext cx="1124927" cy="418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9pPr>
            </a:lstStyle>
            <a:p>
              <a:pPr algn="ctr" eaLnBrk="1" hangingPunct="1"/>
              <a:r>
                <a:rPr lang="en-US" altLang="ko-KR" sz="1100" dirty="0" err="1">
                  <a:latin typeface="Calibri" panose="020F0502020204030204" pitchFamily="34" charset="0"/>
                  <a:ea typeface="Microsoft YaHei" panose="020B0503020204020204" pitchFamily="34" charset="-122"/>
                  <a:cs typeface="Calibri" panose="020F0502020204030204" pitchFamily="34" charset="0"/>
                </a:rPr>
                <a:t>Linac</a:t>
              </a:r>
              <a:r>
                <a:rPr lang="en-US" altLang="ko-KR" sz="1100" dirty="0">
                  <a:latin typeface="Calibri" panose="020F0502020204030204" pitchFamily="34" charset="0"/>
                  <a:ea typeface="Microsoft YaHei" panose="020B0503020204020204" pitchFamily="34" charset="-122"/>
                  <a:cs typeface="Calibri" panose="020F0502020204030204" pitchFamily="34" charset="0"/>
                </a:rPr>
                <a:t> BPM</a:t>
              </a:r>
              <a:endParaRPr lang="ko-KR" altLang="en-US" sz="1100" dirty="0"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</a:endParaRPr>
            </a:p>
          </p:txBody>
        </p:sp>
        <p:pic>
          <p:nvPicPr>
            <p:cNvPr id="28" name="Picture 4" descr="C:\DOCUME~1\ADMINI~1\LOCALS~1\Temp\Hnc\BinData\EMB00000fd43189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9043" y="3857719"/>
              <a:ext cx="1573876" cy="1204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타원 28"/>
            <p:cNvSpPr/>
            <p:nvPr/>
          </p:nvSpPr>
          <p:spPr>
            <a:xfrm>
              <a:off x="2984578" y="3926434"/>
              <a:ext cx="201858" cy="200765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모서리가 둥근 직사각형 29"/>
            <p:cNvSpPr/>
            <p:nvPr/>
          </p:nvSpPr>
          <p:spPr>
            <a:xfrm>
              <a:off x="2144196" y="3953847"/>
              <a:ext cx="405248" cy="139753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 cap="flat" cmpd="sng" algn="ctr">
              <a:solidFill>
                <a:schemeClr val="bg2">
                  <a:lumMod val="25000"/>
                </a:schemeClr>
              </a:solidFill>
              <a:prstDash val="solid"/>
            </a:ln>
            <a:effectLst/>
          </p:spPr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1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굴림"/>
                <a:cs typeface="Calibri" panose="020F0502020204030204" pitchFamily="34" charset="0"/>
              </a:endParaRPr>
            </a:p>
          </p:txBody>
        </p:sp>
        <p:sp>
          <p:nvSpPr>
            <p:cNvPr id="31" name="TextBox 56"/>
            <p:cNvSpPr txBox="1">
              <a:spLocks noChangeArrowheads="1"/>
            </p:cNvSpPr>
            <p:nvPr/>
          </p:nvSpPr>
          <p:spPr bwMode="auto">
            <a:xfrm>
              <a:off x="1434081" y="3610408"/>
              <a:ext cx="1544056" cy="418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9pPr>
            </a:lstStyle>
            <a:p>
              <a:pPr eaLnBrk="1" hangingPunct="1"/>
              <a:r>
                <a:rPr lang="en-US" altLang="ko-KR" sz="1100" dirty="0">
                  <a:latin typeface="Calibri" panose="020F0502020204030204" pitchFamily="34" charset="0"/>
                  <a:ea typeface="Microsoft YaHei" panose="020B0503020204020204" pitchFamily="34" charset="-122"/>
                  <a:cs typeface="Calibri" panose="020F0502020204030204" pitchFamily="34" charset="0"/>
                </a:rPr>
                <a:t>BPF (350MHz)</a:t>
              </a:r>
              <a:endParaRPr lang="ko-KR" altLang="en-US" sz="1100" dirty="0"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</a:endParaRPr>
            </a:p>
          </p:txBody>
        </p:sp>
        <p:sp>
          <p:nvSpPr>
            <p:cNvPr id="32" name="TextBox 56"/>
            <p:cNvSpPr txBox="1">
              <a:spLocks noChangeArrowheads="1"/>
            </p:cNvSpPr>
            <p:nvPr/>
          </p:nvSpPr>
          <p:spPr bwMode="auto">
            <a:xfrm>
              <a:off x="2397175" y="3291123"/>
              <a:ext cx="1330678" cy="418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9pPr>
            </a:lstStyle>
            <a:p>
              <a:pPr eaLnBrk="1" hangingPunct="1"/>
              <a:r>
                <a:rPr lang="en-US" altLang="ko-KR" sz="1100" dirty="0">
                  <a:latin typeface="Calibri" panose="020F0502020204030204" pitchFamily="34" charset="0"/>
                  <a:ea typeface="Microsoft YaHei" panose="020B0503020204020204" pitchFamily="34" charset="-122"/>
                  <a:cs typeface="Calibri" panose="020F0502020204030204" pitchFamily="34" charset="0"/>
                </a:rPr>
                <a:t>LO</a:t>
              </a:r>
              <a:r>
                <a:rPr lang="ko-KR" altLang="en-US" sz="1100" dirty="0">
                  <a:latin typeface="Calibri" panose="020F0502020204030204" pitchFamily="34" charset="0"/>
                  <a:ea typeface="맑은 고딕" panose="020B0503020000020004" pitchFamily="50" charset="-127"/>
                  <a:cs typeface="Calibri" panose="020F0502020204030204" pitchFamily="34" charset="0"/>
                </a:rPr>
                <a:t> </a:t>
              </a:r>
              <a:r>
                <a:rPr lang="en-US" altLang="ko-KR" sz="1100" dirty="0">
                  <a:latin typeface="Calibri" panose="020F0502020204030204" pitchFamily="34" charset="0"/>
                  <a:ea typeface="Microsoft YaHei" panose="020B0503020204020204" pitchFamily="34" charset="-122"/>
                  <a:cs typeface="Calibri" panose="020F0502020204030204" pitchFamily="34" charset="0"/>
                </a:rPr>
                <a:t>(300MHz)</a:t>
              </a:r>
              <a:endParaRPr lang="ko-KR" altLang="en-US" sz="1100" dirty="0"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</a:endParaRPr>
            </a:p>
          </p:txBody>
        </p:sp>
        <p:sp>
          <p:nvSpPr>
            <p:cNvPr id="33" name="TextBox 56"/>
            <p:cNvSpPr txBox="1">
              <a:spLocks noChangeArrowheads="1"/>
            </p:cNvSpPr>
            <p:nvPr/>
          </p:nvSpPr>
          <p:spPr bwMode="auto">
            <a:xfrm>
              <a:off x="3172855" y="3657601"/>
              <a:ext cx="1376810" cy="418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defRPr>
              </a:lvl9pPr>
            </a:lstStyle>
            <a:p>
              <a:pPr eaLnBrk="1" hangingPunct="1"/>
              <a:r>
                <a:rPr lang="en-US" altLang="ko-KR" sz="1100" dirty="0">
                  <a:latin typeface="Calibri" panose="020F0502020204030204" pitchFamily="34" charset="0"/>
                  <a:ea typeface="Microsoft YaHei" panose="020B0503020204020204" pitchFamily="34" charset="-122"/>
                  <a:cs typeface="Calibri" panose="020F0502020204030204" pitchFamily="34" charset="0"/>
                </a:rPr>
                <a:t>IF</a:t>
              </a:r>
              <a:r>
                <a:rPr lang="ko-KR" altLang="en-US" sz="1100" dirty="0">
                  <a:latin typeface="Calibri" panose="020F0502020204030204" pitchFamily="34" charset="0"/>
                  <a:ea typeface="맑은 고딕" panose="020B0503020000020004" pitchFamily="50" charset="-127"/>
                  <a:cs typeface="Calibri" panose="020F0502020204030204" pitchFamily="34" charset="0"/>
                </a:rPr>
                <a:t> </a:t>
              </a:r>
              <a:r>
                <a:rPr lang="en-US" altLang="ko-KR" sz="1100" dirty="0">
                  <a:latin typeface="Calibri" panose="020F0502020204030204" pitchFamily="34" charset="0"/>
                  <a:ea typeface="Microsoft YaHei" panose="020B0503020204020204" pitchFamily="34" charset="-122"/>
                  <a:cs typeface="Calibri" panose="020F0502020204030204" pitchFamily="34" charset="0"/>
                </a:rPr>
                <a:t>(50MHz)</a:t>
              </a:r>
              <a:endParaRPr lang="ko-KR" altLang="en-US" sz="1100" dirty="0"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</a:endParaRPr>
            </a:p>
          </p:txBody>
        </p:sp>
        <p:sp>
          <p:nvSpPr>
            <p:cNvPr id="34" name="타원 33"/>
            <p:cNvSpPr/>
            <p:nvPr/>
          </p:nvSpPr>
          <p:spPr>
            <a:xfrm>
              <a:off x="2984578" y="4180295"/>
              <a:ext cx="201858" cy="200765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타원 34"/>
            <p:cNvSpPr/>
            <p:nvPr/>
          </p:nvSpPr>
          <p:spPr>
            <a:xfrm>
              <a:off x="2984578" y="4446397"/>
              <a:ext cx="201858" cy="200765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타원 35"/>
            <p:cNvSpPr/>
            <p:nvPr/>
          </p:nvSpPr>
          <p:spPr>
            <a:xfrm>
              <a:off x="2984578" y="4739544"/>
              <a:ext cx="201858" cy="200765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모서리가 둥근 직사각형 36"/>
            <p:cNvSpPr/>
            <p:nvPr/>
          </p:nvSpPr>
          <p:spPr>
            <a:xfrm>
              <a:off x="2146799" y="4207045"/>
              <a:ext cx="405248" cy="139753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 cap="flat" cmpd="sng" algn="ctr">
              <a:solidFill>
                <a:schemeClr val="bg2">
                  <a:lumMod val="25000"/>
                </a:schemeClr>
              </a:solidFill>
              <a:prstDash val="solid"/>
            </a:ln>
            <a:effectLst/>
          </p:spPr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1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굴림"/>
                <a:cs typeface="Calibri" panose="020F0502020204030204" pitchFamily="34" charset="0"/>
              </a:endParaRPr>
            </a:p>
          </p:txBody>
        </p:sp>
        <p:sp>
          <p:nvSpPr>
            <p:cNvPr id="38" name="모서리가 둥근 직사각형 37"/>
            <p:cNvSpPr/>
            <p:nvPr/>
          </p:nvSpPr>
          <p:spPr>
            <a:xfrm>
              <a:off x="2153093" y="4478506"/>
              <a:ext cx="405248" cy="139753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 cap="flat" cmpd="sng" algn="ctr">
              <a:solidFill>
                <a:schemeClr val="bg2">
                  <a:lumMod val="25000"/>
                </a:schemeClr>
              </a:solidFill>
              <a:prstDash val="solid"/>
            </a:ln>
            <a:effectLst/>
          </p:spPr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1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굴림"/>
                <a:cs typeface="Calibri" panose="020F0502020204030204" pitchFamily="34" charset="0"/>
              </a:endParaRPr>
            </a:p>
          </p:txBody>
        </p:sp>
        <p:sp>
          <p:nvSpPr>
            <p:cNvPr id="39" name="모서리가 둥근 직사각형 38"/>
            <p:cNvSpPr/>
            <p:nvPr/>
          </p:nvSpPr>
          <p:spPr>
            <a:xfrm>
              <a:off x="2153093" y="4770051"/>
              <a:ext cx="405248" cy="139753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 w="25400" cap="flat" cmpd="sng" algn="ctr">
              <a:solidFill>
                <a:schemeClr val="bg2">
                  <a:lumMod val="25000"/>
                </a:schemeClr>
              </a:solidFill>
              <a:prstDash val="solid"/>
            </a:ln>
            <a:effectLst/>
          </p:spPr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1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굴림"/>
                <a:cs typeface="Calibri" panose="020F0502020204030204" pitchFamily="34" charset="0"/>
              </a:endParaRPr>
            </a:p>
          </p:txBody>
        </p:sp>
        <p:pic>
          <p:nvPicPr>
            <p:cNvPr id="40" name="Picture 2" descr="F:\D-DATA\khj\Komac\과제 마무리\빔진단\BPPM\110316_가속기 BPM 제작\110927_BPM 사진\BPM 대표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67" r="14272"/>
            <a:stretch>
              <a:fillRect/>
            </a:stretch>
          </p:blipFill>
          <p:spPr bwMode="auto">
            <a:xfrm>
              <a:off x="385744" y="3850831"/>
              <a:ext cx="1128235" cy="1211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607" y="3914331"/>
            <a:ext cx="4721458" cy="265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5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385" y="241873"/>
            <a:ext cx="3504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ZYNQ based LLRF DAQ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48390" y="957904"/>
            <a:ext cx="86195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1" indent="-266700">
              <a:buFont typeface="Wingdings" panose="05000000000000000000" pitchFamily="2" charset="2"/>
              <a:buChar char="§"/>
            </a:pPr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Develop a multi-DAQ system </a:t>
            </a:r>
            <a:r>
              <a:rPr lang="en-US" altLang="ko-K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handling LLRF </a:t>
            </a:r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and BPM </a:t>
            </a:r>
            <a:r>
              <a:rPr lang="en-US" altLang="ko-K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 one DAQ</a:t>
            </a:r>
            <a:endParaRPr lang="en-US" altLang="ko-K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lvl="1" indent="-266700">
              <a:buFont typeface="Wingdings" panose="05000000000000000000" pitchFamily="2" charset="2"/>
              <a:buChar char="§"/>
            </a:pPr>
            <a:r>
              <a:rPr lang="en-US" altLang="ko-K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UltraScale+RFSoC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(</a:t>
            </a:r>
            <a:r>
              <a:rPr lang="en-US" altLang="ko-K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PENTEK Model 5950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 for new LLRF development</a:t>
            </a:r>
          </a:p>
          <a:p>
            <a:pPr marL="266700" lvl="2" indent="-266700" defTabSz="534988"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FPGA of 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digital processing 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part</a:t>
            </a:r>
            <a:endParaRPr lang="en-US" altLang="ko-K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lvl="2" indent="-266700" defTabSz="534988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Analog RF 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block, ADC, 8 CH, 4 GSPS, 12-bit, DAC, 8 CH, 6.4 GSPS, 14-bit</a:t>
            </a:r>
            <a:endParaRPr lang="en-US" altLang="ko-K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lvl="2" indent="-266700" defTabSz="534988">
              <a:buFontTx/>
              <a:buChar char="-"/>
            </a:pP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DSP 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Block of 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signal processing 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operations</a:t>
            </a:r>
          </a:p>
          <a:p>
            <a:pPr marL="266700" lvl="1" indent="-266700">
              <a:buFont typeface="Wingdings" panose="05000000000000000000" pitchFamily="2" charset="2"/>
              <a:buChar char="§"/>
            </a:pPr>
            <a:endParaRPr lang="en-US" altLang="ko-K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lvl="1" indent="-266700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Allowing 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for a </a:t>
            </a:r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wide range of application 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in embedded 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systems</a:t>
            </a:r>
          </a:p>
          <a:p>
            <a:pPr marL="266700" lvl="1" indent="-266700"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Enabling developers to create high-performance and highly adaptable 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lang="en-US" altLang="ko-K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36" y="3825546"/>
            <a:ext cx="4987844" cy="287461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85568" y="4300626"/>
            <a:ext cx="2454876" cy="184115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480" y="4008615"/>
            <a:ext cx="1880948" cy="244279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7355614" y="3615001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Model </a:t>
            </a:r>
            <a:r>
              <a:rPr lang="en-US" altLang="ko-K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8257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994232" y="3640880"/>
            <a:ext cx="2119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PENTEK Model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5950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89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257657" y="1002067"/>
            <a:ext cx="43094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 fontAlgn="base">
              <a:buFont typeface="Wingdings" panose="05000000000000000000" pitchFamily="2" charset="2"/>
              <a:buChar char="§"/>
            </a:pPr>
            <a:r>
              <a:rPr lang="en-US" altLang="ko-KR" kern="0" dirty="0" err="1">
                <a:solidFill>
                  <a:srgbClr val="000000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Libera</a:t>
            </a:r>
            <a:r>
              <a:rPr lang="en-US" altLang="ko-KR" kern="0" dirty="0">
                <a:solidFill>
                  <a:srgbClr val="000000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 Digit </a:t>
            </a:r>
            <a:r>
              <a:rPr lang="en-US" altLang="ko-KR" kern="0" dirty="0" smtClean="0">
                <a:solidFill>
                  <a:srgbClr val="000000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125 (I-TECH product)</a:t>
            </a:r>
            <a:endParaRPr lang="en-US" altLang="ko-KR" kern="0" dirty="0">
              <a:solidFill>
                <a:srgbClr val="000000"/>
              </a:solidFill>
              <a:latin typeface="Calibri" panose="020F0502020204030204" pitchFamily="34" charset="0"/>
              <a:ea typeface="함초롬바탕" panose="02030604000101010101" pitchFamily="18" charset="-127"/>
              <a:cs typeface="Calibri" panose="020F0502020204030204" pitchFamily="34" charset="0"/>
            </a:endParaRPr>
          </a:p>
          <a:p>
            <a:pPr marL="180975" indent="-180975" algn="just" fontAlgn="base">
              <a:buFont typeface="Calibri" panose="020F0502020204030204" pitchFamily="34" charset="0"/>
              <a:buChar char="-"/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XILINX </a:t>
            </a:r>
            <a:r>
              <a:rPr lang="en-US" altLang="ko-KR" b="1" kern="0" dirty="0" err="1" smtClean="0">
                <a:solidFill>
                  <a:srgbClr val="000000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Zynq</a:t>
            </a:r>
            <a:r>
              <a:rPr lang="en-US" altLang="ko-KR" b="1" kern="0" dirty="0" smtClean="0">
                <a:solidFill>
                  <a:srgbClr val="000000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 </a:t>
            </a:r>
            <a:r>
              <a:rPr lang="en-US" altLang="ko-KR" b="1" kern="0" dirty="0">
                <a:solidFill>
                  <a:srgbClr val="000000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7020 </a:t>
            </a:r>
            <a:r>
              <a:rPr lang="en-US" altLang="ko-KR" kern="0" dirty="0">
                <a:solidFill>
                  <a:srgbClr val="000000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System On Chip (</a:t>
            </a:r>
            <a:r>
              <a:rPr lang="en-US" altLang="ko-KR" b="1" kern="0" dirty="0" err="1">
                <a:solidFill>
                  <a:srgbClr val="000000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SoC</a:t>
            </a:r>
            <a:r>
              <a:rPr lang="en-US" altLang="ko-KR" kern="0" dirty="0" smtClean="0">
                <a:solidFill>
                  <a:srgbClr val="000000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)</a:t>
            </a:r>
          </a:p>
          <a:p>
            <a:pPr marL="180975" indent="-180975" algn="just" fontAlgn="base">
              <a:buFont typeface="Calibri" panose="020F0502020204030204" pitchFamily="34" charset="0"/>
              <a:buChar char="-"/>
            </a:pPr>
            <a:r>
              <a:rPr lang="en-US" altLang="ko-KR" kern="0" dirty="0" smtClean="0">
                <a:solidFill>
                  <a:srgbClr val="000000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ADC 80~125 </a:t>
            </a:r>
            <a:r>
              <a:rPr lang="en-US" altLang="ko-KR" kern="0" dirty="0">
                <a:solidFill>
                  <a:srgbClr val="000000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MS/s, </a:t>
            </a:r>
            <a:r>
              <a:rPr lang="en-US" altLang="ko-KR" kern="0" dirty="0" smtClean="0">
                <a:solidFill>
                  <a:srgbClr val="000000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14-bit, 4 </a:t>
            </a:r>
            <a:r>
              <a:rPr lang="en-US" altLang="ko-KR" kern="0" dirty="0" err="1" smtClean="0">
                <a:solidFill>
                  <a:srgbClr val="000000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ch</a:t>
            </a:r>
            <a:r>
              <a:rPr lang="en-US" altLang="ko-KR" kern="0" dirty="0" smtClean="0">
                <a:solidFill>
                  <a:srgbClr val="000000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 </a:t>
            </a:r>
            <a:endParaRPr lang="en-US" altLang="ko-KR" kern="0" dirty="0">
              <a:solidFill>
                <a:srgbClr val="000000"/>
              </a:solidFill>
              <a:latin typeface="Calibri" panose="020F0502020204030204" pitchFamily="34" charset="0"/>
              <a:ea typeface="함초롬바탕" panose="02030604000101010101" pitchFamily="18" charset="-127"/>
              <a:cs typeface="Calibri" panose="020F0502020204030204" pitchFamily="34" charset="0"/>
            </a:endParaRPr>
          </a:p>
          <a:p>
            <a:pPr marL="180975" indent="-180975" algn="just" fontAlgn="base">
              <a:buFont typeface="Calibri" panose="020F0502020204030204" pitchFamily="34" charset="0"/>
              <a:buChar char="-"/>
            </a:pPr>
            <a:r>
              <a:rPr lang="en-US" altLang="ko-KR" kern="0" dirty="0">
                <a:solidFill>
                  <a:srgbClr val="000000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External trigger</a:t>
            </a:r>
          </a:p>
          <a:p>
            <a:pPr marL="180975" indent="-180975" algn="just" fontAlgn="base">
              <a:buFont typeface="Calibri" panose="020F0502020204030204" pitchFamily="34" charset="0"/>
              <a:buChar char="-"/>
            </a:pPr>
            <a:r>
              <a:rPr lang="en-US" altLang="ko-KR" kern="0" dirty="0" err="1" smtClean="0">
                <a:solidFill>
                  <a:srgbClr val="000000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PoE</a:t>
            </a:r>
            <a:r>
              <a:rPr lang="en-US" altLang="ko-KR" kern="0" dirty="0" smtClean="0">
                <a:solidFill>
                  <a:srgbClr val="000000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 (Power of Ethernet)</a:t>
            </a:r>
            <a:endParaRPr lang="en-US" altLang="ko-KR" kern="0" dirty="0">
              <a:solidFill>
                <a:srgbClr val="000000"/>
              </a:solidFill>
              <a:latin typeface="Calibri" panose="020F0502020204030204" pitchFamily="34" charset="0"/>
              <a:ea typeface="함초롬바탕" panose="02030604000101010101" pitchFamily="18" charset="-127"/>
              <a:cs typeface="Calibri" panose="020F0502020204030204" pitchFamily="34" charset="0"/>
            </a:endParaRPr>
          </a:p>
          <a:p>
            <a:pPr marL="180975" indent="-180975" algn="just" fontAlgn="base">
              <a:buFont typeface="Calibri" panose="020F0502020204030204" pitchFamily="34" charset="0"/>
              <a:buChar char="-"/>
            </a:pPr>
            <a:r>
              <a:rPr lang="en-US" altLang="ko-KR" kern="0" dirty="0" smtClean="0">
                <a:solidFill>
                  <a:srgbClr val="000000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Buffer size : 1 ~ 8 M		</a:t>
            </a:r>
            <a:endParaRPr lang="en-US" altLang="ko-KR" kern="0" dirty="0">
              <a:solidFill>
                <a:srgbClr val="000000"/>
              </a:solidFill>
              <a:latin typeface="Calibri" panose="020F0502020204030204" pitchFamily="34" charset="0"/>
              <a:ea typeface="함초롬바탕" panose="02030604000101010101" pitchFamily="18" charset="-127"/>
              <a:cs typeface="Calibri" panose="020F0502020204030204" pitchFamily="34" charset="0"/>
            </a:endParaRPr>
          </a:p>
          <a:p>
            <a:pPr marL="180975" indent="-180975" algn="just" fontAlgn="base">
              <a:buFont typeface="Calibri" panose="020F0502020204030204" pitchFamily="34" charset="0"/>
              <a:buChar char="-"/>
            </a:pPr>
            <a:r>
              <a:rPr lang="en-US" altLang="ko-KR" kern="0" dirty="0">
                <a:solidFill>
                  <a:srgbClr val="000000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Max. Repetition rate </a:t>
            </a:r>
            <a:r>
              <a:rPr lang="en-US" altLang="ko-KR" kern="0" dirty="0" smtClean="0">
                <a:solidFill>
                  <a:srgbClr val="000000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5Hz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1923" y="3762335"/>
            <a:ext cx="856221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85725" lvl="1" indent="-79375"/>
            <a:r>
              <a:rPr lang="en-US" altLang="ko-K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Array calculation</a:t>
            </a:r>
            <a:endParaRPr lang="en-US" altLang="ko-K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" lvl="2" indent="-79375">
              <a:buFont typeface="Calibri" panose="020F0502020204030204" pitchFamily="34" charset="0"/>
              <a:buChar char="-"/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Supports array operands and expressions for array calculation and </a:t>
            </a:r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1923" y="4458358"/>
            <a:ext cx="8562210" cy="923330"/>
          </a:xfrm>
          <a:prstGeom prst="rect">
            <a:avLst/>
          </a:prstGeom>
          <a:solidFill>
            <a:srgbClr val="B6DF89"/>
          </a:solidFill>
        </p:spPr>
        <p:txBody>
          <a:bodyPr wrap="square" rtlCol="0">
            <a:spAutoFit/>
          </a:bodyPr>
          <a:lstStyle/>
          <a:p>
            <a:pPr marL="85725" lvl="1" indent="-85725"/>
            <a:r>
              <a:rPr lang="en-US" altLang="ko-K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Waveform analysis</a:t>
            </a:r>
            <a:endParaRPr lang="en-US" altLang="ko-K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" lvl="2" indent="-85725">
              <a:buFont typeface="Calibri" panose="020F0502020204030204" pitchFamily="34" charset="0"/>
              <a:buChar char="-"/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Generate statistical parameter of an input array for waveform analysis</a:t>
            </a:r>
          </a:p>
          <a:p>
            <a:pPr marL="85725" lvl="2" indent="-85725">
              <a:buFont typeface="Calibri" panose="020F0502020204030204" pitchFamily="34" charset="0"/>
              <a:buChar char="-"/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Maximum </a:t>
            </a:r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/ Minimum / Mean / Mean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absolute </a:t>
            </a:r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deviation / Variance / Standard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deviation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3385" y="241873"/>
            <a:ext cx="1856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Libera</a:t>
            </a:r>
            <a:r>
              <a:rPr lang="en-US" altLang="ko-K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DAQ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57657" y="5370455"/>
            <a:ext cx="63707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Use like an oscilloscope</a:t>
            </a:r>
          </a:p>
          <a:p>
            <a:pPr marL="180975" indent="-180975">
              <a:buFont typeface="Calibri" panose="020F0502020204030204" pitchFamily="34" charset="0"/>
              <a:buChar char="-"/>
            </a:pPr>
            <a:r>
              <a:rPr lang="en-US" altLang="ko-KR" dirty="0" smtClean="0">
                <a:latin typeface="Calibri" panose="020F0502020204030204" pitchFamily="34" charset="0"/>
                <a:cs typeface="Calibri" panose="020F0502020204030204" pitchFamily="34" charset="0"/>
              </a:rPr>
              <a:t>Generate waveform data, conversion data, statistical parameter </a:t>
            </a:r>
          </a:p>
          <a:p>
            <a:pPr marL="180975" indent="-180975">
              <a:buFont typeface="Calibri" panose="020F0502020204030204" pitchFamily="34" charset="0"/>
              <a:buChar char="-"/>
            </a:pPr>
            <a:r>
              <a:rPr lang="en-US" altLang="ko-KR" kern="0" dirty="0" smtClean="0">
                <a:solidFill>
                  <a:srgbClr val="000000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Measure </a:t>
            </a:r>
            <a:r>
              <a:rPr lang="en-US" altLang="ko-KR" kern="0" dirty="0">
                <a:solidFill>
                  <a:srgbClr val="000000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the signal synchronized to </a:t>
            </a:r>
            <a:r>
              <a:rPr lang="en-US" altLang="ko-KR" kern="0" dirty="0" smtClean="0">
                <a:solidFill>
                  <a:srgbClr val="000000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beam pulse</a:t>
            </a:r>
            <a:endParaRPr lang="en-US" altLang="ko-KR" kern="0" dirty="0">
              <a:solidFill>
                <a:srgbClr val="000000"/>
              </a:solidFill>
              <a:latin typeface="Calibri" panose="020F0502020204030204" pitchFamily="34" charset="0"/>
              <a:ea typeface="함초롬바탕" panose="02030604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57657" y="3066937"/>
            <a:ext cx="8377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 fontAlgn="base">
              <a:buFont typeface="Wingdings" panose="05000000000000000000" pitchFamily="2" charset="2"/>
              <a:buChar char="§"/>
            </a:pPr>
            <a:r>
              <a:rPr lang="en-US" altLang="ko-KR" b="1" kern="0" dirty="0">
                <a:solidFill>
                  <a:srgbClr val="000000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LEBERA Technical Support : Integrated Development Environment </a:t>
            </a:r>
          </a:p>
          <a:p>
            <a:pPr marL="180975" indent="-180975" algn="just" fontAlgn="base">
              <a:buFont typeface="Calibri" panose="020F0502020204030204" pitchFamily="34" charset="0"/>
              <a:buChar char="-"/>
            </a:pPr>
            <a:r>
              <a:rPr lang="en-US" altLang="ko-KR" kern="0" dirty="0" smtClean="0">
                <a:solidFill>
                  <a:srgbClr val="000000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Upgrade</a:t>
            </a:r>
            <a:r>
              <a:rPr lang="en-US" altLang="ko-KR" kern="0" dirty="0" smtClean="0">
                <a:solidFill>
                  <a:srgbClr val="000000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 </a:t>
            </a:r>
            <a:r>
              <a:rPr lang="en-US" altLang="ko-KR" kern="0" dirty="0">
                <a:solidFill>
                  <a:srgbClr val="000000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EPICS modules for data conversion &amp; statistical </a:t>
            </a:r>
            <a:r>
              <a:rPr lang="en-US" altLang="ko-KR" kern="0" dirty="0" smtClean="0">
                <a:solidFill>
                  <a:srgbClr val="000000"/>
                </a:solidFill>
                <a:latin typeface="Calibri" panose="020F0502020204030204" pitchFamily="34" charset="0"/>
                <a:ea typeface="함초롬바탕" panose="02030604000101010101" pitchFamily="18" charset="-127"/>
                <a:cs typeface="Calibri" panose="020F0502020204030204" pitchFamily="34" charset="0"/>
              </a:rPr>
              <a:t>processing</a:t>
            </a:r>
            <a:endParaRPr lang="en-US" altLang="ko-KR" kern="0" dirty="0">
              <a:solidFill>
                <a:srgbClr val="000000"/>
              </a:solidFill>
              <a:latin typeface="Calibri" panose="020F0502020204030204" pitchFamily="34" charset="0"/>
              <a:ea typeface="함초롬바탕" panose="02030604000101010101" pitchFamily="18" charset="-127"/>
              <a:cs typeface="Calibri" panose="020F0502020204030204" pitchFamily="34" charset="0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r="6323"/>
          <a:stretch/>
        </p:blipFill>
        <p:spPr>
          <a:xfrm rot="5400000">
            <a:off x="4211167" y="1146363"/>
            <a:ext cx="2080132" cy="186781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52"/>
          <a:stretch/>
        </p:blipFill>
        <p:spPr>
          <a:xfrm>
            <a:off x="6280030" y="954385"/>
            <a:ext cx="2726459" cy="216817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754484" y="3119282"/>
            <a:ext cx="2279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Proton beam pulse width 100 us, repetition rate 20 Hz</a:t>
            </a:r>
            <a:endParaRPr lang="ko-KR" altLang="en-US" sz="12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8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직사각형 112"/>
          <p:cNvSpPr/>
          <p:nvPr/>
        </p:nvSpPr>
        <p:spPr>
          <a:xfrm>
            <a:off x="251840" y="996157"/>
            <a:ext cx="88317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</a:t>
            </a:r>
            <a:r>
              <a:rPr lang="en-US" altLang="ko-KR" sz="2000" dirty="0" err="1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Zynq</a:t>
            </a:r>
            <a:r>
              <a:rPr lang="en-US" altLang="ko-KR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-based </a:t>
            </a:r>
            <a:r>
              <a:rPr lang="en-US" altLang="ko-KR" sz="2000" dirty="0" err="1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pDAQ</a:t>
            </a:r>
            <a:r>
              <a:rPr lang="en-US" altLang="ko-KR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Beam Loss Monitoring (BLM</a:t>
            </a:r>
            <a:r>
              <a:rPr lang="en-US" altLang="ko-KR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XILINX Zynq-7010 System On Module (</a:t>
            </a:r>
            <a:r>
              <a:rPr lang="en-US" altLang="ko-KR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SoM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en-US" altLang="ko-KR" sz="20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</a:t>
            </a:r>
            <a:r>
              <a:rPr lang="en-US" altLang="ko-KR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en-US" altLang="ko-KR" sz="20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</a:t>
            </a:r>
            <a:r>
              <a:rPr lang="en-US" altLang="ko-KR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FPGA, 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Cortex-A9) </a:t>
            </a:r>
            <a:r>
              <a:rPr lang="en-US" altLang="ko-KR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RAM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, power regulation, I/O ports, 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Ethernet </a:t>
            </a:r>
            <a:endParaRPr lang="en-US" altLang="ko-KR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fontAlgn="base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Carrier board with ADC, DAC, external trigger</a:t>
            </a:r>
            <a:endParaRPr lang="en-US" altLang="ko-K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fontAlgn="base">
              <a:buFont typeface="Calibri" panose="020F0502020204030204" pitchFamily="34" charset="0"/>
              <a:buChar char="-"/>
            </a:pPr>
            <a:r>
              <a:rPr lang="en-US" altLang="ko-KR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Without </a:t>
            </a:r>
            <a:r>
              <a:rPr lang="en-US" altLang="ko-KR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designing </a:t>
            </a:r>
            <a:r>
              <a:rPr lang="en-US" altLang="ko-KR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ko-KR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integrating </a:t>
            </a:r>
            <a:r>
              <a:rPr lang="en-US" altLang="ko-KR" sz="20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individual </a:t>
            </a:r>
            <a:r>
              <a:rPr lang="en-US" altLang="ko-KR" sz="20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component</a:t>
            </a:r>
            <a:endParaRPr lang="en-US" altLang="ko-K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Calibri" panose="020F0502020204030204" pitchFamily="34" charset="0"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1.3ms &amp; 60Hz data 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acquisition with 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external trigger </a:t>
            </a:r>
            <a:endParaRPr lang="en-US" altLang="ko-K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Calibri" panose="020F0502020204030204" pitchFamily="34" charset="0"/>
              <a:buChar char="-"/>
            </a:pP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stored 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in BRAM at 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every 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Busy 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cycle</a:t>
            </a:r>
            <a:endParaRPr lang="en-US" altLang="ko-K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Calibri" panose="020F0502020204030204" pitchFamily="34" charset="0"/>
              <a:buChar char="-"/>
            </a:pP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BRAM 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transmitted from PL to 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the PS 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via SPI</a:t>
            </a:r>
            <a:endParaRPr lang="en-US" altLang="ko-K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383" y="241873"/>
            <a:ext cx="3140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pDAQ</a:t>
            </a:r>
            <a:r>
              <a:rPr lang="en-US" altLang="ko-K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(proton DAQ)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62B7BB6-E408-4F63-8664-BA4FBDA12C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546"/>
          <a:stretch/>
        </p:blipFill>
        <p:spPr>
          <a:xfrm>
            <a:off x="5978959" y="2683940"/>
            <a:ext cx="2854495" cy="154870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3"/>
          <a:stretch/>
        </p:blipFill>
        <p:spPr>
          <a:xfrm rot="10800000">
            <a:off x="2658550" y="4267154"/>
            <a:ext cx="3176369" cy="214087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" b="4076"/>
          <a:stretch/>
        </p:blipFill>
        <p:spPr>
          <a:xfrm rot="5400000">
            <a:off x="372177" y="4239816"/>
            <a:ext cx="2140873" cy="219555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959" y="4267153"/>
            <a:ext cx="2854495" cy="214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1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385" y="241873"/>
            <a:ext cx="1608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endParaRPr lang="ko-KR" altLang="en-US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15453" y="1086993"/>
            <a:ext cx="84179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  <a:sym typeface="Symbol" pitchFamily="18" charset="2"/>
              </a:rPr>
              <a:t>Over the past year</a:t>
            </a:r>
          </a:p>
          <a:p>
            <a:pPr marL="554038" lvl="1" indent="-285750" algn="just" fontAlgn="base">
              <a:lnSpc>
                <a:spcPct val="150000"/>
              </a:lnSpc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Start 24-hour operation</a:t>
            </a:r>
          </a:p>
          <a:p>
            <a:pPr marL="554038" lvl="1" indent="-285750" algn="just" fontAlgn="base">
              <a:lnSpc>
                <a:spcPct val="150000"/>
              </a:lnSpc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Develop operator’s applications and data analysis tools</a:t>
            </a:r>
          </a:p>
          <a:p>
            <a:pPr marL="554038" lvl="1" indent="-285750" algn="just" fontAlgn="base">
              <a:lnSpc>
                <a:spcPct val="150000"/>
              </a:lnSpc>
              <a:buFontTx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Establish 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program development environment using various 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  <a:p>
            <a:pPr marL="180975" indent="-180975" algn="just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  <a:sym typeface="Symbol" pitchFamily="18" charset="2"/>
              </a:rPr>
              <a:t>Data Acquisition System (DAQ)</a:t>
            </a:r>
          </a:p>
          <a:p>
            <a:pPr marL="554038" lvl="1" indent="-285750" algn="just" fontAlgn="base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US" altLang="ko-KR" sz="2000" dirty="0"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  <a:sym typeface="Symbol" pitchFamily="18" charset="2"/>
              </a:rPr>
              <a:t>Use DAQs of various </a:t>
            </a:r>
            <a:r>
              <a:rPr lang="en-US" altLang="ko-KR" sz="2000" dirty="0" smtClean="0"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  <a:sym typeface="Symbol" pitchFamily="18" charset="2"/>
              </a:rPr>
              <a:t>products</a:t>
            </a:r>
          </a:p>
          <a:p>
            <a:pPr marL="554038" lvl="1" indent="-285750" algn="just" fontAlgn="base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  <a:sym typeface="Symbol" pitchFamily="18" charset="2"/>
              </a:rPr>
              <a:t>Focus on self-development of software based on hardware reliability</a:t>
            </a:r>
          </a:p>
          <a:p>
            <a:pPr marL="554038" lvl="1" indent="-285750" algn="just" fontAlgn="base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US" altLang="ko-KR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Cost </a:t>
            </a:r>
            <a:r>
              <a:rPr lang="en-US" altLang="ko-KR" sz="2000" kern="0" dirty="0">
                <a:solidFill>
                  <a:srgbClr val="000000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saving and efficient maintenance </a:t>
            </a:r>
            <a:r>
              <a:rPr lang="en-US" altLang="ko-KR" sz="2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</a:rPr>
              <a:t>effects from H/W reuse</a:t>
            </a:r>
          </a:p>
          <a:p>
            <a:pPr marL="554038" lvl="1" indent="-285750" algn="just" fontAlgn="base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ea typeface="함초롬돋움" panose="020B0604000101010101" pitchFamily="50" charset="-127"/>
                <a:cs typeface="Calibri" panose="020F0502020204030204" pitchFamily="34" charset="0"/>
                <a:sym typeface="Symbol" pitchFamily="18" charset="2"/>
              </a:rPr>
              <a:t>Develop more advanced software with new DAQ hardware</a:t>
            </a:r>
          </a:p>
        </p:txBody>
      </p:sp>
    </p:spTree>
    <p:extLst>
      <p:ext uri="{BB962C8B-B14F-4D97-AF65-F5344CB8AC3E}">
        <p14:creationId xmlns:p14="http://schemas.microsoft.com/office/powerpoint/2010/main" val="46433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385" y="241873"/>
            <a:ext cx="1515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Contents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496092" y="1704988"/>
            <a:ext cx="6086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5943600" algn="r"/>
              </a:tabLst>
            </a:pPr>
            <a:r>
              <a:rPr lang="en-US" altLang="ko-K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Facility overview</a:t>
            </a:r>
          </a:p>
          <a:p>
            <a:pPr marL="800100" lvl="1" indent="-342900">
              <a:lnSpc>
                <a:spcPct val="150000"/>
              </a:lnSpc>
              <a:buFont typeface="Calibri" panose="020F0502020204030204" pitchFamily="34" charset="0"/>
              <a:buChar char="-"/>
              <a:tabLst>
                <a:tab pos="5943600" algn="r"/>
              </a:tabLst>
            </a:pPr>
            <a:r>
              <a:rPr lang="en-US" altLang="ko-K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KOMAC, which provides 24-hour beam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5943600" algn="r"/>
              </a:tabLst>
            </a:pPr>
            <a:r>
              <a:rPr lang="en-US" altLang="ko-K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Acquisition System </a:t>
            </a:r>
          </a:p>
          <a:p>
            <a:pPr marL="800100" lvl="1" indent="-342900">
              <a:lnSpc>
                <a:spcPct val="150000"/>
              </a:lnSpc>
              <a:buFont typeface="Calibri" panose="020F0502020204030204" pitchFamily="34" charset="0"/>
              <a:buChar char="-"/>
              <a:tabLst>
                <a:tab pos="5943600" algn="r"/>
              </a:tabLst>
            </a:pPr>
            <a:r>
              <a:rPr lang="en-US" altLang="ko-K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DAQs we have used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5943600" algn="r"/>
              </a:tabLst>
            </a:pPr>
            <a:r>
              <a:rPr lang="en-US" altLang="ko-K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endParaRPr lang="en-US" altLang="ko-K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42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82775" y="799211"/>
            <a:ext cx="85885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5943600" algn="r"/>
              </a:tabLst>
            </a:pPr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Developed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 via Proton Engineering Frontier Project (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2002.7~2012.12)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5943600" algn="r"/>
              </a:tabLst>
            </a:pPr>
            <a:r>
              <a:rPr lang="en-US" altLang="ko-K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Linac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commissioning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at 2013</a:t>
            </a:r>
            <a:endParaRPr lang="en-US" altLang="ko-K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5943600" algn="r"/>
              </a:tabLst>
            </a:pPr>
            <a:r>
              <a:rPr lang="en-US" altLang="ko-K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Started </a:t>
            </a:r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user beam services 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from July 22, 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2013</a:t>
            </a:r>
            <a:endParaRPr lang="en-US" altLang="ko-K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5943600" algn="r"/>
              </a:tabLst>
            </a:pP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Total </a:t>
            </a:r>
            <a:r>
              <a:rPr lang="en-US" altLang="ko-K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 proton beamlines 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are under user service at 2024</a:t>
            </a:r>
            <a:endParaRPr lang="en-US" altLang="ko-K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385" y="241873"/>
            <a:ext cx="4411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100MeV </a:t>
            </a:r>
            <a:r>
              <a:rPr lang="en-US" altLang="ko-KR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Linac</a:t>
            </a:r>
            <a:r>
              <a:rPr lang="en-US" altLang="ko-K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Beamline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" y="2743200"/>
            <a:ext cx="9144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8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Box 170"/>
          <p:cNvSpPr txBox="1"/>
          <p:nvPr/>
        </p:nvSpPr>
        <p:spPr>
          <a:xfrm>
            <a:off x="153384" y="241873"/>
            <a:ext cx="946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Linac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9" name="Group 5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237260"/>
              </p:ext>
            </p:extLst>
          </p:nvPr>
        </p:nvGraphicFramePr>
        <p:xfrm>
          <a:off x="4048984" y="2499601"/>
          <a:ext cx="4886325" cy="2321901"/>
        </p:xfrm>
        <a:graphic>
          <a:graphicData uri="http://schemas.openxmlformats.org/drawingml/2006/table">
            <a:tbl>
              <a:tblPr/>
              <a:tblGrid>
                <a:gridCol w="2965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1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9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Y헤드라인M" pitchFamily="18" charset="-127"/>
                          <a:cs typeface="Calibri" panose="020F0502020204030204" pitchFamily="34" charset="0"/>
                        </a:rPr>
                        <a:t>Output Energy (MeV)</a:t>
                      </a:r>
                    </a:p>
                  </a:txBody>
                  <a:tcPr marL="180000" marR="18000" marT="36000" marB="36000" anchor="ctr" horzOverflow="overflow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Y헤드라인M" pitchFamily="18" charset="-127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18000" marR="18000" marT="36000" marB="36000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Y헤드라인M" pitchFamily="18" charset="-127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18000" marR="18000" marT="36000" marB="36000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Y헤드라인M" pitchFamily="18" charset="-127"/>
                          <a:cs typeface="Calibri" panose="020F0502020204030204" pitchFamily="34" charset="0"/>
                        </a:rPr>
                        <a:t>Max. Peak Beam Current (mA)</a:t>
                      </a:r>
                    </a:p>
                  </a:txBody>
                  <a:tcPr marL="180000" marR="18000" marT="36000" marB="36000" anchor="ctr" horzOverflow="overflow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Y헤드라인M" pitchFamily="18" charset="-127"/>
                          <a:cs typeface="Calibri" panose="020F0502020204030204" pitchFamily="34" charset="0"/>
                        </a:rPr>
                        <a:t>1 ~ 20</a:t>
                      </a:r>
                    </a:p>
                  </a:txBody>
                  <a:tcPr marL="18000" marR="18000" marT="36000" marB="36000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Y헤드라인M" pitchFamily="18" charset="-127"/>
                          <a:cs typeface="Calibri" panose="020F0502020204030204" pitchFamily="34" charset="0"/>
                        </a:rPr>
                        <a:t>1 ~ 20</a:t>
                      </a:r>
                    </a:p>
                  </a:txBody>
                  <a:tcPr marL="18000" marR="18000" marT="36000" marB="36000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Y헤드라인M" pitchFamily="18" charset="-127"/>
                          <a:cs typeface="Calibri" panose="020F0502020204030204" pitchFamily="34" charset="0"/>
                        </a:rPr>
                        <a:t>Max. Beam Duty (%)</a:t>
                      </a:r>
                    </a:p>
                  </a:txBody>
                  <a:tcPr marL="180000" marR="18000" marT="36000" marB="36000" anchor="ctr" horzOverflow="overflow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Y헤드라인M" pitchFamily="18" charset="-127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18000" marR="18000" marT="36000" marB="36000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Y헤드라인M" pitchFamily="18" charset="-127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18000" marR="18000" marT="36000" marB="36000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Y헤드라인M" pitchFamily="18" charset="-127"/>
                          <a:cs typeface="Calibri" panose="020F0502020204030204" pitchFamily="34" charset="0"/>
                        </a:rPr>
                        <a:t>Avg. Beam Current (mA)</a:t>
                      </a:r>
                    </a:p>
                  </a:txBody>
                  <a:tcPr marL="180000" marR="18000" marT="36000" marB="36000" anchor="ctr" horzOverflow="overflow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Y헤드라인M" pitchFamily="18" charset="-127"/>
                          <a:cs typeface="Calibri" panose="020F0502020204030204" pitchFamily="34" charset="0"/>
                        </a:rPr>
                        <a:t>0.1 ~ 4.8</a:t>
                      </a:r>
                    </a:p>
                  </a:txBody>
                  <a:tcPr marL="18000" marR="18000" marT="36000" marB="36000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Y헤드라인M" pitchFamily="18" charset="-127"/>
                          <a:cs typeface="Calibri" panose="020F0502020204030204" pitchFamily="34" charset="0"/>
                        </a:rPr>
                        <a:t>0.1 ~ 1.6</a:t>
                      </a:r>
                    </a:p>
                  </a:txBody>
                  <a:tcPr marL="18000" marR="18000" marT="36000" marB="36000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Y헤드라인M" pitchFamily="18" charset="-127"/>
                          <a:cs typeface="Calibri" panose="020F0502020204030204" pitchFamily="34" charset="0"/>
                        </a:rPr>
                        <a:t>Pulse Length (ms)</a:t>
                      </a:r>
                    </a:p>
                  </a:txBody>
                  <a:tcPr marL="180000" marR="18000" marT="36000" marB="36000" anchor="ctr" horzOverflow="overflow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Y헤드라인M" pitchFamily="18" charset="-127"/>
                          <a:cs typeface="Calibri" panose="020F0502020204030204" pitchFamily="34" charset="0"/>
                        </a:rPr>
                        <a:t>0.1 ~ 2</a:t>
                      </a:r>
                    </a:p>
                  </a:txBody>
                  <a:tcPr marL="18000" marR="18000" marT="36000" marB="36000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Y헤드라인M" pitchFamily="18" charset="-127"/>
                          <a:cs typeface="Calibri" panose="020F0502020204030204" pitchFamily="34" charset="0"/>
                        </a:rPr>
                        <a:t>0.1 ~ 1.33</a:t>
                      </a:r>
                    </a:p>
                  </a:txBody>
                  <a:tcPr marL="18000" marR="18000" marT="36000" marB="36000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Y헤드라인M" pitchFamily="18" charset="-127"/>
                          <a:cs typeface="Calibri" panose="020F0502020204030204" pitchFamily="34" charset="0"/>
                        </a:rPr>
                        <a:t>Max. Repetition Rate (Hz)</a:t>
                      </a:r>
                    </a:p>
                  </a:txBody>
                  <a:tcPr marL="180000" marR="18000" marT="36000" marB="36000" anchor="ctr" horzOverflow="overflow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Y헤드라인M" pitchFamily="18" charset="-127"/>
                          <a:cs typeface="Calibri" panose="020F0502020204030204" pitchFamily="34" charset="0"/>
                        </a:rPr>
                        <a:t>120</a:t>
                      </a:r>
                    </a:p>
                  </a:txBody>
                  <a:tcPr marL="18000" marR="18000" marT="36000" marB="36000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Y헤드라인M" pitchFamily="18" charset="-127"/>
                          <a:cs typeface="Calibri" panose="020F0502020204030204" pitchFamily="34" charset="0"/>
                        </a:rPr>
                        <a:t>60</a:t>
                      </a:r>
                    </a:p>
                  </a:txBody>
                  <a:tcPr marL="18000" marR="18000" marT="36000" marB="36000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Y헤드라인M" pitchFamily="18" charset="-127"/>
                          <a:cs typeface="Calibri" panose="020F0502020204030204" pitchFamily="34" charset="0"/>
                        </a:rPr>
                        <a:t>Max. Avg. Beam Power (kW)</a:t>
                      </a:r>
                    </a:p>
                  </a:txBody>
                  <a:tcPr marL="180000" marR="18000" marT="36000" marB="36000" anchor="ctr" horzOverflow="overflow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Y헤드라인M" pitchFamily="18" charset="-127"/>
                          <a:cs typeface="Calibri" panose="020F0502020204030204" pitchFamily="34" charset="0"/>
                        </a:rPr>
                        <a:t>96</a:t>
                      </a:r>
                    </a:p>
                  </a:txBody>
                  <a:tcPr marL="18000" marR="18000" marT="36000" marB="36000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Y헤드라인M" pitchFamily="18" charset="-127"/>
                          <a:cs typeface="Calibri" panose="020F0502020204030204" pitchFamily="34" charset="0"/>
                        </a:rPr>
                        <a:t>160</a:t>
                      </a:r>
                    </a:p>
                  </a:txBody>
                  <a:tcPr marL="18000" marR="18000" marT="36000" marB="36000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0" name="Group 5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080623"/>
              </p:ext>
            </p:extLst>
          </p:nvPr>
        </p:nvGraphicFramePr>
        <p:xfrm>
          <a:off x="153384" y="2499601"/>
          <a:ext cx="3805621" cy="2354985"/>
        </p:xfrm>
        <a:graphic>
          <a:graphicData uri="http://schemas.openxmlformats.org/drawingml/2006/table">
            <a:tbl>
              <a:tblPr/>
              <a:tblGrid>
                <a:gridCol w="3805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3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Y헤드라인M" pitchFamily="18" charset="-127"/>
                          <a:cs typeface="Calibri" panose="020F0502020204030204" pitchFamily="34" charset="0"/>
                        </a:rPr>
                        <a:t>Features of KOMAC 100MeV linac</a:t>
                      </a:r>
                    </a:p>
                  </a:txBody>
                  <a:tcPr marL="91450" marR="91450" marT="45723" marB="45723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6916"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Y헤드라인M" pitchFamily="18" charset="-127"/>
                          <a:cs typeface="Calibri" panose="020F0502020204030204" pitchFamily="34" charset="0"/>
                        </a:rPr>
                        <a:t>50-keV Injector (Ion source + LEBT)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Y헤드라인M" pitchFamily="18" charset="-127"/>
                          <a:cs typeface="Calibri" panose="020F0502020204030204" pitchFamily="34" charset="0"/>
                        </a:rPr>
                        <a:t>3-MeV RFQ  (4-vane type)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Y헤드라인M" pitchFamily="18" charset="-127"/>
                          <a:cs typeface="Calibri" panose="020F0502020204030204" pitchFamily="34" charset="0"/>
                        </a:rPr>
                        <a:t>20 &amp; 100-MeV DTL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Y헤드라인M" pitchFamily="18" charset="-127"/>
                          <a:cs typeface="Calibri" panose="020F0502020204030204" pitchFamily="34" charset="0"/>
                        </a:rPr>
                        <a:t>RF Frequency : 350 MHz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Y헤드라인M" pitchFamily="18" charset="-127"/>
                          <a:cs typeface="Calibri" panose="020F0502020204030204" pitchFamily="34" charset="0"/>
                        </a:rPr>
                        <a:t>Beam Extractions at 20 or 100 MeV 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HY헤드라인M" pitchFamily="18" charset="-127"/>
                          <a:cs typeface="Calibri" panose="020F0502020204030204" pitchFamily="34" charset="0"/>
                        </a:rPr>
                        <a:t>6 Beamlines for 20 MeV &amp; 100 MeV</a:t>
                      </a:r>
                    </a:p>
                  </a:txBody>
                  <a:tcPr marL="91450" marR="91450" marT="45723" marB="45723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2" descr="C:\Users\Ky Kim\Desktop\사진자료\양성자가속기연구센터\A94K80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87" b="24852"/>
          <a:stretch/>
        </p:blipFill>
        <p:spPr bwMode="auto">
          <a:xfrm>
            <a:off x="0" y="4856671"/>
            <a:ext cx="9144000" cy="200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39" b="41058"/>
          <a:stretch/>
        </p:blipFill>
        <p:spPr>
          <a:xfrm>
            <a:off x="0" y="1015554"/>
            <a:ext cx="9144000" cy="140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9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/>
          <p:cNvSpPr txBox="1"/>
          <p:nvPr/>
        </p:nvSpPr>
        <p:spPr>
          <a:xfrm>
            <a:off x="474529" y="3287890"/>
            <a:ext cx="2584869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err="1">
                <a:solidFill>
                  <a:prstClr val="white"/>
                </a:solidFill>
                <a:latin typeface="Calibri" panose="020F0502020204030204" pitchFamily="34" charset="0"/>
                <a:ea typeface="고도 M" panose="02000503000000020004" pitchFamily="2" charset="-127"/>
                <a:cs typeface="Calibri" panose="020F0502020204030204" pitchFamily="34" charset="0"/>
              </a:rPr>
              <a:t>Beamlines</a:t>
            </a:r>
            <a:endParaRPr lang="en-US" altLang="ko-KR" sz="1400" dirty="0">
              <a:solidFill>
                <a:prstClr val="white"/>
              </a:solidFill>
              <a:latin typeface="Calibri" panose="020F0502020204030204" pitchFamily="34" charset="0"/>
              <a:ea typeface="고도 M" panose="02000503000000020004" pitchFamily="2" charset="-127"/>
              <a:cs typeface="Calibri" panose="020F050202020403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162911" y="3288025"/>
            <a:ext cx="5511075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prstClr val="white"/>
                </a:solidFill>
                <a:latin typeface="Calibri" panose="020F0502020204030204" pitchFamily="34" charset="0"/>
                <a:ea typeface="고도 M" panose="02000503000000020004" pitchFamily="2" charset="-127"/>
                <a:cs typeface="Calibri" panose="020F0502020204030204" pitchFamily="34" charset="0"/>
              </a:rPr>
              <a:t>Features and Utilization</a:t>
            </a:r>
          </a:p>
        </p:txBody>
      </p:sp>
      <p:grpSp>
        <p:nvGrpSpPr>
          <p:cNvPr id="105" name="그룹 104"/>
          <p:cNvGrpSpPr/>
          <p:nvPr/>
        </p:nvGrpSpPr>
        <p:grpSpPr>
          <a:xfrm>
            <a:off x="478567" y="3687486"/>
            <a:ext cx="8195419" cy="646405"/>
            <a:chOff x="478565" y="3881474"/>
            <a:chExt cx="8195419" cy="646405"/>
          </a:xfrm>
        </p:grpSpPr>
        <p:sp>
          <p:nvSpPr>
            <p:cNvPr id="72" name="모서리가 둥근 직사각형 71"/>
            <p:cNvSpPr/>
            <p:nvPr/>
          </p:nvSpPr>
          <p:spPr bwMode="auto">
            <a:xfrm>
              <a:off x="478565" y="3881474"/>
              <a:ext cx="2580832" cy="64382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400" dirty="0">
                <a:latin typeface="Calibri" panose="020F0502020204030204" pitchFamily="34" charset="0"/>
                <a:ea typeface="휴먼둥근헤드라인" pitchFamily="18" charset="-127"/>
                <a:cs typeface="Calibri" panose="020F050202020403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21157" y="3944697"/>
              <a:ext cx="21222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dirty="0">
                  <a:latin typeface="Calibri" panose="020F0502020204030204" pitchFamily="34" charset="0"/>
                  <a:ea typeface="맑은 고딕" panose="020B0503020000020004" pitchFamily="50" charset="-127"/>
                  <a:cs typeface="Calibri" panose="020F0502020204030204" pitchFamily="34" charset="0"/>
                </a:rPr>
                <a:t>General purpose beamline</a:t>
              </a:r>
            </a:p>
            <a:p>
              <a:pPr algn="ctr"/>
              <a:r>
                <a:rPr lang="en-US" altLang="ko-KR" sz="1400" dirty="0">
                  <a:latin typeface="Calibri" panose="020F0502020204030204" pitchFamily="34" charset="0"/>
                  <a:ea typeface="맑은 고딕" panose="020B0503020000020004" pitchFamily="50" charset="-127"/>
                  <a:cs typeface="Calibri" panose="020F0502020204030204" pitchFamily="34" charset="0"/>
                </a:rPr>
                <a:t>(TR23, TR103)</a:t>
              </a:r>
              <a:endParaRPr lang="ko-KR" altLang="en-US" sz="1400" dirty="0"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</a:endParaRPr>
            </a:p>
          </p:txBody>
        </p:sp>
        <p:sp>
          <p:nvSpPr>
            <p:cNvPr id="74" name="모서리가 둥근 직사각형 73"/>
            <p:cNvSpPr/>
            <p:nvPr/>
          </p:nvSpPr>
          <p:spPr bwMode="auto">
            <a:xfrm>
              <a:off x="3162909" y="3881686"/>
              <a:ext cx="5511075" cy="64619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85750" indent="-285750" fontAlgn="base">
                <a:buFont typeface="Wingdings" panose="05000000000000000000" pitchFamily="2" charset="2"/>
                <a:buChar char=""/>
                <a:defRPr/>
              </a:pPr>
              <a:r>
                <a:rPr lang="en-US" altLang="ko-KR" sz="1200" kern="0" spc="-3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Since July 2013</a:t>
              </a:r>
            </a:p>
            <a:p>
              <a:pPr marL="285750" indent="-285750" fontAlgn="base">
                <a:buFont typeface="Wingdings" panose="05000000000000000000" pitchFamily="2" charset="2"/>
                <a:buChar char=""/>
                <a:defRPr/>
              </a:pPr>
              <a:r>
                <a:rPr lang="en-US" altLang="ko-KR" sz="1200" kern="0" spc="-3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General purpose beamlines : </a:t>
              </a:r>
              <a:r>
                <a:rPr lang="en-US" altLang="ko-KR" sz="1200" kern="0" dirty="0">
                  <a:latin typeface="Calibri" panose="020F0502020204030204" pitchFamily="34" charset="0"/>
                  <a:ea typeface="고도 M" panose="02000503000000020004" pitchFamily="2" charset="-127"/>
                  <a:cs typeface="Calibri" panose="020F0502020204030204" pitchFamily="34" charset="0"/>
                  <a:sym typeface="Wingdings" panose="05000000000000000000" pitchFamily="2" charset="2"/>
                </a:rPr>
                <a:t>20/ 33~100 MeV proton beams, </a:t>
              </a:r>
              <a:r>
                <a:rPr lang="en-US" altLang="ko-KR" sz="1200" dirty="0">
                  <a:latin typeface="Calibri" panose="020F0502020204030204" pitchFamily="34" charset="0"/>
                  <a:ea typeface="HY헤드라인M"/>
                  <a:cs typeface="Calibri" panose="020F0502020204030204" pitchFamily="34" charset="0"/>
                </a:rPr>
                <a:t>10 kW @ 100 MeV</a:t>
              </a:r>
            </a:p>
            <a:p>
              <a:pPr marL="285750" indent="-285750" fontAlgn="base">
                <a:buFont typeface="Wingdings" panose="05000000000000000000" pitchFamily="2" charset="2"/>
                <a:buChar char=""/>
                <a:defRPr/>
              </a:pPr>
              <a:r>
                <a:rPr lang="en-US" altLang="ko-KR" sz="1200" kern="0" spc="-30" dirty="0">
                  <a:latin typeface="Calibri" panose="020F0502020204030204" pitchFamily="34" charset="0"/>
                  <a:cs typeface="Calibri" panose="020F0502020204030204" pitchFamily="34" charset="0"/>
                </a:rPr>
                <a:t>Applications : </a:t>
              </a:r>
              <a:r>
                <a:rPr lang="en-US" altLang="ko-KR" sz="1200" dirty="0">
                  <a:latin typeface="Calibri" panose="020F0502020204030204" pitchFamily="34" charset="0"/>
                  <a:ea typeface="HY헤드라인M"/>
                  <a:cs typeface="Calibri" panose="020F0502020204030204" pitchFamily="34" charset="0"/>
                </a:rPr>
                <a:t>material / </a:t>
              </a:r>
              <a:r>
                <a:rPr lang="en-US" altLang="ko-KR" sz="1200" dirty="0" err="1">
                  <a:latin typeface="Calibri" panose="020F0502020204030204" pitchFamily="34" charset="0"/>
                  <a:ea typeface="HY헤드라인M"/>
                  <a:cs typeface="Calibri" panose="020F0502020204030204" pitchFamily="34" charset="0"/>
                </a:rPr>
                <a:t>nano</a:t>
              </a:r>
              <a:r>
                <a:rPr lang="en-US" altLang="ko-KR" sz="1200" dirty="0">
                  <a:latin typeface="Calibri" panose="020F0502020204030204" pitchFamily="34" charset="0"/>
                  <a:ea typeface="HY헤드라인M"/>
                  <a:cs typeface="Calibri" panose="020F0502020204030204" pitchFamily="34" charset="0"/>
                </a:rPr>
                <a:t>-science, nuclear physics, semiconductor </a:t>
              </a:r>
              <a:r>
                <a:rPr lang="en-US" altLang="ko-KR" sz="1200" dirty="0" err="1">
                  <a:latin typeface="Calibri" panose="020F0502020204030204" pitchFamily="34" charset="0"/>
                  <a:ea typeface="HY헤드라인M"/>
                  <a:cs typeface="Calibri" panose="020F0502020204030204" pitchFamily="34" charset="0"/>
                </a:rPr>
                <a:t>etc</a:t>
              </a:r>
              <a:endParaRPr lang="ko-KR" altLang="en-US" sz="2400" kern="0" spc="-40" dirty="0">
                <a:latin typeface="Calibri" panose="020F0502020204030204" pitchFamily="34" charset="0"/>
                <a:ea typeface="고도 M" panose="02000503000000020004" pitchFamily="2" charset="-127"/>
                <a:cs typeface="Calibri" panose="020F0502020204030204" pitchFamily="34" charset="0"/>
              </a:endParaRPr>
            </a:p>
          </p:txBody>
        </p:sp>
      </p:grpSp>
      <p:grpSp>
        <p:nvGrpSpPr>
          <p:cNvPr id="104" name="그룹 103"/>
          <p:cNvGrpSpPr/>
          <p:nvPr/>
        </p:nvGrpSpPr>
        <p:grpSpPr>
          <a:xfrm>
            <a:off x="431799" y="4366953"/>
            <a:ext cx="8242187" cy="592028"/>
            <a:chOff x="431797" y="4605251"/>
            <a:chExt cx="8242187" cy="592028"/>
          </a:xfrm>
        </p:grpSpPr>
        <p:sp>
          <p:nvSpPr>
            <p:cNvPr id="76" name="모서리가 둥근 직사각형 75"/>
            <p:cNvSpPr/>
            <p:nvPr/>
          </p:nvSpPr>
          <p:spPr bwMode="auto">
            <a:xfrm>
              <a:off x="474527" y="4605511"/>
              <a:ext cx="2572283" cy="59176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400" dirty="0">
                <a:latin typeface="Calibri" panose="020F0502020204030204" pitchFamily="34" charset="0"/>
                <a:ea typeface="휴먼둥근헤드라인" pitchFamily="18" charset="-127"/>
                <a:cs typeface="Calibri" panose="020F050202020403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31797" y="4629848"/>
              <a:ext cx="26150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latin typeface="Calibri" panose="020F0502020204030204" pitchFamily="34" charset="0"/>
                  <a:ea typeface="맑은 고딕" panose="020B0503020000020004" pitchFamily="50" charset="-127"/>
                  <a:cs typeface="Calibri" panose="020F0502020204030204" pitchFamily="34" charset="0"/>
                </a:rPr>
                <a:t>RI Beamline</a:t>
              </a:r>
            </a:p>
            <a:p>
              <a:pPr algn="ctr"/>
              <a:r>
                <a:rPr lang="en-US" altLang="ko-KR" sz="1400" dirty="0">
                  <a:latin typeface="Calibri" panose="020F0502020204030204" pitchFamily="34" charset="0"/>
                  <a:ea typeface="맑은 고딕" panose="020B0503020000020004" pitchFamily="50" charset="-127"/>
                  <a:cs typeface="Calibri" panose="020F0502020204030204" pitchFamily="34" charset="0"/>
                </a:rPr>
                <a:t>(TR101)</a:t>
              </a:r>
              <a:endParaRPr lang="ko-KR" altLang="en-US" sz="1400" dirty="0"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</a:endParaRPr>
            </a:p>
          </p:txBody>
        </p:sp>
        <p:sp>
          <p:nvSpPr>
            <p:cNvPr id="78" name="모서리가 둥근 직사각형 77"/>
            <p:cNvSpPr/>
            <p:nvPr/>
          </p:nvSpPr>
          <p:spPr bwMode="auto">
            <a:xfrm>
              <a:off x="3162909" y="4605251"/>
              <a:ext cx="5511075" cy="59176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85750" indent="-285750" fontAlgn="base">
                <a:buFont typeface="Wingdings" panose="05000000000000000000" pitchFamily="2" charset="2"/>
                <a:buChar char=""/>
                <a:defRPr/>
              </a:pPr>
              <a:r>
                <a:rPr lang="en-US" altLang="ko-KR" sz="1200" kern="0" spc="-3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RI production beamline :  33~100 MeV proton beams, 30 kW @ 100 MeV</a:t>
              </a:r>
            </a:p>
            <a:p>
              <a:pPr marL="285750" indent="-285750" fontAlgn="base">
                <a:buFont typeface="Wingdings" panose="05000000000000000000" pitchFamily="2" charset="2"/>
                <a:buChar char=""/>
                <a:defRPr/>
              </a:pPr>
              <a:r>
                <a:rPr lang="en-US" altLang="ko-KR" sz="1200" kern="0" spc="-3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Applications : Medical purpose RI production (Cu-67, Sr-82) </a:t>
              </a:r>
            </a:p>
            <a:p>
              <a:pPr marL="285750" indent="-285750" fontAlgn="base">
                <a:buFont typeface="Wingdings" panose="05000000000000000000" pitchFamily="2" charset="2"/>
                <a:buChar char=""/>
                <a:defRPr/>
              </a:pPr>
              <a:r>
                <a:rPr lang="en-US" altLang="ko-KR" sz="1200" kern="0" spc="-3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Preparing for operation</a:t>
              </a:r>
            </a:p>
          </p:txBody>
        </p:sp>
      </p:grpSp>
      <p:grpSp>
        <p:nvGrpSpPr>
          <p:cNvPr id="103" name="그룹 102"/>
          <p:cNvGrpSpPr/>
          <p:nvPr/>
        </p:nvGrpSpPr>
        <p:grpSpPr>
          <a:xfrm>
            <a:off x="423253" y="4992046"/>
            <a:ext cx="8250733" cy="803040"/>
            <a:chOff x="423251" y="5201776"/>
            <a:chExt cx="8250733" cy="803040"/>
          </a:xfrm>
        </p:grpSpPr>
        <p:sp>
          <p:nvSpPr>
            <p:cNvPr id="79" name="모서리가 둥근 직사각형 78"/>
            <p:cNvSpPr/>
            <p:nvPr/>
          </p:nvSpPr>
          <p:spPr bwMode="auto">
            <a:xfrm>
              <a:off x="465981" y="5202037"/>
              <a:ext cx="2572283" cy="80277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400" dirty="0">
                <a:latin typeface="Calibri" panose="020F0502020204030204" pitchFamily="34" charset="0"/>
                <a:ea typeface="휴먼둥근헤드라인" pitchFamily="18" charset="-127"/>
                <a:cs typeface="Calibri" panose="020F050202020403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23251" y="5320198"/>
              <a:ext cx="26150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latin typeface="Calibri" panose="020F0502020204030204" pitchFamily="34" charset="0"/>
                  <a:ea typeface="맑은 고딕" panose="020B0503020000020004" pitchFamily="50" charset="-127"/>
                  <a:cs typeface="Calibri" panose="020F0502020204030204" pitchFamily="34" charset="0"/>
                </a:rPr>
                <a:t>Low flux Beamline</a:t>
              </a:r>
            </a:p>
            <a:p>
              <a:pPr algn="ctr"/>
              <a:r>
                <a:rPr lang="en-US" altLang="ko-KR" sz="1400" dirty="0">
                  <a:latin typeface="Calibri" panose="020F0502020204030204" pitchFamily="34" charset="0"/>
                  <a:ea typeface="맑은 고딕" panose="020B0503020000020004" pitchFamily="50" charset="-127"/>
                  <a:cs typeface="Calibri" panose="020F0502020204030204" pitchFamily="34" charset="0"/>
                </a:rPr>
                <a:t>(TR102)</a:t>
              </a:r>
              <a:endParaRPr lang="ko-KR" altLang="en-US" sz="1400" dirty="0"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</a:endParaRPr>
            </a:p>
          </p:txBody>
        </p:sp>
        <p:sp>
          <p:nvSpPr>
            <p:cNvPr id="81" name="모서리가 둥근 직사각형 80"/>
            <p:cNvSpPr/>
            <p:nvPr/>
          </p:nvSpPr>
          <p:spPr bwMode="auto">
            <a:xfrm>
              <a:off x="3162909" y="5201776"/>
              <a:ext cx="5511075" cy="80277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85750" indent="-285750" fontAlgn="base">
                <a:buFont typeface="Wingdings" panose="05000000000000000000" pitchFamily="2" charset="2"/>
                <a:buChar char=""/>
                <a:defRPr/>
              </a:pPr>
              <a:r>
                <a:rPr lang="en-US" altLang="ko-KR" sz="1200" kern="0" spc="-3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Since Feb. 2018</a:t>
              </a:r>
            </a:p>
            <a:p>
              <a:pPr marL="285750" indent="-285750" fontAlgn="base">
                <a:buFont typeface="Wingdings" panose="05000000000000000000" pitchFamily="2" charset="2"/>
                <a:buChar char=""/>
                <a:defRPr/>
              </a:pPr>
              <a:r>
                <a:rPr lang="en-US" altLang="ko-KR" sz="1200" kern="0" spc="-3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Low flux beamline: 33~100 MeV proton beams</a:t>
              </a:r>
            </a:p>
            <a:p>
              <a:pPr marL="285750" indent="-285750" fontAlgn="base">
                <a:buFont typeface="Wingdings" panose="05000000000000000000" pitchFamily="2" charset="2"/>
                <a:buChar char=""/>
                <a:defRPr/>
              </a:pPr>
              <a:r>
                <a:rPr lang="en-US" altLang="ko-KR" sz="1200" kern="0" spc="-3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Flux 1x105 ~ 1x108/cm2 per pulse </a:t>
              </a:r>
            </a:p>
            <a:p>
              <a:pPr marL="285750" indent="-285750" fontAlgn="base">
                <a:buFont typeface="Wingdings" panose="05000000000000000000" pitchFamily="2" charset="2"/>
                <a:buChar char=""/>
                <a:defRPr/>
              </a:pPr>
              <a:r>
                <a:rPr lang="en-US" altLang="ko-KR" sz="1200" kern="0" spc="-3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Applications : Space radiation, Detector R&amp;D, Bio etc.</a:t>
              </a:r>
            </a:p>
          </p:txBody>
        </p:sp>
      </p:grpSp>
      <p:grpSp>
        <p:nvGrpSpPr>
          <p:cNvPr id="102" name="그룹 101"/>
          <p:cNvGrpSpPr/>
          <p:nvPr/>
        </p:nvGrpSpPr>
        <p:grpSpPr>
          <a:xfrm>
            <a:off x="448422" y="5828075"/>
            <a:ext cx="8225562" cy="556100"/>
            <a:chOff x="448422" y="5950147"/>
            <a:chExt cx="8225562" cy="556100"/>
          </a:xfrm>
        </p:grpSpPr>
        <p:sp>
          <p:nvSpPr>
            <p:cNvPr id="82" name="모서리가 둥근 직사각형 81"/>
            <p:cNvSpPr/>
            <p:nvPr/>
          </p:nvSpPr>
          <p:spPr bwMode="auto">
            <a:xfrm>
              <a:off x="474527" y="5950407"/>
              <a:ext cx="2572283" cy="55583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400" dirty="0">
                <a:latin typeface="Calibri" panose="020F0502020204030204" pitchFamily="34" charset="0"/>
                <a:ea typeface="휴먼둥근헤드라인" pitchFamily="18" charset="-127"/>
                <a:cs typeface="Calibri" panose="020F0502020204030204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48422" y="5974743"/>
              <a:ext cx="26150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latin typeface="Calibri" panose="020F0502020204030204" pitchFamily="34" charset="0"/>
                  <a:ea typeface="맑은 고딕" panose="020B0503020000020004" pitchFamily="50" charset="-127"/>
                  <a:cs typeface="Calibri" panose="020F0502020204030204" pitchFamily="34" charset="0"/>
                </a:rPr>
                <a:t>Neutron Beamline</a:t>
              </a:r>
            </a:p>
            <a:p>
              <a:pPr algn="ctr"/>
              <a:r>
                <a:rPr lang="en-US" altLang="ko-KR" sz="1400" dirty="0">
                  <a:latin typeface="Calibri" panose="020F0502020204030204" pitchFamily="34" charset="0"/>
                  <a:ea typeface="맑은 고딕" panose="020B0503020000020004" pitchFamily="50" charset="-127"/>
                  <a:cs typeface="Calibri" panose="020F0502020204030204" pitchFamily="34" charset="0"/>
                </a:rPr>
                <a:t>(Dump)</a:t>
              </a:r>
              <a:endParaRPr lang="ko-KR" altLang="en-US" sz="1400" dirty="0"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</a:endParaRPr>
            </a:p>
          </p:txBody>
        </p:sp>
        <p:sp>
          <p:nvSpPr>
            <p:cNvPr id="84" name="모서리가 둥근 직사각형 83"/>
            <p:cNvSpPr/>
            <p:nvPr/>
          </p:nvSpPr>
          <p:spPr bwMode="auto">
            <a:xfrm>
              <a:off x="3162909" y="5950147"/>
              <a:ext cx="5511075" cy="5561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285750" indent="-285750" fontAlgn="base">
                <a:buFont typeface="Wingdings" panose="05000000000000000000" pitchFamily="2" charset="2"/>
                <a:buChar char=""/>
                <a:defRPr/>
              </a:pPr>
              <a:r>
                <a:rPr lang="en-US" altLang="ko-KR" sz="1200" kern="0" spc="-3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Neutron beamline: Spallation neutron beam using 100 MeV proton beams</a:t>
              </a:r>
            </a:p>
            <a:p>
              <a:pPr marL="285750" indent="-285750" fontAlgn="base">
                <a:buFont typeface="Wingdings" panose="05000000000000000000" pitchFamily="2" charset="2"/>
                <a:buChar char=""/>
                <a:defRPr/>
              </a:pPr>
              <a:r>
                <a:rPr lang="en-US" altLang="ko-KR" sz="1200" kern="0" spc="-3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Applications : Terrestrial radiation simulation test on semiconductors</a:t>
              </a:r>
            </a:p>
            <a:p>
              <a:pPr marL="285750" indent="-285750" fontAlgn="base">
                <a:buFont typeface="Wingdings" panose="05000000000000000000" pitchFamily="2" charset="2"/>
                <a:buChar char=""/>
                <a:defRPr/>
              </a:pPr>
              <a:r>
                <a:rPr lang="en-US" altLang="ko-KR" sz="1200" kern="0" spc="-30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Under pilot operation</a:t>
              </a: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153385" y="241873"/>
            <a:ext cx="1729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Beamlines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7" name="그룹 86"/>
          <p:cNvGrpSpPr/>
          <p:nvPr/>
        </p:nvGrpSpPr>
        <p:grpSpPr>
          <a:xfrm>
            <a:off x="153385" y="1089947"/>
            <a:ext cx="8751335" cy="2147638"/>
            <a:chOff x="1693443" y="2472764"/>
            <a:chExt cx="8717486" cy="3060000"/>
          </a:xfrm>
        </p:grpSpPr>
        <p:pic>
          <p:nvPicPr>
            <p:cNvPr id="88" name="Picture 2" descr="가속기동절개그림_MeV별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/>
            </a:blip>
            <a:srcRect l="2447" t="6266" r="1634" b="22414"/>
            <a:stretch/>
          </p:blipFill>
          <p:spPr bwMode="auto">
            <a:xfrm>
              <a:off x="1693443" y="2472764"/>
              <a:ext cx="8717486" cy="3060000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extLst/>
          </p:spPr>
        </p:pic>
        <p:sp>
          <p:nvSpPr>
            <p:cNvPr id="89" name="모서리가 둥근 직사각형 31"/>
            <p:cNvSpPr>
              <a:spLocks noChangeArrowheads="1"/>
            </p:cNvSpPr>
            <p:nvPr/>
          </p:nvSpPr>
          <p:spPr bwMode="auto">
            <a:xfrm>
              <a:off x="5538616" y="3391826"/>
              <a:ext cx="1174750" cy="255587"/>
            </a:xfrm>
            <a:prstGeom prst="roundRect">
              <a:avLst>
                <a:gd name="adj" fmla="val 16667"/>
              </a:avLst>
            </a:prstGeom>
            <a:solidFill>
              <a:srgbClr val="000099">
                <a:alpha val="6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0" latinLnBrk="0" hangingPunct="0"/>
              <a:r>
                <a:rPr lang="en-US" altLang="ko-KR" sz="1400" dirty="0" err="1">
                  <a:solidFill>
                    <a:srgbClr val="FFFFFF"/>
                  </a:solidFill>
                  <a:latin typeface="Calibri" panose="020F0502020204030204" pitchFamily="34" charset="0"/>
                  <a:ea typeface="HY헤드라인M" pitchFamily="18" charset="-127"/>
                  <a:cs typeface="Calibri" panose="020F0502020204030204" pitchFamily="34" charset="0"/>
                </a:rPr>
                <a:t>Linac</a:t>
              </a:r>
              <a:endParaRPr lang="en-US" altLang="ko-KR" sz="1400" dirty="0">
                <a:solidFill>
                  <a:srgbClr val="FFFFFF"/>
                </a:solidFill>
                <a:latin typeface="Calibri" panose="020F0502020204030204" pitchFamily="34" charset="0"/>
                <a:ea typeface="HY헤드라인M" pitchFamily="18" charset="-127"/>
                <a:cs typeface="Calibri" panose="020F0502020204030204" pitchFamily="34" charset="0"/>
              </a:endParaRPr>
            </a:p>
          </p:txBody>
        </p:sp>
        <p:sp>
          <p:nvSpPr>
            <p:cNvPr id="90" name="모서리가 둥근 직사각형 31"/>
            <p:cNvSpPr>
              <a:spLocks noChangeArrowheads="1"/>
            </p:cNvSpPr>
            <p:nvPr/>
          </p:nvSpPr>
          <p:spPr bwMode="auto">
            <a:xfrm>
              <a:off x="2156769" y="4666020"/>
              <a:ext cx="1152525" cy="503238"/>
            </a:xfrm>
            <a:prstGeom prst="roundRect">
              <a:avLst>
                <a:gd name="adj" fmla="val 16667"/>
              </a:avLst>
            </a:prstGeom>
            <a:solidFill>
              <a:srgbClr val="00B050">
                <a:alpha val="7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0" latinLnBrk="0" hangingPunct="0">
                <a:lnSpc>
                  <a:spcPct val="80000"/>
                </a:lnSpc>
              </a:pPr>
              <a:r>
                <a:rPr lang="en-US" altLang="ko-KR" sz="1200" dirty="0">
                  <a:solidFill>
                    <a:srgbClr val="FFFFFF"/>
                  </a:solidFill>
                  <a:latin typeface="Calibri" panose="020F0502020204030204" pitchFamily="34" charset="0"/>
                  <a:ea typeface="HY헤드라인M" pitchFamily="18" charset="-127"/>
                  <a:cs typeface="Calibri" panose="020F0502020204030204" pitchFamily="34" charset="0"/>
                </a:rPr>
                <a:t>General purpose</a:t>
              </a:r>
            </a:p>
            <a:p>
              <a:pPr algn="ctr" eaLnBrk="0" latinLnBrk="0" hangingPunct="0">
                <a:lnSpc>
                  <a:spcPct val="80000"/>
                </a:lnSpc>
              </a:pPr>
              <a:r>
                <a:rPr lang="en-US" altLang="ko-KR" sz="1200" dirty="0">
                  <a:solidFill>
                    <a:srgbClr val="FFFFFF"/>
                  </a:solidFill>
                  <a:latin typeface="Calibri" panose="020F0502020204030204" pitchFamily="34" charset="0"/>
                  <a:ea typeface="HY헤드라인M" pitchFamily="18" charset="-127"/>
                  <a:cs typeface="Calibri" panose="020F0502020204030204" pitchFamily="34" charset="0"/>
                </a:rPr>
                <a:t>Under operation</a:t>
              </a:r>
            </a:p>
          </p:txBody>
        </p:sp>
        <p:sp>
          <p:nvSpPr>
            <p:cNvPr id="91" name="모서리가 둥근 직사각형 31"/>
            <p:cNvSpPr>
              <a:spLocks noChangeArrowheads="1"/>
            </p:cNvSpPr>
            <p:nvPr/>
          </p:nvSpPr>
          <p:spPr bwMode="auto">
            <a:xfrm>
              <a:off x="7641729" y="3454491"/>
              <a:ext cx="1067339" cy="255587"/>
            </a:xfrm>
            <a:prstGeom prst="roundRect">
              <a:avLst>
                <a:gd name="adj" fmla="val 16667"/>
              </a:avLst>
            </a:prstGeom>
            <a:solidFill>
              <a:srgbClr val="000099">
                <a:alpha val="6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0" latinLnBrk="0" hangingPunct="0"/>
              <a:r>
                <a:rPr lang="en-US" altLang="ko-KR" sz="1400" dirty="0">
                  <a:solidFill>
                    <a:srgbClr val="FFFFFF"/>
                  </a:solidFill>
                  <a:latin typeface="Calibri" panose="020F0502020204030204" pitchFamily="34" charset="0"/>
                  <a:ea typeface="HY헤드라인M" pitchFamily="18" charset="-127"/>
                  <a:cs typeface="Calibri" panose="020F0502020204030204" pitchFamily="34" charset="0"/>
                </a:rPr>
                <a:t>Ion Source</a:t>
              </a:r>
            </a:p>
          </p:txBody>
        </p:sp>
        <p:cxnSp>
          <p:nvCxnSpPr>
            <p:cNvPr id="92" name="직선 화살표 연결선 91"/>
            <p:cNvCxnSpPr/>
            <p:nvPr/>
          </p:nvCxnSpPr>
          <p:spPr bwMode="auto">
            <a:xfrm flipV="1">
              <a:off x="3307259" y="4672747"/>
              <a:ext cx="658829" cy="15763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3" name="직선 화살표 연결선 92"/>
            <p:cNvCxnSpPr/>
            <p:nvPr/>
          </p:nvCxnSpPr>
          <p:spPr bwMode="auto">
            <a:xfrm flipH="1" flipV="1">
              <a:off x="6608217" y="4649572"/>
              <a:ext cx="493047" cy="30256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4" name="모서리가 둥근 직사각형 31"/>
            <p:cNvSpPr>
              <a:spLocks noChangeArrowheads="1"/>
            </p:cNvSpPr>
            <p:nvPr/>
          </p:nvSpPr>
          <p:spPr bwMode="auto">
            <a:xfrm>
              <a:off x="1858666" y="3947601"/>
              <a:ext cx="1152525" cy="503238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0" latinLnBrk="0" hangingPunct="0">
                <a:lnSpc>
                  <a:spcPct val="8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latin typeface="Calibri" panose="020F0502020204030204" pitchFamily="34" charset="0"/>
                  <a:ea typeface="HY헤드라인M" pitchFamily="18" charset="-127"/>
                  <a:cs typeface="Calibri" panose="020F0502020204030204" pitchFamily="34" charset="0"/>
                </a:rPr>
                <a:t>Test </a:t>
              </a:r>
              <a:r>
                <a:rPr lang="en-US" altLang="ko-KR" sz="1200" dirty="0" err="1">
                  <a:solidFill>
                    <a:schemeClr val="bg1"/>
                  </a:solidFill>
                  <a:latin typeface="Calibri" panose="020F0502020204030204" pitchFamily="34" charset="0"/>
                  <a:ea typeface="HY헤드라인M" pitchFamily="18" charset="-127"/>
                  <a:cs typeface="Calibri" panose="020F0502020204030204" pitchFamily="34" charset="0"/>
                </a:rPr>
                <a:t>Beamline</a:t>
              </a:r>
              <a:endParaRPr lang="en-US" altLang="ko-KR" sz="1200" dirty="0">
                <a:solidFill>
                  <a:schemeClr val="bg1"/>
                </a:solidFill>
                <a:latin typeface="Calibri" panose="020F0502020204030204" pitchFamily="34" charset="0"/>
                <a:ea typeface="HY헤드라인M" pitchFamily="18" charset="-127"/>
                <a:cs typeface="Calibri" panose="020F0502020204030204" pitchFamily="34" charset="0"/>
              </a:endParaRPr>
            </a:p>
          </p:txBody>
        </p:sp>
        <p:sp>
          <p:nvSpPr>
            <p:cNvPr id="95" name="모서리가 둥근 직사각형 31"/>
            <p:cNvSpPr>
              <a:spLocks noChangeArrowheads="1"/>
            </p:cNvSpPr>
            <p:nvPr/>
          </p:nvSpPr>
          <p:spPr bwMode="auto">
            <a:xfrm>
              <a:off x="1869903" y="3268048"/>
              <a:ext cx="1152525" cy="408948"/>
            </a:xfrm>
            <a:prstGeom prst="roundRect">
              <a:avLst>
                <a:gd name="adj" fmla="val 16667"/>
              </a:avLst>
            </a:prstGeom>
            <a:solidFill>
              <a:srgbClr val="00B050">
                <a:alpha val="7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0" latinLnBrk="0" hangingPunct="0">
                <a:lnSpc>
                  <a:spcPct val="80000"/>
                </a:lnSpc>
              </a:pPr>
              <a:r>
                <a:rPr lang="en-US" altLang="ko-KR" sz="1200" dirty="0" smtClean="0">
                  <a:solidFill>
                    <a:schemeClr val="bg1"/>
                  </a:solidFill>
                  <a:latin typeface="Calibri" panose="020F0502020204030204" pitchFamily="34" charset="0"/>
                  <a:ea typeface="HY헤드라인M" pitchFamily="18" charset="-127"/>
                  <a:cs typeface="Calibri" panose="020F0502020204030204" pitchFamily="34" charset="0"/>
                </a:rPr>
                <a:t>Neutron </a:t>
              </a:r>
              <a:r>
                <a:rPr lang="en-US" altLang="ko-KR" sz="1200" dirty="0" err="1" smtClean="0">
                  <a:solidFill>
                    <a:schemeClr val="bg1"/>
                  </a:solidFill>
                  <a:latin typeface="Calibri" panose="020F0502020204030204" pitchFamily="34" charset="0"/>
                  <a:ea typeface="HY헤드라인M" pitchFamily="18" charset="-127"/>
                  <a:cs typeface="Calibri" panose="020F0502020204030204" pitchFamily="34" charset="0"/>
                </a:rPr>
                <a:t>beamline</a:t>
              </a:r>
              <a:endParaRPr lang="en-US" altLang="ko-KR" sz="1200" dirty="0">
                <a:solidFill>
                  <a:schemeClr val="bg1"/>
                </a:solidFill>
                <a:latin typeface="Calibri" panose="020F0502020204030204" pitchFamily="34" charset="0"/>
                <a:ea typeface="HY헤드라인M" pitchFamily="18" charset="-127"/>
                <a:cs typeface="Calibri" panose="020F0502020204030204" pitchFamily="34" charset="0"/>
              </a:endParaRPr>
            </a:p>
          </p:txBody>
        </p:sp>
        <p:sp>
          <p:nvSpPr>
            <p:cNvPr id="96" name="모서리가 둥근 직사각형 31"/>
            <p:cNvSpPr>
              <a:spLocks noChangeArrowheads="1"/>
            </p:cNvSpPr>
            <p:nvPr/>
          </p:nvSpPr>
          <p:spPr bwMode="auto">
            <a:xfrm>
              <a:off x="4470196" y="4863883"/>
              <a:ext cx="1152525" cy="503238"/>
            </a:xfrm>
            <a:prstGeom prst="roundRect">
              <a:avLst>
                <a:gd name="adj" fmla="val 16667"/>
              </a:avLst>
            </a:prstGeom>
            <a:solidFill>
              <a:srgbClr val="00B050">
                <a:alpha val="7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0" latinLnBrk="0" hangingPunct="0">
                <a:lnSpc>
                  <a:spcPct val="80000"/>
                </a:lnSpc>
              </a:pPr>
              <a:r>
                <a:rPr lang="en-US" altLang="ko-KR" sz="1200" dirty="0">
                  <a:solidFill>
                    <a:srgbClr val="FFFFFF"/>
                  </a:solidFill>
                  <a:latin typeface="Calibri" panose="020F0502020204030204" pitchFamily="34" charset="0"/>
                  <a:ea typeface="HY헤드라인M" pitchFamily="18" charset="-127"/>
                  <a:cs typeface="Calibri" panose="020F0502020204030204" pitchFamily="34" charset="0"/>
                </a:rPr>
                <a:t>Low-flux</a:t>
              </a:r>
            </a:p>
            <a:p>
              <a:pPr algn="ctr" eaLnBrk="0" latinLnBrk="0" hangingPunct="0">
                <a:lnSpc>
                  <a:spcPct val="80000"/>
                </a:lnSpc>
              </a:pPr>
              <a:r>
                <a:rPr lang="en-US" altLang="ko-KR" sz="1200" dirty="0">
                  <a:solidFill>
                    <a:srgbClr val="FFFFFF"/>
                  </a:solidFill>
                  <a:latin typeface="Calibri" panose="020F0502020204030204" pitchFamily="34" charset="0"/>
                  <a:ea typeface="HY헤드라인M" pitchFamily="18" charset="-127"/>
                  <a:cs typeface="Calibri" panose="020F0502020204030204" pitchFamily="34" charset="0"/>
                </a:rPr>
                <a:t>Under operation</a:t>
              </a:r>
            </a:p>
          </p:txBody>
        </p:sp>
        <p:sp>
          <p:nvSpPr>
            <p:cNvPr id="97" name="모서리가 둥근 직사각형 96"/>
            <p:cNvSpPr>
              <a:spLocks noChangeArrowheads="1"/>
            </p:cNvSpPr>
            <p:nvPr/>
          </p:nvSpPr>
          <p:spPr bwMode="auto">
            <a:xfrm>
              <a:off x="4704475" y="3982544"/>
              <a:ext cx="1152525" cy="503238"/>
            </a:xfrm>
            <a:prstGeom prst="roundRect">
              <a:avLst>
                <a:gd name="adj" fmla="val 16667"/>
              </a:avLst>
            </a:prstGeom>
            <a:solidFill>
              <a:srgbClr val="00B050">
                <a:alpha val="7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0" latinLnBrk="0" hangingPunct="0">
                <a:lnSpc>
                  <a:spcPct val="80000"/>
                </a:lnSpc>
              </a:pPr>
              <a:r>
                <a:rPr lang="en-US" altLang="ko-KR" sz="1200" dirty="0">
                  <a:solidFill>
                    <a:srgbClr val="FFFFFF"/>
                  </a:solidFill>
                  <a:latin typeface="Calibri" panose="020F0502020204030204" pitchFamily="34" charset="0"/>
                  <a:ea typeface="HY헤드라인M" pitchFamily="18" charset="-127"/>
                  <a:cs typeface="Calibri" panose="020F0502020204030204" pitchFamily="34" charset="0"/>
                </a:rPr>
                <a:t>RI production</a:t>
              </a:r>
            </a:p>
            <a:p>
              <a:pPr algn="ctr" eaLnBrk="0" latinLnBrk="0" hangingPunct="0">
                <a:lnSpc>
                  <a:spcPct val="80000"/>
                </a:lnSpc>
              </a:pPr>
              <a:r>
                <a:rPr lang="en-US" altLang="ko-KR" sz="1200" dirty="0">
                  <a:solidFill>
                    <a:srgbClr val="FFFFFF"/>
                  </a:solidFill>
                  <a:latin typeface="Calibri" panose="020F0502020204030204" pitchFamily="34" charset="0"/>
                  <a:ea typeface="HY헤드라인M" pitchFamily="18" charset="-127"/>
                  <a:cs typeface="Calibri" panose="020F0502020204030204" pitchFamily="34" charset="0"/>
                </a:rPr>
                <a:t>Under operation</a:t>
              </a:r>
            </a:p>
          </p:txBody>
        </p:sp>
        <p:sp>
          <p:nvSpPr>
            <p:cNvPr id="98" name="모서리가 둥근 직사각형 31"/>
            <p:cNvSpPr>
              <a:spLocks noChangeArrowheads="1"/>
            </p:cNvSpPr>
            <p:nvPr/>
          </p:nvSpPr>
          <p:spPr bwMode="auto">
            <a:xfrm>
              <a:off x="6854740" y="4895123"/>
              <a:ext cx="1152525" cy="503238"/>
            </a:xfrm>
            <a:prstGeom prst="roundRect">
              <a:avLst>
                <a:gd name="adj" fmla="val 16667"/>
              </a:avLst>
            </a:prstGeom>
            <a:solidFill>
              <a:srgbClr val="00B050">
                <a:alpha val="7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0" latinLnBrk="0" hangingPunct="0">
                <a:lnSpc>
                  <a:spcPct val="80000"/>
                </a:lnSpc>
              </a:pPr>
              <a:r>
                <a:rPr lang="en-US" altLang="ko-KR" sz="1200" dirty="0">
                  <a:solidFill>
                    <a:srgbClr val="FFFFFF"/>
                  </a:solidFill>
                  <a:latin typeface="Calibri" panose="020F0502020204030204" pitchFamily="34" charset="0"/>
                  <a:ea typeface="HY헤드라인M" pitchFamily="18" charset="-127"/>
                  <a:cs typeface="Calibri" panose="020F0502020204030204" pitchFamily="34" charset="0"/>
                </a:rPr>
                <a:t>General purpose</a:t>
              </a:r>
            </a:p>
            <a:p>
              <a:pPr algn="ctr" eaLnBrk="0" latinLnBrk="0" hangingPunct="0">
                <a:lnSpc>
                  <a:spcPct val="80000"/>
                </a:lnSpc>
              </a:pPr>
              <a:r>
                <a:rPr lang="en-US" altLang="ko-KR" sz="1200" dirty="0">
                  <a:solidFill>
                    <a:srgbClr val="FFFFFF"/>
                  </a:solidFill>
                  <a:latin typeface="Calibri" panose="020F0502020204030204" pitchFamily="34" charset="0"/>
                  <a:ea typeface="HY헤드라인M" pitchFamily="18" charset="-127"/>
                  <a:cs typeface="Calibri" panose="020F0502020204030204" pitchFamily="34" charset="0"/>
                </a:rPr>
                <a:t>Under operation</a:t>
              </a:r>
            </a:p>
          </p:txBody>
        </p:sp>
        <p:cxnSp>
          <p:nvCxnSpPr>
            <p:cNvPr id="99" name="직선 화살표 연결선 98"/>
            <p:cNvCxnSpPr/>
            <p:nvPr/>
          </p:nvCxnSpPr>
          <p:spPr bwMode="auto">
            <a:xfrm flipH="1" flipV="1">
              <a:off x="4198378" y="4742962"/>
              <a:ext cx="309471" cy="13798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0" name="직선 화살표 연결선 99"/>
            <p:cNvCxnSpPr/>
            <p:nvPr/>
          </p:nvCxnSpPr>
          <p:spPr bwMode="auto">
            <a:xfrm>
              <a:off x="3015932" y="3647413"/>
              <a:ext cx="577636" cy="10552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1" name="직선 화살표 연결선 100"/>
            <p:cNvCxnSpPr/>
            <p:nvPr/>
          </p:nvCxnSpPr>
          <p:spPr bwMode="auto">
            <a:xfrm flipV="1">
              <a:off x="3022428" y="4040642"/>
              <a:ext cx="754932" cy="11997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2504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534" y="1323531"/>
            <a:ext cx="3155559" cy="44134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83790" y="1374116"/>
            <a:ext cx="2787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panose="020F0502020204030204" pitchFamily="34" charset="0"/>
              </a:rPr>
              <a:t>operator training</a:t>
            </a:r>
            <a:r>
              <a:rPr lang="ko-KR" altLang="en-US" sz="1600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panose="020F0502020204030204" pitchFamily="34" charset="0"/>
              </a:rPr>
              <a:t> </a:t>
            </a:r>
            <a:r>
              <a:rPr lang="en-US" altLang="ko-KR" sz="1600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panose="020F0502020204030204" pitchFamily="34" charset="0"/>
              </a:rPr>
              <a:t>schedule</a:t>
            </a:r>
            <a:endParaRPr lang="ko-KR" altLang="en-US" sz="1600" b="1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520" y="4136388"/>
            <a:ext cx="5055819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66700" indent="-266700">
              <a:buFont typeface="Wingdings" panose="05000000000000000000" pitchFamily="2" charset="2"/>
              <a:buChar char="§"/>
            </a:pPr>
            <a:r>
              <a:rPr lang="en-US" altLang="ko-K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24-hour operation (2024)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Start 24-hour beam service in</a:t>
            </a:r>
            <a:r>
              <a:rPr lang="ko-KR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August</a:t>
            </a:r>
            <a:endParaRPr lang="en-US" altLang="ko-K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Shift work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n-US" altLang="ko-K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 shifts in four groups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(2 people in 1 group)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ko-K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linac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1 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for beam 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line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Prepare </a:t>
            </a:r>
            <a:r>
              <a:rPr lang="en-US" altLang="ko-K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24-hour </a:t>
            </a:r>
            <a:r>
              <a:rPr lang="en-US" altLang="ko-KR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linac</a:t>
            </a:r>
            <a:r>
              <a:rPr lang="en-US" altLang="ko-K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operation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4521" y="1061849"/>
            <a:ext cx="5055818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66700" indent="-266700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Typical schedule </a:t>
            </a:r>
            <a:r>
              <a:rPr lang="en-US" altLang="ko-K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(2013 ~ 2023)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66700" indent="-266700">
              <a:buFont typeface="Calibri" panose="020F0502020204030204" pitchFamily="34" charset="0"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Annual operation 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( 52 Weeks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ko-K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indent="-266700">
              <a:buFont typeface="Arial" panose="020B0604020202020204" pitchFamily="34" charset="0"/>
              <a:buChar char="-"/>
            </a:pP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28 weeks for beam service</a:t>
            </a:r>
          </a:p>
          <a:p>
            <a:pPr marL="266700" indent="-266700">
              <a:buFont typeface="Arial" panose="020B0604020202020204" pitchFamily="34" charset="0"/>
              <a:buChar char="-"/>
            </a:pP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7 weeks for Machine study</a:t>
            </a:r>
          </a:p>
          <a:p>
            <a:pPr marL="266700" indent="-266700">
              <a:buFont typeface="Arial" panose="020B0604020202020204" pitchFamily="34" charset="0"/>
              <a:buChar char="-"/>
            </a:pP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17 weeks for Maintenance </a:t>
            </a:r>
            <a:endParaRPr lang="en-US" altLang="ko-K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3525" indent="-263525">
              <a:buFont typeface="Wingdings" panose="05000000000000000000" pitchFamily="2" charset="2"/>
              <a:buChar char="§"/>
            </a:pPr>
            <a:r>
              <a:rPr lang="en-US" altLang="ko-K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Beam </a:t>
            </a:r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service </a:t>
            </a:r>
            <a:endParaRPr lang="en-US" altLang="ko-KR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3525" indent="-263525">
              <a:buFont typeface="Calibri" panose="020F0502020204030204" pitchFamily="34" charset="0"/>
              <a:buChar char="-"/>
            </a:pPr>
            <a:r>
              <a:rPr lang="en-US" altLang="ko-K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Monday </a:t>
            </a:r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13:00 ~ Friday </a:t>
            </a:r>
            <a:r>
              <a:rPr lang="en-US" altLang="ko-K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18:00, daily service</a:t>
            </a:r>
          </a:p>
          <a:p>
            <a:pPr marL="263525" indent="-263525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Operation shift (day shift)</a:t>
            </a:r>
            <a:endParaRPr lang="en-US" altLang="ko-K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3525" indent="-263525">
              <a:buFont typeface="Calibri" panose="020F0502020204030204" pitchFamily="34" charset="0"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ko-K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linac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2 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for beam 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3385" y="241873"/>
            <a:ext cx="5943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KOMAC, which provides 24-hour beam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4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6" y="3767383"/>
            <a:ext cx="3845378" cy="2355662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319396" y="1100963"/>
            <a:ext cx="847092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>
              <a:buFont typeface="Wingdings" panose="05000000000000000000" pitchFamily="2" charset="2"/>
              <a:buChar char="§"/>
            </a:pPr>
            <a:r>
              <a:rPr lang="en-US" altLang="ko-KR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A well-equipped control room </a:t>
            </a:r>
          </a:p>
          <a:p>
            <a:pPr marL="266700" indent="-266700">
              <a:buFont typeface="Calibri" panose="020F0502020204030204" pitchFamily="34" charset="0"/>
              <a:buChar char="-"/>
            </a:pPr>
            <a:r>
              <a:rPr lang="en-US" altLang="ko-KR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Enhance the efficiency and safety</a:t>
            </a:r>
            <a:r>
              <a:rPr lang="en-US" altLang="ko-KR" sz="105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altLang="ko-KR" sz="2000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Linac</a:t>
            </a:r>
            <a:r>
              <a:rPr lang="en-US" altLang="ko-KR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operation</a:t>
            </a:r>
          </a:p>
          <a:p>
            <a:pPr marL="266700" indent="-266700">
              <a:buFont typeface="Calibri" panose="020F0502020204030204" pitchFamily="34" charset="0"/>
              <a:buChar char="-"/>
            </a:pPr>
            <a:r>
              <a:rPr lang="en-US" altLang="ko-KR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Ensure that experiments run smoothly and effectively</a:t>
            </a:r>
          </a:p>
          <a:p>
            <a:pPr marL="266700" lvl="1" indent="-266700">
              <a:buFont typeface="Calibri" panose="020F0502020204030204" pitchFamily="34" charset="0"/>
              <a:buChar char="-"/>
            </a:pPr>
            <a:endParaRPr lang="en-US" altLang="ko-KR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6700" lvl="1" indent="-266700">
              <a:buFont typeface="Wingdings" panose="05000000000000000000" pitchFamily="2" charset="2"/>
              <a:buChar char="§"/>
            </a:pPr>
            <a:r>
              <a:rPr lang="en-US" altLang="ko-K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User-friendly applications </a:t>
            </a:r>
          </a:p>
          <a:p>
            <a:pPr marL="266700" lvl="1" indent="-266700">
              <a:buFont typeface="Wingdings" panose="05000000000000000000" pitchFamily="2" charset="2"/>
              <a:buChar char="§"/>
            </a:pPr>
            <a:r>
              <a:rPr lang="en-US" altLang="ko-K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Auto startup environments</a:t>
            </a: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5" b="10480"/>
          <a:stretch/>
        </p:blipFill>
        <p:spPr>
          <a:xfrm>
            <a:off x="4278841" y="2281331"/>
            <a:ext cx="4476750" cy="2349137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841" y="4664000"/>
            <a:ext cx="4476750" cy="2014538"/>
          </a:xfrm>
          <a:prstGeom prst="rect">
            <a:avLst/>
          </a:prstGeom>
        </p:spPr>
      </p:pic>
      <p:sp>
        <p:nvSpPr>
          <p:cNvPr id="12" name="타원 11"/>
          <p:cNvSpPr/>
          <p:nvPr/>
        </p:nvSpPr>
        <p:spPr bwMode="auto">
          <a:xfrm>
            <a:off x="7165115" y="6123045"/>
            <a:ext cx="111095" cy="11964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latin typeface="Calibri" panose="020F0502020204030204" pitchFamily="34" charset="0"/>
              <a:ea typeface="휴먼둥근헤드라인" pitchFamily="18" charset="-127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08161" y="6271829"/>
            <a:ext cx="6896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rgbClr val="FF0000"/>
                </a:solidFill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operator</a:t>
            </a:r>
            <a:endParaRPr lang="ko-KR" altLang="en-US" sz="1100" dirty="0">
              <a:solidFill>
                <a:srgbClr val="FF0000"/>
              </a:solidFill>
              <a:latin typeface="Calibri" panose="020F0502020204030204" pitchFamily="34" charset="0"/>
              <a:ea typeface="맑은 고딕" panose="020B0503020000020004" pitchFamily="50" charset="-127"/>
              <a:cs typeface="Calibri" panose="020F0502020204030204" pitchFamily="34" charset="0"/>
            </a:endParaRPr>
          </a:p>
        </p:txBody>
      </p:sp>
      <p:sp>
        <p:nvSpPr>
          <p:cNvPr id="16" name="타원 15"/>
          <p:cNvSpPr/>
          <p:nvPr/>
        </p:nvSpPr>
        <p:spPr bwMode="auto">
          <a:xfrm>
            <a:off x="7734075" y="3767383"/>
            <a:ext cx="111095" cy="119641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latin typeface="Calibri" panose="020F0502020204030204" pitchFamily="34" charset="0"/>
              <a:ea typeface="휴먼둥근헤드라인" pitchFamily="18" charset="-127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77121" y="3916167"/>
            <a:ext cx="6896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solidFill>
                  <a:srgbClr val="FF0000"/>
                </a:solidFill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operator</a:t>
            </a:r>
            <a:endParaRPr lang="ko-KR" altLang="en-US" sz="1100" dirty="0">
              <a:solidFill>
                <a:srgbClr val="FF0000"/>
              </a:solidFill>
              <a:latin typeface="Calibri" panose="020F0502020204030204" pitchFamily="34" charset="0"/>
              <a:ea typeface="맑은 고딕" panose="020B0503020000020004" pitchFamily="50" charset="-127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2732" y="245849"/>
            <a:ext cx="4905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Rearrangement of control room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78841" y="2282829"/>
            <a:ext cx="728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endParaRPr lang="ko-KR" altLang="en-US" sz="2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2912" y="3917656"/>
            <a:ext cx="1440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endParaRPr lang="ko-KR" altLang="en-US" sz="2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72896" y="241873"/>
            <a:ext cx="282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For 24-hour </a:t>
            </a:r>
            <a:r>
              <a:rPr lang="en-US" altLang="ko-KR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Linac</a:t>
            </a:r>
            <a:r>
              <a:rPr lang="en-US" altLang="ko-K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operation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39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A75E271E-78BE-472A-A31E-4A4EB11439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943" y="4792698"/>
            <a:ext cx="1864209" cy="172141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CDFDC4D-8134-4141-864B-7A66A23287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50"/>
          <a:stretch/>
        </p:blipFill>
        <p:spPr>
          <a:xfrm>
            <a:off x="6401564" y="4792698"/>
            <a:ext cx="2612776" cy="17214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2732" y="245849"/>
            <a:ext cx="4032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Operator-only application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44855BC2-3587-4E32-8F38-2B743E0ED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94" y="3714078"/>
            <a:ext cx="4600756" cy="2570623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F4AB0595-6353-4033-9281-AE390DB8D3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5231" y="2664455"/>
            <a:ext cx="4028397" cy="20992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4A41098-6EE7-41E3-AD1F-0784FD00EEF5}"/>
              </a:ext>
            </a:extLst>
          </p:cNvPr>
          <p:cNvSpPr txBox="1"/>
          <p:nvPr/>
        </p:nvSpPr>
        <p:spPr>
          <a:xfrm>
            <a:off x="5097357" y="2896573"/>
            <a:ext cx="1675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altLang="ko-KR" sz="14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ogbook</a:t>
            </a:r>
            <a:endParaRPr lang="ko-KR" altLang="en-US" sz="14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A41098-6EE7-41E3-AD1F-0784FD00EEF5}"/>
              </a:ext>
            </a:extLst>
          </p:cNvPr>
          <p:cNvSpPr txBox="1"/>
          <p:nvPr/>
        </p:nvSpPr>
        <p:spPr>
          <a:xfrm>
            <a:off x="5097357" y="4710787"/>
            <a:ext cx="1675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RF phase scan</a:t>
            </a:r>
            <a:endParaRPr lang="ko-KR" altLang="en-US" sz="14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A41098-6EE7-41E3-AD1F-0784FD00EEF5}"/>
              </a:ext>
            </a:extLst>
          </p:cNvPr>
          <p:cNvSpPr txBox="1"/>
          <p:nvPr/>
        </p:nvSpPr>
        <p:spPr>
          <a:xfrm>
            <a:off x="182191" y="3406301"/>
            <a:ext cx="1451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Save &amp; restore</a:t>
            </a:r>
            <a:endParaRPr lang="en-US" altLang="ko-K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546" y="1180143"/>
            <a:ext cx="56510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Develop </a:t>
            </a:r>
            <a:r>
              <a:rPr lang="en-US" altLang="ko-K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operator’s applications </a:t>
            </a:r>
          </a:p>
          <a:p>
            <a:pPr marL="180975" indent="-180975" algn="just">
              <a:buFont typeface="Calibri" panose="020F0502020204030204" pitchFamily="34" charset="0"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Scan tools for RF phase, Quad, LEBT</a:t>
            </a:r>
          </a:p>
          <a:p>
            <a:pPr marL="180975" indent="-180975" algn="just">
              <a:buFont typeface="Calibri" panose="020F0502020204030204" pitchFamily="34" charset="0"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Save &amp; restore for beam tuning</a:t>
            </a:r>
            <a:endParaRPr lang="en-US" altLang="ko-K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indent="-180975" algn="just">
              <a:buFont typeface="Calibri" panose="020F0502020204030204" pitchFamily="34" charset="0"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Logbook for daily operation log and event log</a:t>
            </a:r>
          </a:p>
          <a:p>
            <a:pPr marL="180975" indent="-180975" algn="just">
              <a:buFont typeface="Calibri" panose="020F0502020204030204" pitchFamily="34" charset="0"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Search tool for alarm log and data statistics</a:t>
            </a: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9347" y="1063394"/>
            <a:ext cx="3135532" cy="1565715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4872" y="1091578"/>
            <a:ext cx="1587260" cy="100393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166365" y="963764"/>
            <a:ext cx="1426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  <a:latin typeface="Calibri" panose="020F0502020204030204" pitchFamily="34" charset="0"/>
                <a:ea typeface="맑은 고딕" panose="020B0503020000020004" pitchFamily="50" charset="-127"/>
                <a:cs typeface="Calibri" panose="020F0502020204030204" pitchFamily="34" charset="0"/>
              </a:rPr>
              <a:t>Alarm log search</a:t>
            </a:r>
            <a:endParaRPr lang="ko-KR" altLang="en-US" sz="1400" b="1" dirty="0" smtClean="0">
              <a:solidFill>
                <a:srgbClr val="0000FF"/>
              </a:solidFill>
              <a:latin typeface="Calibri" panose="020F0502020204030204" pitchFamily="34" charset="0"/>
              <a:ea typeface="맑은 고딕" panose="020B0503020000020004" pitchFamily="50" charset="-127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2896" y="241873"/>
            <a:ext cx="282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For 24-hour </a:t>
            </a:r>
            <a:r>
              <a:rPr lang="en-US" altLang="ko-KR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Linac</a:t>
            </a:r>
            <a:r>
              <a:rPr lang="en-US" altLang="ko-K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operation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60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61453" y="1000906"/>
            <a:ext cx="84472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Reducing operator’s workload with auto recovery from machine trips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Developing automatic driving 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logic for 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klystron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modulator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HPRF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Monitor the interlock signal of all equipment in real time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Start automatic operation of RF and modulator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n-US" altLang="ko-K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Apply auto start system to all the HPRF system and in operation </a:t>
            </a:r>
            <a:endParaRPr lang="en-US" altLang="ko-K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732" y="245849"/>
            <a:ext cx="206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Auto startup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5" y="3006110"/>
            <a:ext cx="3372681" cy="261377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044" y="4188145"/>
            <a:ext cx="3354192" cy="2613772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/>
          <a:stretch/>
        </p:blipFill>
        <p:spPr>
          <a:xfrm>
            <a:off x="3720603" y="3321167"/>
            <a:ext cx="5302628" cy="3325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1736" y="2922079"/>
            <a:ext cx="1549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HPRF auto start UI</a:t>
            </a:r>
            <a:endParaRPr lang="ko-KR" altLang="en-US" sz="14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0974" y="4154208"/>
            <a:ext cx="1625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HVCM auto start UI</a:t>
            </a:r>
            <a:endParaRPr lang="ko-KR" altLang="en-US" sz="14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0689" y="3075967"/>
            <a:ext cx="237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 start in actual operation</a:t>
            </a:r>
            <a:endParaRPr lang="ko-KR" altLang="en-US" sz="14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896" y="241873"/>
            <a:ext cx="282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For 24-hour </a:t>
            </a:r>
            <a:r>
              <a:rPr lang="en-US" altLang="ko-KR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Linac</a:t>
            </a:r>
            <a:r>
              <a:rPr lang="en-US" altLang="ko-K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operation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18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KAERI 공통">
  <a:themeElements>
    <a:clrScheme name="3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휴먼둥근헤드라인" pitchFamily="18" charset="-127"/>
            <a:ea typeface="휴먼둥근헤드라인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휴먼둥근헤드라인" pitchFamily="18" charset="-127"/>
            <a:ea typeface="휴먼둥근헤드라인" pitchFamily="18" charset="-127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맑은 고딕" panose="020B0503020000020004" pitchFamily="50" charset="-127"/>
            <a:ea typeface="맑은 고딕" panose="020B0503020000020004" pitchFamily="50" charset="-127"/>
          </a:defRPr>
        </a:defPPr>
      </a:lstStyle>
    </a:txDef>
  </a:objectDefaults>
  <a:extraClrSchemeLst>
    <a:extraClrScheme>
      <a:clrScheme name="3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26089</TotalTime>
  <Words>1329</Words>
  <Application>Microsoft Office PowerPoint</Application>
  <PresentationFormat>화면 슬라이드 쇼(4:3)</PresentationFormat>
  <Paragraphs>286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32" baseType="lpstr">
      <vt:lpstr>HY헤드라인M</vt:lpstr>
      <vt:lpstr>Microsoft YaHei</vt:lpstr>
      <vt:lpstr>고도 M</vt:lpstr>
      <vt:lpstr>굴림</vt:lpstr>
      <vt:lpstr>맑은 고딕</vt:lpstr>
      <vt:lpstr>함초롬돋움</vt:lpstr>
      <vt:lpstr>함초롬바탕</vt:lpstr>
      <vt:lpstr>휴먼둥근헤드라인</vt:lpstr>
      <vt:lpstr>Arial</vt:lpstr>
      <vt:lpstr>Calibri</vt:lpstr>
      <vt:lpstr>Symbol</vt:lpstr>
      <vt:lpstr>Times New Roman</vt:lpstr>
      <vt:lpstr>Wingdings</vt:lpstr>
      <vt:lpstr>7_KAERI 공통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단펄스 이온원  설치 작업</dc:title>
  <dc:creator>이승현/선임연구원/가속기개발운영부</dc:creator>
  <cp:lastModifiedBy>komac</cp:lastModifiedBy>
  <cp:revision>576</cp:revision>
  <dcterms:created xsi:type="dcterms:W3CDTF">2020-02-03T02:13:02Z</dcterms:created>
  <dcterms:modified xsi:type="dcterms:W3CDTF">2024-11-13T13:04:51Z</dcterms:modified>
</cp:coreProperties>
</file>