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1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4" r:id="rId3"/>
    <p:sldId id="271" r:id="rId4"/>
    <p:sldId id="270" r:id="rId5"/>
    <p:sldId id="259" r:id="rId6"/>
    <p:sldId id="258" r:id="rId7"/>
    <p:sldId id="268" r:id="rId8"/>
    <p:sldId id="267" r:id="rId9"/>
    <p:sldId id="260" r:id="rId10"/>
    <p:sldId id="272" r:id="rId11"/>
    <p:sldId id="269" r:id="rId12"/>
  </p:sldIdLst>
  <p:sldSz cx="9144000" cy="5143500" type="screen16x9"/>
  <p:notesSz cx="6805613" cy="99441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2D050"/>
    <a:srgbClr val="00CC66"/>
    <a:srgbClr val="004A5B"/>
    <a:srgbClr val="6C9EAE"/>
    <a:srgbClr val="0069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69" autoAdjust="0"/>
  </p:normalViewPr>
  <p:slideViewPr>
    <p:cSldViewPr snapToGrid="0">
      <p:cViewPr varScale="1">
        <p:scale>
          <a:sx n="117" d="100"/>
          <a:sy n="117" d="100"/>
        </p:scale>
        <p:origin x="80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2832" y="54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CEA6AE-1679-47D1-8F69-0CA09FA70F9C}" type="datetimeFigureOut">
              <a:rPr lang="fr-FR" altLang="fr-FR"/>
              <a:pPr/>
              <a:t>17/04/2024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163AFE-6F8F-4DB2-9BBD-7C622D77FFE0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75307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8D2CA-43F8-435E-8EA9-68B09092F6FC}" type="datetimeFigureOut">
              <a:rPr lang="fr-FR" smtClean="0"/>
              <a:t>17/04/2024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0941-504E-46E9-AEE4-82D8F93BEB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37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F0941-504E-46E9-AEE4-82D8F93BEBC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348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31286"/>
          </a:xfrm>
        </p:spPr>
        <p:txBody>
          <a:bodyPr/>
          <a:lstStyle>
            <a:lvl1pPr marL="0" indent="0" algn="ctr">
              <a:buFontTx/>
              <a:buNone/>
              <a:defRPr sz="2000" baseline="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0" y="357188"/>
            <a:ext cx="9144000" cy="0"/>
          </a:xfrm>
          <a:prstGeom prst="line">
            <a:avLst/>
          </a:prstGeom>
          <a:noFill/>
          <a:ln w="15875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hangingPunct="0"/>
            <a:endParaRPr lang="en-GB" sz="2400">
              <a:solidFill>
                <a:srgbClr val="000000"/>
              </a:solidFill>
              <a:latin typeface="Century Gothic" pitchFamily="34" charset="0"/>
              <a:ea typeface="+mn-ea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39552" y="4470235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0" hangingPunct="0"/>
            <a:r>
              <a:rPr lang="fr-FR" sz="1100" i="1" dirty="0" err="1">
                <a:solidFill>
                  <a:srgbClr val="000000"/>
                </a:solidFill>
                <a:latin typeface="Arial"/>
                <a:ea typeface="+mn-ea"/>
              </a:rPr>
              <a:t>Disclaimer</a:t>
            </a:r>
            <a:r>
              <a:rPr lang="fr-FR" sz="1100" i="1" dirty="0">
                <a:solidFill>
                  <a:srgbClr val="000000"/>
                </a:solidFill>
                <a:latin typeface="Arial"/>
                <a:ea typeface="+mn-ea"/>
              </a:rPr>
              <a:t>: The </a:t>
            </a:r>
            <a:r>
              <a:rPr lang="fr-FR" sz="1100" i="1" dirty="0" err="1">
                <a:solidFill>
                  <a:srgbClr val="000000"/>
                </a:solidFill>
                <a:latin typeface="Arial"/>
                <a:ea typeface="+mn-ea"/>
              </a:rPr>
              <a:t>views</a:t>
            </a:r>
            <a:r>
              <a:rPr lang="fr-FR" sz="1100" i="1" dirty="0">
                <a:solidFill>
                  <a:srgbClr val="000000"/>
                </a:solidFill>
                <a:latin typeface="Arial"/>
                <a:ea typeface="+mn-ea"/>
              </a:rPr>
              <a:t> and opinions </a:t>
            </a:r>
            <a:r>
              <a:rPr lang="fr-FR" sz="1100" i="1" dirty="0" err="1">
                <a:solidFill>
                  <a:srgbClr val="000000"/>
                </a:solidFill>
                <a:latin typeface="Arial"/>
                <a:ea typeface="+mn-ea"/>
              </a:rPr>
              <a:t>expressed</a:t>
            </a:r>
            <a:r>
              <a:rPr lang="fr-FR" sz="1100" i="1" dirty="0">
                <a:solidFill>
                  <a:srgbClr val="000000"/>
                </a:solidFill>
                <a:latin typeface="Arial"/>
                <a:ea typeface="+mn-ea"/>
              </a:rPr>
              <a:t> </a:t>
            </a:r>
            <a:r>
              <a:rPr lang="fr-FR" sz="1100" i="1" dirty="0" err="1">
                <a:solidFill>
                  <a:srgbClr val="000000"/>
                </a:solidFill>
                <a:latin typeface="Arial"/>
                <a:ea typeface="+mn-ea"/>
              </a:rPr>
              <a:t>herein</a:t>
            </a:r>
            <a:r>
              <a:rPr lang="fr-FR" sz="1100" i="1" dirty="0">
                <a:solidFill>
                  <a:srgbClr val="000000"/>
                </a:solidFill>
                <a:latin typeface="Arial"/>
                <a:ea typeface="+mn-ea"/>
              </a:rPr>
              <a:t> do not </a:t>
            </a:r>
            <a:r>
              <a:rPr lang="fr-FR" sz="1100" i="1" dirty="0" err="1">
                <a:solidFill>
                  <a:srgbClr val="000000"/>
                </a:solidFill>
                <a:latin typeface="Arial"/>
                <a:ea typeface="+mn-ea"/>
              </a:rPr>
              <a:t>necessarily</a:t>
            </a:r>
            <a:r>
              <a:rPr lang="fr-FR" sz="1100" i="1" dirty="0">
                <a:solidFill>
                  <a:srgbClr val="000000"/>
                </a:solidFill>
                <a:latin typeface="Arial"/>
                <a:ea typeface="+mn-ea"/>
              </a:rPr>
              <a:t> </a:t>
            </a:r>
            <a:r>
              <a:rPr lang="fr-FR" sz="1100" i="1" dirty="0" err="1">
                <a:solidFill>
                  <a:srgbClr val="000000"/>
                </a:solidFill>
                <a:latin typeface="Arial"/>
                <a:ea typeface="+mn-ea"/>
              </a:rPr>
              <a:t>reflect</a:t>
            </a:r>
            <a:r>
              <a:rPr lang="fr-FR" sz="1100" i="1" dirty="0">
                <a:solidFill>
                  <a:srgbClr val="000000"/>
                </a:solidFill>
                <a:latin typeface="Arial"/>
                <a:ea typeface="+mn-ea"/>
              </a:rPr>
              <a:t> </a:t>
            </a:r>
            <a:r>
              <a:rPr lang="fr-FR" sz="1100" i="1" dirty="0" err="1">
                <a:solidFill>
                  <a:srgbClr val="000000"/>
                </a:solidFill>
                <a:latin typeface="Arial"/>
                <a:ea typeface="+mn-ea"/>
              </a:rPr>
              <a:t>those</a:t>
            </a:r>
            <a:r>
              <a:rPr lang="fr-FR" sz="1100" i="1" dirty="0">
                <a:solidFill>
                  <a:srgbClr val="000000"/>
                </a:solidFill>
                <a:latin typeface="Arial"/>
                <a:ea typeface="+mn-ea"/>
              </a:rPr>
              <a:t> of the ITER Organization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45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457200"/>
            <a:ext cx="2000250" cy="411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3088" y="457200"/>
            <a:ext cx="5848350" cy="411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80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89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4790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3088" y="514350"/>
            <a:ext cx="3924300" cy="405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514350"/>
            <a:ext cx="3924300" cy="405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410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11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3391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849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151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60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3088" y="514350"/>
            <a:ext cx="8001000" cy="394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>
            <a:off x="0" y="357188"/>
            <a:ext cx="9144000" cy="0"/>
          </a:xfrm>
          <a:prstGeom prst="line">
            <a:avLst/>
          </a:prstGeom>
          <a:noFill/>
          <a:ln w="15875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hangingPunct="0"/>
            <a:endParaRPr lang="en-GB" sz="2400">
              <a:solidFill>
                <a:srgbClr val="000000"/>
              </a:solidFill>
              <a:latin typeface="Century Gothic" pitchFamily="34" charset="0"/>
              <a:ea typeface="+mn-ea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2699792" y="4772611"/>
            <a:ext cx="460851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0" rIns="36000" bIns="0" anchor="ctr"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800" baseline="0" dirty="0">
                <a:solidFill>
                  <a:srgbClr val="000000"/>
                </a:solidFill>
                <a:latin typeface="Arial"/>
                <a:ea typeface="+mn-ea"/>
              </a:rPr>
              <a:t>EPICS Collaboration Meeting, 15-18 April 2024, POSCO/PAL, Pohang</a:t>
            </a:r>
            <a:br>
              <a:rPr lang="en-GB" sz="800" baseline="0" dirty="0">
                <a:solidFill>
                  <a:srgbClr val="000000"/>
                </a:solidFill>
                <a:latin typeface="Arial"/>
                <a:ea typeface="+mn-ea"/>
              </a:rPr>
            </a:br>
            <a:r>
              <a:rPr lang="en-GB" sz="800" dirty="0">
                <a:solidFill>
                  <a:srgbClr val="000000"/>
                </a:solidFill>
                <a:latin typeface="Arial"/>
                <a:ea typeface="+mn-ea"/>
              </a:rPr>
              <a:t>© 2024, ITER Organization	</a:t>
            </a: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8458200" y="4788000"/>
            <a:ext cx="5857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GB" sz="800" dirty="0">
                <a:solidFill>
                  <a:srgbClr val="000000"/>
                </a:solidFill>
                <a:latin typeface="Arial"/>
                <a:ea typeface="+mn-ea"/>
              </a:rPr>
              <a:t>Page </a:t>
            </a:r>
            <a:fld id="{47BA91C2-74BF-4480-8BF1-C44F20807924}" type="slidenum">
              <a:rPr lang="en-GB" sz="800" smtClean="0">
                <a:solidFill>
                  <a:srgbClr val="000000"/>
                </a:solidFill>
                <a:latin typeface="Arial"/>
                <a:ea typeface="+mn-ea"/>
              </a:rPr>
              <a:pPr defTabSz="914400" eaLnBrk="0" hangingPunct="0">
                <a:spcBef>
                  <a:spcPct val="50000"/>
                </a:spcBef>
              </a:pPr>
              <a:t>‹#›</a:t>
            </a:fld>
            <a:endParaRPr lang="en-GB" sz="80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308303" y="4788000"/>
            <a:ext cx="111672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US" sz="800" dirty="0">
                <a:solidFill>
                  <a:srgbClr val="000000"/>
                </a:solidFill>
                <a:latin typeface="Arial"/>
                <a:ea typeface="+mn-ea"/>
              </a:rPr>
              <a:t>IDM UID: XXXXXX</a:t>
            </a:r>
            <a:endParaRPr lang="en-GB" sz="80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0" y="4731514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8388424" y="4731514"/>
            <a:ext cx="0" cy="32400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7308304" y="4731990"/>
            <a:ext cx="0" cy="32400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2699792" y="4731990"/>
            <a:ext cx="0" cy="32400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752000"/>
            <a:ext cx="592767" cy="2934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4953600"/>
            <a:ext cx="2016224" cy="97106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573088" y="-1"/>
            <a:ext cx="8001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691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87338" indent="-287338" algn="just" defTabSz="795338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57238" indent="-279400" algn="just" defTabSz="795338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36650" indent="-188913" algn="just" defTabSz="795338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511300" indent="-184150" algn="just" defTabSz="795338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85950" indent="-184150" algn="just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343150" indent="-184150" algn="l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800350" indent="-184150" algn="l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257550" indent="-184150" algn="l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714750" indent="-184150" algn="l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epics-modules/opcu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opcua-srs-1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3457575"/>
            <a:ext cx="6400800" cy="443865"/>
          </a:xfrm>
        </p:spPr>
        <p:txBody>
          <a:bodyPr/>
          <a:lstStyle/>
          <a:p>
            <a:r>
              <a:rPr lang="en-US" dirty="0"/>
              <a:t>Ralph Lange, ITER Organization</a:t>
            </a:r>
            <a:endParaRPr lang="en-GB" dirty="0"/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685800" y="1781175"/>
            <a:ext cx="7772400" cy="150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/>
              <a:t>                                Device Support</a:t>
            </a:r>
            <a:br>
              <a:rPr lang="en-US" kern="0" dirty="0"/>
            </a:br>
            <a:r>
              <a:rPr lang="en-US" sz="2400" i="1" kern="0" dirty="0"/>
              <a:t>Spring 2024 Update</a:t>
            </a:r>
            <a:endParaRPr lang="en-GB" sz="2400" i="1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74" y="610402"/>
            <a:ext cx="1885951" cy="995677"/>
          </a:xfrm>
          <a:prstGeom prst="rect">
            <a:avLst/>
          </a:prstGeom>
        </p:spPr>
      </p:pic>
      <p:pic>
        <p:nvPicPr>
          <p:cNvPr id="1026" name="Picture 2" descr="FDI / FDT &amp; PACTware / OPC UA – wetcon it solu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01" y="1710000"/>
            <a:ext cx="4139800" cy="76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ZB-Logo - Helmholtz-Zentrum Berlin (HZB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80" y="434684"/>
            <a:ext cx="1498497" cy="76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e:ESS Logo Frugal Blue cmyk.png - Wikimedia Common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399" y="502263"/>
            <a:ext cx="1163671" cy="626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aul Scherrer Institute (PSI) Logo Vector - (.SVG + .PNG) - Logovtor.Co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758" y="411586"/>
            <a:ext cx="1453039" cy="80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ile:ITER Logo NoonYellow.svg - Wikimedia Common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229" y="548324"/>
            <a:ext cx="1121877" cy="53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4925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Roadmap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000" dirty="0"/>
              <a:t>Currently working on:</a:t>
            </a:r>
            <a:endParaRPr lang="en-US" sz="1800" dirty="0"/>
          </a:p>
          <a:p>
            <a:pPr lvl="1" algn="l"/>
            <a:r>
              <a:rPr lang="en-US" sz="1800" dirty="0">
                <a:solidFill>
                  <a:srgbClr val="00B050"/>
                </a:solidFill>
              </a:rPr>
              <a:t>Extend support for arrays</a:t>
            </a:r>
            <a:br>
              <a:rPr lang="en-US" sz="1800" dirty="0">
                <a:solidFill>
                  <a:srgbClr val="00B050"/>
                </a:solidFill>
              </a:rPr>
            </a:br>
            <a:r>
              <a:rPr lang="en-US" sz="1800" dirty="0">
                <a:solidFill>
                  <a:srgbClr val="00B050"/>
                </a:solidFill>
              </a:rPr>
              <a:t>Ensure that both client libraries handle both types of OPC UA arrays, add support for arrays of structures</a:t>
            </a:r>
            <a:br>
              <a:rPr lang="en-US" sz="1800" dirty="0">
                <a:solidFill>
                  <a:srgbClr val="00B050"/>
                </a:solidFill>
              </a:rPr>
            </a:br>
            <a:r>
              <a:rPr lang="en-US" sz="1800" i="1" dirty="0">
                <a:solidFill>
                  <a:srgbClr val="00B050"/>
                </a:solidFill>
              </a:rPr>
              <a:t>Work by Dirk </a:t>
            </a:r>
            <a:r>
              <a:rPr lang="en-US" sz="1800" i="1" dirty="0" err="1">
                <a:solidFill>
                  <a:srgbClr val="00B050"/>
                </a:solidFill>
              </a:rPr>
              <a:t>Zimoch</a:t>
            </a:r>
            <a:r>
              <a:rPr lang="en-US" sz="1800" i="1" dirty="0">
                <a:solidFill>
                  <a:srgbClr val="00B050"/>
                </a:solidFill>
              </a:rPr>
              <a:t> (PSI)</a:t>
            </a:r>
            <a:endParaRPr lang="en-US" sz="1800" dirty="0">
              <a:solidFill>
                <a:srgbClr val="00B050"/>
              </a:solidFill>
            </a:endParaRPr>
          </a:p>
          <a:p>
            <a:pPr lvl="1" algn="l"/>
            <a:r>
              <a:rPr lang="en-US" sz="1800" dirty="0">
                <a:solidFill>
                  <a:srgbClr val="00B050"/>
                </a:solidFill>
              </a:rPr>
              <a:t>Support for server-side run-time changes of OPC UA structures</a:t>
            </a:r>
            <a:br>
              <a:rPr lang="en-US" sz="1800" dirty="0">
                <a:solidFill>
                  <a:srgbClr val="00B050"/>
                </a:solidFill>
              </a:rPr>
            </a:br>
            <a:r>
              <a:rPr lang="en-US" sz="1800" i="1" dirty="0">
                <a:solidFill>
                  <a:srgbClr val="00B050"/>
                </a:solidFill>
              </a:rPr>
              <a:t>Work by Karl </a:t>
            </a:r>
            <a:r>
              <a:rPr lang="en-US" sz="1800" i="1" dirty="0" err="1">
                <a:solidFill>
                  <a:srgbClr val="00B050"/>
                </a:solidFill>
              </a:rPr>
              <a:t>Vestin</a:t>
            </a:r>
            <a:r>
              <a:rPr lang="en-US" sz="1800" i="1" dirty="0">
                <a:solidFill>
                  <a:srgbClr val="00B050"/>
                </a:solidFill>
              </a:rPr>
              <a:t> (ESS)</a:t>
            </a:r>
          </a:p>
          <a:p>
            <a:pPr algn="l"/>
            <a:r>
              <a:rPr lang="en-US" sz="2000" dirty="0"/>
              <a:t>Soon (fall 2024):</a:t>
            </a:r>
          </a:p>
          <a:p>
            <a:pPr lvl="1" algn="l"/>
            <a:r>
              <a:rPr lang="en-US" sz="1800" dirty="0"/>
              <a:t>Support for OPC UA methods (remote execution of PLC code)</a:t>
            </a:r>
          </a:p>
        </p:txBody>
      </p:sp>
    </p:spTree>
    <p:extLst>
      <p:ext uri="{BB962C8B-B14F-4D97-AF65-F5344CB8AC3E}">
        <p14:creationId xmlns:p14="http://schemas.microsoft.com/office/powerpoint/2010/main" val="3625750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Download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200" dirty="0"/>
              <a:t>Under EPICS license</a:t>
            </a:r>
          </a:p>
          <a:p>
            <a:pPr algn="l"/>
            <a:r>
              <a:rPr lang="en-US" sz="2200" dirty="0"/>
              <a:t>Upstream repository, Wiki pages, binaries (future manual):</a:t>
            </a:r>
            <a:br>
              <a:rPr lang="en-US" sz="2200" dirty="0"/>
            </a:br>
            <a:r>
              <a:rPr lang="en-US" sz="2200" dirty="0">
                <a:hlinkClick r:id="rId2"/>
              </a:rPr>
              <a:t>https://github.com/epics-modules/opcua</a:t>
            </a:r>
            <a:endParaRPr lang="en-US" sz="2200" dirty="0"/>
          </a:p>
          <a:p>
            <a:pPr algn="l"/>
            <a:endParaRPr lang="en-US" sz="2200" dirty="0"/>
          </a:p>
          <a:p>
            <a:pPr algn="l">
              <a:buFont typeface="Arial" panose="020B0604020202020204" pitchFamily="34" charset="0"/>
              <a:buChar char="‼"/>
            </a:pPr>
            <a:r>
              <a:rPr lang="en-US" sz="2200" dirty="0"/>
              <a:t>The GitHub download area has statically linked binaries containing the UA SDK client</a:t>
            </a:r>
            <a:br>
              <a:rPr lang="en-US" sz="2200" dirty="0"/>
            </a:br>
            <a:r>
              <a:rPr lang="en-US" sz="2200" dirty="0"/>
              <a:t>(i.e., shared libraries to link your IOCs against)</a:t>
            </a:r>
          </a:p>
          <a:p>
            <a:pPr lvl="1" algn="l"/>
            <a:r>
              <a:rPr lang="en-US" sz="1800" dirty="0"/>
              <a:t>Easy to use, fully functional, free forever</a:t>
            </a:r>
          </a:p>
          <a:p>
            <a:pPr lvl="1" algn="l"/>
            <a:r>
              <a:rPr lang="en-US" sz="1800" dirty="0"/>
              <a:t>Needs to match your Linux distro and EPICS Base versions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9120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OPC UA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l"/>
            <a:r>
              <a:rPr lang="en-US" sz="2000" dirty="0"/>
              <a:t>Symbolic addressing</a:t>
            </a:r>
          </a:p>
          <a:p>
            <a:pPr lvl="1" algn="l"/>
            <a:r>
              <a:rPr lang="en-US" sz="1800" dirty="0"/>
              <a:t>names, not numbers</a:t>
            </a:r>
          </a:p>
          <a:p>
            <a:pPr algn="l"/>
            <a:r>
              <a:rPr lang="en-US" sz="2000" dirty="0"/>
              <a:t>No PLC programming</a:t>
            </a:r>
          </a:p>
          <a:p>
            <a:pPr lvl="1" algn="l"/>
            <a:r>
              <a:rPr lang="en-US" sz="1800" dirty="0"/>
              <a:t>keep contractors happy</a:t>
            </a:r>
          </a:p>
          <a:p>
            <a:pPr algn="l"/>
            <a:r>
              <a:rPr lang="en-US" sz="2000" dirty="0"/>
              <a:t>Industrial standard</a:t>
            </a:r>
          </a:p>
          <a:p>
            <a:pPr lvl="1" algn="l"/>
            <a:r>
              <a:rPr lang="en-US" sz="1800" dirty="0"/>
              <a:t>one to connect them all</a:t>
            </a:r>
          </a:p>
          <a:p>
            <a:pPr algn="l"/>
            <a:r>
              <a:rPr lang="en-US" sz="2000" dirty="0"/>
              <a:t>Portability</a:t>
            </a:r>
          </a:p>
          <a:p>
            <a:pPr lvl="1" algn="l"/>
            <a:r>
              <a:rPr lang="en-US" sz="1800" dirty="0"/>
              <a:t>at least Linux, Windows</a:t>
            </a:r>
          </a:p>
          <a:p>
            <a:pPr algn="l"/>
            <a:r>
              <a:rPr lang="en-US" sz="2000" dirty="0"/>
              <a:t>User-defined structures</a:t>
            </a:r>
          </a:p>
          <a:p>
            <a:pPr lvl="1" algn="l"/>
            <a:r>
              <a:rPr lang="en-US" sz="1800" dirty="0"/>
              <a:t>for reusable PLC objects</a:t>
            </a:r>
          </a:p>
          <a:p>
            <a:pPr algn="l"/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/>
            <a:r>
              <a:rPr lang="en-US" sz="2000" dirty="0"/>
              <a:t>Subscription mechanism</a:t>
            </a:r>
          </a:p>
          <a:p>
            <a:pPr lvl="1" algn="l"/>
            <a:r>
              <a:rPr lang="en-US" sz="1800" dirty="0"/>
              <a:t>update on change</a:t>
            </a:r>
          </a:p>
          <a:p>
            <a:pPr algn="l"/>
            <a:r>
              <a:rPr lang="en-US" sz="2000" dirty="0"/>
              <a:t>Server-side queues</a:t>
            </a:r>
          </a:p>
          <a:p>
            <a:pPr lvl="1" algn="l"/>
            <a:r>
              <a:rPr lang="en-US" sz="1800" dirty="0"/>
              <a:t>handle bursts well </a:t>
            </a:r>
          </a:p>
          <a:p>
            <a:pPr algn="l"/>
            <a:r>
              <a:rPr lang="en-US" sz="2000" dirty="0"/>
              <a:t>Browsing support</a:t>
            </a:r>
          </a:p>
          <a:p>
            <a:pPr lvl="1" algn="l"/>
            <a:r>
              <a:rPr lang="en-US" sz="1800" dirty="0"/>
              <a:t>find variables easily</a:t>
            </a:r>
          </a:p>
          <a:p>
            <a:pPr algn="l"/>
            <a:r>
              <a:rPr lang="en-US" sz="2000" dirty="0"/>
              <a:t>Security (X.509)</a:t>
            </a:r>
          </a:p>
          <a:p>
            <a:pPr lvl="1" algn="l"/>
            <a:r>
              <a:rPr lang="en-US" sz="1800" dirty="0"/>
              <a:t>encrypt, sign, authenticate</a:t>
            </a:r>
          </a:p>
          <a:p>
            <a:pPr algn="l"/>
            <a:r>
              <a:rPr lang="en-US" sz="2000" dirty="0"/>
              <a:t>Remote procedure calls</a:t>
            </a:r>
          </a:p>
          <a:p>
            <a:pPr lvl="1" algn="l"/>
            <a:r>
              <a:rPr lang="en-US" sz="1800" dirty="0"/>
              <a:t>with parameters and results</a:t>
            </a:r>
          </a:p>
          <a:p>
            <a:pPr algn="l"/>
            <a:endParaRPr lang="en-US" sz="2400" dirty="0"/>
          </a:p>
          <a:p>
            <a:pPr algn="l"/>
            <a:endParaRPr lang="en-US" sz="2400" dirty="0"/>
          </a:p>
        </p:txBody>
      </p:sp>
      <p:pic>
        <p:nvPicPr>
          <p:cNvPr id="6" name="Picture 2" descr="FDI / FDT &amp; PACTware / OPC UA – wetcon it solu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451" y="4078302"/>
            <a:ext cx="3131874" cy="579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297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702868" y="1234440"/>
            <a:ext cx="1158843" cy="32004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Test in 2021 for ITER building automation integration</a:t>
            </a:r>
          </a:p>
          <a:p>
            <a:pPr lvl="1"/>
            <a:r>
              <a:rPr lang="en-US" sz="1800" dirty="0"/>
              <a:t>Trying to verify realistic conditions </a:t>
            </a:r>
          </a:p>
          <a:p>
            <a:pPr lvl="1"/>
            <a:r>
              <a:rPr lang="en-US" sz="1800" dirty="0"/>
              <a:t>3x the estimated size (500kB data, mixed types)</a:t>
            </a:r>
          </a:p>
          <a:p>
            <a:pPr lvl="1"/>
            <a:r>
              <a:rPr lang="en-US" sz="1800" dirty="0"/>
              <a:t>On a mid-size Siemens S7-1516</a:t>
            </a:r>
          </a:p>
          <a:p>
            <a:pPr lvl="1"/>
            <a:r>
              <a:rPr lang="en-US" sz="1800" dirty="0"/>
              <a:t>250ms sampling/publishing period</a:t>
            </a:r>
          </a:p>
          <a:p>
            <a:pPr lvl="1"/>
            <a:r>
              <a:rPr lang="en-US" sz="1800" dirty="0"/>
              <a:t>No performance fine-tuning</a:t>
            </a:r>
          </a:p>
          <a:p>
            <a:endParaRPr lang="en-US" sz="2000" dirty="0"/>
          </a:p>
          <a:p>
            <a:r>
              <a:rPr lang="en-US" sz="2000" dirty="0"/>
              <a:t>Results:</a:t>
            </a:r>
          </a:p>
          <a:p>
            <a:pPr lvl="1"/>
            <a:r>
              <a:rPr lang="en-US" sz="1800" dirty="0"/>
              <a:t>Fit for this purpose</a:t>
            </a:r>
          </a:p>
          <a:p>
            <a:pPr lvl="1"/>
            <a:r>
              <a:rPr lang="en-US" sz="1800" dirty="0"/>
              <a:t>Best performance when using few large structures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Performance</a:t>
            </a:r>
          </a:p>
        </p:txBody>
      </p:sp>
    </p:spTree>
    <p:extLst>
      <p:ext uri="{BB962C8B-B14F-4D97-AF65-F5344CB8AC3E}">
        <p14:creationId xmlns:p14="http://schemas.microsoft.com/office/powerpoint/2010/main" val="195131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6760208" y="3196065"/>
            <a:ext cx="1104522" cy="320041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87" y="514350"/>
            <a:ext cx="8256587" cy="3947610"/>
          </a:xfrm>
        </p:spPr>
        <p:txBody>
          <a:bodyPr/>
          <a:lstStyle/>
          <a:p>
            <a:pPr algn="l"/>
            <a:r>
              <a:rPr lang="en-US" sz="2000" dirty="0"/>
              <a:t>Mostly found on the server end</a:t>
            </a:r>
          </a:p>
          <a:p>
            <a:pPr lvl="1" algn="l"/>
            <a:r>
              <a:rPr lang="en-US" sz="1800" dirty="0"/>
              <a:t>S7-1500: depends on the model (S/M/L) and data organization</a:t>
            </a:r>
          </a:p>
          <a:p>
            <a:pPr lvl="1" algn="l"/>
            <a:r>
              <a:rPr lang="en-US" sz="1800" dirty="0"/>
              <a:t>How many, how large, how often?</a:t>
            </a:r>
          </a:p>
          <a:p>
            <a:pPr lvl="1" algn="l"/>
            <a:r>
              <a:rPr lang="en-US" sz="1800" dirty="0"/>
              <a:t>Client-side fine tuning available</a:t>
            </a:r>
            <a:br>
              <a:rPr lang="en-US" sz="1800" dirty="0"/>
            </a:br>
            <a:r>
              <a:rPr lang="en-US" sz="1800" i="1" dirty="0"/>
              <a:t>e.g., “registering” items to cache server-side name resolution</a:t>
            </a:r>
          </a:p>
          <a:p>
            <a:pPr lvl="1" algn="l"/>
            <a:r>
              <a:rPr lang="en-US" sz="1800" dirty="0"/>
              <a:t>Servers separate from PLCs introduce additional latency</a:t>
            </a:r>
          </a:p>
          <a:p>
            <a:pPr lvl="1" algn="l"/>
            <a:endParaRPr lang="en-US" sz="1800" dirty="0"/>
          </a:p>
          <a:p>
            <a:pPr algn="l"/>
            <a:r>
              <a:rPr lang="en-US" sz="2000" dirty="0"/>
              <a:t>Found one limit in the UA SDK client</a:t>
            </a:r>
          </a:p>
          <a:p>
            <a:pPr lvl="1" algn="l"/>
            <a:r>
              <a:rPr lang="en-US" sz="1800" dirty="0" err="1"/>
              <a:t>LabView</a:t>
            </a:r>
            <a:r>
              <a:rPr lang="en-US" sz="1800" dirty="0"/>
              <a:t> serving 600 arrays of 7500 doubles each (~36MB data)</a:t>
            </a:r>
            <a:br>
              <a:rPr lang="en-US" sz="1800" dirty="0"/>
            </a:br>
            <a:r>
              <a:rPr lang="en-US" sz="1800" dirty="0"/>
              <a:t>-&gt; SDK client has a limit of ~16MB for the </a:t>
            </a:r>
            <a:r>
              <a:rPr lang="en-US" sz="1800" dirty="0" err="1"/>
              <a:t>serializer</a:t>
            </a:r>
            <a:br>
              <a:rPr lang="en-US" sz="1800" dirty="0"/>
            </a:br>
            <a:r>
              <a:rPr lang="en-US" sz="1800" dirty="0"/>
              <a:t>workaround: 3 subscriptions of 200 arrays each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Limitations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68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000" dirty="0"/>
              <a:t>Evaluation of client library options and Device Support prototype</a:t>
            </a:r>
            <a:br>
              <a:rPr lang="en-US" sz="2000" dirty="0"/>
            </a:br>
            <a:r>
              <a:rPr lang="en-US" sz="2000" i="1" dirty="0"/>
              <a:t>Bernhard </a:t>
            </a:r>
            <a:r>
              <a:rPr lang="en-US" sz="2000" i="1" dirty="0" err="1"/>
              <a:t>Kuner</a:t>
            </a:r>
            <a:r>
              <a:rPr lang="en-US" sz="2000" i="1" dirty="0"/>
              <a:t> (HZB/BESSY)</a:t>
            </a:r>
            <a:endParaRPr lang="en-US" sz="2000" dirty="0"/>
          </a:p>
          <a:p>
            <a:pPr algn="l"/>
            <a:r>
              <a:rPr lang="en-US" sz="2000" dirty="0"/>
              <a:t>ITER use cases tested by F4E (Spain) and TCS (India)</a:t>
            </a:r>
          </a:p>
          <a:p>
            <a:pPr lvl="1" algn="l"/>
            <a:r>
              <a:rPr lang="en-US" sz="1800" dirty="0"/>
              <a:t>Against S7-1516/1518 embedded OPC UA server</a:t>
            </a:r>
          </a:p>
          <a:p>
            <a:pPr lvl="1" algn="l"/>
            <a:r>
              <a:rPr lang="en-US" sz="1800" dirty="0"/>
              <a:t>Against </a:t>
            </a:r>
            <a:r>
              <a:rPr lang="en-US" sz="1800" dirty="0" err="1"/>
              <a:t>WinCC</a:t>
            </a:r>
            <a:r>
              <a:rPr lang="en-US" sz="1800" dirty="0"/>
              <a:t>-OA embedded OPC UA server</a:t>
            </a:r>
          </a:p>
          <a:p>
            <a:pPr algn="l"/>
            <a:r>
              <a:rPr lang="en-US" sz="2000" dirty="0"/>
              <a:t>Current implementation, using a design that allows integrating different low-level client libraries </a:t>
            </a:r>
          </a:p>
          <a:p>
            <a:pPr algn="l"/>
            <a:r>
              <a:rPr lang="en-US" sz="2000" dirty="0"/>
              <a:t>Recent major contributions from PSI, HZB/BESSY and ESS</a:t>
            </a:r>
          </a:p>
          <a:p>
            <a:pPr algn="l"/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3586806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Low-Level OPC UA Client </a:t>
            </a:r>
            <a:r>
              <a:rPr lang="en-US" dirty="0">
                <a:solidFill>
                  <a:srgbClr val="00B050"/>
                </a:solidFill>
              </a:rPr>
              <a:t>Choices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87" y="514350"/>
            <a:ext cx="8256587" cy="3947610"/>
          </a:xfrm>
        </p:spPr>
        <p:txBody>
          <a:bodyPr/>
          <a:lstStyle/>
          <a:p>
            <a:pPr algn="l"/>
            <a:r>
              <a:rPr lang="en-US" sz="2000" dirty="0"/>
              <a:t>Stable: Use of commercial C++ Client SDK by Unified Automation</a:t>
            </a:r>
            <a:endParaRPr lang="en-US" sz="1800" dirty="0"/>
          </a:p>
          <a:p>
            <a:pPr lvl="1" algn="l"/>
            <a:r>
              <a:rPr lang="en-US" sz="1800" dirty="0"/>
              <a:t>4k€ for source code and 1 year support (extend support: 20% per year)</a:t>
            </a:r>
            <a:br>
              <a:rPr lang="en-US" sz="1800" dirty="0"/>
            </a:br>
            <a:r>
              <a:rPr lang="en-US" sz="1800" i="1" dirty="0"/>
              <a:t>one developer/many products   or   many developers/one product</a:t>
            </a:r>
          </a:p>
          <a:p>
            <a:pPr lvl="1" algn="l"/>
            <a:r>
              <a:rPr lang="en-US" sz="1800" dirty="0"/>
              <a:t>Binaries can be deployed/distributed royalty-free</a:t>
            </a:r>
          </a:p>
          <a:p>
            <a:pPr lvl="1" algn="l"/>
            <a:r>
              <a:rPr lang="en-US" sz="1800" dirty="0"/>
              <a:t>Platforms: Windows and Linux</a:t>
            </a:r>
          </a:p>
          <a:p>
            <a:pPr lvl="1" algn="l"/>
            <a:r>
              <a:rPr lang="en-US" sz="1800" dirty="0"/>
              <a:t>Evaluation bundles available</a:t>
            </a:r>
          </a:p>
          <a:p>
            <a:pPr lvl="1" algn="l"/>
            <a:r>
              <a:rPr lang="en-US" sz="1800" dirty="0"/>
              <a:t>Newest versions (1.7.9 and 1.8) have issues</a:t>
            </a:r>
            <a:endParaRPr lang="en-US" sz="2000" dirty="0"/>
          </a:p>
          <a:p>
            <a:pPr algn="l"/>
            <a:r>
              <a:rPr lang="en-US" sz="2000" dirty="0">
                <a:solidFill>
                  <a:srgbClr val="00B050"/>
                </a:solidFill>
              </a:rPr>
              <a:t>Experimental: Use of free open62541 SDK client libraries</a:t>
            </a:r>
          </a:p>
          <a:p>
            <a:pPr marL="477838" lvl="1" indent="0" algn="l">
              <a:buNone/>
            </a:pPr>
            <a:r>
              <a:rPr lang="en-US" sz="1600" i="1" dirty="0">
                <a:solidFill>
                  <a:srgbClr val="00B050"/>
                </a:solidFill>
              </a:rPr>
              <a:t>Work by Dirk </a:t>
            </a:r>
            <a:r>
              <a:rPr lang="en-US" sz="1600" i="1" dirty="0" err="1">
                <a:solidFill>
                  <a:srgbClr val="00B050"/>
                </a:solidFill>
              </a:rPr>
              <a:t>Zimoch</a:t>
            </a:r>
            <a:r>
              <a:rPr lang="en-US" sz="1600" i="1" dirty="0">
                <a:solidFill>
                  <a:srgbClr val="00B050"/>
                </a:solidFill>
              </a:rPr>
              <a:t> (PSI) and Carsten Winkler (HZB/BESSY)</a:t>
            </a:r>
            <a:endParaRPr lang="en-US" sz="1600" dirty="0">
              <a:solidFill>
                <a:srgbClr val="00B050"/>
              </a:solidFill>
            </a:endParaRPr>
          </a:p>
          <a:p>
            <a:pPr lvl="1" algn="l"/>
            <a:r>
              <a:rPr lang="en-US" sz="1600" dirty="0">
                <a:solidFill>
                  <a:srgbClr val="00B050"/>
                </a:solidFill>
              </a:rPr>
              <a:t>Not trivial to set up</a:t>
            </a:r>
          </a:p>
          <a:p>
            <a:pPr lvl="1" algn="l"/>
            <a:r>
              <a:rPr lang="en-US" sz="1600" dirty="0">
                <a:solidFill>
                  <a:srgbClr val="00B050"/>
                </a:solidFill>
              </a:rPr>
              <a:t>More complexity on the Device Support side</a:t>
            </a:r>
          </a:p>
          <a:p>
            <a:pPr lvl="1" algn="l"/>
            <a:r>
              <a:rPr lang="en-US" sz="1600" dirty="0">
                <a:solidFill>
                  <a:srgbClr val="00B050"/>
                </a:solidFill>
              </a:rPr>
              <a:t>Less documentation than the UA SDK</a:t>
            </a:r>
          </a:p>
          <a:p>
            <a:pPr lvl="1" algn="l"/>
            <a:endParaRPr lang="en-US" sz="1600" dirty="0">
              <a:solidFill>
                <a:srgbClr val="00B05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4843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000" dirty="0"/>
              <a:t>Requirements Specification v1.1: </a:t>
            </a:r>
            <a:r>
              <a:rPr lang="en-US" sz="2000" dirty="0">
                <a:hlinkClick r:id="rId2"/>
              </a:rPr>
              <a:t>https://bit.ly/opcua-srs-11</a:t>
            </a:r>
            <a:endParaRPr lang="en-US" sz="2000" dirty="0"/>
          </a:p>
          <a:p>
            <a:pPr algn="l"/>
            <a:r>
              <a:rPr lang="en-US" sz="2000" dirty="0"/>
              <a:t>Design done (no formal doc yet)</a:t>
            </a:r>
          </a:p>
          <a:p>
            <a:pPr algn="l"/>
            <a:r>
              <a:rPr lang="en-US" sz="2000" dirty="0"/>
              <a:t>Implementation nearly complete</a:t>
            </a:r>
          </a:p>
          <a:p>
            <a:pPr lvl="1" algn="l"/>
            <a:r>
              <a:rPr lang="en-US" sz="1800" dirty="0"/>
              <a:t>All basic data types and arrays thereof (</a:t>
            </a:r>
            <a:r>
              <a:rPr lang="en-US" sz="1800" i="1" dirty="0"/>
              <a:t>read/write/subscribe</a:t>
            </a:r>
            <a:r>
              <a:rPr lang="en-US" sz="1800" dirty="0"/>
              <a:t>)</a:t>
            </a:r>
          </a:p>
          <a:p>
            <a:pPr lvl="1" algn="l"/>
            <a:r>
              <a:rPr lang="en-US" sz="1800" dirty="0"/>
              <a:t>Supporting all applicable EPICS record types (bidirectional outputs)</a:t>
            </a:r>
          </a:p>
          <a:p>
            <a:pPr lvl="1" algn="l"/>
            <a:r>
              <a:rPr lang="en-US" sz="1800" dirty="0"/>
              <a:t>User-defined structures (</a:t>
            </a:r>
            <a:r>
              <a:rPr lang="en-US" sz="1800" i="1" dirty="0"/>
              <a:t>read/write/subscribe</a:t>
            </a:r>
            <a:r>
              <a:rPr lang="en-US" sz="1800" dirty="0"/>
              <a:t>), timestamps from data</a:t>
            </a:r>
          </a:p>
          <a:p>
            <a:pPr lvl="1" algn="l"/>
            <a:r>
              <a:rPr lang="en-US" sz="1800" dirty="0"/>
              <a:t>Server-side queues, configurable connection behavior</a:t>
            </a:r>
          </a:p>
          <a:p>
            <a:pPr lvl="1" algn="l"/>
            <a:r>
              <a:rPr lang="en-US" sz="1800" dirty="0"/>
              <a:t>OPC UA Security (encrypt, sign, authenticate)</a:t>
            </a:r>
            <a:br>
              <a:rPr lang="en-US" sz="1800" dirty="0"/>
            </a:br>
            <a:r>
              <a:rPr lang="en-US" sz="1800" i="1" dirty="0"/>
              <a:t>Lots of testing help by Roland </a:t>
            </a:r>
            <a:r>
              <a:rPr lang="en-US" sz="1800" i="1" dirty="0" err="1"/>
              <a:t>Fleischhauer</a:t>
            </a:r>
            <a:r>
              <a:rPr lang="en-US" sz="1800" i="1" dirty="0"/>
              <a:t> (HZB/BESSY)</a:t>
            </a:r>
          </a:p>
          <a:p>
            <a:pPr lvl="1" algn="l"/>
            <a:r>
              <a:rPr lang="en-US" sz="1800" dirty="0"/>
              <a:t>Integrated end-to-end test against a software server</a:t>
            </a:r>
            <a:br>
              <a:rPr lang="en-US" sz="1800" dirty="0"/>
            </a:br>
            <a:r>
              <a:rPr lang="en-US" sz="1800" i="1" dirty="0"/>
              <a:t>Work by Ross Elliot and Karl Vestin (ESS)</a:t>
            </a:r>
          </a:p>
        </p:txBody>
      </p:sp>
    </p:spTree>
    <p:extLst>
      <p:ext uri="{BB962C8B-B14F-4D97-AF65-F5344CB8AC3E}">
        <p14:creationId xmlns:p14="http://schemas.microsoft.com/office/powerpoint/2010/main" val="125624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73088" y="-1"/>
            <a:ext cx="8001000" cy="428625"/>
          </a:xfrm>
        </p:spPr>
        <p:txBody>
          <a:bodyPr/>
          <a:lstStyle/>
          <a:p>
            <a:pPr algn="l"/>
            <a:r>
              <a:rPr lang="en-US" dirty="0"/>
              <a:t>Users (as of 2022)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435813"/>
              </p:ext>
            </p:extLst>
          </p:nvPr>
        </p:nvGraphicFramePr>
        <p:xfrm>
          <a:off x="302005" y="402542"/>
          <a:ext cx="8514826" cy="430368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196204">
                  <a:extLst>
                    <a:ext uri="{9D8B030D-6E8A-4147-A177-3AD203B41FA5}">
                      <a16:colId xmlns:a16="http://schemas.microsoft.com/office/drawing/2014/main" val="2647507765"/>
                    </a:ext>
                  </a:extLst>
                </a:gridCol>
                <a:gridCol w="2891239">
                  <a:extLst>
                    <a:ext uri="{9D8B030D-6E8A-4147-A177-3AD203B41FA5}">
                      <a16:colId xmlns:a16="http://schemas.microsoft.com/office/drawing/2014/main" val="1110225714"/>
                    </a:ext>
                  </a:extLst>
                </a:gridCol>
                <a:gridCol w="2427383">
                  <a:extLst>
                    <a:ext uri="{9D8B030D-6E8A-4147-A177-3AD203B41FA5}">
                      <a16:colId xmlns:a16="http://schemas.microsoft.com/office/drawing/2014/main" val="595537372"/>
                    </a:ext>
                  </a:extLst>
                </a:gridCol>
              </a:tblGrid>
              <a:tr h="221132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Facility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OPC UA Server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Status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4161917928"/>
                  </a:ext>
                </a:extLst>
              </a:tr>
              <a:tr h="17433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ASIPP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LabVIEW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production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1553826123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 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PLC Siemens</a:t>
                      </a:r>
                      <a:r>
                        <a:rPr lang="en-US" sz="1200" kern="800" baseline="0" dirty="0">
                          <a:effectLst/>
                        </a:rPr>
                        <a:t> </a:t>
                      </a:r>
                      <a:r>
                        <a:rPr lang="en-US" sz="1200" kern="800" dirty="0">
                          <a:effectLst/>
                        </a:rPr>
                        <a:t>S7-1500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production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1877123445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Australian Synchrotron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PLC Siemens</a:t>
                      </a:r>
                      <a:r>
                        <a:rPr lang="en-US" sz="1200" kern="800" baseline="0" dirty="0">
                          <a:effectLst/>
                        </a:rPr>
                        <a:t> </a:t>
                      </a:r>
                      <a:r>
                        <a:rPr lang="en-US" sz="1200" kern="800" dirty="0">
                          <a:effectLst/>
                        </a:rPr>
                        <a:t>S7-1500F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near production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3700107121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BESSY II @HZB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PLC Siemens S7-1500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production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3127723910"/>
                  </a:ext>
                </a:extLst>
              </a:tr>
              <a:tr h="17433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 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Phoenix Contact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production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3237248793"/>
                  </a:ext>
                </a:extLst>
              </a:tr>
              <a:tr h="17433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 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Softing uaGate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production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587327583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CHIMERA @CCFE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PLC Siemens S7-1500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development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2905933074"/>
                  </a:ext>
                </a:extLst>
              </a:tr>
              <a:tr h="17433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 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LabVIEW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development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1238658252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ESS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PLC Siemens S7-1500F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production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2130539766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 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ABB Power SCADA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near production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895770794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 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Siemens DESIGO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development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1793344590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Fermilab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 err="1">
                          <a:effectLst/>
                        </a:rPr>
                        <a:t>Kepware</a:t>
                      </a:r>
                      <a:r>
                        <a:rPr lang="en-US" sz="1200" kern="800" dirty="0">
                          <a:effectLst/>
                        </a:rPr>
                        <a:t> </a:t>
                      </a:r>
                      <a:r>
                        <a:rPr lang="en-US" sz="1200" kern="800" dirty="0" err="1">
                          <a:effectLst/>
                        </a:rPr>
                        <a:t>KEPServerEX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testing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565673740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 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PLC Siemens S7-400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development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1680688910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IPR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PLC Siemens S7-1500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testing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2985276046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ITER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PLC Siemens S7-1500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production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4117835620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 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Siemens </a:t>
                      </a:r>
                      <a:r>
                        <a:rPr lang="en-US" sz="1200" kern="800" dirty="0" err="1">
                          <a:effectLst/>
                        </a:rPr>
                        <a:t>WinCC</a:t>
                      </a:r>
                      <a:r>
                        <a:rPr lang="en-US" sz="1200" kern="800" dirty="0">
                          <a:effectLst/>
                        </a:rPr>
                        <a:t> OA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production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3184010558"/>
                  </a:ext>
                </a:extLst>
              </a:tr>
              <a:tr h="17433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 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 err="1">
                          <a:effectLst/>
                        </a:rPr>
                        <a:t>PCVue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production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4065553740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KATRIN @KIT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LabVIEW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prototyping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3809500464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PSI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PLC Siemens S7-1500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development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2286469902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Varian </a:t>
                      </a:r>
                      <a:r>
                        <a:rPr lang="en-US" sz="1200" kern="800" dirty="0" err="1">
                          <a:effectLst/>
                        </a:rPr>
                        <a:t>ProBeam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PLC Siemens S7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production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2251586194"/>
                  </a:ext>
                </a:extLst>
              </a:tr>
              <a:tr h="15679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 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>
                          <a:effectLst/>
                        </a:rPr>
                        <a:t>PLC Beckhoff</a:t>
                      </a:r>
                      <a:endParaRPr lang="en-GB" sz="1200" kern="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effectLst/>
                        </a:rPr>
                        <a:t>production</a:t>
                      </a:r>
                      <a:endParaRPr lang="en-GB" sz="1200" kern="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22" marR="56922" marT="0" marB="0"/>
                </a:tc>
                <a:extLst>
                  <a:ext uri="{0D108BD9-81ED-4DB2-BD59-A6C34878D82A}">
                    <a16:rowId xmlns:a16="http://schemas.microsoft.com/office/drawing/2014/main" val="401375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703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Roadmap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000" dirty="0"/>
              <a:t>Started:</a:t>
            </a:r>
          </a:p>
          <a:p>
            <a:pPr lvl="1" algn="l"/>
            <a:r>
              <a:rPr lang="en-US" sz="1600" dirty="0">
                <a:solidFill>
                  <a:srgbClr val="00B050"/>
                </a:solidFill>
              </a:rPr>
              <a:t>Wiki pages: List of servers that have been integrated with “useful tricks”</a:t>
            </a:r>
            <a:br>
              <a:rPr lang="en-US" sz="1600" dirty="0">
                <a:solidFill>
                  <a:srgbClr val="00B050"/>
                </a:solidFill>
              </a:rPr>
            </a:br>
            <a:r>
              <a:rPr lang="en-US" sz="1600" b="1" dirty="0">
                <a:solidFill>
                  <a:srgbClr val="00B050"/>
                </a:solidFill>
              </a:rPr>
              <a:t>OPC UA users: This needs your help !!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</a:p>
          <a:p>
            <a:pPr algn="l"/>
            <a:r>
              <a:rPr lang="en-US" sz="2000" dirty="0"/>
              <a:t>Currently working on:</a:t>
            </a:r>
            <a:endParaRPr lang="en-US" sz="1800" dirty="0"/>
          </a:p>
          <a:p>
            <a:pPr lvl="1" algn="l"/>
            <a:r>
              <a:rPr lang="en-US" sz="1800" dirty="0"/>
              <a:t>Integration of (free) open62541 client library</a:t>
            </a:r>
            <a:br>
              <a:rPr lang="en-US" sz="1800" dirty="0"/>
            </a:br>
            <a:r>
              <a:rPr lang="en-US" sz="1800" dirty="0">
                <a:solidFill>
                  <a:srgbClr val="00B050"/>
                </a:solidFill>
              </a:rPr>
              <a:t>first part merged (v0.9.5); second part is in an open Pull Request;</a:t>
            </a:r>
            <a:br>
              <a:rPr lang="en-US" sz="1800" dirty="0">
                <a:solidFill>
                  <a:srgbClr val="00B050"/>
                </a:solidFill>
              </a:rPr>
            </a:br>
            <a:r>
              <a:rPr lang="en-US" sz="1800" dirty="0">
                <a:solidFill>
                  <a:srgbClr val="00B050"/>
                </a:solidFill>
              </a:rPr>
              <a:t>will be available in next release</a:t>
            </a:r>
            <a:br>
              <a:rPr lang="en-US" sz="1800" dirty="0">
                <a:solidFill>
                  <a:srgbClr val="00B050"/>
                </a:solidFill>
              </a:rPr>
            </a:br>
            <a:r>
              <a:rPr lang="en-US" sz="1800" i="1" dirty="0"/>
              <a:t>Work by Dirk </a:t>
            </a:r>
            <a:r>
              <a:rPr lang="en-US" sz="1800" i="1" dirty="0" err="1"/>
              <a:t>Zimoch</a:t>
            </a:r>
            <a:r>
              <a:rPr lang="en-US" sz="1800" i="1" dirty="0"/>
              <a:t> (PSI) and Carsten Winkler (HZB/BESSY)</a:t>
            </a:r>
            <a:endParaRPr lang="en-US" sz="1800" dirty="0"/>
          </a:p>
          <a:p>
            <a:pPr lvl="1" algn="l"/>
            <a:r>
              <a:rPr lang="en-US" sz="1800" dirty="0"/>
              <a:t>User Manual</a:t>
            </a:r>
            <a:br>
              <a:rPr lang="en-US" sz="1800" dirty="0"/>
            </a:br>
            <a:r>
              <a:rPr lang="en-US" sz="1800" dirty="0">
                <a:solidFill>
                  <a:srgbClr val="00B050"/>
                </a:solidFill>
              </a:rPr>
              <a:t>~30% done: Integration of README files and Cheat Sheet</a:t>
            </a:r>
            <a:br>
              <a:rPr lang="en-US" sz="1800" dirty="0">
                <a:solidFill>
                  <a:srgbClr val="00B050"/>
                </a:solidFill>
              </a:rPr>
            </a:br>
            <a:r>
              <a:rPr lang="en-US" sz="1800" dirty="0">
                <a:solidFill>
                  <a:srgbClr val="00B050"/>
                </a:solidFill>
              </a:rPr>
              <a:t> work still on a branch; first merge for the next release</a:t>
            </a:r>
          </a:p>
        </p:txBody>
      </p:sp>
    </p:spTree>
    <p:extLst>
      <p:ext uri="{BB962C8B-B14F-4D97-AF65-F5344CB8AC3E}">
        <p14:creationId xmlns:p14="http://schemas.microsoft.com/office/powerpoint/2010/main" val="3523500950"/>
      </p:ext>
    </p:extLst>
  </p:cSld>
  <p:clrMapOvr>
    <a:masterClrMapping/>
  </p:clrMapOvr>
</p:sld>
</file>

<file path=ppt/theme/theme1.xml><?xml version="1.0" encoding="utf-8"?>
<a:theme xmlns:a="http://schemas.openxmlformats.org/drawingml/2006/main" name="Essential">
  <a:themeElements>
    <a:clrScheme name="ITER_PPTemplate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TER_PPTemplate (2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200" dirty="0" err="1" smtClean="0">
            <a:latin typeface="+mn-lt"/>
          </a:defRPr>
        </a:defPPr>
      </a:lstStyle>
    </a:txDef>
  </a:objectDefaults>
  <a:extraClrSchemeLst>
    <a:extraClrScheme>
      <a:clrScheme name="ITER_PPTemplate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ITER and CODAC Core System - Status Update</Template>
  <TotalTime>0</TotalTime>
  <Words>881</Words>
  <Application>Microsoft Office PowerPoint</Application>
  <PresentationFormat>On-screen Show (16:9)</PresentationFormat>
  <Paragraphs>159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Times</vt:lpstr>
      <vt:lpstr>Essential</vt:lpstr>
      <vt:lpstr>PowerPoint Presentation</vt:lpstr>
      <vt:lpstr>OPC UA Features</vt:lpstr>
      <vt:lpstr>Performance</vt:lpstr>
      <vt:lpstr>Limitations</vt:lpstr>
      <vt:lpstr>History</vt:lpstr>
      <vt:lpstr>Low-Level OPC UA Client Choices</vt:lpstr>
      <vt:lpstr>Status</vt:lpstr>
      <vt:lpstr>Users (as of 2022)</vt:lpstr>
      <vt:lpstr>Roadmap </vt:lpstr>
      <vt:lpstr>Roadmap </vt:lpstr>
      <vt:lpstr>Download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2020-10-21T13:06:16Z</dcterms:created>
  <dcterms:modified xsi:type="dcterms:W3CDTF">2024-04-17T02:13:57Z</dcterms:modified>
</cp:coreProperties>
</file>