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97" r:id="rId3"/>
    <p:sldId id="684" r:id="rId4"/>
    <p:sldId id="683" r:id="rId5"/>
    <p:sldId id="686" r:id="rId6"/>
    <p:sldId id="687" r:id="rId7"/>
    <p:sldId id="690" r:id="rId8"/>
    <p:sldId id="692" r:id="rId9"/>
    <p:sldId id="693" r:id="rId10"/>
    <p:sldId id="694" r:id="rId11"/>
    <p:sldId id="695" r:id="rId12"/>
    <p:sldId id="696" r:id="rId13"/>
    <p:sldId id="689" r:id="rId14"/>
    <p:sldId id="691" r:id="rId15"/>
    <p:sldId id="648" r:id="rId1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rgbClr val="1679BA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79BA"/>
    <a:srgbClr val="4D5E68"/>
    <a:srgbClr val="2A3454"/>
    <a:srgbClr val="C0C0C0"/>
    <a:srgbClr val="777777"/>
    <a:srgbClr val="5F5F5F"/>
    <a:srgbClr val="3E4C54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86486" autoAdjust="0"/>
  </p:normalViewPr>
  <p:slideViewPr>
    <p:cSldViewPr>
      <p:cViewPr varScale="1">
        <p:scale>
          <a:sx n="85" d="100"/>
          <a:sy n="85" d="100"/>
        </p:scale>
        <p:origin x="6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EC23304-08D0-466B-95B0-922593CD5E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29C0354-68AC-4025-9AF5-8B75BD77FD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11EA34CF-6747-41F7-BE5D-27B64CD46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347E74F2-F8C1-4FF6-9457-87CB3C81E50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AAD3B4-54BF-41BF-980E-3B2CD69322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7A83858-FCF9-42B9-8B0C-A915E26B7D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ADA05F0-45BA-4358-95E9-11209B9ABA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8D2A361-0CF8-4D69-90EF-73BA9DD21A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F9EFEB3F-AF50-48B9-A2E8-BB28E12184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FA39DAA2-765B-4064-8AB6-9DD38E615B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D654FD2B-2F19-4D16-B3AD-3FA134457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3430C3-BA70-47EE-801F-1284A4F008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">
            <a:extLst>
              <a:ext uri="{FF2B5EF4-FFF2-40B4-BE49-F238E27FC236}">
                <a16:creationId xmlns:a16="http://schemas.microsoft.com/office/drawing/2014/main" id="{85DB742D-21BA-4257-B98B-66B713BF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8374D3F-DF31-4EBC-8731-2293050E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kumimoji="0" lang="zh-CN" altLang="zh-CN" sz="1000" b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6" name="Picture 6" descr="CSSppt母板首页">
            <a:extLst>
              <a:ext uri="{FF2B5EF4-FFF2-40B4-BE49-F238E27FC236}">
                <a16:creationId xmlns:a16="http://schemas.microsoft.com/office/drawing/2014/main" id="{0BFFC0D4-EF9B-49AE-81F1-8A8B2280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6"/>
            <a:ext cx="10363200" cy="1470025"/>
          </a:xfrm>
          <a:noFill/>
        </p:spPr>
        <p:txBody>
          <a:bodyPr/>
          <a:lstStyle>
            <a:lvl1pPr algn="ctr">
              <a:defRPr sz="3600" b="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13388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EE95A51-159B-44EF-831F-D53843C94C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4167-DA94-473C-8E2C-D56C3573646D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5699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838200"/>
            <a:ext cx="2667000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838200"/>
            <a:ext cx="77978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BB511DB-7A57-4241-8158-4BAAADDD05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CFD44-FAC5-45D5-874B-73C6A57EBB8B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11586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>
            <a:extLst>
              <a:ext uri="{FF2B5EF4-FFF2-40B4-BE49-F238E27FC236}">
                <a16:creationId xmlns:a16="http://schemas.microsoft.com/office/drawing/2014/main" id="{EE821673-BD3C-4454-9983-8C5722FE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1FEF96C-E93C-4D13-9DEC-64901AAA1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kumimoji="0" lang="zh-CN" altLang="zh-CN" sz="1000" b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6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82454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FEA14E-9A81-42D3-802B-B4DFFBA97F9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A0D3-592F-4E49-977B-DD079D92A3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23291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0B8185-A272-42F2-9627-E09F716EF7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9A87-073E-467E-AD3A-91477E3DC8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7230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2AFE10-E1D9-4B87-8D68-F3FFB25681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21E5-99E3-4B3E-8F61-FA8B216EAA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01255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1C360D7-7AD3-49B1-9E19-0E25E2628F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71F4-BC8D-425D-88BE-C01AF8D968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27323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DAE721-1DE9-4094-B0E1-6808B814AF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36CC-ABA6-4DD6-881E-8925BE06AD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66447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FCA966F-C5AF-461A-A040-9120284172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EA9C-D145-4E4F-8143-57F041EE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3855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752074-F69B-46D0-8FFE-4F2232B1DF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645D-52A5-4DB8-9F99-5267E497BA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3305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AC6414D0-EF98-4A91-BE6E-08557B9325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34137-0A92-4A85-8271-AB30BAF9FCDB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3683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C094C-45B2-4F78-BB93-4B255A544A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F48A-6458-4CF3-BAD6-905584A4EA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25859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8DB9BA-44A2-48B6-9996-E6E4C3B42A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4C94-F80A-4CDE-AE40-1773C30F97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98141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BBAEC1-C9A5-4033-8247-0B47CBF6DA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7B25-7213-454C-9FCB-F82DC67A3B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0743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339418" y="1447800"/>
            <a:ext cx="5325533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339418" y="4000500"/>
            <a:ext cx="5325533" cy="2400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437AE-34D1-4B1D-848C-F39296497C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CEAA-FCEE-4F89-BB3A-FF4B8A3B8A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2894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12800" y="1447800"/>
            <a:ext cx="10852151" cy="49530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464FDE-9618-4A72-84D8-D6B38DDD74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076C-1A0E-426B-ABFF-3863F8B9B2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2838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02449F5-1A72-4A3E-A7E0-E487363457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DBD4-093A-4D0B-A527-09030C8E63F3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2034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513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447800"/>
            <a:ext cx="5130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426599A-7CE8-47A5-9BE6-5DF7808A81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7E192-BE7B-45A3-BA77-8D7521CDE10E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9556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7F4784B0-E546-431B-83D7-632568653A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6FF0-1A9A-4B55-872E-E0AC3C8F9635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874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27781AA7-46A3-4387-8622-FB70B55B2A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4678-6D6B-4FDD-88A2-8865300CB284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8531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8BB9C04C-B7F5-4319-BBDE-2A3ED93FD3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ED36-A59D-45CC-98FC-AFD40FAADDC6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71391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47C5F46-CC74-4410-A5FB-8E1F463214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77E3-B122-4EFA-932E-92BAF01B8BA6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1611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FC4B264-07BC-4528-8BCC-FE54BFAB7D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1C0F-F1AB-4C0E-9D7B-28AFC4223681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8726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 descr="CSSppt母板正文">
            <a:extLst>
              <a:ext uri="{FF2B5EF4-FFF2-40B4-BE49-F238E27FC236}">
                <a16:creationId xmlns:a16="http://schemas.microsoft.com/office/drawing/2014/main" id="{91062318-3C3E-46FF-B95B-D6C25DB1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7">
            <a:extLst>
              <a:ext uri="{FF2B5EF4-FFF2-40B4-BE49-F238E27FC236}">
                <a16:creationId xmlns:a16="http://schemas.microsoft.com/office/drawing/2014/main" id="{1D78B067-B28A-49EC-8FA2-90146174D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10668000" cy="4572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05EA7BAA-C1F0-4B9F-BFC3-3F568E941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46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8245" name="Rectangle 1029">
            <a:extLst>
              <a:ext uri="{FF2B5EF4-FFF2-40B4-BE49-F238E27FC236}">
                <a16:creationId xmlns:a16="http://schemas.microsoft.com/office/drawing/2014/main" id="{F93BAB2A-954A-4B23-A4BE-9BA34E0649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6400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299028A5-02DB-4AE4-82F8-BD10AC4AA353}" type="slidenum">
              <a:rPr lang="en-US" altLang="zh-CN"/>
              <a:pPr>
                <a:defRPr/>
              </a:pPr>
              <a:t>‹#›</a:t>
            </a:fld>
            <a:endParaRPr lang="en-US" altLang="zh-CN">
              <a:ea typeface="Arial Unicode MS" pitchFamily="34" charset="-128"/>
            </a:endParaRPr>
          </a:p>
        </p:txBody>
      </p:sp>
      <p:sp>
        <p:nvSpPr>
          <p:cNvPr id="1030" name="Rectangle 1030">
            <a:extLst>
              <a:ext uri="{FF2B5EF4-FFF2-40B4-BE49-F238E27FC236}">
                <a16:creationId xmlns:a16="http://schemas.microsoft.com/office/drawing/2014/main" id="{8A6FEF10-B4AC-46C0-99DC-1CE110E3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kumimoji="0" lang="en-US" altLang="zh-CN" sz="900" b="0">
                <a:solidFill>
                  <a:schemeClr val="bg1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1031" name="Rectangle 1031">
            <a:extLst>
              <a:ext uri="{FF2B5EF4-FFF2-40B4-BE49-F238E27FC236}">
                <a16:creationId xmlns:a16="http://schemas.microsoft.com/office/drawing/2014/main" id="{4E7DE105-16FF-425C-A935-B91D2C747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513513"/>
            <a:ext cx="508000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kumimoji="0" lang="en-US" altLang="zh-CN" sz="900" b="0">
                <a:solidFill>
                  <a:schemeClr val="bg1"/>
                </a:solidFill>
                <a:latin typeface="Impact" pitchFamily="34" charset="0"/>
              </a:rPr>
              <a:t>   </a:t>
            </a:r>
            <a:fld id="{0879E6D6-67FB-4841-9B96-DE12FD4338F5}" type="datetime4">
              <a:rPr kumimoji="0" lang="en-US" altLang="zh-CN" sz="900" b="0" smtClean="0">
                <a:solidFill>
                  <a:schemeClr val="bg1"/>
                </a:solidFill>
                <a:latin typeface="Impact" pitchFamily="34" charset="0"/>
              </a:rPr>
              <a:pPr>
                <a:defRPr/>
              </a:pPr>
              <a:t>April 16, 2024</a:t>
            </a:fld>
            <a:endParaRPr kumimoji="0" lang="en-US" altLang="zh-CN" sz="900" b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32" name="Picture 1032" descr="CSSppt母板正文">
            <a:extLst>
              <a:ext uri="{FF2B5EF4-FFF2-40B4-BE49-F238E27FC236}">
                <a16:creationId xmlns:a16="http://schemas.microsoft.com/office/drawing/2014/main" id="{E4EAB376-6105-4EBE-803E-E3C0EA0A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85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268" r:id="rId7"/>
    <p:sldLayoutId id="2147486269" r:id="rId8"/>
    <p:sldLayoutId id="2147486270" r:id="rId9"/>
    <p:sldLayoutId id="2147486271" r:id="rId10"/>
    <p:sldLayoutId id="2147486272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标题-2">
            <a:extLst>
              <a:ext uri="{FF2B5EF4-FFF2-40B4-BE49-F238E27FC236}">
                <a16:creationId xmlns:a16="http://schemas.microsoft.com/office/drawing/2014/main" id="{C528339E-91F9-4974-B5B1-2CEF4F85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525F3AFA-D44F-4339-8CBD-0374FE4D1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D29ADE9-5BF4-4CA0-86DB-EBE56F492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53285" name="Rectangle 5">
            <a:extLst>
              <a:ext uri="{FF2B5EF4-FFF2-40B4-BE49-F238E27FC236}">
                <a16:creationId xmlns:a16="http://schemas.microsoft.com/office/drawing/2014/main" id="{F0A2516A-03B0-4A39-9C68-0044E6E423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4813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13CEF459-C958-4EC4-8FD2-4095944F5C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E24DABA-C7A3-4C47-B0B7-CC4823F4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kumimoji="1" sz="2400" b="1">
                <a:solidFill>
                  <a:srgbClr val="1679BA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kumimoji="0" lang="en-US" altLang="zh-CN" sz="900" b="0">
                <a:solidFill>
                  <a:srgbClr val="4D5E68"/>
                </a:solidFill>
                <a:latin typeface="Impact" pitchFamily="34" charset="0"/>
              </a:rPr>
              <a:t>Page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DAA6CEC-5165-497F-B9DC-2B07E879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6524625"/>
            <a:ext cx="5080000" cy="192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kumimoji="0" lang="zh-CN" altLang="en-US" sz="900" b="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  </a:t>
            </a:r>
            <a:fld id="{C9F880E0-3016-4018-9163-E0E89B611E65}" type="datetime4">
              <a:rPr kumimoji="0" lang="en-US" altLang="zh-CN" sz="900" b="0" smtClean="0">
                <a:solidFill>
                  <a:schemeClr val="bg1"/>
                </a:solidFill>
                <a:latin typeface="Impact" panose="020B0806030902050204" pitchFamily="34" charset="0"/>
              </a:rPr>
              <a:pPr>
                <a:defRPr/>
              </a:pPr>
              <a:t>April 16, 2024</a:t>
            </a:fld>
            <a:endParaRPr kumimoji="0" lang="zh-CN" altLang="en-US" sz="900" b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6" r:id="rId1"/>
    <p:sldLayoutId id="2147486273" r:id="rId2"/>
    <p:sldLayoutId id="2147486274" r:id="rId3"/>
    <p:sldLayoutId id="2147486275" r:id="rId4"/>
    <p:sldLayoutId id="2147486276" r:id="rId5"/>
    <p:sldLayoutId id="2147486277" r:id="rId6"/>
    <p:sldLayoutId id="2147486278" r:id="rId7"/>
    <p:sldLayoutId id="2147486279" r:id="rId8"/>
    <p:sldLayoutId id="2147486280" r:id="rId9"/>
    <p:sldLayoutId id="2147486281" r:id="rId10"/>
    <p:sldLayoutId id="2147486282" r:id="rId11"/>
    <p:sldLayoutId id="2147486283" r:id="rId12"/>
    <p:sldLayoutId id="2147486284" r:id="rId1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anglin86769/node-epics-pca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hyperlink" Target="mailto:zhangyl@ihep.ac.cn" TargetMode="External"/><Relationship Id="rId5" Type="http://schemas.openxmlformats.org/officeDocument/2006/relationships/hyperlink" Target="mailto:wanglin@ihep.ac.cn" TargetMode="External"/><Relationship Id="rId4" Type="http://schemas.openxmlformats.org/officeDocument/2006/relationships/hyperlink" Target="https://www.npmjs.com/package/node-epics-pca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om/package/node-addon-api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hyperlink" Target="https://www.npmjs.com/package/koffi" TargetMode="External"/><Relationship Id="rId4" Type="http://schemas.openxmlformats.org/officeDocument/2006/relationships/hyperlink" Target="https://swig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pcaspy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E365E4E-BC60-44E1-8384-8705BE5FD9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395" y="260648"/>
            <a:ext cx="11425237" cy="1326009"/>
          </a:xfrm>
        </p:spPr>
        <p:txBody>
          <a:bodyPr/>
          <a:lstStyle/>
          <a:p>
            <a:pPr eaLnBrk="1" hangingPunct="1"/>
            <a:r>
              <a:rPr lang="en-US" altLang="zh-CN" sz="4400" b="0" dirty="0"/>
              <a:t>Portable Channel Access Server for Node.js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1DF3C9-4BAF-45C3-98F0-1F9BE67349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3696" y="1628800"/>
            <a:ext cx="9862864" cy="3529806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Lin Wang</a:t>
            </a:r>
          </a:p>
          <a:p>
            <a:pPr eaLnBrk="1" hangingPunct="1"/>
            <a:r>
              <a:rPr lang="en-US" altLang="zh-CN" sz="2400" dirty="0"/>
              <a:t>wanglin@ihep.ac.cn</a:t>
            </a:r>
          </a:p>
          <a:p>
            <a:pPr eaLnBrk="1" hangingPunct="1"/>
            <a:r>
              <a:rPr lang="en-US" altLang="zh-CN" sz="2400" dirty="0"/>
              <a:t>Controls Group, Accelerator System Division, CSNS</a:t>
            </a:r>
          </a:p>
          <a:p>
            <a:pPr eaLnBrk="1" hangingPunct="1"/>
            <a:r>
              <a:rPr lang="en-US" altLang="en-US" sz="2400" dirty="0"/>
              <a:t>Dongguan Campus of IHEP (Institute of High Energy Physics)</a:t>
            </a:r>
            <a:endParaRPr lang="en-US" altLang="zh-CN" sz="2400" dirty="0"/>
          </a:p>
          <a:p>
            <a:pPr eaLnBrk="1" hangingPunct="1"/>
            <a:endParaRPr lang="en-US" altLang="zh-CN" sz="1800" dirty="0"/>
          </a:p>
          <a:p>
            <a:pPr eaLnBrk="1" hangingPunct="1"/>
            <a:endParaRPr lang="en-US" altLang="zh-CN" sz="1800" dirty="0"/>
          </a:p>
          <a:p>
            <a:pPr eaLnBrk="1" hangingPunct="1"/>
            <a:r>
              <a:rPr lang="en-US" altLang="zh-CN" sz="1800" dirty="0"/>
              <a:t>EPICS Collaboration Meeting 2024</a:t>
            </a:r>
          </a:p>
          <a:p>
            <a:pPr eaLnBrk="1" hangingPunct="1"/>
            <a:r>
              <a:rPr lang="en-US" altLang="zh-CN" sz="1800" dirty="0"/>
              <a:t>Apr 15 – 18, 2024, hosted by the Pohang Accelerator Laboratory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6768132" cy="457200"/>
          </a:xfrm>
        </p:spPr>
        <p:txBody>
          <a:bodyPr/>
          <a:lstStyle/>
          <a:p>
            <a:r>
              <a:rPr lang="en-US" altLang="en-US" sz="2600" dirty="0"/>
              <a:t>Usage examples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BDBA2D-FFC5-4750-B003-204BABBF5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4" y="1556792"/>
            <a:ext cx="7065294" cy="46085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2EF252-E902-46FC-BD84-64DC1A7E4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1124744"/>
            <a:ext cx="4531967" cy="50588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3587D11-E265-4B1C-B139-FF1A764F4867}"/>
              </a:ext>
            </a:extLst>
          </p:cNvPr>
          <p:cNvSpPr txBox="1"/>
          <p:nvPr/>
        </p:nvSpPr>
        <p:spPr>
          <a:xfrm>
            <a:off x="2423592" y="62373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Read data from Node.js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C6BCD1-DDA2-4B02-8809-78030FCFE2E8}"/>
              </a:ext>
            </a:extLst>
          </p:cNvPr>
          <p:cNvSpPr txBox="1"/>
          <p:nvPr/>
        </p:nvSpPr>
        <p:spPr>
          <a:xfrm>
            <a:off x="8760296" y="62373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Write data to Node.js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6643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6768132" cy="457200"/>
          </a:xfrm>
        </p:spPr>
        <p:txBody>
          <a:bodyPr/>
          <a:lstStyle/>
          <a:p>
            <a:r>
              <a:rPr lang="en-US" altLang="en-US" sz="2600" dirty="0"/>
              <a:t>Usage examples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36BECD-C31C-48B7-99CE-0950A228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556792"/>
            <a:ext cx="4084674" cy="4671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7672F02-EE4E-403F-87FD-477AA7331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1772816"/>
            <a:ext cx="6767146" cy="44276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6A38019-085A-4CAF-8B63-D3C40852A423}"/>
              </a:ext>
            </a:extLst>
          </p:cNvPr>
          <p:cNvSpPr txBox="1"/>
          <p:nvPr/>
        </p:nvSpPr>
        <p:spPr>
          <a:xfrm>
            <a:off x="1127448" y="625879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Raise alarm automatically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40D468C-D5F5-46F5-B895-23A2C46AB3B4}"/>
              </a:ext>
            </a:extLst>
          </p:cNvPr>
          <p:cNvSpPr txBox="1"/>
          <p:nvPr/>
        </p:nvSpPr>
        <p:spPr>
          <a:xfrm>
            <a:off x="7392144" y="62373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Raise alarm manually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8762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Issues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503363"/>
            <a:ext cx="10440988" cy="4733925"/>
          </a:xfrm>
        </p:spPr>
        <p:txBody>
          <a:bodyPr/>
          <a:lstStyle/>
          <a:p>
            <a:r>
              <a:rPr lang="en-US" altLang="zh-CN" sz="1800" dirty="0"/>
              <a:t>Memory leak problem exists.</a:t>
            </a:r>
          </a:p>
          <a:p>
            <a:r>
              <a:rPr lang="en-US" altLang="zh-CN" sz="1800" dirty="0"/>
              <a:t>Currently it is not clear what the root cause is.</a:t>
            </a:r>
          </a:p>
          <a:p>
            <a:r>
              <a:rPr lang="en-US" altLang="zh-CN" sz="1800" dirty="0"/>
              <a:t>A memory leak test</a:t>
            </a:r>
          </a:p>
          <a:p>
            <a:pPr lvl="1"/>
            <a:r>
              <a:rPr lang="en-US" altLang="zh-CN" sz="1600" dirty="0"/>
              <a:t>Running the usage example to publish Archiver Appliance status as PVs</a:t>
            </a:r>
          </a:p>
          <a:p>
            <a:pPr lvl="1"/>
            <a:r>
              <a:rPr lang="en-US" altLang="zh-CN" sz="1600" dirty="0"/>
              <a:t>Running for 24 hours</a:t>
            </a:r>
          </a:p>
          <a:p>
            <a:pPr lvl="1"/>
            <a:r>
              <a:rPr lang="en-US" altLang="zh-CN" sz="1600" dirty="0"/>
              <a:t>Linux virtual machine with 8GB memory</a:t>
            </a:r>
          </a:p>
          <a:p>
            <a:pPr lvl="1"/>
            <a:r>
              <a:rPr lang="en-US" altLang="zh-CN" sz="1600" dirty="0"/>
              <a:t>Memory usage rose from 0.7% to 2.5%</a:t>
            </a:r>
          </a:p>
          <a:p>
            <a:pPr lvl="1"/>
            <a:endParaRPr lang="en-US" altLang="zh-CN" sz="1600" dirty="0"/>
          </a:p>
          <a:p>
            <a:pPr marL="457200" lvl="1" indent="0">
              <a:buNone/>
            </a:pPr>
            <a:endParaRPr lang="en-US" altLang="zh-CN" sz="1400" dirty="0"/>
          </a:p>
          <a:p>
            <a:r>
              <a:rPr lang="en-US" altLang="zh-CN" sz="1800" dirty="0"/>
              <a:t>Due to the memory leak issue, node-epics-</a:t>
            </a:r>
            <a:r>
              <a:rPr lang="en-US" altLang="zh-CN" sz="1800" dirty="0" err="1"/>
              <a:t>pcas</a:t>
            </a:r>
            <a:r>
              <a:rPr lang="en-US" altLang="zh-CN" sz="1800" dirty="0"/>
              <a:t> is </a:t>
            </a:r>
            <a:r>
              <a:rPr lang="en-US" altLang="zh-CN" sz="1800" dirty="0">
                <a:solidFill>
                  <a:srgbClr val="FF0000"/>
                </a:solidFill>
              </a:rPr>
              <a:t>not</a:t>
            </a:r>
            <a:r>
              <a:rPr lang="en-US" altLang="zh-CN" sz="1800" dirty="0"/>
              <a:t> recommended for </a:t>
            </a:r>
            <a:r>
              <a:rPr lang="en-US" altLang="zh-CN" sz="1800" dirty="0">
                <a:solidFill>
                  <a:srgbClr val="FF0000"/>
                </a:solidFill>
              </a:rPr>
              <a:t>production use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It can be used to publish PVs for test purpose.</a:t>
            </a:r>
            <a:endParaRPr lang="en-US" altLang="zh-CN" sz="1600" dirty="0"/>
          </a:p>
          <a:p>
            <a:endParaRPr lang="en-US" altLang="zh-CN" sz="1800" dirty="0"/>
          </a:p>
          <a:p>
            <a:pPr lvl="1"/>
            <a:endParaRPr lang="en-US" altLang="zh-CN" sz="16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C0057F-EDB8-4009-9A75-A0BD7369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813" y="951382"/>
            <a:ext cx="5367819" cy="18295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E4CF6C-4A98-490E-BE7A-C1B8BD852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812" y="3332910"/>
            <a:ext cx="5367820" cy="180021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F1D6FB5-8E28-4712-9C04-58D23523C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4653136"/>
            <a:ext cx="511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kumimoji="0" lang="en-US" altLang="en-US" sz="2400" kern="0" dirty="0"/>
              <a:t>Use cases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F97270F-83E4-49F2-B39E-E0CF6455780E}"/>
              </a:ext>
            </a:extLst>
          </p:cNvPr>
          <p:cNvCxnSpPr/>
          <p:nvPr/>
        </p:nvCxnSpPr>
        <p:spPr bwMode="auto">
          <a:xfrm>
            <a:off x="6816080" y="1412776"/>
            <a:ext cx="1368152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5130DE7-464F-48FE-AE00-EFED753A837E}"/>
              </a:ext>
            </a:extLst>
          </p:cNvPr>
          <p:cNvCxnSpPr/>
          <p:nvPr/>
        </p:nvCxnSpPr>
        <p:spPr bwMode="auto">
          <a:xfrm>
            <a:off x="6744072" y="3789040"/>
            <a:ext cx="1368152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33E9434-C43F-4369-9B14-B1D7F3BF3FF8}"/>
              </a:ext>
            </a:extLst>
          </p:cNvPr>
          <p:cNvCxnSpPr/>
          <p:nvPr/>
        </p:nvCxnSpPr>
        <p:spPr bwMode="auto">
          <a:xfrm>
            <a:off x="9984432" y="4725144"/>
            <a:ext cx="288032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38B8E1A-6F4C-4F5F-BCFF-64EED46861BD}"/>
              </a:ext>
            </a:extLst>
          </p:cNvPr>
          <p:cNvCxnSpPr/>
          <p:nvPr/>
        </p:nvCxnSpPr>
        <p:spPr bwMode="auto">
          <a:xfrm>
            <a:off x="9984432" y="2348880"/>
            <a:ext cx="288032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0818298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400"/>
              <a:t>Summary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503363"/>
            <a:ext cx="10440988" cy="4733925"/>
          </a:xfrm>
        </p:spPr>
        <p:txBody>
          <a:bodyPr/>
          <a:lstStyle/>
          <a:p>
            <a:r>
              <a:rPr lang="en-US" altLang="zh-CN" sz="1800" dirty="0">
                <a:solidFill>
                  <a:srgbClr val="00B050"/>
                </a:solidFill>
              </a:rPr>
              <a:t>node-epics-</a:t>
            </a:r>
            <a:r>
              <a:rPr lang="en-US" altLang="zh-CN" sz="1800" dirty="0" err="1">
                <a:solidFill>
                  <a:srgbClr val="00B050"/>
                </a:solidFill>
              </a:rPr>
              <a:t>pcas</a:t>
            </a:r>
            <a:r>
              <a:rPr lang="en-US" altLang="zh-CN" sz="1800" dirty="0"/>
              <a:t> is an EPICS Channel Access server for Node.js with FFI implementation.</a:t>
            </a:r>
          </a:p>
          <a:p>
            <a:r>
              <a:rPr lang="en-US" altLang="zh-CN" sz="1800" dirty="0"/>
              <a:t>The FFI package in use is </a:t>
            </a:r>
            <a:r>
              <a:rPr lang="en-US" altLang="zh-CN" sz="1800" dirty="0" err="1">
                <a:solidFill>
                  <a:srgbClr val="00B050"/>
                </a:solidFill>
              </a:rPr>
              <a:t>koffi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The implementation is very similar to the </a:t>
            </a:r>
            <a:r>
              <a:rPr lang="en-US" altLang="zh-CN" sz="1800" dirty="0" err="1">
                <a:solidFill>
                  <a:srgbClr val="00B050"/>
                </a:solidFill>
              </a:rPr>
              <a:t>pcaspy</a:t>
            </a:r>
            <a:r>
              <a:rPr lang="en-US" altLang="zh-CN" sz="1800" dirty="0"/>
              <a:t> package.</a:t>
            </a:r>
          </a:p>
          <a:p>
            <a:r>
              <a:rPr lang="en-US" altLang="zh-CN" sz="1800" dirty="0" err="1"/>
              <a:t>Github</a:t>
            </a:r>
            <a:r>
              <a:rPr lang="en-US" altLang="zh-CN" sz="1800" dirty="0"/>
              <a:t> and </a:t>
            </a:r>
            <a:r>
              <a:rPr lang="en-US" altLang="zh-CN" sz="1800" dirty="0" err="1"/>
              <a:t>npm</a:t>
            </a:r>
            <a:r>
              <a:rPr lang="en-US" altLang="zh-CN" sz="1800" dirty="0"/>
              <a:t> package links</a:t>
            </a:r>
            <a:endParaRPr lang="en-US" altLang="zh-CN" sz="1600" dirty="0"/>
          </a:p>
          <a:p>
            <a:pPr lvl="1"/>
            <a:r>
              <a:rPr lang="en-US" altLang="zh-CN" sz="1600" dirty="0">
                <a:hlinkClick r:id="rId3"/>
              </a:rPr>
              <a:t>https://github.com/wanglin86769/node-epics-pcas</a:t>
            </a:r>
            <a:r>
              <a:rPr lang="en-US" altLang="zh-CN" sz="1600" dirty="0"/>
              <a:t>  </a:t>
            </a:r>
          </a:p>
          <a:p>
            <a:pPr lvl="1"/>
            <a:r>
              <a:rPr lang="en-US" altLang="zh-CN" sz="1600" dirty="0">
                <a:hlinkClick r:id="rId4"/>
              </a:rPr>
              <a:t>https://www.npmjs.com/package/node-epics-pcas</a:t>
            </a:r>
            <a:r>
              <a:rPr lang="en-US" altLang="zh-CN" sz="1600" dirty="0"/>
              <a:t>   </a:t>
            </a:r>
          </a:p>
          <a:p>
            <a:r>
              <a:rPr lang="en-US" altLang="zh-CN" sz="1800" dirty="0"/>
              <a:t>Development team</a:t>
            </a:r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Design &amp; Implementation:</a:t>
            </a:r>
            <a:r>
              <a:rPr lang="en-US" altLang="zh-CN" sz="1600" dirty="0"/>
              <a:t>    Lin Wang     </a:t>
            </a:r>
            <a:r>
              <a:rPr lang="en-US" altLang="zh-CN" sz="1600" dirty="0">
                <a:hlinkClick r:id="rId5"/>
              </a:rPr>
              <a:t>wanglin@ihep.ac.cn</a:t>
            </a:r>
            <a:endParaRPr lang="en-US" altLang="zh-CN" sz="1600" dirty="0"/>
          </a:p>
          <a:p>
            <a:pPr lvl="1"/>
            <a:r>
              <a:rPr lang="en-US" altLang="zh-CN" sz="1600" dirty="0">
                <a:solidFill>
                  <a:srgbClr val="00B050"/>
                </a:solidFill>
              </a:rPr>
              <a:t>Line Manager:</a:t>
            </a:r>
            <a:r>
              <a:rPr lang="en-US" altLang="zh-CN" sz="1600" dirty="0"/>
              <a:t>    </a:t>
            </a:r>
            <a:r>
              <a:rPr lang="en-US" altLang="zh-CN" sz="1600" dirty="0" err="1"/>
              <a:t>Yuliang</a:t>
            </a:r>
            <a:r>
              <a:rPr lang="en-US" altLang="zh-CN" sz="1600" dirty="0"/>
              <a:t> Zhang    </a:t>
            </a:r>
            <a:r>
              <a:rPr lang="en-US" altLang="zh-CN" sz="1600" dirty="0">
                <a:hlinkClick r:id="rId6"/>
              </a:rPr>
              <a:t>zhangyl@ihep.ac.cn</a:t>
            </a:r>
            <a:endParaRPr lang="en-US" altLang="zh-CN" sz="18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8350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06883B2E-0B8F-4F27-9E11-8A8CD03B14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6DD367E-10CF-47FD-8556-CBCBC3D7AA7C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877B33-0DCB-4C9B-9F28-12391FA35455}"/>
              </a:ext>
            </a:extLst>
          </p:cNvPr>
          <p:cNvSpPr/>
          <p:nvPr/>
        </p:nvSpPr>
        <p:spPr>
          <a:xfrm>
            <a:off x="2351584" y="3284984"/>
            <a:ext cx="70567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Thanks for your attention!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69E45DA-5CEE-417C-ACB3-486B0F4CA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80728"/>
            <a:ext cx="7272337" cy="457200"/>
          </a:xfrm>
        </p:spPr>
        <p:txBody>
          <a:bodyPr/>
          <a:lstStyle/>
          <a:p>
            <a:r>
              <a:rPr lang="en-US" altLang="en-US" sz="2600" dirty="0"/>
              <a:t>Content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A35F2EE-1766-4812-BC1D-A34F951E1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0850" y="1556792"/>
            <a:ext cx="11333163" cy="5135563"/>
          </a:xfrm>
        </p:spPr>
        <p:txBody>
          <a:bodyPr/>
          <a:lstStyle/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</a:t>
            </a:r>
            <a:r>
              <a:rPr lang="en-US" altLang="zh-CN" sz="2200" dirty="0"/>
              <a:t>Scenario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2</a:t>
            </a:r>
            <a:r>
              <a:rPr lang="zh-CN" altLang="en-US" sz="2200" dirty="0"/>
              <a:t>）</a:t>
            </a:r>
            <a:r>
              <a:rPr lang="en-US" altLang="zh-CN" sz="2200" dirty="0"/>
              <a:t>Design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3</a:t>
            </a:r>
            <a:r>
              <a:rPr lang="zh-CN" altLang="en-US" sz="2200" dirty="0"/>
              <a:t>）</a:t>
            </a:r>
            <a:r>
              <a:rPr lang="en-US" altLang="zh-CN" sz="2200" dirty="0"/>
              <a:t>Implementation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4</a:t>
            </a:r>
            <a:r>
              <a:rPr lang="zh-CN" altLang="en-US" sz="2200" dirty="0"/>
              <a:t>）</a:t>
            </a:r>
            <a:r>
              <a:rPr lang="en-US" altLang="zh-CN" sz="2200" dirty="0"/>
              <a:t>Usage examples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5</a:t>
            </a:r>
            <a:r>
              <a:rPr lang="zh-CN" altLang="en-US" sz="2200" dirty="0"/>
              <a:t>）</a:t>
            </a:r>
            <a:r>
              <a:rPr lang="en-US" altLang="zh-CN" sz="2200" dirty="0"/>
              <a:t>Issues and use cases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/>
              <a:t>（</a:t>
            </a:r>
            <a:r>
              <a:rPr lang="en-US" altLang="zh-CN" sz="2200" dirty="0"/>
              <a:t>6</a:t>
            </a:r>
            <a:r>
              <a:rPr lang="zh-CN" altLang="en-US" sz="2200" dirty="0"/>
              <a:t>）</a:t>
            </a:r>
            <a:r>
              <a:rPr lang="en-US" altLang="zh-CN" sz="2200" dirty="0"/>
              <a:t>Summary</a:t>
            </a:r>
          </a:p>
          <a:p>
            <a:pPr eaLnBrk="1" hangingPunct="1"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endParaRPr lang="en-US" altLang="zh-CN" sz="1800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11857A6-32A0-40C6-B7FD-3E69C720F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CC6E350-506C-4CB6-B12A-0CD59040539C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5113337" cy="457200"/>
          </a:xfrm>
        </p:spPr>
        <p:txBody>
          <a:bodyPr/>
          <a:lstStyle/>
          <a:p>
            <a:r>
              <a:rPr lang="en-US" altLang="en-US" sz="2600" dirty="0"/>
              <a:t>Scenario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412776"/>
            <a:ext cx="11089183" cy="5021262"/>
          </a:xfrm>
        </p:spPr>
        <p:txBody>
          <a:bodyPr/>
          <a:lstStyle/>
          <a:p>
            <a:r>
              <a:rPr lang="en-US" altLang="zh-CN" sz="2200" dirty="0"/>
              <a:t>node-epics-</a:t>
            </a:r>
            <a:r>
              <a:rPr lang="en-US" altLang="zh-CN" sz="2200" dirty="0" err="1"/>
              <a:t>pcas</a:t>
            </a:r>
            <a:r>
              <a:rPr lang="en-US" altLang="zh-CN" sz="2200" dirty="0"/>
              <a:t>: Portable Channel Access Server for Node.js </a:t>
            </a:r>
          </a:p>
          <a:p>
            <a:r>
              <a:rPr lang="en-US" altLang="zh-CN" sz="2200" dirty="0"/>
              <a:t>Motivation #1</a:t>
            </a:r>
          </a:p>
          <a:p>
            <a:pPr lvl="1"/>
            <a:r>
              <a:rPr lang="en-US" altLang="zh-CN" sz="2000" dirty="0"/>
              <a:t>EPICS has excellent support for C++, Java and Python.</a:t>
            </a:r>
          </a:p>
          <a:p>
            <a:pPr lvl="1"/>
            <a:r>
              <a:rPr lang="en-US" altLang="zh-CN" sz="2000" dirty="0"/>
              <a:t>EPICS has very little support for JavaScript or Node.js.</a:t>
            </a:r>
          </a:p>
          <a:p>
            <a:pPr lvl="1"/>
            <a:r>
              <a:rPr lang="en-US" altLang="zh-CN" sz="2000" dirty="0"/>
              <a:t>JavaScript and Node.js are very popular in web development.</a:t>
            </a:r>
          </a:p>
          <a:p>
            <a:pPr lvl="1"/>
            <a:r>
              <a:rPr lang="en-US" altLang="zh-CN" sz="2000" dirty="0"/>
              <a:t>I am interested in developing EPICS-related tools for Node.js.</a:t>
            </a:r>
          </a:p>
          <a:p>
            <a:r>
              <a:rPr lang="en-US" altLang="zh-CN" sz="2200" dirty="0"/>
              <a:t>Motivation #2</a:t>
            </a:r>
          </a:p>
          <a:p>
            <a:pPr lvl="1"/>
            <a:r>
              <a:rPr lang="en-US" altLang="zh-CN" sz="2000" dirty="0"/>
              <a:t>As a high-level application developer, starting an IOC is not very convenient for me.</a:t>
            </a:r>
          </a:p>
          <a:p>
            <a:pPr lvl="1"/>
            <a:r>
              <a:rPr lang="en-US" altLang="zh-CN" sz="2000" dirty="0"/>
              <a:t>Although there is already </a:t>
            </a:r>
            <a:r>
              <a:rPr lang="en-US" altLang="zh-CN" sz="2000" dirty="0" err="1"/>
              <a:t>pcaspy</a:t>
            </a:r>
            <a:r>
              <a:rPr lang="en-US" altLang="zh-CN" sz="2000" dirty="0"/>
              <a:t>, I am not familiar with Python.</a:t>
            </a:r>
          </a:p>
          <a:p>
            <a:pPr lvl="1"/>
            <a:r>
              <a:rPr lang="en-US" altLang="zh-CN" sz="2000" dirty="0"/>
              <a:t>If PVs can be published in Node.js environment, it is convenient.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1B04E10-77A0-45A1-9920-830AE93B53E5}"/>
              </a:ext>
            </a:extLst>
          </p:cNvPr>
          <p:cNvSpPr/>
          <p:nvPr/>
        </p:nvSpPr>
        <p:spPr>
          <a:xfrm>
            <a:off x="9686235" y="1124744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Why?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83568"/>
            <a:ext cx="5113337" cy="457200"/>
          </a:xfrm>
        </p:spPr>
        <p:txBody>
          <a:bodyPr/>
          <a:lstStyle/>
          <a:p>
            <a:r>
              <a:rPr lang="en-US" altLang="en-US" sz="2400" dirty="0"/>
              <a:t>Design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4" y="1340768"/>
            <a:ext cx="11089183" cy="5544616"/>
          </a:xfrm>
        </p:spPr>
        <p:txBody>
          <a:bodyPr/>
          <a:lstStyle/>
          <a:p>
            <a:r>
              <a:rPr lang="en-US" altLang="zh-CN" sz="2000" dirty="0"/>
              <a:t>FFI (Foreign Function Interface) is used to talk to the shared libraries of PCAS</a:t>
            </a:r>
          </a:p>
          <a:p>
            <a:pPr lvl="1"/>
            <a:r>
              <a:rPr lang="en-US" altLang="zh-CN" sz="1800" dirty="0" err="1"/>
              <a:t>libca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libcas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libCom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libgdd</a:t>
            </a:r>
            <a:endParaRPr lang="en-US" altLang="zh-CN" sz="1800" dirty="0"/>
          </a:p>
          <a:p>
            <a:r>
              <a:rPr lang="en-US" altLang="zh-CN" sz="2000" dirty="0"/>
              <a:t>Which FFI library to use?</a:t>
            </a:r>
          </a:p>
          <a:p>
            <a:pPr lvl="1"/>
            <a:r>
              <a:rPr lang="en-US" altLang="zh-CN" sz="1800" dirty="0"/>
              <a:t>node-addon-</a:t>
            </a:r>
            <a:r>
              <a:rPr lang="en-US" altLang="zh-CN" sz="1800" dirty="0" err="1"/>
              <a:t>api</a:t>
            </a:r>
            <a:endParaRPr lang="en-US" altLang="zh-CN" sz="1800" dirty="0"/>
          </a:p>
          <a:p>
            <a:pPr lvl="2"/>
            <a:r>
              <a:rPr lang="en-US" altLang="zh-CN" sz="1500" dirty="0">
                <a:hlinkClick r:id="rId3"/>
              </a:rPr>
              <a:t>https://www.npmjs.com/package/node-addon-api</a:t>
            </a:r>
            <a:r>
              <a:rPr lang="en-US" altLang="zh-CN" sz="1500" dirty="0"/>
              <a:t> </a:t>
            </a:r>
          </a:p>
          <a:p>
            <a:pPr lvl="2"/>
            <a:r>
              <a:rPr lang="en-US" altLang="zh-CN" sz="1500" dirty="0"/>
              <a:t>Learning curve is deep</a:t>
            </a:r>
          </a:p>
          <a:p>
            <a:pPr lvl="2"/>
            <a:r>
              <a:rPr lang="en-US" altLang="zh-CN" sz="1500" dirty="0"/>
              <a:t>Does not support callback</a:t>
            </a:r>
          </a:p>
          <a:p>
            <a:pPr lvl="1"/>
            <a:r>
              <a:rPr lang="en-US" altLang="zh-CN" sz="1800" dirty="0"/>
              <a:t>SWIG (Simplified Wrapper and Interface Generator)</a:t>
            </a:r>
          </a:p>
          <a:p>
            <a:pPr lvl="2"/>
            <a:r>
              <a:rPr lang="en-US" altLang="zh-CN" sz="1500" dirty="0">
                <a:hlinkClick r:id="rId4"/>
              </a:rPr>
              <a:t>https://swig.org/</a:t>
            </a:r>
            <a:r>
              <a:rPr lang="en-US" altLang="zh-CN" sz="1500" dirty="0"/>
              <a:t> </a:t>
            </a:r>
          </a:p>
          <a:p>
            <a:pPr lvl="2"/>
            <a:r>
              <a:rPr lang="en-US" altLang="zh-CN" sz="1500" dirty="0"/>
              <a:t>Support for JavaScript is not as good as Python</a:t>
            </a:r>
          </a:p>
          <a:p>
            <a:pPr lvl="2"/>
            <a:r>
              <a:rPr lang="en-US" altLang="zh-CN" sz="1500" dirty="0"/>
              <a:t>Mailing list support is too slow (~ 1 week)</a:t>
            </a:r>
          </a:p>
          <a:p>
            <a:pPr lvl="1"/>
            <a:r>
              <a:rPr lang="en-US" altLang="zh-CN" sz="1800" dirty="0" err="1"/>
              <a:t>koffi</a:t>
            </a:r>
            <a:endParaRPr lang="en-US" altLang="zh-CN" sz="1800" dirty="0"/>
          </a:p>
          <a:p>
            <a:pPr lvl="2"/>
            <a:r>
              <a:rPr lang="en-US" altLang="zh-CN" sz="1500" dirty="0">
                <a:hlinkClick r:id="rId5"/>
              </a:rPr>
              <a:t>https://www.npmjs.com/package/koffi</a:t>
            </a:r>
            <a:r>
              <a:rPr lang="en-US" altLang="zh-CN" sz="1500" dirty="0"/>
              <a:t> </a:t>
            </a:r>
          </a:p>
          <a:p>
            <a:pPr lvl="2"/>
            <a:r>
              <a:rPr lang="en-US" altLang="zh-CN" sz="1500" dirty="0"/>
              <a:t>F</a:t>
            </a:r>
            <a:r>
              <a:rPr lang="en-US" altLang="zh-CN" sz="1500" b="1" dirty="0"/>
              <a:t>ast and easy-to-use C FFI module for Node.js</a:t>
            </a:r>
            <a:endParaRPr lang="en-US" altLang="zh-CN" sz="1500" dirty="0"/>
          </a:p>
          <a:p>
            <a:pPr lvl="2"/>
            <a:r>
              <a:rPr lang="en-US" altLang="zh-CN" sz="1500" dirty="0"/>
              <a:t>Well maintained, well documented, quick response on GitHub issue tracker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97E498-9654-4FC8-8476-A596D6174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229200"/>
            <a:ext cx="576064" cy="576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9320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576"/>
            <a:ext cx="5113337" cy="457200"/>
          </a:xfrm>
        </p:spPr>
        <p:txBody>
          <a:bodyPr/>
          <a:lstStyle/>
          <a:p>
            <a:r>
              <a:rPr lang="en-US" altLang="en-US" sz="2600" dirty="0"/>
              <a:t>Design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448544"/>
            <a:ext cx="7766098" cy="5292824"/>
          </a:xfrm>
        </p:spPr>
        <p:txBody>
          <a:bodyPr/>
          <a:lstStyle/>
          <a:p>
            <a:r>
              <a:rPr lang="en-US" altLang="zh-CN" sz="2000" dirty="0"/>
              <a:t>Borrows idea and implementation from </a:t>
            </a:r>
            <a:r>
              <a:rPr lang="en-US" altLang="zh-CN" sz="2000" dirty="0" err="1">
                <a:solidFill>
                  <a:srgbClr val="00B050"/>
                </a:solidFill>
              </a:rPr>
              <a:t>pcaspy</a:t>
            </a:r>
            <a:endParaRPr lang="en-US" altLang="zh-CN" sz="2000" dirty="0"/>
          </a:p>
          <a:p>
            <a:pPr lvl="1"/>
            <a:r>
              <a:rPr lang="en-US" altLang="zh-CN" sz="1800" dirty="0">
                <a:hlinkClick r:id="rId3"/>
              </a:rPr>
              <a:t>https://pypi.org/project/pcaspy</a:t>
            </a:r>
            <a:r>
              <a:rPr lang="en-US" altLang="zh-CN" sz="1800" dirty="0"/>
              <a:t>  </a:t>
            </a:r>
          </a:p>
          <a:p>
            <a:pPr lvl="1"/>
            <a:r>
              <a:rPr lang="en-US" altLang="zh-CN" sz="1800" dirty="0"/>
              <a:t>Portable Channel Access Server in Python</a:t>
            </a:r>
          </a:p>
          <a:p>
            <a:r>
              <a:rPr lang="en-US" altLang="zh-CN" sz="2000" dirty="0"/>
              <a:t>Most of the logic has been moved from the scripting language to </a:t>
            </a:r>
            <a:r>
              <a:rPr lang="en-US" altLang="zh-CN" sz="2000" dirty="0">
                <a:solidFill>
                  <a:srgbClr val="00B050"/>
                </a:solidFill>
              </a:rPr>
              <a:t>C++</a:t>
            </a:r>
          </a:p>
          <a:p>
            <a:r>
              <a:rPr lang="en-US" altLang="zh-CN" sz="2000" dirty="0"/>
              <a:t>Wraps PCAS </a:t>
            </a:r>
            <a:r>
              <a:rPr lang="en-US" altLang="zh-CN" sz="2000" dirty="0">
                <a:solidFill>
                  <a:srgbClr val="00B050"/>
                </a:solidFill>
              </a:rPr>
              <a:t>C++ </a:t>
            </a:r>
            <a:r>
              <a:rPr lang="en-US" altLang="zh-CN" sz="2000" dirty="0"/>
              <a:t>shared library and provide </a:t>
            </a:r>
            <a:r>
              <a:rPr lang="en-US" altLang="zh-CN" sz="2000" dirty="0">
                <a:solidFill>
                  <a:srgbClr val="00B050"/>
                </a:solidFill>
              </a:rPr>
              <a:t>C</a:t>
            </a:r>
            <a:r>
              <a:rPr lang="en-US" altLang="zh-CN" sz="2000" dirty="0"/>
              <a:t> interfaces for Node.js</a:t>
            </a:r>
          </a:p>
          <a:p>
            <a:pPr lvl="1"/>
            <a:r>
              <a:rPr lang="en-US" altLang="zh-CN" sz="1800" dirty="0" err="1"/>
              <a:t>libca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libcas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libCom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libgdd</a:t>
            </a:r>
            <a:endParaRPr lang="en-US" altLang="zh-CN" sz="1800" dirty="0"/>
          </a:p>
          <a:p>
            <a:r>
              <a:rPr lang="en-US" altLang="zh-CN" sz="2000" dirty="0"/>
              <a:t>Uses </a:t>
            </a:r>
            <a:r>
              <a:rPr lang="en-US" altLang="zh-CN" sz="2000" dirty="0" err="1">
                <a:solidFill>
                  <a:srgbClr val="00B050"/>
                </a:solidFill>
              </a:rPr>
              <a:t>koffi</a:t>
            </a:r>
            <a:r>
              <a:rPr lang="en-US" altLang="zh-CN" sz="2000" dirty="0"/>
              <a:t> in Node.js to interact with the C interfaces.</a:t>
            </a:r>
          </a:p>
          <a:p>
            <a:r>
              <a:rPr lang="en-US" altLang="zh-CN" sz="2000" dirty="0"/>
              <a:t>Provides APIs in </a:t>
            </a:r>
            <a:r>
              <a:rPr lang="en-US" altLang="zh-CN" sz="2000" dirty="0">
                <a:solidFill>
                  <a:srgbClr val="00B050"/>
                </a:solidFill>
              </a:rPr>
              <a:t>node-epics-</a:t>
            </a:r>
            <a:r>
              <a:rPr lang="en-US" altLang="zh-CN" sz="2000" dirty="0" err="1">
                <a:solidFill>
                  <a:srgbClr val="00B050"/>
                </a:solidFill>
              </a:rPr>
              <a:t>pcas</a:t>
            </a:r>
            <a:r>
              <a:rPr lang="en-US" altLang="zh-CN" sz="2000" dirty="0"/>
              <a:t> for Node.js applications.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F6487B-9DF2-4520-8E16-AF23F6F80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16" y="1110635"/>
            <a:ext cx="3132091" cy="5410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7938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6768132" cy="457200"/>
          </a:xfrm>
        </p:spPr>
        <p:txBody>
          <a:bodyPr/>
          <a:lstStyle/>
          <a:p>
            <a:r>
              <a:rPr lang="en-US" altLang="en-US" sz="2600" dirty="0"/>
              <a:t>File structure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503362"/>
            <a:ext cx="10440988" cy="5165997"/>
          </a:xfrm>
        </p:spPr>
        <p:txBody>
          <a:bodyPr/>
          <a:lstStyle/>
          <a:p>
            <a:r>
              <a:rPr lang="en-US" altLang="zh-CN" sz="2200" dirty="0" err="1"/>
              <a:t>wrapper.h</a:t>
            </a:r>
            <a:r>
              <a:rPr lang="en-US" altLang="zh-CN" sz="2200" dirty="0"/>
              <a:t> and wrapper.cpp files</a:t>
            </a:r>
          </a:p>
          <a:p>
            <a:pPr lvl="1"/>
            <a:r>
              <a:rPr lang="en-US" altLang="zh-CN" sz="1600" dirty="0"/>
              <a:t>Wrapper of PCAS C++ code which provide C interface for Node.js</a:t>
            </a:r>
          </a:p>
          <a:p>
            <a:r>
              <a:rPr lang="en-US" altLang="zh-CN" sz="2200" dirty="0" err="1"/>
              <a:t>clibs</a:t>
            </a:r>
            <a:r>
              <a:rPr lang="en-US" altLang="zh-CN" sz="2200" dirty="0"/>
              <a:t> folder</a:t>
            </a:r>
          </a:p>
          <a:p>
            <a:pPr lvl="1"/>
            <a:r>
              <a:rPr lang="en-US" altLang="zh-CN" sz="1600" dirty="0"/>
              <a:t>Prebuilt shared libraries: </a:t>
            </a:r>
            <a:r>
              <a:rPr lang="en-US" altLang="zh-CN" sz="1600" dirty="0" err="1"/>
              <a:t>libca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libcas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libCom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libgdd</a:t>
            </a:r>
            <a:endParaRPr lang="en-US" altLang="zh-CN" sz="1600" dirty="0"/>
          </a:p>
          <a:p>
            <a:pPr lvl="1"/>
            <a:r>
              <a:rPr lang="en-US" altLang="zh-CN" sz="1600" dirty="0"/>
              <a:t>Built from EPICS base 3.15.9 together with </a:t>
            </a:r>
            <a:r>
              <a:rPr lang="en-US" altLang="zh-CN" sz="1600" dirty="0" err="1"/>
              <a:t>wrapper.h</a:t>
            </a:r>
            <a:r>
              <a:rPr lang="en-US" altLang="zh-CN" sz="1600" dirty="0"/>
              <a:t> / wrapper.cpp</a:t>
            </a:r>
          </a:p>
          <a:p>
            <a:r>
              <a:rPr lang="en-US" altLang="zh-CN" sz="2200" dirty="0"/>
              <a:t>channel.js file</a:t>
            </a:r>
          </a:p>
          <a:p>
            <a:pPr lvl="1"/>
            <a:r>
              <a:rPr lang="en-US" altLang="zh-CN" sz="1600" dirty="0"/>
              <a:t>Interacts with the C interface and provides APIs for Node.js applications</a:t>
            </a:r>
          </a:p>
          <a:p>
            <a:r>
              <a:rPr lang="en-US" altLang="zh-CN" sz="2200" dirty="0"/>
              <a:t>aitTypes.js file</a:t>
            </a:r>
          </a:p>
          <a:p>
            <a:pPr lvl="1"/>
            <a:r>
              <a:rPr lang="en-US" altLang="zh-CN" sz="1600" dirty="0"/>
              <a:t>Architecture Independent Type (AIT) definitions in PCAS</a:t>
            </a:r>
          </a:p>
          <a:p>
            <a:r>
              <a:rPr lang="en-US" altLang="zh-CN" sz="2200" dirty="0"/>
              <a:t>alarm.js file</a:t>
            </a:r>
          </a:p>
          <a:p>
            <a:pPr lvl="1"/>
            <a:r>
              <a:rPr lang="en-US" altLang="zh-CN" sz="1600" dirty="0"/>
              <a:t>EPICS alarm status and severity definitions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067BAB-A9DB-4206-95A7-B9BA0104B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971040"/>
            <a:ext cx="2408129" cy="5768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04187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836712"/>
            <a:ext cx="6768132" cy="457200"/>
          </a:xfrm>
        </p:spPr>
        <p:txBody>
          <a:bodyPr/>
          <a:lstStyle/>
          <a:p>
            <a:r>
              <a:rPr lang="en-US" altLang="en-US" sz="2400" dirty="0"/>
              <a:t>All C++ classes in the wrapper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401" y="1296144"/>
            <a:ext cx="7128743" cy="5445224"/>
          </a:xfrm>
        </p:spPr>
        <p:txBody>
          <a:bodyPr/>
          <a:lstStyle/>
          <a:p>
            <a:r>
              <a:rPr lang="en-US" altLang="zh-CN" sz="2000" dirty="0"/>
              <a:t>class </a:t>
            </a:r>
            <a:r>
              <a:rPr lang="en-US" altLang="zh-CN" sz="2000" dirty="0" err="1"/>
              <a:t>SimpleServer</a:t>
            </a:r>
            <a:r>
              <a:rPr lang="en-US" altLang="zh-CN" sz="2000" dirty="0"/>
              <a:t>: public </a:t>
            </a:r>
            <a:r>
              <a:rPr lang="en-US" altLang="zh-CN" sz="2000" dirty="0" err="1"/>
              <a:t>caServer</a:t>
            </a:r>
            <a:endParaRPr lang="en-US" altLang="zh-CN" sz="2000" dirty="0"/>
          </a:p>
          <a:p>
            <a:pPr lvl="1"/>
            <a:r>
              <a:rPr lang="en-US" altLang="zh-CN" sz="1600" dirty="0"/>
              <a:t>The server instance of PCAS</a:t>
            </a:r>
          </a:p>
          <a:p>
            <a:r>
              <a:rPr lang="en-US" altLang="zh-CN" sz="2000" dirty="0"/>
              <a:t>class </a:t>
            </a:r>
            <a:r>
              <a:rPr lang="en-US" altLang="zh-CN" sz="2000" dirty="0" err="1"/>
              <a:t>SimplePV</a:t>
            </a:r>
            <a:r>
              <a:rPr lang="en-US" altLang="zh-CN" sz="2000" dirty="0"/>
              <a:t>: public </a:t>
            </a:r>
            <a:r>
              <a:rPr lang="en-US" altLang="zh-CN" sz="2000" dirty="0" err="1"/>
              <a:t>casPV</a:t>
            </a:r>
            <a:endParaRPr lang="en-US" altLang="zh-CN" sz="2000" dirty="0"/>
          </a:p>
          <a:p>
            <a:pPr lvl="1"/>
            <a:r>
              <a:rPr lang="en-US" altLang="zh-CN" sz="1600" dirty="0"/>
              <a:t>PV instance for the server tool</a:t>
            </a:r>
          </a:p>
          <a:p>
            <a:r>
              <a:rPr lang="en-US" altLang="zh-CN" sz="2000" dirty="0"/>
              <a:t>class </a:t>
            </a:r>
            <a:r>
              <a:rPr lang="en-US" altLang="zh-CN" sz="2000" dirty="0" err="1"/>
              <a:t>PVInfo</a:t>
            </a:r>
            <a:endParaRPr lang="en-US" altLang="zh-CN" sz="2000" dirty="0"/>
          </a:p>
          <a:p>
            <a:pPr lvl="1"/>
            <a:r>
              <a:rPr lang="en-US" altLang="zh-CN" sz="1600" dirty="0"/>
              <a:t>PV info associated with the PV instance </a:t>
            </a:r>
          </a:p>
          <a:p>
            <a:r>
              <a:rPr lang="en-US" altLang="zh-CN" sz="2000" dirty="0"/>
              <a:t>class Driver</a:t>
            </a:r>
          </a:p>
          <a:p>
            <a:pPr lvl="1"/>
            <a:r>
              <a:rPr lang="en-US" altLang="zh-CN" sz="1600" dirty="0"/>
              <a:t>Interfaces for Node.js to operate the parameter library</a:t>
            </a:r>
          </a:p>
          <a:p>
            <a:r>
              <a:rPr lang="en-US" altLang="zh-CN" sz="2000" dirty="0"/>
              <a:t>class Data</a:t>
            </a:r>
          </a:p>
          <a:p>
            <a:pPr lvl="1"/>
            <a:r>
              <a:rPr lang="en-US" altLang="zh-CN" sz="1600" dirty="0"/>
              <a:t>PV value and status in parameter library</a:t>
            </a:r>
          </a:p>
          <a:p>
            <a:r>
              <a:rPr lang="en-US" altLang="zh-CN" sz="2000" dirty="0"/>
              <a:t>class Value</a:t>
            </a:r>
          </a:p>
          <a:p>
            <a:pPr lvl="1"/>
            <a:r>
              <a:rPr lang="en-US" altLang="zh-CN" sz="1600" dirty="0"/>
              <a:t>Data structure for PV value field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63A69C-EB9E-4225-B215-E369553F4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124744"/>
            <a:ext cx="5708089" cy="48965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F2D19E-1389-4A1D-A2E1-94F47AB35B33}"/>
              </a:ext>
            </a:extLst>
          </p:cNvPr>
          <p:cNvSpPr txBox="1"/>
          <p:nvPr/>
        </p:nvSpPr>
        <p:spPr>
          <a:xfrm>
            <a:off x="7608167" y="6042774"/>
            <a:ext cx="367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All C++ classes in the PCAS server tool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740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80" y="908720"/>
            <a:ext cx="6768132" cy="457200"/>
          </a:xfrm>
        </p:spPr>
        <p:txBody>
          <a:bodyPr/>
          <a:lstStyle/>
          <a:p>
            <a:r>
              <a:rPr lang="en-US" altLang="en-US" sz="2600" dirty="0"/>
              <a:t>APIs for Node.js applications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2463078-648D-484C-9D20-33CA3B5E5B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36" y="1340768"/>
            <a:ext cx="10440988" cy="5364832"/>
          </a:xfrm>
        </p:spPr>
        <p:txBody>
          <a:bodyPr/>
          <a:lstStyle/>
          <a:p>
            <a:r>
              <a:rPr lang="en-US" altLang="zh-CN" sz="2000" dirty="0" err="1"/>
              <a:t>createServer</a:t>
            </a:r>
            <a:r>
              <a:rPr lang="en-US" altLang="zh-CN" sz="2000" dirty="0"/>
              <a:t>()</a:t>
            </a:r>
          </a:p>
          <a:p>
            <a:pPr lvl="1"/>
            <a:r>
              <a:rPr lang="en-US" altLang="zh-CN" sz="1600" dirty="0"/>
              <a:t>Create the PCAS server</a:t>
            </a:r>
          </a:p>
          <a:p>
            <a:r>
              <a:rPr lang="en-US" altLang="zh-CN" sz="2000" dirty="0" err="1"/>
              <a:t>getParam</a:t>
            </a:r>
            <a:r>
              <a:rPr lang="en-US" altLang="zh-CN" sz="2000" dirty="0"/>
              <a:t>()</a:t>
            </a:r>
          </a:p>
          <a:p>
            <a:pPr lvl="1"/>
            <a:r>
              <a:rPr lang="en-US" altLang="zh-CN" sz="1600" dirty="0"/>
              <a:t>Get value from the parameter library</a:t>
            </a:r>
          </a:p>
          <a:p>
            <a:r>
              <a:rPr lang="en-US" altLang="zh-CN" sz="2000" dirty="0" err="1"/>
              <a:t>setParam</a:t>
            </a:r>
            <a:r>
              <a:rPr lang="en-US" altLang="zh-CN" sz="2000" dirty="0"/>
              <a:t>()</a:t>
            </a:r>
          </a:p>
          <a:p>
            <a:pPr lvl="1"/>
            <a:r>
              <a:rPr lang="en-US" altLang="zh-CN" sz="1600" dirty="0"/>
              <a:t>Set value to the parameter library</a:t>
            </a:r>
          </a:p>
          <a:p>
            <a:r>
              <a:rPr lang="en-US" altLang="zh-CN" sz="2000" dirty="0" err="1"/>
              <a:t>setParamStatus</a:t>
            </a:r>
            <a:r>
              <a:rPr lang="en-US" altLang="zh-CN" sz="2000" dirty="0"/>
              <a:t>()</a:t>
            </a:r>
          </a:p>
          <a:p>
            <a:pPr lvl="1"/>
            <a:r>
              <a:rPr lang="en-US" altLang="zh-CN" sz="1600" dirty="0"/>
              <a:t>Set alarm and severity to the parameter library</a:t>
            </a:r>
          </a:p>
          <a:p>
            <a:r>
              <a:rPr lang="en-US" altLang="zh-CN" sz="2000" dirty="0" err="1"/>
              <a:t>updatePVs</a:t>
            </a:r>
            <a:r>
              <a:rPr lang="en-US" altLang="zh-CN" sz="2000" dirty="0"/>
              <a:t>()</a:t>
            </a:r>
          </a:p>
          <a:p>
            <a:pPr lvl="1"/>
            <a:r>
              <a:rPr lang="en-US" altLang="zh-CN" sz="1600" dirty="0"/>
              <a:t>Post event to monitor clients when value or alarm status changes</a:t>
            </a:r>
          </a:p>
          <a:p>
            <a:r>
              <a:rPr lang="en-US" altLang="zh-CN" sz="2000" dirty="0" err="1"/>
              <a:t>setDebugLevel</a:t>
            </a:r>
            <a:r>
              <a:rPr lang="en-US" altLang="zh-CN" sz="2000" dirty="0"/>
              <a:t>()</a:t>
            </a:r>
          </a:p>
          <a:p>
            <a:pPr lvl="1"/>
            <a:r>
              <a:rPr lang="en-US" altLang="zh-CN" sz="1600" dirty="0"/>
              <a:t>Set debug level (0, 1 or 2) to print more information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ADC9E3-DFA9-4633-B8C4-CB8B114D3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88" y="1268760"/>
            <a:ext cx="4676476" cy="50823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889306-62BC-4B75-A3AC-8573207B901B}"/>
              </a:ext>
            </a:extLst>
          </p:cNvPr>
          <p:cNvSpPr txBox="1"/>
          <p:nvPr/>
        </p:nvSpPr>
        <p:spPr>
          <a:xfrm>
            <a:off x="8760296" y="6351071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Supported PV fields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465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466E17A-917D-4A82-AE7E-D9468F1B0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8" y="955675"/>
            <a:ext cx="6768132" cy="457200"/>
          </a:xfrm>
        </p:spPr>
        <p:txBody>
          <a:bodyPr/>
          <a:lstStyle/>
          <a:p>
            <a:r>
              <a:rPr lang="en-US" altLang="en-US" sz="2600" dirty="0"/>
              <a:t>Usage examples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343E733-A0C9-4C30-8930-FEC4C0A81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A6816C-A3C0-4156-ACB6-EEA6939E06E0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063730-3445-4BB2-B750-65B6EA973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82" y="1697241"/>
            <a:ext cx="3535986" cy="13717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A3A17D-937A-4820-9672-3829214DE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6" y="4077072"/>
            <a:ext cx="5563082" cy="2110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A38608-D740-4EF7-869B-BB8CBC33D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035" y="1628800"/>
            <a:ext cx="6195597" cy="19966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82A310D-BF10-4FE7-A250-AF135C612200}"/>
              </a:ext>
            </a:extLst>
          </p:cNvPr>
          <p:cNvSpPr txBox="1"/>
          <p:nvPr/>
        </p:nvSpPr>
        <p:spPr>
          <a:xfrm>
            <a:off x="1415480" y="306896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 dummy PV</a:t>
            </a:r>
            <a:endParaRPr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5DBB0E-3086-4492-AA44-8819BB997D7B}"/>
              </a:ext>
            </a:extLst>
          </p:cNvPr>
          <p:cNvSpPr txBox="1"/>
          <p:nvPr/>
        </p:nvSpPr>
        <p:spPr>
          <a:xfrm>
            <a:off x="2063552" y="619724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Dummy scalar PVs</a:t>
            </a:r>
            <a:endParaRPr lang="zh-CN" altLang="en-US" sz="16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07F5AB-0CC4-495C-BAB2-BA10B93C44CF}"/>
              </a:ext>
            </a:extLst>
          </p:cNvPr>
          <p:cNvSpPr txBox="1"/>
          <p:nvPr/>
        </p:nvSpPr>
        <p:spPr>
          <a:xfrm>
            <a:off x="7608168" y="364502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Dummy array PVs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8527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heme/theme1.xml><?xml version="1.0" encoding="utf-8"?>
<a:theme xmlns:a="http://schemas.openxmlformats.org/drawingml/2006/main" name="演示文稿1">
  <a:themeElements>
    <a:clrScheme name="演示文稿1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演示文稿1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1" lang="zh-CN" altLang="en-US" sz="2400" b="1" i="0" u="none" strike="noStrike" cap="none" normalizeH="0" baseline="0" smtClean="0">
            <a:ln>
              <a:noFill/>
            </a:ln>
            <a:solidFill>
              <a:srgbClr val="1679BA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71796</TotalTime>
  <Words>841</Words>
  <Application>Microsoft Office PowerPoint</Application>
  <PresentationFormat>宽屏</PresentationFormat>
  <Paragraphs>142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Impact</vt:lpstr>
      <vt:lpstr>Times New Roman</vt:lpstr>
      <vt:lpstr>Wingdings</vt:lpstr>
      <vt:lpstr>演示文稿1</vt:lpstr>
      <vt:lpstr>1_CSNS讲演稿母板</vt:lpstr>
      <vt:lpstr>Portable Channel Access Server for Node.js</vt:lpstr>
      <vt:lpstr>Content</vt:lpstr>
      <vt:lpstr>Scenario</vt:lpstr>
      <vt:lpstr>Design</vt:lpstr>
      <vt:lpstr>Design</vt:lpstr>
      <vt:lpstr>File structure</vt:lpstr>
      <vt:lpstr>All C++ classes in the wrapper</vt:lpstr>
      <vt:lpstr>APIs for Node.js applications</vt:lpstr>
      <vt:lpstr>Usage examples</vt:lpstr>
      <vt:lpstr>Usage examples</vt:lpstr>
      <vt:lpstr>Usage examples</vt:lpstr>
      <vt:lpstr>Issues</vt:lpstr>
      <vt:lpstr>Summary</vt:lpstr>
      <vt:lpstr>PowerPoint 演示文稿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GanQ</dc:creator>
  <cp:lastModifiedBy>wanglin</cp:lastModifiedBy>
  <cp:revision>1569</cp:revision>
  <cp:lastPrinted>1601-01-01T00:00:00Z</cp:lastPrinted>
  <dcterms:created xsi:type="dcterms:W3CDTF">2007-01-27T11:50:30Z</dcterms:created>
  <dcterms:modified xsi:type="dcterms:W3CDTF">2024-04-16T13:53:46Z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