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4" r:id="rId2"/>
    <p:sldId id="295" r:id="rId3"/>
    <p:sldId id="257" r:id="rId4"/>
    <p:sldId id="982" r:id="rId5"/>
    <p:sldId id="294" r:id="rId6"/>
    <p:sldId id="1018" r:id="rId7"/>
    <p:sldId id="1019" r:id="rId8"/>
    <p:sldId id="992" r:id="rId9"/>
    <p:sldId id="1021" r:id="rId10"/>
    <p:sldId id="985" r:id="rId11"/>
    <p:sldId id="986" r:id="rId12"/>
    <p:sldId id="987" r:id="rId13"/>
    <p:sldId id="988" r:id="rId14"/>
    <p:sldId id="989" r:id="rId15"/>
    <p:sldId id="996" r:id="rId16"/>
    <p:sldId id="1020" r:id="rId17"/>
    <p:sldId id="1001" r:id="rId18"/>
    <p:sldId id="990" r:id="rId19"/>
    <p:sldId id="998" r:id="rId20"/>
    <p:sldId id="1002" r:id="rId21"/>
    <p:sldId id="1003" r:id="rId22"/>
    <p:sldId id="1004" r:id="rId23"/>
    <p:sldId id="1005" r:id="rId24"/>
    <p:sldId id="1006" r:id="rId25"/>
    <p:sldId id="1008" r:id="rId26"/>
    <p:sldId id="1009" r:id="rId27"/>
    <p:sldId id="1010" r:id="rId28"/>
    <p:sldId id="1022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9AD"/>
    <a:srgbClr val="313335"/>
    <a:srgbClr val="E04E39"/>
    <a:srgbClr val="F3FAFC"/>
    <a:srgbClr val="D4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 autoAdjust="0"/>
    <p:restoredTop sz="95913" autoAdjust="0"/>
  </p:normalViewPr>
  <p:slideViewPr>
    <p:cSldViewPr snapToGrid="0">
      <p:cViewPr varScale="1">
        <p:scale>
          <a:sx n="94" d="100"/>
          <a:sy n="94" d="100"/>
        </p:scale>
        <p:origin x="853" y="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0534-6773-4D68-BA8A-72BB06AF036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503A-5755-4576-9242-BA5F6B9F3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3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0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3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1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3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9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70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6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5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3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4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4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6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picture shows ALS-U Controls Software Architecture.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It was presented by </a:t>
            </a:r>
            <a:r>
              <a:rPr lang="en-US" baseline="0" dirty="0" err="1" smtClean="0"/>
              <a:t>jeong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lee yesterday.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Alarm service is major one of the full control software services of ALS-U.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9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8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8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503A-5755-4576-9242-BA5F6B9F3B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6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4521" y="0"/>
            <a:ext cx="1471801" cy="685800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2655" y="2007247"/>
            <a:ext cx="6929347" cy="160020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657" y="4015048"/>
            <a:ext cx="1234464" cy="2585259"/>
          </a:xfrm>
        </p:spPr>
        <p:txBody>
          <a:bodyPr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ALS-U Project | Controls System |  April 17, 2024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92656" y="3804237"/>
            <a:ext cx="2592792" cy="523220"/>
          </a:xfrm>
        </p:spPr>
        <p:txBody>
          <a:bodyPr wrap="none">
            <a:sp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392655" y="4257608"/>
            <a:ext cx="1136554" cy="430887"/>
          </a:xfrm>
        </p:spPr>
        <p:txBody>
          <a:bodyPr wrap="none">
            <a:spAutoFit/>
          </a:bodyPr>
          <a:lstStyle>
            <a:lvl1pPr marL="0" indent="0">
              <a:buNone/>
              <a:defRPr sz="22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92656" y="4616903"/>
            <a:ext cx="2998438" cy="430887"/>
          </a:xfrm>
        </p:spPr>
        <p:txBody>
          <a:bodyPr wrap="none">
            <a:spAutoFit/>
          </a:bodyPr>
          <a:lstStyle>
            <a:lvl1pPr marL="0" indent="0">
              <a:buNone/>
              <a:defRPr sz="22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Affiliation / Group Name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392655" y="5915626"/>
            <a:ext cx="625521" cy="369332"/>
          </a:xfrm>
        </p:spPr>
        <p:txBody>
          <a:bodyPr wrap="none">
            <a:spAutoFit/>
          </a:bodyPr>
          <a:lstStyle>
            <a:lvl1pPr marL="0" indent="0">
              <a:buNone/>
              <a:defRPr sz="18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19" y="248782"/>
            <a:ext cx="1464819" cy="2522347"/>
            <a:chOff x="-4521" y="248781"/>
            <a:chExt cx="1465201" cy="25223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21357"/>
            <a:stretch/>
          </p:blipFill>
          <p:spPr>
            <a:xfrm>
              <a:off x="139781" y="248781"/>
              <a:ext cx="1176597" cy="4993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21" y="1645973"/>
              <a:ext cx="1465201" cy="11251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879" y="950013"/>
              <a:ext cx="914400" cy="695960"/>
            </a:xfrm>
            <a:prstGeom prst="rect">
              <a:avLst/>
            </a:prstGeom>
          </p:spPr>
        </p:pic>
      </p:grp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E27558B-B723-F549-8445-DD1A528AC8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89441" y="6230974"/>
            <a:ext cx="1280594" cy="369332"/>
          </a:xfrm>
        </p:spPr>
        <p:txBody>
          <a:bodyPr wrap="none">
            <a:spAutoFit/>
          </a:bodyPr>
          <a:lstStyle>
            <a:lvl1pPr marL="0" indent="0" algn="r">
              <a:buNone/>
              <a:defRPr sz="1800" b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Talk #/code</a:t>
            </a:r>
          </a:p>
        </p:txBody>
      </p:sp>
    </p:spTree>
    <p:extLst>
      <p:ext uri="{BB962C8B-B14F-4D97-AF65-F5344CB8AC3E}">
        <p14:creationId xmlns:p14="http://schemas.microsoft.com/office/powerpoint/2010/main" val="173790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75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ALS-U Project | Controls System |  April 17, 2024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1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th Graph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44" y="1545336"/>
            <a:ext cx="11194276" cy="4626864"/>
          </a:xfrm>
          <a:noFill/>
        </p:spPr>
        <p:txBody>
          <a:bodyPr/>
          <a:lstStyle>
            <a:lvl1pPr indent="-274320">
              <a:defRPr>
                <a:solidFill>
                  <a:schemeClr val="bg2"/>
                </a:solidFill>
              </a:defRPr>
            </a:lvl1pPr>
            <a:lvl2pPr marL="6858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11430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3pPr>
            <a:lvl4pPr marL="16002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4pPr>
            <a:lvl5pPr marL="20574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5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44" y="1545336"/>
            <a:ext cx="11194276" cy="4626864"/>
          </a:xfrm>
        </p:spPr>
        <p:txBody>
          <a:bodyPr/>
          <a:lstStyle>
            <a:lvl1pPr indent="-274320">
              <a:defRPr>
                <a:solidFill>
                  <a:schemeClr val="bg2"/>
                </a:solidFill>
              </a:defRPr>
            </a:lvl1pPr>
            <a:lvl2pPr marL="6858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11430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3pPr>
            <a:lvl4pPr marL="16002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4pPr>
            <a:lvl5pPr marL="2057400" indent="-274320"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4" y="6426832"/>
            <a:ext cx="3226910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96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52" y="2213397"/>
            <a:ext cx="7292406" cy="167255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Insert section heading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4038601"/>
            <a:ext cx="8227458" cy="19665"/>
          </a:xfrm>
          <a:prstGeom prst="line">
            <a:avLst/>
          </a:prstGeom>
          <a:ln w="76200">
            <a:gradFill flip="none" rotWithShape="1">
              <a:gsLst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rgbClr val="F3FAFC"/>
                </a:gs>
                <a:gs pos="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9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144" y="1545336"/>
            <a:ext cx="5519088" cy="46268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545336"/>
            <a:ext cx="5522827" cy="46268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144" y="1545336"/>
            <a:ext cx="5519088" cy="46268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545336"/>
            <a:ext cx="5522827" cy="46268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45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144" y="1545336"/>
            <a:ext cx="5519088" cy="46268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173250" y="1545335"/>
            <a:ext cx="5520170" cy="4114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73252" y="5722938"/>
            <a:ext cx="5520169" cy="594042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caption.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8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45" y="1545337"/>
            <a:ext cx="5496869" cy="614025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45" y="2232661"/>
            <a:ext cx="5496869" cy="3957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545337"/>
            <a:ext cx="5522827" cy="614025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232661"/>
            <a:ext cx="5522827" cy="3957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o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45" y="1545337"/>
            <a:ext cx="5496869" cy="614025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45" y="2232661"/>
            <a:ext cx="5496869" cy="3957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545337"/>
            <a:ext cx="5522827" cy="614025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232661"/>
            <a:ext cx="5522827" cy="3957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9144" y="246888"/>
            <a:ext cx="11194276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Insert slide title in sentence case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0782" y="6442071"/>
            <a:ext cx="536133" cy="369334"/>
          </a:xfrm>
          <a:noFill/>
        </p:spPr>
        <p:txBody>
          <a:bodyPr tIns="45720" bIns="91440" anchor="ctr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  <a:noFill/>
        </p:spPr>
        <p:txBody>
          <a:bodyPr wrap="none" tIns="91440" bIns="91440" anchor="ctr" anchorCtr="0">
            <a:sp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ALS-U Project | Controls System |  April 17, 2024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747779" y="6427436"/>
            <a:ext cx="0" cy="429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146355" y="6427760"/>
            <a:ext cx="3096255" cy="429768"/>
            <a:chOff x="146393" y="6427760"/>
            <a:chExt cx="3097062" cy="429768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2112930" y="6427760"/>
              <a:ext cx="0" cy="42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732" y="6439133"/>
              <a:ext cx="985723" cy="3017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93" y="6439133"/>
              <a:ext cx="1842124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9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144" y="245807"/>
            <a:ext cx="1119427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44" y="1546861"/>
            <a:ext cx="11194276" cy="463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ALS-U Project | Controls System |  Nov 2,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52C9B3-7572-4512-AD9D-AB04FCD14D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0" r:id="rId2"/>
    <p:sldLayoutId id="2147483720" r:id="rId3"/>
    <p:sldLayoutId id="2147483711" r:id="rId4"/>
    <p:sldLayoutId id="2147483712" r:id="rId5"/>
    <p:sldLayoutId id="2147483726" r:id="rId6"/>
    <p:sldLayoutId id="2147483722" r:id="rId7"/>
    <p:sldLayoutId id="2147483713" r:id="rId8"/>
    <p:sldLayoutId id="2147483725" r:id="rId9"/>
    <p:sldLayoutId id="2147483714" r:id="rId10"/>
    <p:sldLayoutId id="2147483721" r:id="rId11"/>
    <p:sldLayoutId id="214748372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32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docs.google.com/presentation/d/1rJvOe0SQ66hR3CHDI1UMzrPm-DJmr17Hklwi6O-p-vI/edit#slide=id.g28c54658ec3_0_143" TargetMode="External"/><Relationship Id="rId7" Type="http://schemas.openxmlformats.org/officeDocument/2006/relationships/hyperlink" Target="mailto:silee7103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onglee@lbl.gov" TargetMode="External"/><Relationship Id="rId5" Type="http://schemas.openxmlformats.org/officeDocument/2006/relationships/hyperlink" Target="https://docs.google.com/presentation/d/1Lp5tsifau1KFIs1Ga4tZHak_2T-PWAR98We-uQQ4f60/edit?usp=drive_link" TargetMode="External"/><Relationship Id="rId4" Type="http://schemas.openxmlformats.org/officeDocument/2006/relationships/hyperlink" Target="https://drive.google.com/file/d/1hFdzPKgpybOtlzesfGcN5EsjWMwxqLgw/view?usp=drive_li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onglee@lbl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lee7103@gmail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8145-400B-F341-876D-670CAA0DF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89" y="1800293"/>
            <a:ext cx="10308566" cy="1600200"/>
          </a:xfrm>
        </p:spPr>
        <p:txBody>
          <a:bodyPr/>
          <a:lstStyle/>
          <a:p>
            <a:pPr algn="r"/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Phoebus Alarm Test Environment for ALS-U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Accelerator Controls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F3DF6-EA8D-F340-AF34-AAEBB5698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1951" y="3804237"/>
            <a:ext cx="5530232" cy="1082348"/>
          </a:xfrm>
        </p:spPr>
        <p:txBody>
          <a:bodyPr/>
          <a:lstStyle/>
          <a:p>
            <a:r>
              <a:rPr lang="en-US" dirty="0"/>
              <a:t>Sangil Lee</a:t>
            </a:r>
            <a:r>
              <a:rPr lang="en-US" sz="1600" b="0" dirty="0">
                <a:solidFill>
                  <a:schemeClr val="bg2">
                    <a:lumMod val="50000"/>
                  </a:schemeClr>
                </a:solidFill>
              </a:rPr>
              <a:t>(Osprey DCS)</a:t>
            </a:r>
          </a:p>
          <a:p>
            <a:r>
              <a:rPr lang="en-US" dirty="0"/>
              <a:t>Jeong Han Lee</a:t>
            </a:r>
            <a:r>
              <a:rPr lang="en-US" altLang="ko-KR" sz="1600" b="0" dirty="0">
                <a:solidFill>
                  <a:schemeClr val="bg2">
                    <a:lumMod val="50000"/>
                  </a:schemeClr>
                </a:solidFill>
              </a:rPr>
              <a:t>(ALS-U Control System Technical Lead )</a:t>
            </a:r>
            <a:endParaRPr lang="en-US" sz="1600" b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51725-8965-7462-6C6F-12C9D397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ALS-U Project | Controls System | April 17,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85723-DEF5-DED7-5C90-2E12CDD1E75E}"/>
              </a:ext>
            </a:extLst>
          </p:cNvPr>
          <p:cNvSpPr txBox="1"/>
          <p:nvPr/>
        </p:nvSpPr>
        <p:spPr>
          <a:xfrm>
            <a:off x="10111409" y="71959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Google Shape;136;p20">
            <a:extLst>
              <a:ext uri="{FF2B5EF4-FFF2-40B4-BE49-F238E27FC236}">
                <a16:creationId xmlns:a16="http://schemas.microsoft.com/office/drawing/2014/main" id="{45B73A47-959B-E6FE-CBCE-90687F107E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721" y="3127760"/>
            <a:ext cx="5428514" cy="3325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Content Placeholder 97">
            <a:extLst>
              <a:ext uri="{FF2B5EF4-FFF2-40B4-BE49-F238E27FC236}">
                <a16:creationId xmlns:a16="http://schemas.microsoft.com/office/drawing/2014/main" id="{EB1A8CF4-227F-970E-7099-CE54F6D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660760"/>
            <a:ext cx="11363691" cy="476607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functions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Alarm Config (i.e. Accelerator or Demo)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designed so that the current system status can be comprehensively assessed at once.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Displays the status of a group for a representative system (i.e. Alarm Groups for LLRF, </a:t>
            </a:r>
            <a:r>
              <a:rPr lang="en-US" sz="1800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sz="1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Control, AR, SR, …)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Displays alarm information based on the “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alarm_area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level” setting in the initial alarm config(Accelerator, Demo)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Generally, “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alarm_area_level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=2” is used as the most 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value for the alarm.(setting.ini)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color: red(major: HIHI, LOLO), orange(minor: HIGH, 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LOW), green(normal), brown(acknowledged alarm), purple(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disconnected alarm)</a:t>
            </a:r>
          </a:p>
          <a:p>
            <a:pPr marL="411480" lvl="1" indent="0">
              <a:spcBef>
                <a:spcPts val="400"/>
              </a:spcBef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Milestone display that allows you to see at a glance </a:t>
            </a:r>
            <a:b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status of representative alarms by group for the </a:t>
            </a:r>
            <a:b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entire system.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741093-1344-F01D-01CE-7BA2BE0622A6}"/>
              </a:ext>
            </a:extLst>
          </p:cNvPr>
          <p:cNvSpPr txBox="1">
            <a:spLocks/>
          </p:cNvSpPr>
          <p:nvPr/>
        </p:nvSpPr>
        <p:spPr>
          <a:xfrm>
            <a:off x="497911" y="139670"/>
            <a:ext cx="11197192" cy="843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E7BB317-4938-D3EA-CEC3-BBB834A062DF}"/>
              </a:ext>
            </a:extLst>
          </p:cNvPr>
          <p:cNvSpPr txBox="1">
            <a:spLocks/>
          </p:cNvSpPr>
          <p:nvPr/>
        </p:nvSpPr>
        <p:spPr>
          <a:xfrm>
            <a:off x="272678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UI(1/5) – Area Panel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97">
            <a:extLst>
              <a:ext uri="{FF2B5EF4-FFF2-40B4-BE49-F238E27FC236}">
                <a16:creationId xmlns:a16="http://schemas.microsoft.com/office/drawing/2014/main" id="{8BB02DC9-CDC8-02BC-D095-9FC4F43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442548"/>
            <a:ext cx="11285511" cy="409580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functions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status of all alarms in tree form(node and leaf) according to alarm config. 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new alarm group and new </a:t>
            </a:r>
            <a:r>
              <a:rPr lang="en-US" sz="1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 into the group in the config file.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alarm event with alarm color.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modifying the configured items(Rename, Move, Enable/Disable alarms)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move to configure panel for each alarm.</a:t>
            </a: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 systematic alarm configuration for each system.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4602D4-F4C9-FDD2-E932-D807C288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7" y="4051363"/>
            <a:ext cx="1967057" cy="2337749"/>
          </a:xfrm>
          <a:prstGeom prst="rect">
            <a:avLst/>
          </a:prstGeom>
          <a:noFill/>
          <a:ln>
            <a:solidFill>
              <a:schemeClr val="dk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5B6EC6C-8ACC-B09E-0A13-5E9A8D11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46" y="3732142"/>
            <a:ext cx="3711383" cy="2677752"/>
          </a:xfrm>
          <a:prstGeom prst="rect">
            <a:avLst/>
          </a:prstGeom>
          <a:noFill/>
          <a:ln>
            <a:solidFill>
              <a:schemeClr val="dk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2A807E-77BE-D5ED-1180-B02D71581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051" y="1922320"/>
            <a:ext cx="2141494" cy="4456402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71AC00F-EE58-AB56-A70E-23AD86AB3385}"/>
              </a:ext>
            </a:extLst>
          </p:cNvPr>
          <p:cNvSpPr txBox="1">
            <a:spLocks/>
          </p:cNvSpPr>
          <p:nvPr/>
        </p:nvSpPr>
        <p:spPr>
          <a:xfrm>
            <a:off x="497911" y="139670"/>
            <a:ext cx="11197192" cy="843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3D388BB-2FFB-263A-06A6-09E35FF5DB0B}"/>
              </a:ext>
            </a:extLst>
          </p:cNvPr>
          <p:cNvSpPr txBox="1">
            <a:spLocks/>
          </p:cNvSpPr>
          <p:nvPr/>
        </p:nvSpPr>
        <p:spPr>
          <a:xfrm>
            <a:off x="272678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UI(2/5) – </a:t>
            </a:r>
            <a:r>
              <a:rPr lang="en-US" sz="2400" dirty="0" smtClean="0"/>
              <a:t>Alarm </a:t>
            </a:r>
            <a:r>
              <a:rPr lang="en-US" sz="2400" dirty="0"/>
              <a:t>Tree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97">
            <a:extLst>
              <a:ext uri="{FF2B5EF4-FFF2-40B4-BE49-F238E27FC236}">
                <a16:creationId xmlns:a16="http://schemas.microsoft.com/office/drawing/2014/main" id="{A09E833A-1007-E976-B699-0451BF78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444333"/>
            <a:ext cx="11285511" cy="310688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functions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 that operators use most frequently among the alarm UIs.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alarm information(PV, Description, Alarm Severity, Alarm Status, Alarm Time, Alarm Value, PV Severity, PV Status) with alarm color according to alarm config.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acknowledged alarm list based on alarm priority.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operated by interacting with the alarm configure screen(guidance, alarmed screen, command, actions).</a:t>
            </a:r>
          </a:p>
          <a:p>
            <a:pPr lvl="1">
              <a:spcBef>
                <a:spcPts val="400"/>
              </a:spcBef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can perform the remedy procedure </a:t>
            </a:r>
            <a:b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alarm </a:t>
            </a: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from this screen</a:t>
            </a:r>
            <a:endParaRPr lang="en-US" sz="18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BC505C-CC29-7113-3CA8-3D291FF0B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36" y="3429000"/>
            <a:ext cx="6598516" cy="2918272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9665F10-EFA3-1A6A-B4D0-F8E788D01765}"/>
              </a:ext>
            </a:extLst>
          </p:cNvPr>
          <p:cNvSpPr txBox="1">
            <a:spLocks/>
          </p:cNvSpPr>
          <p:nvPr/>
        </p:nvSpPr>
        <p:spPr>
          <a:xfrm>
            <a:off x="497911" y="139670"/>
            <a:ext cx="11197192" cy="843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42C593B-619D-3F25-BB0A-0CB48AF07EFE}"/>
              </a:ext>
            </a:extLst>
          </p:cNvPr>
          <p:cNvSpPr txBox="1">
            <a:spLocks/>
          </p:cNvSpPr>
          <p:nvPr/>
        </p:nvSpPr>
        <p:spPr>
          <a:xfrm>
            <a:off x="272678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UI(3/5) – Alarm Table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97">
            <a:extLst>
              <a:ext uri="{FF2B5EF4-FFF2-40B4-BE49-F238E27FC236}">
                <a16:creationId xmlns:a16="http://schemas.microsoft.com/office/drawing/2014/main" id="{1A88FDD4-27C2-178F-E965-11CA055A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52" y="1481672"/>
            <a:ext cx="11285511" cy="302798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functions</a:t>
            </a:r>
          </a:p>
          <a:p>
            <a:pPr lvl="1">
              <a:spcBef>
                <a:spcPts val="400"/>
              </a:spcBef>
            </a:pP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activate the annunciator screen, alarm voice can be serviced.</a:t>
            </a:r>
          </a:p>
          <a:p>
            <a:pPr lvl="1">
              <a:spcBef>
                <a:spcPts val="400"/>
              </a:spcBef>
            </a:pP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Voice </a:t>
            </a: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for alarm occurrence in situations where the operator does not recognize the alarm screens</a:t>
            </a: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 should be set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annunciate parameter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configure panel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36D0DE-A62E-2EF0-FD63-1104D82F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7" y="2808976"/>
            <a:ext cx="2124709" cy="3583224"/>
          </a:xfrm>
          <a:prstGeom prst="rect">
            <a:avLst/>
          </a:prstGeom>
          <a:noFill/>
          <a:ln>
            <a:solidFill>
              <a:schemeClr val="dk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A41DDB4-B9C1-7C21-DC04-2E79DF4B9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753" y="2580238"/>
            <a:ext cx="3292410" cy="3811961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E1D990B-2293-986B-C2BE-06ECFDC70477}"/>
              </a:ext>
            </a:extLst>
          </p:cNvPr>
          <p:cNvSpPr/>
          <p:nvPr/>
        </p:nvSpPr>
        <p:spPr>
          <a:xfrm>
            <a:off x="8018586" y="3079760"/>
            <a:ext cx="683370" cy="249383"/>
          </a:xfrm>
          <a:prstGeom prst="rect">
            <a:avLst/>
          </a:prstGeom>
          <a:noFill/>
          <a:ln w="412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11AF0A8-1121-029F-F3C3-F1F0B9C49977}"/>
              </a:ext>
            </a:extLst>
          </p:cNvPr>
          <p:cNvSpPr txBox="1">
            <a:spLocks/>
          </p:cNvSpPr>
          <p:nvPr/>
        </p:nvSpPr>
        <p:spPr>
          <a:xfrm>
            <a:off x="497911" y="139670"/>
            <a:ext cx="11197192" cy="843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F70F0CE-C8A3-E9CD-1ADE-6E740D009191}"/>
              </a:ext>
            </a:extLst>
          </p:cNvPr>
          <p:cNvSpPr txBox="1">
            <a:spLocks/>
          </p:cNvSpPr>
          <p:nvPr/>
        </p:nvSpPr>
        <p:spPr>
          <a:xfrm>
            <a:off x="272678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UI(4/5) – Annunciator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24B6DC-416A-34A5-CDA7-399B6222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7" y="2961409"/>
            <a:ext cx="5849649" cy="3198030"/>
          </a:xfrm>
          <a:prstGeom prst="rect">
            <a:avLst/>
          </a:prstGeom>
          <a:noFill/>
          <a:ln>
            <a:solidFill>
              <a:schemeClr val="dk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97">
            <a:extLst>
              <a:ext uri="{FF2B5EF4-FFF2-40B4-BE49-F238E27FC236}">
                <a16:creationId xmlns:a16="http://schemas.microsoft.com/office/drawing/2014/main" id="{40C44120-CC09-1350-B1B0-05EFDA97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858185"/>
            <a:ext cx="11285511" cy="409580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functions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alarm historical data to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/data/…)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alarm state changed, alarm items configured newly, alarm command(ack/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nonack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actions)</a:t>
            </a: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based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service.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http stream on REST API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450CE71-1162-70B0-A01F-EF8EDF86D46F}"/>
              </a:ext>
            </a:extLst>
          </p:cNvPr>
          <p:cNvSpPr txBox="1">
            <a:spLocks/>
          </p:cNvSpPr>
          <p:nvPr/>
        </p:nvSpPr>
        <p:spPr>
          <a:xfrm>
            <a:off x="497911" y="139670"/>
            <a:ext cx="11197192" cy="843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656EAF-3EC5-57AD-CECE-B9AB2A203FFF}"/>
              </a:ext>
            </a:extLst>
          </p:cNvPr>
          <p:cNvSpPr txBox="1">
            <a:spLocks/>
          </p:cNvSpPr>
          <p:nvPr/>
        </p:nvSpPr>
        <p:spPr>
          <a:xfrm>
            <a:off x="272678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UI(5/5) – Alarm Log Table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Phoebus Alarm UI</a:t>
            </a:r>
            <a:r>
              <a:rPr lang="en-US" sz="2800" dirty="0"/>
              <a:t> – Alarm Configure Panel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97">
            <a:extLst>
              <a:ext uri="{FF2B5EF4-FFF2-40B4-BE49-F238E27FC236}">
                <a16:creationId xmlns:a16="http://schemas.microsoft.com/office/drawing/2014/main" id="{40C44120-CC09-1350-B1B0-05EFDA97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922998"/>
            <a:ext cx="11285511" cy="548281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important </a:t>
            </a:r>
            <a:r>
              <a:rPr lang="en-US" altLang="ko-KR" sz="1800" b="1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 the alarm procedure.</a:t>
            </a:r>
            <a:endParaRPr lang="en-US" sz="1800" b="1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Description: Describes information for operator to understand the alarm. It serves </a:t>
            </a:r>
            <a:b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starting point for tracking alarm.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Enabled: Alarm activation or deactivation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Latch: Even if the alarm goes into normal state after an alarm occurs, </a:t>
            </a:r>
            <a:b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alarm is maintained. It is released only when ACK is issued in normal state.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Annunciate: When an alarm occurs, notify by voice.</a:t>
            </a:r>
          </a:p>
          <a:p>
            <a:pPr lvl="1">
              <a:spcBef>
                <a:spcPts val="400"/>
              </a:spcBef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Disable until: Deactivates the alarm until a specific period of time.</a:t>
            </a:r>
          </a:p>
          <a:p>
            <a:pPr lvl="1">
              <a:spcBef>
                <a:spcPts val="400"/>
              </a:spcBef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Delay: Delay by a set number of seconds after alarm occurrence.</a:t>
            </a:r>
          </a:p>
          <a:p>
            <a:pPr lvl="1">
              <a:spcBef>
                <a:spcPts val="400"/>
              </a:spcBef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Count: Alarm delay according to alarm occurrence count.</a:t>
            </a:r>
          </a:p>
          <a:p>
            <a:pPr lvl="1">
              <a:spcBef>
                <a:spcPts val="400"/>
              </a:spcBef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Filter: Alarms are filtered using filter conditions based on the mutual relationships </a:t>
            </a:r>
            <a:b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alarms.</a:t>
            </a:r>
          </a:p>
          <a:p>
            <a:pPr lvl="1">
              <a:spcBef>
                <a:spcPts val="400"/>
              </a:spcBef>
            </a:pPr>
            <a:r>
              <a:rPr lang="en-US" altLang="ko-KR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Guidance: When an alarm occurs, action procedures for the alarm are written sequentially</a:t>
            </a:r>
            <a:r>
              <a:rPr lang="en-US" altLang="ko-KR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Displays: Write a process screen path to show the screen for an alarm that occurred.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Commands: Can execute and register batch processing commands for the alarm.</a:t>
            </a:r>
          </a:p>
          <a:p>
            <a:pPr lvl="1">
              <a:spcBef>
                <a:spcPts val="400"/>
              </a:spcBef>
            </a:pPr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Action: Performs automated actions on alarm event triggers.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mailto: Notify the alarm by means of e-mail.</a:t>
            </a:r>
            <a:b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cmd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Execute the automated procedures</a:t>
            </a:r>
            <a:b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altLang="ko-KR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sevrpv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Triggering the registered severity PV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369;p38">
            <a:extLst>
              <a:ext uri="{FF2B5EF4-FFF2-40B4-BE49-F238E27FC236}">
                <a16:creationId xmlns:a16="http://schemas.microsoft.com/office/drawing/2014/main" id="{CC02CF00-A2BD-C456-C111-F340C7550E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5627" y="959253"/>
            <a:ext cx="3427064" cy="548281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01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testing - </a:t>
            </a:r>
            <a:r>
              <a:rPr lang="en-US" sz="3600" dirty="0"/>
              <a:t>using alarm test environment for ALS-U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E55B249-291F-09F8-118A-31DC9A58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339136"/>
            <a:ext cx="5418702" cy="329039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F37AB1B-5634-F0A5-2670-166043B4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80" y="1339136"/>
            <a:ext cx="5264209" cy="329039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349CD0-7E45-6B4C-B28C-FFAC9C475051}"/>
              </a:ext>
            </a:extLst>
          </p:cNvPr>
          <p:cNvSpPr txBox="1"/>
          <p:nvPr/>
        </p:nvSpPr>
        <p:spPr>
          <a:xfrm>
            <a:off x="497911" y="4807399"/>
            <a:ext cx="5409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Static alarm testing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can change value of alarm limit.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changes in Alarm UIs.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operate Alarm UIs to test settings that follow the alarm procedure.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35F18-9DF2-9E1A-09D9-D7B1F019B759}"/>
              </a:ext>
            </a:extLst>
          </p:cNvPr>
          <p:cNvSpPr txBox="1"/>
          <p:nvPr/>
        </p:nvSpPr>
        <p:spPr>
          <a:xfrm>
            <a:off x="6375993" y="4807398"/>
            <a:ext cx="5409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Dynamic operation alarm testing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 logic of heater controller operate by itself.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change only control setting value.</a:t>
            </a:r>
          </a:p>
          <a:p>
            <a:pPr marL="742950" lvl="1" indent="-285750">
              <a:spcBef>
                <a:spcPts val="400"/>
              </a:spcBef>
              <a:buFontTx/>
              <a:buChar char="-"/>
            </a:pP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how to operate alarm UIs according to 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operation </a:t>
            </a: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logic.</a:t>
            </a:r>
            <a:endParaRPr lang="en-US" altLang="ko-K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571688" y="248907"/>
            <a:ext cx="10515412" cy="6800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dirty="0"/>
              <a:t>Deploy Alarm Testing Environment for ALS-U</a:t>
            </a:r>
            <a:endParaRPr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D1EAAE4-4DEB-07AF-9EED-468F8B8F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F8E02-C447-0CAA-D038-D4632DA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97">
            <a:extLst>
              <a:ext uri="{FF2B5EF4-FFF2-40B4-BE49-F238E27FC236}">
                <a16:creationId xmlns:a16="http://schemas.microsoft.com/office/drawing/2014/main" id="{A8EC2727-DCFF-CA57-1832-4745EB71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2" y="1444585"/>
            <a:ext cx="11285511" cy="376834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sz="3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ALS-U Practical Guide to Alarm Testing</a:t>
            </a:r>
          </a:p>
          <a:p>
            <a:pPr lvl="1">
              <a:spcBef>
                <a:spcPts val="400"/>
              </a:spcBef>
            </a:pPr>
            <a:r>
              <a:rPr lang="en-US" sz="2300" dirty="0">
                <a:solidFill>
                  <a:schemeClr val="bg2">
                    <a:lumMod val="75000"/>
                  </a:schemeClr>
                </a:solidFill>
                <a:latin typeface="+mj-lt"/>
                <a:cs typeface="Calibri" panose="020F0502020204030204" pitchFamily="34" charset="0"/>
                <a:hlinkClick r:id="rId3"/>
              </a:rPr>
              <a:t>https://do</a:t>
            </a:r>
            <a:r>
              <a:rPr lang="ko-KR" altLang="en-US" sz="2300" dirty="0" err="1">
                <a:latin typeface="+mj-lt"/>
                <a:hlinkClick r:id="rId3"/>
              </a:rPr>
              <a:t>docs.google.com</a:t>
            </a:r>
            <a:r>
              <a:rPr lang="ko-KR" altLang="en-US" sz="2300" dirty="0">
                <a:latin typeface="+mj-lt"/>
                <a:hlinkClick r:id="rId3"/>
              </a:rPr>
              <a:t>/</a:t>
            </a:r>
            <a:r>
              <a:rPr lang="ko-KR" altLang="en-US" sz="2300" dirty="0" err="1">
                <a:latin typeface="+mj-lt"/>
                <a:hlinkClick r:id="rId3"/>
              </a:rPr>
              <a:t>presentation</a:t>
            </a:r>
            <a:r>
              <a:rPr lang="ko-KR" altLang="en-US" sz="2300" dirty="0">
                <a:latin typeface="+mj-lt"/>
                <a:hlinkClick r:id="rId3"/>
              </a:rPr>
              <a:t>/</a:t>
            </a:r>
            <a:r>
              <a:rPr lang="ko-KR" altLang="en-US" sz="2300" dirty="0" err="1">
                <a:latin typeface="+mj-lt"/>
                <a:hlinkClick r:id="rId3"/>
              </a:rPr>
              <a:t>d</a:t>
            </a:r>
            <a:r>
              <a:rPr lang="ko-KR" altLang="en-US" sz="2300" dirty="0">
                <a:latin typeface="+mj-lt"/>
                <a:hlinkClick r:id="rId3"/>
              </a:rPr>
              <a:t>/1rJvOe0SQ66hR3CHDI1UMzrPm-DJmr17Hklwi6O-p-vI/</a:t>
            </a:r>
            <a:r>
              <a:rPr lang="ko-KR" altLang="en-US" sz="2300" dirty="0" err="1">
                <a:latin typeface="+mj-lt"/>
                <a:hlinkClick r:id="rId3"/>
              </a:rPr>
              <a:t>edit#slide</a:t>
            </a:r>
            <a:r>
              <a:rPr lang="ko-KR" altLang="en-US" sz="2300" dirty="0">
                <a:latin typeface="+mj-lt"/>
                <a:hlinkClick r:id="rId3"/>
              </a:rPr>
              <a:t>=id.g28c54658ec3_0_143</a:t>
            </a:r>
            <a:endParaRPr lang="en-US" altLang="ko-KR" sz="2300" dirty="0">
              <a:latin typeface="+mj-lt"/>
            </a:endParaRPr>
          </a:p>
          <a:p>
            <a:pPr marL="411480" lvl="1" indent="0">
              <a:spcBef>
                <a:spcPts val="400"/>
              </a:spcBef>
              <a:buNone/>
            </a:pPr>
            <a:endParaRPr lang="en-US" altLang="ko-KR" sz="20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en-US" altLang="ko-KR" sz="3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Testing Environment(</a:t>
            </a:r>
            <a:r>
              <a:rPr lang="en-US" altLang="ko-KR" sz="3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VirtaulBox</a:t>
            </a:r>
            <a:r>
              <a:rPr lang="en-US" altLang="ko-KR" sz="3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VM) for ALS-U</a:t>
            </a:r>
          </a:p>
          <a:p>
            <a:pPr lvl="1">
              <a:spcBef>
                <a:spcPts val="400"/>
              </a:spcBef>
            </a:pP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https://drive.google.com/file/d/1hFdzPKgpybOtlzesfGcN5EsjWMwxqLgw/view?usp=drive_link</a:t>
            </a:r>
            <a:endParaRPr lang="en-US" altLang="ko-KR" sz="23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ko-KR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ko-KR" sz="3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Testing with VM (document to start)</a:t>
            </a:r>
          </a:p>
          <a:p>
            <a:pPr lvl="1">
              <a:spcBef>
                <a:spcPts val="400"/>
              </a:spcBef>
            </a:pP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https://docs.google.com/presentation/d/1Lp5tsifau1KFIs1Ga4tZHak_2T-PWAR98We-uQQ4f60/edit?usp=drive_link</a:t>
            </a:r>
            <a:endParaRPr lang="en-US" altLang="ko-KR" sz="23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1480" lvl="1" indent="0">
              <a:spcBef>
                <a:spcPts val="400"/>
              </a:spcBef>
              <a:buNone/>
            </a:pPr>
            <a:endParaRPr lang="ko-KR" alt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3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person</a:t>
            </a:r>
            <a:endParaRPr lang="en-US" altLang="ko-KR" sz="3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Authorization issues to download: </a:t>
            </a:r>
            <a:r>
              <a:rPr lang="en-US" altLang="ko-KR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Jeong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 Lee(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jeonglee@lbl.gov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Issues to use the alarm test environment : </a:t>
            </a:r>
            <a:r>
              <a:rPr lang="en-US" altLang="ko-KR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Sangil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Lee(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silee7103@gmail.com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Conclusions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97">
            <a:extLst>
              <a:ext uri="{FF2B5EF4-FFF2-40B4-BE49-F238E27FC236}">
                <a16:creationId xmlns:a16="http://schemas.microsoft.com/office/drawing/2014/main" id="{1BDB4131-9DD2-9FB2-0446-E900DEBF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110037"/>
            <a:ext cx="11382854" cy="5209282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effective alarm system relies on generating and configuring meaningful alarms.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Basically, remember two things to setup for effective alarms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Takes 1 hour to proceed 10 alarms(Process less than 10 alarms per hour).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One alarm requires a remedy procedure to remove the alarm.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 for ALS-U will be a good starting point for you to understand, test and verify your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alarm system.</a:t>
            </a:r>
          </a:p>
          <a:p>
            <a:pPr>
              <a:spcBef>
                <a:spcPts val="400"/>
              </a:spcBef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 alarm system is not a completed version so far.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developing with gradually improved functions.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contact Jeong Han if you need the alarm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environment.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Jeong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 Lee(e-mail: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jeonglee@lbl.gov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In case need a access authorization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Sangil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Lee(e-mail: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silee7103@gmail.com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Technical issues to use test environment.</a:t>
            </a:r>
            <a:endParaRPr lang="en-US" altLang="ko-KR" sz="20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000" dirty="0">
                <a:solidFill>
                  <a:srgbClr val="1F1F1F"/>
                </a:solidFill>
                <a:latin typeface="Arial" panose="020B0604020202020204" pitchFamily="34" charset="0"/>
              </a:rPr>
              <a:t>   </a:t>
            </a:r>
            <a:r>
              <a:rPr lang="en-US" altLang="ko-KR" sz="2000" dirty="0" smtClean="0">
                <a:solidFill>
                  <a:srgbClr val="1F1F1F"/>
                </a:solidFill>
                <a:latin typeface="Arial" panose="020B0604020202020204" pitchFamily="34" charset="0"/>
              </a:rPr>
              <a:t>         </a:t>
            </a:r>
            <a:endParaRPr lang="en-US" altLang="ko-KR" sz="20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F1548-58C2-A927-758F-C9E617148A89}"/>
              </a:ext>
            </a:extLst>
          </p:cNvPr>
          <p:cNvSpPr txBox="1"/>
          <p:nvPr/>
        </p:nvSpPr>
        <p:spPr>
          <a:xfrm>
            <a:off x="2435711" y="3816156"/>
            <a:ext cx="6751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/>
              <a:t>The </a:t>
            </a:r>
            <a:r>
              <a:rPr lang="en-US" altLang="ko-KR" sz="3200" dirty="0"/>
              <a:t>best is the enemy of good enough.</a:t>
            </a:r>
          </a:p>
          <a:p>
            <a:r>
              <a:rPr lang="en-US" altLang="ko-KR" i="1" dirty="0"/>
              <a:t>                                                                  </a:t>
            </a:r>
            <a:r>
              <a:rPr lang="en-US" altLang="ko-KR" sz="2400" i="1" dirty="0"/>
              <a:t>- Russian folk wisdom</a:t>
            </a:r>
            <a:endParaRPr lang="ko-KR" altLang="en-US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B3C54-89E8-278E-0340-B63DE6C2B154}"/>
              </a:ext>
            </a:extLst>
          </p:cNvPr>
          <p:cNvSpPr txBox="1"/>
          <p:nvPr/>
        </p:nvSpPr>
        <p:spPr>
          <a:xfrm>
            <a:off x="2177914" y="1744088"/>
            <a:ext cx="6906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70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6451F-3A1A-0E82-F40C-8C3044A3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46" y="1396146"/>
            <a:ext cx="11197192" cy="3483503"/>
          </a:xfrm>
        </p:spPr>
        <p:txBody>
          <a:bodyPr>
            <a:normAutofit/>
          </a:bodyPr>
          <a:lstStyle/>
          <a:p>
            <a:pPr marL="354013" indent="-21748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ALS-U Controls Software Architecture</a:t>
            </a:r>
          </a:p>
          <a:p>
            <a:pPr marL="354013" indent="-21748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Overview of Alarm on Process Control</a:t>
            </a:r>
          </a:p>
          <a:p>
            <a:pPr marL="354013" indent="-21748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Alarm Test Environment for ALS-U</a:t>
            </a:r>
          </a:p>
          <a:p>
            <a:pPr marL="354013" indent="-21748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Deploy Alarm Test Environment</a:t>
            </a:r>
          </a:p>
          <a:p>
            <a:pPr marL="354013" indent="-217488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87DF9-6233-7360-71E1-E46A0512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64D16-2DBA-50BD-0C02-80126C3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FE0EE-335F-565F-16FB-C4EEFE0C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86" y="2711906"/>
            <a:ext cx="8642892" cy="843741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10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29E2-AEEA-F3CD-50E4-1C0DB8A9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67" y="1454264"/>
            <a:ext cx="11547608" cy="48322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alarms are important event signals for notifying operators of abnormal or 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potentially hazardous situations, deviations from operation setpoints, 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malfunctions, or when process variables fall outside defined limits and approach undesirable or unsafe values.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Alarms are deeply involved in the work process of a specific field. An alarm management system exists to effectively manage these event signals.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problem is a phenomenon seen above the surface of iceberg for the fundamental defect beneath the surface of the iceberg.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 cause of major industrial accidents is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persistently incorrect decision 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by the operator based on the information about the current situation. In conclusion, it can be said that a major disaster is likely to occur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fail to respond appropriately to the case where various problems occur continuously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rather than a problem caused by a single malfunction.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610D49-82A7-2AC6-C8FA-355F5A65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13" y="377874"/>
            <a:ext cx="992908" cy="1061149"/>
          </a:xfrm>
          <a:prstGeom prst="rect">
            <a:avLst/>
          </a:prstGeom>
        </p:spPr>
      </p:pic>
      <p:pic>
        <p:nvPicPr>
          <p:cNvPr id="2" name="Google Shape;81;p15">
            <a:extLst>
              <a:ext uri="{FF2B5EF4-FFF2-40B4-BE49-F238E27FC236}">
                <a16:creationId xmlns:a16="http://schemas.microsoft.com/office/drawing/2014/main" id="{1301A4B1-6405-4D7D-3E5D-842408DDBB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5069" y="111010"/>
            <a:ext cx="1607406" cy="1902251"/>
          </a:xfrm>
          <a:prstGeom prst="rect">
            <a:avLst/>
          </a:prstGeom>
          <a:noFill/>
          <a:ln>
            <a:solidFill>
              <a:schemeClr val="dk2"/>
            </a:solidFill>
          </a:ln>
        </p:spPr>
      </p:pic>
    </p:spTree>
    <p:extLst>
      <p:ext uri="{BB962C8B-B14F-4D97-AF65-F5344CB8AC3E}">
        <p14:creationId xmlns:p14="http://schemas.microsoft.com/office/powerpoint/2010/main" val="53991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29E2-AEEA-F3CD-50E4-1C0DB8A9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67" y="1592286"/>
            <a:ext cx="11547608" cy="45695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Necessity of alarm management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property and valuables from critical malfunctions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the soundness of the system for plant process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the system operation predictable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Milestone regarding the accelerator as each process phase progresses in the operation sequence</a:t>
            </a:r>
          </a:p>
          <a:p>
            <a:pPr>
              <a:spcBef>
                <a:spcPts val="0"/>
              </a:spcBef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alarm management system is an interconnected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between work processes and technology in a specific field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becomes part of the overall process control system.</a:t>
            </a:r>
          </a:p>
          <a:p>
            <a:pPr>
              <a:spcBef>
                <a:spcPts val="0"/>
              </a:spcBef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 of alarm management system</a:t>
            </a:r>
            <a:b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misrecognizes the state of the system and does not recognize the problematic alarm until the moment of collision.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2D76AB-743A-4A3C-AE57-BD116EA0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55" y="1454265"/>
            <a:ext cx="8663103" cy="43081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Difficulties for alarm management?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Is there a good alarm management system? No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Have a gool alarm configuration!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difficulty a good alarm configuration?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alarm configuration: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completion of the level is a last puzzle never ending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=&gt; stakeholders, requires analysis and diagnosis among them.</a:t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Dynamic alarm setting values according to operation stage sometimes.</a:t>
            </a:r>
            <a:b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Remedy!!, appropriated action based on the</a:t>
            </a:r>
            <a:r>
              <a:rPr lang="ko-KR" alt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 and analysis for those. </a:t>
            </a:r>
            <a:b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518E5-6ABC-1BCA-1F40-8BABFC01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59" y="1454265"/>
            <a:ext cx="3226909" cy="49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78F2F-D7AF-2E93-3CF9-38BED235A091}"/>
              </a:ext>
            </a:extLst>
          </p:cNvPr>
          <p:cNvSpPr txBox="1"/>
          <p:nvPr/>
        </p:nvSpPr>
        <p:spPr>
          <a:xfrm>
            <a:off x="8566163" y="1015117"/>
            <a:ext cx="3611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altLang="ko-KR" sz="18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Alarm (USPAS 2022) by Kay Kasemir</a:t>
            </a:r>
            <a:endParaRPr lang="pl-PL" altLang="ko-KR" b="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10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2D76AB-743A-4A3C-AE57-BD116EA0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55" y="1454265"/>
            <a:ext cx="11433289" cy="43081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approach in the situation given to us?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Alarm philosophy / alarm convention 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Alarm documentation (alarm guidance / procedure to ~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Alarm management system(Phoebus alarm based on EPICS)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help operators take correct actions!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Listen to the 2 references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Management for Process Control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Management Seven Effective for Optimum </a:t>
            </a:r>
            <a:r>
              <a:rPr lang="en-US" sz="2000" b="1" dirty="0" err="1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Performace</a:t>
            </a: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endParaRPr lang="en-US" sz="12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: to Good – Better – Best to complete the configuration of alarm.</a:t>
            </a:r>
            <a:br>
              <a:rPr lang="en-US" sz="22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Accumulation of the operation experience is the process of increasing completeness of alarm configuration. 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Phoebus Alarm Trio Services</a:t>
            </a:r>
            <a:r>
              <a:rPr lang="en-US" altLang="ko-KR" sz="2800" dirty="0"/>
              <a:t> (1/3) – Alarm Server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Content Placeholder 97">
            <a:extLst>
              <a:ext uri="{FF2B5EF4-FFF2-40B4-BE49-F238E27FC236}">
                <a16:creationId xmlns:a16="http://schemas.microsoft.com/office/drawing/2014/main" id="{EB1A8CF4-227F-970E-7099-CE54F6D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110037"/>
            <a:ext cx="11285511" cy="4947463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server service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Detecting alarm events based on EPICS channel access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Sending the information messages(EPICS alarm events, alarm 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command/configuration) to each consumer as a producer of the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message broker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property files for service</a:t>
            </a:r>
          </a:p>
          <a:p>
            <a:pPr lvl="1">
              <a:spcBef>
                <a:spcPts val="400"/>
              </a:spcBef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zookeeper.properties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(default configuration OK)</a:t>
            </a:r>
          </a:p>
          <a:p>
            <a:pPr lvl="1">
              <a:spcBef>
                <a:spcPts val="400"/>
              </a:spcBef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server.properties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/config/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server.properties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alarm server properties</a:t>
            </a:r>
          </a:p>
          <a:p>
            <a:pPr>
              <a:spcBef>
                <a:spcPts val="400"/>
              </a:spcBef>
            </a:pPr>
            <a:r>
              <a:rPr lang="en-US" altLang="ko-KR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UIs related upon alarm-server service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Panel / Alarm Tree / Alarm Table / Annunciator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 to start service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Start zookeeper/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using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systemctrl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Creation message topics(i.e. Accelerator, Demo, …) using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scripts given to alarm example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Run alarm-server</a:t>
            </a:r>
          </a:p>
        </p:txBody>
      </p:sp>
      <p:pic>
        <p:nvPicPr>
          <p:cNvPr id="11" name="그림 10" descr="텍스트, 스크린샷, 블랙, 문구용품이(가) 표시된 사진">
            <a:extLst>
              <a:ext uri="{FF2B5EF4-FFF2-40B4-BE49-F238E27FC236}">
                <a16:creationId xmlns:a16="http://schemas.microsoft.com/office/drawing/2014/main" id="{4DABF3DE-4F09-C07F-ADE0-E797CA32C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3" y="820882"/>
            <a:ext cx="5133110" cy="5605950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88969C9-26D3-8C51-10A7-EDF5F0896B2D}"/>
              </a:ext>
            </a:extLst>
          </p:cNvPr>
          <p:cNvSpPr/>
          <p:nvPr/>
        </p:nvSpPr>
        <p:spPr>
          <a:xfrm>
            <a:off x="7159749" y="2714651"/>
            <a:ext cx="3522106" cy="3696939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9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Phoebus Alarm Trio Services</a:t>
            </a:r>
            <a:r>
              <a:rPr lang="en-US" altLang="ko-KR" sz="2800" dirty="0"/>
              <a:t> (2/3) – Alarm logger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그림 3" descr="스크린샷, 블랙, 텍스트, 디자인이(가) 표시된 사진">
            <a:extLst>
              <a:ext uri="{FF2B5EF4-FFF2-40B4-BE49-F238E27FC236}">
                <a16:creationId xmlns:a16="http://schemas.microsoft.com/office/drawing/2014/main" id="{22F36FB5-DF60-62A3-0A48-0FFFBA287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45" y="767255"/>
            <a:ext cx="4611503" cy="5659577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9" name="Content Placeholder 97">
            <a:extLst>
              <a:ext uri="{FF2B5EF4-FFF2-40B4-BE49-F238E27FC236}">
                <a16:creationId xmlns:a16="http://schemas.microsoft.com/office/drawing/2014/main" id="{95D8263E-0414-9B57-82A5-61C758FA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110037"/>
            <a:ext cx="11285511" cy="570136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logger based on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data management for alarm state, alarm command and </a:t>
            </a:r>
            <a:b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configuration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 stream with REST API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property files for service</a:t>
            </a:r>
          </a:p>
          <a:p>
            <a:pPr lvl="1">
              <a:spcBef>
                <a:spcPts val="400"/>
              </a:spcBef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elasticsearch.yml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/config/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elasticsearch.yml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alarm logger properties</a:t>
            </a:r>
          </a:p>
          <a:p>
            <a:pPr>
              <a:spcBef>
                <a:spcPts val="400"/>
              </a:spcBef>
            </a:pPr>
            <a:r>
              <a:rPr lang="en-US" altLang="ko-KR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UI related upon alarm-logger service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Log Table</a:t>
            </a:r>
            <a:b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 to start service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Start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using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systemctrl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Run alarm-logger with properties file(option parameters)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43532D-1946-FDEE-FC33-E21F65432EA2}"/>
              </a:ext>
            </a:extLst>
          </p:cNvPr>
          <p:cNvSpPr/>
          <p:nvPr/>
        </p:nvSpPr>
        <p:spPr>
          <a:xfrm>
            <a:off x="7752031" y="2576946"/>
            <a:ext cx="3522106" cy="378657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510B17F-D769-F815-F078-B632113E4897}"/>
              </a:ext>
            </a:extLst>
          </p:cNvPr>
          <p:cNvSpPr/>
          <p:nvPr/>
        </p:nvSpPr>
        <p:spPr>
          <a:xfrm>
            <a:off x="9019309" y="812164"/>
            <a:ext cx="3044536" cy="1395450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44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Phoebus Alarm Trio Services</a:t>
            </a:r>
            <a:r>
              <a:rPr lang="en-US" altLang="ko-KR" sz="2800" dirty="0"/>
              <a:t> (3/3) – Alarm config logger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Content Placeholder 97">
            <a:extLst>
              <a:ext uri="{FF2B5EF4-FFF2-40B4-BE49-F238E27FC236}">
                <a16:creationId xmlns:a16="http://schemas.microsoft.com/office/drawing/2014/main" id="{EB1A8CF4-227F-970E-7099-CE54F6D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1" y="1110037"/>
            <a:ext cx="11285511" cy="47192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config logger with git(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gitlab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control for alarm configs using git service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account / password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ssh keygen registered</a:t>
            </a: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ko-KR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</a:t>
            </a:r>
            <a:r>
              <a:rPr lang="en-US" altLang="ko-KR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</a:t>
            </a:r>
            <a:r>
              <a:rPr lang="en-US" altLang="ko-KR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alarm UI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</a:p>
        </p:txBody>
      </p:sp>
      <p:pic>
        <p:nvPicPr>
          <p:cNvPr id="6" name="그림 5" descr="블랙, 흑백, 스크린샷, 어둠이(가) 표시된 사진">
            <a:extLst>
              <a:ext uri="{FF2B5EF4-FFF2-40B4-BE49-F238E27FC236}">
                <a16:creationId xmlns:a16="http://schemas.microsoft.com/office/drawing/2014/main" id="{3F706219-6DE0-4AEA-2817-D5181455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75" y="983410"/>
            <a:ext cx="4477407" cy="5280755"/>
          </a:xfrm>
          <a:prstGeom prst="rect">
            <a:avLst/>
          </a:prstGeom>
          <a:ln>
            <a:solidFill>
              <a:schemeClr val="dk2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5AACAEF-1CFB-B58F-CFCB-99ED9857627E}"/>
              </a:ext>
            </a:extLst>
          </p:cNvPr>
          <p:cNvSpPr/>
          <p:nvPr/>
        </p:nvSpPr>
        <p:spPr>
          <a:xfrm>
            <a:off x="7751618" y="1444335"/>
            <a:ext cx="4110115" cy="4819829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434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 smtClean="0"/>
              <a:t>2 References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19F923C-B938-E534-D74B-2EC4C488C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88" y="2684615"/>
            <a:ext cx="2206643" cy="3168415"/>
          </a:xfrm>
          <a:prstGeom prst="rect">
            <a:avLst/>
          </a:prstGeom>
        </p:spPr>
      </p:pic>
      <p:pic>
        <p:nvPicPr>
          <p:cNvPr id="11" name="그림 10" descr="텍스트, 스크린샷, 웹사이트, 웹 페이지이(가) 표시된 사진&#10;&#10;자동 생성된 설명">
            <a:extLst>
              <a:ext uri="{FF2B5EF4-FFF2-40B4-BE49-F238E27FC236}">
                <a16:creationId xmlns:a16="http://schemas.microsoft.com/office/drawing/2014/main" id="{D2DBF70D-939C-BD56-1B3E-E8F24CAA1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99" y="2644314"/>
            <a:ext cx="5874412" cy="31188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28E126-D837-34D0-CAB9-79928D6C00EA}"/>
              </a:ext>
            </a:extLst>
          </p:cNvPr>
          <p:cNvSpPr txBox="1"/>
          <p:nvPr/>
        </p:nvSpPr>
        <p:spPr>
          <a:xfrm>
            <a:off x="700644" y="1090885"/>
            <a:ext cx="1100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dirty="0" smtClean="0"/>
              <a:t>Alarm Management: Seven Effective Methods for Optimum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dirty="0" smtClean="0"/>
              <a:t>Alarm Management for Process Control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00698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571688" y="248907"/>
            <a:ext cx="8280290" cy="6800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dirty="0"/>
              <a:t>ALS-U Controls Software Architecture</a:t>
            </a:r>
            <a:endParaRPr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D1EAAE4-4DEB-07AF-9EED-468F8B8F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28FFE-6952-706B-A307-A81527B2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640BB97-14E7-7701-A953-4F2C0A4A9A4D}"/>
              </a:ext>
            </a:extLst>
          </p:cNvPr>
          <p:cNvGrpSpPr/>
          <p:nvPr/>
        </p:nvGrpSpPr>
        <p:grpSpPr>
          <a:xfrm>
            <a:off x="1367327" y="1412867"/>
            <a:ext cx="9454170" cy="4032265"/>
            <a:chOff x="1221608" y="1247473"/>
            <a:chExt cx="9745607" cy="4363054"/>
          </a:xfrm>
        </p:grpSpPr>
        <p:pic>
          <p:nvPicPr>
            <p:cNvPr id="145" name="Google Shape;145;p2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1608" y="1247473"/>
              <a:ext cx="9745607" cy="4363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319D2E2-753A-1778-ABA6-174152C76D57}"/>
                </a:ext>
              </a:extLst>
            </p:cNvPr>
            <p:cNvSpPr/>
            <p:nvPr/>
          </p:nvSpPr>
          <p:spPr>
            <a:xfrm>
              <a:off x="5579918" y="2666287"/>
              <a:ext cx="1174173" cy="1239140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49D567-77EE-E06A-7AC6-A57FBA36C6FD}"/>
              </a:ext>
            </a:extLst>
          </p:cNvPr>
          <p:cNvSpPr txBox="1"/>
          <p:nvPr/>
        </p:nvSpPr>
        <p:spPr>
          <a:xfrm>
            <a:off x="5147089" y="929005"/>
            <a:ext cx="7041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- ALS-U Accelerator Control System Status</a:t>
            </a:r>
            <a:r>
              <a:rPr lang="pl-PL" altLang="ko-KR" sz="18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 by </a:t>
            </a:r>
            <a:r>
              <a:rPr lang="en-US" altLang="ko-KR" sz="18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Jeong Han Lee (Apr 17, 2024)</a:t>
            </a:r>
            <a:endParaRPr lang="pl-PL" altLang="ko-KR" b="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9FF0FF0-055D-C396-3324-22FEBFDB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64" y="5515938"/>
            <a:ext cx="10986701" cy="10931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service is major one of the full control software services of ALS-U.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purpose of this presentation is to understand </a:t>
            </a:r>
            <a:r>
              <a:rPr lang="en-US" sz="1800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 err="1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</a:t>
            </a:r>
            <a:r>
              <a:rPr lang="en-US" sz="1800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service and how to test it on a standalone virtualized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29E2-AEEA-F3CD-50E4-1C0DB8A9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67" y="1454264"/>
            <a:ext cx="11547608" cy="30750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alarms are </a:t>
            </a:r>
            <a:r>
              <a:rPr lang="en-US" sz="2000" b="1" i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event signals </a:t>
            </a: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notifying operators of </a:t>
            </a: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potentially hazardous situations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deviations from operation setpoints,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malfunctions, or when </a:t>
            </a: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variables fall outside defined limits </a:t>
            </a:r>
            <a:r>
              <a:rPr lang="en-US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000" b="1" i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undesirable or unsafe values</a:t>
            </a:r>
            <a:r>
              <a:rPr lang="en-US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 cause of major industrial accidents 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follows: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 </a:t>
            </a:r>
            <a:r>
              <a:rPr lang="en-US" altLang="ko-K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Persistently 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 decision 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by the operator based on the 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 information.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en-US" altLang="ko-K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respond appropriately </a:t>
            </a:r>
            <a:r>
              <a:rPr lang="en-US" altLang="ko-KR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ko-K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case where various problems occur continuously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rather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	problem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caused by a single malfunction.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610D49-82A7-2AC6-C8FA-355F5A65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13" y="377874"/>
            <a:ext cx="992908" cy="1061149"/>
          </a:xfrm>
          <a:prstGeom prst="rect">
            <a:avLst/>
          </a:prstGeom>
        </p:spPr>
      </p:pic>
      <p:pic>
        <p:nvPicPr>
          <p:cNvPr id="2" name="Google Shape;81;p15">
            <a:extLst>
              <a:ext uri="{FF2B5EF4-FFF2-40B4-BE49-F238E27FC236}">
                <a16:creationId xmlns:a16="http://schemas.microsoft.com/office/drawing/2014/main" id="{1301A4B1-6405-4D7D-3E5D-842408DDBB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5069" y="111010"/>
            <a:ext cx="1607406" cy="1902251"/>
          </a:xfrm>
          <a:prstGeom prst="rect">
            <a:avLst/>
          </a:prstGeom>
          <a:noFill/>
          <a:ln>
            <a:solidFill>
              <a:schemeClr val="dk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1243F-00D6-2665-EE4F-840F19DA0318}"/>
              </a:ext>
            </a:extLst>
          </p:cNvPr>
          <p:cNvSpPr txBox="1"/>
          <p:nvPr/>
        </p:nvSpPr>
        <p:spPr>
          <a:xfrm>
            <a:off x="494867" y="4648915"/>
            <a:ext cx="11034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oes the effective 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management 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help what?</a:t>
            </a: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Protects </a:t>
            </a: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and valuables from critical malfunctions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Ensure the soundness of the system for plant process</a:t>
            </a:r>
          </a:p>
          <a:p>
            <a:pPr lvl="1">
              <a:spcBef>
                <a:spcPts val="0"/>
              </a:spcBef>
            </a:pPr>
            <a:r>
              <a:rPr lang="en-US" altLang="ko-KR" sz="20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Makes the system operation </a:t>
            </a:r>
            <a:r>
              <a:rPr lang="en-US" altLang="ko-KR" sz="20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predictable</a:t>
            </a: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74AA3-A07E-3130-CB9E-E76EACA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" y="246888"/>
            <a:ext cx="11197192" cy="951032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alarm</a:t>
            </a:r>
            <a:r>
              <a:rPr lang="en-US" dirty="0"/>
              <a:t> on process control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34F30B-68E1-FD7D-7B7E-BAF19C0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5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9A7411-09B7-3541-7F27-3ECF495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2D76AB-743A-4A3C-AE57-BD116EA0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55" y="1283345"/>
            <a:ext cx="8944257" cy="47860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</a:t>
            </a:r>
            <a:r>
              <a:rPr lang="en-US" sz="2000" b="1" i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complexity for alarm management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Easier to prepare for </a:t>
            </a:r>
            <a:r>
              <a:rPr lang="en-US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</a:t>
            </a:r>
            <a:r>
              <a:rPr lang="en-US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server, control </a:t>
            </a:r>
            <a:r>
              <a:rPr lang="en-US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and alarm UIs relatively.</a:t>
            </a:r>
            <a:endParaRPr lang="en-US" sz="16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the complexity of </a:t>
            </a:r>
            <a:r>
              <a:rPr lang="en-US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configuration depending on the requirements.</a:t>
            </a:r>
          </a:p>
          <a:p>
            <a:pPr>
              <a:spcBef>
                <a:spcPts val="0"/>
              </a:spcBef>
            </a:pPr>
            <a:endParaRPr lang="en-US" sz="2000" b="1" i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alarm configuration difficult?</a:t>
            </a:r>
            <a:endParaRPr lang="en-US" sz="20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</a:t>
            </a:r>
            <a:r>
              <a:rPr lang="en-US" sz="16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and diagnosis </a:t>
            </a:r>
            <a:r>
              <a:rPr lang="en-US" sz="16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fundamental problems among the stakeholders.</a:t>
            </a:r>
            <a:endParaRPr lang="en-US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altLang="ko-KR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Sometimes, need a dynamic </a:t>
            </a:r>
            <a:r>
              <a:rPr lang="en-US" altLang="ko-KR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setting values according to operation </a:t>
            </a:r>
            <a:r>
              <a:rPr lang="en-US" altLang="ko-KR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stage.</a:t>
            </a:r>
            <a:endParaRPr lang="en-US" altLang="ko-KR" sz="16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altLang="ko-KR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Appropriated </a:t>
            </a:r>
            <a:r>
              <a:rPr lang="en-US" altLang="ko-KR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based on the</a:t>
            </a:r>
            <a:r>
              <a:rPr lang="ko-KR" altLang="en-US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 and analysis for </a:t>
            </a:r>
            <a:r>
              <a:rPr lang="en-US" altLang="ko-KR" sz="1600" b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alarms.</a:t>
            </a:r>
            <a:endParaRPr lang="en-US" altLang="ko-KR" sz="2000" b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ko-KR" sz="2000" b="1" i="1" dirty="0" smtClean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000" b="1" i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Basically </a:t>
            </a:r>
            <a:r>
              <a:rPr lang="en-US" altLang="ko-KR" sz="2000" b="1" i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recommendation, keep in mind two things to </a:t>
            </a:r>
            <a:r>
              <a:rPr lang="en-US" altLang="ko-KR" sz="2000" b="1" i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 the </a:t>
            </a:r>
            <a:r>
              <a:rPr lang="en-US" altLang="ko-KR" sz="2000" b="1" i="1" dirty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configuration as a </a:t>
            </a:r>
            <a:r>
              <a:rPr lang="en-US" altLang="ko-KR" sz="2000" b="1" i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endParaRPr lang="en-US" altLang="ko-KR" sz="2000" b="1" i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altLang="ko-KR" sz="16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not </a:t>
            </a:r>
            <a:r>
              <a:rPr lang="en-US" altLang="ko-KR" sz="16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 process that requires handling more than 10 alarms within an hour.</a:t>
            </a:r>
          </a:p>
          <a:p>
            <a:pPr lvl="1">
              <a:spcBef>
                <a:spcPts val="0"/>
              </a:spcBef>
            </a:pPr>
            <a:r>
              <a:rPr lang="en-US" altLang="ko-KR" sz="16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alarm procedure should be provided for removing </a:t>
            </a:r>
            <a:r>
              <a:rPr lang="en-US" altLang="ko-KR" sz="16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alarm item</a:t>
            </a:r>
            <a:r>
              <a:rPr lang="en-US" altLang="ko-KR" sz="1600" b="1" i="1" dirty="0" smtClean="0">
                <a:solidFill>
                  <a:srgbClr val="313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1600" b="1" i="1" dirty="0">
              <a:solidFill>
                <a:srgbClr val="313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518E5-6ABC-1BCA-1F40-8BABFC01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35" y="1308984"/>
            <a:ext cx="3683633" cy="49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78F2F-D7AF-2E93-3CF9-38BED235A091}"/>
              </a:ext>
            </a:extLst>
          </p:cNvPr>
          <p:cNvSpPr txBox="1"/>
          <p:nvPr/>
        </p:nvSpPr>
        <p:spPr>
          <a:xfrm>
            <a:off x="8566163" y="869836"/>
            <a:ext cx="3611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altLang="ko-KR" sz="18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Alarm (USPAS 2022) by Kay Kasemir</a:t>
            </a:r>
            <a:endParaRPr lang="pl-PL" altLang="ko-KR" b="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3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97">
            <a:extLst>
              <a:ext uri="{FF2B5EF4-FFF2-40B4-BE49-F238E27FC236}">
                <a16:creationId xmlns:a16="http://schemas.microsoft.com/office/drawing/2014/main" id="{EB1A8CF4-227F-970E-7099-CE54F6D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35" y="1588609"/>
            <a:ext cx="11462111" cy="3436064"/>
          </a:xfrm>
        </p:spPr>
        <p:txBody>
          <a:bodyPr>
            <a:normAutofit/>
          </a:bodyPr>
          <a:lstStyle/>
          <a:p>
            <a:pPr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ALS-U will utilize a </a:t>
            </a:r>
            <a:r>
              <a:rPr lang="en-US" altLang="ko-KR" sz="1800" b="0" i="0" u="none" strike="noStrike" dirty="0" err="1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phoebus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-based </a:t>
            </a: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alarm system for control system operation. </a:t>
            </a:r>
          </a:p>
          <a:p>
            <a:pPr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Created 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 virtual machine to </a:t>
            </a: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enable independent and 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self-testing.</a:t>
            </a:r>
            <a:endParaRPr lang="en-US" altLang="ko-KR" sz="1800" b="0" i="0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Allows you to understand how the alarm operates by 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changing manual </a:t>
            </a: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alarm 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setting values.</a:t>
            </a:r>
            <a:endParaRPr lang="en-US" altLang="ko-KR" sz="1800" b="0" i="0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 be tested the alarm system under a dynamic operation environment through fishtank PID control simulation.</a:t>
            </a:r>
          </a:p>
          <a:p>
            <a:pPr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ko-KR" alt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800" dirty="0" smtClean="0">
                <a:solidFill>
                  <a:srgbClr val="1F1F1F"/>
                </a:solidFill>
                <a:latin typeface="Arial" panose="020B0604020202020204" pitchFamily="34" charset="0"/>
              </a:rPr>
              <a:t>make </a:t>
            </a:r>
            <a:r>
              <a:rPr lang="en-US" altLang="ko-KR" sz="1800" dirty="0">
                <a:solidFill>
                  <a:srgbClr val="1F1F1F"/>
                </a:solidFill>
                <a:latin typeface="Arial" panose="020B0604020202020204" pitchFamily="34" charset="0"/>
              </a:rPr>
              <a:t>plans for how to operate </a:t>
            </a:r>
            <a:r>
              <a:rPr lang="en-US" altLang="ko-KR" sz="1800" dirty="0" smtClean="0">
                <a:solidFill>
                  <a:srgbClr val="1F1F1F"/>
                </a:solidFill>
                <a:latin typeface="Arial" panose="020B0604020202020204" pitchFamily="34" charset="0"/>
              </a:rPr>
              <a:t>the alarm system </a:t>
            </a:r>
            <a:r>
              <a:rPr lang="en-US" altLang="ko-KR" sz="1800" dirty="0">
                <a:solidFill>
                  <a:srgbClr val="1F1F1F"/>
                </a:solidFill>
                <a:latin typeface="Arial" panose="020B0604020202020204" pitchFamily="34" charset="0"/>
              </a:rPr>
              <a:t>into your facility</a:t>
            </a:r>
            <a:r>
              <a:rPr lang="en-US" altLang="ko-KR" sz="1800" dirty="0" smtClean="0">
                <a:solidFill>
                  <a:srgbClr val="1F1F1F"/>
                </a:solidFill>
                <a:latin typeface="Arial" panose="020B0604020202020204" pitchFamily="34" charset="0"/>
              </a:rPr>
              <a:t>.</a:t>
            </a:r>
            <a:endParaRPr lang="en-US" altLang="ko-KR" sz="1800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05EE4F-C973-CDF9-8885-A8E6901E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FC62716-E802-BDEA-927C-BB914D4BE2DD}"/>
              </a:ext>
            </a:extLst>
          </p:cNvPr>
          <p:cNvSpPr txBox="1">
            <a:spLocks/>
          </p:cNvSpPr>
          <p:nvPr/>
        </p:nvSpPr>
        <p:spPr>
          <a:xfrm>
            <a:off x="542844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Management System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05EE4F-C973-CDF9-8885-A8E6901E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FC62716-E802-BDEA-927C-BB914D4BE2DD}"/>
              </a:ext>
            </a:extLst>
          </p:cNvPr>
          <p:cNvSpPr txBox="1">
            <a:spLocks/>
          </p:cNvSpPr>
          <p:nvPr/>
        </p:nvSpPr>
        <p:spPr>
          <a:xfrm>
            <a:off x="542844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Management System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CB1E3F8-7F9B-1995-B2E0-A0C6C2B8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77" y="1937897"/>
            <a:ext cx="5257087" cy="2578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oogle Shape;96;p17">
            <a:extLst>
              <a:ext uri="{FF2B5EF4-FFF2-40B4-BE49-F238E27FC236}">
                <a16:creationId xmlns:a16="http://schemas.microsoft.com/office/drawing/2014/main" id="{292A6866-0583-7CF5-ADED-A1EE2D4937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2127" y="1867779"/>
            <a:ext cx="4676150" cy="3396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0A57EF-2513-DC0F-3B6C-FECEC0C102E5}"/>
              </a:ext>
            </a:extLst>
          </p:cNvPr>
          <p:cNvSpPr txBox="1"/>
          <p:nvPr/>
        </p:nvSpPr>
        <p:spPr>
          <a:xfrm>
            <a:off x="1371365" y="1412882"/>
            <a:ext cx="939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https://drive.google.com/drive/folders/1E8em5bsPzDdRZ8VVijdkhfPALwT5QlFg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6ED35-B445-D03E-7A67-EDE78982E874}"/>
              </a:ext>
            </a:extLst>
          </p:cNvPr>
          <p:cNvSpPr txBox="1"/>
          <p:nvPr/>
        </p:nvSpPr>
        <p:spPr>
          <a:xfrm>
            <a:off x="6657360" y="5346719"/>
            <a:ext cx="5264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2. Debian12VM_Alarm.ova(Virtual Box 7.0.x higher)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B2A98-29A9-4976-4E06-7B9C8D790E46}"/>
              </a:ext>
            </a:extLst>
          </p:cNvPr>
          <p:cNvSpPr txBox="1"/>
          <p:nvPr/>
        </p:nvSpPr>
        <p:spPr>
          <a:xfrm>
            <a:off x="1535741" y="4590177"/>
            <a:ext cx="4128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1. Alarm Test Guidance with VM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DE3BC-CFAF-FE8E-1A12-0123C6690797}"/>
              </a:ext>
            </a:extLst>
          </p:cNvPr>
          <p:cNvSpPr txBox="1"/>
          <p:nvPr/>
        </p:nvSpPr>
        <p:spPr>
          <a:xfrm>
            <a:off x="542844" y="5127236"/>
            <a:ext cx="6849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Two steps to </a:t>
            </a:r>
            <a:r>
              <a:rPr lang="en-US" altLang="ko-KR" dirty="0" smtClean="0">
                <a:solidFill>
                  <a:srgbClr val="1F1F1F"/>
                </a:solidFill>
                <a:latin typeface="Arial" panose="020B0604020202020204" pitchFamily="34" charset="0"/>
              </a:rPr>
              <a:t>verify alarm system following the guide</a:t>
            </a:r>
            <a:r>
              <a:rPr lang="en-US" altLang="ko-KR" sz="1800" b="0" i="0" u="none" strike="noStrike" dirty="0" smtClean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</a:t>
            </a:r>
            <a:endParaRPr lang="en-US" altLang="ko-KR" sz="1800" b="0" i="0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algn="just">
              <a:buAutoNum type="arabicPeriod"/>
            </a:pPr>
            <a:r>
              <a:rPr lang="en-US" altLang="ko-KR" dirty="0">
                <a:solidFill>
                  <a:srgbClr val="1F1F1F"/>
                </a:solidFill>
                <a:latin typeface="Arial" panose="020B0604020202020204" pitchFamily="34" charset="0"/>
              </a:rPr>
              <a:t>$&gt;startAlarm.sh     </a:t>
            </a:r>
            <a:r>
              <a:rPr lang="en-US" altLang="ko-KR" dirty="0" smtClean="0">
                <a:solidFill>
                  <a:srgbClr val="1F1F1F"/>
                </a:solidFill>
                <a:latin typeface="Arial" panose="020B0604020202020204" pitchFamily="34" charset="0"/>
              </a:rPr>
              <a:t>// start </a:t>
            </a:r>
            <a:r>
              <a:rPr lang="en-US" altLang="ko-KR" dirty="0">
                <a:solidFill>
                  <a:srgbClr val="1F1F1F"/>
                </a:solidFill>
                <a:latin typeface="Arial" panose="020B0604020202020204" pitchFamily="34" charset="0"/>
              </a:rPr>
              <a:t>alarm trio services</a:t>
            </a:r>
          </a:p>
          <a:p>
            <a:pPr marL="800100" lvl="1" indent="-342900" algn="just">
              <a:buAutoNum type="arabicPeriod"/>
            </a:pPr>
            <a:r>
              <a:rPr lang="en-US" altLang="ko-KR" dirty="0" smtClean="0">
                <a:solidFill>
                  <a:srgbClr val="1F1F1F"/>
                </a:solidFill>
                <a:latin typeface="Arial" panose="020B0604020202020204" pitchFamily="34" charset="0"/>
              </a:rPr>
              <a:t>$&gt;</a:t>
            </a:r>
            <a:r>
              <a:rPr lang="en-US" altLang="ko-KR" dirty="0" err="1" smtClean="0">
                <a:solidFill>
                  <a:srgbClr val="1F1F1F"/>
                </a:solidFill>
                <a:latin typeface="Arial" panose="020B0604020202020204" pitchFamily="34" charset="0"/>
              </a:rPr>
              <a:t>phoebus</a:t>
            </a:r>
            <a:r>
              <a:rPr lang="en-US" altLang="ko-KR" dirty="0" smtClean="0">
                <a:solidFill>
                  <a:srgbClr val="1F1F1F"/>
                </a:solidFill>
                <a:latin typeface="Arial" panose="020B0604020202020204" pitchFamily="34" charset="0"/>
              </a:rPr>
              <a:t>            // then, follows the test guideline.</a:t>
            </a:r>
          </a:p>
          <a:p>
            <a:pPr lvl="1" algn="just"/>
            <a:r>
              <a:rPr lang="en-US" altLang="ko-KR" dirty="0" smtClean="0">
                <a:solidFill>
                  <a:srgbClr val="1F1F1F"/>
                </a:solidFill>
                <a:latin typeface="Arial" panose="020B0604020202020204" pitchFamily="34" charset="0"/>
              </a:rPr>
              <a:t>$&gt;stopAlarm.sh     // stop alarm services.</a:t>
            </a:r>
            <a:endParaRPr lang="en-US" altLang="ko-KR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Content Placeholder 97">
            <a:extLst>
              <a:ext uri="{FF2B5EF4-FFF2-40B4-BE49-F238E27FC236}">
                <a16:creationId xmlns:a16="http://schemas.microsoft.com/office/drawing/2014/main" id="{EB1A8CF4-227F-970E-7099-CE54F6D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75" y="1605703"/>
            <a:ext cx="8030696" cy="500875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3</a:t>
            </a:r>
            <a:r>
              <a:rPr lang="en-US" sz="2000" b="1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 software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 Message Broker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</a:t>
            </a:r>
          </a:p>
          <a:p>
            <a:pPr>
              <a:spcBef>
                <a:spcPts val="400"/>
              </a:spcBef>
            </a:pPr>
            <a:r>
              <a:rPr lang="en-US" altLang="ko-KR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trio services(</a:t>
            </a:r>
            <a:r>
              <a:rPr lang="en-US" altLang="ko-KR" sz="20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</a:t>
            </a:r>
            <a:r>
              <a:rPr lang="en-US" altLang="ko-KR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/services/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server based on Kafka</a:t>
            </a:r>
            <a:b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alarm event/config to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message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logger based on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alarm message to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config logger based on git</a:t>
            </a:r>
            <a:b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alarm config version control with git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ko-KR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UIs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Panel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Tree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Table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Annunciator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Log Table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F8D6652-9126-C15A-7178-0F6472B30C00}"/>
              </a:ext>
            </a:extLst>
          </p:cNvPr>
          <p:cNvGrpSpPr/>
          <p:nvPr/>
        </p:nvGrpSpPr>
        <p:grpSpPr>
          <a:xfrm>
            <a:off x="5351318" y="2678520"/>
            <a:ext cx="6607530" cy="3595455"/>
            <a:chOff x="5351318" y="1994854"/>
            <a:chExt cx="6607530" cy="3595455"/>
          </a:xfrm>
        </p:grpSpPr>
        <p:pic>
          <p:nvPicPr>
            <p:cNvPr id="6" name="그림 5" descr="텍스트, 스크린샷, 원, 블랙이(가) 표시된 사진&#10;&#10;자동 생성된 설명">
              <a:extLst>
                <a:ext uri="{FF2B5EF4-FFF2-40B4-BE49-F238E27FC236}">
                  <a16:creationId xmlns:a16="http://schemas.microsoft.com/office/drawing/2014/main" id="{9DB89BB4-79F9-172B-6564-59C64BF92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318" y="1994854"/>
              <a:ext cx="6607530" cy="3595455"/>
            </a:xfrm>
            <a:prstGeom prst="rect">
              <a:avLst/>
            </a:prstGeom>
            <a:ln>
              <a:solidFill>
                <a:schemeClr val="dk2"/>
              </a:solidFill>
            </a:ln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E599C6A-136D-64F7-C960-20983C988F87}"/>
                </a:ext>
              </a:extLst>
            </p:cNvPr>
            <p:cNvSpPr/>
            <p:nvPr/>
          </p:nvSpPr>
          <p:spPr>
            <a:xfrm>
              <a:off x="6141440" y="3688772"/>
              <a:ext cx="1340015" cy="1818410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91A9E3E-4EC8-0095-BBD2-9C6DB75F38BE}"/>
                </a:ext>
              </a:extLst>
            </p:cNvPr>
            <p:cNvSpPr/>
            <p:nvPr/>
          </p:nvSpPr>
          <p:spPr>
            <a:xfrm>
              <a:off x="8207013" y="3685308"/>
              <a:ext cx="1340015" cy="1818410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3BB8DA6-757D-59DA-0C9E-F9948EF9317D}"/>
                </a:ext>
              </a:extLst>
            </p:cNvPr>
            <p:cNvSpPr/>
            <p:nvPr/>
          </p:nvSpPr>
          <p:spPr>
            <a:xfrm>
              <a:off x="10577270" y="3685308"/>
              <a:ext cx="1340015" cy="1818410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555B2921-855A-007C-BB9B-221CA941BEF9}"/>
              </a:ext>
            </a:extLst>
          </p:cNvPr>
          <p:cNvSpPr txBox="1">
            <a:spLocks/>
          </p:cNvSpPr>
          <p:nvPr/>
        </p:nvSpPr>
        <p:spPr>
          <a:xfrm>
            <a:off x="542844" y="979050"/>
            <a:ext cx="11197192" cy="609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Phoebus Alarm Management System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8BAC9-D4DD-DF97-F471-CDD8945A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1" y="139670"/>
            <a:ext cx="11197192" cy="843741"/>
          </a:xfrm>
        </p:spPr>
        <p:txBody>
          <a:bodyPr/>
          <a:lstStyle/>
          <a:p>
            <a:r>
              <a:rPr lang="en-US" dirty="0"/>
              <a:t>Alarm Test Environment for ALS-U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AD3C-874D-E5E6-9AE7-71989A9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3036" y="6426832"/>
            <a:ext cx="3226909" cy="369332"/>
          </a:xfrm>
        </p:spPr>
        <p:txBody>
          <a:bodyPr/>
          <a:lstStyle/>
          <a:p>
            <a:pPr algn="r"/>
            <a:r>
              <a:rPr lang="en-US" dirty="0"/>
              <a:t>ALS-U Project | Controls System |  April 17,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0C4A-47E8-24CB-FC2F-7631F97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C9B3-7572-4512-AD9D-AB04FCD14D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Content Placeholder 97">
            <a:extLst>
              <a:ext uri="{FF2B5EF4-FFF2-40B4-BE49-F238E27FC236}">
                <a16:creationId xmlns:a16="http://schemas.microsoft.com/office/drawing/2014/main" id="{F3C56B7B-A35C-002D-307B-6E22F1E0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7" y="1156057"/>
            <a:ext cx="11285511" cy="446427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Phoebus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parameters in settings.ini(example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Red are crucial parameters to connect to alarm service.</a:t>
            </a:r>
            <a:r>
              <a:rPr lang="en-US" altLang="ko-KR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438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server service </a:t>
            </a:r>
            <a:r>
              <a:rPr lang="en-US" altLang="ko-KR" sz="1800" b="1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</a:t>
            </a:r>
            <a:endParaRPr lang="en-US" altLang="ko-KR" sz="1800" b="1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/server=Alarm_IP:9092   		# </a:t>
            </a: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kafka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broker config </a:t>
            </a: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IP:port</a:t>
            </a:r>
            <a:endParaRPr lang="en-US" altLang="ko-KR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config_name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=Accelerator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config_names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=Accelerator, Demo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alarm_area_level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alarm_area_column_count</a:t>
            </a:r>
            <a:r>
              <a:rPr lang="en-US" altLang="ko-KR" sz="16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</a:t>
            </a:r>
            <a:r>
              <a:rPr lang="en-US" altLang="ko-KR" sz="1600" b="1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alarm_table_max_rows</a:t>
            </a:r>
            <a:r>
              <a:rPr lang="en-US" altLang="ko-K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=1000                  #In case alarm flooding, should be set</a:t>
            </a:r>
            <a:endParaRPr lang="en-US" altLang="ko-K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8680" lvl="2" indent="0">
              <a:spcBef>
                <a:spcPts val="400"/>
              </a:spcBef>
              <a:buNone/>
            </a:pPr>
            <a:endParaRPr lang="en-US" altLang="ko-KR" sz="1600" b="1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438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altLang="ko-KR" sz="1800" b="1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logger service setting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org.phoebus.applications.alarm.logging.ui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service_uri</a:t>
            </a:r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=http://Elasticsearch_IP:9000    #Alarm log table REST service</a:t>
            </a:r>
          </a:p>
          <a:p>
            <a:pPr lvl="2">
              <a:spcBef>
                <a:spcPts val="400"/>
              </a:spcBef>
              <a:buFontTx/>
              <a:buChar char="-"/>
            </a:pPr>
            <a:r>
              <a:rPr lang="en-US" altLang="ko-KR" sz="1600" b="1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org.phoebus.applications.alarm.logging.ui</a:t>
            </a:r>
            <a:r>
              <a:rPr lang="en-US" altLang="ko-KR" sz="1600" b="1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600" b="1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ko-KR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esults_max_size</a:t>
            </a:r>
            <a:r>
              <a:rPr lang="en-US" altLang="ko-K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=1000 </a:t>
            </a:r>
            <a:r>
              <a:rPr lang="en-US" altLang="ko-K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#</a:t>
            </a:r>
            <a:r>
              <a:rPr lang="en-US" altLang="ko-K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alarm flooding, should be set</a:t>
            </a:r>
            <a:endParaRPr lang="en-US" altLang="ko-K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1480" lvl="1" indent="0">
              <a:spcBef>
                <a:spcPts val="400"/>
              </a:spcBef>
              <a:buNone/>
            </a:pPr>
            <a:endParaRPr lang="en-US" sz="1800" b="1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S Color Scheme">
      <a:dk1>
        <a:srgbClr val="003859"/>
      </a:dk1>
      <a:lt1>
        <a:srgbClr val="FFFFFF"/>
      </a:lt1>
      <a:dk2>
        <a:srgbClr val="006BA6"/>
      </a:dk2>
      <a:lt2>
        <a:srgbClr val="313335"/>
      </a:lt2>
      <a:accent1>
        <a:srgbClr val="E04E38"/>
      </a:accent1>
      <a:accent2>
        <a:srgbClr val="EAAA00"/>
      </a:accent2>
      <a:accent3>
        <a:srgbClr val="74AA50"/>
      </a:accent3>
      <a:accent4>
        <a:srgbClr val="00B5E2"/>
      </a:accent4>
      <a:accent5>
        <a:srgbClr val="5D4777"/>
      </a:accent5>
      <a:accent6>
        <a:srgbClr val="007681"/>
      </a:accent6>
      <a:hlink>
        <a:srgbClr val="D57800"/>
      </a:hlink>
      <a:folHlink>
        <a:srgbClr val="672D4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S-U Template 2019 Widescreen CD-3A Director's Review" id="{4FE36D6D-F119-E146-86C4-252CD3449B2B}" vid="{FE165395-DE5D-B346-AB6A-5EB13D6C1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26967</TotalTime>
  <Words>2690</Words>
  <Application>Microsoft Office PowerPoint</Application>
  <PresentationFormat>사용자 지정</PresentationFormat>
  <Paragraphs>340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Wingdings</vt:lpstr>
      <vt:lpstr>Office Theme</vt:lpstr>
      <vt:lpstr>Phoebus Alarm Test Environment for ALS-U – Accelerator Controls System</vt:lpstr>
      <vt:lpstr>Outline</vt:lpstr>
      <vt:lpstr>ALS-U Controls Software Architecture</vt:lpstr>
      <vt:lpstr>Overview alarm on process control</vt:lpstr>
      <vt:lpstr>Overview alarm on process control</vt:lpstr>
      <vt:lpstr>Alarm Test Environment for ALS-U</vt:lpstr>
      <vt:lpstr>Alarm Test Environment for ALS-U</vt:lpstr>
      <vt:lpstr>Alarm Test Environment for ALS-U</vt:lpstr>
      <vt:lpstr>Alarm Test Environment for ALS-U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Phoebus Alarm UI – Alarm Configure Panel</vt:lpstr>
      <vt:lpstr>Example testing - using alarm test environment for ALS-U</vt:lpstr>
      <vt:lpstr>Deploy Alarm Testing Environment for ALS-U</vt:lpstr>
      <vt:lpstr>Conclusions</vt:lpstr>
      <vt:lpstr>PowerPoint 프레젠테이션</vt:lpstr>
      <vt:lpstr>Backup Slides</vt:lpstr>
      <vt:lpstr>Overview alarm on process control</vt:lpstr>
      <vt:lpstr>Overview alarm on process control</vt:lpstr>
      <vt:lpstr>Overview alarm on process control</vt:lpstr>
      <vt:lpstr>Overview alarm on process control</vt:lpstr>
      <vt:lpstr>Phoebus Alarm Trio Services (1/3) – Alarm Server</vt:lpstr>
      <vt:lpstr>Phoebus Alarm Trio Services (2/3) – Alarm logger</vt:lpstr>
      <vt:lpstr>Phoebus Alarm Trio Services (3/3) – Alarm config logger</vt:lpstr>
      <vt:lpstr>2 References</vt:lpstr>
    </vt:vector>
  </TitlesOfParts>
  <Manager/>
  <Company>LBNL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ALS-U Controls System Overview</dc:title>
  <dc:subject/>
  <dc:creator>Jeong Han Lee</dc:creator>
  <cp:keywords/>
  <dc:description/>
  <cp:lastModifiedBy>이상일</cp:lastModifiedBy>
  <cp:revision>411</cp:revision>
  <cp:lastPrinted>2023-11-02T21:17:44Z</cp:lastPrinted>
  <dcterms:created xsi:type="dcterms:W3CDTF">2019-07-10T20:00:05Z</dcterms:created>
  <dcterms:modified xsi:type="dcterms:W3CDTF">2024-04-17T10:49:08Z</dcterms:modified>
  <cp:category/>
</cp:coreProperties>
</file>