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C_BD6FB97A.xml" ContentType="application/vnd.ms-powerpoint.comments+xml"/>
  <Override PartName="/ppt/notesSlides/notesSlide4.xml" ContentType="application/vnd.openxmlformats-officedocument.presentationml.notesSlide+xml"/>
  <Override PartName="/ppt/comments/modernComment_11B_F2C7CB95.xml" ContentType="application/vnd.ms-powerpoint.comments+xml"/>
  <Override PartName="/ppt/notesSlides/notesSlide5.xml" ContentType="application/vnd.openxmlformats-officedocument.presentationml.notesSlide+xml"/>
  <Override PartName="/ppt/comments/modernComment_11D_8C4024F2.xml" ContentType="application/vnd.ms-powerpoint.comments+xml"/>
  <Override PartName="/ppt/notesSlides/notesSlide6.xml" ContentType="application/vnd.openxmlformats-officedocument.presentationml.notesSlide+xml"/>
  <Override PartName="/ppt/comments/modernComment_11F_FEA06723.xml" ContentType="application/vnd.ms-powerpoint.comments+xml"/>
  <Override PartName="/ppt/notesSlides/notesSlide7.xml" ContentType="application/vnd.openxmlformats-officedocument.presentationml.notesSlide+xml"/>
  <Override PartName="/ppt/comments/modernComment_120_7BFB6EDB.xml" ContentType="application/vnd.ms-powerpoint.comments+xml"/>
  <Override PartName="/ppt/notesSlides/notesSlide8.xml" ContentType="application/vnd.openxmlformats-officedocument.presentationml.notesSlide+xml"/>
  <Override PartName="/ppt/comments/modernComment_131_E1CEE017.xml" ContentType="application/vnd.ms-powerpoint.comments+xml"/>
  <Override PartName="/ppt/notesSlides/notesSlide9.xml" ContentType="application/vnd.openxmlformats-officedocument.presentationml.notesSlide+xml"/>
  <Override PartName="/ppt/comments/modernComment_121_5186BDEA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2E_FAEE6E0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80" r:id="rId6"/>
    <p:sldId id="284" r:id="rId7"/>
    <p:sldId id="283" r:id="rId8"/>
    <p:sldId id="285" r:id="rId9"/>
    <p:sldId id="287" r:id="rId10"/>
    <p:sldId id="288" r:id="rId11"/>
    <p:sldId id="305" r:id="rId12"/>
    <p:sldId id="289" r:id="rId13"/>
    <p:sldId id="306" r:id="rId14"/>
    <p:sldId id="293" r:id="rId15"/>
    <p:sldId id="302" r:id="rId16"/>
    <p:sldId id="303" r:id="rId17"/>
    <p:sldId id="297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FD2065-59C8-5BF5-F541-092BF6660758}" name="Saji, Subin (DLSLtd,RAL,LSCI)" initials="S(" userId="S::subin.saji@diamond.ac.uk::a918da1e-6079-463c-98de-a899be5e48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5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4D8DF-5D73-8763-1469-AF9C67D7F377}" v="2" dt="2024-04-10T14:18:12.452"/>
    <p1510:client id="{351A26B3-DF89-7C2E-1C3C-2D655074737F}" v="34" dt="2024-04-10T10:52:04.269"/>
    <p1510:client id="{75642B98-85BB-C105-76A5-C14FE585809F}" v="231" dt="2024-04-10T14:06:59.707"/>
    <p1510:client id="{85A4C62D-EE90-B283-ECB4-A78BA1976163}" v="184" dt="2024-04-10T15:03:03.475"/>
    <p1510:client id="{9A76A83B-1DBA-A4A2-B06A-09BD0061AF76}" v="43" dt="2024-04-10T09:14:22.126"/>
    <p1510:client id="{C42B5BCE-631F-FE47-4D05-5A949DB32B7E}" v="20" dt="2024-04-10T10:29:02.047"/>
    <p1510:client id="{C8DD94A6-3A78-A0E9-2A25-70CBEDC06645}" v="68" dt="2024-04-10T09:13:20.137"/>
    <p1510:client id="{D4863271-BC53-75D0-1DB4-65B58A0690D4}" v="24" dt="2024-04-10T09:15:14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modernComment_11B_F2C7CB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468B5A-7A76-467D-A2AB-F3FB9AFE74DA}" authorId="{FDFD2065-59C8-5BF5-F541-092BF6660758}" created="2024-04-10T14:34:24.841">
    <pc:sldMkLst xmlns:pc="http://schemas.microsoft.com/office/powerpoint/2013/main/command">
      <pc:docMk/>
      <pc:sldMk cId="4073180053" sldId="283"/>
    </pc:sldMkLst>
    <p188:txBody>
      <a:bodyPr/>
      <a:lstStyle/>
      <a:p>
        <a:r>
          <a:rPr lang="en-US"/>
          <a:t>Make distinction between Generic IOCs and IOC instances</a:t>
        </a:r>
      </a:p>
    </p188:txBody>
  </p188:cm>
</p188:cmLst>
</file>

<file path=ppt/comments/modernComment_11C_BD6FB9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D9C327-01C5-4AC4-BEBD-3AB02EE3FA97}" authorId="{FDFD2065-59C8-5BF5-F541-092BF6660758}" created="2024-04-10T14:43:18.88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78215802" sldId="284"/>
      <ac:spMk id="6" creationId="{20ACC24D-E5BB-5CFC-FFF8-BA3F61774ECA}"/>
      <ac:txMk cp="236" len="85">
        <ac:context len="644" hash="1301691142"/>
      </ac:txMk>
    </ac:txMkLst>
    <p188:pos x="3834780" y="2304585"/>
    <p188:txBody>
      <a:bodyPr/>
      <a:lstStyle/>
      <a:p>
        <a:r>
          <a:rPr lang="en-US"/>
          <a:t>This part basically means if you want to run an IOC, you need a Diamond workstation of all possible IOCs, every dependency on every workstation + server and this is hard to maintain.
Having a container runtime with all the tools and dependencies navigates around this problem of maintenance. </a:t>
        </a:r>
      </a:p>
    </p188:txBody>
  </p188:cm>
</p188:cmLst>
</file>

<file path=ppt/comments/modernComment_11D_8C4024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F0F397-5658-495A-AABA-81A2B14A2152}" authorId="{FDFD2065-59C8-5BF5-F541-092BF6660758}" created="2024-04-10T09:32:57.72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53014002" sldId="285"/>
      <ac:spMk id="6" creationId="{20ACC24D-E5BB-5CFC-FFF8-BA3F61774ECA}"/>
    </ac:deMkLst>
    <p188:txBody>
      <a:bodyPr/>
      <a:lstStyle/>
      <a:p>
        <a:r>
          <a:rPr lang="en-US"/>
          <a:t>Build time vs runtime ?</a:t>
        </a:r>
      </a:p>
    </p188:txBody>
  </p188:cm>
</p188:cmLst>
</file>

<file path=ppt/comments/modernComment_11F_FEA067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1219CC-A38A-4954-94CB-40F9CEE81493}" authorId="{FDFD2065-59C8-5BF5-F541-092BF6660758}" created="2024-04-10T15:02:40.833">
    <pc:sldMkLst xmlns:pc="http://schemas.microsoft.com/office/powerpoint/2013/main/command">
      <pc:docMk/>
      <pc:sldMk cId="4271925027" sldId="287"/>
    </pc:sldMkLst>
    <p188:txBody>
      <a:bodyPr/>
      <a:lstStyle/>
      <a:p>
        <a:r>
          <a:rPr lang="en-US"/>
          <a:t>To make an IOC instance you need a generic IOC ---&gt;  For Generic IOC you need support module ---&gt; make support module. Nice flow thanks Giles!</a:t>
        </a:r>
      </a:p>
    </p188:txBody>
  </p188:cm>
</p188:cmLst>
</file>

<file path=ppt/comments/modernComment_120_7BFB6E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94FE43-2B85-430D-BB4C-585BA5CFA32D}" authorId="{FDFD2065-59C8-5BF5-F541-092BF6660758}" created="2024-04-10T14:31:38.148">
    <pc:sldMkLst xmlns:pc="http://schemas.microsoft.com/office/powerpoint/2013/main/command">
      <pc:docMk/>
      <pc:sldMk cId="2080075483" sldId="288"/>
    </pc:sldMkLst>
    <p188:replyLst>
      <p188:reply id="{EDF18CF5-37F1-48B4-812C-ABBF0DBA9750}" authorId="{FDFD2065-59C8-5BF5-F541-092BF6660758}" created="2024-04-10T14:32:14.164">
        <p188:txBody>
          <a:bodyPr/>
          <a:lstStyle/>
          <a:p>
            <a:r>
              <a:rPr lang="en-US"/>
              <a:t>deploy local has a beta version tag</a:t>
            </a:r>
          </a:p>
        </p188:txBody>
      </p188:reply>
    </p188:replyLst>
    <p188:txBody>
      <a:bodyPr/>
      <a:lstStyle/>
      <a:p>
        <a:r>
          <a:rPr lang="en-US"/>
          <a:t>Good too make a point about deploy-local here </a:t>
        </a:r>
      </a:p>
    </p188:txBody>
  </p188:cm>
</p188:cmLst>
</file>

<file path=ppt/comments/modernComment_121_5186BD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9F3851-E616-42A6-B41F-2DB7050CE0A4}" authorId="{FDFD2065-59C8-5BF5-F541-092BF6660758}" created="2024-04-10T15:00:07.391">
    <pc:sldMkLst xmlns:pc="http://schemas.microsoft.com/office/powerpoint/2013/main/command">
      <pc:docMk/>
      <pc:sldMk cId="1367784938" sldId="289"/>
    </pc:sldMkLst>
    <p188:txBody>
      <a:bodyPr/>
      <a:lstStyle/>
      <a:p>
        <a:r>
          <a:rPr lang="en-US"/>
          <a:t>bash script with ibek-support that takes care of a lot of overhang</a:t>
        </a:r>
      </a:p>
    </p188:txBody>
  </p188:cm>
</p188:cmLst>
</file>

<file path=ppt/comments/modernComment_12E_FAEE6E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344149-6B59-4C4E-9EB9-A234A75F28AF}" authorId="{FDFD2065-59C8-5BF5-F541-092BF6660758}" created="2024-04-10T14:58:43.872">
    <pc:sldMkLst xmlns:pc="http://schemas.microsoft.com/office/powerpoint/2013/main/command">
      <pc:docMk/>
      <pc:sldMk cId="4209929728" sldId="302"/>
    </pc:sldMkLst>
    <p188:txBody>
      <a:bodyPr/>
      <a:lstStyle/>
      <a:p>
        <a:r>
          <a:rPr lang="en-US"/>
          <a:t>This is an example that epics-containers supports both typologies of shared cluster (same authentication) but separate namespaces for each beamline OR a cluster per beamline. DLS will use both approaches going forward</a:t>
        </a:r>
      </a:p>
    </p188:txBody>
  </p188:cm>
</p188:cmLst>
</file>

<file path=ppt/comments/modernComment_131_E1CEE0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F58A87-68F1-4C7F-9D5F-6888AE174F51}" authorId="{FDFD2065-59C8-5BF5-F541-092BF6660758}" created="2024-04-10T14:34:03.496">
    <pc:sldMkLst xmlns:pc="http://schemas.microsoft.com/office/powerpoint/2013/main/command">
      <pc:docMk/>
      <pc:sldMk cId="3788431383" sldId="305"/>
    </pc:sldMkLst>
    <p188:txBody>
      <a:bodyPr/>
      <a:lstStyle/>
      <a:p>
        <a:r>
          <a:rPr lang="en-US"/>
          <a:t>Make distinction between Generic IOCs and IOC instances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386B3-5CDE-4725-BFBA-7188966553F0}" type="datetimeFigureOut">
              <a:rPr lang="en-US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5E14B-4917-42BD-A6EF-4D57EC0C5FC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1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1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89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79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4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Container images are built by layering on top of existing images. EPICS base and essential tools are compiled into one image in what we call our Generic IOC image.</a:t>
            </a:r>
          </a:p>
          <a:p>
            <a:b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</a:br>
            <a:endParaRPr lang="en-GB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We mentioned </a:t>
            </a:r>
            <a:r>
              <a:rPr lang="en-GB" err="1">
                <a:solidFill>
                  <a:srgbClr val="FFFFFF"/>
                </a:solidFill>
                <a:effectLst/>
                <a:latin typeface="Helvetica" pitchFamily="2" charset="0"/>
              </a:rPr>
              <a:t>continious</a:t>
            </a:r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 integration - every published generic </a:t>
            </a:r>
            <a:r>
              <a:rPr lang="en-GB" err="1">
                <a:solidFill>
                  <a:srgbClr val="FFFFFF"/>
                </a:solidFill>
                <a:effectLst/>
                <a:latin typeface="Helvetica" pitchFamily="2" charset="0"/>
              </a:rPr>
              <a:t>ioc</a:t>
            </a:r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 image has a version number . When we release an image we tag it with a version number. In </a:t>
            </a:r>
            <a:r>
              <a:rPr lang="en-GB" err="1">
                <a:solidFill>
                  <a:srgbClr val="FFFFFF"/>
                </a:solidFill>
                <a:effectLst/>
                <a:latin typeface="Helvetica" pitchFamily="2" charset="0"/>
              </a:rPr>
              <a:t>github</a:t>
            </a:r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 and </a:t>
            </a:r>
            <a:r>
              <a:rPr lang="en-GB" err="1">
                <a:solidFill>
                  <a:srgbClr val="FFFFFF"/>
                </a:solidFill>
                <a:effectLst/>
                <a:latin typeface="Helvetica" pitchFamily="2" charset="0"/>
              </a:rPr>
              <a:t>gitlab</a:t>
            </a:r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 this causes Ci to build the source, publish the results and tag it with the same version number. At diamond we use </a:t>
            </a:r>
            <a:r>
              <a:rPr lang="en-GB" err="1">
                <a:solidFill>
                  <a:srgbClr val="FFFFFF"/>
                </a:solidFill>
                <a:effectLst/>
                <a:latin typeface="Helvetica" pitchFamily="2" charset="0"/>
              </a:rPr>
              <a:t>githubactions</a:t>
            </a:r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 for open source assets and </a:t>
            </a:r>
            <a:r>
              <a:rPr lang="en-GB" err="1">
                <a:solidFill>
                  <a:srgbClr val="FFFFFF"/>
                </a:solidFill>
                <a:effectLst/>
                <a:latin typeface="Helvetica" pitchFamily="2" charset="0"/>
              </a:rPr>
              <a:t>gitlab</a:t>
            </a:r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 CI for in diamond specific/ private assets. 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07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9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2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8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5E14B-4917-42BD-A6EF-4D57EC0C5FC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5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9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0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0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0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0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E_FAEE6E0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epics-module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pics-container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BD6FB97A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B_F2C7CB9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D_8C4024F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F_FEA0672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github.com/epics-containers/ioc-templat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microsoft.com/office/2018/10/relationships/comments" Target="../comments/modernComment_120_7BFB6EDB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_E1CEE0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1_5186BDEA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74800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epics-containers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01181"/>
            <a:ext cx="9144000" cy="1655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>
                <a:ea typeface="Calibri"/>
                <a:cs typeface="Calibri"/>
              </a:rPr>
              <a:t>Pohang, April 2024</a:t>
            </a:r>
          </a:p>
          <a:p>
            <a:endParaRPr lang="en-US" b="1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Supervised by Giles Knap &amp; James </a:t>
            </a:r>
            <a:r>
              <a:rPr lang="en-US" err="1">
                <a:ea typeface="Calibri"/>
                <a:cs typeface="Calibri"/>
              </a:rPr>
              <a:t>O'Hea</a:t>
            </a:r>
            <a:endParaRPr lang="en-US" err="1">
              <a:cs typeface="Calibri"/>
            </a:endParaRPr>
          </a:p>
          <a:p>
            <a:r>
              <a:rPr lang="en-US">
                <a:cs typeface="Calibri"/>
              </a:rPr>
              <a:t>Beamline Controls – Diamond Light Source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06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5470-CE65-2A47-ADEE-53DAEE95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F2E6-04A3-6DAB-090F-7648070C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931" y="1825625"/>
            <a:ext cx="53488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Example of install.sh for </a:t>
            </a:r>
            <a:r>
              <a:rPr lang="en-US" err="1">
                <a:ea typeface="Calibri"/>
                <a:cs typeface="Calibri"/>
              </a:rPr>
              <a:t>ADAravis</a:t>
            </a:r>
            <a:r>
              <a:rPr lang="en-US">
                <a:ea typeface="Calibri"/>
                <a:cs typeface="Calibri"/>
              </a:rPr>
              <a:t> support module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6B4F6E0-C984-6991-AE47-9478C611B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6" y="179657"/>
            <a:ext cx="5528835" cy="65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42"/>
            <a:ext cx="10515600" cy="1325563"/>
          </a:xfrm>
        </p:spPr>
        <p:txBody>
          <a:bodyPr/>
          <a:lstStyle/>
          <a:p>
            <a:pPr algn="ctr"/>
            <a:r>
              <a:rPr lang="en-US" sz="4800" b="1">
                <a:ea typeface="Calibri Light"/>
                <a:cs typeface="Calibri Light"/>
              </a:rPr>
              <a:t>Need for Developer Containers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1958B-120C-49FA-0230-50B72F307D25}"/>
              </a:ext>
            </a:extLst>
          </p:cNvPr>
          <p:cNvSpPr txBox="1"/>
          <p:nvPr/>
        </p:nvSpPr>
        <p:spPr>
          <a:xfrm>
            <a:off x="837887" y="1199119"/>
            <a:ext cx="12076120" cy="5760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>
              <a:spcAft>
                <a:spcPts val="1000"/>
              </a:spcAft>
            </a:pPr>
            <a:r>
              <a:rPr lang="en-US" sz="2400">
                <a:ea typeface="Calibri"/>
                <a:cs typeface="Arial"/>
              </a:rPr>
              <a:t>Types of changes:</a:t>
            </a:r>
          </a:p>
          <a:p>
            <a:pPr lvl="1" indent="-457200">
              <a:buAutoNum type="arabicPeriod"/>
            </a:pPr>
            <a:r>
              <a:rPr lang="en-US" sz="2400">
                <a:ea typeface="Calibri"/>
                <a:cs typeface="Arial"/>
              </a:rPr>
              <a:t>Changing IOC instance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Changing EPICS DB records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Making changes to the IOC instance</a:t>
            </a:r>
            <a:endParaRPr lang="en-US" sz="2000">
              <a:ea typeface="Calibri"/>
              <a:cs typeface="Arial"/>
            </a:endParaRPr>
          </a:p>
          <a:p>
            <a:pPr lvl="2"/>
            <a:endParaRPr lang="en-US" sz="2000">
              <a:ea typeface="Calibri"/>
              <a:cs typeface="Arial"/>
            </a:endParaRPr>
          </a:p>
          <a:p>
            <a:pPr lvl="1" indent="-457200">
              <a:buAutoNum type="arabicPeriod"/>
            </a:pPr>
            <a:r>
              <a:rPr lang="en-US" sz="2400">
                <a:ea typeface="Calibri"/>
                <a:cs typeface="Arial"/>
              </a:rPr>
              <a:t>Changing the Generic IOC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Altering how the Generic IOC container is built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Changing EPICS version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Adding new support module </a:t>
            </a:r>
          </a:p>
          <a:p>
            <a:pPr marL="457200" lvl="2"/>
            <a:endParaRPr lang="en-US" sz="2000">
              <a:ea typeface="Calibri"/>
              <a:cs typeface="Arial"/>
            </a:endParaRPr>
          </a:p>
          <a:p>
            <a:pPr lvl="1" indent="-457200">
              <a:buAutoNum type="arabicPeriod"/>
            </a:pPr>
            <a:r>
              <a:rPr lang="en-US" sz="2400">
                <a:ea typeface="Calibri"/>
                <a:cs typeface="Arial"/>
              </a:rPr>
              <a:t>Changing the dependencies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Sometimes you need to alter the support module used by Generic IOC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New release of the support module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Updating and publishing the Generic IOC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ea typeface="Calibri"/>
                <a:cs typeface="Arial"/>
              </a:rPr>
              <a:t>Updating and publishing the IOC instance</a:t>
            </a:r>
          </a:p>
          <a:p>
            <a:endParaRPr lang="en-US" sz="2000">
              <a:ea typeface="Calibri"/>
              <a:cs typeface="Arial"/>
            </a:endParaRPr>
          </a:p>
          <a:p>
            <a:pPr marL="685800" lvl="2" indent="-228600">
              <a:buFont typeface="Arial"/>
              <a:buChar char="•"/>
            </a:pPr>
            <a:endParaRPr lang="en-US" sz="2400">
              <a:ea typeface="Calibri"/>
              <a:cs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5582BBC-FD14-36A0-A41E-325000623183}"/>
              </a:ext>
            </a:extLst>
          </p:cNvPr>
          <p:cNvSpPr/>
          <p:nvPr/>
        </p:nvSpPr>
        <p:spPr>
          <a:xfrm>
            <a:off x="9072899" y="1138174"/>
            <a:ext cx="573741" cy="537882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DA7E0-D234-1668-D8A6-B2B390A2E43A}"/>
              </a:ext>
            </a:extLst>
          </p:cNvPr>
          <p:cNvSpPr txBox="1"/>
          <p:nvPr/>
        </p:nvSpPr>
        <p:spPr>
          <a:xfrm>
            <a:off x="9647174" y="2969195"/>
            <a:ext cx="25345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Order of decreasing frequency of change but increasing complexity</a:t>
            </a:r>
          </a:p>
        </p:txBody>
      </p:sp>
    </p:spTree>
    <p:extLst>
      <p:ext uri="{BB962C8B-B14F-4D97-AF65-F5344CB8AC3E}">
        <p14:creationId xmlns:p14="http://schemas.microsoft.com/office/powerpoint/2010/main" val="270129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978" y="108619"/>
            <a:ext cx="5131324" cy="1033168"/>
          </a:xfrm>
        </p:spPr>
        <p:txBody>
          <a:bodyPr>
            <a:noAutofit/>
          </a:bodyPr>
          <a:lstStyle/>
          <a:p>
            <a:pPr algn="ctr"/>
            <a:r>
              <a:rPr lang="en-US" sz="2800" b="1">
                <a:ea typeface="Calibri Light"/>
                <a:cs typeface="Calibri Light"/>
              </a:rPr>
              <a:t>BL46p test rig "beamline in a box" and beamline K8S cluster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A87B4A99-45AE-949B-8A2E-5DA40847C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1293628"/>
            <a:ext cx="3973919" cy="5298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7B47B-02AC-2CC7-C19C-CC15FAC9D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203" y="1293628"/>
            <a:ext cx="3973919" cy="5298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348B9D-E588-6732-8562-D5517420A1D2}"/>
              </a:ext>
            </a:extLst>
          </p:cNvPr>
          <p:cNvSpPr txBox="1"/>
          <p:nvPr/>
        </p:nvSpPr>
        <p:spPr>
          <a:xfrm>
            <a:off x="136331" y="3425812"/>
            <a:ext cx="1785037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ea typeface="Calibri"/>
                <a:cs typeface="Calibri"/>
              </a:rPr>
              <a:t>Pandabox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607D3-08B0-7299-2E4B-C2015A126A18}"/>
              </a:ext>
            </a:extLst>
          </p:cNvPr>
          <p:cNvSpPr txBox="1"/>
          <p:nvPr/>
        </p:nvSpPr>
        <p:spPr>
          <a:xfrm>
            <a:off x="92028" y="1618276"/>
            <a:ext cx="1785037" cy="175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2 GigE cameras, 1 is detector and other is diagnostic camera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7E39C-5E28-955B-A19E-D20F98A7993F}"/>
              </a:ext>
            </a:extLst>
          </p:cNvPr>
          <p:cNvSpPr txBox="1"/>
          <p:nvPr/>
        </p:nvSpPr>
        <p:spPr>
          <a:xfrm>
            <a:off x="56586" y="4152369"/>
            <a:ext cx="1785037" cy="175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Delta Tau turbo clipper motion board + motor encoder and decoder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880903-9FFA-CD02-9A4C-D39CCE8F7DC5}"/>
              </a:ext>
            </a:extLst>
          </p:cNvPr>
          <p:cNvCxnSpPr/>
          <p:nvPr/>
        </p:nvCxnSpPr>
        <p:spPr>
          <a:xfrm flipH="1">
            <a:off x="1244427" y="1580706"/>
            <a:ext cx="3606106" cy="8662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5EBC3D-3D51-57A9-72E0-4D8B68080D73}"/>
              </a:ext>
            </a:extLst>
          </p:cNvPr>
          <p:cNvCxnSpPr>
            <a:cxnSpLocks/>
          </p:cNvCxnSpPr>
          <p:nvPr/>
        </p:nvCxnSpPr>
        <p:spPr>
          <a:xfrm flipH="1">
            <a:off x="1277783" y="2732566"/>
            <a:ext cx="3085319" cy="594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DE4770-9DA5-0FAA-FDBA-4F56121897B7}"/>
              </a:ext>
            </a:extLst>
          </p:cNvPr>
          <p:cNvCxnSpPr>
            <a:cxnSpLocks/>
          </p:cNvCxnSpPr>
          <p:nvPr/>
        </p:nvCxnSpPr>
        <p:spPr>
          <a:xfrm flipH="1">
            <a:off x="1653361" y="3955310"/>
            <a:ext cx="1663997" cy="65744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518DF6-4E8C-24FC-5BF6-77BE51F62BBD}"/>
              </a:ext>
            </a:extLst>
          </p:cNvPr>
          <p:cNvCxnSpPr>
            <a:cxnSpLocks/>
          </p:cNvCxnSpPr>
          <p:nvPr/>
        </p:nvCxnSpPr>
        <p:spPr>
          <a:xfrm flipH="1">
            <a:off x="1662653" y="4699158"/>
            <a:ext cx="1246693" cy="39076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C08AF0B3-8FB3-A733-FFD4-E5042B8B9FEF}"/>
              </a:ext>
            </a:extLst>
          </p:cNvPr>
          <p:cNvSpPr/>
          <p:nvPr/>
        </p:nvSpPr>
        <p:spPr>
          <a:xfrm rot="2520000" flipH="1">
            <a:off x="1777955" y="2820731"/>
            <a:ext cx="301255" cy="1568301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4DD0D4-CF47-651C-30F4-560496AE738B}"/>
              </a:ext>
            </a:extLst>
          </p:cNvPr>
          <p:cNvSpPr txBox="1"/>
          <p:nvPr/>
        </p:nvSpPr>
        <p:spPr>
          <a:xfrm>
            <a:off x="10115014" y="1986886"/>
            <a:ext cx="2020452" cy="31393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Kubernetes cluster on beamline IO3 – Cluster per beamline </a:t>
            </a:r>
            <a:endParaRPr lang="en-US"/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However, BL46p's cluster is on Pollux – a namespace on a shared central cluster</a:t>
            </a:r>
          </a:p>
        </p:txBody>
      </p:sp>
    </p:spTree>
    <p:extLst>
      <p:ext uri="{BB962C8B-B14F-4D97-AF65-F5344CB8AC3E}">
        <p14:creationId xmlns:p14="http://schemas.microsoft.com/office/powerpoint/2010/main" val="42099297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52" y="-1555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err="1">
                <a:ea typeface="Calibri Light"/>
                <a:cs typeface="Calibri Light"/>
              </a:rPr>
              <a:t>Containerising</a:t>
            </a:r>
            <a:r>
              <a:rPr lang="en-US" sz="4800" b="1">
                <a:ea typeface="Calibri Light"/>
                <a:cs typeface="Calibri Light"/>
              </a:rPr>
              <a:t> device on beamline: oxcs700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8B962-AE7C-D9A6-C8B8-1AEA625CD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63" y="1036674"/>
            <a:ext cx="4195430" cy="558209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197DC2-DB4F-6AD1-8B4C-B64D56E683A7}"/>
              </a:ext>
            </a:extLst>
          </p:cNvPr>
          <p:cNvCxnSpPr/>
          <p:nvPr/>
        </p:nvCxnSpPr>
        <p:spPr>
          <a:xfrm flipH="1">
            <a:off x="2408231" y="1642657"/>
            <a:ext cx="2582676" cy="18271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C9D814-46F8-45A8-1587-F74EF2C2A475}"/>
              </a:ext>
            </a:extLst>
          </p:cNvPr>
          <p:cNvSpPr txBox="1"/>
          <p:nvPr/>
        </p:nvSpPr>
        <p:spPr>
          <a:xfrm>
            <a:off x="5055785" y="1329405"/>
            <a:ext cx="49294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ea typeface="Calibri"/>
                <a:cs typeface="Calibri"/>
              </a:rPr>
              <a:t>Cryostream</a:t>
            </a:r>
            <a:r>
              <a:rPr lang="en-US" sz="2400">
                <a:ea typeface="Calibri"/>
                <a:cs typeface="Calibri"/>
              </a:rPr>
              <a:t> device in IO3</a:t>
            </a:r>
            <a:r>
              <a:rPr lang="en-US">
                <a:ea typeface="Calibri"/>
                <a:cs typeface="Calibri"/>
              </a:rPr>
              <a:t> 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CB21C-77AB-5B00-DECD-8BC289343215}"/>
              </a:ext>
            </a:extLst>
          </p:cNvPr>
          <p:cNvSpPr txBox="1"/>
          <p:nvPr/>
        </p:nvSpPr>
        <p:spPr>
          <a:xfrm>
            <a:off x="5058471" y="2406967"/>
            <a:ext cx="5448379" cy="5493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r>
              <a:rPr lang="en-US" sz="2400">
                <a:ea typeface="Calibri"/>
                <a:cs typeface="Arial"/>
                <a:hlinkClick r:id="rId4"/>
              </a:rPr>
              <a:t>epics-modules</a:t>
            </a:r>
            <a:r>
              <a:rPr lang="en-US" sz="2400">
                <a:ea typeface="Calibri"/>
                <a:cs typeface="Arial"/>
              </a:rPr>
              <a:t> does not have published support for oxcs700</a:t>
            </a: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r>
              <a:rPr lang="en-US" sz="2400">
                <a:ea typeface="Calibri"/>
                <a:cs typeface="Arial"/>
              </a:rPr>
              <a:t>Took EPICS support and "de-</a:t>
            </a:r>
            <a:r>
              <a:rPr lang="en-US" sz="2400" err="1">
                <a:ea typeface="Calibri"/>
                <a:cs typeface="Arial"/>
              </a:rPr>
              <a:t>dls</a:t>
            </a:r>
            <a:r>
              <a:rPr lang="en-US" sz="2400">
                <a:ea typeface="Calibri"/>
                <a:cs typeface="Arial"/>
              </a:rPr>
              <a:t>-</a:t>
            </a:r>
            <a:r>
              <a:rPr lang="en-US" sz="2400" err="1">
                <a:ea typeface="Calibri"/>
                <a:cs typeface="Arial"/>
              </a:rPr>
              <a:t>ify</a:t>
            </a:r>
            <a:r>
              <a:rPr lang="en-US" sz="2400">
                <a:ea typeface="Calibri"/>
                <a:cs typeface="Arial"/>
              </a:rPr>
              <a:t>" to make an as generic as possible </a:t>
            </a: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r>
              <a:rPr lang="en-US" sz="2400">
                <a:ea typeface="Calibri"/>
                <a:cs typeface="Arial"/>
              </a:rPr>
              <a:t>Added to </a:t>
            </a:r>
            <a:r>
              <a:rPr lang="en-US" sz="2400" err="1">
                <a:ea typeface="Calibri"/>
                <a:cs typeface="Arial"/>
              </a:rPr>
              <a:t>ibek</a:t>
            </a:r>
            <a:r>
              <a:rPr lang="en-US" sz="2400">
                <a:ea typeface="Calibri"/>
                <a:cs typeface="Arial"/>
              </a:rPr>
              <a:t>-support</a:t>
            </a: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r>
              <a:rPr lang="en-US" sz="2400">
                <a:ea typeface="Calibri"/>
                <a:cs typeface="Arial"/>
              </a:rPr>
              <a:t>Created a generic IOC for device</a:t>
            </a: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r>
              <a:rPr lang="en-US" sz="2400">
                <a:ea typeface="Calibri"/>
                <a:cs typeface="Arial"/>
              </a:rPr>
              <a:t>Testing in the near future</a:t>
            </a: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endParaRPr lang="en-US">
              <a:ea typeface="Calibri"/>
              <a:cs typeface="Arial"/>
            </a:endParaRP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endParaRPr lang="en-US">
              <a:ea typeface="Calibri"/>
              <a:cs typeface="Arial"/>
            </a:endParaRP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endParaRPr lang="en-US">
              <a:ea typeface="Calibri"/>
              <a:cs typeface="Arial"/>
            </a:endParaRPr>
          </a:p>
          <a:p>
            <a:pPr marL="285750" lvl="1" indent="-285750">
              <a:spcAft>
                <a:spcPts val="1000"/>
              </a:spcAft>
              <a:buFont typeface="Arial"/>
              <a:buChar char="•"/>
            </a:pPr>
            <a:endParaRPr lang="en-US">
              <a:ea typeface="Calibri"/>
              <a:cs typeface="Arial"/>
            </a:endParaRPr>
          </a:p>
          <a:p>
            <a:endParaRPr lang="en-US">
              <a:ea typeface="Calibri"/>
              <a:cs typeface="Calibri"/>
            </a:endParaRPr>
          </a:p>
          <a:p>
            <a:pPr marL="685800" lvl="2" indent="-228600">
              <a:buFont typeface="Arial"/>
              <a:buChar char="•"/>
            </a:pPr>
            <a:endParaRPr lang="en-US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70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87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cs typeface="Calibri Light"/>
              </a:rPr>
              <a:t>The future: MXBridge and DLS wide</a:t>
            </a:r>
            <a:endParaRPr lang="en-US" b="1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FDC27-FDFC-47C9-90A3-699366AF3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81" y="1711770"/>
            <a:ext cx="9920200" cy="9508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>
                <a:ea typeface="Calibri"/>
                <a:cs typeface="Calibri"/>
              </a:rPr>
              <a:t>MX beamline 'out in the field' deployed at APS, Chicago during the Diamond-II upgrade dark period</a:t>
            </a:r>
          </a:p>
          <a:p>
            <a:pPr marL="0" indent="0">
              <a:buNone/>
            </a:pPr>
            <a:endParaRPr lang="en-US" sz="3200">
              <a:cs typeface="Calibri"/>
            </a:endParaRPr>
          </a:p>
          <a:p>
            <a:pPr lvl="1"/>
            <a:r>
              <a:rPr lang="en-US">
                <a:cs typeface="Calibri"/>
              </a:rPr>
              <a:t>Early rollout of key components of Diamond-II beamline software stack </a:t>
            </a:r>
          </a:p>
          <a:p>
            <a:pPr lvl="1"/>
            <a:r>
              <a:rPr lang="en-US">
                <a:cs typeface="Calibri"/>
              </a:rPr>
              <a:t>Directly applicable for new flagship beamline K04 and I03, IO4 at later stage</a:t>
            </a:r>
          </a:p>
          <a:p>
            <a:pPr lvl="1"/>
            <a:r>
              <a:rPr lang="en-US">
                <a:cs typeface="Calibri"/>
              </a:rPr>
              <a:t>At its peak collecting 5,000 samples per day (K04 to peak with 10,000 samples per day with multi-sample pins)</a:t>
            </a:r>
          </a:p>
          <a:p>
            <a:pPr lvl="1"/>
            <a:r>
              <a:rPr lang="en-US">
                <a:cs typeface="Calibri"/>
              </a:rPr>
              <a:t>MXBrigde will test the future architecture for Diamond II beamlines</a:t>
            </a:r>
            <a:endParaRPr lang="en-US">
              <a:ea typeface="Calibri"/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6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98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cs typeface="Calibri Light"/>
              </a:rPr>
              <a:t>Thanks for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CC24D-E5BB-5CFC-FFF8-BA3F61774ECA}"/>
              </a:ext>
            </a:extLst>
          </p:cNvPr>
          <p:cNvSpPr txBox="1"/>
          <p:nvPr/>
        </p:nvSpPr>
        <p:spPr>
          <a:xfrm>
            <a:off x="1170274" y="1232922"/>
            <a:ext cx="9064171" cy="48167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>
              <a:spcAft>
                <a:spcPts val="1000"/>
              </a:spcAft>
            </a:pPr>
            <a:r>
              <a:rPr lang="en-US" sz="2800">
                <a:ea typeface="Calibri" panose="020F0502020204030204"/>
                <a:cs typeface="Arial"/>
              </a:rPr>
              <a:t>Thanks to </a:t>
            </a:r>
            <a:r>
              <a:rPr lang="en-US" sz="2800" b="1">
                <a:ea typeface="Calibri" panose="020F0502020204030204"/>
                <a:cs typeface="Arial"/>
              </a:rPr>
              <a:t>Giles Knap</a:t>
            </a:r>
            <a:r>
              <a:rPr lang="en-US" sz="2800">
                <a:ea typeface="Calibri" panose="020F0502020204030204"/>
                <a:cs typeface="Arial"/>
              </a:rPr>
              <a:t> for the slides and other materials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lvl="1" algn="ctr">
              <a:spcAft>
                <a:spcPts val="1000"/>
              </a:spcAft>
            </a:pPr>
            <a:endParaRPr lang="en-US" sz="2400">
              <a:ea typeface="Calibri" panose="020F0502020204030204"/>
              <a:cs typeface="Arial"/>
            </a:endParaRPr>
          </a:p>
          <a:p>
            <a:pPr marL="0" lvl="1" algn="ctr">
              <a:spcAft>
                <a:spcPts val="1000"/>
              </a:spcAft>
            </a:pPr>
            <a:r>
              <a:rPr lang="en-US" sz="2400">
                <a:cs typeface="Arial"/>
              </a:rPr>
              <a:t>For more information see</a:t>
            </a:r>
            <a:endParaRPr lang="en-US" sz="2400">
              <a:ea typeface="Calibri"/>
              <a:cs typeface="Arial"/>
            </a:endParaRPr>
          </a:p>
          <a:p>
            <a:pPr marL="0" lvl="1" algn="ctr">
              <a:spcAft>
                <a:spcPts val="1000"/>
              </a:spcAft>
            </a:pPr>
            <a:r>
              <a:rPr lang="en-US" sz="4000">
                <a:ea typeface="+mn-lt"/>
                <a:cs typeface="+mn-lt"/>
                <a:hlinkClick r:id="rId3"/>
              </a:rPr>
              <a:t>https://github.com/epics-containers</a:t>
            </a:r>
            <a:endParaRPr lang="en-US" sz="4000">
              <a:ea typeface="+mn-lt"/>
              <a:cs typeface="+mn-lt"/>
            </a:endParaRPr>
          </a:p>
          <a:p>
            <a:pPr marL="0" lvl="1" algn="ctr">
              <a:spcAft>
                <a:spcPts val="1000"/>
              </a:spcAft>
            </a:pPr>
            <a:endParaRPr lang="en-US" sz="1600">
              <a:ea typeface="Calibri"/>
              <a:cs typeface="Calibri" panose="020F0502020204030204"/>
            </a:endParaRPr>
          </a:p>
          <a:p>
            <a:pPr marL="457200" lvl="2" algn="ctr">
              <a:spcAft>
                <a:spcPts val="1000"/>
              </a:spcAft>
            </a:pPr>
            <a:r>
              <a:rPr lang="en-US" sz="2000">
                <a:ea typeface="Calibri"/>
                <a:cs typeface="Calibri" panose="020F0502020204030204"/>
              </a:rPr>
              <a:t>Tutorials</a:t>
            </a:r>
          </a:p>
          <a:p>
            <a:pPr marL="457200" lvl="2" algn="ctr">
              <a:spcAft>
                <a:spcPts val="1000"/>
              </a:spcAft>
            </a:pPr>
            <a:r>
              <a:rPr lang="en-US" sz="2000">
                <a:ea typeface="Calibri"/>
                <a:cs typeface="Calibri" panose="020F0502020204030204"/>
              </a:rPr>
              <a:t>Documentation</a:t>
            </a:r>
          </a:p>
          <a:p>
            <a:pPr marL="457200" lvl="2" algn="ctr">
              <a:spcAft>
                <a:spcPts val="1000"/>
              </a:spcAft>
            </a:pPr>
            <a:r>
              <a:rPr lang="en-US" sz="2000">
                <a:ea typeface="Calibri"/>
                <a:cs typeface="Calibri" panose="020F0502020204030204"/>
              </a:rPr>
              <a:t>Templates</a:t>
            </a:r>
          </a:p>
          <a:p>
            <a:pPr marL="457200" lvl="2" algn="ctr">
              <a:spcAft>
                <a:spcPts val="1000"/>
              </a:spcAft>
            </a:pPr>
            <a:r>
              <a:rPr lang="en-US" sz="2000">
                <a:ea typeface="Calibri"/>
                <a:cs typeface="Calibri" panose="020F0502020204030204"/>
              </a:rPr>
              <a:t>Source code</a:t>
            </a:r>
          </a:p>
          <a:p>
            <a:pPr marL="457200" lvl="2" algn="ctr">
              <a:spcAft>
                <a:spcPts val="1000"/>
              </a:spcAft>
            </a:pPr>
            <a:r>
              <a:rPr lang="en-US" sz="2000">
                <a:ea typeface="Calibri"/>
                <a:cs typeface="Calibri" panose="020F0502020204030204"/>
              </a:rPr>
              <a:t>Growing number of Generic IOC images</a:t>
            </a:r>
          </a:p>
        </p:txBody>
      </p:sp>
      <p:pic>
        <p:nvPicPr>
          <p:cNvPr id="4" name="Picture 8" descr="Icon&#10;&#10;Description automatically generated">
            <a:extLst>
              <a:ext uri="{FF2B5EF4-FFF2-40B4-BE49-F238E27FC236}">
                <a16:creationId xmlns:a16="http://schemas.microsoft.com/office/drawing/2014/main" id="{E10173A5-F0DB-1154-BEE0-CDAEC6E16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213" y="219224"/>
            <a:ext cx="1695451" cy="16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3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87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cs typeface="Calibri Light"/>
              </a:rPr>
              <a:t>epics-containers?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FDC27-FDFC-47C9-90A3-699366AF3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0722"/>
            <a:ext cx="9920200" cy="9508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 b="1">
                <a:cs typeface="Calibri"/>
              </a:rPr>
              <a:t>Applying modern industry practices for software delivery to EPICS IOCs</a:t>
            </a:r>
            <a:endParaRPr lang="en-US" sz="32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3200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9F3C414-0E2E-4B86-9CAA-F347C5B97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08" y="2273890"/>
            <a:ext cx="957081" cy="82177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DFF6419-CB15-46E2-863E-5E92DAA74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3" y="3130888"/>
            <a:ext cx="1071021" cy="880828"/>
          </a:xfrm>
          <a:prstGeom prst="rect">
            <a:avLst/>
          </a:prstGeom>
        </p:spPr>
      </p:pic>
      <p:pic>
        <p:nvPicPr>
          <p:cNvPr id="9" name="Picture 6" descr="Icon&#10;&#10;Description automatically generated">
            <a:extLst>
              <a:ext uri="{FF2B5EF4-FFF2-40B4-BE49-F238E27FC236}">
                <a16:creationId xmlns:a16="http://schemas.microsoft.com/office/drawing/2014/main" id="{878DA7D7-0FBC-4C38-A027-7CF851F3A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6493" y="3612459"/>
            <a:ext cx="713962" cy="805072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BCB3A41-C6CE-4F9E-83F2-784DBAB3C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70" y="4599503"/>
            <a:ext cx="779713" cy="693467"/>
          </a:xfrm>
          <a:prstGeom prst="rect">
            <a:avLst/>
          </a:prstGeom>
        </p:spPr>
      </p:pic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9BAA2427-CA4A-4149-8920-277045726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9277" y="391364"/>
            <a:ext cx="1001184" cy="529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CC24D-E5BB-5CFC-FFF8-BA3F61774ECA}"/>
              </a:ext>
            </a:extLst>
          </p:cNvPr>
          <p:cNvSpPr txBox="1"/>
          <p:nvPr/>
        </p:nvSpPr>
        <p:spPr>
          <a:xfrm>
            <a:off x="2170605" y="5469847"/>
            <a:ext cx="24021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>
              <a:spcAft>
                <a:spcPts val="1000"/>
              </a:spcAft>
            </a:pPr>
            <a:r>
              <a:rPr lang="en-US" sz="2400">
                <a:cs typeface="Arial"/>
              </a:rPr>
              <a:t>​</a:t>
            </a:r>
            <a:r>
              <a:rPr lang="en-US" sz="2400" b="1">
                <a:cs typeface="Arial"/>
              </a:rPr>
              <a:t>Continuous Integration:</a:t>
            </a:r>
            <a:endParaRPr lang="en-US">
              <a:cs typeface="Calibri" panose="020F0502020204030204"/>
            </a:endParaRPr>
          </a:p>
        </p:txBody>
      </p:sp>
      <p:pic>
        <p:nvPicPr>
          <p:cNvPr id="8" name="Picture 7" descr="A logo with a group of seals&#10;&#10;Description automatically generated">
            <a:extLst>
              <a:ext uri="{FF2B5EF4-FFF2-40B4-BE49-F238E27FC236}">
                <a16:creationId xmlns:a16="http://schemas.microsoft.com/office/drawing/2014/main" id="{83D3F07D-D1E0-503F-87E4-B2C83168E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0364" y="2246369"/>
            <a:ext cx="1097528" cy="8853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ECADC-FADD-A5EC-1A17-F57C635A1784}"/>
              </a:ext>
            </a:extLst>
          </p:cNvPr>
          <p:cNvSpPr txBox="1"/>
          <p:nvPr/>
        </p:nvSpPr>
        <p:spPr>
          <a:xfrm>
            <a:off x="2170606" y="326367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Kubernetes</a:t>
            </a:r>
            <a:r>
              <a:rPr lang="en-US" sz="2400"/>
              <a:t>:​</a:t>
            </a:r>
            <a:endParaRPr lang="en-US"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A217AB-1EC5-8740-A088-22082F8FFC20}"/>
              </a:ext>
            </a:extLst>
          </p:cNvPr>
          <p:cNvSpPr txBox="1"/>
          <p:nvPr/>
        </p:nvSpPr>
        <p:spPr>
          <a:xfrm>
            <a:off x="2170606" y="3757161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Helm Charts:​</a:t>
            </a:r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CD5EE-A6DF-E933-A4DF-8D86F243F849}"/>
              </a:ext>
            </a:extLst>
          </p:cNvPr>
          <p:cNvSpPr txBox="1"/>
          <p:nvPr/>
        </p:nvSpPr>
        <p:spPr>
          <a:xfrm>
            <a:off x="2170606" y="4598989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Repositories:</a:t>
            </a:r>
            <a:endParaRPr lang="en-US" b="1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E142E1EB-15AE-9DFF-0200-CB573B709E5C}"/>
              </a:ext>
            </a:extLst>
          </p:cNvPr>
          <p:cNvSpPr txBox="1"/>
          <p:nvPr/>
        </p:nvSpPr>
        <p:spPr>
          <a:xfrm>
            <a:off x="4224376" y="2378303"/>
            <a:ext cx="6502400" cy="392928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Aft>
                <a:spcPts val="1000"/>
              </a:spcAft>
            </a:pPr>
            <a:r>
              <a:rPr lang="en-US" sz="2400">
                <a:cs typeface="Arial"/>
              </a:rPr>
              <a:t>Package IOC software and execute it in a lightweight virtual environment​</a:t>
            </a:r>
            <a:endParaRPr lang="en-US" sz="2800">
              <a:cs typeface="Arial"/>
            </a:endParaRPr>
          </a:p>
          <a:p>
            <a:pPr marL="0" lvl="1">
              <a:spcAft>
                <a:spcPts val="1000"/>
              </a:spcAft>
            </a:pPr>
            <a:r>
              <a:rPr lang="en-US" sz="2400">
                <a:cs typeface="Arial"/>
              </a:rPr>
              <a:t>Centrally orchestrates all IOCs at a facility​</a:t>
            </a:r>
            <a:endParaRPr lang="en-US" sz="2800">
              <a:cs typeface="Arial"/>
            </a:endParaRPr>
          </a:p>
          <a:p>
            <a:pPr marL="0" lvl="1">
              <a:spcAft>
                <a:spcPts val="1000"/>
              </a:spcAft>
            </a:pPr>
            <a:r>
              <a:rPr lang="en-US" sz="2400">
                <a:cs typeface="Arial"/>
              </a:rPr>
              <a:t>Deploy IOCs into Kubernetes with version management​</a:t>
            </a:r>
            <a:endParaRPr lang="en-US" sz="2800">
              <a:cs typeface="Arial"/>
            </a:endParaRPr>
          </a:p>
          <a:p>
            <a:pPr marL="0" lvl="1">
              <a:spcAft>
                <a:spcPts val="1000"/>
              </a:spcAft>
            </a:pPr>
            <a:r>
              <a:rPr lang="en-US" sz="2400">
                <a:cs typeface="Arial"/>
              </a:rPr>
              <a:t>Source and container repositories manage all the above assets</a:t>
            </a:r>
            <a:endParaRPr lang="en-US" sz="2800">
              <a:cs typeface="Arial"/>
            </a:endParaRPr>
          </a:p>
          <a:p>
            <a:pPr marL="0" lvl="1">
              <a:spcAft>
                <a:spcPts val="1000"/>
              </a:spcAft>
            </a:pPr>
            <a:r>
              <a:rPr lang="en-US" sz="2400">
                <a:cs typeface="Arial"/>
              </a:rPr>
              <a:t>Source repositories automatically build assets from source when updated</a:t>
            </a:r>
            <a:endParaRPr lang="en-US" sz="2800">
              <a:cs typeface="Arial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8F798627-B1D0-EB84-462E-13EF530223C3}"/>
              </a:ext>
            </a:extLst>
          </p:cNvPr>
          <p:cNvSpPr txBox="1"/>
          <p:nvPr/>
        </p:nvSpPr>
        <p:spPr>
          <a:xfrm>
            <a:off x="2170606" y="2378303"/>
            <a:ext cx="2743200" cy="45720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Containers</a:t>
            </a:r>
            <a:r>
              <a:rPr lang="en-US" sz="2400"/>
              <a:t>:</a:t>
            </a:r>
            <a:endParaRPr lang="en-US"/>
          </a:p>
        </p:txBody>
      </p:sp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:a16="http://schemas.microsoft.com/office/drawing/2014/main" id="{D49379DA-3F96-5CD3-64A7-D2A9EC0555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26" t="5310" r="12946" b="-885"/>
          <a:stretch/>
        </p:blipFill>
        <p:spPr>
          <a:xfrm>
            <a:off x="24" y="5746988"/>
            <a:ext cx="1240963" cy="793842"/>
          </a:xfrm>
          <a:prstGeom prst="rect">
            <a:avLst/>
          </a:prstGeom>
        </p:spPr>
      </p:pic>
      <p:pic>
        <p:nvPicPr>
          <p:cNvPr id="20" name="Picture 19" descr="Gitlab original wordmark logo - Social media &amp; Logos Icons">
            <a:extLst>
              <a:ext uri="{FF2B5EF4-FFF2-40B4-BE49-F238E27FC236}">
                <a16:creationId xmlns:a16="http://schemas.microsoft.com/office/drawing/2014/main" id="{2482CE57-88BA-BF12-0E94-4CD24A33E7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1826" y="4598527"/>
            <a:ext cx="759324" cy="7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5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ACC24D-E5BB-5CFC-FFF8-BA3F61774ECA}"/>
              </a:ext>
            </a:extLst>
          </p:cNvPr>
          <p:cNvSpPr txBox="1"/>
          <p:nvPr/>
        </p:nvSpPr>
        <p:spPr>
          <a:xfrm>
            <a:off x="1568061" y="1047621"/>
            <a:ext cx="9064171" cy="5647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1" indent="-228600">
              <a:buChar char="•"/>
            </a:pPr>
            <a:r>
              <a:rPr lang="en-US" sz="2400">
                <a:cs typeface="Arial"/>
              </a:rPr>
              <a:t>IOCs are decoupled from the OS</a:t>
            </a:r>
            <a:endParaRPr lang="en-US" sz="2400">
              <a:ea typeface="Calibri"/>
              <a:cs typeface="Arial"/>
            </a:endParaRPr>
          </a:p>
          <a:p>
            <a:pPr marL="685800" lvl="2" indent="-228600">
              <a:buChar char="•"/>
            </a:pPr>
            <a:r>
              <a:rPr lang="en-US" sz="2000">
                <a:ea typeface="Calibri"/>
                <a:cs typeface="Arial"/>
              </a:rPr>
              <a:t>No modifying support modules to suit facility infrastructure </a:t>
            </a: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Allows us to use upstream support modules with no need for local forks</a:t>
            </a:r>
            <a:endParaRPr lang="en-US" sz="2000">
              <a:cs typeface="Calibri"/>
            </a:endParaRP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Develop and test anywhere</a:t>
            </a:r>
            <a:endParaRPr lang="en-US" sz="2000">
              <a:ea typeface="Calibri"/>
              <a:cs typeface="Calibri"/>
            </a:endParaRPr>
          </a:p>
          <a:p>
            <a:pPr marL="685800" lvl="2" indent="-228600">
              <a:spcAft>
                <a:spcPts val="1000"/>
              </a:spcAft>
              <a:buChar char="•"/>
            </a:pPr>
            <a:r>
              <a:rPr lang="en-US" sz="2000">
                <a:cs typeface="Arial"/>
              </a:rPr>
              <a:t>Protection from many security vulnerabilities</a:t>
            </a:r>
            <a:endParaRPr lang="en-US" sz="2000">
              <a:ea typeface="Calibri"/>
              <a:cs typeface="Arial"/>
            </a:endParaRPr>
          </a:p>
          <a:p>
            <a:pPr marL="228600" lvl="1" indent="-228600">
              <a:buChar char="•"/>
            </a:pPr>
            <a:r>
              <a:rPr lang="en-US" sz="2400">
                <a:cs typeface="Arial"/>
              </a:rPr>
              <a:t>Simple server setup: any Linux + container runtime only.</a:t>
            </a:r>
            <a:endParaRPr lang="en-US" sz="2400">
              <a:ea typeface="Calibri"/>
              <a:cs typeface="Arial"/>
            </a:endParaRPr>
          </a:p>
          <a:p>
            <a:pPr marL="685800" lvl="2" indent="-228600">
              <a:spcAft>
                <a:spcPts val="1000"/>
              </a:spcAft>
              <a:buChar char="•"/>
            </a:pPr>
            <a:r>
              <a:rPr lang="en-US" sz="2000">
                <a:cs typeface="Arial"/>
              </a:rPr>
              <a:t>Very easy server OS upgrades</a:t>
            </a:r>
            <a:endParaRPr lang="en-US" sz="2000">
              <a:ea typeface="Calibri"/>
              <a:cs typeface="Arial"/>
            </a:endParaRPr>
          </a:p>
          <a:p>
            <a:pPr marL="228600" lvl="1" indent="-228600">
              <a:spcAft>
                <a:spcPts val="1000"/>
              </a:spcAft>
              <a:buChar char="•"/>
            </a:pPr>
            <a:r>
              <a:rPr lang="en-US" sz="2400">
                <a:cs typeface="Arial"/>
              </a:rPr>
              <a:t>Remove maintenance of internal management tools</a:t>
            </a:r>
            <a:endParaRPr lang="en-US" sz="2400">
              <a:ea typeface="Calibri"/>
              <a:cs typeface="Arial"/>
            </a:endParaRPr>
          </a:p>
          <a:p>
            <a:pPr marL="228600" lvl="1" indent="-228600">
              <a:buChar char="•"/>
            </a:pPr>
            <a:r>
              <a:rPr lang="en-US" sz="2400">
                <a:cs typeface="Arial"/>
              </a:rPr>
              <a:t>Kubernetes provides (not just for IOCs):</a:t>
            </a:r>
            <a:endParaRPr lang="en-US" sz="2400">
              <a:ea typeface="Calibri"/>
              <a:cs typeface="Arial"/>
            </a:endParaRP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Shared software deployment and management</a:t>
            </a:r>
            <a:endParaRPr lang="en-US" sz="2000">
              <a:ea typeface="Calibri"/>
              <a:cs typeface="Arial"/>
            </a:endParaRP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Shared Logging and monitoring</a:t>
            </a:r>
            <a:endParaRPr lang="en-US" sz="2000">
              <a:ea typeface="Calibri"/>
              <a:cs typeface="Arial"/>
            </a:endParaRP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Shared resource management: Disk / CPU / Memory</a:t>
            </a:r>
            <a:endParaRPr lang="en-US" sz="2000">
              <a:ea typeface="Calibri"/>
              <a:cs typeface="Arial"/>
            </a:endParaRP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Connect to IOC and interact with its shell</a:t>
            </a: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IOC debugging </a:t>
            </a:r>
          </a:p>
          <a:p>
            <a:pPr marL="685800" lvl="2" indent="-228600">
              <a:buFont typeface="Arial"/>
              <a:buChar char="•"/>
            </a:pPr>
            <a:r>
              <a:rPr lang="en-US" sz="2000">
                <a:cs typeface="Arial"/>
              </a:rPr>
              <a:t>Monitor IOC status</a:t>
            </a:r>
          </a:p>
          <a:p>
            <a:pPr marL="685800" lvl="2" indent="-228600">
              <a:buChar char="•"/>
            </a:pPr>
            <a:r>
              <a:rPr lang="en-US" sz="2000">
                <a:cs typeface="Arial"/>
              </a:rPr>
              <a:t>Just Google it when things go wrong</a:t>
            </a:r>
            <a:endParaRPr lang="en-US" sz="2000">
              <a:ea typeface="Calibri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E0345-1179-760C-7FAE-9445EEC150CE}"/>
              </a:ext>
            </a:extLst>
          </p:cNvPr>
          <p:cNvSpPr txBox="1">
            <a:spLocks/>
          </p:cNvSpPr>
          <p:nvPr/>
        </p:nvSpPr>
        <p:spPr>
          <a:xfrm>
            <a:off x="783771" y="-1650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cs typeface="Calibri Light"/>
              </a:rPr>
              <a:t>Why</a:t>
            </a:r>
            <a:r>
              <a:rPr lang="en-US" b="1">
                <a:cs typeface="Calibri Light"/>
              </a:rPr>
              <a:t>?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782158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15A104-2634-9749-6C72-5F6255D632A0}"/>
              </a:ext>
            </a:extLst>
          </p:cNvPr>
          <p:cNvSpPr/>
          <p:nvPr/>
        </p:nvSpPr>
        <p:spPr>
          <a:xfrm>
            <a:off x="1563211" y="2223449"/>
            <a:ext cx="9036461" cy="36793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7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>
                <a:cs typeface="Calibri Light"/>
              </a:rPr>
              <a:t>How?</a:t>
            </a:r>
            <a:endParaRPr lang="en-US" sz="52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9DF2F8-1976-4E23-1D4D-E81677C284FD}"/>
              </a:ext>
            </a:extLst>
          </p:cNvPr>
          <p:cNvSpPr/>
          <p:nvPr/>
        </p:nvSpPr>
        <p:spPr>
          <a:xfrm>
            <a:off x="1733725" y="3621499"/>
            <a:ext cx="4187371" cy="2155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/epics/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  <a:cs typeface="Calibri"/>
            </a:endParaRP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epics-base/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lib/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dbd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bin/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configure/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support/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ADSimDetector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Consolas"/>
              <a:cs typeface="Calibri"/>
            </a:endParaRP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...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84052-3A52-8C8D-E397-B5486F1D1239}"/>
              </a:ext>
            </a:extLst>
          </p:cNvPr>
          <p:cNvSpPr/>
          <p:nvPr/>
        </p:nvSpPr>
        <p:spPr>
          <a:xfrm>
            <a:off x="7237757" y="3931697"/>
            <a:ext cx="2858595" cy="9966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ioc.yaml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make a detector ...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make some plugins 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11B4F4-946B-A04F-A396-D40752A54B50}"/>
              </a:ext>
            </a:extLst>
          </p:cNvPr>
          <p:cNvSpPr txBox="1"/>
          <p:nvPr/>
        </p:nvSpPr>
        <p:spPr>
          <a:xfrm>
            <a:off x="1731945" y="3248716"/>
            <a:ext cx="4166234" cy="3756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Generic IOC Container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5BC43F-B5E2-D4EE-F006-1D2575B688E5}"/>
              </a:ext>
            </a:extLst>
          </p:cNvPr>
          <p:cNvSpPr txBox="1"/>
          <p:nvPr/>
        </p:nvSpPr>
        <p:spPr>
          <a:xfrm>
            <a:off x="7311067" y="3557293"/>
            <a:ext cx="25225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IOC Instance Description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F15517-A0AE-8822-84DA-594699590FF9}"/>
              </a:ext>
            </a:extLst>
          </p:cNvPr>
          <p:cNvSpPr txBox="1"/>
          <p:nvPr/>
        </p:nvSpPr>
        <p:spPr>
          <a:xfrm rot="19440000">
            <a:off x="-74917" y="708950"/>
            <a:ext cx="17881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Generic IOC Source Repo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3EEE9A-2FBC-CCA0-3A07-5C93957BB165}"/>
              </a:ext>
            </a:extLst>
          </p:cNvPr>
          <p:cNvSpPr txBox="1"/>
          <p:nvPr/>
        </p:nvSpPr>
        <p:spPr>
          <a:xfrm rot="1920000">
            <a:off x="10574549" y="672663"/>
            <a:ext cx="17881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Beamline IOC Instance Repo</a:t>
            </a: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6E58B68B-9AF7-CBE0-9854-C57666E838C1}"/>
              </a:ext>
            </a:extLst>
          </p:cNvPr>
          <p:cNvSpPr/>
          <p:nvPr/>
        </p:nvSpPr>
        <p:spPr>
          <a:xfrm rot="5400000">
            <a:off x="1531944" y="491692"/>
            <a:ext cx="2808636" cy="268322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43F333AF-33DB-A3F8-CA3D-2E936B29B7E7}"/>
              </a:ext>
            </a:extLst>
          </p:cNvPr>
          <p:cNvSpPr/>
          <p:nvPr/>
        </p:nvSpPr>
        <p:spPr>
          <a:xfrm rot="5400000" flipV="1">
            <a:off x="7744357" y="626937"/>
            <a:ext cx="3054238" cy="271855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6F47ED-8358-96CA-7C54-57FDE6A815D0}"/>
              </a:ext>
            </a:extLst>
          </p:cNvPr>
          <p:cNvSpPr txBox="1"/>
          <p:nvPr/>
        </p:nvSpPr>
        <p:spPr>
          <a:xfrm>
            <a:off x="1562511" y="782397"/>
            <a:ext cx="23520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Continuous integration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D13FF1-7315-B331-7C12-AB7B9A4F34E1}"/>
              </a:ext>
            </a:extLst>
          </p:cNvPr>
          <p:cNvSpPr txBox="1"/>
          <p:nvPr/>
        </p:nvSpPr>
        <p:spPr>
          <a:xfrm>
            <a:off x="8570691" y="827978"/>
            <a:ext cx="23520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Continuous integration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3E856-3568-6F83-85F5-598D0019F1B1}"/>
              </a:ext>
            </a:extLst>
          </p:cNvPr>
          <p:cNvSpPr/>
          <p:nvPr/>
        </p:nvSpPr>
        <p:spPr>
          <a:xfrm>
            <a:off x="7237756" y="4933002"/>
            <a:ext cx="2858595" cy="7258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values.yaml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Consolas"/>
            </a:endParaRP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image: image-URI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BCD361C-A7E2-458C-52A7-D6E9B86A9327}"/>
              </a:ext>
            </a:extLst>
          </p:cNvPr>
          <p:cNvSpPr/>
          <p:nvPr/>
        </p:nvSpPr>
        <p:spPr>
          <a:xfrm>
            <a:off x="5939191" y="5297475"/>
            <a:ext cx="1379157" cy="2896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ABD0A-B2C2-6A59-5D27-6F23444D5EC5}"/>
              </a:ext>
            </a:extLst>
          </p:cNvPr>
          <p:cNvSpPr txBox="1"/>
          <p:nvPr/>
        </p:nvSpPr>
        <p:spPr>
          <a:xfrm>
            <a:off x="4080919" y="1875857"/>
            <a:ext cx="41662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Running Container Instance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C6843A-CCDA-081F-3459-0594BE85A55B}"/>
              </a:ext>
            </a:extLst>
          </p:cNvPr>
          <p:cNvSpPr/>
          <p:nvPr/>
        </p:nvSpPr>
        <p:spPr>
          <a:xfrm>
            <a:off x="6223855" y="2300638"/>
            <a:ext cx="1611686" cy="81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st.cmd</a:t>
            </a:r>
          </a:p>
          <a:p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ioc.db</a:t>
            </a: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2B95AC3F-FF9A-69AC-AEB9-3236B413F5FF}"/>
              </a:ext>
            </a:extLst>
          </p:cNvPr>
          <p:cNvSpPr/>
          <p:nvPr/>
        </p:nvSpPr>
        <p:spPr>
          <a:xfrm rot="-5400000">
            <a:off x="5905571" y="3536544"/>
            <a:ext cx="1637297" cy="62393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E26AE81-0520-1FC0-5AF0-AAF753AB4C41}"/>
              </a:ext>
            </a:extLst>
          </p:cNvPr>
          <p:cNvSpPr/>
          <p:nvPr/>
        </p:nvSpPr>
        <p:spPr>
          <a:xfrm>
            <a:off x="7086599" y="4313171"/>
            <a:ext cx="239306" cy="53528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FA7EEF-4BAD-AEC2-C00D-FFB364C13DB9}"/>
              </a:ext>
            </a:extLst>
          </p:cNvPr>
          <p:cNvSpPr/>
          <p:nvPr/>
        </p:nvSpPr>
        <p:spPr>
          <a:xfrm>
            <a:off x="3750813" y="3662829"/>
            <a:ext cx="2172165" cy="2016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/epics/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  <a:cs typeface="Calibri"/>
            </a:endParaRP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ioc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/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lib/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dbd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bin/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cs typeface="Calibri"/>
              </a:rPr>
              <a:t>      configure/           ...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800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ACC24D-E5BB-5CFC-FFF8-BA3F61774ECA}"/>
              </a:ext>
            </a:extLst>
          </p:cNvPr>
          <p:cNvSpPr txBox="1"/>
          <p:nvPr/>
        </p:nvSpPr>
        <p:spPr>
          <a:xfrm>
            <a:off x="2299587" y="1789637"/>
            <a:ext cx="9064171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3" indent="-285750">
              <a:buFont typeface="Arial"/>
              <a:buChar char="•"/>
            </a:pPr>
            <a:endParaRPr lang="en-US" sz="2000" b="1">
              <a:cs typeface="Arial"/>
            </a:endParaRPr>
          </a:p>
          <a:p>
            <a:pPr marL="228600" lvl="1" indent="-228600">
              <a:buFont typeface="Arial,Sans-Serif"/>
              <a:buChar char="•"/>
            </a:pPr>
            <a:r>
              <a:rPr lang="en-US" sz="2000" b="1" err="1">
                <a:cs typeface="Calibri"/>
              </a:rPr>
              <a:t>ec</a:t>
            </a:r>
            <a:r>
              <a:rPr lang="en-US" sz="2000" b="1">
                <a:cs typeface="Calibri"/>
              </a:rPr>
              <a:t> –</a:t>
            </a:r>
            <a:r>
              <a:rPr lang="en-US" sz="2000">
                <a:cs typeface="Calibri"/>
              </a:rPr>
              <a:t> </a:t>
            </a:r>
            <a:r>
              <a:rPr lang="en-US" sz="2000" i="1">
                <a:cs typeface="Calibri"/>
              </a:rPr>
              <a:t>edge containers</a:t>
            </a:r>
            <a:r>
              <a:rPr lang="en-US" sz="2000">
                <a:cs typeface="Calibri"/>
              </a:rPr>
              <a:t> CLI for developers</a:t>
            </a:r>
          </a:p>
          <a:p>
            <a:pPr marL="685800" lvl="2" indent="-228600">
              <a:buFont typeface="Arial,Sans-Serif"/>
              <a:buChar char="•"/>
            </a:pPr>
            <a:r>
              <a:rPr lang="en-US" sz="2000">
                <a:cs typeface="Calibri"/>
              </a:rPr>
              <a:t>Runs </a:t>
            </a:r>
            <a:r>
              <a:rPr lang="en-US" sz="2000" b="1">
                <a:cs typeface="Calibri"/>
              </a:rPr>
              <a:t>outside the container</a:t>
            </a:r>
            <a:r>
              <a:rPr lang="en-US" sz="2000">
                <a:cs typeface="Calibri"/>
              </a:rPr>
              <a:t> </a:t>
            </a:r>
          </a:p>
          <a:p>
            <a:pPr marL="1143000" lvl="3" indent="-228600">
              <a:buFont typeface="Arial,Sans-Serif"/>
              <a:buChar char="•"/>
            </a:pPr>
            <a:r>
              <a:rPr lang="en-US" sz="2000">
                <a:cs typeface="Calibri"/>
              </a:rPr>
              <a:t>Deploying, monitoring and managing IOC Instances</a:t>
            </a:r>
          </a:p>
          <a:p>
            <a:pPr marL="1143000" lvl="3" indent="-228600">
              <a:buFont typeface="Arial,Sans-Serif"/>
              <a:buChar char="•"/>
            </a:pPr>
            <a:r>
              <a:rPr lang="en-US" sz="2000">
                <a:cs typeface="Calibri"/>
              </a:rPr>
              <a:t>Also used by Continuous Integration</a:t>
            </a:r>
            <a:endParaRPr lang="en-US">
              <a:cs typeface="Calibri"/>
            </a:endParaRPr>
          </a:p>
          <a:p>
            <a:pPr marL="1143000" lvl="3" indent="-228600">
              <a:buFont typeface="Arial,Sans-Serif"/>
              <a:buChar char="•"/>
            </a:pPr>
            <a:r>
              <a:rPr lang="en-US" sz="2000">
                <a:cs typeface="Calibri"/>
              </a:rPr>
              <a:t>CLI tool is a wrapper around </a:t>
            </a:r>
            <a:r>
              <a:rPr lang="en-US" sz="2000" err="1">
                <a:cs typeface="Calibri"/>
              </a:rPr>
              <a:t>kubectl</a:t>
            </a:r>
            <a:r>
              <a:rPr lang="en-US" sz="2000">
                <a:cs typeface="Calibri"/>
              </a:rPr>
              <a:t>, Docker/</a:t>
            </a:r>
            <a:r>
              <a:rPr lang="en-US" sz="2000" err="1">
                <a:cs typeface="Calibri"/>
              </a:rPr>
              <a:t>podman</a:t>
            </a:r>
            <a:r>
              <a:rPr lang="en-US" sz="2000">
                <a:cs typeface="Calibri"/>
              </a:rPr>
              <a:t>, Helm and git - </a:t>
            </a:r>
            <a:r>
              <a:rPr lang="en-US" sz="2000" b="1">
                <a:cs typeface="Calibri"/>
              </a:rPr>
              <a:t>simplifies Bash Scripts</a:t>
            </a:r>
            <a:endParaRPr lang="en-US">
              <a:cs typeface="Calibri"/>
            </a:endParaRPr>
          </a:p>
          <a:p>
            <a:pPr marL="228600" lvl="1" indent="-228600">
              <a:buFont typeface="Arial"/>
              <a:buChar char="•"/>
            </a:pPr>
            <a:endParaRPr lang="en-US" sz="2000" b="1">
              <a:cs typeface="Arial"/>
            </a:endParaRPr>
          </a:p>
          <a:p>
            <a:pPr marL="228600" lvl="1" indent="-228600">
              <a:buFont typeface="Arial"/>
              <a:buChar char="•"/>
            </a:pPr>
            <a:r>
              <a:rPr lang="en-US" sz="2000" b="1" err="1">
                <a:cs typeface="Arial"/>
              </a:rPr>
              <a:t>ibek</a:t>
            </a:r>
            <a:r>
              <a:rPr lang="en-US" sz="2000" b="1">
                <a:cs typeface="Arial"/>
              </a:rPr>
              <a:t> –</a:t>
            </a:r>
            <a:r>
              <a:rPr lang="en-US" sz="2000">
                <a:cs typeface="Arial"/>
              </a:rPr>
              <a:t> IOC builder for EPICS and Kubernetes</a:t>
            </a:r>
            <a:endParaRPr lang="en-US">
              <a:cs typeface="Calibri"/>
            </a:endParaRPr>
          </a:p>
          <a:p>
            <a:pPr marL="685800" lvl="2" indent="-228600">
              <a:buFont typeface="Arial"/>
              <a:buChar char="•"/>
            </a:pPr>
            <a:r>
              <a:rPr lang="en-US" sz="2000">
                <a:cs typeface="Arial"/>
              </a:rPr>
              <a:t>Runs </a:t>
            </a:r>
            <a:r>
              <a:rPr lang="en-US" sz="2000" b="1">
                <a:cs typeface="Arial"/>
              </a:rPr>
              <a:t>inside the container</a:t>
            </a:r>
            <a:r>
              <a:rPr lang="en-US" sz="2000">
                <a:cs typeface="Arial"/>
              </a:rPr>
              <a:t> at build time</a:t>
            </a:r>
            <a:endParaRPr lang="en-US" sz="2000">
              <a:ea typeface="Calibri"/>
              <a:cs typeface="Arial"/>
            </a:endParaRPr>
          </a:p>
          <a:p>
            <a:pPr marL="1143000" lvl="3" indent="-228600">
              <a:buFont typeface="Arial"/>
              <a:buChar char="•"/>
            </a:pPr>
            <a:r>
              <a:rPr lang="en-US" sz="2000">
                <a:cs typeface="Arial"/>
              </a:rPr>
              <a:t>Helpers for building Support and Generic IOC in the container environment</a:t>
            </a:r>
            <a:endParaRPr lang="en-US" sz="2000">
              <a:ea typeface="Calibri"/>
              <a:cs typeface="Arial"/>
            </a:endParaRPr>
          </a:p>
          <a:p>
            <a:pPr marL="685800" lvl="2" indent="-228600">
              <a:buFont typeface="Arial"/>
              <a:buChar char="•"/>
            </a:pPr>
            <a:r>
              <a:rPr lang="en-US" sz="2000">
                <a:cs typeface="Arial"/>
              </a:rPr>
              <a:t>Runs inside the container at runtime startup</a:t>
            </a:r>
            <a:endParaRPr lang="en-US" sz="2000">
              <a:ea typeface="Calibri"/>
              <a:cs typeface="Arial"/>
            </a:endParaRPr>
          </a:p>
          <a:p>
            <a:pPr marL="1143000" lvl="3" indent="-228600">
              <a:buFont typeface="Arial"/>
              <a:buChar char="•"/>
            </a:pPr>
            <a:r>
              <a:rPr lang="en-US" sz="2000">
                <a:cs typeface="Arial"/>
              </a:rPr>
              <a:t>Makes IOC instance startup script and database from a YAML description</a:t>
            </a:r>
            <a:endParaRPr lang="en-US" sz="2000">
              <a:ea typeface="Calibri"/>
              <a:cs typeface="Arial"/>
            </a:endParaRPr>
          </a:p>
          <a:p>
            <a:pPr marL="914400" lvl="3"/>
            <a:endParaRPr lang="en-US" sz="2000">
              <a:ea typeface="Calibri"/>
              <a:cs typeface="Arial"/>
            </a:endParaRPr>
          </a:p>
          <a:p>
            <a:pPr marL="228600" lvl="1" indent="-228600">
              <a:buFont typeface="Arial"/>
              <a:buChar char="•"/>
            </a:pPr>
            <a:endParaRPr lang="en-US" sz="2000" b="1">
              <a:cs typeface="Arial"/>
            </a:endParaRPr>
          </a:p>
          <a:p>
            <a:pPr marL="914400" lvl="3"/>
            <a:endParaRPr lang="en-US" sz="2000">
              <a:ea typeface="Calibri"/>
              <a:cs typeface="Arial"/>
            </a:endParaRPr>
          </a:p>
          <a:p>
            <a:pPr marL="228600" lvl="1" indent="-22860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pic>
        <p:nvPicPr>
          <p:cNvPr id="3" name="Graphic 2" descr="Logo image">
            <a:extLst>
              <a:ext uri="{FF2B5EF4-FFF2-40B4-BE49-F238E27FC236}">
                <a16:creationId xmlns:a16="http://schemas.microsoft.com/office/drawing/2014/main" id="{02743532-2896-165D-8254-69EB681E7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1786" y="3998460"/>
            <a:ext cx="911678" cy="755650"/>
          </a:xfrm>
          <a:prstGeom prst="rect">
            <a:avLst/>
          </a:prstGeom>
        </p:spPr>
      </p:pic>
      <p:pic>
        <p:nvPicPr>
          <p:cNvPr id="4" name="Picture 3" descr="@epics-containers">
            <a:extLst>
              <a:ext uri="{FF2B5EF4-FFF2-40B4-BE49-F238E27FC236}">
                <a16:creationId xmlns:a16="http://schemas.microsoft.com/office/drawing/2014/main" id="{0B9CEE66-643E-0386-39AA-8039E4AC7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412" y="1967461"/>
            <a:ext cx="816429" cy="8164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81C1614-D2E1-E29C-7B37-0DA6CB48FFA5}"/>
              </a:ext>
            </a:extLst>
          </p:cNvPr>
          <p:cNvSpPr txBox="1">
            <a:spLocks/>
          </p:cNvSpPr>
          <p:nvPr/>
        </p:nvSpPr>
        <p:spPr>
          <a:xfrm>
            <a:off x="838200" y="915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cs typeface="Calibri Light"/>
              </a:rPr>
              <a:t>Supporting Tools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140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42"/>
            <a:ext cx="10515600" cy="1325563"/>
          </a:xfrm>
        </p:spPr>
        <p:txBody>
          <a:bodyPr/>
          <a:lstStyle/>
          <a:p>
            <a:pPr algn="ctr"/>
            <a:r>
              <a:rPr lang="en-US" sz="4800" b="1">
                <a:cs typeface="Calibri Light"/>
              </a:rPr>
              <a:t>How to make an IOC Instance</a:t>
            </a:r>
            <a:r>
              <a:rPr lang="en-US" b="1">
                <a:cs typeface="Calibri Light"/>
              </a:rPr>
              <a:t>?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F6490-B8C2-15C6-5887-A2852E861304}"/>
              </a:ext>
            </a:extLst>
          </p:cNvPr>
          <p:cNvSpPr txBox="1"/>
          <p:nvPr/>
        </p:nvSpPr>
        <p:spPr>
          <a:xfrm>
            <a:off x="8394713" y="2288444"/>
            <a:ext cx="339198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cs typeface="Calibri"/>
              </a:rPr>
              <a:t>A helm chart values override file for the beamline helm chart. The only required field is the URL of the </a:t>
            </a:r>
          </a:p>
          <a:p>
            <a:r>
              <a:rPr lang="en-US" sz="1600" i="1">
                <a:cs typeface="Calibri"/>
              </a:rPr>
              <a:t>Generic IOC to use.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EF359-3775-0BB4-96DB-F1D33C14409C}"/>
              </a:ext>
            </a:extLst>
          </p:cNvPr>
          <p:cNvSpPr txBox="1"/>
          <p:nvPr/>
        </p:nvSpPr>
        <p:spPr>
          <a:xfrm>
            <a:off x="6862996" y="4258125"/>
            <a:ext cx="294930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cs typeface="Calibri"/>
              </a:rPr>
              <a:t>An </a:t>
            </a:r>
            <a:r>
              <a:rPr lang="en-US" sz="1600" b="1" i="1" err="1">
                <a:cs typeface="Calibri"/>
              </a:rPr>
              <a:t>ibek</a:t>
            </a:r>
            <a:r>
              <a:rPr lang="en-US" sz="1600" b="1" i="1">
                <a:cs typeface="Calibri"/>
              </a:rPr>
              <a:t> </a:t>
            </a:r>
            <a:r>
              <a:rPr lang="en-US" sz="1600" i="1">
                <a:cs typeface="Calibri"/>
              </a:rPr>
              <a:t>IOC YAML file listing the support entities that we want to </a:t>
            </a:r>
            <a:endParaRPr lang="en-US">
              <a:cs typeface="Calibri"/>
            </a:endParaRPr>
          </a:p>
          <a:p>
            <a:r>
              <a:rPr lang="en-US" sz="1600" i="1">
                <a:cs typeface="Calibri"/>
              </a:rPr>
              <a:t>instantiate for this IOC instance.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F8073-90FD-B34B-506E-2B5D0906028F}"/>
              </a:ext>
            </a:extLst>
          </p:cNvPr>
          <p:cNvSpPr txBox="1"/>
          <p:nvPr/>
        </p:nvSpPr>
        <p:spPr>
          <a:xfrm>
            <a:off x="6865753" y="5217539"/>
            <a:ext cx="55596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2. Deploy the IOC instance:</a:t>
            </a:r>
            <a:endParaRPr lang="en-US" b="1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Tag and push the beamline repo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err="1">
                <a:latin typeface="Consolas"/>
                <a:cs typeface="Calibri"/>
              </a:rPr>
              <a:t>ec</a:t>
            </a:r>
            <a:r>
              <a:rPr lang="en-US" b="1">
                <a:latin typeface="Consolas"/>
                <a:cs typeface="Calibri"/>
              </a:rPr>
              <a:t> deploy bl45p-ea-ioc-01 2023.11.1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5D76F-0DEA-BEC7-982D-6EECB23DC67D}"/>
              </a:ext>
            </a:extLst>
          </p:cNvPr>
          <p:cNvSpPr txBox="1"/>
          <p:nvPr/>
        </p:nvSpPr>
        <p:spPr>
          <a:xfrm>
            <a:off x="83383" y="690880"/>
            <a:ext cx="378750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1. Create a beamline repo</a:t>
            </a:r>
            <a:endParaRPr lang="en-US" b="1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Using </a:t>
            </a:r>
            <a:r>
              <a:rPr lang="en-US" b="1">
                <a:cs typeface="Calibri"/>
                <a:hlinkClick r:id="rId4"/>
              </a:rPr>
              <a:t>copier</a:t>
            </a:r>
            <a:r>
              <a:rPr lang="en-US" b="1">
                <a:cs typeface="Calibri"/>
              </a:rPr>
              <a:t> </a:t>
            </a:r>
            <a:r>
              <a:rPr lang="en-US">
                <a:cs typeface="Calibri"/>
              </a:rPr>
              <a:t>template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add a subfolder to `services`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create new IOC Instance config</a:t>
            </a:r>
            <a:endParaRPr lang="en-US">
              <a:ea typeface="Calibri"/>
              <a:cs typeface="Calibri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0A55AB-EE5A-44E3-69C0-A63217EE5C74}"/>
              </a:ext>
            </a:extLst>
          </p:cNvPr>
          <p:cNvCxnSpPr/>
          <p:nvPr/>
        </p:nvCxnSpPr>
        <p:spPr>
          <a:xfrm flipV="1">
            <a:off x="3850038" y="941781"/>
            <a:ext cx="1928805" cy="9329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60A87845-DCC7-2DF4-CD5D-83F4AA04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771" y="785037"/>
            <a:ext cx="5761296" cy="1380461"/>
          </a:xfrm>
          <a:prstGeom prst="rect">
            <a:avLst/>
          </a:prstGeom>
        </p:spPr>
      </p:pic>
      <p:pic>
        <p:nvPicPr>
          <p:cNvPr id="5" name="Picture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EFEF5AFF-E9E5-951F-4BB2-DFB97BBE2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" y="2045513"/>
            <a:ext cx="6867525" cy="481136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7F3481-E96D-765A-1AA5-3192BF67464E}"/>
              </a:ext>
            </a:extLst>
          </p:cNvPr>
          <p:cNvCxnSpPr>
            <a:cxnSpLocks/>
          </p:cNvCxnSpPr>
          <p:nvPr/>
        </p:nvCxnSpPr>
        <p:spPr>
          <a:xfrm flipH="1">
            <a:off x="3750561" y="1911228"/>
            <a:ext cx="40534" cy="381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9250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42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ea typeface="Calibri Light"/>
                <a:cs typeface="Calibri Light"/>
              </a:rPr>
              <a:t>edge-containers-cli in action</a:t>
            </a:r>
          </a:p>
        </p:txBody>
      </p:sp>
      <p:pic>
        <p:nvPicPr>
          <p:cNvPr id="3" name="edge-containers ">
            <a:hlinkClick r:id="" action="ppaction://media"/>
            <a:extLst>
              <a:ext uri="{FF2B5EF4-FFF2-40B4-BE49-F238E27FC236}">
                <a16:creationId xmlns:a16="http://schemas.microsoft.com/office/drawing/2014/main" id="{CAC093A7-C9F1-CC0C-08AB-71B56D7192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1383" y="926056"/>
            <a:ext cx="9069234" cy="51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42"/>
            <a:ext cx="10515600" cy="1325563"/>
          </a:xfrm>
        </p:spPr>
        <p:txBody>
          <a:bodyPr/>
          <a:lstStyle/>
          <a:p>
            <a:pPr algn="ctr"/>
            <a:r>
              <a:rPr lang="en-US" sz="4800" b="1">
                <a:cs typeface="Calibri Light"/>
              </a:rPr>
              <a:t>How to make a Generic IOC</a:t>
            </a:r>
            <a:r>
              <a:rPr lang="en-US" b="1">
                <a:cs typeface="Calibri Light"/>
              </a:rPr>
              <a:t>?</a:t>
            </a:r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EF359-3775-0BB4-96DB-F1D33C14409C}"/>
              </a:ext>
            </a:extLst>
          </p:cNvPr>
          <p:cNvSpPr txBox="1"/>
          <p:nvPr/>
        </p:nvSpPr>
        <p:spPr>
          <a:xfrm>
            <a:off x="1611172" y="4945388"/>
            <a:ext cx="294930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cs typeface="Calibri"/>
              </a:rPr>
              <a:t>To make a new generic IOC add the additional support modules required to the template </a:t>
            </a:r>
            <a:r>
              <a:rPr lang="en-US" sz="1600" i="1" err="1">
                <a:cs typeface="Calibri"/>
              </a:rPr>
              <a:t>Dockerfile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F8073-90FD-B34B-506E-2B5D0906028F}"/>
              </a:ext>
            </a:extLst>
          </p:cNvPr>
          <p:cNvSpPr txBox="1"/>
          <p:nvPr/>
        </p:nvSpPr>
        <p:spPr>
          <a:xfrm>
            <a:off x="107896" y="2631153"/>
            <a:ext cx="42519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2. Deploy Generic IOC to your container registry:</a:t>
            </a:r>
            <a:endParaRPr lang="en-US" b="1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Tag and push the generic IOC repo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CI builds image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5D76F-0DEA-BEC7-982D-6EECB23DC67D}"/>
              </a:ext>
            </a:extLst>
          </p:cNvPr>
          <p:cNvSpPr txBox="1"/>
          <p:nvPr/>
        </p:nvSpPr>
        <p:spPr>
          <a:xfrm>
            <a:off x="37009" y="1256937"/>
            <a:ext cx="42737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1. Create a Generic IOC repo </a:t>
            </a:r>
            <a:endParaRPr lang="en-US" b="1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using Copier template on GitHub 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edit </a:t>
            </a:r>
            <a:r>
              <a:rPr lang="en-US" err="1">
                <a:cs typeface="Calibri"/>
              </a:rPr>
              <a:t>Dockerfile</a:t>
            </a:r>
            <a:r>
              <a:rPr lang="en-US">
                <a:cs typeface="Calibri"/>
              </a:rPr>
              <a:t> and ReadMe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9B52535-0348-2E00-7CFD-2B09957B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1" r="5973" b="-152"/>
          <a:stretch/>
        </p:blipFill>
        <p:spPr>
          <a:xfrm>
            <a:off x="4462133" y="1259504"/>
            <a:ext cx="7618850" cy="52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313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353A-BEB4-421B-824E-96FFAC81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42"/>
            <a:ext cx="10515600" cy="1325563"/>
          </a:xfrm>
        </p:spPr>
        <p:txBody>
          <a:bodyPr/>
          <a:lstStyle/>
          <a:p>
            <a:pPr algn="ctr"/>
            <a:r>
              <a:rPr lang="en-US" sz="4800" b="1">
                <a:cs typeface="Calibri Light"/>
              </a:rPr>
              <a:t>How to Add a new Support Module</a:t>
            </a:r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EF359-3775-0BB4-96DB-F1D33C14409C}"/>
              </a:ext>
            </a:extLst>
          </p:cNvPr>
          <p:cNvSpPr txBox="1"/>
          <p:nvPr/>
        </p:nvSpPr>
        <p:spPr>
          <a:xfrm>
            <a:off x="1333806" y="5094387"/>
            <a:ext cx="294930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cs typeface="Calibri"/>
              </a:rPr>
              <a:t>Install.sh example for </a:t>
            </a:r>
            <a:r>
              <a:rPr lang="en-US" sz="1600" i="1" err="1">
                <a:cs typeface="Calibri"/>
              </a:rPr>
              <a:t>ADSimDetector</a:t>
            </a:r>
            <a:r>
              <a:rPr lang="en-US" sz="1600" i="1">
                <a:cs typeface="Calibri"/>
              </a:rPr>
              <a:t>. Most install.sh would look identical to this but </a:t>
            </a:r>
            <a:endParaRPr lang="en-US">
              <a:cs typeface="Calibri" panose="020F0502020204030204"/>
            </a:endParaRPr>
          </a:p>
          <a:p>
            <a:r>
              <a:rPr lang="en-US" sz="1600" i="1">
                <a:cs typeface="Calibri"/>
              </a:rPr>
              <a:t>You can add custom steps as </a:t>
            </a:r>
          </a:p>
          <a:p>
            <a:r>
              <a:rPr lang="en-US" sz="1600" i="1">
                <a:cs typeface="Calibri"/>
              </a:rPr>
              <a:t>Needed.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F8073-90FD-B34B-506E-2B5D0906028F}"/>
              </a:ext>
            </a:extLst>
          </p:cNvPr>
          <p:cNvSpPr txBox="1"/>
          <p:nvPr/>
        </p:nvSpPr>
        <p:spPr>
          <a:xfrm>
            <a:off x="37012" y="2817223"/>
            <a:ext cx="42519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2. Add a new install.sh file:</a:t>
            </a:r>
            <a:endParaRPr lang="en-US" b="1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Use the new support in your Generic IOC </a:t>
            </a:r>
            <a:r>
              <a:rPr lang="en-US" err="1">
                <a:cs typeface="Calibri"/>
              </a:rPr>
              <a:t>Dockerfile</a:t>
            </a:r>
            <a:endParaRPr lang="en-US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5D76F-0DEA-BEC7-982D-6EECB23DC67D}"/>
              </a:ext>
            </a:extLst>
          </p:cNvPr>
          <p:cNvSpPr txBox="1"/>
          <p:nvPr/>
        </p:nvSpPr>
        <p:spPr>
          <a:xfrm>
            <a:off x="37009" y="1256937"/>
            <a:ext cx="42737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1. Add a folder in the </a:t>
            </a:r>
            <a:r>
              <a:rPr lang="en-US" b="1" err="1">
                <a:cs typeface="Calibri"/>
              </a:rPr>
              <a:t>ibek</a:t>
            </a:r>
            <a:r>
              <a:rPr lang="en-US" b="1">
                <a:cs typeface="Calibri"/>
              </a:rPr>
              <a:t>-support repo</a:t>
            </a:r>
            <a:endParaRPr lang="en-US" b="1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Shared </a:t>
            </a:r>
            <a:r>
              <a:rPr lang="en-US" err="1">
                <a:cs typeface="Calibri"/>
              </a:rPr>
              <a:t>ibek</a:t>
            </a:r>
            <a:r>
              <a:rPr lang="en-US">
                <a:cs typeface="Calibri"/>
              </a:rPr>
              <a:t>-support on GitHub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Or private </a:t>
            </a:r>
            <a:r>
              <a:rPr lang="en-US" err="1">
                <a:cs typeface="Calibri"/>
              </a:rPr>
              <a:t>ibek</a:t>
            </a:r>
            <a:r>
              <a:rPr lang="en-US">
                <a:cs typeface="Calibri"/>
              </a:rPr>
              <a:t>-support per facility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2E9C16F-E1C6-7048-E106-8E40DA6D6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7" t="11804" r="2093" b="9203"/>
          <a:stretch/>
        </p:blipFill>
        <p:spPr>
          <a:xfrm>
            <a:off x="4506517" y="959567"/>
            <a:ext cx="7492918" cy="49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849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_x0028_test_x0029_ xmlns="4efff595-9748-44a8-a7f7-a5326e5a18d5">
      <Url xsi:nil="true"/>
      <Description xsi:nil="true"/>
    </link_x0028_test_x0029_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8A8B91A78D84A8E4E740900E5BBAE" ma:contentTypeVersion="13" ma:contentTypeDescription="Create a new document." ma:contentTypeScope="" ma:versionID="6cf4799b555a9f21e227c8ce718ee1d0">
  <xsd:schema xmlns:xsd="http://www.w3.org/2001/XMLSchema" xmlns:xs="http://www.w3.org/2001/XMLSchema" xmlns:p="http://schemas.microsoft.com/office/2006/metadata/properties" xmlns:ns2="4efff595-9748-44a8-a7f7-a5326e5a18d5" xmlns:ns3="b9e61a8e-ce37-4f6f-ab37-54558243974f" targetNamespace="http://schemas.microsoft.com/office/2006/metadata/properties" ma:root="true" ma:fieldsID="1122e55ee601cc000843ee37a8e3b82d" ns2:_="" ns3:_="">
    <xsd:import namespace="4efff595-9748-44a8-a7f7-a5326e5a18d5"/>
    <xsd:import namespace="b9e61a8e-ce37-4f6f-ab37-5455824397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ink_x0028_test_x0029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ff595-9748-44a8-a7f7-a5326e5a18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ink_x0028_test_x0029_" ma:index="20" nillable="true" ma:displayName="link (test)" ma:format="Hyperlink" ma:internalName="link_x0028_test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61a8e-ce37-4f6f-ab37-5455824397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440920-8707-4BEF-9203-A5F303816824}">
  <ds:schemaRefs>
    <ds:schemaRef ds:uri="4efff595-9748-44a8-a7f7-a5326e5a18d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0C8B63C-74AF-4337-A7A0-88355C569C5C}">
  <ds:schemaRefs>
    <ds:schemaRef ds:uri="4efff595-9748-44a8-a7f7-a5326e5a18d5"/>
    <ds:schemaRef ds:uri="b9e61a8e-ce37-4f6f-ab37-5455824397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B9EE8B-AF86-4B5B-9A7A-74D8528F9F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epics-containers</vt:lpstr>
      <vt:lpstr>epics-containers?</vt:lpstr>
      <vt:lpstr>PowerPoint Presentation</vt:lpstr>
      <vt:lpstr>How?</vt:lpstr>
      <vt:lpstr>PowerPoint Presentation</vt:lpstr>
      <vt:lpstr>How to make an IOC Instance?</vt:lpstr>
      <vt:lpstr>edge-containers-cli in action</vt:lpstr>
      <vt:lpstr>How to make a Generic IOC?</vt:lpstr>
      <vt:lpstr>How to Add a new Support Module</vt:lpstr>
      <vt:lpstr>PowerPoint Presentation</vt:lpstr>
      <vt:lpstr>Need for Developer Containers</vt:lpstr>
      <vt:lpstr>BL46p test rig "beamline in a box" and beamline K8S cluster</vt:lpstr>
      <vt:lpstr>Containerising device on beamline: oxcs700</vt:lpstr>
      <vt:lpstr>The future: MXBridge and DLS wide</vt:lpstr>
      <vt:lpstr>Thanks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Matthews</dc:creator>
  <cp:revision>2</cp:revision>
  <dcterms:created xsi:type="dcterms:W3CDTF">2017-11-16T11:38:27Z</dcterms:created>
  <dcterms:modified xsi:type="dcterms:W3CDTF">2024-04-11T00:41:11Z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0x010100F1A8A8B91A78D84A8E4E740900E5BBAE</vt:lpwstr>
  </property>
</Properties>
</file>