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97" r:id="rId3"/>
    <p:sldId id="671" r:id="rId4"/>
    <p:sldId id="647" r:id="rId5"/>
    <p:sldId id="683" r:id="rId6"/>
    <p:sldId id="684" r:id="rId7"/>
    <p:sldId id="685" r:id="rId8"/>
    <p:sldId id="672" r:id="rId9"/>
    <p:sldId id="686" r:id="rId10"/>
    <p:sldId id="673" r:id="rId11"/>
    <p:sldId id="674" r:id="rId12"/>
    <p:sldId id="676" r:id="rId13"/>
    <p:sldId id="675" r:id="rId14"/>
    <p:sldId id="677" r:id="rId15"/>
    <p:sldId id="678" r:id="rId16"/>
    <p:sldId id="679" r:id="rId17"/>
    <p:sldId id="680" r:id="rId18"/>
    <p:sldId id="681" r:id="rId19"/>
    <p:sldId id="682" r:id="rId20"/>
    <p:sldId id="642" r:id="rId21"/>
    <p:sldId id="648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79BA"/>
    <a:srgbClr val="4D5E68"/>
    <a:srgbClr val="2A3454"/>
    <a:srgbClr val="C0C0C0"/>
    <a:srgbClr val="777777"/>
    <a:srgbClr val="5F5F5F"/>
    <a:srgbClr val="3E4C5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86486" autoAdjust="0"/>
  </p:normalViewPr>
  <p:slideViewPr>
    <p:cSldViewPr>
      <p:cViewPr varScale="1">
        <p:scale>
          <a:sx n="85" d="100"/>
          <a:sy n="85" d="100"/>
        </p:scale>
        <p:origin x="6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EC23304-08D0-466B-95B0-922593CD5E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9C0354-68AC-4025-9AF5-8B75BD77F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1EA34CF-6747-41F7-BE5D-27B64CD46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47E74F2-F8C1-4FF6-9457-87CB3C81E5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AAD3B4-54BF-41BF-980E-3B2CD69322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7A83858-FCF9-42B9-8B0C-A915E26B7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DA05F0-45BA-4358-95E9-11209B9ABA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D2A361-0CF8-4D69-90EF-73BA9DD21A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9EFEB3F-AF50-48B9-A2E8-BB28E12184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FA39DAA2-765B-4064-8AB6-9DD38E615B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D654FD2B-2F19-4D16-B3AD-3FA134457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3430C3-BA70-47EE-801F-1284A4F00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">
            <a:extLst>
              <a:ext uri="{FF2B5EF4-FFF2-40B4-BE49-F238E27FC236}">
                <a16:creationId xmlns:a16="http://schemas.microsoft.com/office/drawing/2014/main" id="{85DB742D-21BA-4257-B98B-66B713B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8374D3F-DF31-4EBC-8731-2293050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" name="Picture 6" descr="CSSppt母板首页">
            <a:extLst>
              <a:ext uri="{FF2B5EF4-FFF2-40B4-BE49-F238E27FC236}">
                <a16:creationId xmlns:a16="http://schemas.microsoft.com/office/drawing/2014/main" id="{0BFFC0D4-EF9B-49AE-81F1-8A8B2280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  <a:noFill/>
        </p:spPr>
        <p:txBody>
          <a:bodyPr/>
          <a:lstStyle>
            <a:lvl1pPr algn="ctr">
              <a:defRPr sz="3600" b="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1338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E95A51-159B-44EF-831F-D53843C94C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4167-DA94-473C-8E2C-D56C3573646D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5699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838200"/>
            <a:ext cx="26670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838200"/>
            <a:ext cx="77978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BB511DB-7A57-4241-8158-4BAAADDD05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FD44-FAC5-45D5-874B-73C6A57EBB8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1586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>
            <a:extLst>
              <a:ext uri="{FF2B5EF4-FFF2-40B4-BE49-F238E27FC236}">
                <a16:creationId xmlns:a16="http://schemas.microsoft.com/office/drawing/2014/main" id="{EE821673-BD3C-4454-9983-8C5722FE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1FEF96C-E93C-4D13-9DEC-64901AAA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82454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EA14E-9A81-42D3-802B-B4DFFBA97F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A0D3-592F-4E49-977B-DD079D92A3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23291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0B8185-A272-42F2-9627-E09F716EF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9A87-073E-467E-AD3A-91477E3DC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7230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AFE10-E1D9-4B87-8D68-F3FFB25681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21E5-99E3-4B3E-8F61-FA8B216EAA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1255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360D7-7AD3-49B1-9E19-0E25E2628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71F4-BC8D-425D-88BE-C01AF8D968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7323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AE721-1DE9-4094-B0E1-6808B814A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36CC-ABA6-4DD6-881E-8925BE06A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66447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CA966F-C5AF-461A-A040-9120284172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A9C-D145-4E4F-8143-57F041EE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3855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52074-F69B-46D0-8FFE-4F2232B1DF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45D-52A5-4DB8-9F99-5267E497B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330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C6414D0-EF98-4A91-BE6E-08557B9325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4137-0A92-4A85-8271-AB30BAF9FCD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368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C094C-45B2-4F78-BB93-4B255A544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F48A-6458-4CF3-BAD6-905584A4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5859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8DB9BA-44A2-48B6-9996-E6E4C3B42A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4C94-F80A-4CDE-AE40-1773C30F9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814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BAEC1-C9A5-4033-8247-0B47CBF6D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7B25-7213-454C-9FCB-F82DC67A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074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339418" y="14478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339418" y="40005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437AE-34D1-4B1D-848C-F39296497C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EAA-FCEE-4F89-BB3A-FF4B8A3B8A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2894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2800" y="1447800"/>
            <a:ext cx="10852151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464FDE-9618-4A72-84D8-D6B38DDD7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076C-1A0E-426B-ABFF-3863F8B9B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83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2449F5-1A72-4A3E-A7E0-E487363457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DBD4-093A-4D0B-A527-09030C8E63F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203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426599A-7CE8-47A5-9BE6-5DF7808A81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E192-BE7B-45A3-BA77-8D7521CDE10E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556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F4784B0-E546-431B-83D7-632568653A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6FF0-1A9A-4B55-872E-E0AC3C8F9635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874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7781AA7-46A3-4387-8622-FB70B55B2A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4678-6D6B-4FDD-88A2-8865300CB284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531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8BB9C04C-B7F5-4319-BBDE-2A3ED93FD3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ED36-A59D-45CC-98FC-AFD40FAADDC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7139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47C5F46-CC74-4410-A5FB-8E1F463214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77E3-B122-4EFA-932E-92BAF01B8BA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1611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FC4B264-07BC-4528-8BCC-FE54BFAB7D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1C0F-F1AB-4C0E-9D7B-28AFC4223681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726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SSppt母板正文">
            <a:extLst>
              <a:ext uri="{FF2B5EF4-FFF2-40B4-BE49-F238E27FC236}">
                <a16:creationId xmlns:a16="http://schemas.microsoft.com/office/drawing/2014/main" id="{91062318-3C3E-46FF-B95B-D6C25DB1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D78B067-B28A-49EC-8FA2-90146174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106680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05EA7BAA-C1F0-4B9F-BFC3-3F568E941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46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8245" name="Rectangle 1029">
            <a:extLst>
              <a:ext uri="{FF2B5EF4-FFF2-40B4-BE49-F238E27FC236}">
                <a16:creationId xmlns:a16="http://schemas.microsoft.com/office/drawing/2014/main" id="{F93BAB2A-954A-4B23-A4BE-9BA34E0649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6400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299028A5-02DB-4AE4-82F8-BD10AC4AA35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  <p:sp>
        <p:nvSpPr>
          <p:cNvPr id="1030" name="Rectangle 1030">
            <a:extLst>
              <a:ext uri="{FF2B5EF4-FFF2-40B4-BE49-F238E27FC236}">
                <a16:creationId xmlns:a16="http://schemas.microsoft.com/office/drawing/2014/main" id="{8A6FEF10-B4AC-46C0-99DC-1CE110E3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4E7DE105-16FF-425C-A935-B91D2C74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13513"/>
            <a:ext cx="508000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   </a:t>
            </a:r>
            <a:fld id="{0879E6D6-67FB-4841-9B96-DE12FD4338F5}" type="datetime4">
              <a:rPr kumimoji="0" lang="en-US" altLang="zh-CN" sz="900" b="0" smtClean="0">
                <a:solidFill>
                  <a:schemeClr val="bg1"/>
                </a:solidFill>
                <a:latin typeface="Impact" pitchFamily="34" charset="0"/>
              </a:rPr>
              <a:pPr>
                <a:defRPr/>
              </a:pPr>
              <a:t>April 12, 2024</a:t>
            </a:fld>
            <a:endParaRPr kumimoji="0" lang="en-US" altLang="zh-CN" sz="900" b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32" name="Picture 1032" descr="CSSppt母板正文">
            <a:extLst>
              <a:ext uri="{FF2B5EF4-FFF2-40B4-BE49-F238E27FC236}">
                <a16:creationId xmlns:a16="http://schemas.microsoft.com/office/drawing/2014/main" id="{E4EAB376-6105-4EBE-803E-E3C0EA0A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85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2">
            <a:extLst>
              <a:ext uri="{FF2B5EF4-FFF2-40B4-BE49-F238E27FC236}">
                <a16:creationId xmlns:a16="http://schemas.microsoft.com/office/drawing/2014/main" id="{C528339E-91F9-4974-B5B1-2CEF4F85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25F3AFA-D44F-4339-8CBD-0374FE4D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29ADE9-5BF4-4CA0-86DB-EBE56F49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id="{F0A2516A-03B0-4A39-9C68-0044E6E42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4813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13CEF459-C958-4EC4-8FD2-4095944F5C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E24DABA-C7A3-4C47-B0B7-CC4823F4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DAA6CEC-5165-497F-B9DC-2B07E879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524625"/>
            <a:ext cx="5080000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900" b="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C9F880E0-3016-4018-9163-E0E89B611E65}" type="datetime4">
              <a:rPr kumimoji="0" lang="en-US" altLang="zh-CN" sz="900" b="0" smtClean="0">
                <a:solidFill>
                  <a:schemeClr val="bg1"/>
                </a:solidFill>
                <a:latin typeface="Impact" panose="020B0806030902050204" pitchFamily="34" charset="0"/>
              </a:rPr>
              <a:pPr>
                <a:defRPr/>
              </a:pPr>
              <a:t>April 12, 2024</a:t>
            </a:fld>
            <a:endParaRPr kumimoji="0" lang="zh-CN" altLang="en-US" sz="900" b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  <p:sldLayoutId id="2147486283" r:id="rId12"/>
    <p:sldLayoutId id="2147486284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clog2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hyperlink" Target="mailto:zhangyl@ihep.ac.cn" TargetMode="External"/><Relationship Id="rId5" Type="http://schemas.openxmlformats.org/officeDocument/2006/relationships/hyperlink" Target="mailto:wanglin@ihep.ac.cn" TargetMode="External"/><Relationship Id="rId4" Type="http://schemas.openxmlformats.org/officeDocument/2006/relationships/hyperlink" Target="https://github.com/wanglin86769/clog-mobi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73788/contributions/5045177/" TargetMode="External"/><Relationship Id="rId2" Type="http://schemas.openxmlformats.org/officeDocument/2006/relationships/hyperlink" Target="https://accelconf.web.cern.ch/icalepcs2019/papers/mopha158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365E4E-BC60-44E1-8384-8705BE5FD9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6763" y="260648"/>
            <a:ext cx="10658475" cy="1326009"/>
          </a:xfrm>
        </p:spPr>
        <p:txBody>
          <a:bodyPr/>
          <a:lstStyle/>
          <a:p>
            <a:pPr eaLnBrk="1" hangingPunct="1"/>
            <a:r>
              <a:rPr lang="en-US" altLang="zh-CN" sz="4400" b="0" dirty="0"/>
              <a:t>Application and Improvement of Clog 2.0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DF3C9-4BAF-45C3-98F0-1F9BE6734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3696" y="1628800"/>
            <a:ext cx="9502824" cy="352980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Lin Wang</a:t>
            </a:r>
          </a:p>
          <a:p>
            <a:pPr eaLnBrk="1" hangingPunct="1"/>
            <a:r>
              <a:rPr lang="en-US" altLang="zh-CN" sz="2400" dirty="0"/>
              <a:t>wanglin@ihep.ac.cn</a:t>
            </a:r>
          </a:p>
          <a:p>
            <a:pPr eaLnBrk="1" hangingPunct="1"/>
            <a:r>
              <a:rPr lang="en-US" altLang="zh-CN" sz="2400" dirty="0"/>
              <a:t>Controls Group, Accelerator System Division, CSNS</a:t>
            </a:r>
          </a:p>
          <a:p>
            <a:pPr eaLnBrk="1" hangingPunct="1"/>
            <a:r>
              <a:rPr lang="en-US" altLang="en-US" sz="2400" dirty="0"/>
              <a:t>Dongguan Campus of IHEP (Institute of High Energy Physics)</a:t>
            </a:r>
            <a:endParaRPr lang="en-US" altLang="zh-CN" sz="2400" dirty="0"/>
          </a:p>
          <a:p>
            <a:pPr eaLnBrk="1" hangingPunct="1"/>
            <a:endParaRPr lang="en-US" altLang="zh-CN" sz="1800" dirty="0"/>
          </a:p>
          <a:p>
            <a:pPr eaLnBrk="1" hangingPunct="1"/>
            <a:endParaRPr lang="en-US" altLang="zh-CN" sz="1800" dirty="0"/>
          </a:p>
          <a:p>
            <a:pPr eaLnBrk="1" hangingPunct="1"/>
            <a:r>
              <a:rPr lang="en-US" altLang="zh-CN" sz="1800" dirty="0"/>
              <a:t>EPICS Collaboration Meeting 2024</a:t>
            </a:r>
          </a:p>
          <a:p>
            <a:pPr eaLnBrk="1" hangingPunct="1"/>
            <a:r>
              <a:rPr lang="en-US" altLang="zh-CN" sz="1800" dirty="0"/>
              <a:t>Apr 15 – 18, 2024, hosted by the Pohang Accelerator Laboratory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7272337" cy="457200"/>
          </a:xfrm>
        </p:spPr>
        <p:txBody>
          <a:bodyPr/>
          <a:lstStyle/>
          <a:p>
            <a:r>
              <a:rPr lang="en-US" altLang="en-US" sz="2600" dirty="0"/>
              <a:t>Improvement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532831"/>
            <a:ext cx="11664999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B050"/>
                </a:solidFill>
              </a:rPr>
              <a:t>Improvements have been made according to the requirements of HEPS accelerator.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dirty="0"/>
              <a:t>#1. API token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#2. Change attachment storage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#3. Logbook admin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#4. Private logbook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#5. Attachment icons for Microsoft Word, Excel, PowerPoint and mp4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#6. Image attachment 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#7. Mobile web client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#8. Phoebus client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1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7272337" cy="457200"/>
          </a:xfrm>
        </p:spPr>
        <p:txBody>
          <a:bodyPr/>
          <a:lstStyle/>
          <a:p>
            <a:r>
              <a:rPr lang="en-US" altLang="zh-CN" sz="2600" dirty="0"/>
              <a:t>#1. API token generation</a:t>
            </a:r>
            <a:endParaRPr lang="en-US" altLang="en-US" sz="26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532831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API token instead of user credential can be used by other clients to write logs to backend API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Use case: Physics software at HEPS writes logs to Clog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431ECC-BB02-4CF8-9D3C-14FC53D1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11731"/>
            <a:ext cx="4426231" cy="36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27996A9-EF07-44EA-9E30-BBA602F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2492897"/>
            <a:ext cx="613388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CD9D8DD9-174F-46C3-A951-05A6D7DD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6237312"/>
            <a:ext cx="3168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API token generation page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B342937-1A42-4B6D-8BB9-F05634D6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6237312"/>
            <a:ext cx="33843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API token usage in Postman</a:t>
            </a:r>
          </a:p>
        </p:txBody>
      </p:sp>
    </p:spTree>
    <p:extLst>
      <p:ext uri="{BB962C8B-B14F-4D97-AF65-F5344CB8AC3E}">
        <p14:creationId xmlns:p14="http://schemas.microsoft.com/office/powerpoint/2010/main" val="39345722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7272337" cy="457200"/>
          </a:xfrm>
        </p:spPr>
        <p:txBody>
          <a:bodyPr/>
          <a:lstStyle/>
          <a:p>
            <a:r>
              <a:rPr lang="en-US" altLang="zh-CN" sz="2600" dirty="0"/>
              <a:t>#2. Change attachment storage strategy</a:t>
            </a:r>
            <a:endParaRPr lang="en-US" altLang="en-US" sz="26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484784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From MongoDB to file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Maximum document size for MongoDB (non </a:t>
            </a:r>
            <a:r>
              <a:rPr lang="en-US" altLang="zh-CN" sz="2000" dirty="0" err="1"/>
              <a:t>GridFS</a:t>
            </a:r>
            <a:r>
              <a:rPr lang="en-US" altLang="zh-CN" sz="2000" dirty="0"/>
              <a:t>) is 16 MB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0" y="6525344"/>
            <a:ext cx="404813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 dirty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C58BCC8-80D9-4814-92B6-65449549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420888"/>
            <a:ext cx="5616624" cy="37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AA0C77F-FCFF-4A78-B923-25A5785D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72" y="3058743"/>
            <a:ext cx="5587984" cy="27465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852C9B3-E489-4B6A-B261-E2E7E2EA187E}"/>
              </a:ext>
            </a:extLst>
          </p:cNvPr>
          <p:cNvSpPr/>
          <p:nvPr/>
        </p:nvSpPr>
        <p:spPr bwMode="auto">
          <a:xfrm>
            <a:off x="2135560" y="5517232"/>
            <a:ext cx="1656184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B0D8BFD6-B312-4197-BB64-DA9433818503}"/>
              </a:ext>
            </a:extLst>
          </p:cNvPr>
          <p:cNvCxnSpPr/>
          <p:nvPr/>
        </p:nvCxnSpPr>
        <p:spPr bwMode="auto">
          <a:xfrm rot="5400000" flipH="1" flipV="1">
            <a:off x="5966201" y="2550686"/>
            <a:ext cx="421615" cy="6498723"/>
          </a:xfrm>
          <a:prstGeom prst="curvedConnector4">
            <a:avLst>
              <a:gd name="adj1" fmla="val -92493"/>
              <a:gd name="adj2" fmla="val 10167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id="{42DD6B9C-B916-4F00-8A2D-62F1AB651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6300028"/>
            <a:ext cx="352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MongoDB schema for Clog 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4A48D-0B5A-4BA9-944C-6EE6B675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5949280"/>
            <a:ext cx="352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Attachment file structure</a:t>
            </a:r>
          </a:p>
        </p:txBody>
      </p:sp>
    </p:spTree>
    <p:extLst>
      <p:ext uri="{BB962C8B-B14F-4D97-AF65-F5344CB8AC3E}">
        <p14:creationId xmlns:p14="http://schemas.microsoft.com/office/powerpoint/2010/main" val="19898153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36712"/>
            <a:ext cx="7272337" cy="457200"/>
          </a:xfrm>
        </p:spPr>
        <p:txBody>
          <a:bodyPr/>
          <a:lstStyle/>
          <a:p>
            <a:r>
              <a:rPr lang="en-US" altLang="zh-CN" sz="2600" dirty="0"/>
              <a:t>#3. Logbook admin role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268760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Logbook administrators can edit all logs in the logbook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Differs from global administrator who can edit all logs in Clog system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F3AA5C-F9C1-48DF-964C-B4E9AD31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250210"/>
            <a:ext cx="6696744" cy="398710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B4AED7A-BC4D-46EC-BD05-73165797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6237312"/>
            <a:ext cx="3168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Logbook management page</a:t>
            </a:r>
          </a:p>
        </p:txBody>
      </p:sp>
    </p:spTree>
    <p:extLst>
      <p:ext uri="{BB962C8B-B14F-4D97-AF65-F5344CB8AC3E}">
        <p14:creationId xmlns:p14="http://schemas.microsoft.com/office/powerpoint/2010/main" val="13636541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36712"/>
            <a:ext cx="7272337" cy="457200"/>
          </a:xfrm>
        </p:spPr>
        <p:txBody>
          <a:bodyPr/>
          <a:lstStyle/>
          <a:p>
            <a:r>
              <a:rPr lang="en-US" altLang="zh-CN" sz="2600" dirty="0"/>
              <a:t>#4. Private logbook support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268760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If Access Member field of logbook is not empty, the logbook becomes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For private logbooks, only logbook admins and logbook members can access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5E21F6-1033-4600-B5FB-669A3586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84" y="2267025"/>
            <a:ext cx="6954144" cy="414035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81E1C549-D758-400B-9C84-1D4F630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6371480"/>
            <a:ext cx="3168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Logbook management page</a:t>
            </a:r>
          </a:p>
        </p:txBody>
      </p:sp>
    </p:spTree>
    <p:extLst>
      <p:ext uri="{BB962C8B-B14F-4D97-AF65-F5344CB8AC3E}">
        <p14:creationId xmlns:p14="http://schemas.microsoft.com/office/powerpoint/2010/main" val="16624660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7272337" cy="457200"/>
          </a:xfrm>
        </p:spPr>
        <p:txBody>
          <a:bodyPr/>
          <a:lstStyle/>
          <a:p>
            <a:r>
              <a:rPr lang="en-US" altLang="zh-CN" sz="2600" dirty="0"/>
              <a:t>#5. Attachment icons</a:t>
            </a:r>
            <a:endParaRPr lang="en-US" altLang="en-US" sz="26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316807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Microsoft Word, Excel, PowerPoint and mp4 files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71FF44-215D-423B-8C2C-9DD8C81E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818933"/>
            <a:ext cx="7416824" cy="4447463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7093FD00-C63E-4DB3-B651-8E24F57F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6309320"/>
            <a:ext cx="468052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 log with different types of attachments </a:t>
            </a:r>
          </a:p>
        </p:txBody>
      </p:sp>
    </p:spTree>
    <p:extLst>
      <p:ext uri="{BB962C8B-B14F-4D97-AF65-F5344CB8AC3E}">
        <p14:creationId xmlns:p14="http://schemas.microsoft.com/office/powerpoint/2010/main" val="18656649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7272337" cy="457200"/>
          </a:xfrm>
        </p:spPr>
        <p:txBody>
          <a:bodyPr/>
          <a:lstStyle/>
          <a:p>
            <a:r>
              <a:rPr lang="en-US" altLang="zh-CN" sz="2600" dirty="0"/>
              <a:t>#6. Image attachment navigation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268760"/>
            <a:ext cx="11664999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Uses Image component  of </a:t>
            </a:r>
            <a:r>
              <a:rPr lang="en-US" altLang="zh-CN" sz="2000" dirty="0">
                <a:solidFill>
                  <a:srgbClr val="00B050"/>
                </a:solidFill>
              </a:rPr>
              <a:t>Element Plus </a:t>
            </a:r>
            <a:r>
              <a:rPr lang="en-US" altLang="zh-CN" sz="2000" dirty="0"/>
              <a:t>component library for image navigation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Image files can be switched with left arrow and right arrow buttons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EF7CE4-47CA-4F5F-A918-7267D0D7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276872"/>
            <a:ext cx="7128792" cy="409768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829FD0C3-F2A6-45F9-9CEE-5BF5F05C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6381328"/>
            <a:ext cx="381642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Image attachment display</a:t>
            </a:r>
          </a:p>
        </p:txBody>
      </p:sp>
    </p:spTree>
    <p:extLst>
      <p:ext uri="{BB962C8B-B14F-4D97-AF65-F5344CB8AC3E}">
        <p14:creationId xmlns:p14="http://schemas.microsoft.com/office/powerpoint/2010/main" val="22142450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08720"/>
            <a:ext cx="7272337" cy="457200"/>
          </a:xfrm>
        </p:spPr>
        <p:txBody>
          <a:bodyPr/>
          <a:lstStyle/>
          <a:p>
            <a:r>
              <a:rPr lang="en-US" altLang="zh-CN" sz="2600" dirty="0"/>
              <a:t>#7. Mobile web client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3D306A-97E7-4599-9142-FA7C51A69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657" y="1340768"/>
            <a:ext cx="11088935" cy="4848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 separate web client is provided for mobile devices access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F6B16B-BBCC-4823-A3A8-0F2A6751A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911350"/>
            <a:ext cx="1979086" cy="43979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6BA57F-43FF-41EE-A5E6-C96435809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988840"/>
            <a:ext cx="1944216" cy="43204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68A184-D038-4C31-9C47-31B676987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911351"/>
            <a:ext cx="1979087" cy="43979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E3C1CF-D2B4-4C1D-9D68-A454BF5B0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1844824"/>
            <a:ext cx="2037206" cy="4527127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9A1BAC6D-6182-4B5F-9438-57FFD120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6371951"/>
            <a:ext cx="169964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Home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38AD8-E9C0-4669-A170-04A2C978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6309320"/>
            <a:ext cx="213169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Log preview page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777FE9F-959C-4456-9D2F-779F4256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6309320"/>
            <a:ext cx="256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Part 1 of log detail page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45C0E6F-EDB2-4DA3-A5BF-F6C190FC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805" y="6309320"/>
            <a:ext cx="256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Part 2 of log detail page</a:t>
            </a:r>
          </a:p>
        </p:txBody>
      </p:sp>
    </p:spTree>
    <p:extLst>
      <p:ext uri="{BB962C8B-B14F-4D97-AF65-F5344CB8AC3E}">
        <p14:creationId xmlns:p14="http://schemas.microsoft.com/office/powerpoint/2010/main" val="8042867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3F0F17-CC57-4D5F-8A2A-F4B41312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7272337" cy="457200"/>
          </a:xfrm>
        </p:spPr>
        <p:txBody>
          <a:bodyPr/>
          <a:lstStyle/>
          <a:p>
            <a:r>
              <a:rPr lang="en-US" altLang="zh-CN" sz="2600" dirty="0"/>
              <a:t>#8. Phoebus client (By </a:t>
            </a:r>
            <a:r>
              <a:rPr lang="en-US" altLang="zh-CN" sz="2600" dirty="0" err="1"/>
              <a:t>Mingtao</a:t>
            </a:r>
            <a:r>
              <a:rPr lang="en-US" altLang="zh-CN" sz="2600" dirty="0"/>
              <a:t> Li)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E8E545-3875-46ED-88CC-2DEFF033B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EFC1BA8-2443-4286-B9DD-872A9926C2D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B6C548-582E-4FF4-959D-C6EE97D7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394714"/>
            <a:ext cx="3600400" cy="20019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8260A4-EE41-4413-8AE0-145F4045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3896355"/>
            <a:ext cx="6825678" cy="24849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DB4D7D-ACBC-48E8-9C32-377C3A0A8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908720"/>
            <a:ext cx="4872141" cy="547260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84867AA4-5635-461C-AB50-D08F7D6E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6392440"/>
            <a:ext cx="21602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Log</a:t>
            </a:r>
            <a:r>
              <a:rPr lang="zh-CN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</a:rPr>
              <a:t>preview</a:t>
            </a:r>
            <a:r>
              <a:rPr lang="zh-CN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</a:rPr>
              <a:t>UI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C7346D8-6750-4934-8B0F-A74F6953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312" y="6393605"/>
            <a:ext cx="21602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Log</a:t>
            </a:r>
            <a:r>
              <a:rPr lang="zh-CN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</a:rPr>
              <a:t>editing</a:t>
            </a:r>
            <a:r>
              <a:rPr lang="zh-CN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</a:rPr>
              <a:t>UI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9CC92F1-0FB4-45B6-B969-AD9BA3F5DF3A}"/>
              </a:ext>
            </a:extLst>
          </p:cNvPr>
          <p:cNvSpPr/>
          <p:nvPr/>
        </p:nvSpPr>
        <p:spPr bwMode="auto">
          <a:xfrm>
            <a:off x="3647728" y="1987724"/>
            <a:ext cx="1440160" cy="6491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D60E07-0EC3-4FCE-8D48-7600F5A6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419152"/>
            <a:ext cx="32403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Architecture of Clog 2.0</a:t>
            </a:r>
          </a:p>
        </p:txBody>
      </p:sp>
    </p:spTree>
    <p:extLst>
      <p:ext uri="{BB962C8B-B14F-4D97-AF65-F5344CB8AC3E}">
        <p14:creationId xmlns:p14="http://schemas.microsoft.com/office/powerpoint/2010/main" val="24126697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4E40742-9DB0-477B-8974-5757C2EE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/>
              <a:t>Summary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5CF3A1B-F4C1-4557-A141-C22BEACD8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503363"/>
            <a:ext cx="11161191" cy="4733925"/>
          </a:xfrm>
        </p:spPr>
        <p:txBody>
          <a:bodyPr/>
          <a:lstStyle/>
          <a:p>
            <a:r>
              <a:rPr lang="en-US" altLang="zh-CN" sz="2000" dirty="0"/>
              <a:t>Clog 2 has been developed and released by CSNS on 2022.</a:t>
            </a:r>
          </a:p>
          <a:p>
            <a:r>
              <a:rPr lang="en-US" altLang="zh-CN" sz="2000" dirty="0"/>
              <a:t>Clog 2 has been deployed at HEPS accelerator on 2023.</a:t>
            </a:r>
          </a:p>
          <a:p>
            <a:r>
              <a:rPr lang="en-US" altLang="zh-CN" sz="2000" dirty="0"/>
              <a:t>A series of improvement has been made to Clog 2 according to requirements of HEPS.</a:t>
            </a:r>
          </a:p>
          <a:p>
            <a:r>
              <a:rPr lang="en-US" altLang="zh-CN" sz="2000" dirty="0"/>
              <a:t>GitHub links for Clog 2.0 and Clog mobile web client</a:t>
            </a:r>
          </a:p>
          <a:p>
            <a:pPr lvl="1"/>
            <a:r>
              <a:rPr lang="en-US" altLang="zh-CN" sz="1600" dirty="0">
                <a:hlinkClick r:id="rId3"/>
              </a:rPr>
              <a:t>https://github.com/wanglin86769/clog2</a:t>
            </a:r>
            <a:r>
              <a:rPr lang="en-US" altLang="zh-CN" sz="1600" dirty="0"/>
              <a:t> </a:t>
            </a:r>
          </a:p>
          <a:p>
            <a:pPr lvl="1"/>
            <a:r>
              <a:rPr lang="en-US" altLang="zh-CN" sz="1600" dirty="0">
                <a:hlinkClick r:id="rId4"/>
              </a:rPr>
              <a:t>https://github.com/wanglin86769/clog-mobile</a:t>
            </a:r>
            <a:r>
              <a:rPr lang="en-US" altLang="zh-CN" sz="1600" dirty="0"/>
              <a:t> </a:t>
            </a:r>
          </a:p>
          <a:p>
            <a:r>
              <a:rPr lang="en-US" altLang="zh-CN" sz="2000" dirty="0"/>
              <a:t>Development team</a:t>
            </a:r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Frontend &amp; backend &amp; mobile:</a:t>
            </a:r>
            <a:r>
              <a:rPr lang="en-US" altLang="zh-CN" sz="1600" dirty="0"/>
              <a:t>    Lin Wang     </a:t>
            </a:r>
            <a:r>
              <a:rPr lang="en-US" altLang="zh-CN" sz="1600" dirty="0">
                <a:hlinkClick r:id="rId5"/>
              </a:rPr>
              <a:t>wanglin@ihep.ac.cn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Phoebus client:</a:t>
            </a:r>
            <a:r>
              <a:rPr lang="en-US" altLang="zh-CN" sz="1600" dirty="0"/>
              <a:t>    </a:t>
            </a:r>
            <a:r>
              <a:rPr lang="en-US" altLang="zh-CN" sz="1600" dirty="0" err="1"/>
              <a:t>Mingtao</a:t>
            </a:r>
            <a:r>
              <a:rPr lang="en-US" altLang="zh-CN" sz="1600" dirty="0"/>
              <a:t> Li     </a:t>
            </a:r>
            <a:r>
              <a:rPr lang="en-US" altLang="zh-CN" sz="1600" dirty="0">
                <a:hlinkClick r:id="rId5"/>
              </a:rPr>
              <a:t>limt@ihep.ac.cn</a:t>
            </a:r>
            <a:endParaRPr lang="en-US" altLang="zh-CN" sz="1600" dirty="0">
              <a:solidFill>
                <a:srgbClr val="00B050"/>
              </a:solidFill>
            </a:endParaRPr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Line Manager:</a:t>
            </a:r>
            <a:r>
              <a:rPr lang="en-US" altLang="zh-CN" sz="1600" dirty="0"/>
              <a:t>    </a:t>
            </a:r>
            <a:r>
              <a:rPr lang="en-US" altLang="zh-CN" sz="1600" dirty="0" err="1"/>
              <a:t>Yuliang</a:t>
            </a:r>
            <a:r>
              <a:rPr lang="en-US" altLang="zh-CN" sz="1600" dirty="0"/>
              <a:t> Zhang    </a:t>
            </a:r>
            <a:r>
              <a:rPr lang="en-US" altLang="zh-CN" sz="1600" dirty="0">
                <a:hlinkClick r:id="rId6"/>
              </a:rPr>
              <a:t>zhangyl@ihep.ac.cn</a:t>
            </a:r>
            <a:endParaRPr lang="en-US" altLang="zh-CN" sz="18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6931ECE-FE31-49EE-99B5-510AA64CD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F7E17ED-4B36-4947-B02C-301613612971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9A1B3FD-F414-4AB1-A818-561A3D602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7272337" cy="457200"/>
          </a:xfrm>
        </p:spPr>
        <p:txBody>
          <a:bodyPr/>
          <a:lstStyle/>
          <a:p>
            <a:r>
              <a:rPr lang="en-US" altLang="en-US" sz="2600" dirty="0"/>
              <a:t>Content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0478868-9D26-42C6-B9E1-C2F41BBC4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1533525"/>
            <a:ext cx="11333163" cy="5135563"/>
          </a:xfrm>
        </p:spPr>
        <p:txBody>
          <a:bodyPr/>
          <a:lstStyle/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</a:t>
            </a:r>
            <a:r>
              <a:rPr lang="en-US" altLang="zh-CN" sz="2200" dirty="0"/>
              <a:t>Introduction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</a:t>
            </a:r>
            <a:r>
              <a:rPr lang="en-US" altLang="zh-CN" sz="2200" dirty="0"/>
              <a:t>Application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</a:t>
            </a:r>
            <a:r>
              <a:rPr lang="en-US" altLang="zh-CN" sz="2200" dirty="0"/>
              <a:t>Improvement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</a:t>
            </a:r>
            <a:r>
              <a:rPr lang="en-US" altLang="zh-CN" sz="2200" dirty="0"/>
              <a:t>Summary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AF42C7C-1985-40D6-8212-211B8D393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28876C5-6FE5-478A-8C20-8D780F7FC723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06883B2E-0B8F-4F27-9E11-8A8CD03B1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6DD367E-10CF-47FD-8556-CBCBC3D7AA7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77B33-0DCB-4C9B-9F28-12391FA35455}"/>
              </a:ext>
            </a:extLst>
          </p:cNvPr>
          <p:cNvSpPr/>
          <p:nvPr/>
        </p:nvSpPr>
        <p:spPr>
          <a:xfrm>
            <a:off x="2351584" y="3284984"/>
            <a:ext cx="70567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Thanks for your attention!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36712"/>
            <a:ext cx="5597486" cy="457200"/>
          </a:xfrm>
        </p:spPr>
        <p:txBody>
          <a:bodyPr/>
          <a:lstStyle/>
          <a:p>
            <a:r>
              <a:rPr lang="en-US" altLang="en-US" sz="2600" dirty="0"/>
              <a:t>Introduction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760"/>
            <a:ext cx="11042650" cy="5237163"/>
          </a:xfrm>
        </p:spPr>
        <p:txBody>
          <a:bodyPr/>
          <a:lstStyle/>
          <a:p>
            <a:r>
              <a:rPr lang="en-US" altLang="zh-CN" sz="2000" dirty="0"/>
              <a:t>Clog (Compact Electronic Logbook System) 2.0</a:t>
            </a:r>
          </a:p>
          <a:p>
            <a:r>
              <a:rPr lang="en-US" altLang="zh-CN" sz="2000" dirty="0"/>
              <a:t>Developed and released by controls group of CSNS in 2022, based on:</a:t>
            </a:r>
          </a:p>
          <a:p>
            <a:pPr lvl="1"/>
            <a:r>
              <a:rPr lang="en-US" altLang="zh-CN" sz="1800" dirty="0"/>
              <a:t>Development experience of Clog 1.0</a:t>
            </a:r>
          </a:p>
          <a:p>
            <a:pPr lvl="2"/>
            <a:r>
              <a:rPr lang="en-US" altLang="zh-CN" sz="1600" dirty="0">
                <a:hlinkClick r:id="rId2"/>
              </a:rPr>
              <a:t>https://accelconf.web.cern.ch/icalepcs2019/papers/mopha158.pdf</a:t>
            </a:r>
            <a:r>
              <a:rPr lang="en-US" altLang="zh-CN" sz="1600" dirty="0"/>
              <a:t> </a:t>
            </a:r>
          </a:p>
          <a:p>
            <a:pPr lvl="1"/>
            <a:r>
              <a:rPr lang="en-US" altLang="zh-CN" sz="1800" dirty="0"/>
              <a:t>Experience in using PSI </a:t>
            </a:r>
            <a:r>
              <a:rPr lang="en-US" altLang="zh-CN" sz="1800" dirty="0" err="1"/>
              <a:t>Elog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Olog</a:t>
            </a:r>
            <a:endParaRPr lang="en-US" altLang="zh-CN" sz="1800" dirty="0"/>
          </a:p>
          <a:p>
            <a:pPr lvl="1"/>
            <a:r>
              <a:rPr lang="en-US" altLang="zh-CN" sz="1800" dirty="0"/>
              <a:t>Quite a few years web development experience at CSNS</a:t>
            </a:r>
          </a:p>
          <a:p>
            <a:r>
              <a:rPr lang="en-US" altLang="zh-CN" sz="2000" dirty="0"/>
              <a:t>Presented at hybrid EPICS Collaboration Meeting 2022 hosted by </a:t>
            </a:r>
            <a:r>
              <a:rPr lang="en-US" altLang="zh-CN" sz="2000" dirty="0" err="1"/>
              <a:t>Cosylab</a:t>
            </a:r>
            <a:endParaRPr lang="en-US" altLang="zh-CN" sz="2000" dirty="0"/>
          </a:p>
          <a:p>
            <a:pPr lvl="1"/>
            <a:r>
              <a:rPr lang="en-US" altLang="zh-CN" sz="1800" dirty="0">
                <a:hlinkClick r:id="rId3"/>
              </a:rPr>
              <a:t>https://indico.cern.ch/event/1173788/contributions/5045177/</a:t>
            </a:r>
            <a:r>
              <a:rPr lang="en-US" altLang="zh-CN" sz="1800" dirty="0"/>
              <a:t> </a:t>
            </a:r>
          </a:p>
          <a:p>
            <a:r>
              <a:rPr lang="en-US" altLang="zh-CN" sz="2000" dirty="0"/>
              <a:t>Modern web technology and simple implementation</a:t>
            </a:r>
          </a:p>
          <a:p>
            <a:pPr lvl="1"/>
            <a:r>
              <a:rPr lang="en-US" altLang="zh-CN" sz="1800" dirty="0"/>
              <a:t>Easy to develop, deploy, maintain and customize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Architecture similar to </a:t>
            </a:r>
            <a:r>
              <a:rPr lang="en-US" altLang="zh-CN" sz="2000" dirty="0" err="1"/>
              <a:t>Olog</a:t>
            </a:r>
            <a:r>
              <a:rPr lang="en-US" altLang="zh-CN" sz="2000" dirty="0"/>
              <a:t>, UI style similar to PSI </a:t>
            </a:r>
            <a:r>
              <a:rPr lang="en-US" altLang="zh-CN" sz="2000" dirty="0" err="1"/>
              <a:t>Elog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Will be used for facilities at IHEP, can also be used for other facilities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endParaRPr lang="en-US" altLang="zh-CN" sz="1400" dirty="0"/>
          </a:p>
          <a:p>
            <a:pPr lvl="1"/>
            <a:endParaRPr lang="en-US" altLang="zh-CN" sz="16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08720"/>
            <a:ext cx="5597486" cy="457200"/>
          </a:xfrm>
        </p:spPr>
        <p:txBody>
          <a:bodyPr/>
          <a:lstStyle/>
          <a:p>
            <a:r>
              <a:rPr lang="en-US" altLang="en-US" sz="2600" dirty="0"/>
              <a:t>Technical solution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40768"/>
            <a:ext cx="6083300" cy="5400600"/>
          </a:xfrm>
        </p:spPr>
        <p:txBody>
          <a:bodyPr/>
          <a:lstStyle/>
          <a:p>
            <a:r>
              <a:rPr lang="en-US" altLang="zh-CN" sz="2200" dirty="0"/>
              <a:t>Frontend</a:t>
            </a:r>
          </a:p>
          <a:p>
            <a:pPr lvl="1"/>
            <a:r>
              <a:rPr lang="en-US" altLang="zh-CN" sz="1800" dirty="0"/>
              <a:t>Vue.js framework</a:t>
            </a:r>
          </a:p>
          <a:p>
            <a:pPr lvl="1"/>
            <a:r>
              <a:rPr lang="en-US" altLang="zh-CN" sz="1800" dirty="0" err="1"/>
              <a:t>PrimeVue</a:t>
            </a:r>
            <a:r>
              <a:rPr lang="en-US" altLang="zh-CN" sz="1800" dirty="0"/>
              <a:t> UI component</a:t>
            </a:r>
          </a:p>
          <a:p>
            <a:r>
              <a:rPr lang="en-US" altLang="zh-CN" sz="2200" dirty="0"/>
              <a:t>Backend</a:t>
            </a:r>
          </a:p>
          <a:p>
            <a:pPr lvl="1"/>
            <a:r>
              <a:rPr lang="en-US" altLang="zh-CN" sz="1800" dirty="0"/>
              <a:t>Node.js runtime environment</a:t>
            </a:r>
          </a:p>
          <a:p>
            <a:r>
              <a:rPr lang="en-US" altLang="zh-CN" sz="2200" dirty="0"/>
              <a:t>Persistence</a:t>
            </a:r>
          </a:p>
          <a:p>
            <a:pPr lvl="1"/>
            <a:r>
              <a:rPr lang="en-US" altLang="zh-CN" sz="1800" dirty="0"/>
              <a:t>MongoDB document database</a:t>
            </a:r>
          </a:p>
          <a:p>
            <a:r>
              <a:rPr lang="en-US" altLang="zh-CN" sz="2200" dirty="0"/>
              <a:t>Attachment</a:t>
            </a:r>
          </a:p>
          <a:p>
            <a:pPr lvl="1"/>
            <a:r>
              <a:rPr lang="en-US" altLang="zh-CN" sz="1800" dirty="0"/>
              <a:t>MongoDB                    File system</a:t>
            </a:r>
          </a:p>
          <a:p>
            <a:r>
              <a:rPr lang="en-US" altLang="zh-CN" sz="2200" dirty="0"/>
              <a:t>Session management</a:t>
            </a:r>
          </a:p>
          <a:p>
            <a:pPr lvl="1"/>
            <a:r>
              <a:rPr lang="en-US" altLang="zh-CN" sz="1800" dirty="0"/>
              <a:t>JWT (JSON Web Token) </a:t>
            </a:r>
          </a:p>
          <a:p>
            <a:pPr lvl="1"/>
            <a:endParaRPr lang="en-US" altLang="zh-CN" sz="1400" dirty="0"/>
          </a:p>
          <a:p>
            <a:pPr lvl="1"/>
            <a:endParaRPr lang="en-US" altLang="zh-CN" sz="16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2293" name="Picture 9">
            <a:extLst>
              <a:ext uri="{FF2B5EF4-FFF2-40B4-BE49-F238E27FC236}">
                <a16:creationId xmlns:a16="http://schemas.microsoft.com/office/drawing/2014/main" id="{DFD75D74-3582-47CB-9248-76EABC43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976069"/>
            <a:ext cx="1428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>
            <a:extLst>
              <a:ext uri="{FF2B5EF4-FFF2-40B4-BE49-F238E27FC236}">
                <a16:creationId xmlns:a16="http://schemas.microsoft.com/office/drawing/2014/main" id="{DACD73D0-E540-4033-9656-80B50492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5017487"/>
            <a:ext cx="1619968" cy="57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>
            <a:extLst>
              <a:ext uri="{FF2B5EF4-FFF2-40B4-BE49-F238E27FC236}">
                <a16:creationId xmlns:a16="http://schemas.microsoft.com/office/drawing/2014/main" id="{01DFC23E-C1B6-466E-B4AF-4428BDF93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849279"/>
            <a:ext cx="1148927" cy="6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>
            <a:extLst>
              <a:ext uri="{FF2B5EF4-FFF2-40B4-BE49-F238E27FC236}">
                <a16:creationId xmlns:a16="http://schemas.microsoft.com/office/drawing/2014/main" id="{E25FF34F-E884-4239-9C08-83F9D7725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052736"/>
            <a:ext cx="4968552" cy="32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">
            <a:extLst>
              <a:ext uri="{FF2B5EF4-FFF2-40B4-BE49-F238E27FC236}">
                <a16:creationId xmlns:a16="http://schemas.microsoft.com/office/drawing/2014/main" id="{83EADDEB-9897-44E4-9F32-B4BC4BDB6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013176"/>
            <a:ext cx="1827123" cy="5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966058-8731-417E-964A-87D0B831A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5229200"/>
            <a:ext cx="1069652" cy="576064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68B9DF99-66F1-4685-89DA-27E30973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4283248"/>
            <a:ext cx="32403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Architecture of Clog 2.0</a:t>
            </a:r>
          </a:p>
        </p:txBody>
      </p:sp>
    </p:spTree>
    <p:extLst>
      <p:ext uri="{BB962C8B-B14F-4D97-AF65-F5344CB8AC3E}">
        <p14:creationId xmlns:p14="http://schemas.microsoft.com/office/powerpoint/2010/main" val="1240451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836712"/>
            <a:ext cx="6083299" cy="457200"/>
          </a:xfrm>
        </p:spPr>
        <p:txBody>
          <a:bodyPr/>
          <a:lstStyle/>
          <a:p>
            <a:r>
              <a:rPr lang="en-US" altLang="en-US" sz="2400" dirty="0"/>
              <a:t>Advantages of the technical solution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760"/>
            <a:ext cx="11042650" cy="5445224"/>
          </a:xfrm>
        </p:spPr>
        <p:txBody>
          <a:bodyPr/>
          <a:lstStyle/>
          <a:p>
            <a:r>
              <a:rPr lang="en-US" altLang="zh-CN" sz="2000" dirty="0"/>
              <a:t>Frontend backend separation architecture</a:t>
            </a:r>
          </a:p>
          <a:p>
            <a:pPr lvl="1"/>
            <a:r>
              <a:rPr lang="en-US" altLang="zh-CN" sz="1600" dirty="0"/>
              <a:t>Frontend and backend can use different frameworks, flexible for development</a:t>
            </a:r>
          </a:p>
          <a:p>
            <a:pPr lvl="1"/>
            <a:r>
              <a:rPr lang="en-US" altLang="zh-CN" sz="1600" dirty="0"/>
              <a:t>Other client can interact with the backend, leaving the frontend undisturbed</a:t>
            </a:r>
          </a:p>
          <a:p>
            <a:r>
              <a:rPr lang="en-US" altLang="zh-CN" sz="2000" dirty="0"/>
              <a:t>Consistent programming language: JavaScript</a:t>
            </a:r>
          </a:p>
          <a:p>
            <a:pPr lvl="1"/>
            <a:r>
              <a:rPr lang="en-US" altLang="zh-CN" sz="1600" dirty="0"/>
              <a:t>Frontend UI development involves JavaScript programming</a:t>
            </a:r>
          </a:p>
          <a:p>
            <a:pPr lvl="1"/>
            <a:r>
              <a:rPr lang="en-US" altLang="zh-CN" sz="1600" dirty="0"/>
              <a:t>Backend Node.js development involves JavaScript programming</a:t>
            </a:r>
          </a:p>
          <a:p>
            <a:r>
              <a:rPr lang="en-US" altLang="zh-CN" sz="2000" dirty="0"/>
              <a:t>Consistent data format: JSON</a:t>
            </a:r>
          </a:p>
          <a:p>
            <a:pPr lvl="1"/>
            <a:r>
              <a:rPr lang="en-US" altLang="zh-CN" sz="1600" dirty="0"/>
              <a:t>Data interaction between frontend and backend uses JSON format</a:t>
            </a:r>
          </a:p>
          <a:p>
            <a:pPr lvl="1"/>
            <a:r>
              <a:rPr lang="en-US" altLang="zh-CN" sz="1600" dirty="0"/>
              <a:t>JavaScript objects in Node.js is JSON-like format</a:t>
            </a:r>
          </a:p>
          <a:p>
            <a:pPr lvl="1"/>
            <a:r>
              <a:rPr lang="en-US" altLang="zh-CN" sz="1600"/>
              <a:t>MongoDB stores </a:t>
            </a:r>
            <a:r>
              <a:rPr lang="en-US" altLang="zh-CN" sz="1600" dirty="0"/>
              <a:t>JSON-like format</a:t>
            </a:r>
          </a:p>
          <a:p>
            <a:r>
              <a:rPr lang="en-US" altLang="zh-CN" sz="2000" dirty="0"/>
              <a:t>MongoDB</a:t>
            </a:r>
          </a:p>
          <a:p>
            <a:pPr lvl="1"/>
            <a:r>
              <a:rPr lang="en-US" altLang="zh-CN" sz="1600" dirty="0"/>
              <a:t>No need to create tables or collections in database</a:t>
            </a:r>
          </a:p>
          <a:p>
            <a:pPr lvl="1"/>
            <a:r>
              <a:rPr lang="en-US" altLang="zh-CN" sz="1600" dirty="0"/>
              <a:t>No need to store structured data</a:t>
            </a:r>
          </a:p>
          <a:p>
            <a:pPr lvl="1"/>
            <a:endParaRPr lang="en-US" altLang="zh-CN" sz="1400" dirty="0"/>
          </a:p>
          <a:p>
            <a:pPr lvl="1"/>
            <a:endParaRPr lang="en-US" altLang="zh-CN" sz="16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87FBE6-76C6-4B6D-89FF-1515FB05A138}"/>
              </a:ext>
            </a:extLst>
          </p:cNvPr>
          <p:cNvSpPr/>
          <p:nvPr/>
        </p:nvSpPr>
        <p:spPr>
          <a:xfrm>
            <a:off x="6549030" y="5323274"/>
            <a:ext cx="51635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Easy</a:t>
            </a:r>
            <a:r>
              <a:rPr lang="zh-CN" alt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</a:t>
            </a:r>
            <a:r>
              <a:rPr lang="zh-CN" alt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develop</a:t>
            </a:r>
            <a:r>
              <a:rPr lang="zh-CN" alt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  <a:r>
              <a:rPr lang="zh-CN" altLang="en-US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maintain!</a:t>
            </a:r>
            <a:endParaRPr lang="zh-CN" altLang="en-US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043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08720"/>
            <a:ext cx="5597486" cy="457200"/>
          </a:xfrm>
        </p:spPr>
        <p:txBody>
          <a:bodyPr/>
          <a:lstStyle/>
          <a:p>
            <a:r>
              <a:rPr lang="en-US" altLang="en-US" sz="2400" dirty="0"/>
              <a:t>Application of Clog 2.0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412776"/>
            <a:ext cx="11089629" cy="5111849"/>
          </a:xfrm>
        </p:spPr>
        <p:txBody>
          <a:bodyPr/>
          <a:lstStyle/>
          <a:p>
            <a:r>
              <a:rPr lang="en-US" altLang="zh-CN" sz="2000" dirty="0">
                <a:solidFill>
                  <a:srgbClr val="00B050"/>
                </a:solidFill>
              </a:rPr>
              <a:t>HEPS (High Energy Photon Source) </a:t>
            </a:r>
          </a:p>
          <a:p>
            <a:r>
              <a:rPr lang="en-US" altLang="zh-CN" sz="2000" dirty="0"/>
              <a:t>Fourth generation synchrotron radiation light source</a:t>
            </a:r>
          </a:p>
          <a:p>
            <a:r>
              <a:rPr lang="en-US" altLang="zh-CN" sz="2000" dirty="0"/>
              <a:t>Being constructed by IHEP (</a:t>
            </a:r>
            <a:r>
              <a:rPr lang="en-US" altLang="en-US" sz="2000" dirty="0"/>
              <a:t>Institute of High Energy Physics</a:t>
            </a:r>
            <a:r>
              <a:rPr lang="en-US" altLang="zh-CN" sz="2000" dirty="0"/>
              <a:t>) in Beijing, China</a:t>
            </a:r>
          </a:p>
          <a:p>
            <a:r>
              <a:rPr lang="en-US" altLang="zh-CN" sz="2000" dirty="0"/>
              <a:t>Started on June 29, 2019</a:t>
            </a:r>
          </a:p>
          <a:p>
            <a:r>
              <a:rPr lang="en-US" altLang="zh-CN" sz="2000" dirty="0"/>
              <a:t>Will be completed on December 31, 2025</a:t>
            </a:r>
          </a:p>
          <a:p>
            <a:r>
              <a:rPr lang="en-US" altLang="zh-CN" sz="2000" dirty="0"/>
              <a:t>Construction period: 6 years and 6 months</a:t>
            </a:r>
          </a:p>
          <a:p>
            <a:r>
              <a:rPr lang="en-US" altLang="zh-CN" sz="2000" dirty="0"/>
              <a:t>The LINAC successfully produced beam, and HEPS successfully accelerated the first electron beam on March 14, 2023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HEPS started to deploy Clog 2.0 as the logbook system on August, 2023</a:t>
            </a:r>
          </a:p>
          <a:p>
            <a:endParaRPr lang="en-US" altLang="zh-CN" sz="2000" dirty="0"/>
          </a:p>
          <a:p>
            <a:endParaRPr lang="en-US" altLang="zh-CN" sz="2200" dirty="0"/>
          </a:p>
          <a:p>
            <a:pPr marL="457200" lvl="1" indent="0">
              <a:buNone/>
            </a:pPr>
            <a:endParaRPr lang="en-US" altLang="zh-CN" sz="1400" dirty="0"/>
          </a:p>
          <a:p>
            <a:pPr lvl="1"/>
            <a:endParaRPr lang="en-US" altLang="zh-CN" sz="16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633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55576"/>
            <a:ext cx="5597486" cy="457200"/>
          </a:xfrm>
        </p:spPr>
        <p:txBody>
          <a:bodyPr/>
          <a:lstStyle/>
          <a:p>
            <a:r>
              <a:rPr lang="en-US" altLang="en-US" sz="2600" dirty="0"/>
              <a:t>Application of Clog 2.0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049D9687-6BA5-4510-8B52-03FAB17E6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6165304"/>
            <a:ext cx="32403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Bird’s eye view of HEPS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22E691-C0C4-445C-BB20-C422B13E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56" y="1556792"/>
            <a:ext cx="8129852" cy="45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58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08050"/>
            <a:ext cx="5597486" cy="457200"/>
          </a:xfrm>
        </p:spPr>
        <p:txBody>
          <a:bodyPr/>
          <a:lstStyle/>
          <a:p>
            <a:r>
              <a:rPr lang="en-US" altLang="en-US" sz="2600" dirty="0"/>
              <a:t>Application of Clog 2.0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6" y="1504205"/>
            <a:ext cx="4104078" cy="5237163"/>
          </a:xfrm>
        </p:spPr>
        <p:txBody>
          <a:bodyPr/>
          <a:lstStyle/>
          <a:p>
            <a:r>
              <a:rPr lang="en-US" altLang="zh-CN" sz="2000" dirty="0"/>
              <a:t>More than 300 logs have been stored</a:t>
            </a:r>
          </a:p>
          <a:p>
            <a:r>
              <a:rPr lang="en-US" altLang="zh-CN" sz="2000" dirty="0"/>
              <a:t>More than half are shift logs in the control room</a:t>
            </a:r>
          </a:p>
          <a:p>
            <a:r>
              <a:rPr lang="en-US" altLang="zh-CN" sz="2000" dirty="0"/>
              <a:t>Other logs are recorded by specific systems such as physics, diagnostic, controls, RF, vacuum, timing, power supply, radiation protection MPS and magnet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AE10EF-4F75-4BF4-874E-34628252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484784"/>
            <a:ext cx="7536538" cy="4529126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E9A494CB-EE56-47A4-BBB5-30F22A55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6021288"/>
            <a:ext cx="3168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Home page of Clog 2.0</a:t>
            </a:r>
          </a:p>
        </p:txBody>
      </p:sp>
    </p:spTree>
    <p:extLst>
      <p:ext uri="{BB962C8B-B14F-4D97-AF65-F5344CB8AC3E}">
        <p14:creationId xmlns:p14="http://schemas.microsoft.com/office/powerpoint/2010/main" val="32479889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606D96-3AAA-4D39-BB9C-8E6295A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908050"/>
            <a:ext cx="5597486" cy="457200"/>
          </a:xfrm>
        </p:spPr>
        <p:txBody>
          <a:bodyPr/>
          <a:lstStyle/>
          <a:p>
            <a:r>
              <a:rPr lang="en-US" altLang="en-US" sz="2600" dirty="0"/>
              <a:t>Application of Clog 2.0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7E4838B-26F0-4D0C-94D5-BBC7CF6C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340768"/>
            <a:ext cx="10801597" cy="5237163"/>
          </a:xfrm>
        </p:spPr>
        <p:txBody>
          <a:bodyPr/>
          <a:lstStyle/>
          <a:p>
            <a:endParaRPr lang="en-US" altLang="zh-CN" sz="1800" dirty="0"/>
          </a:p>
          <a:p>
            <a:pPr lvl="1"/>
            <a:endParaRPr lang="en-US" altLang="zh-CN" sz="1400" dirty="0"/>
          </a:p>
          <a:p>
            <a:pPr lvl="1"/>
            <a:endParaRPr lang="en-US" altLang="zh-CN" sz="16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68453A-7574-4D81-B017-CA331B758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73DFDE-D51C-414A-AE58-824745E21803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CCBA14-B8B7-4E13-BA1B-77950A19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74" y="1556792"/>
            <a:ext cx="7768226" cy="4728687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E4EF1E68-CD9C-4233-A31F-C817B656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44" y="6299472"/>
            <a:ext cx="482453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 shift log recorded in the control room</a:t>
            </a:r>
          </a:p>
        </p:txBody>
      </p:sp>
    </p:spTree>
    <p:extLst>
      <p:ext uri="{BB962C8B-B14F-4D97-AF65-F5344CB8AC3E}">
        <p14:creationId xmlns:p14="http://schemas.microsoft.com/office/powerpoint/2010/main" val="14125599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heme/theme1.xml><?xml version="1.0" encoding="utf-8"?>
<a:theme xmlns:a="http://schemas.openxmlformats.org/drawingml/2006/main" name="演示文稿1">
  <a:themeElements>
    <a:clrScheme name="演示文稿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演示文稿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72396</TotalTime>
  <Words>946</Words>
  <Application>Microsoft Office PowerPoint</Application>
  <PresentationFormat>宽屏</PresentationFormat>
  <Paragraphs>155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Impact</vt:lpstr>
      <vt:lpstr>Times New Roman</vt:lpstr>
      <vt:lpstr>Wingdings</vt:lpstr>
      <vt:lpstr>演示文稿1</vt:lpstr>
      <vt:lpstr>1_CSNS讲演稿母板</vt:lpstr>
      <vt:lpstr>Application and Improvement of Clog 2.0</vt:lpstr>
      <vt:lpstr>Content</vt:lpstr>
      <vt:lpstr>Introduction</vt:lpstr>
      <vt:lpstr>Technical solution</vt:lpstr>
      <vt:lpstr>Advantages of the technical solution</vt:lpstr>
      <vt:lpstr>Application of Clog 2.0</vt:lpstr>
      <vt:lpstr>Application of Clog 2.0</vt:lpstr>
      <vt:lpstr>Application of Clog 2.0</vt:lpstr>
      <vt:lpstr>Application of Clog 2.0</vt:lpstr>
      <vt:lpstr>Improvement</vt:lpstr>
      <vt:lpstr>#1. API token generation</vt:lpstr>
      <vt:lpstr>#2. Change attachment storage strategy</vt:lpstr>
      <vt:lpstr>#3. Logbook admin role</vt:lpstr>
      <vt:lpstr>#4. Private logbook support</vt:lpstr>
      <vt:lpstr>#5. Attachment icons</vt:lpstr>
      <vt:lpstr>#6. Image attachment navigation</vt:lpstr>
      <vt:lpstr>#7. Mobile web client</vt:lpstr>
      <vt:lpstr>#8. Phoebus client (By Mingtao Li)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GanQ</dc:creator>
  <cp:lastModifiedBy>wanglin</cp:lastModifiedBy>
  <cp:revision>1548</cp:revision>
  <cp:lastPrinted>1601-01-01T00:00:00Z</cp:lastPrinted>
  <dcterms:created xsi:type="dcterms:W3CDTF">2007-01-27T11:50:30Z</dcterms:created>
  <dcterms:modified xsi:type="dcterms:W3CDTF">2024-04-12T07:36:31Z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