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sldIdLst>
    <p:sldId id="256" r:id="rId2"/>
    <p:sldId id="499" r:id="rId3"/>
    <p:sldId id="643" r:id="rId4"/>
    <p:sldId id="648" r:id="rId5"/>
    <p:sldId id="644" r:id="rId6"/>
    <p:sldId id="645" r:id="rId7"/>
    <p:sldId id="647" r:id="rId8"/>
    <p:sldId id="510" r:id="rId9"/>
    <p:sldId id="502" r:id="rId10"/>
    <p:sldId id="503" r:id="rId11"/>
    <p:sldId id="504" r:id="rId12"/>
    <p:sldId id="505" r:id="rId13"/>
    <p:sldId id="511" r:id="rId14"/>
    <p:sldId id="506" r:id="rId15"/>
    <p:sldId id="512" r:id="rId16"/>
    <p:sldId id="507" r:id="rId17"/>
    <p:sldId id="513" r:id="rId18"/>
    <p:sldId id="508" r:id="rId19"/>
    <p:sldId id="516" r:id="rId20"/>
    <p:sldId id="500" r:id="rId21"/>
    <p:sldId id="642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0C64"/>
    <a:srgbClr val="92D050"/>
    <a:srgbClr val="071F65"/>
    <a:srgbClr val="4FD1CE"/>
    <a:srgbClr val="0000FF"/>
    <a:srgbClr val="C0C5CE"/>
    <a:srgbClr val="BDD3FF"/>
    <a:srgbClr val="6F7B91"/>
    <a:srgbClr val="BDDFE1"/>
    <a:srgbClr val="8D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样式 1 - 强调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样式 1 - 强调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6" autoAdjust="0"/>
    <p:restoredTop sz="98485" autoAdjust="0"/>
  </p:normalViewPr>
  <p:slideViewPr>
    <p:cSldViewPr snapToGrid="0">
      <p:cViewPr varScale="1">
        <p:scale>
          <a:sx n="85" d="100"/>
          <a:sy n="85" d="100"/>
        </p:scale>
        <p:origin x="26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8691A-493D-4F77-BB59-AF9323853594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92B7-0882-48A0-95C5-39A8371B44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2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93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93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68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980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71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612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379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84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373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70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93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93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93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076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528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60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92B7-0882-48A0-95C5-39A8371B44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18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E756-CFBE-4DB4-9769-AC8800052947}" type="datetimeFigureOut">
              <a:rPr lang="zh-CN" altLang="en-US" smtClean="0"/>
              <a:t>2024/4/17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03A2-D78F-4469-96D9-FE4450EF57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1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3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93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0641267" y="160423"/>
            <a:ext cx="1281828" cy="5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9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7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5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3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3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E75BC7-9F60-42AE-98CD-0B0BD60C8F5B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8214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9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9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11566577" y="65346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r" defTabSz="914400" rtl="0" eaLnBrk="1" latinLnBrk="0" hangingPunct="1"/>
            <a:fld id="{AAE203A2-D78F-4469-96D9-FE4450EF57DC}" type="slidenum">
              <a:rPr lang="zh-CN" altLang="en-US" sz="1200" kern="1200" cap="all" smtClean="0">
                <a:solidFill>
                  <a:srgbClr val="C0C5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algn="r" defTabSz="914400" rtl="0" eaLnBrk="1" latinLnBrk="0" hangingPunct="1"/>
              <a:t>‹#›</a:t>
            </a:fld>
            <a:endParaRPr lang="zh-CN" altLang="en-US" sz="1200" kern="1200" cap="all" dirty="0">
              <a:solidFill>
                <a:srgbClr val="C0C5C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4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9"/>
            <a:ext cx="12192000" cy="244441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2444670"/>
            <a:ext cx="12191999" cy="3151989"/>
          </a:xfrm>
          <a:prstGeom prst="rect">
            <a:avLst/>
          </a:prstGeom>
          <a:solidFill>
            <a:srgbClr val="071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6D265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89708" y="4149854"/>
            <a:ext cx="8412582" cy="9723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5000"/>
              </a:lnSpc>
            </a:pP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Yuliang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Zhang,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Kangjia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Xue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CSNS@IHEP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66701" y="2497543"/>
            <a:ext cx="11153774" cy="176586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4800" b="1" dirty="0">
                <a:solidFill>
                  <a:schemeClr val="bg1"/>
                </a:solidFill>
              </a:rPr>
              <a:t>PV Browser - A Web Based EPICS PV Information Query System</a:t>
            </a:r>
            <a:endParaRPr lang="zh-CN" altLang="en-US" sz="4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816"/>
            <a:ext cx="1512300" cy="81484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609725" y="603690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2024 Spring EPICS Collaboration Meeting,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Pohang</a:t>
            </a:r>
            <a:endParaRPr lang="zh-CN" altLang="en-US" sz="2400" cap="all" dirty="0">
              <a:solidFill>
                <a:srgbClr val="C0C5C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62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PV Live Data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B5EE71-7644-4263-8F2D-897548FA6921}"/>
              </a:ext>
            </a:extLst>
          </p:cNvPr>
          <p:cNvSpPr txBox="1"/>
          <p:nvPr/>
        </p:nvSpPr>
        <p:spPr>
          <a:xfrm>
            <a:off x="238614" y="848777"/>
            <a:ext cx="1178468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 Web Socket tool PVWS was adopted as the backend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page subscribes the PV live data and alarm state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C6E4C51-9248-41BA-8486-DAC5D19F5031}"/>
              </a:ext>
            </a:extLst>
          </p:cNvPr>
          <p:cNvSpPr txBox="1"/>
          <p:nvPr/>
        </p:nvSpPr>
        <p:spPr>
          <a:xfrm>
            <a:off x="2742475" y="5089122"/>
            <a:ext cx="1688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Live data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153A28D5-FCA3-4814-B7B5-17D6196A6AAA}"/>
              </a:ext>
            </a:extLst>
          </p:cNvPr>
          <p:cNvSpPr txBox="1"/>
          <p:nvPr/>
        </p:nvSpPr>
        <p:spPr>
          <a:xfrm>
            <a:off x="8508275" y="5091628"/>
            <a:ext cx="2580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live data module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028D459-1A6C-40D7-9D69-41ABF10B5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14" y="2469662"/>
            <a:ext cx="7112577" cy="25782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E5012E7-5FE7-4E55-BB5D-ACCEB6FD7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95" y="3546282"/>
            <a:ext cx="4554991" cy="8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80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PV</a:t>
            </a:r>
            <a:r>
              <a:rPr lang="zh-CN" altLang="en-US" dirty="0"/>
              <a:t> </a:t>
            </a:r>
            <a:r>
              <a:rPr lang="en-US" altLang="zh-CN" dirty="0"/>
              <a:t>Historical Data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B5EE71-7644-4263-8F2D-897548FA6921}"/>
              </a:ext>
            </a:extLst>
          </p:cNvPr>
          <p:cNvSpPr txBox="1"/>
          <p:nvPr/>
        </p:nvSpPr>
        <p:spPr>
          <a:xfrm>
            <a:off x="238614" y="848777"/>
            <a:ext cx="1178468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EPICS Archiver Appliance supports data retrieval in multiple formats/MIME types.  PV browser calls the in-built web service to show the historical data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C6E4C51-9248-41BA-8486-DAC5D19F5031}"/>
              </a:ext>
            </a:extLst>
          </p:cNvPr>
          <p:cNvSpPr txBox="1"/>
          <p:nvPr/>
        </p:nvSpPr>
        <p:spPr>
          <a:xfrm>
            <a:off x="6849789" y="6368137"/>
            <a:ext cx="2302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Historical Data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BFDA32C-B991-46D6-9F38-3B831198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22" y="2146947"/>
            <a:ext cx="7979521" cy="42211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C9AF151-5704-426A-A9E0-50DF5DE9F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29" y="2915225"/>
            <a:ext cx="2187406" cy="150012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F6283D3-863B-44EF-8E43-DA0060BF46DF}"/>
              </a:ext>
            </a:extLst>
          </p:cNvPr>
          <p:cNvSpPr/>
          <p:nvPr/>
        </p:nvSpPr>
        <p:spPr>
          <a:xfrm>
            <a:off x="5829064" y="2280699"/>
            <a:ext cx="1020725" cy="1638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PV Putlog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B5EE71-7644-4263-8F2D-897548FA6921}"/>
              </a:ext>
            </a:extLst>
          </p:cNvPr>
          <p:cNvSpPr txBox="1"/>
          <p:nvPr/>
        </p:nvSpPr>
        <p:spPr>
          <a:xfrm>
            <a:off x="299825" y="992517"/>
            <a:ext cx="1047927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Usually,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CaPutLog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module and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iocLogServer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were used to collect the PV put log , the Put log was stored in separated local files,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hard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read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1F7B888-7054-4EC3-BAF0-7C24A15B5BD6}"/>
              </a:ext>
            </a:extLst>
          </p:cNvPr>
          <p:cNvSpPr txBox="1"/>
          <p:nvPr/>
        </p:nvSpPr>
        <p:spPr>
          <a:xfrm>
            <a:off x="3422536" y="6056970"/>
            <a:ext cx="4682148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content of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iocLogServer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log file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7534855-C396-4A5A-8CE6-5E6739A0E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214" y="2094736"/>
            <a:ext cx="6933910" cy="396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34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PV Putlog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B5EE71-7644-4263-8F2D-897548FA6921}"/>
              </a:ext>
            </a:extLst>
          </p:cNvPr>
          <p:cNvSpPr txBox="1"/>
          <p:nvPr/>
        </p:nvSpPr>
        <p:spPr>
          <a:xfrm>
            <a:off x="324457" y="914180"/>
            <a:ext cx="1178468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CaPutLog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module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Logstash were adopted, the put log was saved into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ElasticSearch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page gets PV put log from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ElesticSearch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C6E4C51-9248-41BA-8486-DAC5D19F5031}"/>
              </a:ext>
            </a:extLst>
          </p:cNvPr>
          <p:cNvSpPr txBox="1"/>
          <p:nvPr/>
        </p:nvSpPr>
        <p:spPr>
          <a:xfrm>
            <a:off x="1926662" y="5344862"/>
            <a:ext cx="2532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put log page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0991A3-6B60-40D3-822C-92A7ACB9F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04" y="2118686"/>
            <a:ext cx="6114260" cy="3155435"/>
          </a:xfrm>
          <a:prstGeom prst="rect">
            <a:avLst/>
          </a:prstGeom>
        </p:spPr>
      </p:pic>
      <p:pic>
        <p:nvPicPr>
          <p:cNvPr id="5122" name="图片 6">
            <a:extLst>
              <a:ext uri="{FF2B5EF4-FFF2-40B4-BE49-F238E27FC236}">
                <a16:creationId xmlns:a16="http://schemas.microsoft.com/office/drawing/2014/main" id="{EB10A090-00AE-41A7-812F-24A689DD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197" y="3696403"/>
            <a:ext cx="5697943" cy="75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>
            <a:extLst>
              <a:ext uri="{FF2B5EF4-FFF2-40B4-BE49-F238E27FC236}">
                <a16:creationId xmlns:a16="http://schemas.microsoft.com/office/drawing/2014/main" id="{E05D3D56-3FF4-45A2-B1E2-8BD12C07497D}"/>
              </a:ext>
            </a:extLst>
          </p:cNvPr>
          <p:cNvSpPr txBox="1"/>
          <p:nvPr/>
        </p:nvSpPr>
        <p:spPr>
          <a:xfrm>
            <a:off x="7774955" y="4648175"/>
            <a:ext cx="2970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Put log module</a:t>
            </a:r>
          </a:p>
        </p:txBody>
      </p:sp>
    </p:spTree>
    <p:extLst>
      <p:ext uri="{BB962C8B-B14F-4D97-AF65-F5344CB8AC3E}">
        <p14:creationId xmlns:p14="http://schemas.microsoft.com/office/powerpoint/2010/main" val="409026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PV Alarm State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B5EE71-7644-4263-8F2D-897548FA6921}"/>
              </a:ext>
            </a:extLst>
          </p:cNvPr>
          <p:cNvSpPr txBox="1"/>
          <p:nvPr/>
        </p:nvSpPr>
        <p:spPr>
          <a:xfrm>
            <a:off x="210228" y="887917"/>
            <a:ext cx="11341949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Pheobus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kafka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based alarm system was used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page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active alarms directly from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kafka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C6E4C51-9248-41BA-8486-DAC5D19F5031}"/>
              </a:ext>
            </a:extLst>
          </p:cNvPr>
          <p:cNvSpPr txBox="1"/>
          <p:nvPr/>
        </p:nvSpPr>
        <p:spPr>
          <a:xfrm>
            <a:off x="2952206" y="6257481"/>
            <a:ext cx="2663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Active alarm page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57C39F5-B4A4-4FCC-989C-DAB9A6858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1" y="2359846"/>
            <a:ext cx="8376669" cy="367938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262BAE4-CB81-44D5-BA1A-DD7A26DD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038" y="2480359"/>
            <a:ext cx="3276287" cy="343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8CAB668-D03C-42B8-8A2A-6191F0E23D1F}"/>
              </a:ext>
            </a:extLst>
          </p:cNvPr>
          <p:cNvSpPr/>
          <p:nvPr/>
        </p:nvSpPr>
        <p:spPr>
          <a:xfrm>
            <a:off x="10753117" y="4236786"/>
            <a:ext cx="684717" cy="103864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FBB33CDA-E4BB-4CAE-A25A-62C0AB3A6630}"/>
              </a:ext>
            </a:extLst>
          </p:cNvPr>
          <p:cNvSpPr txBox="1"/>
          <p:nvPr/>
        </p:nvSpPr>
        <p:spPr>
          <a:xfrm>
            <a:off x="8497700" y="6088204"/>
            <a:ext cx="355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Phoebus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kafka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alarm system deployed at CSNS</a:t>
            </a:r>
          </a:p>
        </p:txBody>
      </p:sp>
    </p:spTree>
    <p:extLst>
      <p:ext uri="{BB962C8B-B14F-4D97-AF65-F5344CB8AC3E}">
        <p14:creationId xmlns:p14="http://schemas.microsoft.com/office/powerpoint/2010/main" val="167007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PV Alarm State</a:t>
            </a:r>
            <a:endParaRPr lang="zh-CN" altLang="en-US" dirty="0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05D3D56-3FF4-45A2-B1E2-8BD12C07497D}"/>
              </a:ext>
            </a:extLst>
          </p:cNvPr>
          <p:cNvSpPr txBox="1"/>
          <p:nvPr/>
        </p:nvSpPr>
        <p:spPr>
          <a:xfrm>
            <a:off x="4437483" y="5647958"/>
            <a:ext cx="2652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Alarm history page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73D3547-49BD-4B42-AB4A-AE4A02142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80" y="1934308"/>
            <a:ext cx="10032728" cy="36863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5510CAF-2944-4A32-A07D-FE17DAC60C9F}"/>
              </a:ext>
            </a:extLst>
          </p:cNvPr>
          <p:cNvSpPr txBox="1"/>
          <p:nvPr/>
        </p:nvSpPr>
        <p:spPr>
          <a:xfrm>
            <a:off x="210228" y="887917"/>
            <a:ext cx="11341949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page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alarm history from the Phoebus alarm system in-built RESTful API</a:t>
            </a:r>
          </a:p>
        </p:txBody>
      </p:sp>
    </p:spTree>
    <p:extLst>
      <p:ext uri="{BB962C8B-B14F-4D97-AF65-F5344CB8AC3E}">
        <p14:creationId xmlns:p14="http://schemas.microsoft.com/office/powerpoint/2010/main" val="695102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IOC Status</a:t>
            </a:r>
            <a:endParaRPr lang="zh-CN" altLang="en-US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C6E4C51-9248-41BA-8486-DAC5D19F5031}"/>
              </a:ext>
            </a:extLst>
          </p:cNvPr>
          <p:cNvSpPr txBox="1"/>
          <p:nvPr/>
        </p:nvSpPr>
        <p:spPr>
          <a:xfrm>
            <a:off x="1312994" y="5817899"/>
            <a:ext cx="5282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IOC Status page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E05D3D56-3FF4-45A2-B1E2-8BD12C07497D}"/>
              </a:ext>
            </a:extLst>
          </p:cNvPr>
          <p:cNvSpPr txBox="1"/>
          <p:nvPr/>
        </p:nvSpPr>
        <p:spPr>
          <a:xfrm>
            <a:off x="8151223" y="5591477"/>
            <a:ext cx="2424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IOC status module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73ABF0-1B08-41E7-B866-66ADBAFD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03" y="2574816"/>
            <a:ext cx="7309382" cy="3233679"/>
          </a:xfrm>
          <a:prstGeom prst="rect">
            <a:avLst/>
          </a:prstGeom>
        </p:spPr>
      </p:pic>
      <p:pic>
        <p:nvPicPr>
          <p:cNvPr id="7170" name="图片 9" descr="C:\Users\zhang\Documents\WeChat Files\wxid_zkt68ugam6wf21\FileStorage\Temp\1680835762288.png">
            <a:extLst>
              <a:ext uri="{FF2B5EF4-FFF2-40B4-BE49-F238E27FC236}">
                <a16:creationId xmlns:a16="http://schemas.microsoft.com/office/drawing/2014/main" id="{130F8F8A-4A0D-4DF2-AEF4-F8C4A1000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902" y="3429000"/>
            <a:ext cx="4566098" cy="198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AC7CF9F-9538-4FBD-B1A6-C7562C6CD178}"/>
              </a:ext>
            </a:extLst>
          </p:cNvPr>
          <p:cNvSpPr txBox="1"/>
          <p:nvPr/>
        </p:nvSpPr>
        <p:spPr>
          <a:xfrm>
            <a:off x="238614" y="848777"/>
            <a:ext cx="11784683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python application periodically get the 1</a:t>
            </a:r>
            <a:r>
              <a:rPr lang="en-US" altLang="zh-CN" sz="20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PV of each IOC from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ElasticSearch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 save to MongoDB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 the value of these PVs via PVWS, if these PVs are all alive,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then the IOCs are all alive</a:t>
            </a:r>
          </a:p>
        </p:txBody>
      </p:sp>
    </p:spTree>
    <p:extLst>
      <p:ext uri="{BB962C8B-B14F-4D97-AF65-F5344CB8AC3E}">
        <p14:creationId xmlns:p14="http://schemas.microsoft.com/office/powerpoint/2010/main" val="59900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D73ABF0-1B08-41E7-B866-66ADBAFD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3" y="2235182"/>
            <a:ext cx="7309382" cy="32336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B43664-8863-47D2-B8EF-4FB82D5B0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172" y="2235182"/>
            <a:ext cx="3075549" cy="3352097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06FC08C2-60E1-46EC-8F27-53C5A346DD95}"/>
              </a:ext>
            </a:extLst>
          </p:cNvPr>
          <p:cNvSpPr/>
          <p:nvPr/>
        </p:nvSpPr>
        <p:spPr>
          <a:xfrm>
            <a:off x="6409015" y="3747338"/>
            <a:ext cx="587404" cy="16523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9B978EB-0FF3-4A57-AECD-0CE696F89046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996419" y="3829958"/>
            <a:ext cx="1459522" cy="16523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4F5747D-76C1-43F6-9D54-8CBFC59C4E8C}"/>
              </a:ext>
            </a:extLst>
          </p:cNvPr>
          <p:cNvSpPr txBox="1"/>
          <p:nvPr/>
        </p:nvSpPr>
        <p:spPr>
          <a:xfrm>
            <a:off x="238614" y="848777"/>
            <a:ext cx="1178468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From this page, more detailed PV information can be acquired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page is useful after the long shutdown of the accelerator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F0EB4E1-77C2-4120-9780-28013111B482}"/>
              </a:ext>
            </a:extLst>
          </p:cNvPr>
          <p:cNvSpPr txBox="1"/>
          <p:nvPr/>
        </p:nvSpPr>
        <p:spPr>
          <a:xfrm>
            <a:off x="1419831" y="5555423"/>
            <a:ext cx="5282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IOC Status page</a:t>
            </a:r>
          </a:p>
        </p:txBody>
      </p:sp>
      <p:sp>
        <p:nvSpPr>
          <p:cNvPr id="15" name="标题 5">
            <a:extLst>
              <a:ext uri="{FF2B5EF4-FFF2-40B4-BE49-F238E27FC236}">
                <a16:creationId xmlns:a16="http://schemas.microsoft.com/office/drawing/2014/main" id="{93035E3D-0354-4433-A50B-00CD84B5B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73" y="182086"/>
            <a:ext cx="10479275" cy="582619"/>
          </a:xfrm>
        </p:spPr>
        <p:txBody>
          <a:bodyPr/>
          <a:lstStyle/>
          <a:p>
            <a:r>
              <a:rPr lang="en-US" altLang="zh-CN" dirty="0"/>
              <a:t>IOC Status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3256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IOC Network Information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B5EE71-7644-4263-8F2D-897548FA6921}"/>
              </a:ext>
            </a:extLst>
          </p:cNvPr>
          <p:cNvSpPr txBox="1"/>
          <p:nvPr/>
        </p:nvSpPr>
        <p:spPr>
          <a:xfrm>
            <a:off x="238614" y="848777"/>
            <a:ext cx="1178468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IOC detailed network information can also be queried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Operators can quickly get the related switch information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C6E4C51-9248-41BA-8486-DAC5D19F5031}"/>
              </a:ext>
            </a:extLst>
          </p:cNvPr>
          <p:cNvSpPr txBox="1"/>
          <p:nvPr/>
        </p:nvSpPr>
        <p:spPr>
          <a:xfrm>
            <a:off x="2281646" y="5775697"/>
            <a:ext cx="3709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detailed IOC network information </a:t>
            </a:r>
          </a:p>
        </p:txBody>
      </p:sp>
      <p:pic>
        <p:nvPicPr>
          <p:cNvPr id="1027" name="图片 7" descr="C:\Users\zhang\Documents\WeChat Files\wxid_zkt68ugam6wf21\FileStorage\Temp\1680835491741.png">
            <a:extLst>
              <a:ext uri="{FF2B5EF4-FFF2-40B4-BE49-F238E27FC236}">
                <a16:creationId xmlns:a16="http://schemas.microsoft.com/office/drawing/2014/main" id="{4A9D39B3-3223-4E30-BB71-B90B08E7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33" y="3036742"/>
            <a:ext cx="4101867" cy="202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153ECB4-165B-4389-B710-5C6ACAE7E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6" y="1914399"/>
            <a:ext cx="7916875" cy="3861298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D25CFA64-F8D4-43ED-A495-D437746A0B0D}"/>
              </a:ext>
            </a:extLst>
          </p:cNvPr>
          <p:cNvCxnSpPr>
            <a:cxnSpLocks/>
          </p:cNvCxnSpPr>
          <p:nvPr/>
        </p:nvCxnSpPr>
        <p:spPr>
          <a:xfrm flipH="1" flipV="1">
            <a:off x="7280031" y="3736731"/>
            <a:ext cx="531093" cy="13263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ED887866-4769-4EDB-9E21-5D88CD7B0E33}"/>
              </a:ext>
            </a:extLst>
          </p:cNvPr>
          <p:cNvSpPr/>
          <p:nvPr/>
        </p:nvSpPr>
        <p:spPr>
          <a:xfrm>
            <a:off x="7789694" y="3869365"/>
            <a:ext cx="184928" cy="110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321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IOC Network Information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CD055A-F2CA-49D0-8B26-FD0BF8ED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44" y="2027338"/>
            <a:ext cx="9680331" cy="416465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92C9F0E-FA54-4B57-BF87-421380348E13}"/>
              </a:ext>
            </a:extLst>
          </p:cNvPr>
          <p:cNvSpPr txBox="1"/>
          <p:nvPr/>
        </p:nvSpPr>
        <p:spPr>
          <a:xfrm>
            <a:off x="238615" y="848777"/>
            <a:ext cx="112567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List all the IP addresses used for EPICS IOCs, then we can go to the each of the IOC for the detailed information</a:t>
            </a:r>
          </a:p>
        </p:txBody>
      </p:sp>
    </p:spTree>
    <p:extLst>
      <p:ext uri="{BB962C8B-B14F-4D97-AF65-F5344CB8AC3E}">
        <p14:creationId xmlns:p14="http://schemas.microsoft.com/office/powerpoint/2010/main" val="321326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9538"/>
            <a:r>
              <a:rPr lang="en-US" altLang="zh-CN" b="1" dirty="0">
                <a:latin typeface="Times New Roman"/>
                <a:cs typeface="Times New Roman"/>
              </a:rPr>
              <a:t>Brief Introduction of CSNS Operation and CSNS-II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37307BC-F67B-4F34-B90C-D626F4A8B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7" y="1959966"/>
            <a:ext cx="6126882" cy="3424524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75DA2E7C-1228-49E7-8F58-1F92E03F0CF3}"/>
              </a:ext>
            </a:extLst>
          </p:cNvPr>
          <p:cNvGrpSpPr/>
          <p:nvPr/>
        </p:nvGrpSpPr>
        <p:grpSpPr>
          <a:xfrm>
            <a:off x="6459265" y="1949003"/>
            <a:ext cx="5306015" cy="3444195"/>
            <a:chOff x="6459265" y="2730182"/>
            <a:chExt cx="5306015" cy="344419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C952F3A-E8FA-49AE-B846-D1B033EAE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265" y="2730182"/>
              <a:ext cx="5306015" cy="3056709"/>
            </a:xfrm>
            <a:prstGeom prst="rect">
              <a:avLst/>
            </a:prstGeom>
          </p:spPr>
        </p:pic>
        <p:sp>
          <p:nvSpPr>
            <p:cNvPr id="15" name="箭头: 五边形 14">
              <a:extLst>
                <a:ext uri="{FF2B5EF4-FFF2-40B4-BE49-F238E27FC236}">
                  <a16:creationId xmlns:a16="http://schemas.microsoft.com/office/drawing/2014/main" id="{499A1158-9DC0-4BD0-81FD-8AF8D66F6BA6}"/>
                </a:ext>
              </a:extLst>
            </p:cNvPr>
            <p:cNvSpPr/>
            <p:nvPr/>
          </p:nvSpPr>
          <p:spPr>
            <a:xfrm>
              <a:off x="6931984" y="5820592"/>
              <a:ext cx="683063" cy="341312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25/50kW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箭头: 五边形 15">
              <a:extLst>
                <a:ext uri="{FF2B5EF4-FFF2-40B4-BE49-F238E27FC236}">
                  <a16:creationId xmlns:a16="http://schemas.microsoft.com/office/drawing/2014/main" id="{B94B491C-DB1C-4BEF-93FE-5919337E6601}"/>
                </a:ext>
              </a:extLst>
            </p:cNvPr>
            <p:cNvSpPr/>
            <p:nvPr/>
          </p:nvSpPr>
          <p:spPr>
            <a:xfrm>
              <a:off x="7615047" y="5833065"/>
              <a:ext cx="774473" cy="341312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80/100kW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箭头: 五边形 16">
              <a:extLst>
                <a:ext uri="{FF2B5EF4-FFF2-40B4-BE49-F238E27FC236}">
                  <a16:creationId xmlns:a16="http://schemas.microsoft.com/office/drawing/2014/main" id="{5938C4EC-A8DE-4CCE-AC36-BF86A5F0EFA6}"/>
                </a:ext>
              </a:extLst>
            </p:cNvPr>
            <p:cNvSpPr/>
            <p:nvPr/>
          </p:nvSpPr>
          <p:spPr>
            <a:xfrm>
              <a:off x="8389520" y="5824357"/>
              <a:ext cx="774473" cy="341312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100kW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箭头: 五边形 17">
              <a:extLst>
                <a:ext uri="{FF2B5EF4-FFF2-40B4-BE49-F238E27FC236}">
                  <a16:creationId xmlns:a16="http://schemas.microsoft.com/office/drawing/2014/main" id="{A8A03739-36AA-4CD7-B76D-050799D752C4}"/>
                </a:ext>
              </a:extLst>
            </p:cNvPr>
            <p:cNvSpPr/>
            <p:nvPr/>
          </p:nvSpPr>
          <p:spPr>
            <a:xfrm>
              <a:off x="9163993" y="5820592"/>
              <a:ext cx="818671" cy="341313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100/125kW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箭头: 五边形 18">
              <a:extLst>
                <a:ext uri="{FF2B5EF4-FFF2-40B4-BE49-F238E27FC236}">
                  <a16:creationId xmlns:a16="http://schemas.microsoft.com/office/drawing/2014/main" id="{842177C9-878A-4BBE-BB4E-3FCFF8C1750C}"/>
                </a:ext>
              </a:extLst>
            </p:cNvPr>
            <p:cNvSpPr/>
            <p:nvPr/>
          </p:nvSpPr>
          <p:spPr>
            <a:xfrm>
              <a:off x="9983668" y="5809978"/>
              <a:ext cx="773469" cy="341313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140kW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箭头: 五边形 19">
              <a:extLst>
                <a:ext uri="{FF2B5EF4-FFF2-40B4-BE49-F238E27FC236}">
                  <a16:creationId xmlns:a16="http://schemas.microsoft.com/office/drawing/2014/main" id="{0C6E3006-1F8F-4DFE-9BD5-01626F7CBF26}"/>
                </a:ext>
              </a:extLst>
            </p:cNvPr>
            <p:cNvSpPr/>
            <p:nvPr/>
          </p:nvSpPr>
          <p:spPr>
            <a:xfrm>
              <a:off x="10757137" y="5799364"/>
              <a:ext cx="774473" cy="341313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0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140/160kW</a:t>
              </a:r>
              <a:endPara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6C0BAC5F-50A7-4BF7-B9CC-7D0551EEB87A}"/>
              </a:ext>
            </a:extLst>
          </p:cNvPr>
          <p:cNvSpPr txBox="1"/>
          <p:nvPr/>
        </p:nvSpPr>
        <p:spPr>
          <a:xfrm>
            <a:off x="523973" y="844449"/>
            <a:ext cx="99914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CSNS is operating at 160kW beam power since March 2024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Total number of PVs accelerator only is about 100,000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93C2360-0525-4E6A-9D4C-1BC2E335F3EE}"/>
              </a:ext>
            </a:extLst>
          </p:cNvPr>
          <p:cNvSpPr/>
          <p:nvPr/>
        </p:nvSpPr>
        <p:spPr>
          <a:xfrm>
            <a:off x="1346574" y="5393198"/>
            <a:ext cx="3747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000" dirty="0">
                <a:solidFill>
                  <a:srgbClr val="1B0C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Beam power ramp history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704D804-490D-47E8-BE6A-A86796EDF88D}"/>
              </a:ext>
            </a:extLst>
          </p:cNvPr>
          <p:cNvSpPr/>
          <p:nvPr/>
        </p:nvSpPr>
        <p:spPr>
          <a:xfrm>
            <a:off x="7098181" y="5500358"/>
            <a:ext cx="37472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zh-CN" sz="2000" dirty="0">
                <a:solidFill>
                  <a:srgbClr val="1B0C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Beam time and availability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7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Deployment of PV Browser at CSNS 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B5EE71-7644-4263-8F2D-897548FA6921}"/>
              </a:ext>
            </a:extLst>
          </p:cNvPr>
          <p:cNvSpPr txBox="1"/>
          <p:nvPr/>
        </p:nvSpPr>
        <p:spPr>
          <a:xfrm>
            <a:off x="225160" y="764705"/>
            <a:ext cx="11366205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Proxy server Nginx was adopted to deploy the PV Browser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system was deployed at CSNS accelerator in 2022.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Now,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 is frequently used by the operator</a:t>
            </a:r>
          </a:p>
        </p:txBody>
      </p:sp>
      <p:pic>
        <p:nvPicPr>
          <p:cNvPr id="3074" name="图片 1">
            <a:extLst>
              <a:ext uri="{FF2B5EF4-FFF2-40B4-BE49-F238E27FC236}">
                <a16:creationId xmlns:a16="http://schemas.microsoft.com/office/drawing/2014/main" id="{92647C08-39D9-45B7-B68D-40DA6BE06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93" y="2149804"/>
            <a:ext cx="7282052" cy="307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014ED1AC-DF92-40FD-B224-42B9C9C5A851}"/>
              </a:ext>
            </a:extLst>
          </p:cNvPr>
          <p:cNvSpPr txBox="1"/>
          <p:nvPr/>
        </p:nvSpPr>
        <p:spPr>
          <a:xfrm>
            <a:off x="5763099" y="5315528"/>
            <a:ext cx="236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Accelerator Network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F0D9B7F-D39D-4282-8FC1-E7B0D520053B}"/>
              </a:ext>
            </a:extLst>
          </p:cNvPr>
          <p:cNvSpPr txBox="1"/>
          <p:nvPr/>
        </p:nvSpPr>
        <p:spPr>
          <a:xfrm>
            <a:off x="2009993" y="5315528"/>
            <a:ext cx="2013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Campus Network</a:t>
            </a:r>
          </a:p>
        </p:txBody>
      </p:sp>
    </p:spTree>
    <p:extLst>
      <p:ext uri="{BB962C8B-B14F-4D97-AF65-F5344CB8AC3E}">
        <p14:creationId xmlns:p14="http://schemas.microsoft.com/office/powerpoint/2010/main" val="599335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文件\PPT\2017-12首次打靶出中子束for陈和生9.1\DJI_0030_副本BEST.jpg"/>
          <p:cNvPicPr>
            <a:picLocks noChangeAspect="1" noChangeArrowheads="1"/>
          </p:cNvPicPr>
          <p:nvPr/>
        </p:nvPicPr>
        <p:blipFill rotWithShape="1">
          <a:blip r:embed="rId2" cstate="screen"/>
          <a:srcRect l="-187" t="-233"/>
          <a:stretch/>
        </p:blipFill>
        <p:spPr bwMode="auto">
          <a:xfrm>
            <a:off x="0" y="726392"/>
            <a:ext cx="12192000" cy="6123063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3068511" y="34184"/>
            <a:ext cx="63079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chemeClr val="bg1"/>
                </a:solidFill>
              </a:rPr>
              <a:t>Thank you for your attention!</a:t>
            </a:r>
            <a:endParaRPr kumimoji="1"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1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9538"/>
            <a:r>
              <a:rPr lang="en-US" altLang="zh-CN" b="1" dirty="0">
                <a:latin typeface="Times New Roman"/>
                <a:cs typeface="Times New Roman"/>
              </a:rPr>
              <a:t>Brief Introduction of CSNS Operation and CSNS-II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72767CE-D27A-4E9B-945D-F9BBEFEB9D61}"/>
              </a:ext>
            </a:extLst>
          </p:cNvPr>
          <p:cNvSpPr/>
          <p:nvPr/>
        </p:nvSpPr>
        <p:spPr>
          <a:xfrm>
            <a:off x="523973" y="850315"/>
            <a:ext cx="110076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Beam power will be upgraded from 160kW to 500kW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Total number of PVs accelerator only will be 200,000+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936F4E-61EF-4941-B16F-28E2B9C04F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4" y="2148952"/>
            <a:ext cx="5923958" cy="385873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68335C1-A0F2-4E6F-B58C-073120D3CF91}"/>
              </a:ext>
            </a:extLst>
          </p:cNvPr>
          <p:cNvSpPr/>
          <p:nvPr/>
        </p:nvSpPr>
        <p:spPr>
          <a:xfrm>
            <a:off x="2020389" y="2473234"/>
            <a:ext cx="1950720" cy="2960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191054-D161-4FAD-BD13-F82719DC4AE1}"/>
              </a:ext>
            </a:extLst>
          </p:cNvPr>
          <p:cNvSpPr/>
          <p:nvPr/>
        </p:nvSpPr>
        <p:spPr>
          <a:xfrm>
            <a:off x="1663338" y="2796289"/>
            <a:ext cx="30392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SSC, 80MeV-&gt;300MeV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06FED6-F443-4025-91F0-450492001328}"/>
              </a:ext>
            </a:extLst>
          </p:cNvPr>
          <p:cNvSpPr/>
          <p:nvPr/>
        </p:nvSpPr>
        <p:spPr>
          <a:xfrm>
            <a:off x="143435" y="6007685"/>
            <a:ext cx="6795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solidFill>
                  <a:srgbClr val="1B0C6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NEW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 neutron beam line, 1 muon and 1 proton line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6D486F5-5CCD-4AD2-83FE-4E7AA2F104C5}"/>
              </a:ext>
            </a:extLst>
          </p:cNvPr>
          <p:cNvGrpSpPr/>
          <p:nvPr/>
        </p:nvGrpSpPr>
        <p:grpSpPr>
          <a:xfrm>
            <a:off x="6958149" y="1734062"/>
            <a:ext cx="4643127" cy="4944165"/>
            <a:chOff x="6888480" y="1798369"/>
            <a:chExt cx="4643127" cy="494416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DA2D5D1-59E9-4E49-A88F-7B8E8E6F6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480" y="1798369"/>
              <a:ext cx="4643127" cy="4944165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78CB3F7-6C70-436E-8557-73E5381381EB}"/>
                </a:ext>
              </a:extLst>
            </p:cNvPr>
            <p:cNvSpPr/>
            <p:nvPr/>
          </p:nvSpPr>
          <p:spPr>
            <a:xfrm>
              <a:off x="7587149" y="1934233"/>
              <a:ext cx="166333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Parameters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0DF609E-212E-4E57-91EA-1F1BCE3BB451}"/>
                </a:ext>
              </a:extLst>
            </p:cNvPr>
            <p:cNvSpPr/>
            <p:nvPr/>
          </p:nvSpPr>
          <p:spPr>
            <a:xfrm>
              <a:off x="9305530" y="1955540"/>
              <a:ext cx="74416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CSNS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BF7C582-7F26-4197-9641-B89C0ED58CC7}"/>
                </a:ext>
              </a:extLst>
            </p:cNvPr>
            <p:cNvSpPr/>
            <p:nvPr/>
          </p:nvSpPr>
          <p:spPr>
            <a:xfrm>
              <a:off x="10317789" y="1953232"/>
              <a:ext cx="104689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CSNS-II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C2AC8A7-BCBF-4C6B-B945-5CD72FAC6BFF}"/>
                </a:ext>
              </a:extLst>
            </p:cNvPr>
            <p:cNvSpPr/>
            <p:nvPr/>
          </p:nvSpPr>
          <p:spPr>
            <a:xfrm>
              <a:off x="7073336" y="2470207"/>
              <a:ext cx="20493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Beam Power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KW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A9B1CFC-ABF3-4F89-A1EF-75C06282DAFE}"/>
                </a:ext>
              </a:extLst>
            </p:cNvPr>
            <p:cNvSpPr/>
            <p:nvPr/>
          </p:nvSpPr>
          <p:spPr>
            <a:xfrm>
              <a:off x="7059232" y="3027122"/>
              <a:ext cx="204930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Rep-Rate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Hz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EBD9B02-B986-41E5-BEEB-98D937A48C8D}"/>
                </a:ext>
              </a:extLst>
            </p:cNvPr>
            <p:cNvSpPr/>
            <p:nvPr/>
          </p:nvSpPr>
          <p:spPr>
            <a:xfrm>
              <a:off x="6998268" y="3587771"/>
              <a:ext cx="218533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Beam Energy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GeV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EF81BF76-E52C-408E-A54C-F14C9820366A}"/>
                </a:ext>
              </a:extLst>
            </p:cNvPr>
            <p:cNvSpPr/>
            <p:nvPr/>
          </p:nvSpPr>
          <p:spPr>
            <a:xfrm>
              <a:off x="7012372" y="4101174"/>
              <a:ext cx="211027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Avg Current (µA)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61FEC7F-E35E-4495-B86C-BF6C3D7DD6FF}"/>
                </a:ext>
              </a:extLst>
            </p:cNvPr>
            <p:cNvSpPr/>
            <p:nvPr/>
          </p:nvSpPr>
          <p:spPr>
            <a:xfrm>
              <a:off x="6998267" y="4621642"/>
              <a:ext cx="225221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6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Linac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Energy(MeV)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461B419-D5EC-4340-B33C-D0EFC8A5AFD7}"/>
                </a:ext>
              </a:extLst>
            </p:cNvPr>
            <p:cNvSpPr/>
            <p:nvPr/>
          </p:nvSpPr>
          <p:spPr>
            <a:xfrm>
              <a:off x="6976607" y="5161620"/>
              <a:ext cx="227936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6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Linac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6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Pk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Current (mA)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9E6610D-CA03-4F65-B427-5E1C3F5ED480}"/>
                </a:ext>
              </a:extLst>
            </p:cNvPr>
            <p:cNvSpPr/>
            <p:nvPr/>
          </p:nvSpPr>
          <p:spPr>
            <a:xfrm>
              <a:off x="6998267" y="5593614"/>
              <a:ext cx="218534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6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Linac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RF Frequency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（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MHz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7820670-2705-42CB-B44E-E215DF856265}"/>
                </a:ext>
              </a:extLst>
            </p:cNvPr>
            <p:cNvSpPr/>
            <p:nvPr/>
          </p:nvSpPr>
          <p:spPr>
            <a:xfrm>
              <a:off x="6976607" y="6306479"/>
              <a:ext cx="229865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altLang="zh-CN" sz="1600" dirty="0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Linac</a:t>
              </a:r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Beam Width(µS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）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9402F9DF-8952-4035-81DB-640CB7890C1F}"/>
              </a:ext>
            </a:extLst>
          </p:cNvPr>
          <p:cNvSpPr/>
          <p:nvPr/>
        </p:nvSpPr>
        <p:spPr>
          <a:xfrm>
            <a:off x="5316071" y="2900307"/>
            <a:ext cx="893140" cy="2960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0E8BFD5-DC5D-4BB4-8F51-ED1FFFB58F88}"/>
              </a:ext>
            </a:extLst>
          </p:cNvPr>
          <p:cNvSpPr/>
          <p:nvPr/>
        </p:nvSpPr>
        <p:spPr>
          <a:xfrm>
            <a:off x="5675258" y="1884644"/>
            <a:ext cx="12640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New  Injection System</a:t>
            </a:r>
          </a:p>
        </p:txBody>
      </p:sp>
    </p:spTree>
    <p:extLst>
      <p:ext uri="{BB962C8B-B14F-4D97-AF65-F5344CB8AC3E}">
        <p14:creationId xmlns:p14="http://schemas.microsoft.com/office/powerpoint/2010/main" val="2803587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09538"/>
            <a:r>
              <a:rPr lang="en-US" altLang="zh-CN" b="1" dirty="0">
                <a:latin typeface="Times New Roman"/>
                <a:cs typeface="Times New Roman"/>
              </a:rPr>
              <a:t>Accelerator Control System Upgrade Towards CSNS-II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72767CE-D27A-4E9B-945D-F9BBEFEB9D61}"/>
              </a:ext>
            </a:extLst>
          </p:cNvPr>
          <p:cNvSpPr/>
          <p:nvPr/>
        </p:nvSpPr>
        <p:spPr>
          <a:xfrm>
            <a:off x="523973" y="850315"/>
            <a:ext cx="110076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EPICS V3 and V7 mixed control system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Total number of V3 and V7 IOCs will be more than 200</a:t>
            </a:r>
          </a:p>
        </p:txBody>
      </p:sp>
      <p:pic>
        <p:nvPicPr>
          <p:cNvPr id="25" name="图片 5">
            <a:extLst>
              <a:ext uri="{FF2B5EF4-FFF2-40B4-BE49-F238E27FC236}">
                <a16:creationId xmlns:a16="http://schemas.microsoft.com/office/drawing/2014/main" id="{D89176F3-076C-45D0-8CE9-2D411BBC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1720755"/>
            <a:ext cx="7286438" cy="469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89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998E3-0A50-47DF-B217-EECA25A9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Information we care about PV</a:t>
            </a:r>
            <a:endParaRPr lang="zh-CN" altLang="en-US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772D874-3928-45EB-9262-79D5DE581FF0}"/>
              </a:ext>
            </a:extLst>
          </p:cNvPr>
          <p:cNvSpPr/>
          <p:nvPr/>
        </p:nvSpPr>
        <p:spPr>
          <a:xfrm>
            <a:off x="1889754" y="1904998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Live Value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B80FBE3-B0FE-48C8-9E23-60C4A4889991}"/>
              </a:ext>
            </a:extLst>
          </p:cNvPr>
          <p:cNvSpPr/>
          <p:nvPr/>
        </p:nvSpPr>
        <p:spPr>
          <a:xfrm>
            <a:off x="4622786" y="3132908"/>
            <a:ext cx="1969964" cy="136204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EPICS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ADDE1F5-5FE8-41DD-9FBE-15F491516421}"/>
              </a:ext>
            </a:extLst>
          </p:cNvPr>
          <p:cNvSpPr/>
          <p:nvPr/>
        </p:nvSpPr>
        <p:spPr>
          <a:xfrm>
            <a:off x="1889756" y="2734491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Historical Value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57B51F8-020F-424E-ADE0-4DBC18B1A92C}"/>
              </a:ext>
            </a:extLst>
          </p:cNvPr>
          <p:cNvSpPr/>
          <p:nvPr/>
        </p:nvSpPr>
        <p:spPr>
          <a:xfrm>
            <a:off x="1889755" y="3590109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Put Log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C231BED-9E80-4940-BF27-1F2B4E5BE2E8}"/>
              </a:ext>
            </a:extLst>
          </p:cNvPr>
          <p:cNvSpPr/>
          <p:nvPr/>
        </p:nvSpPr>
        <p:spPr>
          <a:xfrm>
            <a:off x="7635955" y="1904472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Owner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E7198E1E-1F5A-4913-AE33-207362C7B2AD}"/>
              </a:ext>
            </a:extLst>
          </p:cNvPr>
          <p:cNvSpPr/>
          <p:nvPr/>
        </p:nvSpPr>
        <p:spPr>
          <a:xfrm>
            <a:off x="7635953" y="2739970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Location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D5E38A2-E13D-4565-AA0E-9F663D13A088}"/>
              </a:ext>
            </a:extLst>
          </p:cNvPr>
          <p:cNvSpPr/>
          <p:nvPr/>
        </p:nvSpPr>
        <p:spPr>
          <a:xfrm>
            <a:off x="7635953" y="3589582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Address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B530420-1CD0-4B91-941C-C0CAC6D208A9}"/>
              </a:ext>
            </a:extLst>
          </p:cNvPr>
          <p:cNvSpPr/>
          <p:nvPr/>
        </p:nvSpPr>
        <p:spPr>
          <a:xfrm>
            <a:off x="1889754" y="4532317"/>
            <a:ext cx="1651790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Alarm State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9978051-A503-498B-9446-F2A3387776A0}"/>
              </a:ext>
            </a:extLst>
          </p:cNvPr>
          <p:cNvSpPr/>
          <p:nvPr/>
        </p:nvSpPr>
        <p:spPr>
          <a:xfrm>
            <a:off x="7635953" y="4531791"/>
            <a:ext cx="1760596" cy="7456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Number of PV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C43069A-0BF6-48F5-9013-C025FA0A142D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3541544" y="2277800"/>
            <a:ext cx="1081242" cy="1536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95108A6-64AD-411D-AA1F-D8164EEBFF9B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344085" y="2999539"/>
            <a:ext cx="1278701" cy="814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56DA1F0-EF08-4C64-8F7E-60D800F6753F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 flipV="1">
            <a:off x="3541545" y="3813931"/>
            <a:ext cx="1081241" cy="148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B93F6CFC-C239-4E36-B0D1-7883471AF3F4}"/>
              </a:ext>
            </a:extLst>
          </p:cNvPr>
          <p:cNvCxnSpPr>
            <a:cxnSpLocks/>
            <a:stCxn id="13" idx="3"/>
            <a:endCxn id="7" idx="1"/>
          </p:cNvCxnSpPr>
          <p:nvPr/>
        </p:nvCxnSpPr>
        <p:spPr>
          <a:xfrm flipV="1">
            <a:off x="3541544" y="3813931"/>
            <a:ext cx="1081242" cy="1091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42039C2C-E0DB-4F9A-B4B6-76191B01C6E8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6592750" y="2277274"/>
            <a:ext cx="1043205" cy="1536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94E2A373-869D-45C1-A5EC-5196A60E46E8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6592750" y="3112772"/>
            <a:ext cx="1043203" cy="701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61E809BC-EF13-407C-B40A-CCA3E063565A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6592750" y="3813931"/>
            <a:ext cx="1043203" cy="148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46ECFAD1-E2A5-44BF-B1F9-888296651609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6592750" y="3813931"/>
            <a:ext cx="1043203" cy="1090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1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8998E3-0A50-47DF-B217-EECA25A9D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Information we care about PV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56FC2DB-6F33-486B-B17D-388243AFCE86}"/>
              </a:ext>
            </a:extLst>
          </p:cNvPr>
          <p:cNvSpPr txBox="1"/>
          <p:nvPr/>
        </p:nvSpPr>
        <p:spPr>
          <a:xfrm>
            <a:off x="264146" y="935117"/>
            <a:ext cx="118320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There are many tools to collect these information in EPICS community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Browsing these PV related information via web pages is more convenient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494CC8-4B0B-4F6A-8629-CB17ECA5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72" y="2629207"/>
            <a:ext cx="2371976" cy="110935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EEBD81D-9925-4993-8E3F-27D2B842D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10" y="2525666"/>
            <a:ext cx="2367569" cy="9840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51BF93A-C0DD-44EC-B602-B76D80C5E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176" y="4307460"/>
            <a:ext cx="2848373" cy="12288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08142BC-C7B4-437A-8F68-CC560D235A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19" y="4524711"/>
            <a:ext cx="2998506" cy="9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5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of PV Browser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B5EE71-7644-4263-8F2D-897548FA6921}"/>
              </a:ext>
            </a:extLst>
          </p:cNvPr>
          <p:cNvSpPr txBox="1"/>
          <p:nvPr/>
        </p:nvSpPr>
        <p:spPr>
          <a:xfrm>
            <a:off x="333599" y="853625"/>
            <a:ext cx="11597563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Front end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Vue.js  framework +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PrimeVue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component library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Backend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Node.js and community existing tools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51D176-27AA-4552-8B32-55E59A7ED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75" y="2026228"/>
            <a:ext cx="8908869" cy="456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1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PV</a:t>
            </a:r>
            <a:r>
              <a:rPr lang="zh-CN" altLang="en-US" dirty="0"/>
              <a:t> </a:t>
            </a:r>
            <a:r>
              <a:rPr lang="en-US" altLang="zh-CN" dirty="0"/>
              <a:t>List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B5EE71-7644-4263-8F2D-897548FA6921}"/>
              </a:ext>
            </a:extLst>
          </p:cNvPr>
          <p:cNvSpPr txBox="1"/>
          <p:nvPr/>
        </p:nvSpPr>
        <p:spPr>
          <a:xfrm>
            <a:off x="333598" y="853625"/>
            <a:ext cx="11975633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Directory service tool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ChannelFinder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EPICS record synchronizer tool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RecSync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 pages get PV record data from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ChannelFinder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service and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ElasticSearch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directly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153A28D5-FCA3-4814-B7B5-17D6196A6AAA}"/>
              </a:ext>
            </a:extLst>
          </p:cNvPr>
          <p:cNvSpPr txBox="1"/>
          <p:nvPr/>
        </p:nvSpPr>
        <p:spPr>
          <a:xfrm>
            <a:off x="5140657" y="4961326"/>
            <a:ext cx="2065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list module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B51DB28-61EA-4729-89C2-8899B63E3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20" y="2066925"/>
            <a:ext cx="1037272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5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PV List</a:t>
            </a:r>
            <a:endParaRPr lang="zh-CN" altLang="en-US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C6E4C51-9248-41BA-8486-DAC5D19F5031}"/>
              </a:ext>
            </a:extLst>
          </p:cNvPr>
          <p:cNvSpPr txBox="1"/>
          <p:nvPr/>
        </p:nvSpPr>
        <p:spPr>
          <a:xfrm>
            <a:off x="2464526" y="5819709"/>
            <a:ext cx="228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eaLnBrk="1" hangingPunct="1">
              <a:spcBef>
                <a:spcPts val="1200"/>
              </a:spcBef>
              <a:spcAft>
                <a:spcPts val="600"/>
              </a:spcAft>
              <a:defRPr sz="1600" kern="0">
                <a:latin typeface="+mn-ea"/>
                <a:ea typeface="+mn-ea"/>
              </a:defRPr>
            </a:lvl1pPr>
          </a:lstStyle>
          <a:p>
            <a:pPr algn="ctr"/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List main page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B2386EF-6000-436B-B4A5-1874B9C21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99" y="1840702"/>
            <a:ext cx="7067074" cy="3906955"/>
          </a:xfrm>
          <a:prstGeom prst="rect">
            <a:avLst/>
          </a:prstGeom>
        </p:spPr>
      </p:pic>
      <p:sp>
        <p:nvSpPr>
          <p:cNvPr id="12" name="标注: 弯曲线形 11">
            <a:extLst>
              <a:ext uri="{FF2B5EF4-FFF2-40B4-BE49-F238E27FC236}">
                <a16:creationId xmlns:a16="http://schemas.microsoft.com/office/drawing/2014/main" id="{61474B22-F240-477A-9A0C-589F3A1ED37B}"/>
              </a:ext>
            </a:extLst>
          </p:cNvPr>
          <p:cNvSpPr/>
          <p:nvPr/>
        </p:nvSpPr>
        <p:spPr>
          <a:xfrm>
            <a:off x="7945421" y="1751035"/>
            <a:ext cx="1779972" cy="128493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3870"/>
              <a:gd name="adj6" fmla="val -57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List Data</a:t>
            </a:r>
          </a:p>
          <a:p>
            <a:pPr algn="ctr"/>
            <a:r>
              <a:rPr lang="en-US" altLang="zh-CN" dirty="0"/>
              <a:t>Hist Data</a:t>
            </a:r>
          </a:p>
          <a:p>
            <a:pPr algn="ctr"/>
            <a:r>
              <a:rPr lang="en-US" altLang="zh-CN" dirty="0"/>
              <a:t>Putlog</a:t>
            </a:r>
          </a:p>
          <a:p>
            <a:pPr algn="ctr"/>
            <a:r>
              <a:rPr lang="en-US" altLang="zh-CN" dirty="0"/>
              <a:t>Network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FC5BA51-3FB1-4F1F-A53D-3B8C64EC9040}"/>
              </a:ext>
            </a:extLst>
          </p:cNvPr>
          <p:cNvSpPr/>
          <p:nvPr/>
        </p:nvSpPr>
        <p:spPr>
          <a:xfrm>
            <a:off x="2731980" y="3186506"/>
            <a:ext cx="325315" cy="242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FB6C279-0F7B-4E43-BF5D-F17AA18DF259}"/>
              </a:ext>
            </a:extLst>
          </p:cNvPr>
          <p:cNvSpPr/>
          <p:nvPr/>
        </p:nvSpPr>
        <p:spPr>
          <a:xfrm>
            <a:off x="6588595" y="3463957"/>
            <a:ext cx="712005" cy="242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45FE78C-36F0-4F9F-B1F5-AC892AB297C3}"/>
              </a:ext>
            </a:extLst>
          </p:cNvPr>
          <p:cNvSpPr txBox="1"/>
          <p:nvPr/>
        </p:nvSpPr>
        <p:spPr>
          <a:xfrm>
            <a:off x="333599" y="853625"/>
            <a:ext cx="11335888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PV name list, IOC name list,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IOC IP list and PV detailed information can be showed in the main page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A3C1351-735F-455C-8098-294ED308F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86" y="3781690"/>
            <a:ext cx="5225642" cy="2870324"/>
          </a:xfrm>
          <a:prstGeom prst="rect">
            <a:avLst/>
          </a:prstGeom>
        </p:spPr>
      </p:pic>
      <p:sp>
        <p:nvSpPr>
          <p:cNvPr id="5" name="标注: 弯曲线形 4">
            <a:extLst>
              <a:ext uri="{FF2B5EF4-FFF2-40B4-BE49-F238E27FC236}">
                <a16:creationId xmlns:a16="http://schemas.microsoft.com/office/drawing/2014/main" id="{CF6A0CB4-5F6B-4567-8855-3B93DC725CAB}"/>
              </a:ext>
            </a:extLst>
          </p:cNvPr>
          <p:cNvSpPr/>
          <p:nvPr/>
        </p:nvSpPr>
        <p:spPr>
          <a:xfrm>
            <a:off x="7515505" y="3988205"/>
            <a:ext cx="1157167" cy="3956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9130"/>
              <a:gd name="adj6" fmla="val -3987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IOC List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21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21483</TotalTime>
  <Words>690</Words>
  <Application>Microsoft Office PowerPoint</Application>
  <PresentationFormat>宽屏</PresentationFormat>
  <Paragraphs>127</Paragraphs>
  <Slides>21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微软雅黑</vt:lpstr>
      <vt:lpstr>Arial</vt:lpstr>
      <vt:lpstr>Arial Black</vt:lpstr>
      <vt:lpstr>Calibri</vt:lpstr>
      <vt:lpstr>Calibri Light</vt:lpstr>
      <vt:lpstr>Times New Roman</vt:lpstr>
      <vt:lpstr>Office 主题</vt:lpstr>
      <vt:lpstr>PV Browser - A Web Based EPICS PV Information Query System</vt:lpstr>
      <vt:lpstr>Brief Introduction of CSNS Operation and CSNS-II</vt:lpstr>
      <vt:lpstr>Brief Introduction of CSNS Operation and CSNS-II</vt:lpstr>
      <vt:lpstr>Accelerator Control System Upgrade Towards CSNS-II</vt:lpstr>
      <vt:lpstr>Information we care about PV</vt:lpstr>
      <vt:lpstr>Information we care about PV</vt:lpstr>
      <vt:lpstr>Design of PV Browser</vt:lpstr>
      <vt:lpstr>PV List</vt:lpstr>
      <vt:lpstr>PV List</vt:lpstr>
      <vt:lpstr>PV Live Data</vt:lpstr>
      <vt:lpstr>PV Historical Data</vt:lpstr>
      <vt:lpstr>PV Putlog</vt:lpstr>
      <vt:lpstr>PV Putlog</vt:lpstr>
      <vt:lpstr>PV Alarm State</vt:lpstr>
      <vt:lpstr>PV Alarm State</vt:lpstr>
      <vt:lpstr>IOC Status</vt:lpstr>
      <vt:lpstr>IOC Status</vt:lpstr>
      <vt:lpstr>IOC Network Information</vt:lpstr>
      <vt:lpstr>IOC Network Information</vt:lpstr>
      <vt:lpstr>Deployment of PV Browser at CSNS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IHEP</dc:title>
  <dc:creator>王晨芳</dc:creator>
  <cp:lastModifiedBy>zhang</cp:lastModifiedBy>
  <cp:revision>1344</cp:revision>
  <dcterms:created xsi:type="dcterms:W3CDTF">2018-05-04T02:09:20Z</dcterms:created>
  <dcterms:modified xsi:type="dcterms:W3CDTF">2024-04-17T12:53:42Z</dcterms:modified>
</cp:coreProperties>
</file>