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83" r:id="rId2"/>
    <p:sldId id="277" r:id="rId3"/>
    <p:sldId id="302" r:id="rId4"/>
    <p:sldId id="294" r:id="rId5"/>
    <p:sldId id="299" r:id="rId6"/>
    <p:sldId id="295" r:id="rId7"/>
    <p:sldId id="298" r:id="rId8"/>
    <p:sldId id="296" r:id="rId9"/>
    <p:sldId id="285" r:id="rId10"/>
    <p:sldId id="303" r:id="rId11"/>
    <p:sldId id="290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blentz Laban" initials="CL" lastIdx="1" clrIdx="0">
    <p:extLst>
      <p:ext uri="{19B8F6BF-5375-455C-9EA6-DF929625EA0E}">
        <p15:presenceInfo xmlns:p15="http://schemas.microsoft.com/office/powerpoint/2012/main" userId="S-1-5-21-2854862015-1470449784-792596272-415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58"/>
    <a:srgbClr val="FDC830"/>
    <a:srgbClr val="17375E"/>
    <a:srgbClr val="EB5D40"/>
    <a:srgbClr val="001D2B"/>
    <a:srgbClr val="FFC837"/>
    <a:srgbClr val="E4B04C"/>
    <a:srgbClr val="0F163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6327"/>
  </p:normalViewPr>
  <p:slideViewPr>
    <p:cSldViewPr snapToGrid="0">
      <p:cViewPr varScale="1">
        <p:scale>
          <a:sx n="94" d="100"/>
          <a:sy n="94" d="100"/>
        </p:scale>
        <p:origin x="19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D996A-CF11-854E-ACEF-5602CEBA4EA3}" type="datetimeFigureOut">
              <a:rPr lang="fr-FR"/>
              <a:t>17/04/2024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A41C8-293B-EF4D-B6A0-B59951CEC87B}" type="slidenum">
              <a:r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6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fr-FR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94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fr-FR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033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fr-FR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6230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fr-FR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978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Rich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143E7-9EC8-11F4-EE6D-2A04807E9021}"/>
              </a:ext>
            </a:extLst>
          </p:cNvPr>
          <p:cNvSpPr txBox="1"/>
          <p:nvPr userDrawn="1"/>
        </p:nvSpPr>
        <p:spPr>
          <a:xfrm>
            <a:off x="10263141" y="6271108"/>
            <a:ext cx="457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C4C52B0-8C01-7849-9FBD-81D69A89DA73}" type="slidenum">
              <a:rPr lang="fr-FR" sz="1000">
                <a:solidFill>
                  <a:schemeClr val="bg1">
                    <a:lumMod val="65000"/>
                  </a:schemeClr>
                </a:solidFill>
                <a:latin typeface="+mn-lt"/>
                <a:ea typeface="Open Sans" pitchFamily="2" charset="0"/>
                <a:cs typeface="Open Sans" pitchFamily="2" charset="0"/>
              </a:rPr>
              <a:t>‹#›</a:t>
            </a:fld>
            <a:endParaRPr lang="fr-FR" sz="1000" dirty="0">
              <a:solidFill>
                <a:schemeClr val="bg1">
                  <a:lumMod val="65000"/>
                </a:schemeClr>
              </a:solidFill>
              <a:latin typeface="+mn-lt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BC44AE-DB0E-BBD8-F18F-F54E40BAEA68}"/>
              </a:ext>
            </a:extLst>
          </p:cNvPr>
          <p:cNvCxnSpPr>
            <a:cxnSpLocks/>
          </p:cNvCxnSpPr>
          <p:nvPr userDrawn="1"/>
        </p:nvCxnSpPr>
        <p:spPr>
          <a:xfrm>
            <a:off x="10291015" y="6248982"/>
            <a:ext cx="0" cy="2703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6">
            <a:extLst>
              <a:ext uri="{FF2B5EF4-FFF2-40B4-BE49-F238E27FC236}">
                <a16:creationId xmlns:a16="http://schemas.microsoft.com/office/drawing/2014/main" id="{1EE29EDE-FCC0-39DE-2FD1-6D37651A67D3}"/>
              </a:ext>
            </a:extLst>
          </p:cNvPr>
          <p:cNvSpPr txBox="1"/>
          <p:nvPr userDrawn="1"/>
        </p:nvSpPr>
        <p:spPr>
          <a:xfrm>
            <a:off x="7348273" y="6206320"/>
            <a:ext cx="289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OACTree</a:t>
            </a:r>
            <a:r>
              <a:rPr lang="fr-FR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</a:t>
            </a:r>
            <a:r>
              <a:rPr lang="fr-FR" sz="9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Sequencer</a:t>
            </a:r>
            <a:endParaRPr lang="fr-FR"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 algn="r"/>
            <a:r>
              <a:rPr lang="fr-FR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EPICS Collaboration Meeting, 15-18 April 2024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C06C4116-E05B-CFE8-996B-0AC7B5EF61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0" y="6274467"/>
            <a:ext cx="4610100" cy="258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03D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6BC208-B99B-C6A1-9437-7AC7BD6B8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911" y="5955968"/>
            <a:ext cx="11808178" cy="258304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B293B4AA-4BAA-70CD-79BB-3EE093EB60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2679" y="6104226"/>
            <a:ext cx="866227" cy="432000"/>
          </a:xfrm>
          <a:prstGeom prst="rect">
            <a:avLst/>
          </a:prstGeom>
        </p:spPr>
      </p:pic>
      <p:sp>
        <p:nvSpPr>
          <p:cNvPr id="14" name="Espace réservé pour une image  3">
            <a:extLst>
              <a:ext uri="{FF2B5EF4-FFF2-40B4-BE49-F238E27FC236}">
                <a16:creationId xmlns:a16="http://schemas.microsoft.com/office/drawing/2014/main" id="{68D1566A-1AED-031F-B9D4-ABC61F9E32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4902" y="1230515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Espace réservé pour une image  3">
            <a:extLst>
              <a:ext uri="{FF2B5EF4-FFF2-40B4-BE49-F238E27FC236}">
                <a16:creationId xmlns:a16="http://schemas.microsoft.com/office/drawing/2014/main" id="{F36F08B9-9289-486A-086A-82BE8E982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29208" y="1230515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Espace réservé pour une image  3">
            <a:extLst>
              <a:ext uri="{FF2B5EF4-FFF2-40B4-BE49-F238E27FC236}">
                <a16:creationId xmlns:a16="http://schemas.microsoft.com/office/drawing/2014/main" id="{01F4F76B-136B-6EC8-3982-6D9D215F4D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3205" y="2794899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6E8341BD-19A4-573D-B628-C94418B67F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27511" y="2794899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07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Ful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BF307E7C-4B7E-A13A-0E0F-E18E752A1A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82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60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1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Worm's-eye view of a large tree">
            <a:extLst>
              <a:ext uri="{FF2B5EF4-FFF2-40B4-BE49-F238E27FC236}">
                <a16:creationId xmlns:a16="http://schemas.microsoft.com/office/drawing/2014/main" id="{B554A691-15AA-76B6-DBA1-DD7EC8AB5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13" b="7813"/>
          <a:stretch>
            <a:fillRect/>
          </a:stretch>
        </p:blipFill>
        <p:spPr/>
      </p:pic>
      <p:sp>
        <p:nvSpPr>
          <p:cNvPr id="12" name="Rectangle 32">
            <a:extLst>
              <a:ext uri="{FF2B5EF4-FFF2-40B4-BE49-F238E27FC236}">
                <a16:creationId xmlns:a16="http://schemas.microsoft.com/office/drawing/2014/main" id="{5DA64322-1F30-10CE-0262-B7AEF92DCFFE}"/>
              </a:ext>
            </a:extLst>
          </p:cNvPr>
          <p:cNvSpPr/>
          <p:nvPr/>
        </p:nvSpPr>
        <p:spPr>
          <a:xfrm>
            <a:off x="0" y="4151544"/>
            <a:ext cx="12191999" cy="2706456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192001"/>
              <a:gd name="connsiteY0" fmla="*/ 12991 h 2285888"/>
              <a:gd name="connsiteX1" fmla="*/ 12180278 w 12192001"/>
              <a:gd name="connsiteY1" fmla="*/ 465499 h 2285888"/>
              <a:gd name="connsiteX2" fmla="*/ 12192001 w 12192001"/>
              <a:gd name="connsiteY2" fmla="*/ 2285888 h 2285888"/>
              <a:gd name="connsiteX3" fmla="*/ 0 w 12192001"/>
              <a:gd name="connsiteY3" fmla="*/ 2285888 h 2285888"/>
              <a:gd name="connsiteX4" fmla="*/ 0 w 12192001"/>
              <a:gd name="connsiteY4" fmla="*/ 12991 h 2285888"/>
              <a:gd name="connsiteX0" fmla="*/ 0 w 12192001"/>
              <a:gd name="connsiteY0" fmla="*/ 14880 h 2287777"/>
              <a:gd name="connsiteX1" fmla="*/ 12180278 w 12192001"/>
              <a:gd name="connsiteY1" fmla="*/ 467388 h 2287777"/>
              <a:gd name="connsiteX2" fmla="*/ 12192001 w 12192001"/>
              <a:gd name="connsiteY2" fmla="*/ 2287777 h 2287777"/>
              <a:gd name="connsiteX3" fmla="*/ 0 w 12192001"/>
              <a:gd name="connsiteY3" fmla="*/ 2287777 h 2287777"/>
              <a:gd name="connsiteX4" fmla="*/ 0 w 12192001"/>
              <a:gd name="connsiteY4" fmla="*/ 14880 h 2287777"/>
              <a:gd name="connsiteX0" fmla="*/ 0 w 12192001"/>
              <a:gd name="connsiteY0" fmla="*/ 10434 h 2283331"/>
              <a:gd name="connsiteX1" fmla="*/ 12180278 w 12192001"/>
              <a:gd name="connsiteY1" fmla="*/ 462942 h 2283331"/>
              <a:gd name="connsiteX2" fmla="*/ 12192001 w 12192001"/>
              <a:gd name="connsiteY2" fmla="*/ 2283331 h 2283331"/>
              <a:gd name="connsiteX3" fmla="*/ 0 w 12192001"/>
              <a:gd name="connsiteY3" fmla="*/ 2283331 h 2283331"/>
              <a:gd name="connsiteX4" fmla="*/ 0 w 12192001"/>
              <a:gd name="connsiteY4" fmla="*/ 10434 h 228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2283331">
                <a:moveTo>
                  <a:pt x="0" y="10434"/>
                </a:moveTo>
                <a:cubicBezTo>
                  <a:pt x="26487" y="12974"/>
                  <a:pt x="5218072" y="-115331"/>
                  <a:pt x="12180278" y="462942"/>
                </a:cubicBezTo>
                <a:cubicBezTo>
                  <a:pt x="12184186" y="1069738"/>
                  <a:pt x="12188093" y="1676535"/>
                  <a:pt x="12192001" y="2283331"/>
                </a:cubicBezTo>
                <a:lnTo>
                  <a:pt x="0" y="2283331"/>
                </a:lnTo>
                <a:lnTo>
                  <a:pt x="0" y="10434"/>
                </a:lnTo>
                <a:close/>
              </a:path>
            </a:pathLst>
          </a:custGeom>
          <a:solidFill>
            <a:schemeClr val="bg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38B5B8-CA14-BEB6-EAA3-3456B1FDD9EB}"/>
              </a:ext>
            </a:extLst>
          </p:cNvPr>
          <p:cNvSpPr txBox="1"/>
          <p:nvPr/>
        </p:nvSpPr>
        <p:spPr>
          <a:xfrm>
            <a:off x="435429" y="4771958"/>
            <a:ext cx="7538320" cy="868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4200" b="1" spc="-150" dirty="0" err="1">
                <a:solidFill>
                  <a:srgbClr val="003D58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OACTree</a:t>
            </a:r>
            <a:r>
              <a:rPr lang="en-US" sz="4200" b="1" spc="-150" dirty="0">
                <a:solidFill>
                  <a:srgbClr val="003D58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Sequencer</a:t>
            </a:r>
          </a:p>
          <a:p>
            <a:pPr>
              <a:lnSpc>
                <a:spcPts val="3200"/>
              </a:lnSpc>
            </a:pPr>
            <a:r>
              <a:rPr lang="en-GB" sz="2000" dirty="0">
                <a:solidFill>
                  <a:srgbClr val="003D58"/>
                </a:solidFill>
              </a:rPr>
              <a:t>Operation, Automation and Control using </a:t>
            </a:r>
            <a:r>
              <a:rPr lang="en-GB" sz="2000" dirty="0" err="1">
                <a:solidFill>
                  <a:srgbClr val="003D58"/>
                </a:solidFill>
              </a:rPr>
              <a:t>Behavior</a:t>
            </a:r>
            <a:r>
              <a:rPr lang="en-GB" sz="2000" dirty="0">
                <a:solidFill>
                  <a:srgbClr val="003D58"/>
                </a:solidFill>
              </a:rPr>
              <a:t> Trees</a:t>
            </a:r>
            <a:endParaRPr lang="en-US" sz="2000" i="1" dirty="0">
              <a:solidFill>
                <a:srgbClr val="003D58"/>
              </a:solidFill>
              <a:latin typeface="Arial" panose="020B0604020202020204" pitchFamily="34" charset="0"/>
              <a:ea typeface="Open Sans Light" pitchFamily="2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4EF857-EA7A-474F-C32F-BC729B027792}"/>
              </a:ext>
            </a:extLst>
          </p:cNvPr>
          <p:cNvSpPr txBox="1"/>
          <p:nvPr/>
        </p:nvSpPr>
        <p:spPr>
          <a:xfrm>
            <a:off x="435428" y="5697493"/>
            <a:ext cx="6971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D58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Walter Van Herck, Gennady Pospelov </a:t>
            </a:r>
            <a:r>
              <a:rPr lang="en-US" dirty="0">
                <a:solidFill>
                  <a:srgbClr val="003D58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– presented by R. Lange</a:t>
            </a:r>
            <a:endParaRPr lang="en-US" b="1" dirty="0">
              <a:solidFill>
                <a:srgbClr val="003D58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3D58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EPICS Collaboration Meeting, Pohang</a:t>
            </a:r>
          </a:p>
          <a:p>
            <a:r>
              <a:rPr lang="en-US" i="1" dirty="0">
                <a:solidFill>
                  <a:srgbClr val="003D58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15-18 April 2024</a:t>
            </a:r>
            <a:endParaRPr lang="en-US" i="1" dirty="0">
              <a:solidFill>
                <a:srgbClr val="003D58"/>
              </a:solidFill>
              <a:latin typeface="Arial" panose="020B0604020202020204" pitchFamily="34" charset="0"/>
              <a:ea typeface="Open Sans Light" pitchFamily="2" charset="0"/>
              <a:cs typeface="Arial" panose="020B0604020202020204" pitchFamily="34" charset="0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949C68AE-032A-46A1-1ACD-E07091A60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720997" y="4954641"/>
            <a:ext cx="3075040" cy="159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19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9F61CF0-B5AB-97B0-DFB6-D222AE1F06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1325" t="-29115" r="-10799" b="-29115"/>
          <a:stretch/>
        </p:blipFill>
        <p:spPr>
          <a:xfrm>
            <a:off x="1321731" y="4710563"/>
            <a:ext cx="2744319" cy="2787325"/>
          </a:xfrm>
          <a:solidFill>
            <a:schemeClr val="accent3"/>
          </a:solidFill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4C16E78-CDB0-1CF5-3611-5E1837C1F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-144000"/>
            <a:ext cx="10293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32">
            <a:extLst>
              <a:ext uri="{FF2B5EF4-FFF2-40B4-BE49-F238E27FC236}">
                <a16:creationId xmlns:a16="http://schemas.microsoft.com/office/drawing/2014/main" id="{E97E95CA-7283-5B46-9EFB-EE7D6DEDBBB2}"/>
              </a:ext>
            </a:extLst>
          </p:cNvPr>
          <p:cNvSpPr/>
          <p:nvPr/>
        </p:nvSpPr>
        <p:spPr>
          <a:xfrm rot="16200000">
            <a:off x="6871773" y="1550126"/>
            <a:ext cx="6870360" cy="377010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  <a:gd name="connsiteX0" fmla="*/ 1 w 12280001"/>
              <a:gd name="connsiteY0" fmla="*/ 216 h 2378442"/>
              <a:gd name="connsiteX1" fmla="*/ 12280000 w 12280001"/>
              <a:gd name="connsiteY1" fmla="*/ 431947 h 2378442"/>
              <a:gd name="connsiteX2" fmla="*/ 12192003 w 12280001"/>
              <a:gd name="connsiteY2" fmla="*/ 2378442 h 2378442"/>
              <a:gd name="connsiteX3" fmla="*/ 2 w 12280001"/>
              <a:gd name="connsiteY3" fmla="*/ 2378442 h 2378442"/>
              <a:gd name="connsiteX4" fmla="*/ 1 w 12280001"/>
              <a:gd name="connsiteY4" fmla="*/ 216 h 2378442"/>
              <a:gd name="connsiteX0" fmla="*/ -1 w 12279997"/>
              <a:gd name="connsiteY0" fmla="*/ 0 h 2378226"/>
              <a:gd name="connsiteX1" fmla="*/ 12279998 w 12279997"/>
              <a:gd name="connsiteY1" fmla="*/ 431731 h 2378226"/>
              <a:gd name="connsiteX2" fmla="*/ 12192001 w 12279997"/>
              <a:gd name="connsiteY2" fmla="*/ 2378226 h 2378226"/>
              <a:gd name="connsiteX3" fmla="*/ 0 w 12279997"/>
              <a:gd name="connsiteY3" fmla="*/ 2378226 h 2378226"/>
              <a:gd name="connsiteX4" fmla="*/ -1 w 12279997"/>
              <a:gd name="connsiteY4" fmla="*/ 0 h 2378226"/>
              <a:gd name="connsiteX0" fmla="*/ 1 w 12280001"/>
              <a:gd name="connsiteY0" fmla="*/ 0 h 2378226"/>
              <a:gd name="connsiteX1" fmla="*/ 12280000 w 12280001"/>
              <a:gd name="connsiteY1" fmla="*/ 431731 h 2378226"/>
              <a:gd name="connsiteX2" fmla="*/ 12192003 w 12280001"/>
              <a:gd name="connsiteY2" fmla="*/ 2378226 h 2378226"/>
              <a:gd name="connsiteX3" fmla="*/ 2 w 12280001"/>
              <a:gd name="connsiteY3" fmla="*/ 2378226 h 2378226"/>
              <a:gd name="connsiteX4" fmla="*/ 1 w 12280001"/>
              <a:gd name="connsiteY4" fmla="*/ 0 h 2378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0001" h="2378226">
                <a:moveTo>
                  <a:pt x="1" y="0"/>
                </a:moveTo>
                <a:cubicBezTo>
                  <a:pt x="4569536" y="62694"/>
                  <a:pt x="7698850" y="182395"/>
                  <a:pt x="12280000" y="431731"/>
                </a:cubicBezTo>
                <a:lnTo>
                  <a:pt x="12192003" y="2378226"/>
                </a:lnTo>
                <a:lnTo>
                  <a:pt x="2" y="2378226"/>
                </a:lnTo>
                <a:cubicBezTo>
                  <a:pt x="2" y="1620594"/>
                  <a:pt x="1" y="757632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a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D3401892-F6E1-A046-047D-36CF119361C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4" name="Espace réservé du texte 19">
              <a:extLst>
                <a:ext uri="{FF2B5EF4-FFF2-40B4-BE49-F238E27FC236}">
                  <a16:creationId xmlns:a16="http://schemas.microsoft.com/office/drawing/2014/main" id="{739B0032-1A15-E2B1-B4EC-4E80EF30D0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  <p:sp>
          <p:nvSpPr>
            <p:cNvPr id="35" name="Espace réservé du texte 19">
              <a:extLst>
                <a:ext uri="{FF2B5EF4-FFF2-40B4-BE49-F238E27FC236}">
                  <a16:creationId xmlns:a16="http://schemas.microsoft.com/office/drawing/2014/main" id="{FC215C27-F9FA-056D-BBA9-2125744B56E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714000"/>
              <a:ext cx="12192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  <p:sp>
          <p:nvSpPr>
            <p:cNvPr id="36" name="Espace réservé du texte 19">
              <a:extLst>
                <a:ext uri="{FF2B5EF4-FFF2-40B4-BE49-F238E27FC236}">
                  <a16:creationId xmlns:a16="http://schemas.microsoft.com/office/drawing/2014/main" id="{0927FD10-BD22-418F-760B-A562CE276745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-3357000" y="3357000"/>
              <a:ext cx="6858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  <p:sp>
          <p:nvSpPr>
            <p:cNvPr id="37" name="Espace réservé du texte 19">
              <a:extLst>
                <a:ext uri="{FF2B5EF4-FFF2-40B4-BE49-F238E27FC236}">
                  <a16:creationId xmlns:a16="http://schemas.microsoft.com/office/drawing/2014/main" id="{6A1049DD-7B4A-6C8F-AF3F-A9C3C066D312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8691000" y="3357000"/>
              <a:ext cx="6858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6655A2D1-9070-4AA7-8ACA-4265CBD83500}"/>
              </a:ext>
            </a:extLst>
          </p:cNvPr>
          <p:cNvSpPr txBox="1"/>
          <p:nvPr/>
        </p:nvSpPr>
        <p:spPr>
          <a:xfrm>
            <a:off x="8565902" y="576000"/>
            <a:ext cx="3159005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800"/>
              </a:spcAft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     Status and Plans</a:t>
            </a:r>
          </a:p>
          <a:p>
            <a:pPr>
              <a:lnSpc>
                <a:spcPts val="1800"/>
              </a:lnSpc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      Core libraries: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     Complete and in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     maintenance mode</a:t>
            </a:r>
          </a:p>
          <a:p>
            <a:pPr>
              <a:lnSpc>
                <a:spcPts val="1800"/>
              </a:lnSpc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    Plugins: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    Depends on the plugin.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   EPICS Plugin needs more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   testing.</a:t>
            </a:r>
          </a:p>
          <a:p>
            <a:pPr>
              <a:lnSpc>
                <a:spcPts val="1800"/>
              </a:lnSpc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  GUI: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 Stable, still needing UX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 improvements</a:t>
            </a:r>
          </a:p>
          <a:p>
            <a:pPr>
              <a:lnSpc>
                <a:spcPts val="1800"/>
              </a:lnSpc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 Next: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Remote Sequencer Servers to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allow running procedures continuously</a:t>
            </a:r>
          </a:p>
          <a:p>
            <a:pPr>
              <a:lnSpc>
                <a:spcPts val="1800"/>
              </a:lnSpc>
              <a:spcAft>
                <a:spcPts val="1200"/>
              </a:spcAft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Availability: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Currently still under ITER IP rules…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Please contact us !!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CDC038B-88BB-F690-5E42-8A3F92748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02679" y="6104226"/>
            <a:ext cx="86622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40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Looking up a tree with many branches&#10;&#10;Description automatically generated">
            <a:extLst>
              <a:ext uri="{FF2B5EF4-FFF2-40B4-BE49-F238E27FC236}">
                <a16:creationId xmlns:a16="http://schemas.microsoft.com/office/drawing/2014/main" id="{77231575-A19A-C1F8-5F5B-8746AB9621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2778" b="32778"/>
          <a:stretch>
            <a:fillRect/>
          </a:stretch>
        </p:blipFill>
        <p:spPr>
          <a:xfrm>
            <a:off x="0" y="0"/>
            <a:ext cx="12192000" cy="2362200"/>
          </a:xfrm>
        </p:spPr>
      </p:pic>
      <p:sp>
        <p:nvSpPr>
          <p:cNvPr id="12" name="Rectangle 32">
            <a:extLst>
              <a:ext uri="{FF2B5EF4-FFF2-40B4-BE49-F238E27FC236}">
                <a16:creationId xmlns:a16="http://schemas.microsoft.com/office/drawing/2014/main" id="{5DA64322-1F30-10CE-0262-B7AEF92DCFFE}"/>
              </a:ext>
            </a:extLst>
          </p:cNvPr>
          <p:cNvSpPr/>
          <p:nvPr/>
        </p:nvSpPr>
        <p:spPr>
          <a:xfrm>
            <a:off x="0" y="1395046"/>
            <a:ext cx="12215446" cy="5462954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192001"/>
              <a:gd name="connsiteY0" fmla="*/ 12991 h 2285888"/>
              <a:gd name="connsiteX1" fmla="*/ 12180278 w 12192001"/>
              <a:gd name="connsiteY1" fmla="*/ 465499 h 2285888"/>
              <a:gd name="connsiteX2" fmla="*/ 12192001 w 12192001"/>
              <a:gd name="connsiteY2" fmla="*/ 2285888 h 2285888"/>
              <a:gd name="connsiteX3" fmla="*/ 0 w 12192001"/>
              <a:gd name="connsiteY3" fmla="*/ 2285888 h 2285888"/>
              <a:gd name="connsiteX4" fmla="*/ 0 w 12192001"/>
              <a:gd name="connsiteY4" fmla="*/ 12991 h 2285888"/>
              <a:gd name="connsiteX0" fmla="*/ 0 w 12192001"/>
              <a:gd name="connsiteY0" fmla="*/ 14880 h 2287777"/>
              <a:gd name="connsiteX1" fmla="*/ 12180278 w 12192001"/>
              <a:gd name="connsiteY1" fmla="*/ 467388 h 2287777"/>
              <a:gd name="connsiteX2" fmla="*/ 12192001 w 12192001"/>
              <a:gd name="connsiteY2" fmla="*/ 2287777 h 2287777"/>
              <a:gd name="connsiteX3" fmla="*/ 0 w 12192001"/>
              <a:gd name="connsiteY3" fmla="*/ 2287777 h 2287777"/>
              <a:gd name="connsiteX4" fmla="*/ 0 w 12192001"/>
              <a:gd name="connsiteY4" fmla="*/ 14880 h 2287777"/>
              <a:gd name="connsiteX0" fmla="*/ 0 w 12192001"/>
              <a:gd name="connsiteY0" fmla="*/ 10434 h 2283331"/>
              <a:gd name="connsiteX1" fmla="*/ 12180278 w 12192001"/>
              <a:gd name="connsiteY1" fmla="*/ 462942 h 2283331"/>
              <a:gd name="connsiteX2" fmla="*/ 12192001 w 12192001"/>
              <a:gd name="connsiteY2" fmla="*/ 2283331 h 2283331"/>
              <a:gd name="connsiteX3" fmla="*/ 0 w 12192001"/>
              <a:gd name="connsiteY3" fmla="*/ 2283331 h 2283331"/>
              <a:gd name="connsiteX4" fmla="*/ 0 w 12192001"/>
              <a:gd name="connsiteY4" fmla="*/ 10434 h 2283331"/>
              <a:gd name="connsiteX0" fmla="*/ 0 w 12192001"/>
              <a:gd name="connsiteY0" fmla="*/ 39989 h 2312886"/>
              <a:gd name="connsiteX1" fmla="*/ 12180278 w 12192001"/>
              <a:gd name="connsiteY1" fmla="*/ 398328 h 2312886"/>
              <a:gd name="connsiteX2" fmla="*/ 12192001 w 12192001"/>
              <a:gd name="connsiteY2" fmla="*/ 2312886 h 2312886"/>
              <a:gd name="connsiteX3" fmla="*/ 0 w 12192001"/>
              <a:gd name="connsiteY3" fmla="*/ 2312886 h 2312886"/>
              <a:gd name="connsiteX4" fmla="*/ 0 w 12192001"/>
              <a:gd name="connsiteY4" fmla="*/ 39989 h 2312886"/>
              <a:gd name="connsiteX0" fmla="*/ 0 w 12192001"/>
              <a:gd name="connsiteY0" fmla="*/ 1017 h 2273914"/>
              <a:gd name="connsiteX1" fmla="*/ 12180278 w 12192001"/>
              <a:gd name="connsiteY1" fmla="*/ 359356 h 2273914"/>
              <a:gd name="connsiteX2" fmla="*/ 12192001 w 12192001"/>
              <a:gd name="connsiteY2" fmla="*/ 2273914 h 2273914"/>
              <a:gd name="connsiteX3" fmla="*/ 0 w 12192001"/>
              <a:gd name="connsiteY3" fmla="*/ 2273914 h 2273914"/>
              <a:gd name="connsiteX4" fmla="*/ 0 w 12192001"/>
              <a:gd name="connsiteY4" fmla="*/ 1017 h 227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2273914">
                <a:moveTo>
                  <a:pt x="0" y="1017"/>
                </a:moveTo>
                <a:cubicBezTo>
                  <a:pt x="26487" y="3557"/>
                  <a:pt x="5546318" y="-49413"/>
                  <a:pt x="12180278" y="359356"/>
                </a:cubicBezTo>
                <a:cubicBezTo>
                  <a:pt x="12184186" y="966152"/>
                  <a:pt x="12188093" y="1667118"/>
                  <a:pt x="12192001" y="2273914"/>
                </a:cubicBezTo>
                <a:lnTo>
                  <a:pt x="0" y="2273914"/>
                </a:lnTo>
                <a:lnTo>
                  <a:pt x="0" y="10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38B5B8-CA14-BEB6-EAA3-3456B1FDD9EB}"/>
              </a:ext>
            </a:extLst>
          </p:cNvPr>
          <p:cNvSpPr txBox="1"/>
          <p:nvPr/>
        </p:nvSpPr>
        <p:spPr>
          <a:xfrm>
            <a:off x="435429" y="4932811"/>
            <a:ext cx="7538320" cy="77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OACTree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Sequencer</a:t>
            </a:r>
          </a:p>
          <a:p>
            <a:pPr>
              <a:lnSpc>
                <a:spcPts val="2800"/>
              </a:lnSpc>
            </a:pPr>
            <a:endParaRPr lang="en-US" sz="2000" i="1" dirty="0">
              <a:solidFill>
                <a:schemeClr val="tx2"/>
              </a:solidFill>
              <a:latin typeface="Arial" panose="020B0604020202020204" pitchFamily="34" charset="0"/>
              <a:ea typeface="Open Sans Light" pitchFamily="2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4EF857-EA7A-474F-C32F-BC729B027792}"/>
              </a:ext>
            </a:extLst>
          </p:cNvPr>
          <p:cNvSpPr txBox="1"/>
          <p:nvPr/>
        </p:nvSpPr>
        <p:spPr>
          <a:xfrm>
            <a:off x="435428" y="5759048"/>
            <a:ext cx="5226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Walter Van Herck, Gennady Pospelov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>
                <a:solidFill>
                  <a:srgbClr val="003D58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EPICS Collaboration Meeting</a:t>
            </a:r>
          </a:p>
          <a:p>
            <a:r>
              <a:rPr lang="en-US" sz="1600" i="1" dirty="0">
                <a:solidFill>
                  <a:srgbClr val="003D58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15-18 April 2024</a:t>
            </a:r>
            <a:endParaRPr lang="en-US" sz="1600" i="1" dirty="0">
              <a:solidFill>
                <a:srgbClr val="003D58"/>
              </a:solidFill>
              <a:latin typeface="Arial" panose="020B0604020202020204" pitchFamily="34" charset="0"/>
              <a:ea typeface="Open Sans Light" pitchFamily="2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5860385-D9BA-7199-F8D6-059C0BA2806C}"/>
              </a:ext>
            </a:extLst>
          </p:cNvPr>
          <p:cNvSpPr txBox="1"/>
          <p:nvPr/>
        </p:nvSpPr>
        <p:spPr>
          <a:xfrm>
            <a:off x="435429" y="2678336"/>
            <a:ext cx="7538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spc="-300" dirty="0">
                <a:solidFill>
                  <a:schemeClr val="accent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Thank you!</a:t>
            </a:r>
            <a:endParaRPr lang="en-US" sz="9600" i="1" spc="-300" dirty="0">
              <a:solidFill>
                <a:schemeClr val="accent1"/>
              </a:solidFill>
              <a:latin typeface="Arial" panose="020B0604020202020204" pitchFamily="34" charset="0"/>
              <a:ea typeface="Open Sans Light" pitchFamily="2" charset="0"/>
              <a:cs typeface="Arial" panose="020B0604020202020204" pitchFamily="34" charset="0"/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3BEBEB5A-A821-17CF-0C71-AC43C6139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143999" y="5173435"/>
            <a:ext cx="2652037" cy="137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19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>
          <a:xfrm>
            <a:off x="432001" y="575999"/>
            <a:ext cx="5400000" cy="5095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2000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 tree semantics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Extensible and composable: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Instructions and/or Variables can be provided through plugins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Decoupled user interactions (input/output) allows for CLI, daemon, GUI, etc.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Include(Procedure) allows building procedures from a collection of input procedure files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Instructions &amp; Variables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Plugins allow custom extensions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and Plans</a:t>
            </a:r>
          </a:p>
        </p:txBody>
      </p:sp>
      <p:pic>
        <p:nvPicPr>
          <p:cNvPr id="4" name="Picture Placeholder 3" descr="A diagram of a company&#10;&#10;Description automatically generated">
            <a:extLst>
              <a:ext uri="{FF2B5EF4-FFF2-40B4-BE49-F238E27FC236}">
                <a16:creationId xmlns:a16="http://schemas.microsoft.com/office/drawing/2014/main" id="{04896A43-86CA-71C8-3627-8A63956B44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7323" r="7323"/>
          <a:stretch>
            <a:fillRect/>
          </a:stretch>
        </p:blipFill>
        <p:spPr/>
      </p:pic>
      <p:pic>
        <p:nvPicPr>
          <p:cNvPr id="6" name="Picture Placeholder 5" descr="A diagram of a diagram&#10;&#10;Description automatically generated">
            <a:extLst>
              <a:ext uri="{FF2B5EF4-FFF2-40B4-BE49-F238E27FC236}">
                <a16:creationId xmlns:a16="http://schemas.microsoft.com/office/drawing/2014/main" id="{B684122A-FCD7-2B93-B3A8-D279178915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032" b="1032"/>
          <a:stretch>
            <a:fillRect/>
          </a:stretch>
        </p:blipFill>
        <p:spPr/>
      </p:pic>
      <p:pic>
        <p:nvPicPr>
          <p:cNvPr id="8" name="Picture Placeholder 7" descr="A screen shot of a computer code&#10;&#10;Description automatically generated">
            <a:extLst>
              <a:ext uri="{FF2B5EF4-FFF2-40B4-BE49-F238E27FC236}">
                <a16:creationId xmlns:a16="http://schemas.microsoft.com/office/drawing/2014/main" id="{6E3B7F75-8558-0FBD-EA89-6132CB407E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4541" r="14541"/>
          <a:stretch>
            <a:fillRect/>
          </a:stretch>
        </p:blipFill>
        <p:spPr/>
      </p:pic>
      <p:pic>
        <p:nvPicPr>
          <p:cNvPr id="10" name="Picture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98A0F212-7917-9261-EA85-3087A9C859C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1387" r="13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5923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D5802-C534-6FF8-EFED-25A1718093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42" y="144000"/>
            <a:ext cx="10070560" cy="6707152"/>
          </a:xfrm>
          <a:prstGeom prst="rect">
            <a:avLst/>
          </a:prstGeom>
        </p:spPr>
      </p:pic>
      <p:sp>
        <p:nvSpPr>
          <p:cNvPr id="46" name="Rectangle 32">
            <a:extLst>
              <a:ext uri="{FF2B5EF4-FFF2-40B4-BE49-F238E27FC236}">
                <a16:creationId xmlns:a16="http://schemas.microsoft.com/office/drawing/2014/main" id="{E97E95CA-7283-5B46-9EFB-EE7D6DEDBBB2}"/>
              </a:ext>
            </a:extLst>
          </p:cNvPr>
          <p:cNvSpPr/>
          <p:nvPr/>
        </p:nvSpPr>
        <p:spPr>
          <a:xfrm rot="5400000">
            <a:off x="-1452317" y="1524317"/>
            <a:ext cx="6870358" cy="3821724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D3401892-F6E1-A046-047D-36CF119361C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4" name="Espace réservé du texte 19">
              <a:extLst>
                <a:ext uri="{FF2B5EF4-FFF2-40B4-BE49-F238E27FC236}">
                  <a16:creationId xmlns:a16="http://schemas.microsoft.com/office/drawing/2014/main" id="{739B0032-1A15-E2B1-B4EC-4E80EF30D0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  <p:sp>
          <p:nvSpPr>
            <p:cNvPr id="35" name="Espace réservé du texte 19">
              <a:extLst>
                <a:ext uri="{FF2B5EF4-FFF2-40B4-BE49-F238E27FC236}">
                  <a16:creationId xmlns:a16="http://schemas.microsoft.com/office/drawing/2014/main" id="{FC215C27-F9FA-056D-BBA9-2125744B56E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714000"/>
              <a:ext cx="12192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  <p:sp>
          <p:nvSpPr>
            <p:cNvPr id="36" name="Espace réservé du texte 19">
              <a:extLst>
                <a:ext uri="{FF2B5EF4-FFF2-40B4-BE49-F238E27FC236}">
                  <a16:creationId xmlns:a16="http://schemas.microsoft.com/office/drawing/2014/main" id="{0927FD10-BD22-418F-760B-A562CE276745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-3357000" y="3357000"/>
              <a:ext cx="6858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  <p:sp>
          <p:nvSpPr>
            <p:cNvPr id="37" name="Espace réservé du texte 19">
              <a:extLst>
                <a:ext uri="{FF2B5EF4-FFF2-40B4-BE49-F238E27FC236}">
                  <a16:creationId xmlns:a16="http://schemas.microsoft.com/office/drawing/2014/main" id="{6A1049DD-7B4A-6C8F-AF3F-A9C3C066D312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8691000" y="3357000"/>
              <a:ext cx="6858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6655A2D1-9070-4AA7-8ACA-4265CBD83500}"/>
              </a:ext>
            </a:extLst>
          </p:cNvPr>
          <p:cNvSpPr txBox="1"/>
          <p:nvPr/>
        </p:nvSpPr>
        <p:spPr>
          <a:xfrm>
            <a:off x="432000" y="576000"/>
            <a:ext cx="3121097" cy="36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800"/>
              </a:spcAft>
            </a:pP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EDC5FF79-D73B-1D48-7DB4-25843D3FE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2680" y="6104228"/>
            <a:ext cx="866226" cy="432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75B448B-FCDF-105D-C8E5-188EDD877407}"/>
              </a:ext>
            </a:extLst>
          </p:cNvPr>
          <p:cNvSpPr txBox="1">
            <a:spLocks/>
          </p:cNvSpPr>
          <p:nvPr/>
        </p:nvSpPr>
        <p:spPr>
          <a:xfrm>
            <a:off x="432002" y="575999"/>
            <a:ext cx="3300190" cy="51866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2000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traditional EPICS SNC-Sequencer is a powerful tool,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well documented and tested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systems are very large and complex;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commissioned in stages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E.g., the start-up procedure for the CC2D cooling loop (1/6) has about 1k instructions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Finite state machines don’t scale well enough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 Trees are a concept that allows for better modularization and parametrization of large procedures</a:t>
            </a:r>
          </a:p>
        </p:txBody>
      </p:sp>
    </p:spTree>
    <p:extLst>
      <p:ext uri="{BB962C8B-B14F-4D97-AF65-F5344CB8AC3E}">
        <p14:creationId xmlns:p14="http://schemas.microsoft.com/office/powerpoint/2010/main" val="4005189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diagram of a company&#10;&#10;Description automatically generated">
            <a:extLst>
              <a:ext uri="{FF2B5EF4-FFF2-40B4-BE49-F238E27FC236}">
                <a16:creationId xmlns:a16="http://schemas.microsoft.com/office/drawing/2014/main" id="{49F61CF0-B5AB-97B0-DFB6-D222AE1F06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5880" t="-13349" r="-47612" b="-66430"/>
          <a:stretch/>
        </p:blipFill>
        <p:spPr>
          <a:xfrm>
            <a:off x="0" y="0"/>
            <a:ext cx="12192000" cy="6858000"/>
          </a:xfrm>
          <a:solidFill>
            <a:schemeClr val="accent3"/>
          </a:solidFill>
        </p:spPr>
      </p:pic>
      <p:sp>
        <p:nvSpPr>
          <p:cNvPr id="46" name="Rectangle 32">
            <a:extLst>
              <a:ext uri="{FF2B5EF4-FFF2-40B4-BE49-F238E27FC236}">
                <a16:creationId xmlns:a16="http://schemas.microsoft.com/office/drawing/2014/main" id="{E97E95CA-7283-5B46-9EFB-EE7D6DEDBBB2}"/>
              </a:ext>
            </a:extLst>
          </p:cNvPr>
          <p:cNvSpPr/>
          <p:nvPr/>
        </p:nvSpPr>
        <p:spPr>
          <a:xfrm rot="16200000">
            <a:off x="6871773" y="1550126"/>
            <a:ext cx="6870360" cy="377010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  <a:gd name="connsiteX0" fmla="*/ 1 w 12280001"/>
              <a:gd name="connsiteY0" fmla="*/ 216 h 2378442"/>
              <a:gd name="connsiteX1" fmla="*/ 12280000 w 12280001"/>
              <a:gd name="connsiteY1" fmla="*/ 431947 h 2378442"/>
              <a:gd name="connsiteX2" fmla="*/ 12192003 w 12280001"/>
              <a:gd name="connsiteY2" fmla="*/ 2378442 h 2378442"/>
              <a:gd name="connsiteX3" fmla="*/ 2 w 12280001"/>
              <a:gd name="connsiteY3" fmla="*/ 2378442 h 2378442"/>
              <a:gd name="connsiteX4" fmla="*/ 1 w 12280001"/>
              <a:gd name="connsiteY4" fmla="*/ 216 h 2378442"/>
              <a:gd name="connsiteX0" fmla="*/ -1 w 12279997"/>
              <a:gd name="connsiteY0" fmla="*/ 0 h 2378226"/>
              <a:gd name="connsiteX1" fmla="*/ 12279998 w 12279997"/>
              <a:gd name="connsiteY1" fmla="*/ 431731 h 2378226"/>
              <a:gd name="connsiteX2" fmla="*/ 12192001 w 12279997"/>
              <a:gd name="connsiteY2" fmla="*/ 2378226 h 2378226"/>
              <a:gd name="connsiteX3" fmla="*/ 0 w 12279997"/>
              <a:gd name="connsiteY3" fmla="*/ 2378226 h 2378226"/>
              <a:gd name="connsiteX4" fmla="*/ -1 w 12279997"/>
              <a:gd name="connsiteY4" fmla="*/ 0 h 2378226"/>
              <a:gd name="connsiteX0" fmla="*/ 1 w 12280001"/>
              <a:gd name="connsiteY0" fmla="*/ 0 h 2378226"/>
              <a:gd name="connsiteX1" fmla="*/ 12280000 w 12280001"/>
              <a:gd name="connsiteY1" fmla="*/ 431731 h 2378226"/>
              <a:gd name="connsiteX2" fmla="*/ 12192003 w 12280001"/>
              <a:gd name="connsiteY2" fmla="*/ 2378226 h 2378226"/>
              <a:gd name="connsiteX3" fmla="*/ 2 w 12280001"/>
              <a:gd name="connsiteY3" fmla="*/ 2378226 h 2378226"/>
              <a:gd name="connsiteX4" fmla="*/ 1 w 12280001"/>
              <a:gd name="connsiteY4" fmla="*/ 0 h 2378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0001" h="2378226">
                <a:moveTo>
                  <a:pt x="1" y="0"/>
                </a:moveTo>
                <a:cubicBezTo>
                  <a:pt x="4569536" y="62694"/>
                  <a:pt x="7698850" y="182395"/>
                  <a:pt x="12280000" y="431731"/>
                </a:cubicBezTo>
                <a:lnTo>
                  <a:pt x="12192003" y="2378226"/>
                </a:lnTo>
                <a:lnTo>
                  <a:pt x="2" y="2378226"/>
                </a:lnTo>
                <a:cubicBezTo>
                  <a:pt x="2" y="1620594"/>
                  <a:pt x="1" y="757632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a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D3401892-F6E1-A046-047D-36CF119361C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4" name="Espace réservé du texte 19">
              <a:extLst>
                <a:ext uri="{FF2B5EF4-FFF2-40B4-BE49-F238E27FC236}">
                  <a16:creationId xmlns:a16="http://schemas.microsoft.com/office/drawing/2014/main" id="{739B0032-1A15-E2B1-B4EC-4E80EF30D0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  <p:sp>
          <p:nvSpPr>
            <p:cNvPr id="35" name="Espace réservé du texte 19">
              <a:extLst>
                <a:ext uri="{FF2B5EF4-FFF2-40B4-BE49-F238E27FC236}">
                  <a16:creationId xmlns:a16="http://schemas.microsoft.com/office/drawing/2014/main" id="{FC215C27-F9FA-056D-BBA9-2125744B56E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714000"/>
              <a:ext cx="12192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  <p:sp>
          <p:nvSpPr>
            <p:cNvPr id="36" name="Espace réservé du texte 19">
              <a:extLst>
                <a:ext uri="{FF2B5EF4-FFF2-40B4-BE49-F238E27FC236}">
                  <a16:creationId xmlns:a16="http://schemas.microsoft.com/office/drawing/2014/main" id="{0927FD10-BD22-418F-760B-A562CE276745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-3357000" y="3357000"/>
              <a:ext cx="6858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  <p:sp>
          <p:nvSpPr>
            <p:cNvPr id="37" name="Espace réservé du texte 19">
              <a:extLst>
                <a:ext uri="{FF2B5EF4-FFF2-40B4-BE49-F238E27FC236}">
                  <a16:creationId xmlns:a16="http://schemas.microsoft.com/office/drawing/2014/main" id="{6A1049DD-7B4A-6C8F-AF3F-A9C3C066D312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8691000" y="3357000"/>
              <a:ext cx="6858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6655A2D1-9070-4AA7-8ACA-4265CBD83500}"/>
              </a:ext>
            </a:extLst>
          </p:cNvPr>
          <p:cNvSpPr txBox="1"/>
          <p:nvPr/>
        </p:nvSpPr>
        <p:spPr>
          <a:xfrm>
            <a:off x="9083041" y="576000"/>
            <a:ext cx="26418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800"/>
              </a:spcAft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Behavior tree semantics</a:t>
            </a:r>
          </a:p>
          <a:p>
            <a:pPr>
              <a:lnSpc>
                <a:spcPts val="1800"/>
              </a:lnSpc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Goal based, rather than action based</a:t>
            </a:r>
          </a:p>
          <a:p>
            <a:pPr>
              <a:lnSpc>
                <a:spcPts val="1800"/>
              </a:lnSpc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Decompose main goal into subgoals</a:t>
            </a:r>
          </a:p>
          <a:p>
            <a:pPr>
              <a:lnSpc>
                <a:spcPts val="1800"/>
              </a:lnSpc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Used in AI, robotics, control systems and video games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CDC038B-88BB-F690-5E42-8A3F92748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2679" y="6104226"/>
            <a:ext cx="86622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6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9CB50CE-23C9-8FA4-93BD-6C46061F4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277003"/>
            <a:ext cx="11950700" cy="6303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0202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9F61CF0-B5AB-97B0-DFB6-D222AE1F06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045" b="1045"/>
          <a:stretch/>
        </p:blipFill>
        <p:spPr>
          <a:xfrm>
            <a:off x="0" y="0"/>
            <a:ext cx="12192000" cy="6858000"/>
          </a:xfrm>
          <a:solidFill>
            <a:schemeClr val="accent3"/>
          </a:solidFill>
        </p:spPr>
      </p:pic>
      <p:sp>
        <p:nvSpPr>
          <p:cNvPr id="46" name="Rectangle 32">
            <a:extLst>
              <a:ext uri="{FF2B5EF4-FFF2-40B4-BE49-F238E27FC236}">
                <a16:creationId xmlns:a16="http://schemas.microsoft.com/office/drawing/2014/main" id="{E97E95CA-7283-5B46-9EFB-EE7D6DEDBBB2}"/>
              </a:ext>
            </a:extLst>
          </p:cNvPr>
          <p:cNvSpPr/>
          <p:nvPr/>
        </p:nvSpPr>
        <p:spPr>
          <a:xfrm rot="16200000">
            <a:off x="6871773" y="1550126"/>
            <a:ext cx="6870360" cy="377010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  <a:gd name="connsiteX0" fmla="*/ 1 w 12280001"/>
              <a:gd name="connsiteY0" fmla="*/ 216 h 2378442"/>
              <a:gd name="connsiteX1" fmla="*/ 12280000 w 12280001"/>
              <a:gd name="connsiteY1" fmla="*/ 431947 h 2378442"/>
              <a:gd name="connsiteX2" fmla="*/ 12192003 w 12280001"/>
              <a:gd name="connsiteY2" fmla="*/ 2378442 h 2378442"/>
              <a:gd name="connsiteX3" fmla="*/ 2 w 12280001"/>
              <a:gd name="connsiteY3" fmla="*/ 2378442 h 2378442"/>
              <a:gd name="connsiteX4" fmla="*/ 1 w 12280001"/>
              <a:gd name="connsiteY4" fmla="*/ 216 h 2378442"/>
              <a:gd name="connsiteX0" fmla="*/ -1 w 12279997"/>
              <a:gd name="connsiteY0" fmla="*/ 0 h 2378226"/>
              <a:gd name="connsiteX1" fmla="*/ 12279998 w 12279997"/>
              <a:gd name="connsiteY1" fmla="*/ 431731 h 2378226"/>
              <a:gd name="connsiteX2" fmla="*/ 12192001 w 12279997"/>
              <a:gd name="connsiteY2" fmla="*/ 2378226 h 2378226"/>
              <a:gd name="connsiteX3" fmla="*/ 0 w 12279997"/>
              <a:gd name="connsiteY3" fmla="*/ 2378226 h 2378226"/>
              <a:gd name="connsiteX4" fmla="*/ -1 w 12279997"/>
              <a:gd name="connsiteY4" fmla="*/ 0 h 2378226"/>
              <a:gd name="connsiteX0" fmla="*/ 1 w 12280001"/>
              <a:gd name="connsiteY0" fmla="*/ 0 h 2378226"/>
              <a:gd name="connsiteX1" fmla="*/ 12280000 w 12280001"/>
              <a:gd name="connsiteY1" fmla="*/ 431731 h 2378226"/>
              <a:gd name="connsiteX2" fmla="*/ 12192003 w 12280001"/>
              <a:gd name="connsiteY2" fmla="*/ 2378226 h 2378226"/>
              <a:gd name="connsiteX3" fmla="*/ 2 w 12280001"/>
              <a:gd name="connsiteY3" fmla="*/ 2378226 h 2378226"/>
              <a:gd name="connsiteX4" fmla="*/ 1 w 12280001"/>
              <a:gd name="connsiteY4" fmla="*/ 0 h 2378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0001" h="2378226">
                <a:moveTo>
                  <a:pt x="1" y="0"/>
                </a:moveTo>
                <a:cubicBezTo>
                  <a:pt x="4569536" y="62694"/>
                  <a:pt x="7698850" y="182395"/>
                  <a:pt x="12280000" y="431731"/>
                </a:cubicBezTo>
                <a:lnTo>
                  <a:pt x="12192003" y="2378226"/>
                </a:lnTo>
                <a:lnTo>
                  <a:pt x="2" y="2378226"/>
                </a:lnTo>
                <a:cubicBezTo>
                  <a:pt x="2" y="1620594"/>
                  <a:pt x="1" y="757632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a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D3401892-F6E1-A046-047D-36CF119361C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4" name="Espace réservé du texte 19">
              <a:extLst>
                <a:ext uri="{FF2B5EF4-FFF2-40B4-BE49-F238E27FC236}">
                  <a16:creationId xmlns:a16="http://schemas.microsoft.com/office/drawing/2014/main" id="{739B0032-1A15-E2B1-B4EC-4E80EF30D0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  <p:sp>
          <p:nvSpPr>
            <p:cNvPr id="35" name="Espace réservé du texte 19">
              <a:extLst>
                <a:ext uri="{FF2B5EF4-FFF2-40B4-BE49-F238E27FC236}">
                  <a16:creationId xmlns:a16="http://schemas.microsoft.com/office/drawing/2014/main" id="{FC215C27-F9FA-056D-BBA9-2125744B56E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714000"/>
              <a:ext cx="12192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  <p:sp>
          <p:nvSpPr>
            <p:cNvPr id="36" name="Espace réservé du texte 19">
              <a:extLst>
                <a:ext uri="{FF2B5EF4-FFF2-40B4-BE49-F238E27FC236}">
                  <a16:creationId xmlns:a16="http://schemas.microsoft.com/office/drawing/2014/main" id="{0927FD10-BD22-418F-760B-A562CE276745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-3357000" y="3357000"/>
              <a:ext cx="6858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  <p:sp>
          <p:nvSpPr>
            <p:cNvPr id="37" name="Espace réservé du texte 19">
              <a:extLst>
                <a:ext uri="{FF2B5EF4-FFF2-40B4-BE49-F238E27FC236}">
                  <a16:creationId xmlns:a16="http://schemas.microsoft.com/office/drawing/2014/main" id="{6A1049DD-7B4A-6C8F-AF3F-A9C3C066D312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8691000" y="3357000"/>
              <a:ext cx="6858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6655A2D1-9070-4AA7-8ACA-4265CBD83500}"/>
              </a:ext>
            </a:extLst>
          </p:cNvPr>
          <p:cNvSpPr txBox="1"/>
          <p:nvPr/>
        </p:nvSpPr>
        <p:spPr>
          <a:xfrm>
            <a:off x="9083041" y="576000"/>
            <a:ext cx="2641865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800"/>
              </a:spcAft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Instruction categories</a:t>
            </a:r>
          </a:p>
          <a:p>
            <a:pPr>
              <a:lnSpc>
                <a:spcPts val="1800"/>
              </a:lnSpc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Composite</a:t>
            </a: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Sequence</a:t>
            </a: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Fallback</a:t>
            </a: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ParallelSequence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Decorator</a:t>
            </a: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Inverter</a:t>
            </a: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Listen</a:t>
            </a: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Include(Procedure)</a:t>
            </a:r>
          </a:p>
          <a:p>
            <a:pPr>
              <a:lnSpc>
                <a:spcPts val="1800"/>
              </a:lnSpc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Action</a:t>
            </a: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Wait</a:t>
            </a: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Copy</a:t>
            </a: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Output</a:t>
            </a: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Input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CDC038B-88BB-F690-5E42-8A3F92748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2679" y="6104226"/>
            <a:ext cx="86622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83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9F61CF0-B5AB-97B0-DFB6-D222AE1F06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1325" t="-29115" r="-10799" b="-29115"/>
          <a:stretch/>
        </p:blipFill>
        <p:spPr>
          <a:xfrm>
            <a:off x="0" y="0"/>
            <a:ext cx="12192000" cy="6858000"/>
          </a:xfrm>
          <a:solidFill>
            <a:schemeClr val="accent3"/>
          </a:solidFill>
        </p:spPr>
      </p:pic>
      <p:sp>
        <p:nvSpPr>
          <p:cNvPr id="46" name="Rectangle 32">
            <a:extLst>
              <a:ext uri="{FF2B5EF4-FFF2-40B4-BE49-F238E27FC236}">
                <a16:creationId xmlns:a16="http://schemas.microsoft.com/office/drawing/2014/main" id="{E97E95CA-7283-5B46-9EFB-EE7D6DEDBBB2}"/>
              </a:ext>
            </a:extLst>
          </p:cNvPr>
          <p:cNvSpPr/>
          <p:nvPr/>
        </p:nvSpPr>
        <p:spPr>
          <a:xfrm rot="16200000">
            <a:off x="6871773" y="1550126"/>
            <a:ext cx="6870360" cy="3770102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  <a:gd name="connsiteX0" fmla="*/ 1 w 12280001"/>
              <a:gd name="connsiteY0" fmla="*/ 216 h 2378442"/>
              <a:gd name="connsiteX1" fmla="*/ 12280000 w 12280001"/>
              <a:gd name="connsiteY1" fmla="*/ 431947 h 2378442"/>
              <a:gd name="connsiteX2" fmla="*/ 12192003 w 12280001"/>
              <a:gd name="connsiteY2" fmla="*/ 2378442 h 2378442"/>
              <a:gd name="connsiteX3" fmla="*/ 2 w 12280001"/>
              <a:gd name="connsiteY3" fmla="*/ 2378442 h 2378442"/>
              <a:gd name="connsiteX4" fmla="*/ 1 w 12280001"/>
              <a:gd name="connsiteY4" fmla="*/ 216 h 2378442"/>
              <a:gd name="connsiteX0" fmla="*/ -1 w 12279997"/>
              <a:gd name="connsiteY0" fmla="*/ 0 h 2378226"/>
              <a:gd name="connsiteX1" fmla="*/ 12279998 w 12279997"/>
              <a:gd name="connsiteY1" fmla="*/ 431731 h 2378226"/>
              <a:gd name="connsiteX2" fmla="*/ 12192001 w 12279997"/>
              <a:gd name="connsiteY2" fmla="*/ 2378226 h 2378226"/>
              <a:gd name="connsiteX3" fmla="*/ 0 w 12279997"/>
              <a:gd name="connsiteY3" fmla="*/ 2378226 h 2378226"/>
              <a:gd name="connsiteX4" fmla="*/ -1 w 12279997"/>
              <a:gd name="connsiteY4" fmla="*/ 0 h 2378226"/>
              <a:gd name="connsiteX0" fmla="*/ 1 w 12280001"/>
              <a:gd name="connsiteY0" fmla="*/ 0 h 2378226"/>
              <a:gd name="connsiteX1" fmla="*/ 12280000 w 12280001"/>
              <a:gd name="connsiteY1" fmla="*/ 431731 h 2378226"/>
              <a:gd name="connsiteX2" fmla="*/ 12192003 w 12280001"/>
              <a:gd name="connsiteY2" fmla="*/ 2378226 h 2378226"/>
              <a:gd name="connsiteX3" fmla="*/ 2 w 12280001"/>
              <a:gd name="connsiteY3" fmla="*/ 2378226 h 2378226"/>
              <a:gd name="connsiteX4" fmla="*/ 1 w 12280001"/>
              <a:gd name="connsiteY4" fmla="*/ 0 h 2378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0001" h="2378226">
                <a:moveTo>
                  <a:pt x="1" y="0"/>
                </a:moveTo>
                <a:cubicBezTo>
                  <a:pt x="4569536" y="62694"/>
                  <a:pt x="7698850" y="182395"/>
                  <a:pt x="12280000" y="431731"/>
                </a:cubicBezTo>
                <a:lnTo>
                  <a:pt x="12192003" y="2378226"/>
                </a:lnTo>
                <a:lnTo>
                  <a:pt x="2" y="2378226"/>
                </a:lnTo>
                <a:cubicBezTo>
                  <a:pt x="2" y="1620594"/>
                  <a:pt x="1" y="757632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a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D3401892-F6E1-A046-047D-36CF119361C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4" name="Espace réservé du texte 19">
              <a:extLst>
                <a:ext uri="{FF2B5EF4-FFF2-40B4-BE49-F238E27FC236}">
                  <a16:creationId xmlns:a16="http://schemas.microsoft.com/office/drawing/2014/main" id="{739B0032-1A15-E2B1-B4EC-4E80EF30D0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  <p:sp>
          <p:nvSpPr>
            <p:cNvPr id="35" name="Espace réservé du texte 19">
              <a:extLst>
                <a:ext uri="{FF2B5EF4-FFF2-40B4-BE49-F238E27FC236}">
                  <a16:creationId xmlns:a16="http://schemas.microsoft.com/office/drawing/2014/main" id="{FC215C27-F9FA-056D-BBA9-2125744B56E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714000"/>
              <a:ext cx="12192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  <p:sp>
          <p:nvSpPr>
            <p:cNvPr id="36" name="Espace réservé du texte 19">
              <a:extLst>
                <a:ext uri="{FF2B5EF4-FFF2-40B4-BE49-F238E27FC236}">
                  <a16:creationId xmlns:a16="http://schemas.microsoft.com/office/drawing/2014/main" id="{0927FD10-BD22-418F-760B-A562CE276745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-3357000" y="3357000"/>
              <a:ext cx="6858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  <p:sp>
          <p:nvSpPr>
            <p:cNvPr id="37" name="Espace réservé du texte 19">
              <a:extLst>
                <a:ext uri="{FF2B5EF4-FFF2-40B4-BE49-F238E27FC236}">
                  <a16:creationId xmlns:a16="http://schemas.microsoft.com/office/drawing/2014/main" id="{6A1049DD-7B4A-6C8F-AF3F-A9C3C066D312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8691000" y="3357000"/>
              <a:ext cx="6858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6655A2D1-9070-4AA7-8ACA-4265CBD83500}"/>
              </a:ext>
            </a:extLst>
          </p:cNvPr>
          <p:cNvSpPr txBox="1"/>
          <p:nvPr/>
        </p:nvSpPr>
        <p:spPr>
          <a:xfrm>
            <a:off x="9083041" y="576000"/>
            <a:ext cx="264186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800"/>
              </a:spcAft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Workspace variables</a:t>
            </a:r>
          </a:p>
          <a:p>
            <a:pPr>
              <a:lnSpc>
                <a:spcPts val="1800"/>
              </a:lnSpc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Procedure-scoped workspace of variables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CDC038B-88BB-F690-5E42-8A3F92748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2679" y="6104226"/>
            <a:ext cx="86622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72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>
          <a:xfrm>
            <a:off x="431999" y="576000"/>
            <a:ext cx="6840000" cy="5133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2000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Plugins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instructions and variables can be added with the use of plugins.</a:t>
            </a:r>
          </a:p>
          <a:p>
            <a:pPr algn="l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plugins: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sequencer-plugin-control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composite instructions that are common in control systems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sequencer-plugin-epics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read/write process variables; RPC client; supports both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ChannelAccess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PvAccess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sequencer-plugin-</a:t>
            </a:r>
            <a:r>
              <a:rPr lang="en-US" sz="16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mathexpr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exposes sup-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mathexpr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sequencer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sequencer-plugin-sup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for configuration reading/writing and calling CVVF functions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sequencer-plugin-</a:t>
            </a:r>
            <a:r>
              <a:rPr lang="en-US" sz="16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psps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provides interface to pulse schedule database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647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screenshot of a computer&#10;&#10;Description automatically generated">
            <a:extLst>
              <a:ext uri="{FF2B5EF4-FFF2-40B4-BE49-F238E27FC236}">
                <a16:creationId xmlns:a16="http://schemas.microsoft.com/office/drawing/2014/main" id="{F13C0AF8-70EF-1543-D221-5CA4B279D8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7" r="1427"/>
          <a:stretch>
            <a:fillRect/>
          </a:stretch>
        </p:blipFill>
        <p:spPr/>
      </p:pic>
      <p:sp>
        <p:nvSpPr>
          <p:cNvPr id="46" name="Rectangle 32">
            <a:extLst>
              <a:ext uri="{FF2B5EF4-FFF2-40B4-BE49-F238E27FC236}">
                <a16:creationId xmlns:a16="http://schemas.microsoft.com/office/drawing/2014/main" id="{E97E95CA-7283-5B46-9EFB-EE7D6DEDBBB2}"/>
              </a:ext>
            </a:extLst>
          </p:cNvPr>
          <p:cNvSpPr/>
          <p:nvPr/>
        </p:nvSpPr>
        <p:spPr>
          <a:xfrm>
            <a:off x="-2" y="5262706"/>
            <a:ext cx="12192003" cy="1595296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2274617">
                <a:moveTo>
                  <a:pt x="0" y="1720"/>
                </a:moveTo>
                <a:cubicBezTo>
                  <a:pt x="4188178" y="-5806"/>
                  <a:pt x="7281334" y="-13333"/>
                  <a:pt x="12192001" y="554875"/>
                </a:cubicBezTo>
                <a:lnTo>
                  <a:pt x="12192001" y="2274617"/>
                </a:lnTo>
                <a:lnTo>
                  <a:pt x="0" y="2274617"/>
                </a:lnTo>
                <a:lnTo>
                  <a:pt x="0" y="1720"/>
                </a:lnTo>
                <a:close/>
              </a:path>
            </a:pathLst>
          </a:custGeom>
          <a:solidFill>
            <a:srgbClr val="0D0D0D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D3401892-F6E1-A046-047D-36CF119361C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4" name="Espace réservé du texte 19">
              <a:extLst>
                <a:ext uri="{FF2B5EF4-FFF2-40B4-BE49-F238E27FC236}">
                  <a16:creationId xmlns:a16="http://schemas.microsoft.com/office/drawing/2014/main" id="{739B0032-1A15-E2B1-B4EC-4E80EF30D0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  <p:sp>
          <p:nvSpPr>
            <p:cNvPr id="35" name="Espace réservé du texte 19">
              <a:extLst>
                <a:ext uri="{FF2B5EF4-FFF2-40B4-BE49-F238E27FC236}">
                  <a16:creationId xmlns:a16="http://schemas.microsoft.com/office/drawing/2014/main" id="{FC215C27-F9FA-056D-BBA9-2125744B56E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714000"/>
              <a:ext cx="12192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  <p:sp>
          <p:nvSpPr>
            <p:cNvPr id="36" name="Espace réservé du texte 19">
              <a:extLst>
                <a:ext uri="{FF2B5EF4-FFF2-40B4-BE49-F238E27FC236}">
                  <a16:creationId xmlns:a16="http://schemas.microsoft.com/office/drawing/2014/main" id="{0927FD10-BD22-418F-760B-A562CE276745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-3357000" y="3357000"/>
              <a:ext cx="6858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  <p:sp>
          <p:nvSpPr>
            <p:cNvPr id="37" name="Espace réservé du texte 19">
              <a:extLst>
                <a:ext uri="{FF2B5EF4-FFF2-40B4-BE49-F238E27FC236}">
                  <a16:creationId xmlns:a16="http://schemas.microsoft.com/office/drawing/2014/main" id="{6A1049DD-7B4A-6C8F-AF3F-A9C3C066D312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8691000" y="3357000"/>
              <a:ext cx="6858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text</a:t>
              </a:r>
            </a:p>
          </p:txBody>
        </p:sp>
      </p:grpSp>
      <p:pic>
        <p:nvPicPr>
          <p:cNvPr id="53" name="Graphique 52">
            <a:extLst>
              <a:ext uri="{FF2B5EF4-FFF2-40B4-BE49-F238E27FC236}">
                <a16:creationId xmlns:a16="http://schemas.microsoft.com/office/drawing/2014/main" id="{7472585E-2EFA-6F6F-14D2-BB81F32C3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2680" y="6104228"/>
            <a:ext cx="866226" cy="432000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6655A2D1-9070-4AA7-8ACA-4265CBD83500}"/>
              </a:ext>
            </a:extLst>
          </p:cNvPr>
          <p:cNvSpPr txBox="1"/>
          <p:nvPr/>
        </p:nvSpPr>
        <p:spPr>
          <a:xfrm>
            <a:off x="439849" y="5891580"/>
            <a:ext cx="7301118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OACTree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GUI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0032486"/>
      </p:ext>
    </p:extLst>
  </p:cSld>
  <p:clrMapOvr>
    <a:masterClrMapping/>
  </p:clrMapOvr>
</p:sld>
</file>

<file path=ppt/theme/theme1.xml><?xml version="1.0" encoding="utf-8"?>
<a:theme xmlns:a="http://schemas.openxmlformats.org/drawingml/2006/main" name="ITER PPT Template">
  <a:themeElements>
    <a:clrScheme name="ITER theme color">
      <a:dk1>
        <a:srgbClr val="000000"/>
      </a:dk1>
      <a:lt1>
        <a:srgbClr val="FFFFFF"/>
      </a:lt1>
      <a:dk2>
        <a:srgbClr val="135D7F"/>
      </a:dk2>
      <a:lt2>
        <a:srgbClr val="E7E6E6"/>
      </a:lt2>
      <a:accent1>
        <a:srgbClr val="003C58"/>
      </a:accent1>
      <a:accent2>
        <a:srgbClr val="EB5D40"/>
      </a:accent2>
      <a:accent3>
        <a:srgbClr val="A5A5A5"/>
      </a:accent3>
      <a:accent4>
        <a:srgbClr val="FDC830"/>
      </a:accent4>
      <a:accent5>
        <a:srgbClr val="95ACBA"/>
      </a:accent5>
      <a:accent6>
        <a:srgbClr val="D9E5EC"/>
      </a:accent6>
      <a:hlink>
        <a:srgbClr val="003C58"/>
      </a:hlink>
      <a:folHlink>
        <a:srgbClr val="003C5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ER_PPT_template_2023_standard.pptx" id="{0EC1B697-195D-4704-A5B5-E60135FB9DD0}" vid="{D0E56E54-B6C5-41B8-90FE-EF60CA7BE2E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ITER_PPT_template_2023_standard</Template>
  <TotalTime>772</TotalTime>
  <Words>413</Words>
  <Application>Microsoft Office PowerPoint</Application>
  <PresentationFormat>Widescreen</PresentationFormat>
  <Paragraphs>96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ITER PPT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ITER ORGANISATION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 Herck Walter</dc:creator>
  <cp:lastModifiedBy>Lange Ralph</cp:lastModifiedBy>
  <cp:revision>23</cp:revision>
  <dcterms:created xsi:type="dcterms:W3CDTF">2024-03-15T09:46:33Z</dcterms:created>
  <dcterms:modified xsi:type="dcterms:W3CDTF">2024-04-17T05:57:50Z</dcterms:modified>
</cp:coreProperties>
</file>