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83" r:id="rId2"/>
    <p:sldId id="293" r:id="rId3"/>
    <p:sldId id="295" r:id="rId4"/>
    <p:sldId id="296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blentz Laban" initials="CL" lastIdx="1" clrIdx="0">
    <p:extLst>
      <p:ext uri="{19B8F6BF-5375-455C-9EA6-DF929625EA0E}">
        <p15:presenceInfo xmlns:p15="http://schemas.microsoft.com/office/powerpoint/2012/main" userId="S-1-5-21-2854862015-1470449784-792596272-415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58"/>
    <a:srgbClr val="FDC830"/>
    <a:srgbClr val="17375E"/>
    <a:srgbClr val="EB5D40"/>
    <a:srgbClr val="001D2B"/>
    <a:srgbClr val="FFC837"/>
    <a:srgbClr val="E4B04C"/>
    <a:srgbClr val="0F163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6327"/>
  </p:normalViewPr>
  <p:slideViewPr>
    <p:cSldViewPr snapToGrid="0">
      <p:cViewPr>
        <p:scale>
          <a:sx n="86" d="100"/>
          <a:sy n="86" d="100"/>
        </p:scale>
        <p:origin x="660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D996A-CF11-854E-ACEF-5602CEBA4EA3}" type="datetimeFigureOut">
              <a:rPr lang="fr-FR"/>
              <a:t>17/04/2024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A41C8-293B-EF4D-B6A0-B59951CEC87B}" type="slidenum">
              <a:r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66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Rich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511143E7-9EC8-11F4-EE6D-2A04807E9021}"/>
              </a:ext>
            </a:extLst>
          </p:cNvPr>
          <p:cNvSpPr txBox="1"/>
          <p:nvPr userDrawn="1"/>
        </p:nvSpPr>
        <p:spPr>
          <a:xfrm>
            <a:off x="10263141" y="6271108"/>
            <a:ext cx="457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C4C52B0-8C01-7849-9FBD-81D69A89DA73}" type="slidenum">
              <a:rPr lang="fr-FR" sz="1000">
                <a:solidFill>
                  <a:schemeClr val="bg1">
                    <a:lumMod val="65000"/>
                  </a:schemeClr>
                </a:solidFill>
                <a:latin typeface="+mn-lt"/>
                <a:ea typeface="Open Sans" pitchFamily="2" charset="0"/>
                <a:cs typeface="Open Sans" pitchFamily="2" charset="0"/>
              </a:rPr>
              <a:t>‹#›</a:t>
            </a:fld>
            <a:endParaRPr lang="fr-FR" sz="1000" dirty="0">
              <a:solidFill>
                <a:schemeClr val="bg1">
                  <a:lumMod val="65000"/>
                </a:schemeClr>
              </a:solidFill>
              <a:latin typeface="+mn-lt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FBC44AE-DB0E-BBD8-F18F-F54E40BAEA68}"/>
              </a:ext>
            </a:extLst>
          </p:cNvPr>
          <p:cNvCxnSpPr>
            <a:cxnSpLocks/>
          </p:cNvCxnSpPr>
          <p:nvPr userDrawn="1"/>
        </p:nvCxnSpPr>
        <p:spPr>
          <a:xfrm>
            <a:off x="10291015" y="6248982"/>
            <a:ext cx="0" cy="2703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6">
            <a:extLst>
              <a:ext uri="{FF2B5EF4-FFF2-40B4-BE49-F238E27FC236}">
                <a16:creationId xmlns:a16="http://schemas.microsoft.com/office/drawing/2014/main" id="{1EE29EDE-FCC0-39DE-2FD1-6D37651A67D3}"/>
              </a:ext>
            </a:extLst>
          </p:cNvPr>
          <p:cNvSpPr txBox="1"/>
          <p:nvPr userDrawn="1"/>
        </p:nvSpPr>
        <p:spPr>
          <a:xfrm>
            <a:off x="7348273" y="6206320"/>
            <a:ext cx="289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(</a:t>
            </a:r>
            <a:r>
              <a:rPr lang="fr-FR" sz="9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Yet</a:t>
            </a:r>
            <a:r>
              <a:rPr lang="fr-FR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 </a:t>
            </a:r>
            <a:r>
              <a:rPr lang="fr-FR" sz="9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Another</a:t>
            </a:r>
            <a:r>
              <a:rPr lang="fr-FR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) EPICS Diode</a:t>
            </a:r>
          </a:p>
          <a:p>
            <a:pPr algn="r"/>
            <a:r>
              <a:rPr lang="fr-FR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EPICS Collaboration Meeting, 15-18 April 2024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C06C4116-E05B-CFE8-996B-0AC7B5EF61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000" y="6274467"/>
            <a:ext cx="4610100" cy="258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003D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26BC208-B99B-C6A1-9437-7AC7BD6B8F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911" y="5955968"/>
            <a:ext cx="11808178" cy="258304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B293B4AA-4BAA-70CD-79BB-3EE093EB60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02679" y="6104226"/>
            <a:ext cx="866227" cy="432000"/>
          </a:xfrm>
          <a:prstGeom prst="rect">
            <a:avLst/>
          </a:prstGeom>
        </p:spPr>
      </p:pic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68D1566A-1AED-031F-B9D4-ABC61F9E32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04902" y="1230515"/>
            <a:ext cx="2609865" cy="146804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F36F08B9-9289-486A-086A-82BE8E98260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29208" y="1230515"/>
            <a:ext cx="2609865" cy="146804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Espace réservé pour une image  3">
            <a:extLst>
              <a:ext uri="{FF2B5EF4-FFF2-40B4-BE49-F238E27FC236}">
                <a16:creationId xmlns:a16="http://schemas.microsoft.com/office/drawing/2014/main" id="{01F4F76B-136B-6EC8-3982-6D9D215F4D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3205" y="2794899"/>
            <a:ext cx="2609865" cy="146804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6E8341BD-19A4-573D-B628-C94418B67F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27511" y="2794899"/>
            <a:ext cx="2609865" cy="146804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07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Ful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BF307E7C-4B7E-A13A-0E0F-E18E752A1A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82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6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1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3556" t="5249" r="27328" b="-5249"/>
          <a:stretch/>
        </p:blipFill>
        <p:spPr>
          <a:prstGeom prst="rect">
            <a:avLst/>
          </a:prstGeom>
        </p:spPr>
      </p:pic>
      <p:sp>
        <p:nvSpPr>
          <p:cNvPr id="12" name="Rectangle 32">
            <a:extLst>
              <a:ext uri="{FF2B5EF4-FFF2-40B4-BE49-F238E27FC236}">
                <a16:creationId xmlns:a16="http://schemas.microsoft.com/office/drawing/2014/main" id="{5DA64322-1F30-10CE-0262-B7AEF92DCFFE}"/>
              </a:ext>
            </a:extLst>
          </p:cNvPr>
          <p:cNvSpPr/>
          <p:nvPr/>
        </p:nvSpPr>
        <p:spPr>
          <a:xfrm>
            <a:off x="0" y="4151544"/>
            <a:ext cx="12191999" cy="2706456"/>
          </a:xfrm>
          <a:custGeom>
            <a:avLst/>
            <a:gdLst>
              <a:gd name="connsiteX0" fmla="*/ 0 w 12192001"/>
              <a:gd name="connsiteY0" fmla="*/ 0 h 2272897"/>
              <a:gd name="connsiteX1" fmla="*/ 12192001 w 12192001"/>
              <a:gd name="connsiteY1" fmla="*/ 0 h 2272897"/>
              <a:gd name="connsiteX2" fmla="*/ 12192001 w 12192001"/>
              <a:gd name="connsiteY2" fmla="*/ 2272897 h 2272897"/>
              <a:gd name="connsiteX3" fmla="*/ 0 w 12192001"/>
              <a:gd name="connsiteY3" fmla="*/ 2272897 h 2272897"/>
              <a:gd name="connsiteX4" fmla="*/ 0 w 12192001"/>
              <a:gd name="connsiteY4" fmla="*/ 0 h 2272897"/>
              <a:gd name="connsiteX0" fmla="*/ 0 w 12192001"/>
              <a:gd name="connsiteY0" fmla="*/ 0 h 2272897"/>
              <a:gd name="connsiteX1" fmla="*/ 12192001 w 12192001"/>
              <a:gd name="connsiteY1" fmla="*/ 553155 h 2272897"/>
              <a:gd name="connsiteX2" fmla="*/ 12192001 w 12192001"/>
              <a:gd name="connsiteY2" fmla="*/ 2272897 h 2272897"/>
              <a:gd name="connsiteX3" fmla="*/ 0 w 12192001"/>
              <a:gd name="connsiteY3" fmla="*/ 2272897 h 2272897"/>
              <a:gd name="connsiteX4" fmla="*/ 0 w 12192001"/>
              <a:gd name="connsiteY4" fmla="*/ 0 h 2272897"/>
              <a:gd name="connsiteX0" fmla="*/ 0 w 12192001"/>
              <a:gd name="connsiteY0" fmla="*/ 0 h 2272897"/>
              <a:gd name="connsiteX1" fmla="*/ 12192001 w 12192001"/>
              <a:gd name="connsiteY1" fmla="*/ 553155 h 2272897"/>
              <a:gd name="connsiteX2" fmla="*/ 12192001 w 12192001"/>
              <a:gd name="connsiteY2" fmla="*/ 2272897 h 2272897"/>
              <a:gd name="connsiteX3" fmla="*/ 0 w 12192001"/>
              <a:gd name="connsiteY3" fmla="*/ 2272897 h 2272897"/>
              <a:gd name="connsiteX4" fmla="*/ 0 w 12192001"/>
              <a:gd name="connsiteY4" fmla="*/ 0 h 2272897"/>
              <a:gd name="connsiteX0" fmla="*/ 0 w 12192001"/>
              <a:gd name="connsiteY0" fmla="*/ 1720 h 2274617"/>
              <a:gd name="connsiteX1" fmla="*/ 12192001 w 12192001"/>
              <a:gd name="connsiteY1" fmla="*/ 554875 h 2274617"/>
              <a:gd name="connsiteX2" fmla="*/ 12192001 w 12192001"/>
              <a:gd name="connsiteY2" fmla="*/ 2274617 h 2274617"/>
              <a:gd name="connsiteX3" fmla="*/ 0 w 12192001"/>
              <a:gd name="connsiteY3" fmla="*/ 2274617 h 2274617"/>
              <a:gd name="connsiteX4" fmla="*/ 0 w 12192001"/>
              <a:gd name="connsiteY4" fmla="*/ 1720 h 2274617"/>
              <a:gd name="connsiteX0" fmla="*/ 0 w 12192001"/>
              <a:gd name="connsiteY0" fmla="*/ 12991 h 2285888"/>
              <a:gd name="connsiteX1" fmla="*/ 12180278 w 12192001"/>
              <a:gd name="connsiteY1" fmla="*/ 465499 h 2285888"/>
              <a:gd name="connsiteX2" fmla="*/ 12192001 w 12192001"/>
              <a:gd name="connsiteY2" fmla="*/ 2285888 h 2285888"/>
              <a:gd name="connsiteX3" fmla="*/ 0 w 12192001"/>
              <a:gd name="connsiteY3" fmla="*/ 2285888 h 2285888"/>
              <a:gd name="connsiteX4" fmla="*/ 0 w 12192001"/>
              <a:gd name="connsiteY4" fmla="*/ 12991 h 2285888"/>
              <a:gd name="connsiteX0" fmla="*/ 0 w 12192001"/>
              <a:gd name="connsiteY0" fmla="*/ 14880 h 2287777"/>
              <a:gd name="connsiteX1" fmla="*/ 12180278 w 12192001"/>
              <a:gd name="connsiteY1" fmla="*/ 467388 h 2287777"/>
              <a:gd name="connsiteX2" fmla="*/ 12192001 w 12192001"/>
              <a:gd name="connsiteY2" fmla="*/ 2287777 h 2287777"/>
              <a:gd name="connsiteX3" fmla="*/ 0 w 12192001"/>
              <a:gd name="connsiteY3" fmla="*/ 2287777 h 2287777"/>
              <a:gd name="connsiteX4" fmla="*/ 0 w 12192001"/>
              <a:gd name="connsiteY4" fmla="*/ 14880 h 2287777"/>
              <a:gd name="connsiteX0" fmla="*/ 0 w 12192001"/>
              <a:gd name="connsiteY0" fmla="*/ 10434 h 2283331"/>
              <a:gd name="connsiteX1" fmla="*/ 12180278 w 12192001"/>
              <a:gd name="connsiteY1" fmla="*/ 462942 h 2283331"/>
              <a:gd name="connsiteX2" fmla="*/ 12192001 w 12192001"/>
              <a:gd name="connsiteY2" fmla="*/ 2283331 h 2283331"/>
              <a:gd name="connsiteX3" fmla="*/ 0 w 12192001"/>
              <a:gd name="connsiteY3" fmla="*/ 2283331 h 2283331"/>
              <a:gd name="connsiteX4" fmla="*/ 0 w 12192001"/>
              <a:gd name="connsiteY4" fmla="*/ 10434 h 228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2283331">
                <a:moveTo>
                  <a:pt x="0" y="10434"/>
                </a:moveTo>
                <a:cubicBezTo>
                  <a:pt x="26487" y="12974"/>
                  <a:pt x="5218072" y="-115331"/>
                  <a:pt x="12180278" y="462942"/>
                </a:cubicBezTo>
                <a:cubicBezTo>
                  <a:pt x="12184186" y="1069738"/>
                  <a:pt x="12188093" y="1676535"/>
                  <a:pt x="12192001" y="2283331"/>
                </a:cubicBezTo>
                <a:lnTo>
                  <a:pt x="0" y="2283331"/>
                </a:lnTo>
                <a:lnTo>
                  <a:pt x="0" y="104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438B5B8-CA14-BEB6-EAA3-3456B1FDD9EB}"/>
              </a:ext>
            </a:extLst>
          </p:cNvPr>
          <p:cNvSpPr txBox="1"/>
          <p:nvPr/>
        </p:nvSpPr>
        <p:spPr>
          <a:xfrm>
            <a:off x="435429" y="4771958"/>
            <a:ext cx="753832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4200" b="1" spc="-150" dirty="0">
                <a:solidFill>
                  <a:schemeClr val="accent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(Yet Another) EPICS Diode</a:t>
            </a:r>
          </a:p>
          <a:p>
            <a:pPr>
              <a:lnSpc>
                <a:spcPts val="3200"/>
              </a:lnSpc>
            </a:pPr>
            <a:r>
              <a:rPr lang="en-US" sz="2800" i="1" dirty="0">
                <a:solidFill>
                  <a:schemeClr val="accent1"/>
                </a:solidFill>
                <a:latin typeface="Arial" panose="020B0604020202020204" pitchFamily="34" charset="0"/>
                <a:ea typeface="Open Sans Light" pitchFamily="2" charset="0"/>
                <a:cs typeface="Arial" panose="020B0604020202020204" pitchFamily="34" charset="0"/>
              </a:rPr>
              <a:t>One-Way Data for ITER Remote Participation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949C68AE-032A-46A1-1ACD-E07091A60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720997" y="4954641"/>
            <a:ext cx="3075040" cy="1590538"/>
          </a:xfrm>
          <a:prstGeom prst="rect">
            <a:avLst/>
          </a:prstGeom>
        </p:spPr>
      </p:pic>
      <p:sp>
        <p:nvSpPr>
          <p:cNvPr id="2" name="ZoneTexte 4">
            <a:extLst>
              <a:ext uri="{FF2B5EF4-FFF2-40B4-BE49-F238E27FC236}">
                <a16:creationId xmlns:a16="http://schemas.microsoft.com/office/drawing/2014/main" id="{11A9A4EE-9D94-D5FE-B847-C9460CFC2EB5}"/>
              </a:ext>
            </a:extLst>
          </p:cNvPr>
          <p:cNvSpPr txBox="1"/>
          <p:nvPr/>
        </p:nvSpPr>
        <p:spPr>
          <a:xfrm>
            <a:off x="435428" y="5697493"/>
            <a:ext cx="7265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D58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Denis Stepanov, Leonid Lobes, Ralph Lange</a:t>
            </a:r>
            <a:r>
              <a:rPr lang="en-US" dirty="0">
                <a:solidFill>
                  <a:srgbClr val="003D58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 – ITER Organization</a:t>
            </a:r>
            <a:endParaRPr lang="en-US" b="1" dirty="0">
              <a:solidFill>
                <a:srgbClr val="003D58"/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3D58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EPICS Collaboration Meeting, Pohang</a:t>
            </a:r>
          </a:p>
          <a:p>
            <a:r>
              <a:rPr lang="en-US" i="1" dirty="0">
                <a:solidFill>
                  <a:srgbClr val="003D58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15-18 April 2024</a:t>
            </a:r>
            <a:endParaRPr lang="en-US" i="1" dirty="0">
              <a:solidFill>
                <a:srgbClr val="003D58"/>
              </a:solidFill>
              <a:latin typeface="Arial" panose="020B0604020202020204" pitchFamily="34" charset="0"/>
              <a:ea typeface="Open Sans Light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519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 Re-Implementation of the EPICS Data Diode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31999" y="576000"/>
            <a:ext cx="6840000" cy="5133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Participation – NOT Remote Control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 is a Nuclear Facility. There are strict access rules in place.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Strict rules to limit external connections to the facility.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remote operation.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traffic is enforced to be strictly one-directional from the inside to the outside.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(E.g., using a commercial “network diode” box.)</a:t>
            </a:r>
          </a:p>
          <a:p>
            <a:pPr algn="l">
              <a:lnSpc>
                <a:spcPct val="100000"/>
              </a:lnSpc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F4E (Giuseppe Ferro et al.) developed an EPICS Data Diode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(presented at the EPICS Collaboration Meeting in 2020).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implementation uses HTTP on the long distance.</a:t>
            </a:r>
          </a:p>
          <a:p>
            <a:pPr algn="l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 (Leonid Lobes) has tested CA working fine over long distance (presented at the EPICS Collaboration Meeting in 2022).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 decided to do another implementation, using a UDP stream across the diode, which meets the ‘strictly one-directional’ requirement.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12">
            <a:extLst>
              <a:ext uri="{FF2B5EF4-FFF2-40B4-BE49-F238E27FC236}">
                <a16:creationId xmlns:a16="http://schemas.microsoft.com/office/drawing/2014/main" id="{46719812-6DC2-DBA1-36F2-983F316CA14C}"/>
              </a:ext>
            </a:extLst>
          </p:cNvPr>
          <p:cNvSpPr txBox="1"/>
          <p:nvPr/>
        </p:nvSpPr>
        <p:spPr>
          <a:xfrm>
            <a:off x="8247877" y="1124436"/>
            <a:ext cx="3414943" cy="1731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300"/>
              </a:lnSpc>
              <a:spcAft>
                <a:spcPts val="1200"/>
              </a:spcAft>
            </a:pPr>
            <a:r>
              <a:rPr lang="en-US" sz="3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reinvent</a:t>
            </a:r>
            <a:br>
              <a:rPr lang="en-US" sz="3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wheel,</a:t>
            </a:r>
            <a:br>
              <a:rPr lang="en-US" sz="3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realign it. </a:t>
            </a:r>
          </a:p>
          <a:p>
            <a:pPr algn="l"/>
            <a:r>
              <a:rPr lang="en-US" sz="1400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Anthony D’Angelo</a:t>
            </a:r>
          </a:p>
        </p:txBody>
      </p:sp>
      <p:pic>
        <p:nvPicPr>
          <p:cNvPr id="10" name="Image 21">
            <a:extLst>
              <a:ext uri="{FF2B5EF4-FFF2-40B4-BE49-F238E27FC236}">
                <a16:creationId xmlns:a16="http://schemas.microsoft.com/office/drawing/2014/main" id="{A745C357-720A-5E06-DF25-7D45BC91F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999" y="576000"/>
            <a:ext cx="1104900" cy="774700"/>
          </a:xfrm>
          <a:prstGeom prst="rect">
            <a:avLst/>
          </a:prstGeom>
        </p:spPr>
      </p:pic>
      <p:pic>
        <p:nvPicPr>
          <p:cNvPr id="11" name="Image 26">
            <a:extLst>
              <a:ext uri="{FF2B5EF4-FFF2-40B4-BE49-F238E27FC236}">
                <a16:creationId xmlns:a16="http://schemas.microsoft.com/office/drawing/2014/main" id="{811C893C-D74A-CD2D-F31A-1AAFEC232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557920" y="2629415"/>
            <a:ext cx="11049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38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pour une image  40">
            <a:extLst>
              <a:ext uri="{FF2B5EF4-FFF2-40B4-BE49-F238E27FC236}">
                <a16:creationId xmlns:a16="http://schemas.microsoft.com/office/drawing/2014/main" id="{0D1EE5B3-7EFA-C974-C46E-B8E62B3766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99" y="144000"/>
            <a:ext cx="11903999" cy="5188229"/>
          </a:xfrm>
          <a:prstGeom prst="rect">
            <a:avLst/>
          </a:prstGeom>
        </p:spPr>
      </p:pic>
      <p:sp>
        <p:nvSpPr>
          <p:cNvPr id="46" name="Rectangle 32">
            <a:extLst>
              <a:ext uri="{FF2B5EF4-FFF2-40B4-BE49-F238E27FC236}">
                <a16:creationId xmlns:a16="http://schemas.microsoft.com/office/drawing/2014/main" id="{E97E95CA-7283-5B46-9EFB-EE7D6DEDBBB2}"/>
              </a:ext>
            </a:extLst>
          </p:cNvPr>
          <p:cNvSpPr/>
          <p:nvPr/>
        </p:nvSpPr>
        <p:spPr>
          <a:xfrm>
            <a:off x="-2" y="4683211"/>
            <a:ext cx="12192003" cy="2174791"/>
          </a:xfrm>
          <a:custGeom>
            <a:avLst/>
            <a:gdLst>
              <a:gd name="connsiteX0" fmla="*/ 0 w 12192001"/>
              <a:gd name="connsiteY0" fmla="*/ 0 h 2272897"/>
              <a:gd name="connsiteX1" fmla="*/ 12192001 w 12192001"/>
              <a:gd name="connsiteY1" fmla="*/ 0 h 2272897"/>
              <a:gd name="connsiteX2" fmla="*/ 12192001 w 12192001"/>
              <a:gd name="connsiteY2" fmla="*/ 2272897 h 2272897"/>
              <a:gd name="connsiteX3" fmla="*/ 0 w 12192001"/>
              <a:gd name="connsiteY3" fmla="*/ 2272897 h 2272897"/>
              <a:gd name="connsiteX4" fmla="*/ 0 w 12192001"/>
              <a:gd name="connsiteY4" fmla="*/ 0 h 2272897"/>
              <a:gd name="connsiteX0" fmla="*/ 0 w 12192001"/>
              <a:gd name="connsiteY0" fmla="*/ 0 h 2272897"/>
              <a:gd name="connsiteX1" fmla="*/ 12192001 w 12192001"/>
              <a:gd name="connsiteY1" fmla="*/ 553155 h 2272897"/>
              <a:gd name="connsiteX2" fmla="*/ 12192001 w 12192001"/>
              <a:gd name="connsiteY2" fmla="*/ 2272897 h 2272897"/>
              <a:gd name="connsiteX3" fmla="*/ 0 w 12192001"/>
              <a:gd name="connsiteY3" fmla="*/ 2272897 h 2272897"/>
              <a:gd name="connsiteX4" fmla="*/ 0 w 12192001"/>
              <a:gd name="connsiteY4" fmla="*/ 0 h 2272897"/>
              <a:gd name="connsiteX0" fmla="*/ 0 w 12192001"/>
              <a:gd name="connsiteY0" fmla="*/ 0 h 2272897"/>
              <a:gd name="connsiteX1" fmla="*/ 12192001 w 12192001"/>
              <a:gd name="connsiteY1" fmla="*/ 553155 h 2272897"/>
              <a:gd name="connsiteX2" fmla="*/ 12192001 w 12192001"/>
              <a:gd name="connsiteY2" fmla="*/ 2272897 h 2272897"/>
              <a:gd name="connsiteX3" fmla="*/ 0 w 12192001"/>
              <a:gd name="connsiteY3" fmla="*/ 2272897 h 2272897"/>
              <a:gd name="connsiteX4" fmla="*/ 0 w 12192001"/>
              <a:gd name="connsiteY4" fmla="*/ 0 h 2272897"/>
              <a:gd name="connsiteX0" fmla="*/ 0 w 12192001"/>
              <a:gd name="connsiteY0" fmla="*/ 1720 h 2274617"/>
              <a:gd name="connsiteX1" fmla="*/ 12192001 w 12192001"/>
              <a:gd name="connsiteY1" fmla="*/ 554875 h 2274617"/>
              <a:gd name="connsiteX2" fmla="*/ 12192001 w 12192001"/>
              <a:gd name="connsiteY2" fmla="*/ 2274617 h 2274617"/>
              <a:gd name="connsiteX3" fmla="*/ 0 w 12192001"/>
              <a:gd name="connsiteY3" fmla="*/ 2274617 h 2274617"/>
              <a:gd name="connsiteX4" fmla="*/ 0 w 12192001"/>
              <a:gd name="connsiteY4" fmla="*/ 1720 h 227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2274617">
                <a:moveTo>
                  <a:pt x="0" y="1720"/>
                </a:moveTo>
                <a:cubicBezTo>
                  <a:pt x="4188178" y="-5806"/>
                  <a:pt x="7281334" y="-13333"/>
                  <a:pt x="12192001" y="554875"/>
                </a:cubicBezTo>
                <a:lnTo>
                  <a:pt x="12192001" y="2274617"/>
                </a:lnTo>
                <a:lnTo>
                  <a:pt x="0" y="2274617"/>
                </a:lnTo>
                <a:lnTo>
                  <a:pt x="0" y="172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3401892-F6E1-A046-047D-36CF119361C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4" name="Espace réservé du texte 19">
              <a:extLst>
                <a:ext uri="{FF2B5EF4-FFF2-40B4-BE49-F238E27FC236}">
                  <a16:creationId xmlns:a16="http://schemas.microsoft.com/office/drawing/2014/main" id="{739B0032-1A15-E2B1-B4EC-4E80EF30D031}"/>
                </a:ext>
              </a:extLst>
            </p:cNvPr>
            <p:cNvSpPr txBox="1">
              <a:spLocks/>
            </p:cNvSpPr>
            <p:nvPr/>
          </p:nvSpPr>
          <p:spPr>
            <a:xfrm>
              <a:off x="0" y="0"/>
              <a:ext cx="12192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kern="1200">
                  <a:noFill/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/>
                <a:t>text</a:t>
              </a:r>
            </a:p>
          </p:txBody>
        </p:sp>
        <p:sp>
          <p:nvSpPr>
            <p:cNvPr id="35" name="Espace réservé du texte 19">
              <a:extLst>
                <a:ext uri="{FF2B5EF4-FFF2-40B4-BE49-F238E27FC236}">
                  <a16:creationId xmlns:a16="http://schemas.microsoft.com/office/drawing/2014/main" id="{FC215C27-F9FA-056D-BBA9-2125744B56E1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714000"/>
              <a:ext cx="12192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kern="1200">
                  <a:noFill/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/>
                <a:t>text</a:t>
              </a:r>
            </a:p>
          </p:txBody>
        </p:sp>
        <p:sp>
          <p:nvSpPr>
            <p:cNvPr id="36" name="Espace réservé du texte 19">
              <a:extLst>
                <a:ext uri="{FF2B5EF4-FFF2-40B4-BE49-F238E27FC236}">
                  <a16:creationId xmlns:a16="http://schemas.microsoft.com/office/drawing/2014/main" id="{0927FD10-BD22-418F-760B-A562CE276745}"/>
                </a:ext>
              </a:extLst>
            </p:cNvPr>
            <p:cNvSpPr txBox="1">
              <a:spLocks/>
            </p:cNvSpPr>
            <p:nvPr/>
          </p:nvSpPr>
          <p:spPr>
            <a:xfrm rot="5400000">
              <a:off x="-3357000" y="3357000"/>
              <a:ext cx="6858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kern="1200">
                  <a:noFill/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/>
                <a:t>text</a:t>
              </a:r>
            </a:p>
          </p:txBody>
        </p:sp>
        <p:sp>
          <p:nvSpPr>
            <p:cNvPr id="37" name="Espace réservé du texte 19">
              <a:extLst>
                <a:ext uri="{FF2B5EF4-FFF2-40B4-BE49-F238E27FC236}">
                  <a16:creationId xmlns:a16="http://schemas.microsoft.com/office/drawing/2014/main" id="{6A1049DD-7B4A-6C8F-AF3F-A9C3C066D312}"/>
                </a:ext>
              </a:extLst>
            </p:cNvPr>
            <p:cNvSpPr txBox="1">
              <a:spLocks/>
            </p:cNvSpPr>
            <p:nvPr/>
          </p:nvSpPr>
          <p:spPr>
            <a:xfrm rot="5400000">
              <a:off x="8691000" y="3357000"/>
              <a:ext cx="6858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800" kern="1200">
                  <a:noFill/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/>
                <a:t>text</a:t>
              </a:r>
            </a:p>
          </p:txBody>
        </p:sp>
      </p:grpSp>
      <p:pic>
        <p:nvPicPr>
          <p:cNvPr id="53" name="Graphique 52">
            <a:extLst>
              <a:ext uri="{FF2B5EF4-FFF2-40B4-BE49-F238E27FC236}">
                <a16:creationId xmlns:a16="http://schemas.microsoft.com/office/drawing/2014/main" id="{7472585E-2EFA-6F6F-14D2-BB81F32C3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02680" y="6104228"/>
            <a:ext cx="866226" cy="432000"/>
          </a:xfrm>
          <a:prstGeom prst="rect">
            <a:avLst/>
          </a:prstGeom>
        </p:spPr>
      </p:pic>
      <p:sp>
        <p:nvSpPr>
          <p:cNvPr id="54" name="ZoneTexte 53">
            <a:extLst>
              <a:ext uri="{FF2B5EF4-FFF2-40B4-BE49-F238E27FC236}">
                <a16:creationId xmlns:a16="http://schemas.microsoft.com/office/drawing/2014/main" id="{6655A2D1-9070-4AA7-8ACA-4265CBD83500}"/>
              </a:ext>
            </a:extLst>
          </p:cNvPr>
          <p:cNvSpPr txBox="1"/>
          <p:nvPr/>
        </p:nvSpPr>
        <p:spPr>
          <a:xfrm>
            <a:off x="432000" y="4942704"/>
            <a:ext cx="7301118" cy="165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Replicating an IOC Using a UDP Stream</a:t>
            </a: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Both sides (sender and receiver) are fully configured.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Sender has CA subscriptions and sends updates (value/time/status) through a mostly binary UDP streaming protocol.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Receiver pushes data into the EPICS Database and sends out CA updates.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This setup will be local, with CA being used across the long distance.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7880B9-2B0D-D521-3715-18AE7BCBDEE5}"/>
              </a:ext>
            </a:extLst>
          </p:cNvPr>
          <p:cNvSpPr txBox="1"/>
          <p:nvPr/>
        </p:nvSpPr>
        <p:spPr>
          <a:xfrm>
            <a:off x="8946000" y="2325600"/>
            <a:ext cx="972000" cy="6012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noAutofit/>
          </a:bodyPr>
          <a:lstStyle/>
          <a:p>
            <a:r>
              <a:rPr lang="en-US" sz="1100" b="1" dirty="0"/>
              <a:t>Replicated Records</a:t>
            </a:r>
            <a:endParaRPr lang="en-GB" sz="1100" b="1" dirty="0"/>
          </a:p>
        </p:txBody>
      </p:sp>
    </p:spTree>
    <p:extLst>
      <p:ext uri="{BB962C8B-B14F-4D97-AF65-F5344CB8AC3E}">
        <p14:creationId xmlns:p14="http://schemas.microsoft.com/office/powerpoint/2010/main" val="1628541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ener Diode 6.2V 1W Through Hole 2-Pin | Majju P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23574" y="609395"/>
            <a:ext cx="5548168" cy="465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31999" y="576000"/>
            <a:ext cx="6840000" cy="5133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and Roadmap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and Design Documents are approved, including a specification of the UDP streaming protocol.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contractor (Cosylab) delivered a proof-of-concept implementation in early 2023, using specialized Record and Device Support in the receiver IOC.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full implementation, using a “hollowed-out” receiver IOC and supporting all fields and record types, has been finished and will be delivered in late summer 2024.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no ITER specifics in this code. It will be made available to the EPICS collaboration.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would like to get additional feedback.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the ITER IP rules apply… Please contact us!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06421563"/>
      </p:ext>
    </p:extLst>
  </p:cSld>
  <p:clrMapOvr>
    <a:masterClrMapping/>
  </p:clrMapOvr>
</p:sld>
</file>

<file path=ppt/theme/theme1.xml><?xml version="1.0" encoding="utf-8"?>
<a:theme xmlns:a="http://schemas.openxmlformats.org/drawingml/2006/main" name="ITER PPT Template">
  <a:themeElements>
    <a:clrScheme name="ITER theme color">
      <a:dk1>
        <a:srgbClr val="000000"/>
      </a:dk1>
      <a:lt1>
        <a:srgbClr val="FFFFFF"/>
      </a:lt1>
      <a:dk2>
        <a:srgbClr val="135D7F"/>
      </a:dk2>
      <a:lt2>
        <a:srgbClr val="E7E6E6"/>
      </a:lt2>
      <a:accent1>
        <a:srgbClr val="003C58"/>
      </a:accent1>
      <a:accent2>
        <a:srgbClr val="EB5D40"/>
      </a:accent2>
      <a:accent3>
        <a:srgbClr val="A5A5A5"/>
      </a:accent3>
      <a:accent4>
        <a:srgbClr val="FDC830"/>
      </a:accent4>
      <a:accent5>
        <a:srgbClr val="95ACBA"/>
      </a:accent5>
      <a:accent6>
        <a:srgbClr val="D9E5EC"/>
      </a:accent6>
      <a:hlink>
        <a:srgbClr val="003C58"/>
      </a:hlink>
      <a:folHlink>
        <a:srgbClr val="003C58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ER_PPT_template_2023_standard.pptx" id="{7F86955E-8F49-4A71-B789-EF8A82BCF9DB}" vid="{261B092D-119C-4EEF-811A-9C2AA2307B7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ITER_PPT_template_2023_standard</Template>
  <TotalTime>252</TotalTime>
  <Words>391</Words>
  <Application>Microsoft Office PowerPoint</Application>
  <PresentationFormat>Widescreen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ITER PPT Template</vt:lpstr>
      <vt:lpstr>PowerPoint Presentation</vt:lpstr>
      <vt:lpstr>PowerPoint Presentation</vt:lpstr>
      <vt:lpstr>PowerPoint Presentation</vt:lpstr>
      <vt:lpstr>PowerPoint Presentation</vt:lpstr>
    </vt:vector>
  </TitlesOfParts>
  <Company>ITER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Lange Ralph</dc:creator>
  <cp:lastModifiedBy>Lange Ralph</cp:lastModifiedBy>
  <cp:revision>34</cp:revision>
  <dcterms:created xsi:type="dcterms:W3CDTF">2023-04-24T16:52:06Z</dcterms:created>
  <dcterms:modified xsi:type="dcterms:W3CDTF">2024-04-17T02:55:58Z</dcterms:modified>
</cp:coreProperties>
</file>