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6" r:id="rId2"/>
    <p:sldId id="289" r:id="rId3"/>
    <p:sldId id="304" r:id="rId4"/>
    <p:sldId id="301" r:id="rId5"/>
    <p:sldId id="306" r:id="rId6"/>
    <p:sldId id="307" r:id="rId7"/>
    <p:sldId id="315" r:id="rId8"/>
    <p:sldId id="302" r:id="rId9"/>
    <p:sldId id="319" r:id="rId10"/>
    <p:sldId id="316" r:id="rId11"/>
    <p:sldId id="317" r:id="rId12"/>
    <p:sldId id="320" r:id="rId13"/>
    <p:sldId id="318" r:id="rId14"/>
    <p:sldId id="310" r:id="rId15"/>
    <p:sldId id="311" r:id="rId16"/>
    <p:sldId id="309" r:id="rId17"/>
    <p:sldId id="321" r:id="rId18"/>
    <p:sldId id="322" r:id="rId19"/>
    <p:sldId id="323" r:id="rId20"/>
    <p:sldId id="324" r:id="rId21"/>
    <p:sldId id="313" r:id="rId22"/>
  </p:sldIdLst>
  <p:sldSz cx="12192000" cy="6858000"/>
  <p:notesSz cx="6858000" cy="9144000"/>
  <p:embeddedFontLst>
    <p:embeddedFont>
      <p:font typeface="Oswald Regular" panose="020B0604020202020204" charset="0"/>
      <p:regular r:id="rId25"/>
    </p:embeddedFont>
    <p:embeddedFont>
      <p:font typeface="Source Sans Pro" panose="020B0503030403020204" pitchFamily="34" charset="0"/>
      <p:regular r:id="rId26"/>
      <p:bold r:id="rId27"/>
      <p:italic r:id="rId28"/>
      <p:boldItalic r:id="rId29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BB8"/>
    <a:srgbClr val="C7DE37"/>
    <a:srgbClr val="C0D0CF"/>
    <a:srgbClr val="A91D37"/>
    <a:srgbClr val="000000"/>
    <a:srgbClr val="EFB531"/>
    <a:srgbClr val="0033C3"/>
    <a:srgbClr val="D3D3D3"/>
    <a:srgbClr val="B8B8B8"/>
    <a:srgbClr val="115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2" autoAdjust="0"/>
    <p:restoredTop sz="97467" autoAdjust="0"/>
  </p:normalViewPr>
  <p:slideViewPr>
    <p:cSldViewPr snapToGrid="0">
      <p:cViewPr varScale="1">
        <p:scale>
          <a:sx n="111" d="100"/>
          <a:sy n="111" d="100"/>
        </p:scale>
        <p:origin x="38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49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5E76C91-9915-4458-B23D-3EA6540160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FB7AE3-DFD2-49AA-A887-7324B1F10A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E58FE-3AE1-4995-80E6-8AF0F1DA0E4E}" type="datetimeFigureOut">
              <a:rPr lang="de-DE" smtClean="0"/>
              <a:t>17.04.2024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C00001-5093-43F7-BD9F-EF265DE522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53EC2C-99A1-4C15-A25C-1C6F2B3A89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47158-EF9E-49A5-B018-E307E4952F0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321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91381-FB9B-4B1C-99E3-890DFD4525D3}" type="datetimeFigureOut">
              <a:rPr lang="de-DE" smtClean="0"/>
              <a:t>17.04.2024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9B650-A7F0-464D-8688-D88779A13E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5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3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4072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7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3564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12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5611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16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0466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AA5189-E3C0-5541-BCD2-55708D4D52CC}" type="slidenum">
              <a:rPr lang="de-DE"/>
              <a:pPr/>
              <a:t>21</a:t>
            </a:fld>
            <a:endParaRPr lang="de-DE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489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3146D-F9CD-4667-9733-915975835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D83CE06-6889-4F07-9BDB-F60D87A01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369807-43E9-4E6F-A3E0-5D77B68F98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A6AF13-49B3-4FE9-B94D-0CD8BBAE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B81F20-5618-4C2C-B875-915115B7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23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F8505-DC85-4124-B03D-74FED5553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DCD297E-272F-4873-A2EA-99254EB5A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079D37-5C54-4648-BC05-D93512E0F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FC2188-E367-4F3B-B212-CBD08385D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B827D5-7942-4DB0-866C-DFD78B5C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99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E50A8C9-E3BB-4DA1-AF29-8CB58BAE5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5998828-6246-499E-8416-8FA63C50D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A716FF-32E2-417F-8FB2-3B742982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976C2B-432E-40FA-BD82-526215F83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DD793-DB9D-48DE-BE05-FB76A1153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110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80AC99-2076-43D9-B787-7562050BC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3EEA89-F850-4F9A-AF61-50796D810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59DD63-82FB-45C4-9C46-A46D9D89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2F4776-D99C-4135-B29D-B7D988671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F7797C-8BB4-442E-8DDB-97B3C1E1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15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F8B62F-7BA0-465D-BEBF-182FFE6CD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115AEB-4E22-4AC3-A18A-016278299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60CA-7E10-4594-A689-D06550C9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C4FC93-C90F-4DC1-81C0-083990C3E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77A670-2D23-47BD-B759-B5E5CF525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81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723B35-854E-4696-8A87-7E7B728A3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645F74-BD8D-4E4E-BDB9-D02A44EEA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61FF99-02E9-4119-919B-E4B5BEC23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927D07-FAB5-4FEF-91B2-B2533B9FD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283F85-213C-4B7A-9B9D-F8AD8A92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23057A-E691-4F8C-9DE9-72DBAB7EE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65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BEA62-38E6-4B5F-AD25-C1425987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A12F239-6267-4445-88DA-C6FA8FDAF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8EFE8D-222A-401D-9C0F-BC9592B99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52B5365-1527-4EE6-B7A0-96E721040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DA62BEE-9E9A-4648-BE58-51CCA2250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1F725D7-3A71-4698-AD5D-05CA4956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F205A89-55DB-4AA1-9811-6CB6C253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88FAFAE-4685-4696-8BE6-A9FF1C1E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13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BCFD02-FCDE-4CDE-BBD9-303E9235C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E4FC69-EEA5-4B6F-9EDC-3FE3A444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CD84CD-7858-4431-B124-3BC3FE4B8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3F721B-6992-4CBE-92C7-8C16E477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870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3">
            <a:extLst>
              <a:ext uri="{FF2B5EF4-FFF2-40B4-BE49-F238E27FC236}">
                <a16:creationId xmlns:a16="http://schemas.microsoft.com/office/drawing/2014/main" id="{512D475E-8F56-514F-3398-AE6A9BF3E938}"/>
              </a:ext>
            </a:extLst>
          </p:cNvPr>
          <p:cNvSpPr txBox="1"/>
          <p:nvPr userDrawn="1"/>
        </p:nvSpPr>
        <p:spPr>
          <a:xfrm>
            <a:off x="11641873" y="6488668"/>
            <a:ext cx="45720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None/>
              <a:tabLst>
                <a:tab pos="392682" algn="l"/>
              </a:tabLst>
            </a:pPr>
            <a:fld id="{CB4B0BFB-4A92-41C5-914C-91357A7B70DC}" type="slidenum">
              <a:rPr lang="en-GB" sz="200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pPr marL="0" indent="0" algn="r" eaLnBrk="0" hangingPunct="0">
                <a:spcBef>
                  <a:spcPts val="1000"/>
                </a:spcBef>
                <a:buClr>
                  <a:srgbClr val="C7DE37"/>
                </a:buClr>
                <a:buFont typeface="Arial" panose="020B0604020202020204" pitchFamily="34" charset="0"/>
                <a:buNone/>
                <a:tabLst>
                  <a:tab pos="392682" algn="l"/>
                </a:tabLst>
              </a:pPr>
              <a:t>‹#›</a:t>
            </a:fld>
            <a:endParaRPr lang="en-GB" sz="20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39763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7622E-6FA0-48E8-841D-5199DDA5B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C957F8-4344-4A7D-9FA7-6EBAC93AB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1139DC7-5A2B-438D-B985-4A4B096EF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CE11AD-5C9B-4155-94F7-DAA73F19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BA642A-8B77-4D6B-92C3-91DD03805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82536F-7F1A-47B5-96F6-7CCF0B54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52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3AF85-EB0C-4B9D-A332-DFE9B7A5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D11919E-478C-47FE-A050-93C6355CE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C08F94-D57A-4C09-81F4-00E41C9F9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0857B2-BC24-4673-8C75-6C4D5949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CFE2D3-1321-4B02-A5E1-2F614517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0553D3-324D-4DAF-814A-4A7C55D8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83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E3195E9B-F05D-4615-B542-936C876200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04955" y="6123708"/>
            <a:ext cx="656278" cy="34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1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B200AE4-4BB0-45E2-BF76-953BC07FE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84EAC81-8748-45A9-9E48-D8B6C99A5DB4}"/>
              </a:ext>
            </a:extLst>
          </p:cNvPr>
          <p:cNvSpPr txBox="1"/>
          <p:nvPr/>
        </p:nvSpPr>
        <p:spPr>
          <a:xfrm>
            <a:off x="3325092" y="4597651"/>
            <a:ext cx="8090420" cy="14514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eaLnBrk="0" hangingPunct="0"/>
            <a:r>
              <a:rPr lang="de-DE" sz="4400" spc="30" dirty="0">
                <a:solidFill>
                  <a:srgbClr val="C7DE37"/>
                </a:solidFill>
                <a:latin typeface="Oswald Regular"/>
                <a:cs typeface="Oswald Regular"/>
              </a:rPr>
              <a:t>EPICS Core Developments and Plans</a:t>
            </a:r>
            <a:br>
              <a:rPr lang="de-DE" sz="4400" spc="30" dirty="0">
                <a:solidFill>
                  <a:srgbClr val="C7DE37"/>
                </a:solidFill>
                <a:latin typeface="Oswald Regular"/>
                <a:cs typeface="Oswald Regular"/>
              </a:rPr>
            </a:br>
            <a:r>
              <a:rPr lang="de-DE" sz="2800" spc="30" dirty="0">
                <a:solidFill>
                  <a:srgbClr val="C7DE37"/>
                </a:solidFill>
                <a:latin typeface="Oswald Regular"/>
                <a:cs typeface="Oswald Regular"/>
              </a:rPr>
              <a:t>Ralph Lange for the EPICS Core Developers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0B20AEB-16DA-447D-918E-30BDB777D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617" y="1513153"/>
            <a:ext cx="1865076" cy="9862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7230" y="754380"/>
            <a:ext cx="474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7DE37"/>
                </a:solidFill>
              </a:rPr>
              <a:t>EPICS Collaboration Meeting April 2024</a:t>
            </a:r>
          </a:p>
        </p:txBody>
      </p:sp>
    </p:spTree>
    <p:extLst>
      <p:ext uri="{BB962C8B-B14F-4D97-AF65-F5344CB8AC3E}">
        <p14:creationId xmlns:p14="http://schemas.microsoft.com/office/powerpoint/2010/main" val="3099828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60642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Changes in EPICS 7.0.8 from the Codeathon 2023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Results of the Codeathon at Diamond in March 2023 have been merged: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Setting the new compress record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PBUF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field to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YES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enables partially filled buffers to be processed with the N-to-1 algorithms</a:t>
            </a:r>
            <a:b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(introduced a bug that will be fixed shortly)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 subroutine record with an invalid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INP*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link no longer fails silently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Many C &amp; C++ compiler and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UBSan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warnings have been cleaned up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code now has a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.</a:t>
            </a:r>
            <a:r>
              <a:rPr lang="en-GB" sz="2000" dirty="0" err="1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editorconfig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file, format checked by CI builds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“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ts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” server-side filter can now fetch a record’s timestamp with a choice of formats. The updated filter documentation has details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 new </a:t>
            </a:r>
            <a:r>
              <a:rPr lang="en-GB" sz="2000" dirty="0" err="1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dbCreateAlias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iocShell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command allows record aliases to be defined (before </a:t>
            </a:r>
            <a:r>
              <a:rPr lang="en-GB" sz="2000" dirty="0" err="1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iocInit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) without loading a separate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.</a:t>
            </a:r>
            <a:r>
              <a:rPr lang="en-GB" sz="2000" dirty="0" err="1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db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file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More detailed and better-formatted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iocShell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“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help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” command output</a:t>
            </a:r>
          </a:p>
        </p:txBody>
      </p:sp>
    </p:spTree>
    <p:extLst>
      <p:ext uri="{BB962C8B-B14F-4D97-AF65-F5344CB8AC3E}">
        <p14:creationId xmlns:p14="http://schemas.microsoft.com/office/powerpoint/2010/main" val="2444760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8846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More Changes in EPICS 7.0.8 from the Codeathon 2023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Environment variable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EPICS_CLI_TIMEOUT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to set default timeout for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catools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(</a:t>
            </a:r>
            <a:r>
              <a:rPr lang="en-GB" sz="2000" dirty="0" err="1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caget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etc.)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Generate error on any attempt to alias a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record.field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Unit tests created for standard record types (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ai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bi,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bo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printf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)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Add CI cross-build tests for aarch64 and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linux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-arm (BE and LE) targets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More Doxygen annotations for header files in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libCom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and ca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New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EPICS_PRINTF_FMT(</a:t>
            </a:r>
            <a:r>
              <a:rPr lang="en-GB" sz="2000" dirty="0" err="1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format_string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)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annotation macro to let Microsoft compilers check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printf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-like declarations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Support modules may call </a:t>
            </a:r>
            <a:r>
              <a:rPr lang="en-GB" sz="2000" dirty="0" err="1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errSymbolAdd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()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after early initialization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Fix timestamps on array-record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NORD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field updates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Additional work on the RTEMS target code, including RTEMS-6</a:t>
            </a:r>
          </a:p>
        </p:txBody>
      </p:sp>
    </p:spTree>
    <p:extLst>
      <p:ext uri="{BB962C8B-B14F-4D97-AF65-F5344CB8AC3E}">
        <p14:creationId xmlns:p14="http://schemas.microsoft.com/office/powerpoint/2010/main" val="2243615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3A7D583-DEB7-4C50-8293-7DE3E8B20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590"/>
            <a:ext cx="12192000" cy="700659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26826" y="5623974"/>
            <a:ext cx="9515390" cy="688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48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Future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7237A2-6696-4E93-BD20-9C1AC5E30E6F}"/>
              </a:ext>
            </a:extLst>
          </p:cNvPr>
          <p:cNvSpPr/>
          <p:nvPr/>
        </p:nvSpPr>
        <p:spPr>
          <a:xfrm>
            <a:off x="456877" y="6231813"/>
            <a:ext cx="4588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What next?</a:t>
            </a:r>
            <a:endParaRPr lang="de-DE" cap="all" dirty="0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pic>
        <p:nvPicPr>
          <p:cNvPr id="6" name="Grafik 8">
            <a:extLst>
              <a:ext uri="{FF2B5EF4-FFF2-40B4-BE49-F238E27FC236}">
                <a16:creationId xmlns:a16="http://schemas.microsoft.com/office/drawing/2014/main" id="{BC701026-3BA4-46E5-BB96-6AD7DE7CF3F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575" y="6312519"/>
            <a:ext cx="387721" cy="20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6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1460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Under Review or Development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Server-side filter to read record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info()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item strings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Explicit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INT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and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EXT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link modifiers to help detect typos in PV names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SzPct val="120000"/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INT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means link target must be local to the IOC (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EXT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overrides)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Additional DB-file syntax can set default to one of these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Add OOPT to more output record types (only write “On Change” etc.)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Link type that can do file I/O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Make the next generation user-level API library PVXS part of Base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Rebase QSRV (the IOC PVA server) on top of PVXS: QSRV2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endParaRPr lang="en-US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845762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2658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Future Plans and Ideas for the IOC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Features being considered: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Server-side filtering of put operations (semantics tricky)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How to support complex structures as database fields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JSON link addresses for device support</a:t>
            </a:r>
          </a:p>
        </p:txBody>
      </p:sp>
    </p:spTree>
    <p:extLst>
      <p:ext uri="{BB962C8B-B14F-4D97-AF65-F5344CB8AC3E}">
        <p14:creationId xmlns:p14="http://schemas.microsoft.com/office/powerpoint/2010/main" val="2912790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4022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Long Term Plans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Next major release – EPICS 7.1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No specific timetable for this yet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Will require C99 and C++11 compilers (GCC 4.8.1)</a:t>
            </a:r>
          </a:p>
          <a:p>
            <a:pPr marL="1257300" lvl="2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No support for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VxWorks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6.x or RTEMS 4.x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IPv6 is supported by the next-gen PVA libraries (PVXS, core-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pva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)</a:t>
            </a:r>
            <a:b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Should Channel Access also get it??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866383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3A7D583-DEB7-4C50-8293-7DE3E8B20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590"/>
            <a:ext cx="12192000" cy="700659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26826" y="5623974"/>
            <a:ext cx="9515390" cy="688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48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Java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7237A2-6696-4E93-BD20-9C1AC5E30E6F}"/>
              </a:ext>
            </a:extLst>
          </p:cNvPr>
          <p:cNvSpPr/>
          <p:nvPr/>
        </p:nvSpPr>
        <p:spPr>
          <a:xfrm>
            <a:off x="456877" y="6231813"/>
            <a:ext cx="4588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EPICS Java and Services Developments</a:t>
            </a:r>
            <a:endParaRPr lang="de-DE" cap="all" dirty="0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pic>
        <p:nvPicPr>
          <p:cNvPr id="6" name="Grafik 8">
            <a:extLst>
              <a:ext uri="{FF2B5EF4-FFF2-40B4-BE49-F238E27FC236}">
                <a16:creationId xmlns:a16="http://schemas.microsoft.com/office/drawing/2014/main" id="{BC701026-3BA4-46E5-BB96-6AD7DE7CF3F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575" y="6312519"/>
            <a:ext cx="387721" cy="20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7461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EPICS Core Java and core-pva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b="1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epicsCoreJava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(old PVA libraries) and </a:t>
            </a:r>
            <a:r>
              <a:rPr lang="en-GB" sz="2400" b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JCA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(CA library) are broadly stable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Replace internal JCA data structures with standard Java equivalents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More JCA configuration properties (e.g., socket timeouts)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Ensure support with newer Java versions (16, 17 LTS, …)</a:t>
            </a:r>
          </a:p>
          <a:p>
            <a:pPr eaLnBrk="0" hangingPunct="0">
              <a:spcBef>
                <a:spcPts val="24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b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core-</a:t>
            </a:r>
            <a:r>
              <a:rPr lang="en-GB" sz="2400" b="1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pva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(2</a:t>
            </a:r>
            <a:r>
              <a:rPr lang="en-GB" sz="2400" baseline="30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nd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gen PVA library) is stable 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Used in Phoebus for years… core-</a:t>
            </a:r>
            <a:r>
              <a:rPr lang="en-US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pva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is the default PVA library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All EPICS middle layer services (alarm, archive appliance, save and restore, …) have been migrated to core-</a:t>
            </a:r>
            <a:r>
              <a:rPr lang="en-US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pva</a:t>
            </a:r>
            <a:endParaRPr lang="en-US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eaLnBrk="0" hangingPunct="0">
              <a:spcBef>
                <a:spcPts val="24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US" sz="2400" b="1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cfnameserver</a:t>
            </a:r>
            <a:r>
              <a:rPr lang="en-US" sz="2400" b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: 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Early prototype of a </a:t>
            </a:r>
            <a:r>
              <a:rPr lang="en-US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channelfinder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-based nameserver for pvAccess</a:t>
            </a:r>
          </a:p>
        </p:txBody>
      </p:sp>
    </p:spTree>
    <p:extLst>
      <p:ext uri="{BB962C8B-B14F-4D97-AF65-F5344CB8AC3E}">
        <p14:creationId xmlns:p14="http://schemas.microsoft.com/office/powerpoint/2010/main" val="1524250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3768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Middle Layer Services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All middle layer services are being standardized to use the same structure/solution for Authentication/Authorization (AA)</a:t>
            </a:r>
          </a:p>
          <a:p>
            <a:pPr eaLnBrk="0" hangingPunct="0">
              <a:spcBef>
                <a:spcPts val="24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b="1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ChannelFinder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Directory Service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Expanded testing and code coverage (CI / Sonar)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PR: Migration to JDK 17 (maintaining compatibility)</a:t>
            </a:r>
          </a:p>
          <a:p>
            <a:pPr eaLnBrk="0" hangingPunct="0">
              <a:spcBef>
                <a:spcPts val="24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b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Phoebus </a:t>
            </a:r>
            <a:r>
              <a:rPr lang="en-GB" sz="2400" b="1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Olog</a:t>
            </a:r>
            <a:endParaRPr lang="en-GB" sz="2400" b="1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Support for non-destructive edit / edit history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Expanding testing and code coverage (CI / Sonar)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PR: Migration to JDK 17 (maintaining compatibility)</a:t>
            </a:r>
          </a:p>
        </p:txBody>
      </p:sp>
    </p:spTree>
    <p:extLst>
      <p:ext uri="{BB962C8B-B14F-4D97-AF65-F5344CB8AC3E}">
        <p14:creationId xmlns:p14="http://schemas.microsoft.com/office/powerpoint/2010/main" val="101545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069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Middle Layer Services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b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Save and Restore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Migrated to use core-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pva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New release with an expanded REST API</a:t>
            </a:r>
          </a:p>
          <a:p>
            <a:pPr eaLnBrk="0" hangingPunct="0">
              <a:spcBef>
                <a:spcPts val="24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b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Alarm Services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Migrated to use core-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pva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WIP: Expanding the annunciator, possibly making it a standalone service for better integration with various notification interfaces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WIP: Upgrading Kafka 2.2 to 3.x – aiming at better catching and reporting errors to improve the reliability of Alarm Services</a:t>
            </a:r>
          </a:p>
        </p:txBody>
      </p:sp>
    </p:spTree>
    <p:extLst>
      <p:ext uri="{BB962C8B-B14F-4D97-AF65-F5344CB8AC3E}">
        <p14:creationId xmlns:p14="http://schemas.microsoft.com/office/powerpoint/2010/main" val="378194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6435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Outline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Past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Changes in Base 7.0.7 (September 2022)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Present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Changes in Base 7.0.8 (December 2023)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Plans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Changes under review or development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Future plans and ideas for the IOC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Long term plans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Java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Changes in recent releases, under review </a:t>
            </a:r>
            <a:r>
              <a:rPr lang="en-GB" sz="240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or development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257485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4263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Middle Layer Services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>
              <a:spcBef>
                <a:spcPts val="1000"/>
              </a:spcBef>
            </a:pPr>
            <a:r>
              <a:rPr lang="en-GB" sz="2400" b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Archive Appliance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Moved to a new dedicated GitHub organization</a:t>
            </a:r>
            <a:b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https://github.com/archiver-appliance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Migrated to use core-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pva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New build system (Gradle) simplifies updating dependencies – potentially migrating to Maven at the next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Codeathon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(June 24)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Use Google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protobuf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3</a:t>
            </a:r>
            <a:b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(with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protobuf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2 syntax to ensure compatibility)</a:t>
            </a:r>
          </a:p>
        </p:txBody>
      </p:sp>
    </p:spTree>
    <p:extLst>
      <p:ext uri="{BB962C8B-B14F-4D97-AF65-F5344CB8AC3E}">
        <p14:creationId xmlns:p14="http://schemas.microsoft.com/office/powerpoint/2010/main" val="550659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081E4B5E-9F23-434D-8EF6-723C1D16D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92148" y="435454"/>
            <a:ext cx="6746511" cy="17606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3467" dirty="0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Thank You for Your Attention!</a:t>
            </a:r>
          </a:p>
          <a:p>
            <a:pPr>
              <a:lnSpc>
                <a:spcPct val="110000"/>
              </a:lnSpc>
            </a:pPr>
            <a:endParaRPr lang="de-DE" sz="3467" dirty="0">
              <a:solidFill>
                <a:srgbClr val="C7DE27"/>
              </a:solidFill>
              <a:latin typeface="Oswald Regular"/>
              <a:ea typeface="Milo-Medium"/>
              <a:cs typeface="Source Sans Pro"/>
            </a:endParaRPr>
          </a:p>
          <a:p>
            <a:pPr>
              <a:lnSpc>
                <a:spcPct val="110000"/>
              </a:lnSpc>
            </a:pPr>
            <a:r>
              <a:rPr lang="de-DE" sz="3467" i="1" dirty="0">
                <a:solidFill>
                  <a:srgbClr val="C7DE27"/>
                </a:solidFill>
                <a:latin typeface="Oswald Regular"/>
                <a:ea typeface="Milo-Medium"/>
                <a:cs typeface="Source Sans Pro"/>
              </a:rPr>
              <a:t>Comments or Questions?</a:t>
            </a:r>
            <a:endParaRPr lang="de-DE" sz="1867" i="1" dirty="0">
              <a:solidFill>
                <a:srgbClr val="595959"/>
              </a:solidFill>
              <a:latin typeface="Source Sans Pro"/>
              <a:ea typeface="Milo-Medium"/>
              <a:cs typeface="Source Sans Pro"/>
            </a:endParaRPr>
          </a:p>
        </p:txBody>
      </p:sp>
      <p:pic>
        <p:nvPicPr>
          <p:cNvPr id="36" name="Grafik 8">
            <a:extLst>
              <a:ext uri="{FF2B5EF4-FFF2-40B4-BE49-F238E27FC236}">
                <a16:creationId xmlns:a16="http://schemas.microsoft.com/office/drawing/2014/main" id="{BBFCB516-DB00-4844-B0CC-5A420930EB0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8" y="6139281"/>
            <a:ext cx="648829" cy="34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7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3A7D583-DEB7-4C50-8293-7DE3E8B20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590"/>
            <a:ext cx="12192000" cy="700659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26826" y="5623974"/>
            <a:ext cx="9515390" cy="688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48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Past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7237A2-6696-4E93-BD20-9C1AC5E30E6F}"/>
              </a:ext>
            </a:extLst>
          </p:cNvPr>
          <p:cNvSpPr/>
          <p:nvPr/>
        </p:nvSpPr>
        <p:spPr>
          <a:xfrm>
            <a:off x="456877" y="6231813"/>
            <a:ext cx="4588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Features Released in EPICS 7.0.7</a:t>
            </a:r>
          </a:p>
        </p:txBody>
      </p:sp>
      <p:pic>
        <p:nvPicPr>
          <p:cNvPr id="6" name="Grafik 8">
            <a:extLst>
              <a:ext uri="{FF2B5EF4-FFF2-40B4-BE49-F238E27FC236}">
                <a16:creationId xmlns:a16="http://schemas.microsoft.com/office/drawing/2014/main" id="{BC701026-3BA4-46E5-BB96-6AD7DE7CF3F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575" y="6312519"/>
            <a:ext cx="387721" cy="20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31557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EPICS Releases since 2021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EPICS 7.0.6		04 July 2021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Base 3.15.9		31 August 2021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EPICS 7.0.6.1	06 October 2021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EPICS 7.0.7		07 September 2022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EPICS 7.0.8		15 December 2023</a:t>
            </a:r>
          </a:p>
        </p:txBody>
      </p:sp>
    </p:spTree>
    <p:extLst>
      <p:ext uri="{BB962C8B-B14F-4D97-AF65-F5344CB8AC3E}">
        <p14:creationId xmlns:p14="http://schemas.microsoft.com/office/powerpoint/2010/main" val="275626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3871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Changes in EPICS 7.0.7</a:t>
            </a: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For a full list, see the Release Notes on </a:t>
            </a:r>
            <a:r>
              <a:rPr lang="en-GB" sz="2400" u="sng" dirty="0">
                <a:solidFill>
                  <a:srgbClr val="156BB8"/>
                </a:solidFill>
                <a:latin typeface="Source Sans Pro"/>
                <a:ea typeface="Milo-Medium"/>
                <a:cs typeface="Source Sans Pro"/>
              </a:rPr>
              <a:t>epics-controls.org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Made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epicsInt8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signed on all architectures — was previously unsigned where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char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was unsigned (e.g., PowerPC)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Breaking change to </a:t>
            </a:r>
            <a:r>
              <a:rPr lang="en-GB" sz="2000" dirty="0" err="1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db_field_log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affecting IOC channel filters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Builds  with newer compilers can auto-detect GNU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Readline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aao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records now have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OMSL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and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DOL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can copy arrays between records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IOC’s CA server exports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RSRV_SERVER_PORT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(TCP port number) 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Output record types now support RAW Simulation mode (convert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VAL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to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RVAL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write it through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SIOL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)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Coloured many IOC warning &amp; error messages, except when logged</a:t>
            </a:r>
          </a:p>
        </p:txBody>
      </p:sp>
    </p:spTree>
    <p:extLst>
      <p:ext uri="{BB962C8B-B14F-4D97-AF65-F5344CB8AC3E}">
        <p14:creationId xmlns:p14="http://schemas.microsoft.com/office/powerpoint/2010/main" val="1605844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35250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More Changes in EPICS 7.0.7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Accept hex and octal values in hardware links (leading 0 ⇒ octal)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Fixed time synchronization issues on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VxWorks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6.9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Build system updates to stop a top-level 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make uninstall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from triggering the clean target; setting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INSTALL_LOCATION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works again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pvAccessCPP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: bug fixes (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enum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) and performance improvements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pva2pva: access security hooks; </a:t>
            </a:r>
            <a:r>
              <a:rPr lang="en-GB" sz="2000" dirty="0" err="1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timestamp.userTag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from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UTAG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field</a:t>
            </a:r>
          </a:p>
        </p:txBody>
      </p:sp>
    </p:spTree>
    <p:extLst>
      <p:ext uri="{BB962C8B-B14F-4D97-AF65-F5344CB8AC3E}">
        <p14:creationId xmlns:p14="http://schemas.microsoft.com/office/powerpoint/2010/main" val="791041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3A7D583-DEB7-4C50-8293-7DE3E8B20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590"/>
            <a:ext cx="12192000" cy="700659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26826" y="5623974"/>
            <a:ext cx="9515390" cy="688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48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Present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7237A2-6696-4E93-BD20-9C1AC5E30E6F}"/>
              </a:ext>
            </a:extLst>
          </p:cNvPr>
          <p:cNvSpPr/>
          <p:nvPr/>
        </p:nvSpPr>
        <p:spPr>
          <a:xfrm>
            <a:off x="456877" y="6231813"/>
            <a:ext cx="4588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Features released in EPICS 7.0.8</a:t>
            </a:r>
            <a:endParaRPr lang="de-DE" cap="all" dirty="0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pic>
        <p:nvPicPr>
          <p:cNvPr id="6" name="Grafik 8">
            <a:extLst>
              <a:ext uri="{FF2B5EF4-FFF2-40B4-BE49-F238E27FC236}">
                <a16:creationId xmlns:a16="http://schemas.microsoft.com/office/drawing/2014/main" id="{BC701026-3BA4-46E5-BB96-6AD7DE7CF3F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575" y="6312519"/>
            <a:ext cx="387721" cy="20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3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7564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Changes in EPICS 7.0.8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pva2pva(QSRV1): fix for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dbLoadGroup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(broken in 7.0.7)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Calc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expressions may use the new function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FMOD(NUM,DEN)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iocShell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built with GNU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Readline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supports tab-completion of commands, filenames, record names, var names and </a:t>
            </a:r>
            <a:r>
              <a:rPr lang="en-GB" sz="2000" dirty="0" err="1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pdbbase</a:t>
            </a:r>
            <a:endParaRPr lang="en-GB" sz="2000" dirty="0">
              <a:solidFill>
                <a:srgbClr val="60737F"/>
              </a:solidFill>
              <a:latin typeface="Courier New" panose="02070309020205020404" pitchFamily="49" charset="0"/>
              <a:ea typeface="Milo-Medium"/>
              <a:cs typeface="Courier New" panose="02070309020205020404" pitchFamily="49" charset="0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History file (bash-like) for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iocShell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ANSI escape sequences are printed on the stderr stream (colours!)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MacOS builds will detect and use GNU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Readline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from Homebrew or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MacPorts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if it’s available; Apple’s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libedit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can’t do tab-completion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Menu fields can hold a value that is not a valid choice. Fetching one as a string now returns the numeric value as a string instead of an error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capr.pl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script has improved significantly since 7.0.6.1</a:t>
            </a:r>
          </a:p>
        </p:txBody>
      </p:sp>
    </p:spTree>
    <p:extLst>
      <p:ext uri="{BB962C8B-B14F-4D97-AF65-F5344CB8AC3E}">
        <p14:creationId xmlns:p14="http://schemas.microsoft.com/office/powerpoint/2010/main" val="3088198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3463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More Changes in EPICS 7.0.8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new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OOPT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field in the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longout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record controls whether the output value gets written to device support, similar to the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calcout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record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bi record “Raw Soft” support uses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MASK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60737F"/>
                </a:solidFill>
                <a:effectLst/>
                <a:uLnTx/>
                <a:uFillTx/>
                <a:latin typeface="Source Sans Pro"/>
                <a:ea typeface="Milo-Medium"/>
                <a:cs typeface="Source Sans Pro"/>
              </a:rPr>
              <a:t> field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Courier New" panose="02070309020205020404" pitchFamily="49" charset="0"/>
              </a:rPr>
              <a:t>Scan and callback threads are stopped on normal IOC shutdown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Courier New" panose="02070309020205020404" pitchFamily="49" charset="0"/>
              </a:rPr>
              <a:t>Improved sub record behaviour on bad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INP*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Courier New" panose="02070309020205020404" pitchFamily="49" charset="0"/>
              </a:rPr>
              <a:t> links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endParaRPr lang="en-GB" sz="2000" dirty="0">
              <a:solidFill>
                <a:srgbClr val="60737F"/>
              </a:solidFill>
              <a:latin typeface="Courier New" panose="02070309020205020404" pitchFamily="49" charset="0"/>
              <a:ea typeface="Milo-Medium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915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1282</Words>
  <Application>Microsoft Office PowerPoint</Application>
  <PresentationFormat>Widescreen</PresentationFormat>
  <Paragraphs>135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Courier New</vt:lpstr>
      <vt:lpstr>Calibri</vt:lpstr>
      <vt:lpstr>Oswald Regular</vt:lpstr>
      <vt:lpstr>Source Sans Pro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2020-10-21T14:12:22Z</dcterms:created>
  <dcterms:modified xsi:type="dcterms:W3CDTF">2024-04-17T00:15:02Z</dcterms:modified>
</cp:coreProperties>
</file>