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3.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1"/>
  </p:notesMasterIdLst>
  <p:handoutMasterIdLst>
    <p:handoutMasterId r:id="rId32"/>
  </p:handoutMasterIdLst>
  <p:sldIdLst>
    <p:sldId id="277" r:id="rId2"/>
    <p:sldId id="278" r:id="rId3"/>
    <p:sldId id="279" r:id="rId4"/>
    <p:sldId id="280" r:id="rId5"/>
    <p:sldId id="267" r:id="rId6"/>
    <p:sldId id="910" r:id="rId7"/>
    <p:sldId id="914" r:id="rId8"/>
    <p:sldId id="915" r:id="rId9"/>
    <p:sldId id="295" r:id="rId10"/>
    <p:sldId id="283" r:id="rId11"/>
    <p:sldId id="916" r:id="rId12"/>
    <p:sldId id="917" r:id="rId13"/>
    <p:sldId id="287" r:id="rId14"/>
    <p:sldId id="276" r:id="rId15"/>
    <p:sldId id="260" r:id="rId16"/>
    <p:sldId id="259" r:id="rId17"/>
    <p:sldId id="288" r:id="rId18"/>
    <p:sldId id="289" r:id="rId19"/>
    <p:sldId id="290" r:id="rId20"/>
    <p:sldId id="291" r:id="rId21"/>
    <p:sldId id="294" r:id="rId22"/>
    <p:sldId id="298" r:id="rId23"/>
    <p:sldId id="292" r:id="rId24"/>
    <p:sldId id="293" r:id="rId25"/>
    <p:sldId id="299" r:id="rId26"/>
    <p:sldId id="300" r:id="rId27"/>
    <p:sldId id="301" r:id="rId28"/>
    <p:sldId id="302" r:id="rId29"/>
    <p:sldId id="286"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
          <p15:clr>
            <a:srgbClr val="A4A3A4"/>
          </p15:clr>
        </p15:guide>
        <p15:guide id="2" orient="horz" pos="1294">
          <p15:clr>
            <a:srgbClr val="A4A3A4"/>
          </p15:clr>
        </p15:guide>
        <p15:guide id="3" orient="horz" pos="3745">
          <p15:clr>
            <a:srgbClr val="A4A3A4"/>
          </p15:clr>
        </p15:guide>
        <p15:guide id="4" orient="horz" pos="3980">
          <p15:clr>
            <a:srgbClr val="A4A3A4"/>
          </p15:clr>
        </p15:guide>
        <p15:guide id="5" orient="horz" pos="1056" userDrawn="1">
          <p15:clr>
            <a:srgbClr val="A4A3A4"/>
          </p15:clr>
        </p15:guide>
        <p15:guide id="6" orient="horz" pos="1741">
          <p15:clr>
            <a:srgbClr val="A4A3A4"/>
          </p15:clr>
        </p15:guide>
        <p15:guide id="7" orient="horz" pos="4183">
          <p15:clr>
            <a:srgbClr val="A4A3A4"/>
          </p15:clr>
        </p15:guide>
        <p15:guide id="8" orient="horz" pos="566">
          <p15:clr>
            <a:srgbClr val="A4A3A4"/>
          </p15:clr>
        </p15:guide>
        <p15:guide id="9" orient="horz" pos="2832" userDrawn="1">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295"/>
    <a:srgbClr val="981E32"/>
    <a:srgbClr val="FFFFFF"/>
    <a:srgbClr val="C75B12"/>
    <a:srgbClr val="E17000"/>
    <a:srgbClr val="5B8F22"/>
    <a:srgbClr val="A79E70"/>
    <a:srgbClr val="4D4F53"/>
    <a:srgbClr val="0099CC"/>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4" autoAdjust="0"/>
  </p:normalViewPr>
  <p:slideViewPr>
    <p:cSldViewPr snapToObjects="1" showGuides="1">
      <p:cViewPr varScale="1">
        <p:scale>
          <a:sx n="124" d="100"/>
          <a:sy n="124" d="100"/>
        </p:scale>
        <p:origin x="450" y="102"/>
      </p:cViewPr>
      <p:guideLst>
        <p:guide orient="horz" pos="326"/>
        <p:guide orient="horz" pos="1294"/>
        <p:guide orient="horz" pos="3745"/>
        <p:guide orient="horz" pos="3980"/>
        <p:guide orient="horz" pos="1056"/>
        <p:guide orient="horz" pos="1741"/>
        <p:guide orient="horz" pos="4183"/>
        <p:guide orient="horz" pos="566"/>
        <p:guide orient="horz" pos="2832"/>
        <p:guide pos="2880"/>
        <p:guide pos="363"/>
        <p:guide pos="5396"/>
        <p:guide pos="282"/>
        <p:guide pos="3784"/>
        <p:guide pos="3736"/>
        <p:guide pos="2179"/>
        <p:guide pos="5464"/>
        <p:guide pos="3867"/>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4/16/2024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197666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4/16/2024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701041" y="4415790"/>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601" name="Shape 6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47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32185" y="4561226"/>
            <a:ext cx="5850782" cy="4318495"/>
          </a:xfrm>
          <a:prstGeom prst="rect">
            <a:avLst/>
          </a:prstGeom>
          <a:noFill/>
          <a:ln>
            <a:noFill/>
          </a:ln>
        </p:spPr>
        <p:txBody>
          <a:bodyPr lIns="94836" tIns="94836" rIns="94836" bIns="94836" anchor="t" anchorCtr="0">
            <a:noAutofit/>
          </a:bodyPr>
          <a:lstStyle/>
          <a:p>
            <a:pPr>
              <a:spcBef>
                <a:spcPts val="0"/>
              </a:spcBef>
              <a:spcAft>
                <a:spcPts val="0"/>
              </a:spcAft>
              <a:buClr>
                <a:schemeClr val="dk1"/>
              </a:buClr>
            </a:pPr>
            <a:endParaRPr>
              <a:solidFill>
                <a:schemeClr val="dk1"/>
              </a:solidFill>
              <a:latin typeface="Arial"/>
              <a:ea typeface="Arial"/>
              <a:cs typeface="Arial"/>
              <a:sym typeface="Arial"/>
            </a:endParaRPr>
          </a:p>
        </p:txBody>
      </p:sp>
      <p:sp>
        <p:nvSpPr>
          <p:cNvPr id="278" name="Shape 27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7488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18</a:t>
            </a:fld>
            <a:endParaRPr lang="en-US" dirty="0"/>
          </a:p>
        </p:txBody>
      </p:sp>
    </p:spTree>
    <p:extLst>
      <p:ext uri="{BB962C8B-B14F-4D97-AF65-F5344CB8AC3E}">
        <p14:creationId xmlns:p14="http://schemas.microsoft.com/office/powerpoint/2010/main" val="49022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28</a:t>
            </a:fld>
            <a:endParaRPr lang="en-US" dirty="0"/>
          </a:p>
        </p:txBody>
      </p:sp>
    </p:spTree>
    <p:extLst>
      <p:ext uri="{BB962C8B-B14F-4D97-AF65-F5344CB8AC3E}">
        <p14:creationId xmlns:p14="http://schemas.microsoft.com/office/powerpoint/2010/main" val="4285657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066456-EF0B-D24F-A4F0-3596868E663A}"/>
              </a:ext>
            </a:extLst>
          </p:cNvPr>
          <p:cNvSpPr/>
          <p:nvPr userDrawn="1"/>
        </p:nvSpPr>
        <p:spPr>
          <a:xfrm>
            <a:off x="-1800" y="5873956"/>
            <a:ext cx="9158400" cy="984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11" name="logo SLAC">
            <a:extLst>
              <a:ext uri="{FF2B5EF4-FFF2-40B4-BE49-F238E27FC236}">
                <a16:creationId xmlns:a16="http://schemas.microsoft.com/office/drawing/2014/main" id="{0DBE467D-148C-5B4C-A642-2E1FC2E4D8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8198" y="6196867"/>
            <a:ext cx="2302769" cy="669037"/>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a:t>Click to edit Master subtitle style</a:t>
            </a:r>
          </a:p>
        </p:txBody>
      </p:sp>
      <p:pic>
        <p:nvPicPr>
          <p:cNvPr id="12" name="Picture 11">
            <a:extLst>
              <a:ext uri="{FF2B5EF4-FFF2-40B4-BE49-F238E27FC236}">
                <a16:creationId xmlns:a16="http://schemas.microsoft.com/office/drawing/2014/main" id="{87BF7DD2-5775-0245-ABC2-34327F628946}"/>
              </a:ext>
            </a:extLst>
          </p:cNvPr>
          <p:cNvPicPr>
            <a:picLocks noChangeAspect="1"/>
          </p:cNvPicPr>
          <p:nvPr userDrawn="1"/>
        </p:nvPicPr>
        <p:blipFill>
          <a:blip r:embed="rId3"/>
          <a:stretch>
            <a:fillRect/>
          </a:stretch>
        </p:blipFill>
        <p:spPr>
          <a:xfrm>
            <a:off x="557213" y="6203880"/>
            <a:ext cx="2209800" cy="324193"/>
          </a:xfrm>
          <a:prstGeom prst="rect">
            <a:avLst/>
          </a:prstGeom>
        </p:spPr>
      </p:pic>
    </p:spTree>
    <p:extLst>
      <p:ext uri="{BB962C8B-B14F-4D97-AF65-F5344CB8AC3E}">
        <p14:creationId xmlns:p14="http://schemas.microsoft.com/office/powerpoint/2010/main" val="1098751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pic>
        <p:nvPicPr>
          <p:cNvPr id="11" name="Picture 10">
            <a:extLst>
              <a:ext uri="{FF2B5EF4-FFF2-40B4-BE49-F238E27FC236}">
                <a16:creationId xmlns:a16="http://schemas.microsoft.com/office/drawing/2014/main" id="{98144F4B-B0C3-074D-9289-74D59CB7FB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4932"/>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pic>
        <p:nvPicPr>
          <p:cNvPr id="7" name="Picture 6">
            <a:extLst>
              <a:ext uri="{FF2B5EF4-FFF2-40B4-BE49-F238E27FC236}">
                <a16:creationId xmlns:a16="http://schemas.microsoft.com/office/drawing/2014/main" id="{716C38B8-FDCA-1A4D-BEC4-8918F8D63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4932"/>
            <a:ext cx="8685294" cy="202692"/>
          </a:xfrm>
          <a:prstGeom prst="rect">
            <a:avLst/>
          </a:prstGeom>
        </p:spPr>
      </p:pic>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3" name="Picture 12">
            <a:extLst>
              <a:ext uri="{FF2B5EF4-FFF2-40B4-BE49-F238E27FC236}">
                <a16:creationId xmlns:a16="http://schemas.microsoft.com/office/drawing/2014/main" id="{CC727E46-616A-E141-8359-61CB1D4158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4932"/>
            <a:ext cx="8685294" cy="202692"/>
          </a:xfrm>
          <a:prstGeom prst="rect">
            <a:avLst/>
          </a:prstGeom>
        </p:spPr>
      </p:pic>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4" name="Picture 13">
            <a:extLst>
              <a:ext uri="{FF2B5EF4-FFF2-40B4-BE49-F238E27FC236}">
                <a16:creationId xmlns:a16="http://schemas.microsoft.com/office/drawing/2014/main" id="{54211FB6-9DD9-DB4C-9DEC-98DCA954E6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4932"/>
            <a:ext cx="8685294" cy="202692"/>
          </a:xfrm>
          <a:prstGeom prst="rect">
            <a:avLst/>
          </a:prstGeom>
        </p:spPr>
      </p:pic>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2" name="Picture 11">
            <a:extLst>
              <a:ext uri="{FF2B5EF4-FFF2-40B4-BE49-F238E27FC236}">
                <a16:creationId xmlns:a16="http://schemas.microsoft.com/office/drawing/2014/main" id="{E4B06746-7E4A-2741-B5D1-0F0ED1C58F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34932"/>
            <a:ext cx="8685294" cy="202692"/>
          </a:xfrm>
          <a:prstGeom prst="rect">
            <a:avLst/>
          </a:prstGeom>
        </p:spPr>
      </p:pic>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br>
              <a:rPr lang="en-CA" dirty="0"/>
            </a:br>
            <a:br>
              <a:rPr lang="en-CA" dirty="0"/>
            </a:br>
            <a:br>
              <a:rPr lang="en-CA" dirty="0"/>
            </a:br>
            <a:br>
              <a:rPr lang="en-CA" dirty="0"/>
            </a:br>
            <a:br>
              <a:rPr lang="en-CA" dirty="0"/>
            </a:br>
            <a:br>
              <a:rPr lang="en-CA" dirty="0"/>
            </a:br>
            <a:r>
              <a:rPr lang="en-CA" dirty="0"/>
              <a:t>***INSTRUCTIONS ON HOW TO APPLY IMAGE MASKING TO SLIDE LAYOUT***</a:t>
            </a:r>
            <a:br>
              <a:rPr lang="en-CA" dirty="0"/>
            </a:br>
            <a:r>
              <a:rPr lang="en-CA" dirty="0"/>
              <a:t>STEP 1: Click icon to insert image</a:t>
            </a:r>
            <a:br>
              <a:rPr lang="en-CA" dirty="0"/>
            </a:br>
            <a:r>
              <a:rPr lang="en-CA" dirty="0"/>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1252800"/>
          </a:xfrm>
          <a:prstGeom prst="rect">
            <a:avLst/>
          </a:prstGeom>
          <a:noFill/>
          <a:ln>
            <a:noFill/>
          </a:ln>
        </p:spPr>
      </p:pic>
      <p:pic>
        <p:nvPicPr>
          <p:cNvPr id="149" name="Shape 1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934933"/>
            <a:ext cx="8685300" cy="202799"/>
          </a:xfrm>
          <a:prstGeom prst="rect">
            <a:avLst/>
          </a:prstGeom>
          <a:noFill/>
          <a:ln>
            <a:noFill/>
          </a:ln>
        </p:spPr>
      </p:pic>
      <p:sp>
        <p:nvSpPr>
          <p:cNvPr id="150" name="Shape 150"/>
          <p:cNvSpPr txBox="1">
            <a:spLocks noGrp="1"/>
          </p:cNvSpPr>
          <p:nvPr>
            <p:ph type="sldNum" idx="12"/>
          </p:nvPr>
        </p:nvSpPr>
        <p:spPr>
          <a:xfrm>
            <a:off x="8566150" y="6318251"/>
            <a:ext cx="318899" cy="539700"/>
          </a:xfrm>
          <a:prstGeom prst="rect">
            <a:avLst/>
          </a:prstGeom>
          <a:noFill/>
          <a:ln>
            <a:noFill/>
          </a:ln>
        </p:spPr>
        <p:txBody>
          <a:bodyPr lIns="72000" tIns="57600" rIns="72000" bIns="45700" anchor="ctr" anchorCtr="0">
            <a:noAutofit/>
          </a:bodyPr>
          <a:lstStyle/>
          <a:p>
            <a:pPr marL="0" marR="0" lvl="0" indent="0" algn="l" rtl="0">
              <a:spcBef>
                <a:spcPts val="0"/>
              </a:spcBef>
              <a:buSzPct val="25000"/>
              <a:buNone/>
            </a:pPr>
            <a:fld id="{00000000-1234-1234-1234-123412341234}" type="slidenum">
              <a:rPr lang="en-US" sz="1100" b="0" i="0" u="none" strike="noStrike" cap="none">
                <a:solidFill>
                  <a:schemeClr val="dk1"/>
                </a:solidFill>
                <a:latin typeface="Arial"/>
                <a:ea typeface="Arial"/>
                <a:cs typeface="Arial"/>
                <a:sym typeface="Arial"/>
              </a:rPr>
              <a:t>‹#›</a:t>
            </a:fld>
            <a:endParaRPr lang="en-US" sz="1100" b="0" i="0" u="none" strike="noStrike" cap="none">
              <a:solidFill>
                <a:schemeClr val="dk1"/>
              </a:solidFill>
              <a:latin typeface="Arial"/>
              <a:ea typeface="Arial"/>
              <a:cs typeface="Arial"/>
              <a:sym typeface="Arial"/>
            </a:endParaRPr>
          </a:p>
        </p:txBody>
      </p:sp>
      <p:sp>
        <p:nvSpPr>
          <p:cNvPr id="151" name="Shape 151"/>
          <p:cNvSpPr txBox="1">
            <a:spLocks noGrp="1"/>
          </p:cNvSpPr>
          <p:nvPr>
            <p:ph type="title"/>
          </p:nvPr>
        </p:nvSpPr>
        <p:spPr>
          <a:xfrm>
            <a:off x="451822" y="129091"/>
            <a:ext cx="8103600" cy="752999"/>
          </a:xfrm>
          <a:prstGeom prst="rect">
            <a:avLst/>
          </a:prstGeom>
          <a:noFill/>
          <a:ln>
            <a:noFill/>
          </a:ln>
        </p:spPr>
        <p:txBody>
          <a:bodyPr lIns="91425" tIns="91425" rIns="91425" bIns="91425" anchor="b" anchorCtr="0"/>
          <a:lstStyle>
            <a:lvl1pPr lvl="0" algn="l" rtl="0">
              <a:spcBef>
                <a:spcPts val="0"/>
              </a:spcBef>
              <a:buClr>
                <a:schemeClr val="lt2"/>
              </a:buClr>
              <a:buFont typeface="A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2" name="Shape 152"/>
          <p:cNvSpPr txBox="1">
            <a:spLocks noGrp="1"/>
          </p:cNvSpPr>
          <p:nvPr>
            <p:ph type="ftr" idx="11"/>
          </p:nvPr>
        </p:nvSpPr>
        <p:spPr>
          <a:xfrm>
            <a:off x="445472" y="6400800"/>
            <a:ext cx="4126499" cy="3144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53" name="Shape 153"/>
          <p:cNvSpPr txBox="1">
            <a:spLocks noGrp="1"/>
          </p:cNvSpPr>
          <p:nvPr>
            <p:ph type="body" idx="1"/>
          </p:nvPr>
        </p:nvSpPr>
        <p:spPr>
          <a:xfrm>
            <a:off x="457200" y="1243583"/>
            <a:ext cx="8109000" cy="5065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358455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a:t>Final Design Review HPS Controls May 23-25, 2017</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41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5760" y="1243584"/>
            <a:ext cx="8109919" cy="50292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 id="2147483676" r:id="rId8"/>
    <p:sldLayoutId id="2147483677" r:id="rId9"/>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6" Type="http://schemas.openxmlformats.org/officeDocument/2006/relationships/tags" Target="../tags/tag27.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63" Type="http://schemas.openxmlformats.org/officeDocument/2006/relationships/tags" Target="../tags/tag64.xml"/><Relationship Id="rId68" Type="http://schemas.openxmlformats.org/officeDocument/2006/relationships/slideLayout" Target="../slideLayouts/slideLayout2.xm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tags" Target="../tags/tag67.xml"/><Relationship Id="rId5" Type="http://schemas.openxmlformats.org/officeDocument/2006/relationships/tags" Target="../tags/tag6.xml"/><Relationship Id="rId61" Type="http://schemas.openxmlformats.org/officeDocument/2006/relationships/tags" Target="../tags/tag62.xml"/><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8" Type="http://schemas.openxmlformats.org/officeDocument/2006/relationships/tags" Target="../tags/tag9.xml"/><Relationship Id="rId51" Type="http://schemas.openxmlformats.org/officeDocument/2006/relationships/tags" Target="../tags/tag52.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s>
</file>

<file path=ppt/slides/_rels/slide16.xml.rels><?xml version="1.0" encoding="UTF-8" standalone="yes"?>
<Relationships xmlns="http://schemas.openxmlformats.org/package/2006/relationships"><Relationship Id="rId117" Type="http://schemas.openxmlformats.org/officeDocument/2006/relationships/tags" Target="../tags/tag185.xml"/><Relationship Id="rId21" Type="http://schemas.openxmlformats.org/officeDocument/2006/relationships/tags" Target="../tags/tag89.xml"/><Relationship Id="rId42" Type="http://schemas.openxmlformats.org/officeDocument/2006/relationships/tags" Target="../tags/tag110.xml"/><Relationship Id="rId63" Type="http://schemas.openxmlformats.org/officeDocument/2006/relationships/tags" Target="../tags/tag131.xml"/><Relationship Id="rId84" Type="http://schemas.openxmlformats.org/officeDocument/2006/relationships/tags" Target="../tags/tag152.xml"/><Relationship Id="rId138" Type="http://schemas.openxmlformats.org/officeDocument/2006/relationships/tags" Target="../tags/tag206.xml"/><Relationship Id="rId159" Type="http://schemas.openxmlformats.org/officeDocument/2006/relationships/tags" Target="../tags/tag227.xml"/><Relationship Id="rId170" Type="http://schemas.openxmlformats.org/officeDocument/2006/relationships/tags" Target="../tags/tag238.xml"/><Relationship Id="rId107" Type="http://schemas.openxmlformats.org/officeDocument/2006/relationships/tags" Target="../tags/tag175.xml"/><Relationship Id="rId11" Type="http://schemas.openxmlformats.org/officeDocument/2006/relationships/tags" Target="../tags/tag79.xml"/><Relationship Id="rId32" Type="http://schemas.openxmlformats.org/officeDocument/2006/relationships/tags" Target="../tags/tag100.xml"/><Relationship Id="rId53" Type="http://schemas.openxmlformats.org/officeDocument/2006/relationships/tags" Target="../tags/tag121.xml"/><Relationship Id="rId74" Type="http://schemas.openxmlformats.org/officeDocument/2006/relationships/tags" Target="../tags/tag142.xml"/><Relationship Id="rId128" Type="http://schemas.openxmlformats.org/officeDocument/2006/relationships/tags" Target="../tags/tag196.xml"/><Relationship Id="rId149" Type="http://schemas.openxmlformats.org/officeDocument/2006/relationships/tags" Target="../tags/tag217.xml"/><Relationship Id="rId5" Type="http://schemas.openxmlformats.org/officeDocument/2006/relationships/tags" Target="../tags/tag73.xml"/><Relationship Id="rId95" Type="http://schemas.openxmlformats.org/officeDocument/2006/relationships/tags" Target="../tags/tag163.xml"/><Relationship Id="rId160" Type="http://schemas.openxmlformats.org/officeDocument/2006/relationships/tags" Target="../tags/tag228.xml"/><Relationship Id="rId181" Type="http://schemas.openxmlformats.org/officeDocument/2006/relationships/tags" Target="../tags/tag249.xml"/><Relationship Id="rId22" Type="http://schemas.openxmlformats.org/officeDocument/2006/relationships/tags" Target="../tags/tag90.xml"/><Relationship Id="rId43" Type="http://schemas.openxmlformats.org/officeDocument/2006/relationships/tags" Target="../tags/tag111.xml"/><Relationship Id="rId64" Type="http://schemas.openxmlformats.org/officeDocument/2006/relationships/tags" Target="../tags/tag132.xml"/><Relationship Id="rId118" Type="http://schemas.openxmlformats.org/officeDocument/2006/relationships/tags" Target="../tags/tag186.xml"/><Relationship Id="rId139" Type="http://schemas.openxmlformats.org/officeDocument/2006/relationships/tags" Target="../tags/tag207.xml"/><Relationship Id="rId85" Type="http://schemas.openxmlformats.org/officeDocument/2006/relationships/tags" Target="../tags/tag153.xml"/><Relationship Id="rId150" Type="http://schemas.openxmlformats.org/officeDocument/2006/relationships/tags" Target="../tags/tag218.xml"/><Relationship Id="rId171" Type="http://schemas.openxmlformats.org/officeDocument/2006/relationships/tags" Target="../tags/tag239.xml"/><Relationship Id="rId12" Type="http://schemas.openxmlformats.org/officeDocument/2006/relationships/tags" Target="../tags/tag80.xml"/><Relationship Id="rId33" Type="http://schemas.openxmlformats.org/officeDocument/2006/relationships/tags" Target="../tags/tag101.xml"/><Relationship Id="rId108" Type="http://schemas.openxmlformats.org/officeDocument/2006/relationships/tags" Target="../tags/tag176.xml"/><Relationship Id="rId129" Type="http://schemas.openxmlformats.org/officeDocument/2006/relationships/tags" Target="../tags/tag197.xml"/><Relationship Id="rId54" Type="http://schemas.openxmlformats.org/officeDocument/2006/relationships/tags" Target="../tags/tag122.xml"/><Relationship Id="rId75" Type="http://schemas.openxmlformats.org/officeDocument/2006/relationships/tags" Target="../tags/tag143.xml"/><Relationship Id="rId96" Type="http://schemas.openxmlformats.org/officeDocument/2006/relationships/tags" Target="../tags/tag164.xml"/><Relationship Id="rId140" Type="http://schemas.openxmlformats.org/officeDocument/2006/relationships/tags" Target="../tags/tag208.xml"/><Relationship Id="rId161" Type="http://schemas.openxmlformats.org/officeDocument/2006/relationships/tags" Target="../tags/tag229.xml"/><Relationship Id="rId182" Type="http://schemas.openxmlformats.org/officeDocument/2006/relationships/tags" Target="../tags/tag250.xml"/><Relationship Id="rId6" Type="http://schemas.openxmlformats.org/officeDocument/2006/relationships/tags" Target="../tags/tag74.xml"/><Relationship Id="rId23" Type="http://schemas.openxmlformats.org/officeDocument/2006/relationships/tags" Target="../tags/tag91.xml"/><Relationship Id="rId119" Type="http://schemas.openxmlformats.org/officeDocument/2006/relationships/tags" Target="../tags/tag187.xml"/><Relationship Id="rId44" Type="http://schemas.openxmlformats.org/officeDocument/2006/relationships/tags" Target="../tags/tag112.xml"/><Relationship Id="rId60" Type="http://schemas.openxmlformats.org/officeDocument/2006/relationships/tags" Target="../tags/tag128.xml"/><Relationship Id="rId65" Type="http://schemas.openxmlformats.org/officeDocument/2006/relationships/tags" Target="../tags/tag133.xml"/><Relationship Id="rId81" Type="http://schemas.openxmlformats.org/officeDocument/2006/relationships/tags" Target="../tags/tag149.xml"/><Relationship Id="rId86" Type="http://schemas.openxmlformats.org/officeDocument/2006/relationships/tags" Target="../tags/tag154.xml"/><Relationship Id="rId130" Type="http://schemas.openxmlformats.org/officeDocument/2006/relationships/tags" Target="../tags/tag198.xml"/><Relationship Id="rId135" Type="http://schemas.openxmlformats.org/officeDocument/2006/relationships/tags" Target="../tags/tag203.xml"/><Relationship Id="rId151" Type="http://schemas.openxmlformats.org/officeDocument/2006/relationships/tags" Target="../tags/tag219.xml"/><Relationship Id="rId156" Type="http://schemas.openxmlformats.org/officeDocument/2006/relationships/tags" Target="../tags/tag224.xml"/><Relationship Id="rId177" Type="http://schemas.openxmlformats.org/officeDocument/2006/relationships/tags" Target="../tags/tag245.xml"/><Relationship Id="rId172" Type="http://schemas.openxmlformats.org/officeDocument/2006/relationships/tags" Target="../tags/tag240.xml"/><Relationship Id="rId13" Type="http://schemas.openxmlformats.org/officeDocument/2006/relationships/tags" Target="../tags/tag81.xml"/><Relationship Id="rId18" Type="http://schemas.openxmlformats.org/officeDocument/2006/relationships/tags" Target="../tags/tag86.xml"/><Relationship Id="rId39" Type="http://schemas.openxmlformats.org/officeDocument/2006/relationships/tags" Target="../tags/tag107.xml"/><Relationship Id="rId109" Type="http://schemas.openxmlformats.org/officeDocument/2006/relationships/tags" Target="../tags/tag177.xml"/><Relationship Id="rId34" Type="http://schemas.openxmlformats.org/officeDocument/2006/relationships/tags" Target="../tags/tag102.xml"/><Relationship Id="rId50" Type="http://schemas.openxmlformats.org/officeDocument/2006/relationships/tags" Target="../tags/tag118.xml"/><Relationship Id="rId55" Type="http://schemas.openxmlformats.org/officeDocument/2006/relationships/tags" Target="../tags/tag123.xml"/><Relationship Id="rId76" Type="http://schemas.openxmlformats.org/officeDocument/2006/relationships/tags" Target="../tags/tag144.xml"/><Relationship Id="rId97" Type="http://schemas.openxmlformats.org/officeDocument/2006/relationships/tags" Target="../tags/tag165.xml"/><Relationship Id="rId104" Type="http://schemas.openxmlformats.org/officeDocument/2006/relationships/tags" Target="../tags/tag172.xml"/><Relationship Id="rId120" Type="http://schemas.openxmlformats.org/officeDocument/2006/relationships/tags" Target="../tags/tag188.xml"/><Relationship Id="rId125" Type="http://schemas.openxmlformats.org/officeDocument/2006/relationships/tags" Target="../tags/tag193.xml"/><Relationship Id="rId141" Type="http://schemas.openxmlformats.org/officeDocument/2006/relationships/tags" Target="../tags/tag209.xml"/><Relationship Id="rId146" Type="http://schemas.openxmlformats.org/officeDocument/2006/relationships/tags" Target="../tags/tag214.xml"/><Relationship Id="rId167" Type="http://schemas.openxmlformats.org/officeDocument/2006/relationships/tags" Target="../tags/tag235.xml"/><Relationship Id="rId7" Type="http://schemas.openxmlformats.org/officeDocument/2006/relationships/tags" Target="../tags/tag75.xml"/><Relationship Id="rId71" Type="http://schemas.openxmlformats.org/officeDocument/2006/relationships/tags" Target="../tags/tag139.xml"/><Relationship Id="rId92" Type="http://schemas.openxmlformats.org/officeDocument/2006/relationships/tags" Target="../tags/tag160.xml"/><Relationship Id="rId162" Type="http://schemas.openxmlformats.org/officeDocument/2006/relationships/tags" Target="../tags/tag230.xml"/><Relationship Id="rId183" Type="http://schemas.openxmlformats.org/officeDocument/2006/relationships/slideLayout" Target="../slideLayouts/slideLayout2.xml"/><Relationship Id="rId2" Type="http://schemas.openxmlformats.org/officeDocument/2006/relationships/tags" Target="../tags/tag70.xml"/><Relationship Id="rId29" Type="http://schemas.openxmlformats.org/officeDocument/2006/relationships/tags" Target="../tags/tag97.xml"/><Relationship Id="rId24" Type="http://schemas.openxmlformats.org/officeDocument/2006/relationships/tags" Target="../tags/tag92.xml"/><Relationship Id="rId40" Type="http://schemas.openxmlformats.org/officeDocument/2006/relationships/tags" Target="../tags/tag108.xml"/><Relationship Id="rId45" Type="http://schemas.openxmlformats.org/officeDocument/2006/relationships/tags" Target="../tags/tag113.xml"/><Relationship Id="rId66" Type="http://schemas.openxmlformats.org/officeDocument/2006/relationships/tags" Target="../tags/tag134.xml"/><Relationship Id="rId87" Type="http://schemas.openxmlformats.org/officeDocument/2006/relationships/tags" Target="../tags/tag155.xml"/><Relationship Id="rId110" Type="http://schemas.openxmlformats.org/officeDocument/2006/relationships/tags" Target="../tags/tag178.xml"/><Relationship Id="rId115" Type="http://schemas.openxmlformats.org/officeDocument/2006/relationships/tags" Target="../tags/tag183.xml"/><Relationship Id="rId131" Type="http://schemas.openxmlformats.org/officeDocument/2006/relationships/tags" Target="../tags/tag199.xml"/><Relationship Id="rId136" Type="http://schemas.openxmlformats.org/officeDocument/2006/relationships/tags" Target="../tags/tag204.xml"/><Relationship Id="rId157" Type="http://schemas.openxmlformats.org/officeDocument/2006/relationships/tags" Target="../tags/tag225.xml"/><Relationship Id="rId178" Type="http://schemas.openxmlformats.org/officeDocument/2006/relationships/tags" Target="../tags/tag246.xml"/><Relationship Id="rId61" Type="http://schemas.openxmlformats.org/officeDocument/2006/relationships/tags" Target="../tags/tag129.xml"/><Relationship Id="rId82" Type="http://schemas.openxmlformats.org/officeDocument/2006/relationships/tags" Target="../tags/tag150.xml"/><Relationship Id="rId152" Type="http://schemas.openxmlformats.org/officeDocument/2006/relationships/tags" Target="../tags/tag220.xml"/><Relationship Id="rId173" Type="http://schemas.openxmlformats.org/officeDocument/2006/relationships/tags" Target="../tags/tag241.xml"/><Relationship Id="rId19" Type="http://schemas.openxmlformats.org/officeDocument/2006/relationships/tags" Target="../tags/tag87.xml"/><Relationship Id="rId14" Type="http://schemas.openxmlformats.org/officeDocument/2006/relationships/tags" Target="../tags/tag82.xml"/><Relationship Id="rId30" Type="http://schemas.openxmlformats.org/officeDocument/2006/relationships/tags" Target="../tags/tag98.xml"/><Relationship Id="rId35" Type="http://schemas.openxmlformats.org/officeDocument/2006/relationships/tags" Target="../tags/tag103.xml"/><Relationship Id="rId56" Type="http://schemas.openxmlformats.org/officeDocument/2006/relationships/tags" Target="../tags/tag124.xml"/><Relationship Id="rId77" Type="http://schemas.openxmlformats.org/officeDocument/2006/relationships/tags" Target="../tags/tag145.xml"/><Relationship Id="rId100" Type="http://schemas.openxmlformats.org/officeDocument/2006/relationships/tags" Target="../tags/tag168.xml"/><Relationship Id="rId105" Type="http://schemas.openxmlformats.org/officeDocument/2006/relationships/tags" Target="../tags/tag173.xml"/><Relationship Id="rId126" Type="http://schemas.openxmlformats.org/officeDocument/2006/relationships/tags" Target="../tags/tag194.xml"/><Relationship Id="rId147" Type="http://schemas.openxmlformats.org/officeDocument/2006/relationships/tags" Target="../tags/tag215.xml"/><Relationship Id="rId168" Type="http://schemas.openxmlformats.org/officeDocument/2006/relationships/tags" Target="../tags/tag236.xml"/><Relationship Id="rId8" Type="http://schemas.openxmlformats.org/officeDocument/2006/relationships/tags" Target="../tags/tag76.xml"/><Relationship Id="rId51" Type="http://schemas.openxmlformats.org/officeDocument/2006/relationships/tags" Target="../tags/tag119.xml"/><Relationship Id="rId72" Type="http://schemas.openxmlformats.org/officeDocument/2006/relationships/tags" Target="../tags/tag140.xml"/><Relationship Id="rId93" Type="http://schemas.openxmlformats.org/officeDocument/2006/relationships/tags" Target="../tags/tag161.xml"/><Relationship Id="rId98" Type="http://schemas.openxmlformats.org/officeDocument/2006/relationships/tags" Target="../tags/tag166.xml"/><Relationship Id="rId121" Type="http://schemas.openxmlformats.org/officeDocument/2006/relationships/tags" Target="../tags/tag189.xml"/><Relationship Id="rId142" Type="http://schemas.openxmlformats.org/officeDocument/2006/relationships/tags" Target="../tags/tag210.xml"/><Relationship Id="rId163" Type="http://schemas.openxmlformats.org/officeDocument/2006/relationships/tags" Target="../tags/tag231.xml"/><Relationship Id="rId3" Type="http://schemas.openxmlformats.org/officeDocument/2006/relationships/tags" Target="../tags/tag71.xml"/><Relationship Id="rId25" Type="http://schemas.openxmlformats.org/officeDocument/2006/relationships/tags" Target="../tags/tag93.xml"/><Relationship Id="rId46" Type="http://schemas.openxmlformats.org/officeDocument/2006/relationships/tags" Target="../tags/tag114.xml"/><Relationship Id="rId67" Type="http://schemas.openxmlformats.org/officeDocument/2006/relationships/tags" Target="../tags/tag135.xml"/><Relationship Id="rId116" Type="http://schemas.openxmlformats.org/officeDocument/2006/relationships/tags" Target="../tags/tag184.xml"/><Relationship Id="rId137" Type="http://schemas.openxmlformats.org/officeDocument/2006/relationships/tags" Target="../tags/tag205.xml"/><Relationship Id="rId158" Type="http://schemas.openxmlformats.org/officeDocument/2006/relationships/tags" Target="../tags/tag226.xml"/><Relationship Id="rId20" Type="http://schemas.openxmlformats.org/officeDocument/2006/relationships/tags" Target="../tags/tag88.xml"/><Relationship Id="rId41" Type="http://schemas.openxmlformats.org/officeDocument/2006/relationships/tags" Target="../tags/tag109.xml"/><Relationship Id="rId62" Type="http://schemas.openxmlformats.org/officeDocument/2006/relationships/tags" Target="../tags/tag130.xml"/><Relationship Id="rId83" Type="http://schemas.openxmlformats.org/officeDocument/2006/relationships/tags" Target="../tags/tag151.xml"/><Relationship Id="rId88" Type="http://schemas.openxmlformats.org/officeDocument/2006/relationships/tags" Target="../tags/tag156.xml"/><Relationship Id="rId111" Type="http://schemas.openxmlformats.org/officeDocument/2006/relationships/tags" Target="../tags/tag179.xml"/><Relationship Id="rId132" Type="http://schemas.openxmlformats.org/officeDocument/2006/relationships/tags" Target="../tags/tag200.xml"/><Relationship Id="rId153" Type="http://schemas.openxmlformats.org/officeDocument/2006/relationships/tags" Target="../tags/tag221.xml"/><Relationship Id="rId174" Type="http://schemas.openxmlformats.org/officeDocument/2006/relationships/tags" Target="../tags/tag242.xml"/><Relationship Id="rId179" Type="http://schemas.openxmlformats.org/officeDocument/2006/relationships/tags" Target="../tags/tag247.xml"/><Relationship Id="rId15" Type="http://schemas.openxmlformats.org/officeDocument/2006/relationships/tags" Target="../tags/tag83.xml"/><Relationship Id="rId36" Type="http://schemas.openxmlformats.org/officeDocument/2006/relationships/tags" Target="../tags/tag104.xml"/><Relationship Id="rId57" Type="http://schemas.openxmlformats.org/officeDocument/2006/relationships/tags" Target="../tags/tag125.xml"/><Relationship Id="rId106" Type="http://schemas.openxmlformats.org/officeDocument/2006/relationships/tags" Target="../tags/tag174.xml"/><Relationship Id="rId127" Type="http://schemas.openxmlformats.org/officeDocument/2006/relationships/tags" Target="../tags/tag195.xml"/><Relationship Id="rId10" Type="http://schemas.openxmlformats.org/officeDocument/2006/relationships/tags" Target="../tags/tag78.xml"/><Relationship Id="rId31" Type="http://schemas.openxmlformats.org/officeDocument/2006/relationships/tags" Target="../tags/tag99.xml"/><Relationship Id="rId52" Type="http://schemas.openxmlformats.org/officeDocument/2006/relationships/tags" Target="../tags/tag120.xml"/><Relationship Id="rId73" Type="http://schemas.openxmlformats.org/officeDocument/2006/relationships/tags" Target="../tags/tag141.xml"/><Relationship Id="rId78" Type="http://schemas.openxmlformats.org/officeDocument/2006/relationships/tags" Target="../tags/tag146.xml"/><Relationship Id="rId94" Type="http://schemas.openxmlformats.org/officeDocument/2006/relationships/tags" Target="../tags/tag162.xml"/><Relationship Id="rId99" Type="http://schemas.openxmlformats.org/officeDocument/2006/relationships/tags" Target="../tags/tag167.xml"/><Relationship Id="rId101" Type="http://schemas.openxmlformats.org/officeDocument/2006/relationships/tags" Target="../tags/tag169.xml"/><Relationship Id="rId122" Type="http://schemas.openxmlformats.org/officeDocument/2006/relationships/tags" Target="../tags/tag190.xml"/><Relationship Id="rId143" Type="http://schemas.openxmlformats.org/officeDocument/2006/relationships/tags" Target="../tags/tag211.xml"/><Relationship Id="rId148" Type="http://schemas.openxmlformats.org/officeDocument/2006/relationships/tags" Target="../tags/tag216.xml"/><Relationship Id="rId164" Type="http://schemas.openxmlformats.org/officeDocument/2006/relationships/tags" Target="../tags/tag232.xml"/><Relationship Id="rId169" Type="http://schemas.openxmlformats.org/officeDocument/2006/relationships/tags" Target="../tags/tag237.xml"/><Relationship Id="rId4" Type="http://schemas.openxmlformats.org/officeDocument/2006/relationships/tags" Target="../tags/tag72.xml"/><Relationship Id="rId9" Type="http://schemas.openxmlformats.org/officeDocument/2006/relationships/tags" Target="../tags/tag77.xml"/><Relationship Id="rId180" Type="http://schemas.openxmlformats.org/officeDocument/2006/relationships/tags" Target="../tags/tag248.xml"/><Relationship Id="rId26" Type="http://schemas.openxmlformats.org/officeDocument/2006/relationships/tags" Target="../tags/tag94.xml"/><Relationship Id="rId47" Type="http://schemas.openxmlformats.org/officeDocument/2006/relationships/tags" Target="../tags/tag115.xml"/><Relationship Id="rId68" Type="http://schemas.openxmlformats.org/officeDocument/2006/relationships/tags" Target="../tags/tag136.xml"/><Relationship Id="rId89" Type="http://schemas.openxmlformats.org/officeDocument/2006/relationships/tags" Target="../tags/tag157.xml"/><Relationship Id="rId112" Type="http://schemas.openxmlformats.org/officeDocument/2006/relationships/tags" Target="../tags/tag180.xml"/><Relationship Id="rId133" Type="http://schemas.openxmlformats.org/officeDocument/2006/relationships/tags" Target="../tags/tag201.xml"/><Relationship Id="rId154" Type="http://schemas.openxmlformats.org/officeDocument/2006/relationships/tags" Target="../tags/tag222.xml"/><Relationship Id="rId175" Type="http://schemas.openxmlformats.org/officeDocument/2006/relationships/tags" Target="../tags/tag243.xml"/><Relationship Id="rId16" Type="http://schemas.openxmlformats.org/officeDocument/2006/relationships/tags" Target="../tags/tag84.xml"/><Relationship Id="rId37" Type="http://schemas.openxmlformats.org/officeDocument/2006/relationships/tags" Target="../tags/tag105.xml"/><Relationship Id="rId58" Type="http://schemas.openxmlformats.org/officeDocument/2006/relationships/tags" Target="../tags/tag126.xml"/><Relationship Id="rId79" Type="http://schemas.openxmlformats.org/officeDocument/2006/relationships/tags" Target="../tags/tag147.xml"/><Relationship Id="rId102" Type="http://schemas.openxmlformats.org/officeDocument/2006/relationships/tags" Target="../tags/tag170.xml"/><Relationship Id="rId123" Type="http://schemas.openxmlformats.org/officeDocument/2006/relationships/tags" Target="../tags/tag191.xml"/><Relationship Id="rId144" Type="http://schemas.openxmlformats.org/officeDocument/2006/relationships/tags" Target="../tags/tag212.xml"/><Relationship Id="rId90" Type="http://schemas.openxmlformats.org/officeDocument/2006/relationships/tags" Target="../tags/tag158.xml"/><Relationship Id="rId165" Type="http://schemas.openxmlformats.org/officeDocument/2006/relationships/tags" Target="../tags/tag233.xml"/><Relationship Id="rId27" Type="http://schemas.openxmlformats.org/officeDocument/2006/relationships/tags" Target="../tags/tag95.xml"/><Relationship Id="rId48" Type="http://schemas.openxmlformats.org/officeDocument/2006/relationships/tags" Target="../tags/tag116.xml"/><Relationship Id="rId69" Type="http://schemas.openxmlformats.org/officeDocument/2006/relationships/tags" Target="../tags/tag137.xml"/><Relationship Id="rId113" Type="http://schemas.openxmlformats.org/officeDocument/2006/relationships/tags" Target="../tags/tag181.xml"/><Relationship Id="rId134" Type="http://schemas.openxmlformats.org/officeDocument/2006/relationships/tags" Target="../tags/tag202.xml"/><Relationship Id="rId80" Type="http://schemas.openxmlformats.org/officeDocument/2006/relationships/tags" Target="../tags/tag148.xml"/><Relationship Id="rId155" Type="http://schemas.openxmlformats.org/officeDocument/2006/relationships/tags" Target="../tags/tag223.xml"/><Relationship Id="rId176" Type="http://schemas.openxmlformats.org/officeDocument/2006/relationships/tags" Target="../tags/tag244.xml"/><Relationship Id="rId17" Type="http://schemas.openxmlformats.org/officeDocument/2006/relationships/tags" Target="../tags/tag85.xml"/><Relationship Id="rId38" Type="http://schemas.openxmlformats.org/officeDocument/2006/relationships/tags" Target="../tags/tag106.xml"/><Relationship Id="rId59" Type="http://schemas.openxmlformats.org/officeDocument/2006/relationships/tags" Target="../tags/tag127.xml"/><Relationship Id="rId103" Type="http://schemas.openxmlformats.org/officeDocument/2006/relationships/tags" Target="../tags/tag171.xml"/><Relationship Id="rId124" Type="http://schemas.openxmlformats.org/officeDocument/2006/relationships/tags" Target="../tags/tag192.xml"/><Relationship Id="rId70" Type="http://schemas.openxmlformats.org/officeDocument/2006/relationships/tags" Target="../tags/tag138.xml"/><Relationship Id="rId91" Type="http://schemas.openxmlformats.org/officeDocument/2006/relationships/tags" Target="../tags/tag159.xml"/><Relationship Id="rId145" Type="http://schemas.openxmlformats.org/officeDocument/2006/relationships/tags" Target="../tags/tag213.xml"/><Relationship Id="rId166" Type="http://schemas.openxmlformats.org/officeDocument/2006/relationships/tags" Target="../tags/tag234.xml"/><Relationship Id="rId1" Type="http://schemas.openxmlformats.org/officeDocument/2006/relationships/tags" Target="../tags/tag69.xml"/><Relationship Id="rId28" Type="http://schemas.openxmlformats.org/officeDocument/2006/relationships/tags" Target="../tags/tag96.xml"/><Relationship Id="rId49" Type="http://schemas.openxmlformats.org/officeDocument/2006/relationships/tags" Target="../tags/tag117.xml"/><Relationship Id="rId114" Type="http://schemas.openxmlformats.org/officeDocument/2006/relationships/tags" Target="../tags/tag18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3.xml"/><Relationship Id="rId1" Type="http://schemas.openxmlformats.org/officeDocument/2006/relationships/tags" Target="../tags/tag2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5.xml"/><Relationship Id="rId1" Type="http://schemas.openxmlformats.org/officeDocument/2006/relationships/tags" Target="../tags/tag2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6.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3.xml"/><Relationship Id="rId7" Type="http://schemas.openxmlformats.org/officeDocument/2006/relationships/image" Target="../media/image29.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 y="-2376"/>
            <a:ext cx="9147168" cy="6860376"/>
          </a:xfrm>
          <a:prstGeom prst="rect">
            <a:avLst/>
          </a:prstGeom>
        </p:spPr>
      </p:pic>
      <p:sp>
        <p:nvSpPr>
          <p:cNvPr id="8" name="TextBox 7"/>
          <p:cNvSpPr txBox="1"/>
          <p:nvPr/>
        </p:nvSpPr>
        <p:spPr>
          <a:xfrm>
            <a:off x="3724108" y="4993878"/>
            <a:ext cx="184731"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72105" y="6130374"/>
            <a:ext cx="6992240" cy="337211"/>
          </a:xfrm>
          <a:prstGeom prst="rect">
            <a:avLst/>
          </a:prstGeom>
        </p:spPr>
      </p:pic>
      <p:cxnSp>
        <p:nvCxnSpPr>
          <p:cNvPr id="10" name="Straight Connector 9"/>
          <p:cNvCxnSpPr/>
          <p:nvPr/>
        </p:nvCxnSpPr>
        <p:spPr>
          <a:xfrm>
            <a:off x="-5976" y="5841408"/>
            <a:ext cx="9153144" cy="0"/>
          </a:xfrm>
          <a:prstGeom prst="line">
            <a:avLst/>
          </a:prstGeom>
          <a:ln w="31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itle 8"/>
          <p:cNvSpPr txBox="1">
            <a:spLocks/>
          </p:cNvSpPr>
          <p:nvPr/>
        </p:nvSpPr>
        <p:spPr>
          <a:xfrm>
            <a:off x="190500" y="1481118"/>
            <a:ext cx="8763000" cy="1132264"/>
          </a:xfrm>
          <a:prstGeom prst="rect">
            <a:avLst/>
          </a:prstGeom>
        </p:spPr>
        <p:txBody>
          <a:bodyPr/>
          <a:lstStyle>
            <a:lvl1pPr algn="l" defTabSz="685800" rtl="0" eaLnBrk="1" latinLnBrk="0" hangingPunct="1">
              <a:spcBef>
                <a:spcPct val="0"/>
              </a:spcBef>
              <a:buNone/>
              <a:defRPr sz="1800" b="1" kern="1200">
                <a:solidFill>
                  <a:schemeClr val="bg2"/>
                </a:solidFill>
                <a:latin typeface="Arial"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CA" sz="2800" dirty="0">
                <a:solidFill>
                  <a:prstClr val="white"/>
                </a:solidFill>
              </a:rPr>
              <a:t>Enhancing Performance in EPICS Control System: </a:t>
            </a:r>
            <a:br>
              <a:rPr lang="en-CA" sz="3000" dirty="0">
                <a:solidFill>
                  <a:prstClr val="white"/>
                </a:solidFill>
              </a:rPr>
            </a:br>
            <a:r>
              <a:rPr lang="en-CA" sz="2400" dirty="0">
                <a:solidFill>
                  <a:prstClr val="white"/>
                </a:solidFill>
              </a:rPr>
              <a:t>Leveraging </a:t>
            </a:r>
            <a:r>
              <a:rPr lang="en-CA" sz="2400" dirty="0" err="1">
                <a:solidFill>
                  <a:prstClr val="white"/>
                </a:solidFill>
              </a:rPr>
              <a:t>asyn</a:t>
            </a:r>
            <a:r>
              <a:rPr lang="en-CA" sz="2400" dirty="0">
                <a:solidFill>
                  <a:prstClr val="white"/>
                </a:solidFill>
              </a:rPr>
              <a:t>/</a:t>
            </a:r>
            <a:r>
              <a:rPr lang="en-CA" sz="2400" dirty="0" err="1">
                <a:solidFill>
                  <a:prstClr val="white"/>
                </a:solidFill>
              </a:rPr>
              <a:t>portDriver</a:t>
            </a:r>
            <a:r>
              <a:rPr lang="en-CA" sz="2400" dirty="0">
                <a:solidFill>
                  <a:prstClr val="white"/>
                </a:solidFill>
              </a:rPr>
              <a:t> with Custom Device Support</a:t>
            </a:r>
            <a:endParaRPr kumimoji="0" lang="en-CA" sz="2400" b="1"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sp>
        <p:nvSpPr>
          <p:cNvPr id="12" name="Subtitle 5"/>
          <p:cNvSpPr txBox="1">
            <a:spLocks/>
          </p:cNvSpPr>
          <p:nvPr/>
        </p:nvSpPr>
        <p:spPr>
          <a:xfrm>
            <a:off x="685800" y="3050813"/>
            <a:ext cx="7989887" cy="911587"/>
          </a:xfrm>
          <a:prstGeom prst="rect">
            <a:avLst/>
          </a:prstGeom>
        </p:spPr>
        <p:txBody>
          <a:bodyPr/>
          <a:lstStyle>
            <a:lvl1pPr marL="0" indent="0" algn="l" defTabSz="685800" rtl="0" eaLnBrk="1" latinLnBrk="0" hangingPunct="1">
              <a:lnSpc>
                <a:spcPct val="120000"/>
              </a:lnSpc>
              <a:spcBef>
                <a:spcPts val="0"/>
              </a:spcBef>
              <a:spcAft>
                <a:spcPts val="225"/>
              </a:spcAft>
              <a:buClr>
                <a:schemeClr val="tx1"/>
              </a:buClr>
              <a:buFont typeface="Arial" pitchFamily="34" charset="0"/>
              <a:buNone/>
              <a:defRPr sz="1800" b="0" kern="1200" baseline="0">
                <a:solidFill>
                  <a:schemeClr val="tx1"/>
                </a:solidFill>
                <a:latin typeface="Arial" pitchFamily="34" charset="0"/>
                <a:ea typeface="+mn-ea"/>
                <a:cs typeface="Arial" pitchFamily="34" charset="0"/>
              </a:defRPr>
            </a:lvl1pPr>
            <a:lvl2pPr marL="342900" indent="-167879" algn="l" defTabSz="685800" rtl="0" eaLnBrk="1" latinLnBrk="0" hangingPunct="1">
              <a:lnSpc>
                <a:spcPct val="120000"/>
              </a:lnSpc>
              <a:spcBef>
                <a:spcPts val="0"/>
              </a:spcBef>
              <a:spcAft>
                <a:spcPts val="0"/>
              </a:spcAft>
              <a:buClr>
                <a:schemeClr val="bg2"/>
              </a:buClr>
              <a:buSzPct val="120000"/>
              <a:buFont typeface="Arial" pitchFamily="34" charset="0"/>
              <a:buChar char="•"/>
              <a:defRPr sz="1650" kern="1200">
                <a:solidFill>
                  <a:schemeClr val="tx1"/>
                </a:solidFill>
                <a:latin typeface="Arial" pitchFamily="34" charset="0"/>
                <a:ea typeface="+mn-ea"/>
                <a:cs typeface="Arial" pitchFamily="34" charset="0"/>
              </a:defRPr>
            </a:lvl2pPr>
            <a:lvl3pPr marL="517922" indent="-175022" algn="l" defTabSz="685800" rtl="0" eaLnBrk="1" latinLnBrk="0" hangingPunct="1">
              <a:lnSpc>
                <a:spcPct val="120000"/>
              </a:lnSpc>
              <a:spcBef>
                <a:spcPts val="0"/>
              </a:spcBef>
              <a:buClr>
                <a:schemeClr val="bg2"/>
              </a:buClr>
              <a:buSzPct val="120000"/>
              <a:buFont typeface="Arial" pitchFamily="34" charset="0"/>
              <a:buChar char="-"/>
              <a:defRPr sz="1500" kern="1200">
                <a:solidFill>
                  <a:schemeClr val="tx1"/>
                </a:solidFill>
                <a:latin typeface="Arial" pitchFamily="34" charset="0"/>
                <a:ea typeface="+mn-ea"/>
                <a:cs typeface="Arial" pitchFamily="34" charset="0"/>
              </a:defRPr>
            </a:lvl3pPr>
            <a:lvl4pPr marL="685800" indent="-167879" algn="l" defTabSz="685800" rtl="0" eaLnBrk="1" latinLnBrk="0" hangingPunct="1">
              <a:lnSpc>
                <a:spcPct val="120000"/>
              </a:lnSpc>
              <a:spcBef>
                <a:spcPts val="0"/>
              </a:spcBef>
              <a:buClr>
                <a:schemeClr val="bg2"/>
              </a:buClr>
              <a:buSzPct val="120000"/>
              <a:buFont typeface="Arial" pitchFamily="34" charset="0"/>
              <a:buChar char="•"/>
              <a:defRPr sz="1350" kern="1200">
                <a:solidFill>
                  <a:schemeClr val="tx1"/>
                </a:solidFill>
                <a:latin typeface="Arial" pitchFamily="34" charset="0"/>
                <a:ea typeface="+mn-ea"/>
                <a:cs typeface="Arial" pitchFamily="34" charset="0"/>
              </a:defRPr>
            </a:lvl4pPr>
            <a:lvl5pPr marL="864000" indent="-135000" algn="l" defTabSz="685800" rtl="0" eaLnBrk="1" latinLnBrk="0" hangingPunct="1">
              <a:lnSpc>
                <a:spcPct val="120000"/>
              </a:lnSpc>
              <a:spcBef>
                <a:spcPts val="0"/>
              </a:spcBef>
              <a:buClr>
                <a:schemeClr val="bg2"/>
              </a:buClr>
              <a:buSzPct val="120000"/>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20000"/>
              </a:lnSpc>
              <a:spcBef>
                <a:spcPts val="0"/>
              </a:spcBef>
              <a:spcAft>
                <a:spcPts val="225"/>
              </a:spcAft>
              <a:buClr>
                <a:srgbClr val="000000"/>
              </a:buClr>
              <a:buSzTx/>
              <a:buFont typeface="Arial" pitchFamily="34" charset="0"/>
              <a:buNone/>
              <a:tabLst/>
              <a:defRPr/>
            </a:pPr>
            <a:r>
              <a:rPr lang="en-CA" sz="1600" dirty="0">
                <a:solidFill>
                  <a:prstClr val="white"/>
                </a:solidFill>
              </a:rPr>
              <a:t>April 15, 2024</a:t>
            </a:r>
            <a:endParaRPr lang="en-CA" sz="2000" dirty="0">
              <a:solidFill>
                <a:prstClr val="white"/>
              </a:solidFill>
            </a:endParaRPr>
          </a:p>
          <a:p>
            <a:pPr marL="0" marR="0" lvl="0" indent="0" algn="l" defTabSz="685800" rtl="0" eaLnBrk="1" fontAlgn="auto" latinLnBrk="0" hangingPunct="1">
              <a:lnSpc>
                <a:spcPct val="120000"/>
              </a:lnSpc>
              <a:spcBef>
                <a:spcPts val="0"/>
              </a:spcBef>
              <a:spcAft>
                <a:spcPts val="225"/>
              </a:spcAft>
              <a:buClr>
                <a:srgbClr val="000000"/>
              </a:buClr>
              <a:buSzTx/>
              <a:buFont typeface="Arial" pitchFamily="34" charset="0"/>
              <a:buNone/>
              <a:tabLst/>
              <a:defRPr/>
            </a:pPr>
            <a:r>
              <a:rPr lang="en-CA" sz="2000" dirty="0">
                <a:solidFill>
                  <a:prstClr val="white"/>
                </a:solidFill>
              </a:rPr>
              <a:t>Kukhee Kim for Algorithmic Data System</a:t>
            </a:r>
            <a:br>
              <a:rPr lang="en-CA" sz="2000" dirty="0">
                <a:solidFill>
                  <a:prstClr val="white"/>
                </a:solidFill>
              </a:rPr>
            </a:br>
            <a:r>
              <a:rPr lang="en-CA" sz="2000" dirty="0">
                <a:solidFill>
                  <a:prstClr val="white"/>
                </a:solidFill>
              </a:rPr>
              <a:t>SLAC National Accelerator Laboratory</a:t>
            </a:r>
            <a:endParaRPr kumimoji="0" lang="en-CA" sz="1800" i="0" u="none" strike="noStrike" kern="1200" cap="none" spc="0" normalizeH="0" baseline="0" noProof="0" dirty="0">
              <a:ln>
                <a:noFill/>
              </a:ln>
              <a:solidFill>
                <a:prstClr val="white"/>
              </a:solidFill>
              <a:effectLst/>
              <a:uLnTx/>
              <a:uFillTx/>
            </a:endParaRPr>
          </a:p>
        </p:txBody>
      </p:sp>
      <p:pic>
        <p:nvPicPr>
          <p:cNvPr id="13" name="Picture 12"/>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00338" y="5336642"/>
            <a:ext cx="5735774" cy="171050"/>
          </a:xfrm>
          <a:prstGeom prst="rect">
            <a:avLst/>
          </a:prstGeom>
        </p:spPr>
      </p:pic>
      <p:grpSp>
        <p:nvGrpSpPr>
          <p:cNvPr id="3" name="Group 2">
            <a:extLst>
              <a:ext uri="{FF2B5EF4-FFF2-40B4-BE49-F238E27FC236}">
                <a16:creationId xmlns:a16="http://schemas.microsoft.com/office/drawing/2014/main" id="{3C5883AE-DCD3-2D08-67E1-61F1DBF9FDA3}"/>
              </a:ext>
            </a:extLst>
          </p:cNvPr>
          <p:cNvGrpSpPr/>
          <p:nvPr/>
        </p:nvGrpSpPr>
        <p:grpSpPr>
          <a:xfrm>
            <a:off x="5884641" y="81244"/>
            <a:ext cx="3199792" cy="328432"/>
            <a:chOff x="5884641" y="81244"/>
            <a:chExt cx="3199792" cy="328432"/>
          </a:xfrm>
        </p:grpSpPr>
        <p:sp>
          <p:nvSpPr>
            <p:cNvPr id="2" name="TextBox 1">
              <a:extLst>
                <a:ext uri="{FF2B5EF4-FFF2-40B4-BE49-F238E27FC236}">
                  <a16:creationId xmlns:a16="http://schemas.microsoft.com/office/drawing/2014/main" id="{FDC157C8-5733-543D-0433-1C73A6B0F544}"/>
                </a:ext>
              </a:extLst>
            </p:cNvPr>
            <p:cNvSpPr txBox="1"/>
            <p:nvPr/>
          </p:nvSpPr>
          <p:spPr>
            <a:xfrm>
              <a:off x="6248400" y="118502"/>
              <a:ext cx="2836033" cy="253916"/>
            </a:xfrm>
            <a:prstGeom prst="rect">
              <a:avLst/>
            </a:prstGeom>
            <a:noFill/>
          </p:spPr>
          <p:txBody>
            <a:bodyPr wrap="none" rtlCol="0">
              <a:spAutoFit/>
            </a:bodyPr>
            <a:lstStyle/>
            <a:p>
              <a:r>
                <a:rPr lang="en-US" sz="1050" b="1" dirty="0">
                  <a:solidFill>
                    <a:schemeClr val="bg1">
                      <a:lumMod val="85000"/>
                    </a:schemeClr>
                  </a:solidFill>
                </a:rPr>
                <a:t>2024 Spring EPICS Collaboration Meeting</a:t>
              </a:r>
            </a:p>
          </p:txBody>
        </p:sp>
        <p:pic>
          <p:nvPicPr>
            <p:cNvPr id="1028" name="Picture 4">
              <a:extLst>
                <a:ext uri="{FF2B5EF4-FFF2-40B4-BE49-F238E27FC236}">
                  <a16:creationId xmlns:a16="http://schemas.microsoft.com/office/drawing/2014/main" id="{FE0C0B42-02A5-B5D5-5E04-71DDC4F6B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641" y="81244"/>
              <a:ext cx="363759" cy="3284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164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5BD7F-BB1C-B81F-AF74-AACA5349B762}"/>
              </a:ext>
            </a:extLst>
          </p:cNvPr>
          <p:cNvSpPr>
            <a:spLocks noGrp="1"/>
          </p:cNvSpPr>
          <p:nvPr>
            <p:ph type="sldNum" sz="quarter" idx="11"/>
          </p:nvPr>
        </p:nvSpPr>
        <p:spPr/>
        <p:txBody>
          <a:bodyPr/>
          <a:lstStyle/>
          <a:p>
            <a:fld id="{5BD36294-2849-48A8-8531-5354CF3095D2}" type="slidenum">
              <a:rPr lang="en-US" smtClean="0"/>
              <a:pPr/>
              <a:t>10</a:t>
            </a:fld>
            <a:endParaRPr lang="en-US" dirty="0"/>
          </a:p>
        </p:txBody>
      </p:sp>
      <p:sp>
        <p:nvSpPr>
          <p:cNvPr id="3" name="Title 2">
            <a:extLst>
              <a:ext uri="{FF2B5EF4-FFF2-40B4-BE49-F238E27FC236}">
                <a16:creationId xmlns:a16="http://schemas.microsoft.com/office/drawing/2014/main" id="{7AA083EE-B157-3AEE-8643-3AA748BEE290}"/>
              </a:ext>
            </a:extLst>
          </p:cNvPr>
          <p:cNvSpPr>
            <a:spLocks noGrp="1"/>
          </p:cNvSpPr>
          <p:nvPr>
            <p:ph type="title"/>
          </p:nvPr>
        </p:nvSpPr>
        <p:spPr/>
        <p:txBody>
          <a:bodyPr/>
          <a:lstStyle/>
          <a:p>
            <a:r>
              <a:rPr lang="en-US" dirty="0"/>
              <a:t>Modular Design and Standard Interface</a:t>
            </a:r>
          </a:p>
        </p:txBody>
      </p:sp>
      <p:sp>
        <p:nvSpPr>
          <p:cNvPr id="4" name="Content Placeholder 3">
            <a:extLst>
              <a:ext uri="{FF2B5EF4-FFF2-40B4-BE49-F238E27FC236}">
                <a16:creationId xmlns:a16="http://schemas.microsoft.com/office/drawing/2014/main" id="{62F84CB0-5B1C-C915-A041-9160FE738F16}"/>
              </a:ext>
            </a:extLst>
          </p:cNvPr>
          <p:cNvSpPr>
            <a:spLocks noGrp="1"/>
          </p:cNvSpPr>
          <p:nvPr>
            <p:ph sz="quarter" idx="14"/>
          </p:nvPr>
        </p:nvSpPr>
        <p:spPr/>
        <p:txBody>
          <a:bodyPr>
            <a:normAutofit/>
          </a:bodyPr>
          <a:lstStyle/>
          <a:p>
            <a:pPr marL="342900" indent="-342900">
              <a:buFont typeface="Wingdings" panose="05000000000000000000" pitchFamily="2" charset="2"/>
              <a:buChar char="q"/>
            </a:pPr>
            <a:r>
              <a:rPr lang="en-US" sz="1200" dirty="0"/>
              <a:t>Firmware and Software have been designed with the modular concepts</a:t>
            </a:r>
          </a:p>
          <a:p>
            <a:pPr marL="800100" lvl="1" indent="-342900">
              <a:buFont typeface="Wingdings" panose="05000000000000000000" pitchFamily="2" charset="2"/>
              <a:buChar char="§"/>
            </a:pPr>
            <a:r>
              <a:rPr lang="en-US" sz="1200" dirty="0"/>
              <a:t>Select and Reuse common firmware and software modules to develop the system</a:t>
            </a:r>
          </a:p>
          <a:p>
            <a:pPr marL="800100" lvl="1" indent="-342900">
              <a:buFont typeface="Wingdings" panose="05000000000000000000" pitchFamily="2" charset="2"/>
              <a:buChar char="§"/>
            </a:pPr>
            <a:r>
              <a:rPr lang="en-US" sz="1200" dirty="0"/>
              <a:t>Minimize new development </a:t>
            </a:r>
          </a:p>
          <a:p>
            <a:pPr marL="800100" lvl="1" indent="-342900">
              <a:buFont typeface="Wingdings" panose="05000000000000000000" pitchFamily="2" charset="2"/>
              <a:buChar char="§"/>
            </a:pPr>
            <a:r>
              <a:rPr lang="en-US" sz="1200" dirty="0"/>
              <a:t>Minimize potential bug and issues using proven modules</a:t>
            </a:r>
          </a:p>
          <a:p>
            <a:pPr marL="342900" indent="-342900">
              <a:buFont typeface="Wingdings" panose="05000000000000000000" pitchFamily="2" charset="2"/>
              <a:buChar char="q"/>
            </a:pPr>
            <a:r>
              <a:rPr lang="en-US" sz="1200" dirty="0"/>
              <a:t>Standard Interfaces</a:t>
            </a:r>
          </a:p>
          <a:p>
            <a:pPr marL="800100" lvl="1" indent="-342900">
              <a:buFont typeface="Wingdings" panose="05000000000000000000" pitchFamily="2" charset="2"/>
              <a:buChar char="§"/>
            </a:pPr>
            <a:r>
              <a:rPr lang="en-US" sz="1200" dirty="0">
                <a:solidFill>
                  <a:srgbClr val="0070C0"/>
                </a:solidFill>
              </a:rPr>
              <a:t>Common Platform Software (CPSW) </a:t>
            </a:r>
            <a:r>
              <a:rPr lang="en-US" sz="1200" dirty="0"/>
              <a:t>for between Firmware and Software Interface</a:t>
            </a:r>
          </a:p>
          <a:p>
            <a:pPr marL="1033463" lvl="2" indent="-342900">
              <a:buFont typeface="Courier New" panose="02070309020205020404" pitchFamily="49" charset="0"/>
              <a:buChar char="o"/>
            </a:pPr>
            <a:r>
              <a:rPr lang="en-US" sz="1200" dirty="0"/>
              <a:t>Abstract Firmware Register and Memory, </a:t>
            </a:r>
            <a:r>
              <a:rPr lang="en-US" sz="1200" dirty="0" err="1"/>
              <a:t>mmio</a:t>
            </a:r>
            <a:r>
              <a:rPr lang="en-US" sz="1200" dirty="0"/>
              <a:t> as directory hierarchy with path names</a:t>
            </a:r>
          </a:p>
          <a:p>
            <a:pPr marL="1033463" lvl="2" indent="-342900">
              <a:buFont typeface="Courier New" panose="02070309020205020404" pitchFamily="49" charset="0"/>
              <a:buChar char="o"/>
            </a:pPr>
            <a:r>
              <a:rPr lang="en-US" sz="1200" dirty="0"/>
              <a:t>Abstract large DRAM space and messages from the firmware to a stream interface</a:t>
            </a:r>
          </a:p>
          <a:p>
            <a:pPr marL="1033463" lvl="2" indent="-342900">
              <a:buFont typeface="Courier New" panose="02070309020205020404" pitchFamily="49" charset="0"/>
              <a:buChar char="o"/>
            </a:pPr>
            <a:r>
              <a:rPr lang="en-US" sz="1200" dirty="0"/>
              <a:t>Abstract communication details and hardware interface: </a:t>
            </a:r>
            <a:r>
              <a:rPr lang="en-US" sz="1200" dirty="0" err="1"/>
              <a:t>udp</a:t>
            </a:r>
            <a:r>
              <a:rPr lang="en-US" sz="1200" dirty="0"/>
              <a:t>/RSSI for ATCA HPS,  PCIe for Non-HPS,  software doesn’t need to recognize different hardware platform</a:t>
            </a:r>
          </a:p>
          <a:p>
            <a:pPr marL="1033463" lvl="2" indent="-342900">
              <a:buFont typeface="Courier New" panose="02070309020205020404" pitchFamily="49" charset="0"/>
              <a:buChar char="o"/>
            </a:pPr>
            <a:r>
              <a:rPr lang="en-US" sz="1200" dirty="0"/>
              <a:t>Firmware uses </a:t>
            </a:r>
            <a:r>
              <a:rPr lang="en-US" sz="1200" dirty="0" err="1"/>
              <a:t>yaml</a:t>
            </a:r>
            <a:r>
              <a:rPr lang="en-US" sz="1200" dirty="0"/>
              <a:t> files to describe </a:t>
            </a:r>
            <a:r>
              <a:rPr lang="en-US" sz="1200" dirty="0" err="1"/>
              <a:t>mmio</a:t>
            </a:r>
            <a:r>
              <a:rPr lang="en-US" sz="1200" dirty="0"/>
              <a:t> and stream interface details, software downloads the </a:t>
            </a:r>
            <a:r>
              <a:rPr lang="en-US" sz="1200" dirty="0" err="1"/>
              <a:t>yaml</a:t>
            </a:r>
            <a:r>
              <a:rPr lang="en-US" sz="1200" dirty="0"/>
              <a:t> files during initialization and learns about the firmware</a:t>
            </a:r>
          </a:p>
          <a:p>
            <a:pPr marL="800100" lvl="1" indent="-342900">
              <a:buFont typeface="Wingdings" panose="05000000000000000000" pitchFamily="2" charset="2"/>
              <a:buChar char="§"/>
            </a:pPr>
            <a:r>
              <a:rPr lang="en-US" sz="1200" dirty="0"/>
              <a:t>Using </a:t>
            </a:r>
            <a:r>
              <a:rPr lang="en-US" sz="1200" dirty="0" err="1">
                <a:solidFill>
                  <a:srgbClr val="0070C0"/>
                </a:solidFill>
              </a:rPr>
              <a:t>asyn</a:t>
            </a:r>
            <a:r>
              <a:rPr lang="en-US" sz="1200" dirty="0">
                <a:solidFill>
                  <a:srgbClr val="0070C0"/>
                </a:solidFill>
              </a:rPr>
              <a:t> port Driver </a:t>
            </a:r>
            <a:r>
              <a:rPr lang="en-US" sz="1200" dirty="0"/>
              <a:t>as standard PV interface</a:t>
            </a:r>
          </a:p>
          <a:p>
            <a:pPr marL="1033463" lvl="2" indent="-342900">
              <a:buFont typeface="Courier New" panose="02070309020205020404" pitchFamily="49" charset="0"/>
              <a:buChar char="o"/>
            </a:pPr>
            <a:r>
              <a:rPr lang="en-US" sz="1200" dirty="0"/>
              <a:t>Minimize development for the application driver (EPICS driver for application)</a:t>
            </a:r>
          </a:p>
          <a:p>
            <a:pPr marL="1033463" lvl="2" indent="-342900">
              <a:buFont typeface="Courier New" panose="02070309020205020404" pitchFamily="49" charset="0"/>
              <a:buChar char="o"/>
            </a:pPr>
            <a:r>
              <a:rPr lang="en-US" sz="1200" dirty="0"/>
              <a:t>Using proven code, Minimize potential bug</a:t>
            </a:r>
          </a:p>
          <a:p>
            <a:pPr marL="1033463" lvl="2" indent="-342900">
              <a:buFont typeface="Courier New" panose="02070309020205020404" pitchFamily="49" charset="0"/>
              <a:buChar char="o"/>
            </a:pPr>
            <a:r>
              <a:rPr lang="en-US" sz="1200" dirty="0"/>
              <a:t>No need to develop device support, short learning curve and less maintenance effort</a:t>
            </a:r>
          </a:p>
          <a:p>
            <a:pPr marL="1033463" lvl="2" indent="-342900">
              <a:buFont typeface="Wingdings" panose="05000000000000000000" pitchFamily="2" charset="2"/>
              <a:buChar char="q"/>
            </a:pPr>
            <a:endParaRPr lang="en-US" sz="1200" dirty="0"/>
          </a:p>
          <a:p>
            <a:endParaRPr lang="en-US" sz="1200" dirty="0"/>
          </a:p>
          <a:p>
            <a:endParaRPr lang="en-US" sz="1200" dirty="0"/>
          </a:p>
        </p:txBody>
      </p:sp>
    </p:spTree>
    <p:extLst>
      <p:ext uri="{BB962C8B-B14F-4D97-AF65-F5344CB8AC3E}">
        <p14:creationId xmlns:p14="http://schemas.microsoft.com/office/powerpoint/2010/main" val="148055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dirty="0" smtClean="0"/>
              <a:pPr/>
              <a:t>11</a:t>
            </a:fld>
            <a:endParaRPr lang="en-US" dirty="0"/>
          </a:p>
        </p:txBody>
      </p:sp>
      <p:sp>
        <p:nvSpPr>
          <p:cNvPr id="3" name="Title 2"/>
          <p:cNvSpPr>
            <a:spLocks noGrp="1"/>
          </p:cNvSpPr>
          <p:nvPr>
            <p:ph type="title"/>
          </p:nvPr>
        </p:nvSpPr>
        <p:spPr/>
        <p:txBody>
          <a:bodyPr/>
          <a:lstStyle/>
          <a:p>
            <a:r>
              <a:rPr lang="en-US" dirty="0">
                <a:latin typeface="Arial"/>
                <a:cs typeface="Arial"/>
              </a:rPr>
              <a:t>ATCA RF Common Platform Stack</a:t>
            </a:r>
            <a:endParaRPr lang="en-US" dirty="0"/>
          </a:p>
        </p:txBody>
      </p:sp>
      <p:sp>
        <p:nvSpPr>
          <p:cNvPr id="64" name="Right Brace 63"/>
          <p:cNvSpPr/>
          <p:nvPr/>
        </p:nvSpPr>
        <p:spPr>
          <a:xfrm rot="5400000">
            <a:off x="3200991" y="1981791"/>
            <a:ext cx="381000" cy="60186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p:cNvSpPr txBox="1"/>
          <p:nvPr/>
        </p:nvSpPr>
        <p:spPr>
          <a:xfrm>
            <a:off x="2625290" y="5152473"/>
            <a:ext cx="1489510" cy="461665"/>
          </a:xfrm>
          <a:prstGeom prst="rect">
            <a:avLst/>
          </a:prstGeom>
          <a:noFill/>
        </p:spPr>
        <p:txBody>
          <a:bodyPr wrap="none" rtlCol="0">
            <a:spAutoFit/>
          </a:bodyPr>
          <a:lstStyle/>
          <a:p>
            <a:r>
              <a:rPr lang="en-US" sz="1200" dirty="0"/>
              <a:t>Common Firmware</a:t>
            </a:r>
            <a:br>
              <a:rPr lang="en-US" sz="1200" dirty="0"/>
            </a:br>
            <a:r>
              <a:rPr lang="en-US" sz="1200" dirty="0"/>
              <a:t>Written in VHDL</a:t>
            </a:r>
          </a:p>
        </p:txBody>
      </p:sp>
      <p:sp>
        <p:nvSpPr>
          <p:cNvPr id="66" name="Right Brace 65"/>
          <p:cNvSpPr/>
          <p:nvPr/>
        </p:nvSpPr>
        <p:spPr>
          <a:xfrm>
            <a:off x="6477000" y="3429000"/>
            <a:ext cx="3810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6781800" y="3371671"/>
            <a:ext cx="2438400" cy="1200329"/>
          </a:xfrm>
          <a:prstGeom prst="rect">
            <a:avLst/>
          </a:prstGeom>
          <a:noFill/>
        </p:spPr>
        <p:txBody>
          <a:bodyPr wrap="square" rtlCol="0" anchor="t">
            <a:spAutoFit/>
          </a:bodyPr>
          <a:lstStyle/>
          <a:p>
            <a:r>
              <a:rPr lang="en-US" sz="1200" dirty="0"/>
              <a:t>Application Specific Firmware</a:t>
            </a:r>
            <a:br>
              <a:rPr lang="en-US" sz="1200" dirty="0"/>
            </a:br>
            <a:r>
              <a:rPr lang="en-US" sz="1200" dirty="0" err="1"/>
              <a:t>llrf_hls</a:t>
            </a:r>
            <a:r>
              <a:rPr lang="en-US" sz="1200" dirty="0"/>
              <a:t> firmware</a:t>
            </a:r>
          </a:p>
          <a:p>
            <a:pPr marL="171450" indent="-171450">
              <a:buFontTx/>
              <a:buChar char="-"/>
            </a:pPr>
            <a:r>
              <a:rPr lang="en-US" sz="1200" dirty="0"/>
              <a:t>Window average</a:t>
            </a:r>
          </a:p>
          <a:p>
            <a:pPr marL="171450" indent="-171450">
              <a:buFontTx/>
              <a:buChar char="-"/>
            </a:pPr>
            <a:r>
              <a:rPr lang="en-US" sz="1200" dirty="0"/>
              <a:t>Channel weighted</a:t>
            </a:r>
          </a:p>
          <a:p>
            <a:pPr marL="171450" indent="-171450">
              <a:buFontTx/>
              <a:buChar char="-"/>
            </a:pPr>
            <a:r>
              <a:rPr lang="en-US" sz="1200" dirty="0"/>
              <a:t>Phase/Amplitude Feedback</a:t>
            </a:r>
          </a:p>
          <a:p>
            <a:pPr marL="171450" indent="-171450">
              <a:buFontTx/>
              <a:buChar char="-"/>
            </a:pPr>
            <a:r>
              <a:rPr lang="en-US" sz="1200" dirty="0"/>
              <a:t>Baseband RF profile</a:t>
            </a:r>
          </a:p>
        </p:txBody>
      </p:sp>
      <p:grpSp>
        <p:nvGrpSpPr>
          <p:cNvPr id="7" name="Group 6"/>
          <p:cNvGrpSpPr/>
          <p:nvPr/>
        </p:nvGrpSpPr>
        <p:grpSpPr>
          <a:xfrm>
            <a:off x="1" y="1828801"/>
            <a:ext cx="6629400" cy="2965670"/>
            <a:chOff x="1" y="1828801"/>
            <a:chExt cx="6629400" cy="2965670"/>
          </a:xfrm>
        </p:grpSpPr>
        <p:pic>
          <p:nvPicPr>
            <p:cNvPr id="63" name="Picture 62"/>
            <p:cNvPicPr>
              <a:picLocks noChangeAspect="1"/>
            </p:cNvPicPr>
            <p:nvPr/>
          </p:nvPicPr>
          <p:blipFill>
            <a:blip r:embed="rId2"/>
            <a:stretch>
              <a:fillRect/>
            </a:stretch>
          </p:blipFill>
          <p:spPr>
            <a:xfrm>
              <a:off x="1" y="1828801"/>
              <a:ext cx="6629400" cy="2965670"/>
            </a:xfrm>
            <a:prstGeom prst="rect">
              <a:avLst/>
            </a:prstGeom>
          </p:spPr>
        </p:pic>
        <p:sp>
          <p:nvSpPr>
            <p:cNvPr id="4" name="Rectangle 3"/>
            <p:cNvSpPr/>
            <p:nvPr/>
          </p:nvSpPr>
          <p:spPr>
            <a:xfrm>
              <a:off x="4343400" y="2057400"/>
              <a:ext cx="1600200" cy="381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3685956" y="2052935"/>
              <a:ext cx="1981633" cy="400110"/>
            </a:xfrm>
            <a:prstGeom prst="rect">
              <a:avLst/>
            </a:prstGeom>
            <a:noFill/>
          </p:spPr>
          <p:txBody>
            <a:bodyPr wrap="none" rtlCol="0">
              <a:spAutoFit/>
            </a:bodyPr>
            <a:lstStyle/>
            <a:p>
              <a:r>
                <a:rPr lang="en-US" sz="1000" dirty="0">
                  <a:solidFill>
                    <a:srgbClr val="FFFFFF"/>
                  </a:solidFill>
                </a:rPr>
                <a:t>Application Specific Driver</a:t>
              </a:r>
              <a:br>
                <a:rPr lang="en-US" sz="1000" dirty="0">
                  <a:solidFill>
                    <a:srgbClr val="FFFFFF"/>
                  </a:solidFill>
                </a:rPr>
              </a:br>
              <a:r>
                <a:rPr lang="en-US" sz="1000" dirty="0" err="1">
                  <a:solidFill>
                    <a:srgbClr val="FFFFFF"/>
                  </a:solidFill>
                </a:rPr>
                <a:t>llrfHlsAsyn</a:t>
              </a:r>
              <a:r>
                <a:rPr lang="en-US" sz="1000" dirty="0">
                  <a:solidFill>
                    <a:srgbClr val="FFFFFF"/>
                  </a:solidFill>
                </a:rPr>
                <a:t> for LLRF Application</a:t>
              </a:r>
            </a:p>
          </p:txBody>
        </p:sp>
        <p:sp>
          <p:nvSpPr>
            <p:cNvPr id="6" name="TextBox 5"/>
            <p:cNvSpPr txBox="1"/>
            <p:nvPr/>
          </p:nvSpPr>
          <p:spPr>
            <a:xfrm>
              <a:off x="5541040" y="3581400"/>
              <a:ext cx="554960" cy="246221"/>
            </a:xfrm>
            <a:prstGeom prst="rect">
              <a:avLst/>
            </a:prstGeom>
            <a:noFill/>
          </p:spPr>
          <p:txBody>
            <a:bodyPr wrap="none" rtlCol="0">
              <a:spAutoFit/>
            </a:bodyPr>
            <a:lstStyle/>
            <a:p>
              <a:r>
                <a:rPr lang="en-US" sz="1000" dirty="0" err="1">
                  <a:solidFill>
                    <a:srgbClr val="FFFFFF"/>
                  </a:solidFill>
                </a:rPr>
                <a:t>llrf_hls</a:t>
              </a:r>
              <a:endParaRPr lang="en-US" sz="1000" dirty="0">
                <a:solidFill>
                  <a:srgbClr val="FFFFFF"/>
                </a:solidFill>
              </a:endParaRPr>
            </a:p>
          </p:txBody>
        </p:sp>
      </p:grpSp>
      <p:pic>
        <p:nvPicPr>
          <p:cNvPr id="9" name="Picture 8" descr="Download Green Arrow File HQ PNG Image | FreePNGIm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422208">
            <a:off x="911651" y="1653032"/>
            <a:ext cx="609601" cy="372662"/>
          </a:xfrm>
          <a:prstGeom prst="rect">
            <a:avLst/>
          </a:prstGeom>
        </p:spPr>
      </p:pic>
    </p:spTree>
    <p:extLst>
      <p:ext uri="{BB962C8B-B14F-4D97-AF65-F5344CB8AC3E}">
        <p14:creationId xmlns:p14="http://schemas.microsoft.com/office/powerpoint/2010/main" val="381114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12</a:t>
            </a:fld>
            <a:endParaRPr lang="en-US"/>
          </a:p>
        </p:txBody>
      </p:sp>
      <p:sp>
        <p:nvSpPr>
          <p:cNvPr id="3" name="Title 2"/>
          <p:cNvSpPr>
            <a:spLocks noGrp="1"/>
          </p:cNvSpPr>
          <p:nvPr>
            <p:ph type="title"/>
          </p:nvPr>
        </p:nvSpPr>
        <p:spPr/>
        <p:txBody>
          <a:bodyPr/>
          <a:lstStyle/>
          <a:p>
            <a:r>
              <a:rPr lang="en-US" dirty="0"/>
              <a:t>Software Stacks </a:t>
            </a:r>
            <a:r>
              <a:rPr lang="en-US"/>
              <a:t>for modularization</a:t>
            </a:r>
            <a:endParaRPr lang="en-US" dirty="0"/>
          </a:p>
        </p:txBody>
      </p:sp>
      <p:sp>
        <p:nvSpPr>
          <p:cNvPr id="4" name="Rectangle 3"/>
          <p:cNvSpPr/>
          <p:nvPr/>
        </p:nvSpPr>
        <p:spPr>
          <a:xfrm>
            <a:off x="1278393" y="6000115"/>
            <a:ext cx="7865607" cy="4312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78393" y="5246824"/>
            <a:ext cx="7865607" cy="43125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41316" y="6031077"/>
            <a:ext cx="930063" cy="307777"/>
          </a:xfrm>
          <a:prstGeom prst="rect">
            <a:avLst/>
          </a:prstGeom>
          <a:noFill/>
        </p:spPr>
        <p:txBody>
          <a:bodyPr wrap="none" rtlCol="0">
            <a:spAutoFit/>
          </a:bodyPr>
          <a:lstStyle/>
          <a:p>
            <a:r>
              <a:rPr lang="en-US" sz="1400" dirty="0">
                <a:solidFill>
                  <a:schemeClr val="bg1"/>
                </a:solidFill>
              </a:rPr>
              <a:t>Firmware</a:t>
            </a:r>
          </a:p>
        </p:txBody>
      </p:sp>
      <p:sp>
        <p:nvSpPr>
          <p:cNvPr id="7" name="TextBox 6"/>
          <p:cNvSpPr txBox="1"/>
          <p:nvPr/>
        </p:nvSpPr>
        <p:spPr>
          <a:xfrm>
            <a:off x="3846279" y="5312613"/>
            <a:ext cx="1478290" cy="307777"/>
          </a:xfrm>
          <a:prstGeom prst="rect">
            <a:avLst/>
          </a:prstGeom>
          <a:noFill/>
        </p:spPr>
        <p:txBody>
          <a:bodyPr wrap="none" rtlCol="0">
            <a:spAutoFit/>
          </a:bodyPr>
          <a:lstStyle/>
          <a:p>
            <a:r>
              <a:rPr lang="en-US" sz="1400" dirty="0" err="1">
                <a:solidFill>
                  <a:schemeClr val="bg1"/>
                </a:solidFill>
              </a:rPr>
              <a:t>cpsw</a:t>
            </a:r>
            <a:r>
              <a:rPr lang="en-US" sz="1400" dirty="0">
                <a:solidFill>
                  <a:schemeClr val="bg1"/>
                </a:solidFill>
              </a:rPr>
              <a:t>/framework</a:t>
            </a:r>
          </a:p>
        </p:txBody>
      </p:sp>
      <p:sp>
        <p:nvSpPr>
          <p:cNvPr id="8" name="Rectangle 7"/>
          <p:cNvSpPr/>
          <p:nvPr/>
        </p:nvSpPr>
        <p:spPr>
          <a:xfrm>
            <a:off x="4976279" y="4723049"/>
            <a:ext cx="871519" cy="43125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88528" y="4723049"/>
            <a:ext cx="2134896" cy="43125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76913" y="4752264"/>
            <a:ext cx="1268296" cy="307777"/>
          </a:xfrm>
          <a:prstGeom prst="rect">
            <a:avLst/>
          </a:prstGeom>
          <a:noFill/>
        </p:spPr>
        <p:txBody>
          <a:bodyPr wrap="none" rtlCol="0">
            <a:spAutoFit/>
          </a:bodyPr>
          <a:lstStyle/>
          <a:p>
            <a:r>
              <a:rPr lang="en-US" sz="1400" dirty="0">
                <a:solidFill>
                  <a:schemeClr val="bg1"/>
                </a:solidFill>
              </a:rPr>
              <a:t>timing/</a:t>
            </a:r>
            <a:r>
              <a:rPr lang="en-US" sz="1400" dirty="0" err="1">
                <a:solidFill>
                  <a:schemeClr val="bg1"/>
                </a:solidFill>
              </a:rPr>
              <a:t>hpsTpr</a:t>
            </a:r>
            <a:endParaRPr lang="en-US" sz="1400" dirty="0">
              <a:solidFill>
                <a:schemeClr val="bg1"/>
              </a:solidFill>
            </a:endParaRPr>
          </a:p>
        </p:txBody>
      </p:sp>
      <p:sp>
        <p:nvSpPr>
          <p:cNvPr id="13" name="TextBox 12"/>
          <p:cNvSpPr txBox="1"/>
          <p:nvPr/>
        </p:nvSpPr>
        <p:spPr>
          <a:xfrm>
            <a:off x="5076433" y="4774036"/>
            <a:ext cx="771365" cy="307777"/>
          </a:xfrm>
          <a:prstGeom prst="rect">
            <a:avLst/>
          </a:prstGeom>
          <a:noFill/>
        </p:spPr>
        <p:txBody>
          <a:bodyPr wrap="none" rtlCol="0">
            <a:spAutoFit/>
          </a:bodyPr>
          <a:lstStyle/>
          <a:p>
            <a:r>
              <a:rPr lang="en-US" sz="1400" dirty="0" err="1">
                <a:solidFill>
                  <a:schemeClr val="bg1"/>
                </a:solidFill>
              </a:rPr>
              <a:t>rf</a:t>
            </a:r>
            <a:r>
              <a:rPr lang="en-US" sz="1400" dirty="0">
                <a:solidFill>
                  <a:schemeClr val="bg1"/>
                </a:solidFill>
              </a:rPr>
              <a:t>/</a:t>
            </a:r>
            <a:r>
              <a:rPr lang="en-US" sz="1400" dirty="0" err="1">
                <a:solidFill>
                  <a:schemeClr val="bg1"/>
                </a:solidFill>
              </a:rPr>
              <a:t>llrfLib</a:t>
            </a:r>
            <a:endParaRPr lang="en-US" sz="1400" dirty="0">
              <a:solidFill>
                <a:schemeClr val="bg1"/>
              </a:solidFill>
            </a:endParaRPr>
          </a:p>
        </p:txBody>
      </p:sp>
      <p:sp>
        <p:nvSpPr>
          <p:cNvPr id="16" name="Rectangle 15"/>
          <p:cNvSpPr/>
          <p:nvPr/>
        </p:nvSpPr>
        <p:spPr>
          <a:xfrm>
            <a:off x="1999119" y="2571406"/>
            <a:ext cx="643848" cy="2019841"/>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Rectangle 16"/>
          <p:cNvSpPr/>
          <p:nvPr/>
        </p:nvSpPr>
        <p:spPr>
          <a:xfrm>
            <a:off x="1988528" y="1671380"/>
            <a:ext cx="643848" cy="815953"/>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Rectangle 17"/>
          <p:cNvSpPr/>
          <p:nvPr/>
        </p:nvSpPr>
        <p:spPr>
          <a:xfrm>
            <a:off x="2739349" y="2571405"/>
            <a:ext cx="643848" cy="201984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p:cNvSpPr/>
          <p:nvPr/>
        </p:nvSpPr>
        <p:spPr>
          <a:xfrm>
            <a:off x="2739349" y="1671380"/>
            <a:ext cx="643848" cy="84233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Rectangle 19"/>
          <p:cNvSpPr/>
          <p:nvPr/>
        </p:nvSpPr>
        <p:spPr>
          <a:xfrm>
            <a:off x="3332184" y="3553097"/>
            <a:ext cx="791240" cy="103815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Rectangle 20"/>
          <p:cNvSpPr/>
          <p:nvPr/>
        </p:nvSpPr>
        <p:spPr>
          <a:xfrm>
            <a:off x="4072413" y="3553097"/>
            <a:ext cx="854323" cy="45764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Rectangle 21"/>
          <p:cNvSpPr/>
          <p:nvPr/>
        </p:nvSpPr>
        <p:spPr>
          <a:xfrm>
            <a:off x="3454694" y="2567965"/>
            <a:ext cx="790651" cy="892613"/>
          </a:xfrm>
          <a:prstGeom prst="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Rectangle 22"/>
          <p:cNvSpPr/>
          <p:nvPr/>
        </p:nvSpPr>
        <p:spPr>
          <a:xfrm>
            <a:off x="4196165" y="2996488"/>
            <a:ext cx="388812" cy="457642"/>
          </a:xfrm>
          <a:prstGeom prst="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Rectangle 23"/>
          <p:cNvSpPr/>
          <p:nvPr/>
        </p:nvSpPr>
        <p:spPr>
          <a:xfrm>
            <a:off x="3454693" y="1679372"/>
            <a:ext cx="765115" cy="842334"/>
          </a:xfrm>
          <a:prstGeom prst="rect">
            <a:avLst/>
          </a:prstGeom>
          <a:solidFill>
            <a:schemeClr val="accent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Rectangle 24"/>
          <p:cNvSpPr/>
          <p:nvPr/>
        </p:nvSpPr>
        <p:spPr>
          <a:xfrm>
            <a:off x="4986816" y="2567965"/>
            <a:ext cx="965407" cy="2022401"/>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ectangle 25"/>
          <p:cNvSpPr/>
          <p:nvPr/>
        </p:nvSpPr>
        <p:spPr>
          <a:xfrm>
            <a:off x="4316842" y="2567965"/>
            <a:ext cx="735654" cy="336005"/>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Rectangle 26"/>
          <p:cNvSpPr/>
          <p:nvPr/>
        </p:nvSpPr>
        <p:spPr>
          <a:xfrm>
            <a:off x="4684669" y="2843294"/>
            <a:ext cx="388812" cy="610835"/>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Rectangle 27"/>
          <p:cNvSpPr/>
          <p:nvPr/>
        </p:nvSpPr>
        <p:spPr>
          <a:xfrm>
            <a:off x="4316843" y="1679372"/>
            <a:ext cx="1635380" cy="807961"/>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30" name="Straight Connector 29"/>
          <p:cNvCxnSpPr/>
          <p:nvPr/>
        </p:nvCxnSpPr>
        <p:spPr>
          <a:xfrm flipV="1">
            <a:off x="235131" y="5869577"/>
            <a:ext cx="8320261" cy="870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48187" y="4628614"/>
            <a:ext cx="8320261" cy="870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a:off x="749764" y="5928569"/>
            <a:ext cx="522515" cy="28717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10800000">
            <a:off x="749763" y="5557262"/>
            <a:ext cx="522515" cy="28717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0" y="5866546"/>
            <a:ext cx="867545" cy="461665"/>
          </a:xfrm>
          <a:prstGeom prst="rect">
            <a:avLst/>
          </a:prstGeom>
          <a:noFill/>
        </p:spPr>
        <p:txBody>
          <a:bodyPr wrap="none" rtlCol="0">
            <a:spAutoFit/>
          </a:bodyPr>
          <a:lstStyle/>
          <a:p>
            <a:r>
              <a:rPr lang="en-US" sz="1200" dirty="0">
                <a:solidFill>
                  <a:schemeClr val="bg1">
                    <a:lumMod val="65000"/>
                  </a:schemeClr>
                </a:solidFill>
              </a:rPr>
              <a:t>Firmware/</a:t>
            </a:r>
          </a:p>
          <a:p>
            <a:r>
              <a:rPr lang="en-US" sz="1200" dirty="0">
                <a:solidFill>
                  <a:schemeClr val="bg1">
                    <a:lumMod val="65000"/>
                  </a:schemeClr>
                </a:solidFill>
              </a:rPr>
              <a:t>Hardware</a:t>
            </a:r>
          </a:p>
        </p:txBody>
      </p:sp>
      <p:sp>
        <p:nvSpPr>
          <p:cNvPr id="35" name="TextBox 34"/>
          <p:cNvSpPr txBox="1"/>
          <p:nvPr/>
        </p:nvSpPr>
        <p:spPr>
          <a:xfrm>
            <a:off x="45276" y="5644470"/>
            <a:ext cx="790601" cy="276999"/>
          </a:xfrm>
          <a:prstGeom prst="rect">
            <a:avLst/>
          </a:prstGeom>
          <a:noFill/>
        </p:spPr>
        <p:txBody>
          <a:bodyPr wrap="none" rtlCol="0">
            <a:spAutoFit/>
          </a:bodyPr>
          <a:lstStyle/>
          <a:p>
            <a:r>
              <a:rPr lang="en-US" sz="1200" dirty="0">
                <a:solidFill>
                  <a:schemeClr val="bg1">
                    <a:lumMod val="65000"/>
                  </a:schemeClr>
                </a:solidFill>
              </a:rPr>
              <a:t>Software</a:t>
            </a:r>
          </a:p>
        </p:txBody>
      </p:sp>
      <p:sp>
        <p:nvSpPr>
          <p:cNvPr id="36" name="TextBox 35"/>
          <p:cNvSpPr txBox="1"/>
          <p:nvPr/>
        </p:nvSpPr>
        <p:spPr>
          <a:xfrm>
            <a:off x="-76200" y="1671381"/>
            <a:ext cx="1500262" cy="276999"/>
          </a:xfrm>
          <a:prstGeom prst="rect">
            <a:avLst/>
          </a:prstGeom>
          <a:noFill/>
        </p:spPr>
        <p:txBody>
          <a:bodyPr wrap="square" rtlCol="0">
            <a:spAutoFit/>
          </a:bodyPr>
          <a:lstStyle/>
          <a:p>
            <a:r>
              <a:rPr lang="en-US" sz="1200" dirty="0"/>
              <a:t>EPICS Databases</a:t>
            </a:r>
          </a:p>
        </p:txBody>
      </p:sp>
      <p:sp>
        <p:nvSpPr>
          <p:cNvPr id="37" name="Rectangle 36"/>
          <p:cNvSpPr/>
          <p:nvPr/>
        </p:nvSpPr>
        <p:spPr>
          <a:xfrm>
            <a:off x="5914111" y="3460578"/>
            <a:ext cx="1152808" cy="693407"/>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TextBox 37"/>
          <p:cNvSpPr txBox="1"/>
          <p:nvPr/>
        </p:nvSpPr>
        <p:spPr>
          <a:xfrm>
            <a:off x="-31070" y="2571672"/>
            <a:ext cx="1361010" cy="276999"/>
          </a:xfrm>
          <a:prstGeom prst="rect">
            <a:avLst/>
          </a:prstGeom>
          <a:noFill/>
        </p:spPr>
        <p:txBody>
          <a:bodyPr wrap="square" rtlCol="0">
            <a:spAutoFit/>
          </a:bodyPr>
          <a:lstStyle/>
          <a:p>
            <a:r>
              <a:rPr lang="en-US" sz="1200" dirty="0"/>
              <a:t>EPICS Modules</a:t>
            </a:r>
          </a:p>
        </p:txBody>
      </p:sp>
      <p:sp>
        <p:nvSpPr>
          <p:cNvPr id="39" name="Rectangle 38"/>
          <p:cNvSpPr/>
          <p:nvPr/>
        </p:nvSpPr>
        <p:spPr>
          <a:xfrm>
            <a:off x="6012303" y="2582226"/>
            <a:ext cx="1054616" cy="813571"/>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Rectangle 39"/>
          <p:cNvSpPr/>
          <p:nvPr/>
        </p:nvSpPr>
        <p:spPr>
          <a:xfrm>
            <a:off x="6012304" y="1679372"/>
            <a:ext cx="1054616" cy="830361"/>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TextBox 41"/>
          <p:cNvSpPr txBox="1"/>
          <p:nvPr/>
        </p:nvSpPr>
        <p:spPr>
          <a:xfrm>
            <a:off x="-62288" y="4674690"/>
            <a:ext cx="1361010" cy="276999"/>
          </a:xfrm>
          <a:prstGeom prst="rect">
            <a:avLst/>
          </a:prstGeom>
          <a:noFill/>
        </p:spPr>
        <p:txBody>
          <a:bodyPr wrap="square" rtlCol="0">
            <a:spAutoFit/>
          </a:bodyPr>
          <a:lstStyle/>
          <a:p>
            <a:r>
              <a:rPr lang="en-US" sz="1200" dirty="0"/>
              <a:t>API (non-epics)</a:t>
            </a:r>
          </a:p>
        </p:txBody>
      </p:sp>
      <p:sp>
        <p:nvSpPr>
          <p:cNvPr id="45" name="TextBox 44"/>
          <p:cNvSpPr txBox="1"/>
          <p:nvPr/>
        </p:nvSpPr>
        <p:spPr>
          <a:xfrm rot="5400000">
            <a:off x="1845548" y="3424201"/>
            <a:ext cx="952248" cy="307777"/>
          </a:xfrm>
          <a:prstGeom prst="rect">
            <a:avLst/>
          </a:prstGeom>
          <a:noFill/>
        </p:spPr>
        <p:txBody>
          <a:bodyPr wrap="none" rtlCol="0">
            <a:spAutoFit/>
          </a:bodyPr>
          <a:lstStyle/>
          <a:p>
            <a:r>
              <a:rPr lang="en-US" sz="1400" dirty="0" err="1">
                <a:solidFill>
                  <a:schemeClr val="bg1"/>
                </a:solidFill>
              </a:rPr>
              <a:t>tprTrigger</a:t>
            </a:r>
            <a:endParaRPr lang="en-US" sz="1400" dirty="0">
              <a:solidFill>
                <a:schemeClr val="bg1"/>
              </a:solidFill>
            </a:endParaRPr>
          </a:p>
        </p:txBody>
      </p:sp>
      <p:sp>
        <p:nvSpPr>
          <p:cNvPr id="46" name="TextBox 45"/>
          <p:cNvSpPr txBox="1"/>
          <p:nvPr/>
        </p:nvSpPr>
        <p:spPr>
          <a:xfrm rot="5400000">
            <a:off x="1823772" y="1831667"/>
            <a:ext cx="952248" cy="523220"/>
          </a:xfrm>
          <a:prstGeom prst="rect">
            <a:avLst/>
          </a:prstGeom>
          <a:noFill/>
        </p:spPr>
        <p:txBody>
          <a:bodyPr wrap="none" rtlCol="0">
            <a:spAutoFit/>
          </a:bodyPr>
          <a:lstStyle/>
          <a:p>
            <a:r>
              <a:rPr lang="en-US" sz="1400" dirty="0" err="1">
                <a:solidFill>
                  <a:schemeClr val="bg1"/>
                </a:solidFill>
              </a:rPr>
              <a:t>tprTrigger</a:t>
            </a:r>
            <a:endParaRPr lang="en-US" sz="1400" dirty="0">
              <a:solidFill>
                <a:schemeClr val="bg1"/>
              </a:solidFill>
            </a:endParaRPr>
          </a:p>
          <a:p>
            <a:r>
              <a:rPr lang="en-US" sz="1400" dirty="0" err="1">
                <a:solidFill>
                  <a:schemeClr val="bg1"/>
                </a:solidFill>
              </a:rPr>
              <a:t>db</a:t>
            </a:r>
            <a:endParaRPr lang="en-US" sz="1400" dirty="0">
              <a:solidFill>
                <a:schemeClr val="bg1"/>
              </a:solidFill>
            </a:endParaRPr>
          </a:p>
        </p:txBody>
      </p:sp>
      <p:sp>
        <p:nvSpPr>
          <p:cNvPr id="47" name="TextBox 46"/>
          <p:cNvSpPr txBox="1"/>
          <p:nvPr/>
        </p:nvSpPr>
        <p:spPr>
          <a:xfrm>
            <a:off x="2960244" y="3659332"/>
            <a:ext cx="970137" cy="307777"/>
          </a:xfrm>
          <a:prstGeom prst="rect">
            <a:avLst/>
          </a:prstGeom>
          <a:noFill/>
        </p:spPr>
        <p:txBody>
          <a:bodyPr wrap="none" rtlCol="0">
            <a:spAutoFit/>
          </a:bodyPr>
          <a:lstStyle/>
          <a:p>
            <a:r>
              <a:rPr lang="en-US" sz="1400" dirty="0" err="1">
                <a:solidFill>
                  <a:schemeClr val="bg1"/>
                </a:solidFill>
              </a:rPr>
              <a:t>tprPattern</a:t>
            </a:r>
            <a:endParaRPr lang="en-US" sz="1400" dirty="0">
              <a:solidFill>
                <a:schemeClr val="bg1"/>
              </a:solidFill>
            </a:endParaRPr>
          </a:p>
        </p:txBody>
      </p:sp>
      <p:sp>
        <p:nvSpPr>
          <p:cNvPr id="48" name="TextBox 47"/>
          <p:cNvSpPr txBox="1"/>
          <p:nvPr/>
        </p:nvSpPr>
        <p:spPr>
          <a:xfrm rot="5400000">
            <a:off x="2546580" y="1866494"/>
            <a:ext cx="970137" cy="523220"/>
          </a:xfrm>
          <a:prstGeom prst="rect">
            <a:avLst/>
          </a:prstGeom>
          <a:noFill/>
        </p:spPr>
        <p:txBody>
          <a:bodyPr wrap="none" rtlCol="0">
            <a:spAutoFit/>
          </a:bodyPr>
          <a:lstStyle/>
          <a:p>
            <a:r>
              <a:rPr lang="en-US" sz="1400" dirty="0" err="1">
                <a:solidFill>
                  <a:schemeClr val="bg1"/>
                </a:solidFill>
              </a:rPr>
              <a:t>tprPattern</a:t>
            </a:r>
            <a:endParaRPr lang="en-US" sz="1400" dirty="0">
              <a:solidFill>
                <a:schemeClr val="bg1"/>
              </a:solidFill>
            </a:endParaRPr>
          </a:p>
          <a:p>
            <a:r>
              <a:rPr lang="en-US" sz="1400" dirty="0" err="1">
                <a:solidFill>
                  <a:schemeClr val="bg1"/>
                </a:solidFill>
              </a:rPr>
              <a:t>db</a:t>
            </a:r>
            <a:endParaRPr lang="en-US" sz="1400" dirty="0">
              <a:solidFill>
                <a:schemeClr val="bg1"/>
              </a:solidFill>
            </a:endParaRPr>
          </a:p>
        </p:txBody>
      </p:sp>
      <p:sp>
        <p:nvSpPr>
          <p:cNvPr id="49" name="TextBox 48"/>
          <p:cNvSpPr txBox="1"/>
          <p:nvPr/>
        </p:nvSpPr>
        <p:spPr>
          <a:xfrm>
            <a:off x="3495827" y="3045376"/>
            <a:ext cx="881973" cy="307777"/>
          </a:xfrm>
          <a:prstGeom prst="rect">
            <a:avLst/>
          </a:prstGeom>
          <a:noFill/>
        </p:spPr>
        <p:txBody>
          <a:bodyPr wrap="none" rtlCol="0">
            <a:spAutoFit/>
          </a:bodyPr>
          <a:lstStyle/>
          <a:p>
            <a:r>
              <a:rPr lang="en-US" sz="1400" dirty="0" err="1">
                <a:solidFill>
                  <a:schemeClr val="bg1"/>
                </a:solidFill>
              </a:rPr>
              <a:t>BsaCore</a:t>
            </a:r>
            <a:endParaRPr lang="en-US" sz="1400" dirty="0">
              <a:solidFill>
                <a:schemeClr val="bg1"/>
              </a:solidFill>
            </a:endParaRPr>
          </a:p>
        </p:txBody>
      </p:sp>
      <p:sp>
        <p:nvSpPr>
          <p:cNvPr id="50" name="TextBox 49"/>
          <p:cNvSpPr txBox="1"/>
          <p:nvPr/>
        </p:nvSpPr>
        <p:spPr>
          <a:xfrm>
            <a:off x="3402912" y="1764234"/>
            <a:ext cx="910186" cy="738664"/>
          </a:xfrm>
          <a:prstGeom prst="rect">
            <a:avLst/>
          </a:prstGeom>
          <a:noFill/>
        </p:spPr>
        <p:txBody>
          <a:bodyPr wrap="none" rtlCol="0">
            <a:spAutoFit/>
          </a:bodyPr>
          <a:lstStyle/>
          <a:p>
            <a:r>
              <a:rPr lang="en-US" sz="1400" dirty="0">
                <a:solidFill>
                  <a:schemeClr val="bg1"/>
                </a:solidFill>
              </a:rPr>
              <a:t>BSA</a:t>
            </a:r>
          </a:p>
          <a:p>
            <a:r>
              <a:rPr lang="en-US" sz="1400" dirty="0">
                <a:solidFill>
                  <a:schemeClr val="bg1"/>
                </a:solidFill>
              </a:rPr>
              <a:t>Db</a:t>
            </a:r>
            <a:br>
              <a:rPr lang="en-US" sz="1400" dirty="0">
                <a:solidFill>
                  <a:schemeClr val="bg1"/>
                </a:solidFill>
              </a:rPr>
            </a:br>
            <a:r>
              <a:rPr lang="en-US" sz="1400" dirty="0">
                <a:solidFill>
                  <a:schemeClr val="bg1"/>
                </a:solidFill>
              </a:rPr>
              <a:t>Template</a:t>
            </a:r>
          </a:p>
        </p:txBody>
      </p:sp>
      <p:sp>
        <p:nvSpPr>
          <p:cNvPr id="51" name="TextBox 50"/>
          <p:cNvSpPr txBox="1"/>
          <p:nvPr/>
        </p:nvSpPr>
        <p:spPr>
          <a:xfrm>
            <a:off x="5303657" y="3680931"/>
            <a:ext cx="841897" cy="307777"/>
          </a:xfrm>
          <a:prstGeom prst="rect">
            <a:avLst/>
          </a:prstGeom>
          <a:noFill/>
        </p:spPr>
        <p:txBody>
          <a:bodyPr wrap="none" rtlCol="0">
            <a:spAutoFit/>
          </a:bodyPr>
          <a:lstStyle/>
          <a:p>
            <a:r>
              <a:rPr lang="en-US" sz="1400" dirty="0" err="1">
                <a:solidFill>
                  <a:schemeClr val="bg1"/>
                </a:solidFill>
              </a:rPr>
              <a:t>cpswLlrf</a:t>
            </a:r>
            <a:endParaRPr lang="en-US" sz="1400" dirty="0">
              <a:solidFill>
                <a:schemeClr val="bg1"/>
              </a:solidFill>
            </a:endParaRPr>
          </a:p>
        </p:txBody>
      </p:sp>
      <p:sp>
        <p:nvSpPr>
          <p:cNvPr id="52" name="TextBox 51"/>
          <p:cNvSpPr txBox="1"/>
          <p:nvPr/>
        </p:nvSpPr>
        <p:spPr>
          <a:xfrm>
            <a:off x="6107256" y="2718808"/>
            <a:ext cx="801823" cy="307777"/>
          </a:xfrm>
          <a:prstGeom prst="rect">
            <a:avLst/>
          </a:prstGeom>
          <a:noFill/>
        </p:spPr>
        <p:txBody>
          <a:bodyPr wrap="none" rtlCol="0">
            <a:spAutoFit/>
          </a:bodyPr>
          <a:lstStyle/>
          <a:p>
            <a:r>
              <a:rPr lang="en-US" sz="1400" dirty="0" err="1">
                <a:solidFill>
                  <a:schemeClr val="bg1"/>
                </a:solidFill>
              </a:rPr>
              <a:t>LlrfProc</a:t>
            </a:r>
            <a:endParaRPr lang="en-US" sz="1400" dirty="0">
              <a:solidFill>
                <a:schemeClr val="bg1"/>
              </a:solidFill>
            </a:endParaRPr>
          </a:p>
        </p:txBody>
      </p:sp>
      <p:sp>
        <p:nvSpPr>
          <p:cNvPr id="53" name="TextBox 52"/>
          <p:cNvSpPr txBox="1"/>
          <p:nvPr/>
        </p:nvSpPr>
        <p:spPr>
          <a:xfrm>
            <a:off x="5942930" y="1782636"/>
            <a:ext cx="1200970" cy="523220"/>
          </a:xfrm>
          <a:prstGeom prst="rect">
            <a:avLst/>
          </a:prstGeom>
          <a:noFill/>
        </p:spPr>
        <p:txBody>
          <a:bodyPr wrap="none" rtlCol="0">
            <a:spAutoFit/>
          </a:bodyPr>
          <a:lstStyle/>
          <a:p>
            <a:r>
              <a:rPr lang="en-US" sz="1400" dirty="0" err="1">
                <a:solidFill>
                  <a:schemeClr val="bg1"/>
                </a:solidFill>
              </a:rPr>
              <a:t>LlrfProc</a:t>
            </a:r>
            <a:endParaRPr lang="en-US" sz="1400" dirty="0">
              <a:solidFill>
                <a:schemeClr val="bg1"/>
              </a:solidFill>
            </a:endParaRPr>
          </a:p>
          <a:p>
            <a:r>
              <a:rPr lang="en-US" sz="1400" dirty="0">
                <a:solidFill>
                  <a:schemeClr val="bg1"/>
                </a:solidFill>
              </a:rPr>
              <a:t>Db Template</a:t>
            </a:r>
          </a:p>
        </p:txBody>
      </p:sp>
      <p:sp>
        <p:nvSpPr>
          <p:cNvPr id="54" name="TextBox 53"/>
          <p:cNvSpPr txBox="1"/>
          <p:nvPr/>
        </p:nvSpPr>
        <p:spPr>
          <a:xfrm>
            <a:off x="4562619" y="1769565"/>
            <a:ext cx="1185837" cy="523220"/>
          </a:xfrm>
          <a:prstGeom prst="rect">
            <a:avLst/>
          </a:prstGeom>
          <a:noFill/>
        </p:spPr>
        <p:txBody>
          <a:bodyPr wrap="none" rtlCol="0">
            <a:spAutoFit/>
          </a:bodyPr>
          <a:lstStyle/>
          <a:p>
            <a:r>
              <a:rPr lang="en-US" sz="1400" dirty="0" err="1">
                <a:solidFill>
                  <a:schemeClr val="bg1"/>
                </a:solidFill>
              </a:rPr>
              <a:t>cpswLlrf</a:t>
            </a:r>
            <a:endParaRPr lang="en-US" sz="1400" dirty="0">
              <a:solidFill>
                <a:schemeClr val="bg1"/>
              </a:solidFill>
            </a:endParaRPr>
          </a:p>
          <a:p>
            <a:r>
              <a:rPr lang="en-US" sz="1400" dirty="0">
                <a:solidFill>
                  <a:schemeClr val="bg1"/>
                </a:solidFill>
              </a:rPr>
              <a:t>Db Template</a:t>
            </a:r>
          </a:p>
        </p:txBody>
      </p:sp>
      <p:sp>
        <p:nvSpPr>
          <p:cNvPr id="55" name="Rectangle 54"/>
          <p:cNvSpPr/>
          <p:nvPr/>
        </p:nvSpPr>
        <p:spPr>
          <a:xfrm>
            <a:off x="5929865" y="4718691"/>
            <a:ext cx="1137054" cy="43125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012601" y="4700852"/>
            <a:ext cx="1054318" cy="430887"/>
          </a:xfrm>
          <a:prstGeom prst="rect">
            <a:avLst/>
          </a:prstGeom>
          <a:noFill/>
        </p:spPr>
        <p:txBody>
          <a:bodyPr wrap="square" rtlCol="0">
            <a:spAutoFit/>
          </a:bodyPr>
          <a:lstStyle/>
          <a:p>
            <a:r>
              <a:rPr lang="en-US" sz="1100" dirty="0" err="1">
                <a:solidFill>
                  <a:schemeClr val="bg1"/>
                </a:solidFill>
              </a:rPr>
              <a:t>rf</a:t>
            </a:r>
            <a:r>
              <a:rPr lang="en-US" sz="1100" dirty="0">
                <a:solidFill>
                  <a:schemeClr val="bg1"/>
                </a:solidFill>
              </a:rPr>
              <a:t>/</a:t>
            </a:r>
            <a:br>
              <a:rPr lang="en-US" sz="1100" dirty="0">
                <a:solidFill>
                  <a:schemeClr val="bg1"/>
                </a:solidFill>
              </a:rPr>
            </a:br>
            <a:r>
              <a:rPr lang="en-US" sz="1100" dirty="0" err="1">
                <a:solidFill>
                  <a:schemeClr val="bg1"/>
                </a:solidFill>
              </a:rPr>
              <a:t>interlockRTM</a:t>
            </a:r>
            <a:endParaRPr lang="en-US" sz="1100" dirty="0">
              <a:solidFill>
                <a:schemeClr val="bg1"/>
              </a:solidFill>
            </a:endParaRPr>
          </a:p>
        </p:txBody>
      </p:sp>
      <p:sp>
        <p:nvSpPr>
          <p:cNvPr id="57" name="Rectangle 56"/>
          <p:cNvSpPr/>
          <p:nvPr/>
        </p:nvSpPr>
        <p:spPr>
          <a:xfrm>
            <a:off x="7202102" y="4709984"/>
            <a:ext cx="884846" cy="43125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220704" y="4658178"/>
            <a:ext cx="870751" cy="523220"/>
          </a:xfrm>
          <a:prstGeom prst="rect">
            <a:avLst/>
          </a:prstGeom>
          <a:noFill/>
        </p:spPr>
        <p:txBody>
          <a:bodyPr wrap="none" rtlCol="0">
            <a:spAutoFit/>
          </a:bodyPr>
          <a:lstStyle/>
          <a:p>
            <a:r>
              <a:rPr lang="en-US" sz="1400" dirty="0" err="1">
                <a:solidFill>
                  <a:schemeClr val="bg1"/>
                </a:solidFill>
              </a:rPr>
              <a:t>rf</a:t>
            </a:r>
            <a:r>
              <a:rPr lang="en-US" sz="1400" dirty="0">
                <a:solidFill>
                  <a:schemeClr val="bg1"/>
                </a:solidFill>
              </a:rPr>
              <a:t>/</a:t>
            </a:r>
            <a:br>
              <a:rPr lang="en-US" sz="1400" dirty="0">
                <a:solidFill>
                  <a:schemeClr val="bg1"/>
                </a:solidFill>
              </a:rPr>
            </a:br>
            <a:r>
              <a:rPr lang="en-US" sz="1400" dirty="0">
                <a:solidFill>
                  <a:schemeClr val="bg1"/>
                </a:solidFill>
              </a:rPr>
              <a:t>common</a:t>
            </a:r>
          </a:p>
        </p:txBody>
      </p:sp>
      <p:sp>
        <p:nvSpPr>
          <p:cNvPr id="59" name="Rectangle 58"/>
          <p:cNvSpPr/>
          <p:nvPr/>
        </p:nvSpPr>
        <p:spPr>
          <a:xfrm>
            <a:off x="8157070" y="4701272"/>
            <a:ext cx="871519" cy="43125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23311" y="4797623"/>
            <a:ext cx="944489" cy="246221"/>
          </a:xfrm>
          <a:prstGeom prst="rect">
            <a:avLst/>
          </a:prstGeom>
          <a:noFill/>
        </p:spPr>
        <p:txBody>
          <a:bodyPr wrap="none" rtlCol="0">
            <a:spAutoFit/>
          </a:bodyPr>
          <a:lstStyle/>
          <a:p>
            <a:r>
              <a:rPr lang="en-US" sz="1000" dirty="0" err="1">
                <a:solidFill>
                  <a:schemeClr val="bg1"/>
                </a:solidFill>
              </a:rPr>
              <a:t>atcaCommon</a:t>
            </a:r>
            <a:endParaRPr lang="en-US" sz="1000" dirty="0">
              <a:solidFill>
                <a:schemeClr val="bg1"/>
              </a:solidFill>
            </a:endParaRPr>
          </a:p>
        </p:txBody>
      </p:sp>
      <p:sp>
        <p:nvSpPr>
          <p:cNvPr id="61" name="Rectangle 60"/>
          <p:cNvSpPr/>
          <p:nvPr/>
        </p:nvSpPr>
        <p:spPr>
          <a:xfrm>
            <a:off x="7202948" y="4054214"/>
            <a:ext cx="869154" cy="5207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Rectangle 62"/>
          <p:cNvSpPr/>
          <p:nvPr/>
        </p:nvSpPr>
        <p:spPr>
          <a:xfrm>
            <a:off x="7202948" y="2561042"/>
            <a:ext cx="869154" cy="94017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Rectangle 63"/>
          <p:cNvSpPr/>
          <p:nvPr/>
        </p:nvSpPr>
        <p:spPr>
          <a:xfrm>
            <a:off x="6332675" y="3573875"/>
            <a:ext cx="1253318" cy="439797"/>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Rectangle 64"/>
          <p:cNvSpPr/>
          <p:nvPr/>
        </p:nvSpPr>
        <p:spPr>
          <a:xfrm>
            <a:off x="7668098" y="3460798"/>
            <a:ext cx="404004" cy="71789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Rectangle 65"/>
          <p:cNvSpPr/>
          <p:nvPr/>
        </p:nvSpPr>
        <p:spPr>
          <a:xfrm>
            <a:off x="8155928" y="2544824"/>
            <a:ext cx="865565" cy="201984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Rectangle 66"/>
          <p:cNvSpPr/>
          <p:nvPr/>
        </p:nvSpPr>
        <p:spPr>
          <a:xfrm>
            <a:off x="8141819" y="1679372"/>
            <a:ext cx="865565" cy="80949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Rectangle 67"/>
          <p:cNvSpPr/>
          <p:nvPr/>
        </p:nvSpPr>
        <p:spPr>
          <a:xfrm>
            <a:off x="7194070" y="1679372"/>
            <a:ext cx="865565" cy="80949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TextBox 68"/>
          <p:cNvSpPr txBox="1"/>
          <p:nvPr/>
        </p:nvSpPr>
        <p:spPr>
          <a:xfrm>
            <a:off x="7143900" y="2734027"/>
            <a:ext cx="1019831" cy="307777"/>
          </a:xfrm>
          <a:prstGeom prst="rect">
            <a:avLst/>
          </a:prstGeom>
          <a:noFill/>
        </p:spPr>
        <p:txBody>
          <a:bodyPr wrap="none" rtlCol="0">
            <a:spAutoFit/>
          </a:bodyPr>
          <a:lstStyle/>
          <a:p>
            <a:r>
              <a:rPr lang="en-US" sz="1400" dirty="0" err="1">
                <a:solidFill>
                  <a:schemeClr val="bg1"/>
                </a:solidFill>
              </a:rPr>
              <a:t>rfCommon</a:t>
            </a:r>
            <a:endParaRPr lang="en-US" sz="1400" dirty="0">
              <a:solidFill>
                <a:schemeClr val="bg1"/>
              </a:solidFill>
            </a:endParaRPr>
          </a:p>
        </p:txBody>
      </p:sp>
      <p:sp>
        <p:nvSpPr>
          <p:cNvPr id="70" name="TextBox 69"/>
          <p:cNvSpPr txBox="1"/>
          <p:nvPr/>
        </p:nvSpPr>
        <p:spPr>
          <a:xfrm>
            <a:off x="7207523" y="1892124"/>
            <a:ext cx="915635" cy="400110"/>
          </a:xfrm>
          <a:prstGeom prst="rect">
            <a:avLst/>
          </a:prstGeom>
          <a:noFill/>
        </p:spPr>
        <p:txBody>
          <a:bodyPr wrap="none" rtlCol="0">
            <a:spAutoFit/>
          </a:bodyPr>
          <a:lstStyle/>
          <a:p>
            <a:r>
              <a:rPr lang="en-US" sz="1000" dirty="0" err="1">
                <a:solidFill>
                  <a:schemeClr val="bg1"/>
                </a:solidFill>
              </a:rPr>
              <a:t>rfCommon</a:t>
            </a:r>
            <a:br>
              <a:rPr lang="en-US" sz="1000" dirty="0">
                <a:solidFill>
                  <a:schemeClr val="bg1"/>
                </a:solidFill>
              </a:rPr>
            </a:br>
            <a:r>
              <a:rPr lang="en-US" sz="1000" dirty="0">
                <a:solidFill>
                  <a:schemeClr val="bg1"/>
                </a:solidFill>
              </a:rPr>
              <a:t>Db Template</a:t>
            </a:r>
          </a:p>
        </p:txBody>
      </p:sp>
      <p:sp>
        <p:nvSpPr>
          <p:cNvPr id="71" name="TextBox 70"/>
          <p:cNvSpPr txBox="1"/>
          <p:nvPr/>
        </p:nvSpPr>
        <p:spPr>
          <a:xfrm>
            <a:off x="8141160" y="1911354"/>
            <a:ext cx="944489" cy="400110"/>
          </a:xfrm>
          <a:prstGeom prst="rect">
            <a:avLst/>
          </a:prstGeom>
          <a:noFill/>
        </p:spPr>
        <p:txBody>
          <a:bodyPr wrap="none" rtlCol="0">
            <a:spAutoFit/>
          </a:bodyPr>
          <a:lstStyle/>
          <a:p>
            <a:r>
              <a:rPr lang="en-US" sz="1000" dirty="0" err="1">
                <a:solidFill>
                  <a:schemeClr val="bg1"/>
                </a:solidFill>
              </a:rPr>
              <a:t>atcaCommon</a:t>
            </a:r>
            <a:br>
              <a:rPr lang="en-US" sz="1000" dirty="0">
                <a:solidFill>
                  <a:schemeClr val="bg1"/>
                </a:solidFill>
              </a:rPr>
            </a:br>
            <a:r>
              <a:rPr lang="en-US" sz="1000" dirty="0">
                <a:solidFill>
                  <a:schemeClr val="bg1"/>
                </a:solidFill>
              </a:rPr>
              <a:t>Db Template</a:t>
            </a:r>
          </a:p>
        </p:txBody>
      </p:sp>
      <p:sp>
        <p:nvSpPr>
          <p:cNvPr id="72" name="TextBox 71"/>
          <p:cNvSpPr txBox="1"/>
          <p:nvPr/>
        </p:nvSpPr>
        <p:spPr>
          <a:xfrm rot="5400000">
            <a:off x="7987559" y="3260181"/>
            <a:ext cx="1249060" cy="307777"/>
          </a:xfrm>
          <a:prstGeom prst="rect">
            <a:avLst/>
          </a:prstGeom>
          <a:noFill/>
        </p:spPr>
        <p:txBody>
          <a:bodyPr wrap="none" rtlCol="0">
            <a:spAutoFit/>
          </a:bodyPr>
          <a:lstStyle/>
          <a:p>
            <a:r>
              <a:rPr lang="en-US" sz="1400" dirty="0" err="1">
                <a:solidFill>
                  <a:schemeClr val="bg1"/>
                </a:solidFill>
              </a:rPr>
              <a:t>atcaCommon</a:t>
            </a:r>
            <a:endParaRPr lang="en-US" sz="1400" dirty="0">
              <a:solidFill>
                <a:schemeClr val="bg1"/>
              </a:solidFill>
            </a:endParaRPr>
          </a:p>
        </p:txBody>
      </p:sp>
      <p:sp>
        <p:nvSpPr>
          <p:cNvPr id="73" name="Left Brace 72"/>
          <p:cNvSpPr/>
          <p:nvPr/>
        </p:nvSpPr>
        <p:spPr>
          <a:xfrm rot="5400000">
            <a:off x="2690880" y="53471"/>
            <a:ext cx="141226" cy="29255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TextBox 73"/>
          <p:cNvSpPr txBox="1"/>
          <p:nvPr/>
        </p:nvSpPr>
        <p:spPr>
          <a:xfrm>
            <a:off x="2283399" y="1181085"/>
            <a:ext cx="1568058" cy="307777"/>
          </a:xfrm>
          <a:prstGeom prst="rect">
            <a:avLst/>
          </a:prstGeom>
          <a:noFill/>
        </p:spPr>
        <p:txBody>
          <a:bodyPr wrap="none" rtlCol="0">
            <a:spAutoFit/>
          </a:bodyPr>
          <a:lstStyle/>
          <a:p>
            <a:r>
              <a:rPr lang="en-US" sz="1400" dirty="0"/>
              <a:t>External Modules</a:t>
            </a:r>
          </a:p>
        </p:txBody>
      </p:sp>
      <p:sp>
        <p:nvSpPr>
          <p:cNvPr id="75" name="Left Brace 74"/>
          <p:cNvSpPr/>
          <p:nvPr/>
        </p:nvSpPr>
        <p:spPr>
          <a:xfrm rot="5400000">
            <a:off x="7997255" y="682714"/>
            <a:ext cx="195921" cy="18667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p:cNvSpPr txBox="1"/>
          <p:nvPr/>
        </p:nvSpPr>
        <p:spPr>
          <a:xfrm>
            <a:off x="7336286" y="1244705"/>
            <a:ext cx="1568058" cy="307777"/>
          </a:xfrm>
          <a:prstGeom prst="rect">
            <a:avLst/>
          </a:prstGeom>
          <a:noFill/>
        </p:spPr>
        <p:txBody>
          <a:bodyPr wrap="none" rtlCol="0">
            <a:spAutoFit/>
          </a:bodyPr>
          <a:lstStyle/>
          <a:p>
            <a:r>
              <a:rPr lang="en-US" sz="1400" dirty="0"/>
              <a:t>External Modules</a:t>
            </a:r>
          </a:p>
        </p:txBody>
      </p:sp>
      <p:sp>
        <p:nvSpPr>
          <p:cNvPr id="77" name="Rectangle 76"/>
          <p:cNvSpPr/>
          <p:nvPr/>
        </p:nvSpPr>
        <p:spPr>
          <a:xfrm>
            <a:off x="5998698" y="4207630"/>
            <a:ext cx="1054616" cy="325236"/>
          </a:xfrm>
          <a:prstGeom prst="rect">
            <a:avLst/>
          </a:prstGeom>
          <a:solidFill>
            <a:srgbClr val="00B0F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TextBox 77"/>
          <p:cNvSpPr txBox="1"/>
          <p:nvPr/>
        </p:nvSpPr>
        <p:spPr>
          <a:xfrm>
            <a:off x="6030142" y="4233970"/>
            <a:ext cx="1023037" cy="261610"/>
          </a:xfrm>
          <a:prstGeom prst="rect">
            <a:avLst/>
          </a:prstGeom>
          <a:noFill/>
        </p:spPr>
        <p:txBody>
          <a:bodyPr wrap="none" rtlCol="0">
            <a:spAutoFit/>
          </a:bodyPr>
          <a:lstStyle/>
          <a:p>
            <a:r>
              <a:rPr lang="en-US" sz="1100" dirty="0" err="1">
                <a:solidFill>
                  <a:schemeClr val="bg1"/>
                </a:solidFill>
              </a:rPr>
              <a:t>InterlockRTM</a:t>
            </a:r>
            <a:endParaRPr lang="en-US" sz="1100" dirty="0">
              <a:solidFill>
                <a:schemeClr val="bg1"/>
              </a:solidFill>
            </a:endParaRPr>
          </a:p>
        </p:txBody>
      </p:sp>
      <p:sp>
        <p:nvSpPr>
          <p:cNvPr id="80" name="TextBox 79"/>
          <p:cNvSpPr txBox="1"/>
          <p:nvPr/>
        </p:nvSpPr>
        <p:spPr>
          <a:xfrm>
            <a:off x="4297148" y="1259505"/>
            <a:ext cx="2712602" cy="307777"/>
          </a:xfrm>
          <a:prstGeom prst="rect">
            <a:avLst/>
          </a:prstGeom>
          <a:noFill/>
        </p:spPr>
        <p:txBody>
          <a:bodyPr wrap="none" rtlCol="0">
            <a:spAutoFit/>
          </a:bodyPr>
          <a:lstStyle/>
          <a:p>
            <a:r>
              <a:rPr lang="en-US" sz="1400" dirty="0"/>
              <a:t>Bundled driver in </a:t>
            </a:r>
            <a:r>
              <a:rPr lang="en-US" sz="1400" dirty="0" err="1"/>
              <a:t>ioc</a:t>
            </a:r>
            <a:r>
              <a:rPr lang="en-US" sz="1400" dirty="0"/>
              <a:t> application</a:t>
            </a:r>
          </a:p>
        </p:txBody>
      </p:sp>
      <p:sp>
        <p:nvSpPr>
          <p:cNvPr id="79" name="Rectangle 78"/>
          <p:cNvSpPr/>
          <p:nvPr/>
        </p:nvSpPr>
        <p:spPr>
          <a:xfrm>
            <a:off x="4326551" y="1204159"/>
            <a:ext cx="2785881" cy="3424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278393" y="4730689"/>
            <a:ext cx="651849" cy="5486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294515" y="2582226"/>
            <a:ext cx="651849" cy="198977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rot="5400000">
            <a:off x="1009304" y="3350379"/>
            <a:ext cx="1119217" cy="307777"/>
          </a:xfrm>
          <a:prstGeom prst="rect">
            <a:avLst/>
          </a:prstGeom>
          <a:noFill/>
        </p:spPr>
        <p:txBody>
          <a:bodyPr wrap="none" rtlCol="0">
            <a:spAutoFit/>
          </a:bodyPr>
          <a:lstStyle/>
          <a:p>
            <a:r>
              <a:rPr lang="en-US" sz="1400" dirty="0" err="1">
                <a:solidFill>
                  <a:schemeClr val="bg1"/>
                </a:solidFill>
              </a:rPr>
              <a:t>yamlLoader</a:t>
            </a:r>
            <a:endParaRPr lang="en-US" sz="1400" dirty="0">
              <a:solidFill>
                <a:schemeClr val="bg1"/>
              </a:solidFill>
            </a:endParaRPr>
          </a:p>
        </p:txBody>
      </p:sp>
    </p:spTree>
    <p:extLst>
      <p:ext uri="{BB962C8B-B14F-4D97-AF65-F5344CB8AC3E}">
        <p14:creationId xmlns:p14="http://schemas.microsoft.com/office/powerpoint/2010/main" val="339831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785AE2-9311-A103-0D1E-F844AA6B6EDD}"/>
              </a:ext>
            </a:extLst>
          </p:cNvPr>
          <p:cNvSpPr>
            <a:spLocks noGrp="1"/>
          </p:cNvSpPr>
          <p:nvPr>
            <p:ph type="sldNum" sz="quarter" idx="11"/>
          </p:nvPr>
        </p:nvSpPr>
        <p:spPr/>
        <p:txBody>
          <a:bodyPr/>
          <a:lstStyle/>
          <a:p>
            <a:fld id="{5BD36294-2849-48A8-8531-5354CF3095D2}" type="slidenum">
              <a:rPr lang="en-US" smtClean="0"/>
              <a:pPr/>
              <a:t>13</a:t>
            </a:fld>
            <a:endParaRPr lang="en-US" dirty="0"/>
          </a:p>
        </p:txBody>
      </p:sp>
      <p:sp>
        <p:nvSpPr>
          <p:cNvPr id="3" name="Title 2">
            <a:extLst>
              <a:ext uri="{FF2B5EF4-FFF2-40B4-BE49-F238E27FC236}">
                <a16:creationId xmlns:a16="http://schemas.microsoft.com/office/drawing/2014/main" id="{D93D02D8-1EDC-1326-FA8F-7C61630F62FD}"/>
              </a:ext>
            </a:extLst>
          </p:cNvPr>
          <p:cNvSpPr>
            <a:spLocks noGrp="1"/>
          </p:cNvSpPr>
          <p:nvPr>
            <p:ph type="title"/>
          </p:nvPr>
        </p:nvSpPr>
        <p:spPr/>
        <p:txBody>
          <a:bodyPr/>
          <a:lstStyle/>
          <a:p>
            <a:r>
              <a:rPr lang="en-US" dirty="0"/>
              <a:t>Performance/Resource Issues with the new Platform</a:t>
            </a:r>
          </a:p>
        </p:txBody>
      </p:sp>
      <p:sp>
        <p:nvSpPr>
          <p:cNvPr id="4" name="Content Placeholder 3">
            <a:extLst>
              <a:ext uri="{FF2B5EF4-FFF2-40B4-BE49-F238E27FC236}">
                <a16:creationId xmlns:a16="http://schemas.microsoft.com/office/drawing/2014/main" id="{208A5BCD-4DF6-21EA-F747-2BDAAAA5FC8D}"/>
              </a:ext>
            </a:extLst>
          </p:cNvPr>
          <p:cNvSpPr>
            <a:spLocks noGrp="1"/>
          </p:cNvSpPr>
          <p:nvPr>
            <p:ph sz="quarter" idx="14"/>
          </p:nvPr>
        </p:nvSpPr>
        <p:spPr/>
        <p:txBody>
          <a:bodyPr>
            <a:normAutofit/>
          </a:bodyPr>
          <a:lstStyle/>
          <a:p>
            <a:pPr marL="342900" indent="-342900">
              <a:buFont typeface="Wingdings" panose="05000000000000000000" pitchFamily="2" charset="2"/>
              <a:buChar char="q"/>
            </a:pPr>
            <a:r>
              <a:rPr lang="en-US" sz="1200" dirty="0"/>
              <a:t>A </a:t>
            </a:r>
            <a:r>
              <a:rPr lang="en-US" sz="1200" dirty="0" err="1"/>
              <a:t>LinuxRT</a:t>
            </a:r>
            <a:r>
              <a:rPr lang="en-US" sz="1200" dirty="0"/>
              <a:t> server hosts for multiple ATCA crates and operates multiple IOCs</a:t>
            </a:r>
          </a:p>
          <a:p>
            <a:pPr marL="342900" indent="-342900">
              <a:buFont typeface="Wingdings" panose="05000000000000000000" pitchFamily="2" charset="2"/>
              <a:buChar char="q"/>
            </a:pPr>
            <a:r>
              <a:rPr lang="en-US" sz="1200" dirty="0"/>
              <a:t>Beam Synchronous Acquisition and its related services (BSA, BSSS, BSAS, BLD) requires large memory footprint and more processing</a:t>
            </a:r>
          </a:p>
          <a:p>
            <a:pPr marL="342900" indent="-342900">
              <a:buFont typeface="Wingdings" panose="05000000000000000000" pitchFamily="2" charset="2"/>
              <a:buChar char="q"/>
            </a:pPr>
            <a:endParaRPr lang="en-US" sz="1200" dirty="0"/>
          </a:p>
          <a:p>
            <a:pPr marL="342900" indent="-342900">
              <a:buFont typeface="Wingdings" panose="05000000000000000000" pitchFamily="2" charset="2"/>
              <a:buChar char="q"/>
            </a:pPr>
            <a:endParaRPr lang="en-US" sz="1200" dirty="0"/>
          </a:p>
          <a:p>
            <a:pPr marL="342900" indent="-342900">
              <a:buFont typeface="Wingdings" panose="05000000000000000000" pitchFamily="2" charset="2"/>
              <a:buChar char="q"/>
            </a:pPr>
            <a:endParaRPr lang="en-US" sz="1200" dirty="0"/>
          </a:p>
          <a:p>
            <a:pPr marL="342900" indent="-342900">
              <a:buFont typeface="Wingdings" panose="05000000000000000000" pitchFamily="2" charset="2"/>
              <a:buChar char="q"/>
            </a:pPr>
            <a:endParaRPr lang="en-US" sz="1200" dirty="0"/>
          </a:p>
          <a:p>
            <a:pPr marL="342900" indent="-342900">
              <a:buFont typeface="Wingdings" panose="05000000000000000000" pitchFamily="2" charset="2"/>
              <a:buChar char="q"/>
            </a:pPr>
            <a:endParaRPr lang="en-US" sz="1200" dirty="0"/>
          </a:p>
          <a:p>
            <a:endParaRPr lang="en-US" sz="1200" dirty="0"/>
          </a:p>
          <a:p>
            <a:pPr marL="342900" indent="-342900">
              <a:buFont typeface="Wingdings" panose="05000000000000000000" pitchFamily="2" charset="2"/>
              <a:buChar char="q"/>
            </a:pPr>
            <a:endParaRPr lang="en-US" sz="1200" dirty="0"/>
          </a:p>
          <a:p>
            <a:endParaRPr lang="en-US" sz="1200" dirty="0"/>
          </a:p>
          <a:p>
            <a:pPr marL="342900" indent="-342900">
              <a:buFont typeface="Wingdings" panose="05000000000000000000" pitchFamily="2" charset="2"/>
              <a:buChar char="q"/>
            </a:pPr>
            <a:r>
              <a:rPr lang="en-US" sz="1200" dirty="0"/>
              <a:t>Large memory requirement and performance issue (high CPU load) are raised</a:t>
            </a:r>
          </a:p>
        </p:txBody>
      </p:sp>
      <p:graphicFrame>
        <p:nvGraphicFramePr>
          <p:cNvPr id="5" name="Table 4">
            <a:extLst>
              <a:ext uri="{FF2B5EF4-FFF2-40B4-BE49-F238E27FC236}">
                <a16:creationId xmlns:a16="http://schemas.microsoft.com/office/drawing/2014/main" id="{8A44BACD-945C-8EA5-6A9E-7FEC5882660F}"/>
              </a:ext>
            </a:extLst>
          </p:cNvPr>
          <p:cNvGraphicFramePr>
            <a:graphicFrameLocks noGrp="1"/>
          </p:cNvGraphicFramePr>
          <p:nvPr>
            <p:extLst>
              <p:ext uri="{D42A27DB-BD31-4B8C-83A1-F6EECF244321}">
                <p14:modId xmlns:p14="http://schemas.microsoft.com/office/powerpoint/2010/main" val="3174153896"/>
              </p:ext>
            </p:extLst>
          </p:nvPr>
        </p:nvGraphicFramePr>
        <p:xfrm>
          <a:off x="801072" y="2133600"/>
          <a:ext cx="8114328" cy="1676400"/>
        </p:xfrm>
        <a:graphic>
          <a:graphicData uri="http://schemas.openxmlformats.org/drawingml/2006/table">
            <a:tbl>
              <a:tblPr firstRow="1" bandRow="1">
                <a:tableStyleId>{5C22544A-7EE6-4342-B048-85BDC9FD1C3A}</a:tableStyleId>
              </a:tblPr>
              <a:tblGrid>
                <a:gridCol w="995978">
                  <a:extLst>
                    <a:ext uri="{9D8B030D-6E8A-4147-A177-3AD203B41FA5}">
                      <a16:colId xmlns:a16="http://schemas.microsoft.com/office/drawing/2014/main" val="1912759881"/>
                    </a:ext>
                  </a:extLst>
                </a:gridCol>
                <a:gridCol w="7118350">
                  <a:extLst>
                    <a:ext uri="{9D8B030D-6E8A-4147-A177-3AD203B41FA5}">
                      <a16:colId xmlns:a16="http://schemas.microsoft.com/office/drawing/2014/main" val="2038758904"/>
                    </a:ext>
                  </a:extLst>
                </a:gridCol>
              </a:tblGrid>
              <a:tr h="138853">
                <a:tc>
                  <a:txBody>
                    <a:bodyPr/>
                    <a:lstStyle/>
                    <a:p>
                      <a:r>
                        <a:rPr lang="en-US" sz="1000" dirty="0"/>
                        <a:t>Service</a:t>
                      </a:r>
                    </a:p>
                  </a:txBody>
                  <a:tcPr/>
                </a:tc>
                <a:tc>
                  <a:txBody>
                    <a:bodyPr/>
                    <a:lstStyle/>
                    <a:p>
                      <a:r>
                        <a:rPr lang="en-US" sz="1000" dirty="0"/>
                        <a:t>Definitions</a:t>
                      </a:r>
                    </a:p>
                  </a:txBody>
                  <a:tcPr/>
                </a:tc>
                <a:extLst>
                  <a:ext uri="{0D108BD9-81ED-4DB2-BD59-A6C34878D82A}">
                    <a16:rowId xmlns:a16="http://schemas.microsoft.com/office/drawing/2014/main" val="3855085594"/>
                  </a:ext>
                </a:extLst>
              </a:tr>
              <a:tr h="138853">
                <a:tc>
                  <a:txBody>
                    <a:bodyPr/>
                    <a:lstStyle/>
                    <a:p>
                      <a:r>
                        <a:rPr lang="en-US" sz="1000" dirty="0"/>
                        <a:t>BSA</a:t>
                      </a:r>
                    </a:p>
                  </a:txBody>
                  <a:tcPr/>
                </a:tc>
                <a:tc>
                  <a:txBody>
                    <a:bodyPr/>
                    <a:lstStyle/>
                    <a:p>
                      <a:r>
                        <a:rPr lang="en-US" sz="1000" b="1" u="sng" dirty="0"/>
                        <a:t>B</a:t>
                      </a:r>
                      <a:r>
                        <a:rPr lang="en-US" sz="1000" dirty="0"/>
                        <a:t>eam </a:t>
                      </a:r>
                      <a:r>
                        <a:rPr lang="en-US" sz="1000" b="1" u="sng" dirty="0"/>
                        <a:t>S</a:t>
                      </a:r>
                      <a:r>
                        <a:rPr lang="en-US" sz="1000" dirty="0"/>
                        <a:t>ynchronous </a:t>
                      </a:r>
                      <a:r>
                        <a:rPr lang="en-US" sz="1000" b="1" u="sng" dirty="0"/>
                        <a:t>A</a:t>
                      </a:r>
                      <a:r>
                        <a:rPr lang="en-US" sz="1000" dirty="0"/>
                        <a:t>cquisition, Organizes data in Arrays, all aligned with the same pulse</a:t>
                      </a:r>
                    </a:p>
                  </a:txBody>
                  <a:tcPr/>
                </a:tc>
                <a:extLst>
                  <a:ext uri="{0D108BD9-81ED-4DB2-BD59-A6C34878D82A}">
                    <a16:rowId xmlns:a16="http://schemas.microsoft.com/office/drawing/2014/main" val="4182372656"/>
                  </a:ext>
                </a:extLst>
              </a:tr>
              <a:tr h="138853">
                <a:tc>
                  <a:txBody>
                    <a:bodyPr/>
                    <a:lstStyle/>
                    <a:p>
                      <a:r>
                        <a:rPr lang="en-US" sz="1000" dirty="0"/>
                        <a:t>BSSS</a:t>
                      </a:r>
                    </a:p>
                  </a:txBody>
                  <a:tcPr/>
                </a:tc>
                <a:tc>
                  <a:txBody>
                    <a:bodyPr/>
                    <a:lstStyle/>
                    <a:p>
                      <a:r>
                        <a:rPr lang="en-US" sz="1000" b="1" u="sng" dirty="0"/>
                        <a:t>B</a:t>
                      </a:r>
                      <a:r>
                        <a:rPr lang="en-US" sz="1000" dirty="0"/>
                        <a:t>eam </a:t>
                      </a:r>
                      <a:r>
                        <a:rPr lang="en-US" sz="1000" b="1" u="sng" dirty="0"/>
                        <a:t>S</a:t>
                      </a:r>
                      <a:r>
                        <a:rPr lang="en-US" sz="1000" dirty="0"/>
                        <a:t>ynchronous </a:t>
                      </a:r>
                      <a:r>
                        <a:rPr lang="en-US" sz="1000" b="1" u="sng" dirty="0">
                          <a:effectLst/>
                        </a:rPr>
                        <a:t>S</a:t>
                      </a:r>
                      <a:r>
                        <a:rPr lang="en-US" sz="1000" dirty="0"/>
                        <a:t>calar </a:t>
                      </a:r>
                      <a:r>
                        <a:rPr lang="en-US" sz="1000" b="1" u="sng" dirty="0"/>
                        <a:t>S</a:t>
                      </a:r>
                      <a:r>
                        <a:rPr lang="en-US" sz="1000" dirty="0"/>
                        <a:t>ervice. Samples data with the BSA rates and publishes it as a single value</a:t>
                      </a:r>
                    </a:p>
                  </a:txBody>
                  <a:tcPr/>
                </a:tc>
                <a:extLst>
                  <a:ext uri="{0D108BD9-81ED-4DB2-BD59-A6C34878D82A}">
                    <a16:rowId xmlns:a16="http://schemas.microsoft.com/office/drawing/2014/main" val="1551978503"/>
                  </a:ext>
                </a:extLst>
              </a:tr>
              <a:tr h="399203">
                <a:tc>
                  <a:txBody>
                    <a:bodyPr/>
                    <a:lstStyle/>
                    <a:p>
                      <a:r>
                        <a:rPr lang="en-US" sz="1000" dirty="0"/>
                        <a:t>BSAS</a:t>
                      </a:r>
                    </a:p>
                  </a:txBody>
                  <a:tcPr/>
                </a:tc>
                <a:tc>
                  <a:txBody>
                    <a:bodyPr/>
                    <a:lstStyle/>
                    <a:p>
                      <a:r>
                        <a:rPr lang="en-US" sz="1000" b="1" i="0" u="sng" dirty="0"/>
                        <a:t>B</a:t>
                      </a:r>
                      <a:r>
                        <a:rPr lang="en-US" sz="1000" dirty="0"/>
                        <a:t>eam </a:t>
                      </a:r>
                      <a:r>
                        <a:rPr lang="en-US" sz="1000" b="1" u="sng" dirty="0"/>
                        <a:t>S</a:t>
                      </a:r>
                      <a:r>
                        <a:rPr lang="en-US" sz="1000" dirty="0"/>
                        <a:t>ynchronous </a:t>
                      </a:r>
                      <a:r>
                        <a:rPr lang="en-US" sz="1000" b="1" u="sng" dirty="0"/>
                        <a:t>A</a:t>
                      </a:r>
                      <a:r>
                        <a:rPr lang="en-US" sz="1000" dirty="0"/>
                        <a:t>cquisition </a:t>
                      </a:r>
                      <a:r>
                        <a:rPr lang="en-US" sz="1000" b="1" u="sng" dirty="0"/>
                        <a:t>S</a:t>
                      </a:r>
                      <a:r>
                        <a:rPr lang="en-US" sz="1000" dirty="0"/>
                        <a:t>ervice. Organizes statistical data in 2D table. There are common columns (timestamp, 64bit pulse id) and each data channel has columns for average, rms, minimum, maximum and delegate value. The table has 1k of rows to store time series of each column. It published as new EPICS7 </a:t>
                      </a:r>
                      <a:r>
                        <a:rPr lang="en-US" sz="1000" dirty="0" err="1"/>
                        <a:t>NTTable</a:t>
                      </a:r>
                      <a:r>
                        <a:rPr lang="en-US" sz="1000" dirty="0"/>
                        <a:t> PV. Mainly used by machine learning</a:t>
                      </a:r>
                    </a:p>
                  </a:txBody>
                  <a:tcPr/>
                </a:tc>
                <a:extLst>
                  <a:ext uri="{0D108BD9-81ED-4DB2-BD59-A6C34878D82A}">
                    <a16:rowId xmlns:a16="http://schemas.microsoft.com/office/drawing/2014/main" val="3256039307"/>
                  </a:ext>
                </a:extLst>
              </a:tr>
              <a:tr h="225637">
                <a:tc>
                  <a:txBody>
                    <a:bodyPr/>
                    <a:lstStyle/>
                    <a:p>
                      <a:r>
                        <a:rPr lang="en-US" sz="1000" dirty="0"/>
                        <a:t>BLD</a:t>
                      </a:r>
                    </a:p>
                  </a:txBody>
                  <a:tcPr/>
                </a:tc>
                <a:tc>
                  <a:txBody>
                    <a:bodyPr/>
                    <a:lstStyle/>
                    <a:p>
                      <a:r>
                        <a:rPr lang="en-US" sz="1000" b="1" u="sng" dirty="0"/>
                        <a:t>B</a:t>
                      </a:r>
                      <a:r>
                        <a:rPr lang="en-US" sz="1000" dirty="0"/>
                        <a:t>eam </a:t>
                      </a:r>
                      <a:r>
                        <a:rPr lang="en-US" sz="1000" b="1" u="sng" dirty="0"/>
                        <a:t>L</a:t>
                      </a:r>
                      <a:r>
                        <a:rPr lang="en-US" sz="1000" dirty="0"/>
                        <a:t>ine </a:t>
                      </a:r>
                      <a:r>
                        <a:rPr lang="en-US" sz="1000" b="1" u="sng" dirty="0"/>
                        <a:t>D</a:t>
                      </a:r>
                      <a:r>
                        <a:rPr lang="en-US" sz="1000" dirty="0"/>
                        <a:t>ata. Send data directly to a multicast network without sorting it. There is no PV to see the data contents. Mainly used by the photon side </a:t>
                      </a:r>
                    </a:p>
                  </a:txBody>
                  <a:tcPr/>
                </a:tc>
                <a:extLst>
                  <a:ext uri="{0D108BD9-81ED-4DB2-BD59-A6C34878D82A}">
                    <a16:rowId xmlns:a16="http://schemas.microsoft.com/office/drawing/2014/main" val="2488429173"/>
                  </a:ext>
                </a:extLst>
              </a:tr>
            </a:tbl>
          </a:graphicData>
        </a:graphic>
      </p:graphicFrame>
    </p:spTree>
    <p:extLst>
      <p:ext uri="{BB962C8B-B14F-4D97-AF65-F5344CB8AC3E}">
        <p14:creationId xmlns:p14="http://schemas.microsoft.com/office/powerpoint/2010/main" val="1321928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14</a:t>
            </a:fld>
            <a:endParaRPr lang="en-US" dirty="0"/>
          </a:p>
        </p:txBody>
      </p:sp>
      <p:sp>
        <p:nvSpPr>
          <p:cNvPr id="3" name="Title 2"/>
          <p:cNvSpPr>
            <a:spLocks noGrp="1"/>
          </p:cNvSpPr>
          <p:nvPr>
            <p:ph type="title"/>
          </p:nvPr>
        </p:nvSpPr>
        <p:spPr/>
        <p:txBody>
          <a:bodyPr/>
          <a:lstStyle/>
          <a:p>
            <a:r>
              <a:rPr lang="en-US" dirty="0">
                <a:latin typeface="Arial"/>
                <a:cs typeface="Arial"/>
              </a:rPr>
              <a:t>LCLS2 BSA Memory Consumptions </a:t>
            </a:r>
            <a:br>
              <a:rPr lang="en-US" dirty="0"/>
            </a:br>
            <a:r>
              <a:rPr lang="en-US" dirty="0">
                <a:latin typeface="Arial"/>
                <a:cs typeface="Arial"/>
              </a:rPr>
              <a:t>(Buffer Memory for BSA PVs)</a:t>
            </a:r>
          </a:p>
        </p:txBody>
      </p:sp>
      <p:sp>
        <p:nvSpPr>
          <p:cNvPr id="4" name="TextBox 3"/>
          <p:cNvSpPr txBox="1"/>
          <p:nvPr/>
        </p:nvSpPr>
        <p:spPr>
          <a:xfrm>
            <a:off x="152400" y="1219200"/>
            <a:ext cx="4712444" cy="276999"/>
          </a:xfrm>
          <a:prstGeom prst="rect">
            <a:avLst/>
          </a:prstGeom>
          <a:noFill/>
        </p:spPr>
        <p:txBody>
          <a:bodyPr wrap="none" rtlCol="0">
            <a:spAutoFit/>
          </a:bodyPr>
          <a:lstStyle/>
          <a:p>
            <a:pPr marL="285750" indent="-285750">
              <a:buFont typeface="Wingdings" panose="05000000000000000000" pitchFamily="2" charset="2"/>
              <a:buChar char="q"/>
            </a:pPr>
            <a:r>
              <a:rPr lang="en-US" sz="1200" dirty="0"/>
              <a:t>5 different history buffers for LCLS2 BSA, 40 bytes per sample</a:t>
            </a:r>
          </a:p>
        </p:txBody>
      </p:sp>
      <p:graphicFrame>
        <p:nvGraphicFramePr>
          <p:cNvPr id="5" name="Table 4"/>
          <p:cNvGraphicFramePr>
            <a:graphicFrameLocks noGrp="1"/>
          </p:cNvGraphicFramePr>
          <p:nvPr/>
        </p:nvGraphicFramePr>
        <p:xfrm>
          <a:off x="609600" y="1600200"/>
          <a:ext cx="6781800" cy="170688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049857225"/>
                    </a:ext>
                  </a:extLst>
                </a:gridCol>
                <a:gridCol w="1828800">
                  <a:extLst>
                    <a:ext uri="{9D8B030D-6E8A-4147-A177-3AD203B41FA5}">
                      <a16:colId xmlns:a16="http://schemas.microsoft.com/office/drawing/2014/main" val="2664185641"/>
                    </a:ext>
                  </a:extLst>
                </a:gridCol>
                <a:gridCol w="1066800">
                  <a:extLst>
                    <a:ext uri="{9D8B030D-6E8A-4147-A177-3AD203B41FA5}">
                      <a16:colId xmlns:a16="http://schemas.microsoft.com/office/drawing/2014/main" val="2302040279"/>
                    </a:ext>
                  </a:extLst>
                </a:gridCol>
                <a:gridCol w="1905000">
                  <a:extLst>
                    <a:ext uri="{9D8B030D-6E8A-4147-A177-3AD203B41FA5}">
                      <a16:colId xmlns:a16="http://schemas.microsoft.com/office/drawing/2014/main" val="4174483064"/>
                    </a:ext>
                  </a:extLst>
                </a:gridCol>
              </a:tblGrid>
              <a:tr h="0">
                <a:tc>
                  <a:txBody>
                    <a:bodyPr/>
                    <a:lstStyle/>
                    <a:p>
                      <a:r>
                        <a:rPr lang="en-US" sz="1000" dirty="0"/>
                        <a:t>BSA history buffer PVs</a:t>
                      </a:r>
                    </a:p>
                  </a:txBody>
                  <a:tcPr/>
                </a:tc>
                <a:tc>
                  <a:txBody>
                    <a:bodyPr/>
                    <a:lstStyle/>
                    <a:p>
                      <a:r>
                        <a:rPr lang="en-US" sz="1000" dirty="0"/>
                        <a:t>Descriptions</a:t>
                      </a:r>
                    </a:p>
                  </a:txBody>
                  <a:tcPr/>
                </a:tc>
                <a:tc>
                  <a:txBody>
                    <a:bodyPr/>
                    <a:lstStyle/>
                    <a:p>
                      <a:r>
                        <a:rPr lang="en-US" sz="1000" dirty="0"/>
                        <a:t>Type</a:t>
                      </a:r>
                    </a:p>
                  </a:txBody>
                  <a:tcPr/>
                </a:tc>
                <a:tc>
                  <a:txBody>
                    <a:bodyPr/>
                    <a:lstStyle/>
                    <a:p>
                      <a:r>
                        <a:rPr lang="en-US" sz="1000" dirty="0"/>
                        <a:t>Size (Bytes)/Sample</a:t>
                      </a:r>
                    </a:p>
                  </a:txBody>
                  <a:tcPr/>
                </a:tc>
                <a:extLst>
                  <a:ext uri="{0D108BD9-81ED-4DB2-BD59-A6C34878D82A}">
                    <a16:rowId xmlns:a16="http://schemas.microsoft.com/office/drawing/2014/main" val="1306808422"/>
                  </a:ext>
                </a:extLst>
              </a:tr>
              <a:tr h="0">
                <a:tc>
                  <a:txBody>
                    <a:bodyPr/>
                    <a:lstStyle/>
                    <a:p>
                      <a:r>
                        <a:rPr lang="en-US" sz="1000" dirty="0"/>
                        <a:t>mean</a:t>
                      </a:r>
                    </a:p>
                  </a:txBody>
                  <a:tcPr/>
                </a:tc>
                <a:tc>
                  <a:txBody>
                    <a:bodyPr/>
                    <a:lstStyle/>
                    <a:p>
                      <a:r>
                        <a:rPr lang="en-US" sz="1000" dirty="0"/>
                        <a:t>Average</a:t>
                      </a:r>
                    </a:p>
                  </a:txBody>
                  <a:tcPr/>
                </a:tc>
                <a:tc>
                  <a:txBody>
                    <a:bodyPr/>
                    <a:lstStyle/>
                    <a:p>
                      <a:r>
                        <a:rPr lang="en-US" sz="1000" dirty="0"/>
                        <a:t>Double</a:t>
                      </a:r>
                    </a:p>
                  </a:txBody>
                  <a:tcPr/>
                </a:tc>
                <a:tc>
                  <a:txBody>
                    <a:bodyPr/>
                    <a:lstStyle/>
                    <a:p>
                      <a:r>
                        <a:rPr lang="en-US" sz="1000" dirty="0"/>
                        <a:t>8</a:t>
                      </a:r>
                    </a:p>
                  </a:txBody>
                  <a:tcPr/>
                </a:tc>
                <a:extLst>
                  <a:ext uri="{0D108BD9-81ED-4DB2-BD59-A6C34878D82A}">
                    <a16:rowId xmlns:a16="http://schemas.microsoft.com/office/drawing/2014/main" val="1464043729"/>
                  </a:ext>
                </a:extLst>
              </a:tr>
              <a:tr h="0">
                <a:tc>
                  <a:txBody>
                    <a:bodyPr/>
                    <a:lstStyle/>
                    <a:p>
                      <a:r>
                        <a:rPr lang="en-US" sz="1000" dirty="0" err="1"/>
                        <a:t>cnt</a:t>
                      </a:r>
                      <a:endParaRPr lang="en-US" sz="1000" dirty="0"/>
                    </a:p>
                  </a:txBody>
                  <a:tcPr/>
                </a:tc>
                <a:tc>
                  <a:txBody>
                    <a:bodyPr/>
                    <a:lstStyle/>
                    <a:p>
                      <a:r>
                        <a:rPr lang="en-US" sz="1000" dirty="0"/>
                        <a:t>Count</a:t>
                      </a:r>
                    </a:p>
                  </a:txBody>
                  <a:tcPr/>
                </a:tc>
                <a:tc>
                  <a:txBody>
                    <a:bodyPr/>
                    <a:lstStyle/>
                    <a:p>
                      <a:r>
                        <a:rPr lang="en-US" sz="1000" dirty="0" err="1"/>
                        <a:t>ULong</a:t>
                      </a:r>
                      <a:endParaRPr lang="en-US" sz="1000" dirty="0"/>
                    </a:p>
                  </a:txBody>
                  <a:tcPr/>
                </a:tc>
                <a:tc>
                  <a:txBody>
                    <a:bodyPr/>
                    <a:lstStyle/>
                    <a:p>
                      <a:r>
                        <a:rPr lang="en-US" sz="1000" dirty="0"/>
                        <a:t>8</a:t>
                      </a:r>
                    </a:p>
                  </a:txBody>
                  <a:tcPr/>
                </a:tc>
                <a:extLst>
                  <a:ext uri="{0D108BD9-81ED-4DB2-BD59-A6C34878D82A}">
                    <a16:rowId xmlns:a16="http://schemas.microsoft.com/office/drawing/2014/main" val="2284767439"/>
                  </a:ext>
                </a:extLst>
              </a:tr>
              <a:tr h="0">
                <a:tc>
                  <a:txBody>
                    <a:bodyPr/>
                    <a:lstStyle/>
                    <a:p>
                      <a:r>
                        <a:rPr lang="en-US" sz="1000" dirty="0"/>
                        <a:t>rms</a:t>
                      </a:r>
                    </a:p>
                  </a:txBody>
                  <a:tcPr/>
                </a:tc>
                <a:tc>
                  <a:txBody>
                    <a:bodyPr/>
                    <a:lstStyle/>
                    <a:p>
                      <a:r>
                        <a:rPr lang="en-US" sz="1000" dirty="0"/>
                        <a:t>RMS</a:t>
                      </a:r>
                    </a:p>
                  </a:txBody>
                  <a:tcPr/>
                </a:tc>
                <a:tc>
                  <a:txBody>
                    <a:bodyPr/>
                    <a:lstStyle/>
                    <a:p>
                      <a:r>
                        <a:rPr lang="en-US" sz="1000" dirty="0"/>
                        <a:t>Double</a:t>
                      </a:r>
                    </a:p>
                  </a:txBody>
                  <a:tcPr/>
                </a:tc>
                <a:tc>
                  <a:txBody>
                    <a:bodyPr/>
                    <a:lstStyle/>
                    <a:p>
                      <a:r>
                        <a:rPr lang="en-US" sz="1000" dirty="0"/>
                        <a:t>8</a:t>
                      </a:r>
                    </a:p>
                  </a:txBody>
                  <a:tcPr/>
                </a:tc>
                <a:extLst>
                  <a:ext uri="{0D108BD9-81ED-4DB2-BD59-A6C34878D82A}">
                    <a16:rowId xmlns:a16="http://schemas.microsoft.com/office/drawing/2014/main" val="2126150825"/>
                  </a:ext>
                </a:extLst>
              </a:tr>
              <a:tr h="0">
                <a:tc>
                  <a:txBody>
                    <a:bodyPr/>
                    <a:lstStyle/>
                    <a:p>
                      <a:r>
                        <a:rPr lang="en-US" sz="1000" dirty="0" err="1"/>
                        <a:t>pidL</a:t>
                      </a:r>
                      <a:endParaRPr lang="en-US" sz="1000" dirty="0"/>
                    </a:p>
                  </a:txBody>
                  <a:tcPr/>
                </a:tc>
                <a:tc>
                  <a:txBody>
                    <a:bodyPr/>
                    <a:lstStyle/>
                    <a:p>
                      <a:r>
                        <a:rPr lang="en-US" sz="1000" dirty="0"/>
                        <a:t>PID Lower Word</a:t>
                      </a:r>
                    </a:p>
                  </a:txBody>
                  <a:tcPr/>
                </a:tc>
                <a:tc>
                  <a:txBody>
                    <a:bodyPr/>
                    <a:lstStyle/>
                    <a:p>
                      <a:r>
                        <a:rPr lang="en-US" sz="1000" dirty="0" err="1"/>
                        <a:t>Ulong</a:t>
                      </a:r>
                      <a:endParaRPr lang="en-US" sz="1000" dirty="0"/>
                    </a:p>
                  </a:txBody>
                  <a:tcPr/>
                </a:tc>
                <a:tc>
                  <a:txBody>
                    <a:bodyPr/>
                    <a:lstStyle/>
                    <a:p>
                      <a:r>
                        <a:rPr lang="en-US" sz="1000" dirty="0"/>
                        <a:t>8</a:t>
                      </a:r>
                    </a:p>
                  </a:txBody>
                  <a:tcPr/>
                </a:tc>
                <a:extLst>
                  <a:ext uri="{0D108BD9-81ED-4DB2-BD59-A6C34878D82A}">
                    <a16:rowId xmlns:a16="http://schemas.microsoft.com/office/drawing/2014/main" val="4174021407"/>
                  </a:ext>
                </a:extLst>
              </a:tr>
              <a:tr h="0">
                <a:tc>
                  <a:txBody>
                    <a:bodyPr/>
                    <a:lstStyle/>
                    <a:p>
                      <a:r>
                        <a:rPr lang="en-US" sz="1000" dirty="0" err="1"/>
                        <a:t>pidU</a:t>
                      </a:r>
                      <a:endParaRPr lang="en-US" sz="1000" dirty="0"/>
                    </a:p>
                  </a:txBody>
                  <a:tcPr/>
                </a:tc>
                <a:tc>
                  <a:txBody>
                    <a:bodyPr/>
                    <a:lstStyle/>
                    <a:p>
                      <a:r>
                        <a:rPr lang="en-US" sz="1000" dirty="0"/>
                        <a:t>PID Upper Word</a:t>
                      </a:r>
                    </a:p>
                  </a:txBody>
                  <a:tcPr/>
                </a:tc>
                <a:tc>
                  <a:txBody>
                    <a:bodyPr/>
                    <a:lstStyle/>
                    <a:p>
                      <a:r>
                        <a:rPr lang="en-US" sz="1000" dirty="0" err="1"/>
                        <a:t>Ulong</a:t>
                      </a:r>
                      <a:endParaRPr lang="en-US" sz="1000" dirty="0"/>
                    </a:p>
                  </a:txBody>
                  <a:tcPr/>
                </a:tc>
                <a:tc>
                  <a:txBody>
                    <a:bodyPr/>
                    <a:lstStyle/>
                    <a:p>
                      <a:r>
                        <a:rPr lang="en-US" sz="1000" dirty="0"/>
                        <a:t>8</a:t>
                      </a:r>
                    </a:p>
                  </a:txBody>
                  <a:tcPr/>
                </a:tc>
                <a:extLst>
                  <a:ext uri="{0D108BD9-81ED-4DB2-BD59-A6C34878D82A}">
                    <a16:rowId xmlns:a16="http://schemas.microsoft.com/office/drawing/2014/main" val="48601721"/>
                  </a:ext>
                </a:extLst>
              </a:tr>
              <a:tr h="0">
                <a:tc gridSpan="3">
                  <a:txBody>
                    <a:bodyPr/>
                    <a:lstStyle/>
                    <a:p>
                      <a:r>
                        <a:rPr lang="en-US" sz="1000" b="1" dirty="0">
                          <a:solidFill>
                            <a:srgbClr val="FFFFFF"/>
                          </a:solidFill>
                        </a:rPr>
                        <a:t>Total</a:t>
                      </a:r>
                      <a:r>
                        <a:rPr lang="en-US" sz="1000" b="1" baseline="0" dirty="0">
                          <a:solidFill>
                            <a:srgbClr val="FFFFFF"/>
                          </a:solidFill>
                        </a:rPr>
                        <a:t> Byes per Sample</a:t>
                      </a:r>
                      <a:endParaRPr lang="en-US" sz="1000" b="1" dirty="0">
                        <a:solidFill>
                          <a:srgbClr val="FFFFFF"/>
                        </a:solidFill>
                      </a:endParaRPr>
                    </a:p>
                  </a:txBody>
                  <a:tcPr>
                    <a:solidFill>
                      <a:srgbClr val="981E32"/>
                    </a:solidFill>
                  </a:tcPr>
                </a:tc>
                <a:tc hMerge="1">
                  <a:txBody>
                    <a:bodyPr/>
                    <a:lstStyle/>
                    <a:p>
                      <a:endParaRPr lang="en-US" sz="1200" dirty="0"/>
                    </a:p>
                  </a:txBody>
                  <a:tcPr/>
                </a:tc>
                <a:tc hMerge="1">
                  <a:txBody>
                    <a:bodyPr/>
                    <a:lstStyle/>
                    <a:p>
                      <a:endParaRPr lang="en-US" sz="1200" dirty="0"/>
                    </a:p>
                  </a:txBody>
                  <a:tcPr/>
                </a:tc>
                <a:tc>
                  <a:txBody>
                    <a:bodyPr/>
                    <a:lstStyle/>
                    <a:p>
                      <a:r>
                        <a:rPr lang="en-US" sz="1000" dirty="0"/>
                        <a:t>40</a:t>
                      </a:r>
                    </a:p>
                  </a:txBody>
                  <a:tcPr/>
                </a:tc>
                <a:extLst>
                  <a:ext uri="{0D108BD9-81ED-4DB2-BD59-A6C34878D82A}">
                    <a16:rowId xmlns:a16="http://schemas.microsoft.com/office/drawing/2014/main" val="1623501292"/>
                  </a:ext>
                </a:extLst>
              </a:tr>
            </a:tbl>
          </a:graphicData>
        </a:graphic>
      </p:graphicFrame>
      <p:sp>
        <p:nvSpPr>
          <p:cNvPr id="6" name="TextBox 5"/>
          <p:cNvSpPr txBox="1"/>
          <p:nvPr/>
        </p:nvSpPr>
        <p:spPr>
          <a:xfrm>
            <a:off x="228600" y="3439180"/>
            <a:ext cx="4120936" cy="461665"/>
          </a:xfrm>
          <a:prstGeom prst="rect">
            <a:avLst/>
          </a:prstGeom>
          <a:noFill/>
        </p:spPr>
        <p:txBody>
          <a:bodyPr wrap="none" rtlCol="0">
            <a:spAutoFit/>
          </a:bodyPr>
          <a:lstStyle/>
          <a:p>
            <a:pPr marL="285750" indent="-285750">
              <a:buFont typeface="Wingdings" panose="05000000000000000000" pitchFamily="2" charset="2"/>
              <a:buChar char="q"/>
            </a:pPr>
            <a:r>
              <a:rPr lang="en-US" sz="1200" dirty="0"/>
              <a:t>50 EDEFs with 20,000 samples of buffer length</a:t>
            </a:r>
          </a:p>
          <a:p>
            <a:pPr marL="285750" indent="-285750">
              <a:buFont typeface="Wingdings" panose="05000000000000000000" pitchFamily="2" charset="2"/>
              <a:buChar char="q"/>
            </a:pPr>
            <a:r>
              <a:rPr lang="en-US" sz="1200" dirty="0"/>
              <a:t>4 fault buffers with 1,000,000 samples of buffer length</a:t>
            </a:r>
          </a:p>
        </p:txBody>
      </p:sp>
      <p:graphicFrame>
        <p:nvGraphicFramePr>
          <p:cNvPr id="7" name="Table 6"/>
          <p:cNvGraphicFramePr>
            <a:graphicFrameLocks noGrp="1"/>
          </p:cNvGraphicFramePr>
          <p:nvPr/>
        </p:nvGraphicFramePr>
        <p:xfrm>
          <a:off x="609600" y="4003040"/>
          <a:ext cx="6781800" cy="9753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272927540"/>
                    </a:ext>
                  </a:extLst>
                </a:gridCol>
                <a:gridCol w="2616200">
                  <a:extLst>
                    <a:ext uri="{9D8B030D-6E8A-4147-A177-3AD203B41FA5}">
                      <a16:colId xmlns:a16="http://schemas.microsoft.com/office/drawing/2014/main" val="3487300534"/>
                    </a:ext>
                  </a:extLst>
                </a:gridCol>
                <a:gridCol w="2717800">
                  <a:extLst>
                    <a:ext uri="{9D8B030D-6E8A-4147-A177-3AD203B41FA5}">
                      <a16:colId xmlns:a16="http://schemas.microsoft.com/office/drawing/2014/main" val="1954597599"/>
                    </a:ext>
                  </a:extLst>
                </a:gridCol>
              </a:tblGrid>
              <a:tr h="0">
                <a:tc>
                  <a:txBody>
                    <a:bodyPr/>
                    <a:lstStyle/>
                    <a:p>
                      <a:r>
                        <a:rPr lang="en-US" sz="1000" dirty="0"/>
                        <a:t>EDEFs / Fault Buffer</a:t>
                      </a:r>
                    </a:p>
                  </a:txBody>
                  <a:tcPr/>
                </a:tc>
                <a:tc>
                  <a:txBody>
                    <a:bodyPr/>
                    <a:lstStyle/>
                    <a:p>
                      <a:r>
                        <a:rPr lang="en-US" sz="1000" dirty="0"/>
                        <a:t>Descriptions</a:t>
                      </a:r>
                    </a:p>
                  </a:txBody>
                  <a:tcPr/>
                </a:tc>
                <a:tc>
                  <a:txBody>
                    <a:bodyPr/>
                    <a:lstStyle/>
                    <a:p>
                      <a:r>
                        <a:rPr lang="en-US" sz="1000" dirty="0"/>
                        <a:t>Calculations</a:t>
                      </a:r>
                    </a:p>
                  </a:txBody>
                  <a:tcPr/>
                </a:tc>
                <a:extLst>
                  <a:ext uri="{0D108BD9-81ED-4DB2-BD59-A6C34878D82A}">
                    <a16:rowId xmlns:a16="http://schemas.microsoft.com/office/drawing/2014/main" val="2376959704"/>
                  </a:ext>
                </a:extLst>
              </a:tr>
              <a:tr h="0">
                <a:tc>
                  <a:txBody>
                    <a:bodyPr/>
                    <a:lstStyle/>
                    <a:p>
                      <a:r>
                        <a:rPr lang="en-US" sz="1000" dirty="0"/>
                        <a:t>EDEFs</a:t>
                      </a:r>
                    </a:p>
                  </a:txBody>
                  <a:tcPr/>
                </a:tc>
                <a:tc>
                  <a:txBody>
                    <a:bodyPr/>
                    <a:lstStyle/>
                    <a:p>
                      <a:r>
                        <a:rPr lang="en-US" sz="1000" dirty="0"/>
                        <a:t>Bytes x EDEFs x 20,000</a:t>
                      </a:r>
                    </a:p>
                  </a:txBody>
                  <a:tcPr/>
                </a:tc>
                <a:tc>
                  <a:txBody>
                    <a:bodyPr/>
                    <a:lstStyle/>
                    <a:p>
                      <a:r>
                        <a:rPr lang="en-US" sz="1000" dirty="0"/>
                        <a:t>40 x 50 x</a:t>
                      </a:r>
                      <a:r>
                        <a:rPr lang="en-US" sz="1000" baseline="0" dirty="0"/>
                        <a:t> 20,000    = 40MB (0.04GB)</a:t>
                      </a:r>
                      <a:endParaRPr lang="en-US" sz="1000" dirty="0"/>
                    </a:p>
                  </a:txBody>
                  <a:tcPr/>
                </a:tc>
                <a:extLst>
                  <a:ext uri="{0D108BD9-81ED-4DB2-BD59-A6C34878D82A}">
                    <a16:rowId xmlns:a16="http://schemas.microsoft.com/office/drawing/2014/main" val="129064856"/>
                  </a:ext>
                </a:extLst>
              </a:tr>
              <a:tr h="0">
                <a:tc>
                  <a:txBody>
                    <a:bodyPr/>
                    <a:lstStyle/>
                    <a:p>
                      <a:r>
                        <a:rPr lang="en-US" sz="1000" dirty="0"/>
                        <a:t>Fault Buffers</a:t>
                      </a:r>
                    </a:p>
                  </a:txBody>
                  <a:tcPr/>
                </a:tc>
                <a:tc>
                  <a:txBody>
                    <a:bodyPr/>
                    <a:lstStyle/>
                    <a:p>
                      <a:r>
                        <a:rPr lang="en-US" sz="1000" dirty="0"/>
                        <a:t>Bytes</a:t>
                      </a:r>
                      <a:r>
                        <a:rPr lang="en-US" sz="1000" baseline="0" dirty="0"/>
                        <a:t> x Fault Buffers x 1,000,000</a:t>
                      </a:r>
                      <a:endParaRPr lang="en-US" sz="1000" dirty="0"/>
                    </a:p>
                  </a:txBody>
                  <a:tcPr/>
                </a:tc>
                <a:tc>
                  <a:txBody>
                    <a:bodyPr/>
                    <a:lstStyle/>
                    <a:p>
                      <a:r>
                        <a:rPr lang="en-US" sz="1000" dirty="0"/>
                        <a:t>40 x 4 x 1,000,000 = 160MB (0.16GB)</a:t>
                      </a:r>
                    </a:p>
                  </a:txBody>
                  <a:tcPr/>
                </a:tc>
                <a:extLst>
                  <a:ext uri="{0D108BD9-81ED-4DB2-BD59-A6C34878D82A}">
                    <a16:rowId xmlns:a16="http://schemas.microsoft.com/office/drawing/2014/main" val="2179643431"/>
                  </a:ext>
                </a:extLst>
              </a:tr>
              <a:tr h="0">
                <a:tc gridSpan="2">
                  <a:txBody>
                    <a:bodyPr/>
                    <a:lstStyle/>
                    <a:p>
                      <a:r>
                        <a:rPr lang="en-US" sz="1000" b="1" dirty="0">
                          <a:solidFill>
                            <a:srgbClr val="FFFFFF"/>
                          </a:solidFill>
                        </a:rPr>
                        <a:t>Total Bytes per BSA Channel</a:t>
                      </a:r>
                    </a:p>
                  </a:txBody>
                  <a:tcPr>
                    <a:solidFill>
                      <a:srgbClr val="981E32"/>
                    </a:solidFill>
                  </a:tcPr>
                </a:tc>
                <a:tc hMerge="1">
                  <a:txBody>
                    <a:bodyPr/>
                    <a:lstStyle/>
                    <a:p>
                      <a:endParaRPr lang="en-US" sz="1000" dirty="0"/>
                    </a:p>
                  </a:txBody>
                  <a:tcPr/>
                </a:tc>
                <a:tc>
                  <a:txBody>
                    <a:bodyPr/>
                    <a:lstStyle/>
                    <a:p>
                      <a:r>
                        <a:rPr lang="en-US" sz="1000" dirty="0"/>
                        <a:t>0.04GB + 0.16GB = 0.2GB</a:t>
                      </a:r>
                    </a:p>
                  </a:txBody>
                  <a:tcPr/>
                </a:tc>
                <a:extLst>
                  <a:ext uri="{0D108BD9-81ED-4DB2-BD59-A6C34878D82A}">
                    <a16:rowId xmlns:a16="http://schemas.microsoft.com/office/drawing/2014/main" val="3985661862"/>
                  </a:ext>
                </a:extLst>
              </a:tr>
            </a:tbl>
          </a:graphicData>
        </a:graphic>
      </p:graphicFrame>
      <p:sp>
        <p:nvSpPr>
          <p:cNvPr id="8" name="TextBox 7"/>
          <p:cNvSpPr txBox="1"/>
          <p:nvPr/>
        </p:nvSpPr>
        <p:spPr>
          <a:xfrm>
            <a:off x="228600" y="5029200"/>
            <a:ext cx="6674071" cy="1015663"/>
          </a:xfrm>
          <a:prstGeom prst="rect">
            <a:avLst/>
          </a:prstGeom>
          <a:noFill/>
        </p:spPr>
        <p:txBody>
          <a:bodyPr wrap="none" rtlCol="0">
            <a:spAutoFit/>
          </a:bodyPr>
          <a:lstStyle/>
          <a:p>
            <a:pPr marL="285750" indent="-285750">
              <a:buFont typeface="Wingdings" panose="05000000000000000000" pitchFamily="2" charset="2"/>
              <a:buChar char="q"/>
            </a:pPr>
            <a:r>
              <a:rPr lang="en-US" sz="1200" dirty="0"/>
              <a:t>0.2GB of memory requires for PVs of a single BSA channel </a:t>
            </a:r>
          </a:p>
          <a:p>
            <a:pPr marL="285750" indent="-285750">
              <a:buFont typeface="Wingdings" panose="05000000000000000000" pitchFamily="2" charset="2"/>
              <a:buChar char="q"/>
            </a:pPr>
            <a:r>
              <a:rPr lang="en-US" sz="1200" dirty="0"/>
              <a:t>Example) If system has 12 BSA channels</a:t>
            </a:r>
            <a:br>
              <a:rPr lang="en-US" sz="1200" dirty="0"/>
            </a:br>
            <a:r>
              <a:rPr lang="en-US" sz="1200" dirty="0"/>
              <a:t>12 x 0.2 GB = 2.4GB for </a:t>
            </a:r>
            <a:r>
              <a:rPr lang="en-US" sz="1200" dirty="0" err="1"/>
              <a:t>for</a:t>
            </a:r>
            <a:r>
              <a:rPr lang="en-US" sz="1200" dirty="0"/>
              <a:t> PVs</a:t>
            </a:r>
            <a:br>
              <a:rPr lang="en-US" sz="1200" dirty="0"/>
            </a:br>
            <a:r>
              <a:rPr lang="en-US" sz="1200" dirty="0"/>
              <a:t>a similar amount of memory requires for the </a:t>
            </a:r>
            <a:r>
              <a:rPr lang="en-US" sz="1200" dirty="0" err="1"/>
              <a:t>bsaDriver</a:t>
            </a:r>
            <a:r>
              <a:rPr lang="en-US" sz="1200" dirty="0"/>
              <a:t> to maintain the driver internal buffers</a:t>
            </a:r>
            <a:br>
              <a:rPr lang="en-US" sz="1200" dirty="0"/>
            </a:br>
            <a:r>
              <a:rPr lang="en-US" sz="1200" dirty="0"/>
              <a:t>Thus, 5.4GB of memory consumptions are expected</a:t>
            </a:r>
          </a:p>
        </p:txBody>
      </p:sp>
    </p:spTree>
    <p:extLst>
      <p:ext uri="{BB962C8B-B14F-4D97-AF65-F5344CB8AC3E}">
        <p14:creationId xmlns:p14="http://schemas.microsoft.com/office/powerpoint/2010/main" val="172160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dirty="0"/>
          </a:p>
        </p:txBody>
      </p:sp>
      <p:sp>
        <p:nvSpPr>
          <p:cNvPr id="3" name="Title 2"/>
          <p:cNvSpPr>
            <a:spLocks noGrp="1"/>
          </p:cNvSpPr>
          <p:nvPr>
            <p:ph type="title"/>
          </p:nvPr>
        </p:nvSpPr>
        <p:spPr/>
        <p:txBody>
          <a:bodyPr/>
          <a:lstStyle/>
          <a:p>
            <a:r>
              <a:rPr lang="en-US" dirty="0"/>
              <a:t>SC Diagnostic Bus Input</a:t>
            </a:r>
          </a:p>
        </p:txBody>
      </p:sp>
      <p:sp>
        <p:nvSpPr>
          <p:cNvPr id="4" name="Content Placeholder 3"/>
          <p:cNvSpPr>
            <a:spLocks noGrp="1"/>
          </p:cNvSpPr>
          <p:nvPr>
            <p:ph sz="quarter" idx="14"/>
          </p:nvPr>
        </p:nvSpPr>
        <p:spPr>
          <a:xfrm>
            <a:off x="457200" y="1243584"/>
            <a:ext cx="8108950" cy="2109216"/>
          </a:xfrm>
        </p:spPr>
        <p:txBody>
          <a:bodyPr>
            <a:normAutofit/>
          </a:bodyPr>
          <a:lstStyle/>
          <a:p>
            <a:pPr marL="342900" indent="-342900">
              <a:buFont typeface="Wingdings" panose="05000000000000000000" pitchFamily="2" charset="2"/>
              <a:buChar char="q"/>
            </a:pPr>
            <a:r>
              <a:rPr lang="en-US" sz="1200" dirty="0"/>
              <a:t>Diagnostics Bus Inputs: BSA input for SC, firmware based BSA</a:t>
            </a:r>
          </a:p>
          <a:p>
            <a:pPr marL="914400" lvl="1" indent="-457200">
              <a:buFont typeface="Wingdings" panose="05000000000000000000" pitchFamily="2" charset="2"/>
              <a:buChar char="§"/>
            </a:pPr>
            <a:r>
              <a:rPr lang="en-US" sz="1200" dirty="0"/>
              <a:t>Data: 18bits or even more, if more than 18 bits are used, then the possibility for an overflow/underflow exists in the statistics calculations</a:t>
            </a:r>
          </a:p>
          <a:p>
            <a:pPr marL="800100" lvl="1" indent="-342900">
              <a:buFont typeface="Wingdings" panose="05000000000000000000" pitchFamily="2" charset="2"/>
              <a:buChar char="§"/>
            </a:pPr>
            <a:r>
              <a:rPr lang="en-US" sz="1200" dirty="0"/>
              <a:t>Fixed Input:</a:t>
            </a:r>
          </a:p>
          <a:p>
            <a:pPr marL="1033463" lvl="2" indent="-342900">
              <a:buFont typeface="Courier New" panose="02070309020205020404" pitchFamily="49" charset="0"/>
              <a:buChar char="o"/>
            </a:pPr>
            <a:r>
              <a:rPr lang="en-US" sz="1200" dirty="0"/>
              <a:t>Marked: the statistics are not computed, last valid input value will be advertised as the average</a:t>
            </a:r>
          </a:p>
          <a:p>
            <a:pPr marL="1033463" lvl="2" indent="-342900">
              <a:buFont typeface="Courier New" panose="02070309020205020404" pitchFamily="49" charset="0"/>
              <a:buChar char="o"/>
            </a:pPr>
            <a:r>
              <a:rPr lang="en-US" sz="1200" dirty="0"/>
              <a:t>Un-marked: firmware attempts to calculate the statistics</a:t>
            </a:r>
          </a:p>
        </p:txBody>
      </p:sp>
      <p:grpSp>
        <p:nvGrpSpPr>
          <p:cNvPr id="5" name="Group 4">
            <a:extLst>
              <a:ext uri="{FF2B5EF4-FFF2-40B4-BE49-F238E27FC236}">
                <a16:creationId xmlns:a16="http://schemas.microsoft.com/office/drawing/2014/main" id="{CFB46B48-D265-DB35-0FE6-BF9C91292B54}"/>
              </a:ext>
            </a:extLst>
          </p:cNvPr>
          <p:cNvGrpSpPr/>
          <p:nvPr/>
        </p:nvGrpSpPr>
        <p:grpSpPr>
          <a:xfrm>
            <a:off x="76200" y="3276600"/>
            <a:ext cx="8947792" cy="2486799"/>
            <a:chOff x="55123" y="3683780"/>
            <a:chExt cx="8947792" cy="2486799"/>
          </a:xfrm>
        </p:grpSpPr>
        <p:grpSp>
          <p:nvGrpSpPr>
            <p:cNvPr id="161" name="Group 160"/>
            <p:cNvGrpSpPr/>
            <p:nvPr/>
          </p:nvGrpSpPr>
          <p:grpSpPr>
            <a:xfrm>
              <a:off x="2308850" y="4265579"/>
              <a:ext cx="877080" cy="246221"/>
              <a:chOff x="457200" y="4730620"/>
              <a:chExt cx="877080" cy="246221"/>
            </a:xfrm>
          </p:grpSpPr>
          <p:grpSp>
            <p:nvGrpSpPr>
              <p:cNvPr id="87" name="Group 86" descr="\documentclass{article}&#10;\usepackage{amsmath}&#10;\pagestyle{empty}&#10;\begin{document}&#10;\begin{math}&#10;x_i&#10;\end{math}&#10;\end{document}" title="IguanaTex Vector Display"/>
              <p:cNvGrpSpPr>
                <a:grpSpLocks noChangeAspect="1"/>
              </p:cNvGrpSpPr>
              <p:nvPr>
                <p:custDataLst>
                  <p:tags r:id="rId65"/>
                </p:custDataLst>
              </p:nvPr>
            </p:nvGrpSpPr>
            <p:grpSpPr>
              <a:xfrm>
                <a:off x="457200" y="4810124"/>
                <a:ext cx="163513" cy="142876"/>
                <a:chOff x="2541595" y="2540000"/>
                <a:chExt cx="163513" cy="142876"/>
              </a:xfrm>
            </p:grpSpPr>
            <p:sp>
              <p:nvSpPr>
                <p:cNvPr id="84" name="Freeform 72"/>
                <p:cNvSpPr>
                  <a:spLocks/>
                </p:cNvSpPr>
                <p:nvPr>
                  <p:custDataLst>
                    <p:tags r:id="rId66"/>
                  </p:custDataLst>
                </p:nvPr>
              </p:nvSpPr>
              <p:spPr bwMode="auto">
                <a:xfrm>
                  <a:off x="2541595" y="2540000"/>
                  <a:ext cx="103188" cy="107950"/>
                </a:xfrm>
                <a:custGeom>
                  <a:avLst/>
                  <a:gdLst>
                    <a:gd name="T0" fmla="*/ 152 w 249"/>
                    <a:gd name="T1" fmla="*/ 70 h 226"/>
                    <a:gd name="T2" fmla="*/ 202 w 249"/>
                    <a:gd name="T3" fmla="*/ 11 h 226"/>
                    <a:gd name="T4" fmla="*/ 227 w 249"/>
                    <a:gd name="T5" fmla="*/ 17 h 226"/>
                    <a:gd name="T6" fmla="*/ 203 w 249"/>
                    <a:gd name="T7" fmla="*/ 44 h 226"/>
                    <a:gd name="T8" fmla="*/ 222 w 249"/>
                    <a:gd name="T9" fmla="*/ 62 h 226"/>
                    <a:gd name="T10" fmla="*/ 249 w 249"/>
                    <a:gd name="T11" fmla="*/ 33 h 226"/>
                    <a:gd name="T12" fmla="*/ 202 w 249"/>
                    <a:gd name="T13" fmla="*/ 0 h 226"/>
                    <a:gd name="T14" fmla="*/ 150 w 249"/>
                    <a:gd name="T15" fmla="*/ 38 h 226"/>
                    <a:gd name="T16" fmla="*/ 96 w 249"/>
                    <a:gd name="T17" fmla="*/ 0 h 226"/>
                    <a:gd name="T18" fmla="*/ 15 w 249"/>
                    <a:gd name="T19" fmla="*/ 77 h 226"/>
                    <a:gd name="T20" fmla="*/ 21 w 249"/>
                    <a:gd name="T21" fmla="*/ 82 h 226"/>
                    <a:gd name="T22" fmla="*/ 28 w 249"/>
                    <a:gd name="T23" fmla="*/ 76 h 226"/>
                    <a:gd name="T24" fmla="*/ 95 w 249"/>
                    <a:gd name="T25" fmla="*/ 11 h 226"/>
                    <a:gd name="T26" fmla="*/ 122 w 249"/>
                    <a:gd name="T27" fmla="*/ 44 h 226"/>
                    <a:gd name="T28" fmla="*/ 95 w 249"/>
                    <a:gd name="T29" fmla="*/ 163 h 226"/>
                    <a:gd name="T30" fmla="*/ 47 w 249"/>
                    <a:gd name="T31" fmla="*/ 215 h 226"/>
                    <a:gd name="T32" fmla="*/ 22 w 249"/>
                    <a:gd name="T33" fmla="*/ 209 h 226"/>
                    <a:gd name="T34" fmla="*/ 46 w 249"/>
                    <a:gd name="T35" fmla="*/ 182 h 226"/>
                    <a:gd name="T36" fmla="*/ 27 w 249"/>
                    <a:gd name="T37" fmla="*/ 164 h 226"/>
                    <a:gd name="T38" fmla="*/ 0 w 249"/>
                    <a:gd name="T39" fmla="*/ 193 h 226"/>
                    <a:gd name="T40" fmla="*/ 47 w 249"/>
                    <a:gd name="T41" fmla="*/ 226 h 226"/>
                    <a:gd name="T42" fmla="*/ 99 w 249"/>
                    <a:gd name="T43" fmla="*/ 188 h 226"/>
                    <a:gd name="T44" fmla="*/ 153 w 249"/>
                    <a:gd name="T45" fmla="*/ 226 h 226"/>
                    <a:gd name="T46" fmla="*/ 233 w 249"/>
                    <a:gd name="T47" fmla="*/ 149 h 226"/>
                    <a:gd name="T48" fmla="*/ 227 w 249"/>
                    <a:gd name="T49" fmla="*/ 144 h 226"/>
                    <a:gd name="T50" fmla="*/ 221 w 249"/>
                    <a:gd name="T51" fmla="*/ 150 h 226"/>
                    <a:gd name="T52" fmla="*/ 154 w 249"/>
                    <a:gd name="T53" fmla="*/ 215 h 226"/>
                    <a:gd name="T54" fmla="*/ 127 w 249"/>
                    <a:gd name="T55" fmla="*/ 182 h 226"/>
                    <a:gd name="T56" fmla="*/ 135 w 249"/>
                    <a:gd name="T57" fmla="*/ 138 h 226"/>
                    <a:gd name="T58" fmla="*/ 152 w 249"/>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9" h="226">
                      <a:moveTo>
                        <a:pt x="152" y="70"/>
                      </a:moveTo>
                      <a:cubicBezTo>
                        <a:pt x="155" y="57"/>
                        <a:pt x="167" y="11"/>
                        <a:pt x="202" y="11"/>
                      </a:cubicBezTo>
                      <a:cubicBezTo>
                        <a:pt x="204" y="11"/>
                        <a:pt x="216" y="11"/>
                        <a:pt x="227" y="17"/>
                      </a:cubicBezTo>
                      <a:cubicBezTo>
                        <a:pt x="213" y="20"/>
                        <a:pt x="203" y="32"/>
                        <a:pt x="203" y="44"/>
                      </a:cubicBezTo>
                      <a:cubicBezTo>
                        <a:pt x="203" y="52"/>
                        <a:pt x="208" y="62"/>
                        <a:pt x="222" y="62"/>
                      </a:cubicBezTo>
                      <a:cubicBezTo>
                        <a:pt x="233" y="62"/>
                        <a:pt x="249" y="53"/>
                        <a:pt x="249" y="33"/>
                      </a:cubicBezTo>
                      <a:cubicBezTo>
                        <a:pt x="249" y="7"/>
                        <a:pt x="219" y="0"/>
                        <a:pt x="202" y="0"/>
                      </a:cubicBezTo>
                      <a:cubicBezTo>
                        <a:pt x="173" y="0"/>
                        <a:pt x="156" y="26"/>
                        <a:pt x="150" y="38"/>
                      </a:cubicBezTo>
                      <a:cubicBezTo>
                        <a:pt x="137" y="5"/>
                        <a:pt x="110" y="0"/>
                        <a:pt x="96" y="0"/>
                      </a:cubicBezTo>
                      <a:cubicBezTo>
                        <a:pt x="44" y="0"/>
                        <a:pt x="15" y="64"/>
                        <a:pt x="15" y="77"/>
                      </a:cubicBezTo>
                      <a:cubicBezTo>
                        <a:pt x="15" y="82"/>
                        <a:pt x="20" y="82"/>
                        <a:pt x="21" y="82"/>
                      </a:cubicBezTo>
                      <a:cubicBezTo>
                        <a:pt x="25" y="82"/>
                        <a:pt x="27" y="81"/>
                        <a:pt x="28" y="76"/>
                      </a:cubicBezTo>
                      <a:cubicBezTo>
                        <a:pt x="45" y="23"/>
                        <a:pt x="78" y="11"/>
                        <a:pt x="95" y="11"/>
                      </a:cubicBezTo>
                      <a:cubicBezTo>
                        <a:pt x="104" y="11"/>
                        <a:pt x="122" y="15"/>
                        <a:pt x="122" y="44"/>
                      </a:cubicBezTo>
                      <a:cubicBezTo>
                        <a:pt x="122" y="60"/>
                        <a:pt x="113" y="93"/>
                        <a:pt x="95" y="163"/>
                      </a:cubicBezTo>
                      <a:cubicBezTo>
                        <a:pt x="87" y="194"/>
                        <a:pt x="69" y="215"/>
                        <a:pt x="47" y="215"/>
                      </a:cubicBezTo>
                      <a:cubicBezTo>
                        <a:pt x="44" y="215"/>
                        <a:pt x="33" y="215"/>
                        <a:pt x="22" y="209"/>
                      </a:cubicBezTo>
                      <a:cubicBezTo>
                        <a:pt x="35" y="206"/>
                        <a:pt x="46" y="196"/>
                        <a:pt x="46" y="182"/>
                      </a:cubicBezTo>
                      <a:cubicBezTo>
                        <a:pt x="46" y="168"/>
                        <a:pt x="35" y="164"/>
                        <a:pt x="27" y="164"/>
                      </a:cubicBezTo>
                      <a:cubicBezTo>
                        <a:pt x="12" y="164"/>
                        <a:pt x="0" y="177"/>
                        <a:pt x="0" y="193"/>
                      </a:cubicBezTo>
                      <a:cubicBezTo>
                        <a:pt x="0" y="216"/>
                        <a:pt x="25" y="226"/>
                        <a:pt x="47" y="226"/>
                      </a:cubicBezTo>
                      <a:cubicBezTo>
                        <a:pt x="80" y="226"/>
                        <a:pt x="98" y="191"/>
                        <a:pt x="99" y="188"/>
                      </a:cubicBezTo>
                      <a:cubicBezTo>
                        <a:pt x="105" y="207"/>
                        <a:pt x="123" y="226"/>
                        <a:pt x="153" y="226"/>
                      </a:cubicBezTo>
                      <a:cubicBezTo>
                        <a:pt x="205" y="226"/>
                        <a:pt x="233" y="162"/>
                        <a:pt x="233" y="149"/>
                      </a:cubicBezTo>
                      <a:cubicBezTo>
                        <a:pt x="233" y="144"/>
                        <a:pt x="229" y="144"/>
                        <a:pt x="227" y="144"/>
                      </a:cubicBezTo>
                      <a:cubicBezTo>
                        <a:pt x="223" y="144"/>
                        <a:pt x="222" y="146"/>
                        <a:pt x="221" y="150"/>
                      </a:cubicBezTo>
                      <a:cubicBezTo>
                        <a:pt x="204" y="203"/>
                        <a:pt x="170" y="215"/>
                        <a:pt x="154" y="215"/>
                      </a:cubicBezTo>
                      <a:cubicBezTo>
                        <a:pt x="135" y="215"/>
                        <a:pt x="127" y="199"/>
                        <a:pt x="127" y="182"/>
                      </a:cubicBezTo>
                      <a:cubicBezTo>
                        <a:pt x="127" y="171"/>
                        <a:pt x="130"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3"/>
                <p:cNvSpPr>
                  <a:spLocks noEditPoints="1"/>
                </p:cNvSpPr>
                <p:nvPr>
                  <p:custDataLst>
                    <p:tags r:id="rId67"/>
                  </p:custDataLst>
                </p:nvPr>
              </p:nvSpPr>
              <p:spPr bwMode="auto">
                <a:xfrm>
                  <a:off x="2660658" y="2570163"/>
                  <a:ext cx="44450" cy="112713"/>
                </a:xfrm>
                <a:custGeom>
                  <a:avLst/>
                  <a:gdLst>
                    <a:gd name="T0" fmla="*/ 97 w 106"/>
                    <a:gd name="T1" fmla="*/ 13 h 235"/>
                    <a:gd name="T2" fmla="*/ 83 w 106"/>
                    <a:gd name="T3" fmla="*/ 0 h 235"/>
                    <a:gd name="T4" fmla="*/ 63 w 106"/>
                    <a:gd name="T5" fmla="*/ 19 h 235"/>
                    <a:gd name="T6" fmla="*/ 77 w 106"/>
                    <a:gd name="T7" fmla="*/ 32 h 235"/>
                    <a:gd name="T8" fmla="*/ 97 w 106"/>
                    <a:gd name="T9" fmla="*/ 13 h 235"/>
                    <a:gd name="T10" fmla="*/ 25 w 106"/>
                    <a:gd name="T11" fmla="*/ 191 h 235"/>
                    <a:gd name="T12" fmla="*/ 22 w 106"/>
                    <a:gd name="T13" fmla="*/ 205 h 235"/>
                    <a:gd name="T14" fmla="*/ 56 w 106"/>
                    <a:gd name="T15" fmla="*/ 235 h 235"/>
                    <a:gd name="T16" fmla="*/ 106 w 106"/>
                    <a:gd name="T17" fmla="*/ 182 h 235"/>
                    <a:gd name="T18" fmla="*/ 100 w 106"/>
                    <a:gd name="T19" fmla="*/ 177 h 235"/>
                    <a:gd name="T20" fmla="*/ 94 w 106"/>
                    <a:gd name="T21" fmla="*/ 183 h 235"/>
                    <a:gd name="T22" fmla="*/ 57 w 106"/>
                    <a:gd name="T23" fmla="*/ 225 h 235"/>
                    <a:gd name="T24" fmla="*/ 48 w 106"/>
                    <a:gd name="T25" fmla="*/ 213 h 235"/>
                    <a:gd name="T26" fmla="*/ 53 w 106"/>
                    <a:gd name="T27" fmla="*/ 191 h 235"/>
                    <a:gd name="T28" fmla="*/ 65 w 106"/>
                    <a:gd name="T29" fmla="*/ 163 h 235"/>
                    <a:gd name="T30" fmla="*/ 82 w 106"/>
                    <a:gd name="T31" fmla="*/ 118 h 235"/>
                    <a:gd name="T32" fmla="*/ 84 w 106"/>
                    <a:gd name="T33" fmla="*/ 107 h 235"/>
                    <a:gd name="T34" fmla="*/ 51 w 106"/>
                    <a:gd name="T35" fmla="*/ 77 h 235"/>
                    <a:gd name="T36" fmla="*/ 0 w 106"/>
                    <a:gd name="T37" fmla="*/ 131 h 235"/>
                    <a:gd name="T38" fmla="*/ 6 w 106"/>
                    <a:gd name="T39" fmla="*/ 135 h 235"/>
                    <a:gd name="T40" fmla="*/ 12 w 106"/>
                    <a:gd name="T41" fmla="*/ 130 h 235"/>
                    <a:gd name="T42" fmla="*/ 50 w 106"/>
                    <a:gd name="T43" fmla="*/ 87 h 235"/>
                    <a:gd name="T44" fmla="*/ 58 w 106"/>
                    <a:gd name="T45" fmla="*/ 99 h 235"/>
                    <a:gd name="T46" fmla="*/ 47 w 106"/>
                    <a:gd name="T47" fmla="*/ 134 h 235"/>
                    <a:gd name="T48" fmla="*/ 25 w 106"/>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3"/>
                      </a:moveTo>
                      <a:cubicBezTo>
                        <a:pt x="97" y="7"/>
                        <a:pt x="93" y="0"/>
                        <a:pt x="83" y="0"/>
                      </a:cubicBezTo>
                      <a:cubicBezTo>
                        <a:pt x="73" y="0"/>
                        <a:pt x="63" y="9"/>
                        <a:pt x="63" y="19"/>
                      </a:cubicBezTo>
                      <a:cubicBezTo>
                        <a:pt x="63" y="25"/>
                        <a:pt x="68" y="32"/>
                        <a:pt x="77" y="32"/>
                      </a:cubicBezTo>
                      <a:cubicBezTo>
                        <a:pt x="87" y="32"/>
                        <a:pt x="97" y="22"/>
                        <a:pt x="97" y="13"/>
                      </a:cubicBezTo>
                      <a:close/>
                      <a:moveTo>
                        <a:pt x="25" y="191"/>
                      </a:moveTo>
                      <a:cubicBezTo>
                        <a:pt x="24" y="195"/>
                        <a:pt x="22" y="199"/>
                        <a:pt x="22" y="205"/>
                      </a:cubicBezTo>
                      <a:cubicBezTo>
                        <a:pt x="22" y="222"/>
                        <a:pt x="36" y="235"/>
                        <a:pt x="56" y="235"/>
                      </a:cubicBezTo>
                      <a:cubicBezTo>
                        <a:pt x="90" y="235"/>
                        <a:pt x="106" y="187"/>
                        <a:pt x="106" y="182"/>
                      </a:cubicBezTo>
                      <a:cubicBezTo>
                        <a:pt x="106" y="177"/>
                        <a:pt x="101" y="177"/>
                        <a:pt x="100" y="177"/>
                      </a:cubicBezTo>
                      <a:cubicBezTo>
                        <a:pt x="95" y="177"/>
                        <a:pt x="95" y="179"/>
                        <a:pt x="94" y="183"/>
                      </a:cubicBezTo>
                      <a:cubicBezTo>
                        <a:pt x="86" y="211"/>
                        <a:pt x="70" y="225"/>
                        <a:pt x="57" y="225"/>
                      </a:cubicBezTo>
                      <a:cubicBezTo>
                        <a:pt x="50" y="225"/>
                        <a:pt x="48" y="221"/>
                        <a:pt x="48" y="213"/>
                      </a:cubicBezTo>
                      <a:cubicBezTo>
                        <a:pt x="48" y="205"/>
                        <a:pt x="50" y="198"/>
                        <a:pt x="53" y="191"/>
                      </a:cubicBezTo>
                      <a:cubicBezTo>
                        <a:pt x="57" y="181"/>
                        <a:pt x="61" y="172"/>
                        <a:pt x="65" y="163"/>
                      </a:cubicBezTo>
                      <a:cubicBezTo>
                        <a:pt x="68" y="154"/>
                        <a:pt x="80" y="122"/>
                        <a:pt x="82" y="118"/>
                      </a:cubicBezTo>
                      <a:cubicBezTo>
                        <a:pt x="83" y="115"/>
                        <a:pt x="84" y="111"/>
                        <a:pt x="84" y="107"/>
                      </a:cubicBezTo>
                      <a:cubicBezTo>
                        <a:pt x="84" y="91"/>
                        <a:pt x="70" y="77"/>
                        <a:pt x="51" y="77"/>
                      </a:cubicBezTo>
                      <a:cubicBezTo>
                        <a:pt x="16" y="77"/>
                        <a:pt x="0" y="125"/>
                        <a:pt x="0" y="131"/>
                      </a:cubicBezTo>
                      <a:cubicBezTo>
                        <a:pt x="0" y="135"/>
                        <a:pt x="5" y="135"/>
                        <a:pt x="6" y="135"/>
                      </a:cubicBezTo>
                      <a:cubicBezTo>
                        <a:pt x="11" y="135"/>
                        <a:pt x="11" y="134"/>
                        <a:pt x="12" y="130"/>
                      </a:cubicBezTo>
                      <a:cubicBezTo>
                        <a:pt x="21" y="100"/>
                        <a:pt x="37" y="87"/>
                        <a:pt x="50" y="87"/>
                      </a:cubicBezTo>
                      <a:cubicBezTo>
                        <a:pt x="55" y="87"/>
                        <a:pt x="58" y="90"/>
                        <a:pt x="58" y="99"/>
                      </a:cubicBezTo>
                      <a:cubicBezTo>
                        <a:pt x="58" y="107"/>
                        <a:pt x="56" y="113"/>
                        <a:pt x="47" y="134"/>
                      </a:cubicBezTo>
                      <a:lnTo>
                        <a:pt x="25"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9" name="TextBox 98"/>
              <p:cNvSpPr txBox="1"/>
              <p:nvPr/>
            </p:nvSpPr>
            <p:spPr>
              <a:xfrm>
                <a:off x="687949" y="4730620"/>
                <a:ext cx="646331" cy="246221"/>
              </a:xfrm>
              <a:prstGeom prst="rect">
                <a:avLst/>
              </a:prstGeom>
              <a:noFill/>
            </p:spPr>
            <p:txBody>
              <a:bodyPr wrap="none" rtlCol="0">
                <a:spAutoFit/>
              </a:bodyPr>
              <a:lstStyle/>
              <a:p>
                <a:r>
                  <a:rPr lang="en-US" sz="1000" dirty="0"/>
                  <a:t>(18 bits)</a:t>
                </a:r>
              </a:p>
            </p:txBody>
          </p:sp>
        </p:grpSp>
        <p:grpSp>
          <p:nvGrpSpPr>
            <p:cNvPr id="162" name="Group 161"/>
            <p:cNvGrpSpPr/>
            <p:nvPr/>
          </p:nvGrpSpPr>
          <p:grpSpPr>
            <a:xfrm>
              <a:off x="2308850" y="5019771"/>
              <a:ext cx="1727123" cy="247809"/>
              <a:chOff x="457200" y="5713412"/>
              <a:chExt cx="1727123" cy="247809"/>
            </a:xfrm>
          </p:grpSpPr>
          <p:grpSp>
            <p:nvGrpSpPr>
              <p:cNvPr id="98" name="Group 97" descr="\documentclass{article}&#10;\usepackage{amsmath}&#10;\pagestyle{empty}&#10;\begin{document}&#10;\begin{math}&#10;x_i^2&#10;\end{math}&#10;\end{document}" title="IguanaTex Vector Display"/>
              <p:cNvGrpSpPr>
                <a:grpSpLocks noChangeAspect="1"/>
              </p:cNvGrpSpPr>
              <p:nvPr>
                <p:custDataLst>
                  <p:tags r:id="rId61"/>
                </p:custDataLst>
              </p:nvPr>
            </p:nvGrpSpPr>
            <p:grpSpPr>
              <a:xfrm>
                <a:off x="457200" y="5713412"/>
                <a:ext cx="182563" cy="230188"/>
                <a:chOff x="2541594" y="2540000"/>
                <a:chExt cx="182563" cy="230188"/>
              </a:xfrm>
            </p:grpSpPr>
            <p:sp>
              <p:nvSpPr>
                <p:cNvPr id="94" name="Freeform 80"/>
                <p:cNvSpPr>
                  <a:spLocks/>
                </p:cNvSpPr>
                <p:nvPr>
                  <p:custDataLst>
                    <p:tags r:id="rId62"/>
                  </p:custDataLst>
                </p:nvPr>
              </p:nvSpPr>
              <p:spPr bwMode="auto">
                <a:xfrm>
                  <a:off x="2541594" y="2620963"/>
                  <a:ext cx="101600" cy="95250"/>
                </a:xfrm>
                <a:custGeom>
                  <a:avLst/>
                  <a:gdLst>
                    <a:gd name="T0" fmla="*/ 152 w 248"/>
                    <a:gd name="T1" fmla="*/ 70 h 226"/>
                    <a:gd name="T2" fmla="*/ 201 w 248"/>
                    <a:gd name="T3" fmla="*/ 11 h 226"/>
                    <a:gd name="T4" fmla="*/ 226 w 248"/>
                    <a:gd name="T5" fmla="*/ 18 h 226"/>
                    <a:gd name="T6" fmla="*/ 202 w 248"/>
                    <a:gd name="T7" fmla="*/ 45 h 226"/>
                    <a:gd name="T8" fmla="*/ 221 w 248"/>
                    <a:gd name="T9" fmla="*/ 62 h 226"/>
                    <a:gd name="T10" fmla="*/ 248 w 248"/>
                    <a:gd name="T11" fmla="*/ 33 h 226"/>
                    <a:gd name="T12" fmla="*/ 202 w 248"/>
                    <a:gd name="T13" fmla="*/ 0 h 226"/>
                    <a:gd name="T14" fmla="*/ 150 w 248"/>
                    <a:gd name="T15" fmla="*/ 38 h 226"/>
                    <a:gd name="T16" fmla="*/ 96 w 248"/>
                    <a:gd name="T17" fmla="*/ 0 h 226"/>
                    <a:gd name="T18" fmla="*/ 15 w 248"/>
                    <a:gd name="T19" fmla="*/ 77 h 226"/>
                    <a:gd name="T20" fmla="*/ 21 w 248"/>
                    <a:gd name="T21" fmla="*/ 82 h 226"/>
                    <a:gd name="T22" fmla="*/ 28 w 248"/>
                    <a:gd name="T23" fmla="*/ 77 h 226"/>
                    <a:gd name="T24" fmla="*/ 95 w 248"/>
                    <a:gd name="T25" fmla="*/ 11 h 226"/>
                    <a:gd name="T26" fmla="*/ 122 w 248"/>
                    <a:gd name="T27" fmla="*/ 45 h 226"/>
                    <a:gd name="T28" fmla="*/ 95 w 248"/>
                    <a:gd name="T29" fmla="*/ 164 h 226"/>
                    <a:gd name="T30" fmla="*/ 47 w 248"/>
                    <a:gd name="T31" fmla="*/ 215 h 226"/>
                    <a:gd name="T32" fmla="*/ 22 w 248"/>
                    <a:gd name="T33" fmla="*/ 209 h 226"/>
                    <a:gd name="T34" fmla="*/ 46 w 248"/>
                    <a:gd name="T35" fmla="*/ 182 h 226"/>
                    <a:gd name="T36" fmla="*/ 27 w 248"/>
                    <a:gd name="T37" fmla="*/ 165 h 226"/>
                    <a:gd name="T38" fmla="*/ 0 w 248"/>
                    <a:gd name="T39" fmla="*/ 194 h 226"/>
                    <a:gd name="T40" fmla="*/ 47 w 248"/>
                    <a:gd name="T41" fmla="*/ 226 h 226"/>
                    <a:gd name="T42" fmla="*/ 99 w 248"/>
                    <a:gd name="T43" fmla="*/ 189 h 226"/>
                    <a:gd name="T44" fmla="*/ 153 w 248"/>
                    <a:gd name="T45" fmla="*/ 226 h 226"/>
                    <a:gd name="T46" fmla="*/ 233 w 248"/>
                    <a:gd name="T47" fmla="*/ 150 h 226"/>
                    <a:gd name="T48" fmla="*/ 227 w 248"/>
                    <a:gd name="T49" fmla="*/ 145 h 226"/>
                    <a:gd name="T50" fmla="*/ 220 w 248"/>
                    <a:gd name="T51" fmla="*/ 150 h 226"/>
                    <a:gd name="T52" fmla="*/ 154 w 248"/>
                    <a:gd name="T53" fmla="*/ 215 h 226"/>
                    <a:gd name="T54" fmla="*/ 127 w 248"/>
                    <a:gd name="T55" fmla="*/ 183 h 226"/>
                    <a:gd name="T56" fmla="*/ 135 w 248"/>
                    <a:gd name="T57" fmla="*/ 139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8"/>
                      </a:cubicBezTo>
                      <a:cubicBezTo>
                        <a:pt x="212" y="20"/>
                        <a:pt x="202" y="33"/>
                        <a:pt x="202" y="45"/>
                      </a:cubicBezTo>
                      <a:cubicBezTo>
                        <a:pt x="202" y="53"/>
                        <a:pt x="208" y="62"/>
                        <a:pt x="221" y="62"/>
                      </a:cubicBezTo>
                      <a:cubicBezTo>
                        <a:pt x="232" y="62"/>
                        <a:pt x="248" y="53"/>
                        <a:pt x="248" y="33"/>
                      </a:cubicBezTo>
                      <a:cubicBezTo>
                        <a:pt x="248" y="7"/>
                        <a:pt x="219" y="0"/>
                        <a:pt x="202" y="0"/>
                      </a:cubicBezTo>
                      <a:cubicBezTo>
                        <a:pt x="173" y="0"/>
                        <a:pt x="155" y="27"/>
                        <a:pt x="150" y="38"/>
                      </a:cubicBezTo>
                      <a:cubicBezTo>
                        <a:pt x="137" y="5"/>
                        <a:pt x="110" y="0"/>
                        <a:pt x="96" y="0"/>
                      </a:cubicBezTo>
                      <a:cubicBezTo>
                        <a:pt x="44" y="0"/>
                        <a:pt x="15" y="65"/>
                        <a:pt x="15" y="77"/>
                      </a:cubicBezTo>
                      <a:cubicBezTo>
                        <a:pt x="15" y="82"/>
                        <a:pt x="20" y="82"/>
                        <a:pt x="21" y="82"/>
                      </a:cubicBezTo>
                      <a:cubicBezTo>
                        <a:pt x="25" y="82"/>
                        <a:pt x="27" y="81"/>
                        <a:pt x="28" y="77"/>
                      </a:cubicBezTo>
                      <a:cubicBezTo>
                        <a:pt x="45" y="24"/>
                        <a:pt x="78" y="11"/>
                        <a:pt x="95" y="11"/>
                      </a:cubicBezTo>
                      <a:cubicBezTo>
                        <a:pt x="104" y="11"/>
                        <a:pt x="122" y="16"/>
                        <a:pt x="122" y="45"/>
                      </a:cubicBezTo>
                      <a:cubicBezTo>
                        <a:pt x="122" y="60"/>
                        <a:pt x="113" y="94"/>
                        <a:pt x="95" y="164"/>
                      </a:cubicBezTo>
                      <a:cubicBezTo>
                        <a:pt x="87" y="195"/>
                        <a:pt x="69" y="215"/>
                        <a:pt x="47" y="215"/>
                      </a:cubicBezTo>
                      <a:cubicBezTo>
                        <a:pt x="44" y="215"/>
                        <a:pt x="33" y="215"/>
                        <a:pt x="22" y="209"/>
                      </a:cubicBezTo>
                      <a:cubicBezTo>
                        <a:pt x="35" y="207"/>
                        <a:pt x="46" y="196"/>
                        <a:pt x="46" y="182"/>
                      </a:cubicBezTo>
                      <a:cubicBezTo>
                        <a:pt x="46" y="169"/>
                        <a:pt x="35" y="165"/>
                        <a:pt x="27" y="165"/>
                      </a:cubicBezTo>
                      <a:cubicBezTo>
                        <a:pt x="12" y="165"/>
                        <a:pt x="0" y="178"/>
                        <a:pt x="0" y="194"/>
                      </a:cubicBezTo>
                      <a:cubicBezTo>
                        <a:pt x="0" y="216"/>
                        <a:pt x="25" y="226"/>
                        <a:pt x="47" y="226"/>
                      </a:cubicBezTo>
                      <a:cubicBezTo>
                        <a:pt x="80" y="226"/>
                        <a:pt x="98" y="192"/>
                        <a:pt x="99" y="189"/>
                      </a:cubicBezTo>
                      <a:cubicBezTo>
                        <a:pt x="105" y="207"/>
                        <a:pt x="123" y="226"/>
                        <a:pt x="153" y="226"/>
                      </a:cubicBezTo>
                      <a:cubicBezTo>
                        <a:pt x="204" y="226"/>
                        <a:pt x="233" y="162"/>
                        <a:pt x="233" y="150"/>
                      </a:cubicBezTo>
                      <a:cubicBezTo>
                        <a:pt x="233" y="145"/>
                        <a:pt x="228" y="145"/>
                        <a:pt x="227" y="145"/>
                      </a:cubicBezTo>
                      <a:cubicBezTo>
                        <a:pt x="222" y="145"/>
                        <a:pt x="221" y="147"/>
                        <a:pt x="220" y="150"/>
                      </a:cubicBezTo>
                      <a:cubicBezTo>
                        <a:pt x="204" y="203"/>
                        <a:pt x="170" y="215"/>
                        <a:pt x="154" y="215"/>
                      </a:cubicBezTo>
                      <a:cubicBezTo>
                        <a:pt x="135" y="215"/>
                        <a:pt x="127" y="200"/>
                        <a:pt x="127" y="183"/>
                      </a:cubicBezTo>
                      <a:cubicBezTo>
                        <a:pt x="127" y="172"/>
                        <a:pt x="130" y="161"/>
                        <a:pt x="135" y="139"/>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1"/>
                <p:cNvSpPr>
                  <a:spLocks/>
                </p:cNvSpPr>
                <p:nvPr>
                  <p:custDataLst>
                    <p:tags r:id="rId63"/>
                  </p:custDataLst>
                </p:nvPr>
              </p:nvSpPr>
              <p:spPr bwMode="auto">
                <a:xfrm>
                  <a:off x="2660657" y="2540000"/>
                  <a:ext cx="63500" cy="98425"/>
                </a:xfrm>
                <a:custGeom>
                  <a:avLst/>
                  <a:gdLst>
                    <a:gd name="T0" fmla="*/ 155 w 155"/>
                    <a:gd name="T1" fmla="*/ 169 h 232"/>
                    <a:gd name="T2" fmla="*/ 143 w 155"/>
                    <a:gd name="T3" fmla="*/ 169 h 232"/>
                    <a:gd name="T4" fmla="*/ 134 w 155"/>
                    <a:gd name="T5" fmla="*/ 200 h 232"/>
                    <a:gd name="T6" fmla="*/ 99 w 155"/>
                    <a:gd name="T7" fmla="*/ 202 h 232"/>
                    <a:gd name="T8" fmla="*/ 35 w 155"/>
                    <a:gd name="T9" fmla="*/ 202 h 232"/>
                    <a:gd name="T10" fmla="*/ 105 w 155"/>
                    <a:gd name="T11" fmla="*/ 144 h 232"/>
                    <a:gd name="T12" fmla="*/ 155 w 155"/>
                    <a:gd name="T13" fmla="*/ 68 h 232"/>
                    <a:gd name="T14" fmla="*/ 73 w 155"/>
                    <a:gd name="T15" fmla="*/ 0 h 232"/>
                    <a:gd name="T16" fmla="*/ 0 w 155"/>
                    <a:gd name="T17" fmla="*/ 63 h 232"/>
                    <a:gd name="T18" fmla="*/ 19 w 155"/>
                    <a:gd name="T19" fmla="*/ 82 h 232"/>
                    <a:gd name="T20" fmla="*/ 37 w 155"/>
                    <a:gd name="T21" fmla="*/ 64 h 232"/>
                    <a:gd name="T22" fmla="*/ 17 w 155"/>
                    <a:gd name="T23" fmla="*/ 45 h 232"/>
                    <a:gd name="T24" fmla="*/ 68 w 155"/>
                    <a:gd name="T25" fmla="*/ 13 h 232"/>
                    <a:gd name="T26" fmla="*/ 121 w 155"/>
                    <a:gd name="T27" fmla="*/ 68 h 232"/>
                    <a:gd name="T28" fmla="*/ 88 w 155"/>
                    <a:gd name="T29" fmla="*/ 135 h 232"/>
                    <a:gd name="T30" fmla="*/ 4 w 155"/>
                    <a:gd name="T31" fmla="*/ 218 h 232"/>
                    <a:gd name="T32" fmla="*/ 0 w 155"/>
                    <a:gd name="T33" fmla="*/ 232 h 232"/>
                    <a:gd name="T34" fmla="*/ 144 w 155"/>
                    <a:gd name="T35" fmla="*/ 232 h 232"/>
                    <a:gd name="T36" fmla="*/ 155 w 155"/>
                    <a:gd name="T37" fmla="*/ 16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32">
                      <a:moveTo>
                        <a:pt x="155" y="169"/>
                      </a:moveTo>
                      <a:lnTo>
                        <a:pt x="143" y="169"/>
                      </a:lnTo>
                      <a:cubicBezTo>
                        <a:pt x="142" y="176"/>
                        <a:pt x="138" y="197"/>
                        <a:pt x="134" y="200"/>
                      </a:cubicBezTo>
                      <a:cubicBezTo>
                        <a:pt x="131" y="202"/>
                        <a:pt x="104" y="202"/>
                        <a:pt x="99" y="202"/>
                      </a:cubicBezTo>
                      <a:lnTo>
                        <a:pt x="35" y="202"/>
                      </a:lnTo>
                      <a:cubicBezTo>
                        <a:pt x="72" y="170"/>
                        <a:pt x="84" y="160"/>
                        <a:pt x="105" y="144"/>
                      </a:cubicBezTo>
                      <a:cubicBezTo>
                        <a:pt x="131" y="123"/>
                        <a:pt x="155" y="102"/>
                        <a:pt x="155" y="68"/>
                      </a:cubicBezTo>
                      <a:cubicBezTo>
                        <a:pt x="155" y="26"/>
                        <a:pt x="118" y="0"/>
                        <a:pt x="73" y="0"/>
                      </a:cubicBezTo>
                      <a:cubicBezTo>
                        <a:pt x="30" y="0"/>
                        <a:pt x="0" y="31"/>
                        <a:pt x="0" y="63"/>
                      </a:cubicBezTo>
                      <a:cubicBezTo>
                        <a:pt x="0" y="81"/>
                        <a:pt x="15" y="82"/>
                        <a:pt x="19" y="82"/>
                      </a:cubicBezTo>
                      <a:cubicBezTo>
                        <a:pt x="27" y="82"/>
                        <a:pt x="37" y="76"/>
                        <a:pt x="37" y="64"/>
                      </a:cubicBezTo>
                      <a:cubicBezTo>
                        <a:pt x="37" y="58"/>
                        <a:pt x="35" y="45"/>
                        <a:pt x="17" y="45"/>
                      </a:cubicBezTo>
                      <a:cubicBezTo>
                        <a:pt x="28" y="21"/>
                        <a:pt x="51" y="13"/>
                        <a:pt x="68" y="13"/>
                      </a:cubicBezTo>
                      <a:cubicBezTo>
                        <a:pt x="103" y="13"/>
                        <a:pt x="121" y="40"/>
                        <a:pt x="121" y="68"/>
                      </a:cubicBezTo>
                      <a:cubicBezTo>
                        <a:pt x="121" y="99"/>
                        <a:pt x="99" y="123"/>
                        <a:pt x="88" y="135"/>
                      </a:cubicBezTo>
                      <a:lnTo>
                        <a:pt x="4" y="218"/>
                      </a:lnTo>
                      <a:cubicBezTo>
                        <a:pt x="0" y="222"/>
                        <a:pt x="0" y="222"/>
                        <a:pt x="0" y="232"/>
                      </a:cubicBezTo>
                      <a:lnTo>
                        <a:pt x="144" y="232"/>
                      </a:lnTo>
                      <a:lnTo>
                        <a:pt x="155" y="16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2"/>
                <p:cNvSpPr>
                  <a:spLocks noEditPoints="1"/>
                </p:cNvSpPr>
                <p:nvPr>
                  <p:custDataLst>
                    <p:tags r:id="rId64"/>
                  </p:custDataLst>
                </p:nvPr>
              </p:nvSpPr>
              <p:spPr bwMode="auto">
                <a:xfrm>
                  <a:off x="2659069" y="2671763"/>
                  <a:ext cx="42863" cy="98425"/>
                </a:xfrm>
                <a:custGeom>
                  <a:avLst/>
                  <a:gdLst>
                    <a:gd name="T0" fmla="*/ 97 w 106"/>
                    <a:gd name="T1" fmla="*/ 14 h 235"/>
                    <a:gd name="T2" fmla="*/ 83 w 106"/>
                    <a:gd name="T3" fmla="*/ 0 h 235"/>
                    <a:gd name="T4" fmla="*/ 63 w 106"/>
                    <a:gd name="T5" fmla="*/ 20 h 235"/>
                    <a:gd name="T6" fmla="*/ 77 w 106"/>
                    <a:gd name="T7" fmla="*/ 33 h 235"/>
                    <a:gd name="T8" fmla="*/ 97 w 106"/>
                    <a:gd name="T9" fmla="*/ 14 h 235"/>
                    <a:gd name="T10" fmla="*/ 25 w 106"/>
                    <a:gd name="T11" fmla="*/ 191 h 235"/>
                    <a:gd name="T12" fmla="*/ 22 w 106"/>
                    <a:gd name="T13" fmla="*/ 206 h 235"/>
                    <a:gd name="T14" fmla="*/ 55 w 106"/>
                    <a:gd name="T15" fmla="*/ 235 h 235"/>
                    <a:gd name="T16" fmla="*/ 106 w 106"/>
                    <a:gd name="T17" fmla="*/ 182 h 235"/>
                    <a:gd name="T18" fmla="*/ 100 w 106"/>
                    <a:gd name="T19" fmla="*/ 177 h 235"/>
                    <a:gd name="T20" fmla="*/ 94 w 106"/>
                    <a:gd name="T21" fmla="*/ 183 h 235"/>
                    <a:gd name="T22" fmla="*/ 56 w 106"/>
                    <a:gd name="T23" fmla="*/ 225 h 235"/>
                    <a:gd name="T24" fmla="*/ 48 w 106"/>
                    <a:gd name="T25" fmla="*/ 213 h 235"/>
                    <a:gd name="T26" fmla="*/ 53 w 106"/>
                    <a:gd name="T27" fmla="*/ 191 h 235"/>
                    <a:gd name="T28" fmla="*/ 65 w 106"/>
                    <a:gd name="T29" fmla="*/ 163 h 235"/>
                    <a:gd name="T30" fmla="*/ 82 w 106"/>
                    <a:gd name="T31" fmla="*/ 119 h 235"/>
                    <a:gd name="T32" fmla="*/ 84 w 106"/>
                    <a:gd name="T33" fmla="*/ 108 h 235"/>
                    <a:gd name="T34" fmla="*/ 51 w 106"/>
                    <a:gd name="T35" fmla="*/ 78 h 235"/>
                    <a:gd name="T36" fmla="*/ 0 w 106"/>
                    <a:gd name="T37" fmla="*/ 131 h 235"/>
                    <a:gd name="T38" fmla="*/ 6 w 106"/>
                    <a:gd name="T39" fmla="*/ 136 h 235"/>
                    <a:gd name="T40" fmla="*/ 12 w 106"/>
                    <a:gd name="T41" fmla="*/ 130 h 235"/>
                    <a:gd name="T42" fmla="*/ 49 w 106"/>
                    <a:gd name="T43" fmla="*/ 88 h 235"/>
                    <a:gd name="T44" fmla="*/ 58 w 106"/>
                    <a:gd name="T45" fmla="*/ 100 h 235"/>
                    <a:gd name="T46" fmla="*/ 47 w 106"/>
                    <a:gd name="T47" fmla="*/ 135 h 235"/>
                    <a:gd name="T48" fmla="*/ 25 w 106"/>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4"/>
                      </a:moveTo>
                      <a:cubicBezTo>
                        <a:pt x="97" y="8"/>
                        <a:pt x="92" y="0"/>
                        <a:pt x="83" y="0"/>
                      </a:cubicBezTo>
                      <a:cubicBezTo>
                        <a:pt x="73" y="0"/>
                        <a:pt x="63" y="9"/>
                        <a:pt x="63" y="20"/>
                      </a:cubicBezTo>
                      <a:cubicBezTo>
                        <a:pt x="63" y="26"/>
                        <a:pt x="68" y="33"/>
                        <a:pt x="77" y="33"/>
                      </a:cubicBezTo>
                      <a:cubicBezTo>
                        <a:pt x="87" y="33"/>
                        <a:pt x="97" y="23"/>
                        <a:pt x="97" y="14"/>
                      </a:cubicBezTo>
                      <a:close/>
                      <a:moveTo>
                        <a:pt x="25" y="191"/>
                      </a:moveTo>
                      <a:cubicBezTo>
                        <a:pt x="24" y="195"/>
                        <a:pt x="22" y="200"/>
                        <a:pt x="22" y="206"/>
                      </a:cubicBezTo>
                      <a:cubicBezTo>
                        <a:pt x="22" y="222"/>
                        <a:pt x="36" y="235"/>
                        <a:pt x="55" y="235"/>
                      </a:cubicBezTo>
                      <a:cubicBezTo>
                        <a:pt x="90" y="235"/>
                        <a:pt x="106" y="187"/>
                        <a:pt x="106" y="182"/>
                      </a:cubicBezTo>
                      <a:cubicBezTo>
                        <a:pt x="106" y="177"/>
                        <a:pt x="101" y="177"/>
                        <a:pt x="100" y="177"/>
                      </a:cubicBezTo>
                      <a:cubicBezTo>
                        <a:pt x="95" y="177"/>
                        <a:pt x="95" y="179"/>
                        <a:pt x="94" y="183"/>
                      </a:cubicBezTo>
                      <a:cubicBezTo>
                        <a:pt x="85" y="211"/>
                        <a:pt x="70" y="225"/>
                        <a:pt x="56" y="225"/>
                      </a:cubicBezTo>
                      <a:cubicBezTo>
                        <a:pt x="49" y="225"/>
                        <a:pt x="48" y="221"/>
                        <a:pt x="48" y="213"/>
                      </a:cubicBezTo>
                      <a:cubicBezTo>
                        <a:pt x="48" y="205"/>
                        <a:pt x="50" y="199"/>
                        <a:pt x="53" y="191"/>
                      </a:cubicBezTo>
                      <a:cubicBezTo>
                        <a:pt x="57" y="182"/>
                        <a:pt x="61" y="172"/>
                        <a:pt x="65" y="163"/>
                      </a:cubicBezTo>
                      <a:cubicBezTo>
                        <a:pt x="68" y="155"/>
                        <a:pt x="80" y="123"/>
                        <a:pt x="82" y="119"/>
                      </a:cubicBezTo>
                      <a:cubicBezTo>
                        <a:pt x="83" y="115"/>
                        <a:pt x="84" y="111"/>
                        <a:pt x="84" y="108"/>
                      </a:cubicBezTo>
                      <a:cubicBezTo>
                        <a:pt x="84" y="91"/>
                        <a:pt x="70" y="78"/>
                        <a:pt x="51" y="78"/>
                      </a:cubicBezTo>
                      <a:cubicBezTo>
                        <a:pt x="16" y="78"/>
                        <a:pt x="0" y="125"/>
                        <a:pt x="0" y="131"/>
                      </a:cubicBezTo>
                      <a:cubicBezTo>
                        <a:pt x="0" y="136"/>
                        <a:pt x="5" y="136"/>
                        <a:pt x="6" y="136"/>
                      </a:cubicBezTo>
                      <a:cubicBezTo>
                        <a:pt x="11" y="136"/>
                        <a:pt x="11" y="134"/>
                        <a:pt x="12" y="130"/>
                      </a:cubicBezTo>
                      <a:cubicBezTo>
                        <a:pt x="21" y="100"/>
                        <a:pt x="37" y="88"/>
                        <a:pt x="49" y="88"/>
                      </a:cubicBezTo>
                      <a:cubicBezTo>
                        <a:pt x="55" y="88"/>
                        <a:pt x="58" y="90"/>
                        <a:pt x="58" y="100"/>
                      </a:cubicBezTo>
                      <a:cubicBezTo>
                        <a:pt x="58" y="108"/>
                        <a:pt x="56" y="113"/>
                        <a:pt x="47" y="135"/>
                      </a:cubicBezTo>
                      <a:lnTo>
                        <a:pt x="25"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0" name="TextBox 99"/>
              <p:cNvSpPr txBox="1"/>
              <p:nvPr/>
            </p:nvSpPr>
            <p:spPr>
              <a:xfrm>
                <a:off x="725269" y="5715000"/>
                <a:ext cx="1459054" cy="246221"/>
              </a:xfrm>
              <a:prstGeom prst="rect">
                <a:avLst/>
              </a:prstGeom>
              <a:noFill/>
            </p:spPr>
            <p:txBody>
              <a:bodyPr wrap="none" rtlCol="0">
                <a:spAutoFit/>
              </a:bodyPr>
              <a:lstStyle/>
              <a:p>
                <a:r>
                  <a:rPr lang="en-US" sz="1000" dirty="0"/>
                  <a:t>(18 bits) x 2 = (36 bits)</a:t>
                </a:r>
              </a:p>
            </p:txBody>
          </p:sp>
        </p:grpSp>
        <p:grpSp>
          <p:nvGrpSpPr>
            <p:cNvPr id="163" name="Group 162"/>
            <p:cNvGrpSpPr/>
            <p:nvPr/>
          </p:nvGrpSpPr>
          <p:grpSpPr>
            <a:xfrm>
              <a:off x="4391650" y="4270471"/>
              <a:ext cx="2521807" cy="446088"/>
              <a:chOff x="2540000" y="4735512"/>
              <a:chExt cx="2521807" cy="446088"/>
            </a:xfrm>
          </p:grpSpPr>
          <p:grpSp>
            <p:nvGrpSpPr>
              <p:cNvPr id="58" name="Group 57" descr="\documentclass{article}&#10;\usepackage{amsmath}&#10;\pagestyle{empty}&#10;\begin{document}&#10;\begin{math}&#10;\sum\limits_{i=1}^{8191} x_i&#10;\end{math}&#10;\end{document}" title="IguanaTex Vector Display"/>
              <p:cNvGrpSpPr>
                <a:grpSpLocks noChangeAspect="1"/>
              </p:cNvGrpSpPr>
              <p:nvPr>
                <p:custDataLst>
                  <p:tags r:id="rId50"/>
                </p:custDataLst>
              </p:nvPr>
            </p:nvGrpSpPr>
            <p:grpSpPr>
              <a:xfrm>
                <a:off x="2540000" y="4735512"/>
                <a:ext cx="466726" cy="446088"/>
                <a:chOff x="2540000" y="2540000"/>
                <a:chExt cx="466726" cy="446088"/>
              </a:xfrm>
            </p:grpSpPr>
            <p:sp>
              <p:nvSpPr>
                <p:cNvPr id="47" name="Freeform 39"/>
                <p:cNvSpPr>
                  <a:spLocks noEditPoints="1"/>
                </p:cNvSpPr>
                <p:nvPr>
                  <p:custDataLst>
                    <p:tags r:id="rId51"/>
                  </p:custDataLst>
                </p:nvPr>
              </p:nvSpPr>
              <p:spPr bwMode="auto">
                <a:xfrm>
                  <a:off x="2540000" y="2540000"/>
                  <a:ext cx="58738" cy="92075"/>
                </a:xfrm>
                <a:custGeom>
                  <a:avLst/>
                  <a:gdLst>
                    <a:gd name="T0" fmla="*/ 105 w 160"/>
                    <a:gd name="T1" fmla="*/ 105 h 238"/>
                    <a:gd name="T2" fmla="*/ 149 w 160"/>
                    <a:gd name="T3" fmla="*/ 52 h 238"/>
                    <a:gd name="T4" fmla="*/ 80 w 160"/>
                    <a:gd name="T5" fmla="*/ 0 h 238"/>
                    <a:gd name="T6" fmla="*/ 10 w 160"/>
                    <a:gd name="T7" fmla="*/ 58 h 238"/>
                    <a:gd name="T8" fmla="*/ 24 w 160"/>
                    <a:gd name="T9" fmla="*/ 93 h 238"/>
                    <a:gd name="T10" fmla="*/ 54 w 160"/>
                    <a:gd name="T11" fmla="*/ 114 h 238"/>
                    <a:gd name="T12" fmla="*/ 0 w 160"/>
                    <a:gd name="T13" fmla="*/ 178 h 238"/>
                    <a:gd name="T14" fmla="*/ 80 w 160"/>
                    <a:gd name="T15" fmla="*/ 238 h 238"/>
                    <a:gd name="T16" fmla="*/ 160 w 160"/>
                    <a:gd name="T17" fmla="*/ 172 h 238"/>
                    <a:gd name="T18" fmla="*/ 126 w 160"/>
                    <a:gd name="T19" fmla="*/ 118 h 238"/>
                    <a:gd name="T20" fmla="*/ 105 w 160"/>
                    <a:gd name="T21" fmla="*/ 105 h 238"/>
                    <a:gd name="T22" fmla="*/ 48 w 160"/>
                    <a:gd name="T23" fmla="*/ 72 h 238"/>
                    <a:gd name="T24" fmla="*/ 29 w 160"/>
                    <a:gd name="T25" fmla="*/ 45 h 238"/>
                    <a:gd name="T26" fmla="*/ 80 w 160"/>
                    <a:gd name="T27" fmla="*/ 10 h 238"/>
                    <a:gd name="T28" fmla="*/ 131 w 160"/>
                    <a:gd name="T29" fmla="*/ 52 h 238"/>
                    <a:gd name="T30" fmla="*/ 94 w 160"/>
                    <a:gd name="T31" fmla="*/ 98 h 238"/>
                    <a:gd name="T32" fmla="*/ 90 w 160"/>
                    <a:gd name="T33" fmla="*/ 97 h 238"/>
                    <a:gd name="T34" fmla="*/ 48 w 160"/>
                    <a:gd name="T35" fmla="*/ 72 h 238"/>
                    <a:gd name="T36" fmla="*/ 65 w 160"/>
                    <a:gd name="T37" fmla="*/ 121 h 238"/>
                    <a:gd name="T38" fmla="*/ 113 w 160"/>
                    <a:gd name="T39" fmla="*/ 148 h 238"/>
                    <a:gd name="T40" fmla="*/ 139 w 160"/>
                    <a:gd name="T41" fmla="*/ 184 h 238"/>
                    <a:gd name="T42" fmla="*/ 80 w 160"/>
                    <a:gd name="T43" fmla="*/ 227 h 238"/>
                    <a:gd name="T44" fmla="*/ 21 w 160"/>
                    <a:gd name="T45" fmla="*/ 178 h 238"/>
                    <a:gd name="T46" fmla="*/ 65 w 160"/>
                    <a:gd name="T47" fmla="*/ 1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38">
                      <a:moveTo>
                        <a:pt x="105" y="105"/>
                      </a:moveTo>
                      <a:cubicBezTo>
                        <a:pt x="132" y="92"/>
                        <a:pt x="149" y="76"/>
                        <a:pt x="149" y="52"/>
                      </a:cubicBezTo>
                      <a:cubicBezTo>
                        <a:pt x="149" y="18"/>
                        <a:pt x="114" y="0"/>
                        <a:pt x="80" y="0"/>
                      </a:cubicBezTo>
                      <a:cubicBezTo>
                        <a:pt x="42" y="0"/>
                        <a:pt x="10" y="25"/>
                        <a:pt x="10" y="58"/>
                      </a:cubicBezTo>
                      <a:cubicBezTo>
                        <a:pt x="10" y="74"/>
                        <a:pt x="18" y="86"/>
                        <a:pt x="24" y="93"/>
                      </a:cubicBezTo>
                      <a:cubicBezTo>
                        <a:pt x="31" y="100"/>
                        <a:pt x="33" y="102"/>
                        <a:pt x="54" y="114"/>
                      </a:cubicBezTo>
                      <a:cubicBezTo>
                        <a:pt x="34" y="122"/>
                        <a:pt x="0" y="141"/>
                        <a:pt x="0" y="178"/>
                      </a:cubicBezTo>
                      <a:cubicBezTo>
                        <a:pt x="0" y="216"/>
                        <a:pt x="40" y="238"/>
                        <a:pt x="80" y="238"/>
                      </a:cubicBezTo>
                      <a:cubicBezTo>
                        <a:pt x="124" y="238"/>
                        <a:pt x="160" y="210"/>
                        <a:pt x="160" y="172"/>
                      </a:cubicBezTo>
                      <a:cubicBezTo>
                        <a:pt x="160" y="149"/>
                        <a:pt x="146" y="130"/>
                        <a:pt x="126" y="118"/>
                      </a:cubicBezTo>
                      <a:cubicBezTo>
                        <a:pt x="122" y="115"/>
                        <a:pt x="110" y="108"/>
                        <a:pt x="105" y="105"/>
                      </a:cubicBezTo>
                      <a:close/>
                      <a:moveTo>
                        <a:pt x="48" y="72"/>
                      </a:moveTo>
                      <a:cubicBezTo>
                        <a:pt x="39" y="67"/>
                        <a:pt x="29" y="57"/>
                        <a:pt x="29" y="45"/>
                      </a:cubicBezTo>
                      <a:cubicBezTo>
                        <a:pt x="29" y="23"/>
                        <a:pt x="54" y="10"/>
                        <a:pt x="80" y="10"/>
                      </a:cubicBezTo>
                      <a:cubicBezTo>
                        <a:pt x="107" y="10"/>
                        <a:pt x="131" y="27"/>
                        <a:pt x="131" y="52"/>
                      </a:cubicBezTo>
                      <a:cubicBezTo>
                        <a:pt x="131" y="83"/>
                        <a:pt x="95" y="98"/>
                        <a:pt x="94" y="98"/>
                      </a:cubicBezTo>
                      <a:cubicBezTo>
                        <a:pt x="93" y="98"/>
                        <a:pt x="92" y="98"/>
                        <a:pt x="90" y="97"/>
                      </a:cubicBezTo>
                      <a:lnTo>
                        <a:pt x="48" y="72"/>
                      </a:lnTo>
                      <a:close/>
                      <a:moveTo>
                        <a:pt x="65" y="121"/>
                      </a:moveTo>
                      <a:lnTo>
                        <a:pt x="113" y="148"/>
                      </a:lnTo>
                      <a:cubicBezTo>
                        <a:pt x="122" y="153"/>
                        <a:pt x="139" y="164"/>
                        <a:pt x="139" y="184"/>
                      </a:cubicBezTo>
                      <a:cubicBezTo>
                        <a:pt x="139" y="211"/>
                        <a:pt x="110" y="227"/>
                        <a:pt x="80" y="227"/>
                      </a:cubicBezTo>
                      <a:cubicBezTo>
                        <a:pt x="48" y="227"/>
                        <a:pt x="21" y="206"/>
                        <a:pt x="21" y="178"/>
                      </a:cubicBezTo>
                      <a:cubicBezTo>
                        <a:pt x="21" y="152"/>
                        <a:pt x="40" y="132"/>
                        <a:pt x="65" y="12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0"/>
                <p:cNvSpPr>
                  <a:spLocks/>
                </p:cNvSpPr>
                <p:nvPr>
                  <p:custDataLst>
                    <p:tags r:id="rId52"/>
                  </p:custDataLst>
                </p:nvPr>
              </p:nvSpPr>
              <p:spPr bwMode="auto">
                <a:xfrm>
                  <a:off x="2620963" y="2540000"/>
                  <a:ext cx="46038" cy="90488"/>
                </a:xfrm>
                <a:custGeom>
                  <a:avLst/>
                  <a:gdLst>
                    <a:gd name="T0" fmla="*/ 79 w 127"/>
                    <a:gd name="T1" fmla="*/ 9 h 231"/>
                    <a:gd name="T2" fmla="*/ 69 w 127"/>
                    <a:gd name="T3" fmla="*/ 0 h 231"/>
                    <a:gd name="T4" fmla="*/ 0 w 127"/>
                    <a:gd name="T5" fmla="*/ 22 h 231"/>
                    <a:gd name="T6" fmla="*/ 0 w 127"/>
                    <a:gd name="T7" fmla="*/ 34 h 231"/>
                    <a:gd name="T8" fmla="*/ 51 w 127"/>
                    <a:gd name="T9" fmla="*/ 25 h 231"/>
                    <a:gd name="T10" fmla="*/ 51 w 127"/>
                    <a:gd name="T11" fmla="*/ 203 h 231"/>
                    <a:gd name="T12" fmla="*/ 16 w 127"/>
                    <a:gd name="T13" fmla="*/ 219 h 231"/>
                    <a:gd name="T14" fmla="*/ 3 w 127"/>
                    <a:gd name="T15" fmla="*/ 219 h 231"/>
                    <a:gd name="T16" fmla="*/ 3 w 127"/>
                    <a:gd name="T17" fmla="*/ 231 h 231"/>
                    <a:gd name="T18" fmla="*/ 65 w 127"/>
                    <a:gd name="T19" fmla="*/ 230 h 231"/>
                    <a:gd name="T20" fmla="*/ 127 w 127"/>
                    <a:gd name="T21" fmla="*/ 231 h 231"/>
                    <a:gd name="T22" fmla="*/ 127 w 127"/>
                    <a:gd name="T23" fmla="*/ 219 h 231"/>
                    <a:gd name="T24" fmla="*/ 114 w 127"/>
                    <a:gd name="T25" fmla="*/ 219 h 231"/>
                    <a:gd name="T26" fmla="*/ 79 w 127"/>
                    <a:gd name="T27" fmla="*/ 203 h 231"/>
                    <a:gd name="T28" fmla="*/ 79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9"/>
                      </a:moveTo>
                      <a:cubicBezTo>
                        <a:pt x="79" y="0"/>
                        <a:pt x="79" y="0"/>
                        <a:pt x="69" y="0"/>
                      </a:cubicBezTo>
                      <a:cubicBezTo>
                        <a:pt x="47" y="22"/>
                        <a:pt x="15" y="22"/>
                        <a:pt x="0" y="22"/>
                      </a:cubicBezTo>
                      <a:lnTo>
                        <a:pt x="0" y="34"/>
                      </a:lnTo>
                      <a:cubicBezTo>
                        <a:pt x="9" y="34"/>
                        <a:pt x="32" y="34"/>
                        <a:pt x="51" y="25"/>
                      </a:cubicBezTo>
                      <a:lnTo>
                        <a:pt x="51" y="203"/>
                      </a:lnTo>
                      <a:cubicBezTo>
                        <a:pt x="51" y="214"/>
                        <a:pt x="51" y="219"/>
                        <a:pt x="16" y="219"/>
                      </a:cubicBezTo>
                      <a:lnTo>
                        <a:pt x="3" y="219"/>
                      </a:lnTo>
                      <a:lnTo>
                        <a:pt x="3" y="231"/>
                      </a:lnTo>
                      <a:cubicBezTo>
                        <a:pt x="9" y="231"/>
                        <a:pt x="52" y="230"/>
                        <a:pt x="65" y="230"/>
                      </a:cubicBezTo>
                      <a:cubicBezTo>
                        <a:pt x="76" y="230"/>
                        <a:pt x="120" y="231"/>
                        <a:pt x="127" y="231"/>
                      </a:cubicBezTo>
                      <a:lnTo>
                        <a:pt x="127" y="219"/>
                      </a:lnTo>
                      <a:lnTo>
                        <a:pt x="114" y="219"/>
                      </a:lnTo>
                      <a:cubicBezTo>
                        <a:pt x="79" y="219"/>
                        <a:pt x="79" y="214"/>
                        <a:pt x="79" y="203"/>
                      </a:cubicBezTo>
                      <a:lnTo>
                        <a:pt x="79"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1"/>
                <p:cNvSpPr>
                  <a:spLocks noEditPoints="1"/>
                </p:cNvSpPr>
                <p:nvPr>
                  <p:custDataLst>
                    <p:tags r:id="rId53"/>
                  </p:custDataLst>
                </p:nvPr>
              </p:nvSpPr>
              <p:spPr bwMode="auto">
                <a:xfrm>
                  <a:off x="2686050" y="2540000"/>
                  <a:ext cx="60325" cy="92075"/>
                </a:xfrm>
                <a:custGeom>
                  <a:avLst/>
                  <a:gdLst>
                    <a:gd name="T0" fmla="*/ 127 w 160"/>
                    <a:gd name="T1" fmla="*/ 127 h 238"/>
                    <a:gd name="T2" fmla="*/ 63 w 160"/>
                    <a:gd name="T3" fmla="*/ 227 h 238"/>
                    <a:gd name="T4" fmla="*/ 28 w 160"/>
                    <a:gd name="T5" fmla="*/ 215 h 238"/>
                    <a:gd name="T6" fmla="*/ 43 w 160"/>
                    <a:gd name="T7" fmla="*/ 199 h 238"/>
                    <a:gd name="T8" fmla="*/ 26 w 160"/>
                    <a:gd name="T9" fmla="*/ 183 h 238"/>
                    <a:gd name="T10" fmla="*/ 10 w 160"/>
                    <a:gd name="T11" fmla="*/ 200 h 238"/>
                    <a:gd name="T12" fmla="*/ 63 w 160"/>
                    <a:gd name="T13" fmla="*/ 238 h 238"/>
                    <a:gd name="T14" fmla="*/ 160 w 160"/>
                    <a:gd name="T15" fmla="*/ 116 h 238"/>
                    <a:gd name="T16" fmla="*/ 81 w 160"/>
                    <a:gd name="T17" fmla="*/ 0 h 238"/>
                    <a:gd name="T18" fmla="*/ 26 w 160"/>
                    <a:gd name="T19" fmla="*/ 21 h 238"/>
                    <a:gd name="T20" fmla="*/ 0 w 160"/>
                    <a:gd name="T21" fmla="*/ 77 h 238"/>
                    <a:gd name="T22" fmla="*/ 76 w 160"/>
                    <a:gd name="T23" fmla="*/ 154 h 238"/>
                    <a:gd name="T24" fmla="*/ 127 w 160"/>
                    <a:gd name="T25" fmla="*/ 120 h 238"/>
                    <a:gd name="T26" fmla="*/ 127 w 160"/>
                    <a:gd name="T27" fmla="*/ 127 h 238"/>
                    <a:gd name="T28" fmla="*/ 78 w 160"/>
                    <a:gd name="T29" fmla="*/ 145 h 238"/>
                    <a:gd name="T30" fmla="*/ 41 w 160"/>
                    <a:gd name="T31" fmla="*/ 124 h 238"/>
                    <a:gd name="T32" fmla="*/ 33 w 160"/>
                    <a:gd name="T33" fmla="*/ 77 h 238"/>
                    <a:gd name="T34" fmla="*/ 44 w 160"/>
                    <a:gd name="T35" fmla="*/ 29 h 238"/>
                    <a:gd name="T36" fmla="*/ 82 w 160"/>
                    <a:gd name="T37" fmla="*/ 10 h 238"/>
                    <a:gd name="T38" fmla="*/ 115 w 160"/>
                    <a:gd name="T39" fmla="*/ 30 h 238"/>
                    <a:gd name="T40" fmla="*/ 126 w 160"/>
                    <a:gd name="T41" fmla="*/ 81 h 238"/>
                    <a:gd name="T42" fmla="*/ 78 w 160"/>
                    <a:gd name="T43" fmla="*/ 14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38">
                      <a:moveTo>
                        <a:pt x="127" y="127"/>
                      </a:moveTo>
                      <a:cubicBezTo>
                        <a:pt x="127" y="214"/>
                        <a:pt x="84" y="227"/>
                        <a:pt x="63" y="227"/>
                      </a:cubicBezTo>
                      <a:cubicBezTo>
                        <a:pt x="55" y="227"/>
                        <a:pt x="37" y="226"/>
                        <a:pt x="28" y="215"/>
                      </a:cubicBezTo>
                      <a:cubicBezTo>
                        <a:pt x="42" y="214"/>
                        <a:pt x="43" y="202"/>
                        <a:pt x="43" y="199"/>
                      </a:cubicBezTo>
                      <a:cubicBezTo>
                        <a:pt x="43" y="190"/>
                        <a:pt x="37" y="183"/>
                        <a:pt x="26" y="183"/>
                      </a:cubicBezTo>
                      <a:cubicBezTo>
                        <a:pt x="16" y="183"/>
                        <a:pt x="10" y="190"/>
                        <a:pt x="10" y="200"/>
                      </a:cubicBezTo>
                      <a:cubicBezTo>
                        <a:pt x="10" y="223"/>
                        <a:pt x="30" y="238"/>
                        <a:pt x="63" y="238"/>
                      </a:cubicBezTo>
                      <a:cubicBezTo>
                        <a:pt x="113" y="238"/>
                        <a:pt x="160" y="191"/>
                        <a:pt x="160" y="116"/>
                      </a:cubicBezTo>
                      <a:cubicBezTo>
                        <a:pt x="160" y="30"/>
                        <a:pt x="122" y="0"/>
                        <a:pt x="81" y="0"/>
                      </a:cubicBezTo>
                      <a:cubicBezTo>
                        <a:pt x="70" y="0"/>
                        <a:pt x="46" y="1"/>
                        <a:pt x="26" y="21"/>
                      </a:cubicBezTo>
                      <a:cubicBezTo>
                        <a:pt x="14" y="32"/>
                        <a:pt x="0" y="46"/>
                        <a:pt x="0" y="77"/>
                      </a:cubicBezTo>
                      <a:cubicBezTo>
                        <a:pt x="0" y="122"/>
                        <a:pt x="35" y="154"/>
                        <a:pt x="76" y="154"/>
                      </a:cubicBezTo>
                      <a:cubicBezTo>
                        <a:pt x="104" y="154"/>
                        <a:pt x="119" y="136"/>
                        <a:pt x="127" y="120"/>
                      </a:cubicBezTo>
                      <a:lnTo>
                        <a:pt x="127" y="127"/>
                      </a:lnTo>
                      <a:close/>
                      <a:moveTo>
                        <a:pt x="78" y="145"/>
                      </a:moveTo>
                      <a:cubicBezTo>
                        <a:pt x="64" y="145"/>
                        <a:pt x="51" y="140"/>
                        <a:pt x="41" y="124"/>
                      </a:cubicBezTo>
                      <a:cubicBezTo>
                        <a:pt x="33" y="111"/>
                        <a:pt x="33" y="97"/>
                        <a:pt x="33" y="77"/>
                      </a:cubicBezTo>
                      <a:cubicBezTo>
                        <a:pt x="33" y="57"/>
                        <a:pt x="33" y="43"/>
                        <a:pt x="44" y="29"/>
                      </a:cubicBezTo>
                      <a:cubicBezTo>
                        <a:pt x="52" y="17"/>
                        <a:pt x="63" y="10"/>
                        <a:pt x="82" y="10"/>
                      </a:cubicBezTo>
                      <a:cubicBezTo>
                        <a:pt x="99" y="10"/>
                        <a:pt x="110" y="21"/>
                        <a:pt x="115" y="30"/>
                      </a:cubicBezTo>
                      <a:cubicBezTo>
                        <a:pt x="125" y="45"/>
                        <a:pt x="126" y="69"/>
                        <a:pt x="126" y="81"/>
                      </a:cubicBezTo>
                      <a:cubicBezTo>
                        <a:pt x="126" y="126"/>
                        <a:pt x="100" y="145"/>
                        <a:pt x="78" y="14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2"/>
                <p:cNvSpPr>
                  <a:spLocks/>
                </p:cNvSpPr>
                <p:nvPr>
                  <p:custDataLst>
                    <p:tags r:id="rId54"/>
                  </p:custDataLst>
                </p:nvPr>
              </p:nvSpPr>
              <p:spPr bwMode="auto">
                <a:xfrm>
                  <a:off x="2767013" y="2540000"/>
                  <a:ext cx="46038" cy="90488"/>
                </a:xfrm>
                <a:custGeom>
                  <a:avLst/>
                  <a:gdLst>
                    <a:gd name="T0" fmla="*/ 79 w 127"/>
                    <a:gd name="T1" fmla="*/ 9 h 231"/>
                    <a:gd name="T2" fmla="*/ 68 w 127"/>
                    <a:gd name="T3" fmla="*/ 0 h 231"/>
                    <a:gd name="T4" fmla="*/ 0 w 127"/>
                    <a:gd name="T5" fmla="*/ 22 h 231"/>
                    <a:gd name="T6" fmla="*/ 0 w 127"/>
                    <a:gd name="T7" fmla="*/ 34 h 231"/>
                    <a:gd name="T8" fmla="*/ 50 w 127"/>
                    <a:gd name="T9" fmla="*/ 25 h 231"/>
                    <a:gd name="T10" fmla="*/ 50 w 127"/>
                    <a:gd name="T11" fmla="*/ 203 h 231"/>
                    <a:gd name="T12" fmla="*/ 15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3 w 127"/>
                    <a:gd name="T25" fmla="*/ 219 h 231"/>
                    <a:gd name="T26" fmla="*/ 79 w 127"/>
                    <a:gd name="T27" fmla="*/ 203 h 231"/>
                    <a:gd name="T28" fmla="*/ 79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9"/>
                      </a:moveTo>
                      <a:cubicBezTo>
                        <a:pt x="79" y="0"/>
                        <a:pt x="78" y="0"/>
                        <a:pt x="68" y="0"/>
                      </a:cubicBezTo>
                      <a:cubicBezTo>
                        <a:pt x="46" y="22"/>
                        <a:pt x="14" y="22"/>
                        <a:pt x="0" y="22"/>
                      </a:cubicBezTo>
                      <a:lnTo>
                        <a:pt x="0" y="34"/>
                      </a:lnTo>
                      <a:cubicBezTo>
                        <a:pt x="8" y="34"/>
                        <a:pt x="31" y="34"/>
                        <a:pt x="50" y="25"/>
                      </a:cubicBezTo>
                      <a:lnTo>
                        <a:pt x="50" y="203"/>
                      </a:lnTo>
                      <a:cubicBezTo>
                        <a:pt x="50" y="214"/>
                        <a:pt x="50" y="219"/>
                        <a:pt x="15" y="219"/>
                      </a:cubicBezTo>
                      <a:lnTo>
                        <a:pt x="2" y="219"/>
                      </a:lnTo>
                      <a:lnTo>
                        <a:pt x="2" y="231"/>
                      </a:lnTo>
                      <a:cubicBezTo>
                        <a:pt x="8" y="231"/>
                        <a:pt x="51" y="230"/>
                        <a:pt x="64" y="230"/>
                      </a:cubicBezTo>
                      <a:cubicBezTo>
                        <a:pt x="75" y="230"/>
                        <a:pt x="119" y="231"/>
                        <a:pt x="127" y="231"/>
                      </a:cubicBezTo>
                      <a:lnTo>
                        <a:pt x="127" y="219"/>
                      </a:lnTo>
                      <a:lnTo>
                        <a:pt x="113" y="219"/>
                      </a:lnTo>
                      <a:cubicBezTo>
                        <a:pt x="79" y="219"/>
                        <a:pt x="79" y="214"/>
                        <a:pt x="79" y="203"/>
                      </a:cubicBezTo>
                      <a:lnTo>
                        <a:pt x="79"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3"/>
                <p:cNvSpPr>
                  <a:spLocks/>
                </p:cNvSpPr>
                <p:nvPr>
                  <p:custDataLst>
                    <p:tags r:id="rId55"/>
                  </p:custDataLst>
                </p:nvPr>
              </p:nvSpPr>
              <p:spPr bwMode="auto">
                <a:xfrm>
                  <a:off x="2592388" y="2668588"/>
                  <a:ext cx="174625" cy="195263"/>
                </a:xfrm>
                <a:custGeom>
                  <a:avLst/>
                  <a:gdLst>
                    <a:gd name="T0" fmla="*/ 182 w 470"/>
                    <a:gd name="T1" fmla="*/ 266 h 499"/>
                    <a:gd name="T2" fmla="*/ 5 w 470"/>
                    <a:gd name="T3" fmla="*/ 485 h 499"/>
                    <a:gd name="T4" fmla="*/ 0 w 470"/>
                    <a:gd name="T5" fmla="*/ 493 h 499"/>
                    <a:gd name="T6" fmla="*/ 14 w 470"/>
                    <a:gd name="T7" fmla="*/ 499 h 499"/>
                    <a:gd name="T8" fmla="*/ 427 w 470"/>
                    <a:gd name="T9" fmla="*/ 499 h 499"/>
                    <a:gd name="T10" fmla="*/ 470 w 470"/>
                    <a:gd name="T11" fmla="*/ 374 h 499"/>
                    <a:gd name="T12" fmla="*/ 458 w 470"/>
                    <a:gd name="T13" fmla="*/ 374 h 499"/>
                    <a:gd name="T14" fmla="*/ 370 w 470"/>
                    <a:gd name="T15" fmla="*/ 457 h 499"/>
                    <a:gd name="T16" fmla="*/ 254 w 470"/>
                    <a:gd name="T17" fmla="*/ 471 h 499"/>
                    <a:gd name="T18" fmla="*/ 42 w 470"/>
                    <a:gd name="T19" fmla="*/ 471 h 499"/>
                    <a:gd name="T20" fmla="*/ 215 w 470"/>
                    <a:gd name="T21" fmla="*/ 257 h 499"/>
                    <a:gd name="T22" fmla="*/ 219 w 470"/>
                    <a:gd name="T23" fmla="*/ 249 h 499"/>
                    <a:gd name="T24" fmla="*/ 216 w 470"/>
                    <a:gd name="T25" fmla="*/ 242 h 499"/>
                    <a:gd name="T26" fmla="*/ 54 w 470"/>
                    <a:gd name="T27" fmla="*/ 20 h 499"/>
                    <a:gd name="T28" fmla="*/ 251 w 470"/>
                    <a:gd name="T29" fmla="*/ 20 h 499"/>
                    <a:gd name="T30" fmla="*/ 458 w 470"/>
                    <a:gd name="T31" fmla="*/ 117 h 499"/>
                    <a:gd name="T32" fmla="*/ 470 w 470"/>
                    <a:gd name="T33" fmla="*/ 117 h 499"/>
                    <a:gd name="T34" fmla="*/ 427 w 470"/>
                    <a:gd name="T35" fmla="*/ 0 h 499"/>
                    <a:gd name="T36" fmla="*/ 14 w 470"/>
                    <a:gd name="T37" fmla="*/ 0 h 499"/>
                    <a:gd name="T38" fmla="*/ 0 w 470"/>
                    <a:gd name="T39" fmla="*/ 16 h 499"/>
                    <a:gd name="T40" fmla="*/ 182 w 470"/>
                    <a:gd name="T41" fmla="*/ 2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9">
                      <a:moveTo>
                        <a:pt x="182" y="266"/>
                      </a:moveTo>
                      <a:lnTo>
                        <a:pt x="5" y="485"/>
                      </a:lnTo>
                      <a:cubicBezTo>
                        <a:pt x="1" y="490"/>
                        <a:pt x="0" y="491"/>
                        <a:pt x="0" y="493"/>
                      </a:cubicBezTo>
                      <a:cubicBezTo>
                        <a:pt x="0" y="499"/>
                        <a:pt x="5" y="499"/>
                        <a:pt x="14" y="499"/>
                      </a:cubicBezTo>
                      <a:lnTo>
                        <a:pt x="427" y="499"/>
                      </a:lnTo>
                      <a:lnTo>
                        <a:pt x="470" y="374"/>
                      </a:lnTo>
                      <a:lnTo>
                        <a:pt x="458" y="374"/>
                      </a:lnTo>
                      <a:cubicBezTo>
                        <a:pt x="445" y="412"/>
                        <a:pt x="412" y="442"/>
                        <a:pt x="370" y="457"/>
                      </a:cubicBezTo>
                      <a:cubicBezTo>
                        <a:pt x="362" y="459"/>
                        <a:pt x="327" y="471"/>
                        <a:pt x="254" y="471"/>
                      </a:cubicBezTo>
                      <a:lnTo>
                        <a:pt x="42" y="471"/>
                      </a:lnTo>
                      <a:lnTo>
                        <a:pt x="215" y="257"/>
                      </a:lnTo>
                      <a:cubicBezTo>
                        <a:pt x="218" y="253"/>
                        <a:pt x="219" y="251"/>
                        <a:pt x="219" y="249"/>
                      </a:cubicBezTo>
                      <a:cubicBezTo>
                        <a:pt x="219" y="247"/>
                        <a:pt x="219" y="247"/>
                        <a:pt x="216" y="242"/>
                      </a:cubicBezTo>
                      <a:lnTo>
                        <a:pt x="54" y="20"/>
                      </a:lnTo>
                      <a:lnTo>
                        <a:pt x="251" y="20"/>
                      </a:lnTo>
                      <a:cubicBezTo>
                        <a:pt x="308" y="20"/>
                        <a:pt x="423" y="23"/>
                        <a:pt x="458"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4"/>
                <p:cNvSpPr>
                  <a:spLocks noEditPoints="1"/>
                </p:cNvSpPr>
                <p:nvPr>
                  <p:custDataLst>
                    <p:tags r:id="rId56"/>
                  </p:custDataLst>
                </p:nvPr>
              </p:nvSpPr>
              <p:spPr bwMode="auto">
                <a:xfrm>
                  <a:off x="2566988" y="2895600"/>
                  <a:ext cx="38100" cy="90488"/>
                </a:xfrm>
                <a:custGeom>
                  <a:avLst/>
                  <a:gdLst>
                    <a:gd name="T0" fmla="*/ 96 w 105"/>
                    <a:gd name="T1" fmla="*/ 13 h 235"/>
                    <a:gd name="T2" fmla="*/ 82 w 105"/>
                    <a:gd name="T3" fmla="*/ 0 h 235"/>
                    <a:gd name="T4" fmla="*/ 63 w 105"/>
                    <a:gd name="T5" fmla="*/ 19 h 235"/>
                    <a:gd name="T6" fmla="*/ 77 w 105"/>
                    <a:gd name="T7" fmla="*/ 32 h 235"/>
                    <a:gd name="T8" fmla="*/ 96 w 105"/>
                    <a:gd name="T9" fmla="*/ 13 h 235"/>
                    <a:gd name="T10" fmla="*/ 25 w 105"/>
                    <a:gd name="T11" fmla="*/ 190 h 235"/>
                    <a:gd name="T12" fmla="*/ 22 w 105"/>
                    <a:gd name="T13" fmla="*/ 205 h 235"/>
                    <a:gd name="T14" fmla="*/ 55 w 105"/>
                    <a:gd name="T15" fmla="*/ 235 h 235"/>
                    <a:gd name="T16" fmla="*/ 105 w 105"/>
                    <a:gd name="T17" fmla="*/ 181 h 235"/>
                    <a:gd name="T18" fmla="*/ 100 w 105"/>
                    <a:gd name="T19" fmla="*/ 177 h 235"/>
                    <a:gd name="T20" fmla="*/ 93 w 105"/>
                    <a:gd name="T21" fmla="*/ 183 h 235"/>
                    <a:gd name="T22" fmla="*/ 56 w 105"/>
                    <a:gd name="T23" fmla="*/ 225 h 235"/>
                    <a:gd name="T24" fmla="*/ 47 w 105"/>
                    <a:gd name="T25" fmla="*/ 213 h 235"/>
                    <a:gd name="T26" fmla="*/ 53 w 105"/>
                    <a:gd name="T27" fmla="*/ 190 h 235"/>
                    <a:gd name="T28" fmla="*/ 64 w 105"/>
                    <a:gd name="T29" fmla="*/ 162 h 235"/>
                    <a:gd name="T30" fmla="*/ 81 w 105"/>
                    <a:gd name="T31" fmla="*/ 118 h 235"/>
                    <a:gd name="T32" fmla="*/ 83 w 105"/>
                    <a:gd name="T33" fmla="*/ 107 h 235"/>
                    <a:gd name="T34" fmla="*/ 50 w 105"/>
                    <a:gd name="T35" fmla="*/ 77 h 235"/>
                    <a:gd name="T36" fmla="*/ 0 w 105"/>
                    <a:gd name="T37" fmla="*/ 131 h 235"/>
                    <a:gd name="T38" fmla="*/ 6 w 105"/>
                    <a:gd name="T39" fmla="*/ 135 h 235"/>
                    <a:gd name="T40" fmla="*/ 12 w 105"/>
                    <a:gd name="T41" fmla="*/ 130 h 235"/>
                    <a:gd name="T42" fmla="*/ 49 w 105"/>
                    <a:gd name="T43" fmla="*/ 87 h 235"/>
                    <a:gd name="T44" fmla="*/ 58 w 105"/>
                    <a:gd name="T45" fmla="*/ 99 h 235"/>
                    <a:gd name="T46" fmla="*/ 47 w 105"/>
                    <a:gd name="T47" fmla="*/ 134 h 235"/>
                    <a:gd name="T48" fmla="*/ 25 w 105"/>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7"/>
                        <a:pt x="92" y="0"/>
                        <a:pt x="82" y="0"/>
                      </a:cubicBezTo>
                      <a:cubicBezTo>
                        <a:pt x="73" y="0"/>
                        <a:pt x="63" y="9"/>
                        <a:pt x="63" y="19"/>
                      </a:cubicBezTo>
                      <a:cubicBezTo>
                        <a:pt x="63" y="25"/>
                        <a:pt x="67" y="32"/>
                        <a:pt x="77" y="32"/>
                      </a:cubicBezTo>
                      <a:cubicBezTo>
                        <a:pt x="87" y="32"/>
                        <a:pt x="96" y="22"/>
                        <a:pt x="96" y="13"/>
                      </a:cubicBezTo>
                      <a:close/>
                      <a:moveTo>
                        <a:pt x="25" y="190"/>
                      </a:moveTo>
                      <a:cubicBezTo>
                        <a:pt x="24" y="195"/>
                        <a:pt x="22" y="199"/>
                        <a:pt x="22" y="205"/>
                      </a:cubicBezTo>
                      <a:cubicBezTo>
                        <a:pt x="22" y="221"/>
                        <a:pt x="36" y="235"/>
                        <a:pt x="55" y="235"/>
                      </a:cubicBezTo>
                      <a:cubicBezTo>
                        <a:pt x="90" y="235"/>
                        <a:pt x="105" y="186"/>
                        <a:pt x="105" y="181"/>
                      </a:cubicBezTo>
                      <a:cubicBezTo>
                        <a:pt x="105" y="177"/>
                        <a:pt x="101" y="177"/>
                        <a:pt x="100" y="177"/>
                      </a:cubicBezTo>
                      <a:cubicBezTo>
                        <a:pt x="95" y="177"/>
                        <a:pt x="95" y="179"/>
                        <a:pt x="93" y="183"/>
                      </a:cubicBezTo>
                      <a:cubicBezTo>
                        <a:pt x="85" y="210"/>
                        <a:pt x="70" y="225"/>
                        <a:pt x="56" y="225"/>
                      </a:cubicBezTo>
                      <a:cubicBezTo>
                        <a:pt x="49" y="225"/>
                        <a:pt x="47" y="220"/>
                        <a:pt x="47" y="213"/>
                      </a:cubicBezTo>
                      <a:cubicBezTo>
                        <a:pt x="47" y="205"/>
                        <a:pt x="50" y="198"/>
                        <a:pt x="53" y="190"/>
                      </a:cubicBezTo>
                      <a:cubicBezTo>
                        <a:pt x="57" y="181"/>
                        <a:pt x="60" y="171"/>
                        <a:pt x="64" y="162"/>
                      </a:cubicBezTo>
                      <a:cubicBezTo>
                        <a:pt x="67" y="154"/>
                        <a:pt x="80" y="122"/>
                        <a:pt x="81" y="118"/>
                      </a:cubicBezTo>
                      <a:cubicBezTo>
                        <a:pt x="82" y="115"/>
                        <a:pt x="83" y="110"/>
                        <a:pt x="83" y="107"/>
                      </a:cubicBezTo>
                      <a:cubicBezTo>
                        <a:pt x="83" y="90"/>
                        <a:pt x="69" y="77"/>
                        <a:pt x="50" y="77"/>
                      </a:cubicBezTo>
                      <a:cubicBezTo>
                        <a:pt x="16" y="77"/>
                        <a:pt x="0" y="125"/>
                        <a:pt x="0" y="131"/>
                      </a:cubicBezTo>
                      <a:cubicBezTo>
                        <a:pt x="0" y="135"/>
                        <a:pt x="5" y="135"/>
                        <a:pt x="6" y="135"/>
                      </a:cubicBezTo>
                      <a:cubicBezTo>
                        <a:pt x="11" y="135"/>
                        <a:pt x="11" y="133"/>
                        <a:pt x="12" y="130"/>
                      </a:cubicBezTo>
                      <a:cubicBezTo>
                        <a:pt x="21" y="100"/>
                        <a:pt x="36" y="87"/>
                        <a:pt x="49" y="87"/>
                      </a:cubicBezTo>
                      <a:cubicBezTo>
                        <a:pt x="55" y="87"/>
                        <a:pt x="58" y="90"/>
                        <a:pt x="58" y="99"/>
                      </a:cubicBezTo>
                      <a:cubicBezTo>
                        <a:pt x="58" y="107"/>
                        <a:pt x="56" y="112"/>
                        <a:pt x="47" y="134"/>
                      </a:cubicBezTo>
                      <a:lnTo>
                        <a:pt x="25"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5"/>
                <p:cNvSpPr>
                  <a:spLocks noEditPoints="1"/>
                </p:cNvSpPr>
                <p:nvPr>
                  <p:custDataLst>
                    <p:tags r:id="rId57"/>
                  </p:custDataLst>
                </p:nvPr>
              </p:nvSpPr>
              <p:spPr bwMode="auto">
                <a:xfrm>
                  <a:off x="2622550" y="2933700"/>
                  <a:ext cx="93663" cy="36513"/>
                </a:xfrm>
                <a:custGeom>
                  <a:avLst/>
                  <a:gdLst>
                    <a:gd name="T0" fmla="*/ 243 w 256"/>
                    <a:gd name="T1" fmla="*/ 17 h 94"/>
                    <a:gd name="T2" fmla="*/ 256 w 256"/>
                    <a:gd name="T3" fmla="*/ 8 h 94"/>
                    <a:gd name="T4" fmla="*/ 244 w 256"/>
                    <a:gd name="T5" fmla="*/ 0 h 94"/>
                    <a:gd name="T6" fmla="*/ 13 w 256"/>
                    <a:gd name="T7" fmla="*/ 0 h 94"/>
                    <a:gd name="T8" fmla="*/ 0 w 256"/>
                    <a:gd name="T9" fmla="*/ 8 h 94"/>
                    <a:gd name="T10" fmla="*/ 13 w 256"/>
                    <a:gd name="T11" fmla="*/ 17 h 94"/>
                    <a:gd name="T12" fmla="*/ 243 w 256"/>
                    <a:gd name="T13" fmla="*/ 17 h 94"/>
                    <a:gd name="T14" fmla="*/ 244 w 256"/>
                    <a:gd name="T15" fmla="*/ 94 h 94"/>
                    <a:gd name="T16" fmla="*/ 256 w 256"/>
                    <a:gd name="T17" fmla="*/ 85 h 94"/>
                    <a:gd name="T18" fmla="*/ 243 w 256"/>
                    <a:gd name="T19" fmla="*/ 76 h 94"/>
                    <a:gd name="T20" fmla="*/ 13 w 256"/>
                    <a:gd name="T21" fmla="*/ 76 h 94"/>
                    <a:gd name="T22" fmla="*/ 0 w 256"/>
                    <a:gd name="T23" fmla="*/ 85 h 94"/>
                    <a:gd name="T24" fmla="*/ 13 w 256"/>
                    <a:gd name="T25" fmla="*/ 94 h 94"/>
                    <a:gd name="T26" fmla="*/ 244 w 256"/>
                    <a:gd name="T2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94">
                      <a:moveTo>
                        <a:pt x="243" y="17"/>
                      </a:moveTo>
                      <a:cubicBezTo>
                        <a:pt x="248" y="17"/>
                        <a:pt x="256" y="17"/>
                        <a:pt x="256" y="8"/>
                      </a:cubicBezTo>
                      <a:cubicBezTo>
                        <a:pt x="256" y="0"/>
                        <a:pt x="248" y="0"/>
                        <a:pt x="244" y="0"/>
                      </a:cubicBezTo>
                      <a:lnTo>
                        <a:pt x="13" y="0"/>
                      </a:lnTo>
                      <a:cubicBezTo>
                        <a:pt x="8" y="0"/>
                        <a:pt x="0" y="0"/>
                        <a:pt x="0" y="8"/>
                      </a:cubicBezTo>
                      <a:cubicBezTo>
                        <a:pt x="0" y="17"/>
                        <a:pt x="8" y="17"/>
                        <a:pt x="13" y="17"/>
                      </a:cubicBezTo>
                      <a:lnTo>
                        <a:pt x="243" y="17"/>
                      </a:lnTo>
                      <a:close/>
                      <a:moveTo>
                        <a:pt x="244" y="94"/>
                      </a:moveTo>
                      <a:cubicBezTo>
                        <a:pt x="248" y="94"/>
                        <a:pt x="256" y="94"/>
                        <a:pt x="256" y="85"/>
                      </a:cubicBezTo>
                      <a:cubicBezTo>
                        <a:pt x="256" y="76"/>
                        <a:pt x="248" y="76"/>
                        <a:pt x="243" y="76"/>
                      </a:cubicBezTo>
                      <a:lnTo>
                        <a:pt x="13" y="76"/>
                      </a:lnTo>
                      <a:cubicBezTo>
                        <a:pt x="8" y="76"/>
                        <a:pt x="0" y="76"/>
                        <a:pt x="0" y="85"/>
                      </a:cubicBezTo>
                      <a:cubicBezTo>
                        <a:pt x="0" y="94"/>
                        <a:pt x="8" y="94"/>
                        <a:pt x="13" y="94"/>
                      </a:cubicBezTo>
                      <a:lnTo>
                        <a:pt x="244" y="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6"/>
                <p:cNvSpPr>
                  <a:spLocks/>
                </p:cNvSpPr>
                <p:nvPr>
                  <p:custDataLst>
                    <p:tags r:id="rId58"/>
                  </p:custDataLst>
                </p:nvPr>
              </p:nvSpPr>
              <p:spPr bwMode="auto">
                <a:xfrm>
                  <a:off x="2740025" y="2894013"/>
                  <a:ext cx="46038" cy="90488"/>
                </a:xfrm>
                <a:custGeom>
                  <a:avLst/>
                  <a:gdLst>
                    <a:gd name="T0" fmla="*/ 79 w 127"/>
                    <a:gd name="T1" fmla="*/ 10 h 232"/>
                    <a:gd name="T2" fmla="*/ 69 w 127"/>
                    <a:gd name="T3" fmla="*/ 0 h 232"/>
                    <a:gd name="T4" fmla="*/ 0 w 127"/>
                    <a:gd name="T5" fmla="*/ 23 h 232"/>
                    <a:gd name="T6" fmla="*/ 0 w 127"/>
                    <a:gd name="T7" fmla="*/ 35 h 232"/>
                    <a:gd name="T8" fmla="*/ 51 w 127"/>
                    <a:gd name="T9" fmla="*/ 26 h 232"/>
                    <a:gd name="T10" fmla="*/ 51 w 127"/>
                    <a:gd name="T11" fmla="*/ 203 h 232"/>
                    <a:gd name="T12" fmla="*/ 16 w 127"/>
                    <a:gd name="T13" fmla="*/ 219 h 232"/>
                    <a:gd name="T14" fmla="*/ 3 w 127"/>
                    <a:gd name="T15" fmla="*/ 219 h 232"/>
                    <a:gd name="T16" fmla="*/ 3 w 127"/>
                    <a:gd name="T17" fmla="*/ 232 h 232"/>
                    <a:gd name="T18" fmla="*/ 65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9" y="0"/>
                      </a:cubicBezTo>
                      <a:cubicBezTo>
                        <a:pt x="46" y="22"/>
                        <a:pt x="15" y="23"/>
                        <a:pt x="0" y="23"/>
                      </a:cubicBezTo>
                      <a:lnTo>
                        <a:pt x="0" y="35"/>
                      </a:lnTo>
                      <a:cubicBezTo>
                        <a:pt x="9" y="35"/>
                        <a:pt x="32" y="35"/>
                        <a:pt x="51" y="26"/>
                      </a:cubicBezTo>
                      <a:lnTo>
                        <a:pt x="51" y="203"/>
                      </a:lnTo>
                      <a:cubicBezTo>
                        <a:pt x="51" y="215"/>
                        <a:pt x="51" y="219"/>
                        <a:pt x="16" y="219"/>
                      </a:cubicBezTo>
                      <a:lnTo>
                        <a:pt x="3" y="219"/>
                      </a:lnTo>
                      <a:lnTo>
                        <a:pt x="3" y="232"/>
                      </a:lnTo>
                      <a:cubicBezTo>
                        <a:pt x="9" y="232"/>
                        <a:pt x="52" y="231"/>
                        <a:pt x="65" y="231"/>
                      </a:cubicBezTo>
                      <a:cubicBezTo>
                        <a:pt x="76" y="231"/>
                        <a:pt x="120"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7"/>
                <p:cNvSpPr>
                  <a:spLocks/>
                </p:cNvSpPr>
                <p:nvPr>
                  <p:custDataLst>
                    <p:tags r:id="rId59"/>
                  </p:custDataLst>
                </p:nvPr>
              </p:nvSpPr>
              <p:spPr bwMode="auto">
                <a:xfrm>
                  <a:off x="2862263" y="2728913"/>
                  <a:ext cx="90488" cy="87313"/>
                </a:xfrm>
                <a:custGeom>
                  <a:avLst/>
                  <a:gdLst>
                    <a:gd name="T0" fmla="*/ 152 w 248"/>
                    <a:gd name="T1" fmla="*/ 70 h 226"/>
                    <a:gd name="T2" fmla="*/ 201 w 248"/>
                    <a:gd name="T3" fmla="*/ 11 h 226"/>
                    <a:gd name="T4" fmla="*/ 226 w 248"/>
                    <a:gd name="T5" fmla="*/ 18 h 226"/>
                    <a:gd name="T6" fmla="*/ 202 w 248"/>
                    <a:gd name="T7" fmla="*/ 44 h 226"/>
                    <a:gd name="T8" fmla="*/ 221 w 248"/>
                    <a:gd name="T9" fmla="*/ 62 h 226"/>
                    <a:gd name="T10" fmla="*/ 248 w 248"/>
                    <a:gd name="T11" fmla="*/ 33 h 226"/>
                    <a:gd name="T12" fmla="*/ 202 w 248"/>
                    <a:gd name="T13" fmla="*/ 0 h 226"/>
                    <a:gd name="T14" fmla="*/ 150 w 248"/>
                    <a:gd name="T15" fmla="*/ 38 h 226"/>
                    <a:gd name="T16" fmla="*/ 96 w 248"/>
                    <a:gd name="T17" fmla="*/ 0 h 226"/>
                    <a:gd name="T18" fmla="*/ 15 w 248"/>
                    <a:gd name="T19" fmla="*/ 77 h 226"/>
                    <a:gd name="T20" fmla="*/ 21 w 248"/>
                    <a:gd name="T21" fmla="*/ 82 h 226"/>
                    <a:gd name="T22" fmla="*/ 28 w 248"/>
                    <a:gd name="T23" fmla="*/ 76 h 226"/>
                    <a:gd name="T24" fmla="*/ 95 w 248"/>
                    <a:gd name="T25" fmla="*/ 11 h 226"/>
                    <a:gd name="T26" fmla="*/ 122 w 248"/>
                    <a:gd name="T27" fmla="*/ 44 h 226"/>
                    <a:gd name="T28" fmla="*/ 95 w 248"/>
                    <a:gd name="T29" fmla="*/ 163 h 226"/>
                    <a:gd name="T30" fmla="*/ 47 w 248"/>
                    <a:gd name="T31" fmla="*/ 215 h 226"/>
                    <a:gd name="T32" fmla="*/ 22 w 248"/>
                    <a:gd name="T33" fmla="*/ 209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7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7" y="11"/>
                        <a:pt x="201" y="11"/>
                      </a:cubicBezTo>
                      <a:cubicBezTo>
                        <a:pt x="204" y="11"/>
                        <a:pt x="216" y="11"/>
                        <a:pt x="226" y="18"/>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6" y="26"/>
                        <a:pt x="150" y="38"/>
                      </a:cubicBezTo>
                      <a:cubicBezTo>
                        <a:pt x="137" y="5"/>
                        <a:pt x="110" y="0"/>
                        <a:pt x="96" y="0"/>
                      </a:cubicBezTo>
                      <a:cubicBezTo>
                        <a:pt x="44" y="0"/>
                        <a:pt x="15" y="64"/>
                        <a:pt x="15" y="77"/>
                      </a:cubicBezTo>
                      <a:cubicBezTo>
                        <a:pt x="15" y="82"/>
                        <a:pt x="20" y="82"/>
                        <a:pt x="21" y="82"/>
                      </a:cubicBezTo>
                      <a:cubicBezTo>
                        <a:pt x="25" y="82"/>
                        <a:pt x="27" y="81"/>
                        <a:pt x="28" y="76"/>
                      </a:cubicBezTo>
                      <a:cubicBezTo>
                        <a:pt x="45" y="24"/>
                        <a:pt x="78" y="11"/>
                        <a:pt x="95" y="11"/>
                      </a:cubicBezTo>
                      <a:cubicBezTo>
                        <a:pt x="104" y="11"/>
                        <a:pt x="122" y="16"/>
                        <a:pt x="122" y="44"/>
                      </a:cubicBezTo>
                      <a:cubicBezTo>
                        <a:pt x="122" y="60"/>
                        <a:pt x="113" y="93"/>
                        <a:pt x="95" y="163"/>
                      </a:cubicBezTo>
                      <a:cubicBezTo>
                        <a:pt x="87" y="194"/>
                        <a:pt x="69" y="215"/>
                        <a:pt x="47" y="215"/>
                      </a:cubicBezTo>
                      <a:cubicBezTo>
                        <a:pt x="44" y="215"/>
                        <a:pt x="33" y="215"/>
                        <a:pt x="22" y="209"/>
                      </a:cubicBezTo>
                      <a:cubicBezTo>
                        <a:pt x="35" y="206"/>
                        <a:pt x="46" y="196"/>
                        <a:pt x="46" y="182"/>
                      </a:cubicBezTo>
                      <a:cubicBezTo>
                        <a:pt x="46" y="168"/>
                        <a:pt x="35" y="164"/>
                        <a:pt x="27" y="164"/>
                      </a:cubicBezTo>
                      <a:cubicBezTo>
                        <a:pt x="12" y="164"/>
                        <a:pt x="0" y="177"/>
                        <a:pt x="0" y="193"/>
                      </a:cubicBezTo>
                      <a:cubicBezTo>
                        <a:pt x="0" y="216"/>
                        <a:pt x="25" y="226"/>
                        <a:pt x="47" y="226"/>
                      </a:cubicBezTo>
                      <a:cubicBezTo>
                        <a:pt x="80" y="226"/>
                        <a:pt x="98" y="191"/>
                        <a:pt x="99" y="188"/>
                      </a:cubicBezTo>
                      <a:cubicBezTo>
                        <a:pt x="105" y="207"/>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5" y="215"/>
                        <a:pt x="127" y="199"/>
                        <a:pt x="127" y="182"/>
                      </a:cubicBezTo>
                      <a:cubicBezTo>
                        <a:pt x="127" y="171"/>
                        <a:pt x="130"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8"/>
                <p:cNvSpPr>
                  <a:spLocks noEditPoints="1"/>
                </p:cNvSpPr>
                <p:nvPr>
                  <p:custDataLst>
                    <p:tags r:id="rId60"/>
                  </p:custDataLst>
                </p:nvPr>
              </p:nvSpPr>
              <p:spPr bwMode="auto">
                <a:xfrm>
                  <a:off x="2967038" y="2752725"/>
                  <a:ext cx="39688" cy="92075"/>
                </a:xfrm>
                <a:custGeom>
                  <a:avLst/>
                  <a:gdLst>
                    <a:gd name="T0" fmla="*/ 96 w 105"/>
                    <a:gd name="T1" fmla="*/ 13 h 235"/>
                    <a:gd name="T2" fmla="*/ 82 w 105"/>
                    <a:gd name="T3" fmla="*/ 0 h 235"/>
                    <a:gd name="T4" fmla="*/ 63 w 105"/>
                    <a:gd name="T5" fmla="*/ 19 h 235"/>
                    <a:gd name="T6" fmla="*/ 77 w 105"/>
                    <a:gd name="T7" fmla="*/ 33 h 235"/>
                    <a:gd name="T8" fmla="*/ 96 w 105"/>
                    <a:gd name="T9" fmla="*/ 13 h 235"/>
                    <a:gd name="T10" fmla="*/ 25 w 105"/>
                    <a:gd name="T11" fmla="*/ 191 h 235"/>
                    <a:gd name="T12" fmla="*/ 22 w 105"/>
                    <a:gd name="T13" fmla="*/ 205 h 235"/>
                    <a:gd name="T14" fmla="*/ 55 w 105"/>
                    <a:gd name="T15" fmla="*/ 235 h 235"/>
                    <a:gd name="T16" fmla="*/ 105 w 105"/>
                    <a:gd name="T17" fmla="*/ 182 h 235"/>
                    <a:gd name="T18" fmla="*/ 100 w 105"/>
                    <a:gd name="T19" fmla="*/ 177 h 235"/>
                    <a:gd name="T20" fmla="*/ 93 w 105"/>
                    <a:gd name="T21" fmla="*/ 183 h 235"/>
                    <a:gd name="T22" fmla="*/ 56 w 105"/>
                    <a:gd name="T23" fmla="*/ 225 h 235"/>
                    <a:gd name="T24" fmla="*/ 48 w 105"/>
                    <a:gd name="T25" fmla="*/ 213 h 235"/>
                    <a:gd name="T26" fmla="*/ 53 w 105"/>
                    <a:gd name="T27" fmla="*/ 191 h 235"/>
                    <a:gd name="T28" fmla="*/ 64 w 105"/>
                    <a:gd name="T29" fmla="*/ 163 h 235"/>
                    <a:gd name="T30" fmla="*/ 81 w 105"/>
                    <a:gd name="T31" fmla="*/ 118 h 235"/>
                    <a:gd name="T32" fmla="*/ 83 w 105"/>
                    <a:gd name="T33" fmla="*/ 107 h 235"/>
                    <a:gd name="T34" fmla="*/ 50 w 105"/>
                    <a:gd name="T35" fmla="*/ 78 h 235"/>
                    <a:gd name="T36" fmla="*/ 0 w 105"/>
                    <a:gd name="T37" fmla="*/ 131 h 235"/>
                    <a:gd name="T38" fmla="*/ 6 w 105"/>
                    <a:gd name="T39" fmla="*/ 135 h 235"/>
                    <a:gd name="T40" fmla="*/ 12 w 105"/>
                    <a:gd name="T41" fmla="*/ 130 h 235"/>
                    <a:gd name="T42" fmla="*/ 49 w 105"/>
                    <a:gd name="T43" fmla="*/ 87 h 235"/>
                    <a:gd name="T44" fmla="*/ 58 w 105"/>
                    <a:gd name="T45" fmla="*/ 100 h 235"/>
                    <a:gd name="T46" fmla="*/ 47 w 105"/>
                    <a:gd name="T47" fmla="*/ 134 h 235"/>
                    <a:gd name="T48" fmla="*/ 25 w 105"/>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8"/>
                        <a:pt x="92" y="0"/>
                        <a:pt x="82" y="0"/>
                      </a:cubicBezTo>
                      <a:cubicBezTo>
                        <a:pt x="73" y="0"/>
                        <a:pt x="63" y="9"/>
                        <a:pt x="63" y="19"/>
                      </a:cubicBezTo>
                      <a:cubicBezTo>
                        <a:pt x="63" y="25"/>
                        <a:pt x="67" y="33"/>
                        <a:pt x="77" y="33"/>
                      </a:cubicBezTo>
                      <a:cubicBezTo>
                        <a:pt x="87" y="33"/>
                        <a:pt x="96" y="23"/>
                        <a:pt x="96" y="13"/>
                      </a:cubicBezTo>
                      <a:close/>
                      <a:moveTo>
                        <a:pt x="25" y="191"/>
                      </a:moveTo>
                      <a:cubicBezTo>
                        <a:pt x="24" y="195"/>
                        <a:pt x="22" y="199"/>
                        <a:pt x="22" y="205"/>
                      </a:cubicBezTo>
                      <a:cubicBezTo>
                        <a:pt x="22" y="222"/>
                        <a:pt x="36" y="235"/>
                        <a:pt x="55" y="235"/>
                      </a:cubicBezTo>
                      <a:cubicBezTo>
                        <a:pt x="90" y="235"/>
                        <a:pt x="105" y="187"/>
                        <a:pt x="105" y="182"/>
                      </a:cubicBezTo>
                      <a:cubicBezTo>
                        <a:pt x="105" y="177"/>
                        <a:pt x="101" y="177"/>
                        <a:pt x="100" y="177"/>
                      </a:cubicBezTo>
                      <a:cubicBezTo>
                        <a:pt x="95" y="177"/>
                        <a:pt x="95" y="179"/>
                        <a:pt x="93" y="183"/>
                      </a:cubicBezTo>
                      <a:cubicBezTo>
                        <a:pt x="85" y="211"/>
                        <a:pt x="70" y="225"/>
                        <a:pt x="56" y="225"/>
                      </a:cubicBezTo>
                      <a:cubicBezTo>
                        <a:pt x="49" y="225"/>
                        <a:pt x="48" y="221"/>
                        <a:pt x="48" y="213"/>
                      </a:cubicBezTo>
                      <a:cubicBezTo>
                        <a:pt x="48" y="205"/>
                        <a:pt x="50" y="198"/>
                        <a:pt x="53" y="191"/>
                      </a:cubicBezTo>
                      <a:cubicBezTo>
                        <a:pt x="57" y="181"/>
                        <a:pt x="60" y="172"/>
                        <a:pt x="64" y="163"/>
                      </a:cubicBezTo>
                      <a:cubicBezTo>
                        <a:pt x="67" y="154"/>
                        <a:pt x="80" y="123"/>
                        <a:pt x="81" y="118"/>
                      </a:cubicBezTo>
                      <a:cubicBezTo>
                        <a:pt x="82" y="115"/>
                        <a:pt x="83" y="111"/>
                        <a:pt x="83" y="107"/>
                      </a:cubicBezTo>
                      <a:cubicBezTo>
                        <a:pt x="83" y="91"/>
                        <a:pt x="69" y="78"/>
                        <a:pt x="50" y="78"/>
                      </a:cubicBezTo>
                      <a:cubicBezTo>
                        <a:pt x="16" y="78"/>
                        <a:pt x="0" y="125"/>
                        <a:pt x="0" y="131"/>
                      </a:cubicBezTo>
                      <a:cubicBezTo>
                        <a:pt x="0" y="135"/>
                        <a:pt x="5" y="135"/>
                        <a:pt x="6" y="135"/>
                      </a:cubicBezTo>
                      <a:cubicBezTo>
                        <a:pt x="11" y="135"/>
                        <a:pt x="11" y="134"/>
                        <a:pt x="12" y="130"/>
                      </a:cubicBezTo>
                      <a:cubicBezTo>
                        <a:pt x="21" y="100"/>
                        <a:pt x="36" y="87"/>
                        <a:pt x="49" y="87"/>
                      </a:cubicBezTo>
                      <a:cubicBezTo>
                        <a:pt x="55" y="87"/>
                        <a:pt x="58" y="90"/>
                        <a:pt x="58" y="100"/>
                      </a:cubicBezTo>
                      <a:cubicBezTo>
                        <a:pt x="58" y="108"/>
                        <a:pt x="56" y="113"/>
                        <a:pt x="47" y="134"/>
                      </a:cubicBezTo>
                      <a:lnTo>
                        <a:pt x="25"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1" name="TextBox 100"/>
              <p:cNvSpPr txBox="1"/>
              <p:nvPr/>
            </p:nvSpPr>
            <p:spPr>
              <a:xfrm>
                <a:off x="3200400" y="4800600"/>
                <a:ext cx="1861407" cy="246221"/>
              </a:xfrm>
              <a:prstGeom prst="rect">
                <a:avLst/>
              </a:prstGeom>
              <a:noFill/>
            </p:spPr>
            <p:txBody>
              <a:bodyPr wrap="none" rtlCol="0">
                <a:spAutoFit/>
              </a:bodyPr>
              <a:lstStyle/>
              <a:p>
                <a:r>
                  <a:rPr lang="en-US" sz="1000" dirty="0"/>
                  <a:t>(18 bits) + (13 bits) = (31 bits)</a:t>
                </a:r>
              </a:p>
            </p:txBody>
          </p:sp>
        </p:grpSp>
        <p:grpSp>
          <p:nvGrpSpPr>
            <p:cNvPr id="164" name="Group 163"/>
            <p:cNvGrpSpPr/>
            <p:nvPr/>
          </p:nvGrpSpPr>
          <p:grpSpPr>
            <a:xfrm>
              <a:off x="4394031" y="4868959"/>
              <a:ext cx="2563019" cy="446088"/>
              <a:chOff x="2542381" y="5562600"/>
              <a:chExt cx="2563019" cy="446088"/>
            </a:xfrm>
          </p:grpSpPr>
          <p:grpSp>
            <p:nvGrpSpPr>
              <p:cNvPr id="77" name="Group 76" descr="\documentclass{article}&#10;\usepackage{amsmath}&#10;\pagestyle{empty}&#10;\begin{document}&#10;\begin{math}&#10;\sum\limits_{i=1}^{8191} x_i^2&#10;\end{math}&#10;\end{document}" title="IguanaTex Vector Display"/>
              <p:cNvGrpSpPr>
                <a:grpSpLocks noChangeAspect="1"/>
              </p:cNvGrpSpPr>
              <p:nvPr>
                <p:custDataLst>
                  <p:tags r:id="rId38"/>
                </p:custDataLst>
              </p:nvPr>
            </p:nvGrpSpPr>
            <p:grpSpPr>
              <a:xfrm>
                <a:off x="2542381" y="5562600"/>
                <a:ext cx="487363" cy="446088"/>
                <a:chOff x="2540000" y="2540000"/>
                <a:chExt cx="487363" cy="446088"/>
              </a:xfrm>
            </p:grpSpPr>
            <p:sp>
              <p:nvSpPr>
                <p:cNvPr id="65" name="Freeform 55"/>
                <p:cNvSpPr>
                  <a:spLocks noEditPoints="1"/>
                </p:cNvSpPr>
                <p:nvPr>
                  <p:custDataLst>
                    <p:tags r:id="rId39"/>
                  </p:custDataLst>
                </p:nvPr>
              </p:nvSpPr>
              <p:spPr bwMode="auto">
                <a:xfrm>
                  <a:off x="2540000" y="2540000"/>
                  <a:ext cx="58738" cy="92075"/>
                </a:xfrm>
                <a:custGeom>
                  <a:avLst/>
                  <a:gdLst>
                    <a:gd name="T0" fmla="*/ 105 w 160"/>
                    <a:gd name="T1" fmla="*/ 105 h 238"/>
                    <a:gd name="T2" fmla="*/ 149 w 160"/>
                    <a:gd name="T3" fmla="*/ 52 h 238"/>
                    <a:gd name="T4" fmla="*/ 80 w 160"/>
                    <a:gd name="T5" fmla="*/ 0 h 238"/>
                    <a:gd name="T6" fmla="*/ 10 w 160"/>
                    <a:gd name="T7" fmla="*/ 58 h 238"/>
                    <a:gd name="T8" fmla="*/ 24 w 160"/>
                    <a:gd name="T9" fmla="*/ 93 h 238"/>
                    <a:gd name="T10" fmla="*/ 54 w 160"/>
                    <a:gd name="T11" fmla="*/ 114 h 238"/>
                    <a:gd name="T12" fmla="*/ 0 w 160"/>
                    <a:gd name="T13" fmla="*/ 178 h 238"/>
                    <a:gd name="T14" fmla="*/ 80 w 160"/>
                    <a:gd name="T15" fmla="*/ 238 h 238"/>
                    <a:gd name="T16" fmla="*/ 160 w 160"/>
                    <a:gd name="T17" fmla="*/ 172 h 238"/>
                    <a:gd name="T18" fmla="*/ 126 w 160"/>
                    <a:gd name="T19" fmla="*/ 118 h 238"/>
                    <a:gd name="T20" fmla="*/ 105 w 160"/>
                    <a:gd name="T21" fmla="*/ 105 h 238"/>
                    <a:gd name="T22" fmla="*/ 48 w 160"/>
                    <a:gd name="T23" fmla="*/ 72 h 238"/>
                    <a:gd name="T24" fmla="*/ 29 w 160"/>
                    <a:gd name="T25" fmla="*/ 45 h 238"/>
                    <a:gd name="T26" fmla="*/ 80 w 160"/>
                    <a:gd name="T27" fmla="*/ 10 h 238"/>
                    <a:gd name="T28" fmla="*/ 131 w 160"/>
                    <a:gd name="T29" fmla="*/ 52 h 238"/>
                    <a:gd name="T30" fmla="*/ 94 w 160"/>
                    <a:gd name="T31" fmla="*/ 98 h 238"/>
                    <a:gd name="T32" fmla="*/ 90 w 160"/>
                    <a:gd name="T33" fmla="*/ 97 h 238"/>
                    <a:gd name="T34" fmla="*/ 48 w 160"/>
                    <a:gd name="T35" fmla="*/ 72 h 238"/>
                    <a:gd name="T36" fmla="*/ 65 w 160"/>
                    <a:gd name="T37" fmla="*/ 121 h 238"/>
                    <a:gd name="T38" fmla="*/ 113 w 160"/>
                    <a:gd name="T39" fmla="*/ 148 h 238"/>
                    <a:gd name="T40" fmla="*/ 139 w 160"/>
                    <a:gd name="T41" fmla="*/ 184 h 238"/>
                    <a:gd name="T42" fmla="*/ 80 w 160"/>
                    <a:gd name="T43" fmla="*/ 227 h 238"/>
                    <a:gd name="T44" fmla="*/ 21 w 160"/>
                    <a:gd name="T45" fmla="*/ 178 h 238"/>
                    <a:gd name="T46" fmla="*/ 65 w 160"/>
                    <a:gd name="T47" fmla="*/ 1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38">
                      <a:moveTo>
                        <a:pt x="105" y="105"/>
                      </a:moveTo>
                      <a:cubicBezTo>
                        <a:pt x="132" y="92"/>
                        <a:pt x="149" y="76"/>
                        <a:pt x="149" y="52"/>
                      </a:cubicBezTo>
                      <a:cubicBezTo>
                        <a:pt x="149" y="18"/>
                        <a:pt x="114" y="0"/>
                        <a:pt x="80" y="0"/>
                      </a:cubicBezTo>
                      <a:cubicBezTo>
                        <a:pt x="42" y="0"/>
                        <a:pt x="10" y="25"/>
                        <a:pt x="10" y="58"/>
                      </a:cubicBezTo>
                      <a:cubicBezTo>
                        <a:pt x="10" y="74"/>
                        <a:pt x="18" y="86"/>
                        <a:pt x="24" y="93"/>
                      </a:cubicBezTo>
                      <a:cubicBezTo>
                        <a:pt x="31" y="100"/>
                        <a:pt x="33" y="102"/>
                        <a:pt x="54" y="114"/>
                      </a:cubicBezTo>
                      <a:cubicBezTo>
                        <a:pt x="34" y="122"/>
                        <a:pt x="0" y="141"/>
                        <a:pt x="0" y="178"/>
                      </a:cubicBezTo>
                      <a:cubicBezTo>
                        <a:pt x="0" y="216"/>
                        <a:pt x="40" y="238"/>
                        <a:pt x="80" y="238"/>
                      </a:cubicBezTo>
                      <a:cubicBezTo>
                        <a:pt x="124" y="238"/>
                        <a:pt x="160" y="210"/>
                        <a:pt x="160" y="172"/>
                      </a:cubicBezTo>
                      <a:cubicBezTo>
                        <a:pt x="160" y="149"/>
                        <a:pt x="146" y="130"/>
                        <a:pt x="126" y="118"/>
                      </a:cubicBezTo>
                      <a:cubicBezTo>
                        <a:pt x="122" y="115"/>
                        <a:pt x="110" y="108"/>
                        <a:pt x="105" y="105"/>
                      </a:cubicBezTo>
                      <a:close/>
                      <a:moveTo>
                        <a:pt x="48" y="72"/>
                      </a:moveTo>
                      <a:cubicBezTo>
                        <a:pt x="39" y="67"/>
                        <a:pt x="29" y="57"/>
                        <a:pt x="29" y="45"/>
                      </a:cubicBezTo>
                      <a:cubicBezTo>
                        <a:pt x="29" y="23"/>
                        <a:pt x="54" y="10"/>
                        <a:pt x="80" y="10"/>
                      </a:cubicBezTo>
                      <a:cubicBezTo>
                        <a:pt x="107" y="10"/>
                        <a:pt x="131" y="27"/>
                        <a:pt x="131" y="52"/>
                      </a:cubicBezTo>
                      <a:cubicBezTo>
                        <a:pt x="131" y="83"/>
                        <a:pt x="95" y="98"/>
                        <a:pt x="94" y="98"/>
                      </a:cubicBezTo>
                      <a:cubicBezTo>
                        <a:pt x="93" y="98"/>
                        <a:pt x="92" y="98"/>
                        <a:pt x="90" y="97"/>
                      </a:cubicBezTo>
                      <a:lnTo>
                        <a:pt x="48" y="72"/>
                      </a:lnTo>
                      <a:close/>
                      <a:moveTo>
                        <a:pt x="65" y="121"/>
                      </a:moveTo>
                      <a:lnTo>
                        <a:pt x="113" y="148"/>
                      </a:lnTo>
                      <a:cubicBezTo>
                        <a:pt x="122" y="153"/>
                        <a:pt x="139" y="164"/>
                        <a:pt x="139" y="184"/>
                      </a:cubicBezTo>
                      <a:cubicBezTo>
                        <a:pt x="139" y="211"/>
                        <a:pt x="110" y="227"/>
                        <a:pt x="80" y="227"/>
                      </a:cubicBezTo>
                      <a:cubicBezTo>
                        <a:pt x="48" y="227"/>
                        <a:pt x="21" y="206"/>
                        <a:pt x="21" y="178"/>
                      </a:cubicBezTo>
                      <a:cubicBezTo>
                        <a:pt x="21" y="152"/>
                        <a:pt x="40" y="132"/>
                        <a:pt x="65" y="12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
                <p:cNvSpPr>
                  <a:spLocks/>
                </p:cNvSpPr>
                <p:nvPr>
                  <p:custDataLst>
                    <p:tags r:id="rId40"/>
                  </p:custDataLst>
                </p:nvPr>
              </p:nvSpPr>
              <p:spPr bwMode="auto">
                <a:xfrm>
                  <a:off x="2620963" y="2540000"/>
                  <a:ext cx="46038" cy="90488"/>
                </a:xfrm>
                <a:custGeom>
                  <a:avLst/>
                  <a:gdLst>
                    <a:gd name="T0" fmla="*/ 79 w 127"/>
                    <a:gd name="T1" fmla="*/ 9 h 231"/>
                    <a:gd name="T2" fmla="*/ 69 w 127"/>
                    <a:gd name="T3" fmla="*/ 0 h 231"/>
                    <a:gd name="T4" fmla="*/ 0 w 127"/>
                    <a:gd name="T5" fmla="*/ 22 h 231"/>
                    <a:gd name="T6" fmla="*/ 0 w 127"/>
                    <a:gd name="T7" fmla="*/ 34 h 231"/>
                    <a:gd name="T8" fmla="*/ 51 w 127"/>
                    <a:gd name="T9" fmla="*/ 25 h 231"/>
                    <a:gd name="T10" fmla="*/ 51 w 127"/>
                    <a:gd name="T11" fmla="*/ 203 h 231"/>
                    <a:gd name="T12" fmla="*/ 16 w 127"/>
                    <a:gd name="T13" fmla="*/ 219 h 231"/>
                    <a:gd name="T14" fmla="*/ 3 w 127"/>
                    <a:gd name="T15" fmla="*/ 219 h 231"/>
                    <a:gd name="T16" fmla="*/ 3 w 127"/>
                    <a:gd name="T17" fmla="*/ 231 h 231"/>
                    <a:gd name="T18" fmla="*/ 65 w 127"/>
                    <a:gd name="T19" fmla="*/ 230 h 231"/>
                    <a:gd name="T20" fmla="*/ 127 w 127"/>
                    <a:gd name="T21" fmla="*/ 231 h 231"/>
                    <a:gd name="T22" fmla="*/ 127 w 127"/>
                    <a:gd name="T23" fmla="*/ 219 h 231"/>
                    <a:gd name="T24" fmla="*/ 114 w 127"/>
                    <a:gd name="T25" fmla="*/ 219 h 231"/>
                    <a:gd name="T26" fmla="*/ 79 w 127"/>
                    <a:gd name="T27" fmla="*/ 203 h 231"/>
                    <a:gd name="T28" fmla="*/ 79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9"/>
                      </a:moveTo>
                      <a:cubicBezTo>
                        <a:pt x="79" y="0"/>
                        <a:pt x="79" y="0"/>
                        <a:pt x="69" y="0"/>
                      </a:cubicBezTo>
                      <a:cubicBezTo>
                        <a:pt x="47" y="22"/>
                        <a:pt x="15" y="22"/>
                        <a:pt x="0" y="22"/>
                      </a:cubicBezTo>
                      <a:lnTo>
                        <a:pt x="0" y="34"/>
                      </a:lnTo>
                      <a:cubicBezTo>
                        <a:pt x="9" y="34"/>
                        <a:pt x="32" y="34"/>
                        <a:pt x="51" y="25"/>
                      </a:cubicBezTo>
                      <a:lnTo>
                        <a:pt x="51" y="203"/>
                      </a:lnTo>
                      <a:cubicBezTo>
                        <a:pt x="51" y="214"/>
                        <a:pt x="51" y="219"/>
                        <a:pt x="16" y="219"/>
                      </a:cubicBezTo>
                      <a:lnTo>
                        <a:pt x="3" y="219"/>
                      </a:lnTo>
                      <a:lnTo>
                        <a:pt x="3" y="231"/>
                      </a:lnTo>
                      <a:cubicBezTo>
                        <a:pt x="9" y="231"/>
                        <a:pt x="52" y="230"/>
                        <a:pt x="65" y="230"/>
                      </a:cubicBezTo>
                      <a:cubicBezTo>
                        <a:pt x="76" y="230"/>
                        <a:pt x="120" y="231"/>
                        <a:pt x="127" y="231"/>
                      </a:cubicBezTo>
                      <a:lnTo>
                        <a:pt x="127" y="219"/>
                      </a:lnTo>
                      <a:lnTo>
                        <a:pt x="114" y="219"/>
                      </a:lnTo>
                      <a:cubicBezTo>
                        <a:pt x="79" y="219"/>
                        <a:pt x="79" y="214"/>
                        <a:pt x="79" y="203"/>
                      </a:cubicBezTo>
                      <a:lnTo>
                        <a:pt x="79"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7"/>
                <p:cNvSpPr>
                  <a:spLocks noEditPoints="1"/>
                </p:cNvSpPr>
                <p:nvPr>
                  <p:custDataLst>
                    <p:tags r:id="rId41"/>
                  </p:custDataLst>
                </p:nvPr>
              </p:nvSpPr>
              <p:spPr bwMode="auto">
                <a:xfrm>
                  <a:off x="2686050" y="2540000"/>
                  <a:ext cx="60325" cy="92075"/>
                </a:xfrm>
                <a:custGeom>
                  <a:avLst/>
                  <a:gdLst>
                    <a:gd name="T0" fmla="*/ 127 w 160"/>
                    <a:gd name="T1" fmla="*/ 127 h 238"/>
                    <a:gd name="T2" fmla="*/ 63 w 160"/>
                    <a:gd name="T3" fmla="*/ 227 h 238"/>
                    <a:gd name="T4" fmla="*/ 27 w 160"/>
                    <a:gd name="T5" fmla="*/ 215 h 238"/>
                    <a:gd name="T6" fmla="*/ 43 w 160"/>
                    <a:gd name="T7" fmla="*/ 199 h 238"/>
                    <a:gd name="T8" fmla="*/ 26 w 160"/>
                    <a:gd name="T9" fmla="*/ 183 h 238"/>
                    <a:gd name="T10" fmla="*/ 10 w 160"/>
                    <a:gd name="T11" fmla="*/ 200 h 238"/>
                    <a:gd name="T12" fmla="*/ 63 w 160"/>
                    <a:gd name="T13" fmla="*/ 238 h 238"/>
                    <a:gd name="T14" fmla="*/ 160 w 160"/>
                    <a:gd name="T15" fmla="*/ 116 h 238"/>
                    <a:gd name="T16" fmla="*/ 81 w 160"/>
                    <a:gd name="T17" fmla="*/ 0 h 238"/>
                    <a:gd name="T18" fmla="*/ 26 w 160"/>
                    <a:gd name="T19" fmla="*/ 21 h 238"/>
                    <a:gd name="T20" fmla="*/ 0 w 160"/>
                    <a:gd name="T21" fmla="*/ 77 h 238"/>
                    <a:gd name="T22" fmla="*/ 76 w 160"/>
                    <a:gd name="T23" fmla="*/ 154 h 238"/>
                    <a:gd name="T24" fmla="*/ 127 w 160"/>
                    <a:gd name="T25" fmla="*/ 120 h 238"/>
                    <a:gd name="T26" fmla="*/ 127 w 160"/>
                    <a:gd name="T27" fmla="*/ 127 h 238"/>
                    <a:gd name="T28" fmla="*/ 78 w 160"/>
                    <a:gd name="T29" fmla="*/ 145 h 238"/>
                    <a:gd name="T30" fmla="*/ 41 w 160"/>
                    <a:gd name="T31" fmla="*/ 124 h 238"/>
                    <a:gd name="T32" fmla="*/ 33 w 160"/>
                    <a:gd name="T33" fmla="*/ 77 h 238"/>
                    <a:gd name="T34" fmla="*/ 44 w 160"/>
                    <a:gd name="T35" fmla="*/ 29 h 238"/>
                    <a:gd name="T36" fmla="*/ 82 w 160"/>
                    <a:gd name="T37" fmla="*/ 10 h 238"/>
                    <a:gd name="T38" fmla="*/ 115 w 160"/>
                    <a:gd name="T39" fmla="*/ 30 h 238"/>
                    <a:gd name="T40" fmla="*/ 126 w 160"/>
                    <a:gd name="T41" fmla="*/ 81 h 238"/>
                    <a:gd name="T42" fmla="*/ 78 w 160"/>
                    <a:gd name="T43" fmla="*/ 14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38">
                      <a:moveTo>
                        <a:pt x="127" y="127"/>
                      </a:moveTo>
                      <a:cubicBezTo>
                        <a:pt x="127" y="214"/>
                        <a:pt x="84" y="227"/>
                        <a:pt x="63" y="227"/>
                      </a:cubicBezTo>
                      <a:cubicBezTo>
                        <a:pt x="55" y="227"/>
                        <a:pt x="37" y="226"/>
                        <a:pt x="27" y="215"/>
                      </a:cubicBezTo>
                      <a:cubicBezTo>
                        <a:pt x="42" y="214"/>
                        <a:pt x="43" y="202"/>
                        <a:pt x="43" y="199"/>
                      </a:cubicBezTo>
                      <a:cubicBezTo>
                        <a:pt x="43" y="190"/>
                        <a:pt x="37" y="183"/>
                        <a:pt x="26" y="183"/>
                      </a:cubicBezTo>
                      <a:cubicBezTo>
                        <a:pt x="16" y="183"/>
                        <a:pt x="10" y="190"/>
                        <a:pt x="10" y="200"/>
                      </a:cubicBezTo>
                      <a:cubicBezTo>
                        <a:pt x="10" y="223"/>
                        <a:pt x="30" y="238"/>
                        <a:pt x="63" y="238"/>
                      </a:cubicBezTo>
                      <a:cubicBezTo>
                        <a:pt x="113" y="238"/>
                        <a:pt x="160" y="191"/>
                        <a:pt x="160" y="116"/>
                      </a:cubicBezTo>
                      <a:cubicBezTo>
                        <a:pt x="160" y="30"/>
                        <a:pt x="122" y="0"/>
                        <a:pt x="81" y="0"/>
                      </a:cubicBezTo>
                      <a:cubicBezTo>
                        <a:pt x="70" y="0"/>
                        <a:pt x="46" y="1"/>
                        <a:pt x="26" y="21"/>
                      </a:cubicBezTo>
                      <a:cubicBezTo>
                        <a:pt x="14" y="32"/>
                        <a:pt x="0" y="46"/>
                        <a:pt x="0" y="77"/>
                      </a:cubicBezTo>
                      <a:cubicBezTo>
                        <a:pt x="0" y="122"/>
                        <a:pt x="35" y="154"/>
                        <a:pt x="76" y="154"/>
                      </a:cubicBezTo>
                      <a:cubicBezTo>
                        <a:pt x="104" y="154"/>
                        <a:pt x="119" y="136"/>
                        <a:pt x="127" y="120"/>
                      </a:cubicBezTo>
                      <a:lnTo>
                        <a:pt x="127" y="127"/>
                      </a:lnTo>
                      <a:close/>
                      <a:moveTo>
                        <a:pt x="78" y="145"/>
                      </a:moveTo>
                      <a:cubicBezTo>
                        <a:pt x="64" y="145"/>
                        <a:pt x="51" y="140"/>
                        <a:pt x="41" y="124"/>
                      </a:cubicBezTo>
                      <a:cubicBezTo>
                        <a:pt x="33" y="111"/>
                        <a:pt x="33" y="97"/>
                        <a:pt x="33" y="77"/>
                      </a:cubicBezTo>
                      <a:cubicBezTo>
                        <a:pt x="33" y="57"/>
                        <a:pt x="33" y="43"/>
                        <a:pt x="44" y="29"/>
                      </a:cubicBezTo>
                      <a:cubicBezTo>
                        <a:pt x="52" y="17"/>
                        <a:pt x="63" y="10"/>
                        <a:pt x="82" y="10"/>
                      </a:cubicBezTo>
                      <a:cubicBezTo>
                        <a:pt x="99" y="10"/>
                        <a:pt x="110" y="21"/>
                        <a:pt x="115" y="30"/>
                      </a:cubicBezTo>
                      <a:cubicBezTo>
                        <a:pt x="125" y="45"/>
                        <a:pt x="126" y="69"/>
                        <a:pt x="126" y="81"/>
                      </a:cubicBezTo>
                      <a:cubicBezTo>
                        <a:pt x="126" y="126"/>
                        <a:pt x="100" y="145"/>
                        <a:pt x="78" y="14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8"/>
                <p:cNvSpPr>
                  <a:spLocks/>
                </p:cNvSpPr>
                <p:nvPr>
                  <p:custDataLst>
                    <p:tags r:id="rId42"/>
                  </p:custDataLst>
                </p:nvPr>
              </p:nvSpPr>
              <p:spPr bwMode="auto">
                <a:xfrm>
                  <a:off x="2767013" y="2540000"/>
                  <a:ext cx="47625" cy="90488"/>
                </a:xfrm>
                <a:custGeom>
                  <a:avLst/>
                  <a:gdLst>
                    <a:gd name="T0" fmla="*/ 79 w 127"/>
                    <a:gd name="T1" fmla="*/ 9 h 231"/>
                    <a:gd name="T2" fmla="*/ 68 w 127"/>
                    <a:gd name="T3" fmla="*/ 0 h 231"/>
                    <a:gd name="T4" fmla="*/ 0 w 127"/>
                    <a:gd name="T5" fmla="*/ 22 h 231"/>
                    <a:gd name="T6" fmla="*/ 0 w 127"/>
                    <a:gd name="T7" fmla="*/ 34 h 231"/>
                    <a:gd name="T8" fmla="*/ 50 w 127"/>
                    <a:gd name="T9" fmla="*/ 25 h 231"/>
                    <a:gd name="T10" fmla="*/ 50 w 127"/>
                    <a:gd name="T11" fmla="*/ 203 h 231"/>
                    <a:gd name="T12" fmla="*/ 15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3 w 127"/>
                    <a:gd name="T25" fmla="*/ 219 h 231"/>
                    <a:gd name="T26" fmla="*/ 79 w 127"/>
                    <a:gd name="T27" fmla="*/ 203 h 231"/>
                    <a:gd name="T28" fmla="*/ 79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9"/>
                      </a:moveTo>
                      <a:cubicBezTo>
                        <a:pt x="79" y="0"/>
                        <a:pt x="78" y="0"/>
                        <a:pt x="68" y="0"/>
                      </a:cubicBezTo>
                      <a:cubicBezTo>
                        <a:pt x="46" y="22"/>
                        <a:pt x="14" y="22"/>
                        <a:pt x="0" y="22"/>
                      </a:cubicBezTo>
                      <a:lnTo>
                        <a:pt x="0" y="34"/>
                      </a:lnTo>
                      <a:cubicBezTo>
                        <a:pt x="8" y="34"/>
                        <a:pt x="31" y="34"/>
                        <a:pt x="50" y="25"/>
                      </a:cubicBezTo>
                      <a:lnTo>
                        <a:pt x="50" y="203"/>
                      </a:lnTo>
                      <a:cubicBezTo>
                        <a:pt x="50" y="214"/>
                        <a:pt x="50" y="219"/>
                        <a:pt x="15" y="219"/>
                      </a:cubicBezTo>
                      <a:lnTo>
                        <a:pt x="2" y="219"/>
                      </a:lnTo>
                      <a:lnTo>
                        <a:pt x="2" y="231"/>
                      </a:lnTo>
                      <a:cubicBezTo>
                        <a:pt x="8" y="231"/>
                        <a:pt x="51" y="230"/>
                        <a:pt x="64" y="230"/>
                      </a:cubicBezTo>
                      <a:cubicBezTo>
                        <a:pt x="75" y="230"/>
                        <a:pt x="119" y="231"/>
                        <a:pt x="127" y="231"/>
                      </a:cubicBezTo>
                      <a:lnTo>
                        <a:pt x="127" y="219"/>
                      </a:lnTo>
                      <a:lnTo>
                        <a:pt x="113" y="219"/>
                      </a:lnTo>
                      <a:cubicBezTo>
                        <a:pt x="79" y="219"/>
                        <a:pt x="79" y="214"/>
                        <a:pt x="79" y="203"/>
                      </a:cubicBezTo>
                      <a:lnTo>
                        <a:pt x="79"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9"/>
                <p:cNvSpPr>
                  <a:spLocks/>
                </p:cNvSpPr>
                <p:nvPr>
                  <p:custDataLst>
                    <p:tags r:id="rId43"/>
                  </p:custDataLst>
                </p:nvPr>
              </p:nvSpPr>
              <p:spPr bwMode="auto">
                <a:xfrm>
                  <a:off x="2592388" y="2668588"/>
                  <a:ext cx="174625" cy="195263"/>
                </a:xfrm>
                <a:custGeom>
                  <a:avLst/>
                  <a:gdLst>
                    <a:gd name="T0" fmla="*/ 182 w 470"/>
                    <a:gd name="T1" fmla="*/ 266 h 499"/>
                    <a:gd name="T2" fmla="*/ 5 w 470"/>
                    <a:gd name="T3" fmla="*/ 485 h 499"/>
                    <a:gd name="T4" fmla="*/ 0 w 470"/>
                    <a:gd name="T5" fmla="*/ 493 h 499"/>
                    <a:gd name="T6" fmla="*/ 14 w 470"/>
                    <a:gd name="T7" fmla="*/ 499 h 499"/>
                    <a:gd name="T8" fmla="*/ 427 w 470"/>
                    <a:gd name="T9" fmla="*/ 499 h 499"/>
                    <a:gd name="T10" fmla="*/ 470 w 470"/>
                    <a:gd name="T11" fmla="*/ 374 h 499"/>
                    <a:gd name="T12" fmla="*/ 458 w 470"/>
                    <a:gd name="T13" fmla="*/ 374 h 499"/>
                    <a:gd name="T14" fmla="*/ 370 w 470"/>
                    <a:gd name="T15" fmla="*/ 457 h 499"/>
                    <a:gd name="T16" fmla="*/ 254 w 470"/>
                    <a:gd name="T17" fmla="*/ 471 h 499"/>
                    <a:gd name="T18" fmla="*/ 42 w 470"/>
                    <a:gd name="T19" fmla="*/ 471 h 499"/>
                    <a:gd name="T20" fmla="*/ 215 w 470"/>
                    <a:gd name="T21" fmla="*/ 257 h 499"/>
                    <a:gd name="T22" fmla="*/ 219 w 470"/>
                    <a:gd name="T23" fmla="*/ 249 h 499"/>
                    <a:gd name="T24" fmla="*/ 216 w 470"/>
                    <a:gd name="T25" fmla="*/ 242 h 499"/>
                    <a:gd name="T26" fmla="*/ 54 w 470"/>
                    <a:gd name="T27" fmla="*/ 20 h 499"/>
                    <a:gd name="T28" fmla="*/ 251 w 470"/>
                    <a:gd name="T29" fmla="*/ 20 h 499"/>
                    <a:gd name="T30" fmla="*/ 458 w 470"/>
                    <a:gd name="T31" fmla="*/ 117 h 499"/>
                    <a:gd name="T32" fmla="*/ 470 w 470"/>
                    <a:gd name="T33" fmla="*/ 117 h 499"/>
                    <a:gd name="T34" fmla="*/ 427 w 470"/>
                    <a:gd name="T35" fmla="*/ 0 h 499"/>
                    <a:gd name="T36" fmla="*/ 14 w 470"/>
                    <a:gd name="T37" fmla="*/ 0 h 499"/>
                    <a:gd name="T38" fmla="*/ 0 w 470"/>
                    <a:gd name="T39" fmla="*/ 16 h 499"/>
                    <a:gd name="T40" fmla="*/ 182 w 470"/>
                    <a:gd name="T41" fmla="*/ 2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9">
                      <a:moveTo>
                        <a:pt x="182" y="266"/>
                      </a:moveTo>
                      <a:lnTo>
                        <a:pt x="5" y="485"/>
                      </a:lnTo>
                      <a:cubicBezTo>
                        <a:pt x="1" y="490"/>
                        <a:pt x="0" y="491"/>
                        <a:pt x="0" y="493"/>
                      </a:cubicBezTo>
                      <a:cubicBezTo>
                        <a:pt x="0" y="499"/>
                        <a:pt x="5" y="499"/>
                        <a:pt x="14" y="499"/>
                      </a:cubicBezTo>
                      <a:lnTo>
                        <a:pt x="427" y="499"/>
                      </a:lnTo>
                      <a:lnTo>
                        <a:pt x="470" y="374"/>
                      </a:lnTo>
                      <a:lnTo>
                        <a:pt x="458" y="374"/>
                      </a:lnTo>
                      <a:cubicBezTo>
                        <a:pt x="445" y="412"/>
                        <a:pt x="412" y="442"/>
                        <a:pt x="370" y="457"/>
                      </a:cubicBezTo>
                      <a:cubicBezTo>
                        <a:pt x="362" y="459"/>
                        <a:pt x="327" y="471"/>
                        <a:pt x="254" y="471"/>
                      </a:cubicBezTo>
                      <a:lnTo>
                        <a:pt x="42" y="471"/>
                      </a:lnTo>
                      <a:lnTo>
                        <a:pt x="215" y="257"/>
                      </a:lnTo>
                      <a:cubicBezTo>
                        <a:pt x="218" y="253"/>
                        <a:pt x="219" y="251"/>
                        <a:pt x="219" y="249"/>
                      </a:cubicBezTo>
                      <a:cubicBezTo>
                        <a:pt x="219" y="247"/>
                        <a:pt x="219" y="247"/>
                        <a:pt x="216" y="242"/>
                      </a:cubicBezTo>
                      <a:lnTo>
                        <a:pt x="54" y="20"/>
                      </a:lnTo>
                      <a:lnTo>
                        <a:pt x="251" y="20"/>
                      </a:lnTo>
                      <a:cubicBezTo>
                        <a:pt x="308" y="20"/>
                        <a:pt x="423" y="23"/>
                        <a:pt x="458"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0"/>
                <p:cNvSpPr>
                  <a:spLocks noEditPoints="1"/>
                </p:cNvSpPr>
                <p:nvPr>
                  <p:custDataLst>
                    <p:tags r:id="rId44"/>
                  </p:custDataLst>
                </p:nvPr>
              </p:nvSpPr>
              <p:spPr bwMode="auto">
                <a:xfrm>
                  <a:off x="2566988" y="2895600"/>
                  <a:ext cx="38100" cy="90488"/>
                </a:xfrm>
                <a:custGeom>
                  <a:avLst/>
                  <a:gdLst>
                    <a:gd name="T0" fmla="*/ 96 w 105"/>
                    <a:gd name="T1" fmla="*/ 13 h 235"/>
                    <a:gd name="T2" fmla="*/ 82 w 105"/>
                    <a:gd name="T3" fmla="*/ 0 h 235"/>
                    <a:gd name="T4" fmla="*/ 63 w 105"/>
                    <a:gd name="T5" fmla="*/ 19 h 235"/>
                    <a:gd name="T6" fmla="*/ 77 w 105"/>
                    <a:gd name="T7" fmla="*/ 32 h 235"/>
                    <a:gd name="T8" fmla="*/ 96 w 105"/>
                    <a:gd name="T9" fmla="*/ 13 h 235"/>
                    <a:gd name="T10" fmla="*/ 25 w 105"/>
                    <a:gd name="T11" fmla="*/ 190 h 235"/>
                    <a:gd name="T12" fmla="*/ 22 w 105"/>
                    <a:gd name="T13" fmla="*/ 205 h 235"/>
                    <a:gd name="T14" fmla="*/ 55 w 105"/>
                    <a:gd name="T15" fmla="*/ 235 h 235"/>
                    <a:gd name="T16" fmla="*/ 105 w 105"/>
                    <a:gd name="T17" fmla="*/ 181 h 235"/>
                    <a:gd name="T18" fmla="*/ 100 w 105"/>
                    <a:gd name="T19" fmla="*/ 177 h 235"/>
                    <a:gd name="T20" fmla="*/ 93 w 105"/>
                    <a:gd name="T21" fmla="*/ 183 h 235"/>
                    <a:gd name="T22" fmla="*/ 56 w 105"/>
                    <a:gd name="T23" fmla="*/ 225 h 235"/>
                    <a:gd name="T24" fmla="*/ 47 w 105"/>
                    <a:gd name="T25" fmla="*/ 213 h 235"/>
                    <a:gd name="T26" fmla="*/ 53 w 105"/>
                    <a:gd name="T27" fmla="*/ 190 h 235"/>
                    <a:gd name="T28" fmla="*/ 64 w 105"/>
                    <a:gd name="T29" fmla="*/ 162 h 235"/>
                    <a:gd name="T30" fmla="*/ 81 w 105"/>
                    <a:gd name="T31" fmla="*/ 118 h 235"/>
                    <a:gd name="T32" fmla="*/ 83 w 105"/>
                    <a:gd name="T33" fmla="*/ 107 h 235"/>
                    <a:gd name="T34" fmla="*/ 50 w 105"/>
                    <a:gd name="T35" fmla="*/ 77 h 235"/>
                    <a:gd name="T36" fmla="*/ 0 w 105"/>
                    <a:gd name="T37" fmla="*/ 131 h 235"/>
                    <a:gd name="T38" fmla="*/ 6 w 105"/>
                    <a:gd name="T39" fmla="*/ 135 h 235"/>
                    <a:gd name="T40" fmla="*/ 12 w 105"/>
                    <a:gd name="T41" fmla="*/ 130 h 235"/>
                    <a:gd name="T42" fmla="*/ 49 w 105"/>
                    <a:gd name="T43" fmla="*/ 87 h 235"/>
                    <a:gd name="T44" fmla="*/ 58 w 105"/>
                    <a:gd name="T45" fmla="*/ 99 h 235"/>
                    <a:gd name="T46" fmla="*/ 47 w 105"/>
                    <a:gd name="T47" fmla="*/ 134 h 235"/>
                    <a:gd name="T48" fmla="*/ 25 w 105"/>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7"/>
                        <a:pt x="92" y="0"/>
                        <a:pt x="82" y="0"/>
                      </a:cubicBezTo>
                      <a:cubicBezTo>
                        <a:pt x="73" y="0"/>
                        <a:pt x="63" y="9"/>
                        <a:pt x="63" y="19"/>
                      </a:cubicBezTo>
                      <a:cubicBezTo>
                        <a:pt x="63" y="25"/>
                        <a:pt x="67" y="32"/>
                        <a:pt x="77" y="32"/>
                      </a:cubicBezTo>
                      <a:cubicBezTo>
                        <a:pt x="87" y="32"/>
                        <a:pt x="96" y="22"/>
                        <a:pt x="96" y="13"/>
                      </a:cubicBezTo>
                      <a:close/>
                      <a:moveTo>
                        <a:pt x="25" y="190"/>
                      </a:moveTo>
                      <a:cubicBezTo>
                        <a:pt x="24" y="195"/>
                        <a:pt x="22" y="199"/>
                        <a:pt x="22" y="205"/>
                      </a:cubicBezTo>
                      <a:cubicBezTo>
                        <a:pt x="22" y="221"/>
                        <a:pt x="36" y="235"/>
                        <a:pt x="55" y="235"/>
                      </a:cubicBezTo>
                      <a:cubicBezTo>
                        <a:pt x="90" y="235"/>
                        <a:pt x="105" y="186"/>
                        <a:pt x="105" y="181"/>
                      </a:cubicBezTo>
                      <a:cubicBezTo>
                        <a:pt x="105" y="177"/>
                        <a:pt x="101" y="177"/>
                        <a:pt x="100" y="177"/>
                      </a:cubicBezTo>
                      <a:cubicBezTo>
                        <a:pt x="95" y="177"/>
                        <a:pt x="95" y="179"/>
                        <a:pt x="93" y="183"/>
                      </a:cubicBezTo>
                      <a:cubicBezTo>
                        <a:pt x="85" y="210"/>
                        <a:pt x="70" y="225"/>
                        <a:pt x="56" y="225"/>
                      </a:cubicBezTo>
                      <a:cubicBezTo>
                        <a:pt x="49" y="225"/>
                        <a:pt x="47" y="220"/>
                        <a:pt x="47" y="213"/>
                      </a:cubicBezTo>
                      <a:cubicBezTo>
                        <a:pt x="47" y="205"/>
                        <a:pt x="50" y="198"/>
                        <a:pt x="53" y="190"/>
                      </a:cubicBezTo>
                      <a:cubicBezTo>
                        <a:pt x="57" y="181"/>
                        <a:pt x="60" y="171"/>
                        <a:pt x="64" y="162"/>
                      </a:cubicBezTo>
                      <a:cubicBezTo>
                        <a:pt x="67" y="154"/>
                        <a:pt x="80" y="122"/>
                        <a:pt x="81" y="118"/>
                      </a:cubicBezTo>
                      <a:cubicBezTo>
                        <a:pt x="82" y="115"/>
                        <a:pt x="83" y="110"/>
                        <a:pt x="83" y="107"/>
                      </a:cubicBezTo>
                      <a:cubicBezTo>
                        <a:pt x="83" y="90"/>
                        <a:pt x="69" y="77"/>
                        <a:pt x="50" y="77"/>
                      </a:cubicBezTo>
                      <a:cubicBezTo>
                        <a:pt x="16" y="77"/>
                        <a:pt x="0" y="125"/>
                        <a:pt x="0" y="131"/>
                      </a:cubicBezTo>
                      <a:cubicBezTo>
                        <a:pt x="0" y="135"/>
                        <a:pt x="5" y="135"/>
                        <a:pt x="6" y="135"/>
                      </a:cubicBezTo>
                      <a:cubicBezTo>
                        <a:pt x="11" y="135"/>
                        <a:pt x="11" y="133"/>
                        <a:pt x="12" y="130"/>
                      </a:cubicBezTo>
                      <a:cubicBezTo>
                        <a:pt x="21" y="100"/>
                        <a:pt x="36" y="87"/>
                        <a:pt x="49" y="87"/>
                      </a:cubicBezTo>
                      <a:cubicBezTo>
                        <a:pt x="55" y="87"/>
                        <a:pt x="58" y="90"/>
                        <a:pt x="58" y="99"/>
                      </a:cubicBezTo>
                      <a:cubicBezTo>
                        <a:pt x="58" y="107"/>
                        <a:pt x="56" y="112"/>
                        <a:pt x="47" y="134"/>
                      </a:cubicBezTo>
                      <a:lnTo>
                        <a:pt x="25"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1"/>
                <p:cNvSpPr>
                  <a:spLocks noEditPoints="1"/>
                </p:cNvSpPr>
                <p:nvPr>
                  <p:custDataLst>
                    <p:tags r:id="rId45"/>
                  </p:custDataLst>
                </p:nvPr>
              </p:nvSpPr>
              <p:spPr bwMode="auto">
                <a:xfrm>
                  <a:off x="2622550" y="2933700"/>
                  <a:ext cx="93663" cy="36513"/>
                </a:xfrm>
                <a:custGeom>
                  <a:avLst/>
                  <a:gdLst>
                    <a:gd name="T0" fmla="*/ 243 w 256"/>
                    <a:gd name="T1" fmla="*/ 17 h 94"/>
                    <a:gd name="T2" fmla="*/ 256 w 256"/>
                    <a:gd name="T3" fmla="*/ 8 h 94"/>
                    <a:gd name="T4" fmla="*/ 244 w 256"/>
                    <a:gd name="T5" fmla="*/ 0 h 94"/>
                    <a:gd name="T6" fmla="*/ 13 w 256"/>
                    <a:gd name="T7" fmla="*/ 0 h 94"/>
                    <a:gd name="T8" fmla="*/ 0 w 256"/>
                    <a:gd name="T9" fmla="*/ 8 h 94"/>
                    <a:gd name="T10" fmla="*/ 13 w 256"/>
                    <a:gd name="T11" fmla="*/ 17 h 94"/>
                    <a:gd name="T12" fmla="*/ 243 w 256"/>
                    <a:gd name="T13" fmla="*/ 17 h 94"/>
                    <a:gd name="T14" fmla="*/ 244 w 256"/>
                    <a:gd name="T15" fmla="*/ 94 h 94"/>
                    <a:gd name="T16" fmla="*/ 256 w 256"/>
                    <a:gd name="T17" fmla="*/ 85 h 94"/>
                    <a:gd name="T18" fmla="*/ 243 w 256"/>
                    <a:gd name="T19" fmla="*/ 76 h 94"/>
                    <a:gd name="T20" fmla="*/ 13 w 256"/>
                    <a:gd name="T21" fmla="*/ 76 h 94"/>
                    <a:gd name="T22" fmla="*/ 0 w 256"/>
                    <a:gd name="T23" fmla="*/ 85 h 94"/>
                    <a:gd name="T24" fmla="*/ 13 w 256"/>
                    <a:gd name="T25" fmla="*/ 94 h 94"/>
                    <a:gd name="T26" fmla="*/ 244 w 256"/>
                    <a:gd name="T2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94">
                      <a:moveTo>
                        <a:pt x="243" y="17"/>
                      </a:moveTo>
                      <a:cubicBezTo>
                        <a:pt x="248" y="17"/>
                        <a:pt x="256" y="17"/>
                        <a:pt x="256" y="8"/>
                      </a:cubicBezTo>
                      <a:cubicBezTo>
                        <a:pt x="256" y="0"/>
                        <a:pt x="248" y="0"/>
                        <a:pt x="244" y="0"/>
                      </a:cubicBezTo>
                      <a:lnTo>
                        <a:pt x="13" y="0"/>
                      </a:lnTo>
                      <a:cubicBezTo>
                        <a:pt x="8" y="0"/>
                        <a:pt x="0" y="0"/>
                        <a:pt x="0" y="8"/>
                      </a:cubicBezTo>
                      <a:cubicBezTo>
                        <a:pt x="0" y="17"/>
                        <a:pt x="8" y="17"/>
                        <a:pt x="13" y="17"/>
                      </a:cubicBezTo>
                      <a:lnTo>
                        <a:pt x="243" y="17"/>
                      </a:lnTo>
                      <a:close/>
                      <a:moveTo>
                        <a:pt x="244" y="94"/>
                      </a:moveTo>
                      <a:cubicBezTo>
                        <a:pt x="248" y="94"/>
                        <a:pt x="256" y="94"/>
                        <a:pt x="256" y="85"/>
                      </a:cubicBezTo>
                      <a:cubicBezTo>
                        <a:pt x="256" y="76"/>
                        <a:pt x="248" y="76"/>
                        <a:pt x="243" y="76"/>
                      </a:cubicBezTo>
                      <a:lnTo>
                        <a:pt x="13" y="76"/>
                      </a:lnTo>
                      <a:cubicBezTo>
                        <a:pt x="8" y="76"/>
                        <a:pt x="0" y="76"/>
                        <a:pt x="0" y="85"/>
                      </a:cubicBezTo>
                      <a:cubicBezTo>
                        <a:pt x="0" y="94"/>
                        <a:pt x="8" y="94"/>
                        <a:pt x="13" y="94"/>
                      </a:cubicBezTo>
                      <a:lnTo>
                        <a:pt x="244" y="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2"/>
                <p:cNvSpPr>
                  <a:spLocks/>
                </p:cNvSpPr>
                <p:nvPr>
                  <p:custDataLst>
                    <p:tags r:id="rId46"/>
                  </p:custDataLst>
                </p:nvPr>
              </p:nvSpPr>
              <p:spPr bwMode="auto">
                <a:xfrm>
                  <a:off x="2740025" y="2894013"/>
                  <a:ext cx="46038" cy="90488"/>
                </a:xfrm>
                <a:custGeom>
                  <a:avLst/>
                  <a:gdLst>
                    <a:gd name="T0" fmla="*/ 79 w 127"/>
                    <a:gd name="T1" fmla="*/ 10 h 232"/>
                    <a:gd name="T2" fmla="*/ 69 w 127"/>
                    <a:gd name="T3" fmla="*/ 0 h 232"/>
                    <a:gd name="T4" fmla="*/ 0 w 127"/>
                    <a:gd name="T5" fmla="*/ 23 h 232"/>
                    <a:gd name="T6" fmla="*/ 0 w 127"/>
                    <a:gd name="T7" fmla="*/ 35 h 232"/>
                    <a:gd name="T8" fmla="*/ 51 w 127"/>
                    <a:gd name="T9" fmla="*/ 26 h 232"/>
                    <a:gd name="T10" fmla="*/ 51 w 127"/>
                    <a:gd name="T11" fmla="*/ 203 h 232"/>
                    <a:gd name="T12" fmla="*/ 16 w 127"/>
                    <a:gd name="T13" fmla="*/ 219 h 232"/>
                    <a:gd name="T14" fmla="*/ 3 w 127"/>
                    <a:gd name="T15" fmla="*/ 219 h 232"/>
                    <a:gd name="T16" fmla="*/ 3 w 127"/>
                    <a:gd name="T17" fmla="*/ 232 h 232"/>
                    <a:gd name="T18" fmla="*/ 65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9" y="0"/>
                      </a:cubicBezTo>
                      <a:cubicBezTo>
                        <a:pt x="46" y="22"/>
                        <a:pt x="15" y="23"/>
                        <a:pt x="0" y="23"/>
                      </a:cubicBezTo>
                      <a:lnTo>
                        <a:pt x="0" y="35"/>
                      </a:lnTo>
                      <a:cubicBezTo>
                        <a:pt x="9" y="35"/>
                        <a:pt x="32" y="35"/>
                        <a:pt x="51" y="26"/>
                      </a:cubicBezTo>
                      <a:lnTo>
                        <a:pt x="51" y="203"/>
                      </a:lnTo>
                      <a:cubicBezTo>
                        <a:pt x="51" y="215"/>
                        <a:pt x="51" y="219"/>
                        <a:pt x="16" y="219"/>
                      </a:cubicBezTo>
                      <a:lnTo>
                        <a:pt x="3" y="219"/>
                      </a:lnTo>
                      <a:lnTo>
                        <a:pt x="3" y="232"/>
                      </a:lnTo>
                      <a:cubicBezTo>
                        <a:pt x="9" y="232"/>
                        <a:pt x="52" y="231"/>
                        <a:pt x="65" y="231"/>
                      </a:cubicBezTo>
                      <a:cubicBezTo>
                        <a:pt x="76" y="231"/>
                        <a:pt x="120"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3"/>
                <p:cNvSpPr>
                  <a:spLocks/>
                </p:cNvSpPr>
                <p:nvPr>
                  <p:custDataLst>
                    <p:tags r:id="rId47"/>
                  </p:custDataLst>
                </p:nvPr>
              </p:nvSpPr>
              <p:spPr bwMode="auto">
                <a:xfrm>
                  <a:off x="2862263" y="2728913"/>
                  <a:ext cx="92075" cy="87313"/>
                </a:xfrm>
                <a:custGeom>
                  <a:avLst/>
                  <a:gdLst>
                    <a:gd name="T0" fmla="*/ 152 w 248"/>
                    <a:gd name="T1" fmla="*/ 70 h 226"/>
                    <a:gd name="T2" fmla="*/ 201 w 248"/>
                    <a:gd name="T3" fmla="*/ 11 h 226"/>
                    <a:gd name="T4" fmla="*/ 226 w 248"/>
                    <a:gd name="T5" fmla="*/ 18 h 226"/>
                    <a:gd name="T6" fmla="*/ 202 w 248"/>
                    <a:gd name="T7" fmla="*/ 44 h 226"/>
                    <a:gd name="T8" fmla="*/ 221 w 248"/>
                    <a:gd name="T9" fmla="*/ 62 h 226"/>
                    <a:gd name="T10" fmla="*/ 248 w 248"/>
                    <a:gd name="T11" fmla="*/ 33 h 226"/>
                    <a:gd name="T12" fmla="*/ 202 w 248"/>
                    <a:gd name="T13" fmla="*/ 0 h 226"/>
                    <a:gd name="T14" fmla="*/ 150 w 248"/>
                    <a:gd name="T15" fmla="*/ 38 h 226"/>
                    <a:gd name="T16" fmla="*/ 96 w 248"/>
                    <a:gd name="T17" fmla="*/ 0 h 226"/>
                    <a:gd name="T18" fmla="*/ 15 w 248"/>
                    <a:gd name="T19" fmla="*/ 77 h 226"/>
                    <a:gd name="T20" fmla="*/ 21 w 248"/>
                    <a:gd name="T21" fmla="*/ 82 h 226"/>
                    <a:gd name="T22" fmla="*/ 28 w 248"/>
                    <a:gd name="T23" fmla="*/ 76 h 226"/>
                    <a:gd name="T24" fmla="*/ 95 w 248"/>
                    <a:gd name="T25" fmla="*/ 11 h 226"/>
                    <a:gd name="T26" fmla="*/ 122 w 248"/>
                    <a:gd name="T27" fmla="*/ 44 h 226"/>
                    <a:gd name="T28" fmla="*/ 95 w 248"/>
                    <a:gd name="T29" fmla="*/ 163 h 226"/>
                    <a:gd name="T30" fmla="*/ 47 w 248"/>
                    <a:gd name="T31" fmla="*/ 215 h 226"/>
                    <a:gd name="T32" fmla="*/ 22 w 248"/>
                    <a:gd name="T33" fmla="*/ 209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7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7" y="11"/>
                        <a:pt x="201" y="11"/>
                      </a:cubicBezTo>
                      <a:cubicBezTo>
                        <a:pt x="204" y="11"/>
                        <a:pt x="216" y="11"/>
                        <a:pt x="226" y="18"/>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6" y="26"/>
                        <a:pt x="150" y="38"/>
                      </a:cubicBezTo>
                      <a:cubicBezTo>
                        <a:pt x="137" y="5"/>
                        <a:pt x="110" y="0"/>
                        <a:pt x="96" y="0"/>
                      </a:cubicBezTo>
                      <a:cubicBezTo>
                        <a:pt x="44" y="0"/>
                        <a:pt x="15" y="64"/>
                        <a:pt x="15" y="77"/>
                      </a:cubicBezTo>
                      <a:cubicBezTo>
                        <a:pt x="15" y="82"/>
                        <a:pt x="20" y="82"/>
                        <a:pt x="21" y="82"/>
                      </a:cubicBezTo>
                      <a:cubicBezTo>
                        <a:pt x="25" y="82"/>
                        <a:pt x="27" y="81"/>
                        <a:pt x="28" y="76"/>
                      </a:cubicBezTo>
                      <a:cubicBezTo>
                        <a:pt x="45" y="24"/>
                        <a:pt x="78" y="11"/>
                        <a:pt x="95" y="11"/>
                      </a:cubicBezTo>
                      <a:cubicBezTo>
                        <a:pt x="104" y="11"/>
                        <a:pt x="122" y="16"/>
                        <a:pt x="122" y="44"/>
                      </a:cubicBezTo>
                      <a:cubicBezTo>
                        <a:pt x="122" y="60"/>
                        <a:pt x="113" y="93"/>
                        <a:pt x="95" y="163"/>
                      </a:cubicBezTo>
                      <a:cubicBezTo>
                        <a:pt x="87" y="194"/>
                        <a:pt x="69" y="215"/>
                        <a:pt x="47" y="215"/>
                      </a:cubicBezTo>
                      <a:cubicBezTo>
                        <a:pt x="44" y="215"/>
                        <a:pt x="33" y="215"/>
                        <a:pt x="22" y="209"/>
                      </a:cubicBezTo>
                      <a:cubicBezTo>
                        <a:pt x="35" y="206"/>
                        <a:pt x="46" y="196"/>
                        <a:pt x="46" y="182"/>
                      </a:cubicBezTo>
                      <a:cubicBezTo>
                        <a:pt x="46" y="168"/>
                        <a:pt x="35" y="164"/>
                        <a:pt x="27" y="164"/>
                      </a:cubicBezTo>
                      <a:cubicBezTo>
                        <a:pt x="12" y="164"/>
                        <a:pt x="0" y="177"/>
                        <a:pt x="0" y="193"/>
                      </a:cubicBezTo>
                      <a:cubicBezTo>
                        <a:pt x="0" y="216"/>
                        <a:pt x="25" y="226"/>
                        <a:pt x="47" y="226"/>
                      </a:cubicBezTo>
                      <a:cubicBezTo>
                        <a:pt x="80" y="226"/>
                        <a:pt x="98" y="191"/>
                        <a:pt x="99" y="188"/>
                      </a:cubicBezTo>
                      <a:cubicBezTo>
                        <a:pt x="105" y="207"/>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5" y="215"/>
                        <a:pt x="127" y="199"/>
                        <a:pt x="127" y="182"/>
                      </a:cubicBezTo>
                      <a:cubicBezTo>
                        <a:pt x="127" y="171"/>
                        <a:pt x="130"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4"/>
                <p:cNvSpPr>
                  <a:spLocks/>
                </p:cNvSpPr>
                <p:nvPr>
                  <p:custDataLst>
                    <p:tags r:id="rId48"/>
                  </p:custDataLst>
                </p:nvPr>
              </p:nvSpPr>
              <p:spPr bwMode="auto">
                <a:xfrm>
                  <a:off x="2970213" y="2654300"/>
                  <a:ext cx="57150" cy="90488"/>
                </a:xfrm>
                <a:custGeom>
                  <a:avLst/>
                  <a:gdLst>
                    <a:gd name="T0" fmla="*/ 154 w 154"/>
                    <a:gd name="T1" fmla="*/ 168 h 232"/>
                    <a:gd name="T2" fmla="*/ 143 w 154"/>
                    <a:gd name="T3" fmla="*/ 168 h 232"/>
                    <a:gd name="T4" fmla="*/ 134 w 154"/>
                    <a:gd name="T5" fmla="*/ 200 h 232"/>
                    <a:gd name="T6" fmla="*/ 99 w 154"/>
                    <a:gd name="T7" fmla="*/ 202 h 232"/>
                    <a:gd name="T8" fmla="*/ 35 w 154"/>
                    <a:gd name="T9" fmla="*/ 202 h 232"/>
                    <a:gd name="T10" fmla="*/ 105 w 154"/>
                    <a:gd name="T11" fmla="*/ 143 h 232"/>
                    <a:gd name="T12" fmla="*/ 154 w 154"/>
                    <a:gd name="T13" fmla="*/ 68 h 232"/>
                    <a:gd name="T14" fmla="*/ 73 w 154"/>
                    <a:gd name="T15" fmla="*/ 0 h 232"/>
                    <a:gd name="T16" fmla="*/ 0 w 154"/>
                    <a:gd name="T17" fmla="*/ 63 h 232"/>
                    <a:gd name="T18" fmla="*/ 19 w 154"/>
                    <a:gd name="T19" fmla="*/ 82 h 232"/>
                    <a:gd name="T20" fmla="*/ 37 w 154"/>
                    <a:gd name="T21" fmla="*/ 64 h 232"/>
                    <a:gd name="T22" fmla="*/ 17 w 154"/>
                    <a:gd name="T23" fmla="*/ 45 h 232"/>
                    <a:gd name="T24" fmla="*/ 68 w 154"/>
                    <a:gd name="T25" fmla="*/ 13 h 232"/>
                    <a:gd name="T26" fmla="*/ 121 w 154"/>
                    <a:gd name="T27" fmla="*/ 68 h 232"/>
                    <a:gd name="T28" fmla="*/ 88 w 154"/>
                    <a:gd name="T29" fmla="*/ 135 h 232"/>
                    <a:gd name="T30" fmla="*/ 4 w 154"/>
                    <a:gd name="T31" fmla="*/ 218 h 232"/>
                    <a:gd name="T32" fmla="*/ 0 w 154"/>
                    <a:gd name="T33" fmla="*/ 232 h 232"/>
                    <a:gd name="T34" fmla="*/ 144 w 154"/>
                    <a:gd name="T35" fmla="*/ 232 h 232"/>
                    <a:gd name="T36" fmla="*/ 154 w 154"/>
                    <a:gd name="T37"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8"/>
                      </a:moveTo>
                      <a:lnTo>
                        <a:pt x="143" y="168"/>
                      </a:lnTo>
                      <a:cubicBezTo>
                        <a:pt x="142" y="176"/>
                        <a:pt x="138" y="196"/>
                        <a:pt x="134" y="200"/>
                      </a:cubicBezTo>
                      <a:cubicBezTo>
                        <a:pt x="131" y="202"/>
                        <a:pt x="104" y="202"/>
                        <a:pt x="99" y="202"/>
                      </a:cubicBezTo>
                      <a:lnTo>
                        <a:pt x="35" y="202"/>
                      </a:lnTo>
                      <a:cubicBezTo>
                        <a:pt x="71" y="170"/>
                        <a:pt x="84" y="160"/>
                        <a:pt x="105" y="143"/>
                      </a:cubicBezTo>
                      <a:cubicBezTo>
                        <a:pt x="130" y="123"/>
                        <a:pt x="154" y="101"/>
                        <a:pt x="154" y="68"/>
                      </a:cubicBezTo>
                      <a:cubicBezTo>
                        <a:pt x="154" y="26"/>
                        <a:pt x="117" y="0"/>
                        <a:pt x="73" y="0"/>
                      </a:cubicBezTo>
                      <a:cubicBezTo>
                        <a:pt x="30" y="0"/>
                        <a:pt x="0" y="30"/>
                        <a:pt x="0" y="63"/>
                      </a:cubicBezTo>
                      <a:cubicBezTo>
                        <a:pt x="0" y="80"/>
                        <a:pt x="15" y="82"/>
                        <a:pt x="19" y="82"/>
                      </a:cubicBezTo>
                      <a:cubicBezTo>
                        <a:pt x="27" y="82"/>
                        <a:pt x="37" y="76"/>
                        <a:pt x="37" y="64"/>
                      </a:cubicBezTo>
                      <a:cubicBezTo>
                        <a:pt x="37" y="57"/>
                        <a:pt x="35" y="45"/>
                        <a:pt x="17" y="45"/>
                      </a:cubicBezTo>
                      <a:cubicBezTo>
                        <a:pt x="27" y="20"/>
                        <a:pt x="51" y="13"/>
                        <a:pt x="68" y="13"/>
                      </a:cubicBezTo>
                      <a:cubicBezTo>
                        <a:pt x="102" y="13"/>
                        <a:pt x="121" y="40"/>
                        <a:pt x="121" y="68"/>
                      </a:cubicBezTo>
                      <a:cubicBezTo>
                        <a:pt x="121" y="98"/>
                        <a:pt x="99" y="123"/>
                        <a:pt x="88" y="135"/>
                      </a:cubicBezTo>
                      <a:lnTo>
                        <a:pt x="4" y="218"/>
                      </a:lnTo>
                      <a:cubicBezTo>
                        <a:pt x="0" y="221"/>
                        <a:pt x="0" y="222"/>
                        <a:pt x="0" y="232"/>
                      </a:cubicBezTo>
                      <a:lnTo>
                        <a:pt x="144" y="232"/>
                      </a:lnTo>
                      <a:lnTo>
                        <a:pt x="154"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5"/>
                <p:cNvSpPr>
                  <a:spLocks noEditPoints="1"/>
                </p:cNvSpPr>
                <p:nvPr>
                  <p:custDataLst>
                    <p:tags r:id="rId49"/>
                  </p:custDataLst>
                </p:nvPr>
              </p:nvSpPr>
              <p:spPr bwMode="auto">
                <a:xfrm>
                  <a:off x="2968625" y="2774950"/>
                  <a:ext cx="38100" cy="92075"/>
                </a:xfrm>
                <a:custGeom>
                  <a:avLst/>
                  <a:gdLst>
                    <a:gd name="T0" fmla="*/ 96 w 105"/>
                    <a:gd name="T1" fmla="*/ 13 h 235"/>
                    <a:gd name="T2" fmla="*/ 82 w 105"/>
                    <a:gd name="T3" fmla="*/ 0 h 235"/>
                    <a:gd name="T4" fmla="*/ 63 w 105"/>
                    <a:gd name="T5" fmla="*/ 19 h 235"/>
                    <a:gd name="T6" fmla="*/ 77 w 105"/>
                    <a:gd name="T7" fmla="*/ 32 h 235"/>
                    <a:gd name="T8" fmla="*/ 96 w 105"/>
                    <a:gd name="T9" fmla="*/ 13 h 235"/>
                    <a:gd name="T10" fmla="*/ 25 w 105"/>
                    <a:gd name="T11" fmla="*/ 190 h 235"/>
                    <a:gd name="T12" fmla="*/ 22 w 105"/>
                    <a:gd name="T13" fmla="*/ 205 h 235"/>
                    <a:gd name="T14" fmla="*/ 55 w 105"/>
                    <a:gd name="T15" fmla="*/ 235 h 235"/>
                    <a:gd name="T16" fmla="*/ 105 w 105"/>
                    <a:gd name="T17" fmla="*/ 181 h 235"/>
                    <a:gd name="T18" fmla="*/ 100 w 105"/>
                    <a:gd name="T19" fmla="*/ 177 h 235"/>
                    <a:gd name="T20" fmla="*/ 93 w 105"/>
                    <a:gd name="T21" fmla="*/ 183 h 235"/>
                    <a:gd name="T22" fmla="*/ 56 w 105"/>
                    <a:gd name="T23" fmla="*/ 225 h 235"/>
                    <a:gd name="T24" fmla="*/ 47 w 105"/>
                    <a:gd name="T25" fmla="*/ 213 h 235"/>
                    <a:gd name="T26" fmla="*/ 53 w 105"/>
                    <a:gd name="T27" fmla="*/ 190 h 235"/>
                    <a:gd name="T28" fmla="*/ 64 w 105"/>
                    <a:gd name="T29" fmla="*/ 163 h 235"/>
                    <a:gd name="T30" fmla="*/ 81 w 105"/>
                    <a:gd name="T31" fmla="*/ 118 h 235"/>
                    <a:gd name="T32" fmla="*/ 83 w 105"/>
                    <a:gd name="T33" fmla="*/ 107 h 235"/>
                    <a:gd name="T34" fmla="*/ 50 w 105"/>
                    <a:gd name="T35" fmla="*/ 77 h 235"/>
                    <a:gd name="T36" fmla="*/ 0 w 105"/>
                    <a:gd name="T37" fmla="*/ 131 h 235"/>
                    <a:gd name="T38" fmla="*/ 6 w 105"/>
                    <a:gd name="T39" fmla="*/ 135 h 235"/>
                    <a:gd name="T40" fmla="*/ 12 w 105"/>
                    <a:gd name="T41" fmla="*/ 130 h 235"/>
                    <a:gd name="T42" fmla="*/ 49 w 105"/>
                    <a:gd name="T43" fmla="*/ 87 h 235"/>
                    <a:gd name="T44" fmla="*/ 58 w 105"/>
                    <a:gd name="T45" fmla="*/ 99 h 235"/>
                    <a:gd name="T46" fmla="*/ 47 w 105"/>
                    <a:gd name="T47" fmla="*/ 134 h 235"/>
                    <a:gd name="T48" fmla="*/ 25 w 105"/>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8"/>
                        <a:pt x="92" y="0"/>
                        <a:pt x="82" y="0"/>
                      </a:cubicBezTo>
                      <a:cubicBezTo>
                        <a:pt x="73" y="0"/>
                        <a:pt x="63" y="9"/>
                        <a:pt x="63" y="19"/>
                      </a:cubicBezTo>
                      <a:cubicBezTo>
                        <a:pt x="63" y="25"/>
                        <a:pt x="67" y="32"/>
                        <a:pt x="77" y="32"/>
                      </a:cubicBezTo>
                      <a:cubicBezTo>
                        <a:pt x="87" y="32"/>
                        <a:pt x="96" y="23"/>
                        <a:pt x="96" y="13"/>
                      </a:cubicBezTo>
                      <a:close/>
                      <a:moveTo>
                        <a:pt x="25" y="190"/>
                      </a:moveTo>
                      <a:cubicBezTo>
                        <a:pt x="24" y="195"/>
                        <a:pt x="22" y="199"/>
                        <a:pt x="22" y="205"/>
                      </a:cubicBezTo>
                      <a:cubicBezTo>
                        <a:pt x="22" y="222"/>
                        <a:pt x="36" y="235"/>
                        <a:pt x="55" y="235"/>
                      </a:cubicBezTo>
                      <a:cubicBezTo>
                        <a:pt x="90" y="235"/>
                        <a:pt x="105" y="187"/>
                        <a:pt x="105" y="181"/>
                      </a:cubicBezTo>
                      <a:cubicBezTo>
                        <a:pt x="105" y="177"/>
                        <a:pt x="101" y="177"/>
                        <a:pt x="100" y="177"/>
                      </a:cubicBezTo>
                      <a:cubicBezTo>
                        <a:pt x="95" y="177"/>
                        <a:pt x="95" y="179"/>
                        <a:pt x="93" y="183"/>
                      </a:cubicBezTo>
                      <a:cubicBezTo>
                        <a:pt x="85" y="211"/>
                        <a:pt x="70" y="225"/>
                        <a:pt x="56" y="225"/>
                      </a:cubicBezTo>
                      <a:cubicBezTo>
                        <a:pt x="49" y="225"/>
                        <a:pt x="47" y="220"/>
                        <a:pt x="47" y="213"/>
                      </a:cubicBezTo>
                      <a:cubicBezTo>
                        <a:pt x="47" y="205"/>
                        <a:pt x="50" y="198"/>
                        <a:pt x="53" y="190"/>
                      </a:cubicBezTo>
                      <a:cubicBezTo>
                        <a:pt x="57" y="181"/>
                        <a:pt x="60" y="172"/>
                        <a:pt x="64" y="163"/>
                      </a:cubicBezTo>
                      <a:cubicBezTo>
                        <a:pt x="67" y="154"/>
                        <a:pt x="80" y="122"/>
                        <a:pt x="81" y="118"/>
                      </a:cubicBezTo>
                      <a:cubicBezTo>
                        <a:pt x="82" y="115"/>
                        <a:pt x="83" y="111"/>
                        <a:pt x="83" y="107"/>
                      </a:cubicBezTo>
                      <a:cubicBezTo>
                        <a:pt x="83" y="91"/>
                        <a:pt x="69" y="77"/>
                        <a:pt x="50" y="77"/>
                      </a:cubicBezTo>
                      <a:cubicBezTo>
                        <a:pt x="16" y="77"/>
                        <a:pt x="0" y="125"/>
                        <a:pt x="0" y="131"/>
                      </a:cubicBezTo>
                      <a:cubicBezTo>
                        <a:pt x="0" y="135"/>
                        <a:pt x="5" y="135"/>
                        <a:pt x="6" y="135"/>
                      </a:cubicBezTo>
                      <a:cubicBezTo>
                        <a:pt x="11" y="135"/>
                        <a:pt x="11" y="134"/>
                        <a:pt x="12" y="130"/>
                      </a:cubicBezTo>
                      <a:cubicBezTo>
                        <a:pt x="21" y="100"/>
                        <a:pt x="36" y="87"/>
                        <a:pt x="49" y="87"/>
                      </a:cubicBezTo>
                      <a:cubicBezTo>
                        <a:pt x="55" y="87"/>
                        <a:pt x="58" y="90"/>
                        <a:pt x="58" y="99"/>
                      </a:cubicBezTo>
                      <a:cubicBezTo>
                        <a:pt x="58" y="107"/>
                        <a:pt x="56" y="113"/>
                        <a:pt x="47" y="134"/>
                      </a:cubicBezTo>
                      <a:lnTo>
                        <a:pt x="25"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2" name="TextBox 101"/>
              <p:cNvSpPr txBox="1"/>
              <p:nvPr/>
            </p:nvSpPr>
            <p:spPr>
              <a:xfrm>
                <a:off x="3243993" y="5638800"/>
                <a:ext cx="1861407" cy="246221"/>
              </a:xfrm>
              <a:prstGeom prst="rect">
                <a:avLst/>
              </a:prstGeom>
              <a:noFill/>
            </p:spPr>
            <p:txBody>
              <a:bodyPr wrap="none" rtlCol="0">
                <a:spAutoFit/>
              </a:bodyPr>
              <a:lstStyle/>
              <a:p>
                <a:r>
                  <a:rPr lang="en-US" sz="1000" dirty="0"/>
                  <a:t>(36 bits) + (13 bits) = (49 bits)</a:t>
                </a:r>
              </a:p>
            </p:txBody>
          </p:sp>
        </p:grpSp>
        <p:grpSp>
          <p:nvGrpSpPr>
            <p:cNvPr id="160" name="Group 159"/>
            <p:cNvGrpSpPr/>
            <p:nvPr/>
          </p:nvGrpSpPr>
          <p:grpSpPr>
            <a:xfrm>
              <a:off x="3552930" y="5402359"/>
              <a:ext cx="4013720" cy="685800"/>
              <a:chOff x="1396480" y="5943600"/>
              <a:chExt cx="4013720" cy="685800"/>
            </a:xfrm>
          </p:grpSpPr>
          <p:grpSp>
            <p:nvGrpSpPr>
              <p:cNvPr id="137" name="Group 136" descr="\documentclass{article}&#10;\usepackage{amsmath}&#10;\pagestyle{empty}&#10;\begin{document}&#10;\begin{math}&#10;\sum\limits_{i=1}^{8191} \sim  \left( \times 8192 \right)&#10;\end{math}&#10;\end{document}" title="IguanaTex Vector Display"/>
              <p:cNvGrpSpPr>
                <a:grpSpLocks noChangeAspect="1"/>
              </p:cNvGrpSpPr>
              <p:nvPr>
                <p:custDataLst>
                  <p:tags r:id="rId15"/>
                </p:custDataLst>
              </p:nvPr>
            </p:nvGrpSpPr>
            <p:grpSpPr>
              <a:xfrm>
                <a:off x="2178050" y="6183312"/>
                <a:ext cx="260350" cy="446088"/>
                <a:chOff x="2540000" y="2540000"/>
                <a:chExt cx="260350" cy="446088"/>
              </a:xfrm>
            </p:grpSpPr>
            <p:sp>
              <p:nvSpPr>
                <p:cNvPr id="120" name="Freeform 98"/>
                <p:cNvSpPr>
                  <a:spLocks noEditPoints="1"/>
                </p:cNvSpPr>
                <p:nvPr>
                  <p:custDataLst>
                    <p:tags r:id="rId30"/>
                  </p:custDataLst>
                </p:nvPr>
              </p:nvSpPr>
              <p:spPr bwMode="auto">
                <a:xfrm>
                  <a:off x="2540000" y="2540000"/>
                  <a:ext cx="55563" cy="92075"/>
                </a:xfrm>
                <a:custGeom>
                  <a:avLst/>
                  <a:gdLst>
                    <a:gd name="T0" fmla="*/ 105 w 160"/>
                    <a:gd name="T1" fmla="*/ 105 h 238"/>
                    <a:gd name="T2" fmla="*/ 149 w 160"/>
                    <a:gd name="T3" fmla="*/ 52 h 238"/>
                    <a:gd name="T4" fmla="*/ 80 w 160"/>
                    <a:gd name="T5" fmla="*/ 0 h 238"/>
                    <a:gd name="T6" fmla="*/ 10 w 160"/>
                    <a:gd name="T7" fmla="*/ 58 h 238"/>
                    <a:gd name="T8" fmla="*/ 24 w 160"/>
                    <a:gd name="T9" fmla="*/ 93 h 238"/>
                    <a:gd name="T10" fmla="*/ 54 w 160"/>
                    <a:gd name="T11" fmla="*/ 114 h 238"/>
                    <a:gd name="T12" fmla="*/ 0 w 160"/>
                    <a:gd name="T13" fmla="*/ 178 h 238"/>
                    <a:gd name="T14" fmla="*/ 80 w 160"/>
                    <a:gd name="T15" fmla="*/ 238 h 238"/>
                    <a:gd name="T16" fmla="*/ 160 w 160"/>
                    <a:gd name="T17" fmla="*/ 172 h 238"/>
                    <a:gd name="T18" fmla="*/ 126 w 160"/>
                    <a:gd name="T19" fmla="*/ 118 h 238"/>
                    <a:gd name="T20" fmla="*/ 105 w 160"/>
                    <a:gd name="T21" fmla="*/ 105 h 238"/>
                    <a:gd name="T22" fmla="*/ 48 w 160"/>
                    <a:gd name="T23" fmla="*/ 72 h 238"/>
                    <a:gd name="T24" fmla="*/ 29 w 160"/>
                    <a:gd name="T25" fmla="*/ 45 h 238"/>
                    <a:gd name="T26" fmla="*/ 80 w 160"/>
                    <a:gd name="T27" fmla="*/ 10 h 238"/>
                    <a:gd name="T28" fmla="*/ 131 w 160"/>
                    <a:gd name="T29" fmla="*/ 52 h 238"/>
                    <a:gd name="T30" fmla="*/ 94 w 160"/>
                    <a:gd name="T31" fmla="*/ 98 h 238"/>
                    <a:gd name="T32" fmla="*/ 90 w 160"/>
                    <a:gd name="T33" fmla="*/ 97 h 238"/>
                    <a:gd name="T34" fmla="*/ 48 w 160"/>
                    <a:gd name="T35" fmla="*/ 72 h 238"/>
                    <a:gd name="T36" fmla="*/ 65 w 160"/>
                    <a:gd name="T37" fmla="*/ 121 h 238"/>
                    <a:gd name="T38" fmla="*/ 113 w 160"/>
                    <a:gd name="T39" fmla="*/ 148 h 238"/>
                    <a:gd name="T40" fmla="*/ 139 w 160"/>
                    <a:gd name="T41" fmla="*/ 184 h 238"/>
                    <a:gd name="T42" fmla="*/ 80 w 160"/>
                    <a:gd name="T43" fmla="*/ 227 h 238"/>
                    <a:gd name="T44" fmla="*/ 21 w 160"/>
                    <a:gd name="T45" fmla="*/ 178 h 238"/>
                    <a:gd name="T46" fmla="*/ 65 w 160"/>
                    <a:gd name="T47" fmla="*/ 1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38">
                      <a:moveTo>
                        <a:pt x="105" y="105"/>
                      </a:moveTo>
                      <a:cubicBezTo>
                        <a:pt x="132" y="92"/>
                        <a:pt x="149" y="76"/>
                        <a:pt x="149" y="52"/>
                      </a:cubicBezTo>
                      <a:cubicBezTo>
                        <a:pt x="149" y="18"/>
                        <a:pt x="114" y="0"/>
                        <a:pt x="80" y="0"/>
                      </a:cubicBezTo>
                      <a:cubicBezTo>
                        <a:pt x="42" y="0"/>
                        <a:pt x="10" y="25"/>
                        <a:pt x="10" y="58"/>
                      </a:cubicBezTo>
                      <a:cubicBezTo>
                        <a:pt x="10" y="74"/>
                        <a:pt x="18" y="86"/>
                        <a:pt x="24" y="93"/>
                      </a:cubicBezTo>
                      <a:cubicBezTo>
                        <a:pt x="31" y="100"/>
                        <a:pt x="33" y="102"/>
                        <a:pt x="54" y="114"/>
                      </a:cubicBezTo>
                      <a:cubicBezTo>
                        <a:pt x="34" y="122"/>
                        <a:pt x="0" y="141"/>
                        <a:pt x="0" y="178"/>
                      </a:cubicBezTo>
                      <a:cubicBezTo>
                        <a:pt x="0" y="216"/>
                        <a:pt x="40" y="238"/>
                        <a:pt x="80" y="238"/>
                      </a:cubicBezTo>
                      <a:cubicBezTo>
                        <a:pt x="124" y="238"/>
                        <a:pt x="160" y="210"/>
                        <a:pt x="160" y="172"/>
                      </a:cubicBezTo>
                      <a:cubicBezTo>
                        <a:pt x="160" y="149"/>
                        <a:pt x="146" y="130"/>
                        <a:pt x="126" y="118"/>
                      </a:cubicBezTo>
                      <a:cubicBezTo>
                        <a:pt x="122" y="115"/>
                        <a:pt x="110" y="108"/>
                        <a:pt x="105" y="105"/>
                      </a:cubicBezTo>
                      <a:close/>
                      <a:moveTo>
                        <a:pt x="48" y="72"/>
                      </a:moveTo>
                      <a:cubicBezTo>
                        <a:pt x="39" y="67"/>
                        <a:pt x="29" y="57"/>
                        <a:pt x="29" y="45"/>
                      </a:cubicBezTo>
                      <a:cubicBezTo>
                        <a:pt x="29" y="23"/>
                        <a:pt x="54" y="10"/>
                        <a:pt x="80" y="10"/>
                      </a:cubicBezTo>
                      <a:cubicBezTo>
                        <a:pt x="107" y="10"/>
                        <a:pt x="131" y="27"/>
                        <a:pt x="131" y="52"/>
                      </a:cubicBezTo>
                      <a:cubicBezTo>
                        <a:pt x="131" y="83"/>
                        <a:pt x="95" y="98"/>
                        <a:pt x="94" y="98"/>
                      </a:cubicBezTo>
                      <a:cubicBezTo>
                        <a:pt x="93" y="98"/>
                        <a:pt x="92" y="98"/>
                        <a:pt x="90" y="97"/>
                      </a:cubicBezTo>
                      <a:lnTo>
                        <a:pt x="48" y="72"/>
                      </a:lnTo>
                      <a:close/>
                      <a:moveTo>
                        <a:pt x="65" y="121"/>
                      </a:moveTo>
                      <a:lnTo>
                        <a:pt x="113" y="148"/>
                      </a:lnTo>
                      <a:cubicBezTo>
                        <a:pt x="122" y="153"/>
                        <a:pt x="139" y="164"/>
                        <a:pt x="139" y="184"/>
                      </a:cubicBezTo>
                      <a:cubicBezTo>
                        <a:pt x="139" y="211"/>
                        <a:pt x="110" y="227"/>
                        <a:pt x="80" y="227"/>
                      </a:cubicBezTo>
                      <a:cubicBezTo>
                        <a:pt x="48" y="227"/>
                        <a:pt x="21" y="206"/>
                        <a:pt x="21" y="178"/>
                      </a:cubicBezTo>
                      <a:cubicBezTo>
                        <a:pt x="21" y="152"/>
                        <a:pt x="40" y="132"/>
                        <a:pt x="65" y="12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9"/>
                <p:cNvSpPr>
                  <a:spLocks/>
                </p:cNvSpPr>
                <p:nvPr>
                  <p:custDataLst>
                    <p:tags r:id="rId31"/>
                  </p:custDataLst>
                </p:nvPr>
              </p:nvSpPr>
              <p:spPr bwMode="auto">
                <a:xfrm>
                  <a:off x="2616200" y="2540000"/>
                  <a:ext cx="44450" cy="90488"/>
                </a:xfrm>
                <a:custGeom>
                  <a:avLst/>
                  <a:gdLst>
                    <a:gd name="T0" fmla="*/ 79 w 127"/>
                    <a:gd name="T1" fmla="*/ 9 h 231"/>
                    <a:gd name="T2" fmla="*/ 69 w 127"/>
                    <a:gd name="T3" fmla="*/ 0 h 231"/>
                    <a:gd name="T4" fmla="*/ 0 w 127"/>
                    <a:gd name="T5" fmla="*/ 22 h 231"/>
                    <a:gd name="T6" fmla="*/ 0 w 127"/>
                    <a:gd name="T7" fmla="*/ 34 h 231"/>
                    <a:gd name="T8" fmla="*/ 51 w 127"/>
                    <a:gd name="T9" fmla="*/ 25 h 231"/>
                    <a:gd name="T10" fmla="*/ 51 w 127"/>
                    <a:gd name="T11" fmla="*/ 203 h 231"/>
                    <a:gd name="T12" fmla="*/ 16 w 127"/>
                    <a:gd name="T13" fmla="*/ 219 h 231"/>
                    <a:gd name="T14" fmla="*/ 3 w 127"/>
                    <a:gd name="T15" fmla="*/ 219 h 231"/>
                    <a:gd name="T16" fmla="*/ 3 w 127"/>
                    <a:gd name="T17" fmla="*/ 231 h 231"/>
                    <a:gd name="T18" fmla="*/ 65 w 127"/>
                    <a:gd name="T19" fmla="*/ 230 h 231"/>
                    <a:gd name="T20" fmla="*/ 127 w 127"/>
                    <a:gd name="T21" fmla="*/ 231 h 231"/>
                    <a:gd name="T22" fmla="*/ 127 w 127"/>
                    <a:gd name="T23" fmla="*/ 219 h 231"/>
                    <a:gd name="T24" fmla="*/ 114 w 127"/>
                    <a:gd name="T25" fmla="*/ 219 h 231"/>
                    <a:gd name="T26" fmla="*/ 79 w 127"/>
                    <a:gd name="T27" fmla="*/ 203 h 231"/>
                    <a:gd name="T28" fmla="*/ 79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9"/>
                      </a:moveTo>
                      <a:cubicBezTo>
                        <a:pt x="79" y="0"/>
                        <a:pt x="79" y="0"/>
                        <a:pt x="69" y="0"/>
                      </a:cubicBezTo>
                      <a:cubicBezTo>
                        <a:pt x="46" y="22"/>
                        <a:pt x="15" y="22"/>
                        <a:pt x="0" y="22"/>
                      </a:cubicBezTo>
                      <a:lnTo>
                        <a:pt x="0" y="34"/>
                      </a:lnTo>
                      <a:cubicBezTo>
                        <a:pt x="9" y="34"/>
                        <a:pt x="32" y="34"/>
                        <a:pt x="51" y="25"/>
                      </a:cubicBezTo>
                      <a:lnTo>
                        <a:pt x="51" y="203"/>
                      </a:lnTo>
                      <a:cubicBezTo>
                        <a:pt x="51" y="214"/>
                        <a:pt x="51" y="219"/>
                        <a:pt x="16" y="219"/>
                      </a:cubicBezTo>
                      <a:lnTo>
                        <a:pt x="3" y="219"/>
                      </a:lnTo>
                      <a:lnTo>
                        <a:pt x="3" y="231"/>
                      </a:lnTo>
                      <a:cubicBezTo>
                        <a:pt x="9" y="231"/>
                        <a:pt x="52" y="230"/>
                        <a:pt x="65" y="230"/>
                      </a:cubicBezTo>
                      <a:cubicBezTo>
                        <a:pt x="76" y="230"/>
                        <a:pt x="120" y="231"/>
                        <a:pt x="127" y="231"/>
                      </a:cubicBezTo>
                      <a:lnTo>
                        <a:pt x="127" y="219"/>
                      </a:lnTo>
                      <a:lnTo>
                        <a:pt x="114" y="219"/>
                      </a:lnTo>
                      <a:cubicBezTo>
                        <a:pt x="79" y="219"/>
                        <a:pt x="79" y="214"/>
                        <a:pt x="79" y="203"/>
                      </a:cubicBezTo>
                      <a:lnTo>
                        <a:pt x="79"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0"/>
                <p:cNvSpPr>
                  <a:spLocks noEditPoints="1"/>
                </p:cNvSpPr>
                <p:nvPr>
                  <p:custDataLst>
                    <p:tags r:id="rId32"/>
                  </p:custDataLst>
                </p:nvPr>
              </p:nvSpPr>
              <p:spPr bwMode="auto">
                <a:xfrm>
                  <a:off x="2679700" y="2540000"/>
                  <a:ext cx="55563" cy="92075"/>
                </a:xfrm>
                <a:custGeom>
                  <a:avLst/>
                  <a:gdLst>
                    <a:gd name="T0" fmla="*/ 127 w 160"/>
                    <a:gd name="T1" fmla="*/ 127 h 238"/>
                    <a:gd name="T2" fmla="*/ 63 w 160"/>
                    <a:gd name="T3" fmla="*/ 227 h 238"/>
                    <a:gd name="T4" fmla="*/ 27 w 160"/>
                    <a:gd name="T5" fmla="*/ 215 h 238"/>
                    <a:gd name="T6" fmla="*/ 43 w 160"/>
                    <a:gd name="T7" fmla="*/ 199 h 238"/>
                    <a:gd name="T8" fmla="*/ 26 w 160"/>
                    <a:gd name="T9" fmla="*/ 183 h 238"/>
                    <a:gd name="T10" fmla="*/ 10 w 160"/>
                    <a:gd name="T11" fmla="*/ 200 h 238"/>
                    <a:gd name="T12" fmla="*/ 63 w 160"/>
                    <a:gd name="T13" fmla="*/ 238 h 238"/>
                    <a:gd name="T14" fmla="*/ 160 w 160"/>
                    <a:gd name="T15" fmla="*/ 116 h 238"/>
                    <a:gd name="T16" fmla="*/ 81 w 160"/>
                    <a:gd name="T17" fmla="*/ 0 h 238"/>
                    <a:gd name="T18" fmla="*/ 26 w 160"/>
                    <a:gd name="T19" fmla="*/ 21 h 238"/>
                    <a:gd name="T20" fmla="*/ 0 w 160"/>
                    <a:gd name="T21" fmla="*/ 77 h 238"/>
                    <a:gd name="T22" fmla="*/ 76 w 160"/>
                    <a:gd name="T23" fmla="*/ 154 h 238"/>
                    <a:gd name="T24" fmla="*/ 127 w 160"/>
                    <a:gd name="T25" fmla="*/ 120 h 238"/>
                    <a:gd name="T26" fmla="*/ 127 w 160"/>
                    <a:gd name="T27" fmla="*/ 127 h 238"/>
                    <a:gd name="T28" fmla="*/ 78 w 160"/>
                    <a:gd name="T29" fmla="*/ 145 h 238"/>
                    <a:gd name="T30" fmla="*/ 41 w 160"/>
                    <a:gd name="T31" fmla="*/ 124 h 238"/>
                    <a:gd name="T32" fmla="*/ 33 w 160"/>
                    <a:gd name="T33" fmla="*/ 77 h 238"/>
                    <a:gd name="T34" fmla="*/ 43 w 160"/>
                    <a:gd name="T35" fmla="*/ 29 h 238"/>
                    <a:gd name="T36" fmla="*/ 81 w 160"/>
                    <a:gd name="T37" fmla="*/ 10 h 238"/>
                    <a:gd name="T38" fmla="*/ 115 w 160"/>
                    <a:gd name="T39" fmla="*/ 30 h 238"/>
                    <a:gd name="T40" fmla="*/ 126 w 160"/>
                    <a:gd name="T41" fmla="*/ 81 h 238"/>
                    <a:gd name="T42" fmla="*/ 78 w 160"/>
                    <a:gd name="T43" fmla="*/ 14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238">
                      <a:moveTo>
                        <a:pt x="127" y="127"/>
                      </a:moveTo>
                      <a:cubicBezTo>
                        <a:pt x="127" y="214"/>
                        <a:pt x="84" y="227"/>
                        <a:pt x="63" y="227"/>
                      </a:cubicBezTo>
                      <a:cubicBezTo>
                        <a:pt x="55" y="227"/>
                        <a:pt x="37" y="226"/>
                        <a:pt x="27" y="215"/>
                      </a:cubicBezTo>
                      <a:cubicBezTo>
                        <a:pt x="42" y="214"/>
                        <a:pt x="43" y="202"/>
                        <a:pt x="43" y="199"/>
                      </a:cubicBezTo>
                      <a:cubicBezTo>
                        <a:pt x="43" y="190"/>
                        <a:pt x="37" y="183"/>
                        <a:pt x="26" y="183"/>
                      </a:cubicBezTo>
                      <a:cubicBezTo>
                        <a:pt x="16" y="183"/>
                        <a:pt x="10" y="190"/>
                        <a:pt x="10" y="200"/>
                      </a:cubicBezTo>
                      <a:cubicBezTo>
                        <a:pt x="10" y="223"/>
                        <a:pt x="29" y="238"/>
                        <a:pt x="63" y="238"/>
                      </a:cubicBezTo>
                      <a:cubicBezTo>
                        <a:pt x="113" y="238"/>
                        <a:pt x="160" y="191"/>
                        <a:pt x="160" y="116"/>
                      </a:cubicBezTo>
                      <a:cubicBezTo>
                        <a:pt x="160" y="30"/>
                        <a:pt x="122" y="0"/>
                        <a:pt x="81" y="0"/>
                      </a:cubicBezTo>
                      <a:cubicBezTo>
                        <a:pt x="70" y="0"/>
                        <a:pt x="46" y="1"/>
                        <a:pt x="26" y="21"/>
                      </a:cubicBezTo>
                      <a:cubicBezTo>
                        <a:pt x="14" y="32"/>
                        <a:pt x="0" y="46"/>
                        <a:pt x="0" y="77"/>
                      </a:cubicBezTo>
                      <a:cubicBezTo>
                        <a:pt x="0" y="122"/>
                        <a:pt x="35" y="154"/>
                        <a:pt x="76" y="154"/>
                      </a:cubicBezTo>
                      <a:cubicBezTo>
                        <a:pt x="104" y="154"/>
                        <a:pt x="119" y="136"/>
                        <a:pt x="127" y="120"/>
                      </a:cubicBezTo>
                      <a:lnTo>
                        <a:pt x="127" y="127"/>
                      </a:lnTo>
                      <a:close/>
                      <a:moveTo>
                        <a:pt x="78" y="145"/>
                      </a:moveTo>
                      <a:cubicBezTo>
                        <a:pt x="64" y="145"/>
                        <a:pt x="51" y="140"/>
                        <a:pt x="41" y="124"/>
                      </a:cubicBezTo>
                      <a:cubicBezTo>
                        <a:pt x="33" y="111"/>
                        <a:pt x="33" y="97"/>
                        <a:pt x="33" y="77"/>
                      </a:cubicBezTo>
                      <a:cubicBezTo>
                        <a:pt x="33" y="57"/>
                        <a:pt x="33" y="43"/>
                        <a:pt x="43" y="29"/>
                      </a:cubicBezTo>
                      <a:cubicBezTo>
                        <a:pt x="52" y="17"/>
                        <a:pt x="63" y="10"/>
                        <a:pt x="81" y="10"/>
                      </a:cubicBezTo>
                      <a:cubicBezTo>
                        <a:pt x="99" y="10"/>
                        <a:pt x="110" y="21"/>
                        <a:pt x="115" y="30"/>
                      </a:cubicBezTo>
                      <a:cubicBezTo>
                        <a:pt x="125" y="45"/>
                        <a:pt x="126" y="69"/>
                        <a:pt x="126" y="81"/>
                      </a:cubicBezTo>
                      <a:cubicBezTo>
                        <a:pt x="126" y="126"/>
                        <a:pt x="100" y="145"/>
                        <a:pt x="78" y="14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1"/>
                <p:cNvSpPr>
                  <a:spLocks/>
                </p:cNvSpPr>
                <p:nvPr>
                  <p:custDataLst>
                    <p:tags r:id="rId33"/>
                  </p:custDataLst>
                </p:nvPr>
              </p:nvSpPr>
              <p:spPr bwMode="auto">
                <a:xfrm>
                  <a:off x="2755900" y="2540000"/>
                  <a:ext cx="44450" cy="90488"/>
                </a:xfrm>
                <a:custGeom>
                  <a:avLst/>
                  <a:gdLst>
                    <a:gd name="T0" fmla="*/ 78 w 127"/>
                    <a:gd name="T1" fmla="*/ 9 h 231"/>
                    <a:gd name="T2" fmla="*/ 68 w 127"/>
                    <a:gd name="T3" fmla="*/ 0 h 231"/>
                    <a:gd name="T4" fmla="*/ 0 w 127"/>
                    <a:gd name="T5" fmla="*/ 22 h 231"/>
                    <a:gd name="T6" fmla="*/ 0 w 127"/>
                    <a:gd name="T7" fmla="*/ 34 h 231"/>
                    <a:gd name="T8" fmla="*/ 50 w 127"/>
                    <a:gd name="T9" fmla="*/ 25 h 231"/>
                    <a:gd name="T10" fmla="*/ 50 w 127"/>
                    <a:gd name="T11" fmla="*/ 203 h 231"/>
                    <a:gd name="T12" fmla="*/ 15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3 w 127"/>
                    <a:gd name="T25" fmla="*/ 219 h 231"/>
                    <a:gd name="T26" fmla="*/ 78 w 127"/>
                    <a:gd name="T27" fmla="*/ 203 h 231"/>
                    <a:gd name="T28" fmla="*/ 78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8" y="9"/>
                      </a:moveTo>
                      <a:cubicBezTo>
                        <a:pt x="78" y="0"/>
                        <a:pt x="78" y="0"/>
                        <a:pt x="68" y="0"/>
                      </a:cubicBezTo>
                      <a:cubicBezTo>
                        <a:pt x="46" y="22"/>
                        <a:pt x="14" y="22"/>
                        <a:pt x="0" y="22"/>
                      </a:cubicBezTo>
                      <a:lnTo>
                        <a:pt x="0" y="34"/>
                      </a:lnTo>
                      <a:cubicBezTo>
                        <a:pt x="8" y="34"/>
                        <a:pt x="31" y="34"/>
                        <a:pt x="50" y="25"/>
                      </a:cubicBezTo>
                      <a:lnTo>
                        <a:pt x="50" y="203"/>
                      </a:lnTo>
                      <a:cubicBezTo>
                        <a:pt x="50" y="214"/>
                        <a:pt x="50" y="219"/>
                        <a:pt x="15" y="219"/>
                      </a:cubicBezTo>
                      <a:lnTo>
                        <a:pt x="2" y="219"/>
                      </a:lnTo>
                      <a:lnTo>
                        <a:pt x="2" y="231"/>
                      </a:lnTo>
                      <a:cubicBezTo>
                        <a:pt x="8" y="231"/>
                        <a:pt x="51" y="230"/>
                        <a:pt x="64" y="230"/>
                      </a:cubicBezTo>
                      <a:cubicBezTo>
                        <a:pt x="75" y="230"/>
                        <a:pt x="119" y="231"/>
                        <a:pt x="127" y="231"/>
                      </a:cubicBezTo>
                      <a:lnTo>
                        <a:pt x="127" y="219"/>
                      </a:lnTo>
                      <a:lnTo>
                        <a:pt x="113" y="219"/>
                      </a:lnTo>
                      <a:cubicBezTo>
                        <a:pt x="78" y="219"/>
                        <a:pt x="78" y="214"/>
                        <a:pt x="78" y="203"/>
                      </a:cubicBezTo>
                      <a:lnTo>
                        <a:pt x="78"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2"/>
                <p:cNvSpPr>
                  <a:spLocks/>
                </p:cNvSpPr>
                <p:nvPr>
                  <p:custDataLst>
                    <p:tags r:id="rId34"/>
                  </p:custDataLst>
                </p:nvPr>
              </p:nvSpPr>
              <p:spPr bwMode="auto">
                <a:xfrm>
                  <a:off x="2590800" y="2668588"/>
                  <a:ext cx="163513" cy="195263"/>
                </a:xfrm>
                <a:custGeom>
                  <a:avLst/>
                  <a:gdLst>
                    <a:gd name="T0" fmla="*/ 182 w 470"/>
                    <a:gd name="T1" fmla="*/ 266 h 499"/>
                    <a:gd name="T2" fmla="*/ 5 w 470"/>
                    <a:gd name="T3" fmla="*/ 485 h 499"/>
                    <a:gd name="T4" fmla="*/ 0 w 470"/>
                    <a:gd name="T5" fmla="*/ 493 h 499"/>
                    <a:gd name="T6" fmla="*/ 14 w 470"/>
                    <a:gd name="T7" fmla="*/ 499 h 499"/>
                    <a:gd name="T8" fmla="*/ 427 w 470"/>
                    <a:gd name="T9" fmla="*/ 499 h 499"/>
                    <a:gd name="T10" fmla="*/ 470 w 470"/>
                    <a:gd name="T11" fmla="*/ 374 h 499"/>
                    <a:gd name="T12" fmla="*/ 458 w 470"/>
                    <a:gd name="T13" fmla="*/ 374 h 499"/>
                    <a:gd name="T14" fmla="*/ 369 w 470"/>
                    <a:gd name="T15" fmla="*/ 457 h 499"/>
                    <a:gd name="T16" fmla="*/ 254 w 470"/>
                    <a:gd name="T17" fmla="*/ 471 h 499"/>
                    <a:gd name="T18" fmla="*/ 42 w 470"/>
                    <a:gd name="T19" fmla="*/ 471 h 499"/>
                    <a:gd name="T20" fmla="*/ 215 w 470"/>
                    <a:gd name="T21" fmla="*/ 257 h 499"/>
                    <a:gd name="T22" fmla="*/ 219 w 470"/>
                    <a:gd name="T23" fmla="*/ 249 h 499"/>
                    <a:gd name="T24" fmla="*/ 216 w 470"/>
                    <a:gd name="T25" fmla="*/ 242 h 499"/>
                    <a:gd name="T26" fmla="*/ 54 w 470"/>
                    <a:gd name="T27" fmla="*/ 20 h 499"/>
                    <a:gd name="T28" fmla="*/ 251 w 470"/>
                    <a:gd name="T29" fmla="*/ 20 h 499"/>
                    <a:gd name="T30" fmla="*/ 458 w 470"/>
                    <a:gd name="T31" fmla="*/ 117 h 499"/>
                    <a:gd name="T32" fmla="*/ 470 w 470"/>
                    <a:gd name="T33" fmla="*/ 117 h 499"/>
                    <a:gd name="T34" fmla="*/ 427 w 470"/>
                    <a:gd name="T35" fmla="*/ 0 h 499"/>
                    <a:gd name="T36" fmla="*/ 14 w 470"/>
                    <a:gd name="T37" fmla="*/ 0 h 499"/>
                    <a:gd name="T38" fmla="*/ 0 w 470"/>
                    <a:gd name="T39" fmla="*/ 16 h 499"/>
                    <a:gd name="T40" fmla="*/ 182 w 470"/>
                    <a:gd name="T41" fmla="*/ 2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9">
                      <a:moveTo>
                        <a:pt x="182" y="266"/>
                      </a:moveTo>
                      <a:lnTo>
                        <a:pt x="5" y="485"/>
                      </a:lnTo>
                      <a:cubicBezTo>
                        <a:pt x="1" y="490"/>
                        <a:pt x="0" y="491"/>
                        <a:pt x="0" y="493"/>
                      </a:cubicBezTo>
                      <a:cubicBezTo>
                        <a:pt x="0" y="499"/>
                        <a:pt x="5" y="499"/>
                        <a:pt x="14" y="499"/>
                      </a:cubicBezTo>
                      <a:lnTo>
                        <a:pt x="427" y="499"/>
                      </a:lnTo>
                      <a:lnTo>
                        <a:pt x="470" y="374"/>
                      </a:lnTo>
                      <a:lnTo>
                        <a:pt x="458" y="374"/>
                      </a:lnTo>
                      <a:cubicBezTo>
                        <a:pt x="445" y="412"/>
                        <a:pt x="412" y="442"/>
                        <a:pt x="369" y="457"/>
                      </a:cubicBezTo>
                      <a:cubicBezTo>
                        <a:pt x="361" y="459"/>
                        <a:pt x="327" y="471"/>
                        <a:pt x="254" y="471"/>
                      </a:cubicBezTo>
                      <a:lnTo>
                        <a:pt x="42" y="471"/>
                      </a:lnTo>
                      <a:lnTo>
                        <a:pt x="215" y="257"/>
                      </a:lnTo>
                      <a:cubicBezTo>
                        <a:pt x="218" y="253"/>
                        <a:pt x="219" y="251"/>
                        <a:pt x="219" y="249"/>
                      </a:cubicBezTo>
                      <a:cubicBezTo>
                        <a:pt x="219" y="247"/>
                        <a:pt x="219" y="247"/>
                        <a:pt x="216" y="242"/>
                      </a:cubicBezTo>
                      <a:lnTo>
                        <a:pt x="54" y="20"/>
                      </a:lnTo>
                      <a:lnTo>
                        <a:pt x="251" y="20"/>
                      </a:lnTo>
                      <a:cubicBezTo>
                        <a:pt x="308" y="20"/>
                        <a:pt x="423" y="23"/>
                        <a:pt x="458"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03"/>
                <p:cNvSpPr>
                  <a:spLocks noEditPoints="1"/>
                </p:cNvSpPr>
                <p:nvPr>
                  <p:custDataLst>
                    <p:tags r:id="rId35"/>
                  </p:custDataLst>
                </p:nvPr>
              </p:nvSpPr>
              <p:spPr bwMode="auto">
                <a:xfrm>
                  <a:off x="2565400" y="2895600"/>
                  <a:ext cx="36513" cy="90488"/>
                </a:xfrm>
                <a:custGeom>
                  <a:avLst/>
                  <a:gdLst>
                    <a:gd name="T0" fmla="*/ 96 w 105"/>
                    <a:gd name="T1" fmla="*/ 13 h 235"/>
                    <a:gd name="T2" fmla="*/ 82 w 105"/>
                    <a:gd name="T3" fmla="*/ 0 h 235"/>
                    <a:gd name="T4" fmla="*/ 63 w 105"/>
                    <a:gd name="T5" fmla="*/ 19 h 235"/>
                    <a:gd name="T6" fmla="*/ 77 w 105"/>
                    <a:gd name="T7" fmla="*/ 32 h 235"/>
                    <a:gd name="T8" fmla="*/ 96 w 105"/>
                    <a:gd name="T9" fmla="*/ 13 h 235"/>
                    <a:gd name="T10" fmla="*/ 25 w 105"/>
                    <a:gd name="T11" fmla="*/ 190 h 235"/>
                    <a:gd name="T12" fmla="*/ 22 w 105"/>
                    <a:gd name="T13" fmla="*/ 205 h 235"/>
                    <a:gd name="T14" fmla="*/ 55 w 105"/>
                    <a:gd name="T15" fmla="*/ 235 h 235"/>
                    <a:gd name="T16" fmla="*/ 105 w 105"/>
                    <a:gd name="T17" fmla="*/ 181 h 235"/>
                    <a:gd name="T18" fmla="*/ 100 w 105"/>
                    <a:gd name="T19" fmla="*/ 177 h 235"/>
                    <a:gd name="T20" fmla="*/ 93 w 105"/>
                    <a:gd name="T21" fmla="*/ 183 h 235"/>
                    <a:gd name="T22" fmla="*/ 56 w 105"/>
                    <a:gd name="T23" fmla="*/ 225 h 235"/>
                    <a:gd name="T24" fmla="*/ 47 w 105"/>
                    <a:gd name="T25" fmla="*/ 213 h 235"/>
                    <a:gd name="T26" fmla="*/ 53 w 105"/>
                    <a:gd name="T27" fmla="*/ 190 h 235"/>
                    <a:gd name="T28" fmla="*/ 64 w 105"/>
                    <a:gd name="T29" fmla="*/ 162 h 235"/>
                    <a:gd name="T30" fmla="*/ 81 w 105"/>
                    <a:gd name="T31" fmla="*/ 118 h 235"/>
                    <a:gd name="T32" fmla="*/ 83 w 105"/>
                    <a:gd name="T33" fmla="*/ 107 h 235"/>
                    <a:gd name="T34" fmla="*/ 50 w 105"/>
                    <a:gd name="T35" fmla="*/ 77 h 235"/>
                    <a:gd name="T36" fmla="*/ 0 w 105"/>
                    <a:gd name="T37" fmla="*/ 131 h 235"/>
                    <a:gd name="T38" fmla="*/ 6 w 105"/>
                    <a:gd name="T39" fmla="*/ 135 h 235"/>
                    <a:gd name="T40" fmla="*/ 12 w 105"/>
                    <a:gd name="T41" fmla="*/ 130 h 235"/>
                    <a:gd name="T42" fmla="*/ 49 w 105"/>
                    <a:gd name="T43" fmla="*/ 87 h 235"/>
                    <a:gd name="T44" fmla="*/ 58 w 105"/>
                    <a:gd name="T45" fmla="*/ 99 h 235"/>
                    <a:gd name="T46" fmla="*/ 47 w 105"/>
                    <a:gd name="T47" fmla="*/ 134 h 235"/>
                    <a:gd name="T48" fmla="*/ 25 w 105"/>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7"/>
                        <a:pt x="92" y="0"/>
                        <a:pt x="82" y="0"/>
                      </a:cubicBezTo>
                      <a:cubicBezTo>
                        <a:pt x="73" y="0"/>
                        <a:pt x="63" y="9"/>
                        <a:pt x="63" y="19"/>
                      </a:cubicBezTo>
                      <a:cubicBezTo>
                        <a:pt x="63" y="25"/>
                        <a:pt x="67" y="32"/>
                        <a:pt x="77" y="32"/>
                      </a:cubicBezTo>
                      <a:cubicBezTo>
                        <a:pt x="87" y="32"/>
                        <a:pt x="96" y="22"/>
                        <a:pt x="96" y="13"/>
                      </a:cubicBezTo>
                      <a:close/>
                      <a:moveTo>
                        <a:pt x="25" y="190"/>
                      </a:moveTo>
                      <a:cubicBezTo>
                        <a:pt x="24" y="195"/>
                        <a:pt x="22" y="199"/>
                        <a:pt x="22" y="205"/>
                      </a:cubicBezTo>
                      <a:cubicBezTo>
                        <a:pt x="22" y="221"/>
                        <a:pt x="36" y="235"/>
                        <a:pt x="55" y="235"/>
                      </a:cubicBezTo>
                      <a:cubicBezTo>
                        <a:pt x="90" y="235"/>
                        <a:pt x="105" y="186"/>
                        <a:pt x="105" y="181"/>
                      </a:cubicBezTo>
                      <a:cubicBezTo>
                        <a:pt x="105" y="177"/>
                        <a:pt x="101" y="177"/>
                        <a:pt x="100" y="177"/>
                      </a:cubicBezTo>
                      <a:cubicBezTo>
                        <a:pt x="95" y="177"/>
                        <a:pt x="95" y="179"/>
                        <a:pt x="93" y="183"/>
                      </a:cubicBezTo>
                      <a:cubicBezTo>
                        <a:pt x="85" y="210"/>
                        <a:pt x="70" y="225"/>
                        <a:pt x="56" y="225"/>
                      </a:cubicBezTo>
                      <a:cubicBezTo>
                        <a:pt x="49" y="225"/>
                        <a:pt x="47" y="220"/>
                        <a:pt x="47" y="213"/>
                      </a:cubicBezTo>
                      <a:cubicBezTo>
                        <a:pt x="47" y="205"/>
                        <a:pt x="50" y="198"/>
                        <a:pt x="53" y="190"/>
                      </a:cubicBezTo>
                      <a:cubicBezTo>
                        <a:pt x="57" y="181"/>
                        <a:pt x="60" y="171"/>
                        <a:pt x="64" y="162"/>
                      </a:cubicBezTo>
                      <a:cubicBezTo>
                        <a:pt x="67" y="154"/>
                        <a:pt x="80" y="122"/>
                        <a:pt x="81" y="118"/>
                      </a:cubicBezTo>
                      <a:cubicBezTo>
                        <a:pt x="82" y="115"/>
                        <a:pt x="83" y="110"/>
                        <a:pt x="83" y="107"/>
                      </a:cubicBezTo>
                      <a:cubicBezTo>
                        <a:pt x="83" y="90"/>
                        <a:pt x="69" y="77"/>
                        <a:pt x="50" y="77"/>
                      </a:cubicBezTo>
                      <a:cubicBezTo>
                        <a:pt x="16" y="77"/>
                        <a:pt x="0" y="125"/>
                        <a:pt x="0" y="131"/>
                      </a:cubicBezTo>
                      <a:cubicBezTo>
                        <a:pt x="0" y="135"/>
                        <a:pt x="5" y="135"/>
                        <a:pt x="6" y="135"/>
                      </a:cubicBezTo>
                      <a:cubicBezTo>
                        <a:pt x="11" y="135"/>
                        <a:pt x="11" y="133"/>
                        <a:pt x="12" y="130"/>
                      </a:cubicBezTo>
                      <a:cubicBezTo>
                        <a:pt x="21" y="100"/>
                        <a:pt x="36" y="87"/>
                        <a:pt x="49" y="87"/>
                      </a:cubicBezTo>
                      <a:cubicBezTo>
                        <a:pt x="55" y="87"/>
                        <a:pt x="58" y="90"/>
                        <a:pt x="58" y="99"/>
                      </a:cubicBezTo>
                      <a:cubicBezTo>
                        <a:pt x="58" y="107"/>
                        <a:pt x="56" y="112"/>
                        <a:pt x="47" y="134"/>
                      </a:cubicBezTo>
                      <a:lnTo>
                        <a:pt x="25"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04"/>
                <p:cNvSpPr>
                  <a:spLocks noEditPoints="1"/>
                </p:cNvSpPr>
                <p:nvPr>
                  <p:custDataLst>
                    <p:tags r:id="rId36"/>
                  </p:custDataLst>
                </p:nvPr>
              </p:nvSpPr>
              <p:spPr bwMode="auto">
                <a:xfrm>
                  <a:off x="2617788" y="2933700"/>
                  <a:ext cx="88900" cy="36513"/>
                </a:xfrm>
                <a:custGeom>
                  <a:avLst/>
                  <a:gdLst>
                    <a:gd name="T0" fmla="*/ 243 w 256"/>
                    <a:gd name="T1" fmla="*/ 17 h 94"/>
                    <a:gd name="T2" fmla="*/ 256 w 256"/>
                    <a:gd name="T3" fmla="*/ 8 h 94"/>
                    <a:gd name="T4" fmla="*/ 243 w 256"/>
                    <a:gd name="T5" fmla="*/ 0 h 94"/>
                    <a:gd name="T6" fmla="*/ 13 w 256"/>
                    <a:gd name="T7" fmla="*/ 0 h 94"/>
                    <a:gd name="T8" fmla="*/ 0 w 256"/>
                    <a:gd name="T9" fmla="*/ 8 h 94"/>
                    <a:gd name="T10" fmla="*/ 13 w 256"/>
                    <a:gd name="T11" fmla="*/ 17 h 94"/>
                    <a:gd name="T12" fmla="*/ 243 w 256"/>
                    <a:gd name="T13" fmla="*/ 17 h 94"/>
                    <a:gd name="T14" fmla="*/ 243 w 256"/>
                    <a:gd name="T15" fmla="*/ 94 h 94"/>
                    <a:gd name="T16" fmla="*/ 256 w 256"/>
                    <a:gd name="T17" fmla="*/ 85 h 94"/>
                    <a:gd name="T18" fmla="*/ 243 w 256"/>
                    <a:gd name="T19" fmla="*/ 76 h 94"/>
                    <a:gd name="T20" fmla="*/ 13 w 256"/>
                    <a:gd name="T21" fmla="*/ 76 h 94"/>
                    <a:gd name="T22" fmla="*/ 0 w 256"/>
                    <a:gd name="T23" fmla="*/ 85 h 94"/>
                    <a:gd name="T24" fmla="*/ 13 w 256"/>
                    <a:gd name="T25" fmla="*/ 94 h 94"/>
                    <a:gd name="T26" fmla="*/ 243 w 256"/>
                    <a:gd name="T2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94">
                      <a:moveTo>
                        <a:pt x="243" y="17"/>
                      </a:moveTo>
                      <a:cubicBezTo>
                        <a:pt x="248" y="17"/>
                        <a:pt x="256" y="17"/>
                        <a:pt x="256" y="8"/>
                      </a:cubicBezTo>
                      <a:cubicBezTo>
                        <a:pt x="256" y="0"/>
                        <a:pt x="248" y="0"/>
                        <a:pt x="243" y="0"/>
                      </a:cubicBezTo>
                      <a:lnTo>
                        <a:pt x="13" y="0"/>
                      </a:lnTo>
                      <a:cubicBezTo>
                        <a:pt x="8" y="0"/>
                        <a:pt x="0" y="0"/>
                        <a:pt x="0" y="8"/>
                      </a:cubicBezTo>
                      <a:cubicBezTo>
                        <a:pt x="0" y="17"/>
                        <a:pt x="8" y="17"/>
                        <a:pt x="13" y="17"/>
                      </a:cubicBezTo>
                      <a:lnTo>
                        <a:pt x="243" y="17"/>
                      </a:lnTo>
                      <a:close/>
                      <a:moveTo>
                        <a:pt x="243" y="94"/>
                      </a:moveTo>
                      <a:cubicBezTo>
                        <a:pt x="248" y="94"/>
                        <a:pt x="256" y="94"/>
                        <a:pt x="256" y="85"/>
                      </a:cubicBezTo>
                      <a:cubicBezTo>
                        <a:pt x="256" y="76"/>
                        <a:pt x="248" y="76"/>
                        <a:pt x="243" y="76"/>
                      </a:cubicBezTo>
                      <a:lnTo>
                        <a:pt x="13" y="76"/>
                      </a:lnTo>
                      <a:cubicBezTo>
                        <a:pt x="8" y="76"/>
                        <a:pt x="0" y="76"/>
                        <a:pt x="0" y="85"/>
                      </a:cubicBezTo>
                      <a:cubicBezTo>
                        <a:pt x="0" y="94"/>
                        <a:pt x="8" y="94"/>
                        <a:pt x="13" y="94"/>
                      </a:cubicBezTo>
                      <a:lnTo>
                        <a:pt x="243" y="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05"/>
                <p:cNvSpPr>
                  <a:spLocks/>
                </p:cNvSpPr>
                <p:nvPr>
                  <p:custDataLst>
                    <p:tags r:id="rId37"/>
                  </p:custDataLst>
                </p:nvPr>
              </p:nvSpPr>
              <p:spPr bwMode="auto">
                <a:xfrm>
                  <a:off x="2728913" y="2894013"/>
                  <a:ext cx="44450" cy="90488"/>
                </a:xfrm>
                <a:custGeom>
                  <a:avLst/>
                  <a:gdLst>
                    <a:gd name="T0" fmla="*/ 79 w 127"/>
                    <a:gd name="T1" fmla="*/ 10 h 232"/>
                    <a:gd name="T2" fmla="*/ 68 w 127"/>
                    <a:gd name="T3" fmla="*/ 0 h 232"/>
                    <a:gd name="T4" fmla="*/ 0 w 127"/>
                    <a:gd name="T5" fmla="*/ 23 h 232"/>
                    <a:gd name="T6" fmla="*/ 0 w 127"/>
                    <a:gd name="T7" fmla="*/ 35 h 232"/>
                    <a:gd name="T8" fmla="*/ 51 w 127"/>
                    <a:gd name="T9" fmla="*/ 26 h 232"/>
                    <a:gd name="T10" fmla="*/ 51 w 127"/>
                    <a:gd name="T11" fmla="*/ 203 h 232"/>
                    <a:gd name="T12" fmla="*/ 16 w 127"/>
                    <a:gd name="T13" fmla="*/ 219 h 232"/>
                    <a:gd name="T14" fmla="*/ 3 w 127"/>
                    <a:gd name="T15" fmla="*/ 219 h 232"/>
                    <a:gd name="T16" fmla="*/ 3 w 127"/>
                    <a:gd name="T17" fmla="*/ 232 h 232"/>
                    <a:gd name="T18" fmla="*/ 65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9" y="35"/>
                        <a:pt x="32" y="35"/>
                        <a:pt x="51" y="26"/>
                      </a:cubicBezTo>
                      <a:lnTo>
                        <a:pt x="51" y="203"/>
                      </a:lnTo>
                      <a:cubicBezTo>
                        <a:pt x="51" y="215"/>
                        <a:pt x="51" y="219"/>
                        <a:pt x="16" y="219"/>
                      </a:cubicBezTo>
                      <a:lnTo>
                        <a:pt x="3" y="219"/>
                      </a:lnTo>
                      <a:lnTo>
                        <a:pt x="3" y="232"/>
                      </a:lnTo>
                      <a:cubicBezTo>
                        <a:pt x="9" y="232"/>
                        <a:pt x="52" y="231"/>
                        <a:pt x="65" y="231"/>
                      </a:cubicBezTo>
                      <a:cubicBezTo>
                        <a:pt x="75" y="231"/>
                        <a:pt x="119"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8" name="TextBox 137"/>
              <p:cNvSpPr txBox="1"/>
              <p:nvPr/>
            </p:nvSpPr>
            <p:spPr>
              <a:xfrm>
                <a:off x="1396480" y="5943600"/>
                <a:ext cx="3106941" cy="553998"/>
              </a:xfrm>
              <a:prstGeom prst="rect">
                <a:avLst/>
              </a:prstGeom>
              <a:noFill/>
            </p:spPr>
            <p:txBody>
              <a:bodyPr wrap="none" rtlCol="0">
                <a:spAutoFit/>
              </a:bodyPr>
              <a:lstStyle/>
              <a:p>
                <a:r>
                  <a:rPr lang="en-US" sz="1000" dirty="0"/>
                  <a:t>Remarks,  max number of  average is 8191</a:t>
                </a:r>
              </a:p>
              <a:p>
                <a:endParaRPr lang="en-US" sz="1000" dirty="0"/>
              </a:p>
              <a:p>
                <a:r>
                  <a:rPr lang="en-US" sz="1000" dirty="0"/>
                  <a:t>                             is mostly equivalent to (x 8192),   </a:t>
                </a:r>
              </a:p>
            </p:txBody>
          </p:sp>
          <p:grpSp>
            <p:nvGrpSpPr>
              <p:cNvPr id="159" name="Group 158" descr="\documentclass{article}&#10;\usepackage{amsmath}&#10;\pagestyle{empty}&#10;\begin{document}&#10;\begin{math}&#10;\log_2 {(8192)} \sim 13&#10;\end{math}&#10;\end{document}" title="IguanaTex Vector Display"/>
              <p:cNvGrpSpPr>
                <a:grpSpLocks noChangeAspect="1"/>
              </p:cNvGrpSpPr>
              <p:nvPr>
                <p:custDataLst>
                  <p:tags r:id="rId16"/>
                </p:custDataLst>
              </p:nvPr>
            </p:nvGrpSpPr>
            <p:grpSpPr>
              <a:xfrm>
                <a:off x="4481967" y="6278460"/>
                <a:ext cx="928233" cy="165101"/>
                <a:chOff x="2540000" y="2540000"/>
                <a:chExt cx="1204913" cy="214313"/>
              </a:xfrm>
            </p:grpSpPr>
            <p:sp>
              <p:nvSpPr>
                <p:cNvPr id="145" name="Freeform 120"/>
                <p:cNvSpPr>
                  <a:spLocks/>
                </p:cNvSpPr>
                <p:nvPr>
                  <p:custDataLst>
                    <p:tags r:id="rId17"/>
                  </p:custDataLst>
                </p:nvPr>
              </p:nvSpPr>
              <p:spPr bwMode="auto">
                <a:xfrm>
                  <a:off x="2540000" y="2551113"/>
                  <a:ext cx="39688" cy="149225"/>
                </a:xfrm>
                <a:custGeom>
                  <a:avLst/>
                  <a:gdLst>
                    <a:gd name="T0" fmla="*/ 72 w 111"/>
                    <a:gd name="T1" fmla="*/ 0 h 346"/>
                    <a:gd name="T2" fmla="*/ 0 w 111"/>
                    <a:gd name="T3" fmla="*/ 6 h 346"/>
                    <a:gd name="T4" fmla="*/ 0 w 111"/>
                    <a:gd name="T5" fmla="*/ 21 h 346"/>
                    <a:gd name="T6" fmla="*/ 39 w 111"/>
                    <a:gd name="T7" fmla="*/ 49 h 346"/>
                    <a:gd name="T8" fmla="*/ 39 w 111"/>
                    <a:gd name="T9" fmla="*/ 308 h 346"/>
                    <a:gd name="T10" fmla="*/ 0 w 111"/>
                    <a:gd name="T11" fmla="*/ 331 h 346"/>
                    <a:gd name="T12" fmla="*/ 0 w 111"/>
                    <a:gd name="T13" fmla="*/ 346 h 346"/>
                    <a:gd name="T14" fmla="*/ 55 w 111"/>
                    <a:gd name="T15" fmla="*/ 345 h 346"/>
                    <a:gd name="T16" fmla="*/ 111 w 111"/>
                    <a:gd name="T17" fmla="*/ 346 h 346"/>
                    <a:gd name="T18" fmla="*/ 111 w 111"/>
                    <a:gd name="T19" fmla="*/ 331 h 346"/>
                    <a:gd name="T20" fmla="*/ 72 w 111"/>
                    <a:gd name="T21" fmla="*/ 308 h 346"/>
                    <a:gd name="T22" fmla="*/ 72 w 111"/>
                    <a:gd name="T23"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346">
                      <a:moveTo>
                        <a:pt x="72" y="0"/>
                      </a:moveTo>
                      <a:lnTo>
                        <a:pt x="0" y="6"/>
                      </a:lnTo>
                      <a:lnTo>
                        <a:pt x="0" y="21"/>
                      </a:lnTo>
                      <a:cubicBezTo>
                        <a:pt x="35" y="21"/>
                        <a:pt x="39" y="24"/>
                        <a:pt x="39" y="49"/>
                      </a:cubicBezTo>
                      <a:lnTo>
                        <a:pt x="39" y="308"/>
                      </a:lnTo>
                      <a:cubicBezTo>
                        <a:pt x="39" y="331"/>
                        <a:pt x="33" y="331"/>
                        <a:pt x="0" y="331"/>
                      </a:cubicBezTo>
                      <a:lnTo>
                        <a:pt x="0" y="346"/>
                      </a:lnTo>
                      <a:cubicBezTo>
                        <a:pt x="16" y="346"/>
                        <a:pt x="43" y="345"/>
                        <a:pt x="55" y="345"/>
                      </a:cubicBezTo>
                      <a:cubicBezTo>
                        <a:pt x="68" y="345"/>
                        <a:pt x="92" y="346"/>
                        <a:pt x="111" y="346"/>
                      </a:cubicBezTo>
                      <a:lnTo>
                        <a:pt x="111" y="331"/>
                      </a:lnTo>
                      <a:cubicBezTo>
                        <a:pt x="77" y="331"/>
                        <a:pt x="72" y="331"/>
                        <a:pt x="72" y="308"/>
                      </a:cubicBezTo>
                      <a:lnTo>
                        <a:pt x="72"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21"/>
                <p:cNvSpPr>
                  <a:spLocks noEditPoints="1"/>
                </p:cNvSpPr>
                <p:nvPr>
                  <p:custDataLst>
                    <p:tags r:id="rId18"/>
                  </p:custDataLst>
                </p:nvPr>
              </p:nvSpPr>
              <p:spPr bwMode="auto">
                <a:xfrm>
                  <a:off x="2587625" y="2605088"/>
                  <a:ext cx="77788" cy="96838"/>
                </a:xfrm>
                <a:custGeom>
                  <a:avLst/>
                  <a:gdLst>
                    <a:gd name="T0" fmla="*/ 221 w 221"/>
                    <a:gd name="T1" fmla="*/ 116 h 229"/>
                    <a:gd name="T2" fmla="*/ 110 w 221"/>
                    <a:gd name="T3" fmla="*/ 0 h 229"/>
                    <a:gd name="T4" fmla="*/ 0 w 221"/>
                    <a:gd name="T5" fmla="*/ 116 h 229"/>
                    <a:gd name="T6" fmla="*/ 110 w 221"/>
                    <a:gd name="T7" fmla="*/ 229 h 229"/>
                    <a:gd name="T8" fmla="*/ 221 w 221"/>
                    <a:gd name="T9" fmla="*/ 116 h 229"/>
                    <a:gd name="T10" fmla="*/ 110 w 221"/>
                    <a:gd name="T11" fmla="*/ 216 h 229"/>
                    <a:gd name="T12" fmla="*/ 54 w 221"/>
                    <a:gd name="T13" fmla="*/ 183 h 229"/>
                    <a:gd name="T14" fmla="*/ 41 w 221"/>
                    <a:gd name="T15" fmla="*/ 112 h 229"/>
                    <a:gd name="T16" fmla="*/ 53 w 221"/>
                    <a:gd name="T17" fmla="*/ 44 h 229"/>
                    <a:gd name="T18" fmla="*/ 110 w 221"/>
                    <a:gd name="T19" fmla="*/ 11 h 229"/>
                    <a:gd name="T20" fmla="*/ 166 w 221"/>
                    <a:gd name="T21" fmla="*/ 43 h 229"/>
                    <a:gd name="T22" fmla="*/ 179 w 221"/>
                    <a:gd name="T23" fmla="*/ 112 h 229"/>
                    <a:gd name="T24" fmla="*/ 168 w 221"/>
                    <a:gd name="T25" fmla="*/ 179 h 229"/>
                    <a:gd name="T26" fmla="*/ 110 w 221"/>
                    <a:gd name="T27"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9">
                      <a:moveTo>
                        <a:pt x="221" y="116"/>
                      </a:moveTo>
                      <a:cubicBezTo>
                        <a:pt x="221" y="53"/>
                        <a:pt x="171" y="0"/>
                        <a:pt x="110" y="0"/>
                      </a:cubicBezTo>
                      <a:cubicBezTo>
                        <a:pt x="48" y="0"/>
                        <a:pt x="0" y="54"/>
                        <a:pt x="0" y="116"/>
                      </a:cubicBezTo>
                      <a:cubicBezTo>
                        <a:pt x="0" y="181"/>
                        <a:pt x="52" y="229"/>
                        <a:pt x="110" y="229"/>
                      </a:cubicBezTo>
                      <a:cubicBezTo>
                        <a:pt x="170" y="229"/>
                        <a:pt x="221" y="180"/>
                        <a:pt x="221" y="116"/>
                      </a:cubicBezTo>
                      <a:close/>
                      <a:moveTo>
                        <a:pt x="110" y="216"/>
                      </a:moveTo>
                      <a:cubicBezTo>
                        <a:pt x="89" y="216"/>
                        <a:pt x="67" y="206"/>
                        <a:pt x="54" y="183"/>
                      </a:cubicBezTo>
                      <a:cubicBezTo>
                        <a:pt x="41" y="161"/>
                        <a:pt x="41" y="130"/>
                        <a:pt x="41" y="112"/>
                      </a:cubicBezTo>
                      <a:cubicBezTo>
                        <a:pt x="41" y="93"/>
                        <a:pt x="41" y="66"/>
                        <a:pt x="53" y="44"/>
                      </a:cubicBezTo>
                      <a:cubicBezTo>
                        <a:pt x="67" y="21"/>
                        <a:pt x="90" y="11"/>
                        <a:pt x="110" y="11"/>
                      </a:cubicBezTo>
                      <a:cubicBezTo>
                        <a:pt x="132" y="11"/>
                        <a:pt x="153" y="22"/>
                        <a:pt x="166" y="43"/>
                      </a:cubicBezTo>
                      <a:cubicBezTo>
                        <a:pt x="179" y="65"/>
                        <a:pt x="179" y="93"/>
                        <a:pt x="179" y="112"/>
                      </a:cubicBezTo>
                      <a:cubicBezTo>
                        <a:pt x="179" y="130"/>
                        <a:pt x="179" y="157"/>
                        <a:pt x="168" y="179"/>
                      </a:cubicBezTo>
                      <a:cubicBezTo>
                        <a:pt x="157" y="202"/>
                        <a:pt x="135" y="216"/>
                        <a:pt x="110" y="21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2"/>
                <p:cNvSpPr>
                  <a:spLocks noEditPoints="1"/>
                </p:cNvSpPr>
                <p:nvPr>
                  <p:custDataLst>
                    <p:tags r:id="rId19"/>
                  </p:custDataLst>
                </p:nvPr>
              </p:nvSpPr>
              <p:spPr bwMode="auto">
                <a:xfrm>
                  <a:off x="2674938" y="2603500"/>
                  <a:ext cx="79375" cy="141288"/>
                </a:xfrm>
                <a:custGeom>
                  <a:avLst/>
                  <a:gdLst>
                    <a:gd name="T0" fmla="*/ 97 w 228"/>
                    <a:gd name="T1" fmla="*/ 140 h 329"/>
                    <a:gd name="T2" fmla="*/ 53 w 228"/>
                    <a:gd name="T3" fmla="*/ 79 h 329"/>
                    <a:gd name="T4" fmla="*/ 61 w 228"/>
                    <a:gd name="T5" fmla="*/ 37 h 329"/>
                    <a:gd name="T6" fmla="*/ 97 w 228"/>
                    <a:gd name="T7" fmla="*/ 17 h 329"/>
                    <a:gd name="T8" fmla="*/ 140 w 228"/>
                    <a:gd name="T9" fmla="*/ 78 h 329"/>
                    <a:gd name="T10" fmla="*/ 132 w 228"/>
                    <a:gd name="T11" fmla="*/ 120 h 329"/>
                    <a:gd name="T12" fmla="*/ 97 w 228"/>
                    <a:gd name="T13" fmla="*/ 140 h 329"/>
                    <a:gd name="T14" fmla="*/ 39 w 228"/>
                    <a:gd name="T15" fmla="*/ 160 h 329"/>
                    <a:gd name="T16" fmla="*/ 47 w 228"/>
                    <a:gd name="T17" fmla="*/ 136 h 329"/>
                    <a:gd name="T18" fmla="*/ 97 w 228"/>
                    <a:gd name="T19" fmla="*/ 152 h 329"/>
                    <a:gd name="T20" fmla="*/ 177 w 228"/>
                    <a:gd name="T21" fmla="*/ 79 h 329"/>
                    <a:gd name="T22" fmla="*/ 157 w 228"/>
                    <a:gd name="T23" fmla="*/ 31 h 329"/>
                    <a:gd name="T24" fmla="*/ 202 w 228"/>
                    <a:gd name="T25" fmla="*/ 11 h 329"/>
                    <a:gd name="T26" fmla="*/ 207 w 228"/>
                    <a:gd name="T27" fmla="*/ 12 h 329"/>
                    <a:gd name="T28" fmla="*/ 199 w 228"/>
                    <a:gd name="T29" fmla="*/ 25 h 329"/>
                    <a:gd name="T30" fmla="*/ 213 w 228"/>
                    <a:gd name="T31" fmla="*/ 40 h 329"/>
                    <a:gd name="T32" fmla="*/ 228 w 228"/>
                    <a:gd name="T33" fmla="*/ 25 h 329"/>
                    <a:gd name="T34" fmla="*/ 202 w 228"/>
                    <a:gd name="T35" fmla="*/ 0 h 329"/>
                    <a:gd name="T36" fmla="*/ 149 w 228"/>
                    <a:gd name="T37" fmla="*/ 24 h 329"/>
                    <a:gd name="T38" fmla="*/ 97 w 228"/>
                    <a:gd name="T39" fmla="*/ 6 h 329"/>
                    <a:gd name="T40" fmla="*/ 16 w 228"/>
                    <a:gd name="T41" fmla="*/ 78 h 329"/>
                    <a:gd name="T42" fmla="*/ 39 w 228"/>
                    <a:gd name="T43" fmla="*/ 130 h 329"/>
                    <a:gd name="T44" fmla="*/ 24 w 228"/>
                    <a:gd name="T45" fmla="*/ 171 h 329"/>
                    <a:gd name="T46" fmla="*/ 46 w 228"/>
                    <a:gd name="T47" fmla="*/ 216 h 329"/>
                    <a:gd name="T48" fmla="*/ 0 w 228"/>
                    <a:gd name="T49" fmla="*/ 265 h 329"/>
                    <a:gd name="T50" fmla="*/ 110 w 228"/>
                    <a:gd name="T51" fmla="*/ 329 h 329"/>
                    <a:gd name="T52" fmla="*/ 221 w 228"/>
                    <a:gd name="T53" fmla="*/ 264 h 329"/>
                    <a:gd name="T54" fmla="*/ 188 w 228"/>
                    <a:gd name="T55" fmla="*/ 208 h 329"/>
                    <a:gd name="T56" fmla="*/ 103 w 228"/>
                    <a:gd name="T57" fmla="*/ 194 h 329"/>
                    <a:gd name="T58" fmla="*/ 65 w 228"/>
                    <a:gd name="T59" fmla="*/ 193 h 329"/>
                    <a:gd name="T60" fmla="*/ 39 w 228"/>
                    <a:gd name="T61" fmla="*/ 160 h 329"/>
                    <a:gd name="T62" fmla="*/ 111 w 228"/>
                    <a:gd name="T63" fmla="*/ 317 h 329"/>
                    <a:gd name="T64" fmla="*/ 26 w 228"/>
                    <a:gd name="T65" fmla="*/ 265 h 329"/>
                    <a:gd name="T66" fmla="*/ 67 w 228"/>
                    <a:gd name="T67" fmla="*/ 223 h 329"/>
                    <a:gd name="T68" fmla="*/ 96 w 228"/>
                    <a:gd name="T69" fmla="*/ 223 h 329"/>
                    <a:gd name="T70" fmla="*/ 195 w 228"/>
                    <a:gd name="T71" fmla="*/ 265 h 329"/>
                    <a:gd name="T72" fmla="*/ 111 w 228"/>
                    <a:gd name="T73" fmla="*/ 31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329">
                      <a:moveTo>
                        <a:pt x="97" y="140"/>
                      </a:moveTo>
                      <a:cubicBezTo>
                        <a:pt x="53" y="140"/>
                        <a:pt x="53" y="90"/>
                        <a:pt x="53" y="79"/>
                      </a:cubicBezTo>
                      <a:cubicBezTo>
                        <a:pt x="53" y="66"/>
                        <a:pt x="54" y="50"/>
                        <a:pt x="61" y="37"/>
                      </a:cubicBezTo>
                      <a:cubicBezTo>
                        <a:pt x="65" y="31"/>
                        <a:pt x="77" y="17"/>
                        <a:pt x="97" y="17"/>
                      </a:cubicBezTo>
                      <a:cubicBezTo>
                        <a:pt x="140" y="17"/>
                        <a:pt x="140" y="67"/>
                        <a:pt x="140" y="78"/>
                      </a:cubicBezTo>
                      <a:cubicBezTo>
                        <a:pt x="140" y="92"/>
                        <a:pt x="139" y="108"/>
                        <a:pt x="132" y="120"/>
                      </a:cubicBezTo>
                      <a:cubicBezTo>
                        <a:pt x="128" y="126"/>
                        <a:pt x="117" y="140"/>
                        <a:pt x="97" y="140"/>
                      </a:cubicBezTo>
                      <a:close/>
                      <a:moveTo>
                        <a:pt x="39" y="160"/>
                      </a:moveTo>
                      <a:cubicBezTo>
                        <a:pt x="39" y="158"/>
                        <a:pt x="39" y="146"/>
                        <a:pt x="47" y="136"/>
                      </a:cubicBezTo>
                      <a:cubicBezTo>
                        <a:pt x="67" y="150"/>
                        <a:pt x="87" y="152"/>
                        <a:pt x="97" y="152"/>
                      </a:cubicBezTo>
                      <a:cubicBezTo>
                        <a:pt x="143" y="152"/>
                        <a:pt x="177" y="117"/>
                        <a:pt x="177" y="79"/>
                      </a:cubicBezTo>
                      <a:cubicBezTo>
                        <a:pt x="177" y="61"/>
                        <a:pt x="169" y="42"/>
                        <a:pt x="157" y="31"/>
                      </a:cubicBezTo>
                      <a:cubicBezTo>
                        <a:pt x="175" y="14"/>
                        <a:pt x="193" y="11"/>
                        <a:pt x="202" y="11"/>
                      </a:cubicBezTo>
                      <a:cubicBezTo>
                        <a:pt x="203" y="11"/>
                        <a:pt x="205" y="11"/>
                        <a:pt x="207" y="12"/>
                      </a:cubicBezTo>
                      <a:cubicBezTo>
                        <a:pt x="201" y="14"/>
                        <a:pt x="199" y="19"/>
                        <a:pt x="199" y="25"/>
                      </a:cubicBezTo>
                      <a:cubicBezTo>
                        <a:pt x="199" y="34"/>
                        <a:pt x="205" y="40"/>
                        <a:pt x="213" y="40"/>
                      </a:cubicBezTo>
                      <a:cubicBezTo>
                        <a:pt x="218" y="40"/>
                        <a:pt x="228" y="36"/>
                        <a:pt x="228" y="25"/>
                      </a:cubicBezTo>
                      <a:cubicBezTo>
                        <a:pt x="228" y="16"/>
                        <a:pt x="222" y="0"/>
                        <a:pt x="202" y="0"/>
                      </a:cubicBezTo>
                      <a:cubicBezTo>
                        <a:pt x="192" y="0"/>
                        <a:pt x="170" y="3"/>
                        <a:pt x="149" y="24"/>
                      </a:cubicBezTo>
                      <a:cubicBezTo>
                        <a:pt x="129" y="7"/>
                        <a:pt x="108" y="6"/>
                        <a:pt x="97" y="6"/>
                      </a:cubicBezTo>
                      <a:cubicBezTo>
                        <a:pt x="50" y="6"/>
                        <a:pt x="16" y="40"/>
                        <a:pt x="16" y="78"/>
                      </a:cubicBezTo>
                      <a:cubicBezTo>
                        <a:pt x="16" y="100"/>
                        <a:pt x="27" y="119"/>
                        <a:pt x="39" y="130"/>
                      </a:cubicBezTo>
                      <a:cubicBezTo>
                        <a:pt x="33" y="137"/>
                        <a:pt x="24" y="154"/>
                        <a:pt x="24" y="171"/>
                      </a:cubicBezTo>
                      <a:cubicBezTo>
                        <a:pt x="24" y="187"/>
                        <a:pt x="30" y="206"/>
                        <a:pt x="46" y="216"/>
                      </a:cubicBezTo>
                      <a:cubicBezTo>
                        <a:pt x="16" y="224"/>
                        <a:pt x="0" y="246"/>
                        <a:pt x="0" y="265"/>
                      </a:cubicBezTo>
                      <a:cubicBezTo>
                        <a:pt x="0" y="301"/>
                        <a:pt x="49" y="329"/>
                        <a:pt x="110" y="329"/>
                      </a:cubicBezTo>
                      <a:cubicBezTo>
                        <a:pt x="169" y="329"/>
                        <a:pt x="221" y="303"/>
                        <a:pt x="221" y="264"/>
                      </a:cubicBezTo>
                      <a:cubicBezTo>
                        <a:pt x="221" y="247"/>
                        <a:pt x="214" y="222"/>
                        <a:pt x="188" y="208"/>
                      </a:cubicBezTo>
                      <a:cubicBezTo>
                        <a:pt x="162" y="194"/>
                        <a:pt x="133" y="194"/>
                        <a:pt x="103" y="194"/>
                      </a:cubicBezTo>
                      <a:cubicBezTo>
                        <a:pt x="90" y="194"/>
                        <a:pt x="69" y="194"/>
                        <a:pt x="65" y="193"/>
                      </a:cubicBezTo>
                      <a:cubicBezTo>
                        <a:pt x="49" y="191"/>
                        <a:pt x="39" y="176"/>
                        <a:pt x="39" y="160"/>
                      </a:cubicBezTo>
                      <a:close/>
                      <a:moveTo>
                        <a:pt x="111" y="317"/>
                      </a:moveTo>
                      <a:cubicBezTo>
                        <a:pt x="60" y="317"/>
                        <a:pt x="26" y="292"/>
                        <a:pt x="26" y="265"/>
                      </a:cubicBezTo>
                      <a:cubicBezTo>
                        <a:pt x="26" y="243"/>
                        <a:pt x="45" y="224"/>
                        <a:pt x="67" y="223"/>
                      </a:cubicBezTo>
                      <a:lnTo>
                        <a:pt x="96" y="223"/>
                      </a:lnTo>
                      <a:cubicBezTo>
                        <a:pt x="139" y="223"/>
                        <a:pt x="195" y="223"/>
                        <a:pt x="195" y="265"/>
                      </a:cubicBezTo>
                      <a:cubicBezTo>
                        <a:pt x="195" y="292"/>
                        <a:pt x="159" y="317"/>
                        <a:pt x="111" y="31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23"/>
                <p:cNvSpPr>
                  <a:spLocks/>
                </p:cNvSpPr>
                <p:nvPr>
                  <p:custDataLst>
                    <p:tags r:id="rId20"/>
                  </p:custDataLst>
                </p:nvPr>
              </p:nvSpPr>
              <p:spPr bwMode="auto">
                <a:xfrm>
                  <a:off x="2767013" y="2652713"/>
                  <a:ext cx="52388" cy="100013"/>
                </a:xfrm>
                <a:custGeom>
                  <a:avLst/>
                  <a:gdLst>
                    <a:gd name="T0" fmla="*/ 154 w 154"/>
                    <a:gd name="T1" fmla="*/ 168 h 232"/>
                    <a:gd name="T2" fmla="*/ 142 w 154"/>
                    <a:gd name="T3" fmla="*/ 168 h 232"/>
                    <a:gd name="T4" fmla="*/ 133 w 154"/>
                    <a:gd name="T5" fmla="*/ 200 h 232"/>
                    <a:gd name="T6" fmla="*/ 99 w 154"/>
                    <a:gd name="T7" fmla="*/ 202 h 232"/>
                    <a:gd name="T8" fmla="*/ 34 w 154"/>
                    <a:gd name="T9" fmla="*/ 202 h 232"/>
                    <a:gd name="T10" fmla="*/ 104 w 154"/>
                    <a:gd name="T11" fmla="*/ 144 h 232"/>
                    <a:gd name="T12" fmla="*/ 154 w 154"/>
                    <a:gd name="T13" fmla="*/ 68 h 232"/>
                    <a:gd name="T14" fmla="*/ 72 w 154"/>
                    <a:gd name="T15" fmla="*/ 0 h 232"/>
                    <a:gd name="T16" fmla="*/ 0 w 154"/>
                    <a:gd name="T17" fmla="*/ 63 h 232"/>
                    <a:gd name="T18" fmla="*/ 18 w 154"/>
                    <a:gd name="T19" fmla="*/ 82 h 232"/>
                    <a:gd name="T20" fmla="*/ 37 w 154"/>
                    <a:gd name="T21" fmla="*/ 64 h 232"/>
                    <a:gd name="T22" fmla="*/ 16 w 154"/>
                    <a:gd name="T23" fmla="*/ 45 h 232"/>
                    <a:gd name="T24" fmla="*/ 67 w 154"/>
                    <a:gd name="T25" fmla="*/ 13 h 232"/>
                    <a:gd name="T26" fmla="*/ 120 w 154"/>
                    <a:gd name="T27" fmla="*/ 68 h 232"/>
                    <a:gd name="T28" fmla="*/ 87 w 154"/>
                    <a:gd name="T29" fmla="*/ 135 h 232"/>
                    <a:gd name="T30" fmla="*/ 3 w 154"/>
                    <a:gd name="T31" fmla="*/ 218 h 232"/>
                    <a:gd name="T32" fmla="*/ 0 w 154"/>
                    <a:gd name="T33" fmla="*/ 232 h 232"/>
                    <a:gd name="T34" fmla="*/ 143 w 154"/>
                    <a:gd name="T35" fmla="*/ 232 h 232"/>
                    <a:gd name="T36" fmla="*/ 154 w 154"/>
                    <a:gd name="T37"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8"/>
                      </a:moveTo>
                      <a:lnTo>
                        <a:pt x="142" y="168"/>
                      </a:lnTo>
                      <a:cubicBezTo>
                        <a:pt x="141" y="176"/>
                        <a:pt x="138" y="197"/>
                        <a:pt x="133" y="200"/>
                      </a:cubicBezTo>
                      <a:cubicBezTo>
                        <a:pt x="130" y="202"/>
                        <a:pt x="103" y="202"/>
                        <a:pt x="99" y="202"/>
                      </a:cubicBezTo>
                      <a:lnTo>
                        <a:pt x="34" y="202"/>
                      </a:lnTo>
                      <a:cubicBezTo>
                        <a:pt x="71" y="170"/>
                        <a:pt x="83" y="160"/>
                        <a:pt x="104" y="144"/>
                      </a:cubicBezTo>
                      <a:cubicBezTo>
                        <a:pt x="130" y="123"/>
                        <a:pt x="154" y="101"/>
                        <a:pt x="154" y="68"/>
                      </a:cubicBezTo>
                      <a:cubicBezTo>
                        <a:pt x="154" y="26"/>
                        <a:pt x="117" y="0"/>
                        <a:pt x="72" y="0"/>
                      </a:cubicBezTo>
                      <a:cubicBezTo>
                        <a:pt x="29" y="0"/>
                        <a:pt x="0" y="31"/>
                        <a:pt x="0" y="63"/>
                      </a:cubicBezTo>
                      <a:cubicBezTo>
                        <a:pt x="0" y="81"/>
                        <a:pt x="15" y="82"/>
                        <a:pt x="18" y="82"/>
                      </a:cubicBezTo>
                      <a:cubicBezTo>
                        <a:pt x="27" y="82"/>
                        <a:pt x="37" y="76"/>
                        <a:pt x="37" y="64"/>
                      </a:cubicBezTo>
                      <a:cubicBezTo>
                        <a:pt x="37" y="58"/>
                        <a:pt x="34" y="45"/>
                        <a:pt x="16" y="45"/>
                      </a:cubicBezTo>
                      <a:cubicBezTo>
                        <a:pt x="27" y="21"/>
                        <a:pt x="51" y="13"/>
                        <a:pt x="67" y="13"/>
                      </a:cubicBezTo>
                      <a:cubicBezTo>
                        <a:pt x="102" y="13"/>
                        <a:pt x="120" y="40"/>
                        <a:pt x="120" y="68"/>
                      </a:cubicBezTo>
                      <a:cubicBezTo>
                        <a:pt x="120" y="99"/>
                        <a:pt x="99" y="123"/>
                        <a:pt x="87" y="135"/>
                      </a:cubicBezTo>
                      <a:lnTo>
                        <a:pt x="3" y="218"/>
                      </a:lnTo>
                      <a:cubicBezTo>
                        <a:pt x="0" y="221"/>
                        <a:pt x="0" y="222"/>
                        <a:pt x="0" y="232"/>
                      </a:cubicBezTo>
                      <a:lnTo>
                        <a:pt x="143" y="232"/>
                      </a:lnTo>
                      <a:lnTo>
                        <a:pt x="154"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4"/>
                <p:cNvSpPr>
                  <a:spLocks/>
                </p:cNvSpPr>
                <p:nvPr>
                  <p:custDataLst>
                    <p:tags r:id="rId21"/>
                  </p:custDataLst>
                </p:nvPr>
              </p:nvSpPr>
              <p:spPr bwMode="auto">
                <a:xfrm>
                  <a:off x="2882900" y="2540000"/>
                  <a:ext cx="39688" cy="214313"/>
                </a:xfrm>
                <a:custGeom>
                  <a:avLst/>
                  <a:gdLst>
                    <a:gd name="T0" fmla="*/ 116 w 116"/>
                    <a:gd name="T1" fmla="*/ 494 h 499"/>
                    <a:gd name="T2" fmla="*/ 107 w 116"/>
                    <a:gd name="T3" fmla="*/ 483 h 499"/>
                    <a:gd name="T4" fmla="*/ 29 w 116"/>
                    <a:gd name="T5" fmla="*/ 249 h 499"/>
                    <a:gd name="T6" fmla="*/ 109 w 116"/>
                    <a:gd name="T7" fmla="*/ 14 h 499"/>
                    <a:gd name="T8" fmla="*/ 116 w 116"/>
                    <a:gd name="T9" fmla="*/ 5 h 499"/>
                    <a:gd name="T10" fmla="*/ 111 w 116"/>
                    <a:gd name="T11" fmla="*/ 0 h 499"/>
                    <a:gd name="T12" fmla="*/ 31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49"/>
                      </a:cubicBezTo>
                      <a:cubicBezTo>
                        <a:pt x="29" y="163"/>
                        <a:pt x="48" y="76"/>
                        <a:pt x="109" y="14"/>
                      </a:cubicBezTo>
                      <a:cubicBezTo>
                        <a:pt x="116" y="8"/>
                        <a:pt x="116" y="7"/>
                        <a:pt x="116" y="5"/>
                      </a:cubicBezTo>
                      <a:cubicBezTo>
                        <a:pt x="116" y="2"/>
                        <a:pt x="114" y="0"/>
                        <a:pt x="111" y="0"/>
                      </a:cubicBezTo>
                      <a:cubicBezTo>
                        <a:pt x="106" y="0"/>
                        <a:pt x="61" y="34"/>
                        <a:pt x="31" y="97"/>
                      </a:cubicBezTo>
                      <a:cubicBezTo>
                        <a:pt x="6" y="152"/>
                        <a:pt x="0" y="208"/>
                        <a:pt x="0" y="249"/>
                      </a:cubicBezTo>
                      <a:cubicBezTo>
                        <a:pt x="0" y="288"/>
                        <a:pt x="5"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5"/>
                <p:cNvSpPr>
                  <a:spLocks noEditPoints="1"/>
                </p:cNvSpPr>
                <p:nvPr>
                  <p:custDataLst>
                    <p:tags r:id="rId22"/>
                  </p:custDataLst>
                </p:nvPr>
              </p:nvSpPr>
              <p:spPr bwMode="auto">
                <a:xfrm>
                  <a:off x="2940050" y="2557463"/>
                  <a:ext cx="73025" cy="147638"/>
                </a:xfrm>
                <a:custGeom>
                  <a:avLst/>
                  <a:gdLst>
                    <a:gd name="T0" fmla="*/ 61 w 207"/>
                    <a:gd name="T1" fmla="*/ 104 h 343"/>
                    <a:gd name="T2" fmla="*/ 36 w 207"/>
                    <a:gd name="T3" fmla="*/ 64 h 343"/>
                    <a:gd name="T4" fmla="*/ 103 w 207"/>
                    <a:gd name="T5" fmla="*/ 12 h 343"/>
                    <a:gd name="T6" fmla="*/ 172 w 207"/>
                    <a:gd name="T7" fmla="*/ 74 h 343"/>
                    <a:gd name="T8" fmla="*/ 122 w 207"/>
                    <a:gd name="T9" fmla="*/ 144 h 343"/>
                    <a:gd name="T10" fmla="*/ 61 w 207"/>
                    <a:gd name="T11" fmla="*/ 104 h 343"/>
                    <a:gd name="T12" fmla="*/ 133 w 207"/>
                    <a:gd name="T13" fmla="*/ 152 h 343"/>
                    <a:gd name="T14" fmla="*/ 194 w 207"/>
                    <a:gd name="T15" fmla="*/ 74 h 343"/>
                    <a:gd name="T16" fmla="*/ 104 w 207"/>
                    <a:gd name="T17" fmla="*/ 0 h 343"/>
                    <a:gd name="T18" fmla="*/ 14 w 207"/>
                    <a:gd name="T19" fmla="*/ 83 h 343"/>
                    <a:gd name="T20" fmla="*/ 36 w 207"/>
                    <a:gd name="T21" fmla="*/ 138 h 343"/>
                    <a:gd name="T22" fmla="*/ 72 w 207"/>
                    <a:gd name="T23" fmla="*/ 165 h 343"/>
                    <a:gd name="T24" fmla="*/ 0 w 207"/>
                    <a:gd name="T25" fmla="*/ 257 h 343"/>
                    <a:gd name="T26" fmla="*/ 103 w 207"/>
                    <a:gd name="T27" fmla="*/ 343 h 343"/>
                    <a:gd name="T28" fmla="*/ 207 w 207"/>
                    <a:gd name="T29" fmla="*/ 248 h 343"/>
                    <a:gd name="T30" fmla="*/ 183 w 207"/>
                    <a:gd name="T31" fmla="*/ 187 h 343"/>
                    <a:gd name="T32" fmla="*/ 133 w 207"/>
                    <a:gd name="T33" fmla="*/ 152 h 343"/>
                    <a:gd name="T34" fmla="*/ 84 w 207"/>
                    <a:gd name="T35" fmla="*/ 173 h 343"/>
                    <a:gd name="T36" fmla="*/ 145 w 207"/>
                    <a:gd name="T37" fmla="*/ 211 h 343"/>
                    <a:gd name="T38" fmla="*/ 182 w 207"/>
                    <a:gd name="T39" fmla="*/ 266 h 343"/>
                    <a:gd name="T40" fmla="*/ 104 w 207"/>
                    <a:gd name="T41" fmla="*/ 329 h 343"/>
                    <a:gd name="T42" fmla="*/ 25 w 207"/>
                    <a:gd name="T43" fmla="*/ 257 h 343"/>
                    <a:gd name="T44" fmla="*/ 84 w 207"/>
                    <a:gd name="T45" fmla="*/ 17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7" h="343">
                      <a:moveTo>
                        <a:pt x="61" y="104"/>
                      </a:moveTo>
                      <a:cubicBezTo>
                        <a:pt x="38" y="89"/>
                        <a:pt x="36" y="72"/>
                        <a:pt x="36" y="64"/>
                      </a:cubicBezTo>
                      <a:cubicBezTo>
                        <a:pt x="36" y="33"/>
                        <a:pt x="68" y="12"/>
                        <a:pt x="103" y="12"/>
                      </a:cubicBezTo>
                      <a:cubicBezTo>
                        <a:pt x="140" y="12"/>
                        <a:pt x="172" y="38"/>
                        <a:pt x="172" y="74"/>
                      </a:cubicBezTo>
                      <a:cubicBezTo>
                        <a:pt x="172" y="103"/>
                        <a:pt x="152" y="127"/>
                        <a:pt x="122" y="144"/>
                      </a:cubicBezTo>
                      <a:lnTo>
                        <a:pt x="61" y="104"/>
                      </a:lnTo>
                      <a:close/>
                      <a:moveTo>
                        <a:pt x="133" y="152"/>
                      </a:moveTo>
                      <a:cubicBezTo>
                        <a:pt x="169" y="133"/>
                        <a:pt x="194" y="107"/>
                        <a:pt x="194" y="74"/>
                      </a:cubicBezTo>
                      <a:cubicBezTo>
                        <a:pt x="194" y="28"/>
                        <a:pt x="149" y="0"/>
                        <a:pt x="104" y="0"/>
                      </a:cubicBezTo>
                      <a:cubicBezTo>
                        <a:pt x="54" y="0"/>
                        <a:pt x="14" y="37"/>
                        <a:pt x="14" y="83"/>
                      </a:cubicBezTo>
                      <a:cubicBezTo>
                        <a:pt x="14" y="92"/>
                        <a:pt x="15" y="115"/>
                        <a:pt x="36" y="138"/>
                      </a:cubicBezTo>
                      <a:cubicBezTo>
                        <a:pt x="41" y="144"/>
                        <a:pt x="60" y="157"/>
                        <a:pt x="72" y="165"/>
                      </a:cubicBezTo>
                      <a:cubicBezTo>
                        <a:pt x="43" y="180"/>
                        <a:pt x="0" y="207"/>
                        <a:pt x="0" y="257"/>
                      </a:cubicBezTo>
                      <a:cubicBezTo>
                        <a:pt x="0" y="310"/>
                        <a:pt x="51" y="343"/>
                        <a:pt x="103" y="343"/>
                      </a:cubicBezTo>
                      <a:cubicBezTo>
                        <a:pt x="160" y="343"/>
                        <a:pt x="207" y="302"/>
                        <a:pt x="207" y="248"/>
                      </a:cubicBezTo>
                      <a:cubicBezTo>
                        <a:pt x="207" y="230"/>
                        <a:pt x="202" y="208"/>
                        <a:pt x="183" y="187"/>
                      </a:cubicBezTo>
                      <a:cubicBezTo>
                        <a:pt x="173" y="177"/>
                        <a:pt x="165" y="172"/>
                        <a:pt x="133" y="152"/>
                      </a:cubicBezTo>
                      <a:close/>
                      <a:moveTo>
                        <a:pt x="84" y="173"/>
                      </a:moveTo>
                      <a:lnTo>
                        <a:pt x="145" y="211"/>
                      </a:lnTo>
                      <a:cubicBezTo>
                        <a:pt x="159" y="221"/>
                        <a:pt x="182" y="236"/>
                        <a:pt x="182" y="266"/>
                      </a:cubicBezTo>
                      <a:cubicBezTo>
                        <a:pt x="182" y="303"/>
                        <a:pt x="145" y="329"/>
                        <a:pt x="104" y="329"/>
                      </a:cubicBezTo>
                      <a:cubicBezTo>
                        <a:pt x="61" y="329"/>
                        <a:pt x="25" y="298"/>
                        <a:pt x="25" y="257"/>
                      </a:cubicBezTo>
                      <a:cubicBezTo>
                        <a:pt x="25" y="228"/>
                        <a:pt x="41" y="196"/>
                        <a:pt x="84" y="17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26"/>
                <p:cNvSpPr>
                  <a:spLocks/>
                </p:cNvSpPr>
                <p:nvPr>
                  <p:custDataLst>
                    <p:tags r:id="rId23"/>
                  </p:custDataLst>
                </p:nvPr>
              </p:nvSpPr>
              <p:spPr bwMode="auto">
                <a:xfrm>
                  <a:off x="3035300" y="2557463"/>
                  <a:ext cx="57150" cy="142875"/>
                </a:xfrm>
                <a:custGeom>
                  <a:avLst/>
                  <a:gdLst>
                    <a:gd name="T0" fmla="*/ 102 w 164"/>
                    <a:gd name="T1" fmla="*/ 13 h 332"/>
                    <a:gd name="T2" fmla="*/ 90 w 164"/>
                    <a:gd name="T3" fmla="*/ 0 h 332"/>
                    <a:gd name="T4" fmla="*/ 0 w 164"/>
                    <a:gd name="T5" fmla="*/ 32 h 332"/>
                    <a:gd name="T6" fmla="*/ 0 w 164"/>
                    <a:gd name="T7" fmla="*/ 47 h 332"/>
                    <a:gd name="T8" fmla="*/ 65 w 164"/>
                    <a:gd name="T9" fmla="*/ 34 h 332"/>
                    <a:gd name="T10" fmla="*/ 65 w 164"/>
                    <a:gd name="T11" fmla="*/ 293 h 332"/>
                    <a:gd name="T12" fmla="*/ 19 w 164"/>
                    <a:gd name="T13" fmla="*/ 317 h 332"/>
                    <a:gd name="T14" fmla="*/ 3 w 164"/>
                    <a:gd name="T15" fmla="*/ 317 h 332"/>
                    <a:gd name="T16" fmla="*/ 3 w 164"/>
                    <a:gd name="T17" fmla="*/ 332 h 332"/>
                    <a:gd name="T18" fmla="*/ 83 w 164"/>
                    <a:gd name="T19" fmla="*/ 331 h 332"/>
                    <a:gd name="T20" fmla="*/ 164 w 164"/>
                    <a:gd name="T21" fmla="*/ 332 h 332"/>
                    <a:gd name="T22" fmla="*/ 164 w 164"/>
                    <a:gd name="T23" fmla="*/ 317 h 332"/>
                    <a:gd name="T24" fmla="*/ 148 w 164"/>
                    <a:gd name="T25" fmla="*/ 317 h 332"/>
                    <a:gd name="T26" fmla="*/ 102 w 164"/>
                    <a:gd name="T27" fmla="*/ 293 h 332"/>
                    <a:gd name="T28" fmla="*/ 102 w 164"/>
                    <a:gd name="T29"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332">
                      <a:moveTo>
                        <a:pt x="102" y="13"/>
                      </a:moveTo>
                      <a:cubicBezTo>
                        <a:pt x="102" y="1"/>
                        <a:pt x="102" y="0"/>
                        <a:pt x="90" y="0"/>
                      </a:cubicBezTo>
                      <a:cubicBezTo>
                        <a:pt x="59" y="32"/>
                        <a:pt x="16" y="32"/>
                        <a:pt x="0" y="32"/>
                      </a:cubicBezTo>
                      <a:lnTo>
                        <a:pt x="0" y="47"/>
                      </a:lnTo>
                      <a:cubicBezTo>
                        <a:pt x="10" y="47"/>
                        <a:pt x="39" y="47"/>
                        <a:pt x="65" y="34"/>
                      </a:cubicBezTo>
                      <a:lnTo>
                        <a:pt x="65" y="293"/>
                      </a:lnTo>
                      <a:cubicBezTo>
                        <a:pt x="65" y="311"/>
                        <a:pt x="63" y="317"/>
                        <a:pt x="19" y="317"/>
                      </a:cubicBezTo>
                      <a:lnTo>
                        <a:pt x="3" y="317"/>
                      </a:lnTo>
                      <a:lnTo>
                        <a:pt x="3" y="332"/>
                      </a:lnTo>
                      <a:cubicBezTo>
                        <a:pt x="20" y="331"/>
                        <a:pt x="63" y="331"/>
                        <a:pt x="83" y="331"/>
                      </a:cubicBezTo>
                      <a:cubicBezTo>
                        <a:pt x="103" y="331"/>
                        <a:pt x="147" y="331"/>
                        <a:pt x="164" y="332"/>
                      </a:cubicBezTo>
                      <a:lnTo>
                        <a:pt x="164" y="317"/>
                      </a:lnTo>
                      <a:lnTo>
                        <a:pt x="148" y="317"/>
                      </a:lnTo>
                      <a:cubicBezTo>
                        <a:pt x="103" y="317"/>
                        <a:pt x="102" y="311"/>
                        <a:pt x="102" y="293"/>
                      </a:cubicBezTo>
                      <a:lnTo>
                        <a:pt x="102"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27"/>
                <p:cNvSpPr>
                  <a:spLocks noEditPoints="1"/>
                </p:cNvSpPr>
                <p:nvPr>
                  <p:custDataLst>
                    <p:tags r:id="rId24"/>
                  </p:custDataLst>
                </p:nvPr>
              </p:nvSpPr>
              <p:spPr bwMode="auto">
                <a:xfrm>
                  <a:off x="3113088" y="2557463"/>
                  <a:ext cx="73025" cy="147638"/>
                </a:xfrm>
                <a:custGeom>
                  <a:avLst/>
                  <a:gdLst>
                    <a:gd name="T0" fmla="*/ 162 w 207"/>
                    <a:gd name="T1" fmla="*/ 174 h 343"/>
                    <a:gd name="T2" fmla="*/ 162 w 207"/>
                    <a:gd name="T3" fmla="*/ 189 h 343"/>
                    <a:gd name="T4" fmla="*/ 82 w 207"/>
                    <a:gd name="T5" fmla="*/ 329 h 343"/>
                    <a:gd name="T6" fmla="*/ 33 w 207"/>
                    <a:gd name="T7" fmla="*/ 311 h 343"/>
                    <a:gd name="T8" fmla="*/ 59 w 207"/>
                    <a:gd name="T9" fmla="*/ 288 h 343"/>
                    <a:gd name="T10" fmla="*/ 36 w 207"/>
                    <a:gd name="T11" fmla="*/ 265 h 343"/>
                    <a:gd name="T12" fmla="*/ 13 w 207"/>
                    <a:gd name="T13" fmla="*/ 289 h 343"/>
                    <a:gd name="T14" fmla="*/ 82 w 207"/>
                    <a:gd name="T15" fmla="*/ 343 h 343"/>
                    <a:gd name="T16" fmla="*/ 207 w 207"/>
                    <a:gd name="T17" fmla="*/ 168 h 343"/>
                    <a:gd name="T18" fmla="*/ 106 w 207"/>
                    <a:gd name="T19" fmla="*/ 0 h 343"/>
                    <a:gd name="T20" fmla="*/ 32 w 207"/>
                    <a:gd name="T21" fmla="*/ 31 h 343"/>
                    <a:gd name="T22" fmla="*/ 0 w 207"/>
                    <a:gd name="T23" fmla="*/ 112 h 343"/>
                    <a:gd name="T24" fmla="*/ 100 w 207"/>
                    <a:gd name="T25" fmla="*/ 223 h 343"/>
                    <a:gd name="T26" fmla="*/ 162 w 207"/>
                    <a:gd name="T27" fmla="*/ 174 h 343"/>
                    <a:gd name="T28" fmla="*/ 101 w 207"/>
                    <a:gd name="T29" fmla="*/ 212 h 343"/>
                    <a:gd name="T30" fmla="*/ 54 w 207"/>
                    <a:gd name="T31" fmla="*/ 181 h 343"/>
                    <a:gd name="T32" fmla="*/ 45 w 207"/>
                    <a:gd name="T33" fmla="*/ 113 h 343"/>
                    <a:gd name="T34" fmla="*/ 56 w 207"/>
                    <a:gd name="T35" fmla="*/ 44 h 343"/>
                    <a:gd name="T36" fmla="*/ 106 w 207"/>
                    <a:gd name="T37" fmla="*/ 12 h 343"/>
                    <a:gd name="T38" fmla="*/ 153 w 207"/>
                    <a:gd name="T39" fmla="*/ 52 h 343"/>
                    <a:gd name="T40" fmla="*/ 161 w 207"/>
                    <a:gd name="T41" fmla="*/ 122 h 343"/>
                    <a:gd name="T42" fmla="*/ 101 w 207"/>
                    <a:gd name="T43" fmla="*/ 21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7" h="343">
                      <a:moveTo>
                        <a:pt x="162" y="174"/>
                      </a:moveTo>
                      <a:lnTo>
                        <a:pt x="162" y="189"/>
                      </a:lnTo>
                      <a:cubicBezTo>
                        <a:pt x="162" y="306"/>
                        <a:pt x="111" y="329"/>
                        <a:pt x="82" y="329"/>
                      </a:cubicBezTo>
                      <a:cubicBezTo>
                        <a:pt x="73" y="329"/>
                        <a:pt x="46" y="328"/>
                        <a:pt x="33" y="311"/>
                      </a:cubicBezTo>
                      <a:cubicBezTo>
                        <a:pt x="55" y="311"/>
                        <a:pt x="59" y="297"/>
                        <a:pt x="59" y="288"/>
                      </a:cubicBezTo>
                      <a:cubicBezTo>
                        <a:pt x="59" y="273"/>
                        <a:pt x="47" y="265"/>
                        <a:pt x="36" y="265"/>
                      </a:cubicBezTo>
                      <a:cubicBezTo>
                        <a:pt x="28" y="265"/>
                        <a:pt x="13" y="270"/>
                        <a:pt x="13" y="289"/>
                      </a:cubicBezTo>
                      <a:cubicBezTo>
                        <a:pt x="13" y="323"/>
                        <a:pt x="40" y="343"/>
                        <a:pt x="82" y="343"/>
                      </a:cubicBezTo>
                      <a:cubicBezTo>
                        <a:pt x="146" y="343"/>
                        <a:pt x="207" y="275"/>
                        <a:pt x="207" y="168"/>
                      </a:cubicBezTo>
                      <a:cubicBezTo>
                        <a:pt x="207" y="34"/>
                        <a:pt x="150" y="0"/>
                        <a:pt x="106" y="0"/>
                      </a:cubicBezTo>
                      <a:cubicBezTo>
                        <a:pt x="78" y="0"/>
                        <a:pt x="54" y="9"/>
                        <a:pt x="32" y="31"/>
                      </a:cubicBezTo>
                      <a:cubicBezTo>
                        <a:pt x="12" y="54"/>
                        <a:pt x="0" y="75"/>
                        <a:pt x="0" y="112"/>
                      </a:cubicBezTo>
                      <a:cubicBezTo>
                        <a:pt x="0" y="175"/>
                        <a:pt x="44" y="223"/>
                        <a:pt x="100" y="223"/>
                      </a:cubicBezTo>
                      <a:cubicBezTo>
                        <a:pt x="130" y="223"/>
                        <a:pt x="151" y="202"/>
                        <a:pt x="162" y="174"/>
                      </a:cubicBezTo>
                      <a:close/>
                      <a:moveTo>
                        <a:pt x="101" y="212"/>
                      </a:moveTo>
                      <a:cubicBezTo>
                        <a:pt x="93" y="212"/>
                        <a:pt x="70" y="212"/>
                        <a:pt x="54" y="181"/>
                      </a:cubicBezTo>
                      <a:cubicBezTo>
                        <a:pt x="45" y="162"/>
                        <a:pt x="45" y="137"/>
                        <a:pt x="45" y="113"/>
                      </a:cubicBezTo>
                      <a:cubicBezTo>
                        <a:pt x="45" y="86"/>
                        <a:pt x="45" y="62"/>
                        <a:pt x="56" y="44"/>
                      </a:cubicBezTo>
                      <a:cubicBezTo>
                        <a:pt x="69" y="19"/>
                        <a:pt x="88" y="12"/>
                        <a:pt x="106" y="12"/>
                      </a:cubicBezTo>
                      <a:cubicBezTo>
                        <a:pt x="128" y="12"/>
                        <a:pt x="145" y="29"/>
                        <a:pt x="153" y="52"/>
                      </a:cubicBezTo>
                      <a:cubicBezTo>
                        <a:pt x="159" y="68"/>
                        <a:pt x="161" y="99"/>
                        <a:pt x="161" y="122"/>
                      </a:cubicBezTo>
                      <a:cubicBezTo>
                        <a:pt x="161" y="164"/>
                        <a:pt x="144" y="212"/>
                        <a:pt x="101" y="21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8"/>
                <p:cNvSpPr>
                  <a:spLocks/>
                </p:cNvSpPr>
                <p:nvPr>
                  <p:custDataLst>
                    <p:tags r:id="rId25"/>
                  </p:custDataLst>
                </p:nvPr>
              </p:nvSpPr>
              <p:spPr bwMode="auto">
                <a:xfrm>
                  <a:off x="3201988" y="2557463"/>
                  <a:ext cx="68263" cy="142875"/>
                </a:xfrm>
                <a:custGeom>
                  <a:avLst/>
                  <a:gdLst>
                    <a:gd name="T0" fmla="*/ 39 w 199"/>
                    <a:gd name="T1" fmla="*/ 294 h 332"/>
                    <a:gd name="T2" fmla="*/ 92 w 199"/>
                    <a:gd name="T3" fmla="*/ 242 h 332"/>
                    <a:gd name="T4" fmla="*/ 199 w 199"/>
                    <a:gd name="T5" fmla="*/ 97 h 332"/>
                    <a:gd name="T6" fmla="*/ 94 w 199"/>
                    <a:gd name="T7" fmla="*/ 0 h 332"/>
                    <a:gd name="T8" fmla="*/ 0 w 199"/>
                    <a:gd name="T9" fmla="*/ 90 h 332"/>
                    <a:gd name="T10" fmla="*/ 27 w 199"/>
                    <a:gd name="T11" fmla="*/ 118 h 332"/>
                    <a:gd name="T12" fmla="*/ 53 w 199"/>
                    <a:gd name="T13" fmla="*/ 92 h 332"/>
                    <a:gd name="T14" fmla="*/ 26 w 199"/>
                    <a:gd name="T15" fmla="*/ 66 h 332"/>
                    <a:gd name="T16" fmla="*/ 20 w 199"/>
                    <a:gd name="T17" fmla="*/ 66 h 332"/>
                    <a:gd name="T18" fmla="*/ 87 w 199"/>
                    <a:gd name="T19" fmla="*/ 15 h 332"/>
                    <a:gd name="T20" fmla="*/ 154 w 199"/>
                    <a:gd name="T21" fmla="*/ 97 h 332"/>
                    <a:gd name="T22" fmla="*/ 102 w 199"/>
                    <a:gd name="T23" fmla="*/ 207 h 332"/>
                    <a:gd name="T24" fmla="*/ 6 w 199"/>
                    <a:gd name="T25" fmla="*/ 314 h 332"/>
                    <a:gd name="T26" fmla="*/ 0 w 199"/>
                    <a:gd name="T27" fmla="*/ 332 h 332"/>
                    <a:gd name="T28" fmla="*/ 185 w 199"/>
                    <a:gd name="T29" fmla="*/ 332 h 332"/>
                    <a:gd name="T30" fmla="*/ 199 w 199"/>
                    <a:gd name="T31" fmla="*/ 245 h 332"/>
                    <a:gd name="T32" fmla="*/ 187 w 199"/>
                    <a:gd name="T33" fmla="*/ 245 h 332"/>
                    <a:gd name="T34" fmla="*/ 176 w 199"/>
                    <a:gd name="T35" fmla="*/ 290 h 332"/>
                    <a:gd name="T36" fmla="*/ 129 w 199"/>
                    <a:gd name="T37" fmla="*/ 294 h 332"/>
                    <a:gd name="T38" fmla="*/ 39 w 199"/>
                    <a:gd name="T39" fmla="*/ 29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9" h="332">
                      <a:moveTo>
                        <a:pt x="39" y="294"/>
                      </a:moveTo>
                      <a:lnTo>
                        <a:pt x="92" y="242"/>
                      </a:lnTo>
                      <a:cubicBezTo>
                        <a:pt x="170" y="174"/>
                        <a:pt x="199" y="147"/>
                        <a:pt x="199" y="97"/>
                      </a:cubicBezTo>
                      <a:cubicBezTo>
                        <a:pt x="199" y="40"/>
                        <a:pt x="155" y="0"/>
                        <a:pt x="94" y="0"/>
                      </a:cubicBezTo>
                      <a:cubicBezTo>
                        <a:pt x="37" y="0"/>
                        <a:pt x="0" y="46"/>
                        <a:pt x="0" y="90"/>
                      </a:cubicBezTo>
                      <a:cubicBezTo>
                        <a:pt x="0" y="118"/>
                        <a:pt x="25" y="118"/>
                        <a:pt x="27" y="118"/>
                      </a:cubicBezTo>
                      <a:cubicBezTo>
                        <a:pt x="35" y="118"/>
                        <a:pt x="53" y="112"/>
                        <a:pt x="53" y="92"/>
                      </a:cubicBezTo>
                      <a:cubicBezTo>
                        <a:pt x="53" y="79"/>
                        <a:pt x="44" y="66"/>
                        <a:pt x="26" y="66"/>
                      </a:cubicBezTo>
                      <a:cubicBezTo>
                        <a:pt x="22" y="66"/>
                        <a:pt x="21" y="66"/>
                        <a:pt x="20" y="66"/>
                      </a:cubicBezTo>
                      <a:cubicBezTo>
                        <a:pt x="31" y="34"/>
                        <a:pt x="58" y="15"/>
                        <a:pt x="87" y="15"/>
                      </a:cubicBezTo>
                      <a:cubicBezTo>
                        <a:pt x="133" y="15"/>
                        <a:pt x="154" y="56"/>
                        <a:pt x="154" y="97"/>
                      </a:cubicBezTo>
                      <a:cubicBezTo>
                        <a:pt x="154" y="137"/>
                        <a:pt x="129" y="176"/>
                        <a:pt x="102" y="207"/>
                      </a:cubicBezTo>
                      <a:lnTo>
                        <a:pt x="6" y="314"/>
                      </a:lnTo>
                      <a:cubicBezTo>
                        <a:pt x="0" y="319"/>
                        <a:pt x="0" y="320"/>
                        <a:pt x="0" y="332"/>
                      </a:cubicBezTo>
                      <a:lnTo>
                        <a:pt x="185" y="332"/>
                      </a:lnTo>
                      <a:lnTo>
                        <a:pt x="199" y="245"/>
                      </a:lnTo>
                      <a:lnTo>
                        <a:pt x="187" y="245"/>
                      </a:lnTo>
                      <a:cubicBezTo>
                        <a:pt x="184" y="260"/>
                        <a:pt x="181" y="282"/>
                        <a:pt x="176" y="290"/>
                      </a:cubicBezTo>
                      <a:cubicBezTo>
                        <a:pt x="173" y="294"/>
                        <a:pt x="140" y="294"/>
                        <a:pt x="129" y="294"/>
                      </a:cubicBezTo>
                      <a:lnTo>
                        <a:pt x="39" y="2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29"/>
                <p:cNvSpPr>
                  <a:spLocks/>
                </p:cNvSpPr>
                <p:nvPr>
                  <p:custDataLst>
                    <p:tags r:id="rId26"/>
                  </p:custDataLst>
                </p:nvPr>
              </p:nvSpPr>
              <p:spPr bwMode="auto">
                <a:xfrm>
                  <a:off x="3289300" y="2540000"/>
                  <a:ext cx="41275" cy="214313"/>
                </a:xfrm>
                <a:custGeom>
                  <a:avLst/>
                  <a:gdLst>
                    <a:gd name="T0" fmla="*/ 116 w 116"/>
                    <a:gd name="T1" fmla="*/ 249 h 499"/>
                    <a:gd name="T2" fmla="*/ 83 w 116"/>
                    <a:gd name="T3" fmla="*/ 94 h 499"/>
                    <a:gd name="T4" fmla="*/ 5 w 116"/>
                    <a:gd name="T5" fmla="*/ 0 h 499"/>
                    <a:gd name="T6" fmla="*/ 0 w 116"/>
                    <a:gd name="T7" fmla="*/ 5 h 499"/>
                    <a:gd name="T8" fmla="*/ 10 w 116"/>
                    <a:gd name="T9" fmla="*/ 17 h 499"/>
                    <a:gd name="T10" fmla="*/ 87 w 116"/>
                    <a:gd name="T11" fmla="*/ 249 h 499"/>
                    <a:gd name="T12" fmla="*/ 7 w 116"/>
                    <a:gd name="T13" fmla="*/ 485 h 499"/>
                    <a:gd name="T14" fmla="*/ 0 w 116"/>
                    <a:gd name="T15" fmla="*/ 494 h 499"/>
                    <a:gd name="T16" fmla="*/ 5 w 116"/>
                    <a:gd name="T17" fmla="*/ 499 h 499"/>
                    <a:gd name="T18" fmla="*/ 84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1"/>
                        <a:pt x="110" y="150"/>
                        <a:pt x="83" y="94"/>
                      </a:cubicBezTo>
                      <a:cubicBezTo>
                        <a:pt x="53" y="33"/>
                        <a:pt x="10" y="0"/>
                        <a:pt x="5" y="0"/>
                      </a:cubicBezTo>
                      <a:cubicBezTo>
                        <a:pt x="2" y="0"/>
                        <a:pt x="0" y="2"/>
                        <a:pt x="0" y="5"/>
                      </a:cubicBezTo>
                      <a:cubicBezTo>
                        <a:pt x="0" y="7"/>
                        <a:pt x="0" y="8"/>
                        <a:pt x="10" y="17"/>
                      </a:cubicBezTo>
                      <a:cubicBezTo>
                        <a:pt x="58" y="66"/>
                        <a:pt x="87" y="145"/>
                        <a:pt x="87" y="249"/>
                      </a:cubicBezTo>
                      <a:cubicBezTo>
                        <a:pt x="87" y="335"/>
                        <a:pt x="68" y="422"/>
                        <a:pt x="7" y="485"/>
                      </a:cubicBezTo>
                      <a:cubicBezTo>
                        <a:pt x="0" y="491"/>
                        <a:pt x="0" y="492"/>
                        <a:pt x="0" y="494"/>
                      </a:cubicBezTo>
                      <a:cubicBezTo>
                        <a:pt x="0" y="497"/>
                        <a:pt x="2" y="499"/>
                        <a:pt x="5" y="499"/>
                      </a:cubicBezTo>
                      <a:cubicBezTo>
                        <a:pt x="10" y="499"/>
                        <a:pt x="55" y="465"/>
                        <a:pt x="84" y="401"/>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30"/>
                <p:cNvSpPr>
                  <a:spLocks/>
                </p:cNvSpPr>
                <p:nvPr>
                  <p:custDataLst>
                    <p:tags r:id="rId27"/>
                  </p:custDataLst>
                </p:nvPr>
              </p:nvSpPr>
              <p:spPr bwMode="auto">
                <a:xfrm>
                  <a:off x="3405188" y="2620963"/>
                  <a:ext cx="115888" cy="50800"/>
                </a:xfrm>
                <a:custGeom>
                  <a:avLst/>
                  <a:gdLst>
                    <a:gd name="T0" fmla="*/ 333 w 333"/>
                    <a:gd name="T1" fmla="*/ 17 h 117"/>
                    <a:gd name="T2" fmla="*/ 326 w 333"/>
                    <a:gd name="T3" fmla="*/ 1 h 117"/>
                    <a:gd name="T4" fmla="*/ 319 w 333"/>
                    <a:gd name="T5" fmla="*/ 14 h 117"/>
                    <a:gd name="T6" fmla="*/ 249 w 333"/>
                    <a:gd name="T7" fmla="*/ 89 h 117"/>
                    <a:gd name="T8" fmla="*/ 169 w 333"/>
                    <a:gd name="T9" fmla="*/ 46 h 117"/>
                    <a:gd name="T10" fmla="*/ 84 w 333"/>
                    <a:gd name="T11" fmla="*/ 0 h 117"/>
                    <a:gd name="T12" fmla="*/ 0 w 333"/>
                    <a:gd name="T13" fmla="*/ 100 h 117"/>
                    <a:gd name="T14" fmla="*/ 7 w 333"/>
                    <a:gd name="T15" fmla="*/ 116 h 117"/>
                    <a:gd name="T16" fmla="*/ 14 w 333"/>
                    <a:gd name="T17" fmla="*/ 105 h 117"/>
                    <a:gd name="T18" fmla="*/ 84 w 333"/>
                    <a:gd name="T19" fmla="*/ 28 h 117"/>
                    <a:gd name="T20" fmla="*/ 164 w 333"/>
                    <a:gd name="T21" fmla="*/ 71 h 117"/>
                    <a:gd name="T22" fmla="*/ 249 w 333"/>
                    <a:gd name="T23" fmla="*/ 117 h 117"/>
                    <a:gd name="T24" fmla="*/ 333 w 333"/>
                    <a:gd name="T25"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117">
                      <a:moveTo>
                        <a:pt x="333" y="17"/>
                      </a:moveTo>
                      <a:cubicBezTo>
                        <a:pt x="333" y="6"/>
                        <a:pt x="330" y="1"/>
                        <a:pt x="326" y="1"/>
                      </a:cubicBezTo>
                      <a:cubicBezTo>
                        <a:pt x="323" y="1"/>
                        <a:pt x="319" y="4"/>
                        <a:pt x="319" y="14"/>
                      </a:cubicBezTo>
                      <a:cubicBezTo>
                        <a:pt x="317" y="61"/>
                        <a:pt x="284" y="89"/>
                        <a:pt x="249" y="89"/>
                      </a:cubicBezTo>
                      <a:cubicBezTo>
                        <a:pt x="218" y="89"/>
                        <a:pt x="194" y="67"/>
                        <a:pt x="169" y="46"/>
                      </a:cubicBezTo>
                      <a:cubicBezTo>
                        <a:pt x="144" y="23"/>
                        <a:pt x="118" y="0"/>
                        <a:pt x="84" y="0"/>
                      </a:cubicBezTo>
                      <a:cubicBezTo>
                        <a:pt x="30" y="0"/>
                        <a:pt x="0" y="55"/>
                        <a:pt x="0" y="100"/>
                      </a:cubicBezTo>
                      <a:cubicBezTo>
                        <a:pt x="0" y="116"/>
                        <a:pt x="7" y="116"/>
                        <a:pt x="7" y="116"/>
                      </a:cubicBezTo>
                      <a:cubicBezTo>
                        <a:pt x="13" y="116"/>
                        <a:pt x="14" y="106"/>
                        <a:pt x="14" y="105"/>
                      </a:cubicBezTo>
                      <a:cubicBezTo>
                        <a:pt x="16" y="50"/>
                        <a:pt x="54" y="28"/>
                        <a:pt x="84" y="28"/>
                      </a:cubicBezTo>
                      <a:cubicBezTo>
                        <a:pt x="115" y="28"/>
                        <a:pt x="139" y="49"/>
                        <a:pt x="164" y="71"/>
                      </a:cubicBezTo>
                      <a:cubicBezTo>
                        <a:pt x="189" y="94"/>
                        <a:pt x="215" y="117"/>
                        <a:pt x="249" y="117"/>
                      </a:cubicBezTo>
                      <a:cubicBezTo>
                        <a:pt x="303" y="117"/>
                        <a:pt x="333" y="62"/>
                        <a:pt x="333" y="1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31"/>
                <p:cNvSpPr>
                  <a:spLocks/>
                </p:cNvSpPr>
                <p:nvPr>
                  <p:custDataLst>
                    <p:tags r:id="rId28"/>
                  </p:custDataLst>
                </p:nvPr>
              </p:nvSpPr>
              <p:spPr bwMode="auto">
                <a:xfrm>
                  <a:off x="3594100" y="2557463"/>
                  <a:ext cx="57150" cy="142875"/>
                </a:xfrm>
                <a:custGeom>
                  <a:avLst/>
                  <a:gdLst>
                    <a:gd name="T0" fmla="*/ 102 w 165"/>
                    <a:gd name="T1" fmla="*/ 13 h 332"/>
                    <a:gd name="T2" fmla="*/ 91 w 165"/>
                    <a:gd name="T3" fmla="*/ 0 h 332"/>
                    <a:gd name="T4" fmla="*/ 0 w 165"/>
                    <a:gd name="T5" fmla="*/ 32 h 332"/>
                    <a:gd name="T6" fmla="*/ 0 w 165"/>
                    <a:gd name="T7" fmla="*/ 47 h 332"/>
                    <a:gd name="T8" fmla="*/ 65 w 165"/>
                    <a:gd name="T9" fmla="*/ 34 h 332"/>
                    <a:gd name="T10" fmla="*/ 65 w 165"/>
                    <a:gd name="T11" fmla="*/ 293 h 332"/>
                    <a:gd name="T12" fmla="*/ 19 w 165"/>
                    <a:gd name="T13" fmla="*/ 317 h 332"/>
                    <a:gd name="T14" fmla="*/ 3 w 165"/>
                    <a:gd name="T15" fmla="*/ 317 h 332"/>
                    <a:gd name="T16" fmla="*/ 3 w 165"/>
                    <a:gd name="T17" fmla="*/ 332 h 332"/>
                    <a:gd name="T18" fmla="*/ 84 w 165"/>
                    <a:gd name="T19" fmla="*/ 331 h 332"/>
                    <a:gd name="T20" fmla="*/ 165 w 165"/>
                    <a:gd name="T21" fmla="*/ 332 h 332"/>
                    <a:gd name="T22" fmla="*/ 165 w 165"/>
                    <a:gd name="T23" fmla="*/ 317 h 332"/>
                    <a:gd name="T24" fmla="*/ 149 w 165"/>
                    <a:gd name="T25" fmla="*/ 317 h 332"/>
                    <a:gd name="T26" fmla="*/ 102 w 165"/>
                    <a:gd name="T27" fmla="*/ 293 h 332"/>
                    <a:gd name="T28" fmla="*/ 102 w 165"/>
                    <a:gd name="T29"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332">
                      <a:moveTo>
                        <a:pt x="102" y="13"/>
                      </a:moveTo>
                      <a:cubicBezTo>
                        <a:pt x="102" y="1"/>
                        <a:pt x="102" y="0"/>
                        <a:pt x="91" y="0"/>
                      </a:cubicBezTo>
                      <a:cubicBezTo>
                        <a:pt x="60" y="32"/>
                        <a:pt x="16" y="32"/>
                        <a:pt x="0" y="32"/>
                      </a:cubicBezTo>
                      <a:lnTo>
                        <a:pt x="0" y="47"/>
                      </a:lnTo>
                      <a:cubicBezTo>
                        <a:pt x="10" y="47"/>
                        <a:pt x="39" y="47"/>
                        <a:pt x="65" y="34"/>
                      </a:cubicBezTo>
                      <a:lnTo>
                        <a:pt x="65" y="293"/>
                      </a:lnTo>
                      <a:cubicBezTo>
                        <a:pt x="65" y="311"/>
                        <a:pt x="64" y="317"/>
                        <a:pt x="19" y="317"/>
                      </a:cubicBezTo>
                      <a:lnTo>
                        <a:pt x="3" y="317"/>
                      </a:lnTo>
                      <a:lnTo>
                        <a:pt x="3" y="332"/>
                      </a:lnTo>
                      <a:cubicBezTo>
                        <a:pt x="21" y="331"/>
                        <a:pt x="64" y="331"/>
                        <a:pt x="84" y="331"/>
                      </a:cubicBezTo>
                      <a:cubicBezTo>
                        <a:pt x="104" y="331"/>
                        <a:pt x="147" y="331"/>
                        <a:pt x="165" y="332"/>
                      </a:cubicBezTo>
                      <a:lnTo>
                        <a:pt x="165" y="317"/>
                      </a:lnTo>
                      <a:lnTo>
                        <a:pt x="149" y="317"/>
                      </a:lnTo>
                      <a:cubicBezTo>
                        <a:pt x="104" y="317"/>
                        <a:pt x="102" y="311"/>
                        <a:pt x="102" y="293"/>
                      </a:cubicBezTo>
                      <a:lnTo>
                        <a:pt x="102"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32"/>
                <p:cNvSpPr>
                  <a:spLocks/>
                </p:cNvSpPr>
                <p:nvPr>
                  <p:custDataLst>
                    <p:tags r:id="rId29"/>
                  </p:custDataLst>
                </p:nvPr>
              </p:nvSpPr>
              <p:spPr bwMode="auto">
                <a:xfrm>
                  <a:off x="3671888" y="2557463"/>
                  <a:ext cx="73025" cy="147638"/>
                </a:xfrm>
                <a:custGeom>
                  <a:avLst/>
                  <a:gdLst>
                    <a:gd name="T0" fmla="*/ 123 w 207"/>
                    <a:gd name="T1" fmla="*/ 157 h 343"/>
                    <a:gd name="T2" fmla="*/ 193 w 207"/>
                    <a:gd name="T3" fmla="*/ 69 h 343"/>
                    <a:gd name="T4" fmla="*/ 101 w 207"/>
                    <a:gd name="T5" fmla="*/ 0 h 343"/>
                    <a:gd name="T6" fmla="*/ 13 w 207"/>
                    <a:gd name="T7" fmla="*/ 68 h 343"/>
                    <a:gd name="T8" fmla="*/ 39 w 207"/>
                    <a:gd name="T9" fmla="*/ 94 h 343"/>
                    <a:gd name="T10" fmla="*/ 64 w 207"/>
                    <a:gd name="T11" fmla="*/ 68 h 343"/>
                    <a:gd name="T12" fmla="*/ 33 w 207"/>
                    <a:gd name="T13" fmla="*/ 43 h 343"/>
                    <a:gd name="T14" fmla="*/ 99 w 207"/>
                    <a:gd name="T15" fmla="*/ 12 h 343"/>
                    <a:gd name="T16" fmla="*/ 147 w 207"/>
                    <a:gd name="T17" fmla="*/ 68 h 343"/>
                    <a:gd name="T18" fmla="*/ 133 w 207"/>
                    <a:gd name="T19" fmla="*/ 125 h 343"/>
                    <a:gd name="T20" fmla="*/ 89 w 207"/>
                    <a:gd name="T21" fmla="*/ 151 h 343"/>
                    <a:gd name="T22" fmla="*/ 69 w 207"/>
                    <a:gd name="T23" fmla="*/ 153 h 343"/>
                    <a:gd name="T24" fmla="*/ 62 w 207"/>
                    <a:gd name="T25" fmla="*/ 159 h 343"/>
                    <a:gd name="T26" fmla="*/ 74 w 207"/>
                    <a:gd name="T27" fmla="*/ 164 h 343"/>
                    <a:gd name="T28" fmla="*/ 96 w 207"/>
                    <a:gd name="T29" fmla="*/ 164 h 343"/>
                    <a:gd name="T30" fmla="*/ 155 w 207"/>
                    <a:gd name="T31" fmla="*/ 247 h 343"/>
                    <a:gd name="T32" fmla="*/ 99 w 207"/>
                    <a:gd name="T33" fmla="*/ 329 h 343"/>
                    <a:gd name="T34" fmla="*/ 23 w 207"/>
                    <a:gd name="T35" fmla="*/ 291 h 343"/>
                    <a:gd name="T36" fmla="*/ 55 w 207"/>
                    <a:gd name="T37" fmla="*/ 264 h 343"/>
                    <a:gd name="T38" fmla="*/ 28 w 207"/>
                    <a:gd name="T39" fmla="*/ 236 h 343"/>
                    <a:gd name="T40" fmla="*/ 0 w 207"/>
                    <a:gd name="T41" fmla="*/ 265 h 343"/>
                    <a:gd name="T42" fmla="*/ 100 w 207"/>
                    <a:gd name="T43" fmla="*/ 343 h 343"/>
                    <a:gd name="T44" fmla="*/ 207 w 207"/>
                    <a:gd name="T45" fmla="*/ 247 h 343"/>
                    <a:gd name="T46" fmla="*/ 123 w 207"/>
                    <a:gd name="T47" fmla="*/ 15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343">
                      <a:moveTo>
                        <a:pt x="123" y="157"/>
                      </a:moveTo>
                      <a:cubicBezTo>
                        <a:pt x="164" y="143"/>
                        <a:pt x="193" y="108"/>
                        <a:pt x="193" y="69"/>
                      </a:cubicBezTo>
                      <a:cubicBezTo>
                        <a:pt x="193" y="28"/>
                        <a:pt x="149" y="0"/>
                        <a:pt x="101" y="0"/>
                      </a:cubicBezTo>
                      <a:cubicBezTo>
                        <a:pt x="51" y="0"/>
                        <a:pt x="13" y="30"/>
                        <a:pt x="13" y="68"/>
                      </a:cubicBezTo>
                      <a:cubicBezTo>
                        <a:pt x="13" y="84"/>
                        <a:pt x="24" y="94"/>
                        <a:pt x="39" y="94"/>
                      </a:cubicBezTo>
                      <a:cubicBezTo>
                        <a:pt x="54" y="94"/>
                        <a:pt x="64" y="83"/>
                        <a:pt x="64" y="68"/>
                      </a:cubicBezTo>
                      <a:cubicBezTo>
                        <a:pt x="64" y="43"/>
                        <a:pt x="41" y="43"/>
                        <a:pt x="33" y="43"/>
                      </a:cubicBezTo>
                      <a:cubicBezTo>
                        <a:pt x="48" y="19"/>
                        <a:pt x="81" y="12"/>
                        <a:pt x="99" y="12"/>
                      </a:cubicBezTo>
                      <a:cubicBezTo>
                        <a:pt x="120" y="12"/>
                        <a:pt x="147" y="23"/>
                        <a:pt x="147" y="68"/>
                      </a:cubicBezTo>
                      <a:cubicBezTo>
                        <a:pt x="147" y="74"/>
                        <a:pt x="146" y="103"/>
                        <a:pt x="133" y="125"/>
                      </a:cubicBezTo>
                      <a:cubicBezTo>
                        <a:pt x="118" y="149"/>
                        <a:pt x="101" y="151"/>
                        <a:pt x="89" y="151"/>
                      </a:cubicBezTo>
                      <a:cubicBezTo>
                        <a:pt x="85" y="152"/>
                        <a:pt x="73" y="153"/>
                        <a:pt x="69" y="153"/>
                      </a:cubicBezTo>
                      <a:cubicBezTo>
                        <a:pt x="65" y="153"/>
                        <a:pt x="62" y="154"/>
                        <a:pt x="62" y="159"/>
                      </a:cubicBezTo>
                      <a:cubicBezTo>
                        <a:pt x="62" y="164"/>
                        <a:pt x="65" y="164"/>
                        <a:pt x="74" y="164"/>
                      </a:cubicBezTo>
                      <a:lnTo>
                        <a:pt x="96" y="164"/>
                      </a:lnTo>
                      <a:cubicBezTo>
                        <a:pt x="137" y="164"/>
                        <a:pt x="155" y="198"/>
                        <a:pt x="155" y="247"/>
                      </a:cubicBezTo>
                      <a:cubicBezTo>
                        <a:pt x="155" y="315"/>
                        <a:pt x="121" y="329"/>
                        <a:pt x="99" y="329"/>
                      </a:cubicBezTo>
                      <a:cubicBezTo>
                        <a:pt x="77" y="329"/>
                        <a:pt x="40" y="321"/>
                        <a:pt x="23" y="291"/>
                      </a:cubicBezTo>
                      <a:cubicBezTo>
                        <a:pt x="40" y="294"/>
                        <a:pt x="55" y="283"/>
                        <a:pt x="55" y="264"/>
                      </a:cubicBezTo>
                      <a:cubicBezTo>
                        <a:pt x="55" y="246"/>
                        <a:pt x="42" y="236"/>
                        <a:pt x="28" y="236"/>
                      </a:cubicBezTo>
                      <a:cubicBezTo>
                        <a:pt x="16" y="236"/>
                        <a:pt x="0" y="243"/>
                        <a:pt x="0" y="265"/>
                      </a:cubicBezTo>
                      <a:cubicBezTo>
                        <a:pt x="0" y="310"/>
                        <a:pt x="46" y="343"/>
                        <a:pt x="100" y="343"/>
                      </a:cubicBezTo>
                      <a:cubicBezTo>
                        <a:pt x="161" y="343"/>
                        <a:pt x="207" y="298"/>
                        <a:pt x="207" y="247"/>
                      </a:cubicBezTo>
                      <a:cubicBezTo>
                        <a:pt x="207" y="206"/>
                        <a:pt x="175" y="167"/>
                        <a:pt x="123" y="15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65" name="Rounded Rectangle 164"/>
            <p:cNvSpPr/>
            <p:nvPr/>
          </p:nvSpPr>
          <p:spPr>
            <a:xfrm>
              <a:off x="2080250" y="3960779"/>
              <a:ext cx="5715000" cy="220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2308850" y="3683780"/>
              <a:ext cx="3815019" cy="276999"/>
            </a:xfrm>
            <a:prstGeom prst="rect">
              <a:avLst/>
            </a:prstGeom>
            <a:noFill/>
          </p:spPr>
          <p:txBody>
            <a:bodyPr wrap="none" rtlCol="0">
              <a:spAutoFit/>
            </a:bodyPr>
            <a:lstStyle/>
            <a:p>
              <a:r>
                <a:rPr lang="en-US" sz="1200" dirty="0"/>
                <a:t>BSA Statistics, DSP48 (48 bits arithmetic) in firmware</a:t>
              </a:r>
            </a:p>
          </p:txBody>
        </p:sp>
        <p:sp>
          <p:nvSpPr>
            <p:cNvPr id="167" name="Right Arrow 166"/>
            <p:cNvSpPr/>
            <p:nvPr/>
          </p:nvSpPr>
          <p:spPr>
            <a:xfrm>
              <a:off x="1472663" y="4529169"/>
              <a:ext cx="685800" cy="10730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8" name="TextBox 167"/>
            <p:cNvSpPr txBox="1"/>
            <p:nvPr/>
          </p:nvSpPr>
          <p:spPr>
            <a:xfrm>
              <a:off x="1419820" y="4882832"/>
              <a:ext cx="845103" cy="430887"/>
            </a:xfrm>
            <a:prstGeom prst="rect">
              <a:avLst/>
            </a:prstGeom>
            <a:noFill/>
          </p:spPr>
          <p:txBody>
            <a:bodyPr wrap="none" rtlCol="0">
              <a:spAutoFit/>
            </a:bodyPr>
            <a:lstStyle/>
            <a:p>
              <a:r>
                <a:rPr lang="en-US" sz="1050" dirty="0"/>
                <a:t>Diagnostic</a:t>
              </a:r>
              <a:br>
                <a:rPr lang="en-US" sz="1050" dirty="0"/>
              </a:br>
              <a:r>
                <a:rPr lang="en-US" sz="1050" dirty="0"/>
                <a:t>Bus</a:t>
              </a:r>
            </a:p>
          </p:txBody>
        </p:sp>
        <p:sp>
          <p:nvSpPr>
            <p:cNvPr id="169" name="TextBox 168"/>
            <p:cNvSpPr txBox="1"/>
            <p:nvPr/>
          </p:nvSpPr>
          <p:spPr>
            <a:xfrm>
              <a:off x="794428" y="4826780"/>
              <a:ext cx="508473" cy="276999"/>
            </a:xfrm>
            <a:prstGeom prst="rect">
              <a:avLst/>
            </a:prstGeom>
            <a:noFill/>
          </p:spPr>
          <p:txBody>
            <a:bodyPr wrap="none" rtlCol="0">
              <a:spAutoFit/>
            </a:bodyPr>
            <a:lstStyle/>
            <a:p>
              <a:r>
                <a:rPr lang="en-US" sz="1200" dirty="0"/>
                <a:t>Data</a:t>
              </a:r>
            </a:p>
          </p:txBody>
        </p:sp>
        <p:sp>
          <p:nvSpPr>
            <p:cNvPr id="171" name="TextBox 170"/>
            <p:cNvSpPr txBox="1"/>
            <p:nvPr/>
          </p:nvSpPr>
          <p:spPr>
            <a:xfrm>
              <a:off x="55123" y="5055380"/>
              <a:ext cx="1285929" cy="276999"/>
            </a:xfrm>
            <a:prstGeom prst="rect">
              <a:avLst/>
            </a:prstGeom>
            <a:noFill/>
          </p:spPr>
          <p:txBody>
            <a:bodyPr wrap="none" rtlCol="0">
              <a:spAutoFit/>
            </a:bodyPr>
            <a:lstStyle/>
            <a:p>
              <a:r>
                <a:rPr lang="en-US" sz="1200" dirty="0"/>
                <a:t>Fixed Input Flag</a:t>
              </a:r>
            </a:p>
          </p:txBody>
        </p:sp>
        <p:sp>
          <p:nvSpPr>
            <p:cNvPr id="172" name="Right Brace 171"/>
            <p:cNvSpPr/>
            <p:nvPr/>
          </p:nvSpPr>
          <p:spPr>
            <a:xfrm>
              <a:off x="1258451" y="4789460"/>
              <a:ext cx="232032" cy="5755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2" name="Group 181" descr="\documentclass{article}&#10;\usepackage{amsmath}&#10;\pagestyle{empty}&#10;\begin{document}&#10;\begin{math}&#10;x_i&#10;\end{math}&#10;\end{document}" title="IguanaTex Vector Display"/>
            <p:cNvGrpSpPr>
              <a:grpSpLocks noChangeAspect="1"/>
            </p:cNvGrpSpPr>
            <p:nvPr>
              <p:custDataLst>
                <p:tags r:id="rId1"/>
              </p:custDataLst>
            </p:nvPr>
          </p:nvGrpSpPr>
          <p:grpSpPr>
            <a:xfrm>
              <a:off x="588523" y="4890923"/>
              <a:ext cx="163513" cy="142876"/>
              <a:chOff x="2541595" y="2540000"/>
              <a:chExt cx="163513" cy="142876"/>
            </a:xfrm>
          </p:grpSpPr>
          <p:sp>
            <p:nvSpPr>
              <p:cNvPr id="179" name="Freeform 139"/>
              <p:cNvSpPr>
                <a:spLocks/>
              </p:cNvSpPr>
              <p:nvPr>
                <p:custDataLst>
                  <p:tags r:id="rId13"/>
                </p:custDataLst>
              </p:nvPr>
            </p:nvSpPr>
            <p:spPr bwMode="auto">
              <a:xfrm>
                <a:off x="2541595" y="2540000"/>
                <a:ext cx="103188" cy="107950"/>
              </a:xfrm>
              <a:custGeom>
                <a:avLst/>
                <a:gdLst>
                  <a:gd name="T0" fmla="*/ 152 w 249"/>
                  <a:gd name="T1" fmla="*/ 70 h 226"/>
                  <a:gd name="T2" fmla="*/ 202 w 249"/>
                  <a:gd name="T3" fmla="*/ 11 h 226"/>
                  <a:gd name="T4" fmla="*/ 227 w 249"/>
                  <a:gd name="T5" fmla="*/ 17 h 226"/>
                  <a:gd name="T6" fmla="*/ 203 w 249"/>
                  <a:gd name="T7" fmla="*/ 44 h 226"/>
                  <a:gd name="T8" fmla="*/ 222 w 249"/>
                  <a:gd name="T9" fmla="*/ 62 h 226"/>
                  <a:gd name="T10" fmla="*/ 249 w 249"/>
                  <a:gd name="T11" fmla="*/ 33 h 226"/>
                  <a:gd name="T12" fmla="*/ 202 w 249"/>
                  <a:gd name="T13" fmla="*/ 0 h 226"/>
                  <a:gd name="T14" fmla="*/ 150 w 249"/>
                  <a:gd name="T15" fmla="*/ 38 h 226"/>
                  <a:gd name="T16" fmla="*/ 96 w 249"/>
                  <a:gd name="T17" fmla="*/ 0 h 226"/>
                  <a:gd name="T18" fmla="*/ 15 w 249"/>
                  <a:gd name="T19" fmla="*/ 77 h 226"/>
                  <a:gd name="T20" fmla="*/ 21 w 249"/>
                  <a:gd name="T21" fmla="*/ 82 h 226"/>
                  <a:gd name="T22" fmla="*/ 28 w 249"/>
                  <a:gd name="T23" fmla="*/ 76 h 226"/>
                  <a:gd name="T24" fmla="*/ 95 w 249"/>
                  <a:gd name="T25" fmla="*/ 11 h 226"/>
                  <a:gd name="T26" fmla="*/ 122 w 249"/>
                  <a:gd name="T27" fmla="*/ 44 h 226"/>
                  <a:gd name="T28" fmla="*/ 95 w 249"/>
                  <a:gd name="T29" fmla="*/ 163 h 226"/>
                  <a:gd name="T30" fmla="*/ 47 w 249"/>
                  <a:gd name="T31" fmla="*/ 215 h 226"/>
                  <a:gd name="T32" fmla="*/ 22 w 249"/>
                  <a:gd name="T33" fmla="*/ 209 h 226"/>
                  <a:gd name="T34" fmla="*/ 46 w 249"/>
                  <a:gd name="T35" fmla="*/ 182 h 226"/>
                  <a:gd name="T36" fmla="*/ 27 w 249"/>
                  <a:gd name="T37" fmla="*/ 164 h 226"/>
                  <a:gd name="T38" fmla="*/ 0 w 249"/>
                  <a:gd name="T39" fmla="*/ 193 h 226"/>
                  <a:gd name="T40" fmla="*/ 47 w 249"/>
                  <a:gd name="T41" fmla="*/ 226 h 226"/>
                  <a:gd name="T42" fmla="*/ 99 w 249"/>
                  <a:gd name="T43" fmla="*/ 188 h 226"/>
                  <a:gd name="T44" fmla="*/ 153 w 249"/>
                  <a:gd name="T45" fmla="*/ 226 h 226"/>
                  <a:gd name="T46" fmla="*/ 233 w 249"/>
                  <a:gd name="T47" fmla="*/ 149 h 226"/>
                  <a:gd name="T48" fmla="*/ 227 w 249"/>
                  <a:gd name="T49" fmla="*/ 144 h 226"/>
                  <a:gd name="T50" fmla="*/ 221 w 249"/>
                  <a:gd name="T51" fmla="*/ 150 h 226"/>
                  <a:gd name="T52" fmla="*/ 154 w 249"/>
                  <a:gd name="T53" fmla="*/ 215 h 226"/>
                  <a:gd name="T54" fmla="*/ 127 w 249"/>
                  <a:gd name="T55" fmla="*/ 182 h 226"/>
                  <a:gd name="T56" fmla="*/ 135 w 249"/>
                  <a:gd name="T57" fmla="*/ 138 h 226"/>
                  <a:gd name="T58" fmla="*/ 152 w 249"/>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9" h="226">
                    <a:moveTo>
                      <a:pt x="152" y="70"/>
                    </a:moveTo>
                    <a:cubicBezTo>
                      <a:pt x="155" y="57"/>
                      <a:pt x="167" y="11"/>
                      <a:pt x="202" y="11"/>
                    </a:cubicBezTo>
                    <a:cubicBezTo>
                      <a:pt x="204" y="11"/>
                      <a:pt x="216" y="11"/>
                      <a:pt x="227" y="17"/>
                    </a:cubicBezTo>
                    <a:cubicBezTo>
                      <a:pt x="213" y="20"/>
                      <a:pt x="203" y="32"/>
                      <a:pt x="203" y="44"/>
                    </a:cubicBezTo>
                    <a:cubicBezTo>
                      <a:pt x="203" y="52"/>
                      <a:pt x="208" y="62"/>
                      <a:pt x="222" y="62"/>
                    </a:cubicBezTo>
                    <a:cubicBezTo>
                      <a:pt x="233" y="62"/>
                      <a:pt x="249" y="53"/>
                      <a:pt x="249" y="33"/>
                    </a:cubicBezTo>
                    <a:cubicBezTo>
                      <a:pt x="249" y="7"/>
                      <a:pt x="219" y="0"/>
                      <a:pt x="202" y="0"/>
                    </a:cubicBezTo>
                    <a:cubicBezTo>
                      <a:pt x="173" y="0"/>
                      <a:pt x="156" y="26"/>
                      <a:pt x="150" y="38"/>
                    </a:cubicBezTo>
                    <a:cubicBezTo>
                      <a:pt x="137" y="5"/>
                      <a:pt x="110" y="0"/>
                      <a:pt x="96" y="0"/>
                    </a:cubicBezTo>
                    <a:cubicBezTo>
                      <a:pt x="44" y="0"/>
                      <a:pt x="15" y="64"/>
                      <a:pt x="15" y="77"/>
                    </a:cubicBezTo>
                    <a:cubicBezTo>
                      <a:pt x="15" y="82"/>
                      <a:pt x="20" y="82"/>
                      <a:pt x="21" y="82"/>
                    </a:cubicBezTo>
                    <a:cubicBezTo>
                      <a:pt x="25" y="82"/>
                      <a:pt x="27" y="81"/>
                      <a:pt x="28" y="76"/>
                    </a:cubicBezTo>
                    <a:cubicBezTo>
                      <a:pt x="45" y="23"/>
                      <a:pt x="78" y="11"/>
                      <a:pt x="95" y="11"/>
                    </a:cubicBezTo>
                    <a:cubicBezTo>
                      <a:pt x="104" y="11"/>
                      <a:pt x="122" y="15"/>
                      <a:pt x="122" y="44"/>
                    </a:cubicBezTo>
                    <a:cubicBezTo>
                      <a:pt x="122" y="60"/>
                      <a:pt x="113" y="93"/>
                      <a:pt x="95" y="163"/>
                    </a:cubicBezTo>
                    <a:cubicBezTo>
                      <a:pt x="87" y="194"/>
                      <a:pt x="69" y="215"/>
                      <a:pt x="47" y="215"/>
                    </a:cubicBezTo>
                    <a:cubicBezTo>
                      <a:pt x="44" y="215"/>
                      <a:pt x="33" y="215"/>
                      <a:pt x="22" y="209"/>
                    </a:cubicBezTo>
                    <a:cubicBezTo>
                      <a:pt x="35" y="206"/>
                      <a:pt x="46" y="196"/>
                      <a:pt x="46" y="182"/>
                    </a:cubicBezTo>
                    <a:cubicBezTo>
                      <a:pt x="46" y="168"/>
                      <a:pt x="35" y="164"/>
                      <a:pt x="27" y="164"/>
                    </a:cubicBezTo>
                    <a:cubicBezTo>
                      <a:pt x="12" y="164"/>
                      <a:pt x="0" y="177"/>
                      <a:pt x="0" y="193"/>
                    </a:cubicBezTo>
                    <a:cubicBezTo>
                      <a:pt x="0" y="216"/>
                      <a:pt x="25" y="226"/>
                      <a:pt x="47" y="226"/>
                    </a:cubicBezTo>
                    <a:cubicBezTo>
                      <a:pt x="80" y="226"/>
                      <a:pt x="98" y="191"/>
                      <a:pt x="99" y="188"/>
                    </a:cubicBezTo>
                    <a:cubicBezTo>
                      <a:pt x="105" y="207"/>
                      <a:pt x="123" y="226"/>
                      <a:pt x="153" y="226"/>
                    </a:cubicBezTo>
                    <a:cubicBezTo>
                      <a:pt x="205" y="226"/>
                      <a:pt x="233" y="162"/>
                      <a:pt x="233" y="149"/>
                    </a:cubicBezTo>
                    <a:cubicBezTo>
                      <a:pt x="233" y="144"/>
                      <a:pt x="229" y="144"/>
                      <a:pt x="227" y="144"/>
                    </a:cubicBezTo>
                    <a:cubicBezTo>
                      <a:pt x="223" y="144"/>
                      <a:pt x="222" y="146"/>
                      <a:pt x="221" y="150"/>
                    </a:cubicBezTo>
                    <a:cubicBezTo>
                      <a:pt x="204" y="203"/>
                      <a:pt x="170" y="215"/>
                      <a:pt x="154" y="215"/>
                    </a:cubicBezTo>
                    <a:cubicBezTo>
                      <a:pt x="135" y="215"/>
                      <a:pt x="127" y="199"/>
                      <a:pt x="127" y="182"/>
                    </a:cubicBezTo>
                    <a:cubicBezTo>
                      <a:pt x="127" y="171"/>
                      <a:pt x="130"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40"/>
              <p:cNvSpPr>
                <a:spLocks noEditPoints="1"/>
              </p:cNvSpPr>
              <p:nvPr>
                <p:custDataLst>
                  <p:tags r:id="rId14"/>
                </p:custDataLst>
              </p:nvPr>
            </p:nvSpPr>
            <p:spPr bwMode="auto">
              <a:xfrm>
                <a:off x="2660658" y="2570163"/>
                <a:ext cx="44450" cy="112713"/>
              </a:xfrm>
              <a:custGeom>
                <a:avLst/>
                <a:gdLst>
                  <a:gd name="T0" fmla="*/ 97 w 106"/>
                  <a:gd name="T1" fmla="*/ 13 h 235"/>
                  <a:gd name="T2" fmla="*/ 83 w 106"/>
                  <a:gd name="T3" fmla="*/ 0 h 235"/>
                  <a:gd name="T4" fmla="*/ 63 w 106"/>
                  <a:gd name="T5" fmla="*/ 19 h 235"/>
                  <a:gd name="T6" fmla="*/ 77 w 106"/>
                  <a:gd name="T7" fmla="*/ 32 h 235"/>
                  <a:gd name="T8" fmla="*/ 97 w 106"/>
                  <a:gd name="T9" fmla="*/ 13 h 235"/>
                  <a:gd name="T10" fmla="*/ 25 w 106"/>
                  <a:gd name="T11" fmla="*/ 191 h 235"/>
                  <a:gd name="T12" fmla="*/ 22 w 106"/>
                  <a:gd name="T13" fmla="*/ 205 h 235"/>
                  <a:gd name="T14" fmla="*/ 56 w 106"/>
                  <a:gd name="T15" fmla="*/ 235 h 235"/>
                  <a:gd name="T16" fmla="*/ 106 w 106"/>
                  <a:gd name="T17" fmla="*/ 182 h 235"/>
                  <a:gd name="T18" fmla="*/ 100 w 106"/>
                  <a:gd name="T19" fmla="*/ 177 h 235"/>
                  <a:gd name="T20" fmla="*/ 94 w 106"/>
                  <a:gd name="T21" fmla="*/ 183 h 235"/>
                  <a:gd name="T22" fmla="*/ 57 w 106"/>
                  <a:gd name="T23" fmla="*/ 225 h 235"/>
                  <a:gd name="T24" fmla="*/ 48 w 106"/>
                  <a:gd name="T25" fmla="*/ 213 h 235"/>
                  <a:gd name="T26" fmla="*/ 53 w 106"/>
                  <a:gd name="T27" fmla="*/ 191 h 235"/>
                  <a:gd name="T28" fmla="*/ 65 w 106"/>
                  <a:gd name="T29" fmla="*/ 163 h 235"/>
                  <a:gd name="T30" fmla="*/ 82 w 106"/>
                  <a:gd name="T31" fmla="*/ 118 h 235"/>
                  <a:gd name="T32" fmla="*/ 84 w 106"/>
                  <a:gd name="T33" fmla="*/ 107 h 235"/>
                  <a:gd name="T34" fmla="*/ 51 w 106"/>
                  <a:gd name="T35" fmla="*/ 77 h 235"/>
                  <a:gd name="T36" fmla="*/ 0 w 106"/>
                  <a:gd name="T37" fmla="*/ 131 h 235"/>
                  <a:gd name="T38" fmla="*/ 6 w 106"/>
                  <a:gd name="T39" fmla="*/ 135 h 235"/>
                  <a:gd name="T40" fmla="*/ 12 w 106"/>
                  <a:gd name="T41" fmla="*/ 130 h 235"/>
                  <a:gd name="T42" fmla="*/ 50 w 106"/>
                  <a:gd name="T43" fmla="*/ 87 h 235"/>
                  <a:gd name="T44" fmla="*/ 58 w 106"/>
                  <a:gd name="T45" fmla="*/ 99 h 235"/>
                  <a:gd name="T46" fmla="*/ 47 w 106"/>
                  <a:gd name="T47" fmla="*/ 134 h 235"/>
                  <a:gd name="T48" fmla="*/ 25 w 106"/>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3"/>
                    </a:moveTo>
                    <a:cubicBezTo>
                      <a:pt x="97" y="7"/>
                      <a:pt x="93" y="0"/>
                      <a:pt x="83" y="0"/>
                    </a:cubicBezTo>
                    <a:cubicBezTo>
                      <a:pt x="73" y="0"/>
                      <a:pt x="63" y="9"/>
                      <a:pt x="63" y="19"/>
                    </a:cubicBezTo>
                    <a:cubicBezTo>
                      <a:pt x="63" y="25"/>
                      <a:pt x="68" y="32"/>
                      <a:pt x="77" y="32"/>
                    </a:cubicBezTo>
                    <a:cubicBezTo>
                      <a:pt x="87" y="32"/>
                      <a:pt x="97" y="22"/>
                      <a:pt x="97" y="13"/>
                    </a:cubicBezTo>
                    <a:close/>
                    <a:moveTo>
                      <a:pt x="25" y="191"/>
                    </a:moveTo>
                    <a:cubicBezTo>
                      <a:pt x="24" y="195"/>
                      <a:pt x="22" y="199"/>
                      <a:pt x="22" y="205"/>
                    </a:cubicBezTo>
                    <a:cubicBezTo>
                      <a:pt x="22" y="222"/>
                      <a:pt x="36" y="235"/>
                      <a:pt x="56" y="235"/>
                    </a:cubicBezTo>
                    <a:cubicBezTo>
                      <a:pt x="90" y="235"/>
                      <a:pt x="106" y="187"/>
                      <a:pt x="106" y="182"/>
                    </a:cubicBezTo>
                    <a:cubicBezTo>
                      <a:pt x="106" y="177"/>
                      <a:pt x="101" y="177"/>
                      <a:pt x="100" y="177"/>
                    </a:cubicBezTo>
                    <a:cubicBezTo>
                      <a:pt x="95" y="177"/>
                      <a:pt x="95" y="179"/>
                      <a:pt x="94" y="183"/>
                    </a:cubicBezTo>
                    <a:cubicBezTo>
                      <a:pt x="86" y="211"/>
                      <a:pt x="70" y="225"/>
                      <a:pt x="57" y="225"/>
                    </a:cubicBezTo>
                    <a:cubicBezTo>
                      <a:pt x="50" y="225"/>
                      <a:pt x="48" y="221"/>
                      <a:pt x="48" y="213"/>
                    </a:cubicBezTo>
                    <a:cubicBezTo>
                      <a:pt x="48" y="205"/>
                      <a:pt x="50" y="198"/>
                      <a:pt x="53" y="191"/>
                    </a:cubicBezTo>
                    <a:cubicBezTo>
                      <a:pt x="57" y="181"/>
                      <a:pt x="61" y="172"/>
                      <a:pt x="65" y="163"/>
                    </a:cubicBezTo>
                    <a:cubicBezTo>
                      <a:pt x="68" y="154"/>
                      <a:pt x="80" y="122"/>
                      <a:pt x="82" y="118"/>
                    </a:cubicBezTo>
                    <a:cubicBezTo>
                      <a:pt x="83" y="115"/>
                      <a:pt x="84" y="111"/>
                      <a:pt x="84" y="107"/>
                    </a:cubicBezTo>
                    <a:cubicBezTo>
                      <a:pt x="84" y="91"/>
                      <a:pt x="70" y="77"/>
                      <a:pt x="51" y="77"/>
                    </a:cubicBezTo>
                    <a:cubicBezTo>
                      <a:pt x="16" y="77"/>
                      <a:pt x="0" y="125"/>
                      <a:pt x="0" y="131"/>
                    </a:cubicBezTo>
                    <a:cubicBezTo>
                      <a:pt x="0" y="135"/>
                      <a:pt x="5" y="135"/>
                      <a:pt x="6" y="135"/>
                    </a:cubicBezTo>
                    <a:cubicBezTo>
                      <a:pt x="11" y="135"/>
                      <a:pt x="11" y="134"/>
                      <a:pt x="12" y="130"/>
                    </a:cubicBezTo>
                    <a:cubicBezTo>
                      <a:pt x="21" y="100"/>
                      <a:pt x="37" y="87"/>
                      <a:pt x="50" y="87"/>
                    </a:cubicBezTo>
                    <a:cubicBezTo>
                      <a:pt x="55" y="87"/>
                      <a:pt x="58" y="90"/>
                      <a:pt x="58" y="99"/>
                    </a:cubicBezTo>
                    <a:cubicBezTo>
                      <a:pt x="58" y="107"/>
                      <a:pt x="56" y="113"/>
                      <a:pt x="47" y="134"/>
                    </a:cubicBezTo>
                    <a:lnTo>
                      <a:pt x="25"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4" name="Group 193" descr="\documentclass{article}&#10;\usepackage{amsmath}&#10;\pagestyle{empty}&#10;\begin{document}&#10;\begin{math}&#10;\sum\limits_i x_i&#10;\end{math}&#10;\end{document}" title="IguanaTex Vector Display"/>
            <p:cNvGrpSpPr>
              <a:grpSpLocks noChangeAspect="1"/>
            </p:cNvGrpSpPr>
            <p:nvPr>
              <p:custDataLst>
                <p:tags r:id="rId2"/>
              </p:custDataLst>
            </p:nvPr>
          </p:nvGrpSpPr>
          <p:grpSpPr>
            <a:xfrm>
              <a:off x="8620327" y="4637694"/>
              <a:ext cx="361951" cy="336551"/>
              <a:chOff x="2540000" y="2540000"/>
              <a:chExt cx="361951" cy="336551"/>
            </a:xfrm>
          </p:grpSpPr>
          <p:sp>
            <p:nvSpPr>
              <p:cNvPr id="189" name="Freeform 147 1"/>
              <p:cNvSpPr>
                <a:spLocks/>
              </p:cNvSpPr>
              <p:nvPr>
                <p:custDataLst>
                  <p:tags r:id="rId9"/>
                </p:custDataLst>
              </p:nvPr>
            </p:nvSpPr>
            <p:spPr bwMode="auto">
              <a:xfrm>
                <a:off x="2540000" y="2540000"/>
                <a:ext cx="171450" cy="206375"/>
              </a:xfrm>
              <a:custGeom>
                <a:avLst/>
                <a:gdLst>
                  <a:gd name="T0" fmla="*/ 182 w 470"/>
                  <a:gd name="T1" fmla="*/ 267 h 499"/>
                  <a:gd name="T2" fmla="*/ 5 w 470"/>
                  <a:gd name="T3" fmla="*/ 486 h 499"/>
                  <a:gd name="T4" fmla="*/ 0 w 470"/>
                  <a:gd name="T5" fmla="*/ 494 h 499"/>
                  <a:gd name="T6" fmla="*/ 14 w 470"/>
                  <a:gd name="T7" fmla="*/ 499 h 499"/>
                  <a:gd name="T8" fmla="*/ 427 w 470"/>
                  <a:gd name="T9" fmla="*/ 499 h 499"/>
                  <a:gd name="T10" fmla="*/ 470 w 470"/>
                  <a:gd name="T11" fmla="*/ 375 h 499"/>
                  <a:gd name="T12" fmla="*/ 458 w 470"/>
                  <a:gd name="T13" fmla="*/ 375 h 499"/>
                  <a:gd name="T14" fmla="*/ 370 w 470"/>
                  <a:gd name="T15" fmla="*/ 457 h 499"/>
                  <a:gd name="T16" fmla="*/ 254 w 470"/>
                  <a:gd name="T17" fmla="*/ 472 h 499"/>
                  <a:gd name="T18" fmla="*/ 42 w 470"/>
                  <a:gd name="T19" fmla="*/ 472 h 499"/>
                  <a:gd name="T20" fmla="*/ 215 w 470"/>
                  <a:gd name="T21" fmla="*/ 258 h 499"/>
                  <a:gd name="T22" fmla="*/ 219 w 470"/>
                  <a:gd name="T23" fmla="*/ 250 h 499"/>
                  <a:gd name="T24" fmla="*/ 216 w 470"/>
                  <a:gd name="T25" fmla="*/ 243 h 499"/>
                  <a:gd name="T26" fmla="*/ 54 w 470"/>
                  <a:gd name="T27" fmla="*/ 20 h 499"/>
                  <a:gd name="T28" fmla="*/ 251 w 470"/>
                  <a:gd name="T29" fmla="*/ 20 h 499"/>
                  <a:gd name="T30" fmla="*/ 458 w 470"/>
                  <a:gd name="T31" fmla="*/ 117 h 499"/>
                  <a:gd name="T32" fmla="*/ 470 w 470"/>
                  <a:gd name="T33" fmla="*/ 117 h 499"/>
                  <a:gd name="T34" fmla="*/ 427 w 470"/>
                  <a:gd name="T35" fmla="*/ 0 h 499"/>
                  <a:gd name="T36" fmla="*/ 14 w 470"/>
                  <a:gd name="T37" fmla="*/ 0 h 499"/>
                  <a:gd name="T38" fmla="*/ 0 w 470"/>
                  <a:gd name="T39" fmla="*/ 16 h 499"/>
                  <a:gd name="T40" fmla="*/ 182 w 470"/>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9">
                    <a:moveTo>
                      <a:pt x="182" y="267"/>
                    </a:moveTo>
                    <a:lnTo>
                      <a:pt x="5" y="486"/>
                    </a:lnTo>
                    <a:cubicBezTo>
                      <a:pt x="1" y="491"/>
                      <a:pt x="0" y="492"/>
                      <a:pt x="0" y="494"/>
                    </a:cubicBezTo>
                    <a:cubicBezTo>
                      <a:pt x="0" y="499"/>
                      <a:pt x="5" y="499"/>
                      <a:pt x="14" y="499"/>
                    </a:cubicBezTo>
                    <a:lnTo>
                      <a:pt x="427" y="499"/>
                    </a:lnTo>
                    <a:lnTo>
                      <a:pt x="470" y="375"/>
                    </a:lnTo>
                    <a:lnTo>
                      <a:pt x="458" y="375"/>
                    </a:lnTo>
                    <a:cubicBezTo>
                      <a:pt x="445" y="412"/>
                      <a:pt x="412" y="443"/>
                      <a:pt x="370" y="457"/>
                    </a:cubicBezTo>
                    <a:cubicBezTo>
                      <a:pt x="362" y="460"/>
                      <a:pt x="327" y="472"/>
                      <a:pt x="254" y="472"/>
                    </a:cubicBezTo>
                    <a:lnTo>
                      <a:pt x="42" y="472"/>
                    </a:lnTo>
                    <a:lnTo>
                      <a:pt x="215" y="258"/>
                    </a:lnTo>
                    <a:cubicBezTo>
                      <a:pt x="218" y="253"/>
                      <a:pt x="219" y="252"/>
                      <a:pt x="219" y="250"/>
                    </a:cubicBezTo>
                    <a:cubicBezTo>
                      <a:pt x="219" y="248"/>
                      <a:pt x="219" y="247"/>
                      <a:pt x="216" y="243"/>
                    </a:cubicBezTo>
                    <a:lnTo>
                      <a:pt x="54" y="20"/>
                    </a:lnTo>
                    <a:lnTo>
                      <a:pt x="251" y="20"/>
                    </a:lnTo>
                    <a:cubicBezTo>
                      <a:pt x="308" y="20"/>
                      <a:pt x="423" y="24"/>
                      <a:pt x="458" y="117"/>
                    </a:cubicBezTo>
                    <a:lnTo>
                      <a:pt x="470" y="117"/>
                    </a:lnTo>
                    <a:lnTo>
                      <a:pt x="427"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48 1"/>
              <p:cNvSpPr>
                <a:spLocks noEditPoints="1"/>
              </p:cNvSpPr>
              <p:nvPr>
                <p:custDataLst>
                  <p:tags r:id="rId10"/>
                </p:custDataLst>
              </p:nvPr>
            </p:nvSpPr>
            <p:spPr bwMode="auto">
              <a:xfrm>
                <a:off x="2606675" y="2779713"/>
                <a:ext cx="38100" cy="96838"/>
              </a:xfrm>
              <a:custGeom>
                <a:avLst/>
                <a:gdLst>
                  <a:gd name="T0" fmla="*/ 96 w 106"/>
                  <a:gd name="T1" fmla="*/ 14 h 235"/>
                  <a:gd name="T2" fmla="*/ 83 w 106"/>
                  <a:gd name="T3" fmla="*/ 0 h 235"/>
                  <a:gd name="T4" fmla="*/ 63 w 106"/>
                  <a:gd name="T5" fmla="*/ 19 h 235"/>
                  <a:gd name="T6" fmla="*/ 77 w 106"/>
                  <a:gd name="T7" fmla="*/ 33 h 235"/>
                  <a:gd name="T8" fmla="*/ 96 w 106"/>
                  <a:gd name="T9" fmla="*/ 14 h 235"/>
                  <a:gd name="T10" fmla="*/ 25 w 106"/>
                  <a:gd name="T11" fmla="*/ 191 h 235"/>
                  <a:gd name="T12" fmla="*/ 22 w 106"/>
                  <a:gd name="T13" fmla="*/ 205 h 235"/>
                  <a:gd name="T14" fmla="*/ 55 w 106"/>
                  <a:gd name="T15" fmla="*/ 235 h 235"/>
                  <a:gd name="T16" fmla="*/ 106 w 106"/>
                  <a:gd name="T17" fmla="*/ 182 h 235"/>
                  <a:gd name="T18" fmla="*/ 100 w 106"/>
                  <a:gd name="T19" fmla="*/ 177 h 235"/>
                  <a:gd name="T20" fmla="*/ 93 w 106"/>
                  <a:gd name="T21" fmla="*/ 183 h 235"/>
                  <a:gd name="T22" fmla="*/ 56 w 106"/>
                  <a:gd name="T23" fmla="*/ 225 h 235"/>
                  <a:gd name="T24" fmla="*/ 48 w 106"/>
                  <a:gd name="T25" fmla="*/ 213 h 235"/>
                  <a:gd name="T26" fmla="*/ 53 w 106"/>
                  <a:gd name="T27" fmla="*/ 191 h 235"/>
                  <a:gd name="T28" fmla="*/ 64 w 106"/>
                  <a:gd name="T29" fmla="*/ 163 h 235"/>
                  <a:gd name="T30" fmla="*/ 81 w 106"/>
                  <a:gd name="T31" fmla="*/ 119 h 235"/>
                  <a:gd name="T32" fmla="*/ 84 w 106"/>
                  <a:gd name="T33" fmla="*/ 107 h 235"/>
                  <a:gd name="T34" fmla="*/ 50 w 106"/>
                  <a:gd name="T35" fmla="*/ 78 h 235"/>
                  <a:gd name="T36" fmla="*/ 0 w 106"/>
                  <a:gd name="T37" fmla="*/ 131 h 235"/>
                  <a:gd name="T38" fmla="*/ 6 w 106"/>
                  <a:gd name="T39" fmla="*/ 136 h 235"/>
                  <a:gd name="T40" fmla="*/ 12 w 106"/>
                  <a:gd name="T41" fmla="*/ 130 h 235"/>
                  <a:gd name="T42" fmla="*/ 49 w 106"/>
                  <a:gd name="T43" fmla="*/ 88 h 235"/>
                  <a:gd name="T44" fmla="*/ 58 w 106"/>
                  <a:gd name="T45" fmla="*/ 100 h 235"/>
                  <a:gd name="T46" fmla="*/ 47 w 106"/>
                  <a:gd name="T47" fmla="*/ 135 h 235"/>
                  <a:gd name="T48" fmla="*/ 25 w 106"/>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6" y="14"/>
                    </a:moveTo>
                    <a:cubicBezTo>
                      <a:pt x="96" y="8"/>
                      <a:pt x="92" y="0"/>
                      <a:pt x="83" y="0"/>
                    </a:cubicBezTo>
                    <a:cubicBezTo>
                      <a:pt x="73" y="0"/>
                      <a:pt x="63" y="9"/>
                      <a:pt x="63" y="19"/>
                    </a:cubicBezTo>
                    <a:cubicBezTo>
                      <a:pt x="63" y="25"/>
                      <a:pt x="68" y="33"/>
                      <a:pt x="77" y="33"/>
                    </a:cubicBezTo>
                    <a:cubicBezTo>
                      <a:pt x="87" y="33"/>
                      <a:pt x="96" y="23"/>
                      <a:pt x="96" y="14"/>
                    </a:cubicBezTo>
                    <a:close/>
                    <a:moveTo>
                      <a:pt x="25" y="191"/>
                    </a:moveTo>
                    <a:cubicBezTo>
                      <a:pt x="24" y="195"/>
                      <a:pt x="22" y="199"/>
                      <a:pt x="22" y="205"/>
                    </a:cubicBezTo>
                    <a:cubicBezTo>
                      <a:pt x="22" y="222"/>
                      <a:pt x="36" y="235"/>
                      <a:pt x="55" y="235"/>
                    </a:cubicBezTo>
                    <a:cubicBezTo>
                      <a:pt x="90" y="235"/>
                      <a:pt x="106" y="187"/>
                      <a:pt x="106" y="182"/>
                    </a:cubicBezTo>
                    <a:cubicBezTo>
                      <a:pt x="106" y="177"/>
                      <a:pt x="101" y="177"/>
                      <a:pt x="100" y="177"/>
                    </a:cubicBezTo>
                    <a:cubicBezTo>
                      <a:pt x="95" y="177"/>
                      <a:pt x="95" y="179"/>
                      <a:pt x="93" y="183"/>
                    </a:cubicBezTo>
                    <a:cubicBezTo>
                      <a:pt x="85" y="211"/>
                      <a:pt x="70" y="225"/>
                      <a:pt x="56" y="225"/>
                    </a:cubicBezTo>
                    <a:cubicBezTo>
                      <a:pt x="49" y="225"/>
                      <a:pt x="48" y="221"/>
                      <a:pt x="48" y="213"/>
                    </a:cubicBezTo>
                    <a:cubicBezTo>
                      <a:pt x="48" y="205"/>
                      <a:pt x="50" y="198"/>
                      <a:pt x="53" y="191"/>
                    </a:cubicBezTo>
                    <a:cubicBezTo>
                      <a:pt x="57" y="181"/>
                      <a:pt x="61" y="172"/>
                      <a:pt x="64" y="163"/>
                    </a:cubicBezTo>
                    <a:cubicBezTo>
                      <a:pt x="68" y="154"/>
                      <a:pt x="80" y="123"/>
                      <a:pt x="81" y="119"/>
                    </a:cubicBezTo>
                    <a:cubicBezTo>
                      <a:pt x="83" y="115"/>
                      <a:pt x="84" y="111"/>
                      <a:pt x="84" y="107"/>
                    </a:cubicBezTo>
                    <a:cubicBezTo>
                      <a:pt x="84" y="91"/>
                      <a:pt x="70" y="78"/>
                      <a:pt x="50" y="78"/>
                    </a:cubicBezTo>
                    <a:cubicBezTo>
                      <a:pt x="16" y="78"/>
                      <a:pt x="0" y="125"/>
                      <a:pt x="0" y="131"/>
                    </a:cubicBezTo>
                    <a:cubicBezTo>
                      <a:pt x="0" y="136"/>
                      <a:pt x="5" y="136"/>
                      <a:pt x="6" y="136"/>
                    </a:cubicBezTo>
                    <a:cubicBezTo>
                      <a:pt x="11" y="136"/>
                      <a:pt x="11" y="134"/>
                      <a:pt x="12" y="130"/>
                    </a:cubicBezTo>
                    <a:cubicBezTo>
                      <a:pt x="21" y="100"/>
                      <a:pt x="36" y="88"/>
                      <a:pt x="49" y="88"/>
                    </a:cubicBezTo>
                    <a:cubicBezTo>
                      <a:pt x="55" y="88"/>
                      <a:pt x="58" y="90"/>
                      <a:pt x="58" y="100"/>
                    </a:cubicBezTo>
                    <a:cubicBezTo>
                      <a:pt x="58" y="108"/>
                      <a:pt x="56" y="113"/>
                      <a:pt x="47" y="135"/>
                    </a:cubicBezTo>
                    <a:lnTo>
                      <a:pt x="25"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49 1"/>
              <p:cNvSpPr>
                <a:spLocks/>
              </p:cNvSpPr>
              <p:nvPr>
                <p:custDataLst>
                  <p:tags r:id="rId11"/>
                </p:custDataLst>
              </p:nvPr>
            </p:nvSpPr>
            <p:spPr bwMode="auto">
              <a:xfrm>
                <a:off x="2757488" y="2603500"/>
                <a:ext cx="92075" cy="92075"/>
              </a:xfrm>
              <a:custGeom>
                <a:avLst/>
                <a:gdLst>
                  <a:gd name="T0" fmla="*/ 152 w 248"/>
                  <a:gd name="T1" fmla="*/ 70 h 226"/>
                  <a:gd name="T2" fmla="*/ 201 w 248"/>
                  <a:gd name="T3" fmla="*/ 11 h 226"/>
                  <a:gd name="T4" fmla="*/ 226 w 248"/>
                  <a:gd name="T5" fmla="*/ 18 h 226"/>
                  <a:gd name="T6" fmla="*/ 202 w 248"/>
                  <a:gd name="T7" fmla="*/ 45 h 226"/>
                  <a:gd name="T8" fmla="*/ 221 w 248"/>
                  <a:gd name="T9" fmla="*/ 62 h 226"/>
                  <a:gd name="T10" fmla="*/ 248 w 248"/>
                  <a:gd name="T11" fmla="*/ 33 h 226"/>
                  <a:gd name="T12" fmla="*/ 202 w 248"/>
                  <a:gd name="T13" fmla="*/ 0 h 226"/>
                  <a:gd name="T14" fmla="*/ 149 w 248"/>
                  <a:gd name="T15" fmla="*/ 38 h 226"/>
                  <a:gd name="T16" fmla="*/ 95 w 248"/>
                  <a:gd name="T17" fmla="*/ 0 h 226"/>
                  <a:gd name="T18" fmla="*/ 15 w 248"/>
                  <a:gd name="T19" fmla="*/ 77 h 226"/>
                  <a:gd name="T20" fmla="*/ 21 w 248"/>
                  <a:gd name="T21" fmla="*/ 82 h 226"/>
                  <a:gd name="T22" fmla="*/ 27 w 248"/>
                  <a:gd name="T23" fmla="*/ 77 h 226"/>
                  <a:gd name="T24" fmla="*/ 94 w 248"/>
                  <a:gd name="T25" fmla="*/ 11 h 226"/>
                  <a:gd name="T26" fmla="*/ 121 w 248"/>
                  <a:gd name="T27" fmla="*/ 45 h 226"/>
                  <a:gd name="T28" fmla="*/ 94 w 248"/>
                  <a:gd name="T29" fmla="*/ 164 h 226"/>
                  <a:gd name="T30" fmla="*/ 47 w 248"/>
                  <a:gd name="T31" fmla="*/ 216 h 226"/>
                  <a:gd name="T32" fmla="*/ 22 w 248"/>
                  <a:gd name="T33" fmla="*/ 209 h 226"/>
                  <a:gd name="T34" fmla="*/ 45 w 248"/>
                  <a:gd name="T35" fmla="*/ 182 h 226"/>
                  <a:gd name="T36" fmla="*/ 27 w 248"/>
                  <a:gd name="T37" fmla="*/ 165 h 226"/>
                  <a:gd name="T38" fmla="*/ 0 w 248"/>
                  <a:gd name="T39" fmla="*/ 194 h 226"/>
                  <a:gd name="T40" fmla="*/ 46 w 248"/>
                  <a:gd name="T41" fmla="*/ 226 h 226"/>
                  <a:gd name="T42" fmla="*/ 99 w 248"/>
                  <a:gd name="T43" fmla="*/ 189 h 226"/>
                  <a:gd name="T44" fmla="*/ 153 w 248"/>
                  <a:gd name="T45" fmla="*/ 226 h 226"/>
                  <a:gd name="T46" fmla="*/ 232 w 248"/>
                  <a:gd name="T47" fmla="*/ 150 h 226"/>
                  <a:gd name="T48" fmla="*/ 226 w 248"/>
                  <a:gd name="T49" fmla="*/ 145 h 226"/>
                  <a:gd name="T50" fmla="*/ 220 w 248"/>
                  <a:gd name="T51" fmla="*/ 150 h 226"/>
                  <a:gd name="T52" fmla="*/ 154 w 248"/>
                  <a:gd name="T53" fmla="*/ 216 h 226"/>
                  <a:gd name="T54" fmla="*/ 126 w 248"/>
                  <a:gd name="T55" fmla="*/ 183 h 226"/>
                  <a:gd name="T56" fmla="*/ 135 w 248"/>
                  <a:gd name="T57" fmla="*/ 139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8"/>
                    </a:cubicBezTo>
                    <a:cubicBezTo>
                      <a:pt x="212" y="20"/>
                      <a:pt x="202" y="33"/>
                      <a:pt x="202" y="45"/>
                    </a:cubicBezTo>
                    <a:cubicBezTo>
                      <a:pt x="202" y="53"/>
                      <a:pt x="208" y="62"/>
                      <a:pt x="221" y="62"/>
                    </a:cubicBezTo>
                    <a:cubicBezTo>
                      <a:pt x="232" y="62"/>
                      <a:pt x="248" y="53"/>
                      <a:pt x="248" y="33"/>
                    </a:cubicBezTo>
                    <a:cubicBezTo>
                      <a:pt x="248" y="7"/>
                      <a:pt x="219" y="0"/>
                      <a:pt x="202" y="0"/>
                    </a:cubicBezTo>
                    <a:cubicBezTo>
                      <a:pt x="173" y="0"/>
                      <a:pt x="155" y="27"/>
                      <a:pt x="149" y="38"/>
                    </a:cubicBezTo>
                    <a:cubicBezTo>
                      <a:pt x="137" y="5"/>
                      <a:pt x="110" y="0"/>
                      <a:pt x="95" y="0"/>
                    </a:cubicBezTo>
                    <a:cubicBezTo>
                      <a:pt x="43" y="0"/>
                      <a:pt x="15" y="65"/>
                      <a:pt x="15" y="77"/>
                    </a:cubicBezTo>
                    <a:cubicBezTo>
                      <a:pt x="15" y="82"/>
                      <a:pt x="20" y="82"/>
                      <a:pt x="21" y="82"/>
                    </a:cubicBezTo>
                    <a:cubicBezTo>
                      <a:pt x="25" y="82"/>
                      <a:pt x="26" y="81"/>
                      <a:pt x="27" y="77"/>
                    </a:cubicBezTo>
                    <a:cubicBezTo>
                      <a:pt x="44" y="24"/>
                      <a:pt x="77" y="11"/>
                      <a:pt x="94" y="11"/>
                    </a:cubicBezTo>
                    <a:cubicBezTo>
                      <a:pt x="104" y="11"/>
                      <a:pt x="121" y="16"/>
                      <a:pt x="121" y="45"/>
                    </a:cubicBezTo>
                    <a:cubicBezTo>
                      <a:pt x="121" y="60"/>
                      <a:pt x="113" y="94"/>
                      <a:pt x="94" y="164"/>
                    </a:cubicBezTo>
                    <a:cubicBezTo>
                      <a:pt x="86" y="195"/>
                      <a:pt x="69" y="216"/>
                      <a:pt x="47" y="216"/>
                    </a:cubicBezTo>
                    <a:cubicBezTo>
                      <a:pt x="44" y="216"/>
                      <a:pt x="32" y="216"/>
                      <a:pt x="22" y="209"/>
                    </a:cubicBezTo>
                    <a:cubicBezTo>
                      <a:pt x="34" y="207"/>
                      <a:pt x="45" y="196"/>
                      <a:pt x="45" y="182"/>
                    </a:cubicBezTo>
                    <a:cubicBezTo>
                      <a:pt x="45" y="169"/>
                      <a:pt x="34" y="165"/>
                      <a:pt x="27" y="165"/>
                    </a:cubicBezTo>
                    <a:cubicBezTo>
                      <a:pt x="12" y="165"/>
                      <a:pt x="0" y="178"/>
                      <a:pt x="0" y="194"/>
                    </a:cubicBezTo>
                    <a:cubicBezTo>
                      <a:pt x="0" y="217"/>
                      <a:pt x="24" y="226"/>
                      <a:pt x="46" y="226"/>
                    </a:cubicBezTo>
                    <a:cubicBezTo>
                      <a:pt x="79" y="226"/>
                      <a:pt x="97" y="192"/>
                      <a:pt x="99" y="189"/>
                    </a:cubicBezTo>
                    <a:cubicBezTo>
                      <a:pt x="105" y="207"/>
                      <a:pt x="123" y="226"/>
                      <a:pt x="153" y="226"/>
                    </a:cubicBezTo>
                    <a:cubicBezTo>
                      <a:pt x="204" y="226"/>
                      <a:pt x="232" y="162"/>
                      <a:pt x="232" y="150"/>
                    </a:cubicBezTo>
                    <a:cubicBezTo>
                      <a:pt x="232" y="145"/>
                      <a:pt x="228" y="145"/>
                      <a:pt x="226" y="145"/>
                    </a:cubicBezTo>
                    <a:cubicBezTo>
                      <a:pt x="222" y="145"/>
                      <a:pt x="221" y="147"/>
                      <a:pt x="220" y="150"/>
                    </a:cubicBezTo>
                    <a:cubicBezTo>
                      <a:pt x="204" y="204"/>
                      <a:pt x="170" y="216"/>
                      <a:pt x="154" y="216"/>
                    </a:cubicBezTo>
                    <a:cubicBezTo>
                      <a:pt x="134" y="216"/>
                      <a:pt x="126" y="200"/>
                      <a:pt x="126" y="183"/>
                    </a:cubicBezTo>
                    <a:cubicBezTo>
                      <a:pt x="126" y="172"/>
                      <a:pt x="129" y="161"/>
                      <a:pt x="135" y="139"/>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50 1"/>
              <p:cNvSpPr>
                <a:spLocks noEditPoints="1"/>
              </p:cNvSpPr>
              <p:nvPr>
                <p:custDataLst>
                  <p:tags r:id="rId12"/>
                </p:custDataLst>
              </p:nvPr>
            </p:nvSpPr>
            <p:spPr bwMode="auto">
              <a:xfrm>
                <a:off x="2862263" y="2630488"/>
                <a:ext cx="39688" cy="95250"/>
              </a:xfrm>
              <a:custGeom>
                <a:avLst/>
                <a:gdLst>
                  <a:gd name="T0" fmla="*/ 97 w 106"/>
                  <a:gd name="T1" fmla="*/ 13 h 234"/>
                  <a:gd name="T2" fmla="*/ 83 w 106"/>
                  <a:gd name="T3" fmla="*/ 0 h 234"/>
                  <a:gd name="T4" fmla="*/ 63 w 106"/>
                  <a:gd name="T5" fmla="*/ 19 h 234"/>
                  <a:gd name="T6" fmla="*/ 77 w 106"/>
                  <a:gd name="T7" fmla="*/ 32 h 234"/>
                  <a:gd name="T8" fmla="*/ 97 w 106"/>
                  <a:gd name="T9" fmla="*/ 13 h 234"/>
                  <a:gd name="T10" fmla="*/ 26 w 106"/>
                  <a:gd name="T11" fmla="*/ 190 h 234"/>
                  <a:gd name="T12" fmla="*/ 23 w 106"/>
                  <a:gd name="T13" fmla="*/ 205 h 234"/>
                  <a:gd name="T14" fmla="*/ 56 w 106"/>
                  <a:gd name="T15" fmla="*/ 234 h 234"/>
                  <a:gd name="T16" fmla="*/ 106 w 106"/>
                  <a:gd name="T17" fmla="*/ 181 h 234"/>
                  <a:gd name="T18" fmla="*/ 100 w 106"/>
                  <a:gd name="T19" fmla="*/ 176 h 234"/>
                  <a:gd name="T20" fmla="*/ 94 w 106"/>
                  <a:gd name="T21" fmla="*/ 182 h 234"/>
                  <a:gd name="T22" fmla="*/ 57 w 106"/>
                  <a:gd name="T23" fmla="*/ 225 h 234"/>
                  <a:gd name="T24" fmla="*/ 48 w 106"/>
                  <a:gd name="T25" fmla="*/ 212 h 234"/>
                  <a:gd name="T26" fmla="*/ 54 w 106"/>
                  <a:gd name="T27" fmla="*/ 190 h 234"/>
                  <a:gd name="T28" fmla="*/ 65 w 106"/>
                  <a:gd name="T29" fmla="*/ 162 h 234"/>
                  <a:gd name="T30" fmla="*/ 82 w 106"/>
                  <a:gd name="T31" fmla="*/ 118 h 234"/>
                  <a:gd name="T32" fmla="*/ 84 w 106"/>
                  <a:gd name="T33" fmla="*/ 107 h 234"/>
                  <a:gd name="T34" fmla="*/ 51 w 106"/>
                  <a:gd name="T35" fmla="*/ 77 h 234"/>
                  <a:gd name="T36" fmla="*/ 0 w 106"/>
                  <a:gd name="T37" fmla="*/ 130 h 234"/>
                  <a:gd name="T38" fmla="*/ 6 w 106"/>
                  <a:gd name="T39" fmla="*/ 135 h 234"/>
                  <a:gd name="T40" fmla="*/ 13 w 106"/>
                  <a:gd name="T41" fmla="*/ 129 h 234"/>
                  <a:gd name="T42" fmla="*/ 50 w 106"/>
                  <a:gd name="T43" fmla="*/ 87 h 234"/>
                  <a:gd name="T44" fmla="*/ 59 w 106"/>
                  <a:gd name="T45" fmla="*/ 99 h 234"/>
                  <a:gd name="T46" fmla="*/ 48 w 106"/>
                  <a:gd name="T47" fmla="*/ 134 h 234"/>
                  <a:gd name="T48" fmla="*/ 26 w 106"/>
                  <a:gd name="T49" fmla="*/ 19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4">
                    <a:moveTo>
                      <a:pt x="97" y="13"/>
                    </a:moveTo>
                    <a:cubicBezTo>
                      <a:pt x="97" y="7"/>
                      <a:pt x="93" y="0"/>
                      <a:pt x="83" y="0"/>
                    </a:cubicBezTo>
                    <a:cubicBezTo>
                      <a:pt x="74" y="0"/>
                      <a:pt x="63" y="9"/>
                      <a:pt x="63" y="19"/>
                    </a:cubicBezTo>
                    <a:cubicBezTo>
                      <a:pt x="63" y="25"/>
                      <a:pt x="68" y="32"/>
                      <a:pt x="77" y="32"/>
                    </a:cubicBezTo>
                    <a:cubicBezTo>
                      <a:pt x="88" y="32"/>
                      <a:pt x="97" y="22"/>
                      <a:pt x="97" y="13"/>
                    </a:cubicBezTo>
                    <a:close/>
                    <a:moveTo>
                      <a:pt x="26" y="190"/>
                    </a:moveTo>
                    <a:cubicBezTo>
                      <a:pt x="24" y="195"/>
                      <a:pt x="23" y="199"/>
                      <a:pt x="23" y="205"/>
                    </a:cubicBezTo>
                    <a:cubicBezTo>
                      <a:pt x="23" y="221"/>
                      <a:pt x="37" y="234"/>
                      <a:pt x="56" y="234"/>
                    </a:cubicBezTo>
                    <a:cubicBezTo>
                      <a:pt x="91" y="234"/>
                      <a:pt x="106" y="186"/>
                      <a:pt x="106" y="181"/>
                    </a:cubicBezTo>
                    <a:cubicBezTo>
                      <a:pt x="106" y="176"/>
                      <a:pt x="101" y="176"/>
                      <a:pt x="100" y="176"/>
                    </a:cubicBezTo>
                    <a:cubicBezTo>
                      <a:pt x="96" y="176"/>
                      <a:pt x="95" y="179"/>
                      <a:pt x="94" y="182"/>
                    </a:cubicBezTo>
                    <a:cubicBezTo>
                      <a:pt x="86" y="210"/>
                      <a:pt x="70" y="225"/>
                      <a:pt x="57" y="225"/>
                    </a:cubicBezTo>
                    <a:cubicBezTo>
                      <a:pt x="50" y="225"/>
                      <a:pt x="48" y="220"/>
                      <a:pt x="48" y="212"/>
                    </a:cubicBezTo>
                    <a:cubicBezTo>
                      <a:pt x="48" y="204"/>
                      <a:pt x="51" y="198"/>
                      <a:pt x="54" y="190"/>
                    </a:cubicBezTo>
                    <a:cubicBezTo>
                      <a:pt x="57" y="181"/>
                      <a:pt x="61" y="171"/>
                      <a:pt x="65" y="162"/>
                    </a:cubicBezTo>
                    <a:cubicBezTo>
                      <a:pt x="68" y="154"/>
                      <a:pt x="81" y="122"/>
                      <a:pt x="82" y="118"/>
                    </a:cubicBezTo>
                    <a:cubicBezTo>
                      <a:pt x="83" y="114"/>
                      <a:pt x="84" y="110"/>
                      <a:pt x="84" y="107"/>
                    </a:cubicBezTo>
                    <a:cubicBezTo>
                      <a:pt x="84" y="90"/>
                      <a:pt x="70" y="77"/>
                      <a:pt x="51" y="77"/>
                    </a:cubicBezTo>
                    <a:cubicBezTo>
                      <a:pt x="16" y="77"/>
                      <a:pt x="0" y="124"/>
                      <a:pt x="0" y="130"/>
                    </a:cubicBezTo>
                    <a:cubicBezTo>
                      <a:pt x="0" y="135"/>
                      <a:pt x="5" y="135"/>
                      <a:pt x="6" y="135"/>
                    </a:cubicBezTo>
                    <a:cubicBezTo>
                      <a:pt x="11" y="135"/>
                      <a:pt x="11" y="133"/>
                      <a:pt x="13" y="129"/>
                    </a:cubicBezTo>
                    <a:cubicBezTo>
                      <a:pt x="22" y="99"/>
                      <a:pt x="37" y="87"/>
                      <a:pt x="50" y="87"/>
                    </a:cubicBezTo>
                    <a:cubicBezTo>
                      <a:pt x="55" y="87"/>
                      <a:pt x="59" y="90"/>
                      <a:pt x="59" y="99"/>
                    </a:cubicBezTo>
                    <a:cubicBezTo>
                      <a:pt x="59" y="107"/>
                      <a:pt x="56"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2" name="Group 211" descr="\documentclass{article}&#10;\usepackage{amsmath}&#10;\pagestyle{empty}&#10;\begin{document}&#10;\begin{math}&#10;\sum\limits_i x_i^2&#10;\end{math}&#10;\end{document}" title="IguanaTex Vector Display"/>
            <p:cNvGrpSpPr>
              <a:grpSpLocks noChangeAspect="1"/>
            </p:cNvGrpSpPr>
            <p:nvPr>
              <p:custDataLst>
                <p:tags r:id="rId3"/>
              </p:custDataLst>
            </p:nvPr>
          </p:nvGrpSpPr>
          <p:grpSpPr>
            <a:xfrm>
              <a:off x="8620327" y="5171095"/>
              <a:ext cx="382588" cy="344488"/>
              <a:chOff x="8610600" y="5454650"/>
              <a:chExt cx="382588" cy="344488"/>
            </a:xfrm>
          </p:grpSpPr>
          <p:sp>
            <p:nvSpPr>
              <p:cNvPr id="206" name="Freeform 157"/>
              <p:cNvSpPr>
                <a:spLocks/>
              </p:cNvSpPr>
              <p:nvPr>
                <p:custDataLst>
                  <p:tags r:id="rId4"/>
                </p:custDataLst>
              </p:nvPr>
            </p:nvSpPr>
            <p:spPr bwMode="auto">
              <a:xfrm>
                <a:off x="8610600" y="5470525"/>
                <a:ext cx="173038" cy="200025"/>
              </a:xfrm>
              <a:custGeom>
                <a:avLst/>
                <a:gdLst>
                  <a:gd name="T0" fmla="*/ 182 w 470"/>
                  <a:gd name="T1" fmla="*/ 266 h 498"/>
                  <a:gd name="T2" fmla="*/ 5 w 470"/>
                  <a:gd name="T3" fmla="*/ 485 h 498"/>
                  <a:gd name="T4" fmla="*/ 0 w 470"/>
                  <a:gd name="T5" fmla="*/ 493 h 498"/>
                  <a:gd name="T6" fmla="*/ 14 w 470"/>
                  <a:gd name="T7" fmla="*/ 498 h 498"/>
                  <a:gd name="T8" fmla="*/ 427 w 470"/>
                  <a:gd name="T9" fmla="*/ 498 h 498"/>
                  <a:gd name="T10" fmla="*/ 470 w 470"/>
                  <a:gd name="T11" fmla="*/ 374 h 498"/>
                  <a:gd name="T12" fmla="*/ 458 w 470"/>
                  <a:gd name="T13" fmla="*/ 374 h 498"/>
                  <a:gd name="T14" fmla="*/ 370 w 470"/>
                  <a:gd name="T15" fmla="*/ 456 h 498"/>
                  <a:gd name="T16" fmla="*/ 254 w 470"/>
                  <a:gd name="T17" fmla="*/ 471 h 498"/>
                  <a:gd name="T18" fmla="*/ 42 w 470"/>
                  <a:gd name="T19" fmla="*/ 471 h 498"/>
                  <a:gd name="T20" fmla="*/ 215 w 470"/>
                  <a:gd name="T21" fmla="*/ 257 h 498"/>
                  <a:gd name="T22" fmla="*/ 219 w 470"/>
                  <a:gd name="T23" fmla="*/ 249 h 498"/>
                  <a:gd name="T24" fmla="*/ 216 w 470"/>
                  <a:gd name="T25" fmla="*/ 242 h 498"/>
                  <a:gd name="T26" fmla="*/ 54 w 470"/>
                  <a:gd name="T27" fmla="*/ 20 h 498"/>
                  <a:gd name="T28" fmla="*/ 251 w 470"/>
                  <a:gd name="T29" fmla="*/ 20 h 498"/>
                  <a:gd name="T30" fmla="*/ 458 w 470"/>
                  <a:gd name="T31" fmla="*/ 116 h 498"/>
                  <a:gd name="T32" fmla="*/ 470 w 470"/>
                  <a:gd name="T33" fmla="*/ 116 h 498"/>
                  <a:gd name="T34" fmla="*/ 427 w 470"/>
                  <a:gd name="T35" fmla="*/ 0 h 498"/>
                  <a:gd name="T36" fmla="*/ 14 w 470"/>
                  <a:gd name="T37" fmla="*/ 0 h 498"/>
                  <a:gd name="T38" fmla="*/ 0 w 470"/>
                  <a:gd name="T39" fmla="*/ 16 h 498"/>
                  <a:gd name="T40" fmla="*/ 182 w 470"/>
                  <a:gd name="T41" fmla="*/ 26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8">
                    <a:moveTo>
                      <a:pt x="182" y="266"/>
                    </a:moveTo>
                    <a:lnTo>
                      <a:pt x="5" y="485"/>
                    </a:lnTo>
                    <a:cubicBezTo>
                      <a:pt x="1" y="490"/>
                      <a:pt x="0" y="491"/>
                      <a:pt x="0" y="493"/>
                    </a:cubicBezTo>
                    <a:cubicBezTo>
                      <a:pt x="0" y="498"/>
                      <a:pt x="5" y="498"/>
                      <a:pt x="14" y="498"/>
                    </a:cubicBezTo>
                    <a:lnTo>
                      <a:pt x="427" y="498"/>
                    </a:lnTo>
                    <a:lnTo>
                      <a:pt x="470" y="374"/>
                    </a:lnTo>
                    <a:lnTo>
                      <a:pt x="458" y="374"/>
                    </a:lnTo>
                    <a:cubicBezTo>
                      <a:pt x="445" y="412"/>
                      <a:pt x="412" y="442"/>
                      <a:pt x="370" y="456"/>
                    </a:cubicBezTo>
                    <a:cubicBezTo>
                      <a:pt x="362" y="459"/>
                      <a:pt x="327" y="471"/>
                      <a:pt x="254" y="471"/>
                    </a:cubicBezTo>
                    <a:lnTo>
                      <a:pt x="42" y="471"/>
                    </a:lnTo>
                    <a:lnTo>
                      <a:pt x="215" y="257"/>
                    </a:lnTo>
                    <a:cubicBezTo>
                      <a:pt x="218" y="253"/>
                      <a:pt x="219" y="251"/>
                      <a:pt x="219" y="249"/>
                    </a:cubicBezTo>
                    <a:cubicBezTo>
                      <a:pt x="219" y="247"/>
                      <a:pt x="219" y="247"/>
                      <a:pt x="216" y="242"/>
                    </a:cubicBezTo>
                    <a:lnTo>
                      <a:pt x="54" y="20"/>
                    </a:lnTo>
                    <a:lnTo>
                      <a:pt x="251" y="20"/>
                    </a:lnTo>
                    <a:cubicBezTo>
                      <a:pt x="308" y="20"/>
                      <a:pt x="423" y="23"/>
                      <a:pt x="458" y="116"/>
                    </a:cubicBezTo>
                    <a:lnTo>
                      <a:pt x="470" y="116"/>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58"/>
              <p:cNvSpPr>
                <a:spLocks noEditPoints="1"/>
              </p:cNvSpPr>
              <p:nvPr>
                <p:custDataLst>
                  <p:tags r:id="rId5"/>
                </p:custDataLst>
              </p:nvPr>
            </p:nvSpPr>
            <p:spPr bwMode="auto">
              <a:xfrm>
                <a:off x="8677275" y="5703888"/>
                <a:ext cx="38100" cy="95250"/>
              </a:xfrm>
              <a:custGeom>
                <a:avLst/>
                <a:gdLst>
                  <a:gd name="T0" fmla="*/ 96 w 106"/>
                  <a:gd name="T1" fmla="*/ 14 h 235"/>
                  <a:gd name="T2" fmla="*/ 83 w 106"/>
                  <a:gd name="T3" fmla="*/ 0 h 235"/>
                  <a:gd name="T4" fmla="*/ 63 w 106"/>
                  <a:gd name="T5" fmla="*/ 20 h 235"/>
                  <a:gd name="T6" fmla="*/ 77 w 106"/>
                  <a:gd name="T7" fmla="*/ 33 h 235"/>
                  <a:gd name="T8" fmla="*/ 96 w 106"/>
                  <a:gd name="T9" fmla="*/ 14 h 235"/>
                  <a:gd name="T10" fmla="*/ 25 w 106"/>
                  <a:gd name="T11" fmla="*/ 191 h 235"/>
                  <a:gd name="T12" fmla="*/ 22 w 106"/>
                  <a:gd name="T13" fmla="*/ 205 h 235"/>
                  <a:gd name="T14" fmla="*/ 55 w 106"/>
                  <a:gd name="T15" fmla="*/ 235 h 235"/>
                  <a:gd name="T16" fmla="*/ 106 w 106"/>
                  <a:gd name="T17" fmla="*/ 182 h 235"/>
                  <a:gd name="T18" fmla="*/ 100 w 106"/>
                  <a:gd name="T19" fmla="*/ 177 h 235"/>
                  <a:gd name="T20" fmla="*/ 93 w 106"/>
                  <a:gd name="T21" fmla="*/ 183 h 235"/>
                  <a:gd name="T22" fmla="*/ 56 w 106"/>
                  <a:gd name="T23" fmla="*/ 225 h 235"/>
                  <a:gd name="T24" fmla="*/ 48 w 106"/>
                  <a:gd name="T25" fmla="*/ 213 h 235"/>
                  <a:gd name="T26" fmla="*/ 53 w 106"/>
                  <a:gd name="T27" fmla="*/ 191 h 235"/>
                  <a:gd name="T28" fmla="*/ 64 w 106"/>
                  <a:gd name="T29" fmla="*/ 163 h 235"/>
                  <a:gd name="T30" fmla="*/ 81 w 106"/>
                  <a:gd name="T31" fmla="*/ 119 h 235"/>
                  <a:gd name="T32" fmla="*/ 84 w 106"/>
                  <a:gd name="T33" fmla="*/ 107 h 235"/>
                  <a:gd name="T34" fmla="*/ 50 w 106"/>
                  <a:gd name="T35" fmla="*/ 78 h 235"/>
                  <a:gd name="T36" fmla="*/ 0 w 106"/>
                  <a:gd name="T37" fmla="*/ 131 h 235"/>
                  <a:gd name="T38" fmla="*/ 6 w 106"/>
                  <a:gd name="T39" fmla="*/ 136 h 235"/>
                  <a:gd name="T40" fmla="*/ 12 w 106"/>
                  <a:gd name="T41" fmla="*/ 130 h 235"/>
                  <a:gd name="T42" fmla="*/ 49 w 106"/>
                  <a:gd name="T43" fmla="*/ 88 h 235"/>
                  <a:gd name="T44" fmla="*/ 58 w 106"/>
                  <a:gd name="T45" fmla="*/ 100 h 235"/>
                  <a:gd name="T46" fmla="*/ 47 w 106"/>
                  <a:gd name="T47" fmla="*/ 135 h 235"/>
                  <a:gd name="T48" fmla="*/ 25 w 106"/>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6" y="14"/>
                    </a:moveTo>
                    <a:cubicBezTo>
                      <a:pt x="96" y="8"/>
                      <a:pt x="92" y="0"/>
                      <a:pt x="83" y="0"/>
                    </a:cubicBezTo>
                    <a:cubicBezTo>
                      <a:pt x="73" y="0"/>
                      <a:pt x="63" y="9"/>
                      <a:pt x="63" y="20"/>
                    </a:cubicBezTo>
                    <a:cubicBezTo>
                      <a:pt x="63" y="26"/>
                      <a:pt x="68" y="33"/>
                      <a:pt x="77" y="33"/>
                    </a:cubicBezTo>
                    <a:cubicBezTo>
                      <a:pt x="87" y="33"/>
                      <a:pt x="96" y="23"/>
                      <a:pt x="96" y="14"/>
                    </a:cubicBezTo>
                    <a:close/>
                    <a:moveTo>
                      <a:pt x="25" y="191"/>
                    </a:moveTo>
                    <a:cubicBezTo>
                      <a:pt x="24" y="195"/>
                      <a:pt x="22" y="200"/>
                      <a:pt x="22" y="205"/>
                    </a:cubicBezTo>
                    <a:cubicBezTo>
                      <a:pt x="22" y="222"/>
                      <a:pt x="36" y="235"/>
                      <a:pt x="55" y="235"/>
                    </a:cubicBezTo>
                    <a:cubicBezTo>
                      <a:pt x="90" y="235"/>
                      <a:pt x="106" y="187"/>
                      <a:pt x="106" y="182"/>
                    </a:cubicBezTo>
                    <a:cubicBezTo>
                      <a:pt x="106" y="177"/>
                      <a:pt x="101" y="177"/>
                      <a:pt x="100" y="177"/>
                    </a:cubicBezTo>
                    <a:cubicBezTo>
                      <a:pt x="95" y="177"/>
                      <a:pt x="95" y="179"/>
                      <a:pt x="93" y="183"/>
                    </a:cubicBezTo>
                    <a:cubicBezTo>
                      <a:pt x="85" y="211"/>
                      <a:pt x="70" y="225"/>
                      <a:pt x="56" y="225"/>
                    </a:cubicBezTo>
                    <a:cubicBezTo>
                      <a:pt x="49" y="225"/>
                      <a:pt x="48" y="221"/>
                      <a:pt x="48" y="213"/>
                    </a:cubicBezTo>
                    <a:cubicBezTo>
                      <a:pt x="48" y="205"/>
                      <a:pt x="50" y="198"/>
                      <a:pt x="53" y="191"/>
                    </a:cubicBezTo>
                    <a:cubicBezTo>
                      <a:pt x="57" y="181"/>
                      <a:pt x="61" y="172"/>
                      <a:pt x="64" y="163"/>
                    </a:cubicBezTo>
                    <a:cubicBezTo>
                      <a:pt x="68" y="155"/>
                      <a:pt x="80" y="123"/>
                      <a:pt x="81" y="119"/>
                    </a:cubicBezTo>
                    <a:cubicBezTo>
                      <a:pt x="83" y="115"/>
                      <a:pt x="84" y="111"/>
                      <a:pt x="84" y="107"/>
                    </a:cubicBezTo>
                    <a:cubicBezTo>
                      <a:pt x="84" y="91"/>
                      <a:pt x="70" y="78"/>
                      <a:pt x="50" y="78"/>
                    </a:cubicBezTo>
                    <a:cubicBezTo>
                      <a:pt x="16" y="78"/>
                      <a:pt x="0" y="125"/>
                      <a:pt x="0" y="131"/>
                    </a:cubicBezTo>
                    <a:cubicBezTo>
                      <a:pt x="0" y="136"/>
                      <a:pt x="5" y="136"/>
                      <a:pt x="6" y="136"/>
                    </a:cubicBezTo>
                    <a:cubicBezTo>
                      <a:pt x="11" y="136"/>
                      <a:pt x="11" y="134"/>
                      <a:pt x="12" y="130"/>
                    </a:cubicBezTo>
                    <a:cubicBezTo>
                      <a:pt x="21" y="100"/>
                      <a:pt x="36" y="88"/>
                      <a:pt x="49" y="88"/>
                    </a:cubicBezTo>
                    <a:cubicBezTo>
                      <a:pt x="55" y="88"/>
                      <a:pt x="58" y="90"/>
                      <a:pt x="58" y="100"/>
                    </a:cubicBezTo>
                    <a:cubicBezTo>
                      <a:pt x="58" y="108"/>
                      <a:pt x="56" y="113"/>
                      <a:pt x="47" y="135"/>
                    </a:cubicBezTo>
                    <a:lnTo>
                      <a:pt x="25"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59"/>
              <p:cNvSpPr>
                <a:spLocks/>
              </p:cNvSpPr>
              <p:nvPr>
                <p:custDataLst>
                  <p:tags r:id="rId6"/>
                </p:custDataLst>
              </p:nvPr>
            </p:nvSpPr>
            <p:spPr bwMode="auto">
              <a:xfrm>
                <a:off x="8829675" y="5532438"/>
                <a:ext cx="90488" cy="90488"/>
              </a:xfrm>
              <a:custGeom>
                <a:avLst/>
                <a:gdLst>
                  <a:gd name="T0" fmla="*/ 152 w 248"/>
                  <a:gd name="T1" fmla="*/ 70 h 226"/>
                  <a:gd name="T2" fmla="*/ 201 w 248"/>
                  <a:gd name="T3" fmla="*/ 11 h 226"/>
                  <a:gd name="T4" fmla="*/ 226 w 248"/>
                  <a:gd name="T5" fmla="*/ 17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5 w 248"/>
                  <a:gd name="T17" fmla="*/ 0 h 226"/>
                  <a:gd name="T18" fmla="*/ 15 w 248"/>
                  <a:gd name="T19" fmla="*/ 77 h 226"/>
                  <a:gd name="T20" fmla="*/ 21 w 248"/>
                  <a:gd name="T21" fmla="*/ 82 h 226"/>
                  <a:gd name="T22" fmla="*/ 27 w 248"/>
                  <a:gd name="T23" fmla="*/ 76 h 226"/>
                  <a:gd name="T24" fmla="*/ 94 w 248"/>
                  <a:gd name="T25" fmla="*/ 11 h 226"/>
                  <a:gd name="T26" fmla="*/ 121 w 248"/>
                  <a:gd name="T27" fmla="*/ 44 h 226"/>
                  <a:gd name="T28" fmla="*/ 94 w 248"/>
                  <a:gd name="T29" fmla="*/ 163 h 226"/>
                  <a:gd name="T30" fmla="*/ 47 w 248"/>
                  <a:gd name="T31" fmla="*/ 215 h 226"/>
                  <a:gd name="T32" fmla="*/ 22 w 248"/>
                  <a:gd name="T33" fmla="*/ 208 h 226"/>
                  <a:gd name="T34" fmla="*/ 45 w 248"/>
                  <a:gd name="T35" fmla="*/ 181 h 226"/>
                  <a:gd name="T36" fmla="*/ 27 w 248"/>
                  <a:gd name="T37" fmla="*/ 164 h 226"/>
                  <a:gd name="T38" fmla="*/ 0 w 248"/>
                  <a:gd name="T39" fmla="*/ 193 h 226"/>
                  <a:gd name="T40" fmla="*/ 46 w 248"/>
                  <a:gd name="T41" fmla="*/ 226 h 226"/>
                  <a:gd name="T42" fmla="*/ 99 w 248"/>
                  <a:gd name="T43" fmla="*/ 188 h 226"/>
                  <a:gd name="T44" fmla="*/ 153 w 248"/>
                  <a:gd name="T45" fmla="*/ 226 h 226"/>
                  <a:gd name="T46" fmla="*/ 232 w 248"/>
                  <a:gd name="T47" fmla="*/ 149 h 226"/>
                  <a:gd name="T48" fmla="*/ 226 w 248"/>
                  <a:gd name="T49" fmla="*/ 144 h 226"/>
                  <a:gd name="T50" fmla="*/ 220 w 248"/>
                  <a:gd name="T51" fmla="*/ 149 h 226"/>
                  <a:gd name="T52" fmla="*/ 154 w 248"/>
                  <a:gd name="T53" fmla="*/ 215 h 226"/>
                  <a:gd name="T54" fmla="*/ 126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7"/>
                    </a:cubicBezTo>
                    <a:cubicBezTo>
                      <a:pt x="212" y="20"/>
                      <a:pt x="202" y="32"/>
                      <a:pt x="202" y="44"/>
                    </a:cubicBezTo>
                    <a:cubicBezTo>
                      <a:pt x="202" y="52"/>
                      <a:pt x="208" y="62"/>
                      <a:pt x="221" y="62"/>
                    </a:cubicBezTo>
                    <a:cubicBezTo>
                      <a:pt x="232" y="62"/>
                      <a:pt x="248" y="53"/>
                      <a:pt x="248" y="33"/>
                    </a:cubicBezTo>
                    <a:cubicBezTo>
                      <a:pt x="248" y="7"/>
                      <a:pt x="218" y="0"/>
                      <a:pt x="202" y="0"/>
                    </a:cubicBezTo>
                    <a:cubicBezTo>
                      <a:pt x="173" y="0"/>
                      <a:pt x="155" y="26"/>
                      <a:pt x="149" y="38"/>
                    </a:cubicBezTo>
                    <a:cubicBezTo>
                      <a:pt x="137" y="5"/>
                      <a:pt x="110" y="0"/>
                      <a:pt x="95" y="0"/>
                    </a:cubicBezTo>
                    <a:cubicBezTo>
                      <a:pt x="43" y="0"/>
                      <a:pt x="15" y="64"/>
                      <a:pt x="15" y="77"/>
                    </a:cubicBezTo>
                    <a:cubicBezTo>
                      <a:pt x="15" y="82"/>
                      <a:pt x="20" y="82"/>
                      <a:pt x="21" y="82"/>
                    </a:cubicBezTo>
                    <a:cubicBezTo>
                      <a:pt x="25" y="82"/>
                      <a:pt x="26" y="81"/>
                      <a:pt x="27" y="76"/>
                    </a:cubicBezTo>
                    <a:cubicBezTo>
                      <a:pt x="44" y="23"/>
                      <a:pt x="77" y="11"/>
                      <a:pt x="94" y="11"/>
                    </a:cubicBezTo>
                    <a:cubicBezTo>
                      <a:pt x="104" y="11"/>
                      <a:pt x="121" y="15"/>
                      <a:pt x="121" y="44"/>
                    </a:cubicBezTo>
                    <a:cubicBezTo>
                      <a:pt x="121" y="60"/>
                      <a:pt x="113" y="93"/>
                      <a:pt x="94" y="163"/>
                    </a:cubicBezTo>
                    <a:cubicBezTo>
                      <a:pt x="86" y="194"/>
                      <a:pt x="69" y="215"/>
                      <a:pt x="47" y="215"/>
                    </a:cubicBezTo>
                    <a:cubicBezTo>
                      <a:pt x="44" y="215"/>
                      <a:pt x="32" y="215"/>
                      <a:pt x="22" y="208"/>
                    </a:cubicBezTo>
                    <a:cubicBezTo>
                      <a:pt x="34" y="206"/>
                      <a:pt x="45" y="195"/>
                      <a:pt x="45" y="181"/>
                    </a:cubicBezTo>
                    <a:cubicBezTo>
                      <a:pt x="45" y="168"/>
                      <a:pt x="34" y="164"/>
                      <a:pt x="27" y="164"/>
                    </a:cubicBezTo>
                    <a:cubicBezTo>
                      <a:pt x="12" y="164"/>
                      <a:pt x="0" y="177"/>
                      <a:pt x="0" y="193"/>
                    </a:cubicBezTo>
                    <a:cubicBezTo>
                      <a:pt x="0" y="216"/>
                      <a:pt x="24" y="226"/>
                      <a:pt x="46" y="226"/>
                    </a:cubicBezTo>
                    <a:cubicBezTo>
                      <a:pt x="79" y="226"/>
                      <a:pt x="97" y="191"/>
                      <a:pt x="99" y="188"/>
                    </a:cubicBezTo>
                    <a:cubicBezTo>
                      <a:pt x="105" y="206"/>
                      <a:pt x="123" y="226"/>
                      <a:pt x="153" y="226"/>
                    </a:cubicBezTo>
                    <a:cubicBezTo>
                      <a:pt x="204" y="226"/>
                      <a:pt x="232" y="161"/>
                      <a:pt x="232" y="149"/>
                    </a:cubicBezTo>
                    <a:cubicBezTo>
                      <a:pt x="232" y="144"/>
                      <a:pt x="228" y="144"/>
                      <a:pt x="226" y="144"/>
                    </a:cubicBezTo>
                    <a:cubicBezTo>
                      <a:pt x="222" y="144"/>
                      <a:pt x="221" y="146"/>
                      <a:pt x="220" y="149"/>
                    </a:cubicBezTo>
                    <a:cubicBezTo>
                      <a:pt x="204" y="203"/>
                      <a:pt x="170" y="215"/>
                      <a:pt x="154" y="215"/>
                    </a:cubicBezTo>
                    <a:cubicBezTo>
                      <a:pt x="134" y="215"/>
                      <a:pt x="126" y="199"/>
                      <a:pt x="126" y="182"/>
                    </a:cubicBezTo>
                    <a:cubicBezTo>
                      <a:pt x="126" y="171"/>
                      <a:pt x="129"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60"/>
              <p:cNvSpPr>
                <a:spLocks/>
              </p:cNvSpPr>
              <p:nvPr>
                <p:custDataLst>
                  <p:tags r:id="rId7"/>
                </p:custDataLst>
              </p:nvPr>
            </p:nvSpPr>
            <p:spPr bwMode="auto">
              <a:xfrm>
                <a:off x="8936038" y="5454650"/>
                <a:ext cx="57150" cy="93663"/>
              </a:xfrm>
              <a:custGeom>
                <a:avLst/>
                <a:gdLst>
                  <a:gd name="T0" fmla="*/ 154 w 154"/>
                  <a:gd name="T1" fmla="*/ 168 h 232"/>
                  <a:gd name="T2" fmla="*/ 142 w 154"/>
                  <a:gd name="T3" fmla="*/ 168 h 232"/>
                  <a:gd name="T4" fmla="*/ 133 w 154"/>
                  <a:gd name="T5" fmla="*/ 200 h 232"/>
                  <a:gd name="T6" fmla="*/ 99 w 154"/>
                  <a:gd name="T7" fmla="*/ 202 h 232"/>
                  <a:gd name="T8" fmla="*/ 34 w 154"/>
                  <a:gd name="T9" fmla="*/ 202 h 232"/>
                  <a:gd name="T10" fmla="*/ 104 w 154"/>
                  <a:gd name="T11" fmla="*/ 143 h 232"/>
                  <a:gd name="T12" fmla="*/ 154 w 154"/>
                  <a:gd name="T13" fmla="*/ 68 h 232"/>
                  <a:gd name="T14" fmla="*/ 72 w 154"/>
                  <a:gd name="T15" fmla="*/ 0 h 232"/>
                  <a:gd name="T16" fmla="*/ 0 w 154"/>
                  <a:gd name="T17" fmla="*/ 62 h 232"/>
                  <a:gd name="T18" fmla="*/ 18 w 154"/>
                  <a:gd name="T19" fmla="*/ 82 h 232"/>
                  <a:gd name="T20" fmla="*/ 37 w 154"/>
                  <a:gd name="T21" fmla="*/ 63 h 232"/>
                  <a:gd name="T22" fmla="*/ 16 w 154"/>
                  <a:gd name="T23" fmla="*/ 45 h 232"/>
                  <a:gd name="T24" fmla="*/ 67 w 154"/>
                  <a:gd name="T25" fmla="*/ 13 h 232"/>
                  <a:gd name="T26" fmla="*/ 120 w 154"/>
                  <a:gd name="T27" fmla="*/ 68 h 232"/>
                  <a:gd name="T28" fmla="*/ 87 w 154"/>
                  <a:gd name="T29" fmla="*/ 135 h 232"/>
                  <a:gd name="T30" fmla="*/ 3 w 154"/>
                  <a:gd name="T31" fmla="*/ 218 h 232"/>
                  <a:gd name="T32" fmla="*/ 0 w 154"/>
                  <a:gd name="T33" fmla="*/ 232 h 232"/>
                  <a:gd name="T34" fmla="*/ 144 w 154"/>
                  <a:gd name="T35" fmla="*/ 232 h 232"/>
                  <a:gd name="T36" fmla="*/ 154 w 154"/>
                  <a:gd name="T37"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8"/>
                    </a:moveTo>
                    <a:lnTo>
                      <a:pt x="142" y="168"/>
                    </a:lnTo>
                    <a:cubicBezTo>
                      <a:pt x="141" y="176"/>
                      <a:pt x="138" y="196"/>
                      <a:pt x="133" y="200"/>
                    </a:cubicBezTo>
                    <a:cubicBezTo>
                      <a:pt x="130" y="202"/>
                      <a:pt x="103" y="202"/>
                      <a:pt x="99" y="202"/>
                    </a:cubicBezTo>
                    <a:lnTo>
                      <a:pt x="34" y="202"/>
                    </a:lnTo>
                    <a:cubicBezTo>
                      <a:pt x="71" y="169"/>
                      <a:pt x="83" y="160"/>
                      <a:pt x="104" y="143"/>
                    </a:cubicBezTo>
                    <a:cubicBezTo>
                      <a:pt x="130" y="123"/>
                      <a:pt x="154" y="101"/>
                      <a:pt x="154" y="68"/>
                    </a:cubicBezTo>
                    <a:cubicBezTo>
                      <a:pt x="154" y="26"/>
                      <a:pt x="117" y="0"/>
                      <a:pt x="72" y="0"/>
                    </a:cubicBezTo>
                    <a:cubicBezTo>
                      <a:pt x="29" y="0"/>
                      <a:pt x="0" y="30"/>
                      <a:pt x="0" y="62"/>
                    </a:cubicBezTo>
                    <a:cubicBezTo>
                      <a:pt x="0" y="80"/>
                      <a:pt x="15" y="82"/>
                      <a:pt x="18" y="82"/>
                    </a:cubicBezTo>
                    <a:cubicBezTo>
                      <a:pt x="27" y="82"/>
                      <a:pt x="37" y="76"/>
                      <a:pt x="37" y="63"/>
                    </a:cubicBezTo>
                    <a:cubicBezTo>
                      <a:pt x="37" y="57"/>
                      <a:pt x="34" y="45"/>
                      <a:pt x="16" y="45"/>
                    </a:cubicBezTo>
                    <a:cubicBezTo>
                      <a:pt x="27" y="20"/>
                      <a:pt x="51" y="13"/>
                      <a:pt x="67" y="13"/>
                    </a:cubicBezTo>
                    <a:cubicBezTo>
                      <a:pt x="102" y="13"/>
                      <a:pt x="120" y="40"/>
                      <a:pt x="120" y="68"/>
                    </a:cubicBezTo>
                    <a:cubicBezTo>
                      <a:pt x="120" y="98"/>
                      <a:pt x="99" y="122"/>
                      <a:pt x="87" y="135"/>
                    </a:cubicBezTo>
                    <a:lnTo>
                      <a:pt x="3" y="218"/>
                    </a:lnTo>
                    <a:cubicBezTo>
                      <a:pt x="0" y="221"/>
                      <a:pt x="0" y="222"/>
                      <a:pt x="0" y="232"/>
                    </a:cubicBezTo>
                    <a:lnTo>
                      <a:pt x="144" y="232"/>
                    </a:lnTo>
                    <a:lnTo>
                      <a:pt x="154"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61"/>
              <p:cNvSpPr>
                <a:spLocks noEditPoints="1"/>
              </p:cNvSpPr>
              <p:nvPr>
                <p:custDataLst>
                  <p:tags r:id="rId8"/>
                </p:custDataLst>
              </p:nvPr>
            </p:nvSpPr>
            <p:spPr bwMode="auto">
              <a:xfrm>
                <a:off x="8934450" y="5580063"/>
                <a:ext cx="38100" cy="93663"/>
              </a:xfrm>
              <a:custGeom>
                <a:avLst/>
                <a:gdLst>
                  <a:gd name="T0" fmla="*/ 97 w 106"/>
                  <a:gd name="T1" fmla="*/ 13 h 234"/>
                  <a:gd name="T2" fmla="*/ 83 w 106"/>
                  <a:gd name="T3" fmla="*/ 0 h 234"/>
                  <a:gd name="T4" fmla="*/ 63 w 106"/>
                  <a:gd name="T5" fmla="*/ 19 h 234"/>
                  <a:gd name="T6" fmla="*/ 77 w 106"/>
                  <a:gd name="T7" fmla="*/ 32 h 234"/>
                  <a:gd name="T8" fmla="*/ 97 w 106"/>
                  <a:gd name="T9" fmla="*/ 13 h 234"/>
                  <a:gd name="T10" fmla="*/ 26 w 106"/>
                  <a:gd name="T11" fmla="*/ 190 h 234"/>
                  <a:gd name="T12" fmla="*/ 23 w 106"/>
                  <a:gd name="T13" fmla="*/ 205 h 234"/>
                  <a:gd name="T14" fmla="*/ 56 w 106"/>
                  <a:gd name="T15" fmla="*/ 234 h 234"/>
                  <a:gd name="T16" fmla="*/ 106 w 106"/>
                  <a:gd name="T17" fmla="*/ 181 h 234"/>
                  <a:gd name="T18" fmla="*/ 100 w 106"/>
                  <a:gd name="T19" fmla="*/ 177 h 234"/>
                  <a:gd name="T20" fmla="*/ 94 w 106"/>
                  <a:gd name="T21" fmla="*/ 182 h 234"/>
                  <a:gd name="T22" fmla="*/ 57 w 106"/>
                  <a:gd name="T23" fmla="*/ 225 h 234"/>
                  <a:gd name="T24" fmla="*/ 48 w 106"/>
                  <a:gd name="T25" fmla="*/ 212 h 234"/>
                  <a:gd name="T26" fmla="*/ 54 w 106"/>
                  <a:gd name="T27" fmla="*/ 190 h 234"/>
                  <a:gd name="T28" fmla="*/ 65 w 106"/>
                  <a:gd name="T29" fmla="*/ 162 h 234"/>
                  <a:gd name="T30" fmla="*/ 82 w 106"/>
                  <a:gd name="T31" fmla="*/ 118 h 234"/>
                  <a:gd name="T32" fmla="*/ 84 w 106"/>
                  <a:gd name="T33" fmla="*/ 107 h 234"/>
                  <a:gd name="T34" fmla="*/ 51 w 106"/>
                  <a:gd name="T35" fmla="*/ 77 h 234"/>
                  <a:gd name="T36" fmla="*/ 0 w 106"/>
                  <a:gd name="T37" fmla="*/ 131 h 234"/>
                  <a:gd name="T38" fmla="*/ 6 w 106"/>
                  <a:gd name="T39" fmla="*/ 135 h 234"/>
                  <a:gd name="T40" fmla="*/ 12 w 106"/>
                  <a:gd name="T41" fmla="*/ 130 h 234"/>
                  <a:gd name="T42" fmla="*/ 50 w 106"/>
                  <a:gd name="T43" fmla="*/ 87 h 234"/>
                  <a:gd name="T44" fmla="*/ 59 w 106"/>
                  <a:gd name="T45" fmla="*/ 99 h 234"/>
                  <a:gd name="T46" fmla="*/ 48 w 106"/>
                  <a:gd name="T47" fmla="*/ 134 h 234"/>
                  <a:gd name="T48" fmla="*/ 26 w 106"/>
                  <a:gd name="T49" fmla="*/ 19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4">
                    <a:moveTo>
                      <a:pt x="97" y="13"/>
                    </a:moveTo>
                    <a:cubicBezTo>
                      <a:pt x="97" y="7"/>
                      <a:pt x="93" y="0"/>
                      <a:pt x="83" y="0"/>
                    </a:cubicBezTo>
                    <a:cubicBezTo>
                      <a:pt x="74" y="0"/>
                      <a:pt x="63" y="9"/>
                      <a:pt x="63" y="19"/>
                    </a:cubicBezTo>
                    <a:cubicBezTo>
                      <a:pt x="63" y="25"/>
                      <a:pt x="68" y="32"/>
                      <a:pt x="77" y="32"/>
                    </a:cubicBezTo>
                    <a:cubicBezTo>
                      <a:pt x="87" y="32"/>
                      <a:pt x="97" y="22"/>
                      <a:pt x="97" y="13"/>
                    </a:cubicBezTo>
                    <a:close/>
                    <a:moveTo>
                      <a:pt x="26" y="190"/>
                    </a:moveTo>
                    <a:cubicBezTo>
                      <a:pt x="24" y="195"/>
                      <a:pt x="23" y="199"/>
                      <a:pt x="23" y="205"/>
                    </a:cubicBezTo>
                    <a:cubicBezTo>
                      <a:pt x="23" y="221"/>
                      <a:pt x="37" y="234"/>
                      <a:pt x="56" y="234"/>
                    </a:cubicBezTo>
                    <a:cubicBezTo>
                      <a:pt x="91" y="234"/>
                      <a:pt x="106" y="186"/>
                      <a:pt x="106" y="181"/>
                    </a:cubicBezTo>
                    <a:cubicBezTo>
                      <a:pt x="106" y="177"/>
                      <a:pt x="101" y="177"/>
                      <a:pt x="100" y="177"/>
                    </a:cubicBezTo>
                    <a:cubicBezTo>
                      <a:pt x="95" y="177"/>
                      <a:pt x="95" y="179"/>
                      <a:pt x="94" y="182"/>
                    </a:cubicBezTo>
                    <a:cubicBezTo>
                      <a:pt x="86" y="210"/>
                      <a:pt x="70" y="225"/>
                      <a:pt x="57" y="225"/>
                    </a:cubicBezTo>
                    <a:cubicBezTo>
                      <a:pt x="50" y="225"/>
                      <a:pt x="48" y="220"/>
                      <a:pt x="48" y="212"/>
                    </a:cubicBezTo>
                    <a:cubicBezTo>
                      <a:pt x="48" y="204"/>
                      <a:pt x="50" y="198"/>
                      <a:pt x="54" y="190"/>
                    </a:cubicBezTo>
                    <a:cubicBezTo>
                      <a:pt x="57" y="181"/>
                      <a:pt x="61" y="171"/>
                      <a:pt x="65" y="162"/>
                    </a:cubicBezTo>
                    <a:cubicBezTo>
                      <a:pt x="68" y="154"/>
                      <a:pt x="80" y="122"/>
                      <a:pt x="82" y="118"/>
                    </a:cubicBezTo>
                    <a:cubicBezTo>
                      <a:pt x="83" y="115"/>
                      <a:pt x="84" y="110"/>
                      <a:pt x="84" y="107"/>
                    </a:cubicBezTo>
                    <a:cubicBezTo>
                      <a:pt x="84" y="90"/>
                      <a:pt x="70" y="77"/>
                      <a:pt x="51" y="77"/>
                    </a:cubicBezTo>
                    <a:cubicBezTo>
                      <a:pt x="16" y="77"/>
                      <a:pt x="0" y="125"/>
                      <a:pt x="0" y="131"/>
                    </a:cubicBezTo>
                    <a:cubicBezTo>
                      <a:pt x="0" y="135"/>
                      <a:pt x="5" y="135"/>
                      <a:pt x="6" y="135"/>
                    </a:cubicBezTo>
                    <a:cubicBezTo>
                      <a:pt x="11" y="135"/>
                      <a:pt x="11" y="133"/>
                      <a:pt x="12" y="130"/>
                    </a:cubicBezTo>
                    <a:cubicBezTo>
                      <a:pt x="22" y="100"/>
                      <a:pt x="37" y="87"/>
                      <a:pt x="50" y="87"/>
                    </a:cubicBezTo>
                    <a:cubicBezTo>
                      <a:pt x="55" y="87"/>
                      <a:pt x="59" y="90"/>
                      <a:pt x="59" y="99"/>
                    </a:cubicBezTo>
                    <a:cubicBezTo>
                      <a:pt x="59" y="107"/>
                      <a:pt x="56"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8" name="Right Arrow 217"/>
            <p:cNvSpPr/>
            <p:nvPr/>
          </p:nvSpPr>
          <p:spPr>
            <a:xfrm>
              <a:off x="7553527" y="4495800"/>
              <a:ext cx="685800" cy="107302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9" name="TextBox 218"/>
            <p:cNvSpPr txBox="1"/>
            <p:nvPr/>
          </p:nvSpPr>
          <p:spPr>
            <a:xfrm>
              <a:off x="7477327" y="4829783"/>
              <a:ext cx="918841" cy="415498"/>
            </a:xfrm>
            <a:prstGeom prst="rect">
              <a:avLst/>
            </a:prstGeom>
            <a:noFill/>
          </p:spPr>
          <p:txBody>
            <a:bodyPr wrap="none" rtlCol="0">
              <a:spAutoFit/>
            </a:bodyPr>
            <a:lstStyle/>
            <a:p>
              <a:r>
                <a:rPr lang="en-US" sz="1050" dirty="0"/>
                <a:t>Output to</a:t>
              </a:r>
              <a:br>
                <a:rPr lang="en-US" sz="1050" dirty="0"/>
              </a:br>
              <a:r>
                <a:rPr lang="en-US" sz="1050" dirty="0"/>
                <a:t>the software</a:t>
              </a:r>
            </a:p>
          </p:txBody>
        </p:sp>
        <p:sp>
          <p:nvSpPr>
            <p:cNvPr id="220" name="Left Brace 219"/>
            <p:cNvSpPr/>
            <p:nvPr/>
          </p:nvSpPr>
          <p:spPr>
            <a:xfrm>
              <a:off x="8315527" y="4617188"/>
              <a:ext cx="249592" cy="80314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06073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16</a:t>
            </a:fld>
            <a:endParaRPr lang="en-US" dirty="0"/>
          </a:p>
        </p:txBody>
      </p:sp>
      <p:sp>
        <p:nvSpPr>
          <p:cNvPr id="3" name="Title 2"/>
          <p:cNvSpPr>
            <a:spLocks noGrp="1"/>
          </p:cNvSpPr>
          <p:nvPr>
            <p:ph type="title"/>
          </p:nvPr>
        </p:nvSpPr>
        <p:spPr/>
        <p:txBody>
          <a:bodyPr/>
          <a:lstStyle/>
          <a:p>
            <a:r>
              <a:rPr lang="en-US" dirty="0"/>
              <a:t>Current Implementation in SC BSA and SC BSAS</a:t>
            </a:r>
          </a:p>
        </p:txBody>
      </p:sp>
      <p:sp>
        <p:nvSpPr>
          <p:cNvPr id="4" name="Content Placeholder 3"/>
          <p:cNvSpPr>
            <a:spLocks noGrp="1"/>
          </p:cNvSpPr>
          <p:nvPr>
            <p:ph sz="quarter" idx="14"/>
          </p:nvPr>
        </p:nvSpPr>
        <p:spPr/>
        <p:txBody>
          <a:bodyPr>
            <a:normAutofit/>
          </a:bodyPr>
          <a:lstStyle/>
          <a:p>
            <a:pPr marL="285750" indent="-285750">
              <a:buFont typeface="Wingdings" panose="05000000000000000000" pitchFamily="2" charset="2"/>
              <a:buChar char="q"/>
            </a:pPr>
            <a:r>
              <a:rPr lang="en-US" sz="1600" dirty="0"/>
              <a:t>Mean and (n-1) Standard Deviation</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BSA Implementation, Firmware/API/BSA Driver Separation</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BSAS Implementation, Firmware/API/BSAS Driver Separation</a:t>
            </a:r>
          </a:p>
        </p:txBody>
      </p:sp>
      <p:grpSp>
        <p:nvGrpSpPr>
          <p:cNvPr id="87" name="Group 86" descr="\documentclass{article}&#10;\usepackage{amsmath}&#10;\pagestyle{empty}&#10;\begin{document}&#10;\begin{math}&#10;\bar y = \frac{1}{N} \sum\limits_{i=1}^N y_i&#10;\end{math}&#10;\end{document}" title="IguanaTex Vector Display"/>
          <p:cNvGrpSpPr>
            <a:grpSpLocks noChangeAspect="1"/>
          </p:cNvGrpSpPr>
          <p:nvPr>
            <p:custDataLst>
              <p:tags r:id="rId1"/>
            </p:custDataLst>
          </p:nvPr>
        </p:nvGrpSpPr>
        <p:grpSpPr>
          <a:xfrm>
            <a:off x="1839912" y="1600200"/>
            <a:ext cx="903288" cy="450850"/>
            <a:chOff x="2541589" y="2540000"/>
            <a:chExt cx="903288" cy="450850"/>
          </a:xfrm>
        </p:grpSpPr>
        <p:sp>
          <p:nvSpPr>
            <p:cNvPr id="73" name="Rectangle 65"/>
            <p:cNvSpPr>
              <a:spLocks noChangeArrowheads="1"/>
            </p:cNvSpPr>
            <p:nvPr>
              <p:custDataLst>
                <p:tags r:id="rId170"/>
              </p:custDataLst>
            </p:nvPr>
          </p:nvSpPr>
          <p:spPr bwMode="auto">
            <a:xfrm>
              <a:off x="2559052" y="2703513"/>
              <a:ext cx="6508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6"/>
            <p:cNvSpPr>
              <a:spLocks/>
            </p:cNvSpPr>
            <p:nvPr>
              <p:custDataLst>
                <p:tags r:id="rId171"/>
              </p:custDataLst>
            </p:nvPr>
          </p:nvSpPr>
          <p:spPr bwMode="auto">
            <a:xfrm>
              <a:off x="2541589" y="2732088"/>
              <a:ext cx="80963" cy="125413"/>
            </a:xfrm>
            <a:custGeom>
              <a:avLst/>
              <a:gdLst>
                <a:gd name="T0" fmla="*/ 228 w 230"/>
                <a:gd name="T1" fmla="*/ 30 h 322"/>
                <a:gd name="T2" fmla="*/ 230 w 230"/>
                <a:gd name="T3" fmla="*/ 18 h 322"/>
                <a:gd name="T4" fmla="*/ 215 w 230"/>
                <a:gd name="T5" fmla="*/ 5 h 322"/>
                <a:gd name="T6" fmla="*/ 198 w 230"/>
                <a:gd name="T7" fmla="*/ 15 h 322"/>
                <a:gd name="T8" fmla="*/ 191 w 230"/>
                <a:gd name="T9" fmla="*/ 42 h 322"/>
                <a:gd name="T10" fmla="*/ 181 w 230"/>
                <a:gd name="T11" fmla="*/ 82 h 322"/>
                <a:gd name="T12" fmla="*/ 158 w 230"/>
                <a:gd name="T13" fmla="*/ 172 h 322"/>
                <a:gd name="T14" fmla="*/ 102 w 230"/>
                <a:gd name="T15" fmla="*/ 214 h 322"/>
                <a:gd name="T16" fmla="*/ 71 w 230"/>
                <a:gd name="T17" fmla="*/ 174 h 322"/>
                <a:gd name="T18" fmla="*/ 96 w 230"/>
                <a:gd name="T19" fmla="*/ 76 h 322"/>
                <a:gd name="T20" fmla="*/ 106 w 230"/>
                <a:gd name="T21" fmla="*/ 40 h 322"/>
                <a:gd name="T22" fmla="*/ 65 w 230"/>
                <a:gd name="T23" fmla="*/ 0 h 322"/>
                <a:gd name="T24" fmla="*/ 0 w 230"/>
                <a:gd name="T25" fmla="*/ 76 h 322"/>
                <a:gd name="T26" fmla="*/ 6 w 230"/>
                <a:gd name="T27" fmla="*/ 81 h 322"/>
                <a:gd name="T28" fmla="*/ 14 w 230"/>
                <a:gd name="T29" fmla="*/ 72 h 322"/>
                <a:gd name="T30" fmla="*/ 64 w 230"/>
                <a:gd name="T31" fmla="*/ 10 h 322"/>
                <a:gd name="T32" fmla="*/ 76 w 230"/>
                <a:gd name="T33" fmla="*/ 26 h 322"/>
                <a:gd name="T34" fmla="*/ 68 w 230"/>
                <a:gd name="T35" fmla="*/ 61 h 322"/>
                <a:gd name="T36" fmla="*/ 39 w 230"/>
                <a:gd name="T37" fmla="*/ 166 h 322"/>
                <a:gd name="T38" fmla="*/ 100 w 230"/>
                <a:gd name="T39" fmla="*/ 225 h 322"/>
                <a:gd name="T40" fmla="*/ 150 w 230"/>
                <a:gd name="T41" fmla="*/ 203 h 322"/>
                <a:gd name="T42" fmla="*/ 118 w 230"/>
                <a:gd name="T43" fmla="*/ 280 h 322"/>
                <a:gd name="T44" fmla="*/ 63 w 230"/>
                <a:gd name="T45" fmla="*/ 311 h 322"/>
                <a:gd name="T46" fmla="*/ 25 w 230"/>
                <a:gd name="T47" fmla="*/ 290 h 322"/>
                <a:gd name="T48" fmla="*/ 46 w 230"/>
                <a:gd name="T49" fmla="*/ 284 h 322"/>
                <a:gd name="T50" fmla="*/ 56 w 230"/>
                <a:gd name="T51" fmla="*/ 264 h 322"/>
                <a:gd name="T52" fmla="*/ 38 w 230"/>
                <a:gd name="T53" fmla="*/ 246 h 322"/>
                <a:gd name="T54" fmla="*/ 10 w 230"/>
                <a:gd name="T55" fmla="*/ 279 h 322"/>
                <a:gd name="T56" fmla="*/ 63 w 230"/>
                <a:gd name="T57" fmla="*/ 322 h 322"/>
                <a:gd name="T58" fmla="*/ 180 w 230"/>
                <a:gd name="T59" fmla="*/ 220 h 322"/>
                <a:gd name="T60" fmla="*/ 228 w 230"/>
                <a:gd name="T61" fmla="*/ 3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 h="322">
                  <a:moveTo>
                    <a:pt x="228" y="30"/>
                  </a:moveTo>
                  <a:cubicBezTo>
                    <a:pt x="230" y="23"/>
                    <a:pt x="230" y="22"/>
                    <a:pt x="230" y="18"/>
                  </a:cubicBezTo>
                  <a:cubicBezTo>
                    <a:pt x="230" y="10"/>
                    <a:pt x="223" y="5"/>
                    <a:pt x="215" y="5"/>
                  </a:cubicBezTo>
                  <a:cubicBezTo>
                    <a:pt x="210" y="5"/>
                    <a:pt x="202" y="8"/>
                    <a:pt x="198" y="15"/>
                  </a:cubicBezTo>
                  <a:cubicBezTo>
                    <a:pt x="197" y="18"/>
                    <a:pt x="193" y="33"/>
                    <a:pt x="191" y="42"/>
                  </a:cubicBezTo>
                  <a:cubicBezTo>
                    <a:pt x="187" y="55"/>
                    <a:pt x="184" y="69"/>
                    <a:pt x="181" y="82"/>
                  </a:cubicBezTo>
                  <a:lnTo>
                    <a:pt x="158" y="172"/>
                  </a:lnTo>
                  <a:cubicBezTo>
                    <a:pt x="156" y="180"/>
                    <a:pt x="135" y="214"/>
                    <a:pt x="102" y="214"/>
                  </a:cubicBezTo>
                  <a:cubicBezTo>
                    <a:pt x="76" y="214"/>
                    <a:pt x="71" y="192"/>
                    <a:pt x="71" y="174"/>
                  </a:cubicBezTo>
                  <a:cubicBezTo>
                    <a:pt x="71" y="151"/>
                    <a:pt x="79" y="120"/>
                    <a:pt x="96" y="76"/>
                  </a:cubicBezTo>
                  <a:cubicBezTo>
                    <a:pt x="104" y="56"/>
                    <a:pt x="106" y="50"/>
                    <a:pt x="106" y="40"/>
                  </a:cubicBezTo>
                  <a:cubicBezTo>
                    <a:pt x="106" y="18"/>
                    <a:pt x="90" y="0"/>
                    <a:pt x="65" y="0"/>
                  </a:cubicBezTo>
                  <a:cubicBezTo>
                    <a:pt x="18" y="0"/>
                    <a:pt x="0" y="72"/>
                    <a:pt x="0" y="76"/>
                  </a:cubicBezTo>
                  <a:cubicBezTo>
                    <a:pt x="0" y="81"/>
                    <a:pt x="5" y="81"/>
                    <a:pt x="6" y="81"/>
                  </a:cubicBezTo>
                  <a:cubicBezTo>
                    <a:pt x="11" y="81"/>
                    <a:pt x="11" y="80"/>
                    <a:pt x="14" y="72"/>
                  </a:cubicBezTo>
                  <a:cubicBezTo>
                    <a:pt x="27" y="25"/>
                    <a:pt x="47" y="10"/>
                    <a:pt x="64" y="10"/>
                  </a:cubicBezTo>
                  <a:cubicBezTo>
                    <a:pt x="68" y="10"/>
                    <a:pt x="76" y="10"/>
                    <a:pt x="76" y="26"/>
                  </a:cubicBezTo>
                  <a:cubicBezTo>
                    <a:pt x="76" y="39"/>
                    <a:pt x="71" y="52"/>
                    <a:pt x="68" y="61"/>
                  </a:cubicBezTo>
                  <a:cubicBezTo>
                    <a:pt x="48" y="114"/>
                    <a:pt x="39" y="143"/>
                    <a:pt x="39" y="166"/>
                  </a:cubicBezTo>
                  <a:cubicBezTo>
                    <a:pt x="39" y="210"/>
                    <a:pt x="70" y="225"/>
                    <a:pt x="100" y="225"/>
                  </a:cubicBezTo>
                  <a:cubicBezTo>
                    <a:pt x="119" y="225"/>
                    <a:pt x="136" y="217"/>
                    <a:pt x="150" y="203"/>
                  </a:cubicBezTo>
                  <a:cubicBezTo>
                    <a:pt x="144" y="229"/>
                    <a:pt x="138" y="253"/>
                    <a:pt x="118" y="280"/>
                  </a:cubicBezTo>
                  <a:cubicBezTo>
                    <a:pt x="105" y="297"/>
                    <a:pt x="86" y="311"/>
                    <a:pt x="63" y="311"/>
                  </a:cubicBezTo>
                  <a:cubicBezTo>
                    <a:pt x="56" y="311"/>
                    <a:pt x="33" y="310"/>
                    <a:pt x="25" y="290"/>
                  </a:cubicBezTo>
                  <a:cubicBezTo>
                    <a:pt x="33" y="290"/>
                    <a:pt x="39" y="290"/>
                    <a:pt x="46" y="284"/>
                  </a:cubicBezTo>
                  <a:cubicBezTo>
                    <a:pt x="51" y="280"/>
                    <a:pt x="56" y="273"/>
                    <a:pt x="56" y="264"/>
                  </a:cubicBezTo>
                  <a:cubicBezTo>
                    <a:pt x="56" y="248"/>
                    <a:pt x="43" y="246"/>
                    <a:pt x="38" y="246"/>
                  </a:cubicBezTo>
                  <a:cubicBezTo>
                    <a:pt x="27" y="246"/>
                    <a:pt x="10" y="254"/>
                    <a:pt x="10" y="279"/>
                  </a:cubicBezTo>
                  <a:cubicBezTo>
                    <a:pt x="10" y="304"/>
                    <a:pt x="32" y="322"/>
                    <a:pt x="63" y="322"/>
                  </a:cubicBezTo>
                  <a:cubicBezTo>
                    <a:pt x="114" y="322"/>
                    <a:pt x="166" y="277"/>
                    <a:pt x="180" y="220"/>
                  </a:cubicBezTo>
                  <a:lnTo>
                    <a:pt x="228" y="3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7"/>
            <p:cNvSpPr>
              <a:spLocks noEditPoints="1"/>
            </p:cNvSpPr>
            <p:nvPr>
              <p:custDataLst>
                <p:tags r:id="rId172"/>
              </p:custDataLst>
            </p:nvPr>
          </p:nvSpPr>
          <p:spPr bwMode="auto">
            <a:xfrm>
              <a:off x="2687639" y="2746375"/>
              <a:ext cx="115888" cy="46038"/>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8"/>
            <p:cNvSpPr>
              <a:spLocks/>
            </p:cNvSpPr>
            <p:nvPr>
              <p:custDataLst>
                <p:tags r:id="rId173"/>
              </p:custDataLst>
            </p:nvPr>
          </p:nvSpPr>
          <p:spPr bwMode="auto">
            <a:xfrm>
              <a:off x="2924177" y="2651125"/>
              <a:ext cx="46038" cy="90488"/>
            </a:xfrm>
            <a:custGeom>
              <a:avLst/>
              <a:gdLst>
                <a:gd name="T0" fmla="*/ 79 w 127"/>
                <a:gd name="T1" fmla="*/ 10 h 232"/>
                <a:gd name="T2" fmla="*/ 68 w 127"/>
                <a:gd name="T3" fmla="*/ 0 h 232"/>
                <a:gd name="T4" fmla="*/ 0 w 127"/>
                <a:gd name="T5" fmla="*/ 23 h 232"/>
                <a:gd name="T6" fmla="*/ 0 w 127"/>
                <a:gd name="T7" fmla="*/ 35 h 232"/>
                <a:gd name="T8" fmla="*/ 50 w 127"/>
                <a:gd name="T9" fmla="*/ 25 h 232"/>
                <a:gd name="T10" fmla="*/ 50 w 127"/>
                <a:gd name="T11" fmla="*/ 203 h 232"/>
                <a:gd name="T12" fmla="*/ 16 w 127"/>
                <a:gd name="T13" fmla="*/ 219 h 232"/>
                <a:gd name="T14" fmla="*/ 2 w 127"/>
                <a:gd name="T15" fmla="*/ 219 h 232"/>
                <a:gd name="T16" fmla="*/ 2 w 127"/>
                <a:gd name="T17" fmla="*/ 232 h 232"/>
                <a:gd name="T18" fmla="*/ 64 w 127"/>
                <a:gd name="T19" fmla="*/ 230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0" y="25"/>
                  </a:cubicBezTo>
                  <a:lnTo>
                    <a:pt x="50" y="203"/>
                  </a:lnTo>
                  <a:cubicBezTo>
                    <a:pt x="50" y="215"/>
                    <a:pt x="50" y="219"/>
                    <a:pt x="16" y="219"/>
                  </a:cubicBezTo>
                  <a:lnTo>
                    <a:pt x="2" y="219"/>
                  </a:lnTo>
                  <a:lnTo>
                    <a:pt x="2" y="232"/>
                  </a:lnTo>
                  <a:cubicBezTo>
                    <a:pt x="9" y="231"/>
                    <a:pt x="51" y="230"/>
                    <a:pt x="64" y="230"/>
                  </a:cubicBezTo>
                  <a:cubicBezTo>
                    <a:pt x="75" y="230"/>
                    <a:pt x="119" y="231"/>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9"/>
            <p:cNvSpPr>
              <a:spLocks noChangeArrowheads="1"/>
            </p:cNvSpPr>
            <p:nvPr>
              <p:custDataLst>
                <p:tags r:id="rId174"/>
              </p:custDataLst>
            </p:nvPr>
          </p:nvSpPr>
          <p:spPr bwMode="auto">
            <a:xfrm>
              <a:off x="2884489" y="2765425"/>
              <a:ext cx="12382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0"/>
            <p:cNvSpPr>
              <a:spLocks/>
            </p:cNvSpPr>
            <p:nvPr>
              <p:custDataLst>
                <p:tags r:id="rId175"/>
              </p:custDataLst>
            </p:nvPr>
          </p:nvSpPr>
          <p:spPr bwMode="auto">
            <a:xfrm>
              <a:off x="2892427" y="2792413"/>
              <a:ext cx="109538" cy="93663"/>
            </a:xfrm>
            <a:custGeom>
              <a:avLst/>
              <a:gdLst>
                <a:gd name="T0" fmla="*/ 266 w 310"/>
                <a:gd name="T1" fmla="*/ 38 h 238"/>
                <a:gd name="T2" fmla="*/ 303 w 310"/>
                <a:gd name="T3" fmla="*/ 12 h 238"/>
                <a:gd name="T4" fmla="*/ 310 w 310"/>
                <a:gd name="T5" fmla="*/ 4 h 238"/>
                <a:gd name="T6" fmla="*/ 305 w 310"/>
                <a:gd name="T7" fmla="*/ 0 h 238"/>
                <a:gd name="T8" fmla="*/ 269 w 310"/>
                <a:gd name="T9" fmla="*/ 1 h 238"/>
                <a:gd name="T10" fmla="*/ 232 w 310"/>
                <a:gd name="T11" fmla="*/ 0 h 238"/>
                <a:gd name="T12" fmla="*/ 225 w 310"/>
                <a:gd name="T13" fmla="*/ 7 h 238"/>
                <a:gd name="T14" fmla="*/ 233 w 310"/>
                <a:gd name="T15" fmla="*/ 12 h 238"/>
                <a:gd name="T16" fmla="*/ 255 w 310"/>
                <a:gd name="T17" fmla="*/ 26 h 238"/>
                <a:gd name="T18" fmla="*/ 253 w 310"/>
                <a:gd name="T19" fmla="*/ 35 h 238"/>
                <a:gd name="T20" fmla="*/ 215 w 310"/>
                <a:gd name="T21" fmla="*/ 187 h 238"/>
                <a:gd name="T22" fmla="*/ 127 w 310"/>
                <a:gd name="T23" fmla="*/ 5 h 238"/>
                <a:gd name="T24" fmla="*/ 115 w 310"/>
                <a:gd name="T25" fmla="*/ 0 h 238"/>
                <a:gd name="T26" fmla="*/ 67 w 310"/>
                <a:gd name="T27" fmla="*/ 0 h 238"/>
                <a:gd name="T28" fmla="*/ 56 w 310"/>
                <a:gd name="T29" fmla="*/ 7 h 238"/>
                <a:gd name="T30" fmla="*/ 68 w 310"/>
                <a:gd name="T31" fmla="*/ 12 h 238"/>
                <a:gd name="T32" fmla="*/ 90 w 310"/>
                <a:gd name="T33" fmla="*/ 14 h 238"/>
                <a:gd name="T34" fmla="*/ 43 w 310"/>
                <a:gd name="T35" fmla="*/ 200 h 238"/>
                <a:gd name="T36" fmla="*/ 7 w 310"/>
                <a:gd name="T37" fmla="*/ 225 h 238"/>
                <a:gd name="T38" fmla="*/ 0 w 310"/>
                <a:gd name="T39" fmla="*/ 232 h 238"/>
                <a:gd name="T40" fmla="*/ 5 w 310"/>
                <a:gd name="T41" fmla="*/ 238 h 238"/>
                <a:gd name="T42" fmla="*/ 41 w 310"/>
                <a:gd name="T43" fmla="*/ 236 h 238"/>
                <a:gd name="T44" fmla="*/ 78 w 310"/>
                <a:gd name="T45" fmla="*/ 238 h 238"/>
                <a:gd name="T46" fmla="*/ 85 w 310"/>
                <a:gd name="T47" fmla="*/ 230 h 238"/>
                <a:gd name="T48" fmla="*/ 77 w 310"/>
                <a:gd name="T49" fmla="*/ 225 h 238"/>
                <a:gd name="T50" fmla="*/ 55 w 310"/>
                <a:gd name="T51" fmla="*/ 210 h 238"/>
                <a:gd name="T52" fmla="*/ 56 w 310"/>
                <a:gd name="T53" fmla="*/ 202 h 238"/>
                <a:gd name="T54" fmla="*/ 101 w 310"/>
                <a:gd name="T55" fmla="*/ 23 h 238"/>
                <a:gd name="T56" fmla="*/ 203 w 310"/>
                <a:gd name="T57" fmla="*/ 232 h 238"/>
                <a:gd name="T58" fmla="*/ 211 w 310"/>
                <a:gd name="T59" fmla="*/ 238 h 238"/>
                <a:gd name="T60" fmla="*/ 218 w 310"/>
                <a:gd name="T61" fmla="*/ 230 h 238"/>
                <a:gd name="T62" fmla="*/ 266 w 310"/>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238">
                  <a:moveTo>
                    <a:pt x="266" y="38"/>
                  </a:moveTo>
                  <a:cubicBezTo>
                    <a:pt x="270" y="24"/>
                    <a:pt x="275" y="13"/>
                    <a:pt x="303" y="12"/>
                  </a:cubicBezTo>
                  <a:cubicBezTo>
                    <a:pt x="305" y="12"/>
                    <a:pt x="310" y="12"/>
                    <a:pt x="310" y="4"/>
                  </a:cubicBezTo>
                  <a:cubicBezTo>
                    <a:pt x="310" y="2"/>
                    <a:pt x="309" y="0"/>
                    <a:pt x="305" y="0"/>
                  </a:cubicBezTo>
                  <a:cubicBezTo>
                    <a:pt x="294" y="0"/>
                    <a:pt x="281" y="1"/>
                    <a:pt x="269" y="1"/>
                  </a:cubicBezTo>
                  <a:cubicBezTo>
                    <a:pt x="260" y="1"/>
                    <a:pt x="240" y="0"/>
                    <a:pt x="232" y="0"/>
                  </a:cubicBezTo>
                  <a:cubicBezTo>
                    <a:pt x="230" y="0"/>
                    <a:pt x="225" y="0"/>
                    <a:pt x="225" y="7"/>
                  </a:cubicBezTo>
                  <a:cubicBezTo>
                    <a:pt x="225" y="12"/>
                    <a:pt x="229" y="12"/>
                    <a:pt x="233" y="12"/>
                  </a:cubicBezTo>
                  <a:cubicBezTo>
                    <a:pt x="249" y="12"/>
                    <a:pt x="255" y="18"/>
                    <a:pt x="255" y="26"/>
                  </a:cubicBezTo>
                  <a:cubicBezTo>
                    <a:pt x="255" y="29"/>
                    <a:pt x="254" y="31"/>
                    <a:pt x="253" y="35"/>
                  </a:cubicBezTo>
                  <a:lnTo>
                    <a:pt x="215" y="187"/>
                  </a:lnTo>
                  <a:lnTo>
                    <a:pt x="127" y="5"/>
                  </a:lnTo>
                  <a:cubicBezTo>
                    <a:pt x="124" y="0"/>
                    <a:pt x="123" y="0"/>
                    <a:pt x="115" y="0"/>
                  </a:cubicBezTo>
                  <a:lnTo>
                    <a:pt x="67" y="0"/>
                  </a:lnTo>
                  <a:cubicBezTo>
                    <a:pt x="61" y="0"/>
                    <a:pt x="56" y="0"/>
                    <a:pt x="56" y="7"/>
                  </a:cubicBezTo>
                  <a:cubicBezTo>
                    <a:pt x="56" y="12"/>
                    <a:pt x="60" y="12"/>
                    <a:pt x="68" y="12"/>
                  </a:cubicBezTo>
                  <a:cubicBezTo>
                    <a:pt x="75" y="12"/>
                    <a:pt x="83" y="12"/>
                    <a:pt x="90" y="14"/>
                  </a:cubicBezTo>
                  <a:lnTo>
                    <a:pt x="43" y="200"/>
                  </a:lnTo>
                  <a:cubicBezTo>
                    <a:pt x="40" y="214"/>
                    <a:pt x="34" y="224"/>
                    <a:pt x="7" y="225"/>
                  </a:cubicBezTo>
                  <a:cubicBezTo>
                    <a:pt x="4" y="225"/>
                    <a:pt x="0" y="225"/>
                    <a:pt x="0" y="232"/>
                  </a:cubicBezTo>
                  <a:cubicBezTo>
                    <a:pt x="0" y="236"/>
                    <a:pt x="2" y="238"/>
                    <a:pt x="5" y="238"/>
                  </a:cubicBezTo>
                  <a:cubicBezTo>
                    <a:pt x="16" y="238"/>
                    <a:pt x="29" y="236"/>
                    <a:pt x="41" y="236"/>
                  </a:cubicBezTo>
                  <a:cubicBezTo>
                    <a:pt x="49" y="236"/>
                    <a:pt x="70" y="238"/>
                    <a:pt x="78" y="238"/>
                  </a:cubicBezTo>
                  <a:cubicBezTo>
                    <a:pt x="82" y="238"/>
                    <a:pt x="85" y="236"/>
                    <a:pt x="85" y="230"/>
                  </a:cubicBezTo>
                  <a:cubicBezTo>
                    <a:pt x="85" y="225"/>
                    <a:pt x="81" y="225"/>
                    <a:pt x="77" y="225"/>
                  </a:cubicBezTo>
                  <a:cubicBezTo>
                    <a:pt x="55" y="224"/>
                    <a:pt x="55" y="215"/>
                    <a:pt x="55" y="210"/>
                  </a:cubicBezTo>
                  <a:cubicBezTo>
                    <a:pt x="55" y="209"/>
                    <a:pt x="55" y="207"/>
                    <a:pt x="56" y="202"/>
                  </a:cubicBezTo>
                  <a:lnTo>
                    <a:pt x="101" y="23"/>
                  </a:lnTo>
                  <a:lnTo>
                    <a:pt x="203" y="232"/>
                  </a:lnTo>
                  <a:cubicBezTo>
                    <a:pt x="206" y="237"/>
                    <a:pt x="207" y="238"/>
                    <a:pt x="211" y="238"/>
                  </a:cubicBezTo>
                  <a:cubicBezTo>
                    <a:pt x="216" y="238"/>
                    <a:pt x="216" y="237"/>
                    <a:pt x="218" y="230"/>
                  </a:cubicBezTo>
                  <a:lnTo>
                    <a:pt x="266"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1"/>
            <p:cNvSpPr>
              <a:spLocks/>
            </p:cNvSpPr>
            <p:nvPr>
              <p:custDataLst>
                <p:tags r:id="rId176"/>
              </p:custDataLst>
            </p:nvPr>
          </p:nvSpPr>
          <p:spPr bwMode="auto">
            <a:xfrm>
              <a:off x="3119439" y="2540000"/>
              <a:ext cx="109538" cy="93663"/>
            </a:xfrm>
            <a:custGeom>
              <a:avLst/>
              <a:gdLst>
                <a:gd name="T0" fmla="*/ 267 w 310"/>
                <a:gd name="T1" fmla="*/ 38 h 239"/>
                <a:gd name="T2" fmla="*/ 303 w 310"/>
                <a:gd name="T3" fmla="*/ 13 h 239"/>
                <a:gd name="T4" fmla="*/ 310 w 310"/>
                <a:gd name="T5" fmla="*/ 5 h 239"/>
                <a:gd name="T6" fmla="*/ 305 w 310"/>
                <a:gd name="T7" fmla="*/ 0 h 239"/>
                <a:gd name="T8" fmla="*/ 269 w 310"/>
                <a:gd name="T9" fmla="*/ 2 h 239"/>
                <a:gd name="T10" fmla="*/ 232 w 310"/>
                <a:gd name="T11" fmla="*/ 0 h 239"/>
                <a:gd name="T12" fmla="*/ 225 w 310"/>
                <a:gd name="T13" fmla="*/ 8 h 239"/>
                <a:gd name="T14" fmla="*/ 233 w 310"/>
                <a:gd name="T15" fmla="*/ 13 h 239"/>
                <a:gd name="T16" fmla="*/ 255 w 310"/>
                <a:gd name="T17" fmla="*/ 27 h 239"/>
                <a:gd name="T18" fmla="*/ 254 w 310"/>
                <a:gd name="T19" fmla="*/ 36 h 239"/>
                <a:gd name="T20" fmla="*/ 216 w 310"/>
                <a:gd name="T21" fmla="*/ 188 h 239"/>
                <a:gd name="T22" fmla="*/ 127 w 310"/>
                <a:gd name="T23" fmla="*/ 6 h 239"/>
                <a:gd name="T24" fmla="*/ 115 w 310"/>
                <a:gd name="T25" fmla="*/ 0 h 239"/>
                <a:gd name="T26" fmla="*/ 67 w 310"/>
                <a:gd name="T27" fmla="*/ 0 h 239"/>
                <a:gd name="T28" fmla="*/ 56 w 310"/>
                <a:gd name="T29" fmla="*/ 8 h 239"/>
                <a:gd name="T30" fmla="*/ 68 w 310"/>
                <a:gd name="T31" fmla="*/ 13 h 239"/>
                <a:gd name="T32" fmla="*/ 90 w 310"/>
                <a:gd name="T33" fmla="*/ 15 h 239"/>
                <a:gd name="T34" fmla="*/ 43 w 310"/>
                <a:gd name="T35" fmla="*/ 201 h 239"/>
                <a:gd name="T36" fmla="*/ 7 w 310"/>
                <a:gd name="T37" fmla="*/ 226 h 239"/>
                <a:gd name="T38" fmla="*/ 0 w 310"/>
                <a:gd name="T39" fmla="*/ 233 h 239"/>
                <a:gd name="T40" fmla="*/ 5 w 310"/>
                <a:gd name="T41" fmla="*/ 239 h 239"/>
                <a:gd name="T42" fmla="*/ 41 w 310"/>
                <a:gd name="T43" fmla="*/ 237 h 239"/>
                <a:gd name="T44" fmla="*/ 78 w 310"/>
                <a:gd name="T45" fmla="*/ 239 h 239"/>
                <a:gd name="T46" fmla="*/ 85 w 310"/>
                <a:gd name="T47" fmla="*/ 231 h 239"/>
                <a:gd name="T48" fmla="*/ 77 w 310"/>
                <a:gd name="T49" fmla="*/ 226 h 239"/>
                <a:gd name="T50" fmla="*/ 55 w 310"/>
                <a:gd name="T51" fmla="*/ 211 h 239"/>
                <a:gd name="T52" fmla="*/ 57 w 310"/>
                <a:gd name="T53" fmla="*/ 203 h 239"/>
                <a:gd name="T54" fmla="*/ 101 w 310"/>
                <a:gd name="T55" fmla="*/ 24 h 239"/>
                <a:gd name="T56" fmla="*/ 203 w 310"/>
                <a:gd name="T57" fmla="*/ 233 h 239"/>
                <a:gd name="T58" fmla="*/ 211 w 310"/>
                <a:gd name="T59" fmla="*/ 239 h 239"/>
                <a:gd name="T60" fmla="*/ 218 w 310"/>
                <a:gd name="T61" fmla="*/ 231 h 239"/>
                <a:gd name="T62" fmla="*/ 267 w 310"/>
                <a:gd name="T63" fmla="*/ 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239">
                  <a:moveTo>
                    <a:pt x="267" y="38"/>
                  </a:moveTo>
                  <a:cubicBezTo>
                    <a:pt x="270" y="25"/>
                    <a:pt x="276" y="14"/>
                    <a:pt x="303" y="13"/>
                  </a:cubicBezTo>
                  <a:cubicBezTo>
                    <a:pt x="305" y="13"/>
                    <a:pt x="310" y="13"/>
                    <a:pt x="310" y="5"/>
                  </a:cubicBezTo>
                  <a:cubicBezTo>
                    <a:pt x="310" y="3"/>
                    <a:pt x="309" y="0"/>
                    <a:pt x="305" y="0"/>
                  </a:cubicBezTo>
                  <a:cubicBezTo>
                    <a:pt x="294" y="0"/>
                    <a:pt x="281" y="2"/>
                    <a:pt x="269" y="2"/>
                  </a:cubicBezTo>
                  <a:cubicBezTo>
                    <a:pt x="261" y="2"/>
                    <a:pt x="240" y="0"/>
                    <a:pt x="232" y="0"/>
                  </a:cubicBezTo>
                  <a:cubicBezTo>
                    <a:pt x="230" y="0"/>
                    <a:pt x="225" y="0"/>
                    <a:pt x="225" y="8"/>
                  </a:cubicBezTo>
                  <a:cubicBezTo>
                    <a:pt x="225" y="13"/>
                    <a:pt x="230" y="13"/>
                    <a:pt x="233" y="13"/>
                  </a:cubicBezTo>
                  <a:cubicBezTo>
                    <a:pt x="249" y="13"/>
                    <a:pt x="255" y="19"/>
                    <a:pt x="255" y="27"/>
                  </a:cubicBezTo>
                  <a:cubicBezTo>
                    <a:pt x="255" y="30"/>
                    <a:pt x="255" y="32"/>
                    <a:pt x="254" y="36"/>
                  </a:cubicBezTo>
                  <a:lnTo>
                    <a:pt x="216" y="188"/>
                  </a:lnTo>
                  <a:lnTo>
                    <a:pt x="127" y="6"/>
                  </a:lnTo>
                  <a:cubicBezTo>
                    <a:pt x="124" y="0"/>
                    <a:pt x="124" y="0"/>
                    <a:pt x="115" y="0"/>
                  </a:cubicBezTo>
                  <a:lnTo>
                    <a:pt x="67" y="0"/>
                  </a:lnTo>
                  <a:cubicBezTo>
                    <a:pt x="61" y="0"/>
                    <a:pt x="56" y="0"/>
                    <a:pt x="56" y="8"/>
                  </a:cubicBezTo>
                  <a:cubicBezTo>
                    <a:pt x="56" y="13"/>
                    <a:pt x="60" y="13"/>
                    <a:pt x="68" y="13"/>
                  </a:cubicBezTo>
                  <a:cubicBezTo>
                    <a:pt x="75" y="13"/>
                    <a:pt x="83" y="13"/>
                    <a:pt x="90" y="15"/>
                  </a:cubicBezTo>
                  <a:lnTo>
                    <a:pt x="43" y="201"/>
                  </a:lnTo>
                  <a:cubicBezTo>
                    <a:pt x="40" y="214"/>
                    <a:pt x="34" y="225"/>
                    <a:pt x="7" y="226"/>
                  </a:cubicBezTo>
                  <a:cubicBezTo>
                    <a:pt x="5" y="226"/>
                    <a:pt x="0" y="226"/>
                    <a:pt x="0" y="233"/>
                  </a:cubicBezTo>
                  <a:cubicBezTo>
                    <a:pt x="0" y="237"/>
                    <a:pt x="2" y="239"/>
                    <a:pt x="5" y="239"/>
                  </a:cubicBezTo>
                  <a:cubicBezTo>
                    <a:pt x="16" y="239"/>
                    <a:pt x="29" y="237"/>
                    <a:pt x="41" y="237"/>
                  </a:cubicBezTo>
                  <a:cubicBezTo>
                    <a:pt x="50" y="237"/>
                    <a:pt x="70" y="239"/>
                    <a:pt x="78" y="239"/>
                  </a:cubicBezTo>
                  <a:cubicBezTo>
                    <a:pt x="82" y="239"/>
                    <a:pt x="85" y="237"/>
                    <a:pt x="85" y="231"/>
                  </a:cubicBezTo>
                  <a:cubicBezTo>
                    <a:pt x="85" y="226"/>
                    <a:pt x="81" y="226"/>
                    <a:pt x="77" y="226"/>
                  </a:cubicBezTo>
                  <a:cubicBezTo>
                    <a:pt x="55" y="225"/>
                    <a:pt x="55" y="216"/>
                    <a:pt x="55" y="211"/>
                  </a:cubicBezTo>
                  <a:cubicBezTo>
                    <a:pt x="55" y="210"/>
                    <a:pt x="55" y="208"/>
                    <a:pt x="57" y="203"/>
                  </a:cubicBezTo>
                  <a:lnTo>
                    <a:pt x="101" y="24"/>
                  </a:lnTo>
                  <a:lnTo>
                    <a:pt x="203" y="233"/>
                  </a:lnTo>
                  <a:cubicBezTo>
                    <a:pt x="206" y="238"/>
                    <a:pt x="207" y="239"/>
                    <a:pt x="211" y="239"/>
                  </a:cubicBezTo>
                  <a:cubicBezTo>
                    <a:pt x="216" y="239"/>
                    <a:pt x="216"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2"/>
            <p:cNvSpPr>
              <a:spLocks/>
            </p:cNvSpPr>
            <p:nvPr>
              <p:custDataLst>
                <p:tags r:id="rId177"/>
              </p:custDataLst>
            </p:nvPr>
          </p:nvSpPr>
          <p:spPr bwMode="auto">
            <a:xfrm>
              <a:off x="3089277" y="2671763"/>
              <a:ext cx="166688" cy="195263"/>
            </a:xfrm>
            <a:custGeom>
              <a:avLst/>
              <a:gdLst>
                <a:gd name="T0" fmla="*/ 182 w 471"/>
                <a:gd name="T1" fmla="*/ 266 h 499"/>
                <a:gd name="T2" fmla="*/ 5 w 471"/>
                <a:gd name="T3" fmla="*/ 485 h 499"/>
                <a:gd name="T4" fmla="*/ 1 w 471"/>
                <a:gd name="T5" fmla="*/ 493 h 499"/>
                <a:gd name="T6" fmla="*/ 14 w 471"/>
                <a:gd name="T7" fmla="*/ 499 h 499"/>
                <a:gd name="T8" fmla="*/ 428 w 471"/>
                <a:gd name="T9" fmla="*/ 499 h 499"/>
                <a:gd name="T10" fmla="*/ 471 w 471"/>
                <a:gd name="T11" fmla="*/ 375 h 499"/>
                <a:gd name="T12" fmla="*/ 458 w 471"/>
                <a:gd name="T13" fmla="*/ 375 h 499"/>
                <a:gd name="T14" fmla="*/ 370 w 471"/>
                <a:gd name="T15" fmla="*/ 457 h 499"/>
                <a:gd name="T16" fmla="*/ 254 w 471"/>
                <a:gd name="T17" fmla="*/ 471 h 499"/>
                <a:gd name="T18" fmla="*/ 42 w 471"/>
                <a:gd name="T19" fmla="*/ 471 h 499"/>
                <a:gd name="T20" fmla="*/ 215 w 471"/>
                <a:gd name="T21" fmla="*/ 257 h 499"/>
                <a:gd name="T22" fmla="*/ 220 w 471"/>
                <a:gd name="T23" fmla="*/ 249 h 499"/>
                <a:gd name="T24" fmla="*/ 216 w 471"/>
                <a:gd name="T25" fmla="*/ 242 h 499"/>
                <a:gd name="T26" fmla="*/ 54 w 471"/>
                <a:gd name="T27" fmla="*/ 20 h 499"/>
                <a:gd name="T28" fmla="*/ 252 w 471"/>
                <a:gd name="T29" fmla="*/ 20 h 499"/>
                <a:gd name="T30" fmla="*/ 458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6"/>
                  </a:moveTo>
                  <a:lnTo>
                    <a:pt x="5" y="485"/>
                  </a:lnTo>
                  <a:cubicBezTo>
                    <a:pt x="1" y="490"/>
                    <a:pt x="1" y="491"/>
                    <a:pt x="1" y="493"/>
                  </a:cubicBezTo>
                  <a:cubicBezTo>
                    <a:pt x="1" y="499"/>
                    <a:pt x="5" y="499"/>
                    <a:pt x="14" y="499"/>
                  </a:cubicBezTo>
                  <a:lnTo>
                    <a:pt x="428" y="499"/>
                  </a:lnTo>
                  <a:lnTo>
                    <a:pt x="471" y="375"/>
                  </a:lnTo>
                  <a:lnTo>
                    <a:pt x="458" y="375"/>
                  </a:lnTo>
                  <a:cubicBezTo>
                    <a:pt x="446" y="412"/>
                    <a:pt x="412" y="442"/>
                    <a:pt x="370" y="457"/>
                  </a:cubicBezTo>
                  <a:cubicBezTo>
                    <a:pt x="362" y="459"/>
                    <a:pt x="327" y="471"/>
                    <a:pt x="254" y="471"/>
                  </a:cubicBezTo>
                  <a:lnTo>
                    <a:pt x="42" y="471"/>
                  </a:lnTo>
                  <a:lnTo>
                    <a:pt x="215" y="257"/>
                  </a:lnTo>
                  <a:cubicBezTo>
                    <a:pt x="219" y="253"/>
                    <a:pt x="220" y="251"/>
                    <a:pt x="220" y="249"/>
                  </a:cubicBezTo>
                  <a:cubicBezTo>
                    <a:pt x="220" y="247"/>
                    <a:pt x="219" y="247"/>
                    <a:pt x="216" y="242"/>
                  </a:cubicBezTo>
                  <a:lnTo>
                    <a:pt x="54" y="20"/>
                  </a:lnTo>
                  <a:lnTo>
                    <a:pt x="252" y="20"/>
                  </a:lnTo>
                  <a:cubicBezTo>
                    <a:pt x="308" y="20"/>
                    <a:pt x="423" y="24"/>
                    <a:pt x="458" y="117"/>
                  </a:cubicBezTo>
                  <a:lnTo>
                    <a:pt x="471" y="117"/>
                  </a:lnTo>
                  <a:lnTo>
                    <a:pt x="428" y="0"/>
                  </a:lnTo>
                  <a:lnTo>
                    <a:pt x="14" y="0"/>
                  </a:lnTo>
                  <a:cubicBezTo>
                    <a:pt x="1" y="0"/>
                    <a:pt x="0" y="1"/>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3"/>
            <p:cNvSpPr>
              <a:spLocks noEditPoints="1"/>
            </p:cNvSpPr>
            <p:nvPr>
              <p:custDataLst>
                <p:tags r:id="rId178"/>
              </p:custDataLst>
            </p:nvPr>
          </p:nvSpPr>
          <p:spPr bwMode="auto">
            <a:xfrm>
              <a:off x="3065464" y="2898775"/>
              <a:ext cx="36513" cy="92075"/>
            </a:xfrm>
            <a:custGeom>
              <a:avLst/>
              <a:gdLst>
                <a:gd name="T0" fmla="*/ 96 w 105"/>
                <a:gd name="T1" fmla="*/ 13 h 235"/>
                <a:gd name="T2" fmla="*/ 82 w 105"/>
                <a:gd name="T3" fmla="*/ 0 h 235"/>
                <a:gd name="T4" fmla="*/ 63 w 105"/>
                <a:gd name="T5" fmla="*/ 19 h 235"/>
                <a:gd name="T6" fmla="*/ 77 w 105"/>
                <a:gd name="T7" fmla="*/ 32 h 235"/>
                <a:gd name="T8" fmla="*/ 96 w 105"/>
                <a:gd name="T9" fmla="*/ 13 h 235"/>
                <a:gd name="T10" fmla="*/ 25 w 105"/>
                <a:gd name="T11" fmla="*/ 190 h 235"/>
                <a:gd name="T12" fmla="*/ 22 w 105"/>
                <a:gd name="T13" fmla="*/ 205 h 235"/>
                <a:gd name="T14" fmla="*/ 55 w 105"/>
                <a:gd name="T15" fmla="*/ 235 h 235"/>
                <a:gd name="T16" fmla="*/ 105 w 105"/>
                <a:gd name="T17" fmla="*/ 181 h 235"/>
                <a:gd name="T18" fmla="*/ 100 w 105"/>
                <a:gd name="T19" fmla="*/ 177 h 235"/>
                <a:gd name="T20" fmla="*/ 93 w 105"/>
                <a:gd name="T21" fmla="*/ 183 h 235"/>
                <a:gd name="T22" fmla="*/ 56 w 105"/>
                <a:gd name="T23" fmla="*/ 225 h 235"/>
                <a:gd name="T24" fmla="*/ 48 w 105"/>
                <a:gd name="T25" fmla="*/ 213 h 235"/>
                <a:gd name="T26" fmla="*/ 53 w 105"/>
                <a:gd name="T27" fmla="*/ 190 h 235"/>
                <a:gd name="T28" fmla="*/ 64 w 105"/>
                <a:gd name="T29" fmla="*/ 162 h 235"/>
                <a:gd name="T30" fmla="*/ 81 w 105"/>
                <a:gd name="T31" fmla="*/ 118 h 235"/>
                <a:gd name="T32" fmla="*/ 83 w 105"/>
                <a:gd name="T33" fmla="*/ 107 h 235"/>
                <a:gd name="T34" fmla="*/ 50 w 105"/>
                <a:gd name="T35" fmla="*/ 77 h 235"/>
                <a:gd name="T36" fmla="*/ 0 w 105"/>
                <a:gd name="T37" fmla="*/ 131 h 235"/>
                <a:gd name="T38" fmla="*/ 6 w 105"/>
                <a:gd name="T39" fmla="*/ 135 h 235"/>
                <a:gd name="T40" fmla="*/ 12 w 105"/>
                <a:gd name="T41" fmla="*/ 130 h 235"/>
                <a:gd name="T42" fmla="*/ 49 w 105"/>
                <a:gd name="T43" fmla="*/ 87 h 235"/>
                <a:gd name="T44" fmla="*/ 58 w 105"/>
                <a:gd name="T45" fmla="*/ 99 h 235"/>
                <a:gd name="T46" fmla="*/ 47 w 105"/>
                <a:gd name="T47" fmla="*/ 134 h 235"/>
                <a:gd name="T48" fmla="*/ 25 w 105"/>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8"/>
                    <a:pt x="92" y="0"/>
                    <a:pt x="82" y="0"/>
                  </a:cubicBezTo>
                  <a:cubicBezTo>
                    <a:pt x="73" y="0"/>
                    <a:pt x="63" y="9"/>
                    <a:pt x="63" y="19"/>
                  </a:cubicBezTo>
                  <a:cubicBezTo>
                    <a:pt x="63" y="25"/>
                    <a:pt x="67" y="32"/>
                    <a:pt x="77" y="32"/>
                  </a:cubicBezTo>
                  <a:cubicBezTo>
                    <a:pt x="87" y="32"/>
                    <a:pt x="96" y="23"/>
                    <a:pt x="96" y="13"/>
                  </a:cubicBezTo>
                  <a:close/>
                  <a:moveTo>
                    <a:pt x="25" y="190"/>
                  </a:moveTo>
                  <a:cubicBezTo>
                    <a:pt x="24" y="195"/>
                    <a:pt x="22" y="199"/>
                    <a:pt x="22" y="205"/>
                  </a:cubicBezTo>
                  <a:cubicBezTo>
                    <a:pt x="22" y="221"/>
                    <a:pt x="36" y="235"/>
                    <a:pt x="55" y="235"/>
                  </a:cubicBezTo>
                  <a:cubicBezTo>
                    <a:pt x="90" y="235"/>
                    <a:pt x="105" y="186"/>
                    <a:pt x="105" y="181"/>
                  </a:cubicBezTo>
                  <a:cubicBezTo>
                    <a:pt x="105" y="177"/>
                    <a:pt x="101" y="177"/>
                    <a:pt x="100" y="177"/>
                  </a:cubicBezTo>
                  <a:cubicBezTo>
                    <a:pt x="95" y="177"/>
                    <a:pt x="95" y="179"/>
                    <a:pt x="93" y="183"/>
                  </a:cubicBezTo>
                  <a:cubicBezTo>
                    <a:pt x="85" y="210"/>
                    <a:pt x="70" y="225"/>
                    <a:pt x="56" y="225"/>
                  </a:cubicBezTo>
                  <a:cubicBezTo>
                    <a:pt x="49" y="225"/>
                    <a:pt x="48" y="220"/>
                    <a:pt x="48" y="213"/>
                  </a:cubicBezTo>
                  <a:cubicBezTo>
                    <a:pt x="48" y="205"/>
                    <a:pt x="50" y="198"/>
                    <a:pt x="53" y="190"/>
                  </a:cubicBezTo>
                  <a:cubicBezTo>
                    <a:pt x="57" y="181"/>
                    <a:pt x="60" y="171"/>
                    <a:pt x="64" y="162"/>
                  </a:cubicBezTo>
                  <a:cubicBezTo>
                    <a:pt x="67" y="154"/>
                    <a:pt x="80" y="122"/>
                    <a:pt x="81" y="118"/>
                  </a:cubicBezTo>
                  <a:cubicBezTo>
                    <a:pt x="82" y="115"/>
                    <a:pt x="83" y="110"/>
                    <a:pt x="83" y="107"/>
                  </a:cubicBezTo>
                  <a:cubicBezTo>
                    <a:pt x="83" y="91"/>
                    <a:pt x="70" y="77"/>
                    <a:pt x="50" y="77"/>
                  </a:cubicBezTo>
                  <a:cubicBezTo>
                    <a:pt x="16" y="77"/>
                    <a:pt x="0" y="125"/>
                    <a:pt x="0" y="131"/>
                  </a:cubicBezTo>
                  <a:cubicBezTo>
                    <a:pt x="0" y="135"/>
                    <a:pt x="5" y="135"/>
                    <a:pt x="6" y="135"/>
                  </a:cubicBezTo>
                  <a:cubicBezTo>
                    <a:pt x="11" y="135"/>
                    <a:pt x="11" y="133"/>
                    <a:pt x="12" y="130"/>
                  </a:cubicBezTo>
                  <a:cubicBezTo>
                    <a:pt x="21" y="100"/>
                    <a:pt x="36" y="87"/>
                    <a:pt x="49" y="87"/>
                  </a:cubicBezTo>
                  <a:cubicBezTo>
                    <a:pt x="55" y="87"/>
                    <a:pt x="58" y="90"/>
                    <a:pt x="58" y="99"/>
                  </a:cubicBezTo>
                  <a:cubicBezTo>
                    <a:pt x="58" y="107"/>
                    <a:pt x="56" y="113"/>
                    <a:pt x="47" y="134"/>
                  </a:cubicBezTo>
                  <a:lnTo>
                    <a:pt x="25"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4"/>
            <p:cNvSpPr>
              <a:spLocks noEditPoints="1"/>
            </p:cNvSpPr>
            <p:nvPr>
              <p:custDataLst>
                <p:tags r:id="rId179"/>
              </p:custDataLst>
            </p:nvPr>
          </p:nvSpPr>
          <p:spPr bwMode="auto">
            <a:xfrm>
              <a:off x="3117852" y="2936875"/>
              <a:ext cx="90488" cy="36513"/>
            </a:xfrm>
            <a:custGeom>
              <a:avLst/>
              <a:gdLst>
                <a:gd name="T0" fmla="*/ 243 w 257"/>
                <a:gd name="T1" fmla="*/ 17 h 94"/>
                <a:gd name="T2" fmla="*/ 257 w 257"/>
                <a:gd name="T3" fmla="*/ 8 h 94"/>
                <a:gd name="T4" fmla="*/ 244 w 257"/>
                <a:gd name="T5" fmla="*/ 0 h 94"/>
                <a:gd name="T6" fmla="*/ 13 w 257"/>
                <a:gd name="T7" fmla="*/ 0 h 94"/>
                <a:gd name="T8" fmla="*/ 0 w 257"/>
                <a:gd name="T9" fmla="*/ 8 h 94"/>
                <a:gd name="T10" fmla="*/ 13 w 257"/>
                <a:gd name="T11" fmla="*/ 17 h 94"/>
                <a:gd name="T12" fmla="*/ 243 w 257"/>
                <a:gd name="T13" fmla="*/ 17 h 94"/>
                <a:gd name="T14" fmla="*/ 244 w 257"/>
                <a:gd name="T15" fmla="*/ 94 h 94"/>
                <a:gd name="T16" fmla="*/ 257 w 257"/>
                <a:gd name="T17" fmla="*/ 85 h 94"/>
                <a:gd name="T18" fmla="*/ 243 w 257"/>
                <a:gd name="T19" fmla="*/ 77 h 94"/>
                <a:gd name="T20" fmla="*/ 13 w 257"/>
                <a:gd name="T21" fmla="*/ 77 h 94"/>
                <a:gd name="T22" fmla="*/ 0 w 257"/>
                <a:gd name="T23" fmla="*/ 85 h 94"/>
                <a:gd name="T24" fmla="*/ 13 w 257"/>
                <a:gd name="T25" fmla="*/ 94 h 94"/>
                <a:gd name="T26" fmla="*/ 244 w 257"/>
                <a:gd name="T2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4">
                  <a:moveTo>
                    <a:pt x="243" y="17"/>
                  </a:moveTo>
                  <a:cubicBezTo>
                    <a:pt x="249" y="17"/>
                    <a:pt x="257" y="17"/>
                    <a:pt x="257" y="8"/>
                  </a:cubicBezTo>
                  <a:cubicBezTo>
                    <a:pt x="257" y="0"/>
                    <a:pt x="248" y="0"/>
                    <a:pt x="244" y="0"/>
                  </a:cubicBezTo>
                  <a:lnTo>
                    <a:pt x="13" y="0"/>
                  </a:lnTo>
                  <a:cubicBezTo>
                    <a:pt x="8" y="0"/>
                    <a:pt x="0" y="0"/>
                    <a:pt x="0" y="8"/>
                  </a:cubicBezTo>
                  <a:cubicBezTo>
                    <a:pt x="0" y="17"/>
                    <a:pt x="8" y="17"/>
                    <a:pt x="13" y="17"/>
                  </a:cubicBezTo>
                  <a:lnTo>
                    <a:pt x="243" y="17"/>
                  </a:lnTo>
                  <a:close/>
                  <a:moveTo>
                    <a:pt x="244" y="94"/>
                  </a:moveTo>
                  <a:cubicBezTo>
                    <a:pt x="248" y="94"/>
                    <a:pt x="257" y="94"/>
                    <a:pt x="257" y="85"/>
                  </a:cubicBezTo>
                  <a:cubicBezTo>
                    <a:pt x="257" y="77"/>
                    <a:pt x="249" y="77"/>
                    <a:pt x="243" y="77"/>
                  </a:cubicBezTo>
                  <a:lnTo>
                    <a:pt x="13" y="77"/>
                  </a:lnTo>
                  <a:cubicBezTo>
                    <a:pt x="8" y="77"/>
                    <a:pt x="0" y="77"/>
                    <a:pt x="0" y="85"/>
                  </a:cubicBezTo>
                  <a:cubicBezTo>
                    <a:pt x="0" y="94"/>
                    <a:pt x="8" y="94"/>
                    <a:pt x="13" y="94"/>
                  </a:cubicBezTo>
                  <a:lnTo>
                    <a:pt x="244" y="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5"/>
            <p:cNvSpPr>
              <a:spLocks/>
            </p:cNvSpPr>
            <p:nvPr>
              <p:custDataLst>
                <p:tags r:id="rId180"/>
              </p:custDataLst>
            </p:nvPr>
          </p:nvSpPr>
          <p:spPr bwMode="auto">
            <a:xfrm>
              <a:off x="3230564" y="2898775"/>
              <a:ext cx="44450" cy="90488"/>
            </a:xfrm>
            <a:custGeom>
              <a:avLst/>
              <a:gdLst>
                <a:gd name="T0" fmla="*/ 79 w 127"/>
                <a:gd name="T1" fmla="*/ 9 h 231"/>
                <a:gd name="T2" fmla="*/ 69 w 127"/>
                <a:gd name="T3" fmla="*/ 0 h 231"/>
                <a:gd name="T4" fmla="*/ 0 w 127"/>
                <a:gd name="T5" fmla="*/ 22 h 231"/>
                <a:gd name="T6" fmla="*/ 0 w 127"/>
                <a:gd name="T7" fmla="*/ 34 h 231"/>
                <a:gd name="T8" fmla="*/ 51 w 127"/>
                <a:gd name="T9" fmla="*/ 25 h 231"/>
                <a:gd name="T10" fmla="*/ 51 w 127"/>
                <a:gd name="T11" fmla="*/ 202 h 231"/>
                <a:gd name="T12" fmla="*/ 16 w 127"/>
                <a:gd name="T13" fmla="*/ 218 h 231"/>
                <a:gd name="T14" fmla="*/ 3 w 127"/>
                <a:gd name="T15" fmla="*/ 218 h 231"/>
                <a:gd name="T16" fmla="*/ 3 w 127"/>
                <a:gd name="T17" fmla="*/ 231 h 231"/>
                <a:gd name="T18" fmla="*/ 65 w 127"/>
                <a:gd name="T19" fmla="*/ 230 h 231"/>
                <a:gd name="T20" fmla="*/ 127 w 127"/>
                <a:gd name="T21" fmla="*/ 231 h 231"/>
                <a:gd name="T22" fmla="*/ 127 w 127"/>
                <a:gd name="T23" fmla="*/ 218 h 231"/>
                <a:gd name="T24" fmla="*/ 114 w 127"/>
                <a:gd name="T25" fmla="*/ 218 h 231"/>
                <a:gd name="T26" fmla="*/ 79 w 127"/>
                <a:gd name="T27" fmla="*/ 202 h 231"/>
                <a:gd name="T28" fmla="*/ 79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9"/>
                  </a:moveTo>
                  <a:cubicBezTo>
                    <a:pt x="79" y="0"/>
                    <a:pt x="78" y="0"/>
                    <a:pt x="69" y="0"/>
                  </a:cubicBezTo>
                  <a:cubicBezTo>
                    <a:pt x="46" y="22"/>
                    <a:pt x="15" y="22"/>
                    <a:pt x="0" y="22"/>
                  </a:cubicBezTo>
                  <a:lnTo>
                    <a:pt x="0" y="34"/>
                  </a:lnTo>
                  <a:cubicBezTo>
                    <a:pt x="9" y="34"/>
                    <a:pt x="32" y="34"/>
                    <a:pt x="51" y="25"/>
                  </a:cubicBezTo>
                  <a:lnTo>
                    <a:pt x="51" y="202"/>
                  </a:lnTo>
                  <a:cubicBezTo>
                    <a:pt x="51" y="214"/>
                    <a:pt x="51" y="218"/>
                    <a:pt x="16" y="218"/>
                  </a:cubicBezTo>
                  <a:lnTo>
                    <a:pt x="3" y="218"/>
                  </a:lnTo>
                  <a:lnTo>
                    <a:pt x="3" y="231"/>
                  </a:lnTo>
                  <a:cubicBezTo>
                    <a:pt x="9" y="231"/>
                    <a:pt x="52" y="230"/>
                    <a:pt x="65" y="230"/>
                  </a:cubicBezTo>
                  <a:cubicBezTo>
                    <a:pt x="76" y="230"/>
                    <a:pt x="120" y="231"/>
                    <a:pt x="127" y="231"/>
                  </a:cubicBezTo>
                  <a:lnTo>
                    <a:pt x="127" y="218"/>
                  </a:lnTo>
                  <a:lnTo>
                    <a:pt x="114" y="218"/>
                  </a:lnTo>
                  <a:cubicBezTo>
                    <a:pt x="79" y="218"/>
                    <a:pt x="79" y="214"/>
                    <a:pt x="79" y="202"/>
                  </a:cubicBezTo>
                  <a:lnTo>
                    <a:pt x="79"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6"/>
            <p:cNvSpPr>
              <a:spLocks/>
            </p:cNvSpPr>
            <p:nvPr>
              <p:custDataLst>
                <p:tags r:id="rId181"/>
              </p:custDataLst>
            </p:nvPr>
          </p:nvSpPr>
          <p:spPr bwMode="auto">
            <a:xfrm>
              <a:off x="3321052" y="2732088"/>
              <a:ext cx="80963" cy="125413"/>
            </a:xfrm>
            <a:custGeom>
              <a:avLst/>
              <a:gdLst>
                <a:gd name="T0" fmla="*/ 227 w 229"/>
                <a:gd name="T1" fmla="*/ 31 h 323"/>
                <a:gd name="T2" fmla="*/ 229 w 229"/>
                <a:gd name="T3" fmla="*/ 19 h 323"/>
                <a:gd name="T4" fmla="*/ 215 w 229"/>
                <a:gd name="T5" fmla="*/ 6 h 323"/>
                <a:gd name="T6" fmla="*/ 198 w 229"/>
                <a:gd name="T7" fmla="*/ 16 h 323"/>
                <a:gd name="T8" fmla="*/ 191 w 229"/>
                <a:gd name="T9" fmla="*/ 43 h 323"/>
                <a:gd name="T10" fmla="*/ 181 w 229"/>
                <a:gd name="T11" fmla="*/ 83 h 323"/>
                <a:gd name="T12" fmla="*/ 158 w 229"/>
                <a:gd name="T13" fmla="*/ 173 h 323"/>
                <a:gd name="T14" fmla="*/ 102 w 229"/>
                <a:gd name="T15" fmla="*/ 215 h 323"/>
                <a:gd name="T16" fmla="*/ 71 w 229"/>
                <a:gd name="T17" fmla="*/ 175 h 323"/>
                <a:gd name="T18" fmla="*/ 96 w 229"/>
                <a:gd name="T19" fmla="*/ 77 h 323"/>
                <a:gd name="T20" fmla="*/ 106 w 229"/>
                <a:gd name="T21" fmla="*/ 41 h 323"/>
                <a:gd name="T22" fmla="*/ 65 w 229"/>
                <a:gd name="T23" fmla="*/ 0 h 323"/>
                <a:gd name="T24" fmla="*/ 0 w 229"/>
                <a:gd name="T25" fmla="*/ 77 h 323"/>
                <a:gd name="T26" fmla="*/ 6 w 229"/>
                <a:gd name="T27" fmla="*/ 82 h 323"/>
                <a:gd name="T28" fmla="*/ 13 w 229"/>
                <a:gd name="T29" fmla="*/ 73 h 323"/>
                <a:gd name="T30" fmla="*/ 64 w 229"/>
                <a:gd name="T31" fmla="*/ 11 h 323"/>
                <a:gd name="T32" fmla="*/ 76 w 229"/>
                <a:gd name="T33" fmla="*/ 27 h 323"/>
                <a:gd name="T34" fmla="*/ 68 w 229"/>
                <a:gd name="T35" fmla="*/ 62 h 323"/>
                <a:gd name="T36" fmla="*/ 39 w 229"/>
                <a:gd name="T37" fmla="*/ 167 h 323"/>
                <a:gd name="T38" fmla="*/ 100 w 229"/>
                <a:gd name="T39" fmla="*/ 226 h 323"/>
                <a:gd name="T40" fmla="*/ 150 w 229"/>
                <a:gd name="T41" fmla="*/ 204 h 323"/>
                <a:gd name="T42" fmla="*/ 118 w 229"/>
                <a:gd name="T43" fmla="*/ 281 h 323"/>
                <a:gd name="T44" fmla="*/ 63 w 229"/>
                <a:gd name="T45" fmla="*/ 312 h 323"/>
                <a:gd name="T46" fmla="*/ 25 w 229"/>
                <a:gd name="T47" fmla="*/ 291 h 323"/>
                <a:gd name="T48" fmla="*/ 46 w 229"/>
                <a:gd name="T49" fmla="*/ 285 h 323"/>
                <a:gd name="T50" fmla="*/ 56 w 229"/>
                <a:gd name="T51" fmla="*/ 265 h 323"/>
                <a:gd name="T52" fmla="*/ 38 w 229"/>
                <a:gd name="T53" fmla="*/ 247 h 323"/>
                <a:gd name="T54" fmla="*/ 10 w 229"/>
                <a:gd name="T55" fmla="*/ 280 h 323"/>
                <a:gd name="T56" fmla="*/ 63 w 229"/>
                <a:gd name="T57" fmla="*/ 323 h 323"/>
                <a:gd name="T58" fmla="*/ 180 w 229"/>
                <a:gd name="T59" fmla="*/ 221 h 323"/>
                <a:gd name="T60" fmla="*/ 227 w 229"/>
                <a:gd name="T61" fmla="*/ 3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323">
                  <a:moveTo>
                    <a:pt x="227" y="31"/>
                  </a:moveTo>
                  <a:cubicBezTo>
                    <a:pt x="229" y="24"/>
                    <a:pt x="229" y="23"/>
                    <a:pt x="229" y="19"/>
                  </a:cubicBezTo>
                  <a:cubicBezTo>
                    <a:pt x="229" y="10"/>
                    <a:pt x="222" y="6"/>
                    <a:pt x="215" y="6"/>
                  </a:cubicBezTo>
                  <a:cubicBezTo>
                    <a:pt x="210" y="6"/>
                    <a:pt x="202" y="9"/>
                    <a:pt x="198" y="16"/>
                  </a:cubicBezTo>
                  <a:cubicBezTo>
                    <a:pt x="197" y="19"/>
                    <a:pt x="193" y="34"/>
                    <a:pt x="191" y="43"/>
                  </a:cubicBezTo>
                  <a:cubicBezTo>
                    <a:pt x="187" y="56"/>
                    <a:pt x="184" y="70"/>
                    <a:pt x="181" y="83"/>
                  </a:cubicBezTo>
                  <a:lnTo>
                    <a:pt x="158" y="173"/>
                  </a:lnTo>
                  <a:cubicBezTo>
                    <a:pt x="156" y="180"/>
                    <a:pt x="135" y="215"/>
                    <a:pt x="102" y="215"/>
                  </a:cubicBezTo>
                  <a:cubicBezTo>
                    <a:pt x="76" y="215"/>
                    <a:pt x="71" y="193"/>
                    <a:pt x="71" y="175"/>
                  </a:cubicBezTo>
                  <a:cubicBezTo>
                    <a:pt x="71" y="152"/>
                    <a:pt x="79" y="121"/>
                    <a:pt x="96" y="77"/>
                  </a:cubicBezTo>
                  <a:cubicBezTo>
                    <a:pt x="104" y="57"/>
                    <a:pt x="106" y="51"/>
                    <a:pt x="106" y="41"/>
                  </a:cubicBezTo>
                  <a:cubicBezTo>
                    <a:pt x="106" y="19"/>
                    <a:pt x="90" y="0"/>
                    <a:pt x="65" y="0"/>
                  </a:cubicBezTo>
                  <a:cubicBezTo>
                    <a:pt x="18" y="0"/>
                    <a:pt x="0" y="73"/>
                    <a:pt x="0" y="77"/>
                  </a:cubicBezTo>
                  <a:cubicBezTo>
                    <a:pt x="0" y="82"/>
                    <a:pt x="4" y="82"/>
                    <a:pt x="6" y="82"/>
                  </a:cubicBezTo>
                  <a:cubicBezTo>
                    <a:pt x="11" y="82"/>
                    <a:pt x="11" y="81"/>
                    <a:pt x="13" y="73"/>
                  </a:cubicBezTo>
                  <a:cubicBezTo>
                    <a:pt x="27" y="26"/>
                    <a:pt x="47" y="11"/>
                    <a:pt x="64" y="11"/>
                  </a:cubicBezTo>
                  <a:cubicBezTo>
                    <a:pt x="68" y="11"/>
                    <a:pt x="76" y="11"/>
                    <a:pt x="76" y="27"/>
                  </a:cubicBezTo>
                  <a:cubicBezTo>
                    <a:pt x="76" y="40"/>
                    <a:pt x="71" y="53"/>
                    <a:pt x="68" y="62"/>
                  </a:cubicBezTo>
                  <a:cubicBezTo>
                    <a:pt x="48" y="115"/>
                    <a:pt x="39" y="143"/>
                    <a:pt x="39" y="167"/>
                  </a:cubicBezTo>
                  <a:cubicBezTo>
                    <a:pt x="39" y="211"/>
                    <a:pt x="70" y="226"/>
                    <a:pt x="100" y="226"/>
                  </a:cubicBezTo>
                  <a:cubicBezTo>
                    <a:pt x="119" y="226"/>
                    <a:pt x="136" y="218"/>
                    <a:pt x="150" y="204"/>
                  </a:cubicBezTo>
                  <a:cubicBezTo>
                    <a:pt x="144" y="230"/>
                    <a:pt x="138" y="254"/>
                    <a:pt x="118" y="281"/>
                  </a:cubicBezTo>
                  <a:cubicBezTo>
                    <a:pt x="105" y="298"/>
                    <a:pt x="86" y="312"/>
                    <a:pt x="63" y="312"/>
                  </a:cubicBezTo>
                  <a:cubicBezTo>
                    <a:pt x="56" y="312"/>
                    <a:pt x="33" y="310"/>
                    <a:pt x="25" y="291"/>
                  </a:cubicBezTo>
                  <a:cubicBezTo>
                    <a:pt x="33" y="291"/>
                    <a:pt x="39" y="291"/>
                    <a:pt x="46" y="285"/>
                  </a:cubicBezTo>
                  <a:cubicBezTo>
                    <a:pt x="51" y="281"/>
                    <a:pt x="56" y="274"/>
                    <a:pt x="56" y="265"/>
                  </a:cubicBezTo>
                  <a:cubicBezTo>
                    <a:pt x="56" y="249"/>
                    <a:pt x="43" y="247"/>
                    <a:pt x="38" y="247"/>
                  </a:cubicBezTo>
                  <a:cubicBezTo>
                    <a:pt x="26" y="247"/>
                    <a:pt x="10" y="255"/>
                    <a:pt x="10" y="280"/>
                  </a:cubicBezTo>
                  <a:cubicBezTo>
                    <a:pt x="10" y="305"/>
                    <a:pt x="32" y="323"/>
                    <a:pt x="63" y="323"/>
                  </a:cubicBezTo>
                  <a:cubicBezTo>
                    <a:pt x="114" y="323"/>
                    <a:pt x="166" y="278"/>
                    <a:pt x="180" y="221"/>
                  </a:cubicBezTo>
                  <a:lnTo>
                    <a:pt x="227" y="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7"/>
            <p:cNvSpPr>
              <a:spLocks noEditPoints="1"/>
            </p:cNvSpPr>
            <p:nvPr>
              <p:custDataLst>
                <p:tags r:id="rId182"/>
              </p:custDataLst>
            </p:nvPr>
          </p:nvSpPr>
          <p:spPr bwMode="auto">
            <a:xfrm>
              <a:off x="3408364" y="2757488"/>
              <a:ext cx="36513" cy="92075"/>
            </a:xfrm>
            <a:custGeom>
              <a:avLst/>
              <a:gdLst>
                <a:gd name="T0" fmla="*/ 96 w 105"/>
                <a:gd name="T1" fmla="*/ 14 h 235"/>
                <a:gd name="T2" fmla="*/ 82 w 105"/>
                <a:gd name="T3" fmla="*/ 0 h 235"/>
                <a:gd name="T4" fmla="*/ 63 w 105"/>
                <a:gd name="T5" fmla="*/ 20 h 235"/>
                <a:gd name="T6" fmla="*/ 77 w 105"/>
                <a:gd name="T7" fmla="*/ 33 h 235"/>
                <a:gd name="T8" fmla="*/ 96 w 105"/>
                <a:gd name="T9" fmla="*/ 14 h 235"/>
                <a:gd name="T10" fmla="*/ 25 w 105"/>
                <a:gd name="T11" fmla="*/ 191 h 235"/>
                <a:gd name="T12" fmla="*/ 22 w 105"/>
                <a:gd name="T13" fmla="*/ 205 h 235"/>
                <a:gd name="T14" fmla="*/ 55 w 105"/>
                <a:gd name="T15" fmla="*/ 235 h 235"/>
                <a:gd name="T16" fmla="*/ 105 w 105"/>
                <a:gd name="T17" fmla="*/ 182 h 235"/>
                <a:gd name="T18" fmla="*/ 100 w 105"/>
                <a:gd name="T19" fmla="*/ 177 h 235"/>
                <a:gd name="T20" fmla="*/ 93 w 105"/>
                <a:gd name="T21" fmla="*/ 183 h 235"/>
                <a:gd name="T22" fmla="*/ 56 w 105"/>
                <a:gd name="T23" fmla="*/ 225 h 235"/>
                <a:gd name="T24" fmla="*/ 48 w 105"/>
                <a:gd name="T25" fmla="*/ 213 h 235"/>
                <a:gd name="T26" fmla="*/ 53 w 105"/>
                <a:gd name="T27" fmla="*/ 191 h 235"/>
                <a:gd name="T28" fmla="*/ 64 w 105"/>
                <a:gd name="T29" fmla="*/ 163 h 235"/>
                <a:gd name="T30" fmla="*/ 81 w 105"/>
                <a:gd name="T31" fmla="*/ 119 h 235"/>
                <a:gd name="T32" fmla="*/ 83 w 105"/>
                <a:gd name="T33" fmla="*/ 107 h 235"/>
                <a:gd name="T34" fmla="*/ 50 w 105"/>
                <a:gd name="T35" fmla="*/ 78 h 235"/>
                <a:gd name="T36" fmla="*/ 0 w 105"/>
                <a:gd name="T37" fmla="*/ 131 h 235"/>
                <a:gd name="T38" fmla="*/ 6 w 105"/>
                <a:gd name="T39" fmla="*/ 136 h 235"/>
                <a:gd name="T40" fmla="*/ 12 w 105"/>
                <a:gd name="T41" fmla="*/ 130 h 235"/>
                <a:gd name="T42" fmla="*/ 49 w 105"/>
                <a:gd name="T43" fmla="*/ 88 h 235"/>
                <a:gd name="T44" fmla="*/ 58 w 105"/>
                <a:gd name="T45" fmla="*/ 100 h 235"/>
                <a:gd name="T46" fmla="*/ 47 w 105"/>
                <a:gd name="T47" fmla="*/ 135 h 235"/>
                <a:gd name="T48" fmla="*/ 25 w 105"/>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4"/>
                  </a:moveTo>
                  <a:cubicBezTo>
                    <a:pt x="96" y="8"/>
                    <a:pt x="92" y="0"/>
                    <a:pt x="82" y="0"/>
                  </a:cubicBezTo>
                  <a:cubicBezTo>
                    <a:pt x="73" y="0"/>
                    <a:pt x="63" y="9"/>
                    <a:pt x="63" y="20"/>
                  </a:cubicBezTo>
                  <a:cubicBezTo>
                    <a:pt x="63" y="26"/>
                    <a:pt x="67" y="33"/>
                    <a:pt x="77" y="33"/>
                  </a:cubicBezTo>
                  <a:cubicBezTo>
                    <a:pt x="87" y="33"/>
                    <a:pt x="96" y="23"/>
                    <a:pt x="96" y="14"/>
                  </a:cubicBezTo>
                  <a:close/>
                  <a:moveTo>
                    <a:pt x="25" y="191"/>
                  </a:moveTo>
                  <a:cubicBezTo>
                    <a:pt x="24" y="195"/>
                    <a:pt x="22" y="199"/>
                    <a:pt x="22" y="205"/>
                  </a:cubicBezTo>
                  <a:cubicBezTo>
                    <a:pt x="22" y="222"/>
                    <a:pt x="36" y="235"/>
                    <a:pt x="55" y="235"/>
                  </a:cubicBezTo>
                  <a:cubicBezTo>
                    <a:pt x="90" y="235"/>
                    <a:pt x="105" y="187"/>
                    <a:pt x="105" y="182"/>
                  </a:cubicBezTo>
                  <a:cubicBezTo>
                    <a:pt x="105" y="177"/>
                    <a:pt x="101" y="177"/>
                    <a:pt x="100" y="177"/>
                  </a:cubicBezTo>
                  <a:cubicBezTo>
                    <a:pt x="95" y="177"/>
                    <a:pt x="95" y="179"/>
                    <a:pt x="93" y="183"/>
                  </a:cubicBezTo>
                  <a:cubicBezTo>
                    <a:pt x="85" y="211"/>
                    <a:pt x="70" y="225"/>
                    <a:pt x="56" y="225"/>
                  </a:cubicBezTo>
                  <a:cubicBezTo>
                    <a:pt x="49" y="225"/>
                    <a:pt x="48" y="221"/>
                    <a:pt x="48" y="213"/>
                  </a:cubicBezTo>
                  <a:cubicBezTo>
                    <a:pt x="48" y="205"/>
                    <a:pt x="50" y="198"/>
                    <a:pt x="53" y="191"/>
                  </a:cubicBezTo>
                  <a:cubicBezTo>
                    <a:pt x="57" y="181"/>
                    <a:pt x="60" y="172"/>
                    <a:pt x="64" y="163"/>
                  </a:cubicBezTo>
                  <a:cubicBezTo>
                    <a:pt x="67" y="155"/>
                    <a:pt x="80" y="123"/>
                    <a:pt x="81" y="119"/>
                  </a:cubicBezTo>
                  <a:cubicBezTo>
                    <a:pt x="82" y="115"/>
                    <a:pt x="83" y="111"/>
                    <a:pt x="83" y="107"/>
                  </a:cubicBezTo>
                  <a:cubicBezTo>
                    <a:pt x="83" y="91"/>
                    <a:pt x="70" y="78"/>
                    <a:pt x="50" y="78"/>
                  </a:cubicBezTo>
                  <a:cubicBezTo>
                    <a:pt x="16" y="78"/>
                    <a:pt x="0" y="125"/>
                    <a:pt x="0" y="131"/>
                  </a:cubicBezTo>
                  <a:cubicBezTo>
                    <a:pt x="0" y="136"/>
                    <a:pt x="5" y="136"/>
                    <a:pt x="6" y="136"/>
                  </a:cubicBezTo>
                  <a:cubicBezTo>
                    <a:pt x="11" y="136"/>
                    <a:pt x="11" y="134"/>
                    <a:pt x="12" y="130"/>
                  </a:cubicBezTo>
                  <a:cubicBezTo>
                    <a:pt x="21" y="100"/>
                    <a:pt x="36" y="88"/>
                    <a:pt x="49" y="88"/>
                  </a:cubicBezTo>
                  <a:cubicBezTo>
                    <a:pt x="55" y="88"/>
                    <a:pt x="58" y="90"/>
                    <a:pt x="58" y="100"/>
                  </a:cubicBezTo>
                  <a:cubicBezTo>
                    <a:pt x="58" y="108"/>
                    <a:pt x="56" y="113"/>
                    <a:pt x="47" y="135"/>
                  </a:cubicBezTo>
                  <a:lnTo>
                    <a:pt x="25"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119" descr="\documentclass{article}&#10;\usepackage{amsmath}&#10;\pagestyle{empty}&#10;\begin{document}&#10;\begin{math}&#10;y_{\rm rms} = \sqrt{\frac{1}{N-1} \sum\limits_{i=1}^N \left( y_i - \bar y\right)^2}&#10;\end{math}&#10;\end{document}" title="IguanaTex Vector Display"/>
          <p:cNvGrpSpPr>
            <a:grpSpLocks noChangeAspect="1"/>
          </p:cNvGrpSpPr>
          <p:nvPr>
            <p:custDataLst>
              <p:tags r:id="rId2"/>
            </p:custDataLst>
          </p:nvPr>
        </p:nvGrpSpPr>
        <p:grpSpPr>
          <a:xfrm>
            <a:off x="4278312" y="1524000"/>
            <a:ext cx="1970088" cy="571500"/>
            <a:chOff x="2541588" y="2540000"/>
            <a:chExt cx="1970088" cy="571500"/>
          </a:xfrm>
        </p:grpSpPr>
        <p:sp>
          <p:nvSpPr>
            <p:cNvPr id="94" name="Freeform 84"/>
            <p:cNvSpPr>
              <a:spLocks/>
            </p:cNvSpPr>
            <p:nvPr>
              <p:custDataLst>
                <p:tags r:id="rId145"/>
              </p:custDataLst>
            </p:nvPr>
          </p:nvSpPr>
          <p:spPr bwMode="auto">
            <a:xfrm>
              <a:off x="2541588" y="2801938"/>
              <a:ext cx="77788" cy="123825"/>
            </a:xfrm>
            <a:custGeom>
              <a:avLst/>
              <a:gdLst>
                <a:gd name="T0" fmla="*/ 227 w 229"/>
                <a:gd name="T1" fmla="*/ 31 h 323"/>
                <a:gd name="T2" fmla="*/ 229 w 229"/>
                <a:gd name="T3" fmla="*/ 19 h 323"/>
                <a:gd name="T4" fmla="*/ 215 w 229"/>
                <a:gd name="T5" fmla="*/ 6 h 323"/>
                <a:gd name="T6" fmla="*/ 198 w 229"/>
                <a:gd name="T7" fmla="*/ 16 h 323"/>
                <a:gd name="T8" fmla="*/ 191 w 229"/>
                <a:gd name="T9" fmla="*/ 43 h 323"/>
                <a:gd name="T10" fmla="*/ 181 w 229"/>
                <a:gd name="T11" fmla="*/ 83 h 323"/>
                <a:gd name="T12" fmla="*/ 158 w 229"/>
                <a:gd name="T13" fmla="*/ 173 h 323"/>
                <a:gd name="T14" fmla="*/ 102 w 229"/>
                <a:gd name="T15" fmla="*/ 215 h 323"/>
                <a:gd name="T16" fmla="*/ 71 w 229"/>
                <a:gd name="T17" fmla="*/ 175 h 323"/>
                <a:gd name="T18" fmla="*/ 96 w 229"/>
                <a:gd name="T19" fmla="*/ 77 h 323"/>
                <a:gd name="T20" fmla="*/ 106 w 229"/>
                <a:gd name="T21" fmla="*/ 41 h 323"/>
                <a:gd name="T22" fmla="*/ 65 w 229"/>
                <a:gd name="T23" fmla="*/ 0 h 323"/>
                <a:gd name="T24" fmla="*/ 0 w 229"/>
                <a:gd name="T25" fmla="*/ 77 h 323"/>
                <a:gd name="T26" fmla="*/ 6 w 229"/>
                <a:gd name="T27" fmla="*/ 82 h 323"/>
                <a:gd name="T28" fmla="*/ 14 w 229"/>
                <a:gd name="T29" fmla="*/ 73 h 323"/>
                <a:gd name="T30" fmla="*/ 64 w 229"/>
                <a:gd name="T31" fmla="*/ 11 h 323"/>
                <a:gd name="T32" fmla="*/ 76 w 229"/>
                <a:gd name="T33" fmla="*/ 27 h 323"/>
                <a:gd name="T34" fmla="*/ 68 w 229"/>
                <a:gd name="T35" fmla="*/ 62 h 323"/>
                <a:gd name="T36" fmla="*/ 39 w 229"/>
                <a:gd name="T37" fmla="*/ 167 h 323"/>
                <a:gd name="T38" fmla="*/ 100 w 229"/>
                <a:gd name="T39" fmla="*/ 226 h 323"/>
                <a:gd name="T40" fmla="*/ 150 w 229"/>
                <a:gd name="T41" fmla="*/ 204 h 323"/>
                <a:gd name="T42" fmla="*/ 118 w 229"/>
                <a:gd name="T43" fmla="*/ 280 h 323"/>
                <a:gd name="T44" fmla="*/ 63 w 229"/>
                <a:gd name="T45" fmla="*/ 312 h 323"/>
                <a:gd name="T46" fmla="*/ 25 w 229"/>
                <a:gd name="T47" fmla="*/ 291 h 323"/>
                <a:gd name="T48" fmla="*/ 46 w 229"/>
                <a:gd name="T49" fmla="*/ 285 h 323"/>
                <a:gd name="T50" fmla="*/ 56 w 229"/>
                <a:gd name="T51" fmla="*/ 265 h 323"/>
                <a:gd name="T52" fmla="*/ 38 w 229"/>
                <a:gd name="T53" fmla="*/ 247 h 323"/>
                <a:gd name="T54" fmla="*/ 10 w 229"/>
                <a:gd name="T55" fmla="*/ 279 h 323"/>
                <a:gd name="T56" fmla="*/ 63 w 229"/>
                <a:gd name="T57" fmla="*/ 323 h 323"/>
                <a:gd name="T58" fmla="*/ 180 w 229"/>
                <a:gd name="T59" fmla="*/ 221 h 323"/>
                <a:gd name="T60" fmla="*/ 227 w 229"/>
                <a:gd name="T61" fmla="*/ 3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323">
                  <a:moveTo>
                    <a:pt x="227" y="31"/>
                  </a:moveTo>
                  <a:cubicBezTo>
                    <a:pt x="229" y="24"/>
                    <a:pt x="229" y="23"/>
                    <a:pt x="229" y="19"/>
                  </a:cubicBezTo>
                  <a:cubicBezTo>
                    <a:pt x="229" y="10"/>
                    <a:pt x="222" y="6"/>
                    <a:pt x="215" y="6"/>
                  </a:cubicBezTo>
                  <a:cubicBezTo>
                    <a:pt x="210" y="6"/>
                    <a:pt x="202" y="9"/>
                    <a:pt x="198" y="16"/>
                  </a:cubicBezTo>
                  <a:cubicBezTo>
                    <a:pt x="197" y="19"/>
                    <a:pt x="193" y="34"/>
                    <a:pt x="191" y="43"/>
                  </a:cubicBezTo>
                  <a:cubicBezTo>
                    <a:pt x="187" y="56"/>
                    <a:pt x="184" y="69"/>
                    <a:pt x="181" y="83"/>
                  </a:cubicBezTo>
                  <a:lnTo>
                    <a:pt x="158" y="173"/>
                  </a:lnTo>
                  <a:cubicBezTo>
                    <a:pt x="156" y="180"/>
                    <a:pt x="135" y="215"/>
                    <a:pt x="102" y="215"/>
                  </a:cubicBezTo>
                  <a:cubicBezTo>
                    <a:pt x="76" y="215"/>
                    <a:pt x="71" y="193"/>
                    <a:pt x="71" y="175"/>
                  </a:cubicBezTo>
                  <a:cubicBezTo>
                    <a:pt x="71" y="152"/>
                    <a:pt x="79" y="121"/>
                    <a:pt x="96" y="77"/>
                  </a:cubicBezTo>
                  <a:cubicBezTo>
                    <a:pt x="104" y="57"/>
                    <a:pt x="106" y="51"/>
                    <a:pt x="106" y="41"/>
                  </a:cubicBezTo>
                  <a:cubicBezTo>
                    <a:pt x="106" y="19"/>
                    <a:pt x="90" y="0"/>
                    <a:pt x="65" y="0"/>
                  </a:cubicBezTo>
                  <a:cubicBezTo>
                    <a:pt x="18" y="0"/>
                    <a:pt x="0" y="73"/>
                    <a:pt x="0" y="77"/>
                  </a:cubicBezTo>
                  <a:cubicBezTo>
                    <a:pt x="0" y="82"/>
                    <a:pt x="5" y="82"/>
                    <a:pt x="6" y="82"/>
                  </a:cubicBezTo>
                  <a:cubicBezTo>
                    <a:pt x="11" y="82"/>
                    <a:pt x="11" y="81"/>
                    <a:pt x="14" y="73"/>
                  </a:cubicBezTo>
                  <a:cubicBezTo>
                    <a:pt x="27" y="26"/>
                    <a:pt x="47" y="11"/>
                    <a:pt x="64" y="11"/>
                  </a:cubicBezTo>
                  <a:cubicBezTo>
                    <a:pt x="68" y="11"/>
                    <a:pt x="76" y="11"/>
                    <a:pt x="76" y="27"/>
                  </a:cubicBezTo>
                  <a:cubicBezTo>
                    <a:pt x="76" y="40"/>
                    <a:pt x="71" y="53"/>
                    <a:pt x="68" y="62"/>
                  </a:cubicBezTo>
                  <a:cubicBezTo>
                    <a:pt x="48" y="115"/>
                    <a:pt x="39" y="143"/>
                    <a:pt x="39" y="167"/>
                  </a:cubicBezTo>
                  <a:cubicBezTo>
                    <a:pt x="39" y="211"/>
                    <a:pt x="70" y="226"/>
                    <a:pt x="100" y="226"/>
                  </a:cubicBezTo>
                  <a:cubicBezTo>
                    <a:pt x="119" y="226"/>
                    <a:pt x="136" y="218"/>
                    <a:pt x="150" y="204"/>
                  </a:cubicBezTo>
                  <a:cubicBezTo>
                    <a:pt x="144" y="230"/>
                    <a:pt x="138" y="254"/>
                    <a:pt x="118" y="280"/>
                  </a:cubicBezTo>
                  <a:cubicBezTo>
                    <a:pt x="105" y="297"/>
                    <a:pt x="86" y="312"/>
                    <a:pt x="63" y="312"/>
                  </a:cubicBezTo>
                  <a:cubicBezTo>
                    <a:pt x="56" y="312"/>
                    <a:pt x="33" y="310"/>
                    <a:pt x="25" y="291"/>
                  </a:cubicBezTo>
                  <a:cubicBezTo>
                    <a:pt x="33" y="291"/>
                    <a:pt x="39" y="291"/>
                    <a:pt x="46" y="285"/>
                  </a:cubicBezTo>
                  <a:cubicBezTo>
                    <a:pt x="51" y="280"/>
                    <a:pt x="56" y="274"/>
                    <a:pt x="56" y="265"/>
                  </a:cubicBezTo>
                  <a:cubicBezTo>
                    <a:pt x="56" y="249"/>
                    <a:pt x="43" y="247"/>
                    <a:pt x="38" y="247"/>
                  </a:cubicBezTo>
                  <a:cubicBezTo>
                    <a:pt x="27" y="247"/>
                    <a:pt x="10" y="255"/>
                    <a:pt x="10" y="279"/>
                  </a:cubicBezTo>
                  <a:cubicBezTo>
                    <a:pt x="10" y="304"/>
                    <a:pt x="32" y="323"/>
                    <a:pt x="63" y="323"/>
                  </a:cubicBezTo>
                  <a:cubicBezTo>
                    <a:pt x="114" y="323"/>
                    <a:pt x="166" y="277"/>
                    <a:pt x="180" y="221"/>
                  </a:cubicBezTo>
                  <a:lnTo>
                    <a:pt x="227" y="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5"/>
            <p:cNvSpPr>
              <a:spLocks/>
            </p:cNvSpPr>
            <p:nvPr>
              <p:custDataLst>
                <p:tags r:id="rId146"/>
              </p:custDataLst>
            </p:nvPr>
          </p:nvSpPr>
          <p:spPr bwMode="auto">
            <a:xfrm>
              <a:off x="2625726" y="2855913"/>
              <a:ext cx="42863" cy="58738"/>
            </a:xfrm>
            <a:custGeom>
              <a:avLst/>
              <a:gdLst>
                <a:gd name="T0" fmla="*/ 53 w 125"/>
                <a:gd name="T1" fmla="*/ 75 h 154"/>
                <a:gd name="T2" fmla="*/ 100 w 125"/>
                <a:gd name="T3" fmla="*/ 10 h 154"/>
                <a:gd name="T4" fmla="*/ 94 w 125"/>
                <a:gd name="T5" fmla="*/ 23 h 154"/>
                <a:gd name="T6" fmla="*/ 109 w 125"/>
                <a:gd name="T7" fmla="*/ 39 h 154"/>
                <a:gd name="T8" fmla="*/ 125 w 125"/>
                <a:gd name="T9" fmla="*/ 23 h 154"/>
                <a:gd name="T10" fmla="*/ 98 w 125"/>
                <a:gd name="T11" fmla="*/ 0 h 154"/>
                <a:gd name="T12" fmla="*/ 51 w 125"/>
                <a:gd name="T13" fmla="*/ 38 h 154"/>
                <a:gd name="T14" fmla="*/ 50 w 125"/>
                <a:gd name="T15" fmla="*/ 38 h 154"/>
                <a:gd name="T16" fmla="*/ 50 w 125"/>
                <a:gd name="T17" fmla="*/ 0 h 154"/>
                <a:gd name="T18" fmla="*/ 0 w 125"/>
                <a:gd name="T19" fmla="*/ 4 h 154"/>
                <a:gd name="T20" fmla="*/ 0 w 125"/>
                <a:gd name="T21" fmla="*/ 17 h 154"/>
                <a:gd name="T22" fmla="*/ 27 w 125"/>
                <a:gd name="T23" fmla="*/ 36 h 154"/>
                <a:gd name="T24" fmla="*/ 27 w 125"/>
                <a:gd name="T25" fmla="*/ 127 h 154"/>
                <a:gd name="T26" fmla="*/ 0 w 125"/>
                <a:gd name="T27" fmla="*/ 142 h 154"/>
                <a:gd name="T28" fmla="*/ 0 w 125"/>
                <a:gd name="T29" fmla="*/ 154 h 154"/>
                <a:gd name="T30" fmla="*/ 40 w 125"/>
                <a:gd name="T31" fmla="*/ 153 h 154"/>
                <a:gd name="T32" fmla="*/ 86 w 125"/>
                <a:gd name="T33" fmla="*/ 154 h 154"/>
                <a:gd name="T34" fmla="*/ 86 w 125"/>
                <a:gd name="T35" fmla="*/ 142 h 154"/>
                <a:gd name="T36" fmla="*/ 79 w 125"/>
                <a:gd name="T37" fmla="*/ 142 h 154"/>
                <a:gd name="T38" fmla="*/ 53 w 125"/>
                <a:gd name="T39" fmla="*/ 126 h 154"/>
                <a:gd name="T40" fmla="*/ 53 w 125"/>
                <a:gd name="T41"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4">
                  <a:moveTo>
                    <a:pt x="53" y="75"/>
                  </a:moveTo>
                  <a:cubicBezTo>
                    <a:pt x="53" y="45"/>
                    <a:pt x="66" y="10"/>
                    <a:pt x="100" y="10"/>
                  </a:cubicBezTo>
                  <a:cubicBezTo>
                    <a:pt x="96" y="13"/>
                    <a:pt x="94" y="17"/>
                    <a:pt x="94" y="23"/>
                  </a:cubicBezTo>
                  <a:cubicBezTo>
                    <a:pt x="94" y="34"/>
                    <a:pt x="103" y="39"/>
                    <a:pt x="109" y="39"/>
                  </a:cubicBezTo>
                  <a:cubicBezTo>
                    <a:pt x="118" y="39"/>
                    <a:pt x="125" y="33"/>
                    <a:pt x="125" y="23"/>
                  </a:cubicBezTo>
                  <a:cubicBezTo>
                    <a:pt x="125" y="11"/>
                    <a:pt x="114" y="0"/>
                    <a:pt x="98" y="0"/>
                  </a:cubicBezTo>
                  <a:cubicBezTo>
                    <a:pt x="80" y="0"/>
                    <a:pt x="61" y="11"/>
                    <a:pt x="51" y="38"/>
                  </a:cubicBezTo>
                  <a:lnTo>
                    <a:pt x="50" y="38"/>
                  </a:lnTo>
                  <a:lnTo>
                    <a:pt x="50" y="0"/>
                  </a:lnTo>
                  <a:lnTo>
                    <a:pt x="0" y="4"/>
                  </a:lnTo>
                  <a:lnTo>
                    <a:pt x="0" y="17"/>
                  </a:lnTo>
                  <a:cubicBezTo>
                    <a:pt x="24" y="17"/>
                    <a:pt x="27" y="19"/>
                    <a:pt x="27" y="36"/>
                  </a:cubicBezTo>
                  <a:lnTo>
                    <a:pt x="27" y="127"/>
                  </a:lnTo>
                  <a:cubicBezTo>
                    <a:pt x="27" y="142"/>
                    <a:pt x="23" y="142"/>
                    <a:pt x="0" y="142"/>
                  </a:cubicBezTo>
                  <a:lnTo>
                    <a:pt x="0" y="154"/>
                  </a:lnTo>
                  <a:cubicBezTo>
                    <a:pt x="2" y="154"/>
                    <a:pt x="26" y="153"/>
                    <a:pt x="40" y="153"/>
                  </a:cubicBezTo>
                  <a:cubicBezTo>
                    <a:pt x="55" y="153"/>
                    <a:pt x="71" y="154"/>
                    <a:pt x="86" y="154"/>
                  </a:cubicBezTo>
                  <a:lnTo>
                    <a:pt x="86" y="142"/>
                  </a:lnTo>
                  <a:lnTo>
                    <a:pt x="79" y="142"/>
                  </a:lnTo>
                  <a:cubicBezTo>
                    <a:pt x="53" y="142"/>
                    <a:pt x="53" y="138"/>
                    <a:pt x="53" y="126"/>
                  </a:cubicBezTo>
                  <a:lnTo>
                    <a:pt x="53"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6"/>
            <p:cNvSpPr>
              <a:spLocks/>
            </p:cNvSpPr>
            <p:nvPr>
              <p:custDataLst>
                <p:tags r:id="rId147"/>
              </p:custDataLst>
            </p:nvPr>
          </p:nvSpPr>
          <p:spPr bwMode="auto">
            <a:xfrm>
              <a:off x="2679701" y="2855913"/>
              <a:ext cx="101600" cy="58738"/>
            </a:xfrm>
            <a:custGeom>
              <a:avLst/>
              <a:gdLst>
                <a:gd name="T0" fmla="*/ 268 w 294"/>
                <a:gd name="T1" fmla="*/ 49 h 154"/>
                <a:gd name="T2" fmla="*/ 215 w 294"/>
                <a:gd name="T3" fmla="*/ 0 h 154"/>
                <a:gd name="T4" fmla="*/ 159 w 294"/>
                <a:gd name="T5" fmla="*/ 33 h 154"/>
                <a:gd name="T6" fmla="*/ 108 w 294"/>
                <a:gd name="T7" fmla="*/ 0 h 154"/>
                <a:gd name="T8" fmla="*/ 51 w 294"/>
                <a:gd name="T9" fmla="*/ 34 h 154"/>
                <a:gd name="T10" fmla="*/ 51 w 294"/>
                <a:gd name="T11" fmla="*/ 34 h 154"/>
                <a:gd name="T12" fmla="*/ 51 w 294"/>
                <a:gd name="T13" fmla="*/ 0 h 154"/>
                <a:gd name="T14" fmla="*/ 0 w 294"/>
                <a:gd name="T15" fmla="*/ 4 h 154"/>
                <a:gd name="T16" fmla="*/ 0 w 294"/>
                <a:gd name="T17" fmla="*/ 17 h 154"/>
                <a:gd name="T18" fmla="*/ 26 w 294"/>
                <a:gd name="T19" fmla="*/ 36 h 154"/>
                <a:gd name="T20" fmla="*/ 26 w 294"/>
                <a:gd name="T21" fmla="*/ 127 h 154"/>
                <a:gd name="T22" fmla="*/ 0 w 294"/>
                <a:gd name="T23" fmla="*/ 142 h 154"/>
                <a:gd name="T24" fmla="*/ 0 w 294"/>
                <a:gd name="T25" fmla="*/ 154 h 154"/>
                <a:gd name="T26" fmla="*/ 40 w 294"/>
                <a:gd name="T27" fmla="*/ 153 h 154"/>
                <a:gd name="T28" fmla="*/ 80 w 294"/>
                <a:gd name="T29" fmla="*/ 154 h 154"/>
                <a:gd name="T30" fmla="*/ 80 w 294"/>
                <a:gd name="T31" fmla="*/ 142 h 154"/>
                <a:gd name="T32" fmla="*/ 54 w 294"/>
                <a:gd name="T33" fmla="*/ 127 h 154"/>
                <a:gd name="T34" fmla="*/ 54 w 294"/>
                <a:gd name="T35" fmla="*/ 64 h 154"/>
                <a:gd name="T36" fmla="*/ 105 w 294"/>
                <a:gd name="T37" fmla="*/ 10 h 154"/>
                <a:gd name="T38" fmla="*/ 133 w 294"/>
                <a:gd name="T39" fmla="*/ 47 h 154"/>
                <a:gd name="T40" fmla="*/ 133 w 294"/>
                <a:gd name="T41" fmla="*/ 127 h 154"/>
                <a:gd name="T42" fmla="*/ 107 w 294"/>
                <a:gd name="T43" fmla="*/ 142 h 154"/>
                <a:gd name="T44" fmla="*/ 107 w 294"/>
                <a:gd name="T45" fmla="*/ 154 h 154"/>
                <a:gd name="T46" fmla="*/ 147 w 294"/>
                <a:gd name="T47" fmla="*/ 153 h 154"/>
                <a:gd name="T48" fmla="*/ 187 w 294"/>
                <a:gd name="T49" fmla="*/ 154 h 154"/>
                <a:gd name="T50" fmla="*/ 187 w 294"/>
                <a:gd name="T51" fmla="*/ 142 h 154"/>
                <a:gd name="T52" fmla="*/ 161 w 294"/>
                <a:gd name="T53" fmla="*/ 127 h 154"/>
                <a:gd name="T54" fmla="*/ 161 w 294"/>
                <a:gd name="T55" fmla="*/ 64 h 154"/>
                <a:gd name="T56" fmla="*/ 213 w 294"/>
                <a:gd name="T57" fmla="*/ 10 h 154"/>
                <a:gd name="T58" fmla="*/ 240 w 294"/>
                <a:gd name="T59" fmla="*/ 47 h 154"/>
                <a:gd name="T60" fmla="*/ 240 w 294"/>
                <a:gd name="T61" fmla="*/ 127 h 154"/>
                <a:gd name="T62" fmla="*/ 214 w 294"/>
                <a:gd name="T63" fmla="*/ 142 h 154"/>
                <a:gd name="T64" fmla="*/ 214 w 294"/>
                <a:gd name="T65" fmla="*/ 154 h 154"/>
                <a:gd name="T66" fmla="*/ 254 w 294"/>
                <a:gd name="T67" fmla="*/ 153 h 154"/>
                <a:gd name="T68" fmla="*/ 294 w 294"/>
                <a:gd name="T69" fmla="*/ 154 h 154"/>
                <a:gd name="T70" fmla="*/ 294 w 294"/>
                <a:gd name="T71" fmla="*/ 142 h 154"/>
                <a:gd name="T72" fmla="*/ 268 w 294"/>
                <a:gd name="T73" fmla="*/ 127 h 154"/>
                <a:gd name="T74" fmla="*/ 268 w 294"/>
                <a:gd name="T75"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154">
                  <a:moveTo>
                    <a:pt x="268" y="49"/>
                  </a:moveTo>
                  <a:cubicBezTo>
                    <a:pt x="268" y="18"/>
                    <a:pt x="253" y="0"/>
                    <a:pt x="215" y="0"/>
                  </a:cubicBezTo>
                  <a:cubicBezTo>
                    <a:pt x="188" y="0"/>
                    <a:pt x="169" y="15"/>
                    <a:pt x="159" y="33"/>
                  </a:cubicBezTo>
                  <a:cubicBezTo>
                    <a:pt x="153" y="8"/>
                    <a:pt x="134" y="0"/>
                    <a:pt x="108" y="0"/>
                  </a:cubicBezTo>
                  <a:cubicBezTo>
                    <a:pt x="80" y="0"/>
                    <a:pt x="61" y="16"/>
                    <a:pt x="51" y="34"/>
                  </a:cubicBezTo>
                  <a:lnTo>
                    <a:pt x="51" y="34"/>
                  </a:lnTo>
                  <a:lnTo>
                    <a:pt x="51" y="0"/>
                  </a:lnTo>
                  <a:lnTo>
                    <a:pt x="0" y="4"/>
                  </a:lnTo>
                  <a:lnTo>
                    <a:pt x="0" y="17"/>
                  </a:lnTo>
                  <a:cubicBezTo>
                    <a:pt x="23" y="17"/>
                    <a:pt x="26" y="19"/>
                    <a:pt x="26" y="36"/>
                  </a:cubicBezTo>
                  <a:lnTo>
                    <a:pt x="26" y="127"/>
                  </a:lnTo>
                  <a:cubicBezTo>
                    <a:pt x="26" y="142"/>
                    <a:pt x="22" y="142"/>
                    <a:pt x="0" y="142"/>
                  </a:cubicBezTo>
                  <a:lnTo>
                    <a:pt x="0" y="154"/>
                  </a:lnTo>
                  <a:cubicBezTo>
                    <a:pt x="1" y="154"/>
                    <a:pt x="25" y="153"/>
                    <a:pt x="40" y="153"/>
                  </a:cubicBezTo>
                  <a:cubicBezTo>
                    <a:pt x="52" y="153"/>
                    <a:pt x="77" y="154"/>
                    <a:pt x="80" y="154"/>
                  </a:cubicBezTo>
                  <a:lnTo>
                    <a:pt x="80" y="142"/>
                  </a:lnTo>
                  <a:cubicBezTo>
                    <a:pt x="57" y="142"/>
                    <a:pt x="54" y="142"/>
                    <a:pt x="54" y="127"/>
                  </a:cubicBezTo>
                  <a:lnTo>
                    <a:pt x="54" y="64"/>
                  </a:lnTo>
                  <a:cubicBezTo>
                    <a:pt x="54" y="27"/>
                    <a:pt x="82" y="10"/>
                    <a:pt x="105" y="10"/>
                  </a:cubicBezTo>
                  <a:cubicBezTo>
                    <a:pt x="130" y="10"/>
                    <a:pt x="133" y="29"/>
                    <a:pt x="133" y="47"/>
                  </a:cubicBezTo>
                  <a:lnTo>
                    <a:pt x="133" y="127"/>
                  </a:lnTo>
                  <a:cubicBezTo>
                    <a:pt x="133" y="142"/>
                    <a:pt x="130" y="142"/>
                    <a:pt x="107" y="142"/>
                  </a:cubicBezTo>
                  <a:lnTo>
                    <a:pt x="107" y="154"/>
                  </a:lnTo>
                  <a:cubicBezTo>
                    <a:pt x="108" y="154"/>
                    <a:pt x="132" y="153"/>
                    <a:pt x="147" y="153"/>
                  </a:cubicBezTo>
                  <a:cubicBezTo>
                    <a:pt x="159" y="153"/>
                    <a:pt x="184" y="154"/>
                    <a:pt x="187" y="154"/>
                  </a:cubicBezTo>
                  <a:lnTo>
                    <a:pt x="187" y="142"/>
                  </a:lnTo>
                  <a:cubicBezTo>
                    <a:pt x="164" y="142"/>
                    <a:pt x="161" y="142"/>
                    <a:pt x="161" y="127"/>
                  </a:cubicBezTo>
                  <a:lnTo>
                    <a:pt x="161" y="64"/>
                  </a:lnTo>
                  <a:cubicBezTo>
                    <a:pt x="161" y="27"/>
                    <a:pt x="189" y="10"/>
                    <a:pt x="213" y="10"/>
                  </a:cubicBezTo>
                  <a:cubicBezTo>
                    <a:pt x="237" y="10"/>
                    <a:pt x="240" y="29"/>
                    <a:pt x="240" y="47"/>
                  </a:cubicBezTo>
                  <a:lnTo>
                    <a:pt x="240" y="127"/>
                  </a:lnTo>
                  <a:cubicBezTo>
                    <a:pt x="240" y="142"/>
                    <a:pt x="237" y="142"/>
                    <a:pt x="214" y="142"/>
                  </a:cubicBezTo>
                  <a:lnTo>
                    <a:pt x="214" y="154"/>
                  </a:lnTo>
                  <a:cubicBezTo>
                    <a:pt x="215" y="154"/>
                    <a:pt x="239" y="153"/>
                    <a:pt x="254" y="153"/>
                  </a:cubicBezTo>
                  <a:cubicBezTo>
                    <a:pt x="267" y="153"/>
                    <a:pt x="291" y="154"/>
                    <a:pt x="294" y="154"/>
                  </a:cubicBezTo>
                  <a:lnTo>
                    <a:pt x="294" y="142"/>
                  </a:lnTo>
                  <a:cubicBezTo>
                    <a:pt x="271" y="142"/>
                    <a:pt x="268" y="142"/>
                    <a:pt x="268" y="127"/>
                  </a:cubicBezTo>
                  <a:lnTo>
                    <a:pt x="268" y="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7"/>
            <p:cNvSpPr>
              <a:spLocks/>
            </p:cNvSpPr>
            <p:nvPr>
              <p:custDataLst>
                <p:tags r:id="rId148"/>
              </p:custDataLst>
            </p:nvPr>
          </p:nvSpPr>
          <p:spPr bwMode="auto">
            <a:xfrm>
              <a:off x="2790826" y="2855913"/>
              <a:ext cx="42863" cy="60325"/>
            </a:xfrm>
            <a:custGeom>
              <a:avLst/>
              <a:gdLst>
                <a:gd name="T0" fmla="*/ 116 w 126"/>
                <a:gd name="T1" fmla="*/ 9 h 159"/>
                <a:gd name="T2" fmla="*/ 112 w 126"/>
                <a:gd name="T3" fmla="*/ 0 h 159"/>
                <a:gd name="T4" fmla="*/ 105 w 126"/>
                <a:gd name="T5" fmla="*/ 4 h 159"/>
                <a:gd name="T6" fmla="*/ 98 w 126"/>
                <a:gd name="T7" fmla="*/ 9 h 159"/>
                <a:gd name="T8" fmla="*/ 62 w 126"/>
                <a:gd name="T9" fmla="*/ 0 h 159"/>
                <a:gd name="T10" fmla="*/ 0 w 126"/>
                <a:gd name="T11" fmla="*/ 43 h 159"/>
                <a:gd name="T12" fmla="*/ 13 w 126"/>
                <a:gd name="T13" fmla="*/ 71 h 159"/>
                <a:gd name="T14" fmla="*/ 61 w 126"/>
                <a:gd name="T15" fmla="*/ 88 h 159"/>
                <a:gd name="T16" fmla="*/ 107 w 126"/>
                <a:gd name="T17" fmla="*/ 119 h 159"/>
                <a:gd name="T18" fmla="*/ 64 w 126"/>
                <a:gd name="T19" fmla="*/ 149 h 159"/>
                <a:gd name="T20" fmla="*/ 12 w 126"/>
                <a:gd name="T21" fmla="*/ 103 h 159"/>
                <a:gd name="T22" fmla="*/ 6 w 126"/>
                <a:gd name="T23" fmla="*/ 97 h 159"/>
                <a:gd name="T24" fmla="*/ 0 w 126"/>
                <a:gd name="T25" fmla="*/ 107 h 159"/>
                <a:gd name="T26" fmla="*/ 0 w 126"/>
                <a:gd name="T27" fmla="*/ 150 h 159"/>
                <a:gd name="T28" fmla="*/ 5 w 126"/>
                <a:gd name="T29" fmla="*/ 159 h 159"/>
                <a:gd name="T30" fmla="*/ 22 w 126"/>
                <a:gd name="T31" fmla="*/ 144 h 159"/>
                <a:gd name="T32" fmla="*/ 64 w 126"/>
                <a:gd name="T33" fmla="*/ 159 h 159"/>
                <a:gd name="T34" fmla="*/ 126 w 126"/>
                <a:gd name="T35" fmla="*/ 110 h 159"/>
                <a:gd name="T36" fmla="*/ 111 w 126"/>
                <a:gd name="T37" fmla="*/ 78 h 159"/>
                <a:gd name="T38" fmla="*/ 70 w 126"/>
                <a:gd name="T39" fmla="*/ 60 h 159"/>
                <a:gd name="T40" fmla="*/ 19 w 126"/>
                <a:gd name="T41" fmla="*/ 33 h 159"/>
                <a:gd name="T42" fmla="*/ 62 w 126"/>
                <a:gd name="T43" fmla="*/ 8 h 159"/>
                <a:gd name="T44" fmla="*/ 105 w 126"/>
                <a:gd name="T45" fmla="*/ 46 h 159"/>
                <a:gd name="T46" fmla="*/ 111 w 126"/>
                <a:gd name="T47" fmla="*/ 50 h 159"/>
                <a:gd name="T48" fmla="*/ 116 w 126"/>
                <a:gd name="T49" fmla="*/ 41 h 159"/>
                <a:gd name="T50" fmla="*/ 116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6" y="9"/>
                  </a:moveTo>
                  <a:cubicBezTo>
                    <a:pt x="116" y="3"/>
                    <a:pt x="116" y="0"/>
                    <a:pt x="112" y="0"/>
                  </a:cubicBezTo>
                  <a:cubicBezTo>
                    <a:pt x="110" y="0"/>
                    <a:pt x="109" y="0"/>
                    <a:pt x="105" y="4"/>
                  </a:cubicBezTo>
                  <a:cubicBezTo>
                    <a:pt x="104" y="4"/>
                    <a:pt x="100" y="7"/>
                    <a:pt x="98" y="9"/>
                  </a:cubicBezTo>
                  <a:cubicBezTo>
                    <a:pt x="88" y="2"/>
                    <a:pt x="75" y="0"/>
                    <a:pt x="62" y="0"/>
                  </a:cubicBezTo>
                  <a:cubicBezTo>
                    <a:pt x="12" y="0"/>
                    <a:pt x="0" y="26"/>
                    <a:pt x="0" y="43"/>
                  </a:cubicBezTo>
                  <a:cubicBezTo>
                    <a:pt x="0" y="55"/>
                    <a:pt x="5" y="64"/>
                    <a:pt x="13" y="71"/>
                  </a:cubicBezTo>
                  <a:cubicBezTo>
                    <a:pt x="27" y="82"/>
                    <a:pt x="40" y="84"/>
                    <a:pt x="61" y="88"/>
                  </a:cubicBezTo>
                  <a:cubicBezTo>
                    <a:pt x="79" y="91"/>
                    <a:pt x="107" y="96"/>
                    <a:pt x="107" y="119"/>
                  </a:cubicBezTo>
                  <a:cubicBezTo>
                    <a:pt x="107" y="133"/>
                    <a:pt x="98" y="149"/>
                    <a:pt x="64" y="149"/>
                  </a:cubicBezTo>
                  <a:cubicBezTo>
                    <a:pt x="31" y="149"/>
                    <a:pt x="19" y="127"/>
                    <a:pt x="12" y="103"/>
                  </a:cubicBezTo>
                  <a:cubicBezTo>
                    <a:pt x="11" y="99"/>
                    <a:pt x="11" y="97"/>
                    <a:pt x="6" y="97"/>
                  </a:cubicBezTo>
                  <a:cubicBezTo>
                    <a:pt x="0" y="97"/>
                    <a:pt x="0" y="100"/>
                    <a:pt x="0" y="107"/>
                  </a:cubicBezTo>
                  <a:lnTo>
                    <a:pt x="0" y="150"/>
                  </a:lnTo>
                  <a:cubicBezTo>
                    <a:pt x="0" y="156"/>
                    <a:pt x="0" y="159"/>
                    <a:pt x="5" y="159"/>
                  </a:cubicBezTo>
                  <a:cubicBezTo>
                    <a:pt x="8" y="159"/>
                    <a:pt x="15" y="151"/>
                    <a:pt x="22" y="144"/>
                  </a:cubicBezTo>
                  <a:cubicBezTo>
                    <a:pt x="37" y="158"/>
                    <a:pt x="56" y="159"/>
                    <a:pt x="64" y="159"/>
                  </a:cubicBezTo>
                  <a:cubicBezTo>
                    <a:pt x="110" y="159"/>
                    <a:pt x="126" y="134"/>
                    <a:pt x="126" y="110"/>
                  </a:cubicBezTo>
                  <a:cubicBezTo>
                    <a:pt x="126" y="96"/>
                    <a:pt x="120" y="86"/>
                    <a:pt x="111" y="78"/>
                  </a:cubicBezTo>
                  <a:cubicBezTo>
                    <a:pt x="98" y="65"/>
                    <a:pt x="82" y="63"/>
                    <a:pt x="70" y="60"/>
                  </a:cubicBezTo>
                  <a:cubicBezTo>
                    <a:pt x="42" y="56"/>
                    <a:pt x="19" y="51"/>
                    <a:pt x="19" y="33"/>
                  </a:cubicBezTo>
                  <a:cubicBezTo>
                    <a:pt x="19" y="22"/>
                    <a:pt x="29" y="8"/>
                    <a:pt x="62" y="8"/>
                  </a:cubicBezTo>
                  <a:cubicBezTo>
                    <a:pt x="102" y="8"/>
                    <a:pt x="104" y="36"/>
                    <a:pt x="105" y="46"/>
                  </a:cubicBezTo>
                  <a:cubicBezTo>
                    <a:pt x="105" y="50"/>
                    <a:pt x="109" y="50"/>
                    <a:pt x="111" y="50"/>
                  </a:cubicBezTo>
                  <a:cubicBezTo>
                    <a:pt x="116" y="50"/>
                    <a:pt x="116" y="48"/>
                    <a:pt x="116" y="41"/>
                  </a:cubicBezTo>
                  <a:lnTo>
                    <a:pt x="116"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8"/>
            <p:cNvSpPr>
              <a:spLocks noEditPoints="1"/>
            </p:cNvSpPr>
            <p:nvPr>
              <p:custDataLst>
                <p:tags r:id="rId149"/>
              </p:custDataLst>
            </p:nvPr>
          </p:nvSpPr>
          <p:spPr bwMode="auto">
            <a:xfrm>
              <a:off x="2905126" y="2816225"/>
              <a:ext cx="114300" cy="44450"/>
            </a:xfrm>
            <a:custGeom>
              <a:avLst/>
              <a:gdLst>
                <a:gd name="T0" fmla="*/ 315 w 332"/>
                <a:gd name="T1" fmla="*/ 20 h 116"/>
                <a:gd name="T2" fmla="*/ 332 w 332"/>
                <a:gd name="T3" fmla="*/ 10 h 116"/>
                <a:gd name="T4" fmla="*/ 315 w 332"/>
                <a:gd name="T5" fmla="*/ 0 h 116"/>
                <a:gd name="T6" fmla="*/ 17 w 332"/>
                <a:gd name="T7" fmla="*/ 0 h 116"/>
                <a:gd name="T8" fmla="*/ 0 w 332"/>
                <a:gd name="T9" fmla="*/ 10 h 116"/>
                <a:gd name="T10" fmla="*/ 17 w 332"/>
                <a:gd name="T11" fmla="*/ 20 h 116"/>
                <a:gd name="T12" fmla="*/ 315 w 332"/>
                <a:gd name="T13" fmla="*/ 20 h 116"/>
                <a:gd name="T14" fmla="*/ 315 w 332"/>
                <a:gd name="T15" fmla="*/ 116 h 116"/>
                <a:gd name="T16" fmla="*/ 332 w 332"/>
                <a:gd name="T17" fmla="*/ 106 h 116"/>
                <a:gd name="T18" fmla="*/ 315 w 332"/>
                <a:gd name="T19" fmla="*/ 96 h 116"/>
                <a:gd name="T20" fmla="*/ 17 w 332"/>
                <a:gd name="T21" fmla="*/ 96 h 116"/>
                <a:gd name="T22" fmla="*/ 0 w 332"/>
                <a:gd name="T23" fmla="*/ 106 h 116"/>
                <a:gd name="T24" fmla="*/ 17 w 332"/>
                <a:gd name="T25" fmla="*/ 116 h 116"/>
                <a:gd name="T26" fmla="*/ 315 w 332"/>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6">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6"/>
                  </a:moveTo>
                  <a:cubicBezTo>
                    <a:pt x="322" y="116"/>
                    <a:pt x="332" y="116"/>
                    <a:pt x="332" y="106"/>
                  </a:cubicBezTo>
                  <a:cubicBezTo>
                    <a:pt x="332" y="96"/>
                    <a:pt x="322" y="96"/>
                    <a:pt x="315" y="96"/>
                  </a:cubicBezTo>
                  <a:lnTo>
                    <a:pt x="17" y="96"/>
                  </a:lnTo>
                  <a:cubicBezTo>
                    <a:pt x="10" y="96"/>
                    <a:pt x="0" y="96"/>
                    <a:pt x="0" y="106"/>
                  </a:cubicBezTo>
                  <a:cubicBezTo>
                    <a:pt x="0" y="116"/>
                    <a:pt x="10" y="116"/>
                    <a:pt x="17"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9"/>
            <p:cNvSpPr>
              <a:spLocks/>
            </p:cNvSpPr>
            <p:nvPr>
              <p:custDataLst>
                <p:tags r:id="rId150"/>
              </p:custDataLst>
            </p:nvPr>
          </p:nvSpPr>
          <p:spPr bwMode="auto">
            <a:xfrm>
              <a:off x="3095626" y="2540000"/>
              <a:ext cx="155575" cy="571500"/>
            </a:xfrm>
            <a:custGeom>
              <a:avLst/>
              <a:gdLst>
                <a:gd name="T0" fmla="*/ 69 w 453"/>
                <a:gd name="T1" fmla="*/ 748 h 1496"/>
                <a:gd name="T2" fmla="*/ 3 w 453"/>
                <a:gd name="T3" fmla="*/ 878 h 1496"/>
                <a:gd name="T4" fmla="*/ 0 w 453"/>
                <a:gd name="T5" fmla="*/ 884 h 1496"/>
                <a:gd name="T6" fmla="*/ 7 w 453"/>
                <a:gd name="T7" fmla="*/ 892 h 1496"/>
                <a:gd name="T8" fmla="*/ 41 w 453"/>
                <a:gd name="T9" fmla="*/ 827 h 1496"/>
                <a:gd name="T10" fmla="*/ 156 w 453"/>
                <a:gd name="T11" fmla="*/ 1496 h 1496"/>
                <a:gd name="T12" fmla="*/ 177 w 453"/>
                <a:gd name="T13" fmla="*/ 1483 h 1496"/>
                <a:gd name="T14" fmla="*/ 453 w 453"/>
                <a:gd name="T15" fmla="*/ 10 h 1496"/>
                <a:gd name="T16" fmla="*/ 443 w 453"/>
                <a:gd name="T17" fmla="*/ 0 h 1496"/>
                <a:gd name="T18" fmla="*/ 432 w 453"/>
                <a:gd name="T19" fmla="*/ 15 h 1496"/>
                <a:gd name="T20" fmla="*/ 177 w 453"/>
                <a:gd name="T21" fmla="*/ 1374 h 1496"/>
                <a:gd name="T22" fmla="*/ 176 w 453"/>
                <a:gd name="T23" fmla="*/ 1374 h 1496"/>
                <a:gd name="T24" fmla="*/ 69 w 453"/>
                <a:gd name="T25" fmla="*/ 748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496">
                  <a:moveTo>
                    <a:pt x="69" y="748"/>
                  </a:moveTo>
                  <a:lnTo>
                    <a:pt x="3" y="878"/>
                  </a:lnTo>
                  <a:cubicBezTo>
                    <a:pt x="0" y="883"/>
                    <a:pt x="0" y="884"/>
                    <a:pt x="0" y="884"/>
                  </a:cubicBezTo>
                  <a:cubicBezTo>
                    <a:pt x="0" y="886"/>
                    <a:pt x="6" y="892"/>
                    <a:pt x="7" y="892"/>
                  </a:cubicBezTo>
                  <a:lnTo>
                    <a:pt x="41" y="827"/>
                  </a:lnTo>
                  <a:lnTo>
                    <a:pt x="156" y="1496"/>
                  </a:lnTo>
                  <a:cubicBezTo>
                    <a:pt x="171" y="1496"/>
                    <a:pt x="174" y="1496"/>
                    <a:pt x="177" y="1483"/>
                  </a:cubicBezTo>
                  <a:lnTo>
                    <a:pt x="453" y="10"/>
                  </a:lnTo>
                  <a:cubicBezTo>
                    <a:pt x="453" y="5"/>
                    <a:pt x="449" y="0"/>
                    <a:pt x="443" y="0"/>
                  </a:cubicBezTo>
                  <a:cubicBezTo>
                    <a:pt x="435" y="0"/>
                    <a:pt x="434" y="7"/>
                    <a:pt x="432" y="15"/>
                  </a:cubicBezTo>
                  <a:lnTo>
                    <a:pt x="177" y="1374"/>
                  </a:lnTo>
                  <a:lnTo>
                    <a:pt x="176" y="1374"/>
                  </a:lnTo>
                  <a:lnTo>
                    <a:pt x="69" y="7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0"/>
            <p:cNvSpPr>
              <a:spLocks noChangeArrowheads="1"/>
            </p:cNvSpPr>
            <p:nvPr>
              <p:custDataLst>
                <p:tags r:id="rId151"/>
              </p:custDataLst>
            </p:nvPr>
          </p:nvSpPr>
          <p:spPr bwMode="auto">
            <a:xfrm>
              <a:off x="3246438" y="2540000"/>
              <a:ext cx="12652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1"/>
            <p:cNvSpPr>
              <a:spLocks/>
            </p:cNvSpPr>
            <p:nvPr>
              <p:custDataLst>
                <p:tags r:id="rId152"/>
              </p:custDataLst>
            </p:nvPr>
          </p:nvSpPr>
          <p:spPr bwMode="auto">
            <a:xfrm>
              <a:off x="3394076" y="2722563"/>
              <a:ext cx="44450" cy="88900"/>
            </a:xfrm>
            <a:custGeom>
              <a:avLst/>
              <a:gdLst>
                <a:gd name="T0" fmla="*/ 79 w 127"/>
                <a:gd name="T1" fmla="*/ 10 h 231"/>
                <a:gd name="T2" fmla="*/ 69 w 127"/>
                <a:gd name="T3" fmla="*/ 0 h 231"/>
                <a:gd name="T4" fmla="*/ 0 w 127"/>
                <a:gd name="T5" fmla="*/ 22 h 231"/>
                <a:gd name="T6" fmla="*/ 0 w 127"/>
                <a:gd name="T7" fmla="*/ 35 h 231"/>
                <a:gd name="T8" fmla="*/ 51 w 127"/>
                <a:gd name="T9" fmla="*/ 25 h 231"/>
                <a:gd name="T10" fmla="*/ 51 w 127"/>
                <a:gd name="T11" fmla="*/ 203 h 231"/>
                <a:gd name="T12" fmla="*/ 16 w 127"/>
                <a:gd name="T13" fmla="*/ 219 h 231"/>
                <a:gd name="T14" fmla="*/ 3 w 127"/>
                <a:gd name="T15" fmla="*/ 219 h 231"/>
                <a:gd name="T16" fmla="*/ 3 w 127"/>
                <a:gd name="T17" fmla="*/ 231 h 231"/>
                <a:gd name="T18" fmla="*/ 65 w 127"/>
                <a:gd name="T19" fmla="*/ 230 h 231"/>
                <a:gd name="T20" fmla="*/ 127 w 127"/>
                <a:gd name="T21" fmla="*/ 231 h 231"/>
                <a:gd name="T22" fmla="*/ 127 w 127"/>
                <a:gd name="T23" fmla="*/ 219 h 231"/>
                <a:gd name="T24" fmla="*/ 114 w 127"/>
                <a:gd name="T25" fmla="*/ 219 h 231"/>
                <a:gd name="T26" fmla="*/ 79 w 127"/>
                <a:gd name="T27" fmla="*/ 203 h 231"/>
                <a:gd name="T28" fmla="*/ 79 w 127"/>
                <a:gd name="T29"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10"/>
                  </a:moveTo>
                  <a:cubicBezTo>
                    <a:pt x="79" y="0"/>
                    <a:pt x="78" y="0"/>
                    <a:pt x="69" y="0"/>
                  </a:cubicBezTo>
                  <a:cubicBezTo>
                    <a:pt x="46" y="22"/>
                    <a:pt x="15" y="22"/>
                    <a:pt x="0" y="22"/>
                  </a:cubicBezTo>
                  <a:lnTo>
                    <a:pt x="0" y="35"/>
                  </a:lnTo>
                  <a:cubicBezTo>
                    <a:pt x="9" y="35"/>
                    <a:pt x="32" y="35"/>
                    <a:pt x="51" y="25"/>
                  </a:cubicBezTo>
                  <a:lnTo>
                    <a:pt x="51" y="203"/>
                  </a:lnTo>
                  <a:cubicBezTo>
                    <a:pt x="51" y="214"/>
                    <a:pt x="51" y="219"/>
                    <a:pt x="16" y="219"/>
                  </a:cubicBezTo>
                  <a:lnTo>
                    <a:pt x="3" y="219"/>
                  </a:lnTo>
                  <a:lnTo>
                    <a:pt x="3" y="231"/>
                  </a:lnTo>
                  <a:cubicBezTo>
                    <a:pt x="9" y="231"/>
                    <a:pt x="52" y="230"/>
                    <a:pt x="65" y="230"/>
                  </a:cubicBezTo>
                  <a:cubicBezTo>
                    <a:pt x="76" y="230"/>
                    <a:pt x="120" y="231"/>
                    <a:pt x="127" y="231"/>
                  </a:cubicBezTo>
                  <a:lnTo>
                    <a:pt x="127" y="219"/>
                  </a:lnTo>
                  <a:lnTo>
                    <a:pt x="114" y="219"/>
                  </a:lnTo>
                  <a:cubicBezTo>
                    <a:pt x="79" y="219"/>
                    <a:pt x="79" y="214"/>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2"/>
            <p:cNvSpPr>
              <a:spLocks noChangeArrowheads="1"/>
            </p:cNvSpPr>
            <p:nvPr>
              <p:custDataLst>
                <p:tags r:id="rId153"/>
              </p:custDataLst>
            </p:nvPr>
          </p:nvSpPr>
          <p:spPr bwMode="auto">
            <a:xfrm>
              <a:off x="3267076" y="2835275"/>
              <a:ext cx="2968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3"/>
            <p:cNvSpPr>
              <a:spLocks/>
            </p:cNvSpPr>
            <p:nvPr>
              <p:custDataLst>
                <p:tags r:id="rId154"/>
              </p:custDataLst>
            </p:nvPr>
          </p:nvSpPr>
          <p:spPr bwMode="auto">
            <a:xfrm>
              <a:off x="3275013" y="2860675"/>
              <a:ext cx="107950" cy="90488"/>
            </a:xfrm>
            <a:custGeom>
              <a:avLst/>
              <a:gdLst>
                <a:gd name="T0" fmla="*/ 267 w 311"/>
                <a:gd name="T1" fmla="*/ 38 h 238"/>
                <a:gd name="T2" fmla="*/ 304 w 311"/>
                <a:gd name="T3" fmla="*/ 13 h 238"/>
                <a:gd name="T4" fmla="*/ 311 w 311"/>
                <a:gd name="T5" fmla="*/ 5 h 238"/>
                <a:gd name="T6" fmla="*/ 306 w 311"/>
                <a:gd name="T7" fmla="*/ 0 h 238"/>
                <a:gd name="T8" fmla="*/ 269 w 311"/>
                <a:gd name="T9" fmla="*/ 2 h 238"/>
                <a:gd name="T10" fmla="*/ 232 w 311"/>
                <a:gd name="T11" fmla="*/ 0 h 238"/>
                <a:gd name="T12" fmla="*/ 225 w 311"/>
                <a:gd name="T13" fmla="*/ 8 h 238"/>
                <a:gd name="T14" fmla="*/ 233 w 311"/>
                <a:gd name="T15" fmla="*/ 13 h 238"/>
                <a:gd name="T16" fmla="*/ 255 w 311"/>
                <a:gd name="T17" fmla="*/ 27 h 238"/>
                <a:gd name="T18" fmla="*/ 254 w 311"/>
                <a:gd name="T19" fmla="*/ 35 h 238"/>
                <a:gd name="T20" fmla="*/ 216 w 311"/>
                <a:gd name="T21" fmla="*/ 188 h 238"/>
                <a:gd name="T22" fmla="*/ 127 w 311"/>
                <a:gd name="T23" fmla="*/ 6 h 238"/>
                <a:gd name="T24" fmla="*/ 116 w 311"/>
                <a:gd name="T25" fmla="*/ 0 h 238"/>
                <a:gd name="T26" fmla="*/ 68 w 311"/>
                <a:gd name="T27" fmla="*/ 0 h 238"/>
                <a:gd name="T28" fmla="*/ 57 w 311"/>
                <a:gd name="T29" fmla="*/ 8 h 238"/>
                <a:gd name="T30" fmla="*/ 68 w 311"/>
                <a:gd name="T31" fmla="*/ 13 h 238"/>
                <a:gd name="T32" fmla="*/ 91 w 311"/>
                <a:gd name="T33" fmla="*/ 15 h 238"/>
                <a:gd name="T34" fmla="*/ 44 w 311"/>
                <a:gd name="T35" fmla="*/ 201 h 238"/>
                <a:gd name="T36" fmla="*/ 8 w 311"/>
                <a:gd name="T37" fmla="*/ 226 h 238"/>
                <a:gd name="T38" fmla="*/ 0 w 311"/>
                <a:gd name="T39" fmla="*/ 233 h 238"/>
                <a:gd name="T40" fmla="*/ 5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3 h 238"/>
                <a:gd name="T54" fmla="*/ 102 w 311"/>
                <a:gd name="T55" fmla="*/ 24 h 238"/>
                <a:gd name="T56" fmla="*/ 203 w 311"/>
                <a:gd name="T57" fmla="*/ 233 h 238"/>
                <a:gd name="T58" fmla="*/ 211 w 311"/>
                <a:gd name="T59" fmla="*/ 238 h 238"/>
                <a:gd name="T60" fmla="*/ 218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0" y="25"/>
                    <a:pt x="276" y="14"/>
                    <a:pt x="304" y="13"/>
                  </a:cubicBezTo>
                  <a:cubicBezTo>
                    <a:pt x="306" y="13"/>
                    <a:pt x="311" y="12"/>
                    <a:pt x="311" y="5"/>
                  </a:cubicBezTo>
                  <a:cubicBezTo>
                    <a:pt x="311" y="3"/>
                    <a:pt x="309" y="0"/>
                    <a:pt x="306" y="0"/>
                  </a:cubicBezTo>
                  <a:cubicBezTo>
                    <a:pt x="294" y="0"/>
                    <a:pt x="281" y="2"/>
                    <a:pt x="269" y="2"/>
                  </a:cubicBezTo>
                  <a:cubicBezTo>
                    <a:pt x="261" y="2"/>
                    <a:pt x="241" y="0"/>
                    <a:pt x="232" y="0"/>
                  </a:cubicBezTo>
                  <a:cubicBezTo>
                    <a:pt x="231" y="0"/>
                    <a:pt x="225" y="0"/>
                    <a:pt x="225" y="8"/>
                  </a:cubicBezTo>
                  <a:cubicBezTo>
                    <a:pt x="225" y="12"/>
                    <a:pt x="230" y="13"/>
                    <a:pt x="233" y="13"/>
                  </a:cubicBezTo>
                  <a:cubicBezTo>
                    <a:pt x="249" y="13"/>
                    <a:pt x="255" y="18"/>
                    <a:pt x="255" y="27"/>
                  </a:cubicBezTo>
                  <a:cubicBezTo>
                    <a:pt x="255" y="30"/>
                    <a:pt x="255" y="32"/>
                    <a:pt x="254" y="35"/>
                  </a:cubicBezTo>
                  <a:lnTo>
                    <a:pt x="216" y="188"/>
                  </a:lnTo>
                  <a:lnTo>
                    <a:pt x="127" y="6"/>
                  </a:lnTo>
                  <a:cubicBezTo>
                    <a:pt x="125" y="0"/>
                    <a:pt x="124" y="0"/>
                    <a:pt x="116" y="0"/>
                  </a:cubicBezTo>
                  <a:lnTo>
                    <a:pt x="68" y="0"/>
                  </a:lnTo>
                  <a:cubicBezTo>
                    <a:pt x="61" y="0"/>
                    <a:pt x="57" y="0"/>
                    <a:pt x="57" y="8"/>
                  </a:cubicBezTo>
                  <a:cubicBezTo>
                    <a:pt x="57" y="13"/>
                    <a:pt x="61" y="13"/>
                    <a:pt x="68" y="13"/>
                  </a:cubicBezTo>
                  <a:cubicBezTo>
                    <a:pt x="76" y="13"/>
                    <a:pt x="83" y="13"/>
                    <a:pt x="91" y="15"/>
                  </a:cubicBezTo>
                  <a:lnTo>
                    <a:pt x="44" y="201"/>
                  </a:lnTo>
                  <a:cubicBezTo>
                    <a:pt x="41" y="214"/>
                    <a:pt x="35" y="225"/>
                    <a:pt x="8" y="226"/>
                  </a:cubicBezTo>
                  <a:cubicBezTo>
                    <a:pt x="5" y="226"/>
                    <a:pt x="0" y="226"/>
                    <a:pt x="0" y="233"/>
                  </a:cubicBezTo>
                  <a:cubicBezTo>
                    <a:pt x="0" y="237"/>
                    <a:pt x="3" y="238"/>
                    <a:pt x="5" y="238"/>
                  </a:cubicBezTo>
                  <a:cubicBezTo>
                    <a:pt x="17" y="238"/>
                    <a:pt x="30" y="237"/>
                    <a:pt x="42" y="237"/>
                  </a:cubicBezTo>
                  <a:cubicBezTo>
                    <a:pt x="50" y="237"/>
                    <a:pt x="70" y="238"/>
                    <a:pt x="79" y="238"/>
                  </a:cubicBezTo>
                  <a:cubicBezTo>
                    <a:pt x="82" y="238"/>
                    <a:pt x="86" y="237"/>
                    <a:pt x="86" y="231"/>
                  </a:cubicBezTo>
                  <a:cubicBezTo>
                    <a:pt x="86" y="226"/>
                    <a:pt x="81" y="226"/>
                    <a:pt x="78" y="226"/>
                  </a:cubicBezTo>
                  <a:cubicBezTo>
                    <a:pt x="56" y="225"/>
                    <a:pt x="56" y="216"/>
                    <a:pt x="56" y="211"/>
                  </a:cubicBezTo>
                  <a:cubicBezTo>
                    <a:pt x="56" y="210"/>
                    <a:pt x="56" y="208"/>
                    <a:pt x="57" y="203"/>
                  </a:cubicBezTo>
                  <a:lnTo>
                    <a:pt x="102" y="24"/>
                  </a:lnTo>
                  <a:lnTo>
                    <a:pt x="203" y="233"/>
                  </a:lnTo>
                  <a:cubicBezTo>
                    <a:pt x="206" y="238"/>
                    <a:pt x="208" y="238"/>
                    <a:pt x="211" y="238"/>
                  </a:cubicBezTo>
                  <a:cubicBezTo>
                    <a:pt x="217" y="238"/>
                    <a:pt x="217"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4"/>
            <p:cNvSpPr>
              <a:spLocks/>
            </p:cNvSpPr>
            <p:nvPr>
              <p:custDataLst>
                <p:tags r:id="rId155"/>
              </p:custDataLst>
            </p:nvPr>
          </p:nvSpPr>
          <p:spPr bwMode="auto">
            <a:xfrm>
              <a:off x="3402013" y="2914650"/>
              <a:ext cx="80963" cy="6350"/>
            </a:xfrm>
            <a:custGeom>
              <a:avLst/>
              <a:gdLst>
                <a:gd name="T0" fmla="*/ 222 w 236"/>
                <a:gd name="T1" fmla="*/ 17 h 17"/>
                <a:gd name="T2" fmla="*/ 236 w 236"/>
                <a:gd name="T3" fmla="*/ 8 h 17"/>
                <a:gd name="T4" fmla="*/ 222 w 236"/>
                <a:gd name="T5" fmla="*/ 0 h 17"/>
                <a:gd name="T6" fmla="*/ 14 w 236"/>
                <a:gd name="T7" fmla="*/ 0 h 17"/>
                <a:gd name="T8" fmla="*/ 0 w 236"/>
                <a:gd name="T9" fmla="*/ 8 h 17"/>
                <a:gd name="T10" fmla="*/ 14 w 236"/>
                <a:gd name="T11" fmla="*/ 17 h 17"/>
                <a:gd name="T12" fmla="*/ 222 w 236"/>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36" h="17">
                  <a:moveTo>
                    <a:pt x="222" y="17"/>
                  </a:moveTo>
                  <a:cubicBezTo>
                    <a:pt x="227" y="17"/>
                    <a:pt x="236" y="17"/>
                    <a:pt x="236" y="8"/>
                  </a:cubicBezTo>
                  <a:cubicBezTo>
                    <a:pt x="236" y="0"/>
                    <a:pt x="228" y="0"/>
                    <a:pt x="222" y="0"/>
                  </a:cubicBezTo>
                  <a:lnTo>
                    <a:pt x="14" y="0"/>
                  </a:lnTo>
                  <a:cubicBezTo>
                    <a:pt x="8" y="0"/>
                    <a:pt x="0" y="0"/>
                    <a:pt x="0" y="8"/>
                  </a:cubicBezTo>
                  <a:cubicBezTo>
                    <a:pt x="0" y="17"/>
                    <a:pt x="8" y="17"/>
                    <a:pt x="14" y="17"/>
                  </a:cubicBezTo>
                  <a:lnTo>
                    <a:pt x="222" y="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5"/>
            <p:cNvSpPr>
              <a:spLocks/>
            </p:cNvSpPr>
            <p:nvPr>
              <p:custDataLst>
                <p:tags r:id="rId156"/>
              </p:custDataLst>
            </p:nvPr>
          </p:nvSpPr>
          <p:spPr bwMode="auto">
            <a:xfrm>
              <a:off x="3508376" y="2863850"/>
              <a:ext cx="44450" cy="87313"/>
            </a:xfrm>
            <a:custGeom>
              <a:avLst/>
              <a:gdLst>
                <a:gd name="T0" fmla="*/ 78 w 127"/>
                <a:gd name="T1" fmla="*/ 10 h 231"/>
                <a:gd name="T2" fmla="*/ 68 w 127"/>
                <a:gd name="T3" fmla="*/ 0 h 231"/>
                <a:gd name="T4" fmla="*/ 0 w 127"/>
                <a:gd name="T5" fmla="*/ 22 h 231"/>
                <a:gd name="T6" fmla="*/ 0 w 127"/>
                <a:gd name="T7" fmla="*/ 35 h 231"/>
                <a:gd name="T8" fmla="*/ 50 w 127"/>
                <a:gd name="T9" fmla="*/ 25 h 231"/>
                <a:gd name="T10" fmla="*/ 50 w 127"/>
                <a:gd name="T11" fmla="*/ 203 h 231"/>
                <a:gd name="T12" fmla="*/ 15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3 w 127"/>
                <a:gd name="T25" fmla="*/ 219 h 231"/>
                <a:gd name="T26" fmla="*/ 78 w 127"/>
                <a:gd name="T27" fmla="*/ 203 h 231"/>
                <a:gd name="T28" fmla="*/ 78 w 127"/>
                <a:gd name="T29"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8" y="10"/>
                  </a:moveTo>
                  <a:cubicBezTo>
                    <a:pt x="78" y="0"/>
                    <a:pt x="78" y="0"/>
                    <a:pt x="68" y="0"/>
                  </a:cubicBezTo>
                  <a:cubicBezTo>
                    <a:pt x="46" y="22"/>
                    <a:pt x="14" y="22"/>
                    <a:pt x="0" y="22"/>
                  </a:cubicBezTo>
                  <a:lnTo>
                    <a:pt x="0" y="35"/>
                  </a:lnTo>
                  <a:cubicBezTo>
                    <a:pt x="8" y="35"/>
                    <a:pt x="31" y="35"/>
                    <a:pt x="50" y="25"/>
                  </a:cubicBezTo>
                  <a:lnTo>
                    <a:pt x="50" y="203"/>
                  </a:lnTo>
                  <a:cubicBezTo>
                    <a:pt x="50" y="214"/>
                    <a:pt x="50" y="219"/>
                    <a:pt x="15" y="219"/>
                  </a:cubicBezTo>
                  <a:lnTo>
                    <a:pt x="2" y="219"/>
                  </a:lnTo>
                  <a:lnTo>
                    <a:pt x="2" y="231"/>
                  </a:lnTo>
                  <a:cubicBezTo>
                    <a:pt x="8" y="231"/>
                    <a:pt x="51" y="230"/>
                    <a:pt x="64" y="230"/>
                  </a:cubicBezTo>
                  <a:cubicBezTo>
                    <a:pt x="75" y="230"/>
                    <a:pt x="119" y="231"/>
                    <a:pt x="127" y="231"/>
                  </a:cubicBezTo>
                  <a:lnTo>
                    <a:pt x="127" y="219"/>
                  </a:lnTo>
                  <a:lnTo>
                    <a:pt x="113" y="219"/>
                  </a:lnTo>
                  <a:cubicBezTo>
                    <a:pt x="78" y="219"/>
                    <a:pt x="78" y="214"/>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6"/>
            <p:cNvSpPr>
              <a:spLocks/>
            </p:cNvSpPr>
            <p:nvPr>
              <p:custDataLst>
                <p:tags r:id="rId157"/>
              </p:custDataLst>
            </p:nvPr>
          </p:nvSpPr>
          <p:spPr bwMode="auto">
            <a:xfrm>
              <a:off x="3670301" y="2614613"/>
              <a:ext cx="107950" cy="90488"/>
            </a:xfrm>
            <a:custGeom>
              <a:avLst/>
              <a:gdLst>
                <a:gd name="T0" fmla="*/ 267 w 311"/>
                <a:gd name="T1" fmla="*/ 38 h 238"/>
                <a:gd name="T2" fmla="*/ 304 w 311"/>
                <a:gd name="T3" fmla="*/ 13 h 238"/>
                <a:gd name="T4" fmla="*/ 311 w 311"/>
                <a:gd name="T5" fmla="*/ 5 h 238"/>
                <a:gd name="T6" fmla="*/ 306 w 311"/>
                <a:gd name="T7" fmla="*/ 0 h 238"/>
                <a:gd name="T8" fmla="*/ 269 w 311"/>
                <a:gd name="T9" fmla="*/ 1 h 238"/>
                <a:gd name="T10" fmla="*/ 232 w 311"/>
                <a:gd name="T11" fmla="*/ 0 h 238"/>
                <a:gd name="T12" fmla="*/ 225 w 311"/>
                <a:gd name="T13" fmla="*/ 8 h 238"/>
                <a:gd name="T14" fmla="*/ 233 w 311"/>
                <a:gd name="T15" fmla="*/ 13 h 238"/>
                <a:gd name="T16" fmla="*/ 255 w 311"/>
                <a:gd name="T17" fmla="*/ 27 h 238"/>
                <a:gd name="T18" fmla="*/ 254 w 311"/>
                <a:gd name="T19" fmla="*/ 35 h 238"/>
                <a:gd name="T20" fmla="*/ 216 w 311"/>
                <a:gd name="T21" fmla="*/ 187 h 238"/>
                <a:gd name="T22" fmla="*/ 127 w 311"/>
                <a:gd name="T23" fmla="*/ 6 h 238"/>
                <a:gd name="T24" fmla="*/ 116 w 311"/>
                <a:gd name="T25" fmla="*/ 0 h 238"/>
                <a:gd name="T26" fmla="*/ 68 w 311"/>
                <a:gd name="T27" fmla="*/ 0 h 238"/>
                <a:gd name="T28" fmla="*/ 57 w 311"/>
                <a:gd name="T29" fmla="*/ 8 h 238"/>
                <a:gd name="T30" fmla="*/ 68 w 311"/>
                <a:gd name="T31" fmla="*/ 13 h 238"/>
                <a:gd name="T32" fmla="*/ 90 w 311"/>
                <a:gd name="T33" fmla="*/ 14 h 238"/>
                <a:gd name="T34" fmla="*/ 44 w 311"/>
                <a:gd name="T35" fmla="*/ 201 h 238"/>
                <a:gd name="T36" fmla="*/ 7 w 311"/>
                <a:gd name="T37" fmla="*/ 226 h 238"/>
                <a:gd name="T38" fmla="*/ 0 w 311"/>
                <a:gd name="T39" fmla="*/ 233 h 238"/>
                <a:gd name="T40" fmla="*/ 5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3 w 311"/>
                <a:gd name="T57" fmla="*/ 232 h 238"/>
                <a:gd name="T58" fmla="*/ 211 w 311"/>
                <a:gd name="T59" fmla="*/ 238 h 238"/>
                <a:gd name="T60" fmla="*/ 218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0" y="25"/>
                    <a:pt x="276" y="13"/>
                    <a:pt x="304" y="13"/>
                  </a:cubicBezTo>
                  <a:cubicBezTo>
                    <a:pt x="306" y="13"/>
                    <a:pt x="311" y="12"/>
                    <a:pt x="311" y="5"/>
                  </a:cubicBezTo>
                  <a:cubicBezTo>
                    <a:pt x="311" y="3"/>
                    <a:pt x="309" y="0"/>
                    <a:pt x="306" y="0"/>
                  </a:cubicBezTo>
                  <a:cubicBezTo>
                    <a:pt x="294" y="0"/>
                    <a:pt x="281" y="1"/>
                    <a:pt x="269" y="1"/>
                  </a:cubicBezTo>
                  <a:cubicBezTo>
                    <a:pt x="261" y="1"/>
                    <a:pt x="241" y="0"/>
                    <a:pt x="232" y="0"/>
                  </a:cubicBezTo>
                  <a:cubicBezTo>
                    <a:pt x="231" y="0"/>
                    <a:pt x="225" y="0"/>
                    <a:pt x="225" y="8"/>
                  </a:cubicBezTo>
                  <a:cubicBezTo>
                    <a:pt x="225" y="12"/>
                    <a:pt x="230" y="13"/>
                    <a:pt x="233" y="13"/>
                  </a:cubicBezTo>
                  <a:cubicBezTo>
                    <a:pt x="249" y="13"/>
                    <a:pt x="255" y="18"/>
                    <a:pt x="255" y="27"/>
                  </a:cubicBezTo>
                  <a:cubicBezTo>
                    <a:pt x="255" y="30"/>
                    <a:pt x="255" y="31"/>
                    <a:pt x="254" y="35"/>
                  </a:cubicBezTo>
                  <a:lnTo>
                    <a:pt x="216" y="187"/>
                  </a:lnTo>
                  <a:lnTo>
                    <a:pt x="127" y="6"/>
                  </a:lnTo>
                  <a:cubicBezTo>
                    <a:pt x="125" y="0"/>
                    <a:pt x="124" y="0"/>
                    <a:pt x="116" y="0"/>
                  </a:cubicBezTo>
                  <a:lnTo>
                    <a:pt x="68" y="0"/>
                  </a:lnTo>
                  <a:cubicBezTo>
                    <a:pt x="61" y="0"/>
                    <a:pt x="57" y="0"/>
                    <a:pt x="57" y="8"/>
                  </a:cubicBezTo>
                  <a:cubicBezTo>
                    <a:pt x="57" y="13"/>
                    <a:pt x="61" y="13"/>
                    <a:pt x="68" y="13"/>
                  </a:cubicBezTo>
                  <a:cubicBezTo>
                    <a:pt x="75" y="13"/>
                    <a:pt x="83" y="13"/>
                    <a:pt x="90" y="14"/>
                  </a:cubicBezTo>
                  <a:lnTo>
                    <a:pt x="44" y="201"/>
                  </a:lnTo>
                  <a:cubicBezTo>
                    <a:pt x="41" y="214"/>
                    <a:pt x="35" y="225"/>
                    <a:pt x="7" y="226"/>
                  </a:cubicBezTo>
                  <a:cubicBezTo>
                    <a:pt x="5" y="226"/>
                    <a:pt x="0" y="226"/>
                    <a:pt x="0" y="233"/>
                  </a:cubicBezTo>
                  <a:cubicBezTo>
                    <a:pt x="0" y="237"/>
                    <a:pt x="3" y="238"/>
                    <a:pt x="5" y="238"/>
                  </a:cubicBezTo>
                  <a:cubicBezTo>
                    <a:pt x="17" y="238"/>
                    <a:pt x="30" y="237"/>
                    <a:pt x="42" y="237"/>
                  </a:cubicBezTo>
                  <a:cubicBezTo>
                    <a:pt x="50" y="237"/>
                    <a:pt x="70" y="238"/>
                    <a:pt x="79" y="238"/>
                  </a:cubicBezTo>
                  <a:cubicBezTo>
                    <a:pt x="82" y="238"/>
                    <a:pt x="86" y="237"/>
                    <a:pt x="86" y="231"/>
                  </a:cubicBezTo>
                  <a:cubicBezTo>
                    <a:pt x="86" y="226"/>
                    <a:pt x="81" y="226"/>
                    <a:pt x="78" y="226"/>
                  </a:cubicBezTo>
                  <a:cubicBezTo>
                    <a:pt x="56" y="225"/>
                    <a:pt x="56" y="216"/>
                    <a:pt x="56" y="211"/>
                  </a:cubicBezTo>
                  <a:cubicBezTo>
                    <a:pt x="56" y="210"/>
                    <a:pt x="56" y="208"/>
                    <a:pt x="57" y="202"/>
                  </a:cubicBezTo>
                  <a:lnTo>
                    <a:pt x="102" y="24"/>
                  </a:lnTo>
                  <a:lnTo>
                    <a:pt x="203" y="232"/>
                  </a:lnTo>
                  <a:cubicBezTo>
                    <a:pt x="206" y="238"/>
                    <a:pt x="208" y="238"/>
                    <a:pt x="211" y="238"/>
                  </a:cubicBezTo>
                  <a:cubicBezTo>
                    <a:pt x="217" y="238"/>
                    <a:pt x="217"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7"/>
            <p:cNvSpPr>
              <a:spLocks/>
            </p:cNvSpPr>
            <p:nvPr>
              <p:custDataLst>
                <p:tags r:id="rId158"/>
              </p:custDataLst>
            </p:nvPr>
          </p:nvSpPr>
          <p:spPr bwMode="auto">
            <a:xfrm>
              <a:off x="3643313" y="2743200"/>
              <a:ext cx="160338" cy="190500"/>
            </a:xfrm>
            <a:custGeom>
              <a:avLst/>
              <a:gdLst>
                <a:gd name="T0" fmla="*/ 182 w 470"/>
                <a:gd name="T1" fmla="*/ 266 h 499"/>
                <a:gd name="T2" fmla="*/ 5 w 470"/>
                <a:gd name="T3" fmla="*/ 485 h 499"/>
                <a:gd name="T4" fmla="*/ 0 w 470"/>
                <a:gd name="T5" fmla="*/ 493 h 499"/>
                <a:gd name="T6" fmla="*/ 14 w 470"/>
                <a:gd name="T7" fmla="*/ 499 h 499"/>
                <a:gd name="T8" fmla="*/ 427 w 470"/>
                <a:gd name="T9" fmla="*/ 499 h 499"/>
                <a:gd name="T10" fmla="*/ 470 w 470"/>
                <a:gd name="T11" fmla="*/ 374 h 499"/>
                <a:gd name="T12" fmla="*/ 457 w 470"/>
                <a:gd name="T13" fmla="*/ 374 h 499"/>
                <a:gd name="T14" fmla="*/ 369 w 470"/>
                <a:gd name="T15" fmla="*/ 457 h 499"/>
                <a:gd name="T16" fmla="*/ 253 w 470"/>
                <a:gd name="T17" fmla="*/ 471 h 499"/>
                <a:gd name="T18" fmla="*/ 42 w 470"/>
                <a:gd name="T19" fmla="*/ 471 h 499"/>
                <a:gd name="T20" fmla="*/ 215 w 470"/>
                <a:gd name="T21" fmla="*/ 257 h 499"/>
                <a:gd name="T22" fmla="*/ 219 w 470"/>
                <a:gd name="T23" fmla="*/ 249 h 499"/>
                <a:gd name="T24" fmla="*/ 216 w 470"/>
                <a:gd name="T25" fmla="*/ 242 h 499"/>
                <a:gd name="T26" fmla="*/ 53 w 470"/>
                <a:gd name="T27" fmla="*/ 20 h 499"/>
                <a:gd name="T28" fmla="*/ 251 w 470"/>
                <a:gd name="T29" fmla="*/ 20 h 499"/>
                <a:gd name="T30" fmla="*/ 457 w 470"/>
                <a:gd name="T31" fmla="*/ 116 h 499"/>
                <a:gd name="T32" fmla="*/ 470 w 470"/>
                <a:gd name="T33" fmla="*/ 116 h 499"/>
                <a:gd name="T34" fmla="*/ 427 w 470"/>
                <a:gd name="T35" fmla="*/ 0 h 499"/>
                <a:gd name="T36" fmla="*/ 14 w 470"/>
                <a:gd name="T37" fmla="*/ 0 h 499"/>
                <a:gd name="T38" fmla="*/ 0 w 470"/>
                <a:gd name="T39" fmla="*/ 16 h 499"/>
                <a:gd name="T40" fmla="*/ 182 w 470"/>
                <a:gd name="T41" fmla="*/ 2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9">
                  <a:moveTo>
                    <a:pt x="182" y="266"/>
                  </a:moveTo>
                  <a:lnTo>
                    <a:pt x="5" y="485"/>
                  </a:lnTo>
                  <a:cubicBezTo>
                    <a:pt x="1" y="490"/>
                    <a:pt x="0" y="491"/>
                    <a:pt x="0" y="493"/>
                  </a:cubicBezTo>
                  <a:cubicBezTo>
                    <a:pt x="0" y="499"/>
                    <a:pt x="5" y="499"/>
                    <a:pt x="14" y="499"/>
                  </a:cubicBezTo>
                  <a:lnTo>
                    <a:pt x="427" y="499"/>
                  </a:lnTo>
                  <a:lnTo>
                    <a:pt x="470" y="374"/>
                  </a:lnTo>
                  <a:lnTo>
                    <a:pt x="457" y="374"/>
                  </a:lnTo>
                  <a:cubicBezTo>
                    <a:pt x="445" y="412"/>
                    <a:pt x="412" y="442"/>
                    <a:pt x="369" y="457"/>
                  </a:cubicBezTo>
                  <a:cubicBezTo>
                    <a:pt x="361" y="459"/>
                    <a:pt x="327" y="471"/>
                    <a:pt x="253" y="471"/>
                  </a:cubicBezTo>
                  <a:lnTo>
                    <a:pt x="42" y="471"/>
                  </a:lnTo>
                  <a:lnTo>
                    <a:pt x="215" y="257"/>
                  </a:lnTo>
                  <a:cubicBezTo>
                    <a:pt x="218" y="253"/>
                    <a:pt x="219" y="251"/>
                    <a:pt x="219" y="249"/>
                  </a:cubicBezTo>
                  <a:cubicBezTo>
                    <a:pt x="219" y="247"/>
                    <a:pt x="219" y="247"/>
                    <a:pt x="216" y="242"/>
                  </a:cubicBezTo>
                  <a:lnTo>
                    <a:pt x="53" y="20"/>
                  </a:lnTo>
                  <a:lnTo>
                    <a:pt x="251" y="20"/>
                  </a:lnTo>
                  <a:cubicBezTo>
                    <a:pt x="308" y="20"/>
                    <a:pt x="422" y="23"/>
                    <a:pt x="457" y="116"/>
                  </a:cubicBezTo>
                  <a:lnTo>
                    <a:pt x="470" y="116"/>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8"/>
            <p:cNvSpPr>
              <a:spLocks noEditPoints="1"/>
            </p:cNvSpPr>
            <p:nvPr>
              <p:custDataLst>
                <p:tags r:id="rId159"/>
              </p:custDataLst>
            </p:nvPr>
          </p:nvSpPr>
          <p:spPr bwMode="auto">
            <a:xfrm>
              <a:off x="3617913" y="2965450"/>
              <a:ext cx="36513" cy="88900"/>
            </a:xfrm>
            <a:custGeom>
              <a:avLst/>
              <a:gdLst>
                <a:gd name="T0" fmla="*/ 97 w 106"/>
                <a:gd name="T1" fmla="*/ 13 h 234"/>
                <a:gd name="T2" fmla="*/ 83 w 106"/>
                <a:gd name="T3" fmla="*/ 0 h 234"/>
                <a:gd name="T4" fmla="*/ 63 w 106"/>
                <a:gd name="T5" fmla="*/ 19 h 234"/>
                <a:gd name="T6" fmla="*/ 77 w 106"/>
                <a:gd name="T7" fmla="*/ 32 h 234"/>
                <a:gd name="T8" fmla="*/ 97 w 106"/>
                <a:gd name="T9" fmla="*/ 13 h 234"/>
                <a:gd name="T10" fmla="*/ 26 w 106"/>
                <a:gd name="T11" fmla="*/ 190 h 234"/>
                <a:gd name="T12" fmla="*/ 23 w 106"/>
                <a:gd name="T13" fmla="*/ 205 h 234"/>
                <a:gd name="T14" fmla="*/ 56 w 106"/>
                <a:gd name="T15" fmla="*/ 234 h 234"/>
                <a:gd name="T16" fmla="*/ 106 w 106"/>
                <a:gd name="T17" fmla="*/ 181 h 234"/>
                <a:gd name="T18" fmla="*/ 100 w 106"/>
                <a:gd name="T19" fmla="*/ 177 h 234"/>
                <a:gd name="T20" fmla="*/ 94 w 106"/>
                <a:gd name="T21" fmla="*/ 182 h 234"/>
                <a:gd name="T22" fmla="*/ 57 w 106"/>
                <a:gd name="T23" fmla="*/ 225 h 234"/>
                <a:gd name="T24" fmla="*/ 48 w 106"/>
                <a:gd name="T25" fmla="*/ 212 h 234"/>
                <a:gd name="T26" fmla="*/ 54 w 106"/>
                <a:gd name="T27" fmla="*/ 190 h 234"/>
                <a:gd name="T28" fmla="*/ 65 w 106"/>
                <a:gd name="T29" fmla="*/ 162 h 234"/>
                <a:gd name="T30" fmla="*/ 82 w 106"/>
                <a:gd name="T31" fmla="*/ 118 h 234"/>
                <a:gd name="T32" fmla="*/ 84 w 106"/>
                <a:gd name="T33" fmla="*/ 107 h 234"/>
                <a:gd name="T34" fmla="*/ 51 w 106"/>
                <a:gd name="T35" fmla="*/ 77 h 234"/>
                <a:gd name="T36" fmla="*/ 0 w 106"/>
                <a:gd name="T37" fmla="*/ 130 h 234"/>
                <a:gd name="T38" fmla="*/ 6 w 106"/>
                <a:gd name="T39" fmla="*/ 135 h 234"/>
                <a:gd name="T40" fmla="*/ 13 w 106"/>
                <a:gd name="T41" fmla="*/ 129 h 234"/>
                <a:gd name="T42" fmla="*/ 50 w 106"/>
                <a:gd name="T43" fmla="*/ 87 h 234"/>
                <a:gd name="T44" fmla="*/ 59 w 106"/>
                <a:gd name="T45" fmla="*/ 99 h 234"/>
                <a:gd name="T46" fmla="*/ 48 w 106"/>
                <a:gd name="T47" fmla="*/ 134 h 234"/>
                <a:gd name="T48" fmla="*/ 26 w 106"/>
                <a:gd name="T49" fmla="*/ 19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4">
                  <a:moveTo>
                    <a:pt x="97" y="13"/>
                  </a:moveTo>
                  <a:cubicBezTo>
                    <a:pt x="97" y="7"/>
                    <a:pt x="93" y="0"/>
                    <a:pt x="83" y="0"/>
                  </a:cubicBezTo>
                  <a:cubicBezTo>
                    <a:pt x="74" y="0"/>
                    <a:pt x="63" y="9"/>
                    <a:pt x="63" y="19"/>
                  </a:cubicBezTo>
                  <a:cubicBezTo>
                    <a:pt x="63" y="25"/>
                    <a:pt x="68" y="32"/>
                    <a:pt x="77" y="32"/>
                  </a:cubicBezTo>
                  <a:cubicBezTo>
                    <a:pt x="88" y="32"/>
                    <a:pt x="97" y="22"/>
                    <a:pt x="97" y="13"/>
                  </a:cubicBezTo>
                  <a:close/>
                  <a:moveTo>
                    <a:pt x="26" y="190"/>
                  </a:moveTo>
                  <a:cubicBezTo>
                    <a:pt x="24" y="195"/>
                    <a:pt x="23" y="199"/>
                    <a:pt x="23" y="205"/>
                  </a:cubicBezTo>
                  <a:cubicBezTo>
                    <a:pt x="23" y="221"/>
                    <a:pt x="37" y="234"/>
                    <a:pt x="56" y="234"/>
                  </a:cubicBezTo>
                  <a:cubicBezTo>
                    <a:pt x="91" y="234"/>
                    <a:pt x="106" y="186"/>
                    <a:pt x="106" y="181"/>
                  </a:cubicBezTo>
                  <a:cubicBezTo>
                    <a:pt x="106" y="177"/>
                    <a:pt x="102" y="177"/>
                    <a:pt x="100" y="177"/>
                  </a:cubicBezTo>
                  <a:cubicBezTo>
                    <a:pt x="96" y="177"/>
                    <a:pt x="95" y="179"/>
                    <a:pt x="94" y="182"/>
                  </a:cubicBezTo>
                  <a:cubicBezTo>
                    <a:pt x="86" y="210"/>
                    <a:pt x="70" y="225"/>
                    <a:pt x="57" y="225"/>
                  </a:cubicBezTo>
                  <a:cubicBezTo>
                    <a:pt x="50" y="225"/>
                    <a:pt x="48" y="220"/>
                    <a:pt x="48" y="212"/>
                  </a:cubicBezTo>
                  <a:cubicBezTo>
                    <a:pt x="48" y="204"/>
                    <a:pt x="51" y="198"/>
                    <a:pt x="54" y="190"/>
                  </a:cubicBezTo>
                  <a:cubicBezTo>
                    <a:pt x="57" y="181"/>
                    <a:pt x="61" y="171"/>
                    <a:pt x="65" y="162"/>
                  </a:cubicBezTo>
                  <a:cubicBezTo>
                    <a:pt x="68" y="154"/>
                    <a:pt x="81" y="122"/>
                    <a:pt x="82" y="118"/>
                  </a:cubicBezTo>
                  <a:cubicBezTo>
                    <a:pt x="83" y="114"/>
                    <a:pt x="84" y="110"/>
                    <a:pt x="84" y="107"/>
                  </a:cubicBezTo>
                  <a:cubicBezTo>
                    <a:pt x="84" y="90"/>
                    <a:pt x="70" y="77"/>
                    <a:pt x="51" y="77"/>
                  </a:cubicBezTo>
                  <a:cubicBezTo>
                    <a:pt x="16" y="77"/>
                    <a:pt x="0" y="125"/>
                    <a:pt x="0" y="130"/>
                  </a:cubicBezTo>
                  <a:cubicBezTo>
                    <a:pt x="0" y="135"/>
                    <a:pt x="5" y="135"/>
                    <a:pt x="6" y="135"/>
                  </a:cubicBezTo>
                  <a:cubicBezTo>
                    <a:pt x="11" y="135"/>
                    <a:pt x="12" y="133"/>
                    <a:pt x="13" y="129"/>
                  </a:cubicBezTo>
                  <a:cubicBezTo>
                    <a:pt x="22" y="99"/>
                    <a:pt x="37" y="87"/>
                    <a:pt x="50" y="87"/>
                  </a:cubicBezTo>
                  <a:cubicBezTo>
                    <a:pt x="55" y="87"/>
                    <a:pt x="59" y="90"/>
                    <a:pt x="59" y="99"/>
                  </a:cubicBezTo>
                  <a:cubicBezTo>
                    <a:pt x="59" y="107"/>
                    <a:pt x="57"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9"/>
            <p:cNvSpPr>
              <a:spLocks noEditPoints="1"/>
            </p:cNvSpPr>
            <p:nvPr>
              <p:custDataLst>
                <p:tags r:id="rId160"/>
              </p:custDataLst>
            </p:nvPr>
          </p:nvSpPr>
          <p:spPr bwMode="auto">
            <a:xfrm>
              <a:off x="3668713" y="3001963"/>
              <a:ext cx="88900" cy="34925"/>
            </a:xfrm>
            <a:custGeom>
              <a:avLst/>
              <a:gdLst>
                <a:gd name="T0" fmla="*/ 244 w 257"/>
                <a:gd name="T1" fmla="*/ 17 h 93"/>
                <a:gd name="T2" fmla="*/ 257 w 257"/>
                <a:gd name="T3" fmla="*/ 8 h 93"/>
                <a:gd name="T4" fmla="*/ 244 w 257"/>
                <a:gd name="T5" fmla="*/ 0 h 93"/>
                <a:gd name="T6" fmla="*/ 13 w 257"/>
                <a:gd name="T7" fmla="*/ 0 h 93"/>
                <a:gd name="T8" fmla="*/ 0 w 257"/>
                <a:gd name="T9" fmla="*/ 8 h 93"/>
                <a:gd name="T10" fmla="*/ 13 w 257"/>
                <a:gd name="T11" fmla="*/ 17 h 93"/>
                <a:gd name="T12" fmla="*/ 244 w 257"/>
                <a:gd name="T13" fmla="*/ 17 h 93"/>
                <a:gd name="T14" fmla="*/ 244 w 257"/>
                <a:gd name="T15" fmla="*/ 93 h 93"/>
                <a:gd name="T16" fmla="*/ 257 w 257"/>
                <a:gd name="T17" fmla="*/ 85 h 93"/>
                <a:gd name="T18" fmla="*/ 244 w 257"/>
                <a:gd name="T19" fmla="*/ 76 h 93"/>
                <a:gd name="T20" fmla="*/ 13 w 257"/>
                <a:gd name="T21" fmla="*/ 76 h 93"/>
                <a:gd name="T22" fmla="*/ 0 w 257"/>
                <a:gd name="T23" fmla="*/ 85 h 93"/>
                <a:gd name="T24" fmla="*/ 13 w 257"/>
                <a:gd name="T25" fmla="*/ 93 h 93"/>
                <a:gd name="T26" fmla="*/ 244 w 257"/>
                <a:gd name="T2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3">
                  <a:moveTo>
                    <a:pt x="244" y="17"/>
                  </a:moveTo>
                  <a:cubicBezTo>
                    <a:pt x="249" y="17"/>
                    <a:pt x="257" y="17"/>
                    <a:pt x="257" y="8"/>
                  </a:cubicBezTo>
                  <a:cubicBezTo>
                    <a:pt x="257" y="0"/>
                    <a:pt x="248" y="0"/>
                    <a:pt x="244" y="0"/>
                  </a:cubicBezTo>
                  <a:lnTo>
                    <a:pt x="13" y="0"/>
                  </a:lnTo>
                  <a:cubicBezTo>
                    <a:pt x="9" y="0"/>
                    <a:pt x="0" y="0"/>
                    <a:pt x="0" y="8"/>
                  </a:cubicBezTo>
                  <a:cubicBezTo>
                    <a:pt x="0" y="17"/>
                    <a:pt x="8" y="17"/>
                    <a:pt x="13" y="17"/>
                  </a:cubicBezTo>
                  <a:lnTo>
                    <a:pt x="244" y="17"/>
                  </a:lnTo>
                  <a:close/>
                  <a:moveTo>
                    <a:pt x="244" y="93"/>
                  </a:moveTo>
                  <a:cubicBezTo>
                    <a:pt x="248" y="93"/>
                    <a:pt x="257" y="93"/>
                    <a:pt x="257" y="85"/>
                  </a:cubicBezTo>
                  <a:cubicBezTo>
                    <a:pt x="257" y="76"/>
                    <a:pt x="249" y="76"/>
                    <a:pt x="244" y="76"/>
                  </a:cubicBezTo>
                  <a:lnTo>
                    <a:pt x="13" y="76"/>
                  </a:lnTo>
                  <a:cubicBezTo>
                    <a:pt x="8" y="76"/>
                    <a:pt x="0" y="76"/>
                    <a:pt x="0" y="85"/>
                  </a:cubicBezTo>
                  <a:cubicBezTo>
                    <a:pt x="0" y="93"/>
                    <a:pt x="9" y="93"/>
                    <a:pt x="13" y="93"/>
                  </a:cubicBezTo>
                  <a:lnTo>
                    <a:pt x="244" y="9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0"/>
            <p:cNvSpPr>
              <a:spLocks/>
            </p:cNvSpPr>
            <p:nvPr>
              <p:custDataLst>
                <p:tags r:id="rId161"/>
              </p:custDataLst>
            </p:nvPr>
          </p:nvSpPr>
          <p:spPr bwMode="auto">
            <a:xfrm>
              <a:off x="3779838" y="2965450"/>
              <a:ext cx="42863" cy="87313"/>
            </a:xfrm>
            <a:custGeom>
              <a:avLst/>
              <a:gdLst>
                <a:gd name="T0" fmla="*/ 79 w 127"/>
                <a:gd name="T1" fmla="*/ 10 h 232"/>
                <a:gd name="T2" fmla="*/ 68 w 127"/>
                <a:gd name="T3" fmla="*/ 0 h 232"/>
                <a:gd name="T4" fmla="*/ 0 w 127"/>
                <a:gd name="T5" fmla="*/ 23 h 232"/>
                <a:gd name="T6" fmla="*/ 0 w 127"/>
                <a:gd name="T7" fmla="*/ 35 h 232"/>
                <a:gd name="T8" fmla="*/ 50 w 127"/>
                <a:gd name="T9" fmla="*/ 25 h 232"/>
                <a:gd name="T10" fmla="*/ 50 w 127"/>
                <a:gd name="T11" fmla="*/ 203 h 232"/>
                <a:gd name="T12" fmla="*/ 15 w 127"/>
                <a:gd name="T13" fmla="*/ 219 h 232"/>
                <a:gd name="T14" fmla="*/ 2 w 127"/>
                <a:gd name="T15" fmla="*/ 219 h 232"/>
                <a:gd name="T16" fmla="*/ 2 w 127"/>
                <a:gd name="T17" fmla="*/ 232 h 232"/>
                <a:gd name="T18" fmla="*/ 64 w 127"/>
                <a:gd name="T19" fmla="*/ 231 h 232"/>
                <a:gd name="T20" fmla="*/ 127 w 127"/>
                <a:gd name="T21" fmla="*/ 232 h 232"/>
                <a:gd name="T22" fmla="*/ 127 w 127"/>
                <a:gd name="T23" fmla="*/ 219 h 232"/>
                <a:gd name="T24" fmla="*/ 113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0" y="25"/>
                  </a:cubicBezTo>
                  <a:lnTo>
                    <a:pt x="50" y="203"/>
                  </a:lnTo>
                  <a:cubicBezTo>
                    <a:pt x="50" y="215"/>
                    <a:pt x="50" y="219"/>
                    <a:pt x="15" y="219"/>
                  </a:cubicBezTo>
                  <a:lnTo>
                    <a:pt x="2" y="219"/>
                  </a:lnTo>
                  <a:lnTo>
                    <a:pt x="2" y="232"/>
                  </a:lnTo>
                  <a:cubicBezTo>
                    <a:pt x="9" y="232"/>
                    <a:pt x="51" y="231"/>
                    <a:pt x="64" y="231"/>
                  </a:cubicBezTo>
                  <a:cubicBezTo>
                    <a:pt x="75" y="231"/>
                    <a:pt x="119" y="232"/>
                    <a:pt x="127" y="232"/>
                  </a:cubicBezTo>
                  <a:lnTo>
                    <a:pt x="127" y="219"/>
                  </a:lnTo>
                  <a:lnTo>
                    <a:pt x="113"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1"/>
            <p:cNvSpPr>
              <a:spLocks/>
            </p:cNvSpPr>
            <p:nvPr>
              <p:custDataLst>
                <p:tags r:id="rId162"/>
              </p:custDataLst>
            </p:nvPr>
          </p:nvSpPr>
          <p:spPr bwMode="auto">
            <a:xfrm>
              <a:off x="3879851" y="2743200"/>
              <a:ext cx="39688" cy="190500"/>
            </a:xfrm>
            <a:custGeom>
              <a:avLst/>
              <a:gdLst>
                <a:gd name="T0" fmla="*/ 115 w 115"/>
                <a:gd name="T1" fmla="*/ 493 h 498"/>
                <a:gd name="T2" fmla="*/ 107 w 115"/>
                <a:gd name="T3" fmla="*/ 482 h 498"/>
                <a:gd name="T4" fmla="*/ 29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3 w 115"/>
                <a:gd name="T17" fmla="*/ 405 h 498"/>
                <a:gd name="T18" fmla="*/ 110 w 115"/>
                <a:gd name="T19" fmla="*/ 498 h 498"/>
                <a:gd name="T20" fmla="*/ 115 w 115"/>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3"/>
                  </a:moveTo>
                  <a:cubicBezTo>
                    <a:pt x="115" y="492"/>
                    <a:pt x="115" y="491"/>
                    <a:pt x="107" y="482"/>
                  </a:cubicBezTo>
                  <a:cubicBezTo>
                    <a:pt x="45" y="420"/>
                    <a:pt x="29" y="325"/>
                    <a:pt x="29" y="249"/>
                  </a:cubicBezTo>
                  <a:cubicBezTo>
                    <a:pt x="29" y="162"/>
                    <a:pt x="48" y="75"/>
                    <a:pt x="109" y="13"/>
                  </a:cubicBezTo>
                  <a:cubicBezTo>
                    <a:pt x="115" y="7"/>
                    <a:pt x="115" y="6"/>
                    <a:pt x="115" y="5"/>
                  </a:cubicBezTo>
                  <a:cubicBezTo>
                    <a:pt x="115" y="1"/>
                    <a:pt x="113" y="0"/>
                    <a:pt x="110" y="0"/>
                  </a:cubicBezTo>
                  <a:cubicBezTo>
                    <a:pt x="105" y="0"/>
                    <a:pt x="61" y="33"/>
                    <a:pt x="31" y="97"/>
                  </a:cubicBezTo>
                  <a:cubicBezTo>
                    <a:pt x="6" y="152"/>
                    <a:pt x="0" y="207"/>
                    <a:pt x="0" y="249"/>
                  </a:cubicBezTo>
                  <a:cubicBezTo>
                    <a:pt x="0" y="288"/>
                    <a:pt x="5" y="348"/>
                    <a:pt x="33" y="405"/>
                  </a:cubicBezTo>
                  <a:cubicBezTo>
                    <a:pt x="62" y="466"/>
                    <a:pt x="105" y="498"/>
                    <a:pt x="110" y="498"/>
                  </a:cubicBezTo>
                  <a:cubicBezTo>
                    <a:pt x="113" y="498"/>
                    <a:pt x="115" y="497"/>
                    <a:pt x="115"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2"/>
            <p:cNvSpPr>
              <a:spLocks/>
            </p:cNvSpPr>
            <p:nvPr>
              <p:custDataLst>
                <p:tags r:id="rId163"/>
              </p:custDataLst>
            </p:nvPr>
          </p:nvSpPr>
          <p:spPr bwMode="auto">
            <a:xfrm>
              <a:off x="3933826" y="2801938"/>
              <a:ext cx="79375" cy="123825"/>
            </a:xfrm>
            <a:custGeom>
              <a:avLst/>
              <a:gdLst>
                <a:gd name="T0" fmla="*/ 228 w 230"/>
                <a:gd name="T1" fmla="*/ 31 h 323"/>
                <a:gd name="T2" fmla="*/ 230 w 230"/>
                <a:gd name="T3" fmla="*/ 19 h 323"/>
                <a:gd name="T4" fmla="*/ 216 w 230"/>
                <a:gd name="T5" fmla="*/ 6 h 323"/>
                <a:gd name="T6" fmla="*/ 198 w 230"/>
                <a:gd name="T7" fmla="*/ 16 h 323"/>
                <a:gd name="T8" fmla="*/ 191 w 230"/>
                <a:gd name="T9" fmla="*/ 43 h 323"/>
                <a:gd name="T10" fmla="*/ 181 w 230"/>
                <a:gd name="T11" fmla="*/ 83 h 323"/>
                <a:gd name="T12" fmla="*/ 159 w 230"/>
                <a:gd name="T13" fmla="*/ 173 h 323"/>
                <a:gd name="T14" fmla="*/ 103 w 230"/>
                <a:gd name="T15" fmla="*/ 215 h 323"/>
                <a:gd name="T16" fmla="*/ 72 w 230"/>
                <a:gd name="T17" fmla="*/ 175 h 323"/>
                <a:gd name="T18" fmla="*/ 97 w 230"/>
                <a:gd name="T19" fmla="*/ 77 h 323"/>
                <a:gd name="T20" fmla="*/ 107 w 230"/>
                <a:gd name="T21" fmla="*/ 41 h 323"/>
                <a:gd name="T22" fmla="*/ 66 w 230"/>
                <a:gd name="T23" fmla="*/ 0 h 323"/>
                <a:gd name="T24" fmla="*/ 0 w 230"/>
                <a:gd name="T25" fmla="*/ 77 h 323"/>
                <a:gd name="T26" fmla="*/ 6 w 230"/>
                <a:gd name="T27" fmla="*/ 82 h 323"/>
                <a:gd name="T28" fmla="*/ 14 w 230"/>
                <a:gd name="T29" fmla="*/ 73 h 323"/>
                <a:gd name="T30" fmla="*/ 65 w 230"/>
                <a:gd name="T31" fmla="*/ 11 h 323"/>
                <a:gd name="T32" fmla="*/ 77 w 230"/>
                <a:gd name="T33" fmla="*/ 27 h 323"/>
                <a:gd name="T34" fmla="*/ 69 w 230"/>
                <a:gd name="T35" fmla="*/ 62 h 323"/>
                <a:gd name="T36" fmla="*/ 40 w 230"/>
                <a:gd name="T37" fmla="*/ 167 h 323"/>
                <a:gd name="T38" fmla="*/ 101 w 230"/>
                <a:gd name="T39" fmla="*/ 226 h 323"/>
                <a:gd name="T40" fmla="*/ 151 w 230"/>
                <a:gd name="T41" fmla="*/ 204 h 323"/>
                <a:gd name="T42" fmla="*/ 119 w 230"/>
                <a:gd name="T43" fmla="*/ 280 h 323"/>
                <a:gd name="T44" fmla="*/ 64 w 230"/>
                <a:gd name="T45" fmla="*/ 312 h 323"/>
                <a:gd name="T46" fmla="*/ 26 w 230"/>
                <a:gd name="T47" fmla="*/ 291 h 323"/>
                <a:gd name="T48" fmla="*/ 47 w 230"/>
                <a:gd name="T49" fmla="*/ 285 h 323"/>
                <a:gd name="T50" fmla="*/ 57 w 230"/>
                <a:gd name="T51" fmla="*/ 265 h 323"/>
                <a:gd name="T52" fmla="*/ 39 w 230"/>
                <a:gd name="T53" fmla="*/ 247 h 323"/>
                <a:gd name="T54" fmla="*/ 11 w 230"/>
                <a:gd name="T55" fmla="*/ 279 h 323"/>
                <a:gd name="T56" fmla="*/ 64 w 230"/>
                <a:gd name="T57" fmla="*/ 323 h 323"/>
                <a:gd name="T58" fmla="*/ 180 w 230"/>
                <a:gd name="T59" fmla="*/ 221 h 323"/>
                <a:gd name="T60" fmla="*/ 228 w 230"/>
                <a:gd name="T61" fmla="*/ 3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 h="323">
                  <a:moveTo>
                    <a:pt x="228" y="31"/>
                  </a:moveTo>
                  <a:cubicBezTo>
                    <a:pt x="230" y="24"/>
                    <a:pt x="230" y="23"/>
                    <a:pt x="230" y="19"/>
                  </a:cubicBezTo>
                  <a:cubicBezTo>
                    <a:pt x="230" y="10"/>
                    <a:pt x="223" y="6"/>
                    <a:pt x="216" y="6"/>
                  </a:cubicBezTo>
                  <a:cubicBezTo>
                    <a:pt x="211" y="6"/>
                    <a:pt x="203" y="9"/>
                    <a:pt x="198" y="16"/>
                  </a:cubicBezTo>
                  <a:cubicBezTo>
                    <a:pt x="197" y="19"/>
                    <a:pt x="193" y="34"/>
                    <a:pt x="191" y="43"/>
                  </a:cubicBezTo>
                  <a:cubicBezTo>
                    <a:pt x="188" y="56"/>
                    <a:pt x="184" y="69"/>
                    <a:pt x="181" y="83"/>
                  </a:cubicBezTo>
                  <a:lnTo>
                    <a:pt x="159" y="173"/>
                  </a:lnTo>
                  <a:cubicBezTo>
                    <a:pt x="157" y="180"/>
                    <a:pt x="136" y="215"/>
                    <a:pt x="103" y="215"/>
                  </a:cubicBezTo>
                  <a:cubicBezTo>
                    <a:pt x="77" y="215"/>
                    <a:pt x="72" y="193"/>
                    <a:pt x="72" y="175"/>
                  </a:cubicBezTo>
                  <a:cubicBezTo>
                    <a:pt x="72" y="152"/>
                    <a:pt x="80" y="121"/>
                    <a:pt x="97" y="77"/>
                  </a:cubicBezTo>
                  <a:cubicBezTo>
                    <a:pt x="105" y="57"/>
                    <a:pt x="107" y="51"/>
                    <a:pt x="107" y="41"/>
                  </a:cubicBezTo>
                  <a:cubicBezTo>
                    <a:pt x="107" y="19"/>
                    <a:pt x="91" y="0"/>
                    <a:pt x="66" y="0"/>
                  </a:cubicBezTo>
                  <a:cubicBezTo>
                    <a:pt x="19" y="0"/>
                    <a:pt x="0" y="73"/>
                    <a:pt x="0" y="77"/>
                  </a:cubicBezTo>
                  <a:cubicBezTo>
                    <a:pt x="0" y="82"/>
                    <a:pt x="5" y="82"/>
                    <a:pt x="6" y="82"/>
                  </a:cubicBezTo>
                  <a:cubicBezTo>
                    <a:pt x="11" y="82"/>
                    <a:pt x="12" y="81"/>
                    <a:pt x="14" y="73"/>
                  </a:cubicBezTo>
                  <a:cubicBezTo>
                    <a:pt x="28" y="26"/>
                    <a:pt x="48" y="11"/>
                    <a:pt x="65" y="11"/>
                  </a:cubicBezTo>
                  <a:cubicBezTo>
                    <a:pt x="69" y="11"/>
                    <a:pt x="77" y="11"/>
                    <a:pt x="77" y="27"/>
                  </a:cubicBezTo>
                  <a:cubicBezTo>
                    <a:pt x="77" y="40"/>
                    <a:pt x="72" y="53"/>
                    <a:pt x="69" y="62"/>
                  </a:cubicBezTo>
                  <a:cubicBezTo>
                    <a:pt x="49" y="115"/>
                    <a:pt x="40" y="143"/>
                    <a:pt x="40" y="167"/>
                  </a:cubicBezTo>
                  <a:cubicBezTo>
                    <a:pt x="40" y="211"/>
                    <a:pt x="71" y="226"/>
                    <a:pt x="101" y="226"/>
                  </a:cubicBezTo>
                  <a:cubicBezTo>
                    <a:pt x="120" y="226"/>
                    <a:pt x="137" y="218"/>
                    <a:pt x="151" y="204"/>
                  </a:cubicBezTo>
                  <a:cubicBezTo>
                    <a:pt x="145" y="230"/>
                    <a:pt x="139" y="254"/>
                    <a:pt x="119" y="280"/>
                  </a:cubicBezTo>
                  <a:cubicBezTo>
                    <a:pt x="106" y="297"/>
                    <a:pt x="87" y="312"/>
                    <a:pt x="64" y="312"/>
                  </a:cubicBezTo>
                  <a:cubicBezTo>
                    <a:pt x="57" y="312"/>
                    <a:pt x="34" y="310"/>
                    <a:pt x="26" y="291"/>
                  </a:cubicBezTo>
                  <a:cubicBezTo>
                    <a:pt x="34" y="291"/>
                    <a:pt x="40" y="291"/>
                    <a:pt x="47" y="285"/>
                  </a:cubicBezTo>
                  <a:cubicBezTo>
                    <a:pt x="52" y="280"/>
                    <a:pt x="57" y="274"/>
                    <a:pt x="57" y="265"/>
                  </a:cubicBezTo>
                  <a:cubicBezTo>
                    <a:pt x="57" y="249"/>
                    <a:pt x="44" y="247"/>
                    <a:pt x="39" y="247"/>
                  </a:cubicBezTo>
                  <a:cubicBezTo>
                    <a:pt x="27" y="247"/>
                    <a:pt x="11" y="255"/>
                    <a:pt x="11" y="279"/>
                  </a:cubicBezTo>
                  <a:cubicBezTo>
                    <a:pt x="11" y="304"/>
                    <a:pt x="33" y="323"/>
                    <a:pt x="64" y="323"/>
                  </a:cubicBezTo>
                  <a:cubicBezTo>
                    <a:pt x="115" y="323"/>
                    <a:pt x="167" y="277"/>
                    <a:pt x="180" y="221"/>
                  </a:cubicBezTo>
                  <a:lnTo>
                    <a:pt x="228" y="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3"/>
            <p:cNvSpPr>
              <a:spLocks noEditPoints="1"/>
            </p:cNvSpPr>
            <p:nvPr>
              <p:custDataLst>
                <p:tags r:id="rId164"/>
              </p:custDataLst>
            </p:nvPr>
          </p:nvSpPr>
          <p:spPr bwMode="auto">
            <a:xfrm>
              <a:off x="4017963" y="2825750"/>
              <a:ext cx="36513" cy="90488"/>
            </a:xfrm>
            <a:custGeom>
              <a:avLst/>
              <a:gdLst>
                <a:gd name="T0" fmla="*/ 96 w 105"/>
                <a:gd name="T1" fmla="*/ 13 h 235"/>
                <a:gd name="T2" fmla="*/ 82 w 105"/>
                <a:gd name="T3" fmla="*/ 0 h 235"/>
                <a:gd name="T4" fmla="*/ 63 w 105"/>
                <a:gd name="T5" fmla="*/ 19 h 235"/>
                <a:gd name="T6" fmla="*/ 77 w 105"/>
                <a:gd name="T7" fmla="*/ 33 h 235"/>
                <a:gd name="T8" fmla="*/ 96 w 105"/>
                <a:gd name="T9" fmla="*/ 13 h 235"/>
                <a:gd name="T10" fmla="*/ 25 w 105"/>
                <a:gd name="T11" fmla="*/ 190 h 235"/>
                <a:gd name="T12" fmla="*/ 22 w 105"/>
                <a:gd name="T13" fmla="*/ 205 h 235"/>
                <a:gd name="T14" fmla="*/ 55 w 105"/>
                <a:gd name="T15" fmla="*/ 235 h 235"/>
                <a:gd name="T16" fmla="*/ 105 w 105"/>
                <a:gd name="T17" fmla="*/ 181 h 235"/>
                <a:gd name="T18" fmla="*/ 100 w 105"/>
                <a:gd name="T19" fmla="*/ 177 h 235"/>
                <a:gd name="T20" fmla="*/ 93 w 105"/>
                <a:gd name="T21" fmla="*/ 183 h 235"/>
                <a:gd name="T22" fmla="*/ 56 w 105"/>
                <a:gd name="T23" fmla="*/ 225 h 235"/>
                <a:gd name="T24" fmla="*/ 47 w 105"/>
                <a:gd name="T25" fmla="*/ 213 h 235"/>
                <a:gd name="T26" fmla="*/ 53 w 105"/>
                <a:gd name="T27" fmla="*/ 190 h 235"/>
                <a:gd name="T28" fmla="*/ 64 w 105"/>
                <a:gd name="T29" fmla="*/ 163 h 235"/>
                <a:gd name="T30" fmla="*/ 81 w 105"/>
                <a:gd name="T31" fmla="*/ 118 h 235"/>
                <a:gd name="T32" fmla="*/ 83 w 105"/>
                <a:gd name="T33" fmla="*/ 107 h 235"/>
                <a:gd name="T34" fmla="*/ 50 w 105"/>
                <a:gd name="T35" fmla="*/ 77 h 235"/>
                <a:gd name="T36" fmla="*/ 0 w 105"/>
                <a:gd name="T37" fmla="*/ 131 h 235"/>
                <a:gd name="T38" fmla="*/ 6 w 105"/>
                <a:gd name="T39" fmla="*/ 135 h 235"/>
                <a:gd name="T40" fmla="*/ 12 w 105"/>
                <a:gd name="T41" fmla="*/ 130 h 235"/>
                <a:gd name="T42" fmla="*/ 49 w 105"/>
                <a:gd name="T43" fmla="*/ 87 h 235"/>
                <a:gd name="T44" fmla="*/ 58 w 105"/>
                <a:gd name="T45" fmla="*/ 99 h 235"/>
                <a:gd name="T46" fmla="*/ 47 w 105"/>
                <a:gd name="T47" fmla="*/ 134 h 235"/>
                <a:gd name="T48" fmla="*/ 25 w 105"/>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8"/>
                    <a:pt x="92" y="0"/>
                    <a:pt x="82" y="0"/>
                  </a:cubicBezTo>
                  <a:cubicBezTo>
                    <a:pt x="73" y="0"/>
                    <a:pt x="63" y="9"/>
                    <a:pt x="63" y="19"/>
                  </a:cubicBezTo>
                  <a:cubicBezTo>
                    <a:pt x="63" y="25"/>
                    <a:pt x="67" y="33"/>
                    <a:pt x="77" y="33"/>
                  </a:cubicBezTo>
                  <a:cubicBezTo>
                    <a:pt x="87" y="33"/>
                    <a:pt x="96" y="23"/>
                    <a:pt x="96" y="13"/>
                  </a:cubicBezTo>
                  <a:close/>
                  <a:moveTo>
                    <a:pt x="25" y="190"/>
                  </a:moveTo>
                  <a:cubicBezTo>
                    <a:pt x="24" y="195"/>
                    <a:pt x="22" y="199"/>
                    <a:pt x="22" y="205"/>
                  </a:cubicBezTo>
                  <a:cubicBezTo>
                    <a:pt x="22" y="222"/>
                    <a:pt x="36" y="235"/>
                    <a:pt x="55" y="235"/>
                  </a:cubicBezTo>
                  <a:cubicBezTo>
                    <a:pt x="90" y="235"/>
                    <a:pt x="105" y="187"/>
                    <a:pt x="105" y="181"/>
                  </a:cubicBezTo>
                  <a:cubicBezTo>
                    <a:pt x="105" y="177"/>
                    <a:pt x="101" y="177"/>
                    <a:pt x="100" y="177"/>
                  </a:cubicBezTo>
                  <a:cubicBezTo>
                    <a:pt x="95" y="177"/>
                    <a:pt x="95" y="179"/>
                    <a:pt x="93" y="183"/>
                  </a:cubicBezTo>
                  <a:cubicBezTo>
                    <a:pt x="85" y="211"/>
                    <a:pt x="70" y="225"/>
                    <a:pt x="56" y="225"/>
                  </a:cubicBezTo>
                  <a:cubicBezTo>
                    <a:pt x="49" y="225"/>
                    <a:pt x="47" y="220"/>
                    <a:pt x="47" y="213"/>
                  </a:cubicBezTo>
                  <a:cubicBezTo>
                    <a:pt x="47" y="205"/>
                    <a:pt x="50" y="198"/>
                    <a:pt x="53" y="190"/>
                  </a:cubicBezTo>
                  <a:cubicBezTo>
                    <a:pt x="56" y="181"/>
                    <a:pt x="60" y="172"/>
                    <a:pt x="64" y="163"/>
                  </a:cubicBezTo>
                  <a:cubicBezTo>
                    <a:pt x="67" y="154"/>
                    <a:pt x="80" y="122"/>
                    <a:pt x="81" y="118"/>
                  </a:cubicBezTo>
                  <a:cubicBezTo>
                    <a:pt x="82" y="115"/>
                    <a:pt x="83" y="111"/>
                    <a:pt x="83" y="107"/>
                  </a:cubicBezTo>
                  <a:cubicBezTo>
                    <a:pt x="83" y="91"/>
                    <a:pt x="69" y="77"/>
                    <a:pt x="50" y="77"/>
                  </a:cubicBezTo>
                  <a:cubicBezTo>
                    <a:pt x="16" y="77"/>
                    <a:pt x="0" y="125"/>
                    <a:pt x="0" y="131"/>
                  </a:cubicBezTo>
                  <a:cubicBezTo>
                    <a:pt x="0" y="135"/>
                    <a:pt x="5" y="135"/>
                    <a:pt x="6" y="135"/>
                  </a:cubicBezTo>
                  <a:cubicBezTo>
                    <a:pt x="10" y="135"/>
                    <a:pt x="11" y="134"/>
                    <a:pt x="12" y="130"/>
                  </a:cubicBezTo>
                  <a:cubicBezTo>
                    <a:pt x="21" y="100"/>
                    <a:pt x="36" y="87"/>
                    <a:pt x="49" y="87"/>
                  </a:cubicBezTo>
                  <a:cubicBezTo>
                    <a:pt x="55" y="87"/>
                    <a:pt x="58" y="90"/>
                    <a:pt x="58" y="99"/>
                  </a:cubicBezTo>
                  <a:cubicBezTo>
                    <a:pt x="58" y="107"/>
                    <a:pt x="56" y="113"/>
                    <a:pt x="47" y="134"/>
                  </a:cubicBezTo>
                  <a:lnTo>
                    <a:pt x="25"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4"/>
            <p:cNvSpPr>
              <a:spLocks/>
            </p:cNvSpPr>
            <p:nvPr>
              <p:custDataLst>
                <p:tags r:id="rId165"/>
              </p:custDataLst>
            </p:nvPr>
          </p:nvSpPr>
          <p:spPr bwMode="auto">
            <a:xfrm>
              <a:off x="4122738" y="2835275"/>
              <a:ext cx="103188" cy="6350"/>
            </a:xfrm>
            <a:custGeom>
              <a:avLst/>
              <a:gdLst>
                <a:gd name="T0" fmla="*/ 288 w 305"/>
                <a:gd name="T1" fmla="*/ 20 h 20"/>
                <a:gd name="T2" fmla="*/ 305 w 305"/>
                <a:gd name="T3" fmla="*/ 10 h 20"/>
                <a:gd name="T4" fmla="*/ 288 w 305"/>
                <a:gd name="T5" fmla="*/ 0 h 20"/>
                <a:gd name="T6" fmla="*/ 18 w 305"/>
                <a:gd name="T7" fmla="*/ 0 h 20"/>
                <a:gd name="T8" fmla="*/ 0 w 305"/>
                <a:gd name="T9" fmla="*/ 10 h 20"/>
                <a:gd name="T10" fmla="*/ 18 w 305"/>
                <a:gd name="T11" fmla="*/ 20 h 20"/>
                <a:gd name="T12" fmla="*/ 288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8" y="20"/>
                  </a:moveTo>
                  <a:cubicBezTo>
                    <a:pt x="296" y="20"/>
                    <a:pt x="305" y="20"/>
                    <a:pt x="305" y="10"/>
                  </a:cubicBezTo>
                  <a:cubicBezTo>
                    <a:pt x="305" y="0"/>
                    <a:pt x="296" y="0"/>
                    <a:pt x="288" y="0"/>
                  </a:cubicBezTo>
                  <a:lnTo>
                    <a:pt x="18" y="0"/>
                  </a:lnTo>
                  <a:cubicBezTo>
                    <a:pt x="9" y="0"/>
                    <a:pt x="0" y="0"/>
                    <a:pt x="0" y="10"/>
                  </a:cubicBezTo>
                  <a:cubicBezTo>
                    <a:pt x="0" y="20"/>
                    <a:pt x="9" y="20"/>
                    <a:pt x="18" y="20"/>
                  </a:cubicBezTo>
                  <a:lnTo>
                    <a:pt x="288"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5"/>
            <p:cNvSpPr>
              <a:spLocks noChangeArrowheads="1"/>
            </p:cNvSpPr>
            <p:nvPr>
              <p:custDataLst>
                <p:tags r:id="rId166"/>
              </p:custDataLst>
            </p:nvPr>
          </p:nvSpPr>
          <p:spPr bwMode="auto">
            <a:xfrm>
              <a:off x="4302126" y="2773363"/>
              <a:ext cx="6191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6"/>
            <p:cNvSpPr>
              <a:spLocks/>
            </p:cNvSpPr>
            <p:nvPr>
              <p:custDataLst>
                <p:tags r:id="rId167"/>
              </p:custDataLst>
            </p:nvPr>
          </p:nvSpPr>
          <p:spPr bwMode="auto">
            <a:xfrm>
              <a:off x="4283076" y="2801938"/>
              <a:ext cx="79375" cy="123825"/>
            </a:xfrm>
            <a:custGeom>
              <a:avLst/>
              <a:gdLst>
                <a:gd name="T0" fmla="*/ 228 w 230"/>
                <a:gd name="T1" fmla="*/ 31 h 323"/>
                <a:gd name="T2" fmla="*/ 230 w 230"/>
                <a:gd name="T3" fmla="*/ 19 h 323"/>
                <a:gd name="T4" fmla="*/ 216 w 230"/>
                <a:gd name="T5" fmla="*/ 6 h 323"/>
                <a:gd name="T6" fmla="*/ 198 w 230"/>
                <a:gd name="T7" fmla="*/ 16 h 323"/>
                <a:gd name="T8" fmla="*/ 191 w 230"/>
                <a:gd name="T9" fmla="*/ 43 h 323"/>
                <a:gd name="T10" fmla="*/ 181 w 230"/>
                <a:gd name="T11" fmla="*/ 83 h 323"/>
                <a:gd name="T12" fmla="*/ 159 w 230"/>
                <a:gd name="T13" fmla="*/ 173 h 323"/>
                <a:gd name="T14" fmla="*/ 103 w 230"/>
                <a:gd name="T15" fmla="*/ 215 h 323"/>
                <a:gd name="T16" fmla="*/ 72 w 230"/>
                <a:gd name="T17" fmla="*/ 175 h 323"/>
                <a:gd name="T18" fmla="*/ 97 w 230"/>
                <a:gd name="T19" fmla="*/ 77 h 323"/>
                <a:gd name="T20" fmla="*/ 107 w 230"/>
                <a:gd name="T21" fmla="*/ 41 h 323"/>
                <a:gd name="T22" fmla="*/ 66 w 230"/>
                <a:gd name="T23" fmla="*/ 0 h 323"/>
                <a:gd name="T24" fmla="*/ 0 w 230"/>
                <a:gd name="T25" fmla="*/ 77 h 323"/>
                <a:gd name="T26" fmla="*/ 6 w 230"/>
                <a:gd name="T27" fmla="*/ 82 h 323"/>
                <a:gd name="T28" fmla="*/ 14 w 230"/>
                <a:gd name="T29" fmla="*/ 73 h 323"/>
                <a:gd name="T30" fmla="*/ 65 w 230"/>
                <a:gd name="T31" fmla="*/ 11 h 323"/>
                <a:gd name="T32" fmla="*/ 77 w 230"/>
                <a:gd name="T33" fmla="*/ 27 h 323"/>
                <a:gd name="T34" fmla="*/ 69 w 230"/>
                <a:gd name="T35" fmla="*/ 62 h 323"/>
                <a:gd name="T36" fmla="*/ 40 w 230"/>
                <a:gd name="T37" fmla="*/ 167 h 323"/>
                <a:gd name="T38" fmla="*/ 101 w 230"/>
                <a:gd name="T39" fmla="*/ 226 h 323"/>
                <a:gd name="T40" fmla="*/ 151 w 230"/>
                <a:gd name="T41" fmla="*/ 204 h 323"/>
                <a:gd name="T42" fmla="*/ 119 w 230"/>
                <a:gd name="T43" fmla="*/ 280 h 323"/>
                <a:gd name="T44" fmla="*/ 64 w 230"/>
                <a:gd name="T45" fmla="*/ 312 h 323"/>
                <a:gd name="T46" fmla="*/ 26 w 230"/>
                <a:gd name="T47" fmla="*/ 291 h 323"/>
                <a:gd name="T48" fmla="*/ 47 w 230"/>
                <a:gd name="T49" fmla="*/ 285 h 323"/>
                <a:gd name="T50" fmla="*/ 57 w 230"/>
                <a:gd name="T51" fmla="*/ 265 h 323"/>
                <a:gd name="T52" fmla="*/ 39 w 230"/>
                <a:gd name="T53" fmla="*/ 247 h 323"/>
                <a:gd name="T54" fmla="*/ 11 w 230"/>
                <a:gd name="T55" fmla="*/ 279 h 323"/>
                <a:gd name="T56" fmla="*/ 64 w 230"/>
                <a:gd name="T57" fmla="*/ 323 h 323"/>
                <a:gd name="T58" fmla="*/ 180 w 230"/>
                <a:gd name="T59" fmla="*/ 221 h 323"/>
                <a:gd name="T60" fmla="*/ 228 w 230"/>
                <a:gd name="T61" fmla="*/ 3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 h="323">
                  <a:moveTo>
                    <a:pt x="228" y="31"/>
                  </a:moveTo>
                  <a:cubicBezTo>
                    <a:pt x="230" y="24"/>
                    <a:pt x="230" y="23"/>
                    <a:pt x="230" y="19"/>
                  </a:cubicBezTo>
                  <a:cubicBezTo>
                    <a:pt x="230" y="10"/>
                    <a:pt x="223" y="6"/>
                    <a:pt x="216" y="6"/>
                  </a:cubicBezTo>
                  <a:cubicBezTo>
                    <a:pt x="211" y="6"/>
                    <a:pt x="203" y="9"/>
                    <a:pt x="198" y="16"/>
                  </a:cubicBezTo>
                  <a:cubicBezTo>
                    <a:pt x="197" y="19"/>
                    <a:pt x="193" y="34"/>
                    <a:pt x="191" y="43"/>
                  </a:cubicBezTo>
                  <a:cubicBezTo>
                    <a:pt x="188" y="56"/>
                    <a:pt x="184" y="69"/>
                    <a:pt x="181" y="83"/>
                  </a:cubicBezTo>
                  <a:lnTo>
                    <a:pt x="159" y="173"/>
                  </a:lnTo>
                  <a:cubicBezTo>
                    <a:pt x="157" y="180"/>
                    <a:pt x="136" y="215"/>
                    <a:pt x="103" y="215"/>
                  </a:cubicBezTo>
                  <a:cubicBezTo>
                    <a:pt x="77" y="215"/>
                    <a:pt x="72" y="193"/>
                    <a:pt x="72" y="175"/>
                  </a:cubicBezTo>
                  <a:cubicBezTo>
                    <a:pt x="72" y="152"/>
                    <a:pt x="80" y="121"/>
                    <a:pt x="97" y="77"/>
                  </a:cubicBezTo>
                  <a:cubicBezTo>
                    <a:pt x="105" y="57"/>
                    <a:pt x="107" y="51"/>
                    <a:pt x="107" y="41"/>
                  </a:cubicBezTo>
                  <a:cubicBezTo>
                    <a:pt x="107" y="19"/>
                    <a:pt x="91" y="0"/>
                    <a:pt x="66" y="0"/>
                  </a:cubicBezTo>
                  <a:cubicBezTo>
                    <a:pt x="19" y="0"/>
                    <a:pt x="0" y="73"/>
                    <a:pt x="0" y="77"/>
                  </a:cubicBezTo>
                  <a:cubicBezTo>
                    <a:pt x="0" y="82"/>
                    <a:pt x="5" y="82"/>
                    <a:pt x="6" y="82"/>
                  </a:cubicBezTo>
                  <a:cubicBezTo>
                    <a:pt x="11" y="82"/>
                    <a:pt x="12" y="81"/>
                    <a:pt x="14" y="73"/>
                  </a:cubicBezTo>
                  <a:cubicBezTo>
                    <a:pt x="28" y="26"/>
                    <a:pt x="48" y="11"/>
                    <a:pt x="65" y="11"/>
                  </a:cubicBezTo>
                  <a:cubicBezTo>
                    <a:pt x="69" y="11"/>
                    <a:pt x="77" y="11"/>
                    <a:pt x="77" y="27"/>
                  </a:cubicBezTo>
                  <a:cubicBezTo>
                    <a:pt x="77" y="40"/>
                    <a:pt x="72" y="53"/>
                    <a:pt x="69" y="62"/>
                  </a:cubicBezTo>
                  <a:cubicBezTo>
                    <a:pt x="49" y="115"/>
                    <a:pt x="40" y="143"/>
                    <a:pt x="40" y="167"/>
                  </a:cubicBezTo>
                  <a:cubicBezTo>
                    <a:pt x="40" y="211"/>
                    <a:pt x="71" y="226"/>
                    <a:pt x="101" y="226"/>
                  </a:cubicBezTo>
                  <a:cubicBezTo>
                    <a:pt x="120" y="226"/>
                    <a:pt x="137" y="218"/>
                    <a:pt x="151" y="204"/>
                  </a:cubicBezTo>
                  <a:cubicBezTo>
                    <a:pt x="145" y="230"/>
                    <a:pt x="139" y="254"/>
                    <a:pt x="119" y="280"/>
                  </a:cubicBezTo>
                  <a:cubicBezTo>
                    <a:pt x="106" y="297"/>
                    <a:pt x="87" y="312"/>
                    <a:pt x="64" y="312"/>
                  </a:cubicBezTo>
                  <a:cubicBezTo>
                    <a:pt x="57" y="312"/>
                    <a:pt x="34" y="310"/>
                    <a:pt x="26" y="291"/>
                  </a:cubicBezTo>
                  <a:cubicBezTo>
                    <a:pt x="34" y="291"/>
                    <a:pt x="40" y="291"/>
                    <a:pt x="47" y="285"/>
                  </a:cubicBezTo>
                  <a:cubicBezTo>
                    <a:pt x="52" y="280"/>
                    <a:pt x="57" y="274"/>
                    <a:pt x="57" y="265"/>
                  </a:cubicBezTo>
                  <a:cubicBezTo>
                    <a:pt x="57" y="249"/>
                    <a:pt x="44" y="247"/>
                    <a:pt x="39" y="247"/>
                  </a:cubicBezTo>
                  <a:cubicBezTo>
                    <a:pt x="27" y="247"/>
                    <a:pt x="11" y="255"/>
                    <a:pt x="11" y="279"/>
                  </a:cubicBezTo>
                  <a:cubicBezTo>
                    <a:pt x="11" y="304"/>
                    <a:pt x="33" y="323"/>
                    <a:pt x="64" y="323"/>
                  </a:cubicBezTo>
                  <a:cubicBezTo>
                    <a:pt x="115" y="323"/>
                    <a:pt x="167" y="277"/>
                    <a:pt x="180" y="221"/>
                  </a:cubicBezTo>
                  <a:lnTo>
                    <a:pt x="228" y="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7"/>
            <p:cNvSpPr>
              <a:spLocks/>
            </p:cNvSpPr>
            <p:nvPr>
              <p:custDataLst>
                <p:tags r:id="rId168"/>
              </p:custDataLst>
            </p:nvPr>
          </p:nvSpPr>
          <p:spPr bwMode="auto">
            <a:xfrm>
              <a:off x="4378326" y="2743200"/>
              <a:ext cx="39688" cy="190500"/>
            </a:xfrm>
            <a:custGeom>
              <a:avLst/>
              <a:gdLst>
                <a:gd name="T0" fmla="*/ 115 w 115"/>
                <a:gd name="T1" fmla="*/ 249 h 498"/>
                <a:gd name="T2" fmla="*/ 82 w 115"/>
                <a:gd name="T3" fmla="*/ 93 h 498"/>
                <a:gd name="T4" fmla="*/ 5 w 115"/>
                <a:gd name="T5" fmla="*/ 0 h 498"/>
                <a:gd name="T6" fmla="*/ 0 w 115"/>
                <a:gd name="T7" fmla="*/ 5 h 498"/>
                <a:gd name="T8" fmla="*/ 9 w 115"/>
                <a:gd name="T9" fmla="*/ 16 h 498"/>
                <a:gd name="T10" fmla="*/ 86 w 115"/>
                <a:gd name="T11" fmla="*/ 249 h 498"/>
                <a:gd name="T12" fmla="*/ 6 w 115"/>
                <a:gd name="T13" fmla="*/ 485 h 498"/>
                <a:gd name="T14" fmla="*/ 0 w 115"/>
                <a:gd name="T15" fmla="*/ 493 h 498"/>
                <a:gd name="T16" fmla="*/ 5 w 115"/>
                <a:gd name="T17" fmla="*/ 498 h 498"/>
                <a:gd name="T18" fmla="*/ 84 w 115"/>
                <a:gd name="T19" fmla="*/ 401 h 498"/>
                <a:gd name="T20" fmla="*/ 115 w 115"/>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249"/>
                  </a:moveTo>
                  <a:cubicBezTo>
                    <a:pt x="115" y="210"/>
                    <a:pt x="110" y="150"/>
                    <a:pt x="82" y="93"/>
                  </a:cubicBezTo>
                  <a:cubicBezTo>
                    <a:pt x="53" y="32"/>
                    <a:pt x="10" y="0"/>
                    <a:pt x="5" y="0"/>
                  </a:cubicBezTo>
                  <a:cubicBezTo>
                    <a:pt x="2" y="0"/>
                    <a:pt x="0" y="2"/>
                    <a:pt x="0" y="5"/>
                  </a:cubicBezTo>
                  <a:cubicBezTo>
                    <a:pt x="0" y="6"/>
                    <a:pt x="0" y="7"/>
                    <a:pt x="9" y="16"/>
                  </a:cubicBezTo>
                  <a:cubicBezTo>
                    <a:pt x="58" y="65"/>
                    <a:pt x="86" y="145"/>
                    <a:pt x="86" y="249"/>
                  </a:cubicBezTo>
                  <a:cubicBezTo>
                    <a:pt x="86" y="334"/>
                    <a:pt x="68" y="422"/>
                    <a:pt x="6" y="485"/>
                  </a:cubicBezTo>
                  <a:cubicBezTo>
                    <a:pt x="0" y="491"/>
                    <a:pt x="0" y="492"/>
                    <a:pt x="0" y="493"/>
                  </a:cubicBezTo>
                  <a:cubicBezTo>
                    <a:pt x="0" y="496"/>
                    <a:pt x="2" y="498"/>
                    <a:pt x="5" y="498"/>
                  </a:cubicBezTo>
                  <a:cubicBezTo>
                    <a:pt x="10" y="498"/>
                    <a:pt x="55" y="464"/>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08"/>
            <p:cNvSpPr>
              <a:spLocks/>
            </p:cNvSpPr>
            <p:nvPr>
              <p:custDataLst>
                <p:tags r:id="rId169"/>
              </p:custDataLst>
            </p:nvPr>
          </p:nvSpPr>
          <p:spPr bwMode="auto">
            <a:xfrm>
              <a:off x="4443413" y="2701925"/>
              <a:ext cx="52388" cy="88900"/>
            </a:xfrm>
            <a:custGeom>
              <a:avLst/>
              <a:gdLst>
                <a:gd name="T0" fmla="*/ 154 w 154"/>
                <a:gd name="T1" fmla="*/ 169 h 232"/>
                <a:gd name="T2" fmla="*/ 142 w 154"/>
                <a:gd name="T3" fmla="*/ 169 h 232"/>
                <a:gd name="T4" fmla="*/ 133 w 154"/>
                <a:gd name="T5" fmla="*/ 200 h 232"/>
                <a:gd name="T6" fmla="*/ 99 w 154"/>
                <a:gd name="T7" fmla="*/ 202 h 232"/>
                <a:gd name="T8" fmla="*/ 34 w 154"/>
                <a:gd name="T9" fmla="*/ 202 h 232"/>
                <a:gd name="T10" fmla="*/ 104 w 154"/>
                <a:gd name="T11" fmla="*/ 144 h 232"/>
                <a:gd name="T12" fmla="*/ 154 w 154"/>
                <a:gd name="T13" fmla="*/ 68 h 232"/>
                <a:gd name="T14" fmla="*/ 72 w 154"/>
                <a:gd name="T15" fmla="*/ 0 h 232"/>
                <a:gd name="T16" fmla="*/ 0 w 154"/>
                <a:gd name="T17" fmla="*/ 63 h 232"/>
                <a:gd name="T18" fmla="*/ 18 w 154"/>
                <a:gd name="T19" fmla="*/ 82 h 232"/>
                <a:gd name="T20" fmla="*/ 37 w 154"/>
                <a:gd name="T21" fmla="*/ 64 h 232"/>
                <a:gd name="T22" fmla="*/ 16 w 154"/>
                <a:gd name="T23" fmla="*/ 45 h 232"/>
                <a:gd name="T24" fmla="*/ 67 w 154"/>
                <a:gd name="T25" fmla="*/ 13 h 232"/>
                <a:gd name="T26" fmla="*/ 120 w 154"/>
                <a:gd name="T27" fmla="*/ 68 h 232"/>
                <a:gd name="T28" fmla="*/ 87 w 154"/>
                <a:gd name="T29" fmla="*/ 135 h 232"/>
                <a:gd name="T30" fmla="*/ 3 w 154"/>
                <a:gd name="T31" fmla="*/ 218 h 232"/>
                <a:gd name="T32" fmla="*/ 0 w 154"/>
                <a:gd name="T33" fmla="*/ 232 h 232"/>
                <a:gd name="T34" fmla="*/ 144 w 154"/>
                <a:gd name="T35" fmla="*/ 232 h 232"/>
                <a:gd name="T36" fmla="*/ 154 w 154"/>
                <a:gd name="T37" fmla="*/ 16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9"/>
                  </a:moveTo>
                  <a:lnTo>
                    <a:pt x="142" y="169"/>
                  </a:lnTo>
                  <a:cubicBezTo>
                    <a:pt x="141" y="176"/>
                    <a:pt x="138" y="197"/>
                    <a:pt x="133" y="200"/>
                  </a:cubicBezTo>
                  <a:cubicBezTo>
                    <a:pt x="130" y="202"/>
                    <a:pt x="103" y="202"/>
                    <a:pt x="99" y="202"/>
                  </a:cubicBezTo>
                  <a:lnTo>
                    <a:pt x="34" y="202"/>
                  </a:lnTo>
                  <a:cubicBezTo>
                    <a:pt x="71" y="170"/>
                    <a:pt x="83" y="160"/>
                    <a:pt x="104" y="144"/>
                  </a:cubicBezTo>
                  <a:cubicBezTo>
                    <a:pt x="130" y="123"/>
                    <a:pt x="154" y="102"/>
                    <a:pt x="154" y="68"/>
                  </a:cubicBezTo>
                  <a:cubicBezTo>
                    <a:pt x="154" y="26"/>
                    <a:pt x="117" y="0"/>
                    <a:pt x="72" y="0"/>
                  </a:cubicBezTo>
                  <a:cubicBezTo>
                    <a:pt x="29" y="0"/>
                    <a:pt x="0" y="31"/>
                    <a:pt x="0" y="63"/>
                  </a:cubicBezTo>
                  <a:cubicBezTo>
                    <a:pt x="0" y="81"/>
                    <a:pt x="15" y="82"/>
                    <a:pt x="18" y="82"/>
                  </a:cubicBezTo>
                  <a:cubicBezTo>
                    <a:pt x="27" y="82"/>
                    <a:pt x="37" y="76"/>
                    <a:pt x="37" y="64"/>
                  </a:cubicBezTo>
                  <a:cubicBezTo>
                    <a:pt x="37" y="58"/>
                    <a:pt x="34" y="45"/>
                    <a:pt x="16" y="45"/>
                  </a:cubicBezTo>
                  <a:cubicBezTo>
                    <a:pt x="27" y="21"/>
                    <a:pt x="51" y="13"/>
                    <a:pt x="67" y="13"/>
                  </a:cubicBezTo>
                  <a:cubicBezTo>
                    <a:pt x="102" y="13"/>
                    <a:pt x="120" y="40"/>
                    <a:pt x="120" y="68"/>
                  </a:cubicBezTo>
                  <a:cubicBezTo>
                    <a:pt x="120" y="99"/>
                    <a:pt x="99" y="123"/>
                    <a:pt x="87" y="135"/>
                  </a:cubicBezTo>
                  <a:lnTo>
                    <a:pt x="3" y="218"/>
                  </a:lnTo>
                  <a:cubicBezTo>
                    <a:pt x="0" y="222"/>
                    <a:pt x="0" y="222"/>
                    <a:pt x="0" y="232"/>
                  </a:cubicBezTo>
                  <a:lnTo>
                    <a:pt x="144" y="232"/>
                  </a:lnTo>
                  <a:lnTo>
                    <a:pt x="154" y="16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7" name="Group 146" descr="\documentclass{article}&#10;\usepackage{amsmath}&#10;\pagestyle{empty}&#10;\begin{document}&#10;\begin{math}&#10;\bar y = a \cdot \frac{1}{N} \left( \sum\limits_{i=1}^N x_i \right) + b&#10;\end{math}&#10;\end{document}" title="IguanaTex Vector Display"/>
          <p:cNvGrpSpPr>
            <a:grpSpLocks noChangeAspect="1"/>
          </p:cNvGrpSpPr>
          <p:nvPr>
            <p:custDataLst>
              <p:tags r:id="rId3"/>
            </p:custDataLst>
          </p:nvPr>
        </p:nvGrpSpPr>
        <p:grpSpPr>
          <a:xfrm>
            <a:off x="1381125" y="2738437"/>
            <a:ext cx="1666875" cy="461963"/>
            <a:chOff x="2541587" y="2540000"/>
            <a:chExt cx="1666875" cy="461963"/>
          </a:xfrm>
        </p:grpSpPr>
        <p:sp>
          <p:nvSpPr>
            <p:cNvPr id="127" name="Rectangle 115"/>
            <p:cNvSpPr>
              <a:spLocks noChangeArrowheads="1"/>
            </p:cNvSpPr>
            <p:nvPr>
              <p:custDataLst>
                <p:tags r:id="rId126"/>
              </p:custDataLst>
            </p:nvPr>
          </p:nvSpPr>
          <p:spPr bwMode="auto">
            <a:xfrm>
              <a:off x="2559050" y="2705100"/>
              <a:ext cx="6350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6"/>
            <p:cNvSpPr>
              <a:spLocks/>
            </p:cNvSpPr>
            <p:nvPr>
              <p:custDataLst>
                <p:tags r:id="rId127"/>
              </p:custDataLst>
            </p:nvPr>
          </p:nvSpPr>
          <p:spPr bwMode="auto">
            <a:xfrm>
              <a:off x="2541587" y="2733675"/>
              <a:ext cx="79375" cy="125413"/>
            </a:xfrm>
            <a:custGeom>
              <a:avLst/>
              <a:gdLst>
                <a:gd name="T0" fmla="*/ 227 w 229"/>
                <a:gd name="T1" fmla="*/ 31 h 323"/>
                <a:gd name="T2" fmla="*/ 229 w 229"/>
                <a:gd name="T3" fmla="*/ 19 h 323"/>
                <a:gd name="T4" fmla="*/ 215 w 229"/>
                <a:gd name="T5" fmla="*/ 6 h 323"/>
                <a:gd name="T6" fmla="*/ 198 w 229"/>
                <a:gd name="T7" fmla="*/ 16 h 323"/>
                <a:gd name="T8" fmla="*/ 191 w 229"/>
                <a:gd name="T9" fmla="*/ 43 h 323"/>
                <a:gd name="T10" fmla="*/ 181 w 229"/>
                <a:gd name="T11" fmla="*/ 83 h 323"/>
                <a:gd name="T12" fmla="*/ 158 w 229"/>
                <a:gd name="T13" fmla="*/ 173 h 323"/>
                <a:gd name="T14" fmla="*/ 102 w 229"/>
                <a:gd name="T15" fmla="*/ 215 h 323"/>
                <a:gd name="T16" fmla="*/ 71 w 229"/>
                <a:gd name="T17" fmla="*/ 175 h 323"/>
                <a:gd name="T18" fmla="*/ 96 w 229"/>
                <a:gd name="T19" fmla="*/ 77 h 323"/>
                <a:gd name="T20" fmla="*/ 106 w 229"/>
                <a:gd name="T21" fmla="*/ 41 h 323"/>
                <a:gd name="T22" fmla="*/ 65 w 229"/>
                <a:gd name="T23" fmla="*/ 0 h 323"/>
                <a:gd name="T24" fmla="*/ 0 w 229"/>
                <a:gd name="T25" fmla="*/ 77 h 323"/>
                <a:gd name="T26" fmla="*/ 6 w 229"/>
                <a:gd name="T27" fmla="*/ 82 h 323"/>
                <a:gd name="T28" fmla="*/ 14 w 229"/>
                <a:gd name="T29" fmla="*/ 73 h 323"/>
                <a:gd name="T30" fmla="*/ 64 w 229"/>
                <a:gd name="T31" fmla="*/ 11 h 323"/>
                <a:gd name="T32" fmla="*/ 76 w 229"/>
                <a:gd name="T33" fmla="*/ 27 h 323"/>
                <a:gd name="T34" fmla="*/ 68 w 229"/>
                <a:gd name="T35" fmla="*/ 62 h 323"/>
                <a:gd name="T36" fmla="*/ 39 w 229"/>
                <a:gd name="T37" fmla="*/ 167 h 323"/>
                <a:gd name="T38" fmla="*/ 100 w 229"/>
                <a:gd name="T39" fmla="*/ 226 h 323"/>
                <a:gd name="T40" fmla="*/ 150 w 229"/>
                <a:gd name="T41" fmla="*/ 204 h 323"/>
                <a:gd name="T42" fmla="*/ 118 w 229"/>
                <a:gd name="T43" fmla="*/ 281 h 323"/>
                <a:gd name="T44" fmla="*/ 63 w 229"/>
                <a:gd name="T45" fmla="*/ 312 h 323"/>
                <a:gd name="T46" fmla="*/ 25 w 229"/>
                <a:gd name="T47" fmla="*/ 291 h 323"/>
                <a:gd name="T48" fmla="*/ 46 w 229"/>
                <a:gd name="T49" fmla="*/ 285 h 323"/>
                <a:gd name="T50" fmla="*/ 56 w 229"/>
                <a:gd name="T51" fmla="*/ 265 h 323"/>
                <a:gd name="T52" fmla="*/ 38 w 229"/>
                <a:gd name="T53" fmla="*/ 247 h 323"/>
                <a:gd name="T54" fmla="*/ 10 w 229"/>
                <a:gd name="T55" fmla="*/ 280 h 323"/>
                <a:gd name="T56" fmla="*/ 63 w 229"/>
                <a:gd name="T57" fmla="*/ 323 h 323"/>
                <a:gd name="T58" fmla="*/ 180 w 229"/>
                <a:gd name="T59" fmla="*/ 221 h 323"/>
                <a:gd name="T60" fmla="*/ 227 w 229"/>
                <a:gd name="T61" fmla="*/ 3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323">
                  <a:moveTo>
                    <a:pt x="227" y="31"/>
                  </a:moveTo>
                  <a:cubicBezTo>
                    <a:pt x="229" y="24"/>
                    <a:pt x="229" y="23"/>
                    <a:pt x="229" y="19"/>
                  </a:cubicBezTo>
                  <a:cubicBezTo>
                    <a:pt x="229" y="10"/>
                    <a:pt x="222" y="6"/>
                    <a:pt x="215" y="6"/>
                  </a:cubicBezTo>
                  <a:cubicBezTo>
                    <a:pt x="210" y="6"/>
                    <a:pt x="202" y="9"/>
                    <a:pt x="198" y="16"/>
                  </a:cubicBezTo>
                  <a:cubicBezTo>
                    <a:pt x="197" y="19"/>
                    <a:pt x="193" y="34"/>
                    <a:pt x="191" y="43"/>
                  </a:cubicBezTo>
                  <a:cubicBezTo>
                    <a:pt x="187" y="56"/>
                    <a:pt x="184" y="70"/>
                    <a:pt x="181" y="83"/>
                  </a:cubicBezTo>
                  <a:lnTo>
                    <a:pt x="158" y="173"/>
                  </a:lnTo>
                  <a:cubicBezTo>
                    <a:pt x="156" y="180"/>
                    <a:pt x="135" y="215"/>
                    <a:pt x="102" y="215"/>
                  </a:cubicBezTo>
                  <a:cubicBezTo>
                    <a:pt x="76" y="215"/>
                    <a:pt x="71" y="193"/>
                    <a:pt x="71" y="175"/>
                  </a:cubicBezTo>
                  <a:cubicBezTo>
                    <a:pt x="71" y="152"/>
                    <a:pt x="79" y="121"/>
                    <a:pt x="96" y="77"/>
                  </a:cubicBezTo>
                  <a:cubicBezTo>
                    <a:pt x="104" y="57"/>
                    <a:pt x="106" y="51"/>
                    <a:pt x="106" y="41"/>
                  </a:cubicBezTo>
                  <a:cubicBezTo>
                    <a:pt x="106" y="19"/>
                    <a:pt x="90" y="0"/>
                    <a:pt x="65" y="0"/>
                  </a:cubicBezTo>
                  <a:cubicBezTo>
                    <a:pt x="18" y="0"/>
                    <a:pt x="0" y="73"/>
                    <a:pt x="0" y="77"/>
                  </a:cubicBezTo>
                  <a:cubicBezTo>
                    <a:pt x="0" y="82"/>
                    <a:pt x="5" y="82"/>
                    <a:pt x="6" y="82"/>
                  </a:cubicBezTo>
                  <a:cubicBezTo>
                    <a:pt x="11" y="82"/>
                    <a:pt x="11" y="81"/>
                    <a:pt x="14" y="73"/>
                  </a:cubicBezTo>
                  <a:cubicBezTo>
                    <a:pt x="27" y="26"/>
                    <a:pt x="47" y="11"/>
                    <a:pt x="64" y="11"/>
                  </a:cubicBezTo>
                  <a:cubicBezTo>
                    <a:pt x="68" y="11"/>
                    <a:pt x="76" y="11"/>
                    <a:pt x="76" y="27"/>
                  </a:cubicBezTo>
                  <a:cubicBezTo>
                    <a:pt x="76" y="40"/>
                    <a:pt x="71" y="53"/>
                    <a:pt x="68" y="62"/>
                  </a:cubicBezTo>
                  <a:cubicBezTo>
                    <a:pt x="48" y="115"/>
                    <a:pt x="39" y="143"/>
                    <a:pt x="39" y="167"/>
                  </a:cubicBezTo>
                  <a:cubicBezTo>
                    <a:pt x="39" y="211"/>
                    <a:pt x="70" y="226"/>
                    <a:pt x="100" y="226"/>
                  </a:cubicBezTo>
                  <a:cubicBezTo>
                    <a:pt x="119" y="226"/>
                    <a:pt x="136" y="218"/>
                    <a:pt x="150" y="204"/>
                  </a:cubicBezTo>
                  <a:cubicBezTo>
                    <a:pt x="144" y="230"/>
                    <a:pt x="138" y="254"/>
                    <a:pt x="118" y="281"/>
                  </a:cubicBezTo>
                  <a:cubicBezTo>
                    <a:pt x="105" y="298"/>
                    <a:pt x="86" y="312"/>
                    <a:pt x="63" y="312"/>
                  </a:cubicBezTo>
                  <a:cubicBezTo>
                    <a:pt x="56" y="312"/>
                    <a:pt x="33" y="311"/>
                    <a:pt x="25" y="291"/>
                  </a:cubicBezTo>
                  <a:cubicBezTo>
                    <a:pt x="33" y="291"/>
                    <a:pt x="39" y="291"/>
                    <a:pt x="46" y="285"/>
                  </a:cubicBezTo>
                  <a:cubicBezTo>
                    <a:pt x="51" y="281"/>
                    <a:pt x="56" y="274"/>
                    <a:pt x="56" y="265"/>
                  </a:cubicBezTo>
                  <a:cubicBezTo>
                    <a:pt x="56" y="249"/>
                    <a:pt x="43" y="247"/>
                    <a:pt x="38" y="247"/>
                  </a:cubicBezTo>
                  <a:cubicBezTo>
                    <a:pt x="27" y="247"/>
                    <a:pt x="10" y="255"/>
                    <a:pt x="10" y="280"/>
                  </a:cubicBezTo>
                  <a:cubicBezTo>
                    <a:pt x="10" y="305"/>
                    <a:pt x="32" y="323"/>
                    <a:pt x="63" y="323"/>
                  </a:cubicBezTo>
                  <a:cubicBezTo>
                    <a:pt x="114" y="323"/>
                    <a:pt x="166" y="278"/>
                    <a:pt x="180" y="221"/>
                  </a:cubicBezTo>
                  <a:lnTo>
                    <a:pt x="227" y="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7"/>
            <p:cNvSpPr>
              <a:spLocks noEditPoints="1"/>
            </p:cNvSpPr>
            <p:nvPr>
              <p:custDataLst>
                <p:tags r:id="rId128"/>
              </p:custDataLst>
            </p:nvPr>
          </p:nvSpPr>
          <p:spPr bwMode="auto">
            <a:xfrm>
              <a:off x="2684462" y="2747963"/>
              <a:ext cx="114300" cy="46038"/>
            </a:xfrm>
            <a:custGeom>
              <a:avLst/>
              <a:gdLst>
                <a:gd name="T0" fmla="*/ 314 w 331"/>
                <a:gd name="T1" fmla="*/ 20 h 116"/>
                <a:gd name="T2" fmla="*/ 331 w 331"/>
                <a:gd name="T3" fmla="*/ 10 h 116"/>
                <a:gd name="T4" fmla="*/ 315 w 331"/>
                <a:gd name="T5" fmla="*/ 0 h 116"/>
                <a:gd name="T6" fmla="*/ 16 w 331"/>
                <a:gd name="T7" fmla="*/ 0 h 116"/>
                <a:gd name="T8" fmla="*/ 0 w 331"/>
                <a:gd name="T9" fmla="*/ 10 h 116"/>
                <a:gd name="T10" fmla="*/ 17 w 331"/>
                <a:gd name="T11" fmla="*/ 20 h 116"/>
                <a:gd name="T12" fmla="*/ 314 w 331"/>
                <a:gd name="T13" fmla="*/ 20 h 116"/>
                <a:gd name="T14" fmla="*/ 315 w 331"/>
                <a:gd name="T15" fmla="*/ 116 h 116"/>
                <a:gd name="T16" fmla="*/ 331 w 331"/>
                <a:gd name="T17" fmla="*/ 106 h 116"/>
                <a:gd name="T18" fmla="*/ 314 w 331"/>
                <a:gd name="T19" fmla="*/ 96 h 116"/>
                <a:gd name="T20" fmla="*/ 17 w 331"/>
                <a:gd name="T21" fmla="*/ 96 h 116"/>
                <a:gd name="T22" fmla="*/ 0 w 331"/>
                <a:gd name="T23" fmla="*/ 106 h 116"/>
                <a:gd name="T24" fmla="*/ 16 w 331"/>
                <a:gd name="T25" fmla="*/ 116 h 116"/>
                <a:gd name="T26" fmla="*/ 315 w 331"/>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6">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6"/>
                  </a:moveTo>
                  <a:cubicBezTo>
                    <a:pt x="322" y="116"/>
                    <a:pt x="331" y="116"/>
                    <a:pt x="331" y="106"/>
                  </a:cubicBezTo>
                  <a:cubicBezTo>
                    <a:pt x="331" y="96"/>
                    <a:pt x="322" y="96"/>
                    <a:pt x="314" y="96"/>
                  </a:cubicBezTo>
                  <a:lnTo>
                    <a:pt x="17" y="96"/>
                  </a:lnTo>
                  <a:cubicBezTo>
                    <a:pt x="9" y="96"/>
                    <a:pt x="0" y="96"/>
                    <a:pt x="0" y="106"/>
                  </a:cubicBezTo>
                  <a:cubicBezTo>
                    <a:pt x="0" y="116"/>
                    <a:pt x="9" y="116"/>
                    <a:pt x="16"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8"/>
            <p:cNvSpPr>
              <a:spLocks noEditPoints="1"/>
            </p:cNvSpPr>
            <p:nvPr>
              <p:custDataLst>
                <p:tags r:id="rId129"/>
              </p:custDataLst>
            </p:nvPr>
          </p:nvSpPr>
          <p:spPr bwMode="auto">
            <a:xfrm>
              <a:off x="2863850" y="2733675"/>
              <a:ext cx="77788" cy="87313"/>
            </a:xfrm>
            <a:custGeom>
              <a:avLst/>
              <a:gdLst>
                <a:gd name="T0" fmla="*/ 166 w 229"/>
                <a:gd name="T1" fmla="*/ 32 h 226"/>
                <a:gd name="T2" fmla="*/ 121 w 229"/>
                <a:gd name="T3" fmla="*/ 0 h 226"/>
                <a:gd name="T4" fmla="*/ 0 w 229"/>
                <a:gd name="T5" fmla="*/ 146 h 226"/>
                <a:gd name="T6" fmla="*/ 67 w 229"/>
                <a:gd name="T7" fmla="*/ 226 h 226"/>
                <a:gd name="T8" fmla="*/ 132 w 229"/>
                <a:gd name="T9" fmla="*/ 189 h 226"/>
                <a:gd name="T10" fmla="*/ 177 w 229"/>
                <a:gd name="T11" fmla="*/ 226 h 226"/>
                <a:gd name="T12" fmla="*/ 214 w 229"/>
                <a:gd name="T13" fmla="*/ 199 h 226"/>
                <a:gd name="T14" fmla="*/ 229 w 229"/>
                <a:gd name="T15" fmla="*/ 149 h 226"/>
                <a:gd name="T16" fmla="*/ 223 w 229"/>
                <a:gd name="T17" fmla="*/ 144 h 226"/>
                <a:gd name="T18" fmla="*/ 216 w 229"/>
                <a:gd name="T19" fmla="*/ 153 h 226"/>
                <a:gd name="T20" fmla="*/ 178 w 229"/>
                <a:gd name="T21" fmla="*/ 215 h 226"/>
                <a:gd name="T22" fmla="*/ 163 w 229"/>
                <a:gd name="T23" fmla="*/ 192 h 226"/>
                <a:gd name="T24" fmla="*/ 169 w 229"/>
                <a:gd name="T25" fmla="*/ 155 h 226"/>
                <a:gd name="T26" fmla="*/ 180 w 229"/>
                <a:gd name="T27" fmla="*/ 110 h 226"/>
                <a:gd name="T28" fmla="*/ 198 w 229"/>
                <a:gd name="T29" fmla="*/ 41 h 226"/>
                <a:gd name="T30" fmla="*/ 202 w 229"/>
                <a:gd name="T31" fmla="*/ 24 h 226"/>
                <a:gd name="T32" fmla="*/ 187 w 229"/>
                <a:gd name="T33" fmla="*/ 10 h 226"/>
                <a:gd name="T34" fmla="*/ 166 w 229"/>
                <a:gd name="T35" fmla="*/ 32 h 226"/>
                <a:gd name="T36" fmla="*/ 134 w 229"/>
                <a:gd name="T37" fmla="*/ 161 h 226"/>
                <a:gd name="T38" fmla="*/ 124 w 229"/>
                <a:gd name="T39" fmla="*/ 180 h 226"/>
                <a:gd name="T40" fmla="*/ 68 w 229"/>
                <a:gd name="T41" fmla="*/ 215 h 226"/>
                <a:gd name="T42" fmla="*/ 36 w 229"/>
                <a:gd name="T43" fmla="*/ 168 h 226"/>
                <a:gd name="T44" fmla="*/ 63 w 229"/>
                <a:gd name="T45" fmla="*/ 59 h 226"/>
                <a:gd name="T46" fmla="*/ 121 w 229"/>
                <a:gd name="T47" fmla="*/ 11 h 226"/>
                <a:gd name="T48" fmla="*/ 160 w 229"/>
                <a:gd name="T49" fmla="*/ 55 h 226"/>
                <a:gd name="T50" fmla="*/ 159 w 229"/>
                <a:gd name="T51" fmla="*/ 64 h 226"/>
                <a:gd name="T52" fmla="*/ 134 w 229"/>
                <a:gd name="T53" fmla="*/ 1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226">
                  <a:moveTo>
                    <a:pt x="166" y="32"/>
                  </a:moveTo>
                  <a:cubicBezTo>
                    <a:pt x="157" y="14"/>
                    <a:pt x="143" y="0"/>
                    <a:pt x="121" y="0"/>
                  </a:cubicBezTo>
                  <a:cubicBezTo>
                    <a:pt x="62" y="0"/>
                    <a:pt x="0" y="74"/>
                    <a:pt x="0" y="146"/>
                  </a:cubicBezTo>
                  <a:cubicBezTo>
                    <a:pt x="0" y="193"/>
                    <a:pt x="28" y="226"/>
                    <a:pt x="67" y="226"/>
                  </a:cubicBezTo>
                  <a:cubicBezTo>
                    <a:pt x="77" y="226"/>
                    <a:pt x="102" y="224"/>
                    <a:pt x="132" y="189"/>
                  </a:cubicBezTo>
                  <a:cubicBezTo>
                    <a:pt x="136" y="210"/>
                    <a:pt x="153" y="226"/>
                    <a:pt x="177" y="226"/>
                  </a:cubicBezTo>
                  <a:cubicBezTo>
                    <a:pt x="194" y="226"/>
                    <a:pt x="206" y="215"/>
                    <a:pt x="214" y="199"/>
                  </a:cubicBezTo>
                  <a:cubicBezTo>
                    <a:pt x="222" y="181"/>
                    <a:pt x="229" y="150"/>
                    <a:pt x="229" y="149"/>
                  </a:cubicBezTo>
                  <a:cubicBezTo>
                    <a:pt x="229" y="144"/>
                    <a:pt x="224" y="144"/>
                    <a:pt x="223" y="144"/>
                  </a:cubicBezTo>
                  <a:cubicBezTo>
                    <a:pt x="218" y="144"/>
                    <a:pt x="217" y="146"/>
                    <a:pt x="216" y="153"/>
                  </a:cubicBezTo>
                  <a:cubicBezTo>
                    <a:pt x="207" y="186"/>
                    <a:pt x="198" y="215"/>
                    <a:pt x="178" y="215"/>
                  </a:cubicBezTo>
                  <a:cubicBezTo>
                    <a:pt x="164" y="215"/>
                    <a:pt x="163" y="202"/>
                    <a:pt x="163" y="192"/>
                  </a:cubicBezTo>
                  <a:cubicBezTo>
                    <a:pt x="163" y="181"/>
                    <a:pt x="164" y="177"/>
                    <a:pt x="169" y="155"/>
                  </a:cubicBezTo>
                  <a:cubicBezTo>
                    <a:pt x="175" y="134"/>
                    <a:pt x="176" y="129"/>
                    <a:pt x="180" y="110"/>
                  </a:cubicBezTo>
                  <a:lnTo>
                    <a:pt x="198" y="41"/>
                  </a:lnTo>
                  <a:cubicBezTo>
                    <a:pt x="202" y="27"/>
                    <a:pt x="202" y="26"/>
                    <a:pt x="202" y="24"/>
                  </a:cubicBezTo>
                  <a:cubicBezTo>
                    <a:pt x="202" y="15"/>
                    <a:pt x="196" y="10"/>
                    <a:pt x="187" y="10"/>
                  </a:cubicBezTo>
                  <a:cubicBezTo>
                    <a:pt x="175" y="10"/>
                    <a:pt x="168" y="21"/>
                    <a:pt x="166" y="32"/>
                  </a:cubicBezTo>
                  <a:close/>
                  <a:moveTo>
                    <a:pt x="134" y="161"/>
                  </a:moveTo>
                  <a:cubicBezTo>
                    <a:pt x="132" y="170"/>
                    <a:pt x="132" y="171"/>
                    <a:pt x="124" y="180"/>
                  </a:cubicBezTo>
                  <a:cubicBezTo>
                    <a:pt x="102" y="207"/>
                    <a:pt x="82" y="215"/>
                    <a:pt x="68" y="215"/>
                  </a:cubicBezTo>
                  <a:cubicBezTo>
                    <a:pt x="43" y="215"/>
                    <a:pt x="36" y="188"/>
                    <a:pt x="36" y="168"/>
                  </a:cubicBezTo>
                  <a:cubicBezTo>
                    <a:pt x="36" y="143"/>
                    <a:pt x="52" y="82"/>
                    <a:pt x="63" y="59"/>
                  </a:cubicBezTo>
                  <a:cubicBezTo>
                    <a:pt x="79" y="30"/>
                    <a:pt x="101" y="11"/>
                    <a:pt x="121" y="11"/>
                  </a:cubicBezTo>
                  <a:cubicBezTo>
                    <a:pt x="154" y="11"/>
                    <a:pt x="160" y="52"/>
                    <a:pt x="160" y="55"/>
                  </a:cubicBezTo>
                  <a:cubicBezTo>
                    <a:pt x="160" y="58"/>
                    <a:pt x="159" y="61"/>
                    <a:pt x="159" y="64"/>
                  </a:cubicBezTo>
                  <a:lnTo>
                    <a:pt x="134" y="16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119"/>
            <p:cNvSpPr>
              <a:spLocks noChangeArrowheads="1"/>
            </p:cNvSpPr>
            <p:nvPr>
              <p:custDataLst>
                <p:tags r:id="rId130"/>
              </p:custDataLst>
            </p:nvPr>
          </p:nvSpPr>
          <p:spPr bwMode="auto">
            <a:xfrm>
              <a:off x="3000375" y="2760663"/>
              <a:ext cx="19050" cy="2063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0"/>
            <p:cNvSpPr>
              <a:spLocks/>
            </p:cNvSpPr>
            <p:nvPr>
              <p:custDataLst>
                <p:tags r:id="rId131"/>
              </p:custDataLst>
            </p:nvPr>
          </p:nvSpPr>
          <p:spPr bwMode="auto">
            <a:xfrm>
              <a:off x="3132137" y="2654300"/>
              <a:ext cx="44450" cy="88900"/>
            </a:xfrm>
            <a:custGeom>
              <a:avLst/>
              <a:gdLst>
                <a:gd name="T0" fmla="*/ 78 w 127"/>
                <a:gd name="T1" fmla="*/ 10 h 231"/>
                <a:gd name="T2" fmla="*/ 68 w 127"/>
                <a:gd name="T3" fmla="*/ 0 h 231"/>
                <a:gd name="T4" fmla="*/ 0 w 127"/>
                <a:gd name="T5" fmla="*/ 22 h 231"/>
                <a:gd name="T6" fmla="*/ 0 w 127"/>
                <a:gd name="T7" fmla="*/ 35 h 231"/>
                <a:gd name="T8" fmla="*/ 50 w 127"/>
                <a:gd name="T9" fmla="*/ 25 h 231"/>
                <a:gd name="T10" fmla="*/ 50 w 127"/>
                <a:gd name="T11" fmla="*/ 203 h 231"/>
                <a:gd name="T12" fmla="*/ 15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3 w 127"/>
                <a:gd name="T25" fmla="*/ 219 h 231"/>
                <a:gd name="T26" fmla="*/ 78 w 127"/>
                <a:gd name="T27" fmla="*/ 203 h 231"/>
                <a:gd name="T28" fmla="*/ 78 w 127"/>
                <a:gd name="T29"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8" y="10"/>
                  </a:moveTo>
                  <a:cubicBezTo>
                    <a:pt x="78" y="0"/>
                    <a:pt x="78" y="0"/>
                    <a:pt x="68" y="0"/>
                  </a:cubicBezTo>
                  <a:cubicBezTo>
                    <a:pt x="46" y="22"/>
                    <a:pt x="14" y="22"/>
                    <a:pt x="0" y="22"/>
                  </a:cubicBezTo>
                  <a:lnTo>
                    <a:pt x="0" y="35"/>
                  </a:lnTo>
                  <a:cubicBezTo>
                    <a:pt x="8" y="35"/>
                    <a:pt x="31" y="35"/>
                    <a:pt x="50" y="25"/>
                  </a:cubicBezTo>
                  <a:lnTo>
                    <a:pt x="50" y="203"/>
                  </a:lnTo>
                  <a:cubicBezTo>
                    <a:pt x="50" y="214"/>
                    <a:pt x="50" y="219"/>
                    <a:pt x="15" y="219"/>
                  </a:cubicBezTo>
                  <a:lnTo>
                    <a:pt x="2" y="219"/>
                  </a:lnTo>
                  <a:lnTo>
                    <a:pt x="2" y="231"/>
                  </a:lnTo>
                  <a:cubicBezTo>
                    <a:pt x="8" y="231"/>
                    <a:pt x="51" y="230"/>
                    <a:pt x="64" y="230"/>
                  </a:cubicBezTo>
                  <a:cubicBezTo>
                    <a:pt x="75" y="230"/>
                    <a:pt x="119" y="231"/>
                    <a:pt x="127" y="231"/>
                  </a:cubicBezTo>
                  <a:lnTo>
                    <a:pt x="127" y="219"/>
                  </a:lnTo>
                  <a:lnTo>
                    <a:pt x="113" y="219"/>
                  </a:lnTo>
                  <a:cubicBezTo>
                    <a:pt x="78" y="219"/>
                    <a:pt x="78" y="214"/>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1"/>
            <p:cNvSpPr>
              <a:spLocks noChangeArrowheads="1"/>
            </p:cNvSpPr>
            <p:nvPr>
              <p:custDataLst>
                <p:tags r:id="rId132"/>
              </p:custDataLst>
            </p:nvPr>
          </p:nvSpPr>
          <p:spPr bwMode="auto">
            <a:xfrm>
              <a:off x="3092450" y="2767013"/>
              <a:ext cx="1222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2"/>
            <p:cNvSpPr>
              <a:spLocks/>
            </p:cNvSpPr>
            <p:nvPr>
              <p:custDataLst>
                <p:tags r:id="rId133"/>
              </p:custDataLst>
            </p:nvPr>
          </p:nvSpPr>
          <p:spPr bwMode="auto">
            <a:xfrm>
              <a:off x="3100387" y="2794000"/>
              <a:ext cx="107950" cy="92075"/>
            </a:xfrm>
            <a:custGeom>
              <a:avLst/>
              <a:gdLst>
                <a:gd name="T0" fmla="*/ 267 w 311"/>
                <a:gd name="T1" fmla="*/ 38 h 238"/>
                <a:gd name="T2" fmla="*/ 304 w 311"/>
                <a:gd name="T3" fmla="*/ 13 h 238"/>
                <a:gd name="T4" fmla="*/ 311 w 311"/>
                <a:gd name="T5" fmla="*/ 5 h 238"/>
                <a:gd name="T6" fmla="*/ 306 w 311"/>
                <a:gd name="T7" fmla="*/ 0 h 238"/>
                <a:gd name="T8" fmla="*/ 270 w 311"/>
                <a:gd name="T9" fmla="*/ 2 h 238"/>
                <a:gd name="T10" fmla="*/ 233 w 311"/>
                <a:gd name="T11" fmla="*/ 0 h 238"/>
                <a:gd name="T12" fmla="*/ 226 w 311"/>
                <a:gd name="T13" fmla="*/ 8 h 238"/>
                <a:gd name="T14" fmla="*/ 233 w 311"/>
                <a:gd name="T15" fmla="*/ 13 h 238"/>
                <a:gd name="T16" fmla="*/ 256 w 311"/>
                <a:gd name="T17" fmla="*/ 27 h 238"/>
                <a:gd name="T18" fmla="*/ 254 w 311"/>
                <a:gd name="T19" fmla="*/ 35 h 238"/>
                <a:gd name="T20" fmla="*/ 216 w 311"/>
                <a:gd name="T21" fmla="*/ 187 h 238"/>
                <a:gd name="T22" fmla="*/ 128 w 311"/>
                <a:gd name="T23" fmla="*/ 6 h 238"/>
                <a:gd name="T24" fmla="*/ 116 w 311"/>
                <a:gd name="T25" fmla="*/ 0 h 238"/>
                <a:gd name="T26" fmla="*/ 68 w 311"/>
                <a:gd name="T27" fmla="*/ 0 h 238"/>
                <a:gd name="T28" fmla="*/ 57 w 311"/>
                <a:gd name="T29" fmla="*/ 8 h 238"/>
                <a:gd name="T30" fmla="*/ 68 w 311"/>
                <a:gd name="T31" fmla="*/ 13 h 238"/>
                <a:gd name="T32" fmla="*/ 91 w 311"/>
                <a:gd name="T33" fmla="*/ 14 h 238"/>
                <a:gd name="T34" fmla="*/ 44 w 311"/>
                <a:gd name="T35" fmla="*/ 201 h 238"/>
                <a:gd name="T36" fmla="*/ 8 w 311"/>
                <a:gd name="T37" fmla="*/ 226 h 238"/>
                <a:gd name="T38" fmla="*/ 0 w 311"/>
                <a:gd name="T39" fmla="*/ 233 h 238"/>
                <a:gd name="T40" fmla="*/ 6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4 w 311"/>
                <a:gd name="T57" fmla="*/ 232 h 238"/>
                <a:gd name="T58" fmla="*/ 211 w 311"/>
                <a:gd name="T59" fmla="*/ 238 h 238"/>
                <a:gd name="T60" fmla="*/ 219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1" y="25"/>
                    <a:pt x="276" y="13"/>
                    <a:pt x="304" y="13"/>
                  </a:cubicBezTo>
                  <a:cubicBezTo>
                    <a:pt x="306" y="13"/>
                    <a:pt x="311" y="12"/>
                    <a:pt x="311" y="5"/>
                  </a:cubicBezTo>
                  <a:cubicBezTo>
                    <a:pt x="311" y="3"/>
                    <a:pt x="309" y="0"/>
                    <a:pt x="306" y="0"/>
                  </a:cubicBezTo>
                  <a:cubicBezTo>
                    <a:pt x="294" y="0"/>
                    <a:pt x="281" y="2"/>
                    <a:pt x="270" y="2"/>
                  </a:cubicBezTo>
                  <a:cubicBezTo>
                    <a:pt x="261" y="2"/>
                    <a:pt x="241" y="0"/>
                    <a:pt x="233" y="0"/>
                  </a:cubicBezTo>
                  <a:cubicBezTo>
                    <a:pt x="231" y="0"/>
                    <a:pt x="226" y="0"/>
                    <a:pt x="226" y="8"/>
                  </a:cubicBezTo>
                  <a:cubicBezTo>
                    <a:pt x="226" y="12"/>
                    <a:pt x="230" y="13"/>
                    <a:pt x="233" y="13"/>
                  </a:cubicBezTo>
                  <a:cubicBezTo>
                    <a:pt x="250" y="13"/>
                    <a:pt x="256" y="18"/>
                    <a:pt x="256" y="27"/>
                  </a:cubicBezTo>
                  <a:cubicBezTo>
                    <a:pt x="256" y="30"/>
                    <a:pt x="255" y="32"/>
                    <a:pt x="254" y="35"/>
                  </a:cubicBezTo>
                  <a:lnTo>
                    <a:pt x="216" y="187"/>
                  </a:lnTo>
                  <a:lnTo>
                    <a:pt x="128" y="6"/>
                  </a:lnTo>
                  <a:cubicBezTo>
                    <a:pt x="125" y="0"/>
                    <a:pt x="124" y="0"/>
                    <a:pt x="116" y="0"/>
                  </a:cubicBezTo>
                  <a:lnTo>
                    <a:pt x="68" y="0"/>
                  </a:lnTo>
                  <a:cubicBezTo>
                    <a:pt x="61" y="0"/>
                    <a:pt x="57" y="0"/>
                    <a:pt x="57" y="8"/>
                  </a:cubicBezTo>
                  <a:cubicBezTo>
                    <a:pt x="57" y="13"/>
                    <a:pt x="61" y="13"/>
                    <a:pt x="68" y="13"/>
                  </a:cubicBezTo>
                  <a:cubicBezTo>
                    <a:pt x="76" y="13"/>
                    <a:pt x="83" y="13"/>
                    <a:pt x="91" y="14"/>
                  </a:cubicBezTo>
                  <a:lnTo>
                    <a:pt x="44" y="201"/>
                  </a:lnTo>
                  <a:cubicBezTo>
                    <a:pt x="41" y="214"/>
                    <a:pt x="35" y="225"/>
                    <a:pt x="8" y="226"/>
                  </a:cubicBezTo>
                  <a:cubicBezTo>
                    <a:pt x="5" y="226"/>
                    <a:pt x="0" y="226"/>
                    <a:pt x="0" y="233"/>
                  </a:cubicBezTo>
                  <a:cubicBezTo>
                    <a:pt x="0" y="237"/>
                    <a:pt x="3" y="238"/>
                    <a:pt x="6" y="238"/>
                  </a:cubicBezTo>
                  <a:cubicBezTo>
                    <a:pt x="17" y="238"/>
                    <a:pt x="30" y="237"/>
                    <a:pt x="42" y="237"/>
                  </a:cubicBezTo>
                  <a:cubicBezTo>
                    <a:pt x="50" y="237"/>
                    <a:pt x="70" y="238"/>
                    <a:pt x="79" y="238"/>
                  </a:cubicBezTo>
                  <a:cubicBezTo>
                    <a:pt x="82" y="238"/>
                    <a:pt x="86" y="237"/>
                    <a:pt x="86" y="231"/>
                  </a:cubicBezTo>
                  <a:cubicBezTo>
                    <a:pt x="86" y="226"/>
                    <a:pt x="82" y="226"/>
                    <a:pt x="78" y="226"/>
                  </a:cubicBezTo>
                  <a:cubicBezTo>
                    <a:pt x="56" y="225"/>
                    <a:pt x="56" y="216"/>
                    <a:pt x="56" y="211"/>
                  </a:cubicBezTo>
                  <a:cubicBezTo>
                    <a:pt x="56" y="210"/>
                    <a:pt x="56" y="208"/>
                    <a:pt x="57" y="202"/>
                  </a:cubicBezTo>
                  <a:lnTo>
                    <a:pt x="102" y="24"/>
                  </a:lnTo>
                  <a:lnTo>
                    <a:pt x="204" y="232"/>
                  </a:lnTo>
                  <a:cubicBezTo>
                    <a:pt x="206" y="238"/>
                    <a:pt x="208" y="238"/>
                    <a:pt x="211" y="238"/>
                  </a:cubicBezTo>
                  <a:cubicBezTo>
                    <a:pt x="217" y="238"/>
                    <a:pt x="217" y="237"/>
                    <a:pt x="219"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3"/>
            <p:cNvSpPr>
              <a:spLocks/>
            </p:cNvSpPr>
            <p:nvPr>
              <p:custDataLst>
                <p:tags r:id="rId134"/>
              </p:custDataLst>
            </p:nvPr>
          </p:nvSpPr>
          <p:spPr bwMode="auto">
            <a:xfrm>
              <a:off x="3300412" y="2540000"/>
              <a:ext cx="84138" cy="461963"/>
            </a:xfrm>
            <a:custGeom>
              <a:avLst/>
              <a:gdLst>
                <a:gd name="T0" fmla="*/ 245 w 245"/>
                <a:gd name="T1" fmla="*/ 1192 h 1197"/>
                <a:gd name="T2" fmla="*/ 243 w 245"/>
                <a:gd name="T3" fmla="*/ 1187 h 1197"/>
                <a:gd name="T4" fmla="*/ 158 w 245"/>
                <a:gd name="T5" fmla="*/ 1081 h 1197"/>
                <a:gd name="T6" fmla="*/ 41 w 245"/>
                <a:gd name="T7" fmla="*/ 599 h 1197"/>
                <a:gd name="T8" fmla="*/ 142 w 245"/>
                <a:gd name="T9" fmla="*/ 143 h 1197"/>
                <a:gd name="T10" fmla="*/ 244 w 245"/>
                <a:gd name="T11" fmla="*/ 9 h 1197"/>
                <a:gd name="T12" fmla="*/ 245 w 245"/>
                <a:gd name="T13" fmla="*/ 5 h 1197"/>
                <a:gd name="T14" fmla="*/ 235 w 245"/>
                <a:gd name="T15" fmla="*/ 0 h 1197"/>
                <a:gd name="T16" fmla="*/ 219 w 245"/>
                <a:gd name="T17" fmla="*/ 7 h 1197"/>
                <a:gd name="T18" fmla="*/ 0 w 245"/>
                <a:gd name="T19" fmla="*/ 598 h 1197"/>
                <a:gd name="T20" fmla="*/ 171 w 245"/>
                <a:gd name="T21" fmla="*/ 1141 h 1197"/>
                <a:gd name="T22" fmla="*/ 221 w 245"/>
                <a:gd name="T23" fmla="*/ 1191 h 1197"/>
                <a:gd name="T24" fmla="*/ 235 w 245"/>
                <a:gd name="T25" fmla="*/ 1197 h 1197"/>
                <a:gd name="T26" fmla="*/ 245 w 245"/>
                <a:gd name="T27" fmla="*/ 119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 h="1197">
                  <a:moveTo>
                    <a:pt x="245" y="1192"/>
                  </a:moveTo>
                  <a:cubicBezTo>
                    <a:pt x="245" y="1190"/>
                    <a:pt x="244" y="1189"/>
                    <a:pt x="243" y="1187"/>
                  </a:cubicBezTo>
                  <a:cubicBezTo>
                    <a:pt x="225" y="1169"/>
                    <a:pt x="191" y="1135"/>
                    <a:pt x="158" y="1081"/>
                  </a:cubicBezTo>
                  <a:cubicBezTo>
                    <a:pt x="78" y="953"/>
                    <a:pt x="41" y="791"/>
                    <a:pt x="41" y="599"/>
                  </a:cubicBezTo>
                  <a:cubicBezTo>
                    <a:pt x="41" y="464"/>
                    <a:pt x="59" y="291"/>
                    <a:pt x="142" y="143"/>
                  </a:cubicBezTo>
                  <a:cubicBezTo>
                    <a:pt x="181" y="72"/>
                    <a:pt x="222" y="31"/>
                    <a:pt x="244" y="9"/>
                  </a:cubicBezTo>
                  <a:cubicBezTo>
                    <a:pt x="245" y="7"/>
                    <a:pt x="245" y="6"/>
                    <a:pt x="245" y="5"/>
                  </a:cubicBezTo>
                  <a:cubicBezTo>
                    <a:pt x="245" y="0"/>
                    <a:pt x="242" y="0"/>
                    <a:pt x="235" y="0"/>
                  </a:cubicBezTo>
                  <a:cubicBezTo>
                    <a:pt x="228" y="0"/>
                    <a:pt x="227" y="0"/>
                    <a:pt x="219" y="7"/>
                  </a:cubicBezTo>
                  <a:cubicBezTo>
                    <a:pt x="52" y="160"/>
                    <a:pt x="0" y="388"/>
                    <a:pt x="0" y="598"/>
                  </a:cubicBezTo>
                  <a:cubicBezTo>
                    <a:pt x="0" y="794"/>
                    <a:pt x="45" y="992"/>
                    <a:pt x="171" y="1141"/>
                  </a:cubicBezTo>
                  <a:cubicBezTo>
                    <a:pt x="181" y="1152"/>
                    <a:pt x="200" y="1173"/>
                    <a:pt x="221" y="1191"/>
                  </a:cubicBezTo>
                  <a:cubicBezTo>
                    <a:pt x="227" y="1197"/>
                    <a:pt x="228" y="1197"/>
                    <a:pt x="235" y="1197"/>
                  </a:cubicBezTo>
                  <a:cubicBezTo>
                    <a:pt x="242" y="1197"/>
                    <a:pt x="245" y="1197"/>
                    <a:pt x="245" y="119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4"/>
            <p:cNvSpPr>
              <a:spLocks/>
            </p:cNvSpPr>
            <p:nvPr>
              <p:custDataLst>
                <p:tags r:id="rId135"/>
              </p:custDataLst>
            </p:nvPr>
          </p:nvSpPr>
          <p:spPr bwMode="auto">
            <a:xfrm>
              <a:off x="3449637" y="2544763"/>
              <a:ext cx="107950" cy="92075"/>
            </a:xfrm>
            <a:custGeom>
              <a:avLst/>
              <a:gdLst>
                <a:gd name="T0" fmla="*/ 267 w 311"/>
                <a:gd name="T1" fmla="*/ 38 h 238"/>
                <a:gd name="T2" fmla="*/ 304 w 311"/>
                <a:gd name="T3" fmla="*/ 12 h 238"/>
                <a:gd name="T4" fmla="*/ 311 w 311"/>
                <a:gd name="T5" fmla="*/ 5 h 238"/>
                <a:gd name="T6" fmla="*/ 306 w 311"/>
                <a:gd name="T7" fmla="*/ 0 h 238"/>
                <a:gd name="T8" fmla="*/ 269 w 311"/>
                <a:gd name="T9" fmla="*/ 1 h 238"/>
                <a:gd name="T10" fmla="*/ 232 w 311"/>
                <a:gd name="T11" fmla="*/ 0 h 238"/>
                <a:gd name="T12" fmla="*/ 225 w 311"/>
                <a:gd name="T13" fmla="*/ 8 h 238"/>
                <a:gd name="T14" fmla="*/ 233 w 311"/>
                <a:gd name="T15" fmla="*/ 12 h 238"/>
                <a:gd name="T16" fmla="*/ 255 w 311"/>
                <a:gd name="T17" fmla="*/ 27 h 238"/>
                <a:gd name="T18" fmla="*/ 254 w 311"/>
                <a:gd name="T19" fmla="*/ 35 h 238"/>
                <a:gd name="T20" fmla="*/ 216 w 311"/>
                <a:gd name="T21" fmla="*/ 187 h 238"/>
                <a:gd name="T22" fmla="*/ 127 w 311"/>
                <a:gd name="T23" fmla="*/ 6 h 238"/>
                <a:gd name="T24" fmla="*/ 115 w 311"/>
                <a:gd name="T25" fmla="*/ 0 h 238"/>
                <a:gd name="T26" fmla="*/ 68 w 311"/>
                <a:gd name="T27" fmla="*/ 0 h 238"/>
                <a:gd name="T28" fmla="*/ 57 w 311"/>
                <a:gd name="T29" fmla="*/ 8 h 238"/>
                <a:gd name="T30" fmla="*/ 68 w 311"/>
                <a:gd name="T31" fmla="*/ 12 h 238"/>
                <a:gd name="T32" fmla="*/ 90 w 311"/>
                <a:gd name="T33" fmla="*/ 14 h 238"/>
                <a:gd name="T34" fmla="*/ 44 w 311"/>
                <a:gd name="T35" fmla="*/ 201 h 238"/>
                <a:gd name="T36" fmla="*/ 7 w 311"/>
                <a:gd name="T37" fmla="*/ 226 h 238"/>
                <a:gd name="T38" fmla="*/ 0 w 311"/>
                <a:gd name="T39" fmla="*/ 233 h 238"/>
                <a:gd name="T40" fmla="*/ 5 w 311"/>
                <a:gd name="T41" fmla="*/ 238 h 238"/>
                <a:gd name="T42" fmla="*/ 42 w 311"/>
                <a:gd name="T43" fmla="*/ 237 h 238"/>
                <a:gd name="T44" fmla="*/ 79 w 311"/>
                <a:gd name="T45" fmla="*/ 238 h 238"/>
                <a:gd name="T46" fmla="*/ 86 w 311"/>
                <a:gd name="T47" fmla="*/ 231 h 238"/>
                <a:gd name="T48" fmla="*/ 77 w 311"/>
                <a:gd name="T49" fmla="*/ 226 h 238"/>
                <a:gd name="T50" fmla="*/ 56 w 311"/>
                <a:gd name="T51" fmla="*/ 211 h 238"/>
                <a:gd name="T52" fmla="*/ 57 w 311"/>
                <a:gd name="T53" fmla="*/ 202 h 238"/>
                <a:gd name="T54" fmla="*/ 102 w 311"/>
                <a:gd name="T55" fmla="*/ 24 h 238"/>
                <a:gd name="T56" fmla="*/ 203 w 311"/>
                <a:gd name="T57" fmla="*/ 232 h 238"/>
                <a:gd name="T58" fmla="*/ 211 w 311"/>
                <a:gd name="T59" fmla="*/ 238 h 238"/>
                <a:gd name="T60" fmla="*/ 218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0" y="25"/>
                    <a:pt x="276" y="13"/>
                    <a:pt x="304" y="12"/>
                  </a:cubicBezTo>
                  <a:cubicBezTo>
                    <a:pt x="306" y="12"/>
                    <a:pt x="311" y="12"/>
                    <a:pt x="311" y="5"/>
                  </a:cubicBezTo>
                  <a:cubicBezTo>
                    <a:pt x="311" y="3"/>
                    <a:pt x="309" y="0"/>
                    <a:pt x="306" y="0"/>
                  </a:cubicBezTo>
                  <a:cubicBezTo>
                    <a:pt x="294" y="0"/>
                    <a:pt x="281" y="1"/>
                    <a:pt x="269" y="1"/>
                  </a:cubicBezTo>
                  <a:cubicBezTo>
                    <a:pt x="261" y="1"/>
                    <a:pt x="241" y="0"/>
                    <a:pt x="232" y="0"/>
                  </a:cubicBezTo>
                  <a:cubicBezTo>
                    <a:pt x="231" y="0"/>
                    <a:pt x="225" y="0"/>
                    <a:pt x="225" y="8"/>
                  </a:cubicBezTo>
                  <a:cubicBezTo>
                    <a:pt x="225" y="12"/>
                    <a:pt x="230" y="12"/>
                    <a:pt x="233" y="12"/>
                  </a:cubicBezTo>
                  <a:cubicBezTo>
                    <a:pt x="249" y="13"/>
                    <a:pt x="255" y="18"/>
                    <a:pt x="255" y="27"/>
                  </a:cubicBezTo>
                  <a:cubicBezTo>
                    <a:pt x="255" y="30"/>
                    <a:pt x="255" y="31"/>
                    <a:pt x="254" y="35"/>
                  </a:cubicBezTo>
                  <a:lnTo>
                    <a:pt x="216" y="187"/>
                  </a:lnTo>
                  <a:lnTo>
                    <a:pt x="127" y="6"/>
                  </a:lnTo>
                  <a:cubicBezTo>
                    <a:pt x="125" y="0"/>
                    <a:pt x="124" y="0"/>
                    <a:pt x="115" y="0"/>
                  </a:cubicBezTo>
                  <a:lnTo>
                    <a:pt x="68" y="0"/>
                  </a:lnTo>
                  <a:cubicBezTo>
                    <a:pt x="61" y="0"/>
                    <a:pt x="57" y="0"/>
                    <a:pt x="57" y="8"/>
                  </a:cubicBezTo>
                  <a:cubicBezTo>
                    <a:pt x="57" y="12"/>
                    <a:pt x="61" y="12"/>
                    <a:pt x="68" y="12"/>
                  </a:cubicBezTo>
                  <a:cubicBezTo>
                    <a:pt x="75" y="12"/>
                    <a:pt x="83" y="13"/>
                    <a:pt x="90" y="14"/>
                  </a:cubicBezTo>
                  <a:lnTo>
                    <a:pt x="44" y="201"/>
                  </a:lnTo>
                  <a:cubicBezTo>
                    <a:pt x="41" y="214"/>
                    <a:pt x="35" y="225"/>
                    <a:pt x="7" y="226"/>
                  </a:cubicBezTo>
                  <a:cubicBezTo>
                    <a:pt x="5" y="226"/>
                    <a:pt x="0" y="226"/>
                    <a:pt x="0" y="233"/>
                  </a:cubicBezTo>
                  <a:cubicBezTo>
                    <a:pt x="0" y="237"/>
                    <a:pt x="3" y="238"/>
                    <a:pt x="5" y="238"/>
                  </a:cubicBezTo>
                  <a:cubicBezTo>
                    <a:pt x="17" y="238"/>
                    <a:pt x="30" y="237"/>
                    <a:pt x="42" y="237"/>
                  </a:cubicBezTo>
                  <a:cubicBezTo>
                    <a:pt x="50" y="237"/>
                    <a:pt x="70" y="238"/>
                    <a:pt x="79" y="238"/>
                  </a:cubicBezTo>
                  <a:cubicBezTo>
                    <a:pt x="82" y="238"/>
                    <a:pt x="86" y="236"/>
                    <a:pt x="86" y="231"/>
                  </a:cubicBezTo>
                  <a:cubicBezTo>
                    <a:pt x="86" y="226"/>
                    <a:pt x="81" y="226"/>
                    <a:pt x="77" y="226"/>
                  </a:cubicBezTo>
                  <a:cubicBezTo>
                    <a:pt x="56" y="225"/>
                    <a:pt x="56" y="216"/>
                    <a:pt x="56" y="211"/>
                  </a:cubicBezTo>
                  <a:cubicBezTo>
                    <a:pt x="56" y="210"/>
                    <a:pt x="56" y="208"/>
                    <a:pt x="57" y="202"/>
                  </a:cubicBezTo>
                  <a:lnTo>
                    <a:pt x="102" y="24"/>
                  </a:lnTo>
                  <a:lnTo>
                    <a:pt x="203" y="232"/>
                  </a:lnTo>
                  <a:cubicBezTo>
                    <a:pt x="206" y="238"/>
                    <a:pt x="208" y="238"/>
                    <a:pt x="211" y="238"/>
                  </a:cubicBezTo>
                  <a:cubicBezTo>
                    <a:pt x="217" y="238"/>
                    <a:pt x="217"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5"/>
            <p:cNvSpPr>
              <a:spLocks/>
            </p:cNvSpPr>
            <p:nvPr>
              <p:custDataLst>
                <p:tags r:id="rId136"/>
              </p:custDataLst>
            </p:nvPr>
          </p:nvSpPr>
          <p:spPr bwMode="auto">
            <a:xfrm>
              <a:off x="3421062" y="2674938"/>
              <a:ext cx="163513" cy="192088"/>
            </a:xfrm>
            <a:custGeom>
              <a:avLst/>
              <a:gdLst>
                <a:gd name="T0" fmla="*/ 182 w 470"/>
                <a:gd name="T1" fmla="*/ 266 h 499"/>
                <a:gd name="T2" fmla="*/ 5 w 470"/>
                <a:gd name="T3" fmla="*/ 485 h 499"/>
                <a:gd name="T4" fmla="*/ 0 w 470"/>
                <a:gd name="T5" fmla="*/ 493 h 499"/>
                <a:gd name="T6" fmla="*/ 14 w 470"/>
                <a:gd name="T7" fmla="*/ 499 h 499"/>
                <a:gd name="T8" fmla="*/ 427 w 470"/>
                <a:gd name="T9" fmla="*/ 499 h 499"/>
                <a:gd name="T10" fmla="*/ 470 w 470"/>
                <a:gd name="T11" fmla="*/ 374 h 499"/>
                <a:gd name="T12" fmla="*/ 457 w 470"/>
                <a:gd name="T13" fmla="*/ 374 h 499"/>
                <a:gd name="T14" fmla="*/ 369 w 470"/>
                <a:gd name="T15" fmla="*/ 457 h 499"/>
                <a:gd name="T16" fmla="*/ 253 w 470"/>
                <a:gd name="T17" fmla="*/ 471 h 499"/>
                <a:gd name="T18" fmla="*/ 41 w 470"/>
                <a:gd name="T19" fmla="*/ 471 h 499"/>
                <a:gd name="T20" fmla="*/ 215 w 470"/>
                <a:gd name="T21" fmla="*/ 257 h 499"/>
                <a:gd name="T22" fmla="*/ 219 w 470"/>
                <a:gd name="T23" fmla="*/ 249 h 499"/>
                <a:gd name="T24" fmla="*/ 216 w 470"/>
                <a:gd name="T25" fmla="*/ 242 h 499"/>
                <a:gd name="T26" fmla="*/ 53 w 470"/>
                <a:gd name="T27" fmla="*/ 20 h 499"/>
                <a:gd name="T28" fmla="*/ 251 w 470"/>
                <a:gd name="T29" fmla="*/ 20 h 499"/>
                <a:gd name="T30" fmla="*/ 457 w 470"/>
                <a:gd name="T31" fmla="*/ 117 h 499"/>
                <a:gd name="T32" fmla="*/ 470 w 470"/>
                <a:gd name="T33" fmla="*/ 117 h 499"/>
                <a:gd name="T34" fmla="*/ 427 w 470"/>
                <a:gd name="T35" fmla="*/ 0 h 499"/>
                <a:gd name="T36" fmla="*/ 14 w 470"/>
                <a:gd name="T37" fmla="*/ 0 h 499"/>
                <a:gd name="T38" fmla="*/ 0 w 470"/>
                <a:gd name="T39" fmla="*/ 16 h 499"/>
                <a:gd name="T40" fmla="*/ 182 w 470"/>
                <a:gd name="T41" fmla="*/ 2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9">
                  <a:moveTo>
                    <a:pt x="182" y="266"/>
                  </a:moveTo>
                  <a:lnTo>
                    <a:pt x="5" y="485"/>
                  </a:lnTo>
                  <a:cubicBezTo>
                    <a:pt x="1" y="490"/>
                    <a:pt x="0" y="491"/>
                    <a:pt x="0" y="493"/>
                  </a:cubicBezTo>
                  <a:cubicBezTo>
                    <a:pt x="0" y="499"/>
                    <a:pt x="5" y="499"/>
                    <a:pt x="14" y="499"/>
                  </a:cubicBezTo>
                  <a:lnTo>
                    <a:pt x="427" y="499"/>
                  </a:lnTo>
                  <a:lnTo>
                    <a:pt x="470" y="374"/>
                  </a:lnTo>
                  <a:lnTo>
                    <a:pt x="457" y="374"/>
                  </a:lnTo>
                  <a:cubicBezTo>
                    <a:pt x="445" y="412"/>
                    <a:pt x="411" y="442"/>
                    <a:pt x="369" y="457"/>
                  </a:cubicBezTo>
                  <a:cubicBezTo>
                    <a:pt x="361" y="459"/>
                    <a:pt x="327" y="471"/>
                    <a:pt x="253" y="471"/>
                  </a:cubicBezTo>
                  <a:lnTo>
                    <a:pt x="41" y="471"/>
                  </a:lnTo>
                  <a:lnTo>
                    <a:pt x="215" y="257"/>
                  </a:lnTo>
                  <a:cubicBezTo>
                    <a:pt x="218" y="253"/>
                    <a:pt x="219" y="251"/>
                    <a:pt x="219" y="249"/>
                  </a:cubicBezTo>
                  <a:cubicBezTo>
                    <a:pt x="219" y="247"/>
                    <a:pt x="219" y="247"/>
                    <a:pt x="216" y="242"/>
                  </a:cubicBezTo>
                  <a:lnTo>
                    <a:pt x="53" y="20"/>
                  </a:lnTo>
                  <a:lnTo>
                    <a:pt x="251" y="20"/>
                  </a:lnTo>
                  <a:cubicBezTo>
                    <a:pt x="308" y="20"/>
                    <a:pt x="422" y="23"/>
                    <a:pt x="457"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6"/>
            <p:cNvSpPr>
              <a:spLocks noEditPoints="1"/>
            </p:cNvSpPr>
            <p:nvPr>
              <p:custDataLst>
                <p:tags r:id="rId137"/>
              </p:custDataLst>
            </p:nvPr>
          </p:nvSpPr>
          <p:spPr bwMode="auto">
            <a:xfrm>
              <a:off x="3397250" y="2898775"/>
              <a:ext cx="36513" cy="90488"/>
            </a:xfrm>
            <a:custGeom>
              <a:avLst/>
              <a:gdLst>
                <a:gd name="T0" fmla="*/ 97 w 106"/>
                <a:gd name="T1" fmla="*/ 13 h 235"/>
                <a:gd name="T2" fmla="*/ 83 w 106"/>
                <a:gd name="T3" fmla="*/ 0 h 235"/>
                <a:gd name="T4" fmla="*/ 63 w 106"/>
                <a:gd name="T5" fmla="*/ 19 h 235"/>
                <a:gd name="T6" fmla="*/ 77 w 106"/>
                <a:gd name="T7" fmla="*/ 32 h 235"/>
                <a:gd name="T8" fmla="*/ 97 w 106"/>
                <a:gd name="T9" fmla="*/ 13 h 235"/>
                <a:gd name="T10" fmla="*/ 26 w 106"/>
                <a:gd name="T11" fmla="*/ 190 h 235"/>
                <a:gd name="T12" fmla="*/ 22 w 106"/>
                <a:gd name="T13" fmla="*/ 205 h 235"/>
                <a:gd name="T14" fmla="*/ 56 w 106"/>
                <a:gd name="T15" fmla="*/ 235 h 235"/>
                <a:gd name="T16" fmla="*/ 106 w 106"/>
                <a:gd name="T17" fmla="*/ 181 h 235"/>
                <a:gd name="T18" fmla="*/ 100 w 106"/>
                <a:gd name="T19" fmla="*/ 177 h 235"/>
                <a:gd name="T20" fmla="*/ 94 w 106"/>
                <a:gd name="T21" fmla="*/ 183 h 235"/>
                <a:gd name="T22" fmla="*/ 57 w 106"/>
                <a:gd name="T23" fmla="*/ 225 h 235"/>
                <a:gd name="T24" fmla="*/ 48 w 106"/>
                <a:gd name="T25" fmla="*/ 213 h 235"/>
                <a:gd name="T26" fmla="*/ 54 w 106"/>
                <a:gd name="T27" fmla="*/ 190 h 235"/>
                <a:gd name="T28" fmla="*/ 65 w 106"/>
                <a:gd name="T29" fmla="*/ 162 h 235"/>
                <a:gd name="T30" fmla="*/ 82 w 106"/>
                <a:gd name="T31" fmla="*/ 118 h 235"/>
                <a:gd name="T32" fmla="*/ 84 w 106"/>
                <a:gd name="T33" fmla="*/ 107 h 235"/>
                <a:gd name="T34" fmla="*/ 51 w 106"/>
                <a:gd name="T35" fmla="*/ 77 h 235"/>
                <a:gd name="T36" fmla="*/ 0 w 106"/>
                <a:gd name="T37" fmla="*/ 131 h 235"/>
                <a:gd name="T38" fmla="*/ 6 w 106"/>
                <a:gd name="T39" fmla="*/ 135 h 235"/>
                <a:gd name="T40" fmla="*/ 12 w 106"/>
                <a:gd name="T41" fmla="*/ 130 h 235"/>
                <a:gd name="T42" fmla="*/ 50 w 106"/>
                <a:gd name="T43" fmla="*/ 87 h 235"/>
                <a:gd name="T44" fmla="*/ 58 w 106"/>
                <a:gd name="T45" fmla="*/ 99 h 235"/>
                <a:gd name="T46" fmla="*/ 48 w 106"/>
                <a:gd name="T47" fmla="*/ 134 h 235"/>
                <a:gd name="T48" fmla="*/ 26 w 106"/>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3"/>
                  </a:moveTo>
                  <a:cubicBezTo>
                    <a:pt x="97" y="7"/>
                    <a:pt x="93" y="0"/>
                    <a:pt x="83" y="0"/>
                  </a:cubicBezTo>
                  <a:cubicBezTo>
                    <a:pt x="73" y="0"/>
                    <a:pt x="63" y="9"/>
                    <a:pt x="63" y="19"/>
                  </a:cubicBezTo>
                  <a:cubicBezTo>
                    <a:pt x="63" y="25"/>
                    <a:pt x="68" y="32"/>
                    <a:pt x="77" y="32"/>
                  </a:cubicBezTo>
                  <a:cubicBezTo>
                    <a:pt x="87" y="32"/>
                    <a:pt x="97" y="22"/>
                    <a:pt x="97" y="13"/>
                  </a:cubicBezTo>
                  <a:close/>
                  <a:moveTo>
                    <a:pt x="26" y="190"/>
                  </a:moveTo>
                  <a:cubicBezTo>
                    <a:pt x="24" y="195"/>
                    <a:pt x="22" y="199"/>
                    <a:pt x="22" y="205"/>
                  </a:cubicBezTo>
                  <a:cubicBezTo>
                    <a:pt x="22" y="221"/>
                    <a:pt x="36" y="235"/>
                    <a:pt x="56" y="235"/>
                  </a:cubicBezTo>
                  <a:cubicBezTo>
                    <a:pt x="90" y="235"/>
                    <a:pt x="106" y="186"/>
                    <a:pt x="106" y="181"/>
                  </a:cubicBezTo>
                  <a:cubicBezTo>
                    <a:pt x="106" y="177"/>
                    <a:pt x="101" y="177"/>
                    <a:pt x="100" y="177"/>
                  </a:cubicBezTo>
                  <a:cubicBezTo>
                    <a:pt x="95" y="177"/>
                    <a:pt x="95" y="179"/>
                    <a:pt x="94" y="183"/>
                  </a:cubicBezTo>
                  <a:cubicBezTo>
                    <a:pt x="86" y="210"/>
                    <a:pt x="70" y="225"/>
                    <a:pt x="57" y="225"/>
                  </a:cubicBezTo>
                  <a:cubicBezTo>
                    <a:pt x="50" y="225"/>
                    <a:pt x="48" y="220"/>
                    <a:pt x="48" y="213"/>
                  </a:cubicBezTo>
                  <a:cubicBezTo>
                    <a:pt x="48" y="205"/>
                    <a:pt x="50" y="198"/>
                    <a:pt x="54" y="190"/>
                  </a:cubicBezTo>
                  <a:cubicBezTo>
                    <a:pt x="57" y="181"/>
                    <a:pt x="61" y="171"/>
                    <a:pt x="65" y="162"/>
                  </a:cubicBezTo>
                  <a:cubicBezTo>
                    <a:pt x="68" y="154"/>
                    <a:pt x="80" y="122"/>
                    <a:pt x="82" y="118"/>
                  </a:cubicBezTo>
                  <a:cubicBezTo>
                    <a:pt x="83" y="115"/>
                    <a:pt x="84" y="110"/>
                    <a:pt x="84" y="107"/>
                  </a:cubicBezTo>
                  <a:cubicBezTo>
                    <a:pt x="84" y="90"/>
                    <a:pt x="70" y="77"/>
                    <a:pt x="51" y="77"/>
                  </a:cubicBezTo>
                  <a:cubicBezTo>
                    <a:pt x="16" y="77"/>
                    <a:pt x="0" y="125"/>
                    <a:pt x="0" y="131"/>
                  </a:cubicBezTo>
                  <a:cubicBezTo>
                    <a:pt x="0" y="135"/>
                    <a:pt x="5" y="135"/>
                    <a:pt x="6" y="135"/>
                  </a:cubicBezTo>
                  <a:cubicBezTo>
                    <a:pt x="11" y="135"/>
                    <a:pt x="11" y="133"/>
                    <a:pt x="12" y="130"/>
                  </a:cubicBezTo>
                  <a:cubicBezTo>
                    <a:pt x="21" y="100"/>
                    <a:pt x="37" y="87"/>
                    <a:pt x="50" y="87"/>
                  </a:cubicBezTo>
                  <a:cubicBezTo>
                    <a:pt x="55" y="87"/>
                    <a:pt x="58" y="90"/>
                    <a:pt x="58" y="99"/>
                  </a:cubicBezTo>
                  <a:cubicBezTo>
                    <a:pt x="58" y="107"/>
                    <a:pt x="56"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7"/>
            <p:cNvSpPr>
              <a:spLocks noEditPoints="1"/>
            </p:cNvSpPr>
            <p:nvPr>
              <p:custDataLst>
                <p:tags r:id="rId138"/>
              </p:custDataLst>
            </p:nvPr>
          </p:nvSpPr>
          <p:spPr bwMode="auto">
            <a:xfrm>
              <a:off x="3448050" y="2936875"/>
              <a:ext cx="88900" cy="36513"/>
            </a:xfrm>
            <a:custGeom>
              <a:avLst/>
              <a:gdLst>
                <a:gd name="T0" fmla="*/ 244 w 257"/>
                <a:gd name="T1" fmla="*/ 17 h 94"/>
                <a:gd name="T2" fmla="*/ 257 w 257"/>
                <a:gd name="T3" fmla="*/ 8 h 94"/>
                <a:gd name="T4" fmla="*/ 244 w 257"/>
                <a:gd name="T5" fmla="*/ 0 h 94"/>
                <a:gd name="T6" fmla="*/ 13 w 257"/>
                <a:gd name="T7" fmla="*/ 0 h 94"/>
                <a:gd name="T8" fmla="*/ 0 w 257"/>
                <a:gd name="T9" fmla="*/ 8 h 94"/>
                <a:gd name="T10" fmla="*/ 13 w 257"/>
                <a:gd name="T11" fmla="*/ 17 h 94"/>
                <a:gd name="T12" fmla="*/ 244 w 257"/>
                <a:gd name="T13" fmla="*/ 17 h 94"/>
                <a:gd name="T14" fmla="*/ 244 w 257"/>
                <a:gd name="T15" fmla="*/ 94 h 94"/>
                <a:gd name="T16" fmla="*/ 257 w 257"/>
                <a:gd name="T17" fmla="*/ 85 h 94"/>
                <a:gd name="T18" fmla="*/ 244 w 257"/>
                <a:gd name="T19" fmla="*/ 77 h 94"/>
                <a:gd name="T20" fmla="*/ 13 w 257"/>
                <a:gd name="T21" fmla="*/ 77 h 94"/>
                <a:gd name="T22" fmla="*/ 0 w 257"/>
                <a:gd name="T23" fmla="*/ 85 h 94"/>
                <a:gd name="T24" fmla="*/ 13 w 257"/>
                <a:gd name="T25" fmla="*/ 94 h 94"/>
                <a:gd name="T26" fmla="*/ 244 w 257"/>
                <a:gd name="T2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4">
                  <a:moveTo>
                    <a:pt x="244" y="17"/>
                  </a:moveTo>
                  <a:cubicBezTo>
                    <a:pt x="249" y="17"/>
                    <a:pt x="257" y="17"/>
                    <a:pt x="257" y="8"/>
                  </a:cubicBezTo>
                  <a:cubicBezTo>
                    <a:pt x="257" y="0"/>
                    <a:pt x="248" y="0"/>
                    <a:pt x="244" y="0"/>
                  </a:cubicBezTo>
                  <a:lnTo>
                    <a:pt x="13" y="0"/>
                  </a:lnTo>
                  <a:cubicBezTo>
                    <a:pt x="9" y="0"/>
                    <a:pt x="0" y="0"/>
                    <a:pt x="0" y="8"/>
                  </a:cubicBezTo>
                  <a:cubicBezTo>
                    <a:pt x="0" y="17"/>
                    <a:pt x="8" y="17"/>
                    <a:pt x="13" y="17"/>
                  </a:cubicBezTo>
                  <a:lnTo>
                    <a:pt x="244" y="17"/>
                  </a:lnTo>
                  <a:close/>
                  <a:moveTo>
                    <a:pt x="244" y="94"/>
                  </a:moveTo>
                  <a:cubicBezTo>
                    <a:pt x="248" y="94"/>
                    <a:pt x="257" y="94"/>
                    <a:pt x="257" y="85"/>
                  </a:cubicBezTo>
                  <a:cubicBezTo>
                    <a:pt x="257" y="77"/>
                    <a:pt x="249" y="77"/>
                    <a:pt x="244" y="77"/>
                  </a:cubicBezTo>
                  <a:lnTo>
                    <a:pt x="13" y="77"/>
                  </a:lnTo>
                  <a:cubicBezTo>
                    <a:pt x="8" y="77"/>
                    <a:pt x="0" y="77"/>
                    <a:pt x="0" y="85"/>
                  </a:cubicBezTo>
                  <a:cubicBezTo>
                    <a:pt x="0" y="94"/>
                    <a:pt x="9" y="94"/>
                    <a:pt x="13" y="94"/>
                  </a:cubicBezTo>
                  <a:lnTo>
                    <a:pt x="244" y="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8"/>
            <p:cNvSpPr>
              <a:spLocks/>
            </p:cNvSpPr>
            <p:nvPr>
              <p:custDataLst>
                <p:tags r:id="rId139"/>
              </p:custDataLst>
            </p:nvPr>
          </p:nvSpPr>
          <p:spPr bwMode="auto">
            <a:xfrm>
              <a:off x="3559175" y="2898775"/>
              <a:ext cx="42863" cy="88900"/>
            </a:xfrm>
            <a:custGeom>
              <a:avLst/>
              <a:gdLst>
                <a:gd name="T0" fmla="*/ 78 w 127"/>
                <a:gd name="T1" fmla="*/ 10 h 232"/>
                <a:gd name="T2" fmla="*/ 68 w 127"/>
                <a:gd name="T3" fmla="*/ 0 h 232"/>
                <a:gd name="T4" fmla="*/ 0 w 127"/>
                <a:gd name="T5" fmla="*/ 23 h 232"/>
                <a:gd name="T6" fmla="*/ 0 w 127"/>
                <a:gd name="T7" fmla="*/ 35 h 232"/>
                <a:gd name="T8" fmla="*/ 50 w 127"/>
                <a:gd name="T9" fmla="*/ 26 h 232"/>
                <a:gd name="T10" fmla="*/ 50 w 127"/>
                <a:gd name="T11" fmla="*/ 203 h 232"/>
                <a:gd name="T12" fmla="*/ 15 w 127"/>
                <a:gd name="T13" fmla="*/ 220 h 232"/>
                <a:gd name="T14" fmla="*/ 2 w 127"/>
                <a:gd name="T15" fmla="*/ 220 h 232"/>
                <a:gd name="T16" fmla="*/ 2 w 127"/>
                <a:gd name="T17" fmla="*/ 232 h 232"/>
                <a:gd name="T18" fmla="*/ 64 w 127"/>
                <a:gd name="T19" fmla="*/ 231 h 232"/>
                <a:gd name="T20" fmla="*/ 127 w 127"/>
                <a:gd name="T21" fmla="*/ 232 h 232"/>
                <a:gd name="T22" fmla="*/ 127 w 127"/>
                <a:gd name="T23" fmla="*/ 220 h 232"/>
                <a:gd name="T24" fmla="*/ 113 w 127"/>
                <a:gd name="T25" fmla="*/ 220 h 232"/>
                <a:gd name="T26" fmla="*/ 78 w 127"/>
                <a:gd name="T27" fmla="*/ 203 h 232"/>
                <a:gd name="T28" fmla="*/ 78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8" y="10"/>
                  </a:moveTo>
                  <a:cubicBezTo>
                    <a:pt x="78" y="1"/>
                    <a:pt x="78" y="0"/>
                    <a:pt x="68" y="0"/>
                  </a:cubicBezTo>
                  <a:cubicBezTo>
                    <a:pt x="46" y="22"/>
                    <a:pt x="14" y="23"/>
                    <a:pt x="0" y="23"/>
                  </a:cubicBezTo>
                  <a:lnTo>
                    <a:pt x="0" y="35"/>
                  </a:lnTo>
                  <a:cubicBezTo>
                    <a:pt x="8" y="35"/>
                    <a:pt x="31" y="35"/>
                    <a:pt x="50" y="26"/>
                  </a:cubicBezTo>
                  <a:lnTo>
                    <a:pt x="50" y="203"/>
                  </a:lnTo>
                  <a:cubicBezTo>
                    <a:pt x="50" y="215"/>
                    <a:pt x="50" y="220"/>
                    <a:pt x="15" y="220"/>
                  </a:cubicBezTo>
                  <a:lnTo>
                    <a:pt x="2" y="220"/>
                  </a:lnTo>
                  <a:lnTo>
                    <a:pt x="2" y="232"/>
                  </a:lnTo>
                  <a:cubicBezTo>
                    <a:pt x="8" y="232"/>
                    <a:pt x="51" y="231"/>
                    <a:pt x="64" y="231"/>
                  </a:cubicBezTo>
                  <a:cubicBezTo>
                    <a:pt x="75" y="231"/>
                    <a:pt x="119" y="232"/>
                    <a:pt x="127" y="232"/>
                  </a:cubicBezTo>
                  <a:lnTo>
                    <a:pt x="127" y="220"/>
                  </a:lnTo>
                  <a:lnTo>
                    <a:pt x="113" y="220"/>
                  </a:lnTo>
                  <a:cubicBezTo>
                    <a:pt x="78" y="220"/>
                    <a:pt x="78" y="215"/>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9"/>
            <p:cNvSpPr>
              <a:spLocks/>
            </p:cNvSpPr>
            <p:nvPr>
              <p:custDataLst>
                <p:tags r:id="rId140"/>
              </p:custDataLst>
            </p:nvPr>
          </p:nvSpPr>
          <p:spPr bwMode="auto">
            <a:xfrm>
              <a:off x="3648075" y="2733675"/>
              <a:ext cx="85725" cy="87313"/>
            </a:xfrm>
            <a:custGeom>
              <a:avLst/>
              <a:gdLst>
                <a:gd name="T0" fmla="*/ 152 w 248"/>
                <a:gd name="T1" fmla="*/ 70 h 226"/>
                <a:gd name="T2" fmla="*/ 201 w 248"/>
                <a:gd name="T3" fmla="*/ 11 h 226"/>
                <a:gd name="T4" fmla="*/ 226 w 248"/>
                <a:gd name="T5" fmla="*/ 18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5 w 248"/>
                <a:gd name="T17" fmla="*/ 0 h 226"/>
                <a:gd name="T18" fmla="*/ 15 w 248"/>
                <a:gd name="T19" fmla="*/ 77 h 226"/>
                <a:gd name="T20" fmla="*/ 21 w 248"/>
                <a:gd name="T21" fmla="*/ 82 h 226"/>
                <a:gd name="T22" fmla="*/ 28 w 248"/>
                <a:gd name="T23" fmla="*/ 76 h 226"/>
                <a:gd name="T24" fmla="*/ 94 w 248"/>
                <a:gd name="T25" fmla="*/ 11 h 226"/>
                <a:gd name="T26" fmla="*/ 121 w 248"/>
                <a:gd name="T27" fmla="*/ 44 h 226"/>
                <a:gd name="T28" fmla="*/ 94 w 248"/>
                <a:gd name="T29" fmla="*/ 163 h 226"/>
                <a:gd name="T30" fmla="*/ 47 w 248"/>
                <a:gd name="T31" fmla="*/ 215 h 226"/>
                <a:gd name="T32" fmla="*/ 22 w 248"/>
                <a:gd name="T33" fmla="*/ 209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6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8"/>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5" y="27"/>
                    <a:pt x="149" y="38"/>
                  </a:cubicBezTo>
                  <a:cubicBezTo>
                    <a:pt x="137" y="5"/>
                    <a:pt x="110" y="0"/>
                    <a:pt x="95" y="0"/>
                  </a:cubicBezTo>
                  <a:cubicBezTo>
                    <a:pt x="44" y="0"/>
                    <a:pt x="15" y="64"/>
                    <a:pt x="15" y="77"/>
                  </a:cubicBezTo>
                  <a:cubicBezTo>
                    <a:pt x="15" y="82"/>
                    <a:pt x="20" y="82"/>
                    <a:pt x="21" y="82"/>
                  </a:cubicBezTo>
                  <a:cubicBezTo>
                    <a:pt x="25" y="82"/>
                    <a:pt x="27" y="81"/>
                    <a:pt x="28" y="76"/>
                  </a:cubicBezTo>
                  <a:cubicBezTo>
                    <a:pt x="45" y="24"/>
                    <a:pt x="78" y="11"/>
                    <a:pt x="94" y="11"/>
                  </a:cubicBezTo>
                  <a:cubicBezTo>
                    <a:pt x="104" y="11"/>
                    <a:pt x="121" y="16"/>
                    <a:pt x="121" y="44"/>
                  </a:cubicBezTo>
                  <a:cubicBezTo>
                    <a:pt x="121" y="60"/>
                    <a:pt x="113" y="93"/>
                    <a:pt x="94" y="163"/>
                  </a:cubicBezTo>
                  <a:cubicBezTo>
                    <a:pt x="87" y="194"/>
                    <a:pt x="69" y="215"/>
                    <a:pt x="47" y="215"/>
                  </a:cubicBezTo>
                  <a:cubicBezTo>
                    <a:pt x="44" y="215"/>
                    <a:pt x="33" y="215"/>
                    <a:pt x="22" y="209"/>
                  </a:cubicBezTo>
                  <a:cubicBezTo>
                    <a:pt x="35" y="206"/>
                    <a:pt x="46" y="196"/>
                    <a:pt x="46" y="182"/>
                  </a:cubicBezTo>
                  <a:cubicBezTo>
                    <a:pt x="46" y="168"/>
                    <a:pt x="35" y="164"/>
                    <a:pt x="27" y="164"/>
                  </a:cubicBezTo>
                  <a:cubicBezTo>
                    <a:pt x="12" y="164"/>
                    <a:pt x="0" y="177"/>
                    <a:pt x="0" y="193"/>
                  </a:cubicBezTo>
                  <a:cubicBezTo>
                    <a:pt x="0" y="216"/>
                    <a:pt x="25" y="226"/>
                    <a:pt x="47" y="226"/>
                  </a:cubicBezTo>
                  <a:cubicBezTo>
                    <a:pt x="80" y="226"/>
                    <a:pt x="97" y="191"/>
                    <a:pt x="99" y="188"/>
                  </a:cubicBezTo>
                  <a:cubicBezTo>
                    <a:pt x="105" y="207"/>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4" y="215"/>
                    <a:pt x="126" y="199"/>
                    <a:pt x="126" y="182"/>
                  </a:cubicBezTo>
                  <a:cubicBezTo>
                    <a:pt x="126" y="171"/>
                    <a:pt x="129"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0"/>
            <p:cNvSpPr>
              <a:spLocks noEditPoints="1"/>
            </p:cNvSpPr>
            <p:nvPr>
              <p:custDataLst>
                <p:tags r:id="rId141"/>
              </p:custDataLst>
            </p:nvPr>
          </p:nvSpPr>
          <p:spPr bwMode="auto">
            <a:xfrm>
              <a:off x="3746500" y="2759075"/>
              <a:ext cx="36513" cy="90488"/>
            </a:xfrm>
            <a:custGeom>
              <a:avLst/>
              <a:gdLst>
                <a:gd name="T0" fmla="*/ 97 w 106"/>
                <a:gd name="T1" fmla="*/ 13 h 235"/>
                <a:gd name="T2" fmla="*/ 83 w 106"/>
                <a:gd name="T3" fmla="*/ 0 h 235"/>
                <a:gd name="T4" fmla="*/ 64 w 106"/>
                <a:gd name="T5" fmla="*/ 19 h 235"/>
                <a:gd name="T6" fmla="*/ 77 w 106"/>
                <a:gd name="T7" fmla="*/ 33 h 235"/>
                <a:gd name="T8" fmla="*/ 97 w 106"/>
                <a:gd name="T9" fmla="*/ 13 h 235"/>
                <a:gd name="T10" fmla="*/ 26 w 106"/>
                <a:gd name="T11" fmla="*/ 191 h 235"/>
                <a:gd name="T12" fmla="*/ 23 w 106"/>
                <a:gd name="T13" fmla="*/ 205 h 235"/>
                <a:gd name="T14" fmla="*/ 56 w 106"/>
                <a:gd name="T15" fmla="*/ 235 h 235"/>
                <a:gd name="T16" fmla="*/ 106 w 106"/>
                <a:gd name="T17" fmla="*/ 182 h 235"/>
                <a:gd name="T18" fmla="*/ 100 w 106"/>
                <a:gd name="T19" fmla="*/ 177 h 235"/>
                <a:gd name="T20" fmla="*/ 94 w 106"/>
                <a:gd name="T21" fmla="*/ 183 h 235"/>
                <a:gd name="T22" fmla="*/ 57 w 106"/>
                <a:gd name="T23" fmla="*/ 225 h 235"/>
                <a:gd name="T24" fmla="*/ 48 w 106"/>
                <a:gd name="T25" fmla="*/ 213 h 235"/>
                <a:gd name="T26" fmla="*/ 54 w 106"/>
                <a:gd name="T27" fmla="*/ 191 h 235"/>
                <a:gd name="T28" fmla="*/ 65 w 106"/>
                <a:gd name="T29" fmla="*/ 163 h 235"/>
                <a:gd name="T30" fmla="*/ 82 w 106"/>
                <a:gd name="T31" fmla="*/ 118 h 235"/>
                <a:gd name="T32" fmla="*/ 84 w 106"/>
                <a:gd name="T33" fmla="*/ 107 h 235"/>
                <a:gd name="T34" fmla="*/ 51 w 106"/>
                <a:gd name="T35" fmla="*/ 78 h 235"/>
                <a:gd name="T36" fmla="*/ 0 w 106"/>
                <a:gd name="T37" fmla="*/ 131 h 235"/>
                <a:gd name="T38" fmla="*/ 6 w 106"/>
                <a:gd name="T39" fmla="*/ 136 h 235"/>
                <a:gd name="T40" fmla="*/ 13 w 106"/>
                <a:gd name="T41" fmla="*/ 130 h 235"/>
                <a:gd name="T42" fmla="*/ 50 w 106"/>
                <a:gd name="T43" fmla="*/ 87 h 235"/>
                <a:gd name="T44" fmla="*/ 59 w 106"/>
                <a:gd name="T45" fmla="*/ 100 h 235"/>
                <a:gd name="T46" fmla="*/ 48 w 106"/>
                <a:gd name="T47" fmla="*/ 134 h 235"/>
                <a:gd name="T48" fmla="*/ 26 w 106"/>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3"/>
                  </a:moveTo>
                  <a:cubicBezTo>
                    <a:pt x="97" y="8"/>
                    <a:pt x="93" y="0"/>
                    <a:pt x="83" y="0"/>
                  </a:cubicBezTo>
                  <a:cubicBezTo>
                    <a:pt x="74" y="0"/>
                    <a:pt x="64" y="9"/>
                    <a:pt x="64" y="19"/>
                  </a:cubicBezTo>
                  <a:cubicBezTo>
                    <a:pt x="64" y="25"/>
                    <a:pt x="68" y="33"/>
                    <a:pt x="77" y="33"/>
                  </a:cubicBezTo>
                  <a:cubicBezTo>
                    <a:pt x="88" y="33"/>
                    <a:pt x="97" y="23"/>
                    <a:pt x="97" y="13"/>
                  </a:cubicBezTo>
                  <a:close/>
                  <a:moveTo>
                    <a:pt x="26" y="191"/>
                  </a:moveTo>
                  <a:cubicBezTo>
                    <a:pt x="24" y="195"/>
                    <a:pt x="23" y="199"/>
                    <a:pt x="23" y="205"/>
                  </a:cubicBezTo>
                  <a:cubicBezTo>
                    <a:pt x="23" y="222"/>
                    <a:pt x="37" y="235"/>
                    <a:pt x="56" y="235"/>
                  </a:cubicBezTo>
                  <a:cubicBezTo>
                    <a:pt x="91" y="235"/>
                    <a:pt x="106" y="187"/>
                    <a:pt x="106" y="182"/>
                  </a:cubicBezTo>
                  <a:cubicBezTo>
                    <a:pt x="106" y="177"/>
                    <a:pt x="102" y="177"/>
                    <a:pt x="100" y="177"/>
                  </a:cubicBezTo>
                  <a:cubicBezTo>
                    <a:pt x="96" y="177"/>
                    <a:pt x="95" y="179"/>
                    <a:pt x="94" y="183"/>
                  </a:cubicBezTo>
                  <a:cubicBezTo>
                    <a:pt x="86" y="211"/>
                    <a:pt x="70" y="225"/>
                    <a:pt x="57" y="225"/>
                  </a:cubicBezTo>
                  <a:cubicBezTo>
                    <a:pt x="50" y="225"/>
                    <a:pt x="48" y="221"/>
                    <a:pt x="48" y="213"/>
                  </a:cubicBezTo>
                  <a:cubicBezTo>
                    <a:pt x="48" y="205"/>
                    <a:pt x="51" y="198"/>
                    <a:pt x="54" y="191"/>
                  </a:cubicBezTo>
                  <a:cubicBezTo>
                    <a:pt x="57" y="181"/>
                    <a:pt x="61" y="172"/>
                    <a:pt x="65" y="163"/>
                  </a:cubicBezTo>
                  <a:cubicBezTo>
                    <a:pt x="68" y="154"/>
                    <a:pt x="81" y="123"/>
                    <a:pt x="82" y="118"/>
                  </a:cubicBezTo>
                  <a:cubicBezTo>
                    <a:pt x="83" y="115"/>
                    <a:pt x="84" y="111"/>
                    <a:pt x="84" y="107"/>
                  </a:cubicBezTo>
                  <a:cubicBezTo>
                    <a:pt x="84" y="91"/>
                    <a:pt x="70" y="78"/>
                    <a:pt x="51" y="78"/>
                  </a:cubicBezTo>
                  <a:cubicBezTo>
                    <a:pt x="16" y="78"/>
                    <a:pt x="0" y="125"/>
                    <a:pt x="0" y="131"/>
                  </a:cubicBezTo>
                  <a:cubicBezTo>
                    <a:pt x="0" y="136"/>
                    <a:pt x="5" y="136"/>
                    <a:pt x="6" y="136"/>
                  </a:cubicBezTo>
                  <a:cubicBezTo>
                    <a:pt x="11" y="136"/>
                    <a:pt x="12" y="134"/>
                    <a:pt x="13" y="130"/>
                  </a:cubicBezTo>
                  <a:cubicBezTo>
                    <a:pt x="22" y="100"/>
                    <a:pt x="37" y="87"/>
                    <a:pt x="50" y="87"/>
                  </a:cubicBezTo>
                  <a:cubicBezTo>
                    <a:pt x="56" y="87"/>
                    <a:pt x="59" y="90"/>
                    <a:pt x="59" y="100"/>
                  </a:cubicBezTo>
                  <a:cubicBezTo>
                    <a:pt x="59" y="108"/>
                    <a:pt x="57" y="113"/>
                    <a:pt x="48" y="134"/>
                  </a:cubicBezTo>
                  <a:lnTo>
                    <a:pt x="26"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1"/>
            <p:cNvSpPr>
              <a:spLocks/>
            </p:cNvSpPr>
            <p:nvPr>
              <p:custDataLst>
                <p:tags r:id="rId142"/>
              </p:custDataLst>
            </p:nvPr>
          </p:nvSpPr>
          <p:spPr bwMode="auto">
            <a:xfrm>
              <a:off x="3805237" y="2540000"/>
              <a:ext cx="84138" cy="461963"/>
            </a:xfrm>
            <a:custGeom>
              <a:avLst/>
              <a:gdLst>
                <a:gd name="T0" fmla="*/ 246 w 246"/>
                <a:gd name="T1" fmla="*/ 599 h 1197"/>
                <a:gd name="T2" fmla="*/ 74 w 246"/>
                <a:gd name="T3" fmla="*/ 56 h 1197"/>
                <a:gd name="T4" fmla="*/ 25 w 246"/>
                <a:gd name="T5" fmla="*/ 6 h 1197"/>
                <a:gd name="T6" fmla="*/ 11 w 246"/>
                <a:gd name="T7" fmla="*/ 0 h 1197"/>
                <a:gd name="T8" fmla="*/ 0 w 246"/>
                <a:gd name="T9" fmla="*/ 5 h 1197"/>
                <a:gd name="T10" fmla="*/ 3 w 246"/>
                <a:gd name="T11" fmla="*/ 10 h 1197"/>
                <a:gd name="T12" fmla="*/ 88 w 246"/>
                <a:gd name="T13" fmla="*/ 115 h 1197"/>
                <a:gd name="T14" fmla="*/ 204 w 246"/>
                <a:gd name="T15" fmla="*/ 598 h 1197"/>
                <a:gd name="T16" fmla="*/ 104 w 246"/>
                <a:gd name="T17" fmla="*/ 1054 h 1197"/>
                <a:gd name="T18" fmla="*/ 2 w 246"/>
                <a:gd name="T19" fmla="*/ 1187 h 1197"/>
                <a:gd name="T20" fmla="*/ 0 w 246"/>
                <a:gd name="T21" fmla="*/ 1192 h 1197"/>
                <a:gd name="T22" fmla="*/ 11 w 246"/>
                <a:gd name="T23" fmla="*/ 1197 h 1197"/>
                <a:gd name="T24" fmla="*/ 26 w 246"/>
                <a:gd name="T25" fmla="*/ 1189 h 1197"/>
                <a:gd name="T26" fmla="*/ 246 w 246"/>
                <a:gd name="T27" fmla="*/ 599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1197">
                  <a:moveTo>
                    <a:pt x="246" y="599"/>
                  </a:moveTo>
                  <a:cubicBezTo>
                    <a:pt x="246" y="403"/>
                    <a:pt x="201" y="205"/>
                    <a:pt x="74" y="56"/>
                  </a:cubicBezTo>
                  <a:cubicBezTo>
                    <a:pt x="64" y="44"/>
                    <a:pt x="45" y="24"/>
                    <a:pt x="25" y="6"/>
                  </a:cubicBezTo>
                  <a:cubicBezTo>
                    <a:pt x="19" y="0"/>
                    <a:pt x="18" y="0"/>
                    <a:pt x="11" y="0"/>
                  </a:cubicBezTo>
                  <a:cubicBezTo>
                    <a:pt x="5" y="0"/>
                    <a:pt x="0" y="0"/>
                    <a:pt x="0" y="5"/>
                  </a:cubicBezTo>
                  <a:cubicBezTo>
                    <a:pt x="0" y="7"/>
                    <a:pt x="2" y="9"/>
                    <a:pt x="3" y="10"/>
                  </a:cubicBezTo>
                  <a:cubicBezTo>
                    <a:pt x="21" y="28"/>
                    <a:pt x="54" y="61"/>
                    <a:pt x="88" y="115"/>
                  </a:cubicBezTo>
                  <a:cubicBezTo>
                    <a:pt x="168" y="244"/>
                    <a:pt x="204" y="406"/>
                    <a:pt x="204" y="598"/>
                  </a:cubicBezTo>
                  <a:cubicBezTo>
                    <a:pt x="204" y="732"/>
                    <a:pt x="186" y="905"/>
                    <a:pt x="104" y="1054"/>
                  </a:cubicBezTo>
                  <a:cubicBezTo>
                    <a:pt x="65" y="1125"/>
                    <a:pt x="23" y="1166"/>
                    <a:pt x="2" y="1187"/>
                  </a:cubicBezTo>
                  <a:cubicBezTo>
                    <a:pt x="1" y="1189"/>
                    <a:pt x="0" y="1190"/>
                    <a:pt x="0" y="1192"/>
                  </a:cubicBezTo>
                  <a:cubicBezTo>
                    <a:pt x="0" y="1197"/>
                    <a:pt x="5" y="1197"/>
                    <a:pt x="11" y="1197"/>
                  </a:cubicBezTo>
                  <a:cubicBezTo>
                    <a:pt x="18" y="1197"/>
                    <a:pt x="19" y="1197"/>
                    <a:pt x="26" y="1189"/>
                  </a:cubicBezTo>
                  <a:cubicBezTo>
                    <a:pt x="193" y="1037"/>
                    <a:pt x="246" y="809"/>
                    <a:pt x="246" y="59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2"/>
            <p:cNvSpPr>
              <a:spLocks/>
            </p:cNvSpPr>
            <p:nvPr>
              <p:custDataLst>
                <p:tags r:id="rId143"/>
              </p:custDataLst>
            </p:nvPr>
          </p:nvSpPr>
          <p:spPr bwMode="auto">
            <a:xfrm>
              <a:off x="3973512" y="2706688"/>
              <a:ext cx="114300" cy="128588"/>
            </a:xfrm>
            <a:custGeom>
              <a:avLst/>
              <a:gdLst>
                <a:gd name="T0" fmla="*/ 176 w 332"/>
                <a:gd name="T1" fmla="*/ 176 h 332"/>
                <a:gd name="T2" fmla="*/ 315 w 332"/>
                <a:gd name="T3" fmla="*/ 176 h 332"/>
                <a:gd name="T4" fmla="*/ 332 w 332"/>
                <a:gd name="T5" fmla="*/ 166 h 332"/>
                <a:gd name="T6" fmla="*/ 315 w 332"/>
                <a:gd name="T7" fmla="*/ 156 h 332"/>
                <a:gd name="T8" fmla="*/ 176 w 332"/>
                <a:gd name="T9" fmla="*/ 156 h 332"/>
                <a:gd name="T10" fmla="*/ 176 w 332"/>
                <a:gd name="T11" fmla="*/ 16 h 332"/>
                <a:gd name="T12" fmla="*/ 166 w 332"/>
                <a:gd name="T13" fmla="*/ 0 h 332"/>
                <a:gd name="T14" fmla="*/ 156 w 332"/>
                <a:gd name="T15" fmla="*/ 16 h 332"/>
                <a:gd name="T16" fmla="*/ 156 w 332"/>
                <a:gd name="T17" fmla="*/ 156 h 332"/>
                <a:gd name="T18" fmla="*/ 17 w 332"/>
                <a:gd name="T19" fmla="*/ 156 h 332"/>
                <a:gd name="T20" fmla="*/ 0 w 332"/>
                <a:gd name="T21" fmla="*/ 166 h 332"/>
                <a:gd name="T22" fmla="*/ 17 w 332"/>
                <a:gd name="T23" fmla="*/ 176 h 332"/>
                <a:gd name="T24" fmla="*/ 156 w 332"/>
                <a:gd name="T25" fmla="*/ 176 h 332"/>
                <a:gd name="T26" fmla="*/ 156 w 332"/>
                <a:gd name="T27" fmla="*/ 315 h 332"/>
                <a:gd name="T28" fmla="*/ 166 w 332"/>
                <a:gd name="T29" fmla="*/ 332 h 332"/>
                <a:gd name="T30" fmla="*/ 176 w 332"/>
                <a:gd name="T31" fmla="*/ 315 h 332"/>
                <a:gd name="T32" fmla="*/ 176 w 332"/>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32">
                  <a:moveTo>
                    <a:pt x="176" y="176"/>
                  </a:moveTo>
                  <a:lnTo>
                    <a:pt x="315" y="176"/>
                  </a:lnTo>
                  <a:cubicBezTo>
                    <a:pt x="322" y="176"/>
                    <a:pt x="332" y="176"/>
                    <a:pt x="332" y="166"/>
                  </a:cubicBezTo>
                  <a:cubicBezTo>
                    <a:pt x="332" y="156"/>
                    <a:pt x="322" y="156"/>
                    <a:pt x="315" y="156"/>
                  </a:cubicBezTo>
                  <a:lnTo>
                    <a:pt x="176" y="156"/>
                  </a:lnTo>
                  <a:lnTo>
                    <a:pt x="176" y="16"/>
                  </a:lnTo>
                  <a:cubicBezTo>
                    <a:pt x="176" y="9"/>
                    <a:pt x="176" y="0"/>
                    <a:pt x="166" y="0"/>
                  </a:cubicBezTo>
                  <a:cubicBezTo>
                    <a:pt x="156" y="0"/>
                    <a:pt x="156" y="9"/>
                    <a:pt x="156" y="16"/>
                  </a:cubicBezTo>
                  <a:lnTo>
                    <a:pt x="156" y="156"/>
                  </a:lnTo>
                  <a:lnTo>
                    <a:pt x="17" y="156"/>
                  </a:lnTo>
                  <a:cubicBezTo>
                    <a:pt x="10" y="156"/>
                    <a:pt x="0" y="156"/>
                    <a:pt x="0" y="166"/>
                  </a:cubicBezTo>
                  <a:cubicBezTo>
                    <a:pt x="0" y="176"/>
                    <a:pt x="10" y="176"/>
                    <a:pt x="17" y="176"/>
                  </a:cubicBezTo>
                  <a:lnTo>
                    <a:pt x="156" y="176"/>
                  </a:lnTo>
                  <a:lnTo>
                    <a:pt x="156" y="315"/>
                  </a:lnTo>
                  <a:cubicBezTo>
                    <a:pt x="156" y="322"/>
                    <a:pt x="156" y="332"/>
                    <a:pt x="166" y="332"/>
                  </a:cubicBezTo>
                  <a:cubicBezTo>
                    <a:pt x="176" y="332"/>
                    <a:pt x="176" y="322"/>
                    <a:pt x="176" y="315"/>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3"/>
            <p:cNvSpPr>
              <a:spLocks noEditPoints="1"/>
            </p:cNvSpPr>
            <p:nvPr>
              <p:custDataLst>
                <p:tags r:id="rId144"/>
              </p:custDataLst>
            </p:nvPr>
          </p:nvSpPr>
          <p:spPr bwMode="auto">
            <a:xfrm>
              <a:off x="4144962" y="2684463"/>
              <a:ext cx="63500" cy="136525"/>
            </a:xfrm>
            <a:custGeom>
              <a:avLst/>
              <a:gdLst>
                <a:gd name="T0" fmla="*/ 96 w 183"/>
                <a:gd name="T1" fmla="*/ 6 h 352"/>
                <a:gd name="T2" fmla="*/ 89 w 183"/>
                <a:gd name="T3" fmla="*/ 0 h 352"/>
                <a:gd name="T4" fmla="*/ 28 w 183"/>
                <a:gd name="T5" fmla="*/ 5 h 352"/>
                <a:gd name="T6" fmla="*/ 19 w 183"/>
                <a:gd name="T7" fmla="*/ 15 h 352"/>
                <a:gd name="T8" fmla="*/ 31 w 183"/>
                <a:gd name="T9" fmla="*/ 21 h 352"/>
                <a:gd name="T10" fmla="*/ 56 w 183"/>
                <a:gd name="T11" fmla="*/ 30 h 352"/>
                <a:gd name="T12" fmla="*/ 49 w 183"/>
                <a:gd name="T13" fmla="*/ 61 h 352"/>
                <a:gd name="T14" fmla="*/ 8 w 183"/>
                <a:gd name="T15" fmla="*/ 223 h 352"/>
                <a:gd name="T16" fmla="*/ 0 w 183"/>
                <a:gd name="T17" fmla="*/ 274 h 352"/>
                <a:gd name="T18" fmla="*/ 63 w 183"/>
                <a:gd name="T19" fmla="*/ 352 h 352"/>
                <a:gd name="T20" fmla="*/ 183 w 183"/>
                <a:gd name="T21" fmla="*/ 206 h 352"/>
                <a:gd name="T22" fmla="*/ 117 w 183"/>
                <a:gd name="T23" fmla="*/ 126 h 352"/>
                <a:gd name="T24" fmla="*/ 59 w 183"/>
                <a:gd name="T25" fmla="*/ 156 h 352"/>
                <a:gd name="T26" fmla="*/ 96 w 183"/>
                <a:gd name="T27" fmla="*/ 6 h 352"/>
                <a:gd name="T28" fmla="*/ 49 w 183"/>
                <a:gd name="T29" fmla="*/ 194 h 352"/>
                <a:gd name="T30" fmla="*/ 56 w 183"/>
                <a:gd name="T31" fmla="*/ 177 h 352"/>
                <a:gd name="T32" fmla="*/ 116 w 183"/>
                <a:gd name="T33" fmla="*/ 137 h 352"/>
                <a:gd name="T34" fmla="*/ 148 w 183"/>
                <a:gd name="T35" fmla="*/ 184 h 352"/>
                <a:gd name="T36" fmla="*/ 122 w 183"/>
                <a:gd name="T37" fmla="*/ 290 h 352"/>
                <a:gd name="T38" fmla="*/ 63 w 183"/>
                <a:gd name="T39" fmla="*/ 341 h 352"/>
                <a:gd name="T40" fmla="*/ 30 w 183"/>
                <a:gd name="T41" fmla="*/ 291 h 352"/>
                <a:gd name="T42" fmla="*/ 38 w 183"/>
                <a:gd name="T43" fmla="*/ 240 h 352"/>
                <a:gd name="T44" fmla="*/ 49 w 183"/>
                <a:gd name="T45"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52">
                  <a:moveTo>
                    <a:pt x="96" y="6"/>
                  </a:moveTo>
                  <a:cubicBezTo>
                    <a:pt x="96" y="5"/>
                    <a:pt x="96" y="0"/>
                    <a:pt x="89" y="0"/>
                  </a:cubicBezTo>
                  <a:cubicBezTo>
                    <a:pt x="78" y="0"/>
                    <a:pt x="41" y="4"/>
                    <a:pt x="28" y="5"/>
                  </a:cubicBezTo>
                  <a:cubicBezTo>
                    <a:pt x="24" y="6"/>
                    <a:pt x="19" y="6"/>
                    <a:pt x="19" y="15"/>
                  </a:cubicBezTo>
                  <a:cubicBezTo>
                    <a:pt x="19" y="21"/>
                    <a:pt x="23" y="21"/>
                    <a:pt x="31" y="21"/>
                  </a:cubicBezTo>
                  <a:cubicBezTo>
                    <a:pt x="55" y="21"/>
                    <a:pt x="56" y="25"/>
                    <a:pt x="56" y="30"/>
                  </a:cubicBezTo>
                  <a:cubicBezTo>
                    <a:pt x="56" y="33"/>
                    <a:pt x="51" y="50"/>
                    <a:pt x="49" y="61"/>
                  </a:cubicBezTo>
                  <a:lnTo>
                    <a:pt x="8" y="223"/>
                  </a:lnTo>
                  <a:cubicBezTo>
                    <a:pt x="2" y="248"/>
                    <a:pt x="0" y="256"/>
                    <a:pt x="0" y="274"/>
                  </a:cubicBezTo>
                  <a:cubicBezTo>
                    <a:pt x="0" y="321"/>
                    <a:pt x="26" y="352"/>
                    <a:pt x="63" y="352"/>
                  </a:cubicBezTo>
                  <a:cubicBezTo>
                    <a:pt x="122" y="352"/>
                    <a:pt x="183" y="278"/>
                    <a:pt x="183" y="206"/>
                  </a:cubicBezTo>
                  <a:cubicBezTo>
                    <a:pt x="183" y="161"/>
                    <a:pt x="157" y="126"/>
                    <a:pt x="117" y="126"/>
                  </a:cubicBezTo>
                  <a:cubicBezTo>
                    <a:pt x="94" y="126"/>
                    <a:pt x="74" y="141"/>
                    <a:pt x="59" y="156"/>
                  </a:cubicBezTo>
                  <a:lnTo>
                    <a:pt x="96" y="6"/>
                  </a:lnTo>
                  <a:close/>
                  <a:moveTo>
                    <a:pt x="49" y="194"/>
                  </a:moveTo>
                  <a:cubicBezTo>
                    <a:pt x="52" y="183"/>
                    <a:pt x="52" y="182"/>
                    <a:pt x="56" y="177"/>
                  </a:cubicBezTo>
                  <a:cubicBezTo>
                    <a:pt x="81" y="145"/>
                    <a:pt x="103" y="137"/>
                    <a:pt x="116" y="137"/>
                  </a:cubicBezTo>
                  <a:cubicBezTo>
                    <a:pt x="134" y="137"/>
                    <a:pt x="148" y="152"/>
                    <a:pt x="148" y="184"/>
                  </a:cubicBezTo>
                  <a:cubicBezTo>
                    <a:pt x="148" y="213"/>
                    <a:pt x="131" y="271"/>
                    <a:pt x="122" y="290"/>
                  </a:cubicBezTo>
                  <a:cubicBezTo>
                    <a:pt x="106" y="323"/>
                    <a:pt x="83" y="341"/>
                    <a:pt x="63" y="341"/>
                  </a:cubicBezTo>
                  <a:cubicBezTo>
                    <a:pt x="46" y="341"/>
                    <a:pt x="30" y="328"/>
                    <a:pt x="30" y="291"/>
                  </a:cubicBezTo>
                  <a:cubicBezTo>
                    <a:pt x="30" y="281"/>
                    <a:pt x="30" y="272"/>
                    <a:pt x="38" y="240"/>
                  </a:cubicBezTo>
                  <a:lnTo>
                    <a:pt x="49" y="1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6" name="Group 205" descr="\documentclass{article}&#10;\usepackage{amsmath}&#10;\pagestyle{empty}&#10;\begin{document}&#10;\begin{math}&#10;y_{\rm rms} = a \cdot x_{\rm rms} = a \cdot \sqrt{ \frac{1}{N-1} \left\{ \left( \sum\limits_{i=1}^N x_i^2 \right) - \frac{1}{N} \left( \sum\limits_{i=1}^N x_i \right)^2 \right\}}&#10;\end{math}&#10;\end{document}" title="IguanaTex Vector Display"/>
          <p:cNvGrpSpPr>
            <a:grpSpLocks noChangeAspect="1"/>
          </p:cNvGrpSpPr>
          <p:nvPr>
            <p:custDataLst>
              <p:tags r:id="rId4"/>
            </p:custDataLst>
          </p:nvPr>
        </p:nvGrpSpPr>
        <p:grpSpPr>
          <a:xfrm>
            <a:off x="3740149" y="2598737"/>
            <a:ext cx="4108451" cy="677863"/>
            <a:chOff x="2541587" y="2540000"/>
            <a:chExt cx="4108451" cy="677863"/>
          </a:xfrm>
        </p:grpSpPr>
        <p:sp>
          <p:nvSpPr>
            <p:cNvPr id="155" name="Freeform 140"/>
            <p:cNvSpPr>
              <a:spLocks/>
            </p:cNvSpPr>
            <p:nvPr>
              <p:custDataLst>
                <p:tags r:id="rId76"/>
              </p:custDataLst>
            </p:nvPr>
          </p:nvSpPr>
          <p:spPr bwMode="auto">
            <a:xfrm>
              <a:off x="2541587" y="2851150"/>
              <a:ext cx="77788" cy="122238"/>
            </a:xfrm>
            <a:custGeom>
              <a:avLst/>
              <a:gdLst>
                <a:gd name="T0" fmla="*/ 227 w 229"/>
                <a:gd name="T1" fmla="*/ 30 h 323"/>
                <a:gd name="T2" fmla="*/ 229 w 229"/>
                <a:gd name="T3" fmla="*/ 19 h 323"/>
                <a:gd name="T4" fmla="*/ 215 w 229"/>
                <a:gd name="T5" fmla="*/ 6 h 323"/>
                <a:gd name="T6" fmla="*/ 198 w 229"/>
                <a:gd name="T7" fmla="*/ 16 h 323"/>
                <a:gd name="T8" fmla="*/ 191 w 229"/>
                <a:gd name="T9" fmla="*/ 43 h 323"/>
                <a:gd name="T10" fmla="*/ 181 w 229"/>
                <a:gd name="T11" fmla="*/ 83 h 323"/>
                <a:gd name="T12" fmla="*/ 158 w 229"/>
                <a:gd name="T13" fmla="*/ 173 h 323"/>
                <a:gd name="T14" fmla="*/ 102 w 229"/>
                <a:gd name="T15" fmla="*/ 215 h 323"/>
                <a:gd name="T16" fmla="*/ 71 w 229"/>
                <a:gd name="T17" fmla="*/ 175 h 323"/>
                <a:gd name="T18" fmla="*/ 96 w 229"/>
                <a:gd name="T19" fmla="*/ 77 h 323"/>
                <a:gd name="T20" fmla="*/ 106 w 229"/>
                <a:gd name="T21" fmla="*/ 41 h 323"/>
                <a:gd name="T22" fmla="*/ 65 w 229"/>
                <a:gd name="T23" fmla="*/ 0 h 323"/>
                <a:gd name="T24" fmla="*/ 0 w 229"/>
                <a:gd name="T25" fmla="*/ 77 h 323"/>
                <a:gd name="T26" fmla="*/ 6 w 229"/>
                <a:gd name="T27" fmla="*/ 82 h 323"/>
                <a:gd name="T28" fmla="*/ 14 w 229"/>
                <a:gd name="T29" fmla="*/ 73 h 323"/>
                <a:gd name="T30" fmla="*/ 64 w 229"/>
                <a:gd name="T31" fmla="*/ 11 h 323"/>
                <a:gd name="T32" fmla="*/ 76 w 229"/>
                <a:gd name="T33" fmla="*/ 27 h 323"/>
                <a:gd name="T34" fmla="*/ 68 w 229"/>
                <a:gd name="T35" fmla="*/ 62 h 323"/>
                <a:gd name="T36" fmla="*/ 39 w 229"/>
                <a:gd name="T37" fmla="*/ 167 h 323"/>
                <a:gd name="T38" fmla="*/ 100 w 229"/>
                <a:gd name="T39" fmla="*/ 226 h 323"/>
                <a:gd name="T40" fmla="*/ 150 w 229"/>
                <a:gd name="T41" fmla="*/ 203 h 323"/>
                <a:gd name="T42" fmla="*/ 118 w 229"/>
                <a:gd name="T43" fmla="*/ 280 h 323"/>
                <a:gd name="T44" fmla="*/ 63 w 229"/>
                <a:gd name="T45" fmla="*/ 312 h 323"/>
                <a:gd name="T46" fmla="*/ 25 w 229"/>
                <a:gd name="T47" fmla="*/ 291 h 323"/>
                <a:gd name="T48" fmla="*/ 46 w 229"/>
                <a:gd name="T49" fmla="*/ 285 h 323"/>
                <a:gd name="T50" fmla="*/ 56 w 229"/>
                <a:gd name="T51" fmla="*/ 264 h 323"/>
                <a:gd name="T52" fmla="*/ 38 w 229"/>
                <a:gd name="T53" fmla="*/ 247 h 323"/>
                <a:gd name="T54" fmla="*/ 10 w 229"/>
                <a:gd name="T55" fmla="*/ 279 h 323"/>
                <a:gd name="T56" fmla="*/ 63 w 229"/>
                <a:gd name="T57" fmla="*/ 323 h 323"/>
                <a:gd name="T58" fmla="*/ 180 w 229"/>
                <a:gd name="T59" fmla="*/ 221 h 323"/>
                <a:gd name="T60" fmla="*/ 227 w 229"/>
                <a:gd name="T61" fmla="*/ 3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323">
                  <a:moveTo>
                    <a:pt x="227" y="30"/>
                  </a:moveTo>
                  <a:cubicBezTo>
                    <a:pt x="229" y="23"/>
                    <a:pt x="229" y="22"/>
                    <a:pt x="229" y="19"/>
                  </a:cubicBezTo>
                  <a:cubicBezTo>
                    <a:pt x="229" y="10"/>
                    <a:pt x="222" y="6"/>
                    <a:pt x="215" y="6"/>
                  </a:cubicBezTo>
                  <a:cubicBezTo>
                    <a:pt x="210" y="6"/>
                    <a:pt x="202" y="9"/>
                    <a:pt x="198" y="16"/>
                  </a:cubicBezTo>
                  <a:cubicBezTo>
                    <a:pt x="197" y="18"/>
                    <a:pt x="193" y="34"/>
                    <a:pt x="191" y="43"/>
                  </a:cubicBezTo>
                  <a:cubicBezTo>
                    <a:pt x="187" y="56"/>
                    <a:pt x="184" y="69"/>
                    <a:pt x="181" y="83"/>
                  </a:cubicBezTo>
                  <a:lnTo>
                    <a:pt x="158" y="173"/>
                  </a:lnTo>
                  <a:cubicBezTo>
                    <a:pt x="156" y="180"/>
                    <a:pt x="135" y="215"/>
                    <a:pt x="102" y="215"/>
                  </a:cubicBezTo>
                  <a:cubicBezTo>
                    <a:pt x="76" y="215"/>
                    <a:pt x="71" y="193"/>
                    <a:pt x="71" y="175"/>
                  </a:cubicBezTo>
                  <a:cubicBezTo>
                    <a:pt x="71" y="152"/>
                    <a:pt x="79" y="121"/>
                    <a:pt x="96" y="77"/>
                  </a:cubicBezTo>
                  <a:cubicBezTo>
                    <a:pt x="104" y="56"/>
                    <a:pt x="106" y="51"/>
                    <a:pt x="106" y="41"/>
                  </a:cubicBezTo>
                  <a:cubicBezTo>
                    <a:pt x="106" y="18"/>
                    <a:pt x="90" y="0"/>
                    <a:pt x="65" y="0"/>
                  </a:cubicBezTo>
                  <a:cubicBezTo>
                    <a:pt x="18" y="0"/>
                    <a:pt x="0" y="72"/>
                    <a:pt x="0" y="77"/>
                  </a:cubicBezTo>
                  <a:cubicBezTo>
                    <a:pt x="0" y="82"/>
                    <a:pt x="5" y="82"/>
                    <a:pt x="6" y="82"/>
                  </a:cubicBezTo>
                  <a:cubicBezTo>
                    <a:pt x="11" y="82"/>
                    <a:pt x="11" y="81"/>
                    <a:pt x="14" y="73"/>
                  </a:cubicBezTo>
                  <a:cubicBezTo>
                    <a:pt x="27" y="26"/>
                    <a:pt x="47" y="11"/>
                    <a:pt x="64" y="11"/>
                  </a:cubicBezTo>
                  <a:cubicBezTo>
                    <a:pt x="68" y="11"/>
                    <a:pt x="76" y="11"/>
                    <a:pt x="76" y="27"/>
                  </a:cubicBezTo>
                  <a:cubicBezTo>
                    <a:pt x="76" y="39"/>
                    <a:pt x="71" y="52"/>
                    <a:pt x="68" y="62"/>
                  </a:cubicBezTo>
                  <a:cubicBezTo>
                    <a:pt x="48" y="115"/>
                    <a:pt x="39" y="143"/>
                    <a:pt x="39" y="167"/>
                  </a:cubicBezTo>
                  <a:cubicBezTo>
                    <a:pt x="39" y="211"/>
                    <a:pt x="70" y="226"/>
                    <a:pt x="100" y="226"/>
                  </a:cubicBezTo>
                  <a:cubicBezTo>
                    <a:pt x="119" y="226"/>
                    <a:pt x="136" y="217"/>
                    <a:pt x="150" y="203"/>
                  </a:cubicBezTo>
                  <a:cubicBezTo>
                    <a:pt x="144" y="229"/>
                    <a:pt x="138" y="254"/>
                    <a:pt x="118" y="280"/>
                  </a:cubicBezTo>
                  <a:cubicBezTo>
                    <a:pt x="105" y="297"/>
                    <a:pt x="86" y="312"/>
                    <a:pt x="63" y="312"/>
                  </a:cubicBezTo>
                  <a:cubicBezTo>
                    <a:pt x="56" y="312"/>
                    <a:pt x="33" y="310"/>
                    <a:pt x="25" y="291"/>
                  </a:cubicBezTo>
                  <a:cubicBezTo>
                    <a:pt x="33" y="291"/>
                    <a:pt x="39" y="291"/>
                    <a:pt x="46" y="285"/>
                  </a:cubicBezTo>
                  <a:cubicBezTo>
                    <a:pt x="51" y="280"/>
                    <a:pt x="56" y="274"/>
                    <a:pt x="56" y="264"/>
                  </a:cubicBezTo>
                  <a:cubicBezTo>
                    <a:pt x="56" y="249"/>
                    <a:pt x="43" y="247"/>
                    <a:pt x="38" y="247"/>
                  </a:cubicBezTo>
                  <a:cubicBezTo>
                    <a:pt x="27" y="247"/>
                    <a:pt x="10" y="255"/>
                    <a:pt x="10" y="279"/>
                  </a:cubicBezTo>
                  <a:cubicBezTo>
                    <a:pt x="10" y="304"/>
                    <a:pt x="32" y="323"/>
                    <a:pt x="63" y="323"/>
                  </a:cubicBezTo>
                  <a:cubicBezTo>
                    <a:pt x="114" y="323"/>
                    <a:pt x="166" y="277"/>
                    <a:pt x="180" y="221"/>
                  </a:cubicBezTo>
                  <a:lnTo>
                    <a:pt x="227" y="3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1"/>
            <p:cNvSpPr>
              <a:spLocks/>
            </p:cNvSpPr>
            <p:nvPr>
              <p:custDataLst>
                <p:tags r:id="rId77"/>
              </p:custDataLst>
            </p:nvPr>
          </p:nvSpPr>
          <p:spPr bwMode="auto">
            <a:xfrm>
              <a:off x="2624137" y="2903538"/>
              <a:ext cx="42863" cy="58738"/>
            </a:xfrm>
            <a:custGeom>
              <a:avLst/>
              <a:gdLst>
                <a:gd name="T0" fmla="*/ 53 w 125"/>
                <a:gd name="T1" fmla="*/ 75 h 154"/>
                <a:gd name="T2" fmla="*/ 99 w 125"/>
                <a:gd name="T3" fmla="*/ 10 h 154"/>
                <a:gd name="T4" fmla="*/ 94 w 125"/>
                <a:gd name="T5" fmla="*/ 23 h 154"/>
                <a:gd name="T6" fmla="*/ 109 w 125"/>
                <a:gd name="T7" fmla="*/ 39 h 154"/>
                <a:gd name="T8" fmla="*/ 125 w 125"/>
                <a:gd name="T9" fmla="*/ 23 h 154"/>
                <a:gd name="T10" fmla="*/ 98 w 125"/>
                <a:gd name="T11" fmla="*/ 0 h 154"/>
                <a:gd name="T12" fmla="*/ 51 w 125"/>
                <a:gd name="T13" fmla="*/ 38 h 154"/>
                <a:gd name="T14" fmla="*/ 50 w 125"/>
                <a:gd name="T15" fmla="*/ 38 h 154"/>
                <a:gd name="T16" fmla="*/ 50 w 125"/>
                <a:gd name="T17" fmla="*/ 0 h 154"/>
                <a:gd name="T18" fmla="*/ 0 w 125"/>
                <a:gd name="T19" fmla="*/ 4 h 154"/>
                <a:gd name="T20" fmla="*/ 0 w 125"/>
                <a:gd name="T21" fmla="*/ 17 h 154"/>
                <a:gd name="T22" fmla="*/ 27 w 125"/>
                <a:gd name="T23" fmla="*/ 36 h 154"/>
                <a:gd name="T24" fmla="*/ 27 w 125"/>
                <a:gd name="T25" fmla="*/ 127 h 154"/>
                <a:gd name="T26" fmla="*/ 0 w 125"/>
                <a:gd name="T27" fmla="*/ 142 h 154"/>
                <a:gd name="T28" fmla="*/ 0 w 125"/>
                <a:gd name="T29" fmla="*/ 154 h 154"/>
                <a:gd name="T30" fmla="*/ 40 w 125"/>
                <a:gd name="T31" fmla="*/ 153 h 154"/>
                <a:gd name="T32" fmla="*/ 86 w 125"/>
                <a:gd name="T33" fmla="*/ 154 h 154"/>
                <a:gd name="T34" fmla="*/ 86 w 125"/>
                <a:gd name="T35" fmla="*/ 142 h 154"/>
                <a:gd name="T36" fmla="*/ 79 w 125"/>
                <a:gd name="T37" fmla="*/ 142 h 154"/>
                <a:gd name="T38" fmla="*/ 53 w 125"/>
                <a:gd name="T39" fmla="*/ 126 h 154"/>
                <a:gd name="T40" fmla="*/ 53 w 125"/>
                <a:gd name="T41"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4">
                  <a:moveTo>
                    <a:pt x="53" y="75"/>
                  </a:moveTo>
                  <a:cubicBezTo>
                    <a:pt x="53" y="45"/>
                    <a:pt x="66" y="10"/>
                    <a:pt x="99" y="10"/>
                  </a:cubicBezTo>
                  <a:cubicBezTo>
                    <a:pt x="96" y="13"/>
                    <a:pt x="94" y="17"/>
                    <a:pt x="94" y="23"/>
                  </a:cubicBezTo>
                  <a:cubicBezTo>
                    <a:pt x="94" y="34"/>
                    <a:pt x="103" y="39"/>
                    <a:pt x="109" y="39"/>
                  </a:cubicBezTo>
                  <a:cubicBezTo>
                    <a:pt x="118" y="39"/>
                    <a:pt x="125" y="33"/>
                    <a:pt x="125" y="23"/>
                  </a:cubicBezTo>
                  <a:cubicBezTo>
                    <a:pt x="125" y="11"/>
                    <a:pt x="114" y="0"/>
                    <a:pt x="98" y="0"/>
                  </a:cubicBezTo>
                  <a:cubicBezTo>
                    <a:pt x="80" y="0"/>
                    <a:pt x="61" y="11"/>
                    <a:pt x="51" y="38"/>
                  </a:cubicBezTo>
                  <a:lnTo>
                    <a:pt x="50" y="38"/>
                  </a:lnTo>
                  <a:lnTo>
                    <a:pt x="50" y="0"/>
                  </a:lnTo>
                  <a:lnTo>
                    <a:pt x="0" y="4"/>
                  </a:lnTo>
                  <a:lnTo>
                    <a:pt x="0" y="17"/>
                  </a:lnTo>
                  <a:cubicBezTo>
                    <a:pt x="24" y="17"/>
                    <a:pt x="27" y="19"/>
                    <a:pt x="27" y="36"/>
                  </a:cubicBezTo>
                  <a:lnTo>
                    <a:pt x="27" y="127"/>
                  </a:lnTo>
                  <a:cubicBezTo>
                    <a:pt x="27" y="142"/>
                    <a:pt x="23" y="142"/>
                    <a:pt x="0" y="142"/>
                  </a:cubicBezTo>
                  <a:lnTo>
                    <a:pt x="0" y="154"/>
                  </a:lnTo>
                  <a:cubicBezTo>
                    <a:pt x="2" y="154"/>
                    <a:pt x="26" y="153"/>
                    <a:pt x="40" y="153"/>
                  </a:cubicBezTo>
                  <a:cubicBezTo>
                    <a:pt x="55" y="153"/>
                    <a:pt x="71" y="154"/>
                    <a:pt x="86" y="154"/>
                  </a:cubicBezTo>
                  <a:lnTo>
                    <a:pt x="86" y="142"/>
                  </a:lnTo>
                  <a:lnTo>
                    <a:pt x="79" y="142"/>
                  </a:lnTo>
                  <a:cubicBezTo>
                    <a:pt x="53" y="142"/>
                    <a:pt x="53" y="138"/>
                    <a:pt x="53" y="126"/>
                  </a:cubicBezTo>
                  <a:lnTo>
                    <a:pt x="53"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2"/>
            <p:cNvSpPr>
              <a:spLocks/>
            </p:cNvSpPr>
            <p:nvPr>
              <p:custDataLst>
                <p:tags r:id="rId78"/>
              </p:custDataLst>
            </p:nvPr>
          </p:nvSpPr>
          <p:spPr bwMode="auto">
            <a:xfrm>
              <a:off x="2678112" y="2903538"/>
              <a:ext cx="100013" cy="58738"/>
            </a:xfrm>
            <a:custGeom>
              <a:avLst/>
              <a:gdLst>
                <a:gd name="T0" fmla="*/ 268 w 294"/>
                <a:gd name="T1" fmla="*/ 49 h 154"/>
                <a:gd name="T2" fmla="*/ 215 w 294"/>
                <a:gd name="T3" fmla="*/ 0 h 154"/>
                <a:gd name="T4" fmla="*/ 159 w 294"/>
                <a:gd name="T5" fmla="*/ 33 h 154"/>
                <a:gd name="T6" fmla="*/ 108 w 294"/>
                <a:gd name="T7" fmla="*/ 0 h 154"/>
                <a:gd name="T8" fmla="*/ 51 w 294"/>
                <a:gd name="T9" fmla="*/ 34 h 154"/>
                <a:gd name="T10" fmla="*/ 51 w 294"/>
                <a:gd name="T11" fmla="*/ 34 h 154"/>
                <a:gd name="T12" fmla="*/ 51 w 294"/>
                <a:gd name="T13" fmla="*/ 0 h 154"/>
                <a:gd name="T14" fmla="*/ 0 w 294"/>
                <a:gd name="T15" fmla="*/ 4 h 154"/>
                <a:gd name="T16" fmla="*/ 0 w 294"/>
                <a:gd name="T17" fmla="*/ 17 h 154"/>
                <a:gd name="T18" fmla="*/ 26 w 294"/>
                <a:gd name="T19" fmla="*/ 36 h 154"/>
                <a:gd name="T20" fmla="*/ 26 w 294"/>
                <a:gd name="T21" fmla="*/ 127 h 154"/>
                <a:gd name="T22" fmla="*/ 0 w 294"/>
                <a:gd name="T23" fmla="*/ 142 h 154"/>
                <a:gd name="T24" fmla="*/ 0 w 294"/>
                <a:gd name="T25" fmla="*/ 154 h 154"/>
                <a:gd name="T26" fmla="*/ 40 w 294"/>
                <a:gd name="T27" fmla="*/ 153 h 154"/>
                <a:gd name="T28" fmla="*/ 80 w 294"/>
                <a:gd name="T29" fmla="*/ 154 h 154"/>
                <a:gd name="T30" fmla="*/ 80 w 294"/>
                <a:gd name="T31" fmla="*/ 142 h 154"/>
                <a:gd name="T32" fmla="*/ 53 w 294"/>
                <a:gd name="T33" fmla="*/ 127 h 154"/>
                <a:gd name="T34" fmla="*/ 53 w 294"/>
                <a:gd name="T35" fmla="*/ 64 h 154"/>
                <a:gd name="T36" fmla="*/ 105 w 294"/>
                <a:gd name="T37" fmla="*/ 10 h 154"/>
                <a:gd name="T38" fmla="*/ 133 w 294"/>
                <a:gd name="T39" fmla="*/ 47 h 154"/>
                <a:gd name="T40" fmla="*/ 133 w 294"/>
                <a:gd name="T41" fmla="*/ 127 h 154"/>
                <a:gd name="T42" fmla="*/ 107 w 294"/>
                <a:gd name="T43" fmla="*/ 142 h 154"/>
                <a:gd name="T44" fmla="*/ 107 w 294"/>
                <a:gd name="T45" fmla="*/ 154 h 154"/>
                <a:gd name="T46" fmla="*/ 147 w 294"/>
                <a:gd name="T47" fmla="*/ 153 h 154"/>
                <a:gd name="T48" fmla="*/ 187 w 294"/>
                <a:gd name="T49" fmla="*/ 154 h 154"/>
                <a:gd name="T50" fmla="*/ 187 w 294"/>
                <a:gd name="T51" fmla="*/ 142 h 154"/>
                <a:gd name="T52" fmla="*/ 161 w 294"/>
                <a:gd name="T53" fmla="*/ 127 h 154"/>
                <a:gd name="T54" fmla="*/ 161 w 294"/>
                <a:gd name="T55" fmla="*/ 64 h 154"/>
                <a:gd name="T56" fmla="*/ 212 w 294"/>
                <a:gd name="T57" fmla="*/ 10 h 154"/>
                <a:gd name="T58" fmla="*/ 240 w 294"/>
                <a:gd name="T59" fmla="*/ 47 h 154"/>
                <a:gd name="T60" fmla="*/ 240 w 294"/>
                <a:gd name="T61" fmla="*/ 127 h 154"/>
                <a:gd name="T62" fmla="*/ 214 w 294"/>
                <a:gd name="T63" fmla="*/ 142 h 154"/>
                <a:gd name="T64" fmla="*/ 214 w 294"/>
                <a:gd name="T65" fmla="*/ 154 h 154"/>
                <a:gd name="T66" fmla="*/ 254 w 294"/>
                <a:gd name="T67" fmla="*/ 153 h 154"/>
                <a:gd name="T68" fmla="*/ 294 w 294"/>
                <a:gd name="T69" fmla="*/ 154 h 154"/>
                <a:gd name="T70" fmla="*/ 294 w 294"/>
                <a:gd name="T71" fmla="*/ 142 h 154"/>
                <a:gd name="T72" fmla="*/ 268 w 294"/>
                <a:gd name="T73" fmla="*/ 127 h 154"/>
                <a:gd name="T74" fmla="*/ 268 w 294"/>
                <a:gd name="T75"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154">
                  <a:moveTo>
                    <a:pt x="268" y="49"/>
                  </a:moveTo>
                  <a:cubicBezTo>
                    <a:pt x="268" y="18"/>
                    <a:pt x="253" y="0"/>
                    <a:pt x="215" y="0"/>
                  </a:cubicBezTo>
                  <a:cubicBezTo>
                    <a:pt x="188" y="0"/>
                    <a:pt x="169" y="15"/>
                    <a:pt x="159" y="33"/>
                  </a:cubicBezTo>
                  <a:cubicBezTo>
                    <a:pt x="152" y="8"/>
                    <a:pt x="134" y="0"/>
                    <a:pt x="108" y="0"/>
                  </a:cubicBezTo>
                  <a:cubicBezTo>
                    <a:pt x="80" y="0"/>
                    <a:pt x="61" y="16"/>
                    <a:pt x="51" y="34"/>
                  </a:cubicBezTo>
                  <a:lnTo>
                    <a:pt x="51" y="34"/>
                  </a:lnTo>
                  <a:lnTo>
                    <a:pt x="51" y="0"/>
                  </a:lnTo>
                  <a:lnTo>
                    <a:pt x="0" y="4"/>
                  </a:lnTo>
                  <a:lnTo>
                    <a:pt x="0" y="17"/>
                  </a:lnTo>
                  <a:cubicBezTo>
                    <a:pt x="23" y="17"/>
                    <a:pt x="26" y="19"/>
                    <a:pt x="26" y="36"/>
                  </a:cubicBezTo>
                  <a:lnTo>
                    <a:pt x="26" y="127"/>
                  </a:lnTo>
                  <a:cubicBezTo>
                    <a:pt x="26" y="142"/>
                    <a:pt x="22" y="142"/>
                    <a:pt x="0" y="142"/>
                  </a:cubicBezTo>
                  <a:lnTo>
                    <a:pt x="0" y="154"/>
                  </a:lnTo>
                  <a:cubicBezTo>
                    <a:pt x="0" y="154"/>
                    <a:pt x="25" y="153"/>
                    <a:pt x="40" y="153"/>
                  </a:cubicBezTo>
                  <a:cubicBezTo>
                    <a:pt x="52" y="153"/>
                    <a:pt x="76" y="154"/>
                    <a:pt x="80" y="154"/>
                  </a:cubicBezTo>
                  <a:lnTo>
                    <a:pt x="80" y="142"/>
                  </a:lnTo>
                  <a:cubicBezTo>
                    <a:pt x="57" y="142"/>
                    <a:pt x="53" y="142"/>
                    <a:pt x="53" y="127"/>
                  </a:cubicBezTo>
                  <a:lnTo>
                    <a:pt x="53" y="64"/>
                  </a:lnTo>
                  <a:cubicBezTo>
                    <a:pt x="53" y="27"/>
                    <a:pt x="82" y="10"/>
                    <a:pt x="105" y="10"/>
                  </a:cubicBezTo>
                  <a:cubicBezTo>
                    <a:pt x="130" y="10"/>
                    <a:pt x="133" y="29"/>
                    <a:pt x="133" y="47"/>
                  </a:cubicBezTo>
                  <a:lnTo>
                    <a:pt x="133" y="127"/>
                  </a:lnTo>
                  <a:cubicBezTo>
                    <a:pt x="133" y="142"/>
                    <a:pt x="129" y="142"/>
                    <a:pt x="107" y="142"/>
                  </a:cubicBezTo>
                  <a:lnTo>
                    <a:pt x="107" y="154"/>
                  </a:lnTo>
                  <a:cubicBezTo>
                    <a:pt x="108" y="154"/>
                    <a:pt x="132" y="153"/>
                    <a:pt x="147" y="153"/>
                  </a:cubicBezTo>
                  <a:cubicBezTo>
                    <a:pt x="159" y="153"/>
                    <a:pt x="184" y="154"/>
                    <a:pt x="187" y="154"/>
                  </a:cubicBezTo>
                  <a:lnTo>
                    <a:pt x="187" y="142"/>
                  </a:lnTo>
                  <a:cubicBezTo>
                    <a:pt x="164" y="142"/>
                    <a:pt x="161" y="142"/>
                    <a:pt x="161" y="127"/>
                  </a:cubicBezTo>
                  <a:lnTo>
                    <a:pt x="161" y="64"/>
                  </a:lnTo>
                  <a:cubicBezTo>
                    <a:pt x="161" y="27"/>
                    <a:pt x="189" y="10"/>
                    <a:pt x="212" y="10"/>
                  </a:cubicBezTo>
                  <a:cubicBezTo>
                    <a:pt x="237" y="10"/>
                    <a:pt x="240" y="29"/>
                    <a:pt x="240" y="47"/>
                  </a:cubicBezTo>
                  <a:lnTo>
                    <a:pt x="240" y="127"/>
                  </a:lnTo>
                  <a:cubicBezTo>
                    <a:pt x="240" y="142"/>
                    <a:pt x="236" y="142"/>
                    <a:pt x="214" y="142"/>
                  </a:cubicBezTo>
                  <a:lnTo>
                    <a:pt x="214" y="154"/>
                  </a:lnTo>
                  <a:cubicBezTo>
                    <a:pt x="215" y="154"/>
                    <a:pt x="239" y="153"/>
                    <a:pt x="254" y="153"/>
                  </a:cubicBezTo>
                  <a:cubicBezTo>
                    <a:pt x="266" y="153"/>
                    <a:pt x="291" y="154"/>
                    <a:pt x="294" y="154"/>
                  </a:cubicBezTo>
                  <a:lnTo>
                    <a:pt x="294" y="142"/>
                  </a:lnTo>
                  <a:cubicBezTo>
                    <a:pt x="271" y="142"/>
                    <a:pt x="268" y="142"/>
                    <a:pt x="268" y="127"/>
                  </a:cubicBezTo>
                  <a:lnTo>
                    <a:pt x="268" y="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3"/>
            <p:cNvSpPr>
              <a:spLocks/>
            </p:cNvSpPr>
            <p:nvPr>
              <p:custDataLst>
                <p:tags r:id="rId79"/>
              </p:custDataLst>
            </p:nvPr>
          </p:nvSpPr>
          <p:spPr bwMode="auto">
            <a:xfrm>
              <a:off x="2789237" y="2903538"/>
              <a:ext cx="42863" cy="60325"/>
            </a:xfrm>
            <a:custGeom>
              <a:avLst/>
              <a:gdLst>
                <a:gd name="T0" fmla="*/ 116 w 126"/>
                <a:gd name="T1" fmla="*/ 9 h 159"/>
                <a:gd name="T2" fmla="*/ 112 w 126"/>
                <a:gd name="T3" fmla="*/ 0 h 159"/>
                <a:gd name="T4" fmla="*/ 105 w 126"/>
                <a:gd name="T5" fmla="*/ 4 h 159"/>
                <a:gd name="T6" fmla="*/ 98 w 126"/>
                <a:gd name="T7" fmla="*/ 9 h 159"/>
                <a:gd name="T8" fmla="*/ 62 w 126"/>
                <a:gd name="T9" fmla="*/ 0 h 159"/>
                <a:gd name="T10" fmla="*/ 0 w 126"/>
                <a:gd name="T11" fmla="*/ 43 h 159"/>
                <a:gd name="T12" fmla="*/ 13 w 126"/>
                <a:gd name="T13" fmla="*/ 71 h 159"/>
                <a:gd name="T14" fmla="*/ 61 w 126"/>
                <a:gd name="T15" fmla="*/ 88 h 159"/>
                <a:gd name="T16" fmla="*/ 107 w 126"/>
                <a:gd name="T17" fmla="*/ 119 h 159"/>
                <a:gd name="T18" fmla="*/ 64 w 126"/>
                <a:gd name="T19" fmla="*/ 149 h 159"/>
                <a:gd name="T20" fmla="*/ 12 w 126"/>
                <a:gd name="T21" fmla="*/ 103 h 159"/>
                <a:gd name="T22" fmla="*/ 6 w 126"/>
                <a:gd name="T23" fmla="*/ 97 h 159"/>
                <a:gd name="T24" fmla="*/ 0 w 126"/>
                <a:gd name="T25" fmla="*/ 107 h 159"/>
                <a:gd name="T26" fmla="*/ 0 w 126"/>
                <a:gd name="T27" fmla="*/ 150 h 159"/>
                <a:gd name="T28" fmla="*/ 5 w 126"/>
                <a:gd name="T29" fmla="*/ 159 h 159"/>
                <a:gd name="T30" fmla="*/ 22 w 126"/>
                <a:gd name="T31" fmla="*/ 144 h 159"/>
                <a:gd name="T32" fmla="*/ 64 w 126"/>
                <a:gd name="T33" fmla="*/ 159 h 159"/>
                <a:gd name="T34" fmla="*/ 126 w 126"/>
                <a:gd name="T35" fmla="*/ 110 h 159"/>
                <a:gd name="T36" fmla="*/ 111 w 126"/>
                <a:gd name="T37" fmla="*/ 77 h 159"/>
                <a:gd name="T38" fmla="*/ 70 w 126"/>
                <a:gd name="T39" fmla="*/ 60 h 159"/>
                <a:gd name="T40" fmla="*/ 19 w 126"/>
                <a:gd name="T41" fmla="*/ 33 h 159"/>
                <a:gd name="T42" fmla="*/ 62 w 126"/>
                <a:gd name="T43" fmla="*/ 8 h 159"/>
                <a:gd name="T44" fmla="*/ 105 w 126"/>
                <a:gd name="T45" fmla="*/ 46 h 159"/>
                <a:gd name="T46" fmla="*/ 111 w 126"/>
                <a:gd name="T47" fmla="*/ 50 h 159"/>
                <a:gd name="T48" fmla="*/ 116 w 126"/>
                <a:gd name="T49" fmla="*/ 41 h 159"/>
                <a:gd name="T50" fmla="*/ 116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6" y="9"/>
                  </a:moveTo>
                  <a:cubicBezTo>
                    <a:pt x="116" y="3"/>
                    <a:pt x="116" y="0"/>
                    <a:pt x="112" y="0"/>
                  </a:cubicBezTo>
                  <a:cubicBezTo>
                    <a:pt x="110" y="0"/>
                    <a:pt x="109" y="0"/>
                    <a:pt x="105" y="4"/>
                  </a:cubicBezTo>
                  <a:cubicBezTo>
                    <a:pt x="104" y="4"/>
                    <a:pt x="100" y="7"/>
                    <a:pt x="98" y="9"/>
                  </a:cubicBezTo>
                  <a:cubicBezTo>
                    <a:pt x="88" y="2"/>
                    <a:pt x="75" y="0"/>
                    <a:pt x="62" y="0"/>
                  </a:cubicBezTo>
                  <a:cubicBezTo>
                    <a:pt x="12" y="0"/>
                    <a:pt x="0" y="26"/>
                    <a:pt x="0" y="43"/>
                  </a:cubicBezTo>
                  <a:cubicBezTo>
                    <a:pt x="0" y="54"/>
                    <a:pt x="5" y="64"/>
                    <a:pt x="13" y="71"/>
                  </a:cubicBezTo>
                  <a:cubicBezTo>
                    <a:pt x="26" y="82"/>
                    <a:pt x="40" y="84"/>
                    <a:pt x="61" y="88"/>
                  </a:cubicBezTo>
                  <a:cubicBezTo>
                    <a:pt x="79" y="91"/>
                    <a:pt x="107" y="96"/>
                    <a:pt x="107" y="119"/>
                  </a:cubicBezTo>
                  <a:cubicBezTo>
                    <a:pt x="107" y="133"/>
                    <a:pt x="98" y="149"/>
                    <a:pt x="64" y="149"/>
                  </a:cubicBezTo>
                  <a:cubicBezTo>
                    <a:pt x="31" y="149"/>
                    <a:pt x="18" y="127"/>
                    <a:pt x="12" y="103"/>
                  </a:cubicBezTo>
                  <a:cubicBezTo>
                    <a:pt x="11" y="99"/>
                    <a:pt x="11" y="97"/>
                    <a:pt x="6" y="97"/>
                  </a:cubicBezTo>
                  <a:cubicBezTo>
                    <a:pt x="0" y="97"/>
                    <a:pt x="0" y="100"/>
                    <a:pt x="0" y="107"/>
                  </a:cubicBezTo>
                  <a:lnTo>
                    <a:pt x="0" y="150"/>
                  </a:lnTo>
                  <a:cubicBezTo>
                    <a:pt x="0" y="156"/>
                    <a:pt x="0" y="159"/>
                    <a:pt x="5" y="159"/>
                  </a:cubicBezTo>
                  <a:cubicBezTo>
                    <a:pt x="8" y="159"/>
                    <a:pt x="15" y="151"/>
                    <a:pt x="22" y="144"/>
                  </a:cubicBezTo>
                  <a:cubicBezTo>
                    <a:pt x="37" y="158"/>
                    <a:pt x="56" y="159"/>
                    <a:pt x="64" y="159"/>
                  </a:cubicBezTo>
                  <a:cubicBezTo>
                    <a:pt x="109" y="159"/>
                    <a:pt x="126" y="134"/>
                    <a:pt x="126" y="110"/>
                  </a:cubicBezTo>
                  <a:cubicBezTo>
                    <a:pt x="126" y="96"/>
                    <a:pt x="120" y="86"/>
                    <a:pt x="111" y="77"/>
                  </a:cubicBezTo>
                  <a:cubicBezTo>
                    <a:pt x="98" y="65"/>
                    <a:pt x="82" y="63"/>
                    <a:pt x="70" y="60"/>
                  </a:cubicBezTo>
                  <a:cubicBezTo>
                    <a:pt x="42" y="56"/>
                    <a:pt x="19" y="51"/>
                    <a:pt x="19" y="33"/>
                  </a:cubicBezTo>
                  <a:cubicBezTo>
                    <a:pt x="19" y="22"/>
                    <a:pt x="29" y="8"/>
                    <a:pt x="62" y="8"/>
                  </a:cubicBezTo>
                  <a:cubicBezTo>
                    <a:pt x="102" y="8"/>
                    <a:pt x="104" y="36"/>
                    <a:pt x="105" y="46"/>
                  </a:cubicBezTo>
                  <a:cubicBezTo>
                    <a:pt x="105" y="50"/>
                    <a:pt x="109" y="50"/>
                    <a:pt x="111" y="50"/>
                  </a:cubicBezTo>
                  <a:cubicBezTo>
                    <a:pt x="116" y="50"/>
                    <a:pt x="116" y="48"/>
                    <a:pt x="116" y="41"/>
                  </a:cubicBezTo>
                  <a:lnTo>
                    <a:pt x="116"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4"/>
            <p:cNvSpPr>
              <a:spLocks noEditPoints="1"/>
            </p:cNvSpPr>
            <p:nvPr>
              <p:custDataLst>
                <p:tags r:id="rId80"/>
              </p:custDataLst>
            </p:nvPr>
          </p:nvSpPr>
          <p:spPr bwMode="auto">
            <a:xfrm>
              <a:off x="2901950" y="2865438"/>
              <a:ext cx="112713" cy="44450"/>
            </a:xfrm>
            <a:custGeom>
              <a:avLst/>
              <a:gdLst>
                <a:gd name="T0" fmla="*/ 315 w 332"/>
                <a:gd name="T1" fmla="*/ 20 h 117"/>
                <a:gd name="T2" fmla="*/ 332 w 332"/>
                <a:gd name="T3" fmla="*/ 10 h 117"/>
                <a:gd name="T4" fmla="*/ 315 w 332"/>
                <a:gd name="T5" fmla="*/ 0 h 117"/>
                <a:gd name="T6" fmla="*/ 17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7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7"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45"/>
            <p:cNvSpPr>
              <a:spLocks noEditPoints="1"/>
            </p:cNvSpPr>
            <p:nvPr>
              <p:custDataLst>
                <p:tags r:id="rId81"/>
              </p:custDataLst>
            </p:nvPr>
          </p:nvSpPr>
          <p:spPr bwMode="auto">
            <a:xfrm>
              <a:off x="3078162" y="2851150"/>
              <a:ext cx="77788" cy="85725"/>
            </a:xfrm>
            <a:custGeom>
              <a:avLst/>
              <a:gdLst>
                <a:gd name="T0" fmla="*/ 166 w 229"/>
                <a:gd name="T1" fmla="*/ 32 h 226"/>
                <a:gd name="T2" fmla="*/ 120 w 229"/>
                <a:gd name="T3" fmla="*/ 0 h 226"/>
                <a:gd name="T4" fmla="*/ 0 w 229"/>
                <a:gd name="T5" fmla="*/ 146 h 226"/>
                <a:gd name="T6" fmla="*/ 66 w 229"/>
                <a:gd name="T7" fmla="*/ 226 h 226"/>
                <a:gd name="T8" fmla="*/ 131 w 229"/>
                <a:gd name="T9" fmla="*/ 189 h 226"/>
                <a:gd name="T10" fmla="*/ 177 w 229"/>
                <a:gd name="T11" fmla="*/ 226 h 226"/>
                <a:gd name="T12" fmla="*/ 214 w 229"/>
                <a:gd name="T13" fmla="*/ 198 h 226"/>
                <a:gd name="T14" fmla="*/ 229 w 229"/>
                <a:gd name="T15" fmla="*/ 149 h 226"/>
                <a:gd name="T16" fmla="*/ 223 w 229"/>
                <a:gd name="T17" fmla="*/ 144 h 226"/>
                <a:gd name="T18" fmla="*/ 216 w 229"/>
                <a:gd name="T19" fmla="*/ 153 h 226"/>
                <a:gd name="T20" fmla="*/ 178 w 229"/>
                <a:gd name="T21" fmla="*/ 215 h 226"/>
                <a:gd name="T22" fmla="*/ 163 w 229"/>
                <a:gd name="T23" fmla="*/ 192 h 226"/>
                <a:gd name="T24" fmla="*/ 169 w 229"/>
                <a:gd name="T25" fmla="*/ 155 h 226"/>
                <a:gd name="T26" fmla="*/ 180 w 229"/>
                <a:gd name="T27" fmla="*/ 110 h 226"/>
                <a:gd name="T28" fmla="*/ 198 w 229"/>
                <a:gd name="T29" fmla="*/ 40 h 226"/>
                <a:gd name="T30" fmla="*/ 202 w 229"/>
                <a:gd name="T31" fmla="*/ 23 h 226"/>
                <a:gd name="T32" fmla="*/ 187 w 229"/>
                <a:gd name="T33" fmla="*/ 10 h 226"/>
                <a:gd name="T34" fmla="*/ 166 w 229"/>
                <a:gd name="T35" fmla="*/ 32 h 226"/>
                <a:gd name="T36" fmla="*/ 134 w 229"/>
                <a:gd name="T37" fmla="*/ 161 h 226"/>
                <a:gd name="T38" fmla="*/ 124 w 229"/>
                <a:gd name="T39" fmla="*/ 180 h 226"/>
                <a:gd name="T40" fmla="*/ 67 w 229"/>
                <a:gd name="T41" fmla="*/ 215 h 226"/>
                <a:gd name="T42" fmla="*/ 36 w 229"/>
                <a:gd name="T43" fmla="*/ 168 h 226"/>
                <a:gd name="T44" fmla="*/ 63 w 229"/>
                <a:gd name="T45" fmla="*/ 59 h 226"/>
                <a:gd name="T46" fmla="*/ 121 w 229"/>
                <a:gd name="T47" fmla="*/ 11 h 226"/>
                <a:gd name="T48" fmla="*/ 160 w 229"/>
                <a:gd name="T49" fmla="*/ 55 h 226"/>
                <a:gd name="T50" fmla="*/ 159 w 229"/>
                <a:gd name="T51" fmla="*/ 63 h 226"/>
                <a:gd name="T52" fmla="*/ 134 w 229"/>
                <a:gd name="T53" fmla="*/ 1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226">
                  <a:moveTo>
                    <a:pt x="166" y="32"/>
                  </a:moveTo>
                  <a:cubicBezTo>
                    <a:pt x="157" y="14"/>
                    <a:pt x="143" y="0"/>
                    <a:pt x="120" y="0"/>
                  </a:cubicBezTo>
                  <a:cubicBezTo>
                    <a:pt x="62" y="0"/>
                    <a:pt x="0" y="73"/>
                    <a:pt x="0" y="146"/>
                  </a:cubicBezTo>
                  <a:cubicBezTo>
                    <a:pt x="0" y="193"/>
                    <a:pt x="28" y="226"/>
                    <a:pt x="66" y="226"/>
                  </a:cubicBezTo>
                  <a:cubicBezTo>
                    <a:pt x="76" y="226"/>
                    <a:pt x="101" y="224"/>
                    <a:pt x="131" y="189"/>
                  </a:cubicBezTo>
                  <a:cubicBezTo>
                    <a:pt x="135" y="209"/>
                    <a:pt x="153" y="226"/>
                    <a:pt x="177" y="226"/>
                  </a:cubicBezTo>
                  <a:cubicBezTo>
                    <a:pt x="194" y="226"/>
                    <a:pt x="206" y="214"/>
                    <a:pt x="214" y="198"/>
                  </a:cubicBezTo>
                  <a:cubicBezTo>
                    <a:pt x="222" y="181"/>
                    <a:pt x="229" y="150"/>
                    <a:pt x="229" y="149"/>
                  </a:cubicBezTo>
                  <a:cubicBezTo>
                    <a:pt x="229" y="144"/>
                    <a:pt x="224" y="144"/>
                    <a:pt x="223" y="144"/>
                  </a:cubicBezTo>
                  <a:cubicBezTo>
                    <a:pt x="218" y="144"/>
                    <a:pt x="217" y="146"/>
                    <a:pt x="216" y="153"/>
                  </a:cubicBezTo>
                  <a:cubicBezTo>
                    <a:pt x="207" y="186"/>
                    <a:pt x="198" y="215"/>
                    <a:pt x="178" y="215"/>
                  </a:cubicBezTo>
                  <a:cubicBezTo>
                    <a:pt x="164" y="215"/>
                    <a:pt x="163" y="202"/>
                    <a:pt x="163" y="192"/>
                  </a:cubicBezTo>
                  <a:cubicBezTo>
                    <a:pt x="163" y="181"/>
                    <a:pt x="164" y="177"/>
                    <a:pt x="169" y="155"/>
                  </a:cubicBezTo>
                  <a:cubicBezTo>
                    <a:pt x="175" y="134"/>
                    <a:pt x="176" y="129"/>
                    <a:pt x="180" y="110"/>
                  </a:cubicBezTo>
                  <a:lnTo>
                    <a:pt x="198" y="40"/>
                  </a:lnTo>
                  <a:cubicBezTo>
                    <a:pt x="202" y="26"/>
                    <a:pt x="202" y="25"/>
                    <a:pt x="202" y="23"/>
                  </a:cubicBezTo>
                  <a:cubicBezTo>
                    <a:pt x="202" y="15"/>
                    <a:pt x="196" y="10"/>
                    <a:pt x="187" y="10"/>
                  </a:cubicBezTo>
                  <a:cubicBezTo>
                    <a:pt x="175" y="10"/>
                    <a:pt x="168" y="21"/>
                    <a:pt x="166" y="32"/>
                  </a:cubicBezTo>
                  <a:close/>
                  <a:moveTo>
                    <a:pt x="134" y="161"/>
                  </a:moveTo>
                  <a:cubicBezTo>
                    <a:pt x="131" y="170"/>
                    <a:pt x="131" y="171"/>
                    <a:pt x="124" y="180"/>
                  </a:cubicBezTo>
                  <a:cubicBezTo>
                    <a:pt x="102" y="207"/>
                    <a:pt x="81" y="215"/>
                    <a:pt x="67" y="215"/>
                  </a:cubicBezTo>
                  <a:cubicBezTo>
                    <a:pt x="43" y="215"/>
                    <a:pt x="36" y="188"/>
                    <a:pt x="36" y="168"/>
                  </a:cubicBezTo>
                  <a:cubicBezTo>
                    <a:pt x="36" y="143"/>
                    <a:pt x="52" y="82"/>
                    <a:pt x="63" y="59"/>
                  </a:cubicBezTo>
                  <a:cubicBezTo>
                    <a:pt x="78" y="29"/>
                    <a:pt x="101" y="11"/>
                    <a:pt x="121" y="11"/>
                  </a:cubicBezTo>
                  <a:cubicBezTo>
                    <a:pt x="153" y="11"/>
                    <a:pt x="160" y="52"/>
                    <a:pt x="160" y="55"/>
                  </a:cubicBezTo>
                  <a:cubicBezTo>
                    <a:pt x="160" y="58"/>
                    <a:pt x="159" y="61"/>
                    <a:pt x="159" y="63"/>
                  </a:cubicBezTo>
                  <a:lnTo>
                    <a:pt x="134" y="16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146"/>
            <p:cNvSpPr>
              <a:spLocks noChangeArrowheads="1"/>
            </p:cNvSpPr>
            <p:nvPr>
              <p:custDataLst>
                <p:tags r:id="rId82"/>
              </p:custDataLst>
            </p:nvPr>
          </p:nvSpPr>
          <p:spPr bwMode="auto">
            <a:xfrm>
              <a:off x="3213100" y="2876550"/>
              <a:ext cx="17463" cy="2063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7"/>
            <p:cNvSpPr>
              <a:spLocks/>
            </p:cNvSpPr>
            <p:nvPr>
              <p:custDataLst>
                <p:tags r:id="rId83"/>
              </p:custDataLst>
            </p:nvPr>
          </p:nvSpPr>
          <p:spPr bwMode="auto">
            <a:xfrm>
              <a:off x="3287712" y="2851150"/>
              <a:ext cx="84138" cy="85725"/>
            </a:xfrm>
            <a:custGeom>
              <a:avLst/>
              <a:gdLst>
                <a:gd name="T0" fmla="*/ 152 w 248"/>
                <a:gd name="T1" fmla="*/ 70 h 226"/>
                <a:gd name="T2" fmla="*/ 201 w 248"/>
                <a:gd name="T3" fmla="*/ 11 h 226"/>
                <a:gd name="T4" fmla="*/ 226 w 248"/>
                <a:gd name="T5" fmla="*/ 17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5 w 248"/>
                <a:gd name="T17" fmla="*/ 0 h 226"/>
                <a:gd name="T18" fmla="*/ 15 w 248"/>
                <a:gd name="T19" fmla="*/ 77 h 226"/>
                <a:gd name="T20" fmla="*/ 21 w 248"/>
                <a:gd name="T21" fmla="*/ 82 h 226"/>
                <a:gd name="T22" fmla="*/ 28 w 248"/>
                <a:gd name="T23" fmla="*/ 76 h 226"/>
                <a:gd name="T24" fmla="*/ 94 w 248"/>
                <a:gd name="T25" fmla="*/ 11 h 226"/>
                <a:gd name="T26" fmla="*/ 121 w 248"/>
                <a:gd name="T27" fmla="*/ 44 h 226"/>
                <a:gd name="T28" fmla="*/ 94 w 248"/>
                <a:gd name="T29" fmla="*/ 163 h 226"/>
                <a:gd name="T30" fmla="*/ 47 w 248"/>
                <a:gd name="T31" fmla="*/ 215 h 226"/>
                <a:gd name="T32" fmla="*/ 22 w 248"/>
                <a:gd name="T33" fmla="*/ 208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6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7"/>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5" y="26"/>
                    <a:pt x="149" y="38"/>
                  </a:cubicBezTo>
                  <a:cubicBezTo>
                    <a:pt x="137" y="5"/>
                    <a:pt x="110" y="0"/>
                    <a:pt x="95" y="0"/>
                  </a:cubicBezTo>
                  <a:cubicBezTo>
                    <a:pt x="44" y="0"/>
                    <a:pt x="15" y="64"/>
                    <a:pt x="15" y="77"/>
                  </a:cubicBezTo>
                  <a:cubicBezTo>
                    <a:pt x="15" y="82"/>
                    <a:pt x="20" y="82"/>
                    <a:pt x="21" y="82"/>
                  </a:cubicBezTo>
                  <a:cubicBezTo>
                    <a:pt x="25" y="82"/>
                    <a:pt x="27" y="81"/>
                    <a:pt x="28" y="76"/>
                  </a:cubicBezTo>
                  <a:cubicBezTo>
                    <a:pt x="45" y="23"/>
                    <a:pt x="78" y="11"/>
                    <a:pt x="94" y="11"/>
                  </a:cubicBezTo>
                  <a:cubicBezTo>
                    <a:pt x="104" y="11"/>
                    <a:pt x="121" y="15"/>
                    <a:pt x="121" y="44"/>
                  </a:cubicBezTo>
                  <a:cubicBezTo>
                    <a:pt x="121" y="60"/>
                    <a:pt x="113" y="93"/>
                    <a:pt x="94" y="163"/>
                  </a:cubicBezTo>
                  <a:cubicBezTo>
                    <a:pt x="86" y="194"/>
                    <a:pt x="69" y="215"/>
                    <a:pt x="47" y="215"/>
                  </a:cubicBezTo>
                  <a:cubicBezTo>
                    <a:pt x="44" y="215"/>
                    <a:pt x="33" y="215"/>
                    <a:pt x="22" y="208"/>
                  </a:cubicBezTo>
                  <a:cubicBezTo>
                    <a:pt x="35" y="206"/>
                    <a:pt x="46" y="195"/>
                    <a:pt x="46" y="182"/>
                  </a:cubicBezTo>
                  <a:cubicBezTo>
                    <a:pt x="46" y="168"/>
                    <a:pt x="35" y="164"/>
                    <a:pt x="27" y="164"/>
                  </a:cubicBezTo>
                  <a:cubicBezTo>
                    <a:pt x="12" y="164"/>
                    <a:pt x="0" y="177"/>
                    <a:pt x="0" y="193"/>
                  </a:cubicBezTo>
                  <a:cubicBezTo>
                    <a:pt x="0" y="216"/>
                    <a:pt x="25" y="226"/>
                    <a:pt x="47" y="226"/>
                  </a:cubicBezTo>
                  <a:cubicBezTo>
                    <a:pt x="79" y="226"/>
                    <a:pt x="97" y="191"/>
                    <a:pt x="99" y="188"/>
                  </a:cubicBezTo>
                  <a:cubicBezTo>
                    <a:pt x="105" y="206"/>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4" y="215"/>
                    <a:pt x="126" y="199"/>
                    <a:pt x="126" y="182"/>
                  </a:cubicBezTo>
                  <a:cubicBezTo>
                    <a:pt x="126" y="171"/>
                    <a:pt x="129"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48"/>
            <p:cNvSpPr>
              <a:spLocks/>
            </p:cNvSpPr>
            <p:nvPr>
              <p:custDataLst>
                <p:tags r:id="rId84"/>
              </p:custDataLst>
            </p:nvPr>
          </p:nvSpPr>
          <p:spPr bwMode="auto">
            <a:xfrm>
              <a:off x="3386137" y="2903538"/>
              <a:ext cx="42863" cy="58738"/>
            </a:xfrm>
            <a:custGeom>
              <a:avLst/>
              <a:gdLst>
                <a:gd name="T0" fmla="*/ 52 w 125"/>
                <a:gd name="T1" fmla="*/ 75 h 154"/>
                <a:gd name="T2" fmla="*/ 99 w 125"/>
                <a:gd name="T3" fmla="*/ 10 h 154"/>
                <a:gd name="T4" fmla="*/ 93 w 125"/>
                <a:gd name="T5" fmla="*/ 23 h 154"/>
                <a:gd name="T6" fmla="*/ 109 w 125"/>
                <a:gd name="T7" fmla="*/ 39 h 154"/>
                <a:gd name="T8" fmla="*/ 125 w 125"/>
                <a:gd name="T9" fmla="*/ 23 h 154"/>
                <a:gd name="T10" fmla="*/ 97 w 125"/>
                <a:gd name="T11" fmla="*/ 0 h 154"/>
                <a:gd name="T12" fmla="*/ 50 w 125"/>
                <a:gd name="T13" fmla="*/ 38 h 154"/>
                <a:gd name="T14" fmla="*/ 50 w 125"/>
                <a:gd name="T15" fmla="*/ 38 h 154"/>
                <a:gd name="T16" fmla="*/ 50 w 125"/>
                <a:gd name="T17" fmla="*/ 0 h 154"/>
                <a:gd name="T18" fmla="*/ 0 w 125"/>
                <a:gd name="T19" fmla="*/ 4 h 154"/>
                <a:gd name="T20" fmla="*/ 0 w 125"/>
                <a:gd name="T21" fmla="*/ 17 h 154"/>
                <a:gd name="T22" fmla="*/ 26 w 125"/>
                <a:gd name="T23" fmla="*/ 36 h 154"/>
                <a:gd name="T24" fmla="*/ 26 w 125"/>
                <a:gd name="T25" fmla="*/ 127 h 154"/>
                <a:gd name="T26" fmla="*/ 0 w 125"/>
                <a:gd name="T27" fmla="*/ 142 h 154"/>
                <a:gd name="T28" fmla="*/ 0 w 125"/>
                <a:gd name="T29" fmla="*/ 154 h 154"/>
                <a:gd name="T30" fmla="*/ 40 w 125"/>
                <a:gd name="T31" fmla="*/ 153 h 154"/>
                <a:gd name="T32" fmla="*/ 85 w 125"/>
                <a:gd name="T33" fmla="*/ 154 h 154"/>
                <a:gd name="T34" fmla="*/ 85 w 125"/>
                <a:gd name="T35" fmla="*/ 142 h 154"/>
                <a:gd name="T36" fmla="*/ 78 w 125"/>
                <a:gd name="T37" fmla="*/ 142 h 154"/>
                <a:gd name="T38" fmla="*/ 52 w 125"/>
                <a:gd name="T39" fmla="*/ 126 h 154"/>
                <a:gd name="T40" fmla="*/ 52 w 125"/>
                <a:gd name="T41"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4">
                  <a:moveTo>
                    <a:pt x="52" y="75"/>
                  </a:moveTo>
                  <a:cubicBezTo>
                    <a:pt x="52" y="45"/>
                    <a:pt x="66" y="10"/>
                    <a:pt x="99" y="10"/>
                  </a:cubicBezTo>
                  <a:cubicBezTo>
                    <a:pt x="96" y="13"/>
                    <a:pt x="93" y="17"/>
                    <a:pt x="93" y="23"/>
                  </a:cubicBezTo>
                  <a:cubicBezTo>
                    <a:pt x="93" y="34"/>
                    <a:pt x="102" y="39"/>
                    <a:pt x="109" y="39"/>
                  </a:cubicBezTo>
                  <a:cubicBezTo>
                    <a:pt x="117" y="39"/>
                    <a:pt x="125" y="33"/>
                    <a:pt x="125" y="23"/>
                  </a:cubicBezTo>
                  <a:cubicBezTo>
                    <a:pt x="125" y="11"/>
                    <a:pt x="114" y="0"/>
                    <a:pt x="97" y="0"/>
                  </a:cubicBezTo>
                  <a:cubicBezTo>
                    <a:pt x="80" y="0"/>
                    <a:pt x="61" y="11"/>
                    <a:pt x="50" y="38"/>
                  </a:cubicBezTo>
                  <a:lnTo>
                    <a:pt x="50" y="38"/>
                  </a:lnTo>
                  <a:lnTo>
                    <a:pt x="50" y="0"/>
                  </a:lnTo>
                  <a:lnTo>
                    <a:pt x="0" y="4"/>
                  </a:lnTo>
                  <a:lnTo>
                    <a:pt x="0" y="17"/>
                  </a:lnTo>
                  <a:cubicBezTo>
                    <a:pt x="23" y="17"/>
                    <a:pt x="26" y="19"/>
                    <a:pt x="26" y="36"/>
                  </a:cubicBezTo>
                  <a:lnTo>
                    <a:pt x="26" y="127"/>
                  </a:lnTo>
                  <a:cubicBezTo>
                    <a:pt x="26" y="142"/>
                    <a:pt x="23" y="142"/>
                    <a:pt x="0" y="142"/>
                  </a:cubicBezTo>
                  <a:lnTo>
                    <a:pt x="0" y="154"/>
                  </a:lnTo>
                  <a:cubicBezTo>
                    <a:pt x="2" y="154"/>
                    <a:pt x="26" y="153"/>
                    <a:pt x="40" y="153"/>
                  </a:cubicBezTo>
                  <a:cubicBezTo>
                    <a:pt x="55" y="153"/>
                    <a:pt x="70" y="154"/>
                    <a:pt x="85" y="154"/>
                  </a:cubicBezTo>
                  <a:lnTo>
                    <a:pt x="85" y="142"/>
                  </a:lnTo>
                  <a:lnTo>
                    <a:pt x="78" y="142"/>
                  </a:lnTo>
                  <a:cubicBezTo>
                    <a:pt x="52" y="142"/>
                    <a:pt x="52" y="138"/>
                    <a:pt x="52" y="126"/>
                  </a:cubicBezTo>
                  <a:lnTo>
                    <a:pt x="5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9"/>
            <p:cNvSpPr>
              <a:spLocks/>
            </p:cNvSpPr>
            <p:nvPr>
              <p:custDataLst>
                <p:tags r:id="rId85"/>
              </p:custDataLst>
            </p:nvPr>
          </p:nvSpPr>
          <p:spPr bwMode="auto">
            <a:xfrm>
              <a:off x="3438525" y="2903538"/>
              <a:ext cx="100013" cy="58738"/>
            </a:xfrm>
            <a:custGeom>
              <a:avLst/>
              <a:gdLst>
                <a:gd name="T0" fmla="*/ 268 w 294"/>
                <a:gd name="T1" fmla="*/ 49 h 154"/>
                <a:gd name="T2" fmla="*/ 216 w 294"/>
                <a:gd name="T3" fmla="*/ 0 h 154"/>
                <a:gd name="T4" fmla="*/ 160 w 294"/>
                <a:gd name="T5" fmla="*/ 33 h 154"/>
                <a:gd name="T6" fmla="*/ 109 w 294"/>
                <a:gd name="T7" fmla="*/ 0 h 154"/>
                <a:gd name="T8" fmla="*/ 52 w 294"/>
                <a:gd name="T9" fmla="*/ 34 h 154"/>
                <a:gd name="T10" fmla="*/ 52 w 294"/>
                <a:gd name="T11" fmla="*/ 34 h 154"/>
                <a:gd name="T12" fmla="*/ 52 w 294"/>
                <a:gd name="T13" fmla="*/ 0 h 154"/>
                <a:gd name="T14" fmla="*/ 0 w 294"/>
                <a:gd name="T15" fmla="*/ 4 h 154"/>
                <a:gd name="T16" fmla="*/ 0 w 294"/>
                <a:gd name="T17" fmla="*/ 17 h 154"/>
                <a:gd name="T18" fmla="*/ 27 w 294"/>
                <a:gd name="T19" fmla="*/ 36 h 154"/>
                <a:gd name="T20" fmla="*/ 27 w 294"/>
                <a:gd name="T21" fmla="*/ 127 h 154"/>
                <a:gd name="T22" fmla="*/ 0 w 294"/>
                <a:gd name="T23" fmla="*/ 142 h 154"/>
                <a:gd name="T24" fmla="*/ 0 w 294"/>
                <a:gd name="T25" fmla="*/ 154 h 154"/>
                <a:gd name="T26" fmla="*/ 40 w 294"/>
                <a:gd name="T27" fmla="*/ 153 h 154"/>
                <a:gd name="T28" fmla="*/ 80 w 294"/>
                <a:gd name="T29" fmla="*/ 154 h 154"/>
                <a:gd name="T30" fmla="*/ 80 w 294"/>
                <a:gd name="T31" fmla="*/ 142 h 154"/>
                <a:gd name="T32" fmla="*/ 54 w 294"/>
                <a:gd name="T33" fmla="*/ 127 h 154"/>
                <a:gd name="T34" fmla="*/ 54 w 294"/>
                <a:gd name="T35" fmla="*/ 64 h 154"/>
                <a:gd name="T36" fmla="*/ 106 w 294"/>
                <a:gd name="T37" fmla="*/ 10 h 154"/>
                <a:gd name="T38" fmla="*/ 134 w 294"/>
                <a:gd name="T39" fmla="*/ 47 h 154"/>
                <a:gd name="T40" fmla="*/ 134 w 294"/>
                <a:gd name="T41" fmla="*/ 127 h 154"/>
                <a:gd name="T42" fmla="*/ 107 w 294"/>
                <a:gd name="T43" fmla="*/ 142 h 154"/>
                <a:gd name="T44" fmla="*/ 107 w 294"/>
                <a:gd name="T45" fmla="*/ 154 h 154"/>
                <a:gd name="T46" fmla="*/ 147 w 294"/>
                <a:gd name="T47" fmla="*/ 153 h 154"/>
                <a:gd name="T48" fmla="*/ 187 w 294"/>
                <a:gd name="T49" fmla="*/ 154 h 154"/>
                <a:gd name="T50" fmla="*/ 187 w 294"/>
                <a:gd name="T51" fmla="*/ 142 h 154"/>
                <a:gd name="T52" fmla="*/ 161 w 294"/>
                <a:gd name="T53" fmla="*/ 127 h 154"/>
                <a:gd name="T54" fmla="*/ 161 w 294"/>
                <a:gd name="T55" fmla="*/ 64 h 154"/>
                <a:gd name="T56" fmla="*/ 213 w 294"/>
                <a:gd name="T57" fmla="*/ 10 h 154"/>
                <a:gd name="T58" fmla="*/ 241 w 294"/>
                <a:gd name="T59" fmla="*/ 47 h 154"/>
                <a:gd name="T60" fmla="*/ 241 w 294"/>
                <a:gd name="T61" fmla="*/ 127 h 154"/>
                <a:gd name="T62" fmla="*/ 214 w 294"/>
                <a:gd name="T63" fmla="*/ 142 h 154"/>
                <a:gd name="T64" fmla="*/ 214 w 294"/>
                <a:gd name="T65" fmla="*/ 154 h 154"/>
                <a:gd name="T66" fmla="*/ 254 w 294"/>
                <a:gd name="T67" fmla="*/ 153 h 154"/>
                <a:gd name="T68" fmla="*/ 294 w 294"/>
                <a:gd name="T69" fmla="*/ 154 h 154"/>
                <a:gd name="T70" fmla="*/ 294 w 294"/>
                <a:gd name="T71" fmla="*/ 142 h 154"/>
                <a:gd name="T72" fmla="*/ 268 w 294"/>
                <a:gd name="T73" fmla="*/ 127 h 154"/>
                <a:gd name="T74" fmla="*/ 268 w 294"/>
                <a:gd name="T75"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154">
                  <a:moveTo>
                    <a:pt x="268" y="49"/>
                  </a:moveTo>
                  <a:cubicBezTo>
                    <a:pt x="268" y="18"/>
                    <a:pt x="253" y="0"/>
                    <a:pt x="216" y="0"/>
                  </a:cubicBezTo>
                  <a:cubicBezTo>
                    <a:pt x="188" y="0"/>
                    <a:pt x="169" y="15"/>
                    <a:pt x="160" y="33"/>
                  </a:cubicBezTo>
                  <a:cubicBezTo>
                    <a:pt x="153" y="8"/>
                    <a:pt x="134" y="0"/>
                    <a:pt x="109" y="0"/>
                  </a:cubicBezTo>
                  <a:cubicBezTo>
                    <a:pt x="80" y="0"/>
                    <a:pt x="62" y="16"/>
                    <a:pt x="52" y="34"/>
                  </a:cubicBezTo>
                  <a:lnTo>
                    <a:pt x="52" y="34"/>
                  </a:lnTo>
                  <a:lnTo>
                    <a:pt x="52" y="0"/>
                  </a:lnTo>
                  <a:lnTo>
                    <a:pt x="0" y="4"/>
                  </a:lnTo>
                  <a:lnTo>
                    <a:pt x="0" y="17"/>
                  </a:lnTo>
                  <a:cubicBezTo>
                    <a:pt x="24" y="17"/>
                    <a:pt x="27" y="19"/>
                    <a:pt x="27" y="36"/>
                  </a:cubicBezTo>
                  <a:lnTo>
                    <a:pt x="27" y="127"/>
                  </a:lnTo>
                  <a:cubicBezTo>
                    <a:pt x="27" y="142"/>
                    <a:pt x="23" y="142"/>
                    <a:pt x="0" y="142"/>
                  </a:cubicBezTo>
                  <a:lnTo>
                    <a:pt x="0" y="154"/>
                  </a:lnTo>
                  <a:cubicBezTo>
                    <a:pt x="1" y="154"/>
                    <a:pt x="25" y="153"/>
                    <a:pt x="40" y="153"/>
                  </a:cubicBezTo>
                  <a:cubicBezTo>
                    <a:pt x="53" y="153"/>
                    <a:pt x="77" y="154"/>
                    <a:pt x="80" y="154"/>
                  </a:cubicBezTo>
                  <a:lnTo>
                    <a:pt x="80" y="142"/>
                  </a:lnTo>
                  <a:cubicBezTo>
                    <a:pt x="58" y="142"/>
                    <a:pt x="54" y="142"/>
                    <a:pt x="54" y="127"/>
                  </a:cubicBezTo>
                  <a:lnTo>
                    <a:pt x="54" y="64"/>
                  </a:lnTo>
                  <a:cubicBezTo>
                    <a:pt x="54" y="27"/>
                    <a:pt x="83" y="10"/>
                    <a:pt x="106" y="10"/>
                  </a:cubicBezTo>
                  <a:cubicBezTo>
                    <a:pt x="130" y="10"/>
                    <a:pt x="134" y="29"/>
                    <a:pt x="134" y="47"/>
                  </a:cubicBezTo>
                  <a:lnTo>
                    <a:pt x="134" y="127"/>
                  </a:lnTo>
                  <a:cubicBezTo>
                    <a:pt x="134" y="142"/>
                    <a:pt x="130" y="142"/>
                    <a:pt x="107" y="142"/>
                  </a:cubicBezTo>
                  <a:lnTo>
                    <a:pt x="107" y="154"/>
                  </a:lnTo>
                  <a:cubicBezTo>
                    <a:pt x="108" y="154"/>
                    <a:pt x="132" y="153"/>
                    <a:pt x="147" y="153"/>
                  </a:cubicBezTo>
                  <a:cubicBezTo>
                    <a:pt x="160" y="153"/>
                    <a:pt x="184" y="154"/>
                    <a:pt x="187" y="154"/>
                  </a:cubicBezTo>
                  <a:lnTo>
                    <a:pt x="187" y="142"/>
                  </a:lnTo>
                  <a:cubicBezTo>
                    <a:pt x="165" y="142"/>
                    <a:pt x="161" y="142"/>
                    <a:pt x="161" y="127"/>
                  </a:cubicBezTo>
                  <a:lnTo>
                    <a:pt x="161" y="64"/>
                  </a:lnTo>
                  <a:cubicBezTo>
                    <a:pt x="161" y="27"/>
                    <a:pt x="190" y="10"/>
                    <a:pt x="213" y="10"/>
                  </a:cubicBezTo>
                  <a:cubicBezTo>
                    <a:pt x="237" y="10"/>
                    <a:pt x="241" y="29"/>
                    <a:pt x="241" y="47"/>
                  </a:cubicBezTo>
                  <a:lnTo>
                    <a:pt x="241" y="127"/>
                  </a:lnTo>
                  <a:cubicBezTo>
                    <a:pt x="241" y="142"/>
                    <a:pt x="237" y="142"/>
                    <a:pt x="214" y="142"/>
                  </a:cubicBezTo>
                  <a:lnTo>
                    <a:pt x="214" y="154"/>
                  </a:lnTo>
                  <a:cubicBezTo>
                    <a:pt x="215" y="154"/>
                    <a:pt x="240" y="153"/>
                    <a:pt x="254" y="153"/>
                  </a:cubicBezTo>
                  <a:cubicBezTo>
                    <a:pt x="267" y="153"/>
                    <a:pt x="291" y="154"/>
                    <a:pt x="294" y="154"/>
                  </a:cubicBezTo>
                  <a:lnTo>
                    <a:pt x="294" y="142"/>
                  </a:lnTo>
                  <a:cubicBezTo>
                    <a:pt x="272" y="142"/>
                    <a:pt x="268" y="142"/>
                    <a:pt x="268" y="127"/>
                  </a:cubicBezTo>
                  <a:lnTo>
                    <a:pt x="268" y="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0"/>
            <p:cNvSpPr>
              <a:spLocks/>
            </p:cNvSpPr>
            <p:nvPr>
              <p:custDataLst>
                <p:tags r:id="rId86"/>
              </p:custDataLst>
            </p:nvPr>
          </p:nvSpPr>
          <p:spPr bwMode="auto">
            <a:xfrm>
              <a:off x="3549650" y="2903538"/>
              <a:ext cx="42863" cy="60325"/>
            </a:xfrm>
            <a:custGeom>
              <a:avLst/>
              <a:gdLst>
                <a:gd name="T0" fmla="*/ 116 w 126"/>
                <a:gd name="T1" fmla="*/ 9 h 159"/>
                <a:gd name="T2" fmla="*/ 111 w 126"/>
                <a:gd name="T3" fmla="*/ 0 h 159"/>
                <a:gd name="T4" fmla="*/ 104 w 126"/>
                <a:gd name="T5" fmla="*/ 4 h 159"/>
                <a:gd name="T6" fmla="*/ 98 w 126"/>
                <a:gd name="T7" fmla="*/ 9 h 159"/>
                <a:gd name="T8" fmla="*/ 61 w 126"/>
                <a:gd name="T9" fmla="*/ 0 h 159"/>
                <a:gd name="T10" fmla="*/ 0 w 126"/>
                <a:gd name="T11" fmla="*/ 43 h 159"/>
                <a:gd name="T12" fmla="*/ 13 w 126"/>
                <a:gd name="T13" fmla="*/ 71 h 159"/>
                <a:gd name="T14" fmla="*/ 61 w 126"/>
                <a:gd name="T15" fmla="*/ 88 h 159"/>
                <a:gd name="T16" fmla="*/ 107 w 126"/>
                <a:gd name="T17" fmla="*/ 119 h 159"/>
                <a:gd name="T18" fmla="*/ 64 w 126"/>
                <a:gd name="T19" fmla="*/ 149 h 159"/>
                <a:gd name="T20" fmla="*/ 12 w 126"/>
                <a:gd name="T21" fmla="*/ 103 h 159"/>
                <a:gd name="T22" fmla="*/ 5 w 126"/>
                <a:gd name="T23" fmla="*/ 97 h 159"/>
                <a:gd name="T24" fmla="*/ 0 w 126"/>
                <a:gd name="T25" fmla="*/ 107 h 159"/>
                <a:gd name="T26" fmla="*/ 0 w 126"/>
                <a:gd name="T27" fmla="*/ 150 h 159"/>
                <a:gd name="T28" fmla="*/ 4 w 126"/>
                <a:gd name="T29" fmla="*/ 159 h 159"/>
                <a:gd name="T30" fmla="*/ 21 w 126"/>
                <a:gd name="T31" fmla="*/ 144 h 159"/>
                <a:gd name="T32" fmla="*/ 64 w 126"/>
                <a:gd name="T33" fmla="*/ 159 h 159"/>
                <a:gd name="T34" fmla="*/ 126 w 126"/>
                <a:gd name="T35" fmla="*/ 110 h 159"/>
                <a:gd name="T36" fmla="*/ 111 w 126"/>
                <a:gd name="T37" fmla="*/ 77 h 159"/>
                <a:gd name="T38" fmla="*/ 69 w 126"/>
                <a:gd name="T39" fmla="*/ 60 h 159"/>
                <a:gd name="T40" fmla="*/ 19 w 126"/>
                <a:gd name="T41" fmla="*/ 33 h 159"/>
                <a:gd name="T42" fmla="*/ 61 w 126"/>
                <a:gd name="T43" fmla="*/ 8 h 159"/>
                <a:gd name="T44" fmla="*/ 104 w 126"/>
                <a:gd name="T45" fmla="*/ 46 h 159"/>
                <a:gd name="T46" fmla="*/ 110 w 126"/>
                <a:gd name="T47" fmla="*/ 50 h 159"/>
                <a:gd name="T48" fmla="*/ 116 w 126"/>
                <a:gd name="T49" fmla="*/ 41 h 159"/>
                <a:gd name="T50" fmla="*/ 116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6" y="9"/>
                  </a:moveTo>
                  <a:cubicBezTo>
                    <a:pt x="116" y="3"/>
                    <a:pt x="116" y="0"/>
                    <a:pt x="111" y="0"/>
                  </a:cubicBezTo>
                  <a:cubicBezTo>
                    <a:pt x="109" y="0"/>
                    <a:pt x="109" y="0"/>
                    <a:pt x="104" y="4"/>
                  </a:cubicBezTo>
                  <a:cubicBezTo>
                    <a:pt x="103" y="4"/>
                    <a:pt x="100" y="7"/>
                    <a:pt x="98" y="9"/>
                  </a:cubicBezTo>
                  <a:cubicBezTo>
                    <a:pt x="87" y="2"/>
                    <a:pt x="74" y="0"/>
                    <a:pt x="61" y="0"/>
                  </a:cubicBezTo>
                  <a:cubicBezTo>
                    <a:pt x="11" y="0"/>
                    <a:pt x="0" y="26"/>
                    <a:pt x="0" y="43"/>
                  </a:cubicBezTo>
                  <a:cubicBezTo>
                    <a:pt x="0" y="54"/>
                    <a:pt x="4" y="64"/>
                    <a:pt x="13" y="71"/>
                  </a:cubicBezTo>
                  <a:cubicBezTo>
                    <a:pt x="26" y="82"/>
                    <a:pt x="39" y="84"/>
                    <a:pt x="61" y="88"/>
                  </a:cubicBezTo>
                  <a:cubicBezTo>
                    <a:pt x="78" y="91"/>
                    <a:pt x="107" y="96"/>
                    <a:pt x="107" y="119"/>
                  </a:cubicBezTo>
                  <a:cubicBezTo>
                    <a:pt x="107" y="133"/>
                    <a:pt x="97" y="149"/>
                    <a:pt x="64" y="149"/>
                  </a:cubicBezTo>
                  <a:cubicBezTo>
                    <a:pt x="30" y="149"/>
                    <a:pt x="18" y="127"/>
                    <a:pt x="12" y="103"/>
                  </a:cubicBezTo>
                  <a:cubicBezTo>
                    <a:pt x="11" y="99"/>
                    <a:pt x="10" y="97"/>
                    <a:pt x="5" y="97"/>
                  </a:cubicBezTo>
                  <a:cubicBezTo>
                    <a:pt x="0" y="97"/>
                    <a:pt x="0" y="100"/>
                    <a:pt x="0" y="107"/>
                  </a:cubicBezTo>
                  <a:lnTo>
                    <a:pt x="0" y="150"/>
                  </a:lnTo>
                  <a:cubicBezTo>
                    <a:pt x="0" y="156"/>
                    <a:pt x="0" y="159"/>
                    <a:pt x="4" y="159"/>
                  </a:cubicBezTo>
                  <a:cubicBezTo>
                    <a:pt x="8" y="159"/>
                    <a:pt x="14" y="151"/>
                    <a:pt x="21" y="144"/>
                  </a:cubicBezTo>
                  <a:cubicBezTo>
                    <a:pt x="37" y="158"/>
                    <a:pt x="55" y="159"/>
                    <a:pt x="64" y="159"/>
                  </a:cubicBezTo>
                  <a:cubicBezTo>
                    <a:pt x="109" y="159"/>
                    <a:pt x="126" y="134"/>
                    <a:pt x="126" y="110"/>
                  </a:cubicBezTo>
                  <a:cubicBezTo>
                    <a:pt x="126" y="96"/>
                    <a:pt x="120" y="86"/>
                    <a:pt x="111" y="77"/>
                  </a:cubicBezTo>
                  <a:cubicBezTo>
                    <a:pt x="98" y="65"/>
                    <a:pt x="82" y="63"/>
                    <a:pt x="69" y="60"/>
                  </a:cubicBezTo>
                  <a:cubicBezTo>
                    <a:pt x="41" y="56"/>
                    <a:pt x="19" y="51"/>
                    <a:pt x="19" y="33"/>
                  </a:cubicBezTo>
                  <a:cubicBezTo>
                    <a:pt x="19" y="22"/>
                    <a:pt x="28" y="8"/>
                    <a:pt x="61" y="8"/>
                  </a:cubicBezTo>
                  <a:cubicBezTo>
                    <a:pt x="102" y="8"/>
                    <a:pt x="103" y="36"/>
                    <a:pt x="104" y="46"/>
                  </a:cubicBezTo>
                  <a:cubicBezTo>
                    <a:pt x="104" y="50"/>
                    <a:pt x="109" y="50"/>
                    <a:pt x="110" y="50"/>
                  </a:cubicBezTo>
                  <a:cubicBezTo>
                    <a:pt x="116" y="50"/>
                    <a:pt x="116" y="48"/>
                    <a:pt x="116" y="41"/>
                  </a:cubicBezTo>
                  <a:lnTo>
                    <a:pt x="116"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51"/>
            <p:cNvSpPr>
              <a:spLocks noEditPoints="1"/>
            </p:cNvSpPr>
            <p:nvPr>
              <p:custDataLst>
                <p:tags r:id="rId87"/>
              </p:custDataLst>
            </p:nvPr>
          </p:nvSpPr>
          <p:spPr bwMode="auto">
            <a:xfrm>
              <a:off x="3662362" y="2865438"/>
              <a:ext cx="112713" cy="44450"/>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2"/>
            <p:cNvSpPr>
              <a:spLocks noEditPoints="1"/>
            </p:cNvSpPr>
            <p:nvPr>
              <p:custDataLst>
                <p:tags r:id="rId88"/>
              </p:custDataLst>
            </p:nvPr>
          </p:nvSpPr>
          <p:spPr bwMode="auto">
            <a:xfrm>
              <a:off x="3838575" y="2851150"/>
              <a:ext cx="77788" cy="85725"/>
            </a:xfrm>
            <a:custGeom>
              <a:avLst/>
              <a:gdLst>
                <a:gd name="T0" fmla="*/ 166 w 228"/>
                <a:gd name="T1" fmla="*/ 32 h 226"/>
                <a:gd name="T2" fmla="*/ 120 w 228"/>
                <a:gd name="T3" fmla="*/ 0 h 226"/>
                <a:gd name="T4" fmla="*/ 0 w 228"/>
                <a:gd name="T5" fmla="*/ 146 h 226"/>
                <a:gd name="T6" fmla="*/ 66 w 228"/>
                <a:gd name="T7" fmla="*/ 226 h 226"/>
                <a:gd name="T8" fmla="*/ 131 w 228"/>
                <a:gd name="T9" fmla="*/ 189 h 226"/>
                <a:gd name="T10" fmla="*/ 176 w 228"/>
                <a:gd name="T11" fmla="*/ 226 h 226"/>
                <a:gd name="T12" fmla="*/ 213 w 228"/>
                <a:gd name="T13" fmla="*/ 198 h 226"/>
                <a:gd name="T14" fmla="*/ 228 w 228"/>
                <a:gd name="T15" fmla="*/ 149 h 226"/>
                <a:gd name="T16" fmla="*/ 222 w 228"/>
                <a:gd name="T17" fmla="*/ 144 h 226"/>
                <a:gd name="T18" fmla="*/ 215 w 228"/>
                <a:gd name="T19" fmla="*/ 153 h 226"/>
                <a:gd name="T20" fmla="*/ 177 w 228"/>
                <a:gd name="T21" fmla="*/ 215 h 226"/>
                <a:gd name="T22" fmla="*/ 162 w 228"/>
                <a:gd name="T23" fmla="*/ 192 h 226"/>
                <a:gd name="T24" fmla="*/ 169 w 228"/>
                <a:gd name="T25" fmla="*/ 155 h 226"/>
                <a:gd name="T26" fmla="*/ 180 w 228"/>
                <a:gd name="T27" fmla="*/ 110 h 226"/>
                <a:gd name="T28" fmla="*/ 198 w 228"/>
                <a:gd name="T29" fmla="*/ 40 h 226"/>
                <a:gd name="T30" fmla="*/ 201 w 228"/>
                <a:gd name="T31" fmla="*/ 23 h 226"/>
                <a:gd name="T32" fmla="*/ 187 w 228"/>
                <a:gd name="T33" fmla="*/ 10 h 226"/>
                <a:gd name="T34" fmla="*/ 166 w 228"/>
                <a:gd name="T35" fmla="*/ 32 h 226"/>
                <a:gd name="T36" fmla="*/ 133 w 228"/>
                <a:gd name="T37" fmla="*/ 161 h 226"/>
                <a:gd name="T38" fmla="*/ 123 w 228"/>
                <a:gd name="T39" fmla="*/ 180 h 226"/>
                <a:gd name="T40" fmla="*/ 67 w 228"/>
                <a:gd name="T41" fmla="*/ 215 h 226"/>
                <a:gd name="T42" fmla="*/ 35 w 228"/>
                <a:gd name="T43" fmla="*/ 168 h 226"/>
                <a:gd name="T44" fmla="*/ 62 w 228"/>
                <a:gd name="T45" fmla="*/ 59 h 226"/>
                <a:gd name="T46" fmla="*/ 120 w 228"/>
                <a:gd name="T47" fmla="*/ 11 h 226"/>
                <a:gd name="T48" fmla="*/ 160 w 228"/>
                <a:gd name="T49" fmla="*/ 55 h 226"/>
                <a:gd name="T50" fmla="*/ 158 w 228"/>
                <a:gd name="T51" fmla="*/ 63 h 226"/>
                <a:gd name="T52" fmla="*/ 133 w 228"/>
                <a:gd name="T53" fmla="*/ 1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6">
                  <a:moveTo>
                    <a:pt x="166" y="32"/>
                  </a:moveTo>
                  <a:cubicBezTo>
                    <a:pt x="157" y="14"/>
                    <a:pt x="142" y="0"/>
                    <a:pt x="120" y="0"/>
                  </a:cubicBezTo>
                  <a:cubicBezTo>
                    <a:pt x="61" y="0"/>
                    <a:pt x="0" y="73"/>
                    <a:pt x="0" y="146"/>
                  </a:cubicBezTo>
                  <a:cubicBezTo>
                    <a:pt x="0" y="193"/>
                    <a:pt x="27" y="226"/>
                    <a:pt x="66" y="226"/>
                  </a:cubicBezTo>
                  <a:cubicBezTo>
                    <a:pt x="76" y="226"/>
                    <a:pt x="101" y="224"/>
                    <a:pt x="131" y="189"/>
                  </a:cubicBezTo>
                  <a:cubicBezTo>
                    <a:pt x="135" y="209"/>
                    <a:pt x="152" y="226"/>
                    <a:pt x="176" y="226"/>
                  </a:cubicBezTo>
                  <a:cubicBezTo>
                    <a:pt x="194" y="226"/>
                    <a:pt x="205" y="214"/>
                    <a:pt x="213" y="198"/>
                  </a:cubicBezTo>
                  <a:cubicBezTo>
                    <a:pt x="221" y="181"/>
                    <a:pt x="228" y="150"/>
                    <a:pt x="228" y="149"/>
                  </a:cubicBezTo>
                  <a:cubicBezTo>
                    <a:pt x="228" y="144"/>
                    <a:pt x="223" y="144"/>
                    <a:pt x="222" y="144"/>
                  </a:cubicBezTo>
                  <a:cubicBezTo>
                    <a:pt x="217" y="144"/>
                    <a:pt x="216" y="146"/>
                    <a:pt x="215" y="153"/>
                  </a:cubicBezTo>
                  <a:cubicBezTo>
                    <a:pt x="207" y="186"/>
                    <a:pt x="198" y="215"/>
                    <a:pt x="177" y="215"/>
                  </a:cubicBezTo>
                  <a:cubicBezTo>
                    <a:pt x="164" y="215"/>
                    <a:pt x="162" y="202"/>
                    <a:pt x="162" y="192"/>
                  </a:cubicBezTo>
                  <a:cubicBezTo>
                    <a:pt x="162" y="181"/>
                    <a:pt x="163" y="177"/>
                    <a:pt x="169" y="155"/>
                  </a:cubicBezTo>
                  <a:cubicBezTo>
                    <a:pt x="174" y="134"/>
                    <a:pt x="175" y="129"/>
                    <a:pt x="180" y="110"/>
                  </a:cubicBezTo>
                  <a:lnTo>
                    <a:pt x="198" y="40"/>
                  </a:lnTo>
                  <a:cubicBezTo>
                    <a:pt x="201" y="26"/>
                    <a:pt x="201" y="25"/>
                    <a:pt x="201" y="23"/>
                  </a:cubicBezTo>
                  <a:cubicBezTo>
                    <a:pt x="201" y="15"/>
                    <a:pt x="195" y="10"/>
                    <a:pt x="187" y="10"/>
                  </a:cubicBezTo>
                  <a:cubicBezTo>
                    <a:pt x="175" y="10"/>
                    <a:pt x="167" y="21"/>
                    <a:pt x="166" y="32"/>
                  </a:cubicBezTo>
                  <a:close/>
                  <a:moveTo>
                    <a:pt x="133" y="161"/>
                  </a:moveTo>
                  <a:cubicBezTo>
                    <a:pt x="131" y="170"/>
                    <a:pt x="131" y="171"/>
                    <a:pt x="123" y="180"/>
                  </a:cubicBezTo>
                  <a:cubicBezTo>
                    <a:pt x="101" y="207"/>
                    <a:pt x="81" y="215"/>
                    <a:pt x="67" y="215"/>
                  </a:cubicBezTo>
                  <a:cubicBezTo>
                    <a:pt x="42" y="215"/>
                    <a:pt x="35" y="188"/>
                    <a:pt x="35" y="168"/>
                  </a:cubicBezTo>
                  <a:cubicBezTo>
                    <a:pt x="35" y="143"/>
                    <a:pt x="51" y="82"/>
                    <a:pt x="62" y="59"/>
                  </a:cubicBezTo>
                  <a:cubicBezTo>
                    <a:pt x="78" y="29"/>
                    <a:pt x="100" y="11"/>
                    <a:pt x="120" y="11"/>
                  </a:cubicBezTo>
                  <a:cubicBezTo>
                    <a:pt x="153" y="11"/>
                    <a:pt x="160" y="52"/>
                    <a:pt x="160" y="55"/>
                  </a:cubicBezTo>
                  <a:cubicBezTo>
                    <a:pt x="160" y="58"/>
                    <a:pt x="159" y="61"/>
                    <a:pt x="158" y="63"/>
                  </a:cubicBezTo>
                  <a:lnTo>
                    <a:pt x="133" y="16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153"/>
            <p:cNvSpPr>
              <a:spLocks noChangeArrowheads="1"/>
            </p:cNvSpPr>
            <p:nvPr>
              <p:custDataLst>
                <p:tags r:id="rId89"/>
              </p:custDataLst>
            </p:nvPr>
          </p:nvSpPr>
          <p:spPr bwMode="auto">
            <a:xfrm>
              <a:off x="3973512" y="2876550"/>
              <a:ext cx="19050" cy="2063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54"/>
            <p:cNvSpPr>
              <a:spLocks/>
            </p:cNvSpPr>
            <p:nvPr>
              <p:custDataLst>
                <p:tags r:id="rId90"/>
              </p:custDataLst>
            </p:nvPr>
          </p:nvSpPr>
          <p:spPr bwMode="auto">
            <a:xfrm>
              <a:off x="4162425" y="2540000"/>
              <a:ext cx="63500" cy="117475"/>
            </a:xfrm>
            <a:custGeom>
              <a:avLst/>
              <a:gdLst>
                <a:gd name="T0" fmla="*/ 18 w 186"/>
                <a:gd name="T1" fmla="*/ 0 h 309"/>
                <a:gd name="T2" fmla="*/ 0 w 186"/>
                <a:gd name="T3" fmla="*/ 18 h 309"/>
                <a:gd name="T4" fmla="*/ 0 w 186"/>
                <a:gd name="T5" fmla="*/ 291 h 309"/>
                <a:gd name="T6" fmla="*/ 10 w 186"/>
                <a:gd name="T7" fmla="*/ 309 h 309"/>
                <a:gd name="T8" fmla="*/ 20 w 186"/>
                <a:gd name="T9" fmla="*/ 291 h 309"/>
                <a:gd name="T10" fmla="*/ 20 w 186"/>
                <a:gd name="T11" fmla="*/ 20 h 309"/>
                <a:gd name="T12" fmla="*/ 169 w 186"/>
                <a:gd name="T13" fmla="*/ 20 h 309"/>
                <a:gd name="T14" fmla="*/ 186 w 186"/>
                <a:gd name="T15" fmla="*/ 10 h 309"/>
                <a:gd name="T16" fmla="*/ 169 w 186"/>
                <a:gd name="T17" fmla="*/ 0 h 309"/>
                <a:gd name="T18" fmla="*/ 18 w 186"/>
                <a:gd name="T19"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309">
                  <a:moveTo>
                    <a:pt x="18" y="0"/>
                  </a:moveTo>
                  <a:cubicBezTo>
                    <a:pt x="2" y="0"/>
                    <a:pt x="0" y="1"/>
                    <a:pt x="0" y="18"/>
                  </a:cubicBezTo>
                  <a:lnTo>
                    <a:pt x="0" y="291"/>
                  </a:lnTo>
                  <a:cubicBezTo>
                    <a:pt x="0" y="300"/>
                    <a:pt x="0" y="309"/>
                    <a:pt x="10" y="309"/>
                  </a:cubicBezTo>
                  <a:cubicBezTo>
                    <a:pt x="20" y="309"/>
                    <a:pt x="20" y="300"/>
                    <a:pt x="20" y="291"/>
                  </a:cubicBezTo>
                  <a:lnTo>
                    <a:pt x="20" y="20"/>
                  </a:lnTo>
                  <a:lnTo>
                    <a:pt x="169" y="20"/>
                  </a:lnTo>
                  <a:cubicBezTo>
                    <a:pt x="177" y="20"/>
                    <a:pt x="186" y="20"/>
                    <a:pt x="186" y="10"/>
                  </a:cubicBezTo>
                  <a:cubicBezTo>
                    <a:pt x="186" y="0"/>
                    <a:pt x="177" y="0"/>
                    <a:pt x="169" y="0"/>
                  </a:cubicBezTo>
                  <a:lnTo>
                    <a:pt x="1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55"/>
            <p:cNvSpPr>
              <a:spLocks/>
            </p:cNvSpPr>
            <p:nvPr>
              <p:custDataLst>
                <p:tags r:id="rId91"/>
              </p:custDataLst>
            </p:nvPr>
          </p:nvSpPr>
          <p:spPr bwMode="auto">
            <a:xfrm>
              <a:off x="4162425" y="2649538"/>
              <a:ext cx="7938" cy="120650"/>
            </a:xfrm>
            <a:custGeom>
              <a:avLst/>
              <a:gdLst>
                <a:gd name="T0" fmla="*/ 0 w 20"/>
                <a:gd name="T1" fmla="*/ 301 h 319"/>
                <a:gd name="T2" fmla="*/ 10 w 20"/>
                <a:gd name="T3" fmla="*/ 319 h 319"/>
                <a:gd name="T4" fmla="*/ 20 w 20"/>
                <a:gd name="T5" fmla="*/ 301 h 319"/>
                <a:gd name="T6" fmla="*/ 20 w 20"/>
                <a:gd name="T7" fmla="*/ 17 h 319"/>
                <a:gd name="T8" fmla="*/ 10 w 20"/>
                <a:gd name="T9" fmla="*/ 0 h 319"/>
                <a:gd name="T10" fmla="*/ 0 w 20"/>
                <a:gd name="T11" fmla="*/ 17 h 319"/>
                <a:gd name="T12" fmla="*/ 0 w 20"/>
                <a:gd name="T13" fmla="*/ 301 h 319"/>
              </a:gdLst>
              <a:ahLst/>
              <a:cxnLst>
                <a:cxn ang="0">
                  <a:pos x="T0" y="T1"/>
                </a:cxn>
                <a:cxn ang="0">
                  <a:pos x="T2" y="T3"/>
                </a:cxn>
                <a:cxn ang="0">
                  <a:pos x="T4" y="T5"/>
                </a:cxn>
                <a:cxn ang="0">
                  <a:pos x="T6" y="T7"/>
                </a:cxn>
                <a:cxn ang="0">
                  <a:pos x="T8" y="T9"/>
                </a:cxn>
                <a:cxn ang="0">
                  <a:pos x="T10" y="T11"/>
                </a:cxn>
                <a:cxn ang="0">
                  <a:pos x="T12" y="T13"/>
                </a:cxn>
              </a:cxnLst>
              <a:rect l="0" t="0" r="r" b="b"/>
              <a:pathLst>
                <a:path w="20" h="319">
                  <a:moveTo>
                    <a:pt x="0" y="301"/>
                  </a:moveTo>
                  <a:cubicBezTo>
                    <a:pt x="0" y="310"/>
                    <a:pt x="0" y="319"/>
                    <a:pt x="10" y="319"/>
                  </a:cubicBezTo>
                  <a:cubicBezTo>
                    <a:pt x="20" y="319"/>
                    <a:pt x="20" y="310"/>
                    <a:pt x="20" y="301"/>
                  </a:cubicBezTo>
                  <a:lnTo>
                    <a:pt x="20" y="17"/>
                  </a:lnTo>
                  <a:cubicBezTo>
                    <a:pt x="20" y="9"/>
                    <a:pt x="20" y="0"/>
                    <a:pt x="10" y="0"/>
                  </a:cubicBezTo>
                  <a:cubicBezTo>
                    <a:pt x="0" y="0"/>
                    <a:pt x="0" y="9"/>
                    <a:pt x="0" y="17"/>
                  </a:cubicBezTo>
                  <a:lnTo>
                    <a:pt x="0" y="30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6"/>
            <p:cNvSpPr>
              <a:spLocks/>
            </p:cNvSpPr>
            <p:nvPr>
              <p:custDataLst>
                <p:tags r:id="rId92"/>
              </p:custDataLst>
            </p:nvPr>
          </p:nvSpPr>
          <p:spPr bwMode="auto">
            <a:xfrm>
              <a:off x="4162425" y="2762250"/>
              <a:ext cx="7938" cy="120650"/>
            </a:xfrm>
            <a:custGeom>
              <a:avLst/>
              <a:gdLst>
                <a:gd name="T0" fmla="*/ 0 w 20"/>
                <a:gd name="T1" fmla="*/ 301 h 319"/>
                <a:gd name="T2" fmla="*/ 10 w 20"/>
                <a:gd name="T3" fmla="*/ 319 h 319"/>
                <a:gd name="T4" fmla="*/ 20 w 20"/>
                <a:gd name="T5" fmla="*/ 301 h 319"/>
                <a:gd name="T6" fmla="*/ 20 w 20"/>
                <a:gd name="T7" fmla="*/ 17 h 319"/>
                <a:gd name="T8" fmla="*/ 10 w 20"/>
                <a:gd name="T9" fmla="*/ 0 h 319"/>
                <a:gd name="T10" fmla="*/ 0 w 20"/>
                <a:gd name="T11" fmla="*/ 17 h 319"/>
                <a:gd name="T12" fmla="*/ 0 w 20"/>
                <a:gd name="T13" fmla="*/ 301 h 319"/>
              </a:gdLst>
              <a:ahLst/>
              <a:cxnLst>
                <a:cxn ang="0">
                  <a:pos x="T0" y="T1"/>
                </a:cxn>
                <a:cxn ang="0">
                  <a:pos x="T2" y="T3"/>
                </a:cxn>
                <a:cxn ang="0">
                  <a:pos x="T4" y="T5"/>
                </a:cxn>
                <a:cxn ang="0">
                  <a:pos x="T6" y="T7"/>
                </a:cxn>
                <a:cxn ang="0">
                  <a:pos x="T8" y="T9"/>
                </a:cxn>
                <a:cxn ang="0">
                  <a:pos x="T10" y="T11"/>
                </a:cxn>
                <a:cxn ang="0">
                  <a:pos x="T12" y="T13"/>
                </a:cxn>
              </a:cxnLst>
              <a:rect l="0" t="0" r="r" b="b"/>
              <a:pathLst>
                <a:path w="20" h="319">
                  <a:moveTo>
                    <a:pt x="0" y="301"/>
                  </a:moveTo>
                  <a:cubicBezTo>
                    <a:pt x="0" y="310"/>
                    <a:pt x="0" y="319"/>
                    <a:pt x="10" y="319"/>
                  </a:cubicBezTo>
                  <a:cubicBezTo>
                    <a:pt x="20" y="319"/>
                    <a:pt x="20" y="310"/>
                    <a:pt x="20" y="301"/>
                  </a:cubicBezTo>
                  <a:lnTo>
                    <a:pt x="20" y="17"/>
                  </a:lnTo>
                  <a:cubicBezTo>
                    <a:pt x="20" y="9"/>
                    <a:pt x="20" y="0"/>
                    <a:pt x="10" y="0"/>
                  </a:cubicBezTo>
                  <a:cubicBezTo>
                    <a:pt x="0" y="0"/>
                    <a:pt x="0" y="9"/>
                    <a:pt x="0" y="17"/>
                  </a:cubicBezTo>
                  <a:lnTo>
                    <a:pt x="0" y="30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7"/>
            <p:cNvSpPr>
              <a:spLocks/>
            </p:cNvSpPr>
            <p:nvPr>
              <p:custDataLst>
                <p:tags r:id="rId93"/>
              </p:custDataLst>
            </p:nvPr>
          </p:nvSpPr>
          <p:spPr bwMode="auto">
            <a:xfrm>
              <a:off x="4062412" y="2874963"/>
              <a:ext cx="107950" cy="342900"/>
            </a:xfrm>
            <a:custGeom>
              <a:avLst/>
              <a:gdLst>
                <a:gd name="T0" fmla="*/ 295 w 315"/>
                <a:gd name="T1" fmla="*/ 907 h 907"/>
                <a:gd name="T2" fmla="*/ 315 w 315"/>
                <a:gd name="T3" fmla="*/ 889 h 907"/>
                <a:gd name="T4" fmla="*/ 315 w 315"/>
                <a:gd name="T5" fmla="*/ 17 h 907"/>
                <a:gd name="T6" fmla="*/ 305 w 315"/>
                <a:gd name="T7" fmla="*/ 0 h 907"/>
                <a:gd name="T8" fmla="*/ 295 w 315"/>
                <a:gd name="T9" fmla="*/ 17 h 907"/>
                <a:gd name="T10" fmla="*/ 295 w 315"/>
                <a:gd name="T11" fmla="*/ 780 h 907"/>
                <a:gd name="T12" fmla="*/ 294 w 315"/>
                <a:gd name="T13" fmla="*/ 780 h 907"/>
                <a:gd name="T14" fmla="*/ 69 w 315"/>
                <a:gd name="T15" fmla="*/ 98 h 907"/>
                <a:gd name="T16" fmla="*/ 0 w 315"/>
                <a:gd name="T17" fmla="*/ 234 h 907"/>
                <a:gd name="T18" fmla="*/ 7 w 315"/>
                <a:gd name="T19" fmla="*/ 242 h 907"/>
                <a:gd name="T20" fmla="*/ 49 w 315"/>
                <a:gd name="T21" fmla="*/ 162 h 907"/>
                <a:gd name="T22" fmla="*/ 295 w 315"/>
                <a:gd name="T23"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907">
                  <a:moveTo>
                    <a:pt x="295" y="907"/>
                  </a:moveTo>
                  <a:cubicBezTo>
                    <a:pt x="314" y="907"/>
                    <a:pt x="315" y="904"/>
                    <a:pt x="315" y="889"/>
                  </a:cubicBezTo>
                  <a:lnTo>
                    <a:pt x="315" y="17"/>
                  </a:lnTo>
                  <a:cubicBezTo>
                    <a:pt x="315" y="8"/>
                    <a:pt x="315" y="0"/>
                    <a:pt x="305" y="0"/>
                  </a:cubicBezTo>
                  <a:cubicBezTo>
                    <a:pt x="295" y="0"/>
                    <a:pt x="295" y="8"/>
                    <a:pt x="295" y="17"/>
                  </a:cubicBezTo>
                  <a:lnTo>
                    <a:pt x="295" y="780"/>
                  </a:lnTo>
                  <a:lnTo>
                    <a:pt x="294" y="780"/>
                  </a:lnTo>
                  <a:lnTo>
                    <a:pt x="69" y="98"/>
                  </a:lnTo>
                  <a:lnTo>
                    <a:pt x="0" y="234"/>
                  </a:lnTo>
                  <a:lnTo>
                    <a:pt x="7" y="242"/>
                  </a:lnTo>
                  <a:lnTo>
                    <a:pt x="49" y="162"/>
                  </a:lnTo>
                  <a:lnTo>
                    <a:pt x="295" y="9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8"/>
            <p:cNvSpPr>
              <a:spLocks noChangeArrowheads="1"/>
            </p:cNvSpPr>
            <p:nvPr>
              <p:custDataLst>
                <p:tags r:id="rId94"/>
              </p:custDataLst>
            </p:nvPr>
          </p:nvSpPr>
          <p:spPr bwMode="auto">
            <a:xfrm>
              <a:off x="4222750" y="2540000"/>
              <a:ext cx="24272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9"/>
            <p:cNvSpPr>
              <a:spLocks/>
            </p:cNvSpPr>
            <p:nvPr>
              <p:custDataLst>
                <p:tags r:id="rId95"/>
              </p:custDataLst>
            </p:nvPr>
          </p:nvSpPr>
          <p:spPr bwMode="auto">
            <a:xfrm>
              <a:off x="4368800" y="2773363"/>
              <a:ext cx="42863" cy="87313"/>
            </a:xfrm>
            <a:custGeom>
              <a:avLst/>
              <a:gdLst>
                <a:gd name="T0" fmla="*/ 78 w 126"/>
                <a:gd name="T1" fmla="*/ 10 h 231"/>
                <a:gd name="T2" fmla="*/ 68 w 126"/>
                <a:gd name="T3" fmla="*/ 0 h 231"/>
                <a:gd name="T4" fmla="*/ 0 w 126"/>
                <a:gd name="T5" fmla="*/ 22 h 231"/>
                <a:gd name="T6" fmla="*/ 0 w 126"/>
                <a:gd name="T7" fmla="*/ 35 h 231"/>
                <a:gd name="T8" fmla="*/ 50 w 126"/>
                <a:gd name="T9" fmla="*/ 25 h 231"/>
                <a:gd name="T10" fmla="*/ 50 w 126"/>
                <a:gd name="T11" fmla="*/ 203 h 231"/>
                <a:gd name="T12" fmla="*/ 15 w 126"/>
                <a:gd name="T13" fmla="*/ 219 h 231"/>
                <a:gd name="T14" fmla="*/ 2 w 126"/>
                <a:gd name="T15" fmla="*/ 219 h 231"/>
                <a:gd name="T16" fmla="*/ 2 w 126"/>
                <a:gd name="T17" fmla="*/ 231 h 231"/>
                <a:gd name="T18" fmla="*/ 64 w 126"/>
                <a:gd name="T19" fmla="*/ 230 h 231"/>
                <a:gd name="T20" fmla="*/ 126 w 126"/>
                <a:gd name="T21" fmla="*/ 231 h 231"/>
                <a:gd name="T22" fmla="*/ 126 w 126"/>
                <a:gd name="T23" fmla="*/ 219 h 231"/>
                <a:gd name="T24" fmla="*/ 113 w 126"/>
                <a:gd name="T25" fmla="*/ 219 h 231"/>
                <a:gd name="T26" fmla="*/ 78 w 126"/>
                <a:gd name="T27" fmla="*/ 203 h 231"/>
                <a:gd name="T28" fmla="*/ 78 w 126"/>
                <a:gd name="T29"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231">
                  <a:moveTo>
                    <a:pt x="78" y="10"/>
                  </a:moveTo>
                  <a:cubicBezTo>
                    <a:pt x="78" y="0"/>
                    <a:pt x="78" y="0"/>
                    <a:pt x="68" y="0"/>
                  </a:cubicBezTo>
                  <a:cubicBezTo>
                    <a:pt x="46" y="22"/>
                    <a:pt x="14" y="22"/>
                    <a:pt x="0" y="22"/>
                  </a:cubicBezTo>
                  <a:lnTo>
                    <a:pt x="0" y="35"/>
                  </a:lnTo>
                  <a:cubicBezTo>
                    <a:pt x="8" y="35"/>
                    <a:pt x="31" y="35"/>
                    <a:pt x="50" y="25"/>
                  </a:cubicBezTo>
                  <a:lnTo>
                    <a:pt x="50" y="203"/>
                  </a:lnTo>
                  <a:cubicBezTo>
                    <a:pt x="50" y="214"/>
                    <a:pt x="50" y="219"/>
                    <a:pt x="15" y="219"/>
                  </a:cubicBezTo>
                  <a:lnTo>
                    <a:pt x="2" y="219"/>
                  </a:lnTo>
                  <a:lnTo>
                    <a:pt x="2" y="231"/>
                  </a:lnTo>
                  <a:cubicBezTo>
                    <a:pt x="8" y="231"/>
                    <a:pt x="51" y="230"/>
                    <a:pt x="64" y="230"/>
                  </a:cubicBezTo>
                  <a:cubicBezTo>
                    <a:pt x="75" y="230"/>
                    <a:pt x="119" y="231"/>
                    <a:pt x="126" y="231"/>
                  </a:cubicBezTo>
                  <a:lnTo>
                    <a:pt x="126" y="219"/>
                  </a:lnTo>
                  <a:lnTo>
                    <a:pt x="113" y="219"/>
                  </a:lnTo>
                  <a:cubicBezTo>
                    <a:pt x="78" y="219"/>
                    <a:pt x="78" y="214"/>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0"/>
            <p:cNvSpPr>
              <a:spLocks noChangeArrowheads="1"/>
            </p:cNvSpPr>
            <p:nvPr>
              <p:custDataLst>
                <p:tags r:id="rId96"/>
              </p:custDataLst>
            </p:nvPr>
          </p:nvSpPr>
          <p:spPr bwMode="auto">
            <a:xfrm>
              <a:off x="4243387" y="2882900"/>
              <a:ext cx="2936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1"/>
            <p:cNvSpPr>
              <a:spLocks/>
            </p:cNvSpPr>
            <p:nvPr>
              <p:custDataLst>
                <p:tags r:id="rId97"/>
              </p:custDataLst>
            </p:nvPr>
          </p:nvSpPr>
          <p:spPr bwMode="auto">
            <a:xfrm>
              <a:off x="4251325" y="2909888"/>
              <a:ext cx="106363" cy="88900"/>
            </a:xfrm>
            <a:custGeom>
              <a:avLst/>
              <a:gdLst>
                <a:gd name="T0" fmla="*/ 267 w 311"/>
                <a:gd name="T1" fmla="*/ 38 h 238"/>
                <a:gd name="T2" fmla="*/ 304 w 311"/>
                <a:gd name="T3" fmla="*/ 13 h 238"/>
                <a:gd name="T4" fmla="*/ 311 w 311"/>
                <a:gd name="T5" fmla="*/ 5 h 238"/>
                <a:gd name="T6" fmla="*/ 306 w 311"/>
                <a:gd name="T7" fmla="*/ 0 h 238"/>
                <a:gd name="T8" fmla="*/ 269 w 311"/>
                <a:gd name="T9" fmla="*/ 1 h 238"/>
                <a:gd name="T10" fmla="*/ 233 w 311"/>
                <a:gd name="T11" fmla="*/ 0 h 238"/>
                <a:gd name="T12" fmla="*/ 226 w 311"/>
                <a:gd name="T13" fmla="*/ 8 h 238"/>
                <a:gd name="T14" fmla="*/ 233 w 311"/>
                <a:gd name="T15" fmla="*/ 13 h 238"/>
                <a:gd name="T16" fmla="*/ 256 w 311"/>
                <a:gd name="T17" fmla="*/ 27 h 238"/>
                <a:gd name="T18" fmla="*/ 254 w 311"/>
                <a:gd name="T19" fmla="*/ 35 h 238"/>
                <a:gd name="T20" fmla="*/ 216 w 311"/>
                <a:gd name="T21" fmla="*/ 187 h 238"/>
                <a:gd name="T22" fmla="*/ 128 w 311"/>
                <a:gd name="T23" fmla="*/ 6 h 238"/>
                <a:gd name="T24" fmla="*/ 116 w 311"/>
                <a:gd name="T25" fmla="*/ 0 h 238"/>
                <a:gd name="T26" fmla="*/ 68 w 311"/>
                <a:gd name="T27" fmla="*/ 0 h 238"/>
                <a:gd name="T28" fmla="*/ 57 w 311"/>
                <a:gd name="T29" fmla="*/ 8 h 238"/>
                <a:gd name="T30" fmla="*/ 68 w 311"/>
                <a:gd name="T31" fmla="*/ 13 h 238"/>
                <a:gd name="T32" fmla="*/ 91 w 311"/>
                <a:gd name="T33" fmla="*/ 14 h 238"/>
                <a:gd name="T34" fmla="*/ 44 w 311"/>
                <a:gd name="T35" fmla="*/ 201 h 238"/>
                <a:gd name="T36" fmla="*/ 8 w 311"/>
                <a:gd name="T37" fmla="*/ 226 h 238"/>
                <a:gd name="T38" fmla="*/ 0 w 311"/>
                <a:gd name="T39" fmla="*/ 233 h 238"/>
                <a:gd name="T40" fmla="*/ 6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4 w 311"/>
                <a:gd name="T57" fmla="*/ 232 h 238"/>
                <a:gd name="T58" fmla="*/ 211 w 311"/>
                <a:gd name="T59" fmla="*/ 238 h 238"/>
                <a:gd name="T60" fmla="*/ 219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1" y="25"/>
                    <a:pt x="276" y="13"/>
                    <a:pt x="304" y="13"/>
                  </a:cubicBezTo>
                  <a:cubicBezTo>
                    <a:pt x="306" y="13"/>
                    <a:pt x="311" y="12"/>
                    <a:pt x="311" y="5"/>
                  </a:cubicBezTo>
                  <a:cubicBezTo>
                    <a:pt x="311" y="3"/>
                    <a:pt x="309" y="0"/>
                    <a:pt x="306" y="0"/>
                  </a:cubicBezTo>
                  <a:cubicBezTo>
                    <a:pt x="294" y="0"/>
                    <a:pt x="281" y="1"/>
                    <a:pt x="269" y="1"/>
                  </a:cubicBezTo>
                  <a:cubicBezTo>
                    <a:pt x="261" y="1"/>
                    <a:pt x="241" y="0"/>
                    <a:pt x="233" y="0"/>
                  </a:cubicBezTo>
                  <a:cubicBezTo>
                    <a:pt x="231" y="0"/>
                    <a:pt x="226" y="0"/>
                    <a:pt x="226" y="8"/>
                  </a:cubicBezTo>
                  <a:cubicBezTo>
                    <a:pt x="226" y="12"/>
                    <a:pt x="230" y="13"/>
                    <a:pt x="233" y="13"/>
                  </a:cubicBezTo>
                  <a:cubicBezTo>
                    <a:pt x="250" y="13"/>
                    <a:pt x="256" y="18"/>
                    <a:pt x="256" y="27"/>
                  </a:cubicBezTo>
                  <a:cubicBezTo>
                    <a:pt x="256" y="30"/>
                    <a:pt x="255" y="31"/>
                    <a:pt x="254" y="35"/>
                  </a:cubicBezTo>
                  <a:lnTo>
                    <a:pt x="216" y="187"/>
                  </a:lnTo>
                  <a:lnTo>
                    <a:pt x="128" y="6"/>
                  </a:lnTo>
                  <a:cubicBezTo>
                    <a:pt x="125" y="0"/>
                    <a:pt x="124" y="0"/>
                    <a:pt x="116" y="0"/>
                  </a:cubicBezTo>
                  <a:lnTo>
                    <a:pt x="68" y="0"/>
                  </a:lnTo>
                  <a:cubicBezTo>
                    <a:pt x="61" y="0"/>
                    <a:pt x="57" y="0"/>
                    <a:pt x="57" y="8"/>
                  </a:cubicBezTo>
                  <a:cubicBezTo>
                    <a:pt x="57" y="13"/>
                    <a:pt x="61" y="13"/>
                    <a:pt x="68" y="13"/>
                  </a:cubicBezTo>
                  <a:cubicBezTo>
                    <a:pt x="76" y="13"/>
                    <a:pt x="83" y="13"/>
                    <a:pt x="91" y="14"/>
                  </a:cubicBezTo>
                  <a:lnTo>
                    <a:pt x="44" y="201"/>
                  </a:lnTo>
                  <a:cubicBezTo>
                    <a:pt x="41" y="214"/>
                    <a:pt x="35" y="225"/>
                    <a:pt x="8" y="226"/>
                  </a:cubicBezTo>
                  <a:cubicBezTo>
                    <a:pt x="5" y="226"/>
                    <a:pt x="0" y="226"/>
                    <a:pt x="0" y="233"/>
                  </a:cubicBezTo>
                  <a:cubicBezTo>
                    <a:pt x="0" y="237"/>
                    <a:pt x="3" y="238"/>
                    <a:pt x="6" y="238"/>
                  </a:cubicBezTo>
                  <a:cubicBezTo>
                    <a:pt x="17" y="238"/>
                    <a:pt x="30" y="237"/>
                    <a:pt x="42" y="237"/>
                  </a:cubicBezTo>
                  <a:cubicBezTo>
                    <a:pt x="50" y="237"/>
                    <a:pt x="70" y="238"/>
                    <a:pt x="79" y="238"/>
                  </a:cubicBezTo>
                  <a:cubicBezTo>
                    <a:pt x="82" y="238"/>
                    <a:pt x="86" y="236"/>
                    <a:pt x="86" y="231"/>
                  </a:cubicBezTo>
                  <a:cubicBezTo>
                    <a:pt x="86" y="226"/>
                    <a:pt x="82" y="226"/>
                    <a:pt x="78" y="226"/>
                  </a:cubicBezTo>
                  <a:cubicBezTo>
                    <a:pt x="56" y="225"/>
                    <a:pt x="56" y="216"/>
                    <a:pt x="56" y="211"/>
                  </a:cubicBezTo>
                  <a:cubicBezTo>
                    <a:pt x="56" y="210"/>
                    <a:pt x="56" y="208"/>
                    <a:pt x="57" y="202"/>
                  </a:cubicBezTo>
                  <a:lnTo>
                    <a:pt x="102" y="24"/>
                  </a:lnTo>
                  <a:lnTo>
                    <a:pt x="204" y="232"/>
                  </a:lnTo>
                  <a:cubicBezTo>
                    <a:pt x="206" y="238"/>
                    <a:pt x="208" y="238"/>
                    <a:pt x="211" y="238"/>
                  </a:cubicBezTo>
                  <a:cubicBezTo>
                    <a:pt x="217" y="238"/>
                    <a:pt x="217" y="237"/>
                    <a:pt x="219"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62"/>
            <p:cNvSpPr>
              <a:spLocks/>
            </p:cNvSpPr>
            <p:nvPr>
              <p:custDataLst>
                <p:tags r:id="rId98"/>
              </p:custDataLst>
            </p:nvPr>
          </p:nvSpPr>
          <p:spPr bwMode="auto">
            <a:xfrm>
              <a:off x="4376737" y="2962275"/>
              <a:ext cx="79375" cy="6350"/>
            </a:xfrm>
            <a:custGeom>
              <a:avLst/>
              <a:gdLst>
                <a:gd name="T0" fmla="*/ 222 w 236"/>
                <a:gd name="T1" fmla="*/ 17 h 17"/>
                <a:gd name="T2" fmla="*/ 236 w 236"/>
                <a:gd name="T3" fmla="*/ 9 h 17"/>
                <a:gd name="T4" fmla="*/ 222 w 236"/>
                <a:gd name="T5" fmla="*/ 0 h 17"/>
                <a:gd name="T6" fmla="*/ 14 w 236"/>
                <a:gd name="T7" fmla="*/ 0 h 17"/>
                <a:gd name="T8" fmla="*/ 0 w 236"/>
                <a:gd name="T9" fmla="*/ 9 h 17"/>
                <a:gd name="T10" fmla="*/ 14 w 236"/>
                <a:gd name="T11" fmla="*/ 17 h 17"/>
                <a:gd name="T12" fmla="*/ 222 w 236"/>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36" h="17">
                  <a:moveTo>
                    <a:pt x="222" y="17"/>
                  </a:moveTo>
                  <a:cubicBezTo>
                    <a:pt x="227" y="17"/>
                    <a:pt x="236" y="17"/>
                    <a:pt x="236" y="9"/>
                  </a:cubicBezTo>
                  <a:cubicBezTo>
                    <a:pt x="236" y="0"/>
                    <a:pt x="228" y="0"/>
                    <a:pt x="222" y="0"/>
                  </a:cubicBezTo>
                  <a:lnTo>
                    <a:pt x="14" y="0"/>
                  </a:lnTo>
                  <a:cubicBezTo>
                    <a:pt x="8" y="0"/>
                    <a:pt x="0" y="0"/>
                    <a:pt x="0" y="9"/>
                  </a:cubicBezTo>
                  <a:cubicBezTo>
                    <a:pt x="0" y="17"/>
                    <a:pt x="8" y="17"/>
                    <a:pt x="14" y="17"/>
                  </a:cubicBezTo>
                  <a:lnTo>
                    <a:pt x="222" y="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3"/>
            <p:cNvSpPr>
              <a:spLocks/>
            </p:cNvSpPr>
            <p:nvPr>
              <p:custDataLst>
                <p:tags r:id="rId99"/>
              </p:custDataLst>
            </p:nvPr>
          </p:nvSpPr>
          <p:spPr bwMode="auto">
            <a:xfrm>
              <a:off x="4481512" y="2911475"/>
              <a:ext cx="44450" cy="87313"/>
            </a:xfrm>
            <a:custGeom>
              <a:avLst/>
              <a:gdLst>
                <a:gd name="T0" fmla="*/ 78 w 127"/>
                <a:gd name="T1" fmla="*/ 9 h 231"/>
                <a:gd name="T2" fmla="*/ 68 w 127"/>
                <a:gd name="T3" fmla="*/ 0 h 231"/>
                <a:gd name="T4" fmla="*/ 0 w 127"/>
                <a:gd name="T5" fmla="*/ 22 h 231"/>
                <a:gd name="T6" fmla="*/ 0 w 127"/>
                <a:gd name="T7" fmla="*/ 35 h 231"/>
                <a:gd name="T8" fmla="*/ 50 w 127"/>
                <a:gd name="T9" fmla="*/ 25 h 231"/>
                <a:gd name="T10" fmla="*/ 50 w 127"/>
                <a:gd name="T11" fmla="*/ 203 h 231"/>
                <a:gd name="T12" fmla="*/ 15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3 w 127"/>
                <a:gd name="T25" fmla="*/ 219 h 231"/>
                <a:gd name="T26" fmla="*/ 78 w 127"/>
                <a:gd name="T27" fmla="*/ 203 h 231"/>
                <a:gd name="T28" fmla="*/ 78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8" y="9"/>
                  </a:moveTo>
                  <a:cubicBezTo>
                    <a:pt x="78" y="0"/>
                    <a:pt x="78" y="0"/>
                    <a:pt x="68" y="0"/>
                  </a:cubicBezTo>
                  <a:cubicBezTo>
                    <a:pt x="46" y="22"/>
                    <a:pt x="14" y="22"/>
                    <a:pt x="0" y="22"/>
                  </a:cubicBezTo>
                  <a:lnTo>
                    <a:pt x="0" y="35"/>
                  </a:lnTo>
                  <a:cubicBezTo>
                    <a:pt x="8" y="35"/>
                    <a:pt x="31" y="35"/>
                    <a:pt x="50" y="25"/>
                  </a:cubicBezTo>
                  <a:lnTo>
                    <a:pt x="50" y="203"/>
                  </a:lnTo>
                  <a:cubicBezTo>
                    <a:pt x="50" y="214"/>
                    <a:pt x="50" y="219"/>
                    <a:pt x="15" y="219"/>
                  </a:cubicBezTo>
                  <a:lnTo>
                    <a:pt x="2" y="219"/>
                  </a:lnTo>
                  <a:lnTo>
                    <a:pt x="2" y="231"/>
                  </a:lnTo>
                  <a:cubicBezTo>
                    <a:pt x="8" y="231"/>
                    <a:pt x="51" y="230"/>
                    <a:pt x="64" y="230"/>
                  </a:cubicBezTo>
                  <a:cubicBezTo>
                    <a:pt x="75" y="230"/>
                    <a:pt x="119" y="231"/>
                    <a:pt x="127" y="231"/>
                  </a:cubicBezTo>
                  <a:lnTo>
                    <a:pt x="127" y="219"/>
                  </a:lnTo>
                  <a:lnTo>
                    <a:pt x="113" y="219"/>
                  </a:lnTo>
                  <a:cubicBezTo>
                    <a:pt x="78" y="219"/>
                    <a:pt x="78" y="214"/>
                    <a:pt x="78" y="203"/>
                  </a:cubicBezTo>
                  <a:lnTo>
                    <a:pt x="78"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64"/>
            <p:cNvSpPr>
              <a:spLocks/>
            </p:cNvSpPr>
            <p:nvPr>
              <p:custDataLst>
                <p:tags r:id="rId100"/>
              </p:custDataLst>
            </p:nvPr>
          </p:nvSpPr>
          <p:spPr bwMode="auto">
            <a:xfrm>
              <a:off x="4610100" y="2605088"/>
              <a:ext cx="87313" cy="565150"/>
            </a:xfrm>
            <a:custGeom>
              <a:avLst/>
              <a:gdLst>
                <a:gd name="T0" fmla="*/ 153 w 258"/>
                <a:gd name="T1" fmla="*/ 931 h 1495"/>
                <a:gd name="T2" fmla="*/ 28 w 258"/>
                <a:gd name="T3" fmla="*/ 748 h 1495"/>
                <a:gd name="T4" fmla="*/ 152 w 258"/>
                <a:gd name="T5" fmla="*/ 567 h 1495"/>
                <a:gd name="T6" fmla="*/ 153 w 258"/>
                <a:gd name="T7" fmla="*/ 564 h 1495"/>
                <a:gd name="T8" fmla="*/ 153 w 258"/>
                <a:gd name="T9" fmla="*/ 219 h 1495"/>
                <a:gd name="T10" fmla="*/ 157 w 258"/>
                <a:gd name="T11" fmla="*/ 150 h 1495"/>
                <a:gd name="T12" fmla="*/ 253 w 258"/>
                <a:gd name="T13" fmla="*/ 23 h 1495"/>
                <a:gd name="T14" fmla="*/ 258 w 258"/>
                <a:gd name="T15" fmla="*/ 11 h 1495"/>
                <a:gd name="T16" fmla="*/ 246 w 258"/>
                <a:gd name="T17" fmla="*/ 0 h 1495"/>
                <a:gd name="T18" fmla="*/ 223 w 258"/>
                <a:gd name="T19" fmla="*/ 8 h 1495"/>
                <a:gd name="T20" fmla="*/ 105 w 258"/>
                <a:gd name="T21" fmla="*/ 181 h 1495"/>
                <a:gd name="T22" fmla="*/ 105 w 258"/>
                <a:gd name="T23" fmla="*/ 536 h 1495"/>
                <a:gd name="T24" fmla="*/ 79 w 258"/>
                <a:gd name="T25" fmla="*/ 658 h 1495"/>
                <a:gd name="T26" fmla="*/ 7 w 258"/>
                <a:gd name="T27" fmla="*/ 734 h 1495"/>
                <a:gd name="T28" fmla="*/ 0 w 258"/>
                <a:gd name="T29" fmla="*/ 747 h 1495"/>
                <a:gd name="T30" fmla="*/ 4 w 258"/>
                <a:gd name="T31" fmla="*/ 759 h 1495"/>
                <a:gd name="T32" fmla="*/ 103 w 258"/>
                <a:gd name="T33" fmla="*/ 913 h 1495"/>
                <a:gd name="T34" fmla="*/ 105 w 258"/>
                <a:gd name="T35" fmla="*/ 931 h 1495"/>
                <a:gd name="T36" fmla="*/ 105 w 258"/>
                <a:gd name="T37" fmla="*/ 1313 h 1495"/>
                <a:gd name="T38" fmla="*/ 226 w 258"/>
                <a:gd name="T39" fmla="*/ 1489 h 1495"/>
                <a:gd name="T40" fmla="*/ 246 w 258"/>
                <a:gd name="T41" fmla="*/ 1495 h 1495"/>
                <a:gd name="T42" fmla="*/ 258 w 258"/>
                <a:gd name="T43" fmla="*/ 1484 h 1495"/>
                <a:gd name="T44" fmla="*/ 255 w 258"/>
                <a:gd name="T45" fmla="*/ 1473 h 1495"/>
                <a:gd name="T46" fmla="*/ 155 w 258"/>
                <a:gd name="T47" fmla="*/ 1333 h 1495"/>
                <a:gd name="T48" fmla="*/ 153 w 258"/>
                <a:gd name="T49" fmla="*/ 1313 h 1495"/>
                <a:gd name="T50" fmla="*/ 153 w 258"/>
                <a:gd name="T51" fmla="*/ 931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495">
                  <a:moveTo>
                    <a:pt x="153" y="931"/>
                  </a:moveTo>
                  <a:cubicBezTo>
                    <a:pt x="153" y="876"/>
                    <a:pt x="115" y="791"/>
                    <a:pt x="28" y="748"/>
                  </a:cubicBezTo>
                  <a:cubicBezTo>
                    <a:pt x="82" y="719"/>
                    <a:pt x="146" y="660"/>
                    <a:pt x="152" y="567"/>
                  </a:cubicBezTo>
                  <a:lnTo>
                    <a:pt x="153" y="564"/>
                  </a:lnTo>
                  <a:lnTo>
                    <a:pt x="153" y="219"/>
                  </a:lnTo>
                  <a:cubicBezTo>
                    <a:pt x="153" y="178"/>
                    <a:pt x="153" y="169"/>
                    <a:pt x="157" y="150"/>
                  </a:cubicBezTo>
                  <a:cubicBezTo>
                    <a:pt x="166" y="110"/>
                    <a:pt x="190" y="61"/>
                    <a:pt x="253" y="23"/>
                  </a:cubicBezTo>
                  <a:cubicBezTo>
                    <a:pt x="257" y="21"/>
                    <a:pt x="258" y="20"/>
                    <a:pt x="258" y="11"/>
                  </a:cubicBezTo>
                  <a:cubicBezTo>
                    <a:pt x="258" y="0"/>
                    <a:pt x="257" y="0"/>
                    <a:pt x="246" y="0"/>
                  </a:cubicBezTo>
                  <a:cubicBezTo>
                    <a:pt x="237" y="0"/>
                    <a:pt x="236" y="0"/>
                    <a:pt x="223" y="8"/>
                  </a:cubicBezTo>
                  <a:cubicBezTo>
                    <a:pt x="111" y="71"/>
                    <a:pt x="105" y="164"/>
                    <a:pt x="105" y="181"/>
                  </a:cubicBezTo>
                  <a:lnTo>
                    <a:pt x="105" y="536"/>
                  </a:lnTo>
                  <a:cubicBezTo>
                    <a:pt x="105" y="572"/>
                    <a:pt x="105" y="612"/>
                    <a:pt x="79" y="658"/>
                  </a:cubicBezTo>
                  <a:cubicBezTo>
                    <a:pt x="56" y="699"/>
                    <a:pt x="29" y="719"/>
                    <a:pt x="7" y="734"/>
                  </a:cubicBezTo>
                  <a:cubicBezTo>
                    <a:pt x="0" y="738"/>
                    <a:pt x="0" y="739"/>
                    <a:pt x="0" y="747"/>
                  </a:cubicBezTo>
                  <a:cubicBezTo>
                    <a:pt x="0" y="756"/>
                    <a:pt x="0" y="757"/>
                    <a:pt x="4" y="759"/>
                  </a:cubicBezTo>
                  <a:cubicBezTo>
                    <a:pt x="47" y="787"/>
                    <a:pt x="92" y="831"/>
                    <a:pt x="103" y="913"/>
                  </a:cubicBezTo>
                  <a:cubicBezTo>
                    <a:pt x="105" y="924"/>
                    <a:pt x="105" y="925"/>
                    <a:pt x="105" y="931"/>
                  </a:cubicBezTo>
                  <a:lnTo>
                    <a:pt x="105" y="1313"/>
                  </a:lnTo>
                  <a:cubicBezTo>
                    <a:pt x="105" y="1354"/>
                    <a:pt x="129" y="1438"/>
                    <a:pt x="226" y="1489"/>
                  </a:cubicBezTo>
                  <a:cubicBezTo>
                    <a:pt x="237" y="1495"/>
                    <a:pt x="238" y="1495"/>
                    <a:pt x="246" y="1495"/>
                  </a:cubicBezTo>
                  <a:cubicBezTo>
                    <a:pt x="257" y="1495"/>
                    <a:pt x="258" y="1494"/>
                    <a:pt x="258" y="1484"/>
                  </a:cubicBezTo>
                  <a:cubicBezTo>
                    <a:pt x="258" y="1475"/>
                    <a:pt x="257" y="1474"/>
                    <a:pt x="255" y="1473"/>
                  </a:cubicBezTo>
                  <a:cubicBezTo>
                    <a:pt x="234" y="1460"/>
                    <a:pt x="168" y="1420"/>
                    <a:pt x="155" y="1333"/>
                  </a:cubicBezTo>
                  <a:cubicBezTo>
                    <a:pt x="153" y="1320"/>
                    <a:pt x="153" y="1319"/>
                    <a:pt x="153" y="1313"/>
                  </a:cubicBezTo>
                  <a:lnTo>
                    <a:pt x="153" y="9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65"/>
            <p:cNvSpPr>
              <a:spLocks/>
            </p:cNvSpPr>
            <p:nvPr>
              <p:custDataLst>
                <p:tags r:id="rId101"/>
              </p:custDataLst>
            </p:nvPr>
          </p:nvSpPr>
          <p:spPr bwMode="auto">
            <a:xfrm>
              <a:off x="4757737" y="2662238"/>
              <a:ext cx="82550" cy="450850"/>
            </a:xfrm>
            <a:custGeom>
              <a:avLst/>
              <a:gdLst>
                <a:gd name="T0" fmla="*/ 245 w 245"/>
                <a:gd name="T1" fmla="*/ 1191 h 1196"/>
                <a:gd name="T2" fmla="*/ 243 w 245"/>
                <a:gd name="T3" fmla="*/ 1187 h 1196"/>
                <a:gd name="T4" fmla="*/ 158 w 245"/>
                <a:gd name="T5" fmla="*/ 1081 h 1196"/>
                <a:gd name="T6" fmla="*/ 41 w 245"/>
                <a:gd name="T7" fmla="*/ 598 h 1196"/>
                <a:gd name="T8" fmla="*/ 142 w 245"/>
                <a:gd name="T9" fmla="*/ 143 h 1196"/>
                <a:gd name="T10" fmla="*/ 244 w 245"/>
                <a:gd name="T11" fmla="*/ 9 h 1196"/>
                <a:gd name="T12" fmla="*/ 245 w 245"/>
                <a:gd name="T13" fmla="*/ 5 h 1196"/>
                <a:gd name="T14" fmla="*/ 235 w 245"/>
                <a:gd name="T15" fmla="*/ 0 h 1196"/>
                <a:gd name="T16" fmla="*/ 219 w 245"/>
                <a:gd name="T17" fmla="*/ 8 h 1196"/>
                <a:gd name="T18" fmla="*/ 0 w 245"/>
                <a:gd name="T19" fmla="*/ 598 h 1196"/>
                <a:gd name="T20" fmla="*/ 172 w 245"/>
                <a:gd name="T21" fmla="*/ 1140 h 1196"/>
                <a:gd name="T22" fmla="*/ 221 w 245"/>
                <a:gd name="T23" fmla="*/ 1190 h 1196"/>
                <a:gd name="T24" fmla="*/ 235 w 245"/>
                <a:gd name="T25" fmla="*/ 1196 h 1196"/>
                <a:gd name="T26" fmla="*/ 245 w 245"/>
                <a:gd name="T27" fmla="*/ 1191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 h="1196">
                  <a:moveTo>
                    <a:pt x="245" y="1191"/>
                  </a:moveTo>
                  <a:cubicBezTo>
                    <a:pt x="245" y="1189"/>
                    <a:pt x="244" y="1188"/>
                    <a:pt x="243" y="1187"/>
                  </a:cubicBezTo>
                  <a:cubicBezTo>
                    <a:pt x="225" y="1168"/>
                    <a:pt x="191" y="1135"/>
                    <a:pt x="158" y="1081"/>
                  </a:cubicBezTo>
                  <a:cubicBezTo>
                    <a:pt x="78" y="952"/>
                    <a:pt x="41" y="790"/>
                    <a:pt x="41" y="598"/>
                  </a:cubicBezTo>
                  <a:cubicBezTo>
                    <a:pt x="41" y="464"/>
                    <a:pt x="59" y="291"/>
                    <a:pt x="142" y="143"/>
                  </a:cubicBezTo>
                  <a:cubicBezTo>
                    <a:pt x="181" y="72"/>
                    <a:pt x="222" y="31"/>
                    <a:pt x="244" y="9"/>
                  </a:cubicBezTo>
                  <a:cubicBezTo>
                    <a:pt x="245" y="8"/>
                    <a:pt x="245" y="7"/>
                    <a:pt x="245" y="5"/>
                  </a:cubicBezTo>
                  <a:cubicBezTo>
                    <a:pt x="245" y="0"/>
                    <a:pt x="242" y="0"/>
                    <a:pt x="235" y="0"/>
                  </a:cubicBezTo>
                  <a:cubicBezTo>
                    <a:pt x="228" y="0"/>
                    <a:pt x="227" y="0"/>
                    <a:pt x="219" y="8"/>
                  </a:cubicBezTo>
                  <a:cubicBezTo>
                    <a:pt x="52" y="160"/>
                    <a:pt x="0" y="388"/>
                    <a:pt x="0" y="598"/>
                  </a:cubicBezTo>
                  <a:cubicBezTo>
                    <a:pt x="0" y="794"/>
                    <a:pt x="45" y="991"/>
                    <a:pt x="172" y="1140"/>
                  </a:cubicBezTo>
                  <a:cubicBezTo>
                    <a:pt x="182" y="1152"/>
                    <a:pt x="200" y="1172"/>
                    <a:pt x="221" y="1190"/>
                  </a:cubicBezTo>
                  <a:cubicBezTo>
                    <a:pt x="227" y="1196"/>
                    <a:pt x="228" y="1196"/>
                    <a:pt x="235" y="1196"/>
                  </a:cubicBezTo>
                  <a:cubicBezTo>
                    <a:pt x="242" y="1196"/>
                    <a:pt x="245" y="1196"/>
                    <a:pt x="245" y="119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6"/>
            <p:cNvSpPr>
              <a:spLocks/>
            </p:cNvSpPr>
            <p:nvPr>
              <p:custDataLst>
                <p:tags r:id="rId102"/>
              </p:custDataLst>
            </p:nvPr>
          </p:nvSpPr>
          <p:spPr bwMode="auto">
            <a:xfrm>
              <a:off x="4903787" y="2665413"/>
              <a:ext cx="106363" cy="90488"/>
            </a:xfrm>
            <a:custGeom>
              <a:avLst/>
              <a:gdLst>
                <a:gd name="T0" fmla="*/ 267 w 311"/>
                <a:gd name="T1" fmla="*/ 38 h 238"/>
                <a:gd name="T2" fmla="*/ 304 w 311"/>
                <a:gd name="T3" fmla="*/ 13 h 238"/>
                <a:gd name="T4" fmla="*/ 311 w 311"/>
                <a:gd name="T5" fmla="*/ 5 h 238"/>
                <a:gd name="T6" fmla="*/ 306 w 311"/>
                <a:gd name="T7" fmla="*/ 0 h 238"/>
                <a:gd name="T8" fmla="*/ 269 w 311"/>
                <a:gd name="T9" fmla="*/ 1 h 238"/>
                <a:gd name="T10" fmla="*/ 232 w 311"/>
                <a:gd name="T11" fmla="*/ 0 h 238"/>
                <a:gd name="T12" fmla="*/ 225 w 311"/>
                <a:gd name="T13" fmla="*/ 8 h 238"/>
                <a:gd name="T14" fmla="*/ 233 w 311"/>
                <a:gd name="T15" fmla="*/ 13 h 238"/>
                <a:gd name="T16" fmla="*/ 255 w 311"/>
                <a:gd name="T17" fmla="*/ 27 h 238"/>
                <a:gd name="T18" fmla="*/ 254 w 311"/>
                <a:gd name="T19" fmla="*/ 35 h 238"/>
                <a:gd name="T20" fmla="*/ 216 w 311"/>
                <a:gd name="T21" fmla="*/ 187 h 238"/>
                <a:gd name="T22" fmla="*/ 127 w 311"/>
                <a:gd name="T23" fmla="*/ 6 h 238"/>
                <a:gd name="T24" fmla="*/ 116 w 311"/>
                <a:gd name="T25" fmla="*/ 0 h 238"/>
                <a:gd name="T26" fmla="*/ 68 w 311"/>
                <a:gd name="T27" fmla="*/ 0 h 238"/>
                <a:gd name="T28" fmla="*/ 57 w 311"/>
                <a:gd name="T29" fmla="*/ 8 h 238"/>
                <a:gd name="T30" fmla="*/ 68 w 311"/>
                <a:gd name="T31" fmla="*/ 13 h 238"/>
                <a:gd name="T32" fmla="*/ 90 w 311"/>
                <a:gd name="T33" fmla="*/ 14 h 238"/>
                <a:gd name="T34" fmla="*/ 44 w 311"/>
                <a:gd name="T35" fmla="*/ 201 h 238"/>
                <a:gd name="T36" fmla="*/ 7 w 311"/>
                <a:gd name="T37" fmla="*/ 226 h 238"/>
                <a:gd name="T38" fmla="*/ 0 w 311"/>
                <a:gd name="T39" fmla="*/ 233 h 238"/>
                <a:gd name="T40" fmla="*/ 5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3 w 311"/>
                <a:gd name="T57" fmla="*/ 232 h 238"/>
                <a:gd name="T58" fmla="*/ 211 w 311"/>
                <a:gd name="T59" fmla="*/ 238 h 238"/>
                <a:gd name="T60" fmla="*/ 218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0" y="25"/>
                    <a:pt x="276" y="13"/>
                    <a:pt x="304" y="13"/>
                  </a:cubicBezTo>
                  <a:cubicBezTo>
                    <a:pt x="306" y="13"/>
                    <a:pt x="311" y="12"/>
                    <a:pt x="311" y="5"/>
                  </a:cubicBezTo>
                  <a:cubicBezTo>
                    <a:pt x="311" y="3"/>
                    <a:pt x="309" y="0"/>
                    <a:pt x="306" y="0"/>
                  </a:cubicBezTo>
                  <a:cubicBezTo>
                    <a:pt x="294" y="0"/>
                    <a:pt x="281" y="1"/>
                    <a:pt x="269" y="1"/>
                  </a:cubicBezTo>
                  <a:cubicBezTo>
                    <a:pt x="261" y="1"/>
                    <a:pt x="241" y="0"/>
                    <a:pt x="232" y="0"/>
                  </a:cubicBezTo>
                  <a:cubicBezTo>
                    <a:pt x="231" y="0"/>
                    <a:pt x="225" y="0"/>
                    <a:pt x="225" y="8"/>
                  </a:cubicBezTo>
                  <a:cubicBezTo>
                    <a:pt x="225" y="12"/>
                    <a:pt x="230" y="13"/>
                    <a:pt x="233" y="13"/>
                  </a:cubicBezTo>
                  <a:cubicBezTo>
                    <a:pt x="249" y="13"/>
                    <a:pt x="255" y="18"/>
                    <a:pt x="255" y="27"/>
                  </a:cubicBezTo>
                  <a:cubicBezTo>
                    <a:pt x="255" y="30"/>
                    <a:pt x="255" y="31"/>
                    <a:pt x="254" y="35"/>
                  </a:cubicBezTo>
                  <a:lnTo>
                    <a:pt x="216" y="187"/>
                  </a:lnTo>
                  <a:lnTo>
                    <a:pt x="127" y="6"/>
                  </a:lnTo>
                  <a:cubicBezTo>
                    <a:pt x="125" y="0"/>
                    <a:pt x="124" y="0"/>
                    <a:pt x="116" y="0"/>
                  </a:cubicBezTo>
                  <a:lnTo>
                    <a:pt x="68" y="0"/>
                  </a:lnTo>
                  <a:cubicBezTo>
                    <a:pt x="61" y="0"/>
                    <a:pt x="57" y="0"/>
                    <a:pt x="57" y="8"/>
                  </a:cubicBezTo>
                  <a:cubicBezTo>
                    <a:pt x="57" y="13"/>
                    <a:pt x="61" y="13"/>
                    <a:pt x="68" y="13"/>
                  </a:cubicBezTo>
                  <a:cubicBezTo>
                    <a:pt x="75" y="13"/>
                    <a:pt x="83" y="13"/>
                    <a:pt x="90" y="14"/>
                  </a:cubicBezTo>
                  <a:lnTo>
                    <a:pt x="44" y="201"/>
                  </a:lnTo>
                  <a:cubicBezTo>
                    <a:pt x="41" y="214"/>
                    <a:pt x="35" y="225"/>
                    <a:pt x="7" y="226"/>
                  </a:cubicBezTo>
                  <a:cubicBezTo>
                    <a:pt x="5" y="226"/>
                    <a:pt x="0" y="226"/>
                    <a:pt x="0" y="233"/>
                  </a:cubicBezTo>
                  <a:cubicBezTo>
                    <a:pt x="0" y="237"/>
                    <a:pt x="3" y="238"/>
                    <a:pt x="5" y="238"/>
                  </a:cubicBezTo>
                  <a:cubicBezTo>
                    <a:pt x="17" y="238"/>
                    <a:pt x="30" y="237"/>
                    <a:pt x="42" y="237"/>
                  </a:cubicBezTo>
                  <a:cubicBezTo>
                    <a:pt x="50" y="237"/>
                    <a:pt x="70" y="238"/>
                    <a:pt x="79" y="238"/>
                  </a:cubicBezTo>
                  <a:cubicBezTo>
                    <a:pt x="82" y="238"/>
                    <a:pt x="86" y="236"/>
                    <a:pt x="86" y="231"/>
                  </a:cubicBezTo>
                  <a:cubicBezTo>
                    <a:pt x="86" y="226"/>
                    <a:pt x="81" y="226"/>
                    <a:pt x="78" y="226"/>
                  </a:cubicBezTo>
                  <a:cubicBezTo>
                    <a:pt x="56" y="225"/>
                    <a:pt x="56" y="216"/>
                    <a:pt x="56" y="211"/>
                  </a:cubicBezTo>
                  <a:cubicBezTo>
                    <a:pt x="56" y="210"/>
                    <a:pt x="56" y="208"/>
                    <a:pt x="57" y="202"/>
                  </a:cubicBezTo>
                  <a:lnTo>
                    <a:pt x="102" y="24"/>
                  </a:lnTo>
                  <a:lnTo>
                    <a:pt x="203" y="232"/>
                  </a:lnTo>
                  <a:cubicBezTo>
                    <a:pt x="206" y="238"/>
                    <a:pt x="208" y="238"/>
                    <a:pt x="211" y="238"/>
                  </a:cubicBezTo>
                  <a:cubicBezTo>
                    <a:pt x="217" y="238"/>
                    <a:pt x="217"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67"/>
            <p:cNvSpPr>
              <a:spLocks/>
            </p:cNvSpPr>
            <p:nvPr>
              <p:custDataLst>
                <p:tags r:id="rId103"/>
              </p:custDataLst>
            </p:nvPr>
          </p:nvSpPr>
          <p:spPr bwMode="auto">
            <a:xfrm>
              <a:off x="4876800" y="2794000"/>
              <a:ext cx="158750" cy="187325"/>
            </a:xfrm>
            <a:custGeom>
              <a:avLst/>
              <a:gdLst>
                <a:gd name="T0" fmla="*/ 182 w 470"/>
                <a:gd name="T1" fmla="*/ 266 h 498"/>
                <a:gd name="T2" fmla="*/ 5 w 470"/>
                <a:gd name="T3" fmla="*/ 485 h 498"/>
                <a:gd name="T4" fmla="*/ 0 w 470"/>
                <a:gd name="T5" fmla="*/ 493 h 498"/>
                <a:gd name="T6" fmla="*/ 14 w 470"/>
                <a:gd name="T7" fmla="*/ 498 h 498"/>
                <a:gd name="T8" fmla="*/ 427 w 470"/>
                <a:gd name="T9" fmla="*/ 498 h 498"/>
                <a:gd name="T10" fmla="*/ 470 w 470"/>
                <a:gd name="T11" fmla="*/ 374 h 498"/>
                <a:gd name="T12" fmla="*/ 457 w 470"/>
                <a:gd name="T13" fmla="*/ 374 h 498"/>
                <a:gd name="T14" fmla="*/ 369 w 470"/>
                <a:gd name="T15" fmla="*/ 457 h 498"/>
                <a:gd name="T16" fmla="*/ 253 w 470"/>
                <a:gd name="T17" fmla="*/ 471 h 498"/>
                <a:gd name="T18" fmla="*/ 42 w 470"/>
                <a:gd name="T19" fmla="*/ 471 h 498"/>
                <a:gd name="T20" fmla="*/ 215 w 470"/>
                <a:gd name="T21" fmla="*/ 257 h 498"/>
                <a:gd name="T22" fmla="*/ 219 w 470"/>
                <a:gd name="T23" fmla="*/ 249 h 498"/>
                <a:gd name="T24" fmla="*/ 216 w 470"/>
                <a:gd name="T25" fmla="*/ 242 h 498"/>
                <a:gd name="T26" fmla="*/ 54 w 470"/>
                <a:gd name="T27" fmla="*/ 20 h 498"/>
                <a:gd name="T28" fmla="*/ 251 w 470"/>
                <a:gd name="T29" fmla="*/ 20 h 498"/>
                <a:gd name="T30" fmla="*/ 457 w 470"/>
                <a:gd name="T31" fmla="*/ 117 h 498"/>
                <a:gd name="T32" fmla="*/ 470 w 470"/>
                <a:gd name="T33" fmla="*/ 117 h 498"/>
                <a:gd name="T34" fmla="*/ 427 w 470"/>
                <a:gd name="T35" fmla="*/ 0 h 498"/>
                <a:gd name="T36" fmla="*/ 14 w 470"/>
                <a:gd name="T37" fmla="*/ 0 h 498"/>
                <a:gd name="T38" fmla="*/ 0 w 470"/>
                <a:gd name="T39" fmla="*/ 16 h 498"/>
                <a:gd name="T40" fmla="*/ 182 w 470"/>
                <a:gd name="T41" fmla="*/ 26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8">
                  <a:moveTo>
                    <a:pt x="182" y="266"/>
                  </a:moveTo>
                  <a:lnTo>
                    <a:pt x="5" y="485"/>
                  </a:lnTo>
                  <a:cubicBezTo>
                    <a:pt x="1" y="490"/>
                    <a:pt x="0" y="491"/>
                    <a:pt x="0" y="493"/>
                  </a:cubicBezTo>
                  <a:cubicBezTo>
                    <a:pt x="0" y="498"/>
                    <a:pt x="5" y="498"/>
                    <a:pt x="14" y="498"/>
                  </a:cubicBezTo>
                  <a:lnTo>
                    <a:pt x="427" y="498"/>
                  </a:lnTo>
                  <a:lnTo>
                    <a:pt x="470" y="374"/>
                  </a:lnTo>
                  <a:lnTo>
                    <a:pt x="457" y="374"/>
                  </a:lnTo>
                  <a:cubicBezTo>
                    <a:pt x="445" y="412"/>
                    <a:pt x="412" y="442"/>
                    <a:pt x="369" y="457"/>
                  </a:cubicBezTo>
                  <a:cubicBezTo>
                    <a:pt x="361" y="459"/>
                    <a:pt x="327" y="471"/>
                    <a:pt x="253" y="471"/>
                  </a:cubicBezTo>
                  <a:lnTo>
                    <a:pt x="42" y="471"/>
                  </a:lnTo>
                  <a:lnTo>
                    <a:pt x="215" y="257"/>
                  </a:lnTo>
                  <a:cubicBezTo>
                    <a:pt x="218" y="253"/>
                    <a:pt x="219" y="251"/>
                    <a:pt x="219" y="249"/>
                  </a:cubicBezTo>
                  <a:cubicBezTo>
                    <a:pt x="219" y="247"/>
                    <a:pt x="219" y="247"/>
                    <a:pt x="216" y="242"/>
                  </a:cubicBezTo>
                  <a:lnTo>
                    <a:pt x="54" y="20"/>
                  </a:lnTo>
                  <a:lnTo>
                    <a:pt x="251" y="20"/>
                  </a:lnTo>
                  <a:cubicBezTo>
                    <a:pt x="308" y="20"/>
                    <a:pt x="422" y="23"/>
                    <a:pt x="457"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68"/>
            <p:cNvSpPr>
              <a:spLocks noEditPoints="1"/>
            </p:cNvSpPr>
            <p:nvPr>
              <p:custDataLst>
                <p:tags r:id="rId104"/>
              </p:custDataLst>
            </p:nvPr>
          </p:nvSpPr>
          <p:spPr bwMode="auto">
            <a:xfrm>
              <a:off x="4851400" y="3013075"/>
              <a:ext cx="36513" cy="87313"/>
            </a:xfrm>
            <a:custGeom>
              <a:avLst/>
              <a:gdLst>
                <a:gd name="T0" fmla="*/ 97 w 106"/>
                <a:gd name="T1" fmla="*/ 13 h 234"/>
                <a:gd name="T2" fmla="*/ 83 w 106"/>
                <a:gd name="T3" fmla="*/ 0 h 234"/>
                <a:gd name="T4" fmla="*/ 63 w 106"/>
                <a:gd name="T5" fmla="*/ 19 h 234"/>
                <a:gd name="T6" fmla="*/ 77 w 106"/>
                <a:gd name="T7" fmla="*/ 32 h 234"/>
                <a:gd name="T8" fmla="*/ 97 w 106"/>
                <a:gd name="T9" fmla="*/ 13 h 234"/>
                <a:gd name="T10" fmla="*/ 26 w 106"/>
                <a:gd name="T11" fmla="*/ 190 h 234"/>
                <a:gd name="T12" fmla="*/ 23 w 106"/>
                <a:gd name="T13" fmla="*/ 205 h 234"/>
                <a:gd name="T14" fmla="*/ 56 w 106"/>
                <a:gd name="T15" fmla="*/ 234 h 234"/>
                <a:gd name="T16" fmla="*/ 106 w 106"/>
                <a:gd name="T17" fmla="*/ 181 h 234"/>
                <a:gd name="T18" fmla="*/ 100 w 106"/>
                <a:gd name="T19" fmla="*/ 176 h 234"/>
                <a:gd name="T20" fmla="*/ 94 w 106"/>
                <a:gd name="T21" fmla="*/ 182 h 234"/>
                <a:gd name="T22" fmla="*/ 57 w 106"/>
                <a:gd name="T23" fmla="*/ 224 h 234"/>
                <a:gd name="T24" fmla="*/ 48 w 106"/>
                <a:gd name="T25" fmla="*/ 212 h 234"/>
                <a:gd name="T26" fmla="*/ 54 w 106"/>
                <a:gd name="T27" fmla="*/ 190 h 234"/>
                <a:gd name="T28" fmla="*/ 65 w 106"/>
                <a:gd name="T29" fmla="*/ 162 h 234"/>
                <a:gd name="T30" fmla="*/ 82 w 106"/>
                <a:gd name="T31" fmla="*/ 118 h 234"/>
                <a:gd name="T32" fmla="*/ 84 w 106"/>
                <a:gd name="T33" fmla="*/ 107 h 234"/>
                <a:gd name="T34" fmla="*/ 51 w 106"/>
                <a:gd name="T35" fmla="*/ 77 h 234"/>
                <a:gd name="T36" fmla="*/ 0 w 106"/>
                <a:gd name="T37" fmla="*/ 130 h 234"/>
                <a:gd name="T38" fmla="*/ 6 w 106"/>
                <a:gd name="T39" fmla="*/ 135 h 234"/>
                <a:gd name="T40" fmla="*/ 12 w 106"/>
                <a:gd name="T41" fmla="*/ 129 h 234"/>
                <a:gd name="T42" fmla="*/ 50 w 106"/>
                <a:gd name="T43" fmla="*/ 87 h 234"/>
                <a:gd name="T44" fmla="*/ 58 w 106"/>
                <a:gd name="T45" fmla="*/ 99 h 234"/>
                <a:gd name="T46" fmla="*/ 48 w 106"/>
                <a:gd name="T47" fmla="*/ 134 h 234"/>
                <a:gd name="T48" fmla="*/ 26 w 106"/>
                <a:gd name="T49" fmla="*/ 19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4">
                  <a:moveTo>
                    <a:pt x="97" y="13"/>
                  </a:moveTo>
                  <a:cubicBezTo>
                    <a:pt x="97" y="7"/>
                    <a:pt x="93" y="0"/>
                    <a:pt x="83" y="0"/>
                  </a:cubicBezTo>
                  <a:cubicBezTo>
                    <a:pt x="73" y="0"/>
                    <a:pt x="63" y="9"/>
                    <a:pt x="63" y="19"/>
                  </a:cubicBezTo>
                  <a:cubicBezTo>
                    <a:pt x="63" y="25"/>
                    <a:pt x="68" y="32"/>
                    <a:pt x="77" y="32"/>
                  </a:cubicBezTo>
                  <a:cubicBezTo>
                    <a:pt x="87" y="32"/>
                    <a:pt x="97" y="22"/>
                    <a:pt x="97" y="13"/>
                  </a:cubicBezTo>
                  <a:close/>
                  <a:moveTo>
                    <a:pt x="26" y="190"/>
                  </a:moveTo>
                  <a:cubicBezTo>
                    <a:pt x="24" y="194"/>
                    <a:pt x="23" y="199"/>
                    <a:pt x="23" y="205"/>
                  </a:cubicBezTo>
                  <a:cubicBezTo>
                    <a:pt x="23" y="221"/>
                    <a:pt x="36" y="234"/>
                    <a:pt x="56" y="234"/>
                  </a:cubicBezTo>
                  <a:cubicBezTo>
                    <a:pt x="91" y="234"/>
                    <a:pt x="106" y="186"/>
                    <a:pt x="106" y="181"/>
                  </a:cubicBezTo>
                  <a:cubicBezTo>
                    <a:pt x="106" y="176"/>
                    <a:pt x="101" y="176"/>
                    <a:pt x="100" y="176"/>
                  </a:cubicBezTo>
                  <a:cubicBezTo>
                    <a:pt x="95" y="176"/>
                    <a:pt x="95" y="178"/>
                    <a:pt x="94" y="182"/>
                  </a:cubicBezTo>
                  <a:cubicBezTo>
                    <a:pt x="86" y="210"/>
                    <a:pt x="70" y="224"/>
                    <a:pt x="57" y="224"/>
                  </a:cubicBezTo>
                  <a:cubicBezTo>
                    <a:pt x="50" y="224"/>
                    <a:pt x="48" y="220"/>
                    <a:pt x="48" y="212"/>
                  </a:cubicBezTo>
                  <a:cubicBezTo>
                    <a:pt x="48" y="204"/>
                    <a:pt x="50" y="198"/>
                    <a:pt x="54" y="190"/>
                  </a:cubicBezTo>
                  <a:cubicBezTo>
                    <a:pt x="57" y="181"/>
                    <a:pt x="61" y="171"/>
                    <a:pt x="65" y="162"/>
                  </a:cubicBezTo>
                  <a:cubicBezTo>
                    <a:pt x="68" y="154"/>
                    <a:pt x="80" y="122"/>
                    <a:pt x="82" y="118"/>
                  </a:cubicBezTo>
                  <a:cubicBezTo>
                    <a:pt x="83" y="114"/>
                    <a:pt x="84" y="110"/>
                    <a:pt x="84" y="107"/>
                  </a:cubicBezTo>
                  <a:cubicBezTo>
                    <a:pt x="84" y="90"/>
                    <a:pt x="70" y="77"/>
                    <a:pt x="51" y="77"/>
                  </a:cubicBezTo>
                  <a:cubicBezTo>
                    <a:pt x="16" y="77"/>
                    <a:pt x="0" y="124"/>
                    <a:pt x="0" y="130"/>
                  </a:cubicBezTo>
                  <a:cubicBezTo>
                    <a:pt x="0" y="135"/>
                    <a:pt x="5" y="135"/>
                    <a:pt x="6" y="135"/>
                  </a:cubicBezTo>
                  <a:cubicBezTo>
                    <a:pt x="11" y="135"/>
                    <a:pt x="11" y="133"/>
                    <a:pt x="12" y="129"/>
                  </a:cubicBezTo>
                  <a:cubicBezTo>
                    <a:pt x="21" y="99"/>
                    <a:pt x="37" y="87"/>
                    <a:pt x="50" y="87"/>
                  </a:cubicBezTo>
                  <a:cubicBezTo>
                    <a:pt x="55" y="87"/>
                    <a:pt x="58" y="90"/>
                    <a:pt x="58" y="99"/>
                  </a:cubicBezTo>
                  <a:cubicBezTo>
                    <a:pt x="58" y="107"/>
                    <a:pt x="56"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69"/>
            <p:cNvSpPr>
              <a:spLocks noEditPoints="1"/>
            </p:cNvSpPr>
            <p:nvPr>
              <p:custDataLst>
                <p:tags r:id="rId105"/>
              </p:custDataLst>
            </p:nvPr>
          </p:nvSpPr>
          <p:spPr bwMode="auto">
            <a:xfrm>
              <a:off x="4902200" y="3049588"/>
              <a:ext cx="87313" cy="34925"/>
            </a:xfrm>
            <a:custGeom>
              <a:avLst/>
              <a:gdLst>
                <a:gd name="T0" fmla="*/ 244 w 257"/>
                <a:gd name="T1" fmla="*/ 17 h 93"/>
                <a:gd name="T2" fmla="*/ 257 w 257"/>
                <a:gd name="T3" fmla="*/ 8 h 93"/>
                <a:gd name="T4" fmla="*/ 244 w 257"/>
                <a:gd name="T5" fmla="*/ 0 h 93"/>
                <a:gd name="T6" fmla="*/ 13 w 257"/>
                <a:gd name="T7" fmla="*/ 0 h 93"/>
                <a:gd name="T8" fmla="*/ 0 w 257"/>
                <a:gd name="T9" fmla="*/ 8 h 93"/>
                <a:gd name="T10" fmla="*/ 14 w 257"/>
                <a:gd name="T11" fmla="*/ 17 h 93"/>
                <a:gd name="T12" fmla="*/ 244 w 257"/>
                <a:gd name="T13" fmla="*/ 17 h 93"/>
                <a:gd name="T14" fmla="*/ 244 w 257"/>
                <a:gd name="T15" fmla="*/ 93 h 93"/>
                <a:gd name="T16" fmla="*/ 257 w 257"/>
                <a:gd name="T17" fmla="*/ 85 h 93"/>
                <a:gd name="T18" fmla="*/ 244 w 257"/>
                <a:gd name="T19" fmla="*/ 76 h 93"/>
                <a:gd name="T20" fmla="*/ 14 w 257"/>
                <a:gd name="T21" fmla="*/ 76 h 93"/>
                <a:gd name="T22" fmla="*/ 0 w 257"/>
                <a:gd name="T23" fmla="*/ 85 h 93"/>
                <a:gd name="T24" fmla="*/ 13 w 257"/>
                <a:gd name="T25" fmla="*/ 93 h 93"/>
                <a:gd name="T26" fmla="*/ 244 w 257"/>
                <a:gd name="T2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3">
                  <a:moveTo>
                    <a:pt x="244" y="17"/>
                  </a:moveTo>
                  <a:cubicBezTo>
                    <a:pt x="249" y="17"/>
                    <a:pt x="257" y="17"/>
                    <a:pt x="257" y="8"/>
                  </a:cubicBezTo>
                  <a:cubicBezTo>
                    <a:pt x="257" y="0"/>
                    <a:pt x="249" y="0"/>
                    <a:pt x="244" y="0"/>
                  </a:cubicBezTo>
                  <a:lnTo>
                    <a:pt x="13" y="0"/>
                  </a:lnTo>
                  <a:cubicBezTo>
                    <a:pt x="9" y="0"/>
                    <a:pt x="0" y="0"/>
                    <a:pt x="0" y="8"/>
                  </a:cubicBezTo>
                  <a:cubicBezTo>
                    <a:pt x="0" y="17"/>
                    <a:pt x="8" y="17"/>
                    <a:pt x="14" y="17"/>
                  </a:cubicBezTo>
                  <a:lnTo>
                    <a:pt x="244" y="17"/>
                  </a:lnTo>
                  <a:close/>
                  <a:moveTo>
                    <a:pt x="244" y="93"/>
                  </a:moveTo>
                  <a:cubicBezTo>
                    <a:pt x="249" y="93"/>
                    <a:pt x="257" y="93"/>
                    <a:pt x="257" y="85"/>
                  </a:cubicBezTo>
                  <a:cubicBezTo>
                    <a:pt x="257" y="76"/>
                    <a:pt x="249" y="76"/>
                    <a:pt x="244" y="76"/>
                  </a:cubicBezTo>
                  <a:lnTo>
                    <a:pt x="14" y="76"/>
                  </a:lnTo>
                  <a:cubicBezTo>
                    <a:pt x="8" y="76"/>
                    <a:pt x="0" y="76"/>
                    <a:pt x="0" y="85"/>
                  </a:cubicBezTo>
                  <a:cubicBezTo>
                    <a:pt x="0" y="93"/>
                    <a:pt x="9" y="93"/>
                    <a:pt x="13" y="93"/>
                  </a:cubicBezTo>
                  <a:lnTo>
                    <a:pt x="244" y="9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70"/>
            <p:cNvSpPr>
              <a:spLocks/>
            </p:cNvSpPr>
            <p:nvPr>
              <p:custDataLst>
                <p:tags r:id="rId106"/>
              </p:custDataLst>
            </p:nvPr>
          </p:nvSpPr>
          <p:spPr bwMode="auto">
            <a:xfrm>
              <a:off x="5011737" y="3011488"/>
              <a:ext cx="42863" cy="88900"/>
            </a:xfrm>
            <a:custGeom>
              <a:avLst/>
              <a:gdLst>
                <a:gd name="T0" fmla="*/ 78 w 127"/>
                <a:gd name="T1" fmla="*/ 10 h 232"/>
                <a:gd name="T2" fmla="*/ 68 w 127"/>
                <a:gd name="T3" fmla="*/ 0 h 232"/>
                <a:gd name="T4" fmla="*/ 0 w 127"/>
                <a:gd name="T5" fmla="*/ 23 h 232"/>
                <a:gd name="T6" fmla="*/ 0 w 127"/>
                <a:gd name="T7" fmla="*/ 35 h 232"/>
                <a:gd name="T8" fmla="*/ 50 w 127"/>
                <a:gd name="T9" fmla="*/ 25 h 232"/>
                <a:gd name="T10" fmla="*/ 50 w 127"/>
                <a:gd name="T11" fmla="*/ 203 h 232"/>
                <a:gd name="T12" fmla="*/ 15 w 127"/>
                <a:gd name="T13" fmla="*/ 219 h 232"/>
                <a:gd name="T14" fmla="*/ 2 w 127"/>
                <a:gd name="T15" fmla="*/ 219 h 232"/>
                <a:gd name="T16" fmla="*/ 2 w 127"/>
                <a:gd name="T17" fmla="*/ 232 h 232"/>
                <a:gd name="T18" fmla="*/ 64 w 127"/>
                <a:gd name="T19" fmla="*/ 230 h 232"/>
                <a:gd name="T20" fmla="*/ 127 w 127"/>
                <a:gd name="T21" fmla="*/ 232 h 232"/>
                <a:gd name="T22" fmla="*/ 127 w 127"/>
                <a:gd name="T23" fmla="*/ 219 h 232"/>
                <a:gd name="T24" fmla="*/ 113 w 127"/>
                <a:gd name="T25" fmla="*/ 219 h 232"/>
                <a:gd name="T26" fmla="*/ 78 w 127"/>
                <a:gd name="T27" fmla="*/ 203 h 232"/>
                <a:gd name="T28" fmla="*/ 78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8" y="10"/>
                  </a:moveTo>
                  <a:cubicBezTo>
                    <a:pt x="78" y="1"/>
                    <a:pt x="78" y="0"/>
                    <a:pt x="68" y="0"/>
                  </a:cubicBezTo>
                  <a:cubicBezTo>
                    <a:pt x="46" y="22"/>
                    <a:pt x="14" y="23"/>
                    <a:pt x="0" y="23"/>
                  </a:cubicBezTo>
                  <a:lnTo>
                    <a:pt x="0" y="35"/>
                  </a:lnTo>
                  <a:cubicBezTo>
                    <a:pt x="8" y="35"/>
                    <a:pt x="31" y="35"/>
                    <a:pt x="50" y="25"/>
                  </a:cubicBezTo>
                  <a:lnTo>
                    <a:pt x="50" y="203"/>
                  </a:lnTo>
                  <a:cubicBezTo>
                    <a:pt x="50" y="215"/>
                    <a:pt x="50" y="219"/>
                    <a:pt x="15" y="219"/>
                  </a:cubicBezTo>
                  <a:lnTo>
                    <a:pt x="2" y="219"/>
                  </a:lnTo>
                  <a:lnTo>
                    <a:pt x="2" y="232"/>
                  </a:lnTo>
                  <a:cubicBezTo>
                    <a:pt x="8" y="231"/>
                    <a:pt x="51" y="230"/>
                    <a:pt x="64" y="230"/>
                  </a:cubicBezTo>
                  <a:cubicBezTo>
                    <a:pt x="75" y="230"/>
                    <a:pt x="119" y="231"/>
                    <a:pt x="127" y="232"/>
                  </a:cubicBezTo>
                  <a:lnTo>
                    <a:pt x="127" y="219"/>
                  </a:lnTo>
                  <a:lnTo>
                    <a:pt x="113" y="219"/>
                  </a:lnTo>
                  <a:cubicBezTo>
                    <a:pt x="78" y="219"/>
                    <a:pt x="78" y="215"/>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71"/>
            <p:cNvSpPr>
              <a:spLocks/>
            </p:cNvSpPr>
            <p:nvPr>
              <p:custDataLst>
                <p:tags r:id="rId107"/>
              </p:custDataLst>
            </p:nvPr>
          </p:nvSpPr>
          <p:spPr bwMode="auto">
            <a:xfrm>
              <a:off x="5099050" y="2851150"/>
              <a:ext cx="84138" cy="85725"/>
            </a:xfrm>
            <a:custGeom>
              <a:avLst/>
              <a:gdLst>
                <a:gd name="T0" fmla="*/ 152 w 248"/>
                <a:gd name="T1" fmla="*/ 70 h 226"/>
                <a:gd name="T2" fmla="*/ 201 w 248"/>
                <a:gd name="T3" fmla="*/ 11 h 226"/>
                <a:gd name="T4" fmla="*/ 226 w 248"/>
                <a:gd name="T5" fmla="*/ 17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5 w 248"/>
                <a:gd name="T17" fmla="*/ 0 h 226"/>
                <a:gd name="T18" fmla="*/ 15 w 248"/>
                <a:gd name="T19" fmla="*/ 77 h 226"/>
                <a:gd name="T20" fmla="*/ 21 w 248"/>
                <a:gd name="T21" fmla="*/ 82 h 226"/>
                <a:gd name="T22" fmla="*/ 28 w 248"/>
                <a:gd name="T23" fmla="*/ 76 h 226"/>
                <a:gd name="T24" fmla="*/ 94 w 248"/>
                <a:gd name="T25" fmla="*/ 11 h 226"/>
                <a:gd name="T26" fmla="*/ 121 w 248"/>
                <a:gd name="T27" fmla="*/ 44 h 226"/>
                <a:gd name="T28" fmla="*/ 94 w 248"/>
                <a:gd name="T29" fmla="*/ 163 h 226"/>
                <a:gd name="T30" fmla="*/ 47 w 248"/>
                <a:gd name="T31" fmla="*/ 215 h 226"/>
                <a:gd name="T32" fmla="*/ 22 w 248"/>
                <a:gd name="T33" fmla="*/ 208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6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7"/>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5" y="26"/>
                    <a:pt x="149" y="38"/>
                  </a:cubicBezTo>
                  <a:cubicBezTo>
                    <a:pt x="137" y="5"/>
                    <a:pt x="110" y="0"/>
                    <a:pt x="95" y="0"/>
                  </a:cubicBezTo>
                  <a:cubicBezTo>
                    <a:pt x="44" y="0"/>
                    <a:pt x="15" y="64"/>
                    <a:pt x="15" y="77"/>
                  </a:cubicBezTo>
                  <a:cubicBezTo>
                    <a:pt x="15" y="82"/>
                    <a:pt x="20" y="82"/>
                    <a:pt x="21" y="82"/>
                  </a:cubicBezTo>
                  <a:cubicBezTo>
                    <a:pt x="25" y="82"/>
                    <a:pt x="27" y="81"/>
                    <a:pt x="28" y="76"/>
                  </a:cubicBezTo>
                  <a:cubicBezTo>
                    <a:pt x="45" y="23"/>
                    <a:pt x="78" y="11"/>
                    <a:pt x="94" y="11"/>
                  </a:cubicBezTo>
                  <a:cubicBezTo>
                    <a:pt x="104" y="11"/>
                    <a:pt x="121" y="15"/>
                    <a:pt x="121" y="44"/>
                  </a:cubicBezTo>
                  <a:cubicBezTo>
                    <a:pt x="121" y="60"/>
                    <a:pt x="113" y="93"/>
                    <a:pt x="94" y="163"/>
                  </a:cubicBezTo>
                  <a:cubicBezTo>
                    <a:pt x="86" y="194"/>
                    <a:pt x="69" y="215"/>
                    <a:pt x="47" y="215"/>
                  </a:cubicBezTo>
                  <a:cubicBezTo>
                    <a:pt x="44" y="215"/>
                    <a:pt x="33" y="215"/>
                    <a:pt x="22" y="208"/>
                  </a:cubicBezTo>
                  <a:cubicBezTo>
                    <a:pt x="35" y="206"/>
                    <a:pt x="46" y="195"/>
                    <a:pt x="46" y="182"/>
                  </a:cubicBezTo>
                  <a:cubicBezTo>
                    <a:pt x="46" y="168"/>
                    <a:pt x="35" y="164"/>
                    <a:pt x="27" y="164"/>
                  </a:cubicBezTo>
                  <a:cubicBezTo>
                    <a:pt x="12" y="164"/>
                    <a:pt x="0" y="177"/>
                    <a:pt x="0" y="193"/>
                  </a:cubicBezTo>
                  <a:cubicBezTo>
                    <a:pt x="0" y="216"/>
                    <a:pt x="25" y="226"/>
                    <a:pt x="47" y="226"/>
                  </a:cubicBezTo>
                  <a:cubicBezTo>
                    <a:pt x="80" y="226"/>
                    <a:pt x="97" y="191"/>
                    <a:pt x="99" y="188"/>
                  </a:cubicBezTo>
                  <a:cubicBezTo>
                    <a:pt x="105" y="206"/>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4" y="215"/>
                    <a:pt x="126" y="199"/>
                    <a:pt x="126" y="182"/>
                  </a:cubicBezTo>
                  <a:cubicBezTo>
                    <a:pt x="126" y="171"/>
                    <a:pt x="129"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72"/>
            <p:cNvSpPr>
              <a:spLocks/>
            </p:cNvSpPr>
            <p:nvPr>
              <p:custDataLst>
                <p:tags r:id="rId108"/>
              </p:custDataLst>
            </p:nvPr>
          </p:nvSpPr>
          <p:spPr bwMode="auto">
            <a:xfrm>
              <a:off x="5199062" y="2781300"/>
              <a:ext cx="52388" cy="88900"/>
            </a:xfrm>
            <a:custGeom>
              <a:avLst/>
              <a:gdLst>
                <a:gd name="T0" fmla="*/ 154 w 154"/>
                <a:gd name="T1" fmla="*/ 168 h 232"/>
                <a:gd name="T2" fmla="*/ 142 w 154"/>
                <a:gd name="T3" fmla="*/ 168 h 232"/>
                <a:gd name="T4" fmla="*/ 133 w 154"/>
                <a:gd name="T5" fmla="*/ 200 h 232"/>
                <a:gd name="T6" fmla="*/ 99 w 154"/>
                <a:gd name="T7" fmla="*/ 202 h 232"/>
                <a:gd name="T8" fmla="*/ 34 w 154"/>
                <a:gd name="T9" fmla="*/ 202 h 232"/>
                <a:gd name="T10" fmla="*/ 104 w 154"/>
                <a:gd name="T11" fmla="*/ 144 h 232"/>
                <a:gd name="T12" fmla="*/ 154 w 154"/>
                <a:gd name="T13" fmla="*/ 68 h 232"/>
                <a:gd name="T14" fmla="*/ 72 w 154"/>
                <a:gd name="T15" fmla="*/ 0 h 232"/>
                <a:gd name="T16" fmla="*/ 0 w 154"/>
                <a:gd name="T17" fmla="*/ 63 h 232"/>
                <a:gd name="T18" fmla="*/ 18 w 154"/>
                <a:gd name="T19" fmla="*/ 82 h 232"/>
                <a:gd name="T20" fmla="*/ 37 w 154"/>
                <a:gd name="T21" fmla="*/ 64 h 232"/>
                <a:gd name="T22" fmla="*/ 16 w 154"/>
                <a:gd name="T23" fmla="*/ 45 h 232"/>
                <a:gd name="T24" fmla="*/ 67 w 154"/>
                <a:gd name="T25" fmla="*/ 13 h 232"/>
                <a:gd name="T26" fmla="*/ 120 w 154"/>
                <a:gd name="T27" fmla="*/ 68 h 232"/>
                <a:gd name="T28" fmla="*/ 87 w 154"/>
                <a:gd name="T29" fmla="*/ 135 h 232"/>
                <a:gd name="T30" fmla="*/ 3 w 154"/>
                <a:gd name="T31" fmla="*/ 218 h 232"/>
                <a:gd name="T32" fmla="*/ 0 w 154"/>
                <a:gd name="T33" fmla="*/ 232 h 232"/>
                <a:gd name="T34" fmla="*/ 144 w 154"/>
                <a:gd name="T35" fmla="*/ 232 h 232"/>
                <a:gd name="T36" fmla="*/ 154 w 154"/>
                <a:gd name="T37"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8"/>
                  </a:moveTo>
                  <a:lnTo>
                    <a:pt x="142" y="168"/>
                  </a:lnTo>
                  <a:cubicBezTo>
                    <a:pt x="141" y="176"/>
                    <a:pt x="138" y="197"/>
                    <a:pt x="133" y="200"/>
                  </a:cubicBezTo>
                  <a:cubicBezTo>
                    <a:pt x="130" y="202"/>
                    <a:pt x="103" y="202"/>
                    <a:pt x="99" y="202"/>
                  </a:cubicBezTo>
                  <a:lnTo>
                    <a:pt x="34" y="202"/>
                  </a:lnTo>
                  <a:cubicBezTo>
                    <a:pt x="71" y="170"/>
                    <a:pt x="83" y="160"/>
                    <a:pt x="104" y="144"/>
                  </a:cubicBezTo>
                  <a:cubicBezTo>
                    <a:pt x="130" y="123"/>
                    <a:pt x="154" y="101"/>
                    <a:pt x="154" y="68"/>
                  </a:cubicBezTo>
                  <a:cubicBezTo>
                    <a:pt x="154" y="26"/>
                    <a:pt x="117" y="0"/>
                    <a:pt x="72" y="0"/>
                  </a:cubicBezTo>
                  <a:cubicBezTo>
                    <a:pt x="29" y="0"/>
                    <a:pt x="0" y="31"/>
                    <a:pt x="0" y="63"/>
                  </a:cubicBezTo>
                  <a:cubicBezTo>
                    <a:pt x="0" y="81"/>
                    <a:pt x="15" y="82"/>
                    <a:pt x="18" y="82"/>
                  </a:cubicBezTo>
                  <a:cubicBezTo>
                    <a:pt x="27" y="82"/>
                    <a:pt x="37" y="76"/>
                    <a:pt x="37" y="64"/>
                  </a:cubicBezTo>
                  <a:cubicBezTo>
                    <a:pt x="37" y="58"/>
                    <a:pt x="34" y="45"/>
                    <a:pt x="16" y="45"/>
                  </a:cubicBezTo>
                  <a:cubicBezTo>
                    <a:pt x="27" y="21"/>
                    <a:pt x="51" y="13"/>
                    <a:pt x="67" y="13"/>
                  </a:cubicBezTo>
                  <a:cubicBezTo>
                    <a:pt x="102" y="13"/>
                    <a:pt x="120" y="40"/>
                    <a:pt x="120" y="68"/>
                  </a:cubicBezTo>
                  <a:cubicBezTo>
                    <a:pt x="120" y="99"/>
                    <a:pt x="99" y="123"/>
                    <a:pt x="87" y="135"/>
                  </a:cubicBezTo>
                  <a:lnTo>
                    <a:pt x="3" y="218"/>
                  </a:lnTo>
                  <a:cubicBezTo>
                    <a:pt x="0" y="221"/>
                    <a:pt x="0" y="222"/>
                    <a:pt x="0" y="232"/>
                  </a:cubicBezTo>
                  <a:lnTo>
                    <a:pt x="144" y="232"/>
                  </a:lnTo>
                  <a:lnTo>
                    <a:pt x="154"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73"/>
            <p:cNvSpPr>
              <a:spLocks noEditPoints="1"/>
            </p:cNvSpPr>
            <p:nvPr>
              <p:custDataLst>
                <p:tags r:id="rId109"/>
              </p:custDataLst>
            </p:nvPr>
          </p:nvSpPr>
          <p:spPr bwMode="auto">
            <a:xfrm>
              <a:off x="5195887" y="2898775"/>
              <a:ext cx="36513" cy="88900"/>
            </a:xfrm>
            <a:custGeom>
              <a:avLst/>
              <a:gdLst>
                <a:gd name="T0" fmla="*/ 97 w 106"/>
                <a:gd name="T1" fmla="*/ 13 h 235"/>
                <a:gd name="T2" fmla="*/ 83 w 106"/>
                <a:gd name="T3" fmla="*/ 0 h 235"/>
                <a:gd name="T4" fmla="*/ 63 w 106"/>
                <a:gd name="T5" fmla="*/ 19 h 235"/>
                <a:gd name="T6" fmla="*/ 77 w 106"/>
                <a:gd name="T7" fmla="*/ 33 h 235"/>
                <a:gd name="T8" fmla="*/ 97 w 106"/>
                <a:gd name="T9" fmla="*/ 13 h 235"/>
                <a:gd name="T10" fmla="*/ 26 w 106"/>
                <a:gd name="T11" fmla="*/ 190 h 235"/>
                <a:gd name="T12" fmla="*/ 23 w 106"/>
                <a:gd name="T13" fmla="*/ 205 h 235"/>
                <a:gd name="T14" fmla="*/ 56 w 106"/>
                <a:gd name="T15" fmla="*/ 235 h 235"/>
                <a:gd name="T16" fmla="*/ 106 w 106"/>
                <a:gd name="T17" fmla="*/ 181 h 235"/>
                <a:gd name="T18" fmla="*/ 100 w 106"/>
                <a:gd name="T19" fmla="*/ 177 h 235"/>
                <a:gd name="T20" fmla="*/ 94 w 106"/>
                <a:gd name="T21" fmla="*/ 183 h 235"/>
                <a:gd name="T22" fmla="*/ 57 w 106"/>
                <a:gd name="T23" fmla="*/ 225 h 235"/>
                <a:gd name="T24" fmla="*/ 48 w 106"/>
                <a:gd name="T25" fmla="*/ 213 h 235"/>
                <a:gd name="T26" fmla="*/ 54 w 106"/>
                <a:gd name="T27" fmla="*/ 190 h 235"/>
                <a:gd name="T28" fmla="*/ 65 w 106"/>
                <a:gd name="T29" fmla="*/ 163 h 235"/>
                <a:gd name="T30" fmla="*/ 82 w 106"/>
                <a:gd name="T31" fmla="*/ 118 h 235"/>
                <a:gd name="T32" fmla="*/ 84 w 106"/>
                <a:gd name="T33" fmla="*/ 107 h 235"/>
                <a:gd name="T34" fmla="*/ 51 w 106"/>
                <a:gd name="T35" fmla="*/ 78 h 235"/>
                <a:gd name="T36" fmla="*/ 0 w 106"/>
                <a:gd name="T37" fmla="*/ 131 h 235"/>
                <a:gd name="T38" fmla="*/ 6 w 106"/>
                <a:gd name="T39" fmla="*/ 135 h 235"/>
                <a:gd name="T40" fmla="*/ 13 w 106"/>
                <a:gd name="T41" fmla="*/ 130 h 235"/>
                <a:gd name="T42" fmla="*/ 50 w 106"/>
                <a:gd name="T43" fmla="*/ 87 h 235"/>
                <a:gd name="T44" fmla="*/ 59 w 106"/>
                <a:gd name="T45" fmla="*/ 99 h 235"/>
                <a:gd name="T46" fmla="*/ 48 w 106"/>
                <a:gd name="T47" fmla="*/ 134 h 235"/>
                <a:gd name="T48" fmla="*/ 26 w 106"/>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3"/>
                  </a:moveTo>
                  <a:cubicBezTo>
                    <a:pt x="97" y="8"/>
                    <a:pt x="93" y="0"/>
                    <a:pt x="83" y="0"/>
                  </a:cubicBezTo>
                  <a:cubicBezTo>
                    <a:pt x="74" y="0"/>
                    <a:pt x="63" y="9"/>
                    <a:pt x="63" y="19"/>
                  </a:cubicBezTo>
                  <a:cubicBezTo>
                    <a:pt x="63" y="25"/>
                    <a:pt x="68" y="33"/>
                    <a:pt x="77" y="33"/>
                  </a:cubicBezTo>
                  <a:cubicBezTo>
                    <a:pt x="88" y="33"/>
                    <a:pt x="97" y="23"/>
                    <a:pt x="97" y="13"/>
                  </a:cubicBezTo>
                  <a:close/>
                  <a:moveTo>
                    <a:pt x="26" y="190"/>
                  </a:moveTo>
                  <a:cubicBezTo>
                    <a:pt x="24" y="195"/>
                    <a:pt x="23" y="199"/>
                    <a:pt x="23" y="205"/>
                  </a:cubicBezTo>
                  <a:cubicBezTo>
                    <a:pt x="23" y="222"/>
                    <a:pt x="37" y="235"/>
                    <a:pt x="56" y="235"/>
                  </a:cubicBezTo>
                  <a:cubicBezTo>
                    <a:pt x="91" y="235"/>
                    <a:pt x="106" y="187"/>
                    <a:pt x="106" y="181"/>
                  </a:cubicBezTo>
                  <a:cubicBezTo>
                    <a:pt x="106" y="177"/>
                    <a:pt x="101" y="177"/>
                    <a:pt x="100" y="177"/>
                  </a:cubicBezTo>
                  <a:cubicBezTo>
                    <a:pt x="96" y="177"/>
                    <a:pt x="95" y="179"/>
                    <a:pt x="94" y="183"/>
                  </a:cubicBezTo>
                  <a:cubicBezTo>
                    <a:pt x="86" y="211"/>
                    <a:pt x="70" y="225"/>
                    <a:pt x="57" y="225"/>
                  </a:cubicBezTo>
                  <a:cubicBezTo>
                    <a:pt x="50" y="225"/>
                    <a:pt x="48" y="220"/>
                    <a:pt x="48" y="213"/>
                  </a:cubicBezTo>
                  <a:cubicBezTo>
                    <a:pt x="48" y="205"/>
                    <a:pt x="51" y="198"/>
                    <a:pt x="54" y="190"/>
                  </a:cubicBezTo>
                  <a:cubicBezTo>
                    <a:pt x="57" y="181"/>
                    <a:pt x="61" y="172"/>
                    <a:pt x="65" y="163"/>
                  </a:cubicBezTo>
                  <a:cubicBezTo>
                    <a:pt x="68" y="154"/>
                    <a:pt x="81" y="122"/>
                    <a:pt x="82" y="118"/>
                  </a:cubicBezTo>
                  <a:cubicBezTo>
                    <a:pt x="83" y="115"/>
                    <a:pt x="84" y="111"/>
                    <a:pt x="84" y="107"/>
                  </a:cubicBezTo>
                  <a:cubicBezTo>
                    <a:pt x="84" y="91"/>
                    <a:pt x="70" y="78"/>
                    <a:pt x="51" y="78"/>
                  </a:cubicBezTo>
                  <a:cubicBezTo>
                    <a:pt x="16" y="78"/>
                    <a:pt x="0" y="125"/>
                    <a:pt x="0" y="131"/>
                  </a:cubicBezTo>
                  <a:cubicBezTo>
                    <a:pt x="0" y="135"/>
                    <a:pt x="5" y="135"/>
                    <a:pt x="6" y="135"/>
                  </a:cubicBezTo>
                  <a:cubicBezTo>
                    <a:pt x="11" y="135"/>
                    <a:pt x="12" y="134"/>
                    <a:pt x="13" y="130"/>
                  </a:cubicBezTo>
                  <a:cubicBezTo>
                    <a:pt x="22" y="100"/>
                    <a:pt x="37" y="87"/>
                    <a:pt x="50" y="87"/>
                  </a:cubicBezTo>
                  <a:cubicBezTo>
                    <a:pt x="55" y="87"/>
                    <a:pt x="59" y="90"/>
                    <a:pt x="59" y="99"/>
                  </a:cubicBezTo>
                  <a:cubicBezTo>
                    <a:pt x="59" y="107"/>
                    <a:pt x="57" y="113"/>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74"/>
            <p:cNvSpPr>
              <a:spLocks/>
            </p:cNvSpPr>
            <p:nvPr>
              <p:custDataLst>
                <p:tags r:id="rId110"/>
              </p:custDataLst>
            </p:nvPr>
          </p:nvSpPr>
          <p:spPr bwMode="auto">
            <a:xfrm>
              <a:off x="5272087" y="2662238"/>
              <a:ext cx="84138" cy="450850"/>
            </a:xfrm>
            <a:custGeom>
              <a:avLst/>
              <a:gdLst>
                <a:gd name="T0" fmla="*/ 245 w 245"/>
                <a:gd name="T1" fmla="*/ 598 h 1196"/>
                <a:gd name="T2" fmla="*/ 74 w 245"/>
                <a:gd name="T3" fmla="*/ 56 h 1196"/>
                <a:gd name="T4" fmla="*/ 24 w 245"/>
                <a:gd name="T5" fmla="*/ 6 h 1196"/>
                <a:gd name="T6" fmla="*/ 10 w 245"/>
                <a:gd name="T7" fmla="*/ 0 h 1196"/>
                <a:gd name="T8" fmla="*/ 0 w 245"/>
                <a:gd name="T9" fmla="*/ 5 h 1196"/>
                <a:gd name="T10" fmla="*/ 3 w 245"/>
                <a:gd name="T11" fmla="*/ 10 h 1196"/>
                <a:gd name="T12" fmla="*/ 87 w 245"/>
                <a:gd name="T13" fmla="*/ 115 h 1196"/>
                <a:gd name="T14" fmla="*/ 204 w 245"/>
                <a:gd name="T15" fmla="*/ 598 h 1196"/>
                <a:gd name="T16" fmla="*/ 104 w 245"/>
                <a:gd name="T17" fmla="*/ 1054 h 1196"/>
                <a:gd name="T18" fmla="*/ 2 w 245"/>
                <a:gd name="T19" fmla="*/ 1187 h 1196"/>
                <a:gd name="T20" fmla="*/ 0 w 245"/>
                <a:gd name="T21" fmla="*/ 1191 h 1196"/>
                <a:gd name="T22" fmla="*/ 10 w 245"/>
                <a:gd name="T23" fmla="*/ 1196 h 1196"/>
                <a:gd name="T24" fmla="*/ 26 w 245"/>
                <a:gd name="T25" fmla="*/ 1189 h 1196"/>
                <a:gd name="T26" fmla="*/ 245 w 245"/>
                <a:gd name="T27"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 h="1196">
                  <a:moveTo>
                    <a:pt x="245" y="598"/>
                  </a:moveTo>
                  <a:cubicBezTo>
                    <a:pt x="245" y="403"/>
                    <a:pt x="200" y="205"/>
                    <a:pt x="74" y="56"/>
                  </a:cubicBezTo>
                  <a:cubicBezTo>
                    <a:pt x="64" y="45"/>
                    <a:pt x="45" y="24"/>
                    <a:pt x="24" y="6"/>
                  </a:cubicBezTo>
                  <a:cubicBezTo>
                    <a:pt x="18" y="0"/>
                    <a:pt x="17" y="0"/>
                    <a:pt x="10" y="0"/>
                  </a:cubicBezTo>
                  <a:cubicBezTo>
                    <a:pt x="4" y="0"/>
                    <a:pt x="0" y="0"/>
                    <a:pt x="0" y="5"/>
                  </a:cubicBezTo>
                  <a:cubicBezTo>
                    <a:pt x="0" y="7"/>
                    <a:pt x="2" y="9"/>
                    <a:pt x="3" y="10"/>
                  </a:cubicBezTo>
                  <a:cubicBezTo>
                    <a:pt x="20" y="28"/>
                    <a:pt x="54" y="61"/>
                    <a:pt x="87" y="115"/>
                  </a:cubicBezTo>
                  <a:cubicBezTo>
                    <a:pt x="167" y="244"/>
                    <a:pt x="204" y="406"/>
                    <a:pt x="204" y="598"/>
                  </a:cubicBezTo>
                  <a:cubicBezTo>
                    <a:pt x="204" y="732"/>
                    <a:pt x="186" y="905"/>
                    <a:pt x="104" y="1054"/>
                  </a:cubicBezTo>
                  <a:cubicBezTo>
                    <a:pt x="64" y="1124"/>
                    <a:pt x="23" y="1166"/>
                    <a:pt x="2" y="1187"/>
                  </a:cubicBezTo>
                  <a:cubicBezTo>
                    <a:pt x="1" y="1188"/>
                    <a:pt x="0" y="1190"/>
                    <a:pt x="0" y="1191"/>
                  </a:cubicBezTo>
                  <a:cubicBezTo>
                    <a:pt x="0" y="1196"/>
                    <a:pt x="4" y="1196"/>
                    <a:pt x="10" y="1196"/>
                  </a:cubicBezTo>
                  <a:cubicBezTo>
                    <a:pt x="17" y="1196"/>
                    <a:pt x="18" y="1196"/>
                    <a:pt x="26" y="1189"/>
                  </a:cubicBezTo>
                  <a:cubicBezTo>
                    <a:pt x="193" y="1037"/>
                    <a:pt x="245" y="808"/>
                    <a:pt x="245" y="59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75"/>
            <p:cNvSpPr>
              <a:spLocks/>
            </p:cNvSpPr>
            <p:nvPr>
              <p:custDataLst>
                <p:tags r:id="rId111"/>
              </p:custDataLst>
            </p:nvPr>
          </p:nvSpPr>
          <p:spPr bwMode="auto">
            <a:xfrm>
              <a:off x="5443537" y="2882900"/>
              <a:ext cx="103188" cy="7938"/>
            </a:xfrm>
            <a:custGeom>
              <a:avLst/>
              <a:gdLst>
                <a:gd name="T0" fmla="*/ 287 w 305"/>
                <a:gd name="T1" fmla="*/ 20 h 20"/>
                <a:gd name="T2" fmla="*/ 305 w 305"/>
                <a:gd name="T3" fmla="*/ 10 h 20"/>
                <a:gd name="T4" fmla="*/ 287 w 305"/>
                <a:gd name="T5" fmla="*/ 0 h 20"/>
                <a:gd name="T6" fmla="*/ 18 w 305"/>
                <a:gd name="T7" fmla="*/ 0 h 20"/>
                <a:gd name="T8" fmla="*/ 0 w 305"/>
                <a:gd name="T9" fmla="*/ 10 h 20"/>
                <a:gd name="T10" fmla="*/ 18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8" y="0"/>
                  </a:lnTo>
                  <a:cubicBezTo>
                    <a:pt x="9" y="0"/>
                    <a:pt x="0" y="0"/>
                    <a:pt x="0" y="10"/>
                  </a:cubicBezTo>
                  <a:cubicBezTo>
                    <a:pt x="0" y="20"/>
                    <a:pt x="9" y="20"/>
                    <a:pt x="18"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76"/>
            <p:cNvSpPr>
              <a:spLocks/>
            </p:cNvSpPr>
            <p:nvPr>
              <p:custDataLst>
                <p:tags r:id="rId112"/>
              </p:custDataLst>
            </p:nvPr>
          </p:nvSpPr>
          <p:spPr bwMode="auto">
            <a:xfrm>
              <a:off x="5657850" y="2773363"/>
              <a:ext cx="42863" cy="87313"/>
            </a:xfrm>
            <a:custGeom>
              <a:avLst/>
              <a:gdLst>
                <a:gd name="T0" fmla="*/ 79 w 127"/>
                <a:gd name="T1" fmla="*/ 10 h 231"/>
                <a:gd name="T2" fmla="*/ 68 w 127"/>
                <a:gd name="T3" fmla="*/ 0 h 231"/>
                <a:gd name="T4" fmla="*/ 0 w 127"/>
                <a:gd name="T5" fmla="*/ 22 h 231"/>
                <a:gd name="T6" fmla="*/ 0 w 127"/>
                <a:gd name="T7" fmla="*/ 35 h 231"/>
                <a:gd name="T8" fmla="*/ 51 w 127"/>
                <a:gd name="T9" fmla="*/ 25 h 231"/>
                <a:gd name="T10" fmla="*/ 51 w 127"/>
                <a:gd name="T11" fmla="*/ 203 h 231"/>
                <a:gd name="T12" fmla="*/ 16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4 w 127"/>
                <a:gd name="T25" fmla="*/ 219 h 231"/>
                <a:gd name="T26" fmla="*/ 79 w 127"/>
                <a:gd name="T27" fmla="*/ 203 h 231"/>
                <a:gd name="T28" fmla="*/ 79 w 127"/>
                <a:gd name="T29"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10"/>
                  </a:moveTo>
                  <a:cubicBezTo>
                    <a:pt x="79" y="0"/>
                    <a:pt x="78" y="0"/>
                    <a:pt x="68" y="0"/>
                  </a:cubicBezTo>
                  <a:cubicBezTo>
                    <a:pt x="46" y="22"/>
                    <a:pt x="14" y="22"/>
                    <a:pt x="0" y="22"/>
                  </a:cubicBezTo>
                  <a:lnTo>
                    <a:pt x="0" y="35"/>
                  </a:lnTo>
                  <a:cubicBezTo>
                    <a:pt x="8" y="35"/>
                    <a:pt x="31" y="35"/>
                    <a:pt x="51" y="25"/>
                  </a:cubicBezTo>
                  <a:lnTo>
                    <a:pt x="51" y="203"/>
                  </a:lnTo>
                  <a:cubicBezTo>
                    <a:pt x="51" y="214"/>
                    <a:pt x="51" y="219"/>
                    <a:pt x="16" y="219"/>
                  </a:cubicBezTo>
                  <a:lnTo>
                    <a:pt x="2" y="219"/>
                  </a:lnTo>
                  <a:lnTo>
                    <a:pt x="2" y="231"/>
                  </a:lnTo>
                  <a:cubicBezTo>
                    <a:pt x="9" y="231"/>
                    <a:pt x="52" y="230"/>
                    <a:pt x="64" y="230"/>
                  </a:cubicBezTo>
                  <a:cubicBezTo>
                    <a:pt x="75" y="230"/>
                    <a:pt x="119" y="231"/>
                    <a:pt x="127" y="231"/>
                  </a:cubicBezTo>
                  <a:lnTo>
                    <a:pt x="127" y="219"/>
                  </a:lnTo>
                  <a:lnTo>
                    <a:pt x="114" y="219"/>
                  </a:lnTo>
                  <a:cubicBezTo>
                    <a:pt x="79" y="219"/>
                    <a:pt x="79" y="214"/>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7"/>
            <p:cNvSpPr>
              <a:spLocks noChangeArrowheads="1"/>
            </p:cNvSpPr>
            <p:nvPr>
              <p:custDataLst>
                <p:tags r:id="rId113"/>
              </p:custDataLst>
            </p:nvPr>
          </p:nvSpPr>
          <p:spPr bwMode="auto">
            <a:xfrm>
              <a:off x="5619750" y="2882900"/>
              <a:ext cx="11906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78"/>
            <p:cNvSpPr>
              <a:spLocks/>
            </p:cNvSpPr>
            <p:nvPr>
              <p:custDataLst>
                <p:tags r:id="rId114"/>
              </p:custDataLst>
            </p:nvPr>
          </p:nvSpPr>
          <p:spPr bwMode="auto">
            <a:xfrm>
              <a:off x="5627687" y="2909888"/>
              <a:ext cx="104775" cy="88900"/>
            </a:xfrm>
            <a:custGeom>
              <a:avLst/>
              <a:gdLst>
                <a:gd name="T0" fmla="*/ 267 w 310"/>
                <a:gd name="T1" fmla="*/ 38 h 238"/>
                <a:gd name="T2" fmla="*/ 304 w 310"/>
                <a:gd name="T3" fmla="*/ 13 h 238"/>
                <a:gd name="T4" fmla="*/ 310 w 310"/>
                <a:gd name="T5" fmla="*/ 5 h 238"/>
                <a:gd name="T6" fmla="*/ 305 w 310"/>
                <a:gd name="T7" fmla="*/ 0 h 238"/>
                <a:gd name="T8" fmla="*/ 269 w 310"/>
                <a:gd name="T9" fmla="*/ 1 h 238"/>
                <a:gd name="T10" fmla="*/ 232 w 310"/>
                <a:gd name="T11" fmla="*/ 0 h 238"/>
                <a:gd name="T12" fmla="*/ 225 w 310"/>
                <a:gd name="T13" fmla="*/ 8 h 238"/>
                <a:gd name="T14" fmla="*/ 233 w 310"/>
                <a:gd name="T15" fmla="*/ 13 h 238"/>
                <a:gd name="T16" fmla="*/ 255 w 310"/>
                <a:gd name="T17" fmla="*/ 27 h 238"/>
                <a:gd name="T18" fmla="*/ 254 w 310"/>
                <a:gd name="T19" fmla="*/ 35 h 238"/>
                <a:gd name="T20" fmla="*/ 216 w 310"/>
                <a:gd name="T21" fmla="*/ 187 h 238"/>
                <a:gd name="T22" fmla="*/ 127 w 310"/>
                <a:gd name="T23" fmla="*/ 6 h 238"/>
                <a:gd name="T24" fmla="*/ 115 w 310"/>
                <a:gd name="T25" fmla="*/ 0 h 238"/>
                <a:gd name="T26" fmla="*/ 67 w 310"/>
                <a:gd name="T27" fmla="*/ 0 h 238"/>
                <a:gd name="T28" fmla="*/ 56 w 310"/>
                <a:gd name="T29" fmla="*/ 8 h 238"/>
                <a:gd name="T30" fmla="*/ 68 w 310"/>
                <a:gd name="T31" fmla="*/ 13 h 238"/>
                <a:gd name="T32" fmla="*/ 90 w 310"/>
                <a:gd name="T33" fmla="*/ 14 h 238"/>
                <a:gd name="T34" fmla="*/ 43 w 310"/>
                <a:gd name="T35" fmla="*/ 201 h 238"/>
                <a:gd name="T36" fmla="*/ 7 w 310"/>
                <a:gd name="T37" fmla="*/ 226 h 238"/>
                <a:gd name="T38" fmla="*/ 0 w 310"/>
                <a:gd name="T39" fmla="*/ 233 h 238"/>
                <a:gd name="T40" fmla="*/ 5 w 310"/>
                <a:gd name="T41" fmla="*/ 238 h 238"/>
                <a:gd name="T42" fmla="*/ 41 w 310"/>
                <a:gd name="T43" fmla="*/ 237 h 238"/>
                <a:gd name="T44" fmla="*/ 78 w 310"/>
                <a:gd name="T45" fmla="*/ 238 h 238"/>
                <a:gd name="T46" fmla="*/ 85 w 310"/>
                <a:gd name="T47" fmla="*/ 231 h 238"/>
                <a:gd name="T48" fmla="*/ 77 w 310"/>
                <a:gd name="T49" fmla="*/ 226 h 238"/>
                <a:gd name="T50" fmla="*/ 55 w 310"/>
                <a:gd name="T51" fmla="*/ 211 h 238"/>
                <a:gd name="T52" fmla="*/ 57 w 310"/>
                <a:gd name="T53" fmla="*/ 202 h 238"/>
                <a:gd name="T54" fmla="*/ 101 w 310"/>
                <a:gd name="T55" fmla="*/ 24 h 238"/>
                <a:gd name="T56" fmla="*/ 203 w 310"/>
                <a:gd name="T57" fmla="*/ 232 h 238"/>
                <a:gd name="T58" fmla="*/ 211 w 310"/>
                <a:gd name="T59" fmla="*/ 238 h 238"/>
                <a:gd name="T60" fmla="*/ 218 w 310"/>
                <a:gd name="T61" fmla="*/ 231 h 238"/>
                <a:gd name="T62" fmla="*/ 267 w 310"/>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238">
                  <a:moveTo>
                    <a:pt x="267" y="38"/>
                  </a:moveTo>
                  <a:cubicBezTo>
                    <a:pt x="270" y="25"/>
                    <a:pt x="276" y="13"/>
                    <a:pt x="304" y="13"/>
                  </a:cubicBezTo>
                  <a:cubicBezTo>
                    <a:pt x="305" y="13"/>
                    <a:pt x="310" y="12"/>
                    <a:pt x="310" y="5"/>
                  </a:cubicBezTo>
                  <a:cubicBezTo>
                    <a:pt x="310" y="3"/>
                    <a:pt x="309" y="0"/>
                    <a:pt x="305" y="0"/>
                  </a:cubicBezTo>
                  <a:cubicBezTo>
                    <a:pt x="294" y="0"/>
                    <a:pt x="281" y="1"/>
                    <a:pt x="269" y="1"/>
                  </a:cubicBezTo>
                  <a:cubicBezTo>
                    <a:pt x="261" y="1"/>
                    <a:pt x="240" y="0"/>
                    <a:pt x="232" y="0"/>
                  </a:cubicBezTo>
                  <a:cubicBezTo>
                    <a:pt x="230" y="0"/>
                    <a:pt x="225" y="0"/>
                    <a:pt x="225" y="8"/>
                  </a:cubicBezTo>
                  <a:cubicBezTo>
                    <a:pt x="225" y="12"/>
                    <a:pt x="230" y="13"/>
                    <a:pt x="233" y="13"/>
                  </a:cubicBezTo>
                  <a:cubicBezTo>
                    <a:pt x="249" y="13"/>
                    <a:pt x="255" y="18"/>
                    <a:pt x="255" y="27"/>
                  </a:cubicBezTo>
                  <a:cubicBezTo>
                    <a:pt x="255" y="30"/>
                    <a:pt x="255" y="31"/>
                    <a:pt x="254" y="35"/>
                  </a:cubicBezTo>
                  <a:lnTo>
                    <a:pt x="216" y="187"/>
                  </a:lnTo>
                  <a:lnTo>
                    <a:pt x="127" y="6"/>
                  </a:lnTo>
                  <a:cubicBezTo>
                    <a:pt x="124" y="0"/>
                    <a:pt x="124" y="0"/>
                    <a:pt x="115" y="0"/>
                  </a:cubicBezTo>
                  <a:lnTo>
                    <a:pt x="67" y="0"/>
                  </a:lnTo>
                  <a:cubicBezTo>
                    <a:pt x="61" y="0"/>
                    <a:pt x="56" y="0"/>
                    <a:pt x="56" y="8"/>
                  </a:cubicBezTo>
                  <a:cubicBezTo>
                    <a:pt x="56" y="13"/>
                    <a:pt x="61" y="13"/>
                    <a:pt x="68" y="13"/>
                  </a:cubicBezTo>
                  <a:cubicBezTo>
                    <a:pt x="75" y="13"/>
                    <a:pt x="83" y="13"/>
                    <a:pt x="90" y="14"/>
                  </a:cubicBezTo>
                  <a:lnTo>
                    <a:pt x="43" y="201"/>
                  </a:lnTo>
                  <a:cubicBezTo>
                    <a:pt x="40" y="214"/>
                    <a:pt x="34" y="225"/>
                    <a:pt x="7" y="226"/>
                  </a:cubicBezTo>
                  <a:cubicBezTo>
                    <a:pt x="5" y="226"/>
                    <a:pt x="0" y="226"/>
                    <a:pt x="0" y="233"/>
                  </a:cubicBezTo>
                  <a:cubicBezTo>
                    <a:pt x="0" y="237"/>
                    <a:pt x="3" y="238"/>
                    <a:pt x="5" y="238"/>
                  </a:cubicBezTo>
                  <a:cubicBezTo>
                    <a:pt x="17" y="238"/>
                    <a:pt x="29" y="237"/>
                    <a:pt x="41" y="237"/>
                  </a:cubicBezTo>
                  <a:cubicBezTo>
                    <a:pt x="50" y="237"/>
                    <a:pt x="70" y="238"/>
                    <a:pt x="78" y="238"/>
                  </a:cubicBezTo>
                  <a:cubicBezTo>
                    <a:pt x="82" y="238"/>
                    <a:pt x="85" y="236"/>
                    <a:pt x="85" y="231"/>
                  </a:cubicBezTo>
                  <a:cubicBezTo>
                    <a:pt x="85" y="226"/>
                    <a:pt x="81" y="226"/>
                    <a:pt x="77" y="226"/>
                  </a:cubicBezTo>
                  <a:cubicBezTo>
                    <a:pt x="55" y="225"/>
                    <a:pt x="55" y="216"/>
                    <a:pt x="55" y="211"/>
                  </a:cubicBezTo>
                  <a:cubicBezTo>
                    <a:pt x="55" y="210"/>
                    <a:pt x="55" y="208"/>
                    <a:pt x="57" y="202"/>
                  </a:cubicBezTo>
                  <a:lnTo>
                    <a:pt x="101" y="24"/>
                  </a:lnTo>
                  <a:lnTo>
                    <a:pt x="203" y="232"/>
                  </a:lnTo>
                  <a:cubicBezTo>
                    <a:pt x="206" y="238"/>
                    <a:pt x="207" y="238"/>
                    <a:pt x="211" y="238"/>
                  </a:cubicBezTo>
                  <a:cubicBezTo>
                    <a:pt x="216" y="238"/>
                    <a:pt x="216"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79"/>
            <p:cNvSpPr>
              <a:spLocks/>
            </p:cNvSpPr>
            <p:nvPr>
              <p:custDataLst>
                <p:tags r:id="rId115"/>
              </p:custDataLst>
            </p:nvPr>
          </p:nvSpPr>
          <p:spPr bwMode="auto">
            <a:xfrm>
              <a:off x="5822950" y="2662238"/>
              <a:ext cx="84138" cy="450850"/>
            </a:xfrm>
            <a:custGeom>
              <a:avLst/>
              <a:gdLst>
                <a:gd name="T0" fmla="*/ 246 w 246"/>
                <a:gd name="T1" fmla="*/ 1191 h 1196"/>
                <a:gd name="T2" fmla="*/ 244 w 246"/>
                <a:gd name="T3" fmla="*/ 1187 h 1196"/>
                <a:gd name="T4" fmla="*/ 158 w 246"/>
                <a:gd name="T5" fmla="*/ 1081 h 1196"/>
                <a:gd name="T6" fmla="*/ 42 w 246"/>
                <a:gd name="T7" fmla="*/ 598 h 1196"/>
                <a:gd name="T8" fmla="*/ 142 w 246"/>
                <a:gd name="T9" fmla="*/ 143 h 1196"/>
                <a:gd name="T10" fmla="*/ 244 w 246"/>
                <a:gd name="T11" fmla="*/ 9 h 1196"/>
                <a:gd name="T12" fmla="*/ 246 w 246"/>
                <a:gd name="T13" fmla="*/ 5 h 1196"/>
                <a:gd name="T14" fmla="*/ 235 w 246"/>
                <a:gd name="T15" fmla="*/ 0 h 1196"/>
                <a:gd name="T16" fmla="*/ 220 w 246"/>
                <a:gd name="T17" fmla="*/ 8 h 1196"/>
                <a:gd name="T18" fmla="*/ 0 w 246"/>
                <a:gd name="T19" fmla="*/ 598 h 1196"/>
                <a:gd name="T20" fmla="*/ 172 w 246"/>
                <a:gd name="T21" fmla="*/ 1140 h 1196"/>
                <a:gd name="T22" fmla="*/ 221 w 246"/>
                <a:gd name="T23" fmla="*/ 1190 h 1196"/>
                <a:gd name="T24" fmla="*/ 235 w 246"/>
                <a:gd name="T25" fmla="*/ 1196 h 1196"/>
                <a:gd name="T26" fmla="*/ 246 w 246"/>
                <a:gd name="T27" fmla="*/ 1191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1196">
                  <a:moveTo>
                    <a:pt x="246" y="1191"/>
                  </a:moveTo>
                  <a:cubicBezTo>
                    <a:pt x="246" y="1189"/>
                    <a:pt x="245" y="1188"/>
                    <a:pt x="244" y="1187"/>
                  </a:cubicBezTo>
                  <a:cubicBezTo>
                    <a:pt x="225" y="1168"/>
                    <a:pt x="192" y="1135"/>
                    <a:pt x="158" y="1081"/>
                  </a:cubicBezTo>
                  <a:cubicBezTo>
                    <a:pt x="78" y="952"/>
                    <a:pt x="42" y="790"/>
                    <a:pt x="42" y="598"/>
                  </a:cubicBezTo>
                  <a:cubicBezTo>
                    <a:pt x="42" y="464"/>
                    <a:pt x="60" y="291"/>
                    <a:pt x="142" y="143"/>
                  </a:cubicBezTo>
                  <a:cubicBezTo>
                    <a:pt x="181" y="72"/>
                    <a:pt x="222" y="31"/>
                    <a:pt x="244" y="9"/>
                  </a:cubicBezTo>
                  <a:cubicBezTo>
                    <a:pt x="246" y="8"/>
                    <a:pt x="246" y="7"/>
                    <a:pt x="246" y="5"/>
                  </a:cubicBezTo>
                  <a:cubicBezTo>
                    <a:pt x="246" y="0"/>
                    <a:pt x="242" y="0"/>
                    <a:pt x="235" y="0"/>
                  </a:cubicBezTo>
                  <a:cubicBezTo>
                    <a:pt x="228" y="0"/>
                    <a:pt x="227" y="0"/>
                    <a:pt x="220" y="8"/>
                  </a:cubicBezTo>
                  <a:cubicBezTo>
                    <a:pt x="53" y="160"/>
                    <a:pt x="0" y="388"/>
                    <a:pt x="0" y="598"/>
                  </a:cubicBezTo>
                  <a:cubicBezTo>
                    <a:pt x="0" y="794"/>
                    <a:pt x="45" y="991"/>
                    <a:pt x="172" y="1140"/>
                  </a:cubicBezTo>
                  <a:cubicBezTo>
                    <a:pt x="182" y="1152"/>
                    <a:pt x="201" y="1172"/>
                    <a:pt x="221" y="1190"/>
                  </a:cubicBezTo>
                  <a:cubicBezTo>
                    <a:pt x="227" y="1196"/>
                    <a:pt x="228" y="1196"/>
                    <a:pt x="235" y="1196"/>
                  </a:cubicBezTo>
                  <a:cubicBezTo>
                    <a:pt x="242" y="1196"/>
                    <a:pt x="246" y="1196"/>
                    <a:pt x="246" y="119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80"/>
            <p:cNvSpPr>
              <a:spLocks/>
            </p:cNvSpPr>
            <p:nvPr>
              <p:custDataLst>
                <p:tags r:id="rId116"/>
              </p:custDataLst>
            </p:nvPr>
          </p:nvSpPr>
          <p:spPr bwMode="auto">
            <a:xfrm>
              <a:off x="5970587" y="2665413"/>
              <a:ext cx="104775" cy="90488"/>
            </a:xfrm>
            <a:custGeom>
              <a:avLst/>
              <a:gdLst>
                <a:gd name="T0" fmla="*/ 267 w 311"/>
                <a:gd name="T1" fmla="*/ 38 h 238"/>
                <a:gd name="T2" fmla="*/ 304 w 311"/>
                <a:gd name="T3" fmla="*/ 13 h 238"/>
                <a:gd name="T4" fmla="*/ 311 w 311"/>
                <a:gd name="T5" fmla="*/ 5 h 238"/>
                <a:gd name="T6" fmla="*/ 306 w 311"/>
                <a:gd name="T7" fmla="*/ 0 h 238"/>
                <a:gd name="T8" fmla="*/ 269 w 311"/>
                <a:gd name="T9" fmla="*/ 1 h 238"/>
                <a:gd name="T10" fmla="*/ 233 w 311"/>
                <a:gd name="T11" fmla="*/ 0 h 238"/>
                <a:gd name="T12" fmla="*/ 226 w 311"/>
                <a:gd name="T13" fmla="*/ 8 h 238"/>
                <a:gd name="T14" fmla="*/ 233 w 311"/>
                <a:gd name="T15" fmla="*/ 13 h 238"/>
                <a:gd name="T16" fmla="*/ 256 w 311"/>
                <a:gd name="T17" fmla="*/ 27 h 238"/>
                <a:gd name="T18" fmla="*/ 254 w 311"/>
                <a:gd name="T19" fmla="*/ 35 h 238"/>
                <a:gd name="T20" fmla="*/ 216 w 311"/>
                <a:gd name="T21" fmla="*/ 187 h 238"/>
                <a:gd name="T22" fmla="*/ 128 w 311"/>
                <a:gd name="T23" fmla="*/ 6 h 238"/>
                <a:gd name="T24" fmla="*/ 116 w 311"/>
                <a:gd name="T25" fmla="*/ 0 h 238"/>
                <a:gd name="T26" fmla="*/ 68 w 311"/>
                <a:gd name="T27" fmla="*/ 0 h 238"/>
                <a:gd name="T28" fmla="*/ 57 w 311"/>
                <a:gd name="T29" fmla="*/ 8 h 238"/>
                <a:gd name="T30" fmla="*/ 68 w 311"/>
                <a:gd name="T31" fmla="*/ 13 h 238"/>
                <a:gd name="T32" fmla="*/ 91 w 311"/>
                <a:gd name="T33" fmla="*/ 14 h 238"/>
                <a:gd name="T34" fmla="*/ 44 w 311"/>
                <a:gd name="T35" fmla="*/ 201 h 238"/>
                <a:gd name="T36" fmla="*/ 8 w 311"/>
                <a:gd name="T37" fmla="*/ 226 h 238"/>
                <a:gd name="T38" fmla="*/ 0 w 311"/>
                <a:gd name="T39" fmla="*/ 233 h 238"/>
                <a:gd name="T40" fmla="*/ 6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4 w 311"/>
                <a:gd name="T57" fmla="*/ 232 h 238"/>
                <a:gd name="T58" fmla="*/ 211 w 311"/>
                <a:gd name="T59" fmla="*/ 238 h 238"/>
                <a:gd name="T60" fmla="*/ 219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0" y="25"/>
                    <a:pt x="276" y="13"/>
                    <a:pt x="304" y="13"/>
                  </a:cubicBezTo>
                  <a:cubicBezTo>
                    <a:pt x="306" y="13"/>
                    <a:pt x="311" y="12"/>
                    <a:pt x="311" y="5"/>
                  </a:cubicBezTo>
                  <a:cubicBezTo>
                    <a:pt x="311" y="3"/>
                    <a:pt x="309" y="0"/>
                    <a:pt x="306" y="0"/>
                  </a:cubicBezTo>
                  <a:cubicBezTo>
                    <a:pt x="294" y="0"/>
                    <a:pt x="281" y="1"/>
                    <a:pt x="269" y="1"/>
                  </a:cubicBezTo>
                  <a:cubicBezTo>
                    <a:pt x="261" y="1"/>
                    <a:pt x="241" y="0"/>
                    <a:pt x="233" y="0"/>
                  </a:cubicBezTo>
                  <a:cubicBezTo>
                    <a:pt x="231" y="0"/>
                    <a:pt x="226" y="0"/>
                    <a:pt x="226" y="8"/>
                  </a:cubicBezTo>
                  <a:cubicBezTo>
                    <a:pt x="226" y="12"/>
                    <a:pt x="230" y="13"/>
                    <a:pt x="233" y="13"/>
                  </a:cubicBezTo>
                  <a:cubicBezTo>
                    <a:pt x="250" y="13"/>
                    <a:pt x="256" y="18"/>
                    <a:pt x="256" y="27"/>
                  </a:cubicBezTo>
                  <a:cubicBezTo>
                    <a:pt x="256" y="30"/>
                    <a:pt x="255" y="31"/>
                    <a:pt x="254" y="35"/>
                  </a:cubicBezTo>
                  <a:lnTo>
                    <a:pt x="216" y="187"/>
                  </a:lnTo>
                  <a:lnTo>
                    <a:pt x="128" y="6"/>
                  </a:lnTo>
                  <a:cubicBezTo>
                    <a:pt x="125" y="0"/>
                    <a:pt x="124" y="0"/>
                    <a:pt x="116" y="0"/>
                  </a:cubicBezTo>
                  <a:lnTo>
                    <a:pt x="68" y="0"/>
                  </a:lnTo>
                  <a:cubicBezTo>
                    <a:pt x="61" y="0"/>
                    <a:pt x="57" y="0"/>
                    <a:pt x="57" y="8"/>
                  </a:cubicBezTo>
                  <a:cubicBezTo>
                    <a:pt x="57" y="13"/>
                    <a:pt x="61" y="13"/>
                    <a:pt x="68" y="13"/>
                  </a:cubicBezTo>
                  <a:cubicBezTo>
                    <a:pt x="76" y="13"/>
                    <a:pt x="83" y="13"/>
                    <a:pt x="91" y="14"/>
                  </a:cubicBezTo>
                  <a:lnTo>
                    <a:pt x="44" y="201"/>
                  </a:lnTo>
                  <a:cubicBezTo>
                    <a:pt x="41" y="214"/>
                    <a:pt x="35" y="225"/>
                    <a:pt x="8" y="226"/>
                  </a:cubicBezTo>
                  <a:cubicBezTo>
                    <a:pt x="5" y="226"/>
                    <a:pt x="0" y="226"/>
                    <a:pt x="0" y="233"/>
                  </a:cubicBezTo>
                  <a:cubicBezTo>
                    <a:pt x="0" y="237"/>
                    <a:pt x="3" y="238"/>
                    <a:pt x="6" y="238"/>
                  </a:cubicBezTo>
                  <a:cubicBezTo>
                    <a:pt x="17" y="238"/>
                    <a:pt x="30" y="237"/>
                    <a:pt x="42" y="237"/>
                  </a:cubicBezTo>
                  <a:cubicBezTo>
                    <a:pt x="50" y="237"/>
                    <a:pt x="70" y="238"/>
                    <a:pt x="79" y="238"/>
                  </a:cubicBezTo>
                  <a:cubicBezTo>
                    <a:pt x="82" y="238"/>
                    <a:pt x="86" y="236"/>
                    <a:pt x="86" y="231"/>
                  </a:cubicBezTo>
                  <a:cubicBezTo>
                    <a:pt x="86" y="226"/>
                    <a:pt x="82" y="226"/>
                    <a:pt x="78" y="226"/>
                  </a:cubicBezTo>
                  <a:cubicBezTo>
                    <a:pt x="56" y="225"/>
                    <a:pt x="56" y="216"/>
                    <a:pt x="56" y="211"/>
                  </a:cubicBezTo>
                  <a:cubicBezTo>
                    <a:pt x="56" y="210"/>
                    <a:pt x="56" y="208"/>
                    <a:pt x="57" y="202"/>
                  </a:cubicBezTo>
                  <a:lnTo>
                    <a:pt x="102" y="24"/>
                  </a:lnTo>
                  <a:lnTo>
                    <a:pt x="204" y="232"/>
                  </a:lnTo>
                  <a:cubicBezTo>
                    <a:pt x="206" y="238"/>
                    <a:pt x="208" y="238"/>
                    <a:pt x="211" y="238"/>
                  </a:cubicBezTo>
                  <a:cubicBezTo>
                    <a:pt x="217" y="238"/>
                    <a:pt x="217" y="237"/>
                    <a:pt x="219"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81"/>
            <p:cNvSpPr>
              <a:spLocks/>
            </p:cNvSpPr>
            <p:nvPr>
              <p:custDataLst>
                <p:tags r:id="rId117"/>
              </p:custDataLst>
            </p:nvPr>
          </p:nvSpPr>
          <p:spPr bwMode="auto">
            <a:xfrm>
              <a:off x="5942012" y="2794000"/>
              <a:ext cx="160338" cy="187325"/>
            </a:xfrm>
            <a:custGeom>
              <a:avLst/>
              <a:gdLst>
                <a:gd name="T0" fmla="*/ 182 w 470"/>
                <a:gd name="T1" fmla="*/ 266 h 498"/>
                <a:gd name="T2" fmla="*/ 5 w 470"/>
                <a:gd name="T3" fmla="*/ 485 h 498"/>
                <a:gd name="T4" fmla="*/ 0 w 470"/>
                <a:gd name="T5" fmla="*/ 493 h 498"/>
                <a:gd name="T6" fmla="*/ 14 w 470"/>
                <a:gd name="T7" fmla="*/ 498 h 498"/>
                <a:gd name="T8" fmla="*/ 427 w 470"/>
                <a:gd name="T9" fmla="*/ 498 h 498"/>
                <a:gd name="T10" fmla="*/ 470 w 470"/>
                <a:gd name="T11" fmla="*/ 374 h 498"/>
                <a:gd name="T12" fmla="*/ 457 w 470"/>
                <a:gd name="T13" fmla="*/ 374 h 498"/>
                <a:gd name="T14" fmla="*/ 369 w 470"/>
                <a:gd name="T15" fmla="*/ 457 h 498"/>
                <a:gd name="T16" fmla="*/ 253 w 470"/>
                <a:gd name="T17" fmla="*/ 471 h 498"/>
                <a:gd name="T18" fmla="*/ 42 w 470"/>
                <a:gd name="T19" fmla="*/ 471 h 498"/>
                <a:gd name="T20" fmla="*/ 215 w 470"/>
                <a:gd name="T21" fmla="*/ 257 h 498"/>
                <a:gd name="T22" fmla="*/ 219 w 470"/>
                <a:gd name="T23" fmla="*/ 249 h 498"/>
                <a:gd name="T24" fmla="*/ 216 w 470"/>
                <a:gd name="T25" fmla="*/ 242 h 498"/>
                <a:gd name="T26" fmla="*/ 54 w 470"/>
                <a:gd name="T27" fmla="*/ 20 h 498"/>
                <a:gd name="T28" fmla="*/ 251 w 470"/>
                <a:gd name="T29" fmla="*/ 20 h 498"/>
                <a:gd name="T30" fmla="*/ 457 w 470"/>
                <a:gd name="T31" fmla="*/ 117 h 498"/>
                <a:gd name="T32" fmla="*/ 470 w 470"/>
                <a:gd name="T33" fmla="*/ 117 h 498"/>
                <a:gd name="T34" fmla="*/ 427 w 470"/>
                <a:gd name="T35" fmla="*/ 0 h 498"/>
                <a:gd name="T36" fmla="*/ 14 w 470"/>
                <a:gd name="T37" fmla="*/ 0 h 498"/>
                <a:gd name="T38" fmla="*/ 0 w 470"/>
                <a:gd name="T39" fmla="*/ 16 h 498"/>
                <a:gd name="T40" fmla="*/ 182 w 470"/>
                <a:gd name="T41" fmla="*/ 26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8">
                  <a:moveTo>
                    <a:pt x="182" y="266"/>
                  </a:moveTo>
                  <a:lnTo>
                    <a:pt x="5" y="485"/>
                  </a:lnTo>
                  <a:cubicBezTo>
                    <a:pt x="1" y="490"/>
                    <a:pt x="0" y="491"/>
                    <a:pt x="0" y="493"/>
                  </a:cubicBezTo>
                  <a:cubicBezTo>
                    <a:pt x="0" y="498"/>
                    <a:pt x="5" y="498"/>
                    <a:pt x="14" y="498"/>
                  </a:cubicBezTo>
                  <a:lnTo>
                    <a:pt x="427" y="498"/>
                  </a:lnTo>
                  <a:lnTo>
                    <a:pt x="470" y="374"/>
                  </a:lnTo>
                  <a:lnTo>
                    <a:pt x="457" y="374"/>
                  </a:lnTo>
                  <a:cubicBezTo>
                    <a:pt x="445" y="412"/>
                    <a:pt x="412" y="442"/>
                    <a:pt x="369" y="457"/>
                  </a:cubicBezTo>
                  <a:cubicBezTo>
                    <a:pt x="361" y="459"/>
                    <a:pt x="327" y="471"/>
                    <a:pt x="253" y="471"/>
                  </a:cubicBezTo>
                  <a:lnTo>
                    <a:pt x="42" y="471"/>
                  </a:lnTo>
                  <a:lnTo>
                    <a:pt x="215" y="257"/>
                  </a:lnTo>
                  <a:cubicBezTo>
                    <a:pt x="218" y="253"/>
                    <a:pt x="219" y="251"/>
                    <a:pt x="219" y="249"/>
                  </a:cubicBezTo>
                  <a:cubicBezTo>
                    <a:pt x="219" y="247"/>
                    <a:pt x="219" y="247"/>
                    <a:pt x="216" y="242"/>
                  </a:cubicBezTo>
                  <a:lnTo>
                    <a:pt x="54" y="20"/>
                  </a:lnTo>
                  <a:lnTo>
                    <a:pt x="251" y="20"/>
                  </a:lnTo>
                  <a:cubicBezTo>
                    <a:pt x="308" y="20"/>
                    <a:pt x="422" y="23"/>
                    <a:pt x="457"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82"/>
            <p:cNvSpPr>
              <a:spLocks noEditPoints="1"/>
            </p:cNvSpPr>
            <p:nvPr>
              <p:custDataLst>
                <p:tags r:id="rId118"/>
              </p:custDataLst>
            </p:nvPr>
          </p:nvSpPr>
          <p:spPr bwMode="auto">
            <a:xfrm>
              <a:off x="5918200" y="3013075"/>
              <a:ext cx="34925" cy="87313"/>
            </a:xfrm>
            <a:custGeom>
              <a:avLst/>
              <a:gdLst>
                <a:gd name="T0" fmla="*/ 97 w 106"/>
                <a:gd name="T1" fmla="*/ 13 h 234"/>
                <a:gd name="T2" fmla="*/ 83 w 106"/>
                <a:gd name="T3" fmla="*/ 0 h 234"/>
                <a:gd name="T4" fmla="*/ 64 w 106"/>
                <a:gd name="T5" fmla="*/ 19 h 234"/>
                <a:gd name="T6" fmla="*/ 77 w 106"/>
                <a:gd name="T7" fmla="*/ 32 h 234"/>
                <a:gd name="T8" fmla="*/ 97 w 106"/>
                <a:gd name="T9" fmla="*/ 13 h 234"/>
                <a:gd name="T10" fmla="*/ 26 w 106"/>
                <a:gd name="T11" fmla="*/ 190 h 234"/>
                <a:gd name="T12" fmla="*/ 23 w 106"/>
                <a:gd name="T13" fmla="*/ 205 h 234"/>
                <a:gd name="T14" fmla="*/ 56 w 106"/>
                <a:gd name="T15" fmla="*/ 234 h 234"/>
                <a:gd name="T16" fmla="*/ 106 w 106"/>
                <a:gd name="T17" fmla="*/ 181 h 234"/>
                <a:gd name="T18" fmla="*/ 100 w 106"/>
                <a:gd name="T19" fmla="*/ 176 h 234"/>
                <a:gd name="T20" fmla="*/ 94 w 106"/>
                <a:gd name="T21" fmla="*/ 182 h 234"/>
                <a:gd name="T22" fmla="*/ 57 w 106"/>
                <a:gd name="T23" fmla="*/ 224 h 234"/>
                <a:gd name="T24" fmla="*/ 48 w 106"/>
                <a:gd name="T25" fmla="*/ 212 h 234"/>
                <a:gd name="T26" fmla="*/ 54 w 106"/>
                <a:gd name="T27" fmla="*/ 190 h 234"/>
                <a:gd name="T28" fmla="*/ 65 w 106"/>
                <a:gd name="T29" fmla="*/ 162 h 234"/>
                <a:gd name="T30" fmla="*/ 82 w 106"/>
                <a:gd name="T31" fmla="*/ 118 h 234"/>
                <a:gd name="T32" fmla="*/ 84 w 106"/>
                <a:gd name="T33" fmla="*/ 107 h 234"/>
                <a:gd name="T34" fmla="*/ 51 w 106"/>
                <a:gd name="T35" fmla="*/ 77 h 234"/>
                <a:gd name="T36" fmla="*/ 0 w 106"/>
                <a:gd name="T37" fmla="*/ 130 h 234"/>
                <a:gd name="T38" fmla="*/ 6 w 106"/>
                <a:gd name="T39" fmla="*/ 135 h 234"/>
                <a:gd name="T40" fmla="*/ 13 w 106"/>
                <a:gd name="T41" fmla="*/ 129 h 234"/>
                <a:gd name="T42" fmla="*/ 50 w 106"/>
                <a:gd name="T43" fmla="*/ 87 h 234"/>
                <a:gd name="T44" fmla="*/ 59 w 106"/>
                <a:gd name="T45" fmla="*/ 99 h 234"/>
                <a:gd name="T46" fmla="*/ 48 w 106"/>
                <a:gd name="T47" fmla="*/ 134 h 234"/>
                <a:gd name="T48" fmla="*/ 26 w 106"/>
                <a:gd name="T49" fmla="*/ 19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4">
                  <a:moveTo>
                    <a:pt x="97" y="13"/>
                  </a:moveTo>
                  <a:cubicBezTo>
                    <a:pt x="97" y="7"/>
                    <a:pt x="93" y="0"/>
                    <a:pt x="83" y="0"/>
                  </a:cubicBezTo>
                  <a:cubicBezTo>
                    <a:pt x="74" y="0"/>
                    <a:pt x="64" y="9"/>
                    <a:pt x="64" y="19"/>
                  </a:cubicBezTo>
                  <a:cubicBezTo>
                    <a:pt x="64" y="25"/>
                    <a:pt x="68" y="32"/>
                    <a:pt x="77" y="32"/>
                  </a:cubicBezTo>
                  <a:cubicBezTo>
                    <a:pt x="88" y="32"/>
                    <a:pt x="97" y="22"/>
                    <a:pt x="97" y="13"/>
                  </a:cubicBezTo>
                  <a:close/>
                  <a:moveTo>
                    <a:pt x="26" y="190"/>
                  </a:moveTo>
                  <a:cubicBezTo>
                    <a:pt x="24" y="194"/>
                    <a:pt x="23" y="199"/>
                    <a:pt x="23" y="205"/>
                  </a:cubicBezTo>
                  <a:cubicBezTo>
                    <a:pt x="23" y="221"/>
                    <a:pt x="37" y="234"/>
                    <a:pt x="56" y="234"/>
                  </a:cubicBezTo>
                  <a:cubicBezTo>
                    <a:pt x="91" y="234"/>
                    <a:pt x="106" y="186"/>
                    <a:pt x="106" y="181"/>
                  </a:cubicBezTo>
                  <a:cubicBezTo>
                    <a:pt x="106" y="176"/>
                    <a:pt x="102" y="176"/>
                    <a:pt x="100" y="176"/>
                  </a:cubicBezTo>
                  <a:cubicBezTo>
                    <a:pt x="96" y="176"/>
                    <a:pt x="95" y="178"/>
                    <a:pt x="94" y="182"/>
                  </a:cubicBezTo>
                  <a:cubicBezTo>
                    <a:pt x="86" y="210"/>
                    <a:pt x="70" y="224"/>
                    <a:pt x="57" y="224"/>
                  </a:cubicBezTo>
                  <a:cubicBezTo>
                    <a:pt x="50" y="224"/>
                    <a:pt x="48" y="220"/>
                    <a:pt x="48" y="212"/>
                  </a:cubicBezTo>
                  <a:cubicBezTo>
                    <a:pt x="48" y="204"/>
                    <a:pt x="51" y="198"/>
                    <a:pt x="54" y="190"/>
                  </a:cubicBezTo>
                  <a:cubicBezTo>
                    <a:pt x="57" y="181"/>
                    <a:pt x="61" y="171"/>
                    <a:pt x="65" y="162"/>
                  </a:cubicBezTo>
                  <a:cubicBezTo>
                    <a:pt x="68" y="154"/>
                    <a:pt x="81" y="122"/>
                    <a:pt x="82" y="118"/>
                  </a:cubicBezTo>
                  <a:cubicBezTo>
                    <a:pt x="83" y="114"/>
                    <a:pt x="84" y="110"/>
                    <a:pt x="84" y="107"/>
                  </a:cubicBezTo>
                  <a:cubicBezTo>
                    <a:pt x="84" y="90"/>
                    <a:pt x="70" y="77"/>
                    <a:pt x="51" y="77"/>
                  </a:cubicBezTo>
                  <a:cubicBezTo>
                    <a:pt x="16" y="77"/>
                    <a:pt x="0" y="124"/>
                    <a:pt x="0" y="130"/>
                  </a:cubicBezTo>
                  <a:cubicBezTo>
                    <a:pt x="0" y="135"/>
                    <a:pt x="5" y="135"/>
                    <a:pt x="6" y="135"/>
                  </a:cubicBezTo>
                  <a:cubicBezTo>
                    <a:pt x="11" y="135"/>
                    <a:pt x="12" y="133"/>
                    <a:pt x="13" y="129"/>
                  </a:cubicBezTo>
                  <a:cubicBezTo>
                    <a:pt x="22" y="99"/>
                    <a:pt x="37" y="87"/>
                    <a:pt x="50" y="87"/>
                  </a:cubicBezTo>
                  <a:cubicBezTo>
                    <a:pt x="56" y="87"/>
                    <a:pt x="59" y="90"/>
                    <a:pt x="59" y="99"/>
                  </a:cubicBezTo>
                  <a:cubicBezTo>
                    <a:pt x="59" y="107"/>
                    <a:pt x="57"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83"/>
            <p:cNvSpPr>
              <a:spLocks noEditPoints="1"/>
            </p:cNvSpPr>
            <p:nvPr>
              <p:custDataLst>
                <p:tags r:id="rId119"/>
              </p:custDataLst>
            </p:nvPr>
          </p:nvSpPr>
          <p:spPr bwMode="auto">
            <a:xfrm>
              <a:off x="5969000" y="3049588"/>
              <a:ext cx="87313" cy="34925"/>
            </a:xfrm>
            <a:custGeom>
              <a:avLst/>
              <a:gdLst>
                <a:gd name="T0" fmla="*/ 244 w 257"/>
                <a:gd name="T1" fmla="*/ 17 h 93"/>
                <a:gd name="T2" fmla="*/ 257 w 257"/>
                <a:gd name="T3" fmla="*/ 8 h 93"/>
                <a:gd name="T4" fmla="*/ 244 w 257"/>
                <a:gd name="T5" fmla="*/ 0 h 93"/>
                <a:gd name="T6" fmla="*/ 13 w 257"/>
                <a:gd name="T7" fmla="*/ 0 h 93"/>
                <a:gd name="T8" fmla="*/ 0 w 257"/>
                <a:gd name="T9" fmla="*/ 8 h 93"/>
                <a:gd name="T10" fmla="*/ 14 w 257"/>
                <a:gd name="T11" fmla="*/ 17 h 93"/>
                <a:gd name="T12" fmla="*/ 244 w 257"/>
                <a:gd name="T13" fmla="*/ 17 h 93"/>
                <a:gd name="T14" fmla="*/ 244 w 257"/>
                <a:gd name="T15" fmla="*/ 93 h 93"/>
                <a:gd name="T16" fmla="*/ 257 w 257"/>
                <a:gd name="T17" fmla="*/ 85 h 93"/>
                <a:gd name="T18" fmla="*/ 244 w 257"/>
                <a:gd name="T19" fmla="*/ 76 h 93"/>
                <a:gd name="T20" fmla="*/ 14 w 257"/>
                <a:gd name="T21" fmla="*/ 76 h 93"/>
                <a:gd name="T22" fmla="*/ 0 w 257"/>
                <a:gd name="T23" fmla="*/ 85 h 93"/>
                <a:gd name="T24" fmla="*/ 13 w 257"/>
                <a:gd name="T25" fmla="*/ 93 h 93"/>
                <a:gd name="T26" fmla="*/ 244 w 257"/>
                <a:gd name="T2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3">
                  <a:moveTo>
                    <a:pt x="244" y="17"/>
                  </a:moveTo>
                  <a:cubicBezTo>
                    <a:pt x="249" y="17"/>
                    <a:pt x="257" y="17"/>
                    <a:pt x="257" y="8"/>
                  </a:cubicBezTo>
                  <a:cubicBezTo>
                    <a:pt x="257" y="0"/>
                    <a:pt x="249" y="0"/>
                    <a:pt x="244" y="0"/>
                  </a:cubicBezTo>
                  <a:lnTo>
                    <a:pt x="13" y="0"/>
                  </a:lnTo>
                  <a:cubicBezTo>
                    <a:pt x="9" y="0"/>
                    <a:pt x="0" y="0"/>
                    <a:pt x="0" y="8"/>
                  </a:cubicBezTo>
                  <a:cubicBezTo>
                    <a:pt x="0" y="17"/>
                    <a:pt x="8" y="17"/>
                    <a:pt x="14" y="17"/>
                  </a:cubicBezTo>
                  <a:lnTo>
                    <a:pt x="244" y="17"/>
                  </a:lnTo>
                  <a:close/>
                  <a:moveTo>
                    <a:pt x="244" y="93"/>
                  </a:moveTo>
                  <a:cubicBezTo>
                    <a:pt x="249" y="93"/>
                    <a:pt x="257" y="93"/>
                    <a:pt x="257" y="85"/>
                  </a:cubicBezTo>
                  <a:cubicBezTo>
                    <a:pt x="257" y="76"/>
                    <a:pt x="249" y="76"/>
                    <a:pt x="244" y="76"/>
                  </a:cubicBezTo>
                  <a:lnTo>
                    <a:pt x="14" y="76"/>
                  </a:lnTo>
                  <a:cubicBezTo>
                    <a:pt x="8" y="76"/>
                    <a:pt x="0" y="76"/>
                    <a:pt x="0" y="85"/>
                  </a:cubicBezTo>
                  <a:cubicBezTo>
                    <a:pt x="0" y="93"/>
                    <a:pt x="9" y="93"/>
                    <a:pt x="13" y="93"/>
                  </a:cubicBezTo>
                  <a:lnTo>
                    <a:pt x="244" y="9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84"/>
            <p:cNvSpPr>
              <a:spLocks/>
            </p:cNvSpPr>
            <p:nvPr>
              <p:custDataLst>
                <p:tags r:id="rId120"/>
              </p:custDataLst>
            </p:nvPr>
          </p:nvSpPr>
          <p:spPr bwMode="auto">
            <a:xfrm>
              <a:off x="6076950" y="3011488"/>
              <a:ext cx="42863" cy="88900"/>
            </a:xfrm>
            <a:custGeom>
              <a:avLst/>
              <a:gdLst>
                <a:gd name="T0" fmla="*/ 79 w 127"/>
                <a:gd name="T1" fmla="*/ 10 h 232"/>
                <a:gd name="T2" fmla="*/ 68 w 127"/>
                <a:gd name="T3" fmla="*/ 0 h 232"/>
                <a:gd name="T4" fmla="*/ 0 w 127"/>
                <a:gd name="T5" fmla="*/ 23 h 232"/>
                <a:gd name="T6" fmla="*/ 0 w 127"/>
                <a:gd name="T7" fmla="*/ 35 h 232"/>
                <a:gd name="T8" fmla="*/ 50 w 127"/>
                <a:gd name="T9" fmla="*/ 25 h 232"/>
                <a:gd name="T10" fmla="*/ 50 w 127"/>
                <a:gd name="T11" fmla="*/ 203 h 232"/>
                <a:gd name="T12" fmla="*/ 15 w 127"/>
                <a:gd name="T13" fmla="*/ 219 h 232"/>
                <a:gd name="T14" fmla="*/ 2 w 127"/>
                <a:gd name="T15" fmla="*/ 219 h 232"/>
                <a:gd name="T16" fmla="*/ 2 w 127"/>
                <a:gd name="T17" fmla="*/ 232 h 232"/>
                <a:gd name="T18" fmla="*/ 64 w 127"/>
                <a:gd name="T19" fmla="*/ 230 h 232"/>
                <a:gd name="T20" fmla="*/ 127 w 127"/>
                <a:gd name="T21" fmla="*/ 232 h 232"/>
                <a:gd name="T22" fmla="*/ 127 w 127"/>
                <a:gd name="T23" fmla="*/ 219 h 232"/>
                <a:gd name="T24" fmla="*/ 113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0" y="25"/>
                  </a:cubicBezTo>
                  <a:lnTo>
                    <a:pt x="50" y="203"/>
                  </a:lnTo>
                  <a:cubicBezTo>
                    <a:pt x="50" y="215"/>
                    <a:pt x="50" y="219"/>
                    <a:pt x="15" y="219"/>
                  </a:cubicBezTo>
                  <a:lnTo>
                    <a:pt x="2" y="219"/>
                  </a:lnTo>
                  <a:lnTo>
                    <a:pt x="2" y="232"/>
                  </a:lnTo>
                  <a:cubicBezTo>
                    <a:pt x="9" y="231"/>
                    <a:pt x="51" y="230"/>
                    <a:pt x="64" y="230"/>
                  </a:cubicBezTo>
                  <a:cubicBezTo>
                    <a:pt x="75" y="230"/>
                    <a:pt x="119" y="231"/>
                    <a:pt x="127" y="232"/>
                  </a:cubicBezTo>
                  <a:lnTo>
                    <a:pt x="127" y="219"/>
                  </a:lnTo>
                  <a:lnTo>
                    <a:pt x="113"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85"/>
            <p:cNvSpPr>
              <a:spLocks/>
            </p:cNvSpPr>
            <p:nvPr>
              <p:custDataLst>
                <p:tags r:id="rId121"/>
              </p:custDataLst>
            </p:nvPr>
          </p:nvSpPr>
          <p:spPr bwMode="auto">
            <a:xfrm>
              <a:off x="6164262" y="2851150"/>
              <a:ext cx="85725" cy="85725"/>
            </a:xfrm>
            <a:custGeom>
              <a:avLst/>
              <a:gdLst>
                <a:gd name="T0" fmla="*/ 152 w 248"/>
                <a:gd name="T1" fmla="*/ 70 h 226"/>
                <a:gd name="T2" fmla="*/ 201 w 248"/>
                <a:gd name="T3" fmla="*/ 11 h 226"/>
                <a:gd name="T4" fmla="*/ 226 w 248"/>
                <a:gd name="T5" fmla="*/ 17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6 w 248"/>
                <a:gd name="T17" fmla="*/ 0 h 226"/>
                <a:gd name="T18" fmla="*/ 15 w 248"/>
                <a:gd name="T19" fmla="*/ 77 h 226"/>
                <a:gd name="T20" fmla="*/ 21 w 248"/>
                <a:gd name="T21" fmla="*/ 82 h 226"/>
                <a:gd name="T22" fmla="*/ 28 w 248"/>
                <a:gd name="T23" fmla="*/ 76 h 226"/>
                <a:gd name="T24" fmla="*/ 95 w 248"/>
                <a:gd name="T25" fmla="*/ 11 h 226"/>
                <a:gd name="T26" fmla="*/ 122 w 248"/>
                <a:gd name="T27" fmla="*/ 44 h 226"/>
                <a:gd name="T28" fmla="*/ 95 w 248"/>
                <a:gd name="T29" fmla="*/ 163 h 226"/>
                <a:gd name="T30" fmla="*/ 47 w 248"/>
                <a:gd name="T31" fmla="*/ 215 h 226"/>
                <a:gd name="T32" fmla="*/ 22 w 248"/>
                <a:gd name="T33" fmla="*/ 208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7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7"/>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5" y="26"/>
                    <a:pt x="149" y="38"/>
                  </a:cubicBezTo>
                  <a:cubicBezTo>
                    <a:pt x="137" y="5"/>
                    <a:pt x="110" y="0"/>
                    <a:pt x="96" y="0"/>
                  </a:cubicBezTo>
                  <a:cubicBezTo>
                    <a:pt x="44" y="0"/>
                    <a:pt x="15" y="64"/>
                    <a:pt x="15" y="77"/>
                  </a:cubicBezTo>
                  <a:cubicBezTo>
                    <a:pt x="15" y="82"/>
                    <a:pt x="20" y="82"/>
                    <a:pt x="21" y="82"/>
                  </a:cubicBezTo>
                  <a:cubicBezTo>
                    <a:pt x="25" y="82"/>
                    <a:pt x="27" y="81"/>
                    <a:pt x="28" y="76"/>
                  </a:cubicBezTo>
                  <a:cubicBezTo>
                    <a:pt x="45" y="23"/>
                    <a:pt x="78" y="11"/>
                    <a:pt x="95" y="11"/>
                  </a:cubicBezTo>
                  <a:cubicBezTo>
                    <a:pt x="104" y="11"/>
                    <a:pt x="122" y="15"/>
                    <a:pt x="122" y="44"/>
                  </a:cubicBezTo>
                  <a:cubicBezTo>
                    <a:pt x="122" y="60"/>
                    <a:pt x="113" y="93"/>
                    <a:pt x="95" y="163"/>
                  </a:cubicBezTo>
                  <a:cubicBezTo>
                    <a:pt x="87" y="194"/>
                    <a:pt x="69" y="215"/>
                    <a:pt x="47" y="215"/>
                  </a:cubicBezTo>
                  <a:cubicBezTo>
                    <a:pt x="44" y="215"/>
                    <a:pt x="33" y="215"/>
                    <a:pt x="22" y="208"/>
                  </a:cubicBezTo>
                  <a:cubicBezTo>
                    <a:pt x="35" y="206"/>
                    <a:pt x="46" y="195"/>
                    <a:pt x="46" y="182"/>
                  </a:cubicBezTo>
                  <a:cubicBezTo>
                    <a:pt x="46" y="168"/>
                    <a:pt x="35" y="164"/>
                    <a:pt x="27" y="164"/>
                  </a:cubicBezTo>
                  <a:cubicBezTo>
                    <a:pt x="12" y="164"/>
                    <a:pt x="0" y="177"/>
                    <a:pt x="0" y="193"/>
                  </a:cubicBezTo>
                  <a:cubicBezTo>
                    <a:pt x="0" y="216"/>
                    <a:pt x="25" y="226"/>
                    <a:pt x="47" y="226"/>
                  </a:cubicBezTo>
                  <a:cubicBezTo>
                    <a:pt x="80" y="226"/>
                    <a:pt x="98" y="191"/>
                    <a:pt x="99" y="188"/>
                  </a:cubicBezTo>
                  <a:cubicBezTo>
                    <a:pt x="105" y="206"/>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5" y="215"/>
                    <a:pt x="127" y="199"/>
                    <a:pt x="127" y="182"/>
                  </a:cubicBezTo>
                  <a:cubicBezTo>
                    <a:pt x="127" y="171"/>
                    <a:pt x="130"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86"/>
            <p:cNvSpPr>
              <a:spLocks noEditPoints="1"/>
            </p:cNvSpPr>
            <p:nvPr>
              <p:custDataLst>
                <p:tags r:id="rId122"/>
              </p:custDataLst>
            </p:nvPr>
          </p:nvSpPr>
          <p:spPr bwMode="auto">
            <a:xfrm>
              <a:off x="6262687" y="2874963"/>
              <a:ext cx="34925" cy="88900"/>
            </a:xfrm>
            <a:custGeom>
              <a:avLst/>
              <a:gdLst>
                <a:gd name="T0" fmla="*/ 96 w 105"/>
                <a:gd name="T1" fmla="*/ 13 h 235"/>
                <a:gd name="T2" fmla="*/ 82 w 105"/>
                <a:gd name="T3" fmla="*/ 0 h 235"/>
                <a:gd name="T4" fmla="*/ 63 w 105"/>
                <a:gd name="T5" fmla="*/ 19 h 235"/>
                <a:gd name="T6" fmla="*/ 77 w 105"/>
                <a:gd name="T7" fmla="*/ 33 h 235"/>
                <a:gd name="T8" fmla="*/ 96 w 105"/>
                <a:gd name="T9" fmla="*/ 13 h 235"/>
                <a:gd name="T10" fmla="*/ 25 w 105"/>
                <a:gd name="T11" fmla="*/ 190 h 235"/>
                <a:gd name="T12" fmla="*/ 22 w 105"/>
                <a:gd name="T13" fmla="*/ 205 h 235"/>
                <a:gd name="T14" fmla="*/ 55 w 105"/>
                <a:gd name="T15" fmla="*/ 235 h 235"/>
                <a:gd name="T16" fmla="*/ 105 w 105"/>
                <a:gd name="T17" fmla="*/ 181 h 235"/>
                <a:gd name="T18" fmla="*/ 100 w 105"/>
                <a:gd name="T19" fmla="*/ 177 h 235"/>
                <a:gd name="T20" fmla="*/ 93 w 105"/>
                <a:gd name="T21" fmla="*/ 183 h 235"/>
                <a:gd name="T22" fmla="*/ 56 w 105"/>
                <a:gd name="T23" fmla="*/ 225 h 235"/>
                <a:gd name="T24" fmla="*/ 47 w 105"/>
                <a:gd name="T25" fmla="*/ 213 h 235"/>
                <a:gd name="T26" fmla="*/ 53 w 105"/>
                <a:gd name="T27" fmla="*/ 190 h 235"/>
                <a:gd name="T28" fmla="*/ 64 w 105"/>
                <a:gd name="T29" fmla="*/ 163 h 235"/>
                <a:gd name="T30" fmla="*/ 81 w 105"/>
                <a:gd name="T31" fmla="*/ 118 h 235"/>
                <a:gd name="T32" fmla="*/ 83 w 105"/>
                <a:gd name="T33" fmla="*/ 107 h 235"/>
                <a:gd name="T34" fmla="*/ 50 w 105"/>
                <a:gd name="T35" fmla="*/ 77 h 235"/>
                <a:gd name="T36" fmla="*/ 0 w 105"/>
                <a:gd name="T37" fmla="*/ 131 h 235"/>
                <a:gd name="T38" fmla="*/ 5 w 105"/>
                <a:gd name="T39" fmla="*/ 135 h 235"/>
                <a:gd name="T40" fmla="*/ 12 w 105"/>
                <a:gd name="T41" fmla="*/ 130 h 235"/>
                <a:gd name="T42" fmla="*/ 49 w 105"/>
                <a:gd name="T43" fmla="*/ 87 h 235"/>
                <a:gd name="T44" fmla="*/ 58 w 105"/>
                <a:gd name="T45" fmla="*/ 99 h 235"/>
                <a:gd name="T46" fmla="*/ 47 w 105"/>
                <a:gd name="T47" fmla="*/ 134 h 235"/>
                <a:gd name="T48" fmla="*/ 25 w 105"/>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8"/>
                    <a:pt x="92" y="0"/>
                    <a:pt x="82" y="0"/>
                  </a:cubicBezTo>
                  <a:cubicBezTo>
                    <a:pt x="73" y="0"/>
                    <a:pt x="63" y="9"/>
                    <a:pt x="63" y="19"/>
                  </a:cubicBezTo>
                  <a:cubicBezTo>
                    <a:pt x="63" y="25"/>
                    <a:pt x="67" y="33"/>
                    <a:pt x="77" y="33"/>
                  </a:cubicBezTo>
                  <a:cubicBezTo>
                    <a:pt x="87" y="33"/>
                    <a:pt x="96" y="23"/>
                    <a:pt x="96" y="13"/>
                  </a:cubicBezTo>
                  <a:close/>
                  <a:moveTo>
                    <a:pt x="25" y="190"/>
                  </a:moveTo>
                  <a:cubicBezTo>
                    <a:pt x="24" y="195"/>
                    <a:pt x="22" y="199"/>
                    <a:pt x="22" y="205"/>
                  </a:cubicBezTo>
                  <a:cubicBezTo>
                    <a:pt x="22" y="221"/>
                    <a:pt x="36" y="235"/>
                    <a:pt x="55" y="235"/>
                  </a:cubicBezTo>
                  <a:cubicBezTo>
                    <a:pt x="90" y="235"/>
                    <a:pt x="105" y="187"/>
                    <a:pt x="105" y="181"/>
                  </a:cubicBezTo>
                  <a:cubicBezTo>
                    <a:pt x="105" y="177"/>
                    <a:pt x="101" y="177"/>
                    <a:pt x="100" y="177"/>
                  </a:cubicBezTo>
                  <a:cubicBezTo>
                    <a:pt x="95" y="177"/>
                    <a:pt x="94" y="179"/>
                    <a:pt x="93" y="183"/>
                  </a:cubicBezTo>
                  <a:cubicBezTo>
                    <a:pt x="85" y="211"/>
                    <a:pt x="70" y="225"/>
                    <a:pt x="56" y="225"/>
                  </a:cubicBezTo>
                  <a:cubicBezTo>
                    <a:pt x="49" y="225"/>
                    <a:pt x="47" y="220"/>
                    <a:pt x="47" y="213"/>
                  </a:cubicBezTo>
                  <a:cubicBezTo>
                    <a:pt x="47" y="205"/>
                    <a:pt x="50" y="198"/>
                    <a:pt x="53" y="190"/>
                  </a:cubicBezTo>
                  <a:cubicBezTo>
                    <a:pt x="56" y="181"/>
                    <a:pt x="60" y="172"/>
                    <a:pt x="64" y="163"/>
                  </a:cubicBezTo>
                  <a:cubicBezTo>
                    <a:pt x="67" y="154"/>
                    <a:pt x="80" y="122"/>
                    <a:pt x="81" y="118"/>
                  </a:cubicBezTo>
                  <a:cubicBezTo>
                    <a:pt x="82" y="115"/>
                    <a:pt x="83" y="111"/>
                    <a:pt x="83" y="107"/>
                  </a:cubicBezTo>
                  <a:cubicBezTo>
                    <a:pt x="83" y="91"/>
                    <a:pt x="69" y="77"/>
                    <a:pt x="50" y="77"/>
                  </a:cubicBezTo>
                  <a:cubicBezTo>
                    <a:pt x="16" y="77"/>
                    <a:pt x="0" y="125"/>
                    <a:pt x="0" y="131"/>
                  </a:cubicBezTo>
                  <a:cubicBezTo>
                    <a:pt x="0" y="135"/>
                    <a:pt x="4" y="135"/>
                    <a:pt x="5" y="135"/>
                  </a:cubicBezTo>
                  <a:cubicBezTo>
                    <a:pt x="10" y="135"/>
                    <a:pt x="11" y="134"/>
                    <a:pt x="12" y="130"/>
                  </a:cubicBezTo>
                  <a:cubicBezTo>
                    <a:pt x="21" y="100"/>
                    <a:pt x="36" y="87"/>
                    <a:pt x="49" y="87"/>
                  </a:cubicBezTo>
                  <a:cubicBezTo>
                    <a:pt x="55" y="87"/>
                    <a:pt x="58" y="90"/>
                    <a:pt x="58" y="99"/>
                  </a:cubicBezTo>
                  <a:cubicBezTo>
                    <a:pt x="58" y="107"/>
                    <a:pt x="56" y="113"/>
                    <a:pt x="47" y="134"/>
                  </a:cubicBezTo>
                  <a:lnTo>
                    <a:pt x="25"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87"/>
            <p:cNvSpPr>
              <a:spLocks/>
            </p:cNvSpPr>
            <p:nvPr>
              <p:custDataLst>
                <p:tags r:id="rId123"/>
              </p:custDataLst>
            </p:nvPr>
          </p:nvSpPr>
          <p:spPr bwMode="auto">
            <a:xfrm>
              <a:off x="6318250" y="2662238"/>
              <a:ext cx="84138" cy="450850"/>
            </a:xfrm>
            <a:custGeom>
              <a:avLst/>
              <a:gdLst>
                <a:gd name="T0" fmla="*/ 246 w 246"/>
                <a:gd name="T1" fmla="*/ 598 h 1196"/>
                <a:gd name="T2" fmla="*/ 74 w 246"/>
                <a:gd name="T3" fmla="*/ 56 h 1196"/>
                <a:gd name="T4" fmla="*/ 25 w 246"/>
                <a:gd name="T5" fmla="*/ 6 h 1196"/>
                <a:gd name="T6" fmla="*/ 11 w 246"/>
                <a:gd name="T7" fmla="*/ 0 h 1196"/>
                <a:gd name="T8" fmla="*/ 0 w 246"/>
                <a:gd name="T9" fmla="*/ 5 h 1196"/>
                <a:gd name="T10" fmla="*/ 3 w 246"/>
                <a:gd name="T11" fmla="*/ 10 h 1196"/>
                <a:gd name="T12" fmla="*/ 88 w 246"/>
                <a:gd name="T13" fmla="*/ 115 h 1196"/>
                <a:gd name="T14" fmla="*/ 204 w 246"/>
                <a:gd name="T15" fmla="*/ 598 h 1196"/>
                <a:gd name="T16" fmla="*/ 104 w 246"/>
                <a:gd name="T17" fmla="*/ 1054 h 1196"/>
                <a:gd name="T18" fmla="*/ 2 w 246"/>
                <a:gd name="T19" fmla="*/ 1187 h 1196"/>
                <a:gd name="T20" fmla="*/ 0 w 246"/>
                <a:gd name="T21" fmla="*/ 1191 h 1196"/>
                <a:gd name="T22" fmla="*/ 11 w 246"/>
                <a:gd name="T23" fmla="*/ 1196 h 1196"/>
                <a:gd name="T24" fmla="*/ 26 w 246"/>
                <a:gd name="T25" fmla="*/ 1189 h 1196"/>
                <a:gd name="T26" fmla="*/ 246 w 246"/>
                <a:gd name="T27"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1196">
                  <a:moveTo>
                    <a:pt x="246" y="598"/>
                  </a:moveTo>
                  <a:cubicBezTo>
                    <a:pt x="246" y="403"/>
                    <a:pt x="201" y="205"/>
                    <a:pt x="74" y="56"/>
                  </a:cubicBezTo>
                  <a:cubicBezTo>
                    <a:pt x="64" y="45"/>
                    <a:pt x="45" y="24"/>
                    <a:pt x="25" y="6"/>
                  </a:cubicBezTo>
                  <a:cubicBezTo>
                    <a:pt x="19" y="0"/>
                    <a:pt x="18" y="0"/>
                    <a:pt x="11" y="0"/>
                  </a:cubicBezTo>
                  <a:cubicBezTo>
                    <a:pt x="5" y="0"/>
                    <a:pt x="0" y="0"/>
                    <a:pt x="0" y="5"/>
                  </a:cubicBezTo>
                  <a:cubicBezTo>
                    <a:pt x="0" y="7"/>
                    <a:pt x="2" y="9"/>
                    <a:pt x="3" y="10"/>
                  </a:cubicBezTo>
                  <a:cubicBezTo>
                    <a:pt x="21" y="28"/>
                    <a:pt x="54" y="61"/>
                    <a:pt x="88" y="115"/>
                  </a:cubicBezTo>
                  <a:cubicBezTo>
                    <a:pt x="168" y="244"/>
                    <a:pt x="204" y="406"/>
                    <a:pt x="204" y="598"/>
                  </a:cubicBezTo>
                  <a:cubicBezTo>
                    <a:pt x="204" y="732"/>
                    <a:pt x="186" y="905"/>
                    <a:pt x="104" y="1054"/>
                  </a:cubicBezTo>
                  <a:cubicBezTo>
                    <a:pt x="65" y="1124"/>
                    <a:pt x="23" y="1166"/>
                    <a:pt x="2" y="1187"/>
                  </a:cubicBezTo>
                  <a:cubicBezTo>
                    <a:pt x="1" y="1188"/>
                    <a:pt x="0" y="1190"/>
                    <a:pt x="0" y="1191"/>
                  </a:cubicBezTo>
                  <a:cubicBezTo>
                    <a:pt x="0" y="1196"/>
                    <a:pt x="5" y="1196"/>
                    <a:pt x="11" y="1196"/>
                  </a:cubicBezTo>
                  <a:cubicBezTo>
                    <a:pt x="18" y="1196"/>
                    <a:pt x="19" y="1196"/>
                    <a:pt x="26" y="1189"/>
                  </a:cubicBezTo>
                  <a:cubicBezTo>
                    <a:pt x="193" y="1037"/>
                    <a:pt x="246" y="808"/>
                    <a:pt x="246" y="59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88"/>
            <p:cNvSpPr>
              <a:spLocks/>
            </p:cNvSpPr>
            <p:nvPr>
              <p:custDataLst>
                <p:tags r:id="rId124"/>
              </p:custDataLst>
            </p:nvPr>
          </p:nvSpPr>
          <p:spPr bwMode="auto">
            <a:xfrm>
              <a:off x="6445250" y="2606675"/>
              <a:ext cx="52388" cy="87313"/>
            </a:xfrm>
            <a:custGeom>
              <a:avLst/>
              <a:gdLst>
                <a:gd name="T0" fmla="*/ 155 w 155"/>
                <a:gd name="T1" fmla="*/ 168 h 231"/>
                <a:gd name="T2" fmla="*/ 143 w 155"/>
                <a:gd name="T3" fmla="*/ 168 h 231"/>
                <a:gd name="T4" fmla="*/ 134 w 155"/>
                <a:gd name="T5" fmla="*/ 200 h 231"/>
                <a:gd name="T6" fmla="*/ 99 w 155"/>
                <a:gd name="T7" fmla="*/ 202 h 231"/>
                <a:gd name="T8" fmla="*/ 35 w 155"/>
                <a:gd name="T9" fmla="*/ 202 h 231"/>
                <a:gd name="T10" fmla="*/ 105 w 155"/>
                <a:gd name="T11" fmla="*/ 143 h 231"/>
                <a:gd name="T12" fmla="*/ 155 w 155"/>
                <a:gd name="T13" fmla="*/ 68 h 231"/>
                <a:gd name="T14" fmla="*/ 73 w 155"/>
                <a:gd name="T15" fmla="*/ 0 h 231"/>
                <a:gd name="T16" fmla="*/ 0 w 155"/>
                <a:gd name="T17" fmla="*/ 62 h 231"/>
                <a:gd name="T18" fmla="*/ 19 w 155"/>
                <a:gd name="T19" fmla="*/ 82 h 231"/>
                <a:gd name="T20" fmla="*/ 37 w 155"/>
                <a:gd name="T21" fmla="*/ 63 h 231"/>
                <a:gd name="T22" fmla="*/ 17 w 155"/>
                <a:gd name="T23" fmla="*/ 45 h 231"/>
                <a:gd name="T24" fmla="*/ 68 w 155"/>
                <a:gd name="T25" fmla="*/ 12 h 231"/>
                <a:gd name="T26" fmla="*/ 121 w 155"/>
                <a:gd name="T27" fmla="*/ 68 h 231"/>
                <a:gd name="T28" fmla="*/ 88 w 155"/>
                <a:gd name="T29" fmla="*/ 135 h 231"/>
                <a:gd name="T30" fmla="*/ 4 w 155"/>
                <a:gd name="T31" fmla="*/ 218 h 231"/>
                <a:gd name="T32" fmla="*/ 0 w 155"/>
                <a:gd name="T33" fmla="*/ 231 h 231"/>
                <a:gd name="T34" fmla="*/ 144 w 155"/>
                <a:gd name="T35" fmla="*/ 231 h 231"/>
                <a:gd name="T36" fmla="*/ 155 w 155"/>
                <a:gd name="T37" fmla="*/ 16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31">
                  <a:moveTo>
                    <a:pt x="155" y="168"/>
                  </a:moveTo>
                  <a:lnTo>
                    <a:pt x="143" y="168"/>
                  </a:lnTo>
                  <a:cubicBezTo>
                    <a:pt x="142" y="176"/>
                    <a:pt x="138" y="196"/>
                    <a:pt x="134" y="200"/>
                  </a:cubicBezTo>
                  <a:cubicBezTo>
                    <a:pt x="131" y="202"/>
                    <a:pt x="104" y="202"/>
                    <a:pt x="99" y="202"/>
                  </a:cubicBezTo>
                  <a:lnTo>
                    <a:pt x="35" y="202"/>
                  </a:lnTo>
                  <a:cubicBezTo>
                    <a:pt x="72" y="169"/>
                    <a:pt x="84" y="159"/>
                    <a:pt x="105" y="143"/>
                  </a:cubicBezTo>
                  <a:cubicBezTo>
                    <a:pt x="131" y="123"/>
                    <a:pt x="155" y="101"/>
                    <a:pt x="155" y="68"/>
                  </a:cubicBezTo>
                  <a:cubicBezTo>
                    <a:pt x="155" y="26"/>
                    <a:pt x="118" y="0"/>
                    <a:pt x="73" y="0"/>
                  </a:cubicBezTo>
                  <a:cubicBezTo>
                    <a:pt x="30" y="0"/>
                    <a:pt x="0" y="30"/>
                    <a:pt x="0" y="62"/>
                  </a:cubicBezTo>
                  <a:cubicBezTo>
                    <a:pt x="0" y="80"/>
                    <a:pt x="15" y="82"/>
                    <a:pt x="19" y="82"/>
                  </a:cubicBezTo>
                  <a:cubicBezTo>
                    <a:pt x="27" y="82"/>
                    <a:pt x="37" y="76"/>
                    <a:pt x="37" y="63"/>
                  </a:cubicBezTo>
                  <a:cubicBezTo>
                    <a:pt x="37" y="57"/>
                    <a:pt x="35" y="45"/>
                    <a:pt x="17" y="45"/>
                  </a:cubicBezTo>
                  <a:cubicBezTo>
                    <a:pt x="28" y="20"/>
                    <a:pt x="51" y="12"/>
                    <a:pt x="68" y="12"/>
                  </a:cubicBezTo>
                  <a:cubicBezTo>
                    <a:pt x="103" y="12"/>
                    <a:pt x="121" y="40"/>
                    <a:pt x="121" y="68"/>
                  </a:cubicBezTo>
                  <a:cubicBezTo>
                    <a:pt x="121" y="98"/>
                    <a:pt x="99" y="122"/>
                    <a:pt x="88" y="135"/>
                  </a:cubicBezTo>
                  <a:lnTo>
                    <a:pt x="4" y="218"/>
                  </a:lnTo>
                  <a:cubicBezTo>
                    <a:pt x="0" y="221"/>
                    <a:pt x="0" y="222"/>
                    <a:pt x="0" y="231"/>
                  </a:cubicBezTo>
                  <a:lnTo>
                    <a:pt x="144" y="231"/>
                  </a:lnTo>
                  <a:lnTo>
                    <a:pt x="155"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89"/>
            <p:cNvSpPr>
              <a:spLocks/>
            </p:cNvSpPr>
            <p:nvPr>
              <p:custDataLst>
                <p:tags r:id="rId125"/>
              </p:custDataLst>
            </p:nvPr>
          </p:nvSpPr>
          <p:spPr bwMode="auto">
            <a:xfrm>
              <a:off x="6538912" y="2605088"/>
              <a:ext cx="87313" cy="565150"/>
            </a:xfrm>
            <a:custGeom>
              <a:avLst/>
              <a:gdLst>
                <a:gd name="T0" fmla="*/ 105 w 258"/>
                <a:gd name="T1" fmla="*/ 1276 h 1495"/>
                <a:gd name="T2" fmla="*/ 101 w 258"/>
                <a:gd name="T3" fmla="*/ 1345 h 1495"/>
                <a:gd name="T4" fmla="*/ 4 w 258"/>
                <a:gd name="T5" fmla="*/ 1472 h 1495"/>
                <a:gd name="T6" fmla="*/ 0 w 258"/>
                <a:gd name="T7" fmla="*/ 1484 h 1495"/>
                <a:gd name="T8" fmla="*/ 12 w 258"/>
                <a:gd name="T9" fmla="*/ 1495 h 1495"/>
                <a:gd name="T10" fmla="*/ 35 w 258"/>
                <a:gd name="T11" fmla="*/ 1487 h 1495"/>
                <a:gd name="T12" fmla="*/ 153 w 258"/>
                <a:gd name="T13" fmla="*/ 1313 h 1495"/>
                <a:gd name="T14" fmla="*/ 153 w 258"/>
                <a:gd name="T15" fmla="*/ 959 h 1495"/>
                <a:gd name="T16" fmla="*/ 179 w 258"/>
                <a:gd name="T17" fmla="*/ 837 h 1495"/>
                <a:gd name="T18" fmla="*/ 250 w 258"/>
                <a:gd name="T19" fmla="*/ 761 h 1495"/>
                <a:gd name="T20" fmla="*/ 258 w 258"/>
                <a:gd name="T21" fmla="*/ 747 h 1495"/>
                <a:gd name="T22" fmla="*/ 256 w 258"/>
                <a:gd name="T23" fmla="*/ 737 h 1495"/>
                <a:gd name="T24" fmla="*/ 154 w 258"/>
                <a:gd name="T25" fmla="*/ 582 h 1495"/>
                <a:gd name="T26" fmla="*/ 153 w 258"/>
                <a:gd name="T27" fmla="*/ 564 h 1495"/>
                <a:gd name="T28" fmla="*/ 153 w 258"/>
                <a:gd name="T29" fmla="*/ 181 h 1495"/>
                <a:gd name="T30" fmla="*/ 32 w 258"/>
                <a:gd name="T31" fmla="*/ 6 h 1495"/>
                <a:gd name="T32" fmla="*/ 12 w 258"/>
                <a:gd name="T33" fmla="*/ 0 h 1495"/>
                <a:gd name="T34" fmla="*/ 0 w 258"/>
                <a:gd name="T35" fmla="*/ 11 h 1495"/>
                <a:gd name="T36" fmla="*/ 3 w 258"/>
                <a:gd name="T37" fmla="*/ 23 h 1495"/>
                <a:gd name="T38" fmla="*/ 105 w 258"/>
                <a:gd name="T39" fmla="*/ 182 h 1495"/>
                <a:gd name="T40" fmla="*/ 105 w 258"/>
                <a:gd name="T41" fmla="*/ 564 h 1495"/>
                <a:gd name="T42" fmla="*/ 229 w 258"/>
                <a:gd name="T43" fmla="*/ 747 h 1495"/>
                <a:gd name="T44" fmla="*/ 105 w 258"/>
                <a:gd name="T45" fmla="*/ 928 h 1495"/>
                <a:gd name="T46" fmla="*/ 105 w 258"/>
                <a:gd name="T47" fmla="*/ 931 h 1495"/>
                <a:gd name="T48" fmla="*/ 105 w 258"/>
                <a:gd name="T49" fmla="*/ 1276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495">
                  <a:moveTo>
                    <a:pt x="105" y="1276"/>
                  </a:moveTo>
                  <a:cubicBezTo>
                    <a:pt x="105" y="1317"/>
                    <a:pt x="105" y="1326"/>
                    <a:pt x="101" y="1345"/>
                  </a:cubicBezTo>
                  <a:cubicBezTo>
                    <a:pt x="92" y="1385"/>
                    <a:pt x="68" y="1434"/>
                    <a:pt x="4" y="1472"/>
                  </a:cubicBezTo>
                  <a:cubicBezTo>
                    <a:pt x="0" y="1474"/>
                    <a:pt x="0" y="1475"/>
                    <a:pt x="0" y="1484"/>
                  </a:cubicBezTo>
                  <a:cubicBezTo>
                    <a:pt x="0" y="1495"/>
                    <a:pt x="0" y="1495"/>
                    <a:pt x="12" y="1495"/>
                  </a:cubicBezTo>
                  <a:cubicBezTo>
                    <a:pt x="20" y="1495"/>
                    <a:pt x="21" y="1495"/>
                    <a:pt x="35" y="1487"/>
                  </a:cubicBezTo>
                  <a:cubicBezTo>
                    <a:pt x="146" y="1424"/>
                    <a:pt x="153" y="1331"/>
                    <a:pt x="153" y="1313"/>
                  </a:cubicBezTo>
                  <a:lnTo>
                    <a:pt x="153" y="959"/>
                  </a:lnTo>
                  <a:cubicBezTo>
                    <a:pt x="153" y="923"/>
                    <a:pt x="153" y="883"/>
                    <a:pt x="179" y="837"/>
                  </a:cubicBezTo>
                  <a:cubicBezTo>
                    <a:pt x="201" y="798"/>
                    <a:pt x="226" y="777"/>
                    <a:pt x="250" y="761"/>
                  </a:cubicBezTo>
                  <a:cubicBezTo>
                    <a:pt x="257" y="757"/>
                    <a:pt x="258" y="756"/>
                    <a:pt x="258" y="747"/>
                  </a:cubicBezTo>
                  <a:cubicBezTo>
                    <a:pt x="258" y="741"/>
                    <a:pt x="258" y="738"/>
                    <a:pt x="256" y="737"/>
                  </a:cubicBezTo>
                  <a:cubicBezTo>
                    <a:pt x="232" y="722"/>
                    <a:pt x="167" y="680"/>
                    <a:pt x="154" y="582"/>
                  </a:cubicBezTo>
                  <a:cubicBezTo>
                    <a:pt x="153" y="571"/>
                    <a:pt x="153" y="570"/>
                    <a:pt x="153" y="564"/>
                  </a:cubicBezTo>
                  <a:lnTo>
                    <a:pt x="153" y="181"/>
                  </a:lnTo>
                  <a:cubicBezTo>
                    <a:pt x="153" y="141"/>
                    <a:pt x="128" y="57"/>
                    <a:pt x="32" y="6"/>
                  </a:cubicBezTo>
                  <a:cubicBezTo>
                    <a:pt x="20" y="0"/>
                    <a:pt x="19" y="0"/>
                    <a:pt x="12" y="0"/>
                  </a:cubicBezTo>
                  <a:cubicBezTo>
                    <a:pt x="0" y="0"/>
                    <a:pt x="0" y="0"/>
                    <a:pt x="0" y="11"/>
                  </a:cubicBezTo>
                  <a:cubicBezTo>
                    <a:pt x="0" y="19"/>
                    <a:pt x="0" y="21"/>
                    <a:pt x="3" y="23"/>
                  </a:cubicBezTo>
                  <a:cubicBezTo>
                    <a:pt x="98" y="79"/>
                    <a:pt x="105" y="162"/>
                    <a:pt x="105" y="182"/>
                  </a:cubicBezTo>
                  <a:lnTo>
                    <a:pt x="105" y="564"/>
                  </a:lnTo>
                  <a:cubicBezTo>
                    <a:pt x="105" y="619"/>
                    <a:pt x="142" y="703"/>
                    <a:pt x="229" y="747"/>
                  </a:cubicBezTo>
                  <a:cubicBezTo>
                    <a:pt x="175" y="776"/>
                    <a:pt x="111" y="834"/>
                    <a:pt x="105" y="928"/>
                  </a:cubicBezTo>
                  <a:lnTo>
                    <a:pt x="105" y="931"/>
                  </a:lnTo>
                  <a:lnTo>
                    <a:pt x="105" y="12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7" name="Rectangle 206"/>
          <p:cNvSpPr/>
          <p:nvPr/>
        </p:nvSpPr>
        <p:spPr>
          <a:xfrm>
            <a:off x="5943600" y="3228320"/>
            <a:ext cx="606424"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7010400" y="3228320"/>
            <a:ext cx="606424"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2136776" y="3230881"/>
            <a:ext cx="606424"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1935480" y="3307081"/>
            <a:ext cx="822960"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5364480" y="3311104"/>
            <a:ext cx="2468880"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p:cNvSpPr txBox="1"/>
          <p:nvPr/>
        </p:nvSpPr>
        <p:spPr>
          <a:xfrm>
            <a:off x="809320" y="3456801"/>
            <a:ext cx="7963142" cy="276999"/>
          </a:xfrm>
          <a:prstGeom prst="rect">
            <a:avLst/>
          </a:prstGeom>
          <a:noFill/>
        </p:spPr>
        <p:txBody>
          <a:bodyPr wrap="none" rtlCol="0">
            <a:spAutoFit/>
          </a:bodyPr>
          <a:lstStyle/>
          <a:p>
            <a:r>
              <a:rPr lang="en-US" sz="1200" dirty="0">
                <a:solidFill>
                  <a:srgbClr val="0070C0"/>
                </a:solidFill>
              </a:rPr>
              <a:t>The firmware provides yellow portion, the API provides green portion and all other portion is done by the </a:t>
            </a:r>
            <a:r>
              <a:rPr lang="en-US" sz="1200" dirty="0" err="1">
                <a:solidFill>
                  <a:srgbClr val="0070C0"/>
                </a:solidFill>
              </a:rPr>
              <a:t>bsaDriver</a:t>
            </a:r>
            <a:r>
              <a:rPr lang="en-US" sz="1200" dirty="0">
                <a:solidFill>
                  <a:srgbClr val="0070C0"/>
                </a:solidFill>
              </a:rPr>
              <a:t>.</a:t>
            </a:r>
          </a:p>
        </p:txBody>
      </p:sp>
      <p:grpSp>
        <p:nvGrpSpPr>
          <p:cNvPr id="213" name="Group 212" descr="\documentclass{article}&#10;\usepackage{amsmath}&#10;\pagestyle{empty}&#10;\begin{document}&#10;\begin{math}&#10;\bar y = a \cdot \frac{1}{N} \left( \sum\limits_{i=1}^N x_i \right) + b&#10;\end{math}&#10;\end{document}" title="IguanaTex Vector Display"/>
          <p:cNvGrpSpPr>
            <a:grpSpLocks noChangeAspect="1"/>
          </p:cNvGrpSpPr>
          <p:nvPr>
            <p:custDataLst>
              <p:tags r:id="rId5"/>
            </p:custDataLst>
          </p:nvPr>
        </p:nvGrpSpPr>
        <p:grpSpPr>
          <a:xfrm>
            <a:off x="1457325" y="4406900"/>
            <a:ext cx="1666875" cy="461963"/>
            <a:chOff x="2541587" y="2540000"/>
            <a:chExt cx="1666875" cy="461963"/>
          </a:xfrm>
        </p:grpSpPr>
        <p:sp>
          <p:nvSpPr>
            <p:cNvPr id="214" name="Rectangle 115"/>
            <p:cNvSpPr>
              <a:spLocks noChangeArrowheads="1"/>
            </p:cNvSpPr>
            <p:nvPr>
              <p:custDataLst>
                <p:tags r:id="rId57"/>
              </p:custDataLst>
            </p:nvPr>
          </p:nvSpPr>
          <p:spPr bwMode="auto">
            <a:xfrm>
              <a:off x="2559050" y="2705100"/>
              <a:ext cx="63500"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16"/>
            <p:cNvSpPr>
              <a:spLocks/>
            </p:cNvSpPr>
            <p:nvPr>
              <p:custDataLst>
                <p:tags r:id="rId58"/>
              </p:custDataLst>
            </p:nvPr>
          </p:nvSpPr>
          <p:spPr bwMode="auto">
            <a:xfrm>
              <a:off x="2541587" y="2733675"/>
              <a:ext cx="79375" cy="125413"/>
            </a:xfrm>
            <a:custGeom>
              <a:avLst/>
              <a:gdLst>
                <a:gd name="T0" fmla="*/ 227 w 229"/>
                <a:gd name="T1" fmla="*/ 31 h 323"/>
                <a:gd name="T2" fmla="*/ 229 w 229"/>
                <a:gd name="T3" fmla="*/ 19 h 323"/>
                <a:gd name="T4" fmla="*/ 215 w 229"/>
                <a:gd name="T5" fmla="*/ 6 h 323"/>
                <a:gd name="T6" fmla="*/ 198 w 229"/>
                <a:gd name="T7" fmla="*/ 16 h 323"/>
                <a:gd name="T8" fmla="*/ 191 w 229"/>
                <a:gd name="T9" fmla="*/ 43 h 323"/>
                <a:gd name="T10" fmla="*/ 181 w 229"/>
                <a:gd name="T11" fmla="*/ 83 h 323"/>
                <a:gd name="T12" fmla="*/ 158 w 229"/>
                <a:gd name="T13" fmla="*/ 173 h 323"/>
                <a:gd name="T14" fmla="*/ 102 w 229"/>
                <a:gd name="T15" fmla="*/ 215 h 323"/>
                <a:gd name="T16" fmla="*/ 71 w 229"/>
                <a:gd name="T17" fmla="*/ 175 h 323"/>
                <a:gd name="T18" fmla="*/ 96 w 229"/>
                <a:gd name="T19" fmla="*/ 77 h 323"/>
                <a:gd name="T20" fmla="*/ 106 w 229"/>
                <a:gd name="T21" fmla="*/ 41 h 323"/>
                <a:gd name="T22" fmla="*/ 65 w 229"/>
                <a:gd name="T23" fmla="*/ 0 h 323"/>
                <a:gd name="T24" fmla="*/ 0 w 229"/>
                <a:gd name="T25" fmla="*/ 77 h 323"/>
                <a:gd name="T26" fmla="*/ 6 w 229"/>
                <a:gd name="T27" fmla="*/ 82 h 323"/>
                <a:gd name="T28" fmla="*/ 14 w 229"/>
                <a:gd name="T29" fmla="*/ 73 h 323"/>
                <a:gd name="T30" fmla="*/ 64 w 229"/>
                <a:gd name="T31" fmla="*/ 11 h 323"/>
                <a:gd name="T32" fmla="*/ 76 w 229"/>
                <a:gd name="T33" fmla="*/ 27 h 323"/>
                <a:gd name="T34" fmla="*/ 68 w 229"/>
                <a:gd name="T35" fmla="*/ 62 h 323"/>
                <a:gd name="T36" fmla="*/ 39 w 229"/>
                <a:gd name="T37" fmla="*/ 167 h 323"/>
                <a:gd name="T38" fmla="*/ 100 w 229"/>
                <a:gd name="T39" fmla="*/ 226 h 323"/>
                <a:gd name="T40" fmla="*/ 150 w 229"/>
                <a:gd name="T41" fmla="*/ 204 h 323"/>
                <a:gd name="T42" fmla="*/ 118 w 229"/>
                <a:gd name="T43" fmla="*/ 281 h 323"/>
                <a:gd name="T44" fmla="*/ 63 w 229"/>
                <a:gd name="T45" fmla="*/ 312 h 323"/>
                <a:gd name="T46" fmla="*/ 25 w 229"/>
                <a:gd name="T47" fmla="*/ 291 h 323"/>
                <a:gd name="T48" fmla="*/ 46 w 229"/>
                <a:gd name="T49" fmla="*/ 285 h 323"/>
                <a:gd name="T50" fmla="*/ 56 w 229"/>
                <a:gd name="T51" fmla="*/ 265 h 323"/>
                <a:gd name="T52" fmla="*/ 38 w 229"/>
                <a:gd name="T53" fmla="*/ 247 h 323"/>
                <a:gd name="T54" fmla="*/ 10 w 229"/>
                <a:gd name="T55" fmla="*/ 280 h 323"/>
                <a:gd name="T56" fmla="*/ 63 w 229"/>
                <a:gd name="T57" fmla="*/ 323 h 323"/>
                <a:gd name="T58" fmla="*/ 180 w 229"/>
                <a:gd name="T59" fmla="*/ 221 h 323"/>
                <a:gd name="T60" fmla="*/ 227 w 229"/>
                <a:gd name="T61" fmla="*/ 3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323">
                  <a:moveTo>
                    <a:pt x="227" y="31"/>
                  </a:moveTo>
                  <a:cubicBezTo>
                    <a:pt x="229" y="24"/>
                    <a:pt x="229" y="23"/>
                    <a:pt x="229" y="19"/>
                  </a:cubicBezTo>
                  <a:cubicBezTo>
                    <a:pt x="229" y="10"/>
                    <a:pt x="222" y="6"/>
                    <a:pt x="215" y="6"/>
                  </a:cubicBezTo>
                  <a:cubicBezTo>
                    <a:pt x="210" y="6"/>
                    <a:pt x="202" y="9"/>
                    <a:pt x="198" y="16"/>
                  </a:cubicBezTo>
                  <a:cubicBezTo>
                    <a:pt x="197" y="19"/>
                    <a:pt x="193" y="34"/>
                    <a:pt x="191" y="43"/>
                  </a:cubicBezTo>
                  <a:cubicBezTo>
                    <a:pt x="187" y="56"/>
                    <a:pt x="184" y="70"/>
                    <a:pt x="181" y="83"/>
                  </a:cubicBezTo>
                  <a:lnTo>
                    <a:pt x="158" y="173"/>
                  </a:lnTo>
                  <a:cubicBezTo>
                    <a:pt x="156" y="180"/>
                    <a:pt x="135" y="215"/>
                    <a:pt x="102" y="215"/>
                  </a:cubicBezTo>
                  <a:cubicBezTo>
                    <a:pt x="76" y="215"/>
                    <a:pt x="71" y="193"/>
                    <a:pt x="71" y="175"/>
                  </a:cubicBezTo>
                  <a:cubicBezTo>
                    <a:pt x="71" y="152"/>
                    <a:pt x="79" y="121"/>
                    <a:pt x="96" y="77"/>
                  </a:cubicBezTo>
                  <a:cubicBezTo>
                    <a:pt x="104" y="57"/>
                    <a:pt x="106" y="51"/>
                    <a:pt x="106" y="41"/>
                  </a:cubicBezTo>
                  <a:cubicBezTo>
                    <a:pt x="106" y="19"/>
                    <a:pt x="90" y="0"/>
                    <a:pt x="65" y="0"/>
                  </a:cubicBezTo>
                  <a:cubicBezTo>
                    <a:pt x="18" y="0"/>
                    <a:pt x="0" y="73"/>
                    <a:pt x="0" y="77"/>
                  </a:cubicBezTo>
                  <a:cubicBezTo>
                    <a:pt x="0" y="82"/>
                    <a:pt x="5" y="82"/>
                    <a:pt x="6" y="82"/>
                  </a:cubicBezTo>
                  <a:cubicBezTo>
                    <a:pt x="11" y="82"/>
                    <a:pt x="11" y="81"/>
                    <a:pt x="14" y="73"/>
                  </a:cubicBezTo>
                  <a:cubicBezTo>
                    <a:pt x="27" y="26"/>
                    <a:pt x="47" y="11"/>
                    <a:pt x="64" y="11"/>
                  </a:cubicBezTo>
                  <a:cubicBezTo>
                    <a:pt x="68" y="11"/>
                    <a:pt x="76" y="11"/>
                    <a:pt x="76" y="27"/>
                  </a:cubicBezTo>
                  <a:cubicBezTo>
                    <a:pt x="76" y="40"/>
                    <a:pt x="71" y="53"/>
                    <a:pt x="68" y="62"/>
                  </a:cubicBezTo>
                  <a:cubicBezTo>
                    <a:pt x="48" y="115"/>
                    <a:pt x="39" y="143"/>
                    <a:pt x="39" y="167"/>
                  </a:cubicBezTo>
                  <a:cubicBezTo>
                    <a:pt x="39" y="211"/>
                    <a:pt x="70" y="226"/>
                    <a:pt x="100" y="226"/>
                  </a:cubicBezTo>
                  <a:cubicBezTo>
                    <a:pt x="119" y="226"/>
                    <a:pt x="136" y="218"/>
                    <a:pt x="150" y="204"/>
                  </a:cubicBezTo>
                  <a:cubicBezTo>
                    <a:pt x="144" y="230"/>
                    <a:pt x="138" y="254"/>
                    <a:pt x="118" y="281"/>
                  </a:cubicBezTo>
                  <a:cubicBezTo>
                    <a:pt x="105" y="298"/>
                    <a:pt x="86" y="312"/>
                    <a:pt x="63" y="312"/>
                  </a:cubicBezTo>
                  <a:cubicBezTo>
                    <a:pt x="56" y="312"/>
                    <a:pt x="33" y="311"/>
                    <a:pt x="25" y="291"/>
                  </a:cubicBezTo>
                  <a:cubicBezTo>
                    <a:pt x="33" y="291"/>
                    <a:pt x="39" y="291"/>
                    <a:pt x="46" y="285"/>
                  </a:cubicBezTo>
                  <a:cubicBezTo>
                    <a:pt x="51" y="281"/>
                    <a:pt x="56" y="274"/>
                    <a:pt x="56" y="265"/>
                  </a:cubicBezTo>
                  <a:cubicBezTo>
                    <a:pt x="56" y="249"/>
                    <a:pt x="43" y="247"/>
                    <a:pt x="38" y="247"/>
                  </a:cubicBezTo>
                  <a:cubicBezTo>
                    <a:pt x="27" y="247"/>
                    <a:pt x="10" y="255"/>
                    <a:pt x="10" y="280"/>
                  </a:cubicBezTo>
                  <a:cubicBezTo>
                    <a:pt x="10" y="305"/>
                    <a:pt x="32" y="323"/>
                    <a:pt x="63" y="323"/>
                  </a:cubicBezTo>
                  <a:cubicBezTo>
                    <a:pt x="114" y="323"/>
                    <a:pt x="166" y="278"/>
                    <a:pt x="180" y="221"/>
                  </a:cubicBezTo>
                  <a:lnTo>
                    <a:pt x="227" y="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17"/>
            <p:cNvSpPr>
              <a:spLocks noEditPoints="1"/>
            </p:cNvSpPr>
            <p:nvPr>
              <p:custDataLst>
                <p:tags r:id="rId59"/>
              </p:custDataLst>
            </p:nvPr>
          </p:nvSpPr>
          <p:spPr bwMode="auto">
            <a:xfrm>
              <a:off x="2684462" y="2747963"/>
              <a:ext cx="114300" cy="46038"/>
            </a:xfrm>
            <a:custGeom>
              <a:avLst/>
              <a:gdLst>
                <a:gd name="T0" fmla="*/ 314 w 331"/>
                <a:gd name="T1" fmla="*/ 20 h 116"/>
                <a:gd name="T2" fmla="*/ 331 w 331"/>
                <a:gd name="T3" fmla="*/ 10 h 116"/>
                <a:gd name="T4" fmla="*/ 315 w 331"/>
                <a:gd name="T5" fmla="*/ 0 h 116"/>
                <a:gd name="T6" fmla="*/ 16 w 331"/>
                <a:gd name="T7" fmla="*/ 0 h 116"/>
                <a:gd name="T8" fmla="*/ 0 w 331"/>
                <a:gd name="T9" fmla="*/ 10 h 116"/>
                <a:gd name="T10" fmla="*/ 17 w 331"/>
                <a:gd name="T11" fmla="*/ 20 h 116"/>
                <a:gd name="T12" fmla="*/ 314 w 331"/>
                <a:gd name="T13" fmla="*/ 20 h 116"/>
                <a:gd name="T14" fmla="*/ 315 w 331"/>
                <a:gd name="T15" fmla="*/ 116 h 116"/>
                <a:gd name="T16" fmla="*/ 331 w 331"/>
                <a:gd name="T17" fmla="*/ 106 h 116"/>
                <a:gd name="T18" fmla="*/ 314 w 331"/>
                <a:gd name="T19" fmla="*/ 96 h 116"/>
                <a:gd name="T20" fmla="*/ 17 w 331"/>
                <a:gd name="T21" fmla="*/ 96 h 116"/>
                <a:gd name="T22" fmla="*/ 0 w 331"/>
                <a:gd name="T23" fmla="*/ 106 h 116"/>
                <a:gd name="T24" fmla="*/ 16 w 331"/>
                <a:gd name="T25" fmla="*/ 116 h 116"/>
                <a:gd name="T26" fmla="*/ 315 w 331"/>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6">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6"/>
                  </a:moveTo>
                  <a:cubicBezTo>
                    <a:pt x="322" y="116"/>
                    <a:pt x="331" y="116"/>
                    <a:pt x="331" y="106"/>
                  </a:cubicBezTo>
                  <a:cubicBezTo>
                    <a:pt x="331" y="96"/>
                    <a:pt x="322" y="96"/>
                    <a:pt x="314" y="96"/>
                  </a:cubicBezTo>
                  <a:lnTo>
                    <a:pt x="17" y="96"/>
                  </a:lnTo>
                  <a:cubicBezTo>
                    <a:pt x="9" y="96"/>
                    <a:pt x="0" y="96"/>
                    <a:pt x="0" y="106"/>
                  </a:cubicBezTo>
                  <a:cubicBezTo>
                    <a:pt x="0" y="116"/>
                    <a:pt x="9" y="116"/>
                    <a:pt x="16"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18"/>
            <p:cNvSpPr>
              <a:spLocks noEditPoints="1"/>
            </p:cNvSpPr>
            <p:nvPr>
              <p:custDataLst>
                <p:tags r:id="rId60"/>
              </p:custDataLst>
            </p:nvPr>
          </p:nvSpPr>
          <p:spPr bwMode="auto">
            <a:xfrm>
              <a:off x="2863850" y="2733675"/>
              <a:ext cx="77788" cy="87313"/>
            </a:xfrm>
            <a:custGeom>
              <a:avLst/>
              <a:gdLst>
                <a:gd name="T0" fmla="*/ 166 w 229"/>
                <a:gd name="T1" fmla="*/ 32 h 226"/>
                <a:gd name="T2" fmla="*/ 121 w 229"/>
                <a:gd name="T3" fmla="*/ 0 h 226"/>
                <a:gd name="T4" fmla="*/ 0 w 229"/>
                <a:gd name="T5" fmla="*/ 146 h 226"/>
                <a:gd name="T6" fmla="*/ 67 w 229"/>
                <a:gd name="T7" fmla="*/ 226 h 226"/>
                <a:gd name="T8" fmla="*/ 132 w 229"/>
                <a:gd name="T9" fmla="*/ 189 h 226"/>
                <a:gd name="T10" fmla="*/ 177 w 229"/>
                <a:gd name="T11" fmla="*/ 226 h 226"/>
                <a:gd name="T12" fmla="*/ 214 w 229"/>
                <a:gd name="T13" fmla="*/ 199 h 226"/>
                <a:gd name="T14" fmla="*/ 229 w 229"/>
                <a:gd name="T15" fmla="*/ 149 h 226"/>
                <a:gd name="T16" fmla="*/ 223 w 229"/>
                <a:gd name="T17" fmla="*/ 144 h 226"/>
                <a:gd name="T18" fmla="*/ 216 w 229"/>
                <a:gd name="T19" fmla="*/ 153 h 226"/>
                <a:gd name="T20" fmla="*/ 178 w 229"/>
                <a:gd name="T21" fmla="*/ 215 h 226"/>
                <a:gd name="T22" fmla="*/ 163 w 229"/>
                <a:gd name="T23" fmla="*/ 192 h 226"/>
                <a:gd name="T24" fmla="*/ 169 w 229"/>
                <a:gd name="T25" fmla="*/ 155 h 226"/>
                <a:gd name="T26" fmla="*/ 180 w 229"/>
                <a:gd name="T27" fmla="*/ 110 h 226"/>
                <a:gd name="T28" fmla="*/ 198 w 229"/>
                <a:gd name="T29" fmla="*/ 41 h 226"/>
                <a:gd name="T30" fmla="*/ 202 w 229"/>
                <a:gd name="T31" fmla="*/ 24 h 226"/>
                <a:gd name="T32" fmla="*/ 187 w 229"/>
                <a:gd name="T33" fmla="*/ 10 h 226"/>
                <a:gd name="T34" fmla="*/ 166 w 229"/>
                <a:gd name="T35" fmla="*/ 32 h 226"/>
                <a:gd name="T36" fmla="*/ 134 w 229"/>
                <a:gd name="T37" fmla="*/ 161 h 226"/>
                <a:gd name="T38" fmla="*/ 124 w 229"/>
                <a:gd name="T39" fmla="*/ 180 h 226"/>
                <a:gd name="T40" fmla="*/ 68 w 229"/>
                <a:gd name="T41" fmla="*/ 215 h 226"/>
                <a:gd name="T42" fmla="*/ 36 w 229"/>
                <a:gd name="T43" fmla="*/ 168 h 226"/>
                <a:gd name="T44" fmla="*/ 63 w 229"/>
                <a:gd name="T45" fmla="*/ 59 h 226"/>
                <a:gd name="T46" fmla="*/ 121 w 229"/>
                <a:gd name="T47" fmla="*/ 11 h 226"/>
                <a:gd name="T48" fmla="*/ 160 w 229"/>
                <a:gd name="T49" fmla="*/ 55 h 226"/>
                <a:gd name="T50" fmla="*/ 159 w 229"/>
                <a:gd name="T51" fmla="*/ 64 h 226"/>
                <a:gd name="T52" fmla="*/ 134 w 229"/>
                <a:gd name="T53" fmla="*/ 1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226">
                  <a:moveTo>
                    <a:pt x="166" y="32"/>
                  </a:moveTo>
                  <a:cubicBezTo>
                    <a:pt x="157" y="14"/>
                    <a:pt x="143" y="0"/>
                    <a:pt x="121" y="0"/>
                  </a:cubicBezTo>
                  <a:cubicBezTo>
                    <a:pt x="62" y="0"/>
                    <a:pt x="0" y="74"/>
                    <a:pt x="0" y="146"/>
                  </a:cubicBezTo>
                  <a:cubicBezTo>
                    <a:pt x="0" y="193"/>
                    <a:pt x="28" y="226"/>
                    <a:pt x="67" y="226"/>
                  </a:cubicBezTo>
                  <a:cubicBezTo>
                    <a:pt x="77" y="226"/>
                    <a:pt x="102" y="224"/>
                    <a:pt x="132" y="189"/>
                  </a:cubicBezTo>
                  <a:cubicBezTo>
                    <a:pt x="136" y="210"/>
                    <a:pt x="153" y="226"/>
                    <a:pt x="177" y="226"/>
                  </a:cubicBezTo>
                  <a:cubicBezTo>
                    <a:pt x="194" y="226"/>
                    <a:pt x="206" y="215"/>
                    <a:pt x="214" y="199"/>
                  </a:cubicBezTo>
                  <a:cubicBezTo>
                    <a:pt x="222" y="181"/>
                    <a:pt x="229" y="150"/>
                    <a:pt x="229" y="149"/>
                  </a:cubicBezTo>
                  <a:cubicBezTo>
                    <a:pt x="229" y="144"/>
                    <a:pt x="224" y="144"/>
                    <a:pt x="223" y="144"/>
                  </a:cubicBezTo>
                  <a:cubicBezTo>
                    <a:pt x="218" y="144"/>
                    <a:pt x="217" y="146"/>
                    <a:pt x="216" y="153"/>
                  </a:cubicBezTo>
                  <a:cubicBezTo>
                    <a:pt x="207" y="186"/>
                    <a:pt x="198" y="215"/>
                    <a:pt x="178" y="215"/>
                  </a:cubicBezTo>
                  <a:cubicBezTo>
                    <a:pt x="164" y="215"/>
                    <a:pt x="163" y="202"/>
                    <a:pt x="163" y="192"/>
                  </a:cubicBezTo>
                  <a:cubicBezTo>
                    <a:pt x="163" y="181"/>
                    <a:pt x="164" y="177"/>
                    <a:pt x="169" y="155"/>
                  </a:cubicBezTo>
                  <a:cubicBezTo>
                    <a:pt x="175" y="134"/>
                    <a:pt x="176" y="129"/>
                    <a:pt x="180" y="110"/>
                  </a:cubicBezTo>
                  <a:lnTo>
                    <a:pt x="198" y="41"/>
                  </a:lnTo>
                  <a:cubicBezTo>
                    <a:pt x="202" y="27"/>
                    <a:pt x="202" y="26"/>
                    <a:pt x="202" y="24"/>
                  </a:cubicBezTo>
                  <a:cubicBezTo>
                    <a:pt x="202" y="15"/>
                    <a:pt x="196" y="10"/>
                    <a:pt x="187" y="10"/>
                  </a:cubicBezTo>
                  <a:cubicBezTo>
                    <a:pt x="175" y="10"/>
                    <a:pt x="168" y="21"/>
                    <a:pt x="166" y="32"/>
                  </a:cubicBezTo>
                  <a:close/>
                  <a:moveTo>
                    <a:pt x="134" y="161"/>
                  </a:moveTo>
                  <a:cubicBezTo>
                    <a:pt x="132" y="170"/>
                    <a:pt x="132" y="171"/>
                    <a:pt x="124" y="180"/>
                  </a:cubicBezTo>
                  <a:cubicBezTo>
                    <a:pt x="102" y="207"/>
                    <a:pt x="82" y="215"/>
                    <a:pt x="68" y="215"/>
                  </a:cubicBezTo>
                  <a:cubicBezTo>
                    <a:pt x="43" y="215"/>
                    <a:pt x="36" y="188"/>
                    <a:pt x="36" y="168"/>
                  </a:cubicBezTo>
                  <a:cubicBezTo>
                    <a:pt x="36" y="143"/>
                    <a:pt x="52" y="82"/>
                    <a:pt x="63" y="59"/>
                  </a:cubicBezTo>
                  <a:cubicBezTo>
                    <a:pt x="79" y="30"/>
                    <a:pt x="101" y="11"/>
                    <a:pt x="121" y="11"/>
                  </a:cubicBezTo>
                  <a:cubicBezTo>
                    <a:pt x="154" y="11"/>
                    <a:pt x="160" y="52"/>
                    <a:pt x="160" y="55"/>
                  </a:cubicBezTo>
                  <a:cubicBezTo>
                    <a:pt x="160" y="58"/>
                    <a:pt x="159" y="61"/>
                    <a:pt x="159" y="64"/>
                  </a:cubicBezTo>
                  <a:lnTo>
                    <a:pt x="134" y="16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119"/>
            <p:cNvSpPr>
              <a:spLocks noChangeArrowheads="1"/>
            </p:cNvSpPr>
            <p:nvPr>
              <p:custDataLst>
                <p:tags r:id="rId61"/>
              </p:custDataLst>
            </p:nvPr>
          </p:nvSpPr>
          <p:spPr bwMode="auto">
            <a:xfrm>
              <a:off x="3000375" y="2760663"/>
              <a:ext cx="19050" cy="2063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20"/>
            <p:cNvSpPr>
              <a:spLocks/>
            </p:cNvSpPr>
            <p:nvPr>
              <p:custDataLst>
                <p:tags r:id="rId62"/>
              </p:custDataLst>
            </p:nvPr>
          </p:nvSpPr>
          <p:spPr bwMode="auto">
            <a:xfrm>
              <a:off x="3132137" y="2654300"/>
              <a:ext cx="44450" cy="88900"/>
            </a:xfrm>
            <a:custGeom>
              <a:avLst/>
              <a:gdLst>
                <a:gd name="T0" fmla="*/ 78 w 127"/>
                <a:gd name="T1" fmla="*/ 10 h 231"/>
                <a:gd name="T2" fmla="*/ 68 w 127"/>
                <a:gd name="T3" fmla="*/ 0 h 231"/>
                <a:gd name="T4" fmla="*/ 0 w 127"/>
                <a:gd name="T5" fmla="*/ 22 h 231"/>
                <a:gd name="T6" fmla="*/ 0 w 127"/>
                <a:gd name="T7" fmla="*/ 35 h 231"/>
                <a:gd name="T8" fmla="*/ 50 w 127"/>
                <a:gd name="T9" fmla="*/ 25 h 231"/>
                <a:gd name="T10" fmla="*/ 50 w 127"/>
                <a:gd name="T11" fmla="*/ 203 h 231"/>
                <a:gd name="T12" fmla="*/ 15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3 w 127"/>
                <a:gd name="T25" fmla="*/ 219 h 231"/>
                <a:gd name="T26" fmla="*/ 78 w 127"/>
                <a:gd name="T27" fmla="*/ 203 h 231"/>
                <a:gd name="T28" fmla="*/ 78 w 127"/>
                <a:gd name="T29"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8" y="10"/>
                  </a:moveTo>
                  <a:cubicBezTo>
                    <a:pt x="78" y="0"/>
                    <a:pt x="78" y="0"/>
                    <a:pt x="68" y="0"/>
                  </a:cubicBezTo>
                  <a:cubicBezTo>
                    <a:pt x="46" y="22"/>
                    <a:pt x="14" y="22"/>
                    <a:pt x="0" y="22"/>
                  </a:cubicBezTo>
                  <a:lnTo>
                    <a:pt x="0" y="35"/>
                  </a:lnTo>
                  <a:cubicBezTo>
                    <a:pt x="8" y="35"/>
                    <a:pt x="31" y="35"/>
                    <a:pt x="50" y="25"/>
                  </a:cubicBezTo>
                  <a:lnTo>
                    <a:pt x="50" y="203"/>
                  </a:lnTo>
                  <a:cubicBezTo>
                    <a:pt x="50" y="214"/>
                    <a:pt x="50" y="219"/>
                    <a:pt x="15" y="219"/>
                  </a:cubicBezTo>
                  <a:lnTo>
                    <a:pt x="2" y="219"/>
                  </a:lnTo>
                  <a:lnTo>
                    <a:pt x="2" y="231"/>
                  </a:lnTo>
                  <a:cubicBezTo>
                    <a:pt x="8" y="231"/>
                    <a:pt x="51" y="230"/>
                    <a:pt x="64" y="230"/>
                  </a:cubicBezTo>
                  <a:cubicBezTo>
                    <a:pt x="75" y="230"/>
                    <a:pt x="119" y="231"/>
                    <a:pt x="127" y="231"/>
                  </a:cubicBezTo>
                  <a:lnTo>
                    <a:pt x="127" y="219"/>
                  </a:lnTo>
                  <a:lnTo>
                    <a:pt x="113" y="219"/>
                  </a:lnTo>
                  <a:cubicBezTo>
                    <a:pt x="78" y="219"/>
                    <a:pt x="78" y="214"/>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21"/>
            <p:cNvSpPr>
              <a:spLocks noChangeArrowheads="1"/>
            </p:cNvSpPr>
            <p:nvPr>
              <p:custDataLst>
                <p:tags r:id="rId63"/>
              </p:custDataLst>
            </p:nvPr>
          </p:nvSpPr>
          <p:spPr bwMode="auto">
            <a:xfrm>
              <a:off x="3092450" y="2767013"/>
              <a:ext cx="1222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22"/>
            <p:cNvSpPr>
              <a:spLocks/>
            </p:cNvSpPr>
            <p:nvPr>
              <p:custDataLst>
                <p:tags r:id="rId64"/>
              </p:custDataLst>
            </p:nvPr>
          </p:nvSpPr>
          <p:spPr bwMode="auto">
            <a:xfrm>
              <a:off x="3100387" y="2794000"/>
              <a:ext cx="107950" cy="92075"/>
            </a:xfrm>
            <a:custGeom>
              <a:avLst/>
              <a:gdLst>
                <a:gd name="T0" fmla="*/ 267 w 311"/>
                <a:gd name="T1" fmla="*/ 38 h 238"/>
                <a:gd name="T2" fmla="*/ 304 w 311"/>
                <a:gd name="T3" fmla="*/ 13 h 238"/>
                <a:gd name="T4" fmla="*/ 311 w 311"/>
                <a:gd name="T5" fmla="*/ 5 h 238"/>
                <a:gd name="T6" fmla="*/ 306 w 311"/>
                <a:gd name="T7" fmla="*/ 0 h 238"/>
                <a:gd name="T8" fmla="*/ 270 w 311"/>
                <a:gd name="T9" fmla="*/ 2 h 238"/>
                <a:gd name="T10" fmla="*/ 233 w 311"/>
                <a:gd name="T11" fmla="*/ 0 h 238"/>
                <a:gd name="T12" fmla="*/ 226 w 311"/>
                <a:gd name="T13" fmla="*/ 8 h 238"/>
                <a:gd name="T14" fmla="*/ 233 w 311"/>
                <a:gd name="T15" fmla="*/ 13 h 238"/>
                <a:gd name="T16" fmla="*/ 256 w 311"/>
                <a:gd name="T17" fmla="*/ 27 h 238"/>
                <a:gd name="T18" fmla="*/ 254 w 311"/>
                <a:gd name="T19" fmla="*/ 35 h 238"/>
                <a:gd name="T20" fmla="*/ 216 w 311"/>
                <a:gd name="T21" fmla="*/ 187 h 238"/>
                <a:gd name="T22" fmla="*/ 128 w 311"/>
                <a:gd name="T23" fmla="*/ 6 h 238"/>
                <a:gd name="T24" fmla="*/ 116 w 311"/>
                <a:gd name="T25" fmla="*/ 0 h 238"/>
                <a:gd name="T26" fmla="*/ 68 w 311"/>
                <a:gd name="T27" fmla="*/ 0 h 238"/>
                <a:gd name="T28" fmla="*/ 57 w 311"/>
                <a:gd name="T29" fmla="*/ 8 h 238"/>
                <a:gd name="T30" fmla="*/ 68 w 311"/>
                <a:gd name="T31" fmla="*/ 13 h 238"/>
                <a:gd name="T32" fmla="*/ 91 w 311"/>
                <a:gd name="T33" fmla="*/ 14 h 238"/>
                <a:gd name="T34" fmla="*/ 44 w 311"/>
                <a:gd name="T35" fmla="*/ 201 h 238"/>
                <a:gd name="T36" fmla="*/ 8 w 311"/>
                <a:gd name="T37" fmla="*/ 226 h 238"/>
                <a:gd name="T38" fmla="*/ 0 w 311"/>
                <a:gd name="T39" fmla="*/ 233 h 238"/>
                <a:gd name="T40" fmla="*/ 6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4 w 311"/>
                <a:gd name="T57" fmla="*/ 232 h 238"/>
                <a:gd name="T58" fmla="*/ 211 w 311"/>
                <a:gd name="T59" fmla="*/ 238 h 238"/>
                <a:gd name="T60" fmla="*/ 219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1" y="25"/>
                    <a:pt x="276" y="13"/>
                    <a:pt x="304" y="13"/>
                  </a:cubicBezTo>
                  <a:cubicBezTo>
                    <a:pt x="306" y="13"/>
                    <a:pt x="311" y="12"/>
                    <a:pt x="311" y="5"/>
                  </a:cubicBezTo>
                  <a:cubicBezTo>
                    <a:pt x="311" y="3"/>
                    <a:pt x="309" y="0"/>
                    <a:pt x="306" y="0"/>
                  </a:cubicBezTo>
                  <a:cubicBezTo>
                    <a:pt x="294" y="0"/>
                    <a:pt x="281" y="2"/>
                    <a:pt x="270" y="2"/>
                  </a:cubicBezTo>
                  <a:cubicBezTo>
                    <a:pt x="261" y="2"/>
                    <a:pt x="241" y="0"/>
                    <a:pt x="233" y="0"/>
                  </a:cubicBezTo>
                  <a:cubicBezTo>
                    <a:pt x="231" y="0"/>
                    <a:pt x="226" y="0"/>
                    <a:pt x="226" y="8"/>
                  </a:cubicBezTo>
                  <a:cubicBezTo>
                    <a:pt x="226" y="12"/>
                    <a:pt x="230" y="13"/>
                    <a:pt x="233" y="13"/>
                  </a:cubicBezTo>
                  <a:cubicBezTo>
                    <a:pt x="250" y="13"/>
                    <a:pt x="256" y="18"/>
                    <a:pt x="256" y="27"/>
                  </a:cubicBezTo>
                  <a:cubicBezTo>
                    <a:pt x="256" y="30"/>
                    <a:pt x="255" y="32"/>
                    <a:pt x="254" y="35"/>
                  </a:cubicBezTo>
                  <a:lnTo>
                    <a:pt x="216" y="187"/>
                  </a:lnTo>
                  <a:lnTo>
                    <a:pt x="128" y="6"/>
                  </a:lnTo>
                  <a:cubicBezTo>
                    <a:pt x="125" y="0"/>
                    <a:pt x="124" y="0"/>
                    <a:pt x="116" y="0"/>
                  </a:cubicBezTo>
                  <a:lnTo>
                    <a:pt x="68" y="0"/>
                  </a:lnTo>
                  <a:cubicBezTo>
                    <a:pt x="61" y="0"/>
                    <a:pt x="57" y="0"/>
                    <a:pt x="57" y="8"/>
                  </a:cubicBezTo>
                  <a:cubicBezTo>
                    <a:pt x="57" y="13"/>
                    <a:pt x="61" y="13"/>
                    <a:pt x="68" y="13"/>
                  </a:cubicBezTo>
                  <a:cubicBezTo>
                    <a:pt x="76" y="13"/>
                    <a:pt x="83" y="13"/>
                    <a:pt x="91" y="14"/>
                  </a:cubicBezTo>
                  <a:lnTo>
                    <a:pt x="44" y="201"/>
                  </a:lnTo>
                  <a:cubicBezTo>
                    <a:pt x="41" y="214"/>
                    <a:pt x="35" y="225"/>
                    <a:pt x="8" y="226"/>
                  </a:cubicBezTo>
                  <a:cubicBezTo>
                    <a:pt x="5" y="226"/>
                    <a:pt x="0" y="226"/>
                    <a:pt x="0" y="233"/>
                  </a:cubicBezTo>
                  <a:cubicBezTo>
                    <a:pt x="0" y="237"/>
                    <a:pt x="3" y="238"/>
                    <a:pt x="6" y="238"/>
                  </a:cubicBezTo>
                  <a:cubicBezTo>
                    <a:pt x="17" y="238"/>
                    <a:pt x="30" y="237"/>
                    <a:pt x="42" y="237"/>
                  </a:cubicBezTo>
                  <a:cubicBezTo>
                    <a:pt x="50" y="237"/>
                    <a:pt x="70" y="238"/>
                    <a:pt x="79" y="238"/>
                  </a:cubicBezTo>
                  <a:cubicBezTo>
                    <a:pt x="82" y="238"/>
                    <a:pt x="86" y="237"/>
                    <a:pt x="86" y="231"/>
                  </a:cubicBezTo>
                  <a:cubicBezTo>
                    <a:pt x="86" y="226"/>
                    <a:pt x="82" y="226"/>
                    <a:pt x="78" y="226"/>
                  </a:cubicBezTo>
                  <a:cubicBezTo>
                    <a:pt x="56" y="225"/>
                    <a:pt x="56" y="216"/>
                    <a:pt x="56" y="211"/>
                  </a:cubicBezTo>
                  <a:cubicBezTo>
                    <a:pt x="56" y="210"/>
                    <a:pt x="56" y="208"/>
                    <a:pt x="57" y="202"/>
                  </a:cubicBezTo>
                  <a:lnTo>
                    <a:pt x="102" y="24"/>
                  </a:lnTo>
                  <a:lnTo>
                    <a:pt x="204" y="232"/>
                  </a:lnTo>
                  <a:cubicBezTo>
                    <a:pt x="206" y="238"/>
                    <a:pt x="208" y="238"/>
                    <a:pt x="211" y="238"/>
                  </a:cubicBezTo>
                  <a:cubicBezTo>
                    <a:pt x="217" y="238"/>
                    <a:pt x="217" y="237"/>
                    <a:pt x="219"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3"/>
            <p:cNvSpPr>
              <a:spLocks/>
            </p:cNvSpPr>
            <p:nvPr>
              <p:custDataLst>
                <p:tags r:id="rId65"/>
              </p:custDataLst>
            </p:nvPr>
          </p:nvSpPr>
          <p:spPr bwMode="auto">
            <a:xfrm>
              <a:off x="3300412" y="2540000"/>
              <a:ext cx="84138" cy="461963"/>
            </a:xfrm>
            <a:custGeom>
              <a:avLst/>
              <a:gdLst>
                <a:gd name="T0" fmla="*/ 245 w 245"/>
                <a:gd name="T1" fmla="*/ 1192 h 1197"/>
                <a:gd name="T2" fmla="*/ 243 w 245"/>
                <a:gd name="T3" fmla="*/ 1187 h 1197"/>
                <a:gd name="T4" fmla="*/ 158 w 245"/>
                <a:gd name="T5" fmla="*/ 1081 h 1197"/>
                <a:gd name="T6" fmla="*/ 41 w 245"/>
                <a:gd name="T7" fmla="*/ 599 h 1197"/>
                <a:gd name="T8" fmla="*/ 142 w 245"/>
                <a:gd name="T9" fmla="*/ 143 h 1197"/>
                <a:gd name="T10" fmla="*/ 244 w 245"/>
                <a:gd name="T11" fmla="*/ 9 h 1197"/>
                <a:gd name="T12" fmla="*/ 245 w 245"/>
                <a:gd name="T13" fmla="*/ 5 h 1197"/>
                <a:gd name="T14" fmla="*/ 235 w 245"/>
                <a:gd name="T15" fmla="*/ 0 h 1197"/>
                <a:gd name="T16" fmla="*/ 219 w 245"/>
                <a:gd name="T17" fmla="*/ 7 h 1197"/>
                <a:gd name="T18" fmla="*/ 0 w 245"/>
                <a:gd name="T19" fmla="*/ 598 h 1197"/>
                <a:gd name="T20" fmla="*/ 171 w 245"/>
                <a:gd name="T21" fmla="*/ 1141 h 1197"/>
                <a:gd name="T22" fmla="*/ 221 w 245"/>
                <a:gd name="T23" fmla="*/ 1191 h 1197"/>
                <a:gd name="T24" fmla="*/ 235 w 245"/>
                <a:gd name="T25" fmla="*/ 1197 h 1197"/>
                <a:gd name="T26" fmla="*/ 245 w 245"/>
                <a:gd name="T27" fmla="*/ 119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 h="1197">
                  <a:moveTo>
                    <a:pt x="245" y="1192"/>
                  </a:moveTo>
                  <a:cubicBezTo>
                    <a:pt x="245" y="1190"/>
                    <a:pt x="244" y="1189"/>
                    <a:pt x="243" y="1187"/>
                  </a:cubicBezTo>
                  <a:cubicBezTo>
                    <a:pt x="225" y="1169"/>
                    <a:pt x="191" y="1135"/>
                    <a:pt x="158" y="1081"/>
                  </a:cubicBezTo>
                  <a:cubicBezTo>
                    <a:pt x="78" y="953"/>
                    <a:pt x="41" y="791"/>
                    <a:pt x="41" y="599"/>
                  </a:cubicBezTo>
                  <a:cubicBezTo>
                    <a:pt x="41" y="464"/>
                    <a:pt x="59" y="291"/>
                    <a:pt x="142" y="143"/>
                  </a:cubicBezTo>
                  <a:cubicBezTo>
                    <a:pt x="181" y="72"/>
                    <a:pt x="222" y="31"/>
                    <a:pt x="244" y="9"/>
                  </a:cubicBezTo>
                  <a:cubicBezTo>
                    <a:pt x="245" y="7"/>
                    <a:pt x="245" y="6"/>
                    <a:pt x="245" y="5"/>
                  </a:cubicBezTo>
                  <a:cubicBezTo>
                    <a:pt x="245" y="0"/>
                    <a:pt x="242" y="0"/>
                    <a:pt x="235" y="0"/>
                  </a:cubicBezTo>
                  <a:cubicBezTo>
                    <a:pt x="228" y="0"/>
                    <a:pt x="227" y="0"/>
                    <a:pt x="219" y="7"/>
                  </a:cubicBezTo>
                  <a:cubicBezTo>
                    <a:pt x="52" y="160"/>
                    <a:pt x="0" y="388"/>
                    <a:pt x="0" y="598"/>
                  </a:cubicBezTo>
                  <a:cubicBezTo>
                    <a:pt x="0" y="794"/>
                    <a:pt x="45" y="992"/>
                    <a:pt x="171" y="1141"/>
                  </a:cubicBezTo>
                  <a:cubicBezTo>
                    <a:pt x="181" y="1152"/>
                    <a:pt x="200" y="1173"/>
                    <a:pt x="221" y="1191"/>
                  </a:cubicBezTo>
                  <a:cubicBezTo>
                    <a:pt x="227" y="1197"/>
                    <a:pt x="228" y="1197"/>
                    <a:pt x="235" y="1197"/>
                  </a:cubicBezTo>
                  <a:cubicBezTo>
                    <a:pt x="242" y="1197"/>
                    <a:pt x="245" y="1197"/>
                    <a:pt x="245" y="119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4"/>
            <p:cNvSpPr>
              <a:spLocks/>
            </p:cNvSpPr>
            <p:nvPr>
              <p:custDataLst>
                <p:tags r:id="rId66"/>
              </p:custDataLst>
            </p:nvPr>
          </p:nvSpPr>
          <p:spPr bwMode="auto">
            <a:xfrm>
              <a:off x="3449637" y="2544763"/>
              <a:ext cx="107950" cy="92075"/>
            </a:xfrm>
            <a:custGeom>
              <a:avLst/>
              <a:gdLst>
                <a:gd name="T0" fmla="*/ 267 w 311"/>
                <a:gd name="T1" fmla="*/ 38 h 238"/>
                <a:gd name="T2" fmla="*/ 304 w 311"/>
                <a:gd name="T3" fmla="*/ 12 h 238"/>
                <a:gd name="T4" fmla="*/ 311 w 311"/>
                <a:gd name="T5" fmla="*/ 5 h 238"/>
                <a:gd name="T6" fmla="*/ 306 w 311"/>
                <a:gd name="T7" fmla="*/ 0 h 238"/>
                <a:gd name="T8" fmla="*/ 269 w 311"/>
                <a:gd name="T9" fmla="*/ 1 h 238"/>
                <a:gd name="T10" fmla="*/ 232 w 311"/>
                <a:gd name="T11" fmla="*/ 0 h 238"/>
                <a:gd name="T12" fmla="*/ 225 w 311"/>
                <a:gd name="T13" fmla="*/ 8 h 238"/>
                <a:gd name="T14" fmla="*/ 233 w 311"/>
                <a:gd name="T15" fmla="*/ 12 h 238"/>
                <a:gd name="T16" fmla="*/ 255 w 311"/>
                <a:gd name="T17" fmla="*/ 27 h 238"/>
                <a:gd name="T18" fmla="*/ 254 w 311"/>
                <a:gd name="T19" fmla="*/ 35 h 238"/>
                <a:gd name="T20" fmla="*/ 216 w 311"/>
                <a:gd name="T21" fmla="*/ 187 h 238"/>
                <a:gd name="T22" fmla="*/ 127 w 311"/>
                <a:gd name="T23" fmla="*/ 6 h 238"/>
                <a:gd name="T24" fmla="*/ 115 w 311"/>
                <a:gd name="T25" fmla="*/ 0 h 238"/>
                <a:gd name="T26" fmla="*/ 68 w 311"/>
                <a:gd name="T27" fmla="*/ 0 h 238"/>
                <a:gd name="T28" fmla="*/ 57 w 311"/>
                <a:gd name="T29" fmla="*/ 8 h 238"/>
                <a:gd name="T30" fmla="*/ 68 w 311"/>
                <a:gd name="T31" fmla="*/ 12 h 238"/>
                <a:gd name="T32" fmla="*/ 90 w 311"/>
                <a:gd name="T33" fmla="*/ 14 h 238"/>
                <a:gd name="T34" fmla="*/ 44 w 311"/>
                <a:gd name="T35" fmla="*/ 201 h 238"/>
                <a:gd name="T36" fmla="*/ 7 w 311"/>
                <a:gd name="T37" fmla="*/ 226 h 238"/>
                <a:gd name="T38" fmla="*/ 0 w 311"/>
                <a:gd name="T39" fmla="*/ 233 h 238"/>
                <a:gd name="T40" fmla="*/ 5 w 311"/>
                <a:gd name="T41" fmla="*/ 238 h 238"/>
                <a:gd name="T42" fmla="*/ 42 w 311"/>
                <a:gd name="T43" fmla="*/ 237 h 238"/>
                <a:gd name="T44" fmla="*/ 79 w 311"/>
                <a:gd name="T45" fmla="*/ 238 h 238"/>
                <a:gd name="T46" fmla="*/ 86 w 311"/>
                <a:gd name="T47" fmla="*/ 231 h 238"/>
                <a:gd name="T48" fmla="*/ 77 w 311"/>
                <a:gd name="T49" fmla="*/ 226 h 238"/>
                <a:gd name="T50" fmla="*/ 56 w 311"/>
                <a:gd name="T51" fmla="*/ 211 h 238"/>
                <a:gd name="T52" fmla="*/ 57 w 311"/>
                <a:gd name="T53" fmla="*/ 202 h 238"/>
                <a:gd name="T54" fmla="*/ 102 w 311"/>
                <a:gd name="T55" fmla="*/ 24 h 238"/>
                <a:gd name="T56" fmla="*/ 203 w 311"/>
                <a:gd name="T57" fmla="*/ 232 h 238"/>
                <a:gd name="T58" fmla="*/ 211 w 311"/>
                <a:gd name="T59" fmla="*/ 238 h 238"/>
                <a:gd name="T60" fmla="*/ 218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0" y="25"/>
                    <a:pt x="276" y="13"/>
                    <a:pt x="304" y="12"/>
                  </a:cubicBezTo>
                  <a:cubicBezTo>
                    <a:pt x="306" y="12"/>
                    <a:pt x="311" y="12"/>
                    <a:pt x="311" y="5"/>
                  </a:cubicBezTo>
                  <a:cubicBezTo>
                    <a:pt x="311" y="3"/>
                    <a:pt x="309" y="0"/>
                    <a:pt x="306" y="0"/>
                  </a:cubicBezTo>
                  <a:cubicBezTo>
                    <a:pt x="294" y="0"/>
                    <a:pt x="281" y="1"/>
                    <a:pt x="269" y="1"/>
                  </a:cubicBezTo>
                  <a:cubicBezTo>
                    <a:pt x="261" y="1"/>
                    <a:pt x="241" y="0"/>
                    <a:pt x="232" y="0"/>
                  </a:cubicBezTo>
                  <a:cubicBezTo>
                    <a:pt x="231" y="0"/>
                    <a:pt x="225" y="0"/>
                    <a:pt x="225" y="8"/>
                  </a:cubicBezTo>
                  <a:cubicBezTo>
                    <a:pt x="225" y="12"/>
                    <a:pt x="230" y="12"/>
                    <a:pt x="233" y="12"/>
                  </a:cubicBezTo>
                  <a:cubicBezTo>
                    <a:pt x="249" y="13"/>
                    <a:pt x="255" y="18"/>
                    <a:pt x="255" y="27"/>
                  </a:cubicBezTo>
                  <a:cubicBezTo>
                    <a:pt x="255" y="30"/>
                    <a:pt x="255" y="31"/>
                    <a:pt x="254" y="35"/>
                  </a:cubicBezTo>
                  <a:lnTo>
                    <a:pt x="216" y="187"/>
                  </a:lnTo>
                  <a:lnTo>
                    <a:pt x="127" y="6"/>
                  </a:lnTo>
                  <a:cubicBezTo>
                    <a:pt x="125" y="0"/>
                    <a:pt x="124" y="0"/>
                    <a:pt x="115" y="0"/>
                  </a:cubicBezTo>
                  <a:lnTo>
                    <a:pt x="68" y="0"/>
                  </a:lnTo>
                  <a:cubicBezTo>
                    <a:pt x="61" y="0"/>
                    <a:pt x="57" y="0"/>
                    <a:pt x="57" y="8"/>
                  </a:cubicBezTo>
                  <a:cubicBezTo>
                    <a:pt x="57" y="12"/>
                    <a:pt x="61" y="12"/>
                    <a:pt x="68" y="12"/>
                  </a:cubicBezTo>
                  <a:cubicBezTo>
                    <a:pt x="75" y="12"/>
                    <a:pt x="83" y="13"/>
                    <a:pt x="90" y="14"/>
                  </a:cubicBezTo>
                  <a:lnTo>
                    <a:pt x="44" y="201"/>
                  </a:lnTo>
                  <a:cubicBezTo>
                    <a:pt x="41" y="214"/>
                    <a:pt x="35" y="225"/>
                    <a:pt x="7" y="226"/>
                  </a:cubicBezTo>
                  <a:cubicBezTo>
                    <a:pt x="5" y="226"/>
                    <a:pt x="0" y="226"/>
                    <a:pt x="0" y="233"/>
                  </a:cubicBezTo>
                  <a:cubicBezTo>
                    <a:pt x="0" y="237"/>
                    <a:pt x="3" y="238"/>
                    <a:pt x="5" y="238"/>
                  </a:cubicBezTo>
                  <a:cubicBezTo>
                    <a:pt x="17" y="238"/>
                    <a:pt x="30" y="237"/>
                    <a:pt x="42" y="237"/>
                  </a:cubicBezTo>
                  <a:cubicBezTo>
                    <a:pt x="50" y="237"/>
                    <a:pt x="70" y="238"/>
                    <a:pt x="79" y="238"/>
                  </a:cubicBezTo>
                  <a:cubicBezTo>
                    <a:pt x="82" y="238"/>
                    <a:pt x="86" y="236"/>
                    <a:pt x="86" y="231"/>
                  </a:cubicBezTo>
                  <a:cubicBezTo>
                    <a:pt x="86" y="226"/>
                    <a:pt x="81" y="226"/>
                    <a:pt x="77" y="226"/>
                  </a:cubicBezTo>
                  <a:cubicBezTo>
                    <a:pt x="56" y="225"/>
                    <a:pt x="56" y="216"/>
                    <a:pt x="56" y="211"/>
                  </a:cubicBezTo>
                  <a:cubicBezTo>
                    <a:pt x="56" y="210"/>
                    <a:pt x="56" y="208"/>
                    <a:pt x="57" y="202"/>
                  </a:cubicBezTo>
                  <a:lnTo>
                    <a:pt x="102" y="24"/>
                  </a:lnTo>
                  <a:lnTo>
                    <a:pt x="203" y="232"/>
                  </a:lnTo>
                  <a:cubicBezTo>
                    <a:pt x="206" y="238"/>
                    <a:pt x="208" y="238"/>
                    <a:pt x="211" y="238"/>
                  </a:cubicBezTo>
                  <a:cubicBezTo>
                    <a:pt x="217" y="238"/>
                    <a:pt x="217"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25"/>
            <p:cNvSpPr>
              <a:spLocks/>
            </p:cNvSpPr>
            <p:nvPr>
              <p:custDataLst>
                <p:tags r:id="rId67"/>
              </p:custDataLst>
            </p:nvPr>
          </p:nvSpPr>
          <p:spPr bwMode="auto">
            <a:xfrm>
              <a:off x="3421062" y="2674938"/>
              <a:ext cx="163513" cy="192088"/>
            </a:xfrm>
            <a:custGeom>
              <a:avLst/>
              <a:gdLst>
                <a:gd name="T0" fmla="*/ 182 w 470"/>
                <a:gd name="T1" fmla="*/ 266 h 499"/>
                <a:gd name="T2" fmla="*/ 5 w 470"/>
                <a:gd name="T3" fmla="*/ 485 h 499"/>
                <a:gd name="T4" fmla="*/ 0 w 470"/>
                <a:gd name="T5" fmla="*/ 493 h 499"/>
                <a:gd name="T6" fmla="*/ 14 w 470"/>
                <a:gd name="T7" fmla="*/ 499 h 499"/>
                <a:gd name="T8" fmla="*/ 427 w 470"/>
                <a:gd name="T9" fmla="*/ 499 h 499"/>
                <a:gd name="T10" fmla="*/ 470 w 470"/>
                <a:gd name="T11" fmla="*/ 374 h 499"/>
                <a:gd name="T12" fmla="*/ 457 w 470"/>
                <a:gd name="T13" fmla="*/ 374 h 499"/>
                <a:gd name="T14" fmla="*/ 369 w 470"/>
                <a:gd name="T15" fmla="*/ 457 h 499"/>
                <a:gd name="T16" fmla="*/ 253 w 470"/>
                <a:gd name="T17" fmla="*/ 471 h 499"/>
                <a:gd name="T18" fmla="*/ 41 w 470"/>
                <a:gd name="T19" fmla="*/ 471 h 499"/>
                <a:gd name="T20" fmla="*/ 215 w 470"/>
                <a:gd name="T21" fmla="*/ 257 h 499"/>
                <a:gd name="T22" fmla="*/ 219 w 470"/>
                <a:gd name="T23" fmla="*/ 249 h 499"/>
                <a:gd name="T24" fmla="*/ 216 w 470"/>
                <a:gd name="T25" fmla="*/ 242 h 499"/>
                <a:gd name="T26" fmla="*/ 53 w 470"/>
                <a:gd name="T27" fmla="*/ 20 h 499"/>
                <a:gd name="T28" fmla="*/ 251 w 470"/>
                <a:gd name="T29" fmla="*/ 20 h 499"/>
                <a:gd name="T30" fmla="*/ 457 w 470"/>
                <a:gd name="T31" fmla="*/ 117 h 499"/>
                <a:gd name="T32" fmla="*/ 470 w 470"/>
                <a:gd name="T33" fmla="*/ 117 h 499"/>
                <a:gd name="T34" fmla="*/ 427 w 470"/>
                <a:gd name="T35" fmla="*/ 0 h 499"/>
                <a:gd name="T36" fmla="*/ 14 w 470"/>
                <a:gd name="T37" fmla="*/ 0 h 499"/>
                <a:gd name="T38" fmla="*/ 0 w 470"/>
                <a:gd name="T39" fmla="*/ 16 h 499"/>
                <a:gd name="T40" fmla="*/ 182 w 470"/>
                <a:gd name="T41" fmla="*/ 2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9">
                  <a:moveTo>
                    <a:pt x="182" y="266"/>
                  </a:moveTo>
                  <a:lnTo>
                    <a:pt x="5" y="485"/>
                  </a:lnTo>
                  <a:cubicBezTo>
                    <a:pt x="1" y="490"/>
                    <a:pt x="0" y="491"/>
                    <a:pt x="0" y="493"/>
                  </a:cubicBezTo>
                  <a:cubicBezTo>
                    <a:pt x="0" y="499"/>
                    <a:pt x="5" y="499"/>
                    <a:pt x="14" y="499"/>
                  </a:cubicBezTo>
                  <a:lnTo>
                    <a:pt x="427" y="499"/>
                  </a:lnTo>
                  <a:lnTo>
                    <a:pt x="470" y="374"/>
                  </a:lnTo>
                  <a:lnTo>
                    <a:pt x="457" y="374"/>
                  </a:lnTo>
                  <a:cubicBezTo>
                    <a:pt x="445" y="412"/>
                    <a:pt x="411" y="442"/>
                    <a:pt x="369" y="457"/>
                  </a:cubicBezTo>
                  <a:cubicBezTo>
                    <a:pt x="361" y="459"/>
                    <a:pt x="327" y="471"/>
                    <a:pt x="253" y="471"/>
                  </a:cubicBezTo>
                  <a:lnTo>
                    <a:pt x="41" y="471"/>
                  </a:lnTo>
                  <a:lnTo>
                    <a:pt x="215" y="257"/>
                  </a:lnTo>
                  <a:cubicBezTo>
                    <a:pt x="218" y="253"/>
                    <a:pt x="219" y="251"/>
                    <a:pt x="219" y="249"/>
                  </a:cubicBezTo>
                  <a:cubicBezTo>
                    <a:pt x="219" y="247"/>
                    <a:pt x="219" y="247"/>
                    <a:pt x="216" y="242"/>
                  </a:cubicBezTo>
                  <a:lnTo>
                    <a:pt x="53" y="20"/>
                  </a:lnTo>
                  <a:lnTo>
                    <a:pt x="251" y="20"/>
                  </a:lnTo>
                  <a:cubicBezTo>
                    <a:pt x="308" y="20"/>
                    <a:pt x="422" y="23"/>
                    <a:pt x="457"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26"/>
            <p:cNvSpPr>
              <a:spLocks noEditPoints="1"/>
            </p:cNvSpPr>
            <p:nvPr>
              <p:custDataLst>
                <p:tags r:id="rId68"/>
              </p:custDataLst>
            </p:nvPr>
          </p:nvSpPr>
          <p:spPr bwMode="auto">
            <a:xfrm>
              <a:off x="3397250" y="2898775"/>
              <a:ext cx="36513" cy="90488"/>
            </a:xfrm>
            <a:custGeom>
              <a:avLst/>
              <a:gdLst>
                <a:gd name="T0" fmla="*/ 97 w 106"/>
                <a:gd name="T1" fmla="*/ 13 h 235"/>
                <a:gd name="T2" fmla="*/ 83 w 106"/>
                <a:gd name="T3" fmla="*/ 0 h 235"/>
                <a:gd name="T4" fmla="*/ 63 w 106"/>
                <a:gd name="T5" fmla="*/ 19 h 235"/>
                <a:gd name="T6" fmla="*/ 77 w 106"/>
                <a:gd name="T7" fmla="*/ 32 h 235"/>
                <a:gd name="T8" fmla="*/ 97 w 106"/>
                <a:gd name="T9" fmla="*/ 13 h 235"/>
                <a:gd name="T10" fmla="*/ 26 w 106"/>
                <a:gd name="T11" fmla="*/ 190 h 235"/>
                <a:gd name="T12" fmla="*/ 22 w 106"/>
                <a:gd name="T13" fmla="*/ 205 h 235"/>
                <a:gd name="T14" fmla="*/ 56 w 106"/>
                <a:gd name="T15" fmla="*/ 235 h 235"/>
                <a:gd name="T16" fmla="*/ 106 w 106"/>
                <a:gd name="T17" fmla="*/ 181 h 235"/>
                <a:gd name="T18" fmla="*/ 100 w 106"/>
                <a:gd name="T19" fmla="*/ 177 h 235"/>
                <a:gd name="T20" fmla="*/ 94 w 106"/>
                <a:gd name="T21" fmla="*/ 183 h 235"/>
                <a:gd name="T22" fmla="*/ 57 w 106"/>
                <a:gd name="T23" fmla="*/ 225 h 235"/>
                <a:gd name="T24" fmla="*/ 48 w 106"/>
                <a:gd name="T25" fmla="*/ 213 h 235"/>
                <a:gd name="T26" fmla="*/ 54 w 106"/>
                <a:gd name="T27" fmla="*/ 190 h 235"/>
                <a:gd name="T28" fmla="*/ 65 w 106"/>
                <a:gd name="T29" fmla="*/ 162 h 235"/>
                <a:gd name="T30" fmla="*/ 82 w 106"/>
                <a:gd name="T31" fmla="*/ 118 h 235"/>
                <a:gd name="T32" fmla="*/ 84 w 106"/>
                <a:gd name="T33" fmla="*/ 107 h 235"/>
                <a:gd name="T34" fmla="*/ 51 w 106"/>
                <a:gd name="T35" fmla="*/ 77 h 235"/>
                <a:gd name="T36" fmla="*/ 0 w 106"/>
                <a:gd name="T37" fmla="*/ 131 h 235"/>
                <a:gd name="T38" fmla="*/ 6 w 106"/>
                <a:gd name="T39" fmla="*/ 135 h 235"/>
                <a:gd name="T40" fmla="*/ 12 w 106"/>
                <a:gd name="T41" fmla="*/ 130 h 235"/>
                <a:gd name="T42" fmla="*/ 50 w 106"/>
                <a:gd name="T43" fmla="*/ 87 h 235"/>
                <a:gd name="T44" fmla="*/ 58 w 106"/>
                <a:gd name="T45" fmla="*/ 99 h 235"/>
                <a:gd name="T46" fmla="*/ 48 w 106"/>
                <a:gd name="T47" fmla="*/ 134 h 235"/>
                <a:gd name="T48" fmla="*/ 26 w 106"/>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3"/>
                  </a:moveTo>
                  <a:cubicBezTo>
                    <a:pt x="97" y="7"/>
                    <a:pt x="93" y="0"/>
                    <a:pt x="83" y="0"/>
                  </a:cubicBezTo>
                  <a:cubicBezTo>
                    <a:pt x="73" y="0"/>
                    <a:pt x="63" y="9"/>
                    <a:pt x="63" y="19"/>
                  </a:cubicBezTo>
                  <a:cubicBezTo>
                    <a:pt x="63" y="25"/>
                    <a:pt x="68" y="32"/>
                    <a:pt x="77" y="32"/>
                  </a:cubicBezTo>
                  <a:cubicBezTo>
                    <a:pt x="87" y="32"/>
                    <a:pt x="97" y="22"/>
                    <a:pt x="97" y="13"/>
                  </a:cubicBezTo>
                  <a:close/>
                  <a:moveTo>
                    <a:pt x="26" y="190"/>
                  </a:moveTo>
                  <a:cubicBezTo>
                    <a:pt x="24" y="195"/>
                    <a:pt x="22" y="199"/>
                    <a:pt x="22" y="205"/>
                  </a:cubicBezTo>
                  <a:cubicBezTo>
                    <a:pt x="22" y="221"/>
                    <a:pt x="36" y="235"/>
                    <a:pt x="56" y="235"/>
                  </a:cubicBezTo>
                  <a:cubicBezTo>
                    <a:pt x="90" y="235"/>
                    <a:pt x="106" y="186"/>
                    <a:pt x="106" y="181"/>
                  </a:cubicBezTo>
                  <a:cubicBezTo>
                    <a:pt x="106" y="177"/>
                    <a:pt x="101" y="177"/>
                    <a:pt x="100" y="177"/>
                  </a:cubicBezTo>
                  <a:cubicBezTo>
                    <a:pt x="95" y="177"/>
                    <a:pt x="95" y="179"/>
                    <a:pt x="94" y="183"/>
                  </a:cubicBezTo>
                  <a:cubicBezTo>
                    <a:pt x="86" y="210"/>
                    <a:pt x="70" y="225"/>
                    <a:pt x="57" y="225"/>
                  </a:cubicBezTo>
                  <a:cubicBezTo>
                    <a:pt x="50" y="225"/>
                    <a:pt x="48" y="220"/>
                    <a:pt x="48" y="213"/>
                  </a:cubicBezTo>
                  <a:cubicBezTo>
                    <a:pt x="48" y="205"/>
                    <a:pt x="50" y="198"/>
                    <a:pt x="54" y="190"/>
                  </a:cubicBezTo>
                  <a:cubicBezTo>
                    <a:pt x="57" y="181"/>
                    <a:pt x="61" y="171"/>
                    <a:pt x="65" y="162"/>
                  </a:cubicBezTo>
                  <a:cubicBezTo>
                    <a:pt x="68" y="154"/>
                    <a:pt x="80" y="122"/>
                    <a:pt x="82" y="118"/>
                  </a:cubicBezTo>
                  <a:cubicBezTo>
                    <a:pt x="83" y="115"/>
                    <a:pt x="84" y="110"/>
                    <a:pt x="84" y="107"/>
                  </a:cubicBezTo>
                  <a:cubicBezTo>
                    <a:pt x="84" y="90"/>
                    <a:pt x="70" y="77"/>
                    <a:pt x="51" y="77"/>
                  </a:cubicBezTo>
                  <a:cubicBezTo>
                    <a:pt x="16" y="77"/>
                    <a:pt x="0" y="125"/>
                    <a:pt x="0" y="131"/>
                  </a:cubicBezTo>
                  <a:cubicBezTo>
                    <a:pt x="0" y="135"/>
                    <a:pt x="5" y="135"/>
                    <a:pt x="6" y="135"/>
                  </a:cubicBezTo>
                  <a:cubicBezTo>
                    <a:pt x="11" y="135"/>
                    <a:pt x="11" y="133"/>
                    <a:pt x="12" y="130"/>
                  </a:cubicBezTo>
                  <a:cubicBezTo>
                    <a:pt x="21" y="100"/>
                    <a:pt x="37" y="87"/>
                    <a:pt x="50" y="87"/>
                  </a:cubicBezTo>
                  <a:cubicBezTo>
                    <a:pt x="55" y="87"/>
                    <a:pt x="58" y="90"/>
                    <a:pt x="58" y="99"/>
                  </a:cubicBezTo>
                  <a:cubicBezTo>
                    <a:pt x="58" y="107"/>
                    <a:pt x="56"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27"/>
            <p:cNvSpPr>
              <a:spLocks noEditPoints="1"/>
            </p:cNvSpPr>
            <p:nvPr>
              <p:custDataLst>
                <p:tags r:id="rId69"/>
              </p:custDataLst>
            </p:nvPr>
          </p:nvSpPr>
          <p:spPr bwMode="auto">
            <a:xfrm>
              <a:off x="3448050" y="2936875"/>
              <a:ext cx="88900" cy="36513"/>
            </a:xfrm>
            <a:custGeom>
              <a:avLst/>
              <a:gdLst>
                <a:gd name="T0" fmla="*/ 244 w 257"/>
                <a:gd name="T1" fmla="*/ 17 h 94"/>
                <a:gd name="T2" fmla="*/ 257 w 257"/>
                <a:gd name="T3" fmla="*/ 8 h 94"/>
                <a:gd name="T4" fmla="*/ 244 w 257"/>
                <a:gd name="T5" fmla="*/ 0 h 94"/>
                <a:gd name="T6" fmla="*/ 13 w 257"/>
                <a:gd name="T7" fmla="*/ 0 h 94"/>
                <a:gd name="T8" fmla="*/ 0 w 257"/>
                <a:gd name="T9" fmla="*/ 8 h 94"/>
                <a:gd name="T10" fmla="*/ 13 w 257"/>
                <a:gd name="T11" fmla="*/ 17 h 94"/>
                <a:gd name="T12" fmla="*/ 244 w 257"/>
                <a:gd name="T13" fmla="*/ 17 h 94"/>
                <a:gd name="T14" fmla="*/ 244 w 257"/>
                <a:gd name="T15" fmla="*/ 94 h 94"/>
                <a:gd name="T16" fmla="*/ 257 w 257"/>
                <a:gd name="T17" fmla="*/ 85 h 94"/>
                <a:gd name="T18" fmla="*/ 244 w 257"/>
                <a:gd name="T19" fmla="*/ 77 h 94"/>
                <a:gd name="T20" fmla="*/ 13 w 257"/>
                <a:gd name="T21" fmla="*/ 77 h 94"/>
                <a:gd name="T22" fmla="*/ 0 w 257"/>
                <a:gd name="T23" fmla="*/ 85 h 94"/>
                <a:gd name="T24" fmla="*/ 13 w 257"/>
                <a:gd name="T25" fmla="*/ 94 h 94"/>
                <a:gd name="T26" fmla="*/ 244 w 257"/>
                <a:gd name="T2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4">
                  <a:moveTo>
                    <a:pt x="244" y="17"/>
                  </a:moveTo>
                  <a:cubicBezTo>
                    <a:pt x="249" y="17"/>
                    <a:pt x="257" y="17"/>
                    <a:pt x="257" y="8"/>
                  </a:cubicBezTo>
                  <a:cubicBezTo>
                    <a:pt x="257" y="0"/>
                    <a:pt x="248" y="0"/>
                    <a:pt x="244" y="0"/>
                  </a:cubicBezTo>
                  <a:lnTo>
                    <a:pt x="13" y="0"/>
                  </a:lnTo>
                  <a:cubicBezTo>
                    <a:pt x="9" y="0"/>
                    <a:pt x="0" y="0"/>
                    <a:pt x="0" y="8"/>
                  </a:cubicBezTo>
                  <a:cubicBezTo>
                    <a:pt x="0" y="17"/>
                    <a:pt x="8" y="17"/>
                    <a:pt x="13" y="17"/>
                  </a:cubicBezTo>
                  <a:lnTo>
                    <a:pt x="244" y="17"/>
                  </a:lnTo>
                  <a:close/>
                  <a:moveTo>
                    <a:pt x="244" y="94"/>
                  </a:moveTo>
                  <a:cubicBezTo>
                    <a:pt x="248" y="94"/>
                    <a:pt x="257" y="94"/>
                    <a:pt x="257" y="85"/>
                  </a:cubicBezTo>
                  <a:cubicBezTo>
                    <a:pt x="257" y="77"/>
                    <a:pt x="249" y="77"/>
                    <a:pt x="244" y="77"/>
                  </a:cubicBezTo>
                  <a:lnTo>
                    <a:pt x="13" y="77"/>
                  </a:lnTo>
                  <a:cubicBezTo>
                    <a:pt x="8" y="77"/>
                    <a:pt x="0" y="77"/>
                    <a:pt x="0" y="85"/>
                  </a:cubicBezTo>
                  <a:cubicBezTo>
                    <a:pt x="0" y="94"/>
                    <a:pt x="9" y="94"/>
                    <a:pt x="13" y="94"/>
                  </a:cubicBezTo>
                  <a:lnTo>
                    <a:pt x="244" y="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28"/>
            <p:cNvSpPr>
              <a:spLocks/>
            </p:cNvSpPr>
            <p:nvPr>
              <p:custDataLst>
                <p:tags r:id="rId70"/>
              </p:custDataLst>
            </p:nvPr>
          </p:nvSpPr>
          <p:spPr bwMode="auto">
            <a:xfrm>
              <a:off x="3559175" y="2898775"/>
              <a:ext cx="42863" cy="88900"/>
            </a:xfrm>
            <a:custGeom>
              <a:avLst/>
              <a:gdLst>
                <a:gd name="T0" fmla="*/ 78 w 127"/>
                <a:gd name="T1" fmla="*/ 10 h 232"/>
                <a:gd name="T2" fmla="*/ 68 w 127"/>
                <a:gd name="T3" fmla="*/ 0 h 232"/>
                <a:gd name="T4" fmla="*/ 0 w 127"/>
                <a:gd name="T5" fmla="*/ 23 h 232"/>
                <a:gd name="T6" fmla="*/ 0 w 127"/>
                <a:gd name="T7" fmla="*/ 35 h 232"/>
                <a:gd name="T8" fmla="*/ 50 w 127"/>
                <a:gd name="T9" fmla="*/ 26 h 232"/>
                <a:gd name="T10" fmla="*/ 50 w 127"/>
                <a:gd name="T11" fmla="*/ 203 h 232"/>
                <a:gd name="T12" fmla="*/ 15 w 127"/>
                <a:gd name="T13" fmla="*/ 220 h 232"/>
                <a:gd name="T14" fmla="*/ 2 w 127"/>
                <a:gd name="T15" fmla="*/ 220 h 232"/>
                <a:gd name="T16" fmla="*/ 2 w 127"/>
                <a:gd name="T17" fmla="*/ 232 h 232"/>
                <a:gd name="T18" fmla="*/ 64 w 127"/>
                <a:gd name="T19" fmla="*/ 231 h 232"/>
                <a:gd name="T20" fmla="*/ 127 w 127"/>
                <a:gd name="T21" fmla="*/ 232 h 232"/>
                <a:gd name="T22" fmla="*/ 127 w 127"/>
                <a:gd name="T23" fmla="*/ 220 h 232"/>
                <a:gd name="T24" fmla="*/ 113 w 127"/>
                <a:gd name="T25" fmla="*/ 220 h 232"/>
                <a:gd name="T26" fmla="*/ 78 w 127"/>
                <a:gd name="T27" fmla="*/ 203 h 232"/>
                <a:gd name="T28" fmla="*/ 78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8" y="10"/>
                  </a:moveTo>
                  <a:cubicBezTo>
                    <a:pt x="78" y="1"/>
                    <a:pt x="78" y="0"/>
                    <a:pt x="68" y="0"/>
                  </a:cubicBezTo>
                  <a:cubicBezTo>
                    <a:pt x="46" y="22"/>
                    <a:pt x="14" y="23"/>
                    <a:pt x="0" y="23"/>
                  </a:cubicBezTo>
                  <a:lnTo>
                    <a:pt x="0" y="35"/>
                  </a:lnTo>
                  <a:cubicBezTo>
                    <a:pt x="8" y="35"/>
                    <a:pt x="31" y="35"/>
                    <a:pt x="50" y="26"/>
                  </a:cubicBezTo>
                  <a:lnTo>
                    <a:pt x="50" y="203"/>
                  </a:lnTo>
                  <a:cubicBezTo>
                    <a:pt x="50" y="215"/>
                    <a:pt x="50" y="220"/>
                    <a:pt x="15" y="220"/>
                  </a:cubicBezTo>
                  <a:lnTo>
                    <a:pt x="2" y="220"/>
                  </a:lnTo>
                  <a:lnTo>
                    <a:pt x="2" y="232"/>
                  </a:lnTo>
                  <a:cubicBezTo>
                    <a:pt x="8" y="232"/>
                    <a:pt x="51" y="231"/>
                    <a:pt x="64" y="231"/>
                  </a:cubicBezTo>
                  <a:cubicBezTo>
                    <a:pt x="75" y="231"/>
                    <a:pt x="119" y="232"/>
                    <a:pt x="127" y="232"/>
                  </a:cubicBezTo>
                  <a:lnTo>
                    <a:pt x="127" y="220"/>
                  </a:lnTo>
                  <a:lnTo>
                    <a:pt x="113" y="220"/>
                  </a:lnTo>
                  <a:cubicBezTo>
                    <a:pt x="78" y="220"/>
                    <a:pt x="78" y="215"/>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29"/>
            <p:cNvSpPr>
              <a:spLocks/>
            </p:cNvSpPr>
            <p:nvPr>
              <p:custDataLst>
                <p:tags r:id="rId71"/>
              </p:custDataLst>
            </p:nvPr>
          </p:nvSpPr>
          <p:spPr bwMode="auto">
            <a:xfrm>
              <a:off x="3648075" y="2733675"/>
              <a:ext cx="85725" cy="87313"/>
            </a:xfrm>
            <a:custGeom>
              <a:avLst/>
              <a:gdLst>
                <a:gd name="T0" fmla="*/ 152 w 248"/>
                <a:gd name="T1" fmla="*/ 70 h 226"/>
                <a:gd name="T2" fmla="*/ 201 w 248"/>
                <a:gd name="T3" fmla="*/ 11 h 226"/>
                <a:gd name="T4" fmla="*/ 226 w 248"/>
                <a:gd name="T5" fmla="*/ 18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5 w 248"/>
                <a:gd name="T17" fmla="*/ 0 h 226"/>
                <a:gd name="T18" fmla="*/ 15 w 248"/>
                <a:gd name="T19" fmla="*/ 77 h 226"/>
                <a:gd name="T20" fmla="*/ 21 w 248"/>
                <a:gd name="T21" fmla="*/ 82 h 226"/>
                <a:gd name="T22" fmla="*/ 28 w 248"/>
                <a:gd name="T23" fmla="*/ 76 h 226"/>
                <a:gd name="T24" fmla="*/ 94 w 248"/>
                <a:gd name="T25" fmla="*/ 11 h 226"/>
                <a:gd name="T26" fmla="*/ 121 w 248"/>
                <a:gd name="T27" fmla="*/ 44 h 226"/>
                <a:gd name="T28" fmla="*/ 94 w 248"/>
                <a:gd name="T29" fmla="*/ 163 h 226"/>
                <a:gd name="T30" fmla="*/ 47 w 248"/>
                <a:gd name="T31" fmla="*/ 215 h 226"/>
                <a:gd name="T32" fmla="*/ 22 w 248"/>
                <a:gd name="T33" fmla="*/ 209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6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8"/>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5" y="27"/>
                    <a:pt x="149" y="38"/>
                  </a:cubicBezTo>
                  <a:cubicBezTo>
                    <a:pt x="137" y="5"/>
                    <a:pt x="110" y="0"/>
                    <a:pt x="95" y="0"/>
                  </a:cubicBezTo>
                  <a:cubicBezTo>
                    <a:pt x="44" y="0"/>
                    <a:pt x="15" y="64"/>
                    <a:pt x="15" y="77"/>
                  </a:cubicBezTo>
                  <a:cubicBezTo>
                    <a:pt x="15" y="82"/>
                    <a:pt x="20" y="82"/>
                    <a:pt x="21" y="82"/>
                  </a:cubicBezTo>
                  <a:cubicBezTo>
                    <a:pt x="25" y="82"/>
                    <a:pt x="27" y="81"/>
                    <a:pt x="28" y="76"/>
                  </a:cubicBezTo>
                  <a:cubicBezTo>
                    <a:pt x="45" y="24"/>
                    <a:pt x="78" y="11"/>
                    <a:pt x="94" y="11"/>
                  </a:cubicBezTo>
                  <a:cubicBezTo>
                    <a:pt x="104" y="11"/>
                    <a:pt x="121" y="16"/>
                    <a:pt x="121" y="44"/>
                  </a:cubicBezTo>
                  <a:cubicBezTo>
                    <a:pt x="121" y="60"/>
                    <a:pt x="113" y="93"/>
                    <a:pt x="94" y="163"/>
                  </a:cubicBezTo>
                  <a:cubicBezTo>
                    <a:pt x="87" y="194"/>
                    <a:pt x="69" y="215"/>
                    <a:pt x="47" y="215"/>
                  </a:cubicBezTo>
                  <a:cubicBezTo>
                    <a:pt x="44" y="215"/>
                    <a:pt x="33" y="215"/>
                    <a:pt x="22" y="209"/>
                  </a:cubicBezTo>
                  <a:cubicBezTo>
                    <a:pt x="35" y="206"/>
                    <a:pt x="46" y="196"/>
                    <a:pt x="46" y="182"/>
                  </a:cubicBezTo>
                  <a:cubicBezTo>
                    <a:pt x="46" y="168"/>
                    <a:pt x="35" y="164"/>
                    <a:pt x="27" y="164"/>
                  </a:cubicBezTo>
                  <a:cubicBezTo>
                    <a:pt x="12" y="164"/>
                    <a:pt x="0" y="177"/>
                    <a:pt x="0" y="193"/>
                  </a:cubicBezTo>
                  <a:cubicBezTo>
                    <a:pt x="0" y="216"/>
                    <a:pt x="25" y="226"/>
                    <a:pt x="47" y="226"/>
                  </a:cubicBezTo>
                  <a:cubicBezTo>
                    <a:pt x="80" y="226"/>
                    <a:pt x="97" y="191"/>
                    <a:pt x="99" y="188"/>
                  </a:cubicBezTo>
                  <a:cubicBezTo>
                    <a:pt x="105" y="207"/>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4" y="215"/>
                    <a:pt x="126" y="199"/>
                    <a:pt x="126" y="182"/>
                  </a:cubicBezTo>
                  <a:cubicBezTo>
                    <a:pt x="126" y="171"/>
                    <a:pt x="129"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30"/>
            <p:cNvSpPr>
              <a:spLocks noEditPoints="1"/>
            </p:cNvSpPr>
            <p:nvPr>
              <p:custDataLst>
                <p:tags r:id="rId72"/>
              </p:custDataLst>
            </p:nvPr>
          </p:nvSpPr>
          <p:spPr bwMode="auto">
            <a:xfrm>
              <a:off x="3746500" y="2759075"/>
              <a:ext cx="36513" cy="90488"/>
            </a:xfrm>
            <a:custGeom>
              <a:avLst/>
              <a:gdLst>
                <a:gd name="T0" fmla="*/ 97 w 106"/>
                <a:gd name="T1" fmla="*/ 13 h 235"/>
                <a:gd name="T2" fmla="*/ 83 w 106"/>
                <a:gd name="T3" fmla="*/ 0 h 235"/>
                <a:gd name="T4" fmla="*/ 64 w 106"/>
                <a:gd name="T5" fmla="*/ 19 h 235"/>
                <a:gd name="T6" fmla="*/ 77 w 106"/>
                <a:gd name="T7" fmla="*/ 33 h 235"/>
                <a:gd name="T8" fmla="*/ 97 w 106"/>
                <a:gd name="T9" fmla="*/ 13 h 235"/>
                <a:gd name="T10" fmla="*/ 26 w 106"/>
                <a:gd name="T11" fmla="*/ 191 h 235"/>
                <a:gd name="T12" fmla="*/ 23 w 106"/>
                <a:gd name="T13" fmla="*/ 205 h 235"/>
                <a:gd name="T14" fmla="*/ 56 w 106"/>
                <a:gd name="T15" fmla="*/ 235 h 235"/>
                <a:gd name="T16" fmla="*/ 106 w 106"/>
                <a:gd name="T17" fmla="*/ 182 h 235"/>
                <a:gd name="T18" fmla="*/ 100 w 106"/>
                <a:gd name="T19" fmla="*/ 177 h 235"/>
                <a:gd name="T20" fmla="*/ 94 w 106"/>
                <a:gd name="T21" fmla="*/ 183 h 235"/>
                <a:gd name="T22" fmla="*/ 57 w 106"/>
                <a:gd name="T23" fmla="*/ 225 h 235"/>
                <a:gd name="T24" fmla="*/ 48 w 106"/>
                <a:gd name="T25" fmla="*/ 213 h 235"/>
                <a:gd name="T26" fmla="*/ 54 w 106"/>
                <a:gd name="T27" fmla="*/ 191 h 235"/>
                <a:gd name="T28" fmla="*/ 65 w 106"/>
                <a:gd name="T29" fmla="*/ 163 h 235"/>
                <a:gd name="T30" fmla="*/ 82 w 106"/>
                <a:gd name="T31" fmla="*/ 118 h 235"/>
                <a:gd name="T32" fmla="*/ 84 w 106"/>
                <a:gd name="T33" fmla="*/ 107 h 235"/>
                <a:gd name="T34" fmla="*/ 51 w 106"/>
                <a:gd name="T35" fmla="*/ 78 h 235"/>
                <a:gd name="T36" fmla="*/ 0 w 106"/>
                <a:gd name="T37" fmla="*/ 131 h 235"/>
                <a:gd name="T38" fmla="*/ 6 w 106"/>
                <a:gd name="T39" fmla="*/ 136 h 235"/>
                <a:gd name="T40" fmla="*/ 13 w 106"/>
                <a:gd name="T41" fmla="*/ 130 h 235"/>
                <a:gd name="T42" fmla="*/ 50 w 106"/>
                <a:gd name="T43" fmla="*/ 87 h 235"/>
                <a:gd name="T44" fmla="*/ 59 w 106"/>
                <a:gd name="T45" fmla="*/ 100 h 235"/>
                <a:gd name="T46" fmla="*/ 48 w 106"/>
                <a:gd name="T47" fmla="*/ 134 h 235"/>
                <a:gd name="T48" fmla="*/ 26 w 106"/>
                <a:gd name="T49" fmla="*/ 19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3"/>
                  </a:moveTo>
                  <a:cubicBezTo>
                    <a:pt x="97" y="8"/>
                    <a:pt x="93" y="0"/>
                    <a:pt x="83" y="0"/>
                  </a:cubicBezTo>
                  <a:cubicBezTo>
                    <a:pt x="74" y="0"/>
                    <a:pt x="64" y="9"/>
                    <a:pt x="64" y="19"/>
                  </a:cubicBezTo>
                  <a:cubicBezTo>
                    <a:pt x="64" y="25"/>
                    <a:pt x="68" y="33"/>
                    <a:pt x="77" y="33"/>
                  </a:cubicBezTo>
                  <a:cubicBezTo>
                    <a:pt x="88" y="33"/>
                    <a:pt x="97" y="23"/>
                    <a:pt x="97" y="13"/>
                  </a:cubicBezTo>
                  <a:close/>
                  <a:moveTo>
                    <a:pt x="26" y="191"/>
                  </a:moveTo>
                  <a:cubicBezTo>
                    <a:pt x="24" y="195"/>
                    <a:pt x="23" y="199"/>
                    <a:pt x="23" y="205"/>
                  </a:cubicBezTo>
                  <a:cubicBezTo>
                    <a:pt x="23" y="222"/>
                    <a:pt x="37" y="235"/>
                    <a:pt x="56" y="235"/>
                  </a:cubicBezTo>
                  <a:cubicBezTo>
                    <a:pt x="91" y="235"/>
                    <a:pt x="106" y="187"/>
                    <a:pt x="106" y="182"/>
                  </a:cubicBezTo>
                  <a:cubicBezTo>
                    <a:pt x="106" y="177"/>
                    <a:pt x="102" y="177"/>
                    <a:pt x="100" y="177"/>
                  </a:cubicBezTo>
                  <a:cubicBezTo>
                    <a:pt x="96" y="177"/>
                    <a:pt x="95" y="179"/>
                    <a:pt x="94" y="183"/>
                  </a:cubicBezTo>
                  <a:cubicBezTo>
                    <a:pt x="86" y="211"/>
                    <a:pt x="70" y="225"/>
                    <a:pt x="57" y="225"/>
                  </a:cubicBezTo>
                  <a:cubicBezTo>
                    <a:pt x="50" y="225"/>
                    <a:pt x="48" y="221"/>
                    <a:pt x="48" y="213"/>
                  </a:cubicBezTo>
                  <a:cubicBezTo>
                    <a:pt x="48" y="205"/>
                    <a:pt x="51" y="198"/>
                    <a:pt x="54" y="191"/>
                  </a:cubicBezTo>
                  <a:cubicBezTo>
                    <a:pt x="57" y="181"/>
                    <a:pt x="61" y="172"/>
                    <a:pt x="65" y="163"/>
                  </a:cubicBezTo>
                  <a:cubicBezTo>
                    <a:pt x="68" y="154"/>
                    <a:pt x="81" y="123"/>
                    <a:pt x="82" y="118"/>
                  </a:cubicBezTo>
                  <a:cubicBezTo>
                    <a:pt x="83" y="115"/>
                    <a:pt x="84" y="111"/>
                    <a:pt x="84" y="107"/>
                  </a:cubicBezTo>
                  <a:cubicBezTo>
                    <a:pt x="84" y="91"/>
                    <a:pt x="70" y="78"/>
                    <a:pt x="51" y="78"/>
                  </a:cubicBezTo>
                  <a:cubicBezTo>
                    <a:pt x="16" y="78"/>
                    <a:pt x="0" y="125"/>
                    <a:pt x="0" y="131"/>
                  </a:cubicBezTo>
                  <a:cubicBezTo>
                    <a:pt x="0" y="136"/>
                    <a:pt x="5" y="136"/>
                    <a:pt x="6" y="136"/>
                  </a:cubicBezTo>
                  <a:cubicBezTo>
                    <a:pt x="11" y="136"/>
                    <a:pt x="12" y="134"/>
                    <a:pt x="13" y="130"/>
                  </a:cubicBezTo>
                  <a:cubicBezTo>
                    <a:pt x="22" y="100"/>
                    <a:pt x="37" y="87"/>
                    <a:pt x="50" y="87"/>
                  </a:cubicBezTo>
                  <a:cubicBezTo>
                    <a:pt x="56" y="87"/>
                    <a:pt x="59" y="90"/>
                    <a:pt x="59" y="100"/>
                  </a:cubicBezTo>
                  <a:cubicBezTo>
                    <a:pt x="59" y="108"/>
                    <a:pt x="57" y="113"/>
                    <a:pt x="48" y="134"/>
                  </a:cubicBezTo>
                  <a:lnTo>
                    <a:pt x="26"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31"/>
            <p:cNvSpPr>
              <a:spLocks/>
            </p:cNvSpPr>
            <p:nvPr>
              <p:custDataLst>
                <p:tags r:id="rId73"/>
              </p:custDataLst>
            </p:nvPr>
          </p:nvSpPr>
          <p:spPr bwMode="auto">
            <a:xfrm>
              <a:off x="3805237" y="2540000"/>
              <a:ext cx="84138" cy="461963"/>
            </a:xfrm>
            <a:custGeom>
              <a:avLst/>
              <a:gdLst>
                <a:gd name="T0" fmla="*/ 246 w 246"/>
                <a:gd name="T1" fmla="*/ 599 h 1197"/>
                <a:gd name="T2" fmla="*/ 74 w 246"/>
                <a:gd name="T3" fmla="*/ 56 h 1197"/>
                <a:gd name="T4" fmla="*/ 25 w 246"/>
                <a:gd name="T5" fmla="*/ 6 h 1197"/>
                <a:gd name="T6" fmla="*/ 11 w 246"/>
                <a:gd name="T7" fmla="*/ 0 h 1197"/>
                <a:gd name="T8" fmla="*/ 0 w 246"/>
                <a:gd name="T9" fmla="*/ 5 h 1197"/>
                <a:gd name="T10" fmla="*/ 3 w 246"/>
                <a:gd name="T11" fmla="*/ 10 h 1197"/>
                <a:gd name="T12" fmla="*/ 88 w 246"/>
                <a:gd name="T13" fmla="*/ 115 h 1197"/>
                <a:gd name="T14" fmla="*/ 204 w 246"/>
                <a:gd name="T15" fmla="*/ 598 h 1197"/>
                <a:gd name="T16" fmla="*/ 104 w 246"/>
                <a:gd name="T17" fmla="*/ 1054 h 1197"/>
                <a:gd name="T18" fmla="*/ 2 w 246"/>
                <a:gd name="T19" fmla="*/ 1187 h 1197"/>
                <a:gd name="T20" fmla="*/ 0 w 246"/>
                <a:gd name="T21" fmla="*/ 1192 h 1197"/>
                <a:gd name="T22" fmla="*/ 11 w 246"/>
                <a:gd name="T23" fmla="*/ 1197 h 1197"/>
                <a:gd name="T24" fmla="*/ 26 w 246"/>
                <a:gd name="T25" fmla="*/ 1189 h 1197"/>
                <a:gd name="T26" fmla="*/ 246 w 246"/>
                <a:gd name="T27" fmla="*/ 599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1197">
                  <a:moveTo>
                    <a:pt x="246" y="599"/>
                  </a:moveTo>
                  <a:cubicBezTo>
                    <a:pt x="246" y="403"/>
                    <a:pt x="201" y="205"/>
                    <a:pt x="74" y="56"/>
                  </a:cubicBezTo>
                  <a:cubicBezTo>
                    <a:pt x="64" y="44"/>
                    <a:pt x="45" y="24"/>
                    <a:pt x="25" y="6"/>
                  </a:cubicBezTo>
                  <a:cubicBezTo>
                    <a:pt x="19" y="0"/>
                    <a:pt x="18" y="0"/>
                    <a:pt x="11" y="0"/>
                  </a:cubicBezTo>
                  <a:cubicBezTo>
                    <a:pt x="5" y="0"/>
                    <a:pt x="0" y="0"/>
                    <a:pt x="0" y="5"/>
                  </a:cubicBezTo>
                  <a:cubicBezTo>
                    <a:pt x="0" y="7"/>
                    <a:pt x="2" y="9"/>
                    <a:pt x="3" y="10"/>
                  </a:cubicBezTo>
                  <a:cubicBezTo>
                    <a:pt x="21" y="28"/>
                    <a:pt x="54" y="61"/>
                    <a:pt x="88" y="115"/>
                  </a:cubicBezTo>
                  <a:cubicBezTo>
                    <a:pt x="168" y="244"/>
                    <a:pt x="204" y="406"/>
                    <a:pt x="204" y="598"/>
                  </a:cubicBezTo>
                  <a:cubicBezTo>
                    <a:pt x="204" y="732"/>
                    <a:pt x="186" y="905"/>
                    <a:pt x="104" y="1054"/>
                  </a:cubicBezTo>
                  <a:cubicBezTo>
                    <a:pt x="65" y="1125"/>
                    <a:pt x="23" y="1166"/>
                    <a:pt x="2" y="1187"/>
                  </a:cubicBezTo>
                  <a:cubicBezTo>
                    <a:pt x="1" y="1189"/>
                    <a:pt x="0" y="1190"/>
                    <a:pt x="0" y="1192"/>
                  </a:cubicBezTo>
                  <a:cubicBezTo>
                    <a:pt x="0" y="1197"/>
                    <a:pt x="5" y="1197"/>
                    <a:pt x="11" y="1197"/>
                  </a:cubicBezTo>
                  <a:cubicBezTo>
                    <a:pt x="18" y="1197"/>
                    <a:pt x="19" y="1197"/>
                    <a:pt x="26" y="1189"/>
                  </a:cubicBezTo>
                  <a:cubicBezTo>
                    <a:pt x="193" y="1037"/>
                    <a:pt x="246" y="809"/>
                    <a:pt x="246" y="59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32"/>
            <p:cNvSpPr>
              <a:spLocks/>
            </p:cNvSpPr>
            <p:nvPr>
              <p:custDataLst>
                <p:tags r:id="rId74"/>
              </p:custDataLst>
            </p:nvPr>
          </p:nvSpPr>
          <p:spPr bwMode="auto">
            <a:xfrm>
              <a:off x="3973512" y="2706688"/>
              <a:ext cx="114300" cy="128588"/>
            </a:xfrm>
            <a:custGeom>
              <a:avLst/>
              <a:gdLst>
                <a:gd name="T0" fmla="*/ 176 w 332"/>
                <a:gd name="T1" fmla="*/ 176 h 332"/>
                <a:gd name="T2" fmla="*/ 315 w 332"/>
                <a:gd name="T3" fmla="*/ 176 h 332"/>
                <a:gd name="T4" fmla="*/ 332 w 332"/>
                <a:gd name="T5" fmla="*/ 166 h 332"/>
                <a:gd name="T6" fmla="*/ 315 w 332"/>
                <a:gd name="T7" fmla="*/ 156 h 332"/>
                <a:gd name="T8" fmla="*/ 176 w 332"/>
                <a:gd name="T9" fmla="*/ 156 h 332"/>
                <a:gd name="T10" fmla="*/ 176 w 332"/>
                <a:gd name="T11" fmla="*/ 16 h 332"/>
                <a:gd name="T12" fmla="*/ 166 w 332"/>
                <a:gd name="T13" fmla="*/ 0 h 332"/>
                <a:gd name="T14" fmla="*/ 156 w 332"/>
                <a:gd name="T15" fmla="*/ 16 h 332"/>
                <a:gd name="T16" fmla="*/ 156 w 332"/>
                <a:gd name="T17" fmla="*/ 156 h 332"/>
                <a:gd name="T18" fmla="*/ 17 w 332"/>
                <a:gd name="T19" fmla="*/ 156 h 332"/>
                <a:gd name="T20" fmla="*/ 0 w 332"/>
                <a:gd name="T21" fmla="*/ 166 h 332"/>
                <a:gd name="T22" fmla="*/ 17 w 332"/>
                <a:gd name="T23" fmla="*/ 176 h 332"/>
                <a:gd name="T24" fmla="*/ 156 w 332"/>
                <a:gd name="T25" fmla="*/ 176 h 332"/>
                <a:gd name="T26" fmla="*/ 156 w 332"/>
                <a:gd name="T27" fmla="*/ 315 h 332"/>
                <a:gd name="T28" fmla="*/ 166 w 332"/>
                <a:gd name="T29" fmla="*/ 332 h 332"/>
                <a:gd name="T30" fmla="*/ 176 w 332"/>
                <a:gd name="T31" fmla="*/ 315 h 332"/>
                <a:gd name="T32" fmla="*/ 176 w 332"/>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32">
                  <a:moveTo>
                    <a:pt x="176" y="176"/>
                  </a:moveTo>
                  <a:lnTo>
                    <a:pt x="315" y="176"/>
                  </a:lnTo>
                  <a:cubicBezTo>
                    <a:pt x="322" y="176"/>
                    <a:pt x="332" y="176"/>
                    <a:pt x="332" y="166"/>
                  </a:cubicBezTo>
                  <a:cubicBezTo>
                    <a:pt x="332" y="156"/>
                    <a:pt x="322" y="156"/>
                    <a:pt x="315" y="156"/>
                  </a:cubicBezTo>
                  <a:lnTo>
                    <a:pt x="176" y="156"/>
                  </a:lnTo>
                  <a:lnTo>
                    <a:pt x="176" y="16"/>
                  </a:lnTo>
                  <a:cubicBezTo>
                    <a:pt x="176" y="9"/>
                    <a:pt x="176" y="0"/>
                    <a:pt x="166" y="0"/>
                  </a:cubicBezTo>
                  <a:cubicBezTo>
                    <a:pt x="156" y="0"/>
                    <a:pt x="156" y="9"/>
                    <a:pt x="156" y="16"/>
                  </a:cubicBezTo>
                  <a:lnTo>
                    <a:pt x="156" y="156"/>
                  </a:lnTo>
                  <a:lnTo>
                    <a:pt x="17" y="156"/>
                  </a:lnTo>
                  <a:cubicBezTo>
                    <a:pt x="10" y="156"/>
                    <a:pt x="0" y="156"/>
                    <a:pt x="0" y="166"/>
                  </a:cubicBezTo>
                  <a:cubicBezTo>
                    <a:pt x="0" y="176"/>
                    <a:pt x="10" y="176"/>
                    <a:pt x="17" y="176"/>
                  </a:cubicBezTo>
                  <a:lnTo>
                    <a:pt x="156" y="176"/>
                  </a:lnTo>
                  <a:lnTo>
                    <a:pt x="156" y="315"/>
                  </a:lnTo>
                  <a:cubicBezTo>
                    <a:pt x="156" y="322"/>
                    <a:pt x="156" y="332"/>
                    <a:pt x="166" y="332"/>
                  </a:cubicBezTo>
                  <a:cubicBezTo>
                    <a:pt x="176" y="332"/>
                    <a:pt x="176" y="322"/>
                    <a:pt x="176" y="315"/>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33"/>
            <p:cNvSpPr>
              <a:spLocks noEditPoints="1"/>
            </p:cNvSpPr>
            <p:nvPr>
              <p:custDataLst>
                <p:tags r:id="rId75"/>
              </p:custDataLst>
            </p:nvPr>
          </p:nvSpPr>
          <p:spPr bwMode="auto">
            <a:xfrm>
              <a:off x="4144962" y="2684463"/>
              <a:ext cx="63500" cy="136525"/>
            </a:xfrm>
            <a:custGeom>
              <a:avLst/>
              <a:gdLst>
                <a:gd name="T0" fmla="*/ 96 w 183"/>
                <a:gd name="T1" fmla="*/ 6 h 352"/>
                <a:gd name="T2" fmla="*/ 89 w 183"/>
                <a:gd name="T3" fmla="*/ 0 h 352"/>
                <a:gd name="T4" fmla="*/ 28 w 183"/>
                <a:gd name="T5" fmla="*/ 5 h 352"/>
                <a:gd name="T6" fmla="*/ 19 w 183"/>
                <a:gd name="T7" fmla="*/ 15 h 352"/>
                <a:gd name="T8" fmla="*/ 31 w 183"/>
                <a:gd name="T9" fmla="*/ 21 h 352"/>
                <a:gd name="T10" fmla="*/ 56 w 183"/>
                <a:gd name="T11" fmla="*/ 30 h 352"/>
                <a:gd name="T12" fmla="*/ 49 w 183"/>
                <a:gd name="T13" fmla="*/ 61 h 352"/>
                <a:gd name="T14" fmla="*/ 8 w 183"/>
                <a:gd name="T15" fmla="*/ 223 h 352"/>
                <a:gd name="T16" fmla="*/ 0 w 183"/>
                <a:gd name="T17" fmla="*/ 274 h 352"/>
                <a:gd name="T18" fmla="*/ 63 w 183"/>
                <a:gd name="T19" fmla="*/ 352 h 352"/>
                <a:gd name="T20" fmla="*/ 183 w 183"/>
                <a:gd name="T21" fmla="*/ 206 h 352"/>
                <a:gd name="T22" fmla="*/ 117 w 183"/>
                <a:gd name="T23" fmla="*/ 126 h 352"/>
                <a:gd name="T24" fmla="*/ 59 w 183"/>
                <a:gd name="T25" fmla="*/ 156 h 352"/>
                <a:gd name="T26" fmla="*/ 96 w 183"/>
                <a:gd name="T27" fmla="*/ 6 h 352"/>
                <a:gd name="T28" fmla="*/ 49 w 183"/>
                <a:gd name="T29" fmla="*/ 194 h 352"/>
                <a:gd name="T30" fmla="*/ 56 w 183"/>
                <a:gd name="T31" fmla="*/ 177 h 352"/>
                <a:gd name="T32" fmla="*/ 116 w 183"/>
                <a:gd name="T33" fmla="*/ 137 h 352"/>
                <a:gd name="T34" fmla="*/ 148 w 183"/>
                <a:gd name="T35" fmla="*/ 184 h 352"/>
                <a:gd name="T36" fmla="*/ 122 w 183"/>
                <a:gd name="T37" fmla="*/ 290 h 352"/>
                <a:gd name="T38" fmla="*/ 63 w 183"/>
                <a:gd name="T39" fmla="*/ 341 h 352"/>
                <a:gd name="T40" fmla="*/ 30 w 183"/>
                <a:gd name="T41" fmla="*/ 291 h 352"/>
                <a:gd name="T42" fmla="*/ 38 w 183"/>
                <a:gd name="T43" fmla="*/ 240 h 352"/>
                <a:gd name="T44" fmla="*/ 49 w 183"/>
                <a:gd name="T45"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3" h="352">
                  <a:moveTo>
                    <a:pt x="96" y="6"/>
                  </a:moveTo>
                  <a:cubicBezTo>
                    <a:pt x="96" y="5"/>
                    <a:pt x="96" y="0"/>
                    <a:pt x="89" y="0"/>
                  </a:cubicBezTo>
                  <a:cubicBezTo>
                    <a:pt x="78" y="0"/>
                    <a:pt x="41" y="4"/>
                    <a:pt x="28" y="5"/>
                  </a:cubicBezTo>
                  <a:cubicBezTo>
                    <a:pt x="24" y="6"/>
                    <a:pt x="19" y="6"/>
                    <a:pt x="19" y="15"/>
                  </a:cubicBezTo>
                  <a:cubicBezTo>
                    <a:pt x="19" y="21"/>
                    <a:pt x="23" y="21"/>
                    <a:pt x="31" y="21"/>
                  </a:cubicBezTo>
                  <a:cubicBezTo>
                    <a:pt x="55" y="21"/>
                    <a:pt x="56" y="25"/>
                    <a:pt x="56" y="30"/>
                  </a:cubicBezTo>
                  <a:cubicBezTo>
                    <a:pt x="56" y="33"/>
                    <a:pt x="51" y="50"/>
                    <a:pt x="49" y="61"/>
                  </a:cubicBezTo>
                  <a:lnTo>
                    <a:pt x="8" y="223"/>
                  </a:lnTo>
                  <a:cubicBezTo>
                    <a:pt x="2" y="248"/>
                    <a:pt x="0" y="256"/>
                    <a:pt x="0" y="274"/>
                  </a:cubicBezTo>
                  <a:cubicBezTo>
                    <a:pt x="0" y="321"/>
                    <a:pt x="26" y="352"/>
                    <a:pt x="63" y="352"/>
                  </a:cubicBezTo>
                  <a:cubicBezTo>
                    <a:pt x="122" y="352"/>
                    <a:pt x="183" y="278"/>
                    <a:pt x="183" y="206"/>
                  </a:cubicBezTo>
                  <a:cubicBezTo>
                    <a:pt x="183" y="161"/>
                    <a:pt x="157" y="126"/>
                    <a:pt x="117" y="126"/>
                  </a:cubicBezTo>
                  <a:cubicBezTo>
                    <a:pt x="94" y="126"/>
                    <a:pt x="74" y="141"/>
                    <a:pt x="59" y="156"/>
                  </a:cubicBezTo>
                  <a:lnTo>
                    <a:pt x="96" y="6"/>
                  </a:lnTo>
                  <a:close/>
                  <a:moveTo>
                    <a:pt x="49" y="194"/>
                  </a:moveTo>
                  <a:cubicBezTo>
                    <a:pt x="52" y="183"/>
                    <a:pt x="52" y="182"/>
                    <a:pt x="56" y="177"/>
                  </a:cubicBezTo>
                  <a:cubicBezTo>
                    <a:pt x="81" y="145"/>
                    <a:pt x="103" y="137"/>
                    <a:pt x="116" y="137"/>
                  </a:cubicBezTo>
                  <a:cubicBezTo>
                    <a:pt x="134" y="137"/>
                    <a:pt x="148" y="152"/>
                    <a:pt x="148" y="184"/>
                  </a:cubicBezTo>
                  <a:cubicBezTo>
                    <a:pt x="148" y="213"/>
                    <a:pt x="131" y="271"/>
                    <a:pt x="122" y="290"/>
                  </a:cubicBezTo>
                  <a:cubicBezTo>
                    <a:pt x="106" y="323"/>
                    <a:pt x="83" y="341"/>
                    <a:pt x="63" y="341"/>
                  </a:cubicBezTo>
                  <a:cubicBezTo>
                    <a:pt x="46" y="341"/>
                    <a:pt x="30" y="328"/>
                    <a:pt x="30" y="291"/>
                  </a:cubicBezTo>
                  <a:cubicBezTo>
                    <a:pt x="30" y="281"/>
                    <a:pt x="30" y="272"/>
                    <a:pt x="38" y="240"/>
                  </a:cubicBezTo>
                  <a:lnTo>
                    <a:pt x="49" y="1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 name="Group 232" descr="\documentclass{article}&#10;\usepackage{amsmath}&#10;\pagestyle{empty}&#10;\begin{document}&#10;\begin{math}&#10;y_{\rm rms} = a \cdot x_{\rm rms} = a \cdot \sqrt{ \frac{1}{N-1} \left\{ \left( \sum\limits_{i=1}^N x_i^2 \right) - \frac{1}{N} \left( \sum\limits_{i=1}^N x_i \right)^2 \right\}}&#10;\end{math}&#10;\end{document}" title="IguanaTex Vector Display"/>
          <p:cNvGrpSpPr>
            <a:grpSpLocks noChangeAspect="1"/>
          </p:cNvGrpSpPr>
          <p:nvPr>
            <p:custDataLst>
              <p:tags r:id="rId6"/>
            </p:custDataLst>
          </p:nvPr>
        </p:nvGrpSpPr>
        <p:grpSpPr>
          <a:xfrm>
            <a:off x="3816349" y="4267200"/>
            <a:ext cx="4108451" cy="677863"/>
            <a:chOff x="2541587" y="2540000"/>
            <a:chExt cx="4108451" cy="677863"/>
          </a:xfrm>
        </p:grpSpPr>
        <p:sp>
          <p:nvSpPr>
            <p:cNvPr id="234" name="Freeform 140"/>
            <p:cNvSpPr>
              <a:spLocks/>
            </p:cNvSpPr>
            <p:nvPr>
              <p:custDataLst>
                <p:tags r:id="rId7"/>
              </p:custDataLst>
            </p:nvPr>
          </p:nvSpPr>
          <p:spPr bwMode="auto">
            <a:xfrm>
              <a:off x="2541587" y="2851150"/>
              <a:ext cx="77788" cy="122238"/>
            </a:xfrm>
            <a:custGeom>
              <a:avLst/>
              <a:gdLst>
                <a:gd name="T0" fmla="*/ 227 w 229"/>
                <a:gd name="T1" fmla="*/ 30 h 323"/>
                <a:gd name="T2" fmla="*/ 229 w 229"/>
                <a:gd name="T3" fmla="*/ 19 h 323"/>
                <a:gd name="T4" fmla="*/ 215 w 229"/>
                <a:gd name="T5" fmla="*/ 6 h 323"/>
                <a:gd name="T6" fmla="*/ 198 w 229"/>
                <a:gd name="T7" fmla="*/ 16 h 323"/>
                <a:gd name="T8" fmla="*/ 191 w 229"/>
                <a:gd name="T9" fmla="*/ 43 h 323"/>
                <a:gd name="T10" fmla="*/ 181 w 229"/>
                <a:gd name="T11" fmla="*/ 83 h 323"/>
                <a:gd name="T12" fmla="*/ 158 w 229"/>
                <a:gd name="T13" fmla="*/ 173 h 323"/>
                <a:gd name="T14" fmla="*/ 102 w 229"/>
                <a:gd name="T15" fmla="*/ 215 h 323"/>
                <a:gd name="T16" fmla="*/ 71 w 229"/>
                <a:gd name="T17" fmla="*/ 175 h 323"/>
                <a:gd name="T18" fmla="*/ 96 w 229"/>
                <a:gd name="T19" fmla="*/ 77 h 323"/>
                <a:gd name="T20" fmla="*/ 106 w 229"/>
                <a:gd name="T21" fmla="*/ 41 h 323"/>
                <a:gd name="T22" fmla="*/ 65 w 229"/>
                <a:gd name="T23" fmla="*/ 0 h 323"/>
                <a:gd name="T24" fmla="*/ 0 w 229"/>
                <a:gd name="T25" fmla="*/ 77 h 323"/>
                <a:gd name="T26" fmla="*/ 6 w 229"/>
                <a:gd name="T27" fmla="*/ 82 h 323"/>
                <a:gd name="T28" fmla="*/ 14 w 229"/>
                <a:gd name="T29" fmla="*/ 73 h 323"/>
                <a:gd name="T30" fmla="*/ 64 w 229"/>
                <a:gd name="T31" fmla="*/ 11 h 323"/>
                <a:gd name="T32" fmla="*/ 76 w 229"/>
                <a:gd name="T33" fmla="*/ 27 h 323"/>
                <a:gd name="T34" fmla="*/ 68 w 229"/>
                <a:gd name="T35" fmla="*/ 62 h 323"/>
                <a:gd name="T36" fmla="*/ 39 w 229"/>
                <a:gd name="T37" fmla="*/ 167 h 323"/>
                <a:gd name="T38" fmla="*/ 100 w 229"/>
                <a:gd name="T39" fmla="*/ 226 h 323"/>
                <a:gd name="T40" fmla="*/ 150 w 229"/>
                <a:gd name="T41" fmla="*/ 203 h 323"/>
                <a:gd name="T42" fmla="*/ 118 w 229"/>
                <a:gd name="T43" fmla="*/ 280 h 323"/>
                <a:gd name="T44" fmla="*/ 63 w 229"/>
                <a:gd name="T45" fmla="*/ 312 h 323"/>
                <a:gd name="T46" fmla="*/ 25 w 229"/>
                <a:gd name="T47" fmla="*/ 291 h 323"/>
                <a:gd name="T48" fmla="*/ 46 w 229"/>
                <a:gd name="T49" fmla="*/ 285 h 323"/>
                <a:gd name="T50" fmla="*/ 56 w 229"/>
                <a:gd name="T51" fmla="*/ 264 h 323"/>
                <a:gd name="T52" fmla="*/ 38 w 229"/>
                <a:gd name="T53" fmla="*/ 247 h 323"/>
                <a:gd name="T54" fmla="*/ 10 w 229"/>
                <a:gd name="T55" fmla="*/ 279 h 323"/>
                <a:gd name="T56" fmla="*/ 63 w 229"/>
                <a:gd name="T57" fmla="*/ 323 h 323"/>
                <a:gd name="T58" fmla="*/ 180 w 229"/>
                <a:gd name="T59" fmla="*/ 221 h 323"/>
                <a:gd name="T60" fmla="*/ 227 w 229"/>
                <a:gd name="T61" fmla="*/ 3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323">
                  <a:moveTo>
                    <a:pt x="227" y="30"/>
                  </a:moveTo>
                  <a:cubicBezTo>
                    <a:pt x="229" y="23"/>
                    <a:pt x="229" y="22"/>
                    <a:pt x="229" y="19"/>
                  </a:cubicBezTo>
                  <a:cubicBezTo>
                    <a:pt x="229" y="10"/>
                    <a:pt x="222" y="6"/>
                    <a:pt x="215" y="6"/>
                  </a:cubicBezTo>
                  <a:cubicBezTo>
                    <a:pt x="210" y="6"/>
                    <a:pt x="202" y="9"/>
                    <a:pt x="198" y="16"/>
                  </a:cubicBezTo>
                  <a:cubicBezTo>
                    <a:pt x="197" y="18"/>
                    <a:pt x="193" y="34"/>
                    <a:pt x="191" y="43"/>
                  </a:cubicBezTo>
                  <a:cubicBezTo>
                    <a:pt x="187" y="56"/>
                    <a:pt x="184" y="69"/>
                    <a:pt x="181" y="83"/>
                  </a:cubicBezTo>
                  <a:lnTo>
                    <a:pt x="158" y="173"/>
                  </a:lnTo>
                  <a:cubicBezTo>
                    <a:pt x="156" y="180"/>
                    <a:pt x="135" y="215"/>
                    <a:pt x="102" y="215"/>
                  </a:cubicBezTo>
                  <a:cubicBezTo>
                    <a:pt x="76" y="215"/>
                    <a:pt x="71" y="193"/>
                    <a:pt x="71" y="175"/>
                  </a:cubicBezTo>
                  <a:cubicBezTo>
                    <a:pt x="71" y="152"/>
                    <a:pt x="79" y="121"/>
                    <a:pt x="96" y="77"/>
                  </a:cubicBezTo>
                  <a:cubicBezTo>
                    <a:pt x="104" y="56"/>
                    <a:pt x="106" y="51"/>
                    <a:pt x="106" y="41"/>
                  </a:cubicBezTo>
                  <a:cubicBezTo>
                    <a:pt x="106" y="18"/>
                    <a:pt x="90" y="0"/>
                    <a:pt x="65" y="0"/>
                  </a:cubicBezTo>
                  <a:cubicBezTo>
                    <a:pt x="18" y="0"/>
                    <a:pt x="0" y="72"/>
                    <a:pt x="0" y="77"/>
                  </a:cubicBezTo>
                  <a:cubicBezTo>
                    <a:pt x="0" y="82"/>
                    <a:pt x="5" y="82"/>
                    <a:pt x="6" y="82"/>
                  </a:cubicBezTo>
                  <a:cubicBezTo>
                    <a:pt x="11" y="82"/>
                    <a:pt x="11" y="81"/>
                    <a:pt x="14" y="73"/>
                  </a:cubicBezTo>
                  <a:cubicBezTo>
                    <a:pt x="27" y="26"/>
                    <a:pt x="47" y="11"/>
                    <a:pt x="64" y="11"/>
                  </a:cubicBezTo>
                  <a:cubicBezTo>
                    <a:pt x="68" y="11"/>
                    <a:pt x="76" y="11"/>
                    <a:pt x="76" y="27"/>
                  </a:cubicBezTo>
                  <a:cubicBezTo>
                    <a:pt x="76" y="39"/>
                    <a:pt x="71" y="52"/>
                    <a:pt x="68" y="62"/>
                  </a:cubicBezTo>
                  <a:cubicBezTo>
                    <a:pt x="48" y="115"/>
                    <a:pt x="39" y="143"/>
                    <a:pt x="39" y="167"/>
                  </a:cubicBezTo>
                  <a:cubicBezTo>
                    <a:pt x="39" y="211"/>
                    <a:pt x="70" y="226"/>
                    <a:pt x="100" y="226"/>
                  </a:cubicBezTo>
                  <a:cubicBezTo>
                    <a:pt x="119" y="226"/>
                    <a:pt x="136" y="217"/>
                    <a:pt x="150" y="203"/>
                  </a:cubicBezTo>
                  <a:cubicBezTo>
                    <a:pt x="144" y="229"/>
                    <a:pt x="138" y="254"/>
                    <a:pt x="118" y="280"/>
                  </a:cubicBezTo>
                  <a:cubicBezTo>
                    <a:pt x="105" y="297"/>
                    <a:pt x="86" y="312"/>
                    <a:pt x="63" y="312"/>
                  </a:cubicBezTo>
                  <a:cubicBezTo>
                    <a:pt x="56" y="312"/>
                    <a:pt x="33" y="310"/>
                    <a:pt x="25" y="291"/>
                  </a:cubicBezTo>
                  <a:cubicBezTo>
                    <a:pt x="33" y="291"/>
                    <a:pt x="39" y="291"/>
                    <a:pt x="46" y="285"/>
                  </a:cubicBezTo>
                  <a:cubicBezTo>
                    <a:pt x="51" y="280"/>
                    <a:pt x="56" y="274"/>
                    <a:pt x="56" y="264"/>
                  </a:cubicBezTo>
                  <a:cubicBezTo>
                    <a:pt x="56" y="249"/>
                    <a:pt x="43" y="247"/>
                    <a:pt x="38" y="247"/>
                  </a:cubicBezTo>
                  <a:cubicBezTo>
                    <a:pt x="27" y="247"/>
                    <a:pt x="10" y="255"/>
                    <a:pt x="10" y="279"/>
                  </a:cubicBezTo>
                  <a:cubicBezTo>
                    <a:pt x="10" y="304"/>
                    <a:pt x="32" y="323"/>
                    <a:pt x="63" y="323"/>
                  </a:cubicBezTo>
                  <a:cubicBezTo>
                    <a:pt x="114" y="323"/>
                    <a:pt x="166" y="277"/>
                    <a:pt x="180" y="221"/>
                  </a:cubicBezTo>
                  <a:lnTo>
                    <a:pt x="227" y="3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41"/>
            <p:cNvSpPr>
              <a:spLocks/>
            </p:cNvSpPr>
            <p:nvPr>
              <p:custDataLst>
                <p:tags r:id="rId8"/>
              </p:custDataLst>
            </p:nvPr>
          </p:nvSpPr>
          <p:spPr bwMode="auto">
            <a:xfrm>
              <a:off x="2624137" y="2903538"/>
              <a:ext cx="42863" cy="58738"/>
            </a:xfrm>
            <a:custGeom>
              <a:avLst/>
              <a:gdLst>
                <a:gd name="T0" fmla="*/ 53 w 125"/>
                <a:gd name="T1" fmla="*/ 75 h 154"/>
                <a:gd name="T2" fmla="*/ 99 w 125"/>
                <a:gd name="T3" fmla="*/ 10 h 154"/>
                <a:gd name="T4" fmla="*/ 94 w 125"/>
                <a:gd name="T5" fmla="*/ 23 h 154"/>
                <a:gd name="T6" fmla="*/ 109 w 125"/>
                <a:gd name="T7" fmla="*/ 39 h 154"/>
                <a:gd name="T8" fmla="*/ 125 w 125"/>
                <a:gd name="T9" fmla="*/ 23 h 154"/>
                <a:gd name="T10" fmla="*/ 98 w 125"/>
                <a:gd name="T11" fmla="*/ 0 h 154"/>
                <a:gd name="T12" fmla="*/ 51 w 125"/>
                <a:gd name="T13" fmla="*/ 38 h 154"/>
                <a:gd name="T14" fmla="*/ 50 w 125"/>
                <a:gd name="T15" fmla="*/ 38 h 154"/>
                <a:gd name="T16" fmla="*/ 50 w 125"/>
                <a:gd name="T17" fmla="*/ 0 h 154"/>
                <a:gd name="T18" fmla="*/ 0 w 125"/>
                <a:gd name="T19" fmla="*/ 4 h 154"/>
                <a:gd name="T20" fmla="*/ 0 w 125"/>
                <a:gd name="T21" fmla="*/ 17 h 154"/>
                <a:gd name="T22" fmla="*/ 27 w 125"/>
                <a:gd name="T23" fmla="*/ 36 h 154"/>
                <a:gd name="T24" fmla="*/ 27 w 125"/>
                <a:gd name="T25" fmla="*/ 127 h 154"/>
                <a:gd name="T26" fmla="*/ 0 w 125"/>
                <a:gd name="T27" fmla="*/ 142 h 154"/>
                <a:gd name="T28" fmla="*/ 0 w 125"/>
                <a:gd name="T29" fmla="*/ 154 h 154"/>
                <a:gd name="T30" fmla="*/ 40 w 125"/>
                <a:gd name="T31" fmla="*/ 153 h 154"/>
                <a:gd name="T32" fmla="*/ 86 w 125"/>
                <a:gd name="T33" fmla="*/ 154 h 154"/>
                <a:gd name="T34" fmla="*/ 86 w 125"/>
                <a:gd name="T35" fmla="*/ 142 h 154"/>
                <a:gd name="T36" fmla="*/ 79 w 125"/>
                <a:gd name="T37" fmla="*/ 142 h 154"/>
                <a:gd name="T38" fmla="*/ 53 w 125"/>
                <a:gd name="T39" fmla="*/ 126 h 154"/>
                <a:gd name="T40" fmla="*/ 53 w 125"/>
                <a:gd name="T41"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4">
                  <a:moveTo>
                    <a:pt x="53" y="75"/>
                  </a:moveTo>
                  <a:cubicBezTo>
                    <a:pt x="53" y="45"/>
                    <a:pt x="66" y="10"/>
                    <a:pt x="99" y="10"/>
                  </a:cubicBezTo>
                  <a:cubicBezTo>
                    <a:pt x="96" y="13"/>
                    <a:pt x="94" y="17"/>
                    <a:pt x="94" y="23"/>
                  </a:cubicBezTo>
                  <a:cubicBezTo>
                    <a:pt x="94" y="34"/>
                    <a:pt x="103" y="39"/>
                    <a:pt x="109" y="39"/>
                  </a:cubicBezTo>
                  <a:cubicBezTo>
                    <a:pt x="118" y="39"/>
                    <a:pt x="125" y="33"/>
                    <a:pt x="125" y="23"/>
                  </a:cubicBezTo>
                  <a:cubicBezTo>
                    <a:pt x="125" y="11"/>
                    <a:pt x="114" y="0"/>
                    <a:pt x="98" y="0"/>
                  </a:cubicBezTo>
                  <a:cubicBezTo>
                    <a:pt x="80" y="0"/>
                    <a:pt x="61" y="11"/>
                    <a:pt x="51" y="38"/>
                  </a:cubicBezTo>
                  <a:lnTo>
                    <a:pt x="50" y="38"/>
                  </a:lnTo>
                  <a:lnTo>
                    <a:pt x="50" y="0"/>
                  </a:lnTo>
                  <a:lnTo>
                    <a:pt x="0" y="4"/>
                  </a:lnTo>
                  <a:lnTo>
                    <a:pt x="0" y="17"/>
                  </a:lnTo>
                  <a:cubicBezTo>
                    <a:pt x="24" y="17"/>
                    <a:pt x="27" y="19"/>
                    <a:pt x="27" y="36"/>
                  </a:cubicBezTo>
                  <a:lnTo>
                    <a:pt x="27" y="127"/>
                  </a:lnTo>
                  <a:cubicBezTo>
                    <a:pt x="27" y="142"/>
                    <a:pt x="23" y="142"/>
                    <a:pt x="0" y="142"/>
                  </a:cubicBezTo>
                  <a:lnTo>
                    <a:pt x="0" y="154"/>
                  </a:lnTo>
                  <a:cubicBezTo>
                    <a:pt x="2" y="154"/>
                    <a:pt x="26" y="153"/>
                    <a:pt x="40" y="153"/>
                  </a:cubicBezTo>
                  <a:cubicBezTo>
                    <a:pt x="55" y="153"/>
                    <a:pt x="71" y="154"/>
                    <a:pt x="86" y="154"/>
                  </a:cubicBezTo>
                  <a:lnTo>
                    <a:pt x="86" y="142"/>
                  </a:lnTo>
                  <a:lnTo>
                    <a:pt x="79" y="142"/>
                  </a:lnTo>
                  <a:cubicBezTo>
                    <a:pt x="53" y="142"/>
                    <a:pt x="53" y="138"/>
                    <a:pt x="53" y="126"/>
                  </a:cubicBezTo>
                  <a:lnTo>
                    <a:pt x="53"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42"/>
            <p:cNvSpPr>
              <a:spLocks/>
            </p:cNvSpPr>
            <p:nvPr>
              <p:custDataLst>
                <p:tags r:id="rId9"/>
              </p:custDataLst>
            </p:nvPr>
          </p:nvSpPr>
          <p:spPr bwMode="auto">
            <a:xfrm>
              <a:off x="2678112" y="2903538"/>
              <a:ext cx="100013" cy="58738"/>
            </a:xfrm>
            <a:custGeom>
              <a:avLst/>
              <a:gdLst>
                <a:gd name="T0" fmla="*/ 268 w 294"/>
                <a:gd name="T1" fmla="*/ 49 h 154"/>
                <a:gd name="T2" fmla="*/ 215 w 294"/>
                <a:gd name="T3" fmla="*/ 0 h 154"/>
                <a:gd name="T4" fmla="*/ 159 w 294"/>
                <a:gd name="T5" fmla="*/ 33 h 154"/>
                <a:gd name="T6" fmla="*/ 108 w 294"/>
                <a:gd name="T7" fmla="*/ 0 h 154"/>
                <a:gd name="T8" fmla="*/ 51 w 294"/>
                <a:gd name="T9" fmla="*/ 34 h 154"/>
                <a:gd name="T10" fmla="*/ 51 w 294"/>
                <a:gd name="T11" fmla="*/ 34 h 154"/>
                <a:gd name="T12" fmla="*/ 51 w 294"/>
                <a:gd name="T13" fmla="*/ 0 h 154"/>
                <a:gd name="T14" fmla="*/ 0 w 294"/>
                <a:gd name="T15" fmla="*/ 4 h 154"/>
                <a:gd name="T16" fmla="*/ 0 w 294"/>
                <a:gd name="T17" fmla="*/ 17 h 154"/>
                <a:gd name="T18" fmla="*/ 26 w 294"/>
                <a:gd name="T19" fmla="*/ 36 h 154"/>
                <a:gd name="T20" fmla="*/ 26 w 294"/>
                <a:gd name="T21" fmla="*/ 127 h 154"/>
                <a:gd name="T22" fmla="*/ 0 w 294"/>
                <a:gd name="T23" fmla="*/ 142 h 154"/>
                <a:gd name="T24" fmla="*/ 0 w 294"/>
                <a:gd name="T25" fmla="*/ 154 h 154"/>
                <a:gd name="T26" fmla="*/ 40 w 294"/>
                <a:gd name="T27" fmla="*/ 153 h 154"/>
                <a:gd name="T28" fmla="*/ 80 w 294"/>
                <a:gd name="T29" fmla="*/ 154 h 154"/>
                <a:gd name="T30" fmla="*/ 80 w 294"/>
                <a:gd name="T31" fmla="*/ 142 h 154"/>
                <a:gd name="T32" fmla="*/ 53 w 294"/>
                <a:gd name="T33" fmla="*/ 127 h 154"/>
                <a:gd name="T34" fmla="*/ 53 w 294"/>
                <a:gd name="T35" fmla="*/ 64 h 154"/>
                <a:gd name="T36" fmla="*/ 105 w 294"/>
                <a:gd name="T37" fmla="*/ 10 h 154"/>
                <a:gd name="T38" fmla="*/ 133 w 294"/>
                <a:gd name="T39" fmla="*/ 47 h 154"/>
                <a:gd name="T40" fmla="*/ 133 w 294"/>
                <a:gd name="T41" fmla="*/ 127 h 154"/>
                <a:gd name="T42" fmla="*/ 107 w 294"/>
                <a:gd name="T43" fmla="*/ 142 h 154"/>
                <a:gd name="T44" fmla="*/ 107 w 294"/>
                <a:gd name="T45" fmla="*/ 154 h 154"/>
                <a:gd name="T46" fmla="*/ 147 w 294"/>
                <a:gd name="T47" fmla="*/ 153 h 154"/>
                <a:gd name="T48" fmla="*/ 187 w 294"/>
                <a:gd name="T49" fmla="*/ 154 h 154"/>
                <a:gd name="T50" fmla="*/ 187 w 294"/>
                <a:gd name="T51" fmla="*/ 142 h 154"/>
                <a:gd name="T52" fmla="*/ 161 w 294"/>
                <a:gd name="T53" fmla="*/ 127 h 154"/>
                <a:gd name="T54" fmla="*/ 161 w 294"/>
                <a:gd name="T55" fmla="*/ 64 h 154"/>
                <a:gd name="T56" fmla="*/ 212 w 294"/>
                <a:gd name="T57" fmla="*/ 10 h 154"/>
                <a:gd name="T58" fmla="*/ 240 w 294"/>
                <a:gd name="T59" fmla="*/ 47 h 154"/>
                <a:gd name="T60" fmla="*/ 240 w 294"/>
                <a:gd name="T61" fmla="*/ 127 h 154"/>
                <a:gd name="T62" fmla="*/ 214 w 294"/>
                <a:gd name="T63" fmla="*/ 142 h 154"/>
                <a:gd name="T64" fmla="*/ 214 w 294"/>
                <a:gd name="T65" fmla="*/ 154 h 154"/>
                <a:gd name="T66" fmla="*/ 254 w 294"/>
                <a:gd name="T67" fmla="*/ 153 h 154"/>
                <a:gd name="T68" fmla="*/ 294 w 294"/>
                <a:gd name="T69" fmla="*/ 154 h 154"/>
                <a:gd name="T70" fmla="*/ 294 w 294"/>
                <a:gd name="T71" fmla="*/ 142 h 154"/>
                <a:gd name="T72" fmla="*/ 268 w 294"/>
                <a:gd name="T73" fmla="*/ 127 h 154"/>
                <a:gd name="T74" fmla="*/ 268 w 294"/>
                <a:gd name="T75"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154">
                  <a:moveTo>
                    <a:pt x="268" y="49"/>
                  </a:moveTo>
                  <a:cubicBezTo>
                    <a:pt x="268" y="18"/>
                    <a:pt x="253" y="0"/>
                    <a:pt x="215" y="0"/>
                  </a:cubicBezTo>
                  <a:cubicBezTo>
                    <a:pt x="188" y="0"/>
                    <a:pt x="169" y="15"/>
                    <a:pt x="159" y="33"/>
                  </a:cubicBezTo>
                  <a:cubicBezTo>
                    <a:pt x="152" y="8"/>
                    <a:pt x="134" y="0"/>
                    <a:pt x="108" y="0"/>
                  </a:cubicBezTo>
                  <a:cubicBezTo>
                    <a:pt x="80" y="0"/>
                    <a:pt x="61" y="16"/>
                    <a:pt x="51" y="34"/>
                  </a:cubicBezTo>
                  <a:lnTo>
                    <a:pt x="51" y="34"/>
                  </a:lnTo>
                  <a:lnTo>
                    <a:pt x="51" y="0"/>
                  </a:lnTo>
                  <a:lnTo>
                    <a:pt x="0" y="4"/>
                  </a:lnTo>
                  <a:lnTo>
                    <a:pt x="0" y="17"/>
                  </a:lnTo>
                  <a:cubicBezTo>
                    <a:pt x="23" y="17"/>
                    <a:pt x="26" y="19"/>
                    <a:pt x="26" y="36"/>
                  </a:cubicBezTo>
                  <a:lnTo>
                    <a:pt x="26" y="127"/>
                  </a:lnTo>
                  <a:cubicBezTo>
                    <a:pt x="26" y="142"/>
                    <a:pt x="22" y="142"/>
                    <a:pt x="0" y="142"/>
                  </a:cubicBezTo>
                  <a:lnTo>
                    <a:pt x="0" y="154"/>
                  </a:lnTo>
                  <a:cubicBezTo>
                    <a:pt x="0" y="154"/>
                    <a:pt x="25" y="153"/>
                    <a:pt x="40" y="153"/>
                  </a:cubicBezTo>
                  <a:cubicBezTo>
                    <a:pt x="52" y="153"/>
                    <a:pt x="76" y="154"/>
                    <a:pt x="80" y="154"/>
                  </a:cubicBezTo>
                  <a:lnTo>
                    <a:pt x="80" y="142"/>
                  </a:lnTo>
                  <a:cubicBezTo>
                    <a:pt x="57" y="142"/>
                    <a:pt x="53" y="142"/>
                    <a:pt x="53" y="127"/>
                  </a:cubicBezTo>
                  <a:lnTo>
                    <a:pt x="53" y="64"/>
                  </a:lnTo>
                  <a:cubicBezTo>
                    <a:pt x="53" y="27"/>
                    <a:pt x="82" y="10"/>
                    <a:pt x="105" y="10"/>
                  </a:cubicBezTo>
                  <a:cubicBezTo>
                    <a:pt x="130" y="10"/>
                    <a:pt x="133" y="29"/>
                    <a:pt x="133" y="47"/>
                  </a:cubicBezTo>
                  <a:lnTo>
                    <a:pt x="133" y="127"/>
                  </a:lnTo>
                  <a:cubicBezTo>
                    <a:pt x="133" y="142"/>
                    <a:pt x="129" y="142"/>
                    <a:pt x="107" y="142"/>
                  </a:cubicBezTo>
                  <a:lnTo>
                    <a:pt x="107" y="154"/>
                  </a:lnTo>
                  <a:cubicBezTo>
                    <a:pt x="108" y="154"/>
                    <a:pt x="132" y="153"/>
                    <a:pt x="147" y="153"/>
                  </a:cubicBezTo>
                  <a:cubicBezTo>
                    <a:pt x="159" y="153"/>
                    <a:pt x="184" y="154"/>
                    <a:pt x="187" y="154"/>
                  </a:cubicBezTo>
                  <a:lnTo>
                    <a:pt x="187" y="142"/>
                  </a:lnTo>
                  <a:cubicBezTo>
                    <a:pt x="164" y="142"/>
                    <a:pt x="161" y="142"/>
                    <a:pt x="161" y="127"/>
                  </a:cubicBezTo>
                  <a:lnTo>
                    <a:pt x="161" y="64"/>
                  </a:lnTo>
                  <a:cubicBezTo>
                    <a:pt x="161" y="27"/>
                    <a:pt x="189" y="10"/>
                    <a:pt x="212" y="10"/>
                  </a:cubicBezTo>
                  <a:cubicBezTo>
                    <a:pt x="237" y="10"/>
                    <a:pt x="240" y="29"/>
                    <a:pt x="240" y="47"/>
                  </a:cubicBezTo>
                  <a:lnTo>
                    <a:pt x="240" y="127"/>
                  </a:lnTo>
                  <a:cubicBezTo>
                    <a:pt x="240" y="142"/>
                    <a:pt x="236" y="142"/>
                    <a:pt x="214" y="142"/>
                  </a:cubicBezTo>
                  <a:lnTo>
                    <a:pt x="214" y="154"/>
                  </a:lnTo>
                  <a:cubicBezTo>
                    <a:pt x="215" y="154"/>
                    <a:pt x="239" y="153"/>
                    <a:pt x="254" y="153"/>
                  </a:cubicBezTo>
                  <a:cubicBezTo>
                    <a:pt x="266" y="153"/>
                    <a:pt x="291" y="154"/>
                    <a:pt x="294" y="154"/>
                  </a:cubicBezTo>
                  <a:lnTo>
                    <a:pt x="294" y="142"/>
                  </a:lnTo>
                  <a:cubicBezTo>
                    <a:pt x="271" y="142"/>
                    <a:pt x="268" y="142"/>
                    <a:pt x="268" y="127"/>
                  </a:cubicBezTo>
                  <a:lnTo>
                    <a:pt x="268" y="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43"/>
            <p:cNvSpPr>
              <a:spLocks/>
            </p:cNvSpPr>
            <p:nvPr>
              <p:custDataLst>
                <p:tags r:id="rId10"/>
              </p:custDataLst>
            </p:nvPr>
          </p:nvSpPr>
          <p:spPr bwMode="auto">
            <a:xfrm>
              <a:off x="2789237" y="2903538"/>
              <a:ext cx="42863" cy="60325"/>
            </a:xfrm>
            <a:custGeom>
              <a:avLst/>
              <a:gdLst>
                <a:gd name="T0" fmla="*/ 116 w 126"/>
                <a:gd name="T1" fmla="*/ 9 h 159"/>
                <a:gd name="T2" fmla="*/ 112 w 126"/>
                <a:gd name="T3" fmla="*/ 0 h 159"/>
                <a:gd name="T4" fmla="*/ 105 w 126"/>
                <a:gd name="T5" fmla="*/ 4 h 159"/>
                <a:gd name="T6" fmla="*/ 98 w 126"/>
                <a:gd name="T7" fmla="*/ 9 h 159"/>
                <a:gd name="T8" fmla="*/ 62 w 126"/>
                <a:gd name="T9" fmla="*/ 0 h 159"/>
                <a:gd name="T10" fmla="*/ 0 w 126"/>
                <a:gd name="T11" fmla="*/ 43 h 159"/>
                <a:gd name="T12" fmla="*/ 13 w 126"/>
                <a:gd name="T13" fmla="*/ 71 h 159"/>
                <a:gd name="T14" fmla="*/ 61 w 126"/>
                <a:gd name="T15" fmla="*/ 88 h 159"/>
                <a:gd name="T16" fmla="*/ 107 w 126"/>
                <a:gd name="T17" fmla="*/ 119 h 159"/>
                <a:gd name="T18" fmla="*/ 64 w 126"/>
                <a:gd name="T19" fmla="*/ 149 h 159"/>
                <a:gd name="T20" fmla="*/ 12 w 126"/>
                <a:gd name="T21" fmla="*/ 103 h 159"/>
                <a:gd name="T22" fmla="*/ 6 w 126"/>
                <a:gd name="T23" fmla="*/ 97 h 159"/>
                <a:gd name="T24" fmla="*/ 0 w 126"/>
                <a:gd name="T25" fmla="*/ 107 h 159"/>
                <a:gd name="T26" fmla="*/ 0 w 126"/>
                <a:gd name="T27" fmla="*/ 150 h 159"/>
                <a:gd name="T28" fmla="*/ 5 w 126"/>
                <a:gd name="T29" fmla="*/ 159 h 159"/>
                <a:gd name="T30" fmla="*/ 22 w 126"/>
                <a:gd name="T31" fmla="*/ 144 h 159"/>
                <a:gd name="T32" fmla="*/ 64 w 126"/>
                <a:gd name="T33" fmla="*/ 159 h 159"/>
                <a:gd name="T34" fmla="*/ 126 w 126"/>
                <a:gd name="T35" fmla="*/ 110 h 159"/>
                <a:gd name="T36" fmla="*/ 111 w 126"/>
                <a:gd name="T37" fmla="*/ 77 h 159"/>
                <a:gd name="T38" fmla="*/ 70 w 126"/>
                <a:gd name="T39" fmla="*/ 60 h 159"/>
                <a:gd name="T40" fmla="*/ 19 w 126"/>
                <a:gd name="T41" fmla="*/ 33 h 159"/>
                <a:gd name="T42" fmla="*/ 62 w 126"/>
                <a:gd name="T43" fmla="*/ 8 h 159"/>
                <a:gd name="T44" fmla="*/ 105 w 126"/>
                <a:gd name="T45" fmla="*/ 46 h 159"/>
                <a:gd name="T46" fmla="*/ 111 w 126"/>
                <a:gd name="T47" fmla="*/ 50 h 159"/>
                <a:gd name="T48" fmla="*/ 116 w 126"/>
                <a:gd name="T49" fmla="*/ 41 h 159"/>
                <a:gd name="T50" fmla="*/ 116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6" y="9"/>
                  </a:moveTo>
                  <a:cubicBezTo>
                    <a:pt x="116" y="3"/>
                    <a:pt x="116" y="0"/>
                    <a:pt x="112" y="0"/>
                  </a:cubicBezTo>
                  <a:cubicBezTo>
                    <a:pt x="110" y="0"/>
                    <a:pt x="109" y="0"/>
                    <a:pt x="105" y="4"/>
                  </a:cubicBezTo>
                  <a:cubicBezTo>
                    <a:pt x="104" y="4"/>
                    <a:pt x="100" y="7"/>
                    <a:pt x="98" y="9"/>
                  </a:cubicBezTo>
                  <a:cubicBezTo>
                    <a:pt x="88" y="2"/>
                    <a:pt x="75" y="0"/>
                    <a:pt x="62" y="0"/>
                  </a:cubicBezTo>
                  <a:cubicBezTo>
                    <a:pt x="12" y="0"/>
                    <a:pt x="0" y="26"/>
                    <a:pt x="0" y="43"/>
                  </a:cubicBezTo>
                  <a:cubicBezTo>
                    <a:pt x="0" y="54"/>
                    <a:pt x="5" y="64"/>
                    <a:pt x="13" y="71"/>
                  </a:cubicBezTo>
                  <a:cubicBezTo>
                    <a:pt x="26" y="82"/>
                    <a:pt x="40" y="84"/>
                    <a:pt x="61" y="88"/>
                  </a:cubicBezTo>
                  <a:cubicBezTo>
                    <a:pt x="79" y="91"/>
                    <a:pt x="107" y="96"/>
                    <a:pt x="107" y="119"/>
                  </a:cubicBezTo>
                  <a:cubicBezTo>
                    <a:pt x="107" y="133"/>
                    <a:pt x="98" y="149"/>
                    <a:pt x="64" y="149"/>
                  </a:cubicBezTo>
                  <a:cubicBezTo>
                    <a:pt x="31" y="149"/>
                    <a:pt x="18" y="127"/>
                    <a:pt x="12" y="103"/>
                  </a:cubicBezTo>
                  <a:cubicBezTo>
                    <a:pt x="11" y="99"/>
                    <a:pt x="11" y="97"/>
                    <a:pt x="6" y="97"/>
                  </a:cubicBezTo>
                  <a:cubicBezTo>
                    <a:pt x="0" y="97"/>
                    <a:pt x="0" y="100"/>
                    <a:pt x="0" y="107"/>
                  </a:cubicBezTo>
                  <a:lnTo>
                    <a:pt x="0" y="150"/>
                  </a:lnTo>
                  <a:cubicBezTo>
                    <a:pt x="0" y="156"/>
                    <a:pt x="0" y="159"/>
                    <a:pt x="5" y="159"/>
                  </a:cubicBezTo>
                  <a:cubicBezTo>
                    <a:pt x="8" y="159"/>
                    <a:pt x="15" y="151"/>
                    <a:pt x="22" y="144"/>
                  </a:cubicBezTo>
                  <a:cubicBezTo>
                    <a:pt x="37" y="158"/>
                    <a:pt x="56" y="159"/>
                    <a:pt x="64" y="159"/>
                  </a:cubicBezTo>
                  <a:cubicBezTo>
                    <a:pt x="109" y="159"/>
                    <a:pt x="126" y="134"/>
                    <a:pt x="126" y="110"/>
                  </a:cubicBezTo>
                  <a:cubicBezTo>
                    <a:pt x="126" y="96"/>
                    <a:pt x="120" y="86"/>
                    <a:pt x="111" y="77"/>
                  </a:cubicBezTo>
                  <a:cubicBezTo>
                    <a:pt x="98" y="65"/>
                    <a:pt x="82" y="63"/>
                    <a:pt x="70" y="60"/>
                  </a:cubicBezTo>
                  <a:cubicBezTo>
                    <a:pt x="42" y="56"/>
                    <a:pt x="19" y="51"/>
                    <a:pt x="19" y="33"/>
                  </a:cubicBezTo>
                  <a:cubicBezTo>
                    <a:pt x="19" y="22"/>
                    <a:pt x="29" y="8"/>
                    <a:pt x="62" y="8"/>
                  </a:cubicBezTo>
                  <a:cubicBezTo>
                    <a:pt x="102" y="8"/>
                    <a:pt x="104" y="36"/>
                    <a:pt x="105" y="46"/>
                  </a:cubicBezTo>
                  <a:cubicBezTo>
                    <a:pt x="105" y="50"/>
                    <a:pt x="109" y="50"/>
                    <a:pt x="111" y="50"/>
                  </a:cubicBezTo>
                  <a:cubicBezTo>
                    <a:pt x="116" y="50"/>
                    <a:pt x="116" y="48"/>
                    <a:pt x="116" y="41"/>
                  </a:cubicBezTo>
                  <a:lnTo>
                    <a:pt x="116"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44"/>
            <p:cNvSpPr>
              <a:spLocks noEditPoints="1"/>
            </p:cNvSpPr>
            <p:nvPr>
              <p:custDataLst>
                <p:tags r:id="rId11"/>
              </p:custDataLst>
            </p:nvPr>
          </p:nvSpPr>
          <p:spPr bwMode="auto">
            <a:xfrm>
              <a:off x="2901950" y="2865438"/>
              <a:ext cx="112713" cy="44450"/>
            </a:xfrm>
            <a:custGeom>
              <a:avLst/>
              <a:gdLst>
                <a:gd name="T0" fmla="*/ 315 w 332"/>
                <a:gd name="T1" fmla="*/ 20 h 117"/>
                <a:gd name="T2" fmla="*/ 332 w 332"/>
                <a:gd name="T3" fmla="*/ 10 h 117"/>
                <a:gd name="T4" fmla="*/ 315 w 332"/>
                <a:gd name="T5" fmla="*/ 0 h 117"/>
                <a:gd name="T6" fmla="*/ 17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7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7"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45"/>
            <p:cNvSpPr>
              <a:spLocks noEditPoints="1"/>
            </p:cNvSpPr>
            <p:nvPr>
              <p:custDataLst>
                <p:tags r:id="rId12"/>
              </p:custDataLst>
            </p:nvPr>
          </p:nvSpPr>
          <p:spPr bwMode="auto">
            <a:xfrm>
              <a:off x="3078162" y="2851150"/>
              <a:ext cx="77788" cy="85725"/>
            </a:xfrm>
            <a:custGeom>
              <a:avLst/>
              <a:gdLst>
                <a:gd name="T0" fmla="*/ 166 w 229"/>
                <a:gd name="T1" fmla="*/ 32 h 226"/>
                <a:gd name="T2" fmla="*/ 120 w 229"/>
                <a:gd name="T3" fmla="*/ 0 h 226"/>
                <a:gd name="T4" fmla="*/ 0 w 229"/>
                <a:gd name="T5" fmla="*/ 146 h 226"/>
                <a:gd name="T6" fmla="*/ 66 w 229"/>
                <a:gd name="T7" fmla="*/ 226 h 226"/>
                <a:gd name="T8" fmla="*/ 131 w 229"/>
                <a:gd name="T9" fmla="*/ 189 h 226"/>
                <a:gd name="T10" fmla="*/ 177 w 229"/>
                <a:gd name="T11" fmla="*/ 226 h 226"/>
                <a:gd name="T12" fmla="*/ 214 w 229"/>
                <a:gd name="T13" fmla="*/ 198 h 226"/>
                <a:gd name="T14" fmla="*/ 229 w 229"/>
                <a:gd name="T15" fmla="*/ 149 h 226"/>
                <a:gd name="T16" fmla="*/ 223 w 229"/>
                <a:gd name="T17" fmla="*/ 144 h 226"/>
                <a:gd name="T18" fmla="*/ 216 w 229"/>
                <a:gd name="T19" fmla="*/ 153 h 226"/>
                <a:gd name="T20" fmla="*/ 178 w 229"/>
                <a:gd name="T21" fmla="*/ 215 h 226"/>
                <a:gd name="T22" fmla="*/ 163 w 229"/>
                <a:gd name="T23" fmla="*/ 192 h 226"/>
                <a:gd name="T24" fmla="*/ 169 w 229"/>
                <a:gd name="T25" fmla="*/ 155 h 226"/>
                <a:gd name="T26" fmla="*/ 180 w 229"/>
                <a:gd name="T27" fmla="*/ 110 h 226"/>
                <a:gd name="T28" fmla="*/ 198 w 229"/>
                <a:gd name="T29" fmla="*/ 40 h 226"/>
                <a:gd name="T30" fmla="*/ 202 w 229"/>
                <a:gd name="T31" fmla="*/ 23 h 226"/>
                <a:gd name="T32" fmla="*/ 187 w 229"/>
                <a:gd name="T33" fmla="*/ 10 h 226"/>
                <a:gd name="T34" fmla="*/ 166 w 229"/>
                <a:gd name="T35" fmla="*/ 32 h 226"/>
                <a:gd name="T36" fmla="*/ 134 w 229"/>
                <a:gd name="T37" fmla="*/ 161 h 226"/>
                <a:gd name="T38" fmla="*/ 124 w 229"/>
                <a:gd name="T39" fmla="*/ 180 h 226"/>
                <a:gd name="T40" fmla="*/ 67 w 229"/>
                <a:gd name="T41" fmla="*/ 215 h 226"/>
                <a:gd name="T42" fmla="*/ 36 w 229"/>
                <a:gd name="T43" fmla="*/ 168 h 226"/>
                <a:gd name="T44" fmla="*/ 63 w 229"/>
                <a:gd name="T45" fmla="*/ 59 h 226"/>
                <a:gd name="T46" fmla="*/ 121 w 229"/>
                <a:gd name="T47" fmla="*/ 11 h 226"/>
                <a:gd name="T48" fmla="*/ 160 w 229"/>
                <a:gd name="T49" fmla="*/ 55 h 226"/>
                <a:gd name="T50" fmla="*/ 159 w 229"/>
                <a:gd name="T51" fmla="*/ 63 h 226"/>
                <a:gd name="T52" fmla="*/ 134 w 229"/>
                <a:gd name="T53" fmla="*/ 1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226">
                  <a:moveTo>
                    <a:pt x="166" y="32"/>
                  </a:moveTo>
                  <a:cubicBezTo>
                    <a:pt x="157" y="14"/>
                    <a:pt x="143" y="0"/>
                    <a:pt x="120" y="0"/>
                  </a:cubicBezTo>
                  <a:cubicBezTo>
                    <a:pt x="62" y="0"/>
                    <a:pt x="0" y="73"/>
                    <a:pt x="0" y="146"/>
                  </a:cubicBezTo>
                  <a:cubicBezTo>
                    <a:pt x="0" y="193"/>
                    <a:pt x="28" y="226"/>
                    <a:pt x="66" y="226"/>
                  </a:cubicBezTo>
                  <a:cubicBezTo>
                    <a:pt x="76" y="226"/>
                    <a:pt x="101" y="224"/>
                    <a:pt x="131" y="189"/>
                  </a:cubicBezTo>
                  <a:cubicBezTo>
                    <a:pt x="135" y="209"/>
                    <a:pt x="153" y="226"/>
                    <a:pt x="177" y="226"/>
                  </a:cubicBezTo>
                  <a:cubicBezTo>
                    <a:pt x="194" y="226"/>
                    <a:pt x="206" y="214"/>
                    <a:pt x="214" y="198"/>
                  </a:cubicBezTo>
                  <a:cubicBezTo>
                    <a:pt x="222" y="181"/>
                    <a:pt x="229" y="150"/>
                    <a:pt x="229" y="149"/>
                  </a:cubicBezTo>
                  <a:cubicBezTo>
                    <a:pt x="229" y="144"/>
                    <a:pt x="224" y="144"/>
                    <a:pt x="223" y="144"/>
                  </a:cubicBezTo>
                  <a:cubicBezTo>
                    <a:pt x="218" y="144"/>
                    <a:pt x="217" y="146"/>
                    <a:pt x="216" y="153"/>
                  </a:cubicBezTo>
                  <a:cubicBezTo>
                    <a:pt x="207" y="186"/>
                    <a:pt x="198" y="215"/>
                    <a:pt x="178" y="215"/>
                  </a:cubicBezTo>
                  <a:cubicBezTo>
                    <a:pt x="164" y="215"/>
                    <a:pt x="163" y="202"/>
                    <a:pt x="163" y="192"/>
                  </a:cubicBezTo>
                  <a:cubicBezTo>
                    <a:pt x="163" y="181"/>
                    <a:pt x="164" y="177"/>
                    <a:pt x="169" y="155"/>
                  </a:cubicBezTo>
                  <a:cubicBezTo>
                    <a:pt x="175" y="134"/>
                    <a:pt x="176" y="129"/>
                    <a:pt x="180" y="110"/>
                  </a:cubicBezTo>
                  <a:lnTo>
                    <a:pt x="198" y="40"/>
                  </a:lnTo>
                  <a:cubicBezTo>
                    <a:pt x="202" y="26"/>
                    <a:pt x="202" y="25"/>
                    <a:pt x="202" y="23"/>
                  </a:cubicBezTo>
                  <a:cubicBezTo>
                    <a:pt x="202" y="15"/>
                    <a:pt x="196" y="10"/>
                    <a:pt x="187" y="10"/>
                  </a:cubicBezTo>
                  <a:cubicBezTo>
                    <a:pt x="175" y="10"/>
                    <a:pt x="168" y="21"/>
                    <a:pt x="166" y="32"/>
                  </a:cubicBezTo>
                  <a:close/>
                  <a:moveTo>
                    <a:pt x="134" y="161"/>
                  </a:moveTo>
                  <a:cubicBezTo>
                    <a:pt x="131" y="170"/>
                    <a:pt x="131" y="171"/>
                    <a:pt x="124" y="180"/>
                  </a:cubicBezTo>
                  <a:cubicBezTo>
                    <a:pt x="102" y="207"/>
                    <a:pt x="81" y="215"/>
                    <a:pt x="67" y="215"/>
                  </a:cubicBezTo>
                  <a:cubicBezTo>
                    <a:pt x="43" y="215"/>
                    <a:pt x="36" y="188"/>
                    <a:pt x="36" y="168"/>
                  </a:cubicBezTo>
                  <a:cubicBezTo>
                    <a:pt x="36" y="143"/>
                    <a:pt x="52" y="82"/>
                    <a:pt x="63" y="59"/>
                  </a:cubicBezTo>
                  <a:cubicBezTo>
                    <a:pt x="78" y="29"/>
                    <a:pt x="101" y="11"/>
                    <a:pt x="121" y="11"/>
                  </a:cubicBezTo>
                  <a:cubicBezTo>
                    <a:pt x="153" y="11"/>
                    <a:pt x="160" y="52"/>
                    <a:pt x="160" y="55"/>
                  </a:cubicBezTo>
                  <a:cubicBezTo>
                    <a:pt x="160" y="58"/>
                    <a:pt x="159" y="61"/>
                    <a:pt x="159" y="63"/>
                  </a:cubicBezTo>
                  <a:lnTo>
                    <a:pt x="134" y="16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146"/>
            <p:cNvSpPr>
              <a:spLocks noChangeArrowheads="1"/>
            </p:cNvSpPr>
            <p:nvPr>
              <p:custDataLst>
                <p:tags r:id="rId13"/>
              </p:custDataLst>
            </p:nvPr>
          </p:nvSpPr>
          <p:spPr bwMode="auto">
            <a:xfrm>
              <a:off x="3213100" y="2876550"/>
              <a:ext cx="17463" cy="2063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47"/>
            <p:cNvSpPr>
              <a:spLocks/>
            </p:cNvSpPr>
            <p:nvPr>
              <p:custDataLst>
                <p:tags r:id="rId14"/>
              </p:custDataLst>
            </p:nvPr>
          </p:nvSpPr>
          <p:spPr bwMode="auto">
            <a:xfrm>
              <a:off x="3287712" y="2851150"/>
              <a:ext cx="84138" cy="85725"/>
            </a:xfrm>
            <a:custGeom>
              <a:avLst/>
              <a:gdLst>
                <a:gd name="T0" fmla="*/ 152 w 248"/>
                <a:gd name="T1" fmla="*/ 70 h 226"/>
                <a:gd name="T2" fmla="*/ 201 w 248"/>
                <a:gd name="T3" fmla="*/ 11 h 226"/>
                <a:gd name="T4" fmla="*/ 226 w 248"/>
                <a:gd name="T5" fmla="*/ 17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5 w 248"/>
                <a:gd name="T17" fmla="*/ 0 h 226"/>
                <a:gd name="T18" fmla="*/ 15 w 248"/>
                <a:gd name="T19" fmla="*/ 77 h 226"/>
                <a:gd name="T20" fmla="*/ 21 w 248"/>
                <a:gd name="T21" fmla="*/ 82 h 226"/>
                <a:gd name="T22" fmla="*/ 28 w 248"/>
                <a:gd name="T23" fmla="*/ 76 h 226"/>
                <a:gd name="T24" fmla="*/ 94 w 248"/>
                <a:gd name="T25" fmla="*/ 11 h 226"/>
                <a:gd name="T26" fmla="*/ 121 w 248"/>
                <a:gd name="T27" fmla="*/ 44 h 226"/>
                <a:gd name="T28" fmla="*/ 94 w 248"/>
                <a:gd name="T29" fmla="*/ 163 h 226"/>
                <a:gd name="T30" fmla="*/ 47 w 248"/>
                <a:gd name="T31" fmla="*/ 215 h 226"/>
                <a:gd name="T32" fmla="*/ 22 w 248"/>
                <a:gd name="T33" fmla="*/ 208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6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7"/>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5" y="26"/>
                    <a:pt x="149" y="38"/>
                  </a:cubicBezTo>
                  <a:cubicBezTo>
                    <a:pt x="137" y="5"/>
                    <a:pt x="110" y="0"/>
                    <a:pt x="95" y="0"/>
                  </a:cubicBezTo>
                  <a:cubicBezTo>
                    <a:pt x="44" y="0"/>
                    <a:pt x="15" y="64"/>
                    <a:pt x="15" y="77"/>
                  </a:cubicBezTo>
                  <a:cubicBezTo>
                    <a:pt x="15" y="82"/>
                    <a:pt x="20" y="82"/>
                    <a:pt x="21" y="82"/>
                  </a:cubicBezTo>
                  <a:cubicBezTo>
                    <a:pt x="25" y="82"/>
                    <a:pt x="27" y="81"/>
                    <a:pt x="28" y="76"/>
                  </a:cubicBezTo>
                  <a:cubicBezTo>
                    <a:pt x="45" y="23"/>
                    <a:pt x="78" y="11"/>
                    <a:pt x="94" y="11"/>
                  </a:cubicBezTo>
                  <a:cubicBezTo>
                    <a:pt x="104" y="11"/>
                    <a:pt x="121" y="15"/>
                    <a:pt x="121" y="44"/>
                  </a:cubicBezTo>
                  <a:cubicBezTo>
                    <a:pt x="121" y="60"/>
                    <a:pt x="113" y="93"/>
                    <a:pt x="94" y="163"/>
                  </a:cubicBezTo>
                  <a:cubicBezTo>
                    <a:pt x="86" y="194"/>
                    <a:pt x="69" y="215"/>
                    <a:pt x="47" y="215"/>
                  </a:cubicBezTo>
                  <a:cubicBezTo>
                    <a:pt x="44" y="215"/>
                    <a:pt x="33" y="215"/>
                    <a:pt x="22" y="208"/>
                  </a:cubicBezTo>
                  <a:cubicBezTo>
                    <a:pt x="35" y="206"/>
                    <a:pt x="46" y="195"/>
                    <a:pt x="46" y="182"/>
                  </a:cubicBezTo>
                  <a:cubicBezTo>
                    <a:pt x="46" y="168"/>
                    <a:pt x="35" y="164"/>
                    <a:pt x="27" y="164"/>
                  </a:cubicBezTo>
                  <a:cubicBezTo>
                    <a:pt x="12" y="164"/>
                    <a:pt x="0" y="177"/>
                    <a:pt x="0" y="193"/>
                  </a:cubicBezTo>
                  <a:cubicBezTo>
                    <a:pt x="0" y="216"/>
                    <a:pt x="25" y="226"/>
                    <a:pt x="47" y="226"/>
                  </a:cubicBezTo>
                  <a:cubicBezTo>
                    <a:pt x="79" y="226"/>
                    <a:pt x="97" y="191"/>
                    <a:pt x="99" y="188"/>
                  </a:cubicBezTo>
                  <a:cubicBezTo>
                    <a:pt x="105" y="206"/>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4" y="215"/>
                    <a:pt x="126" y="199"/>
                    <a:pt x="126" y="182"/>
                  </a:cubicBezTo>
                  <a:cubicBezTo>
                    <a:pt x="126" y="171"/>
                    <a:pt x="129"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48"/>
            <p:cNvSpPr>
              <a:spLocks/>
            </p:cNvSpPr>
            <p:nvPr>
              <p:custDataLst>
                <p:tags r:id="rId15"/>
              </p:custDataLst>
            </p:nvPr>
          </p:nvSpPr>
          <p:spPr bwMode="auto">
            <a:xfrm>
              <a:off x="3386137" y="2903538"/>
              <a:ext cx="42863" cy="58738"/>
            </a:xfrm>
            <a:custGeom>
              <a:avLst/>
              <a:gdLst>
                <a:gd name="T0" fmla="*/ 52 w 125"/>
                <a:gd name="T1" fmla="*/ 75 h 154"/>
                <a:gd name="T2" fmla="*/ 99 w 125"/>
                <a:gd name="T3" fmla="*/ 10 h 154"/>
                <a:gd name="T4" fmla="*/ 93 w 125"/>
                <a:gd name="T5" fmla="*/ 23 h 154"/>
                <a:gd name="T6" fmla="*/ 109 w 125"/>
                <a:gd name="T7" fmla="*/ 39 h 154"/>
                <a:gd name="T8" fmla="*/ 125 w 125"/>
                <a:gd name="T9" fmla="*/ 23 h 154"/>
                <a:gd name="T10" fmla="*/ 97 w 125"/>
                <a:gd name="T11" fmla="*/ 0 h 154"/>
                <a:gd name="T12" fmla="*/ 50 w 125"/>
                <a:gd name="T13" fmla="*/ 38 h 154"/>
                <a:gd name="T14" fmla="*/ 50 w 125"/>
                <a:gd name="T15" fmla="*/ 38 h 154"/>
                <a:gd name="T16" fmla="*/ 50 w 125"/>
                <a:gd name="T17" fmla="*/ 0 h 154"/>
                <a:gd name="T18" fmla="*/ 0 w 125"/>
                <a:gd name="T19" fmla="*/ 4 h 154"/>
                <a:gd name="T20" fmla="*/ 0 w 125"/>
                <a:gd name="T21" fmla="*/ 17 h 154"/>
                <a:gd name="T22" fmla="*/ 26 w 125"/>
                <a:gd name="T23" fmla="*/ 36 h 154"/>
                <a:gd name="T24" fmla="*/ 26 w 125"/>
                <a:gd name="T25" fmla="*/ 127 h 154"/>
                <a:gd name="T26" fmla="*/ 0 w 125"/>
                <a:gd name="T27" fmla="*/ 142 h 154"/>
                <a:gd name="T28" fmla="*/ 0 w 125"/>
                <a:gd name="T29" fmla="*/ 154 h 154"/>
                <a:gd name="T30" fmla="*/ 40 w 125"/>
                <a:gd name="T31" fmla="*/ 153 h 154"/>
                <a:gd name="T32" fmla="*/ 85 w 125"/>
                <a:gd name="T33" fmla="*/ 154 h 154"/>
                <a:gd name="T34" fmla="*/ 85 w 125"/>
                <a:gd name="T35" fmla="*/ 142 h 154"/>
                <a:gd name="T36" fmla="*/ 78 w 125"/>
                <a:gd name="T37" fmla="*/ 142 h 154"/>
                <a:gd name="T38" fmla="*/ 52 w 125"/>
                <a:gd name="T39" fmla="*/ 126 h 154"/>
                <a:gd name="T40" fmla="*/ 52 w 125"/>
                <a:gd name="T41"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4">
                  <a:moveTo>
                    <a:pt x="52" y="75"/>
                  </a:moveTo>
                  <a:cubicBezTo>
                    <a:pt x="52" y="45"/>
                    <a:pt x="66" y="10"/>
                    <a:pt x="99" y="10"/>
                  </a:cubicBezTo>
                  <a:cubicBezTo>
                    <a:pt x="96" y="13"/>
                    <a:pt x="93" y="17"/>
                    <a:pt x="93" y="23"/>
                  </a:cubicBezTo>
                  <a:cubicBezTo>
                    <a:pt x="93" y="34"/>
                    <a:pt x="102" y="39"/>
                    <a:pt x="109" y="39"/>
                  </a:cubicBezTo>
                  <a:cubicBezTo>
                    <a:pt x="117" y="39"/>
                    <a:pt x="125" y="33"/>
                    <a:pt x="125" y="23"/>
                  </a:cubicBezTo>
                  <a:cubicBezTo>
                    <a:pt x="125" y="11"/>
                    <a:pt x="114" y="0"/>
                    <a:pt x="97" y="0"/>
                  </a:cubicBezTo>
                  <a:cubicBezTo>
                    <a:pt x="80" y="0"/>
                    <a:pt x="61" y="11"/>
                    <a:pt x="50" y="38"/>
                  </a:cubicBezTo>
                  <a:lnTo>
                    <a:pt x="50" y="38"/>
                  </a:lnTo>
                  <a:lnTo>
                    <a:pt x="50" y="0"/>
                  </a:lnTo>
                  <a:lnTo>
                    <a:pt x="0" y="4"/>
                  </a:lnTo>
                  <a:lnTo>
                    <a:pt x="0" y="17"/>
                  </a:lnTo>
                  <a:cubicBezTo>
                    <a:pt x="23" y="17"/>
                    <a:pt x="26" y="19"/>
                    <a:pt x="26" y="36"/>
                  </a:cubicBezTo>
                  <a:lnTo>
                    <a:pt x="26" y="127"/>
                  </a:lnTo>
                  <a:cubicBezTo>
                    <a:pt x="26" y="142"/>
                    <a:pt x="23" y="142"/>
                    <a:pt x="0" y="142"/>
                  </a:cubicBezTo>
                  <a:lnTo>
                    <a:pt x="0" y="154"/>
                  </a:lnTo>
                  <a:cubicBezTo>
                    <a:pt x="2" y="154"/>
                    <a:pt x="26" y="153"/>
                    <a:pt x="40" y="153"/>
                  </a:cubicBezTo>
                  <a:cubicBezTo>
                    <a:pt x="55" y="153"/>
                    <a:pt x="70" y="154"/>
                    <a:pt x="85" y="154"/>
                  </a:cubicBezTo>
                  <a:lnTo>
                    <a:pt x="85" y="142"/>
                  </a:lnTo>
                  <a:lnTo>
                    <a:pt x="78" y="142"/>
                  </a:lnTo>
                  <a:cubicBezTo>
                    <a:pt x="52" y="142"/>
                    <a:pt x="52" y="138"/>
                    <a:pt x="52" y="126"/>
                  </a:cubicBezTo>
                  <a:lnTo>
                    <a:pt x="5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49"/>
            <p:cNvSpPr>
              <a:spLocks/>
            </p:cNvSpPr>
            <p:nvPr>
              <p:custDataLst>
                <p:tags r:id="rId16"/>
              </p:custDataLst>
            </p:nvPr>
          </p:nvSpPr>
          <p:spPr bwMode="auto">
            <a:xfrm>
              <a:off x="3438525" y="2903538"/>
              <a:ext cx="100013" cy="58738"/>
            </a:xfrm>
            <a:custGeom>
              <a:avLst/>
              <a:gdLst>
                <a:gd name="T0" fmla="*/ 268 w 294"/>
                <a:gd name="T1" fmla="*/ 49 h 154"/>
                <a:gd name="T2" fmla="*/ 216 w 294"/>
                <a:gd name="T3" fmla="*/ 0 h 154"/>
                <a:gd name="T4" fmla="*/ 160 w 294"/>
                <a:gd name="T5" fmla="*/ 33 h 154"/>
                <a:gd name="T6" fmla="*/ 109 w 294"/>
                <a:gd name="T7" fmla="*/ 0 h 154"/>
                <a:gd name="T8" fmla="*/ 52 w 294"/>
                <a:gd name="T9" fmla="*/ 34 h 154"/>
                <a:gd name="T10" fmla="*/ 52 w 294"/>
                <a:gd name="T11" fmla="*/ 34 h 154"/>
                <a:gd name="T12" fmla="*/ 52 w 294"/>
                <a:gd name="T13" fmla="*/ 0 h 154"/>
                <a:gd name="T14" fmla="*/ 0 w 294"/>
                <a:gd name="T15" fmla="*/ 4 h 154"/>
                <a:gd name="T16" fmla="*/ 0 w 294"/>
                <a:gd name="T17" fmla="*/ 17 h 154"/>
                <a:gd name="T18" fmla="*/ 27 w 294"/>
                <a:gd name="T19" fmla="*/ 36 h 154"/>
                <a:gd name="T20" fmla="*/ 27 w 294"/>
                <a:gd name="T21" fmla="*/ 127 h 154"/>
                <a:gd name="T22" fmla="*/ 0 w 294"/>
                <a:gd name="T23" fmla="*/ 142 h 154"/>
                <a:gd name="T24" fmla="*/ 0 w 294"/>
                <a:gd name="T25" fmla="*/ 154 h 154"/>
                <a:gd name="T26" fmla="*/ 40 w 294"/>
                <a:gd name="T27" fmla="*/ 153 h 154"/>
                <a:gd name="T28" fmla="*/ 80 w 294"/>
                <a:gd name="T29" fmla="*/ 154 h 154"/>
                <a:gd name="T30" fmla="*/ 80 w 294"/>
                <a:gd name="T31" fmla="*/ 142 h 154"/>
                <a:gd name="T32" fmla="*/ 54 w 294"/>
                <a:gd name="T33" fmla="*/ 127 h 154"/>
                <a:gd name="T34" fmla="*/ 54 w 294"/>
                <a:gd name="T35" fmla="*/ 64 h 154"/>
                <a:gd name="T36" fmla="*/ 106 w 294"/>
                <a:gd name="T37" fmla="*/ 10 h 154"/>
                <a:gd name="T38" fmla="*/ 134 w 294"/>
                <a:gd name="T39" fmla="*/ 47 h 154"/>
                <a:gd name="T40" fmla="*/ 134 w 294"/>
                <a:gd name="T41" fmla="*/ 127 h 154"/>
                <a:gd name="T42" fmla="*/ 107 w 294"/>
                <a:gd name="T43" fmla="*/ 142 h 154"/>
                <a:gd name="T44" fmla="*/ 107 w 294"/>
                <a:gd name="T45" fmla="*/ 154 h 154"/>
                <a:gd name="T46" fmla="*/ 147 w 294"/>
                <a:gd name="T47" fmla="*/ 153 h 154"/>
                <a:gd name="T48" fmla="*/ 187 w 294"/>
                <a:gd name="T49" fmla="*/ 154 h 154"/>
                <a:gd name="T50" fmla="*/ 187 w 294"/>
                <a:gd name="T51" fmla="*/ 142 h 154"/>
                <a:gd name="T52" fmla="*/ 161 w 294"/>
                <a:gd name="T53" fmla="*/ 127 h 154"/>
                <a:gd name="T54" fmla="*/ 161 w 294"/>
                <a:gd name="T55" fmla="*/ 64 h 154"/>
                <a:gd name="T56" fmla="*/ 213 w 294"/>
                <a:gd name="T57" fmla="*/ 10 h 154"/>
                <a:gd name="T58" fmla="*/ 241 w 294"/>
                <a:gd name="T59" fmla="*/ 47 h 154"/>
                <a:gd name="T60" fmla="*/ 241 w 294"/>
                <a:gd name="T61" fmla="*/ 127 h 154"/>
                <a:gd name="T62" fmla="*/ 214 w 294"/>
                <a:gd name="T63" fmla="*/ 142 h 154"/>
                <a:gd name="T64" fmla="*/ 214 w 294"/>
                <a:gd name="T65" fmla="*/ 154 h 154"/>
                <a:gd name="T66" fmla="*/ 254 w 294"/>
                <a:gd name="T67" fmla="*/ 153 h 154"/>
                <a:gd name="T68" fmla="*/ 294 w 294"/>
                <a:gd name="T69" fmla="*/ 154 h 154"/>
                <a:gd name="T70" fmla="*/ 294 w 294"/>
                <a:gd name="T71" fmla="*/ 142 h 154"/>
                <a:gd name="T72" fmla="*/ 268 w 294"/>
                <a:gd name="T73" fmla="*/ 127 h 154"/>
                <a:gd name="T74" fmla="*/ 268 w 294"/>
                <a:gd name="T75"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154">
                  <a:moveTo>
                    <a:pt x="268" y="49"/>
                  </a:moveTo>
                  <a:cubicBezTo>
                    <a:pt x="268" y="18"/>
                    <a:pt x="253" y="0"/>
                    <a:pt x="216" y="0"/>
                  </a:cubicBezTo>
                  <a:cubicBezTo>
                    <a:pt x="188" y="0"/>
                    <a:pt x="169" y="15"/>
                    <a:pt x="160" y="33"/>
                  </a:cubicBezTo>
                  <a:cubicBezTo>
                    <a:pt x="153" y="8"/>
                    <a:pt x="134" y="0"/>
                    <a:pt x="109" y="0"/>
                  </a:cubicBezTo>
                  <a:cubicBezTo>
                    <a:pt x="80" y="0"/>
                    <a:pt x="62" y="16"/>
                    <a:pt x="52" y="34"/>
                  </a:cubicBezTo>
                  <a:lnTo>
                    <a:pt x="52" y="34"/>
                  </a:lnTo>
                  <a:lnTo>
                    <a:pt x="52" y="0"/>
                  </a:lnTo>
                  <a:lnTo>
                    <a:pt x="0" y="4"/>
                  </a:lnTo>
                  <a:lnTo>
                    <a:pt x="0" y="17"/>
                  </a:lnTo>
                  <a:cubicBezTo>
                    <a:pt x="24" y="17"/>
                    <a:pt x="27" y="19"/>
                    <a:pt x="27" y="36"/>
                  </a:cubicBezTo>
                  <a:lnTo>
                    <a:pt x="27" y="127"/>
                  </a:lnTo>
                  <a:cubicBezTo>
                    <a:pt x="27" y="142"/>
                    <a:pt x="23" y="142"/>
                    <a:pt x="0" y="142"/>
                  </a:cubicBezTo>
                  <a:lnTo>
                    <a:pt x="0" y="154"/>
                  </a:lnTo>
                  <a:cubicBezTo>
                    <a:pt x="1" y="154"/>
                    <a:pt x="25" y="153"/>
                    <a:pt x="40" y="153"/>
                  </a:cubicBezTo>
                  <a:cubicBezTo>
                    <a:pt x="53" y="153"/>
                    <a:pt x="77" y="154"/>
                    <a:pt x="80" y="154"/>
                  </a:cubicBezTo>
                  <a:lnTo>
                    <a:pt x="80" y="142"/>
                  </a:lnTo>
                  <a:cubicBezTo>
                    <a:pt x="58" y="142"/>
                    <a:pt x="54" y="142"/>
                    <a:pt x="54" y="127"/>
                  </a:cubicBezTo>
                  <a:lnTo>
                    <a:pt x="54" y="64"/>
                  </a:lnTo>
                  <a:cubicBezTo>
                    <a:pt x="54" y="27"/>
                    <a:pt x="83" y="10"/>
                    <a:pt x="106" y="10"/>
                  </a:cubicBezTo>
                  <a:cubicBezTo>
                    <a:pt x="130" y="10"/>
                    <a:pt x="134" y="29"/>
                    <a:pt x="134" y="47"/>
                  </a:cubicBezTo>
                  <a:lnTo>
                    <a:pt x="134" y="127"/>
                  </a:lnTo>
                  <a:cubicBezTo>
                    <a:pt x="134" y="142"/>
                    <a:pt x="130" y="142"/>
                    <a:pt x="107" y="142"/>
                  </a:cubicBezTo>
                  <a:lnTo>
                    <a:pt x="107" y="154"/>
                  </a:lnTo>
                  <a:cubicBezTo>
                    <a:pt x="108" y="154"/>
                    <a:pt x="132" y="153"/>
                    <a:pt x="147" y="153"/>
                  </a:cubicBezTo>
                  <a:cubicBezTo>
                    <a:pt x="160" y="153"/>
                    <a:pt x="184" y="154"/>
                    <a:pt x="187" y="154"/>
                  </a:cubicBezTo>
                  <a:lnTo>
                    <a:pt x="187" y="142"/>
                  </a:lnTo>
                  <a:cubicBezTo>
                    <a:pt x="165" y="142"/>
                    <a:pt x="161" y="142"/>
                    <a:pt x="161" y="127"/>
                  </a:cubicBezTo>
                  <a:lnTo>
                    <a:pt x="161" y="64"/>
                  </a:lnTo>
                  <a:cubicBezTo>
                    <a:pt x="161" y="27"/>
                    <a:pt x="190" y="10"/>
                    <a:pt x="213" y="10"/>
                  </a:cubicBezTo>
                  <a:cubicBezTo>
                    <a:pt x="237" y="10"/>
                    <a:pt x="241" y="29"/>
                    <a:pt x="241" y="47"/>
                  </a:cubicBezTo>
                  <a:lnTo>
                    <a:pt x="241" y="127"/>
                  </a:lnTo>
                  <a:cubicBezTo>
                    <a:pt x="241" y="142"/>
                    <a:pt x="237" y="142"/>
                    <a:pt x="214" y="142"/>
                  </a:cubicBezTo>
                  <a:lnTo>
                    <a:pt x="214" y="154"/>
                  </a:lnTo>
                  <a:cubicBezTo>
                    <a:pt x="215" y="154"/>
                    <a:pt x="240" y="153"/>
                    <a:pt x="254" y="153"/>
                  </a:cubicBezTo>
                  <a:cubicBezTo>
                    <a:pt x="267" y="153"/>
                    <a:pt x="291" y="154"/>
                    <a:pt x="294" y="154"/>
                  </a:cubicBezTo>
                  <a:lnTo>
                    <a:pt x="294" y="142"/>
                  </a:lnTo>
                  <a:cubicBezTo>
                    <a:pt x="272" y="142"/>
                    <a:pt x="268" y="142"/>
                    <a:pt x="268" y="127"/>
                  </a:cubicBezTo>
                  <a:lnTo>
                    <a:pt x="268" y="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50"/>
            <p:cNvSpPr>
              <a:spLocks/>
            </p:cNvSpPr>
            <p:nvPr>
              <p:custDataLst>
                <p:tags r:id="rId17"/>
              </p:custDataLst>
            </p:nvPr>
          </p:nvSpPr>
          <p:spPr bwMode="auto">
            <a:xfrm>
              <a:off x="3549650" y="2903538"/>
              <a:ext cx="42863" cy="60325"/>
            </a:xfrm>
            <a:custGeom>
              <a:avLst/>
              <a:gdLst>
                <a:gd name="T0" fmla="*/ 116 w 126"/>
                <a:gd name="T1" fmla="*/ 9 h 159"/>
                <a:gd name="T2" fmla="*/ 111 w 126"/>
                <a:gd name="T3" fmla="*/ 0 h 159"/>
                <a:gd name="T4" fmla="*/ 104 w 126"/>
                <a:gd name="T5" fmla="*/ 4 h 159"/>
                <a:gd name="T6" fmla="*/ 98 w 126"/>
                <a:gd name="T7" fmla="*/ 9 h 159"/>
                <a:gd name="T8" fmla="*/ 61 w 126"/>
                <a:gd name="T9" fmla="*/ 0 h 159"/>
                <a:gd name="T10" fmla="*/ 0 w 126"/>
                <a:gd name="T11" fmla="*/ 43 h 159"/>
                <a:gd name="T12" fmla="*/ 13 w 126"/>
                <a:gd name="T13" fmla="*/ 71 h 159"/>
                <a:gd name="T14" fmla="*/ 61 w 126"/>
                <a:gd name="T15" fmla="*/ 88 h 159"/>
                <a:gd name="T16" fmla="*/ 107 w 126"/>
                <a:gd name="T17" fmla="*/ 119 h 159"/>
                <a:gd name="T18" fmla="*/ 64 w 126"/>
                <a:gd name="T19" fmla="*/ 149 h 159"/>
                <a:gd name="T20" fmla="*/ 12 w 126"/>
                <a:gd name="T21" fmla="*/ 103 h 159"/>
                <a:gd name="T22" fmla="*/ 5 w 126"/>
                <a:gd name="T23" fmla="*/ 97 h 159"/>
                <a:gd name="T24" fmla="*/ 0 w 126"/>
                <a:gd name="T25" fmla="*/ 107 h 159"/>
                <a:gd name="T26" fmla="*/ 0 w 126"/>
                <a:gd name="T27" fmla="*/ 150 h 159"/>
                <a:gd name="T28" fmla="*/ 4 w 126"/>
                <a:gd name="T29" fmla="*/ 159 h 159"/>
                <a:gd name="T30" fmla="*/ 21 w 126"/>
                <a:gd name="T31" fmla="*/ 144 h 159"/>
                <a:gd name="T32" fmla="*/ 64 w 126"/>
                <a:gd name="T33" fmla="*/ 159 h 159"/>
                <a:gd name="T34" fmla="*/ 126 w 126"/>
                <a:gd name="T35" fmla="*/ 110 h 159"/>
                <a:gd name="T36" fmla="*/ 111 w 126"/>
                <a:gd name="T37" fmla="*/ 77 h 159"/>
                <a:gd name="T38" fmla="*/ 69 w 126"/>
                <a:gd name="T39" fmla="*/ 60 h 159"/>
                <a:gd name="T40" fmla="*/ 19 w 126"/>
                <a:gd name="T41" fmla="*/ 33 h 159"/>
                <a:gd name="T42" fmla="*/ 61 w 126"/>
                <a:gd name="T43" fmla="*/ 8 h 159"/>
                <a:gd name="T44" fmla="*/ 104 w 126"/>
                <a:gd name="T45" fmla="*/ 46 h 159"/>
                <a:gd name="T46" fmla="*/ 110 w 126"/>
                <a:gd name="T47" fmla="*/ 50 h 159"/>
                <a:gd name="T48" fmla="*/ 116 w 126"/>
                <a:gd name="T49" fmla="*/ 41 h 159"/>
                <a:gd name="T50" fmla="*/ 116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6" y="9"/>
                  </a:moveTo>
                  <a:cubicBezTo>
                    <a:pt x="116" y="3"/>
                    <a:pt x="116" y="0"/>
                    <a:pt x="111" y="0"/>
                  </a:cubicBezTo>
                  <a:cubicBezTo>
                    <a:pt x="109" y="0"/>
                    <a:pt x="109" y="0"/>
                    <a:pt x="104" y="4"/>
                  </a:cubicBezTo>
                  <a:cubicBezTo>
                    <a:pt x="103" y="4"/>
                    <a:pt x="100" y="7"/>
                    <a:pt x="98" y="9"/>
                  </a:cubicBezTo>
                  <a:cubicBezTo>
                    <a:pt x="87" y="2"/>
                    <a:pt x="74" y="0"/>
                    <a:pt x="61" y="0"/>
                  </a:cubicBezTo>
                  <a:cubicBezTo>
                    <a:pt x="11" y="0"/>
                    <a:pt x="0" y="26"/>
                    <a:pt x="0" y="43"/>
                  </a:cubicBezTo>
                  <a:cubicBezTo>
                    <a:pt x="0" y="54"/>
                    <a:pt x="4" y="64"/>
                    <a:pt x="13" y="71"/>
                  </a:cubicBezTo>
                  <a:cubicBezTo>
                    <a:pt x="26" y="82"/>
                    <a:pt x="39" y="84"/>
                    <a:pt x="61" y="88"/>
                  </a:cubicBezTo>
                  <a:cubicBezTo>
                    <a:pt x="78" y="91"/>
                    <a:pt x="107" y="96"/>
                    <a:pt x="107" y="119"/>
                  </a:cubicBezTo>
                  <a:cubicBezTo>
                    <a:pt x="107" y="133"/>
                    <a:pt x="97" y="149"/>
                    <a:pt x="64" y="149"/>
                  </a:cubicBezTo>
                  <a:cubicBezTo>
                    <a:pt x="30" y="149"/>
                    <a:pt x="18" y="127"/>
                    <a:pt x="12" y="103"/>
                  </a:cubicBezTo>
                  <a:cubicBezTo>
                    <a:pt x="11" y="99"/>
                    <a:pt x="10" y="97"/>
                    <a:pt x="5" y="97"/>
                  </a:cubicBezTo>
                  <a:cubicBezTo>
                    <a:pt x="0" y="97"/>
                    <a:pt x="0" y="100"/>
                    <a:pt x="0" y="107"/>
                  </a:cubicBezTo>
                  <a:lnTo>
                    <a:pt x="0" y="150"/>
                  </a:lnTo>
                  <a:cubicBezTo>
                    <a:pt x="0" y="156"/>
                    <a:pt x="0" y="159"/>
                    <a:pt x="4" y="159"/>
                  </a:cubicBezTo>
                  <a:cubicBezTo>
                    <a:pt x="8" y="159"/>
                    <a:pt x="14" y="151"/>
                    <a:pt x="21" y="144"/>
                  </a:cubicBezTo>
                  <a:cubicBezTo>
                    <a:pt x="37" y="158"/>
                    <a:pt x="55" y="159"/>
                    <a:pt x="64" y="159"/>
                  </a:cubicBezTo>
                  <a:cubicBezTo>
                    <a:pt x="109" y="159"/>
                    <a:pt x="126" y="134"/>
                    <a:pt x="126" y="110"/>
                  </a:cubicBezTo>
                  <a:cubicBezTo>
                    <a:pt x="126" y="96"/>
                    <a:pt x="120" y="86"/>
                    <a:pt x="111" y="77"/>
                  </a:cubicBezTo>
                  <a:cubicBezTo>
                    <a:pt x="98" y="65"/>
                    <a:pt x="82" y="63"/>
                    <a:pt x="69" y="60"/>
                  </a:cubicBezTo>
                  <a:cubicBezTo>
                    <a:pt x="41" y="56"/>
                    <a:pt x="19" y="51"/>
                    <a:pt x="19" y="33"/>
                  </a:cubicBezTo>
                  <a:cubicBezTo>
                    <a:pt x="19" y="22"/>
                    <a:pt x="28" y="8"/>
                    <a:pt x="61" y="8"/>
                  </a:cubicBezTo>
                  <a:cubicBezTo>
                    <a:pt x="102" y="8"/>
                    <a:pt x="103" y="36"/>
                    <a:pt x="104" y="46"/>
                  </a:cubicBezTo>
                  <a:cubicBezTo>
                    <a:pt x="104" y="50"/>
                    <a:pt x="109" y="50"/>
                    <a:pt x="110" y="50"/>
                  </a:cubicBezTo>
                  <a:cubicBezTo>
                    <a:pt x="116" y="50"/>
                    <a:pt x="116" y="48"/>
                    <a:pt x="116" y="41"/>
                  </a:cubicBezTo>
                  <a:lnTo>
                    <a:pt x="116"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51"/>
            <p:cNvSpPr>
              <a:spLocks noEditPoints="1"/>
            </p:cNvSpPr>
            <p:nvPr>
              <p:custDataLst>
                <p:tags r:id="rId18"/>
              </p:custDataLst>
            </p:nvPr>
          </p:nvSpPr>
          <p:spPr bwMode="auto">
            <a:xfrm>
              <a:off x="3662362" y="2865438"/>
              <a:ext cx="112713" cy="44450"/>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52"/>
            <p:cNvSpPr>
              <a:spLocks noEditPoints="1"/>
            </p:cNvSpPr>
            <p:nvPr>
              <p:custDataLst>
                <p:tags r:id="rId19"/>
              </p:custDataLst>
            </p:nvPr>
          </p:nvSpPr>
          <p:spPr bwMode="auto">
            <a:xfrm>
              <a:off x="3838575" y="2851150"/>
              <a:ext cx="77788" cy="85725"/>
            </a:xfrm>
            <a:custGeom>
              <a:avLst/>
              <a:gdLst>
                <a:gd name="T0" fmla="*/ 166 w 228"/>
                <a:gd name="T1" fmla="*/ 32 h 226"/>
                <a:gd name="T2" fmla="*/ 120 w 228"/>
                <a:gd name="T3" fmla="*/ 0 h 226"/>
                <a:gd name="T4" fmla="*/ 0 w 228"/>
                <a:gd name="T5" fmla="*/ 146 h 226"/>
                <a:gd name="T6" fmla="*/ 66 w 228"/>
                <a:gd name="T7" fmla="*/ 226 h 226"/>
                <a:gd name="T8" fmla="*/ 131 w 228"/>
                <a:gd name="T9" fmla="*/ 189 h 226"/>
                <a:gd name="T10" fmla="*/ 176 w 228"/>
                <a:gd name="T11" fmla="*/ 226 h 226"/>
                <a:gd name="T12" fmla="*/ 213 w 228"/>
                <a:gd name="T13" fmla="*/ 198 h 226"/>
                <a:gd name="T14" fmla="*/ 228 w 228"/>
                <a:gd name="T15" fmla="*/ 149 h 226"/>
                <a:gd name="T16" fmla="*/ 222 w 228"/>
                <a:gd name="T17" fmla="*/ 144 h 226"/>
                <a:gd name="T18" fmla="*/ 215 w 228"/>
                <a:gd name="T19" fmla="*/ 153 h 226"/>
                <a:gd name="T20" fmla="*/ 177 w 228"/>
                <a:gd name="T21" fmla="*/ 215 h 226"/>
                <a:gd name="T22" fmla="*/ 162 w 228"/>
                <a:gd name="T23" fmla="*/ 192 h 226"/>
                <a:gd name="T24" fmla="*/ 169 w 228"/>
                <a:gd name="T25" fmla="*/ 155 h 226"/>
                <a:gd name="T26" fmla="*/ 180 w 228"/>
                <a:gd name="T27" fmla="*/ 110 h 226"/>
                <a:gd name="T28" fmla="*/ 198 w 228"/>
                <a:gd name="T29" fmla="*/ 40 h 226"/>
                <a:gd name="T30" fmla="*/ 201 w 228"/>
                <a:gd name="T31" fmla="*/ 23 h 226"/>
                <a:gd name="T32" fmla="*/ 187 w 228"/>
                <a:gd name="T33" fmla="*/ 10 h 226"/>
                <a:gd name="T34" fmla="*/ 166 w 228"/>
                <a:gd name="T35" fmla="*/ 32 h 226"/>
                <a:gd name="T36" fmla="*/ 133 w 228"/>
                <a:gd name="T37" fmla="*/ 161 h 226"/>
                <a:gd name="T38" fmla="*/ 123 w 228"/>
                <a:gd name="T39" fmla="*/ 180 h 226"/>
                <a:gd name="T40" fmla="*/ 67 w 228"/>
                <a:gd name="T41" fmla="*/ 215 h 226"/>
                <a:gd name="T42" fmla="*/ 35 w 228"/>
                <a:gd name="T43" fmla="*/ 168 h 226"/>
                <a:gd name="T44" fmla="*/ 62 w 228"/>
                <a:gd name="T45" fmla="*/ 59 h 226"/>
                <a:gd name="T46" fmla="*/ 120 w 228"/>
                <a:gd name="T47" fmla="*/ 11 h 226"/>
                <a:gd name="T48" fmla="*/ 160 w 228"/>
                <a:gd name="T49" fmla="*/ 55 h 226"/>
                <a:gd name="T50" fmla="*/ 158 w 228"/>
                <a:gd name="T51" fmla="*/ 63 h 226"/>
                <a:gd name="T52" fmla="*/ 133 w 228"/>
                <a:gd name="T53" fmla="*/ 1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226">
                  <a:moveTo>
                    <a:pt x="166" y="32"/>
                  </a:moveTo>
                  <a:cubicBezTo>
                    <a:pt x="157" y="14"/>
                    <a:pt x="142" y="0"/>
                    <a:pt x="120" y="0"/>
                  </a:cubicBezTo>
                  <a:cubicBezTo>
                    <a:pt x="61" y="0"/>
                    <a:pt x="0" y="73"/>
                    <a:pt x="0" y="146"/>
                  </a:cubicBezTo>
                  <a:cubicBezTo>
                    <a:pt x="0" y="193"/>
                    <a:pt x="27" y="226"/>
                    <a:pt x="66" y="226"/>
                  </a:cubicBezTo>
                  <a:cubicBezTo>
                    <a:pt x="76" y="226"/>
                    <a:pt x="101" y="224"/>
                    <a:pt x="131" y="189"/>
                  </a:cubicBezTo>
                  <a:cubicBezTo>
                    <a:pt x="135" y="209"/>
                    <a:pt x="152" y="226"/>
                    <a:pt x="176" y="226"/>
                  </a:cubicBezTo>
                  <a:cubicBezTo>
                    <a:pt x="194" y="226"/>
                    <a:pt x="205" y="214"/>
                    <a:pt x="213" y="198"/>
                  </a:cubicBezTo>
                  <a:cubicBezTo>
                    <a:pt x="221" y="181"/>
                    <a:pt x="228" y="150"/>
                    <a:pt x="228" y="149"/>
                  </a:cubicBezTo>
                  <a:cubicBezTo>
                    <a:pt x="228" y="144"/>
                    <a:pt x="223" y="144"/>
                    <a:pt x="222" y="144"/>
                  </a:cubicBezTo>
                  <a:cubicBezTo>
                    <a:pt x="217" y="144"/>
                    <a:pt x="216" y="146"/>
                    <a:pt x="215" y="153"/>
                  </a:cubicBezTo>
                  <a:cubicBezTo>
                    <a:pt x="207" y="186"/>
                    <a:pt x="198" y="215"/>
                    <a:pt x="177" y="215"/>
                  </a:cubicBezTo>
                  <a:cubicBezTo>
                    <a:pt x="164" y="215"/>
                    <a:pt x="162" y="202"/>
                    <a:pt x="162" y="192"/>
                  </a:cubicBezTo>
                  <a:cubicBezTo>
                    <a:pt x="162" y="181"/>
                    <a:pt x="163" y="177"/>
                    <a:pt x="169" y="155"/>
                  </a:cubicBezTo>
                  <a:cubicBezTo>
                    <a:pt x="174" y="134"/>
                    <a:pt x="175" y="129"/>
                    <a:pt x="180" y="110"/>
                  </a:cubicBezTo>
                  <a:lnTo>
                    <a:pt x="198" y="40"/>
                  </a:lnTo>
                  <a:cubicBezTo>
                    <a:pt x="201" y="26"/>
                    <a:pt x="201" y="25"/>
                    <a:pt x="201" y="23"/>
                  </a:cubicBezTo>
                  <a:cubicBezTo>
                    <a:pt x="201" y="15"/>
                    <a:pt x="195" y="10"/>
                    <a:pt x="187" y="10"/>
                  </a:cubicBezTo>
                  <a:cubicBezTo>
                    <a:pt x="175" y="10"/>
                    <a:pt x="167" y="21"/>
                    <a:pt x="166" y="32"/>
                  </a:cubicBezTo>
                  <a:close/>
                  <a:moveTo>
                    <a:pt x="133" y="161"/>
                  </a:moveTo>
                  <a:cubicBezTo>
                    <a:pt x="131" y="170"/>
                    <a:pt x="131" y="171"/>
                    <a:pt x="123" y="180"/>
                  </a:cubicBezTo>
                  <a:cubicBezTo>
                    <a:pt x="101" y="207"/>
                    <a:pt x="81" y="215"/>
                    <a:pt x="67" y="215"/>
                  </a:cubicBezTo>
                  <a:cubicBezTo>
                    <a:pt x="42" y="215"/>
                    <a:pt x="35" y="188"/>
                    <a:pt x="35" y="168"/>
                  </a:cubicBezTo>
                  <a:cubicBezTo>
                    <a:pt x="35" y="143"/>
                    <a:pt x="51" y="82"/>
                    <a:pt x="62" y="59"/>
                  </a:cubicBezTo>
                  <a:cubicBezTo>
                    <a:pt x="78" y="29"/>
                    <a:pt x="100" y="11"/>
                    <a:pt x="120" y="11"/>
                  </a:cubicBezTo>
                  <a:cubicBezTo>
                    <a:pt x="153" y="11"/>
                    <a:pt x="160" y="52"/>
                    <a:pt x="160" y="55"/>
                  </a:cubicBezTo>
                  <a:cubicBezTo>
                    <a:pt x="160" y="58"/>
                    <a:pt x="159" y="61"/>
                    <a:pt x="158" y="63"/>
                  </a:cubicBezTo>
                  <a:lnTo>
                    <a:pt x="133" y="16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153"/>
            <p:cNvSpPr>
              <a:spLocks noChangeArrowheads="1"/>
            </p:cNvSpPr>
            <p:nvPr>
              <p:custDataLst>
                <p:tags r:id="rId20"/>
              </p:custDataLst>
            </p:nvPr>
          </p:nvSpPr>
          <p:spPr bwMode="auto">
            <a:xfrm>
              <a:off x="3973512" y="2876550"/>
              <a:ext cx="19050" cy="2063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54"/>
            <p:cNvSpPr>
              <a:spLocks/>
            </p:cNvSpPr>
            <p:nvPr>
              <p:custDataLst>
                <p:tags r:id="rId21"/>
              </p:custDataLst>
            </p:nvPr>
          </p:nvSpPr>
          <p:spPr bwMode="auto">
            <a:xfrm>
              <a:off x="4162425" y="2540000"/>
              <a:ext cx="63500" cy="117475"/>
            </a:xfrm>
            <a:custGeom>
              <a:avLst/>
              <a:gdLst>
                <a:gd name="T0" fmla="*/ 18 w 186"/>
                <a:gd name="T1" fmla="*/ 0 h 309"/>
                <a:gd name="T2" fmla="*/ 0 w 186"/>
                <a:gd name="T3" fmla="*/ 18 h 309"/>
                <a:gd name="T4" fmla="*/ 0 w 186"/>
                <a:gd name="T5" fmla="*/ 291 h 309"/>
                <a:gd name="T6" fmla="*/ 10 w 186"/>
                <a:gd name="T7" fmla="*/ 309 h 309"/>
                <a:gd name="T8" fmla="*/ 20 w 186"/>
                <a:gd name="T9" fmla="*/ 291 h 309"/>
                <a:gd name="T10" fmla="*/ 20 w 186"/>
                <a:gd name="T11" fmla="*/ 20 h 309"/>
                <a:gd name="T12" fmla="*/ 169 w 186"/>
                <a:gd name="T13" fmla="*/ 20 h 309"/>
                <a:gd name="T14" fmla="*/ 186 w 186"/>
                <a:gd name="T15" fmla="*/ 10 h 309"/>
                <a:gd name="T16" fmla="*/ 169 w 186"/>
                <a:gd name="T17" fmla="*/ 0 h 309"/>
                <a:gd name="T18" fmla="*/ 18 w 186"/>
                <a:gd name="T19"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309">
                  <a:moveTo>
                    <a:pt x="18" y="0"/>
                  </a:moveTo>
                  <a:cubicBezTo>
                    <a:pt x="2" y="0"/>
                    <a:pt x="0" y="1"/>
                    <a:pt x="0" y="18"/>
                  </a:cubicBezTo>
                  <a:lnTo>
                    <a:pt x="0" y="291"/>
                  </a:lnTo>
                  <a:cubicBezTo>
                    <a:pt x="0" y="300"/>
                    <a:pt x="0" y="309"/>
                    <a:pt x="10" y="309"/>
                  </a:cubicBezTo>
                  <a:cubicBezTo>
                    <a:pt x="20" y="309"/>
                    <a:pt x="20" y="300"/>
                    <a:pt x="20" y="291"/>
                  </a:cubicBezTo>
                  <a:lnTo>
                    <a:pt x="20" y="20"/>
                  </a:lnTo>
                  <a:lnTo>
                    <a:pt x="169" y="20"/>
                  </a:lnTo>
                  <a:cubicBezTo>
                    <a:pt x="177" y="20"/>
                    <a:pt x="186" y="20"/>
                    <a:pt x="186" y="10"/>
                  </a:cubicBezTo>
                  <a:cubicBezTo>
                    <a:pt x="186" y="0"/>
                    <a:pt x="177" y="0"/>
                    <a:pt x="169" y="0"/>
                  </a:cubicBezTo>
                  <a:lnTo>
                    <a:pt x="1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55"/>
            <p:cNvSpPr>
              <a:spLocks/>
            </p:cNvSpPr>
            <p:nvPr>
              <p:custDataLst>
                <p:tags r:id="rId22"/>
              </p:custDataLst>
            </p:nvPr>
          </p:nvSpPr>
          <p:spPr bwMode="auto">
            <a:xfrm>
              <a:off x="4162425" y="2649538"/>
              <a:ext cx="7938" cy="120650"/>
            </a:xfrm>
            <a:custGeom>
              <a:avLst/>
              <a:gdLst>
                <a:gd name="T0" fmla="*/ 0 w 20"/>
                <a:gd name="T1" fmla="*/ 301 h 319"/>
                <a:gd name="T2" fmla="*/ 10 w 20"/>
                <a:gd name="T3" fmla="*/ 319 h 319"/>
                <a:gd name="T4" fmla="*/ 20 w 20"/>
                <a:gd name="T5" fmla="*/ 301 h 319"/>
                <a:gd name="T6" fmla="*/ 20 w 20"/>
                <a:gd name="T7" fmla="*/ 17 h 319"/>
                <a:gd name="T8" fmla="*/ 10 w 20"/>
                <a:gd name="T9" fmla="*/ 0 h 319"/>
                <a:gd name="T10" fmla="*/ 0 w 20"/>
                <a:gd name="T11" fmla="*/ 17 h 319"/>
                <a:gd name="T12" fmla="*/ 0 w 20"/>
                <a:gd name="T13" fmla="*/ 301 h 319"/>
              </a:gdLst>
              <a:ahLst/>
              <a:cxnLst>
                <a:cxn ang="0">
                  <a:pos x="T0" y="T1"/>
                </a:cxn>
                <a:cxn ang="0">
                  <a:pos x="T2" y="T3"/>
                </a:cxn>
                <a:cxn ang="0">
                  <a:pos x="T4" y="T5"/>
                </a:cxn>
                <a:cxn ang="0">
                  <a:pos x="T6" y="T7"/>
                </a:cxn>
                <a:cxn ang="0">
                  <a:pos x="T8" y="T9"/>
                </a:cxn>
                <a:cxn ang="0">
                  <a:pos x="T10" y="T11"/>
                </a:cxn>
                <a:cxn ang="0">
                  <a:pos x="T12" y="T13"/>
                </a:cxn>
              </a:cxnLst>
              <a:rect l="0" t="0" r="r" b="b"/>
              <a:pathLst>
                <a:path w="20" h="319">
                  <a:moveTo>
                    <a:pt x="0" y="301"/>
                  </a:moveTo>
                  <a:cubicBezTo>
                    <a:pt x="0" y="310"/>
                    <a:pt x="0" y="319"/>
                    <a:pt x="10" y="319"/>
                  </a:cubicBezTo>
                  <a:cubicBezTo>
                    <a:pt x="20" y="319"/>
                    <a:pt x="20" y="310"/>
                    <a:pt x="20" y="301"/>
                  </a:cubicBezTo>
                  <a:lnTo>
                    <a:pt x="20" y="17"/>
                  </a:lnTo>
                  <a:cubicBezTo>
                    <a:pt x="20" y="9"/>
                    <a:pt x="20" y="0"/>
                    <a:pt x="10" y="0"/>
                  </a:cubicBezTo>
                  <a:cubicBezTo>
                    <a:pt x="0" y="0"/>
                    <a:pt x="0" y="9"/>
                    <a:pt x="0" y="17"/>
                  </a:cubicBezTo>
                  <a:lnTo>
                    <a:pt x="0" y="30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56"/>
            <p:cNvSpPr>
              <a:spLocks/>
            </p:cNvSpPr>
            <p:nvPr>
              <p:custDataLst>
                <p:tags r:id="rId23"/>
              </p:custDataLst>
            </p:nvPr>
          </p:nvSpPr>
          <p:spPr bwMode="auto">
            <a:xfrm>
              <a:off x="4162425" y="2762250"/>
              <a:ext cx="7938" cy="120650"/>
            </a:xfrm>
            <a:custGeom>
              <a:avLst/>
              <a:gdLst>
                <a:gd name="T0" fmla="*/ 0 w 20"/>
                <a:gd name="T1" fmla="*/ 301 h 319"/>
                <a:gd name="T2" fmla="*/ 10 w 20"/>
                <a:gd name="T3" fmla="*/ 319 h 319"/>
                <a:gd name="T4" fmla="*/ 20 w 20"/>
                <a:gd name="T5" fmla="*/ 301 h 319"/>
                <a:gd name="T6" fmla="*/ 20 w 20"/>
                <a:gd name="T7" fmla="*/ 17 h 319"/>
                <a:gd name="T8" fmla="*/ 10 w 20"/>
                <a:gd name="T9" fmla="*/ 0 h 319"/>
                <a:gd name="T10" fmla="*/ 0 w 20"/>
                <a:gd name="T11" fmla="*/ 17 h 319"/>
                <a:gd name="T12" fmla="*/ 0 w 20"/>
                <a:gd name="T13" fmla="*/ 301 h 319"/>
              </a:gdLst>
              <a:ahLst/>
              <a:cxnLst>
                <a:cxn ang="0">
                  <a:pos x="T0" y="T1"/>
                </a:cxn>
                <a:cxn ang="0">
                  <a:pos x="T2" y="T3"/>
                </a:cxn>
                <a:cxn ang="0">
                  <a:pos x="T4" y="T5"/>
                </a:cxn>
                <a:cxn ang="0">
                  <a:pos x="T6" y="T7"/>
                </a:cxn>
                <a:cxn ang="0">
                  <a:pos x="T8" y="T9"/>
                </a:cxn>
                <a:cxn ang="0">
                  <a:pos x="T10" y="T11"/>
                </a:cxn>
                <a:cxn ang="0">
                  <a:pos x="T12" y="T13"/>
                </a:cxn>
              </a:cxnLst>
              <a:rect l="0" t="0" r="r" b="b"/>
              <a:pathLst>
                <a:path w="20" h="319">
                  <a:moveTo>
                    <a:pt x="0" y="301"/>
                  </a:moveTo>
                  <a:cubicBezTo>
                    <a:pt x="0" y="310"/>
                    <a:pt x="0" y="319"/>
                    <a:pt x="10" y="319"/>
                  </a:cubicBezTo>
                  <a:cubicBezTo>
                    <a:pt x="20" y="319"/>
                    <a:pt x="20" y="310"/>
                    <a:pt x="20" y="301"/>
                  </a:cubicBezTo>
                  <a:lnTo>
                    <a:pt x="20" y="17"/>
                  </a:lnTo>
                  <a:cubicBezTo>
                    <a:pt x="20" y="9"/>
                    <a:pt x="20" y="0"/>
                    <a:pt x="10" y="0"/>
                  </a:cubicBezTo>
                  <a:cubicBezTo>
                    <a:pt x="0" y="0"/>
                    <a:pt x="0" y="9"/>
                    <a:pt x="0" y="17"/>
                  </a:cubicBezTo>
                  <a:lnTo>
                    <a:pt x="0" y="30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57"/>
            <p:cNvSpPr>
              <a:spLocks/>
            </p:cNvSpPr>
            <p:nvPr>
              <p:custDataLst>
                <p:tags r:id="rId24"/>
              </p:custDataLst>
            </p:nvPr>
          </p:nvSpPr>
          <p:spPr bwMode="auto">
            <a:xfrm>
              <a:off x="4062412" y="2874963"/>
              <a:ext cx="107950" cy="342900"/>
            </a:xfrm>
            <a:custGeom>
              <a:avLst/>
              <a:gdLst>
                <a:gd name="T0" fmla="*/ 295 w 315"/>
                <a:gd name="T1" fmla="*/ 907 h 907"/>
                <a:gd name="T2" fmla="*/ 315 w 315"/>
                <a:gd name="T3" fmla="*/ 889 h 907"/>
                <a:gd name="T4" fmla="*/ 315 w 315"/>
                <a:gd name="T5" fmla="*/ 17 h 907"/>
                <a:gd name="T6" fmla="*/ 305 w 315"/>
                <a:gd name="T7" fmla="*/ 0 h 907"/>
                <a:gd name="T8" fmla="*/ 295 w 315"/>
                <a:gd name="T9" fmla="*/ 17 h 907"/>
                <a:gd name="T10" fmla="*/ 295 w 315"/>
                <a:gd name="T11" fmla="*/ 780 h 907"/>
                <a:gd name="T12" fmla="*/ 294 w 315"/>
                <a:gd name="T13" fmla="*/ 780 h 907"/>
                <a:gd name="T14" fmla="*/ 69 w 315"/>
                <a:gd name="T15" fmla="*/ 98 h 907"/>
                <a:gd name="T16" fmla="*/ 0 w 315"/>
                <a:gd name="T17" fmla="*/ 234 h 907"/>
                <a:gd name="T18" fmla="*/ 7 w 315"/>
                <a:gd name="T19" fmla="*/ 242 h 907"/>
                <a:gd name="T20" fmla="*/ 49 w 315"/>
                <a:gd name="T21" fmla="*/ 162 h 907"/>
                <a:gd name="T22" fmla="*/ 295 w 315"/>
                <a:gd name="T23" fmla="*/ 90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5" h="907">
                  <a:moveTo>
                    <a:pt x="295" y="907"/>
                  </a:moveTo>
                  <a:cubicBezTo>
                    <a:pt x="314" y="907"/>
                    <a:pt x="315" y="904"/>
                    <a:pt x="315" y="889"/>
                  </a:cubicBezTo>
                  <a:lnTo>
                    <a:pt x="315" y="17"/>
                  </a:lnTo>
                  <a:cubicBezTo>
                    <a:pt x="315" y="8"/>
                    <a:pt x="315" y="0"/>
                    <a:pt x="305" y="0"/>
                  </a:cubicBezTo>
                  <a:cubicBezTo>
                    <a:pt x="295" y="0"/>
                    <a:pt x="295" y="8"/>
                    <a:pt x="295" y="17"/>
                  </a:cubicBezTo>
                  <a:lnTo>
                    <a:pt x="295" y="780"/>
                  </a:lnTo>
                  <a:lnTo>
                    <a:pt x="294" y="780"/>
                  </a:lnTo>
                  <a:lnTo>
                    <a:pt x="69" y="98"/>
                  </a:lnTo>
                  <a:lnTo>
                    <a:pt x="0" y="234"/>
                  </a:lnTo>
                  <a:lnTo>
                    <a:pt x="7" y="242"/>
                  </a:lnTo>
                  <a:lnTo>
                    <a:pt x="49" y="162"/>
                  </a:lnTo>
                  <a:lnTo>
                    <a:pt x="295" y="9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158"/>
            <p:cNvSpPr>
              <a:spLocks noChangeArrowheads="1"/>
            </p:cNvSpPr>
            <p:nvPr>
              <p:custDataLst>
                <p:tags r:id="rId25"/>
              </p:custDataLst>
            </p:nvPr>
          </p:nvSpPr>
          <p:spPr bwMode="auto">
            <a:xfrm>
              <a:off x="4222750" y="2540000"/>
              <a:ext cx="24272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59"/>
            <p:cNvSpPr>
              <a:spLocks/>
            </p:cNvSpPr>
            <p:nvPr>
              <p:custDataLst>
                <p:tags r:id="rId26"/>
              </p:custDataLst>
            </p:nvPr>
          </p:nvSpPr>
          <p:spPr bwMode="auto">
            <a:xfrm>
              <a:off x="4368800" y="2773363"/>
              <a:ext cx="42863" cy="87313"/>
            </a:xfrm>
            <a:custGeom>
              <a:avLst/>
              <a:gdLst>
                <a:gd name="T0" fmla="*/ 78 w 126"/>
                <a:gd name="T1" fmla="*/ 10 h 231"/>
                <a:gd name="T2" fmla="*/ 68 w 126"/>
                <a:gd name="T3" fmla="*/ 0 h 231"/>
                <a:gd name="T4" fmla="*/ 0 w 126"/>
                <a:gd name="T5" fmla="*/ 22 h 231"/>
                <a:gd name="T6" fmla="*/ 0 w 126"/>
                <a:gd name="T7" fmla="*/ 35 h 231"/>
                <a:gd name="T8" fmla="*/ 50 w 126"/>
                <a:gd name="T9" fmla="*/ 25 h 231"/>
                <a:gd name="T10" fmla="*/ 50 w 126"/>
                <a:gd name="T11" fmla="*/ 203 h 231"/>
                <a:gd name="T12" fmla="*/ 15 w 126"/>
                <a:gd name="T13" fmla="*/ 219 h 231"/>
                <a:gd name="T14" fmla="*/ 2 w 126"/>
                <a:gd name="T15" fmla="*/ 219 h 231"/>
                <a:gd name="T16" fmla="*/ 2 w 126"/>
                <a:gd name="T17" fmla="*/ 231 h 231"/>
                <a:gd name="T18" fmla="*/ 64 w 126"/>
                <a:gd name="T19" fmla="*/ 230 h 231"/>
                <a:gd name="T20" fmla="*/ 126 w 126"/>
                <a:gd name="T21" fmla="*/ 231 h 231"/>
                <a:gd name="T22" fmla="*/ 126 w 126"/>
                <a:gd name="T23" fmla="*/ 219 h 231"/>
                <a:gd name="T24" fmla="*/ 113 w 126"/>
                <a:gd name="T25" fmla="*/ 219 h 231"/>
                <a:gd name="T26" fmla="*/ 78 w 126"/>
                <a:gd name="T27" fmla="*/ 203 h 231"/>
                <a:gd name="T28" fmla="*/ 78 w 126"/>
                <a:gd name="T29"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231">
                  <a:moveTo>
                    <a:pt x="78" y="10"/>
                  </a:moveTo>
                  <a:cubicBezTo>
                    <a:pt x="78" y="0"/>
                    <a:pt x="78" y="0"/>
                    <a:pt x="68" y="0"/>
                  </a:cubicBezTo>
                  <a:cubicBezTo>
                    <a:pt x="46" y="22"/>
                    <a:pt x="14" y="22"/>
                    <a:pt x="0" y="22"/>
                  </a:cubicBezTo>
                  <a:lnTo>
                    <a:pt x="0" y="35"/>
                  </a:lnTo>
                  <a:cubicBezTo>
                    <a:pt x="8" y="35"/>
                    <a:pt x="31" y="35"/>
                    <a:pt x="50" y="25"/>
                  </a:cubicBezTo>
                  <a:lnTo>
                    <a:pt x="50" y="203"/>
                  </a:lnTo>
                  <a:cubicBezTo>
                    <a:pt x="50" y="214"/>
                    <a:pt x="50" y="219"/>
                    <a:pt x="15" y="219"/>
                  </a:cubicBezTo>
                  <a:lnTo>
                    <a:pt x="2" y="219"/>
                  </a:lnTo>
                  <a:lnTo>
                    <a:pt x="2" y="231"/>
                  </a:lnTo>
                  <a:cubicBezTo>
                    <a:pt x="8" y="231"/>
                    <a:pt x="51" y="230"/>
                    <a:pt x="64" y="230"/>
                  </a:cubicBezTo>
                  <a:cubicBezTo>
                    <a:pt x="75" y="230"/>
                    <a:pt x="119" y="231"/>
                    <a:pt x="126" y="231"/>
                  </a:cubicBezTo>
                  <a:lnTo>
                    <a:pt x="126" y="219"/>
                  </a:lnTo>
                  <a:lnTo>
                    <a:pt x="113" y="219"/>
                  </a:lnTo>
                  <a:cubicBezTo>
                    <a:pt x="78" y="219"/>
                    <a:pt x="78" y="214"/>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160"/>
            <p:cNvSpPr>
              <a:spLocks noChangeArrowheads="1"/>
            </p:cNvSpPr>
            <p:nvPr>
              <p:custDataLst>
                <p:tags r:id="rId27"/>
              </p:custDataLst>
            </p:nvPr>
          </p:nvSpPr>
          <p:spPr bwMode="auto">
            <a:xfrm>
              <a:off x="4243387" y="2882900"/>
              <a:ext cx="2936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61"/>
            <p:cNvSpPr>
              <a:spLocks/>
            </p:cNvSpPr>
            <p:nvPr>
              <p:custDataLst>
                <p:tags r:id="rId28"/>
              </p:custDataLst>
            </p:nvPr>
          </p:nvSpPr>
          <p:spPr bwMode="auto">
            <a:xfrm>
              <a:off x="4251325" y="2909888"/>
              <a:ext cx="106363" cy="88900"/>
            </a:xfrm>
            <a:custGeom>
              <a:avLst/>
              <a:gdLst>
                <a:gd name="T0" fmla="*/ 267 w 311"/>
                <a:gd name="T1" fmla="*/ 38 h 238"/>
                <a:gd name="T2" fmla="*/ 304 w 311"/>
                <a:gd name="T3" fmla="*/ 13 h 238"/>
                <a:gd name="T4" fmla="*/ 311 w 311"/>
                <a:gd name="T5" fmla="*/ 5 h 238"/>
                <a:gd name="T6" fmla="*/ 306 w 311"/>
                <a:gd name="T7" fmla="*/ 0 h 238"/>
                <a:gd name="T8" fmla="*/ 269 w 311"/>
                <a:gd name="T9" fmla="*/ 1 h 238"/>
                <a:gd name="T10" fmla="*/ 233 w 311"/>
                <a:gd name="T11" fmla="*/ 0 h 238"/>
                <a:gd name="T12" fmla="*/ 226 w 311"/>
                <a:gd name="T13" fmla="*/ 8 h 238"/>
                <a:gd name="T14" fmla="*/ 233 w 311"/>
                <a:gd name="T15" fmla="*/ 13 h 238"/>
                <a:gd name="T16" fmla="*/ 256 w 311"/>
                <a:gd name="T17" fmla="*/ 27 h 238"/>
                <a:gd name="T18" fmla="*/ 254 w 311"/>
                <a:gd name="T19" fmla="*/ 35 h 238"/>
                <a:gd name="T20" fmla="*/ 216 w 311"/>
                <a:gd name="T21" fmla="*/ 187 h 238"/>
                <a:gd name="T22" fmla="*/ 128 w 311"/>
                <a:gd name="T23" fmla="*/ 6 h 238"/>
                <a:gd name="T24" fmla="*/ 116 w 311"/>
                <a:gd name="T25" fmla="*/ 0 h 238"/>
                <a:gd name="T26" fmla="*/ 68 w 311"/>
                <a:gd name="T27" fmla="*/ 0 h 238"/>
                <a:gd name="T28" fmla="*/ 57 w 311"/>
                <a:gd name="T29" fmla="*/ 8 h 238"/>
                <a:gd name="T30" fmla="*/ 68 w 311"/>
                <a:gd name="T31" fmla="*/ 13 h 238"/>
                <a:gd name="T32" fmla="*/ 91 w 311"/>
                <a:gd name="T33" fmla="*/ 14 h 238"/>
                <a:gd name="T34" fmla="*/ 44 w 311"/>
                <a:gd name="T35" fmla="*/ 201 h 238"/>
                <a:gd name="T36" fmla="*/ 8 w 311"/>
                <a:gd name="T37" fmla="*/ 226 h 238"/>
                <a:gd name="T38" fmla="*/ 0 w 311"/>
                <a:gd name="T39" fmla="*/ 233 h 238"/>
                <a:gd name="T40" fmla="*/ 6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4 w 311"/>
                <a:gd name="T57" fmla="*/ 232 h 238"/>
                <a:gd name="T58" fmla="*/ 211 w 311"/>
                <a:gd name="T59" fmla="*/ 238 h 238"/>
                <a:gd name="T60" fmla="*/ 219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1" y="25"/>
                    <a:pt x="276" y="13"/>
                    <a:pt x="304" y="13"/>
                  </a:cubicBezTo>
                  <a:cubicBezTo>
                    <a:pt x="306" y="13"/>
                    <a:pt x="311" y="12"/>
                    <a:pt x="311" y="5"/>
                  </a:cubicBezTo>
                  <a:cubicBezTo>
                    <a:pt x="311" y="3"/>
                    <a:pt x="309" y="0"/>
                    <a:pt x="306" y="0"/>
                  </a:cubicBezTo>
                  <a:cubicBezTo>
                    <a:pt x="294" y="0"/>
                    <a:pt x="281" y="1"/>
                    <a:pt x="269" y="1"/>
                  </a:cubicBezTo>
                  <a:cubicBezTo>
                    <a:pt x="261" y="1"/>
                    <a:pt x="241" y="0"/>
                    <a:pt x="233" y="0"/>
                  </a:cubicBezTo>
                  <a:cubicBezTo>
                    <a:pt x="231" y="0"/>
                    <a:pt x="226" y="0"/>
                    <a:pt x="226" y="8"/>
                  </a:cubicBezTo>
                  <a:cubicBezTo>
                    <a:pt x="226" y="12"/>
                    <a:pt x="230" y="13"/>
                    <a:pt x="233" y="13"/>
                  </a:cubicBezTo>
                  <a:cubicBezTo>
                    <a:pt x="250" y="13"/>
                    <a:pt x="256" y="18"/>
                    <a:pt x="256" y="27"/>
                  </a:cubicBezTo>
                  <a:cubicBezTo>
                    <a:pt x="256" y="30"/>
                    <a:pt x="255" y="31"/>
                    <a:pt x="254" y="35"/>
                  </a:cubicBezTo>
                  <a:lnTo>
                    <a:pt x="216" y="187"/>
                  </a:lnTo>
                  <a:lnTo>
                    <a:pt x="128" y="6"/>
                  </a:lnTo>
                  <a:cubicBezTo>
                    <a:pt x="125" y="0"/>
                    <a:pt x="124" y="0"/>
                    <a:pt x="116" y="0"/>
                  </a:cubicBezTo>
                  <a:lnTo>
                    <a:pt x="68" y="0"/>
                  </a:lnTo>
                  <a:cubicBezTo>
                    <a:pt x="61" y="0"/>
                    <a:pt x="57" y="0"/>
                    <a:pt x="57" y="8"/>
                  </a:cubicBezTo>
                  <a:cubicBezTo>
                    <a:pt x="57" y="13"/>
                    <a:pt x="61" y="13"/>
                    <a:pt x="68" y="13"/>
                  </a:cubicBezTo>
                  <a:cubicBezTo>
                    <a:pt x="76" y="13"/>
                    <a:pt x="83" y="13"/>
                    <a:pt x="91" y="14"/>
                  </a:cubicBezTo>
                  <a:lnTo>
                    <a:pt x="44" y="201"/>
                  </a:lnTo>
                  <a:cubicBezTo>
                    <a:pt x="41" y="214"/>
                    <a:pt x="35" y="225"/>
                    <a:pt x="8" y="226"/>
                  </a:cubicBezTo>
                  <a:cubicBezTo>
                    <a:pt x="5" y="226"/>
                    <a:pt x="0" y="226"/>
                    <a:pt x="0" y="233"/>
                  </a:cubicBezTo>
                  <a:cubicBezTo>
                    <a:pt x="0" y="237"/>
                    <a:pt x="3" y="238"/>
                    <a:pt x="6" y="238"/>
                  </a:cubicBezTo>
                  <a:cubicBezTo>
                    <a:pt x="17" y="238"/>
                    <a:pt x="30" y="237"/>
                    <a:pt x="42" y="237"/>
                  </a:cubicBezTo>
                  <a:cubicBezTo>
                    <a:pt x="50" y="237"/>
                    <a:pt x="70" y="238"/>
                    <a:pt x="79" y="238"/>
                  </a:cubicBezTo>
                  <a:cubicBezTo>
                    <a:pt x="82" y="238"/>
                    <a:pt x="86" y="236"/>
                    <a:pt x="86" y="231"/>
                  </a:cubicBezTo>
                  <a:cubicBezTo>
                    <a:pt x="86" y="226"/>
                    <a:pt x="82" y="226"/>
                    <a:pt x="78" y="226"/>
                  </a:cubicBezTo>
                  <a:cubicBezTo>
                    <a:pt x="56" y="225"/>
                    <a:pt x="56" y="216"/>
                    <a:pt x="56" y="211"/>
                  </a:cubicBezTo>
                  <a:cubicBezTo>
                    <a:pt x="56" y="210"/>
                    <a:pt x="56" y="208"/>
                    <a:pt x="57" y="202"/>
                  </a:cubicBezTo>
                  <a:lnTo>
                    <a:pt x="102" y="24"/>
                  </a:lnTo>
                  <a:lnTo>
                    <a:pt x="204" y="232"/>
                  </a:lnTo>
                  <a:cubicBezTo>
                    <a:pt x="206" y="238"/>
                    <a:pt x="208" y="238"/>
                    <a:pt x="211" y="238"/>
                  </a:cubicBezTo>
                  <a:cubicBezTo>
                    <a:pt x="217" y="238"/>
                    <a:pt x="217" y="237"/>
                    <a:pt x="219"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62"/>
            <p:cNvSpPr>
              <a:spLocks/>
            </p:cNvSpPr>
            <p:nvPr>
              <p:custDataLst>
                <p:tags r:id="rId29"/>
              </p:custDataLst>
            </p:nvPr>
          </p:nvSpPr>
          <p:spPr bwMode="auto">
            <a:xfrm>
              <a:off x="4376737" y="2962275"/>
              <a:ext cx="79375" cy="6350"/>
            </a:xfrm>
            <a:custGeom>
              <a:avLst/>
              <a:gdLst>
                <a:gd name="T0" fmla="*/ 222 w 236"/>
                <a:gd name="T1" fmla="*/ 17 h 17"/>
                <a:gd name="T2" fmla="*/ 236 w 236"/>
                <a:gd name="T3" fmla="*/ 9 h 17"/>
                <a:gd name="T4" fmla="*/ 222 w 236"/>
                <a:gd name="T5" fmla="*/ 0 h 17"/>
                <a:gd name="T6" fmla="*/ 14 w 236"/>
                <a:gd name="T7" fmla="*/ 0 h 17"/>
                <a:gd name="T8" fmla="*/ 0 w 236"/>
                <a:gd name="T9" fmla="*/ 9 h 17"/>
                <a:gd name="T10" fmla="*/ 14 w 236"/>
                <a:gd name="T11" fmla="*/ 17 h 17"/>
                <a:gd name="T12" fmla="*/ 222 w 236"/>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36" h="17">
                  <a:moveTo>
                    <a:pt x="222" y="17"/>
                  </a:moveTo>
                  <a:cubicBezTo>
                    <a:pt x="227" y="17"/>
                    <a:pt x="236" y="17"/>
                    <a:pt x="236" y="9"/>
                  </a:cubicBezTo>
                  <a:cubicBezTo>
                    <a:pt x="236" y="0"/>
                    <a:pt x="228" y="0"/>
                    <a:pt x="222" y="0"/>
                  </a:cubicBezTo>
                  <a:lnTo>
                    <a:pt x="14" y="0"/>
                  </a:lnTo>
                  <a:cubicBezTo>
                    <a:pt x="8" y="0"/>
                    <a:pt x="0" y="0"/>
                    <a:pt x="0" y="9"/>
                  </a:cubicBezTo>
                  <a:cubicBezTo>
                    <a:pt x="0" y="17"/>
                    <a:pt x="8" y="17"/>
                    <a:pt x="14" y="17"/>
                  </a:cubicBezTo>
                  <a:lnTo>
                    <a:pt x="222" y="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63"/>
            <p:cNvSpPr>
              <a:spLocks/>
            </p:cNvSpPr>
            <p:nvPr>
              <p:custDataLst>
                <p:tags r:id="rId30"/>
              </p:custDataLst>
            </p:nvPr>
          </p:nvSpPr>
          <p:spPr bwMode="auto">
            <a:xfrm>
              <a:off x="4481512" y="2911475"/>
              <a:ext cx="44450" cy="87313"/>
            </a:xfrm>
            <a:custGeom>
              <a:avLst/>
              <a:gdLst>
                <a:gd name="T0" fmla="*/ 78 w 127"/>
                <a:gd name="T1" fmla="*/ 9 h 231"/>
                <a:gd name="T2" fmla="*/ 68 w 127"/>
                <a:gd name="T3" fmla="*/ 0 h 231"/>
                <a:gd name="T4" fmla="*/ 0 w 127"/>
                <a:gd name="T5" fmla="*/ 22 h 231"/>
                <a:gd name="T6" fmla="*/ 0 w 127"/>
                <a:gd name="T7" fmla="*/ 35 h 231"/>
                <a:gd name="T8" fmla="*/ 50 w 127"/>
                <a:gd name="T9" fmla="*/ 25 h 231"/>
                <a:gd name="T10" fmla="*/ 50 w 127"/>
                <a:gd name="T11" fmla="*/ 203 h 231"/>
                <a:gd name="T12" fmla="*/ 15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3 w 127"/>
                <a:gd name="T25" fmla="*/ 219 h 231"/>
                <a:gd name="T26" fmla="*/ 78 w 127"/>
                <a:gd name="T27" fmla="*/ 203 h 231"/>
                <a:gd name="T28" fmla="*/ 78 w 127"/>
                <a:gd name="T29" fmla="*/ 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8" y="9"/>
                  </a:moveTo>
                  <a:cubicBezTo>
                    <a:pt x="78" y="0"/>
                    <a:pt x="78" y="0"/>
                    <a:pt x="68" y="0"/>
                  </a:cubicBezTo>
                  <a:cubicBezTo>
                    <a:pt x="46" y="22"/>
                    <a:pt x="14" y="22"/>
                    <a:pt x="0" y="22"/>
                  </a:cubicBezTo>
                  <a:lnTo>
                    <a:pt x="0" y="35"/>
                  </a:lnTo>
                  <a:cubicBezTo>
                    <a:pt x="8" y="35"/>
                    <a:pt x="31" y="35"/>
                    <a:pt x="50" y="25"/>
                  </a:cubicBezTo>
                  <a:lnTo>
                    <a:pt x="50" y="203"/>
                  </a:lnTo>
                  <a:cubicBezTo>
                    <a:pt x="50" y="214"/>
                    <a:pt x="50" y="219"/>
                    <a:pt x="15" y="219"/>
                  </a:cubicBezTo>
                  <a:lnTo>
                    <a:pt x="2" y="219"/>
                  </a:lnTo>
                  <a:lnTo>
                    <a:pt x="2" y="231"/>
                  </a:lnTo>
                  <a:cubicBezTo>
                    <a:pt x="8" y="231"/>
                    <a:pt x="51" y="230"/>
                    <a:pt x="64" y="230"/>
                  </a:cubicBezTo>
                  <a:cubicBezTo>
                    <a:pt x="75" y="230"/>
                    <a:pt x="119" y="231"/>
                    <a:pt x="127" y="231"/>
                  </a:cubicBezTo>
                  <a:lnTo>
                    <a:pt x="127" y="219"/>
                  </a:lnTo>
                  <a:lnTo>
                    <a:pt x="113" y="219"/>
                  </a:lnTo>
                  <a:cubicBezTo>
                    <a:pt x="78" y="219"/>
                    <a:pt x="78" y="214"/>
                    <a:pt x="78" y="203"/>
                  </a:cubicBezTo>
                  <a:lnTo>
                    <a:pt x="78"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64"/>
            <p:cNvSpPr>
              <a:spLocks/>
            </p:cNvSpPr>
            <p:nvPr>
              <p:custDataLst>
                <p:tags r:id="rId31"/>
              </p:custDataLst>
            </p:nvPr>
          </p:nvSpPr>
          <p:spPr bwMode="auto">
            <a:xfrm>
              <a:off x="4610100" y="2605088"/>
              <a:ext cx="87313" cy="565150"/>
            </a:xfrm>
            <a:custGeom>
              <a:avLst/>
              <a:gdLst>
                <a:gd name="T0" fmla="*/ 153 w 258"/>
                <a:gd name="T1" fmla="*/ 931 h 1495"/>
                <a:gd name="T2" fmla="*/ 28 w 258"/>
                <a:gd name="T3" fmla="*/ 748 h 1495"/>
                <a:gd name="T4" fmla="*/ 152 w 258"/>
                <a:gd name="T5" fmla="*/ 567 h 1495"/>
                <a:gd name="T6" fmla="*/ 153 w 258"/>
                <a:gd name="T7" fmla="*/ 564 h 1495"/>
                <a:gd name="T8" fmla="*/ 153 w 258"/>
                <a:gd name="T9" fmla="*/ 219 h 1495"/>
                <a:gd name="T10" fmla="*/ 157 w 258"/>
                <a:gd name="T11" fmla="*/ 150 h 1495"/>
                <a:gd name="T12" fmla="*/ 253 w 258"/>
                <a:gd name="T13" fmla="*/ 23 h 1495"/>
                <a:gd name="T14" fmla="*/ 258 w 258"/>
                <a:gd name="T15" fmla="*/ 11 h 1495"/>
                <a:gd name="T16" fmla="*/ 246 w 258"/>
                <a:gd name="T17" fmla="*/ 0 h 1495"/>
                <a:gd name="T18" fmla="*/ 223 w 258"/>
                <a:gd name="T19" fmla="*/ 8 h 1495"/>
                <a:gd name="T20" fmla="*/ 105 w 258"/>
                <a:gd name="T21" fmla="*/ 181 h 1495"/>
                <a:gd name="T22" fmla="*/ 105 w 258"/>
                <a:gd name="T23" fmla="*/ 536 h 1495"/>
                <a:gd name="T24" fmla="*/ 79 w 258"/>
                <a:gd name="T25" fmla="*/ 658 h 1495"/>
                <a:gd name="T26" fmla="*/ 7 w 258"/>
                <a:gd name="T27" fmla="*/ 734 h 1495"/>
                <a:gd name="T28" fmla="*/ 0 w 258"/>
                <a:gd name="T29" fmla="*/ 747 h 1495"/>
                <a:gd name="T30" fmla="*/ 4 w 258"/>
                <a:gd name="T31" fmla="*/ 759 h 1495"/>
                <a:gd name="T32" fmla="*/ 103 w 258"/>
                <a:gd name="T33" fmla="*/ 913 h 1495"/>
                <a:gd name="T34" fmla="*/ 105 w 258"/>
                <a:gd name="T35" fmla="*/ 931 h 1495"/>
                <a:gd name="T36" fmla="*/ 105 w 258"/>
                <a:gd name="T37" fmla="*/ 1313 h 1495"/>
                <a:gd name="T38" fmla="*/ 226 w 258"/>
                <a:gd name="T39" fmla="*/ 1489 h 1495"/>
                <a:gd name="T40" fmla="*/ 246 w 258"/>
                <a:gd name="T41" fmla="*/ 1495 h 1495"/>
                <a:gd name="T42" fmla="*/ 258 w 258"/>
                <a:gd name="T43" fmla="*/ 1484 h 1495"/>
                <a:gd name="T44" fmla="*/ 255 w 258"/>
                <a:gd name="T45" fmla="*/ 1473 h 1495"/>
                <a:gd name="T46" fmla="*/ 155 w 258"/>
                <a:gd name="T47" fmla="*/ 1333 h 1495"/>
                <a:gd name="T48" fmla="*/ 153 w 258"/>
                <a:gd name="T49" fmla="*/ 1313 h 1495"/>
                <a:gd name="T50" fmla="*/ 153 w 258"/>
                <a:gd name="T51" fmla="*/ 931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495">
                  <a:moveTo>
                    <a:pt x="153" y="931"/>
                  </a:moveTo>
                  <a:cubicBezTo>
                    <a:pt x="153" y="876"/>
                    <a:pt x="115" y="791"/>
                    <a:pt x="28" y="748"/>
                  </a:cubicBezTo>
                  <a:cubicBezTo>
                    <a:pt x="82" y="719"/>
                    <a:pt x="146" y="660"/>
                    <a:pt x="152" y="567"/>
                  </a:cubicBezTo>
                  <a:lnTo>
                    <a:pt x="153" y="564"/>
                  </a:lnTo>
                  <a:lnTo>
                    <a:pt x="153" y="219"/>
                  </a:lnTo>
                  <a:cubicBezTo>
                    <a:pt x="153" y="178"/>
                    <a:pt x="153" y="169"/>
                    <a:pt x="157" y="150"/>
                  </a:cubicBezTo>
                  <a:cubicBezTo>
                    <a:pt x="166" y="110"/>
                    <a:pt x="190" y="61"/>
                    <a:pt x="253" y="23"/>
                  </a:cubicBezTo>
                  <a:cubicBezTo>
                    <a:pt x="257" y="21"/>
                    <a:pt x="258" y="20"/>
                    <a:pt x="258" y="11"/>
                  </a:cubicBezTo>
                  <a:cubicBezTo>
                    <a:pt x="258" y="0"/>
                    <a:pt x="257" y="0"/>
                    <a:pt x="246" y="0"/>
                  </a:cubicBezTo>
                  <a:cubicBezTo>
                    <a:pt x="237" y="0"/>
                    <a:pt x="236" y="0"/>
                    <a:pt x="223" y="8"/>
                  </a:cubicBezTo>
                  <a:cubicBezTo>
                    <a:pt x="111" y="71"/>
                    <a:pt x="105" y="164"/>
                    <a:pt x="105" y="181"/>
                  </a:cubicBezTo>
                  <a:lnTo>
                    <a:pt x="105" y="536"/>
                  </a:lnTo>
                  <a:cubicBezTo>
                    <a:pt x="105" y="572"/>
                    <a:pt x="105" y="612"/>
                    <a:pt x="79" y="658"/>
                  </a:cubicBezTo>
                  <a:cubicBezTo>
                    <a:pt x="56" y="699"/>
                    <a:pt x="29" y="719"/>
                    <a:pt x="7" y="734"/>
                  </a:cubicBezTo>
                  <a:cubicBezTo>
                    <a:pt x="0" y="738"/>
                    <a:pt x="0" y="739"/>
                    <a:pt x="0" y="747"/>
                  </a:cubicBezTo>
                  <a:cubicBezTo>
                    <a:pt x="0" y="756"/>
                    <a:pt x="0" y="757"/>
                    <a:pt x="4" y="759"/>
                  </a:cubicBezTo>
                  <a:cubicBezTo>
                    <a:pt x="47" y="787"/>
                    <a:pt x="92" y="831"/>
                    <a:pt x="103" y="913"/>
                  </a:cubicBezTo>
                  <a:cubicBezTo>
                    <a:pt x="105" y="924"/>
                    <a:pt x="105" y="925"/>
                    <a:pt x="105" y="931"/>
                  </a:cubicBezTo>
                  <a:lnTo>
                    <a:pt x="105" y="1313"/>
                  </a:lnTo>
                  <a:cubicBezTo>
                    <a:pt x="105" y="1354"/>
                    <a:pt x="129" y="1438"/>
                    <a:pt x="226" y="1489"/>
                  </a:cubicBezTo>
                  <a:cubicBezTo>
                    <a:pt x="237" y="1495"/>
                    <a:pt x="238" y="1495"/>
                    <a:pt x="246" y="1495"/>
                  </a:cubicBezTo>
                  <a:cubicBezTo>
                    <a:pt x="257" y="1495"/>
                    <a:pt x="258" y="1494"/>
                    <a:pt x="258" y="1484"/>
                  </a:cubicBezTo>
                  <a:cubicBezTo>
                    <a:pt x="258" y="1475"/>
                    <a:pt x="257" y="1474"/>
                    <a:pt x="255" y="1473"/>
                  </a:cubicBezTo>
                  <a:cubicBezTo>
                    <a:pt x="234" y="1460"/>
                    <a:pt x="168" y="1420"/>
                    <a:pt x="155" y="1333"/>
                  </a:cubicBezTo>
                  <a:cubicBezTo>
                    <a:pt x="153" y="1320"/>
                    <a:pt x="153" y="1319"/>
                    <a:pt x="153" y="1313"/>
                  </a:cubicBezTo>
                  <a:lnTo>
                    <a:pt x="153" y="9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65"/>
            <p:cNvSpPr>
              <a:spLocks/>
            </p:cNvSpPr>
            <p:nvPr>
              <p:custDataLst>
                <p:tags r:id="rId32"/>
              </p:custDataLst>
            </p:nvPr>
          </p:nvSpPr>
          <p:spPr bwMode="auto">
            <a:xfrm>
              <a:off x="4757737" y="2662238"/>
              <a:ext cx="82550" cy="450850"/>
            </a:xfrm>
            <a:custGeom>
              <a:avLst/>
              <a:gdLst>
                <a:gd name="T0" fmla="*/ 245 w 245"/>
                <a:gd name="T1" fmla="*/ 1191 h 1196"/>
                <a:gd name="T2" fmla="*/ 243 w 245"/>
                <a:gd name="T3" fmla="*/ 1187 h 1196"/>
                <a:gd name="T4" fmla="*/ 158 w 245"/>
                <a:gd name="T5" fmla="*/ 1081 h 1196"/>
                <a:gd name="T6" fmla="*/ 41 w 245"/>
                <a:gd name="T7" fmla="*/ 598 h 1196"/>
                <a:gd name="T8" fmla="*/ 142 w 245"/>
                <a:gd name="T9" fmla="*/ 143 h 1196"/>
                <a:gd name="T10" fmla="*/ 244 w 245"/>
                <a:gd name="T11" fmla="*/ 9 h 1196"/>
                <a:gd name="T12" fmla="*/ 245 w 245"/>
                <a:gd name="T13" fmla="*/ 5 h 1196"/>
                <a:gd name="T14" fmla="*/ 235 w 245"/>
                <a:gd name="T15" fmla="*/ 0 h 1196"/>
                <a:gd name="T16" fmla="*/ 219 w 245"/>
                <a:gd name="T17" fmla="*/ 8 h 1196"/>
                <a:gd name="T18" fmla="*/ 0 w 245"/>
                <a:gd name="T19" fmla="*/ 598 h 1196"/>
                <a:gd name="T20" fmla="*/ 172 w 245"/>
                <a:gd name="T21" fmla="*/ 1140 h 1196"/>
                <a:gd name="T22" fmla="*/ 221 w 245"/>
                <a:gd name="T23" fmla="*/ 1190 h 1196"/>
                <a:gd name="T24" fmla="*/ 235 w 245"/>
                <a:gd name="T25" fmla="*/ 1196 h 1196"/>
                <a:gd name="T26" fmla="*/ 245 w 245"/>
                <a:gd name="T27" fmla="*/ 1191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 h="1196">
                  <a:moveTo>
                    <a:pt x="245" y="1191"/>
                  </a:moveTo>
                  <a:cubicBezTo>
                    <a:pt x="245" y="1189"/>
                    <a:pt x="244" y="1188"/>
                    <a:pt x="243" y="1187"/>
                  </a:cubicBezTo>
                  <a:cubicBezTo>
                    <a:pt x="225" y="1168"/>
                    <a:pt x="191" y="1135"/>
                    <a:pt x="158" y="1081"/>
                  </a:cubicBezTo>
                  <a:cubicBezTo>
                    <a:pt x="78" y="952"/>
                    <a:pt x="41" y="790"/>
                    <a:pt x="41" y="598"/>
                  </a:cubicBezTo>
                  <a:cubicBezTo>
                    <a:pt x="41" y="464"/>
                    <a:pt x="59" y="291"/>
                    <a:pt x="142" y="143"/>
                  </a:cubicBezTo>
                  <a:cubicBezTo>
                    <a:pt x="181" y="72"/>
                    <a:pt x="222" y="31"/>
                    <a:pt x="244" y="9"/>
                  </a:cubicBezTo>
                  <a:cubicBezTo>
                    <a:pt x="245" y="8"/>
                    <a:pt x="245" y="7"/>
                    <a:pt x="245" y="5"/>
                  </a:cubicBezTo>
                  <a:cubicBezTo>
                    <a:pt x="245" y="0"/>
                    <a:pt x="242" y="0"/>
                    <a:pt x="235" y="0"/>
                  </a:cubicBezTo>
                  <a:cubicBezTo>
                    <a:pt x="228" y="0"/>
                    <a:pt x="227" y="0"/>
                    <a:pt x="219" y="8"/>
                  </a:cubicBezTo>
                  <a:cubicBezTo>
                    <a:pt x="52" y="160"/>
                    <a:pt x="0" y="388"/>
                    <a:pt x="0" y="598"/>
                  </a:cubicBezTo>
                  <a:cubicBezTo>
                    <a:pt x="0" y="794"/>
                    <a:pt x="45" y="991"/>
                    <a:pt x="172" y="1140"/>
                  </a:cubicBezTo>
                  <a:cubicBezTo>
                    <a:pt x="182" y="1152"/>
                    <a:pt x="200" y="1172"/>
                    <a:pt x="221" y="1190"/>
                  </a:cubicBezTo>
                  <a:cubicBezTo>
                    <a:pt x="227" y="1196"/>
                    <a:pt x="228" y="1196"/>
                    <a:pt x="235" y="1196"/>
                  </a:cubicBezTo>
                  <a:cubicBezTo>
                    <a:pt x="242" y="1196"/>
                    <a:pt x="245" y="1196"/>
                    <a:pt x="245" y="119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66"/>
            <p:cNvSpPr>
              <a:spLocks/>
            </p:cNvSpPr>
            <p:nvPr>
              <p:custDataLst>
                <p:tags r:id="rId33"/>
              </p:custDataLst>
            </p:nvPr>
          </p:nvSpPr>
          <p:spPr bwMode="auto">
            <a:xfrm>
              <a:off x="4903787" y="2665413"/>
              <a:ext cx="106363" cy="90488"/>
            </a:xfrm>
            <a:custGeom>
              <a:avLst/>
              <a:gdLst>
                <a:gd name="T0" fmla="*/ 267 w 311"/>
                <a:gd name="T1" fmla="*/ 38 h 238"/>
                <a:gd name="T2" fmla="*/ 304 w 311"/>
                <a:gd name="T3" fmla="*/ 13 h 238"/>
                <a:gd name="T4" fmla="*/ 311 w 311"/>
                <a:gd name="T5" fmla="*/ 5 h 238"/>
                <a:gd name="T6" fmla="*/ 306 w 311"/>
                <a:gd name="T7" fmla="*/ 0 h 238"/>
                <a:gd name="T8" fmla="*/ 269 w 311"/>
                <a:gd name="T9" fmla="*/ 1 h 238"/>
                <a:gd name="T10" fmla="*/ 232 w 311"/>
                <a:gd name="T11" fmla="*/ 0 h 238"/>
                <a:gd name="T12" fmla="*/ 225 w 311"/>
                <a:gd name="T13" fmla="*/ 8 h 238"/>
                <a:gd name="T14" fmla="*/ 233 w 311"/>
                <a:gd name="T15" fmla="*/ 13 h 238"/>
                <a:gd name="T16" fmla="*/ 255 w 311"/>
                <a:gd name="T17" fmla="*/ 27 h 238"/>
                <a:gd name="T18" fmla="*/ 254 w 311"/>
                <a:gd name="T19" fmla="*/ 35 h 238"/>
                <a:gd name="T20" fmla="*/ 216 w 311"/>
                <a:gd name="T21" fmla="*/ 187 h 238"/>
                <a:gd name="T22" fmla="*/ 127 w 311"/>
                <a:gd name="T23" fmla="*/ 6 h 238"/>
                <a:gd name="T24" fmla="*/ 116 w 311"/>
                <a:gd name="T25" fmla="*/ 0 h 238"/>
                <a:gd name="T26" fmla="*/ 68 w 311"/>
                <a:gd name="T27" fmla="*/ 0 h 238"/>
                <a:gd name="T28" fmla="*/ 57 w 311"/>
                <a:gd name="T29" fmla="*/ 8 h 238"/>
                <a:gd name="T30" fmla="*/ 68 w 311"/>
                <a:gd name="T31" fmla="*/ 13 h 238"/>
                <a:gd name="T32" fmla="*/ 90 w 311"/>
                <a:gd name="T33" fmla="*/ 14 h 238"/>
                <a:gd name="T34" fmla="*/ 44 w 311"/>
                <a:gd name="T35" fmla="*/ 201 h 238"/>
                <a:gd name="T36" fmla="*/ 7 w 311"/>
                <a:gd name="T37" fmla="*/ 226 h 238"/>
                <a:gd name="T38" fmla="*/ 0 w 311"/>
                <a:gd name="T39" fmla="*/ 233 h 238"/>
                <a:gd name="T40" fmla="*/ 5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3 w 311"/>
                <a:gd name="T57" fmla="*/ 232 h 238"/>
                <a:gd name="T58" fmla="*/ 211 w 311"/>
                <a:gd name="T59" fmla="*/ 238 h 238"/>
                <a:gd name="T60" fmla="*/ 218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0" y="25"/>
                    <a:pt x="276" y="13"/>
                    <a:pt x="304" y="13"/>
                  </a:cubicBezTo>
                  <a:cubicBezTo>
                    <a:pt x="306" y="13"/>
                    <a:pt x="311" y="12"/>
                    <a:pt x="311" y="5"/>
                  </a:cubicBezTo>
                  <a:cubicBezTo>
                    <a:pt x="311" y="3"/>
                    <a:pt x="309" y="0"/>
                    <a:pt x="306" y="0"/>
                  </a:cubicBezTo>
                  <a:cubicBezTo>
                    <a:pt x="294" y="0"/>
                    <a:pt x="281" y="1"/>
                    <a:pt x="269" y="1"/>
                  </a:cubicBezTo>
                  <a:cubicBezTo>
                    <a:pt x="261" y="1"/>
                    <a:pt x="241" y="0"/>
                    <a:pt x="232" y="0"/>
                  </a:cubicBezTo>
                  <a:cubicBezTo>
                    <a:pt x="231" y="0"/>
                    <a:pt x="225" y="0"/>
                    <a:pt x="225" y="8"/>
                  </a:cubicBezTo>
                  <a:cubicBezTo>
                    <a:pt x="225" y="12"/>
                    <a:pt x="230" y="13"/>
                    <a:pt x="233" y="13"/>
                  </a:cubicBezTo>
                  <a:cubicBezTo>
                    <a:pt x="249" y="13"/>
                    <a:pt x="255" y="18"/>
                    <a:pt x="255" y="27"/>
                  </a:cubicBezTo>
                  <a:cubicBezTo>
                    <a:pt x="255" y="30"/>
                    <a:pt x="255" y="31"/>
                    <a:pt x="254" y="35"/>
                  </a:cubicBezTo>
                  <a:lnTo>
                    <a:pt x="216" y="187"/>
                  </a:lnTo>
                  <a:lnTo>
                    <a:pt x="127" y="6"/>
                  </a:lnTo>
                  <a:cubicBezTo>
                    <a:pt x="125" y="0"/>
                    <a:pt x="124" y="0"/>
                    <a:pt x="116" y="0"/>
                  </a:cubicBezTo>
                  <a:lnTo>
                    <a:pt x="68" y="0"/>
                  </a:lnTo>
                  <a:cubicBezTo>
                    <a:pt x="61" y="0"/>
                    <a:pt x="57" y="0"/>
                    <a:pt x="57" y="8"/>
                  </a:cubicBezTo>
                  <a:cubicBezTo>
                    <a:pt x="57" y="13"/>
                    <a:pt x="61" y="13"/>
                    <a:pt x="68" y="13"/>
                  </a:cubicBezTo>
                  <a:cubicBezTo>
                    <a:pt x="75" y="13"/>
                    <a:pt x="83" y="13"/>
                    <a:pt x="90" y="14"/>
                  </a:cubicBezTo>
                  <a:lnTo>
                    <a:pt x="44" y="201"/>
                  </a:lnTo>
                  <a:cubicBezTo>
                    <a:pt x="41" y="214"/>
                    <a:pt x="35" y="225"/>
                    <a:pt x="7" y="226"/>
                  </a:cubicBezTo>
                  <a:cubicBezTo>
                    <a:pt x="5" y="226"/>
                    <a:pt x="0" y="226"/>
                    <a:pt x="0" y="233"/>
                  </a:cubicBezTo>
                  <a:cubicBezTo>
                    <a:pt x="0" y="237"/>
                    <a:pt x="3" y="238"/>
                    <a:pt x="5" y="238"/>
                  </a:cubicBezTo>
                  <a:cubicBezTo>
                    <a:pt x="17" y="238"/>
                    <a:pt x="30" y="237"/>
                    <a:pt x="42" y="237"/>
                  </a:cubicBezTo>
                  <a:cubicBezTo>
                    <a:pt x="50" y="237"/>
                    <a:pt x="70" y="238"/>
                    <a:pt x="79" y="238"/>
                  </a:cubicBezTo>
                  <a:cubicBezTo>
                    <a:pt x="82" y="238"/>
                    <a:pt x="86" y="236"/>
                    <a:pt x="86" y="231"/>
                  </a:cubicBezTo>
                  <a:cubicBezTo>
                    <a:pt x="86" y="226"/>
                    <a:pt x="81" y="226"/>
                    <a:pt x="78" y="226"/>
                  </a:cubicBezTo>
                  <a:cubicBezTo>
                    <a:pt x="56" y="225"/>
                    <a:pt x="56" y="216"/>
                    <a:pt x="56" y="211"/>
                  </a:cubicBezTo>
                  <a:cubicBezTo>
                    <a:pt x="56" y="210"/>
                    <a:pt x="56" y="208"/>
                    <a:pt x="57" y="202"/>
                  </a:cubicBezTo>
                  <a:lnTo>
                    <a:pt x="102" y="24"/>
                  </a:lnTo>
                  <a:lnTo>
                    <a:pt x="203" y="232"/>
                  </a:lnTo>
                  <a:cubicBezTo>
                    <a:pt x="206" y="238"/>
                    <a:pt x="208" y="238"/>
                    <a:pt x="211" y="238"/>
                  </a:cubicBezTo>
                  <a:cubicBezTo>
                    <a:pt x="217" y="238"/>
                    <a:pt x="217"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67"/>
            <p:cNvSpPr>
              <a:spLocks/>
            </p:cNvSpPr>
            <p:nvPr>
              <p:custDataLst>
                <p:tags r:id="rId34"/>
              </p:custDataLst>
            </p:nvPr>
          </p:nvSpPr>
          <p:spPr bwMode="auto">
            <a:xfrm>
              <a:off x="4876800" y="2794000"/>
              <a:ext cx="158750" cy="187325"/>
            </a:xfrm>
            <a:custGeom>
              <a:avLst/>
              <a:gdLst>
                <a:gd name="T0" fmla="*/ 182 w 470"/>
                <a:gd name="T1" fmla="*/ 266 h 498"/>
                <a:gd name="T2" fmla="*/ 5 w 470"/>
                <a:gd name="T3" fmla="*/ 485 h 498"/>
                <a:gd name="T4" fmla="*/ 0 w 470"/>
                <a:gd name="T5" fmla="*/ 493 h 498"/>
                <a:gd name="T6" fmla="*/ 14 w 470"/>
                <a:gd name="T7" fmla="*/ 498 h 498"/>
                <a:gd name="T8" fmla="*/ 427 w 470"/>
                <a:gd name="T9" fmla="*/ 498 h 498"/>
                <a:gd name="T10" fmla="*/ 470 w 470"/>
                <a:gd name="T11" fmla="*/ 374 h 498"/>
                <a:gd name="T12" fmla="*/ 457 w 470"/>
                <a:gd name="T13" fmla="*/ 374 h 498"/>
                <a:gd name="T14" fmla="*/ 369 w 470"/>
                <a:gd name="T15" fmla="*/ 457 h 498"/>
                <a:gd name="T16" fmla="*/ 253 w 470"/>
                <a:gd name="T17" fmla="*/ 471 h 498"/>
                <a:gd name="T18" fmla="*/ 42 w 470"/>
                <a:gd name="T19" fmla="*/ 471 h 498"/>
                <a:gd name="T20" fmla="*/ 215 w 470"/>
                <a:gd name="T21" fmla="*/ 257 h 498"/>
                <a:gd name="T22" fmla="*/ 219 w 470"/>
                <a:gd name="T23" fmla="*/ 249 h 498"/>
                <a:gd name="T24" fmla="*/ 216 w 470"/>
                <a:gd name="T25" fmla="*/ 242 h 498"/>
                <a:gd name="T26" fmla="*/ 54 w 470"/>
                <a:gd name="T27" fmla="*/ 20 h 498"/>
                <a:gd name="T28" fmla="*/ 251 w 470"/>
                <a:gd name="T29" fmla="*/ 20 h 498"/>
                <a:gd name="T30" fmla="*/ 457 w 470"/>
                <a:gd name="T31" fmla="*/ 117 h 498"/>
                <a:gd name="T32" fmla="*/ 470 w 470"/>
                <a:gd name="T33" fmla="*/ 117 h 498"/>
                <a:gd name="T34" fmla="*/ 427 w 470"/>
                <a:gd name="T35" fmla="*/ 0 h 498"/>
                <a:gd name="T36" fmla="*/ 14 w 470"/>
                <a:gd name="T37" fmla="*/ 0 h 498"/>
                <a:gd name="T38" fmla="*/ 0 w 470"/>
                <a:gd name="T39" fmla="*/ 16 h 498"/>
                <a:gd name="T40" fmla="*/ 182 w 470"/>
                <a:gd name="T41" fmla="*/ 26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8">
                  <a:moveTo>
                    <a:pt x="182" y="266"/>
                  </a:moveTo>
                  <a:lnTo>
                    <a:pt x="5" y="485"/>
                  </a:lnTo>
                  <a:cubicBezTo>
                    <a:pt x="1" y="490"/>
                    <a:pt x="0" y="491"/>
                    <a:pt x="0" y="493"/>
                  </a:cubicBezTo>
                  <a:cubicBezTo>
                    <a:pt x="0" y="498"/>
                    <a:pt x="5" y="498"/>
                    <a:pt x="14" y="498"/>
                  </a:cubicBezTo>
                  <a:lnTo>
                    <a:pt x="427" y="498"/>
                  </a:lnTo>
                  <a:lnTo>
                    <a:pt x="470" y="374"/>
                  </a:lnTo>
                  <a:lnTo>
                    <a:pt x="457" y="374"/>
                  </a:lnTo>
                  <a:cubicBezTo>
                    <a:pt x="445" y="412"/>
                    <a:pt x="412" y="442"/>
                    <a:pt x="369" y="457"/>
                  </a:cubicBezTo>
                  <a:cubicBezTo>
                    <a:pt x="361" y="459"/>
                    <a:pt x="327" y="471"/>
                    <a:pt x="253" y="471"/>
                  </a:cubicBezTo>
                  <a:lnTo>
                    <a:pt x="42" y="471"/>
                  </a:lnTo>
                  <a:lnTo>
                    <a:pt x="215" y="257"/>
                  </a:lnTo>
                  <a:cubicBezTo>
                    <a:pt x="218" y="253"/>
                    <a:pt x="219" y="251"/>
                    <a:pt x="219" y="249"/>
                  </a:cubicBezTo>
                  <a:cubicBezTo>
                    <a:pt x="219" y="247"/>
                    <a:pt x="219" y="247"/>
                    <a:pt x="216" y="242"/>
                  </a:cubicBezTo>
                  <a:lnTo>
                    <a:pt x="54" y="20"/>
                  </a:lnTo>
                  <a:lnTo>
                    <a:pt x="251" y="20"/>
                  </a:lnTo>
                  <a:cubicBezTo>
                    <a:pt x="308" y="20"/>
                    <a:pt x="422" y="23"/>
                    <a:pt x="457"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68"/>
            <p:cNvSpPr>
              <a:spLocks noEditPoints="1"/>
            </p:cNvSpPr>
            <p:nvPr>
              <p:custDataLst>
                <p:tags r:id="rId35"/>
              </p:custDataLst>
            </p:nvPr>
          </p:nvSpPr>
          <p:spPr bwMode="auto">
            <a:xfrm>
              <a:off x="4851400" y="3013075"/>
              <a:ext cx="36513" cy="87313"/>
            </a:xfrm>
            <a:custGeom>
              <a:avLst/>
              <a:gdLst>
                <a:gd name="T0" fmla="*/ 97 w 106"/>
                <a:gd name="T1" fmla="*/ 13 h 234"/>
                <a:gd name="T2" fmla="*/ 83 w 106"/>
                <a:gd name="T3" fmla="*/ 0 h 234"/>
                <a:gd name="T4" fmla="*/ 63 w 106"/>
                <a:gd name="T5" fmla="*/ 19 h 234"/>
                <a:gd name="T6" fmla="*/ 77 w 106"/>
                <a:gd name="T7" fmla="*/ 32 h 234"/>
                <a:gd name="T8" fmla="*/ 97 w 106"/>
                <a:gd name="T9" fmla="*/ 13 h 234"/>
                <a:gd name="T10" fmla="*/ 26 w 106"/>
                <a:gd name="T11" fmla="*/ 190 h 234"/>
                <a:gd name="T12" fmla="*/ 23 w 106"/>
                <a:gd name="T13" fmla="*/ 205 h 234"/>
                <a:gd name="T14" fmla="*/ 56 w 106"/>
                <a:gd name="T15" fmla="*/ 234 h 234"/>
                <a:gd name="T16" fmla="*/ 106 w 106"/>
                <a:gd name="T17" fmla="*/ 181 h 234"/>
                <a:gd name="T18" fmla="*/ 100 w 106"/>
                <a:gd name="T19" fmla="*/ 176 h 234"/>
                <a:gd name="T20" fmla="*/ 94 w 106"/>
                <a:gd name="T21" fmla="*/ 182 h 234"/>
                <a:gd name="T22" fmla="*/ 57 w 106"/>
                <a:gd name="T23" fmla="*/ 224 h 234"/>
                <a:gd name="T24" fmla="*/ 48 w 106"/>
                <a:gd name="T25" fmla="*/ 212 h 234"/>
                <a:gd name="T26" fmla="*/ 54 w 106"/>
                <a:gd name="T27" fmla="*/ 190 h 234"/>
                <a:gd name="T28" fmla="*/ 65 w 106"/>
                <a:gd name="T29" fmla="*/ 162 h 234"/>
                <a:gd name="T30" fmla="*/ 82 w 106"/>
                <a:gd name="T31" fmla="*/ 118 h 234"/>
                <a:gd name="T32" fmla="*/ 84 w 106"/>
                <a:gd name="T33" fmla="*/ 107 h 234"/>
                <a:gd name="T34" fmla="*/ 51 w 106"/>
                <a:gd name="T35" fmla="*/ 77 h 234"/>
                <a:gd name="T36" fmla="*/ 0 w 106"/>
                <a:gd name="T37" fmla="*/ 130 h 234"/>
                <a:gd name="T38" fmla="*/ 6 w 106"/>
                <a:gd name="T39" fmla="*/ 135 h 234"/>
                <a:gd name="T40" fmla="*/ 12 w 106"/>
                <a:gd name="T41" fmla="*/ 129 h 234"/>
                <a:gd name="T42" fmla="*/ 50 w 106"/>
                <a:gd name="T43" fmla="*/ 87 h 234"/>
                <a:gd name="T44" fmla="*/ 58 w 106"/>
                <a:gd name="T45" fmla="*/ 99 h 234"/>
                <a:gd name="T46" fmla="*/ 48 w 106"/>
                <a:gd name="T47" fmla="*/ 134 h 234"/>
                <a:gd name="T48" fmla="*/ 26 w 106"/>
                <a:gd name="T49" fmla="*/ 19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4">
                  <a:moveTo>
                    <a:pt x="97" y="13"/>
                  </a:moveTo>
                  <a:cubicBezTo>
                    <a:pt x="97" y="7"/>
                    <a:pt x="93" y="0"/>
                    <a:pt x="83" y="0"/>
                  </a:cubicBezTo>
                  <a:cubicBezTo>
                    <a:pt x="73" y="0"/>
                    <a:pt x="63" y="9"/>
                    <a:pt x="63" y="19"/>
                  </a:cubicBezTo>
                  <a:cubicBezTo>
                    <a:pt x="63" y="25"/>
                    <a:pt x="68" y="32"/>
                    <a:pt x="77" y="32"/>
                  </a:cubicBezTo>
                  <a:cubicBezTo>
                    <a:pt x="87" y="32"/>
                    <a:pt x="97" y="22"/>
                    <a:pt x="97" y="13"/>
                  </a:cubicBezTo>
                  <a:close/>
                  <a:moveTo>
                    <a:pt x="26" y="190"/>
                  </a:moveTo>
                  <a:cubicBezTo>
                    <a:pt x="24" y="194"/>
                    <a:pt x="23" y="199"/>
                    <a:pt x="23" y="205"/>
                  </a:cubicBezTo>
                  <a:cubicBezTo>
                    <a:pt x="23" y="221"/>
                    <a:pt x="36" y="234"/>
                    <a:pt x="56" y="234"/>
                  </a:cubicBezTo>
                  <a:cubicBezTo>
                    <a:pt x="91" y="234"/>
                    <a:pt x="106" y="186"/>
                    <a:pt x="106" y="181"/>
                  </a:cubicBezTo>
                  <a:cubicBezTo>
                    <a:pt x="106" y="176"/>
                    <a:pt x="101" y="176"/>
                    <a:pt x="100" y="176"/>
                  </a:cubicBezTo>
                  <a:cubicBezTo>
                    <a:pt x="95" y="176"/>
                    <a:pt x="95" y="178"/>
                    <a:pt x="94" y="182"/>
                  </a:cubicBezTo>
                  <a:cubicBezTo>
                    <a:pt x="86" y="210"/>
                    <a:pt x="70" y="224"/>
                    <a:pt x="57" y="224"/>
                  </a:cubicBezTo>
                  <a:cubicBezTo>
                    <a:pt x="50" y="224"/>
                    <a:pt x="48" y="220"/>
                    <a:pt x="48" y="212"/>
                  </a:cubicBezTo>
                  <a:cubicBezTo>
                    <a:pt x="48" y="204"/>
                    <a:pt x="50" y="198"/>
                    <a:pt x="54" y="190"/>
                  </a:cubicBezTo>
                  <a:cubicBezTo>
                    <a:pt x="57" y="181"/>
                    <a:pt x="61" y="171"/>
                    <a:pt x="65" y="162"/>
                  </a:cubicBezTo>
                  <a:cubicBezTo>
                    <a:pt x="68" y="154"/>
                    <a:pt x="80" y="122"/>
                    <a:pt x="82" y="118"/>
                  </a:cubicBezTo>
                  <a:cubicBezTo>
                    <a:pt x="83" y="114"/>
                    <a:pt x="84" y="110"/>
                    <a:pt x="84" y="107"/>
                  </a:cubicBezTo>
                  <a:cubicBezTo>
                    <a:pt x="84" y="90"/>
                    <a:pt x="70" y="77"/>
                    <a:pt x="51" y="77"/>
                  </a:cubicBezTo>
                  <a:cubicBezTo>
                    <a:pt x="16" y="77"/>
                    <a:pt x="0" y="124"/>
                    <a:pt x="0" y="130"/>
                  </a:cubicBezTo>
                  <a:cubicBezTo>
                    <a:pt x="0" y="135"/>
                    <a:pt x="5" y="135"/>
                    <a:pt x="6" y="135"/>
                  </a:cubicBezTo>
                  <a:cubicBezTo>
                    <a:pt x="11" y="135"/>
                    <a:pt x="11" y="133"/>
                    <a:pt x="12" y="129"/>
                  </a:cubicBezTo>
                  <a:cubicBezTo>
                    <a:pt x="21" y="99"/>
                    <a:pt x="37" y="87"/>
                    <a:pt x="50" y="87"/>
                  </a:cubicBezTo>
                  <a:cubicBezTo>
                    <a:pt x="55" y="87"/>
                    <a:pt x="58" y="90"/>
                    <a:pt x="58" y="99"/>
                  </a:cubicBezTo>
                  <a:cubicBezTo>
                    <a:pt x="58" y="107"/>
                    <a:pt x="56"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69"/>
            <p:cNvSpPr>
              <a:spLocks noEditPoints="1"/>
            </p:cNvSpPr>
            <p:nvPr>
              <p:custDataLst>
                <p:tags r:id="rId36"/>
              </p:custDataLst>
            </p:nvPr>
          </p:nvSpPr>
          <p:spPr bwMode="auto">
            <a:xfrm>
              <a:off x="4902200" y="3049588"/>
              <a:ext cx="87313" cy="34925"/>
            </a:xfrm>
            <a:custGeom>
              <a:avLst/>
              <a:gdLst>
                <a:gd name="T0" fmla="*/ 244 w 257"/>
                <a:gd name="T1" fmla="*/ 17 h 93"/>
                <a:gd name="T2" fmla="*/ 257 w 257"/>
                <a:gd name="T3" fmla="*/ 8 h 93"/>
                <a:gd name="T4" fmla="*/ 244 w 257"/>
                <a:gd name="T5" fmla="*/ 0 h 93"/>
                <a:gd name="T6" fmla="*/ 13 w 257"/>
                <a:gd name="T7" fmla="*/ 0 h 93"/>
                <a:gd name="T8" fmla="*/ 0 w 257"/>
                <a:gd name="T9" fmla="*/ 8 h 93"/>
                <a:gd name="T10" fmla="*/ 14 w 257"/>
                <a:gd name="T11" fmla="*/ 17 h 93"/>
                <a:gd name="T12" fmla="*/ 244 w 257"/>
                <a:gd name="T13" fmla="*/ 17 h 93"/>
                <a:gd name="T14" fmla="*/ 244 w 257"/>
                <a:gd name="T15" fmla="*/ 93 h 93"/>
                <a:gd name="T16" fmla="*/ 257 w 257"/>
                <a:gd name="T17" fmla="*/ 85 h 93"/>
                <a:gd name="T18" fmla="*/ 244 w 257"/>
                <a:gd name="T19" fmla="*/ 76 h 93"/>
                <a:gd name="T20" fmla="*/ 14 w 257"/>
                <a:gd name="T21" fmla="*/ 76 h 93"/>
                <a:gd name="T22" fmla="*/ 0 w 257"/>
                <a:gd name="T23" fmla="*/ 85 h 93"/>
                <a:gd name="T24" fmla="*/ 13 w 257"/>
                <a:gd name="T25" fmla="*/ 93 h 93"/>
                <a:gd name="T26" fmla="*/ 244 w 257"/>
                <a:gd name="T2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3">
                  <a:moveTo>
                    <a:pt x="244" y="17"/>
                  </a:moveTo>
                  <a:cubicBezTo>
                    <a:pt x="249" y="17"/>
                    <a:pt x="257" y="17"/>
                    <a:pt x="257" y="8"/>
                  </a:cubicBezTo>
                  <a:cubicBezTo>
                    <a:pt x="257" y="0"/>
                    <a:pt x="249" y="0"/>
                    <a:pt x="244" y="0"/>
                  </a:cubicBezTo>
                  <a:lnTo>
                    <a:pt x="13" y="0"/>
                  </a:lnTo>
                  <a:cubicBezTo>
                    <a:pt x="9" y="0"/>
                    <a:pt x="0" y="0"/>
                    <a:pt x="0" y="8"/>
                  </a:cubicBezTo>
                  <a:cubicBezTo>
                    <a:pt x="0" y="17"/>
                    <a:pt x="8" y="17"/>
                    <a:pt x="14" y="17"/>
                  </a:cubicBezTo>
                  <a:lnTo>
                    <a:pt x="244" y="17"/>
                  </a:lnTo>
                  <a:close/>
                  <a:moveTo>
                    <a:pt x="244" y="93"/>
                  </a:moveTo>
                  <a:cubicBezTo>
                    <a:pt x="249" y="93"/>
                    <a:pt x="257" y="93"/>
                    <a:pt x="257" y="85"/>
                  </a:cubicBezTo>
                  <a:cubicBezTo>
                    <a:pt x="257" y="76"/>
                    <a:pt x="249" y="76"/>
                    <a:pt x="244" y="76"/>
                  </a:cubicBezTo>
                  <a:lnTo>
                    <a:pt x="14" y="76"/>
                  </a:lnTo>
                  <a:cubicBezTo>
                    <a:pt x="8" y="76"/>
                    <a:pt x="0" y="76"/>
                    <a:pt x="0" y="85"/>
                  </a:cubicBezTo>
                  <a:cubicBezTo>
                    <a:pt x="0" y="93"/>
                    <a:pt x="9" y="93"/>
                    <a:pt x="13" y="93"/>
                  </a:cubicBezTo>
                  <a:lnTo>
                    <a:pt x="244" y="9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70"/>
            <p:cNvSpPr>
              <a:spLocks/>
            </p:cNvSpPr>
            <p:nvPr>
              <p:custDataLst>
                <p:tags r:id="rId37"/>
              </p:custDataLst>
            </p:nvPr>
          </p:nvSpPr>
          <p:spPr bwMode="auto">
            <a:xfrm>
              <a:off x="5011737" y="3011488"/>
              <a:ext cx="42863" cy="88900"/>
            </a:xfrm>
            <a:custGeom>
              <a:avLst/>
              <a:gdLst>
                <a:gd name="T0" fmla="*/ 78 w 127"/>
                <a:gd name="T1" fmla="*/ 10 h 232"/>
                <a:gd name="T2" fmla="*/ 68 w 127"/>
                <a:gd name="T3" fmla="*/ 0 h 232"/>
                <a:gd name="T4" fmla="*/ 0 w 127"/>
                <a:gd name="T5" fmla="*/ 23 h 232"/>
                <a:gd name="T6" fmla="*/ 0 w 127"/>
                <a:gd name="T7" fmla="*/ 35 h 232"/>
                <a:gd name="T8" fmla="*/ 50 w 127"/>
                <a:gd name="T9" fmla="*/ 25 h 232"/>
                <a:gd name="T10" fmla="*/ 50 w 127"/>
                <a:gd name="T11" fmla="*/ 203 h 232"/>
                <a:gd name="T12" fmla="*/ 15 w 127"/>
                <a:gd name="T13" fmla="*/ 219 h 232"/>
                <a:gd name="T14" fmla="*/ 2 w 127"/>
                <a:gd name="T15" fmla="*/ 219 h 232"/>
                <a:gd name="T16" fmla="*/ 2 w 127"/>
                <a:gd name="T17" fmla="*/ 232 h 232"/>
                <a:gd name="T18" fmla="*/ 64 w 127"/>
                <a:gd name="T19" fmla="*/ 230 h 232"/>
                <a:gd name="T20" fmla="*/ 127 w 127"/>
                <a:gd name="T21" fmla="*/ 232 h 232"/>
                <a:gd name="T22" fmla="*/ 127 w 127"/>
                <a:gd name="T23" fmla="*/ 219 h 232"/>
                <a:gd name="T24" fmla="*/ 113 w 127"/>
                <a:gd name="T25" fmla="*/ 219 h 232"/>
                <a:gd name="T26" fmla="*/ 78 w 127"/>
                <a:gd name="T27" fmla="*/ 203 h 232"/>
                <a:gd name="T28" fmla="*/ 78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8" y="10"/>
                  </a:moveTo>
                  <a:cubicBezTo>
                    <a:pt x="78" y="1"/>
                    <a:pt x="78" y="0"/>
                    <a:pt x="68" y="0"/>
                  </a:cubicBezTo>
                  <a:cubicBezTo>
                    <a:pt x="46" y="22"/>
                    <a:pt x="14" y="23"/>
                    <a:pt x="0" y="23"/>
                  </a:cubicBezTo>
                  <a:lnTo>
                    <a:pt x="0" y="35"/>
                  </a:lnTo>
                  <a:cubicBezTo>
                    <a:pt x="8" y="35"/>
                    <a:pt x="31" y="35"/>
                    <a:pt x="50" y="25"/>
                  </a:cubicBezTo>
                  <a:lnTo>
                    <a:pt x="50" y="203"/>
                  </a:lnTo>
                  <a:cubicBezTo>
                    <a:pt x="50" y="215"/>
                    <a:pt x="50" y="219"/>
                    <a:pt x="15" y="219"/>
                  </a:cubicBezTo>
                  <a:lnTo>
                    <a:pt x="2" y="219"/>
                  </a:lnTo>
                  <a:lnTo>
                    <a:pt x="2" y="232"/>
                  </a:lnTo>
                  <a:cubicBezTo>
                    <a:pt x="8" y="231"/>
                    <a:pt x="51" y="230"/>
                    <a:pt x="64" y="230"/>
                  </a:cubicBezTo>
                  <a:cubicBezTo>
                    <a:pt x="75" y="230"/>
                    <a:pt x="119" y="231"/>
                    <a:pt x="127" y="232"/>
                  </a:cubicBezTo>
                  <a:lnTo>
                    <a:pt x="127" y="219"/>
                  </a:lnTo>
                  <a:lnTo>
                    <a:pt x="113" y="219"/>
                  </a:lnTo>
                  <a:cubicBezTo>
                    <a:pt x="78" y="219"/>
                    <a:pt x="78" y="215"/>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71"/>
            <p:cNvSpPr>
              <a:spLocks/>
            </p:cNvSpPr>
            <p:nvPr>
              <p:custDataLst>
                <p:tags r:id="rId38"/>
              </p:custDataLst>
            </p:nvPr>
          </p:nvSpPr>
          <p:spPr bwMode="auto">
            <a:xfrm>
              <a:off x="5099050" y="2851150"/>
              <a:ext cx="84138" cy="85725"/>
            </a:xfrm>
            <a:custGeom>
              <a:avLst/>
              <a:gdLst>
                <a:gd name="T0" fmla="*/ 152 w 248"/>
                <a:gd name="T1" fmla="*/ 70 h 226"/>
                <a:gd name="T2" fmla="*/ 201 w 248"/>
                <a:gd name="T3" fmla="*/ 11 h 226"/>
                <a:gd name="T4" fmla="*/ 226 w 248"/>
                <a:gd name="T5" fmla="*/ 17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5 w 248"/>
                <a:gd name="T17" fmla="*/ 0 h 226"/>
                <a:gd name="T18" fmla="*/ 15 w 248"/>
                <a:gd name="T19" fmla="*/ 77 h 226"/>
                <a:gd name="T20" fmla="*/ 21 w 248"/>
                <a:gd name="T21" fmla="*/ 82 h 226"/>
                <a:gd name="T22" fmla="*/ 28 w 248"/>
                <a:gd name="T23" fmla="*/ 76 h 226"/>
                <a:gd name="T24" fmla="*/ 94 w 248"/>
                <a:gd name="T25" fmla="*/ 11 h 226"/>
                <a:gd name="T26" fmla="*/ 121 w 248"/>
                <a:gd name="T27" fmla="*/ 44 h 226"/>
                <a:gd name="T28" fmla="*/ 94 w 248"/>
                <a:gd name="T29" fmla="*/ 163 h 226"/>
                <a:gd name="T30" fmla="*/ 47 w 248"/>
                <a:gd name="T31" fmla="*/ 215 h 226"/>
                <a:gd name="T32" fmla="*/ 22 w 248"/>
                <a:gd name="T33" fmla="*/ 208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6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7"/>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5" y="26"/>
                    <a:pt x="149" y="38"/>
                  </a:cubicBezTo>
                  <a:cubicBezTo>
                    <a:pt x="137" y="5"/>
                    <a:pt x="110" y="0"/>
                    <a:pt x="95" y="0"/>
                  </a:cubicBezTo>
                  <a:cubicBezTo>
                    <a:pt x="44" y="0"/>
                    <a:pt x="15" y="64"/>
                    <a:pt x="15" y="77"/>
                  </a:cubicBezTo>
                  <a:cubicBezTo>
                    <a:pt x="15" y="82"/>
                    <a:pt x="20" y="82"/>
                    <a:pt x="21" y="82"/>
                  </a:cubicBezTo>
                  <a:cubicBezTo>
                    <a:pt x="25" y="82"/>
                    <a:pt x="27" y="81"/>
                    <a:pt x="28" y="76"/>
                  </a:cubicBezTo>
                  <a:cubicBezTo>
                    <a:pt x="45" y="23"/>
                    <a:pt x="78" y="11"/>
                    <a:pt x="94" y="11"/>
                  </a:cubicBezTo>
                  <a:cubicBezTo>
                    <a:pt x="104" y="11"/>
                    <a:pt x="121" y="15"/>
                    <a:pt x="121" y="44"/>
                  </a:cubicBezTo>
                  <a:cubicBezTo>
                    <a:pt x="121" y="60"/>
                    <a:pt x="113" y="93"/>
                    <a:pt x="94" y="163"/>
                  </a:cubicBezTo>
                  <a:cubicBezTo>
                    <a:pt x="86" y="194"/>
                    <a:pt x="69" y="215"/>
                    <a:pt x="47" y="215"/>
                  </a:cubicBezTo>
                  <a:cubicBezTo>
                    <a:pt x="44" y="215"/>
                    <a:pt x="33" y="215"/>
                    <a:pt x="22" y="208"/>
                  </a:cubicBezTo>
                  <a:cubicBezTo>
                    <a:pt x="35" y="206"/>
                    <a:pt x="46" y="195"/>
                    <a:pt x="46" y="182"/>
                  </a:cubicBezTo>
                  <a:cubicBezTo>
                    <a:pt x="46" y="168"/>
                    <a:pt x="35" y="164"/>
                    <a:pt x="27" y="164"/>
                  </a:cubicBezTo>
                  <a:cubicBezTo>
                    <a:pt x="12" y="164"/>
                    <a:pt x="0" y="177"/>
                    <a:pt x="0" y="193"/>
                  </a:cubicBezTo>
                  <a:cubicBezTo>
                    <a:pt x="0" y="216"/>
                    <a:pt x="25" y="226"/>
                    <a:pt x="47" y="226"/>
                  </a:cubicBezTo>
                  <a:cubicBezTo>
                    <a:pt x="80" y="226"/>
                    <a:pt x="97" y="191"/>
                    <a:pt x="99" y="188"/>
                  </a:cubicBezTo>
                  <a:cubicBezTo>
                    <a:pt x="105" y="206"/>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4" y="215"/>
                    <a:pt x="126" y="199"/>
                    <a:pt x="126" y="182"/>
                  </a:cubicBezTo>
                  <a:cubicBezTo>
                    <a:pt x="126" y="171"/>
                    <a:pt x="129"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72"/>
            <p:cNvSpPr>
              <a:spLocks/>
            </p:cNvSpPr>
            <p:nvPr>
              <p:custDataLst>
                <p:tags r:id="rId39"/>
              </p:custDataLst>
            </p:nvPr>
          </p:nvSpPr>
          <p:spPr bwMode="auto">
            <a:xfrm>
              <a:off x="5199062" y="2781300"/>
              <a:ext cx="52388" cy="88900"/>
            </a:xfrm>
            <a:custGeom>
              <a:avLst/>
              <a:gdLst>
                <a:gd name="T0" fmla="*/ 154 w 154"/>
                <a:gd name="T1" fmla="*/ 168 h 232"/>
                <a:gd name="T2" fmla="*/ 142 w 154"/>
                <a:gd name="T3" fmla="*/ 168 h 232"/>
                <a:gd name="T4" fmla="*/ 133 w 154"/>
                <a:gd name="T5" fmla="*/ 200 h 232"/>
                <a:gd name="T6" fmla="*/ 99 w 154"/>
                <a:gd name="T7" fmla="*/ 202 h 232"/>
                <a:gd name="T8" fmla="*/ 34 w 154"/>
                <a:gd name="T9" fmla="*/ 202 h 232"/>
                <a:gd name="T10" fmla="*/ 104 w 154"/>
                <a:gd name="T11" fmla="*/ 144 h 232"/>
                <a:gd name="T12" fmla="*/ 154 w 154"/>
                <a:gd name="T13" fmla="*/ 68 h 232"/>
                <a:gd name="T14" fmla="*/ 72 w 154"/>
                <a:gd name="T15" fmla="*/ 0 h 232"/>
                <a:gd name="T16" fmla="*/ 0 w 154"/>
                <a:gd name="T17" fmla="*/ 63 h 232"/>
                <a:gd name="T18" fmla="*/ 18 w 154"/>
                <a:gd name="T19" fmla="*/ 82 h 232"/>
                <a:gd name="T20" fmla="*/ 37 w 154"/>
                <a:gd name="T21" fmla="*/ 64 h 232"/>
                <a:gd name="T22" fmla="*/ 16 w 154"/>
                <a:gd name="T23" fmla="*/ 45 h 232"/>
                <a:gd name="T24" fmla="*/ 67 w 154"/>
                <a:gd name="T25" fmla="*/ 13 h 232"/>
                <a:gd name="T26" fmla="*/ 120 w 154"/>
                <a:gd name="T27" fmla="*/ 68 h 232"/>
                <a:gd name="T28" fmla="*/ 87 w 154"/>
                <a:gd name="T29" fmla="*/ 135 h 232"/>
                <a:gd name="T30" fmla="*/ 3 w 154"/>
                <a:gd name="T31" fmla="*/ 218 h 232"/>
                <a:gd name="T32" fmla="*/ 0 w 154"/>
                <a:gd name="T33" fmla="*/ 232 h 232"/>
                <a:gd name="T34" fmla="*/ 144 w 154"/>
                <a:gd name="T35" fmla="*/ 232 h 232"/>
                <a:gd name="T36" fmla="*/ 154 w 154"/>
                <a:gd name="T37"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8"/>
                  </a:moveTo>
                  <a:lnTo>
                    <a:pt x="142" y="168"/>
                  </a:lnTo>
                  <a:cubicBezTo>
                    <a:pt x="141" y="176"/>
                    <a:pt x="138" y="197"/>
                    <a:pt x="133" y="200"/>
                  </a:cubicBezTo>
                  <a:cubicBezTo>
                    <a:pt x="130" y="202"/>
                    <a:pt x="103" y="202"/>
                    <a:pt x="99" y="202"/>
                  </a:cubicBezTo>
                  <a:lnTo>
                    <a:pt x="34" y="202"/>
                  </a:lnTo>
                  <a:cubicBezTo>
                    <a:pt x="71" y="170"/>
                    <a:pt x="83" y="160"/>
                    <a:pt x="104" y="144"/>
                  </a:cubicBezTo>
                  <a:cubicBezTo>
                    <a:pt x="130" y="123"/>
                    <a:pt x="154" y="101"/>
                    <a:pt x="154" y="68"/>
                  </a:cubicBezTo>
                  <a:cubicBezTo>
                    <a:pt x="154" y="26"/>
                    <a:pt x="117" y="0"/>
                    <a:pt x="72" y="0"/>
                  </a:cubicBezTo>
                  <a:cubicBezTo>
                    <a:pt x="29" y="0"/>
                    <a:pt x="0" y="31"/>
                    <a:pt x="0" y="63"/>
                  </a:cubicBezTo>
                  <a:cubicBezTo>
                    <a:pt x="0" y="81"/>
                    <a:pt x="15" y="82"/>
                    <a:pt x="18" y="82"/>
                  </a:cubicBezTo>
                  <a:cubicBezTo>
                    <a:pt x="27" y="82"/>
                    <a:pt x="37" y="76"/>
                    <a:pt x="37" y="64"/>
                  </a:cubicBezTo>
                  <a:cubicBezTo>
                    <a:pt x="37" y="58"/>
                    <a:pt x="34" y="45"/>
                    <a:pt x="16" y="45"/>
                  </a:cubicBezTo>
                  <a:cubicBezTo>
                    <a:pt x="27" y="21"/>
                    <a:pt x="51" y="13"/>
                    <a:pt x="67" y="13"/>
                  </a:cubicBezTo>
                  <a:cubicBezTo>
                    <a:pt x="102" y="13"/>
                    <a:pt x="120" y="40"/>
                    <a:pt x="120" y="68"/>
                  </a:cubicBezTo>
                  <a:cubicBezTo>
                    <a:pt x="120" y="99"/>
                    <a:pt x="99" y="123"/>
                    <a:pt x="87" y="135"/>
                  </a:cubicBezTo>
                  <a:lnTo>
                    <a:pt x="3" y="218"/>
                  </a:lnTo>
                  <a:cubicBezTo>
                    <a:pt x="0" y="221"/>
                    <a:pt x="0" y="222"/>
                    <a:pt x="0" y="232"/>
                  </a:cubicBezTo>
                  <a:lnTo>
                    <a:pt x="144" y="232"/>
                  </a:lnTo>
                  <a:lnTo>
                    <a:pt x="154"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73"/>
            <p:cNvSpPr>
              <a:spLocks noEditPoints="1"/>
            </p:cNvSpPr>
            <p:nvPr>
              <p:custDataLst>
                <p:tags r:id="rId40"/>
              </p:custDataLst>
            </p:nvPr>
          </p:nvSpPr>
          <p:spPr bwMode="auto">
            <a:xfrm>
              <a:off x="5195887" y="2898775"/>
              <a:ext cx="36513" cy="88900"/>
            </a:xfrm>
            <a:custGeom>
              <a:avLst/>
              <a:gdLst>
                <a:gd name="T0" fmla="*/ 97 w 106"/>
                <a:gd name="T1" fmla="*/ 13 h 235"/>
                <a:gd name="T2" fmla="*/ 83 w 106"/>
                <a:gd name="T3" fmla="*/ 0 h 235"/>
                <a:gd name="T4" fmla="*/ 63 w 106"/>
                <a:gd name="T5" fmla="*/ 19 h 235"/>
                <a:gd name="T6" fmla="*/ 77 w 106"/>
                <a:gd name="T7" fmla="*/ 33 h 235"/>
                <a:gd name="T8" fmla="*/ 97 w 106"/>
                <a:gd name="T9" fmla="*/ 13 h 235"/>
                <a:gd name="T10" fmla="*/ 26 w 106"/>
                <a:gd name="T11" fmla="*/ 190 h 235"/>
                <a:gd name="T12" fmla="*/ 23 w 106"/>
                <a:gd name="T13" fmla="*/ 205 h 235"/>
                <a:gd name="T14" fmla="*/ 56 w 106"/>
                <a:gd name="T15" fmla="*/ 235 h 235"/>
                <a:gd name="T16" fmla="*/ 106 w 106"/>
                <a:gd name="T17" fmla="*/ 181 h 235"/>
                <a:gd name="T18" fmla="*/ 100 w 106"/>
                <a:gd name="T19" fmla="*/ 177 h 235"/>
                <a:gd name="T20" fmla="*/ 94 w 106"/>
                <a:gd name="T21" fmla="*/ 183 h 235"/>
                <a:gd name="T22" fmla="*/ 57 w 106"/>
                <a:gd name="T23" fmla="*/ 225 h 235"/>
                <a:gd name="T24" fmla="*/ 48 w 106"/>
                <a:gd name="T25" fmla="*/ 213 h 235"/>
                <a:gd name="T26" fmla="*/ 54 w 106"/>
                <a:gd name="T27" fmla="*/ 190 h 235"/>
                <a:gd name="T28" fmla="*/ 65 w 106"/>
                <a:gd name="T29" fmla="*/ 163 h 235"/>
                <a:gd name="T30" fmla="*/ 82 w 106"/>
                <a:gd name="T31" fmla="*/ 118 h 235"/>
                <a:gd name="T32" fmla="*/ 84 w 106"/>
                <a:gd name="T33" fmla="*/ 107 h 235"/>
                <a:gd name="T34" fmla="*/ 51 w 106"/>
                <a:gd name="T35" fmla="*/ 78 h 235"/>
                <a:gd name="T36" fmla="*/ 0 w 106"/>
                <a:gd name="T37" fmla="*/ 131 h 235"/>
                <a:gd name="T38" fmla="*/ 6 w 106"/>
                <a:gd name="T39" fmla="*/ 135 h 235"/>
                <a:gd name="T40" fmla="*/ 13 w 106"/>
                <a:gd name="T41" fmla="*/ 130 h 235"/>
                <a:gd name="T42" fmla="*/ 50 w 106"/>
                <a:gd name="T43" fmla="*/ 87 h 235"/>
                <a:gd name="T44" fmla="*/ 59 w 106"/>
                <a:gd name="T45" fmla="*/ 99 h 235"/>
                <a:gd name="T46" fmla="*/ 48 w 106"/>
                <a:gd name="T47" fmla="*/ 134 h 235"/>
                <a:gd name="T48" fmla="*/ 26 w 106"/>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5">
                  <a:moveTo>
                    <a:pt x="97" y="13"/>
                  </a:moveTo>
                  <a:cubicBezTo>
                    <a:pt x="97" y="8"/>
                    <a:pt x="93" y="0"/>
                    <a:pt x="83" y="0"/>
                  </a:cubicBezTo>
                  <a:cubicBezTo>
                    <a:pt x="74" y="0"/>
                    <a:pt x="63" y="9"/>
                    <a:pt x="63" y="19"/>
                  </a:cubicBezTo>
                  <a:cubicBezTo>
                    <a:pt x="63" y="25"/>
                    <a:pt x="68" y="33"/>
                    <a:pt x="77" y="33"/>
                  </a:cubicBezTo>
                  <a:cubicBezTo>
                    <a:pt x="88" y="33"/>
                    <a:pt x="97" y="23"/>
                    <a:pt x="97" y="13"/>
                  </a:cubicBezTo>
                  <a:close/>
                  <a:moveTo>
                    <a:pt x="26" y="190"/>
                  </a:moveTo>
                  <a:cubicBezTo>
                    <a:pt x="24" y="195"/>
                    <a:pt x="23" y="199"/>
                    <a:pt x="23" y="205"/>
                  </a:cubicBezTo>
                  <a:cubicBezTo>
                    <a:pt x="23" y="222"/>
                    <a:pt x="37" y="235"/>
                    <a:pt x="56" y="235"/>
                  </a:cubicBezTo>
                  <a:cubicBezTo>
                    <a:pt x="91" y="235"/>
                    <a:pt x="106" y="187"/>
                    <a:pt x="106" y="181"/>
                  </a:cubicBezTo>
                  <a:cubicBezTo>
                    <a:pt x="106" y="177"/>
                    <a:pt x="101" y="177"/>
                    <a:pt x="100" y="177"/>
                  </a:cubicBezTo>
                  <a:cubicBezTo>
                    <a:pt x="96" y="177"/>
                    <a:pt x="95" y="179"/>
                    <a:pt x="94" y="183"/>
                  </a:cubicBezTo>
                  <a:cubicBezTo>
                    <a:pt x="86" y="211"/>
                    <a:pt x="70" y="225"/>
                    <a:pt x="57" y="225"/>
                  </a:cubicBezTo>
                  <a:cubicBezTo>
                    <a:pt x="50" y="225"/>
                    <a:pt x="48" y="220"/>
                    <a:pt x="48" y="213"/>
                  </a:cubicBezTo>
                  <a:cubicBezTo>
                    <a:pt x="48" y="205"/>
                    <a:pt x="51" y="198"/>
                    <a:pt x="54" y="190"/>
                  </a:cubicBezTo>
                  <a:cubicBezTo>
                    <a:pt x="57" y="181"/>
                    <a:pt x="61" y="172"/>
                    <a:pt x="65" y="163"/>
                  </a:cubicBezTo>
                  <a:cubicBezTo>
                    <a:pt x="68" y="154"/>
                    <a:pt x="81" y="122"/>
                    <a:pt x="82" y="118"/>
                  </a:cubicBezTo>
                  <a:cubicBezTo>
                    <a:pt x="83" y="115"/>
                    <a:pt x="84" y="111"/>
                    <a:pt x="84" y="107"/>
                  </a:cubicBezTo>
                  <a:cubicBezTo>
                    <a:pt x="84" y="91"/>
                    <a:pt x="70" y="78"/>
                    <a:pt x="51" y="78"/>
                  </a:cubicBezTo>
                  <a:cubicBezTo>
                    <a:pt x="16" y="78"/>
                    <a:pt x="0" y="125"/>
                    <a:pt x="0" y="131"/>
                  </a:cubicBezTo>
                  <a:cubicBezTo>
                    <a:pt x="0" y="135"/>
                    <a:pt x="5" y="135"/>
                    <a:pt x="6" y="135"/>
                  </a:cubicBezTo>
                  <a:cubicBezTo>
                    <a:pt x="11" y="135"/>
                    <a:pt x="12" y="134"/>
                    <a:pt x="13" y="130"/>
                  </a:cubicBezTo>
                  <a:cubicBezTo>
                    <a:pt x="22" y="100"/>
                    <a:pt x="37" y="87"/>
                    <a:pt x="50" y="87"/>
                  </a:cubicBezTo>
                  <a:cubicBezTo>
                    <a:pt x="55" y="87"/>
                    <a:pt x="59" y="90"/>
                    <a:pt x="59" y="99"/>
                  </a:cubicBezTo>
                  <a:cubicBezTo>
                    <a:pt x="59" y="107"/>
                    <a:pt x="57" y="113"/>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74"/>
            <p:cNvSpPr>
              <a:spLocks/>
            </p:cNvSpPr>
            <p:nvPr>
              <p:custDataLst>
                <p:tags r:id="rId41"/>
              </p:custDataLst>
            </p:nvPr>
          </p:nvSpPr>
          <p:spPr bwMode="auto">
            <a:xfrm>
              <a:off x="5272087" y="2662238"/>
              <a:ext cx="84138" cy="450850"/>
            </a:xfrm>
            <a:custGeom>
              <a:avLst/>
              <a:gdLst>
                <a:gd name="T0" fmla="*/ 245 w 245"/>
                <a:gd name="T1" fmla="*/ 598 h 1196"/>
                <a:gd name="T2" fmla="*/ 74 w 245"/>
                <a:gd name="T3" fmla="*/ 56 h 1196"/>
                <a:gd name="T4" fmla="*/ 24 w 245"/>
                <a:gd name="T5" fmla="*/ 6 h 1196"/>
                <a:gd name="T6" fmla="*/ 10 w 245"/>
                <a:gd name="T7" fmla="*/ 0 h 1196"/>
                <a:gd name="T8" fmla="*/ 0 w 245"/>
                <a:gd name="T9" fmla="*/ 5 h 1196"/>
                <a:gd name="T10" fmla="*/ 3 w 245"/>
                <a:gd name="T11" fmla="*/ 10 h 1196"/>
                <a:gd name="T12" fmla="*/ 87 w 245"/>
                <a:gd name="T13" fmla="*/ 115 h 1196"/>
                <a:gd name="T14" fmla="*/ 204 w 245"/>
                <a:gd name="T15" fmla="*/ 598 h 1196"/>
                <a:gd name="T16" fmla="*/ 104 w 245"/>
                <a:gd name="T17" fmla="*/ 1054 h 1196"/>
                <a:gd name="T18" fmla="*/ 2 w 245"/>
                <a:gd name="T19" fmla="*/ 1187 h 1196"/>
                <a:gd name="T20" fmla="*/ 0 w 245"/>
                <a:gd name="T21" fmla="*/ 1191 h 1196"/>
                <a:gd name="T22" fmla="*/ 10 w 245"/>
                <a:gd name="T23" fmla="*/ 1196 h 1196"/>
                <a:gd name="T24" fmla="*/ 26 w 245"/>
                <a:gd name="T25" fmla="*/ 1189 h 1196"/>
                <a:gd name="T26" fmla="*/ 245 w 245"/>
                <a:gd name="T27"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5" h="1196">
                  <a:moveTo>
                    <a:pt x="245" y="598"/>
                  </a:moveTo>
                  <a:cubicBezTo>
                    <a:pt x="245" y="403"/>
                    <a:pt x="200" y="205"/>
                    <a:pt x="74" y="56"/>
                  </a:cubicBezTo>
                  <a:cubicBezTo>
                    <a:pt x="64" y="45"/>
                    <a:pt x="45" y="24"/>
                    <a:pt x="24" y="6"/>
                  </a:cubicBezTo>
                  <a:cubicBezTo>
                    <a:pt x="18" y="0"/>
                    <a:pt x="17" y="0"/>
                    <a:pt x="10" y="0"/>
                  </a:cubicBezTo>
                  <a:cubicBezTo>
                    <a:pt x="4" y="0"/>
                    <a:pt x="0" y="0"/>
                    <a:pt x="0" y="5"/>
                  </a:cubicBezTo>
                  <a:cubicBezTo>
                    <a:pt x="0" y="7"/>
                    <a:pt x="2" y="9"/>
                    <a:pt x="3" y="10"/>
                  </a:cubicBezTo>
                  <a:cubicBezTo>
                    <a:pt x="20" y="28"/>
                    <a:pt x="54" y="61"/>
                    <a:pt x="87" y="115"/>
                  </a:cubicBezTo>
                  <a:cubicBezTo>
                    <a:pt x="167" y="244"/>
                    <a:pt x="204" y="406"/>
                    <a:pt x="204" y="598"/>
                  </a:cubicBezTo>
                  <a:cubicBezTo>
                    <a:pt x="204" y="732"/>
                    <a:pt x="186" y="905"/>
                    <a:pt x="104" y="1054"/>
                  </a:cubicBezTo>
                  <a:cubicBezTo>
                    <a:pt x="64" y="1124"/>
                    <a:pt x="23" y="1166"/>
                    <a:pt x="2" y="1187"/>
                  </a:cubicBezTo>
                  <a:cubicBezTo>
                    <a:pt x="1" y="1188"/>
                    <a:pt x="0" y="1190"/>
                    <a:pt x="0" y="1191"/>
                  </a:cubicBezTo>
                  <a:cubicBezTo>
                    <a:pt x="0" y="1196"/>
                    <a:pt x="4" y="1196"/>
                    <a:pt x="10" y="1196"/>
                  </a:cubicBezTo>
                  <a:cubicBezTo>
                    <a:pt x="17" y="1196"/>
                    <a:pt x="18" y="1196"/>
                    <a:pt x="26" y="1189"/>
                  </a:cubicBezTo>
                  <a:cubicBezTo>
                    <a:pt x="193" y="1037"/>
                    <a:pt x="245" y="808"/>
                    <a:pt x="245" y="59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75"/>
            <p:cNvSpPr>
              <a:spLocks/>
            </p:cNvSpPr>
            <p:nvPr>
              <p:custDataLst>
                <p:tags r:id="rId42"/>
              </p:custDataLst>
            </p:nvPr>
          </p:nvSpPr>
          <p:spPr bwMode="auto">
            <a:xfrm>
              <a:off x="5443537" y="2882900"/>
              <a:ext cx="103188" cy="7938"/>
            </a:xfrm>
            <a:custGeom>
              <a:avLst/>
              <a:gdLst>
                <a:gd name="T0" fmla="*/ 287 w 305"/>
                <a:gd name="T1" fmla="*/ 20 h 20"/>
                <a:gd name="T2" fmla="*/ 305 w 305"/>
                <a:gd name="T3" fmla="*/ 10 h 20"/>
                <a:gd name="T4" fmla="*/ 287 w 305"/>
                <a:gd name="T5" fmla="*/ 0 h 20"/>
                <a:gd name="T6" fmla="*/ 18 w 305"/>
                <a:gd name="T7" fmla="*/ 0 h 20"/>
                <a:gd name="T8" fmla="*/ 0 w 305"/>
                <a:gd name="T9" fmla="*/ 10 h 20"/>
                <a:gd name="T10" fmla="*/ 18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8" y="0"/>
                  </a:lnTo>
                  <a:cubicBezTo>
                    <a:pt x="9" y="0"/>
                    <a:pt x="0" y="0"/>
                    <a:pt x="0" y="10"/>
                  </a:cubicBezTo>
                  <a:cubicBezTo>
                    <a:pt x="0" y="20"/>
                    <a:pt x="9" y="20"/>
                    <a:pt x="18"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76"/>
            <p:cNvSpPr>
              <a:spLocks/>
            </p:cNvSpPr>
            <p:nvPr>
              <p:custDataLst>
                <p:tags r:id="rId43"/>
              </p:custDataLst>
            </p:nvPr>
          </p:nvSpPr>
          <p:spPr bwMode="auto">
            <a:xfrm>
              <a:off x="5657850" y="2773363"/>
              <a:ext cx="42863" cy="87313"/>
            </a:xfrm>
            <a:custGeom>
              <a:avLst/>
              <a:gdLst>
                <a:gd name="T0" fmla="*/ 79 w 127"/>
                <a:gd name="T1" fmla="*/ 10 h 231"/>
                <a:gd name="T2" fmla="*/ 68 w 127"/>
                <a:gd name="T3" fmla="*/ 0 h 231"/>
                <a:gd name="T4" fmla="*/ 0 w 127"/>
                <a:gd name="T5" fmla="*/ 22 h 231"/>
                <a:gd name="T6" fmla="*/ 0 w 127"/>
                <a:gd name="T7" fmla="*/ 35 h 231"/>
                <a:gd name="T8" fmla="*/ 51 w 127"/>
                <a:gd name="T9" fmla="*/ 25 h 231"/>
                <a:gd name="T10" fmla="*/ 51 w 127"/>
                <a:gd name="T11" fmla="*/ 203 h 231"/>
                <a:gd name="T12" fmla="*/ 16 w 127"/>
                <a:gd name="T13" fmla="*/ 219 h 231"/>
                <a:gd name="T14" fmla="*/ 2 w 127"/>
                <a:gd name="T15" fmla="*/ 219 h 231"/>
                <a:gd name="T16" fmla="*/ 2 w 127"/>
                <a:gd name="T17" fmla="*/ 231 h 231"/>
                <a:gd name="T18" fmla="*/ 64 w 127"/>
                <a:gd name="T19" fmla="*/ 230 h 231"/>
                <a:gd name="T20" fmla="*/ 127 w 127"/>
                <a:gd name="T21" fmla="*/ 231 h 231"/>
                <a:gd name="T22" fmla="*/ 127 w 127"/>
                <a:gd name="T23" fmla="*/ 219 h 231"/>
                <a:gd name="T24" fmla="*/ 114 w 127"/>
                <a:gd name="T25" fmla="*/ 219 h 231"/>
                <a:gd name="T26" fmla="*/ 79 w 127"/>
                <a:gd name="T27" fmla="*/ 203 h 231"/>
                <a:gd name="T28" fmla="*/ 79 w 127"/>
                <a:gd name="T29" fmla="*/ 1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1">
                  <a:moveTo>
                    <a:pt x="79" y="10"/>
                  </a:moveTo>
                  <a:cubicBezTo>
                    <a:pt x="79" y="0"/>
                    <a:pt x="78" y="0"/>
                    <a:pt x="68" y="0"/>
                  </a:cubicBezTo>
                  <a:cubicBezTo>
                    <a:pt x="46" y="22"/>
                    <a:pt x="14" y="22"/>
                    <a:pt x="0" y="22"/>
                  </a:cubicBezTo>
                  <a:lnTo>
                    <a:pt x="0" y="35"/>
                  </a:lnTo>
                  <a:cubicBezTo>
                    <a:pt x="8" y="35"/>
                    <a:pt x="31" y="35"/>
                    <a:pt x="51" y="25"/>
                  </a:cubicBezTo>
                  <a:lnTo>
                    <a:pt x="51" y="203"/>
                  </a:lnTo>
                  <a:cubicBezTo>
                    <a:pt x="51" y="214"/>
                    <a:pt x="51" y="219"/>
                    <a:pt x="16" y="219"/>
                  </a:cubicBezTo>
                  <a:lnTo>
                    <a:pt x="2" y="219"/>
                  </a:lnTo>
                  <a:lnTo>
                    <a:pt x="2" y="231"/>
                  </a:lnTo>
                  <a:cubicBezTo>
                    <a:pt x="9" y="231"/>
                    <a:pt x="52" y="230"/>
                    <a:pt x="64" y="230"/>
                  </a:cubicBezTo>
                  <a:cubicBezTo>
                    <a:pt x="75" y="230"/>
                    <a:pt x="119" y="231"/>
                    <a:pt x="127" y="231"/>
                  </a:cubicBezTo>
                  <a:lnTo>
                    <a:pt x="127" y="219"/>
                  </a:lnTo>
                  <a:lnTo>
                    <a:pt x="114" y="219"/>
                  </a:lnTo>
                  <a:cubicBezTo>
                    <a:pt x="79" y="219"/>
                    <a:pt x="79" y="214"/>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177"/>
            <p:cNvSpPr>
              <a:spLocks noChangeArrowheads="1"/>
            </p:cNvSpPr>
            <p:nvPr>
              <p:custDataLst>
                <p:tags r:id="rId44"/>
              </p:custDataLst>
            </p:nvPr>
          </p:nvSpPr>
          <p:spPr bwMode="auto">
            <a:xfrm>
              <a:off x="5619750" y="2882900"/>
              <a:ext cx="11906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78"/>
            <p:cNvSpPr>
              <a:spLocks/>
            </p:cNvSpPr>
            <p:nvPr>
              <p:custDataLst>
                <p:tags r:id="rId45"/>
              </p:custDataLst>
            </p:nvPr>
          </p:nvSpPr>
          <p:spPr bwMode="auto">
            <a:xfrm>
              <a:off x="5627687" y="2909888"/>
              <a:ext cx="104775" cy="88900"/>
            </a:xfrm>
            <a:custGeom>
              <a:avLst/>
              <a:gdLst>
                <a:gd name="T0" fmla="*/ 267 w 310"/>
                <a:gd name="T1" fmla="*/ 38 h 238"/>
                <a:gd name="T2" fmla="*/ 304 w 310"/>
                <a:gd name="T3" fmla="*/ 13 h 238"/>
                <a:gd name="T4" fmla="*/ 310 w 310"/>
                <a:gd name="T5" fmla="*/ 5 h 238"/>
                <a:gd name="T6" fmla="*/ 305 w 310"/>
                <a:gd name="T7" fmla="*/ 0 h 238"/>
                <a:gd name="T8" fmla="*/ 269 w 310"/>
                <a:gd name="T9" fmla="*/ 1 h 238"/>
                <a:gd name="T10" fmla="*/ 232 w 310"/>
                <a:gd name="T11" fmla="*/ 0 h 238"/>
                <a:gd name="T12" fmla="*/ 225 w 310"/>
                <a:gd name="T13" fmla="*/ 8 h 238"/>
                <a:gd name="T14" fmla="*/ 233 w 310"/>
                <a:gd name="T15" fmla="*/ 13 h 238"/>
                <a:gd name="T16" fmla="*/ 255 w 310"/>
                <a:gd name="T17" fmla="*/ 27 h 238"/>
                <a:gd name="T18" fmla="*/ 254 w 310"/>
                <a:gd name="T19" fmla="*/ 35 h 238"/>
                <a:gd name="T20" fmla="*/ 216 w 310"/>
                <a:gd name="T21" fmla="*/ 187 h 238"/>
                <a:gd name="T22" fmla="*/ 127 w 310"/>
                <a:gd name="T23" fmla="*/ 6 h 238"/>
                <a:gd name="T24" fmla="*/ 115 w 310"/>
                <a:gd name="T25" fmla="*/ 0 h 238"/>
                <a:gd name="T26" fmla="*/ 67 w 310"/>
                <a:gd name="T27" fmla="*/ 0 h 238"/>
                <a:gd name="T28" fmla="*/ 56 w 310"/>
                <a:gd name="T29" fmla="*/ 8 h 238"/>
                <a:gd name="T30" fmla="*/ 68 w 310"/>
                <a:gd name="T31" fmla="*/ 13 h 238"/>
                <a:gd name="T32" fmla="*/ 90 w 310"/>
                <a:gd name="T33" fmla="*/ 14 h 238"/>
                <a:gd name="T34" fmla="*/ 43 w 310"/>
                <a:gd name="T35" fmla="*/ 201 h 238"/>
                <a:gd name="T36" fmla="*/ 7 w 310"/>
                <a:gd name="T37" fmla="*/ 226 h 238"/>
                <a:gd name="T38" fmla="*/ 0 w 310"/>
                <a:gd name="T39" fmla="*/ 233 h 238"/>
                <a:gd name="T40" fmla="*/ 5 w 310"/>
                <a:gd name="T41" fmla="*/ 238 h 238"/>
                <a:gd name="T42" fmla="*/ 41 w 310"/>
                <a:gd name="T43" fmla="*/ 237 h 238"/>
                <a:gd name="T44" fmla="*/ 78 w 310"/>
                <a:gd name="T45" fmla="*/ 238 h 238"/>
                <a:gd name="T46" fmla="*/ 85 w 310"/>
                <a:gd name="T47" fmla="*/ 231 h 238"/>
                <a:gd name="T48" fmla="*/ 77 w 310"/>
                <a:gd name="T49" fmla="*/ 226 h 238"/>
                <a:gd name="T50" fmla="*/ 55 w 310"/>
                <a:gd name="T51" fmla="*/ 211 h 238"/>
                <a:gd name="T52" fmla="*/ 57 w 310"/>
                <a:gd name="T53" fmla="*/ 202 h 238"/>
                <a:gd name="T54" fmla="*/ 101 w 310"/>
                <a:gd name="T55" fmla="*/ 24 h 238"/>
                <a:gd name="T56" fmla="*/ 203 w 310"/>
                <a:gd name="T57" fmla="*/ 232 h 238"/>
                <a:gd name="T58" fmla="*/ 211 w 310"/>
                <a:gd name="T59" fmla="*/ 238 h 238"/>
                <a:gd name="T60" fmla="*/ 218 w 310"/>
                <a:gd name="T61" fmla="*/ 231 h 238"/>
                <a:gd name="T62" fmla="*/ 267 w 310"/>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238">
                  <a:moveTo>
                    <a:pt x="267" y="38"/>
                  </a:moveTo>
                  <a:cubicBezTo>
                    <a:pt x="270" y="25"/>
                    <a:pt x="276" y="13"/>
                    <a:pt x="304" y="13"/>
                  </a:cubicBezTo>
                  <a:cubicBezTo>
                    <a:pt x="305" y="13"/>
                    <a:pt x="310" y="12"/>
                    <a:pt x="310" y="5"/>
                  </a:cubicBezTo>
                  <a:cubicBezTo>
                    <a:pt x="310" y="3"/>
                    <a:pt x="309" y="0"/>
                    <a:pt x="305" y="0"/>
                  </a:cubicBezTo>
                  <a:cubicBezTo>
                    <a:pt x="294" y="0"/>
                    <a:pt x="281" y="1"/>
                    <a:pt x="269" y="1"/>
                  </a:cubicBezTo>
                  <a:cubicBezTo>
                    <a:pt x="261" y="1"/>
                    <a:pt x="240" y="0"/>
                    <a:pt x="232" y="0"/>
                  </a:cubicBezTo>
                  <a:cubicBezTo>
                    <a:pt x="230" y="0"/>
                    <a:pt x="225" y="0"/>
                    <a:pt x="225" y="8"/>
                  </a:cubicBezTo>
                  <a:cubicBezTo>
                    <a:pt x="225" y="12"/>
                    <a:pt x="230" y="13"/>
                    <a:pt x="233" y="13"/>
                  </a:cubicBezTo>
                  <a:cubicBezTo>
                    <a:pt x="249" y="13"/>
                    <a:pt x="255" y="18"/>
                    <a:pt x="255" y="27"/>
                  </a:cubicBezTo>
                  <a:cubicBezTo>
                    <a:pt x="255" y="30"/>
                    <a:pt x="255" y="31"/>
                    <a:pt x="254" y="35"/>
                  </a:cubicBezTo>
                  <a:lnTo>
                    <a:pt x="216" y="187"/>
                  </a:lnTo>
                  <a:lnTo>
                    <a:pt x="127" y="6"/>
                  </a:lnTo>
                  <a:cubicBezTo>
                    <a:pt x="124" y="0"/>
                    <a:pt x="124" y="0"/>
                    <a:pt x="115" y="0"/>
                  </a:cubicBezTo>
                  <a:lnTo>
                    <a:pt x="67" y="0"/>
                  </a:lnTo>
                  <a:cubicBezTo>
                    <a:pt x="61" y="0"/>
                    <a:pt x="56" y="0"/>
                    <a:pt x="56" y="8"/>
                  </a:cubicBezTo>
                  <a:cubicBezTo>
                    <a:pt x="56" y="13"/>
                    <a:pt x="61" y="13"/>
                    <a:pt x="68" y="13"/>
                  </a:cubicBezTo>
                  <a:cubicBezTo>
                    <a:pt x="75" y="13"/>
                    <a:pt x="83" y="13"/>
                    <a:pt x="90" y="14"/>
                  </a:cubicBezTo>
                  <a:lnTo>
                    <a:pt x="43" y="201"/>
                  </a:lnTo>
                  <a:cubicBezTo>
                    <a:pt x="40" y="214"/>
                    <a:pt x="34" y="225"/>
                    <a:pt x="7" y="226"/>
                  </a:cubicBezTo>
                  <a:cubicBezTo>
                    <a:pt x="5" y="226"/>
                    <a:pt x="0" y="226"/>
                    <a:pt x="0" y="233"/>
                  </a:cubicBezTo>
                  <a:cubicBezTo>
                    <a:pt x="0" y="237"/>
                    <a:pt x="3" y="238"/>
                    <a:pt x="5" y="238"/>
                  </a:cubicBezTo>
                  <a:cubicBezTo>
                    <a:pt x="17" y="238"/>
                    <a:pt x="29" y="237"/>
                    <a:pt x="41" y="237"/>
                  </a:cubicBezTo>
                  <a:cubicBezTo>
                    <a:pt x="50" y="237"/>
                    <a:pt x="70" y="238"/>
                    <a:pt x="78" y="238"/>
                  </a:cubicBezTo>
                  <a:cubicBezTo>
                    <a:pt x="82" y="238"/>
                    <a:pt x="85" y="236"/>
                    <a:pt x="85" y="231"/>
                  </a:cubicBezTo>
                  <a:cubicBezTo>
                    <a:pt x="85" y="226"/>
                    <a:pt x="81" y="226"/>
                    <a:pt x="77" y="226"/>
                  </a:cubicBezTo>
                  <a:cubicBezTo>
                    <a:pt x="55" y="225"/>
                    <a:pt x="55" y="216"/>
                    <a:pt x="55" y="211"/>
                  </a:cubicBezTo>
                  <a:cubicBezTo>
                    <a:pt x="55" y="210"/>
                    <a:pt x="55" y="208"/>
                    <a:pt x="57" y="202"/>
                  </a:cubicBezTo>
                  <a:lnTo>
                    <a:pt x="101" y="24"/>
                  </a:lnTo>
                  <a:lnTo>
                    <a:pt x="203" y="232"/>
                  </a:lnTo>
                  <a:cubicBezTo>
                    <a:pt x="206" y="238"/>
                    <a:pt x="207" y="238"/>
                    <a:pt x="211" y="238"/>
                  </a:cubicBezTo>
                  <a:cubicBezTo>
                    <a:pt x="216" y="238"/>
                    <a:pt x="216" y="237"/>
                    <a:pt x="218"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79"/>
            <p:cNvSpPr>
              <a:spLocks/>
            </p:cNvSpPr>
            <p:nvPr>
              <p:custDataLst>
                <p:tags r:id="rId46"/>
              </p:custDataLst>
            </p:nvPr>
          </p:nvSpPr>
          <p:spPr bwMode="auto">
            <a:xfrm>
              <a:off x="5822950" y="2662238"/>
              <a:ext cx="84138" cy="450850"/>
            </a:xfrm>
            <a:custGeom>
              <a:avLst/>
              <a:gdLst>
                <a:gd name="T0" fmla="*/ 246 w 246"/>
                <a:gd name="T1" fmla="*/ 1191 h 1196"/>
                <a:gd name="T2" fmla="*/ 244 w 246"/>
                <a:gd name="T3" fmla="*/ 1187 h 1196"/>
                <a:gd name="T4" fmla="*/ 158 w 246"/>
                <a:gd name="T5" fmla="*/ 1081 h 1196"/>
                <a:gd name="T6" fmla="*/ 42 w 246"/>
                <a:gd name="T7" fmla="*/ 598 h 1196"/>
                <a:gd name="T8" fmla="*/ 142 w 246"/>
                <a:gd name="T9" fmla="*/ 143 h 1196"/>
                <a:gd name="T10" fmla="*/ 244 w 246"/>
                <a:gd name="T11" fmla="*/ 9 h 1196"/>
                <a:gd name="T12" fmla="*/ 246 w 246"/>
                <a:gd name="T13" fmla="*/ 5 h 1196"/>
                <a:gd name="T14" fmla="*/ 235 w 246"/>
                <a:gd name="T15" fmla="*/ 0 h 1196"/>
                <a:gd name="T16" fmla="*/ 220 w 246"/>
                <a:gd name="T17" fmla="*/ 8 h 1196"/>
                <a:gd name="T18" fmla="*/ 0 w 246"/>
                <a:gd name="T19" fmla="*/ 598 h 1196"/>
                <a:gd name="T20" fmla="*/ 172 w 246"/>
                <a:gd name="T21" fmla="*/ 1140 h 1196"/>
                <a:gd name="T22" fmla="*/ 221 w 246"/>
                <a:gd name="T23" fmla="*/ 1190 h 1196"/>
                <a:gd name="T24" fmla="*/ 235 w 246"/>
                <a:gd name="T25" fmla="*/ 1196 h 1196"/>
                <a:gd name="T26" fmla="*/ 246 w 246"/>
                <a:gd name="T27" fmla="*/ 1191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1196">
                  <a:moveTo>
                    <a:pt x="246" y="1191"/>
                  </a:moveTo>
                  <a:cubicBezTo>
                    <a:pt x="246" y="1189"/>
                    <a:pt x="245" y="1188"/>
                    <a:pt x="244" y="1187"/>
                  </a:cubicBezTo>
                  <a:cubicBezTo>
                    <a:pt x="225" y="1168"/>
                    <a:pt x="192" y="1135"/>
                    <a:pt x="158" y="1081"/>
                  </a:cubicBezTo>
                  <a:cubicBezTo>
                    <a:pt x="78" y="952"/>
                    <a:pt x="42" y="790"/>
                    <a:pt x="42" y="598"/>
                  </a:cubicBezTo>
                  <a:cubicBezTo>
                    <a:pt x="42" y="464"/>
                    <a:pt x="60" y="291"/>
                    <a:pt x="142" y="143"/>
                  </a:cubicBezTo>
                  <a:cubicBezTo>
                    <a:pt x="181" y="72"/>
                    <a:pt x="222" y="31"/>
                    <a:pt x="244" y="9"/>
                  </a:cubicBezTo>
                  <a:cubicBezTo>
                    <a:pt x="246" y="8"/>
                    <a:pt x="246" y="7"/>
                    <a:pt x="246" y="5"/>
                  </a:cubicBezTo>
                  <a:cubicBezTo>
                    <a:pt x="246" y="0"/>
                    <a:pt x="242" y="0"/>
                    <a:pt x="235" y="0"/>
                  </a:cubicBezTo>
                  <a:cubicBezTo>
                    <a:pt x="228" y="0"/>
                    <a:pt x="227" y="0"/>
                    <a:pt x="220" y="8"/>
                  </a:cubicBezTo>
                  <a:cubicBezTo>
                    <a:pt x="53" y="160"/>
                    <a:pt x="0" y="388"/>
                    <a:pt x="0" y="598"/>
                  </a:cubicBezTo>
                  <a:cubicBezTo>
                    <a:pt x="0" y="794"/>
                    <a:pt x="45" y="991"/>
                    <a:pt x="172" y="1140"/>
                  </a:cubicBezTo>
                  <a:cubicBezTo>
                    <a:pt x="182" y="1152"/>
                    <a:pt x="201" y="1172"/>
                    <a:pt x="221" y="1190"/>
                  </a:cubicBezTo>
                  <a:cubicBezTo>
                    <a:pt x="227" y="1196"/>
                    <a:pt x="228" y="1196"/>
                    <a:pt x="235" y="1196"/>
                  </a:cubicBezTo>
                  <a:cubicBezTo>
                    <a:pt x="242" y="1196"/>
                    <a:pt x="246" y="1196"/>
                    <a:pt x="246" y="119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80"/>
            <p:cNvSpPr>
              <a:spLocks/>
            </p:cNvSpPr>
            <p:nvPr>
              <p:custDataLst>
                <p:tags r:id="rId47"/>
              </p:custDataLst>
            </p:nvPr>
          </p:nvSpPr>
          <p:spPr bwMode="auto">
            <a:xfrm>
              <a:off x="5970587" y="2665413"/>
              <a:ext cx="104775" cy="90488"/>
            </a:xfrm>
            <a:custGeom>
              <a:avLst/>
              <a:gdLst>
                <a:gd name="T0" fmla="*/ 267 w 311"/>
                <a:gd name="T1" fmla="*/ 38 h 238"/>
                <a:gd name="T2" fmla="*/ 304 w 311"/>
                <a:gd name="T3" fmla="*/ 13 h 238"/>
                <a:gd name="T4" fmla="*/ 311 w 311"/>
                <a:gd name="T5" fmla="*/ 5 h 238"/>
                <a:gd name="T6" fmla="*/ 306 w 311"/>
                <a:gd name="T7" fmla="*/ 0 h 238"/>
                <a:gd name="T8" fmla="*/ 269 w 311"/>
                <a:gd name="T9" fmla="*/ 1 h 238"/>
                <a:gd name="T10" fmla="*/ 233 w 311"/>
                <a:gd name="T11" fmla="*/ 0 h 238"/>
                <a:gd name="T12" fmla="*/ 226 w 311"/>
                <a:gd name="T13" fmla="*/ 8 h 238"/>
                <a:gd name="T14" fmla="*/ 233 w 311"/>
                <a:gd name="T15" fmla="*/ 13 h 238"/>
                <a:gd name="T16" fmla="*/ 256 w 311"/>
                <a:gd name="T17" fmla="*/ 27 h 238"/>
                <a:gd name="T18" fmla="*/ 254 w 311"/>
                <a:gd name="T19" fmla="*/ 35 h 238"/>
                <a:gd name="T20" fmla="*/ 216 w 311"/>
                <a:gd name="T21" fmla="*/ 187 h 238"/>
                <a:gd name="T22" fmla="*/ 128 w 311"/>
                <a:gd name="T23" fmla="*/ 6 h 238"/>
                <a:gd name="T24" fmla="*/ 116 w 311"/>
                <a:gd name="T25" fmla="*/ 0 h 238"/>
                <a:gd name="T26" fmla="*/ 68 w 311"/>
                <a:gd name="T27" fmla="*/ 0 h 238"/>
                <a:gd name="T28" fmla="*/ 57 w 311"/>
                <a:gd name="T29" fmla="*/ 8 h 238"/>
                <a:gd name="T30" fmla="*/ 68 w 311"/>
                <a:gd name="T31" fmla="*/ 13 h 238"/>
                <a:gd name="T32" fmla="*/ 91 w 311"/>
                <a:gd name="T33" fmla="*/ 14 h 238"/>
                <a:gd name="T34" fmla="*/ 44 w 311"/>
                <a:gd name="T35" fmla="*/ 201 h 238"/>
                <a:gd name="T36" fmla="*/ 8 w 311"/>
                <a:gd name="T37" fmla="*/ 226 h 238"/>
                <a:gd name="T38" fmla="*/ 0 w 311"/>
                <a:gd name="T39" fmla="*/ 233 h 238"/>
                <a:gd name="T40" fmla="*/ 6 w 311"/>
                <a:gd name="T41" fmla="*/ 238 h 238"/>
                <a:gd name="T42" fmla="*/ 42 w 311"/>
                <a:gd name="T43" fmla="*/ 237 h 238"/>
                <a:gd name="T44" fmla="*/ 79 w 311"/>
                <a:gd name="T45" fmla="*/ 238 h 238"/>
                <a:gd name="T46" fmla="*/ 86 w 311"/>
                <a:gd name="T47" fmla="*/ 231 h 238"/>
                <a:gd name="T48" fmla="*/ 78 w 311"/>
                <a:gd name="T49" fmla="*/ 226 h 238"/>
                <a:gd name="T50" fmla="*/ 56 w 311"/>
                <a:gd name="T51" fmla="*/ 211 h 238"/>
                <a:gd name="T52" fmla="*/ 57 w 311"/>
                <a:gd name="T53" fmla="*/ 202 h 238"/>
                <a:gd name="T54" fmla="*/ 102 w 311"/>
                <a:gd name="T55" fmla="*/ 24 h 238"/>
                <a:gd name="T56" fmla="*/ 204 w 311"/>
                <a:gd name="T57" fmla="*/ 232 h 238"/>
                <a:gd name="T58" fmla="*/ 211 w 311"/>
                <a:gd name="T59" fmla="*/ 238 h 238"/>
                <a:gd name="T60" fmla="*/ 219 w 311"/>
                <a:gd name="T61" fmla="*/ 231 h 238"/>
                <a:gd name="T62" fmla="*/ 267 w 311"/>
                <a:gd name="T63" fmla="*/ 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1" h="238">
                  <a:moveTo>
                    <a:pt x="267" y="38"/>
                  </a:moveTo>
                  <a:cubicBezTo>
                    <a:pt x="270" y="25"/>
                    <a:pt x="276" y="13"/>
                    <a:pt x="304" y="13"/>
                  </a:cubicBezTo>
                  <a:cubicBezTo>
                    <a:pt x="306" y="13"/>
                    <a:pt x="311" y="12"/>
                    <a:pt x="311" y="5"/>
                  </a:cubicBezTo>
                  <a:cubicBezTo>
                    <a:pt x="311" y="3"/>
                    <a:pt x="309" y="0"/>
                    <a:pt x="306" y="0"/>
                  </a:cubicBezTo>
                  <a:cubicBezTo>
                    <a:pt x="294" y="0"/>
                    <a:pt x="281" y="1"/>
                    <a:pt x="269" y="1"/>
                  </a:cubicBezTo>
                  <a:cubicBezTo>
                    <a:pt x="261" y="1"/>
                    <a:pt x="241" y="0"/>
                    <a:pt x="233" y="0"/>
                  </a:cubicBezTo>
                  <a:cubicBezTo>
                    <a:pt x="231" y="0"/>
                    <a:pt x="226" y="0"/>
                    <a:pt x="226" y="8"/>
                  </a:cubicBezTo>
                  <a:cubicBezTo>
                    <a:pt x="226" y="12"/>
                    <a:pt x="230" y="13"/>
                    <a:pt x="233" y="13"/>
                  </a:cubicBezTo>
                  <a:cubicBezTo>
                    <a:pt x="250" y="13"/>
                    <a:pt x="256" y="18"/>
                    <a:pt x="256" y="27"/>
                  </a:cubicBezTo>
                  <a:cubicBezTo>
                    <a:pt x="256" y="30"/>
                    <a:pt x="255" y="31"/>
                    <a:pt x="254" y="35"/>
                  </a:cubicBezTo>
                  <a:lnTo>
                    <a:pt x="216" y="187"/>
                  </a:lnTo>
                  <a:lnTo>
                    <a:pt x="128" y="6"/>
                  </a:lnTo>
                  <a:cubicBezTo>
                    <a:pt x="125" y="0"/>
                    <a:pt x="124" y="0"/>
                    <a:pt x="116" y="0"/>
                  </a:cubicBezTo>
                  <a:lnTo>
                    <a:pt x="68" y="0"/>
                  </a:lnTo>
                  <a:cubicBezTo>
                    <a:pt x="61" y="0"/>
                    <a:pt x="57" y="0"/>
                    <a:pt x="57" y="8"/>
                  </a:cubicBezTo>
                  <a:cubicBezTo>
                    <a:pt x="57" y="13"/>
                    <a:pt x="61" y="13"/>
                    <a:pt x="68" y="13"/>
                  </a:cubicBezTo>
                  <a:cubicBezTo>
                    <a:pt x="76" y="13"/>
                    <a:pt x="83" y="13"/>
                    <a:pt x="91" y="14"/>
                  </a:cubicBezTo>
                  <a:lnTo>
                    <a:pt x="44" y="201"/>
                  </a:lnTo>
                  <a:cubicBezTo>
                    <a:pt x="41" y="214"/>
                    <a:pt x="35" y="225"/>
                    <a:pt x="8" y="226"/>
                  </a:cubicBezTo>
                  <a:cubicBezTo>
                    <a:pt x="5" y="226"/>
                    <a:pt x="0" y="226"/>
                    <a:pt x="0" y="233"/>
                  </a:cubicBezTo>
                  <a:cubicBezTo>
                    <a:pt x="0" y="237"/>
                    <a:pt x="3" y="238"/>
                    <a:pt x="6" y="238"/>
                  </a:cubicBezTo>
                  <a:cubicBezTo>
                    <a:pt x="17" y="238"/>
                    <a:pt x="30" y="237"/>
                    <a:pt x="42" y="237"/>
                  </a:cubicBezTo>
                  <a:cubicBezTo>
                    <a:pt x="50" y="237"/>
                    <a:pt x="70" y="238"/>
                    <a:pt x="79" y="238"/>
                  </a:cubicBezTo>
                  <a:cubicBezTo>
                    <a:pt x="82" y="238"/>
                    <a:pt x="86" y="236"/>
                    <a:pt x="86" y="231"/>
                  </a:cubicBezTo>
                  <a:cubicBezTo>
                    <a:pt x="86" y="226"/>
                    <a:pt x="82" y="226"/>
                    <a:pt x="78" y="226"/>
                  </a:cubicBezTo>
                  <a:cubicBezTo>
                    <a:pt x="56" y="225"/>
                    <a:pt x="56" y="216"/>
                    <a:pt x="56" y="211"/>
                  </a:cubicBezTo>
                  <a:cubicBezTo>
                    <a:pt x="56" y="210"/>
                    <a:pt x="56" y="208"/>
                    <a:pt x="57" y="202"/>
                  </a:cubicBezTo>
                  <a:lnTo>
                    <a:pt x="102" y="24"/>
                  </a:lnTo>
                  <a:lnTo>
                    <a:pt x="204" y="232"/>
                  </a:lnTo>
                  <a:cubicBezTo>
                    <a:pt x="206" y="238"/>
                    <a:pt x="208" y="238"/>
                    <a:pt x="211" y="238"/>
                  </a:cubicBezTo>
                  <a:cubicBezTo>
                    <a:pt x="217" y="238"/>
                    <a:pt x="217" y="237"/>
                    <a:pt x="219" y="231"/>
                  </a:cubicBezTo>
                  <a:lnTo>
                    <a:pt x="267"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81"/>
            <p:cNvSpPr>
              <a:spLocks/>
            </p:cNvSpPr>
            <p:nvPr>
              <p:custDataLst>
                <p:tags r:id="rId48"/>
              </p:custDataLst>
            </p:nvPr>
          </p:nvSpPr>
          <p:spPr bwMode="auto">
            <a:xfrm>
              <a:off x="5942012" y="2794000"/>
              <a:ext cx="160338" cy="187325"/>
            </a:xfrm>
            <a:custGeom>
              <a:avLst/>
              <a:gdLst>
                <a:gd name="T0" fmla="*/ 182 w 470"/>
                <a:gd name="T1" fmla="*/ 266 h 498"/>
                <a:gd name="T2" fmla="*/ 5 w 470"/>
                <a:gd name="T3" fmla="*/ 485 h 498"/>
                <a:gd name="T4" fmla="*/ 0 w 470"/>
                <a:gd name="T5" fmla="*/ 493 h 498"/>
                <a:gd name="T6" fmla="*/ 14 w 470"/>
                <a:gd name="T7" fmla="*/ 498 h 498"/>
                <a:gd name="T8" fmla="*/ 427 w 470"/>
                <a:gd name="T9" fmla="*/ 498 h 498"/>
                <a:gd name="T10" fmla="*/ 470 w 470"/>
                <a:gd name="T11" fmla="*/ 374 h 498"/>
                <a:gd name="T12" fmla="*/ 457 w 470"/>
                <a:gd name="T13" fmla="*/ 374 h 498"/>
                <a:gd name="T14" fmla="*/ 369 w 470"/>
                <a:gd name="T15" fmla="*/ 457 h 498"/>
                <a:gd name="T16" fmla="*/ 253 w 470"/>
                <a:gd name="T17" fmla="*/ 471 h 498"/>
                <a:gd name="T18" fmla="*/ 42 w 470"/>
                <a:gd name="T19" fmla="*/ 471 h 498"/>
                <a:gd name="T20" fmla="*/ 215 w 470"/>
                <a:gd name="T21" fmla="*/ 257 h 498"/>
                <a:gd name="T22" fmla="*/ 219 w 470"/>
                <a:gd name="T23" fmla="*/ 249 h 498"/>
                <a:gd name="T24" fmla="*/ 216 w 470"/>
                <a:gd name="T25" fmla="*/ 242 h 498"/>
                <a:gd name="T26" fmla="*/ 54 w 470"/>
                <a:gd name="T27" fmla="*/ 20 h 498"/>
                <a:gd name="T28" fmla="*/ 251 w 470"/>
                <a:gd name="T29" fmla="*/ 20 h 498"/>
                <a:gd name="T30" fmla="*/ 457 w 470"/>
                <a:gd name="T31" fmla="*/ 117 h 498"/>
                <a:gd name="T32" fmla="*/ 470 w 470"/>
                <a:gd name="T33" fmla="*/ 117 h 498"/>
                <a:gd name="T34" fmla="*/ 427 w 470"/>
                <a:gd name="T35" fmla="*/ 0 h 498"/>
                <a:gd name="T36" fmla="*/ 14 w 470"/>
                <a:gd name="T37" fmla="*/ 0 h 498"/>
                <a:gd name="T38" fmla="*/ 0 w 470"/>
                <a:gd name="T39" fmla="*/ 16 h 498"/>
                <a:gd name="T40" fmla="*/ 182 w 470"/>
                <a:gd name="T41" fmla="*/ 26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498">
                  <a:moveTo>
                    <a:pt x="182" y="266"/>
                  </a:moveTo>
                  <a:lnTo>
                    <a:pt x="5" y="485"/>
                  </a:lnTo>
                  <a:cubicBezTo>
                    <a:pt x="1" y="490"/>
                    <a:pt x="0" y="491"/>
                    <a:pt x="0" y="493"/>
                  </a:cubicBezTo>
                  <a:cubicBezTo>
                    <a:pt x="0" y="498"/>
                    <a:pt x="5" y="498"/>
                    <a:pt x="14" y="498"/>
                  </a:cubicBezTo>
                  <a:lnTo>
                    <a:pt x="427" y="498"/>
                  </a:lnTo>
                  <a:lnTo>
                    <a:pt x="470" y="374"/>
                  </a:lnTo>
                  <a:lnTo>
                    <a:pt x="457" y="374"/>
                  </a:lnTo>
                  <a:cubicBezTo>
                    <a:pt x="445" y="412"/>
                    <a:pt x="412" y="442"/>
                    <a:pt x="369" y="457"/>
                  </a:cubicBezTo>
                  <a:cubicBezTo>
                    <a:pt x="361" y="459"/>
                    <a:pt x="327" y="471"/>
                    <a:pt x="253" y="471"/>
                  </a:cubicBezTo>
                  <a:lnTo>
                    <a:pt x="42" y="471"/>
                  </a:lnTo>
                  <a:lnTo>
                    <a:pt x="215" y="257"/>
                  </a:lnTo>
                  <a:cubicBezTo>
                    <a:pt x="218" y="253"/>
                    <a:pt x="219" y="251"/>
                    <a:pt x="219" y="249"/>
                  </a:cubicBezTo>
                  <a:cubicBezTo>
                    <a:pt x="219" y="247"/>
                    <a:pt x="219" y="247"/>
                    <a:pt x="216" y="242"/>
                  </a:cubicBezTo>
                  <a:lnTo>
                    <a:pt x="54" y="20"/>
                  </a:lnTo>
                  <a:lnTo>
                    <a:pt x="251" y="20"/>
                  </a:lnTo>
                  <a:cubicBezTo>
                    <a:pt x="308" y="20"/>
                    <a:pt x="422" y="23"/>
                    <a:pt x="457" y="117"/>
                  </a:cubicBezTo>
                  <a:lnTo>
                    <a:pt x="470" y="117"/>
                  </a:lnTo>
                  <a:lnTo>
                    <a:pt x="427" y="0"/>
                  </a:lnTo>
                  <a:lnTo>
                    <a:pt x="14" y="0"/>
                  </a:lnTo>
                  <a:cubicBezTo>
                    <a:pt x="0" y="0"/>
                    <a:pt x="0" y="0"/>
                    <a:pt x="0" y="16"/>
                  </a:cubicBezTo>
                  <a:lnTo>
                    <a:pt x="182" y="2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82"/>
            <p:cNvSpPr>
              <a:spLocks noEditPoints="1"/>
            </p:cNvSpPr>
            <p:nvPr>
              <p:custDataLst>
                <p:tags r:id="rId49"/>
              </p:custDataLst>
            </p:nvPr>
          </p:nvSpPr>
          <p:spPr bwMode="auto">
            <a:xfrm>
              <a:off x="5918200" y="3013075"/>
              <a:ext cx="34925" cy="87313"/>
            </a:xfrm>
            <a:custGeom>
              <a:avLst/>
              <a:gdLst>
                <a:gd name="T0" fmla="*/ 97 w 106"/>
                <a:gd name="T1" fmla="*/ 13 h 234"/>
                <a:gd name="T2" fmla="*/ 83 w 106"/>
                <a:gd name="T3" fmla="*/ 0 h 234"/>
                <a:gd name="T4" fmla="*/ 64 w 106"/>
                <a:gd name="T5" fmla="*/ 19 h 234"/>
                <a:gd name="T6" fmla="*/ 77 w 106"/>
                <a:gd name="T7" fmla="*/ 32 h 234"/>
                <a:gd name="T8" fmla="*/ 97 w 106"/>
                <a:gd name="T9" fmla="*/ 13 h 234"/>
                <a:gd name="T10" fmla="*/ 26 w 106"/>
                <a:gd name="T11" fmla="*/ 190 h 234"/>
                <a:gd name="T12" fmla="*/ 23 w 106"/>
                <a:gd name="T13" fmla="*/ 205 h 234"/>
                <a:gd name="T14" fmla="*/ 56 w 106"/>
                <a:gd name="T15" fmla="*/ 234 h 234"/>
                <a:gd name="T16" fmla="*/ 106 w 106"/>
                <a:gd name="T17" fmla="*/ 181 h 234"/>
                <a:gd name="T18" fmla="*/ 100 w 106"/>
                <a:gd name="T19" fmla="*/ 176 h 234"/>
                <a:gd name="T20" fmla="*/ 94 w 106"/>
                <a:gd name="T21" fmla="*/ 182 h 234"/>
                <a:gd name="T22" fmla="*/ 57 w 106"/>
                <a:gd name="T23" fmla="*/ 224 h 234"/>
                <a:gd name="T24" fmla="*/ 48 w 106"/>
                <a:gd name="T25" fmla="*/ 212 h 234"/>
                <a:gd name="T26" fmla="*/ 54 w 106"/>
                <a:gd name="T27" fmla="*/ 190 h 234"/>
                <a:gd name="T28" fmla="*/ 65 w 106"/>
                <a:gd name="T29" fmla="*/ 162 h 234"/>
                <a:gd name="T30" fmla="*/ 82 w 106"/>
                <a:gd name="T31" fmla="*/ 118 h 234"/>
                <a:gd name="T32" fmla="*/ 84 w 106"/>
                <a:gd name="T33" fmla="*/ 107 h 234"/>
                <a:gd name="T34" fmla="*/ 51 w 106"/>
                <a:gd name="T35" fmla="*/ 77 h 234"/>
                <a:gd name="T36" fmla="*/ 0 w 106"/>
                <a:gd name="T37" fmla="*/ 130 h 234"/>
                <a:gd name="T38" fmla="*/ 6 w 106"/>
                <a:gd name="T39" fmla="*/ 135 h 234"/>
                <a:gd name="T40" fmla="*/ 13 w 106"/>
                <a:gd name="T41" fmla="*/ 129 h 234"/>
                <a:gd name="T42" fmla="*/ 50 w 106"/>
                <a:gd name="T43" fmla="*/ 87 h 234"/>
                <a:gd name="T44" fmla="*/ 59 w 106"/>
                <a:gd name="T45" fmla="*/ 99 h 234"/>
                <a:gd name="T46" fmla="*/ 48 w 106"/>
                <a:gd name="T47" fmla="*/ 134 h 234"/>
                <a:gd name="T48" fmla="*/ 26 w 106"/>
                <a:gd name="T49" fmla="*/ 19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234">
                  <a:moveTo>
                    <a:pt x="97" y="13"/>
                  </a:moveTo>
                  <a:cubicBezTo>
                    <a:pt x="97" y="7"/>
                    <a:pt x="93" y="0"/>
                    <a:pt x="83" y="0"/>
                  </a:cubicBezTo>
                  <a:cubicBezTo>
                    <a:pt x="74" y="0"/>
                    <a:pt x="64" y="9"/>
                    <a:pt x="64" y="19"/>
                  </a:cubicBezTo>
                  <a:cubicBezTo>
                    <a:pt x="64" y="25"/>
                    <a:pt x="68" y="32"/>
                    <a:pt x="77" y="32"/>
                  </a:cubicBezTo>
                  <a:cubicBezTo>
                    <a:pt x="88" y="32"/>
                    <a:pt x="97" y="22"/>
                    <a:pt x="97" y="13"/>
                  </a:cubicBezTo>
                  <a:close/>
                  <a:moveTo>
                    <a:pt x="26" y="190"/>
                  </a:moveTo>
                  <a:cubicBezTo>
                    <a:pt x="24" y="194"/>
                    <a:pt x="23" y="199"/>
                    <a:pt x="23" y="205"/>
                  </a:cubicBezTo>
                  <a:cubicBezTo>
                    <a:pt x="23" y="221"/>
                    <a:pt x="37" y="234"/>
                    <a:pt x="56" y="234"/>
                  </a:cubicBezTo>
                  <a:cubicBezTo>
                    <a:pt x="91" y="234"/>
                    <a:pt x="106" y="186"/>
                    <a:pt x="106" y="181"/>
                  </a:cubicBezTo>
                  <a:cubicBezTo>
                    <a:pt x="106" y="176"/>
                    <a:pt x="102" y="176"/>
                    <a:pt x="100" y="176"/>
                  </a:cubicBezTo>
                  <a:cubicBezTo>
                    <a:pt x="96" y="176"/>
                    <a:pt x="95" y="178"/>
                    <a:pt x="94" y="182"/>
                  </a:cubicBezTo>
                  <a:cubicBezTo>
                    <a:pt x="86" y="210"/>
                    <a:pt x="70" y="224"/>
                    <a:pt x="57" y="224"/>
                  </a:cubicBezTo>
                  <a:cubicBezTo>
                    <a:pt x="50" y="224"/>
                    <a:pt x="48" y="220"/>
                    <a:pt x="48" y="212"/>
                  </a:cubicBezTo>
                  <a:cubicBezTo>
                    <a:pt x="48" y="204"/>
                    <a:pt x="51" y="198"/>
                    <a:pt x="54" y="190"/>
                  </a:cubicBezTo>
                  <a:cubicBezTo>
                    <a:pt x="57" y="181"/>
                    <a:pt x="61" y="171"/>
                    <a:pt x="65" y="162"/>
                  </a:cubicBezTo>
                  <a:cubicBezTo>
                    <a:pt x="68" y="154"/>
                    <a:pt x="81" y="122"/>
                    <a:pt x="82" y="118"/>
                  </a:cubicBezTo>
                  <a:cubicBezTo>
                    <a:pt x="83" y="114"/>
                    <a:pt x="84" y="110"/>
                    <a:pt x="84" y="107"/>
                  </a:cubicBezTo>
                  <a:cubicBezTo>
                    <a:pt x="84" y="90"/>
                    <a:pt x="70" y="77"/>
                    <a:pt x="51" y="77"/>
                  </a:cubicBezTo>
                  <a:cubicBezTo>
                    <a:pt x="16" y="77"/>
                    <a:pt x="0" y="124"/>
                    <a:pt x="0" y="130"/>
                  </a:cubicBezTo>
                  <a:cubicBezTo>
                    <a:pt x="0" y="135"/>
                    <a:pt x="5" y="135"/>
                    <a:pt x="6" y="135"/>
                  </a:cubicBezTo>
                  <a:cubicBezTo>
                    <a:pt x="11" y="135"/>
                    <a:pt x="12" y="133"/>
                    <a:pt x="13" y="129"/>
                  </a:cubicBezTo>
                  <a:cubicBezTo>
                    <a:pt x="22" y="99"/>
                    <a:pt x="37" y="87"/>
                    <a:pt x="50" y="87"/>
                  </a:cubicBezTo>
                  <a:cubicBezTo>
                    <a:pt x="56" y="87"/>
                    <a:pt x="59" y="90"/>
                    <a:pt x="59" y="99"/>
                  </a:cubicBezTo>
                  <a:cubicBezTo>
                    <a:pt x="59" y="107"/>
                    <a:pt x="57" y="112"/>
                    <a:pt x="48" y="134"/>
                  </a:cubicBezTo>
                  <a:lnTo>
                    <a:pt x="26"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83"/>
            <p:cNvSpPr>
              <a:spLocks noEditPoints="1"/>
            </p:cNvSpPr>
            <p:nvPr>
              <p:custDataLst>
                <p:tags r:id="rId50"/>
              </p:custDataLst>
            </p:nvPr>
          </p:nvSpPr>
          <p:spPr bwMode="auto">
            <a:xfrm>
              <a:off x="5969000" y="3049588"/>
              <a:ext cx="87313" cy="34925"/>
            </a:xfrm>
            <a:custGeom>
              <a:avLst/>
              <a:gdLst>
                <a:gd name="T0" fmla="*/ 244 w 257"/>
                <a:gd name="T1" fmla="*/ 17 h 93"/>
                <a:gd name="T2" fmla="*/ 257 w 257"/>
                <a:gd name="T3" fmla="*/ 8 h 93"/>
                <a:gd name="T4" fmla="*/ 244 w 257"/>
                <a:gd name="T5" fmla="*/ 0 h 93"/>
                <a:gd name="T6" fmla="*/ 13 w 257"/>
                <a:gd name="T7" fmla="*/ 0 h 93"/>
                <a:gd name="T8" fmla="*/ 0 w 257"/>
                <a:gd name="T9" fmla="*/ 8 h 93"/>
                <a:gd name="T10" fmla="*/ 14 w 257"/>
                <a:gd name="T11" fmla="*/ 17 h 93"/>
                <a:gd name="T12" fmla="*/ 244 w 257"/>
                <a:gd name="T13" fmla="*/ 17 h 93"/>
                <a:gd name="T14" fmla="*/ 244 w 257"/>
                <a:gd name="T15" fmla="*/ 93 h 93"/>
                <a:gd name="T16" fmla="*/ 257 w 257"/>
                <a:gd name="T17" fmla="*/ 85 h 93"/>
                <a:gd name="T18" fmla="*/ 244 w 257"/>
                <a:gd name="T19" fmla="*/ 76 h 93"/>
                <a:gd name="T20" fmla="*/ 14 w 257"/>
                <a:gd name="T21" fmla="*/ 76 h 93"/>
                <a:gd name="T22" fmla="*/ 0 w 257"/>
                <a:gd name="T23" fmla="*/ 85 h 93"/>
                <a:gd name="T24" fmla="*/ 13 w 257"/>
                <a:gd name="T25" fmla="*/ 93 h 93"/>
                <a:gd name="T26" fmla="*/ 244 w 257"/>
                <a:gd name="T2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3">
                  <a:moveTo>
                    <a:pt x="244" y="17"/>
                  </a:moveTo>
                  <a:cubicBezTo>
                    <a:pt x="249" y="17"/>
                    <a:pt x="257" y="17"/>
                    <a:pt x="257" y="8"/>
                  </a:cubicBezTo>
                  <a:cubicBezTo>
                    <a:pt x="257" y="0"/>
                    <a:pt x="249" y="0"/>
                    <a:pt x="244" y="0"/>
                  </a:cubicBezTo>
                  <a:lnTo>
                    <a:pt x="13" y="0"/>
                  </a:lnTo>
                  <a:cubicBezTo>
                    <a:pt x="9" y="0"/>
                    <a:pt x="0" y="0"/>
                    <a:pt x="0" y="8"/>
                  </a:cubicBezTo>
                  <a:cubicBezTo>
                    <a:pt x="0" y="17"/>
                    <a:pt x="8" y="17"/>
                    <a:pt x="14" y="17"/>
                  </a:cubicBezTo>
                  <a:lnTo>
                    <a:pt x="244" y="17"/>
                  </a:lnTo>
                  <a:close/>
                  <a:moveTo>
                    <a:pt x="244" y="93"/>
                  </a:moveTo>
                  <a:cubicBezTo>
                    <a:pt x="249" y="93"/>
                    <a:pt x="257" y="93"/>
                    <a:pt x="257" y="85"/>
                  </a:cubicBezTo>
                  <a:cubicBezTo>
                    <a:pt x="257" y="76"/>
                    <a:pt x="249" y="76"/>
                    <a:pt x="244" y="76"/>
                  </a:cubicBezTo>
                  <a:lnTo>
                    <a:pt x="14" y="76"/>
                  </a:lnTo>
                  <a:cubicBezTo>
                    <a:pt x="8" y="76"/>
                    <a:pt x="0" y="76"/>
                    <a:pt x="0" y="85"/>
                  </a:cubicBezTo>
                  <a:cubicBezTo>
                    <a:pt x="0" y="93"/>
                    <a:pt x="9" y="93"/>
                    <a:pt x="13" y="93"/>
                  </a:cubicBezTo>
                  <a:lnTo>
                    <a:pt x="244" y="9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84"/>
            <p:cNvSpPr>
              <a:spLocks/>
            </p:cNvSpPr>
            <p:nvPr>
              <p:custDataLst>
                <p:tags r:id="rId51"/>
              </p:custDataLst>
            </p:nvPr>
          </p:nvSpPr>
          <p:spPr bwMode="auto">
            <a:xfrm>
              <a:off x="6076950" y="3011488"/>
              <a:ext cx="42863" cy="88900"/>
            </a:xfrm>
            <a:custGeom>
              <a:avLst/>
              <a:gdLst>
                <a:gd name="T0" fmla="*/ 79 w 127"/>
                <a:gd name="T1" fmla="*/ 10 h 232"/>
                <a:gd name="T2" fmla="*/ 68 w 127"/>
                <a:gd name="T3" fmla="*/ 0 h 232"/>
                <a:gd name="T4" fmla="*/ 0 w 127"/>
                <a:gd name="T5" fmla="*/ 23 h 232"/>
                <a:gd name="T6" fmla="*/ 0 w 127"/>
                <a:gd name="T7" fmla="*/ 35 h 232"/>
                <a:gd name="T8" fmla="*/ 50 w 127"/>
                <a:gd name="T9" fmla="*/ 25 h 232"/>
                <a:gd name="T10" fmla="*/ 50 w 127"/>
                <a:gd name="T11" fmla="*/ 203 h 232"/>
                <a:gd name="T12" fmla="*/ 15 w 127"/>
                <a:gd name="T13" fmla="*/ 219 h 232"/>
                <a:gd name="T14" fmla="*/ 2 w 127"/>
                <a:gd name="T15" fmla="*/ 219 h 232"/>
                <a:gd name="T16" fmla="*/ 2 w 127"/>
                <a:gd name="T17" fmla="*/ 232 h 232"/>
                <a:gd name="T18" fmla="*/ 64 w 127"/>
                <a:gd name="T19" fmla="*/ 230 h 232"/>
                <a:gd name="T20" fmla="*/ 127 w 127"/>
                <a:gd name="T21" fmla="*/ 232 h 232"/>
                <a:gd name="T22" fmla="*/ 127 w 127"/>
                <a:gd name="T23" fmla="*/ 219 h 232"/>
                <a:gd name="T24" fmla="*/ 113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0" y="25"/>
                  </a:cubicBezTo>
                  <a:lnTo>
                    <a:pt x="50" y="203"/>
                  </a:lnTo>
                  <a:cubicBezTo>
                    <a:pt x="50" y="215"/>
                    <a:pt x="50" y="219"/>
                    <a:pt x="15" y="219"/>
                  </a:cubicBezTo>
                  <a:lnTo>
                    <a:pt x="2" y="219"/>
                  </a:lnTo>
                  <a:lnTo>
                    <a:pt x="2" y="232"/>
                  </a:lnTo>
                  <a:cubicBezTo>
                    <a:pt x="9" y="231"/>
                    <a:pt x="51" y="230"/>
                    <a:pt x="64" y="230"/>
                  </a:cubicBezTo>
                  <a:cubicBezTo>
                    <a:pt x="75" y="230"/>
                    <a:pt x="119" y="231"/>
                    <a:pt x="127" y="232"/>
                  </a:cubicBezTo>
                  <a:lnTo>
                    <a:pt x="127" y="219"/>
                  </a:lnTo>
                  <a:lnTo>
                    <a:pt x="113"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85"/>
            <p:cNvSpPr>
              <a:spLocks/>
            </p:cNvSpPr>
            <p:nvPr>
              <p:custDataLst>
                <p:tags r:id="rId52"/>
              </p:custDataLst>
            </p:nvPr>
          </p:nvSpPr>
          <p:spPr bwMode="auto">
            <a:xfrm>
              <a:off x="6164262" y="2851150"/>
              <a:ext cx="85725" cy="85725"/>
            </a:xfrm>
            <a:custGeom>
              <a:avLst/>
              <a:gdLst>
                <a:gd name="T0" fmla="*/ 152 w 248"/>
                <a:gd name="T1" fmla="*/ 70 h 226"/>
                <a:gd name="T2" fmla="*/ 201 w 248"/>
                <a:gd name="T3" fmla="*/ 11 h 226"/>
                <a:gd name="T4" fmla="*/ 226 w 248"/>
                <a:gd name="T5" fmla="*/ 17 h 226"/>
                <a:gd name="T6" fmla="*/ 202 w 248"/>
                <a:gd name="T7" fmla="*/ 44 h 226"/>
                <a:gd name="T8" fmla="*/ 221 w 248"/>
                <a:gd name="T9" fmla="*/ 62 h 226"/>
                <a:gd name="T10" fmla="*/ 248 w 248"/>
                <a:gd name="T11" fmla="*/ 33 h 226"/>
                <a:gd name="T12" fmla="*/ 202 w 248"/>
                <a:gd name="T13" fmla="*/ 0 h 226"/>
                <a:gd name="T14" fmla="*/ 149 w 248"/>
                <a:gd name="T15" fmla="*/ 38 h 226"/>
                <a:gd name="T16" fmla="*/ 96 w 248"/>
                <a:gd name="T17" fmla="*/ 0 h 226"/>
                <a:gd name="T18" fmla="*/ 15 w 248"/>
                <a:gd name="T19" fmla="*/ 77 h 226"/>
                <a:gd name="T20" fmla="*/ 21 w 248"/>
                <a:gd name="T21" fmla="*/ 82 h 226"/>
                <a:gd name="T22" fmla="*/ 28 w 248"/>
                <a:gd name="T23" fmla="*/ 76 h 226"/>
                <a:gd name="T24" fmla="*/ 95 w 248"/>
                <a:gd name="T25" fmla="*/ 11 h 226"/>
                <a:gd name="T26" fmla="*/ 122 w 248"/>
                <a:gd name="T27" fmla="*/ 44 h 226"/>
                <a:gd name="T28" fmla="*/ 95 w 248"/>
                <a:gd name="T29" fmla="*/ 163 h 226"/>
                <a:gd name="T30" fmla="*/ 47 w 248"/>
                <a:gd name="T31" fmla="*/ 215 h 226"/>
                <a:gd name="T32" fmla="*/ 22 w 248"/>
                <a:gd name="T33" fmla="*/ 208 h 226"/>
                <a:gd name="T34" fmla="*/ 46 w 248"/>
                <a:gd name="T35" fmla="*/ 182 h 226"/>
                <a:gd name="T36" fmla="*/ 27 w 248"/>
                <a:gd name="T37" fmla="*/ 164 h 226"/>
                <a:gd name="T38" fmla="*/ 0 w 248"/>
                <a:gd name="T39" fmla="*/ 193 h 226"/>
                <a:gd name="T40" fmla="*/ 47 w 248"/>
                <a:gd name="T41" fmla="*/ 226 h 226"/>
                <a:gd name="T42" fmla="*/ 99 w 248"/>
                <a:gd name="T43" fmla="*/ 188 h 226"/>
                <a:gd name="T44" fmla="*/ 153 w 248"/>
                <a:gd name="T45" fmla="*/ 226 h 226"/>
                <a:gd name="T46" fmla="*/ 233 w 248"/>
                <a:gd name="T47" fmla="*/ 149 h 226"/>
                <a:gd name="T48" fmla="*/ 227 w 248"/>
                <a:gd name="T49" fmla="*/ 144 h 226"/>
                <a:gd name="T50" fmla="*/ 220 w 248"/>
                <a:gd name="T51" fmla="*/ 150 h 226"/>
                <a:gd name="T52" fmla="*/ 154 w 248"/>
                <a:gd name="T53" fmla="*/ 215 h 226"/>
                <a:gd name="T54" fmla="*/ 127 w 248"/>
                <a:gd name="T55" fmla="*/ 182 h 226"/>
                <a:gd name="T56" fmla="*/ 135 w 248"/>
                <a:gd name="T57" fmla="*/ 138 h 226"/>
                <a:gd name="T58" fmla="*/ 152 w 248"/>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8" h="226">
                  <a:moveTo>
                    <a:pt x="152" y="70"/>
                  </a:moveTo>
                  <a:cubicBezTo>
                    <a:pt x="155" y="57"/>
                    <a:pt x="166" y="11"/>
                    <a:pt x="201" y="11"/>
                  </a:cubicBezTo>
                  <a:cubicBezTo>
                    <a:pt x="204" y="11"/>
                    <a:pt x="216" y="11"/>
                    <a:pt x="226" y="17"/>
                  </a:cubicBezTo>
                  <a:cubicBezTo>
                    <a:pt x="212" y="20"/>
                    <a:pt x="202" y="32"/>
                    <a:pt x="202" y="44"/>
                  </a:cubicBezTo>
                  <a:cubicBezTo>
                    <a:pt x="202" y="52"/>
                    <a:pt x="208" y="62"/>
                    <a:pt x="221" y="62"/>
                  </a:cubicBezTo>
                  <a:cubicBezTo>
                    <a:pt x="232" y="62"/>
                    <a:pt x="248" y="53"/>
                    <a:pt x="248" y="33"/>
                  </a:cubicBezTo>
                  <a:cubicBezTo>
                    <a:pt x="248" y="7"/>
                    <a:pt x="219" y="0"/>
                    <a:pt x="202" y="0"/>
                  </a:cubicBezTo>
                  <a:cubicBezTo>
                    <a:pt x="173" y="0"/>
                    <a:pt x="155" y="26"/>
                    <a:pt x="149" y="38"/>
                  </a:cubicBezTo>
                  <a:cubicBezTo>
                    <a:pt x="137" y="5"/>
                    <a:pt x="110" y="0"/>
                    <a:pt x="96" y="0"/>
                  </a:cubicBezTo>
                  <a:cubicBezTo>
                    <a:pt x="44" y="0"/>
                    <a:pt x="15" y="64"/>
                    <a:pt x="15" y="77"/>
                  </a:cubicBezTo>
                  <a:cubicBezTo>
                    <a:pt x="15" y="82"/>
                    <a:pt x="20" y="82"/>
                    <a:pt x="21" y="82"/>
                  </a:cubicBezTo>
                  <a:cubicBezTo>
                    <a:pt x="25" y="82"/>
                    <a:pt x="27" y="81"/>
                    <a:pt x="28" y="76"/>
                  </a:cubicBezTo>
                  <a:cubicBezTo>
                    <a:pt x="45" y="23"/>
                    <a:pt x="78" y="11"/>
                    <a:pt x="95" y="11"/>
                  </a:cubicBezTo>
                  <a:cubicBezTo>
                    <a:pt x="104" y="11"/>
                    <a:pt x="122" y="15"/>
                    <a:pt x="122" y="44"/>
                  </a:cubicBezTo>
                  <a:cubicBezTo>
                    <a:pt x="122" y="60"/>
                    <a:pt x="113" y="93"/>
                    <a:pt x="95" y="163"/>
                  </a:cubicBezTo>
                  <a:cubicBezTo>
                    <a:pt x="87" y="194"/>
                    <a:pt x="69" y="215"/>
                    <a:pt x="47" y="215"/>
                  </a:cubicBezTo>
                  <a:cubicBezTo>
                    <a:pt x="44" y="215"/>
                    <a:pt x="33" y="215"/>
                    <a:pt x="22" y="208"/>
                  </a:cubicBezTo>
                  <a:cubicBezTo>
                    <a:pt x="35" y="206"/>
                    <a:pt x="46" y="195"/>
                    <a:pt x="46" y="182"/>
                  </a:cubicBezTo>
                  <a:cubicBezTo>
                    <a:pt x="46" y="168"/>
                    <a:pt x="35" y="164"/>
                    <a:pt x="27" y="164"/>
                  </a:cubicBezTo>
                  <a:cubicBezTo>
                    <a:pt x="12" y="164"/>
                    <a:pt x="0" y="177"/>
                    <a:pt x="0" y="193"/>
                  </a:cubicBezTo>
                  <a:cubicBezTo>
                    <a:pt x="0" y="216"/>
                    <a:pt x="25" y="226"/>
                    <a:pt x="47" y="226"/>
                  </a:cubicBezTo>
                  <a:cubicBezTo>
                    <a:pt x="80" y="226"/>
                    <a:pt x="98" y="191"/>
                    <a:pt x="99" y="188"/>
                  </a:cubicBezTo>
                  <a:cubicBezTo>
                    <a:pt x="105" y="206"/>
                    <a:pt x="123" y="226"/>
                    <a:pt x="153" y="226"/>
                  </a:cubicBezTo>
                  <a:cubicBezTo>
                    <a:pt x="204" y="226"/>
                    <a:pt x="233" y="162"/>
                    <a:pt x="233" y="149"/>
                  </a:cubicBezTo>
                  <a:cubicBezTo>
                    <a:pt x="233" y="144"/>
                    <a:pt x="228" y="144"/>
                    <a:pt x="227" y="144"/>
                  </a:cubicBezTo>
                  <a:cubicBezTo>
                    <a:pt x="222" y="144"/>
                    <a:pt x="221" y="146"/>
                    <a:pt x="220" y="150"/>
                  </a:cubicBezTo>
                  <a:cubicBezTo>
                    <a:pt x="204" y="203"/>
                    <a:pt x="170" y="215"/>
                    <a:pt x="154" y="215"/>
                  </a:cubicBezTo>
                  <a:cubicBezTo>
                    <a:pt x="135" y="215"/>
                    <a:pt x="127" y="199"/>
                    <a:pt x="127" y="182"/>
                  </a:cubicBezTo>
                  <a:cubicBezTo>
                    <a:pt x="127" y="171"/>
                    <a:pt x="130"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86"/>
            <p:cNvSpPr>
              <a:spLocks noEditPoints="1"/>
            </p:cNvSpPr>
            <p:nvPr>
              <p:custDataLst>
                <p:tags r:id="rId53"/>
              </p:custDataLst>
            </p:nvPr>
          </p:nvSpPr>
          <p:spPr bwMode="auto">
            <a:xfrm>
              <a:off x="6262687" y="2874963"/>
              <a:ext cx="34925" cy="88900"/>
            </a:xfrm>
            <a:custGeom>
              <a:avLst/>
              <a:gdLst>
                <a:gd name="T0" fmla="*/ 96 w 105"/>
                <a:gd name="T1" fmla="*/ 13 h 235"/>
                <a:gd name="T2" fmla="*/ 82 w 105"/>
                <a:gd name="T3" fmla="*/ 0 h 235"/>
                <a:gd name="T4" fmla="*/ 63 w 105"/>
                <a:gd name="T5" fmla="*/ 19 h 235"/>
                <a:gd name="T6" fmla="*/ 77 w 105"/>
                <a:gd name="T7" fmla="*/ 33 h 235"/>
                <a:gd name="T8" fmla="*/ 96 w 105"/>
                <a:gd name="T9" fmla="*/ 13 h 235"/>
                <a:gd name="T10" fmla="*/ 25 w 105"/>
                <a:gd name="T11" fmla="*/ 190 h 235"/>
                <a:gd name="T12" fmla="*/ 22 w 105"/>
                <a:gd name="T13" fmla="*/ 205 h 235"/>
                <a:gd name="T14" fmla="*/ 55 w 105"/>
                <a:gd name="T15" fmla="*/ 235 h 235"/>
                <a:gd name="T16" fmla="*/ 105 w 105"/>
                <a:gd name="T17" fmla="*/ 181 h 235"/>
                <a:gd name="T18" fmla="*/ 100 w 105"/>
                <a:gd name="T19" fmla="*/ 177 h 235"/>
                <a:gd name="T20" fmla="*/ 93 w 105"/>
                <a:gd name="T21" fmla="*/ 183 h 235"/>
                <a:gd name="T22" fmla="*/ 56 w 105"/>
                <a:gd name="T23" fmla="*/ 225 h 235"/>
                <a:gd name="T24" fmla="*/ 47 w 105"/>
                <a:gd name="T25" fmla="*/ 213 h 235"/>
                <a:gd name="T26" fmla="*/ 53 w 105"/>
                <a:gd name="T27" fmla="*/ 190 h 235"/>
                <a:gd name="T28" fmla="*/ 64 w 105"/>
                <a:gd name="T29" fmla="*/ 163 h 235"/>
                <a:gd name="T30" fmla="*/ 81 w 105"/>
                <a:gd name="T31" fmla="*/ 118 h 235"/>
                <a:gd name="T32" fmla="*/ 83 w 105"/>
                <a:gd name="T33" fmla="*/ 107 h 235"/>
                <a:gd name="T34" fmla="*/ 50 w 105"/>
                <a:gd name="T35" fmla="*/ 77 h 235"/>
                <a:gd name="T36" fmla="*/ 0 w 105"/>
                <a:gd name="T37" fmla="*/ 131 h 235"/>
                <a:gd name="T38" fmla="*/ 5 w 105"/>
                <a:gd name="T39" fmla="*/ 135 h 235"/>
                <a:gd name="T40" fmla="*/ 12 w 105"/>
                <a:gd name="T41" fmla="*/ 130 h 235"/>
                <a:gd name="T42" fmla="*/ 49 w 105"/>
                <a:gd name="T43" fmla="*/ 87 h 235"/>
                <a:gd name="T44" fmla="*/ 58 w 105"/>
                <a:gd name="T45" fmla="*/ 99 h 235"/>
                <a:gd name="T46" fmla="*/ 47 w 105"/>
                <a:gd name="T47" fmla="*/ 134 h 235"/>
                <a:gd name="T48" fmla="*/ 25 w 105"/>
                <a:gd name="T49" fmla="*/ 19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235">
                  <a:moveTo>
                    <a:pt x="96" y="13"/>
                  </a:moveTo>
                  <a:cubicBezTo>
                    <a:pt x="96" y="8"/>
                    <a:pt x="92" y="0"/>
                    <a:pt x="82" y="0"/>
                  </a:cubicBezTo>
                  <a:cubicBezTo>
                    <a:pt x="73" y="0"/>
                    <a:pt x="63" y="9"/>
                    <a:pt x="63" y="19"/>
                  </a:cubicBezTo>
                  <a:cubicBezTo>
                    <a:pt x="63" y="25"/>
                    <a:pt x="67" y="33"/>
                    <a:pt x="77" y="33"/>
                  </a:cubicBezTo>
                  <a:cubicBezTo>
                    <a:pt x="87" y="33"/>
                    <a:pt x="96" y="23"/>
                    <a:pt x="96" y="13"/>
                  </a:cubicBezTo>
                  <a:close/>
                  <a:moveTo>
                    <a:pt x="25" y="190"/>
                  </a:moveTo>
                  <a:cubicBezTo>
                    <a:pt x="24" y="195"/>
                    <a:pt x="22" y="199"/>
                    <a:pt x="22" y="205"/>
                  </a:cubicBezTo>
                  <a:cubicBezTo>
                    <a:pt x="22" y="221"/>
                    <a:pt x="36" y="235"/>
                    <a:pt x="55" y="235"/>
                  </a:cubicBezTo>
                  <a:cubicBezTo>
                    <a:pt x="90" y="235"/>
                    <a:pt x="105" y="187"/>
                    <a:pt x="105" y="181"/>
                  </a:cubicBezTo>
                  <a:cubicBezTo>
                    <a:pt x="105" y="177"/>
                    <a:pt x="101" y="177"/>
                    <a:pt x="100" y="177"/>
                  </a:cubicBezTo>
                  <a:cubicBezTo>
                    <a:pt x="95" y="177"/>
                    <a:pt x="94" y="179"/>
                    <a:pt x="93" y="183"/>
                  </a:cubicBezTo>
                  <a:cubicBezTo>
                    <a:pt x="85" y="211"/>
                    <a:pt x="70" y="225"/>
                    <a:pt x="56" y="225"/>
                  </a:cubicBezTo>
                  <a:cubicBezTo>
                    <a:pt x="49" y="225"/>
                    <a:pt x="47" y="220"/>
                    <a:pt x="47" y="213"/>
                  </a:cubicBezTo>
                  <a:cubicBezTo>
                    <a:pt x="47" y="205"/>
                    <a:pt x="50" y="198"/>
                    <a:pt x="53" y="190"/>
                  </a:cubicBezTo>
                  <a:cubicBezTo>
                    <a:pt x="56" y="181"/>
                    <a:pt x="60" y="172"/>
                    <a:pt x="64" y="163"/>
                  </a:cubicBezTo>
                  <a:cubicBezTo>
                    <a:pt x="67" y="154"/>
                    <a:pt x="80" y="122"/>
                    <a:pt x="81" y="118"/>
                  </a:cubicBezTo>
                  <a:cubicBezTo>
                    <a:pt x="82" y="115"/>
                    <a:pt x="83" y="111"/>
                    <a:pt x="83" y="107"/>
                  </a:cubicBezTo>
                  <a:cubicBezTo>
                    <a:pt x="83" y="91"/>
                    <a:pt x="69" y="77"/>
                    <a:pt x="50" y="77"/>
                  </a:cubicBezTo>
                  <a:cubicBezTo>
                    <a:pt x="16" y="77"/>
                    <a:pt x="0" y="125"/>
                    <a:pt x="0" y="131"/>
                  </a:cubicBezTo>
                  <a:cubicBezTo>
                    <a:pt x="0" y="135"/>
                    <a:pt x="4" y="135"/>
                    <a:pt x="5" y="135"/>
                  </a:cubicBezTo>
                  <a:cubicBezTo>
                    <a:pt x="10" y="135"/>
                    <a:pt x="11" y="134"/>
                    <a:pt x="12" y="130"/>
                  </a:cubicBezTo>
                  <a:cubicBezTo>
                    <a:pt x="21" y="100"/>
                    <a:pt x="36" y="87"/>
                    <a:pt x="49" y="87"/>
                  </a:cubicBezTo>
                  <a:cubicBezTo>
                    <a:pt x="55" y="87"/>
                    <a:pt x="58" y="90"/>
                    <a:pt x="58" y="99"/>
                  </a:cubicBezTo>
                  <a:cubicBezTo>
                    <a:pt x="58" y="107"/>
                    <a:pt x="56" y="113"/>
                    <a:pt x="47" y="134"/>
                  </a:cubicBezTo>
                  <a:lnTo>
                    <a:pt x="25" y="19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87"/>
            <p:cNvSpPr>
              <a:spLocks/>
            </p:cNvSpPr>
            <p:nvPr>
              <p:custDataLst>
                <p:tags r:id="rId54"/>
              </p:custDataLst>
            </p:nvPr>
          </p:nvSpPr>
          <p:spPr bwMode="auto">
            <a:xfrm>
              <a:off x="6318250" y="2662238"/>
              <a:ext cx="84138" cy="450850"/>
            </a:xfrm>
            <a:custGeom>
              <a:avLst/>
              <a:gdLst>
                <a:gd name="T0" fmla="*/ 246 w 246"/>
                <a:gd name="T1" fmla="*/ 598 h 1196"/>
                <a:gd name="T2" fmla="*/ 74 w 246"/>
                <a:gd name="T3" fmla="*/ 56 h 1196"/>
                <a:gd name="T4" fmla="*/ 25 w 246"/>
                <a:gd name="T5" fmla="*/ 6 h 1196"/>
                <a:gd name="T6" fmla="*/ 11 w 246"/>
                <a:gd name="T7" fmla="*/ 0 h 1196"/>
                <a:gd name="T8" fmla="*/ 0 w 246"/>
                <a:gd name="T9" fmla="*/ 5 h 1196"/>
                <a:gd name="T10" fmla="*/ 3 w 246"/>
                <a:gd name="T11" fmla="*/ 10 h 1196"/>
                <a:gd name="T12" fmla="*/ 88 w 246"/>
                <a:gd name="T13" fmla="*/ 115 h 1196"/>
                <a:gd name="T14" fmla="*/ 204 w 246"/>
                <a:gd name="T15" fmla="*/ 598 h 1196"/>
                <a:gd name="T16" fmla="*/ 104 w 246"/>
                <a:gd name="T17" fmla="*/ 1054 h 1196"/>
                <a:gd name="T18" fmla="*/ 2 w 246"/>
                <a:gd name="T19" fmla="*/ 1187 h 1196"/>
                <a:gd name="T20" fmla="*/ 0 w 246"/>
                <a:gd name="T21" fmla="*/ 1191 h 1196"/>
                <a:gd name="T22" fmla="*/ 11 w 246"/>
                <a:gd name="T23" fmla="*/ 1196 h 1196"/>
                <a:gd name="T24" fmla="*/ 26 w 246"/>
                <a:gd name="T25" fmla="*/ 1189 h 1196"/>
                <a:gd name="T26" fmla="*/ 246 w 246"/>
                <a:gd name="T27"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6" h="1196">
                  <a:moveTo>
                    <a:pt x="246" y="598"/>
                  </a:moveTo>
                  <a:cubicBezTo>
                    <a:pt x="246" y="403"/>
                    <a:pt x="201" y="205"/>
                    <a:pt x="74" y="56"/>
                  </a:cubicBezTo>
                  <a:cubicBezTo>
                    <a:pt x="64" y="45"/>
                    <a:pt x="45" y="24"/>
                    <a:pt x="25" y="6"/>
                  </a:cubicBezTo>
                  <a:cubicBezTo>
                    <a:pt x="19" y="0"/>
                    <a:pt x="18" y="0"/>
                    <a:pt x="11" y="0"/>
                  </a:cubicBezTo>
                  <a:cubicBezTo>
                    <a:pt x="5" y="0"/>
                    <a:pt x="0" y="0"/>
                    <a:pt x="0" y="5"/>
                  </a:cubicBezTo>
                  <a:cubicBezTo>
                    <a:pt x="0" y="7"/>
                    <a:pt x="2" y="9"/>
                    <a:pt x="3" y="10"/>
                  </a:cubicBezTo>
                  <a:cubicBezTo>
                    <a:pt x="21" y="28"/>
                    <a:pt x="54" y="61"/>
                    <a:pt x="88" y="115"/>
                  </a:cubicBezTo>
                  <a:cubicBezTo>
                    <a:pt x="168" y="244"/>
                    <a:pt x="204" y="406"/>
                    <a:pt x="204" y="598"/>
                  </a:cubicBezTo>
                  <a:cubicBezTo>
                    <a:pt x="204" y="732"/>
                    <a:pt x="186" y="905"/>
                    <a:pt x="104" y="1054"/>
                  </a:cubicBezTo>
                  <a:cubicBezTo>
                    <a:pt x="65" y="1124"/>
                    <a:pt x="23" y="1166"/>
                    <a:pt x="2" y="1187"/>
                  </a:cubicBezTo>
                  <a:cubicBezTo>
                    <a:pt x="1" y="1188"/>
                    <a:pt x="0" y="1190"/>
                    <a:pt x="0" y="1191"/>
                  </a:cubicBezTo>
                  <a:cubicBezTo>
                    <a:pt x="0" y="1196"/>
                    <a:pt x="5" y="1196"/>
                    <a:pt x="11" y="1196"/>
                  </a:cubicBezTo>
                  <a:cubicBezTo>
                    <a:pt x="18" y="1196"/>
                    <a:pt x="19" y="1196"/>
                    <a:pt x="26" y="1189"/>
                  </a:cubicBezTo>
                  <a:cubicBezTo>
                    <a:pt x="193" y="1037"/>
                    <a:pt x="246" y="808"/>
                    <a:pt x="246" y="59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88"/>
            <p:cNvSpPr>
              <a:spLocks/>
            </p:cNvSpPr>
            <p:nvPr>
              <p:custDataLst>
                <p:tags r:id="rId55"/>
              </p:custDataLst>
            </p:nvPr>
          </p:nvSpPr>
          <p:spPr bwMode="auto">
            <a:xfrm>
              <a:off x="6445250" y="2606675"/>
              <a:ext cx="52388" cy="87313"/>
            </a:xfrm>
            <a:custGeom>
              <a:avLst/>
              <a:gdLst>
                <a:gd name="T0" fmla="*/ 155 w 155"/>
                <a:gd name="T1" fmla="*/ 168 h 231"/>
                <a:gd name="T2" fmla="*/ 143 w 155"/>
                <a:gd name="T3" fmla="*/ 168 h 231"/>
                <a:gd name="T4" fmla="*/ 134 w 155"/>
                <a:gd name="T5" fmla="*/ 200 h 231"/>
                <a:gd name="T6" fmla="*/ 99 w 155"/>
                <a:gd name="T7" fmla="*/ 202 h 231"/>
                <a:gd name="T8" fmla="*/ 35 w 155"/>
                <a:gd name="T9" fmla="*/ 202 h 231"/>
                <a:gd name="T10" fmla="*/ 105 w 155"/>
                <a:gd name="T11" fmla="*/ 143 h 231"/>
                <a:gd name="T12" fmla="*/ 155 w 155"/>
                <a:gd name="T13" fmla="*/ 68 h 231"/>
                <a:gd name="T14" fmla="*/ 73 w 155"/>
                <a:gd name="T15" fmla="*/ 0 h 231"/>
                <a:gd name="T16" fmla="*/ 0 w 155"/>
                <a:gd name="T17" fmla="*/ 62 h 231"/>
                <a:gd name="T18" fmla="*/ 19 w 155"/>
                <a:gd name="T19" fmla="*/ 82 h 231"/>
                <a:gd name="T20" fmla="*/ 37 w 155"/>
                <a:gd name="T21" fmla="*/ 63 h 231"/>
                <a:gd name="T22" fmla="*/ 17 w 155"/>
                <a:gd name="T23" fmla="*/ 45 h 231"/>
                <a:gd name="T24" fmla="*/ 68 w 155"/>
                <a:gd name="T25" fmla="*/ 12 h 231"/>
                <a:gd name="T26" fmla="*/ 121 w 155"/>
                <a:gd name="T27" fmla="*/ 68 h 231"/>
                <a:gd name="T28" fmla="*/ 88 w 155"/>
                <a:gd name="T29" fmla="*/ 135 h 231"/>
                <a:gd name="T30" fmla="*/ 4 w 155"/>
                <a:gd name="T31" fmla="*/ 218 h 231"/>
                <a:gd name="T32" fmla="*/ 0 w 155"/>
                <a:gd name="T33" fmla="*/ 231 h 231"/>
                <a:gd name="T34" fmla="*/ 144 w 155"/>
                <a:gd name="T35" fmla="*/ 231 h 231"/>
                <a:gd name="T36" fmla="*/ 155 w 155"/>
                <a:gd name="T37" fmla="*/ 16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231">
                  <a:moveTo>
                    <a:pt x="155" y="168"/>
                  </a:moveTo>
                  <a:lnTo>
                    <a:pt x="143" y="168"/>
                  </a:lnTo>
                  <a:cubicBezTo>
                    <a:pt x="142" y="176"/>
                    <a:pt x="138" y="196"/>
                    <a:pt x="134" y="200"/>
                  </a:cubicBezTo>
                  <a:cubicBezTo>
                    <a:pt x="131" y="202"/>
                    <a:pt x="104" y="202"/>
                    <a:pt x="99" y="202"/>
                  </a:cubicBezTo>
                  <a:lnTo>
                    <a:pt x="35" y="202"/>
                  </a:lnTo>
                  <a:cubicBezTo>
                    <a:pt x="72" y="169"/>
                    <a:pt x="84" y="159"/>
                    <a:pt x="105" y="143"/>
                  </a:cubicBezTo>
                  <a:cubicBezTo>
                    <a:pt x="131" y="123"/>
                    <a:pt x="155" y="101"/>
                    <a:pt x="155" y="68"/>
                  </a:cubicBezTo>
                  <a:cubicBezTo>
                    <a:pt x="155" y="26"/>
                    <a:pt x="118" y="0"/>
                    <a:pt x="73" y="0"/>
                  </a:cubicBezTo>
                  <a:cubicBezTo>
                    <a:pt x="30" y="0"/>
                    <a:pt x="0" y="30"/>
                    <a:pt x="0" y="62"/>
                  </a:cubicBezTo>
                  <a:cubicBezTo>
                    <a:pt x="0" y="80"/>
                    <a:pt x="15" y="82"/>
                    <a:pt x="19" y="82"/>
                  </a:cubicBezTo>
                  <a:cubicBezTo>
                    <a:pt x="27" y="82"/>
                    <a:pt x="37" y="76"/>
                    <a:pt x="37" y="63"/>
                  </a:cubicBezTo>
                  <a:cubicBezTo>
                    <a:pt x="37" y="57"/>
                    <a:pt x="35" y="45"/>
                    <a:pt x="17" y="45"/>
                  </a:cubicBezTo>
                  <a:cubicBezTo>
                    <a:pt x="28" y="20"/>
                    <a:pt x="51" y="12"/>
                    <a:pt x="68" y="12"/>
                  </a:cubicBezTo>
                  <a:cubicBezTo>
                    <a:pt x="103" y="12"/>
                    <a:pt x="121" y="40"/>
                    <a:pt x="121" y="68"/>
                  </a:cubicBezTo>
                  <a:cubicBezTo>
                    <a:pt x="121" y="98"/>
                    <a:pt x="99" y="122"/>
                    <a:pt x="88" y="135"/>
                  </a:cubicBezTo>
                  <a:lnTo>
                    <a:pt x="4" y="218"/>
                  </a:lnTo>
                  <a:cubicBezTo>
                    <a:pt x="0" y="221"/>
                    <a:pt x="0" y="222"/>
                    <a:pt x="0" y="231"/>
                  </a:cubicBezTo>
                  <a:lnTo>
                    <a:pt x="144" y="231"/>
                  </a:lnTo>
                  <a:lnTo>
                    <a:pt x="155"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89"/>
            <p:cNvSpPr>
              <a:spLocks/>
            </p:cNvSpPr>
            <p:nvPr>
              <p:custDataLst>
                <p:tags r:id="rId56"/>
              </p:custDataLst>
            </p:nvPr>
          </p:nvSpPr>
          <p:spPr bwMode="auto">
            <a:xfrm>
              <a:off x="6538912" y="2605088"/>
              <a:ext cx="87313" cy="565150"/>
            </a:xfrm>
            <a:custGeom>
              <a:avLst/>
              <a:gdLst>
                <a:gd name="T0" fmla="*/ 105 w 258"/>
                <a:gd name="T1" fmla="*/ 1276 h 1495"/>
                <a:gd name="T2" fmla="*/ 101 w 258"/>
                <a:gd name="T3" fmla="*/ 1345 h 1495"/>
                <a:gd name="T4" fmla="*/ 4 w 258"/>
                <a:gd name="T5" fmla="*/ 1472 h 1495"/>
                <a:gd name="T6" fmla="*/ 0 w 258"/>
                <a:gd name="T7" fmla="*/ 1484 h 1495"/>
                <a:gd name="T8" fmla="*/ 12 w 258"/>
                <a:gd name="T9" fmla="*/ 1495 h 1495"/>
                <a:gd name="T10" fmla="*/ 35 w 258"/>
                <a:gd name="T11" fmla="*/ 1487 h 1495"/>
                <a:gd name="T12" fmla="*/ 153 w 258"/>
                <a:gd name="T13" fmla="*/ 1313 h 1495"/>
                <a:gd name="T14" fmla="*/ 153 w 258"/>
                <a:gd name="T15" fmla="*/ 959 h 1495"/>
                <a:gd name="T16" fmla="*/ 179 w 258"/>
                <a:gd name="T17" fmla="*/ 837 h 1495"/>
                <a:gd name="T18" fmla="*/ 250 w 258"/>
                <a:gd name="T19" fmla="*/ 761 h 1495"/>
                <a:gd name="T20" fmla="*/ 258 w 258"/>
                <a:gd name="T21" fmla="*/ 747 h 1495"/>
                <a:gd name="T22" fmla="*/ 256 w 258"/>
                <a:gd name="T23" fmla="*/ 737 h 1495"/>
                <a:gd name="T24" fmla="*/ 154 w 258"/>
                <a:gd name="T25" fmla="*/ 582 h 1495"/>
                <a:gd name="T26" fmla="*/ 153 w 258"/>
                <a:gd name="T27" fmla="*/ 564 h 1495"/>
                <a:gd name="T28" fmla="*/ 153 w 258"/>
                <a:gd name="T29" fmla="*/ 181 h 1495"/>
                <a:gd name="T30" fmla="*/ 32 w 258"/>
                <a:gd name="T31" fmla="*/ 6 h 1495"/>
                <a:gd name="T32" fmla="*/ 12 w 258"/>
                <a:gd name="T33" fmla="*/ 0 h 1495"/>
                <a:gd name="T34" fmla="*/ 0 w 258"/>
                <a:gd name="T35" fmla="*/ 11 h 1495"/>
                <a:gd name="T36" fmla="*/ 3 w 258"/>
                <a:gd name="T37" fmla="*/ 23 h 1495"/>
                <a:gd name="T38" fmla="*/ 105 w 258"/>
                <a:gd name="T39" fmla="*/ 182 h 1495"/>
                <a:gd name="T40" fmla="*/ 105 w 258"/>
                <a:gd name="T41" fmla="*/ 564 h 1495"/>
                <a:gd name="T42" fmla="*/ 229 w 258"/>
                <a:gd name="T43" fmla="*/ 747 h 1495"/>
                <a:gd name="T44" fmla="*/ 105 w 258"/>
                <a:gd name="T45" fmla="*/ 928 h 1495"/>
                <a:gd name="T46" fmla="*/ 105 w 258"/>
                <a:gd name="T47" fmla="*/ 931 h 1495"/>
                <a:gd name="T48" fmla="*/ 105 w 258"/>
                <a:gd name="T49" fmla="*/ 1276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495">
                  <a:moveTo>
                    <a:pt x="105" y="1276"/>
                  </a:moveTo>
                  <a:cubicBezTo>
                    <a:pt x="105" y="1317"/>
                    <a:pt x="105" y="1326"/>
                    <a:pt x="101" y="1345"/>
                  </a:cubicBezTo>
                  <a:cubicBezTo>
                    <a:pt x="92" y="1385"/>
                    <a:pt x="68" y="1434"/>
                    <a:pt x="4" y="1472"/>
                  </a:cubicBezTo>
                  <a:cubicBezTo>
                    <a:pt x="0" y="1474"/>
                    <a:pt x="0" y="1475"/>
                    <a:pt x="0" y="1484"/>
                  </a:cubicBezTo>
                  <a:cubicBezTo>
                    <a:pt x="0" y="1495"/>
                    <a:pt x="0" y="1495"/>
                    <a:pt x="12" y="1495"/>
                  </a:cubicBezTo>
                  <a:cubicBezTo>
                    <a:pt x="20" y="1495"/>
                    <a:pt x="21" y="1495"/>
                    <a:pt x="35" y="1487"/>
                  </a:cubicBezTo>
                  <a:cubicBezTo>
                    <a:pt x="146" y="1424"/>
                    <a:pt x="153" y="1331"/>
                    <a:pt x="153" y="1313"/>
                  </a:cubicBezTo>
                  <a:lnTo>
                    <a:pt x="153" y="959"/>
                  </a:lnTo>
                  <a:cubicBezTo>
                    <a:pt x="153" y="923"/>
                    <a:pt x="153" y="883"/>
                    <a:pt x="179" y="837"/>
                  </a:cubicBezTo>
                  <a:cubicBezTo>
                    <a:pt x="201" y="798"/>
                    <a:pt x="226" y="777"/>
                    <a:pt x="250" y="761"/>
                  </a:cubicBezTo>
                  <a:cubicBezTo>
                    <a:pt x="257" y="757"/>
                    <a:pt x="258" y="756"/>
                    <a:pt x="258" y="747"/>
                  </a:cubicBezTo>
                  <a:cubicBezTo>
                    <a:pt x="258" y="741"/>
                    <a:pt x="258" y="738"/>
                    <a:pt x="256" y="737"/>
                  </a:cubicBezTo>
                  <a:cubicBezTo>
                    <a:pt x="232" y="722"/>
                    <a:pt x="167" y="680"/>
                    <a:pt x="154" y="582"/>
                  </a:cubicBezTo>
                  <a:cubicBezTo>
                    <a:pt x="153" y="571"/>
                    <a:pt x="153" y="570"/>
                    <a:pt x="153" y="564"/>
                  </a:cubicBezTo>
                  <a:lnTo>
                    <a:pt x="153" y="181"/>
                  </a:lnTo>
                  <a:cubicBezTo>
                    <a:pt x="153" y="141"/>
                    <a:pt x="128" y="57"/>
                    <a:pt x="32" y="6"/>
                  </a:cubicBezTo>
                  <a:cubicBezTo>
                    <a:pt x="20" y="0"/>
                    <a:pt x="19" y="0"/>
                    <a:pt x="12" y="0"/>
                  </a:cubicBezTo>
                  <a:cubicBezTo>
                    <a:pt x="0" y="0"/>
                    <a:pt x="0" y="0"/>
                    <a:pt x="0" y="11"/>
                  </a:cubicBezTo>
                  <a:cubicBezTo>
                    <a:pt x="0" y="19"/>
                    <a:pt x="0" y="21"/>
                    <a:pt x="3" y="23"/>
                  </a:cubicBezTo>
                  <a:cubicBezTo>
                    <a:pt x="98" y="79"/>
                    <a:pt x="105" y="162"/>
                    <a:pt x="105" y="182"/>
                  </a:cubicBezTo>
                  <a:lnTo>
                    <a:pt x="105" y="564"/>
                  </a:lnTo>
                  <a:cubicBezTo>
                    <a:pt x="105" y="619"/>
                    <a:pt x="142" y="703"/>
                    <a:pt x="229" y="747"/>
                  </a:cubicBezTo>
                  <a:cubicBezTo>
                    <a:pt x="175" y="776"/>
                    <a:pt x="111" y="834"/>
                    <a:pt x="105" y="928"/>
                  </a:cubicBezTo>
                  <a:lnTo>
                    <a:pt x="105" y="931"/>
                  </a:lnTo>
                  <a:lnTo>
                    <a:pt x="105" y="12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4" name="Rectangle 283"/>
          <p:cNvSpPr/>
          <p:nvPr/>
        </p:nvSpPr>
        <p:spPr>
          <a:xfrm>
            <a:off x="6019800" y="4868863"/>
            <a:ext cx="606424"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7086600" y="4868863"/>
            <a:ext cx="606424"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2212976" y="4899344"/>
            <a:ext cx="606424"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extBox 286"/>
          <p:cNvSpPr txBox="1"/>
          <p:nvPr/>
        </p:nvSpPr>
        <p:spPr>
          <a:xfrm>
            <a:off x="1458814" y="5105400"/>
            <a:ext cx="5932586" cy="276999"/>
          </a:xfrm>
          <a:prstGeom prst="rect">
            <a:avLst/>
          </a:prstGeom>
          <a:noFill/>
        </p:spPr>
        <p:txBody>
          <a:bodyPr wrap="none" rtlCol="0">
            <a:spAutoFit/>
          </a:bodyPr>
          <a:lstStyle/>
          <a:p>
            <a:r>
              <a:rPr lang="en-US" sz="1200" dirty="0">
                <a:solidFill>
                  <a:srgbClr val="0070C0"/>
                </a:solidFill>
              </a:rPr>
              <a:t>The firmware provides yellow portion, and all other portion is done by the </a:t>
            </a:r>
            <a:r>
              <a:rPr lang="en-US" sz="1200" dirty="0" err="1">
                <a:solidFill>
                  <a:srgbClr val="0070C0"/>
                </a:solidFill>
              </a:rPr>
              <a:t>bsasDriver</a:t>
            </a:r>
            <a:r>
              <a:rPr lang="en-US" sz="1200" dirty="0">
                <a:solidFill>
                  <a:srgbClr val="0070C0"/>
                </a:solidFill>
              </a:rPr>
              <a:t>.</a:t>
            </a:r>
          </a:p>
        </p:txBody>
      </p:sp>
    </p:spTree>
    <p:extLst>
      <p:ext uri="{BB962C8B-B14F-4D97-AF65-F5344CB8AC3E}">
        <p14:creationId xmlns:p14="http://schemas.microsoft.com/office/powerpoint/2010/main" val="77549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lstStyle/>
          <a:p>
            <a:r>
              <a:rPr lang="en-US" dirty="0"/>
              <a:t>Performance Issue on BSA driver</a:t>
            </a:r>
          </a:p>
        </p:txBody>
      </p:sp>
      <p:sp>
        <p:nvSpPr>
          <p:cNvPr id="4" name="Content Placeholder 3"/>
          <p:cNvSpPr>
            <a:spLocks noGrp="1"/>
          </p:cNvSpPr>
          <p:nvPr>
            <p:ph sz="quarter" idx="14"/>
          </p:nvPr>
        </p:nvSpPr>
        <p:spPr/>
        <p:txBody>
          <a:bodyPr>
            <a:normAutofit/>
          </a:bodyPr>
          <a:lstStyle/>
          <a:p>
            <a:pPr marL="342900" indent="-342900">
              <a:buFont typeface="Wingdings" panose="05000000000000000000" pitchFamily="2" charset="2"/>
              <a:buChar char="q"/>
            </a:pPr>
            <a:r>
              <a:rPr lang="en-US" sz="1200" dirty="0"/>
              <a:t>Symptoms</a:t>
            </a:r>
          </a:p>
          <a:p>
            <a:pPr marL="800100" lvl="1" indent="-342900">
              <a:buFont typeface="Wingdings" panose="05000000000000000000" pitchFamily="2" charset="2"/>
              <a:buChar char="§"/>
            </a:pPr>
            <a:r>
              <a:rPr lang="en-US" sz="1200" dirty="0"/>
              <a:t>Extending 44 </a:t>
            </a:r>
            <a:r>
              <a:rPr lang="en-US" sz="1200" dirty="0" err="1"/>
              <a:t>Edefs</a:t>
            </a:r>
            <a:r>
              <a:rPr lang="en-US" sz="1200" dirty="0"/>
              <a:t> for BSSS makes extra load, especially for TPG which has 31 data channels, </a:t>
            </a:r>
          </a:p>
          <a:p>
            <a:pPr marL="800100" lvl="1" indent="-342900">
              <a:buFont typeface="Wingdings" panose="05000000000000000000" pitchFamily="2" charset="2"/>
              <a:buChar char="§"/>
            </a:pPr>
            <a:r>
              <a:rPr lang="en-US" sz="1200" dirty="0"/>
              <a:t>a single thread could not catch up the BSSS processing (15 system </a:t>
            </a:r>
            <a:r>
              <a:rPr lang="en-US" sz="1200" dirty="0" err="1"/>
              <a:t>Edefs</a:t>
            </a:r>
            <a:r>
              <a:rPr lang="en-US" sz="1200" dirty="0"/>
              <a:t> with 31 data channels)</a:t>
            </a:r>
          </a:p>
          <a:p>
            <a:pPr marL="800100" lvl="1" indent="-342900">
              <a:buFont typeface="Wingdings" panose="05000000000000000000" pitchFamily="2" charset="2"/>
              <a:buChar char="§"/>
            </a:pPr>
            <a:r>
              <a:rPr lang="en-US" sz="1200" dirty="0"/>
              <a:t>The busy BSSS/BSAS/BLD listener thread makes fragile for the CPSW communication</a:t>
            </a:r>
          </a:p>
          <a:p>
            <a:pPr marL="342900" indent="-342900">
              <a:buFont typeface="Wingdings" panose="05000000000000000000" pitchFamily="2" charset="2"/>
              <a:buChar char="q"/>
            </a:pPr>
            <a:r>
              <a:rPr lang="en-US" sz="1200" dirty="0"/>
              <a:t>Improvement</a:t>
            </a:r>
          </a:p>
          <a:p>
            <a:pPr marL="800100" lvl="1" indent="-342900">
              <a:buFont typeface="Wingdings" panose="05000000000000000000" pitchFamily="2" charset="2"/>
              <a:buChar char="§"/>
            </a:pPr>
            <a:r>
              <a:rPr lang="en-US" sz="1200" dirty="0"/>
              <a:t>Using multiple processing queue and worker threads to implement parallel processing</a:t>
            </a:r>
          </a:p>
          <a:p>
            <a:pPr marL="800100" lvl="1" indent="-342900">
              <a:buFont typeface="Wingdings" panose="05000000000000000000" pitchFamily="2" charset="2"/>
              <a:buChar char="§"/>
            </a:pPr>
            <a:r>
              <a:rPr lang="en-US" sz="1200" dirty="0"/>
              <a:t>The listener thread recognize the packet type and dispatches the data pointer to a proper queue/worker thread</a:t>
            </a:r>
          </a:p>
          <a:p>
            <a:pPr marL="800100" lvl="1" indent="-342900">
              <a:buFont typeface="Wingdings" panose="05000000000000000000" pitchFamily="2" charset="2"/>
              <a:buChar char="§"/>
            </a:pPr>
            <a:r>
              <a:rPr lang="en-US" sz="1200" dirty="0"/>
              <a:t>Using free list for the buffer and zero copy buffer to avoid overhead on the queueing</a:t>
            </a:r>
          </a:p>
          <a:p>
            <a:pPr marL="1033463" lvl="2" indent="-342900">
              <a:buFont typeface="Courier New" panose="02070309020205020404" pitchFamily="49" charset="0"/>
              <a:buChar char="o"/>
            </a:pPr>
            <a:r>
              <a:rPr lang="en-US" sz="1200" dirty="0"/>
              <a:t>Allocate 4 worker threads for BSSS</a:t>
            </a:r>
          </a:p>
          <a:p>
            <a:pPr marL="1033463" lvl="2" indent="-342900">
              <a:buFont typeface="Courier New" panose="02070309020205020404" pitchFamily="49" charset="0"/>
              <a:buChar char="o"/>
            </a:pPr>
            <a:r>
              <a:rPr lang="en-US" sz="1200" dirty="0"/>
              <a:t>Allocate 1 worker thread for BSAS</a:t>
            </a:r>
          </a:p>
          <a:p>
            <a:pPr marL="1033463" lvl="2" indent="-342900">
              <a:buFont typeface="Courier New" panose="02070309020205020404" pitchFamily="49" charset="0"/>
              <a:buChar char="o"/>
            </a:pPr>
            <a:r>
              <a:rPr lang="en-US" sz="1200" dirty="0"/>
              <a:t>Allocate 1 worker thread for BLD</a:t>
            </a:r>
          </a:p>
          <a:p>
            <a:pPr marL="800100" lvl="1" indent="-342900">
              <a:buFont typeface="Wingdings" panose="05000000000000000000" pitchFamily="2" charset="2"/>
              <a:buChar char="§"/>
            </a:pPr>
            <a:r>
              <a:rPr lang="en-US" sz="1200" dirty="0"/>
              <a:t>Parallelizing BSSS is easy, but need more consideration for BSAS (ex, waiting all rows are updated in the buffer, then post out the table into PVXS)</a:t>
            </a:r>
          </a:p>
        </p:txBody>
      </p:sp>
    </p:spTree>
    <p:extLst>
      <p:ext uri="{BB962C8B-B14F-4D97-AF65-F5344CB8AC3E}">
        <p14:creationId xmlns:p14="http://schemas.microsoft.com/office/powerpoint/2010/main" val="93006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dirty="0"/>
          </a:p>
        </p:txBody>
      </p:sp>
      <p:sp>
        <p:nvSpPr>
          <p:cNvPr id="3" name="Title 2"/>
          <p:cNvSpPr>
            <a:spLocks noGrp="1"/>
          </p:cNvSpPr>
          <p:nvPr>
            <p:ph type="title"/>
          </p:nvPr>
        </p:nvSpPr>
        <p:spPr/>
        <p:txBody>
          <a:bodyPr/>
          <a:lstStyle/>
          <a:p>
            <a:r>
              <a:rPr lang="en-US" dirty="0"/>
              <a:t>Cont’d Performance Issue: </a:t>
            </a:r>
            <a:br>
              <a:rPr lang="en-US" dirty="0"/>
            </a:br>
            <a:r>
              <a:rPr lang="en-US" dirty="0"/>
              <a:t>Listener and Worker thread</a:t>
            </a:r>
          </a:p>
        </p:txBody>
      </p:sp>
      <p:sp>
        <p:nvSpPr>
          <p:cNvPr id="4" name="Rectangle 3"/>
          <p:cNvSpPr/>
          <p:nvPr/>
        </p:nvSpPr>
        <p:spPr>
          <a:xfrm>
            <a:off x="1828800" y="3352800"/>
            <a:ext cx="1066800" cy="76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13513" y="3609201"/>
            <a:ext cx="729687" cy="276999"/>
          </a:xfrm>
          <a:prstGeom prst="rect">
            <a:avLst/>
          </a:prstGeom>
          <a:noFill/>
        </p:spPr>
        <p:txBody>
          <a:bodyPr wrap="none" rtlCol="0">
            <a:spAutoFit/>
          </a:bodyPr>
          <a:lstStyle/>
          <a:p>
            <a:r>
              <a:rPr lang="en-US" sz="1200" dirty="0">
                <a:solidFill>
                  <a:schemeClr val="bg1"/>
                </a:solidFill>
              </a:rPr>
              <a:t>Listener</a:t>
            </a:r>
          </a:p>
        </p:txBody>
      </p:sp>
      <p:sp>
        <p:nvSpPr>
          <p:cNvPr id="6" name="Rectangle 5"/>
          <p:cNvSpPr/>
          <p:nvPr/>
        </p:nvSpPr>
        <p:spPr>
          <a:xfrm>
            <a:off x="228600" y="3352800"/>
            <a:ext cx="1066800" cy="76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3451" y="3500735"/>
            <a:ext cx="1031949" cy="461665"/>
          </a:xfrm>
          <a:prstGeom prst="rect">
            <a:avLst/>
          </a:prstGeom>
          <a:noFill/>
        </p:spPr>
        <p:txBody>
          <a:bodyPr wrap="none" rtlCol="0">
            <a:spAutoFit/>
          </a:bodyPr>
          <a:lstStyle/>
          <a:p>
            <a:r>
              <a:rPr lang="en-US" sz="1200" dirty="0">
                <a:solidFill>
                  <a:schemeClr val="bg1"/>
                </a:solidFill>
              </a:rPr>
              <a:t>CPSW</a:t>
            </a:r>
            <a:br>
              <a:rPr lang="en-US" sz="1200" dirty="0">
                <a:solidFill>
                  <a:schemeClr val="bg1"/>
                </a:solidFill>
              </a:rPr>
            </a:br>
            <a:r>
              <a:rPr lang="en-US" sz="1200" dirty="0">
                <a:solidFill>
                  <a:schemeClr val="bg1"/>
                </a:solidFill>
              </a:rPr>
              <a:t>UDP Thread</a:t>
            </a:r>
          </a:p>
        </p:txBody>
      </p:sp>
      <p:sp>
        <p:nvSpPr>
          <p:cNvPr id="8" name="Rectangle 7"/>
          <p:cNvSpPr/>
          <p:nvPr/>
        </p:nvSpPr>
        <p:spPr>
          <a:xfrm>
            <a:off x="2927913" y="3353778"/>
            <a:ext cx="501087" cy="76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5400000">
            <a:off x="2743200" y="3593880"/>
            <a:ext cx="917239" cy="276999"/>
          </a:xfrm>
          <a:prstGeom prst="rect">
            <a:avLst/>
          </a:prstGeom>
          <a:noFill/>
        </p:spPr>
        <p:txBody>
          <a:bodyPr wrap="none" rtlCol="0">
            <a:spAutoFit/>
          </a:bodyPr>
          <a:lstStyle/>
          <a:p>
            <a:r>
              <a:rPr lang="en-US" sz="1200" dirty="0">
                <a:solidFill>
                  <a:schemeClr val="bg1"/>
                </a:solidFill>
              </a:rPr>
              <a:t>Dispatcher</a:t>
            </a:r>
          </a:p>
        </p:txBody>
      </p:sp>
      <p:sp>
        <p:nvSpPr>
          <p:cNvPr id="10" name="Rectangle 9"/>
          <p:cNvSpPr/>
          <p:nvPr/>
        </p:nvSpPr>
        <p:spPr>
          <a:xfrm>
            <a:off x="5105400" y="2286000"/>
            <a:ext cx="1447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29400" y="2286000"/>
            <a:ext cx="2209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05400" y="2362200"/>
            <a:ext cx="1268745" cy="276999"/>
          </a:xfrm>
          <a:prstGeom prst="rect">
            <a:avLst/>
          </a:prstGeom>
          <a:noFill/>
        </p:spPr>
        <p:txBody>
          <a:bodyPr wrap="none" rtlCol="0">
            <a:spAutoFit/>
          </a:bodyPr>
          <a:lstStyle/>
          <a:p>
            <a:r>
              <a:rPr lang="en-US" sz="1200" dirty="0">
                <a:solidFill>
                  <a:schemeClr val="bg1"/>
                </a:solidFill>
              </a:rPr>
              <a:t>Work Q for BLD</a:t>
            </a:r>
          </a:p>
        </p:txBody>
      </p:sp>
      <p:sp>
        <p:nvSpPr>
          <p:cNvPr id="13" name="TextBox 12"/>
          <p:cNvSpPr txBox="1"/>
          <p:nvPr/>
        </p:nvSpPr>
        <p:spPr>
          <a:xfrm>
            <a:off x="6656055" y="2362200"/>
            <a:ext cx="1767728" cy="276999"/>
          </a:xfrm>
          <a:prstGeom prst="rect">
            <a:avLst/>
          </a:prstGeom>
          <a:noFill/>
        </p:spPr>
        <p:txBody>
          <a:bodyPr wrap="none" rtlCol="0">
            <a:spAutoFit/>
          </a:bodyPr>
          <a:lstStyle/>
          <a:p>
            <a:r>
              <a:rPr lang="en-US" sz="1200" dirty="0">
                <a:solidFill>
                  <a:schemeClr val="bg1"/>
                </a:solidFill>
              </a:rPr>
              <a:t>Worker Thread for BLD</a:t>
            </a:r>
          </a:p>
        </p:txBody>
      </p:sp>
      <p:sp>
        <p:nvSpPr>
          <p:cNvPr id="14" name="Rectangle 13"/>
          <p:cNvSpPr/>
          <p:nvPr/>
        </p:nvSpPr>
        <p:spPr>
          <a:xfrm>
            <a:off x="5105400" y="2819400"/>
            <a:ext cx="1447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629400" y="2819400"/>
            <a:ext cx="2209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05400" y="2895600"/>
            <a:ext cx="1380955" cy="276999"/>
          </a:xfrm>
          <a:prstGeom prst="rect">
            <a:avLst/>
          </a:prstGeom>
          <a:noFill/>
        </p:spPr>
        <p:txBody>
          <a:bodyPr wrap="none" rtlCol="0">
            <a:spAutoFit/>
          </a:bodyPr>
          <a:lstStyle/>
          <a:p>
            <a:r>
              <a:rPr lang="en-US" sz="1200" dirty="0">
                <a:solidFill>
                  <a:schemeClr val="bg1"/>
                </a:solidFill>
              </a:rPr>
              <a:t>Work Q for BSAS</a:t>
            </a:r>
          </a:p>
        </p:txBody>
      </p:sp>
      <p:sp>
        <p:nvSpPr>
          <p:cNvPr id="17" name="TextBox 16"/>
          <p:cNvSpPr txBox="1"/>
          <p:nvPr/>
        </p:nvSpPr>
        <p:spPr>
          <a:xfrm>
            <a:off x="6656055" y="2895600"/>
            <a:ext cx="1879938" cy="276999"/>
          </a:xfrm>
          <a:prstGeom prst="rect">
            <a:avLst/>
          </a:prstGeom>
          <a:noFill/>
        </p:spPr>
        <p:txBody>
          <a:bodyPr wrap="none" rtlCol="0">
            <a:spAutoFit/>
          </a:bodyPr>
          <a:lstStyle/>
          <a:p>
            <a:r>
              <a:rPr lang="en-US" sz="1200" dirty="0">
                <a:solidFill>
                  <a:schemeClr val="bg1"/>
                </a:solidFill>
              </a:rPr>
              <a:t>Worker Thread for BSAS</a:t>
            </a:r>
          </a:p>
        </p:txBody>
      </p:sp>
      <p:sp>
        <p:nvSpPr>
          <p:cNvPr id="18" name="Rectangle 17"/>
          <p:cNvSpPr/>
          <p:nvPr/>
        </p:nvSpPr>
        <p:spPr>
          <a:xfrm>
            <a:off x="5105400" y="3352800"/>
            <a:ext cx="1447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629400" y="3352800"/>
            <a:ext cx="2209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105400" y="3429000"/>
            <a:ext cx="1465914" cy="276999"/>
          </a:xfrm>
          <a:prstGeom prst="rect">
            <a:avLst/>
          </a:prstGeom>
          <a:noFill/>
        </p:spPr>
        <p:txBody>
          <a:bodyPr wrap="none" rtlCol="0">
            <a:spAutoFit/>
          </a:bodyPr>
          <a:lstStyle/>
          <a:p>
            <a:r>
              <a:rPr lang="en-US" sz="1200" dirty="0">
                <a:solidFill>
                  <a:schemeClr val="bg1"/>
                </a:solidFill>
              </a:rPr>
              <a:t>Work Q0 for BSSS</a:t>
            </a:r>
          </a:p>
        </p:txBody>
      </p:sp>
      <p:sp>
        <p:nvSpPr>
          <p:cNvPr id="21" name="TextBox 20"/>
          <p:cNvSpPr txBox="1"/>
          <p:nvPr/>
        </p:nvSpPr>
        <p:spPr>
          <a:xfrm>
            <a:off x="6656055" y="3429000"/>
            <a:ext cx="1964897" cy="276999"/>
          </a:xfrm>
          <a:prstGeom prst="rect">
            <a:avLst/>
          </a:prstGeom>
          <a:noFill/>
        </p:spPr>
        <p:txBody>
          <a:bodyPr wrap="none" rtlCol="0">
            <a:spAutoFit/>
          </a:bodyPr>
          <a:lstStyle/>
          <a:p>
            <a:r>
              <a:rPr lang="en-US" sz="1200" dirty="0">
                <a:solidFill>
                  <a:schemeClr val="bg1"/>
                </a:solidFill>
              </a:rPr>
              <a:t>Worker Thread0 for BSSS</a:t>
            </a:r>
          </a:p>
        </p:txBody>
      </p:sp>
      <p:sp>
        <p:nvSpPr>
          <p:cNvPr id="22" name="Rectangle 21"/>
          <p:cNvSpPr/>
          <p:nvPr/>
        </p:nvSpPr>
        <p:spPr>
          <a:xfrm>
            <a:off x="5105400" y="3886200"/>
            <a:ext cx="1447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629400" y="3886200"/>
            <a:ext cx="2209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05400" y="3962400"/>
            <a:ext cx="1465914" cy="276999"/>
          </a:xfrm>
          <a:prstGeom prst="rect">
            <a:avLst/>
          </a:prstGeom>
          <a:noFill/>
        </p:spPr>
        <p:txBody>
          <a:bodyPr wrap="none" rtlCol="0">
            <a:spAutoFit/>
          </a:bodyPr>
          <a:lstStyle/>
          <a:p>
            <a:r>
              <a:rPr lang="en-US" sz="1200" dirty="0">
                <a:solidFill>
                  <a:schemeClr val="bg1"/>
                </a:solidFill>
              </a:rPr>
              <a:t>Work Q1 for BSSS</a:t>
            </a:r>
          </a:p>
        </p:txBody>
      </p:sp>
      <p:sp>
        <p:nvSpPr>
          <p:cNvPr id="25" name="TextBox 24"/>
          <p:cNvSpPr txBox="1"/>
          <p:nvPr/>
        </p:nvSpPr>
        <p:spPr>
          <a:xfrm>
            <a:off x="6656055" y="3962400"/>
            <a:ext cx="1964897" cy="276999"/>
          </a:xfrm>
          <a:prstGeom prst="rect">
            <a:avLst/>
          </a:prstGeom>
          <a:noFill/>
        </p:spPr>
        <p:txBody>
          <a:bodyPr wrap="none" rtlCol="0">
            <a:spAutoFit/>
          </a:bodyPr>
          <a:lstStyle/>
          <a:p>
            <a:r>
              <a:rPr lang="en-US" sz="1200" dirty="0">
                <a:solidFill>
                  <a:schemeClr val="bg1"/>
                </a:solidFill>
              </a:rPr>
              <a:t>Worker Thread1 for BSSS</a:t>
            </a:r>
          </a:p>
        </p:txBody>
      </p:sp>
      <p:sp>
        <p:nvSpPr>
          <p:cNvPr id="26" name="Rectangle 25"/>
          <p:cNvSpPr/>
          <p:nvPr/>
        </p:nvSpPr>
        <p:spPr>
          <a:xfrm>
            <a:off x="5105400" y="4419600"/>
            <a:ext cx="1447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629400" y="4419600"/>
            <a:ext cx="2209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105400" y="4495800"/>
            <a:ext cx="1465914" cy="276999"/>
          </a:xfrm>
          <a:prstGeom prst="rect">
            <a:avLst/>
          </a:prstGeom>
          <a:noFill/>
        </p:spPr>
        <p:txBody>
          <a:bodyPr wrap="none" rtlCol="0">
            <a:spAutoFit/>
          </a:bodyPr>
          <a:lstStyle/>
          <a:p>
            <a:r>
              <a:rPr lang="en-US" sz="1200" dirty="0">
                <a:solidFill>
                  <a:schemeClr val="bg1"/>
                </a:solidFill>
              </a:rPr>
              <a:t>Work Q2 for BSSS</a:t>
            </a:r>
          </a:p>
        </p:txBody>
      </p:sp>
      <p:sp>
        <p:nvSpPr>
          <p:cNvPr id="29" name="TextBox 28"/>
          <p:cNvSpPr txBox="1"/>
          <p:nvPr/>
        </p:nvSpPr>
        <p:spPr>
          <a:xfrm>
            <a:off x="6656055" y="4495800"/>
            <a:ext cx="1964897" cy="276999"/>
          </a:xfrm>
          <a:prstGeom prst="rect">
            <a:avLst/>
          </a:prstGeom>
          <a:noFill/>
        </p:spPr>
        <p:txBody>
          <a:bodyPr wrap="none" rtlCol="0">
            <a:spAutoFit/>
          </a:bodyPr>
          <a:lstStyle/>
          <a:p>
            <a:r>
              <a:rPr lang="en-US" sz="1200" dirty="0">
                <a:solidFill>
                  <a:schemeClr val="bg1"/>
                </a:solidFill>
              </a:rPr>
              <a:t>Worker Thread2 for BSSS</a:t>
            </a:r>
          </a:p>
        </p:txBody>
      </p:sp>
      <p:sp>
        <p:nvSpPr>
          <p:cNvPr id="30" name="Rectangle 29"/>
          <p:cNvSpPr/>
          <p:nvPr/>
        </p:nvSpPr>
        <p:spPr>
          <a:xfrm>
            <a:off x="5105400" y="4953000"/>
            <a:ext cx="1447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629400" y="4953000"/>
            <a:ext cx="22098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105400" y="5029200"/>
            <a:ext cx="1465914" cy="276999"/>
          </a:xfrm>
          <a:prstGeom prst="rect">
            <a:avLst/>
          </a:prstGeom>
          <a:noFill/>
        </p:spPr>
        <p:txBody>
          <a:bodyPr wrap="none" rtlCol="0">
            <a:spAutoFit/>
          </a:bodyPr>
          <a:lstStyle/>
          <a:p>
            <a:r>
              <a:rPr lang="en-US" sz="1200" dirty="0">
                <a:solidFill>
                  <a:schemeClr val="bg1"/>
                </a:solidFill>
              </a:rPr>
              <a:t>Work Q3 for BSSS</a:t>
            </a:r>
          </a:p>
        </p:txBody>
      </p:sp>
      <p:sp>
        <p:nvSpPr>
          <p:cNvPr id="33" name="TextBox 32"/>
          <p:cNvSpPr txBox="1"/>
          <p:nvPr/>
        </p:nvSpPr>
        <p:spPr>
          <a:xfrm>
            <a:off x="6656055" y="5029200"/>
            <a:ext cx="1964897" cy="276999"/>
          </a:xfrm>
          <a:prstGeom prst="rect">
            <a:avLst/>
          </a:prstGeom>
          <a:noFill/>
        </p:spPr>
        <p:txBody>
          <a:bodyPr wrap="none" rtlCol="0">
            <a:spAutoFit/>
          </a:bodyPr>
          <a:lstStyle/>
          <a:p>
            <a:r>
              <a:rPr lang="en-US" sz="1200" dirty="0">
                <a:solidFill>
                  <a:schemeClr val="bg1"/>
                </a:solidFill>
              </a:rPr>
              <a:t>Worker Thread3 for BSSS</a:t>
            </a:r>
          </a:p>
        </p:txBody>
      </p:sp>
      <p:sp>
        <p:nvSpPr>
          <p:cNvPr id="47" name="Oval 46"/>
          <p:cNvSpPr/>
          <p:nvPr/>
        </p:nvSpPr>
        <p:spPr>
          <a:xfrm>
            <a:off x="4343400" y="3424535"/>
            <a:ext cx="381000" cy="236666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8" idx="3"/>
            <a:endCxn id="12" idx="1"/>
          </p:cNvCxnSpPr>
          <p:nvPr/>
        </p:nvCxnSpPr>
        <p:spPr>
          <a:xfrm flipV="1">
            <a:off x="3429000" y="2500700"/>
            <a:ext cx="1676400" cy="1234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3"/>
            <a:endCxn id="16" idx="1"/>
          </p:cNvCxnSpPr>
          <p:nvPr/>
        </p:nvCxnSpPr>
        <p:spPr>
          <a:xfrm flipV="1">
            <a:off x="3429000" y="3034100"/>
            <a:ext cx="1676400" cy="700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3"/>
            <a:endCxn id="20" idx="1"/>
          </p:cNvCxnSpPr>
          <p:nvPr/>
        </p:nvCxnSpPr>
        <p:spPr>
          <a:xfrm flipV="1">
            <a:off x="3429000" y="3567500"/>
            <a:ext cx="1676400" cy="167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24" idx="1"/>
          </p:cNvCxnSpPr>
          <p:nvPr/>
        </p:nvCxnSpPr>
        <p:spPr>
          <a:xfrm>
            <a:off x="3429000" y="3734778"/>
            <a:ext cx="1676400" cy="366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28" idx="1"/>
          </p:cNvCxnSpPr>
          <p:nvPr/>
        </p:nvCxnSpPr>
        <p:spPr>
          <a:xfrm>
            <a:off x="3455655" y="3734778"/>
            <a:ext cx="1649745" cy="899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3"/>
            <a:endCxn id="32" idx="1"/>
          </p:cNvCxnSpPr>
          <p:nvPr/>
        </p:nvCxnSpPr>
        <p:spPr>
          <a:xfrm>
            <a:off x="3429000" y="3734778"/>
            <a:ext cx="1676400" cy="143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161203" y="5242922"/>
            <a:ext cx="3876382" cy="461665"/>
          </a:xfrm>
          <a:prstGeom prst="rect">
            <a:avLst/>
          </a:prstGeom>
          <a:noFill/>
        </p:spPr>
        <p:txBody>
          <a:bodyPr wrap="none" rtlCol="0">
            <a:spAutoFit/>
          </a:bodyPr>
          <a:lstStyle/>
          <a:p>
            <a:r>
              <a:rPr lang="en-US" sz="1200" dirty="0"/>
              <a:t>The dispatcher uses</a:t>
            </a:r>
          </a:p>
          <a:p>
            <a:r>
              <a:rPr lang="en-US" sz="1200" dirty="0"/>
              <a:t>round-robin for the BSSS threads (parallel processing)</a:t>
            </a:r>
          </a:p>
        </p:txBody>
      </p:sp>
      <p:sp>
        <p:nvSpPr>
          <p:cNvPr id="49" name="Right Arrow 48"/>
          <p:cNvSpPr/>
          <p:nvPr/>
        </p:nvSpPr>
        <p:spPr>
          <a:xfrm>
            <a:off x="1365813" y="3609201"/>
            <a:ext cx="381000" cy="256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43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lstStyle/>
          <a:p>
            <a:r>
              <a:rPr lang="en-US" dirty="0"/>
              <a:t>Cont’d Performance Issue: </a:t>
            </a:r>
            <a:br>
              <a:rPr lang="en-US" dirty="0"/>
            </a:br>
            <a:r>
              <a:rPr lang="en-US" dirty="0"/>
              <a:t>CPU Load for the Listener and Worker Threads</a:t>
            </a:r>
          </a:p>
        </p:txBody>
      </p:sp>
      <p:sp>
        <p:nvSpPr>
          <p:cNvPr id="4" name="TextBox 3"/>
          <p:cNvSpPr txBox="1"/>
          <p:nvPr/>
        </p:nvSpPr>
        <p:spPr>
          <a:xfrm>
            <a:off x="1057900" y="1418272"/>
            <a:ext cx="5647700" cy="1477328"/>
          </a:xfrm>
          <a:prstGeom prst="rect">
            <a:avLst/>
          </a:prstGeom>
          <a:solidFill>
            <a:schemeClr val="bg1">
              <a:lumMod val="85000"/>
            </a:schemeClr>
          </a:solidFill>
        </p:spPr>
        <p:txBody>
          <a:bodyPr wrap="none" rtlCol="0">
            <a:spAutoFit/>
          </a:bodyPr>
          <a:lstStyle/>
          <a:p>
            <a:r>
              <a:rPr lang="en-US" sz="1000" dirty="0">
                <a:latin typeface="Lucida Console" panose="020B0609040504020204" pitchFamily="49" charset="0"/>
              </a:rPr>
              <a:t> PID  PPID   TID RTPRIO     TIME %CPU STAT COMMAND          WCHAN </a:t>
            </a:r>
            <a:r>
              <a:rPr lang="en-US" sz="1000" dirty="0" err="1">
                <a:latin typeface="Lucida Console" panose="020B0609040504020204" pitchFamily="49" charset="0"/>
              </a:rPr>
              <a:t>WCHAN</a:t>
            </a:r>
            <a:endParaRPr lang="en-US" sz="1000" dirty="0">
              <a:latin typeface="Lucida Console" panose="020B0609040504020204" pitchFamily="49" charset="0"/>
            </a:endParaRPr>
          </a:p>
          <a:p>
            <a:r>
              <a:rPr lang="en-US" sz="1000" dirty="0">
                <a:latin typeface="Lucida Console" panose="020B0609040504020204" pitchFamily="49" charset="0"/>
              </a:rPr>
              <a:t>-----------------------------------------------------------------------</a:t>
            </a:r>
          </a:p>
          <a:p>
            <a:r>
              <a:rPr lang="en-US" sz="1000" dirty="0">
                <a:latin typeface="Lucida Console" panose="020B0609040504020204" pitchFamily="49" charset="0"/>
              </a:rPr>
              <a:t> 1864  1863  2113     79 00:00:07  1.3 </a:t>
            </a:r>
            <a:r>
              <a:rPr lang="en-US" sz="1000" dirty="0" err="1">
                <a:latin typeface="Lucida Console" panose="020B0609040504020204" pitchFamily="49" charset="0"/>
              </a:rPr>
              <a:t>SLsl</a:t>
            </a:r>
            <a:r>
              <a:rPr lang="en-US" sz="1000" dirty="0">
                <a:latin typeface="Lucida Console" panose="020B0609040504020204" pitchFamily="49" charset="0"/>
              </a:rPr>
              <a:t>+ bldStrm_root_0      - -</a:t>
            </a:r>
          </a:p>
          <a:p>
            <a:r>
              <a:rPr lang="en-US" sz="1000" dirty="0">
                <a:latin typeface="Lucida Console" panose="020B0609040504020204" pitchFamily="49" charset="0"/>
              </a:rPr>
              <a:t> 1864  1863  2114     64 00:02:50 31.1 </a:t>
            </a:r>
            <a:r>
              <a:rPr lang="en-US" sz="1000" dirty="0" err="1">
                <a:latin typeface="Lucida Console" panose="020B0609040504020204" pitchFamily="49" charset="0"/>
              </a:rPr>
              <a:t>SLsl</a:t>
            </a:r>
            <a:r>
              <a:rPr lang="en-US" sz="1000" dirty="0">
                <a:latin typeface="Lucida Console" panose="020B0609040504020204" pitchFamily="49" charset="0"/>
              </a:rPr>
              <a:t>+ bsssQ0_root_0       - -</a:t>
            </a:r>
          </a:p>
          <a:p>
            <a:r>
              <a:rPr lang="en-US" sz="1000" dirty="0">
                <a:latin typeface="Lucida Console" panose="020B0609040504020204" pitchFamily="49" charset="0"/>
              </a:rPr>
              <a:t> 1864  1863  2115     64 00:02:45 30.3 </a:t>
            </a:r>
            <a:r>
              <a:rPr lang="en-US" sz="1000" dirty="0" err="1">
                <a:latin typeface="Lucida Console" panose="020B0609040504020204" pitchFamily="49" charset="0"/>
              </a:rPr>
              <a:t>SLsl</a:t>
            </a:r>
            <a:r>
              <a:rPr lang="en-US" sz="1000" dirty="0">
                <a:latin typeface="Lucida Console" panose="020B0609040504020204" pitchFamily="49" charset="0"/>
              </a:rPr>
              <a:t>+ bsssQ1_root_0       - -</a:t>
            </a:r>
          </a:p>
          <a:p>
            <a:r>
              <a:rPr lang="en-US" sz="1000" dirty="0">
                <a:latin typeface="Lucida Console" panose="020B0609040504020204" pitchFamily="49" charset="0"/>
              </a:rPr>
              <a:t> 1864  1863  2116     64 00:02:53 31.6 </a:t>
            </a:r>
            <a:r>
              <a:rPr lang="en-US" sz="1000" dirty="0" err="1">
                <a:latin typeface="Lucida Console" panose="020B0609040504020204" pitchFamily="49" charset="0"/>
              </a:rPr>
              <a:t>SLsl</a:t>
            </a:r>
            <a:r>
              <a:rPr lang="en-US" sz="1000" dirty="0">
                <a:latin typeface="Lucida Console" panose="020B0609040504020204" pitchFamily="49" charset="0"/>
              </a:rPr>
              <a:t>+ bsssQ2_root_0       - -</a:t>
            </a:r>
          </a:p>
          <a:p>
            <a:r>
              <a:rPr lang="en-US" sz="1000" dirty="0">
                <a:latin typeface="Lucida Console" panose="020B0609040504020204" pitchFamily="49" charset="0"/>
              </a:rPr>
              <a:t> 1864  1863  2117     64 00:02:45 30.3 </a:t>
            </a:r>
            <a:r>
              <a:rPr lang="en-US" sz="1000" dirty="0" err="1">
                <a:latin typeface="Lucida Console" panose="020B0609040504020204" pitchFamily="49" charset="0"/>
              </a:rPr>
              <a:t>SLsl</a:t>
            </a:r>
            <a:r>
              <a:rPr lang="en-US" sz="1000" dirty="0">
                <a:latin typeface="Lucida Console" panose="020B0609040504020204" pitchFamily="49" charset="0"/>
              </a:rPr>
              <a:t>+ bsssQ3_root_0       - -</a:t>
            </a:r>
          </a:p>
          <a:p>
            <a:r>
              <a:rPr lang="en-US" sz="1000" dirty="0">
                <a:latin typeface="Lucida Console" panose="020B0609040504020204" pitchFamily="49" charset="0"/>
              </a:rPr>
              <a:t> 1864  1863  2119     64 00:00:06  1.2 </a:t>
            </a:r>
            <a:r>
              <a:rPr lang="en-US" sz="1000" dirty="0" err="1">
                <a:latin typeface="Lucida Console" panose="020B0609040504020204" pitchFamily="49" charset="0"/>
              </a:rPr>
              <a:t>SLsl</a:t>
            </a:r>
            <a:r>
              <a:rPr lang="en-US" sz="1000" dirty="0">
                <a:latin typeface="Lucida Console" panose="020B0609040504020204" pitchFamily="49" charset="0"/>
              </a:rPr>
              <a:t>+ bsasQ0_root_0       - -</a:t>
            </a:r>
          </a:p>
          <a:p>
            <a:r>
              <a:rPr lang="en-US" sz="1000" dirty="0">
                <a:latin typeface="Lucida Console" panose="020B0609040504020204" pitchFamily="49" charset="0"/>
              </a:rPr>
              <a:t> 1864  1863  2120     10 00:00:00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taskwd</a:t>
            </a:r>
            <a:r>
              <a:rPr lang="en-US" sz="1000" dirty="0">
                <a:latin typeface="Lucida Console" panose="020B0609040504020204" pitchFamily="49" charset="0"/>
              </a:rPr>
              <a:t>              - -</a:t>
            </a:r>
          </a:p>
        </p:txBody>
      </p:sp>
      <p:grpSp>
        <p:nvGrpSpPr>
          <p:cNvPr id="17" name="Group 16"/>
          <p:cNvGrpSpPr/>
          <p:nvPr/>
        </p:nvGrpSpPr>
        <p:grpSpPr>
          <a:xfrm>
            <a:off x="3115300" y="3124200"/>
            <a:ext cx="2394245" cy="685800"/>
            <a:chOff x="2895600" y="3200400"/>
            <a:chExt cx="2394245" cy="685800"/>
          </a:xfrm>
        </p:grpSpPr>
        <p:grpSp>
          <p:nvGrpSpPr>
            <p:cNvPr id="15" name="Group 14"/>
            <p:cNvGrpSpPr/>
            <p:nvPr/>
          </p:nvGrpSpPr>
          <p:grpSpPr>
            <a:xfrm>
              <a:off x="3048000" y="3200400"/>
              <a:ext cx="2241845" cy="463304"/>
              <a:chOff x="3223404" y="4396596"/>
              <a:chExt cx="2241845" cy="463304"/>
            </a:xfrm>
          </p:grpSpPr>
          <p:sp>
            <p:nvSpPr>
              <p:cNvPr id="7" name="TextBox 6"/>
              <p:cNvSpPr txBox="1"/>
              <p:nvPr/>
            </p:nvSpPr>
            <p:spPr>
              <a:xfrm>
                <a:off x="3581400" y="4419600"/>
                <a:ext cx="1883849" cy="369332"/>
              </a:xfrm>
              <a:prstGeom prst="rect">
                <a:avLst/>
              </a:prstGeom>
              <a:noFill/>
            </p:spPr>
            <p:txBody>
              <a:bodyPr wrap="none" rtlCol="0">
                <a:spAutoFit/>
              </a:bodyPr>
              <a:lstStyle/>
              <a:p>
                <a:r>
                  <a:rPr lang="en-US" dirty="0"/>
                  <a:t>(%CPU) &gt; 100%</a:t>
                </a:r>
              </a:p>
            </p:txBody>
          </p:sp>
          <p:sp>
            <p:nvSpPr>
              <p:cNvPr id="14" name="Freeform 7" descr="\documentclass{article}&#10;\usepackage{amsmath}&#10;\pagestyle{empty}&#10;\begin{document}&#10;\begin{math}&#10;\sum&#10;\end{math}&#10;\end{document}" title="IguanaTex Vector Display"/>
              <p:cNvSpPr>
                <a:spLocks noChangeAspect="1"/>
              </p:cNvSpPr>
              <p:nvPr>
                <p:custDataLst>
                  <p:tags r:id="rId1"/>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2895600" y="3639979"/>
              <a:ext cx="768159" cy="246221"/>
            </a:xfrm>
            <a:prstGeom prst="rect">
              <a:avLst/>
            </a:prstGeom>
            <a:noFill/>
          </p:spPr>
          <p:txBody>
            <a:bodyPr wrap="none" rtlCol="0">
              <a:spAutoFit/>
            </a:bodyPr>
            <a:lstStyle/>
            <a:p>
              <a:r>
                <a:rPr lang="en-US" sz="1000" dirty="0" err="1"/>
                <a:t>bsssQ</a:t>
              </a:r>
              <a:r>
                <a:rPr lang="en-US" sz="1000" dirty="0"/>
                <a:t>&lt;n&gt;</a:t>
              </a:r>
            </a:p>
          </p:txBody>
        </p:sp>
      </p:grpSp>
    </p:spTree>
    <p:extLst>
      <p:ext uri="{BB962C8B-B14F-4D97-AF65-F5344CB8AC3E}">
        <p14:creationId xmlns:p14="http://schemas.microsoft.com/office/powerpoint/2010/main" val="261384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7553C-5A55-224F-9AA5-C0D4171C9243}"/>
              </a:ext>
            </a:extLst>
          </p:cNvPr>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Title 2">
            <a:extLst>
              <a:ext uri="{FF2B5EF4-FFF2-40B4-BE49-F238E27FC236}">
                <a16:creationId xmlns:a16="http://schemas.microsoft.com/office/drawing/2014/main" id="{4B98CD98-CFE7-8275-A3E2-879EC97EC478}"/>
              </a:ext>
            </a:extLst>
          </p:cNvPr>
          <p:cNvSpPr>
            <a:spLocks noGrp="1"/>
          </p:cNvSpPr>
          <p:nvPr>
            <p:ph type="title"/>
          </p:nvPr>
        </p:nvSpPr>
        <p:spPr/>
        <p:txBody>
          <a:bodyPr/>
          <a:lstStyle/>
          <a:p>
            <a:r>
              <a:rPr lang="en-US" dirty="0"/>
              <a:t>Abstract</a:t>
            </a:r>
          </a:p>
        </p:txBody>
      </p:sp>
      <p:grpSp>
        <p:nvGrpSpPr>
          <p:cNvPr id="8" name="Group 7">
            <a:extLst>
              <a:ext uri="{FF2B5EF4-FFF2-40B4-BE49-F238E27FC236}">
                <a16:creationId xmlns:a16="http://schemas.microsoft.com/office/drawing/2014/main" id="{8827CD8C-BE28-F099-58EF-398695802F46}"/>
              </a:ext>
            </a:extLst>
          </p:cNvPr>
          <p:cNvGrpSpPr/>
          <p:nvPr/>
        </p:nvGrpSpPr>
        <p:grpSpPr>
          <a:xfrm>
            <a:off x="101555" y="6425454"/>
            <a:ext cx="3175045" cy="356346"/>
            <a:chOff x="5359355" y="1703749"/>
            <a:chExt cx="3175045" cy="356346"/>
          </a:xfrm>
        </p:grpSpPr>
        <p:sp>
          <p:nvSpPr>
            <p:cNvPr id="5" name="TextBox 4">
              <a:extLst>
                <a:ext uri="{FF2B5EF4-FFF2-40B4-BE49-F238E27FC236}">
                  <a16:creationId xmlns:a16="http://schemas.microsoft.com/office/drawing/2014/main" id="{4FB8FAF3-93B3-71C6-92D5-058931C5C44C}"/>
                </a:ext>
              </a:extLst>
            </p:cNvPr>
            <p:cNvSpPr txBox="1"/>
            <p:nvPr/>
          </p:nvSpPr>
          <p:spPr>
            <a:xfrm>
              <a:off x="5698367" y="1754964"/>
              <a:ext cx="2836033" cy="253916"/>
            </a:xfrm>
            <a:prstGeom prst="rect">
              <a:avLst/>
            </a:prstGeom>
            <a:noFill/>
          </p:spPr>
          <p:txBody>
            <a:bodyPr wrap="none" rtlCol="0">
              <a:spAutoFit/>
            </a:bodyPr>
            <a:lstStyle/>
            <a:p>
              <a:r>
                <a:rPr lang="en-US" sz="1050" b="1" dirty="0">
                  <a:solidFill>
                    <a:schemeClr val="bg1">
                      <a:lumMod val="75000"/>
                    </a:schemeClr>
                  </a:solidFill>
                </a:rPr>
                <a:t>2024 Spring EPICS Collaboration Meeting</a:t>
              </a:r>
            </a:p>
          </p:txBody>
        </p:sp>
        <p:pic>
          <p:nvPicPr>
            <p:cNvPr id="2050" name="Picture 2">
              <a:extLst>
                <a:ext uri="{FF2B5EF4-FFF2-40B4-BE49-F238E27FC236}">
                  <a16:creationId xmlns:a16="http://schemas.microsoft.com/office/drawing/2014/main" id="{61F7FCD4-F6FD-937A-E0B3-9DC0A61C5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355" y="1703749"/>
              <a:ext cx="394675" cy="356346"/>
            </a:xfrm>
            <a:prstGeom prst="rect">
              <a:avLst/>
            </a:prstGeom>
            <a:noFill/>
            <a:effectLst>
              <a:outerShdw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8CD7A7A-EF17-D0BF-3B1A-CD6F05613D1E}"/>
                </a:ext>
              </a:extLst>
            </p:cNvPr>
            <p:cNvSpPr/>
            <p:nvPr/>
          </p:nvSpPr>
          <p:spPr>
            <a:xfrm>
              <a:off x="5359355" y="1703749"/>
              <a:ext cx="394675" cy="356346"/>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459703C-2B16-36A4-7A81-6FB3ECC1440D}"/>
              </a:ext>
            </a:extLst>
          </p:cNvPr>
          <p:cNvSpPr txBox="1"/>
          <p:nvPr/>
        </p:nvSpPr>
        <p:spPr>
          <a:xfrm>
            <a:off x="258918" y="1326952"/>
            <a:ext cx="8469870" cy="5016758"/>
          </a:xfrm>
          <a:prstGeom prst="rect">
            <a:avLst/>
          </a:prstGeom>
          <a:noFill/>
        </p:spPr>
        <p:txBody>
          <a:bodyPr wrap="square" rtlCol="0">
            <a:spAutoFit/>
          </a:bodyPr>
          <a:lstStyle/>
          <a:p>
            <a:pPr indent="457200">
              <a:lnSpc>
                <a:spcPct val="150000"/>
              </a:lnSpc>
            </a:pPr>
            <a:r>
              <a:rPr lang="en-US" sz="1200" dirty="0"/>
              <a:t>The adoption of </a:t>
            </a:r>
            <a:r>
              <a:rPr lang="en-US" sz="1200" dirty="0" err="1"/>
              <a:t>asyn</a:t>
            </a:r>
            <a:r>
              <a:rPr lang="en-US" sz="1200" dirty="0"/>
              <a:t>/</a:t>
            </a:r>
            <a:r>
              <a:rPr lang="en-US" sz="1200" dirty="0" err="1"/>
              <a:t>portDriver</a:t>
            </a:r>
            <a:r>
              <a:rPr lang="en-US" sz="1200" dirty="0"/>
              <a:t> as a standard interface for EPICS (Experimental Physics and Industrial Control System) records has been integral to various control system projects at SLAC. Renowned for its stability, well-documented behavior, and reduced incidence of bugs, </a:t>
            </a:r>
            <a:r>
              <a:rPr lang="en-US" sz="1200" dirty="0" err="1"/>
              <a:t>asyn</a:t>
            </a:r>
            <a:r>
              <a:rPr lang="en-US" sz="1200" dirty="0"/>
              <a:t>/</a:t>
            </a:r>
            <a:r>
              <a:rPr lang="en-US" sz="1200" dirty="0" err="1"/>
              <a:t>portDriver</a:t>
            </a:r>
            <a:r>
              <a:rPr lang="en-US" sz="1200" dirty="0"/>
              <a:t> offers a straightforward and efficient means of developing EPICS drivers without necessitating extensive programming for device support. However, our endeavors revealed the necessity of crafting custom device support for specialized cases, such as the processing of records for Beam Synchronous Acquisition (BSA) and its associated services which requires EPICS IOC (Input/Output Controller) to manage and update a large volume of records with rapid rates. Consequently, we encountered heightened CPU load and performance degradation when operating numerous EPICS IOCs on a single server.</a:t>
            </a:r>
          </a:p>
          <a:p>
            <a:pPr indent="457200">
              <a:lnSpc>
                <a:spcPct val="150000"/>
              </a:lnSpc>
            </a:pPr>
            <a:r>
              <a:rPr lang="en-US" sz="1200" dirty="0"/>
              <a:t>Our investigation into the elevated CPU load, memory footprint, and other performance metrics pertaining to BSA Process Variables (PVs) and their associated services involved a comparative analysis between </a:t>
            </a:r>
            <a:r>
              <a:rPr lang="en-US" sz="1200" dirty="0" err="1"/>
              <a:t>asyn</a:t>
            </a:r>
            <a:r>
              <a:rPr lang="en-US" sz="1200" dirty="0"/>
              <a:t>/</a:t>
            </a:r>
            <a:r>
              <a:rPr lang="en-US" sz="1200" dirty="0" err="1"/>
              <a:t>portDriver</a:t>
            </a:r>
            <a:r>
              <a:rPr lang="en-US" sz="1200" dirty="0"/>
              <a:t> and customized device support. Our findings demonstrated that custom device support yielded superior performance, with reduced CPU load and a smaller memory footprint. As a result, we transitioned to utilizing custom device support specifically for BSA and its related services, while retaining </a:t>
            </a:r>
            <a:r>
              <a:rPr lang="en-US" sz="1200" dirty="0" err="1"/>
              <a:t>asyn</a:t>
            </a:r>
            <a:r>
              <a:rPr lang="en-US" sz="1200" dirty="0"/>
              <a:t>/</a:t>
            </a:r>
            <a:r>
              <a:rPr lang="en-US" sz="1200" dirty="0" err="1"/>
              <a:t>portDriver</a:t>
            </a:r>
            <a:r>
              <a:rPr lang="en-US" sz="1200" dirty="0"/>
              <a:t> for most other generic records due to its myriad of benefits.</a:t>
            </a:r>
          </a:p>
          <a:p>
            <a:pPr indent="457200">
              <a:lnSpc>
                <a:spcPct val="150000"/>
              </a:lnSpc>
            </a:pPr>
            <a:r>
              <a:rPr lang="en-US" sz="1200" dirty="0"/>
              <a:t>In this presentation, we share detailed insights gleaned from our test results and performance enhancements achieved through the adoption of custom device support. Additionally, we recount our successful experiences with </a:t>
            </a:r>
            <a:r>
              <a:rPr lang="en-US" sz="1200" dirty="0" err="1"/>
              <a:t>asyn</a:t>
            </a:r>
            <a:r>
              <a:rPr lang="en-US" sz="1200" dirty="0"/>
              <a:t>/</a:t>
            </a:r>
            <a:r>
              <a:rPr lang="en-US" sz="1200" dirty="0" err="1"/>
              <a:t>portDriver</a:t>
            </a:r>
            <a:r>
              <a:rPr lang="en-US" sz="1200" dirty="0"/>
              <a:t>, underscoring its continued relevance and efficacy in EPICS control systems.</a:t>
            </a:r>
          </a:p>
          <a:p>
            <a:pPr indent="457200"/>
            <a:endParaRPr lang="en-US" sz="1400" dirty="0"/>
          </a:p>
        </p:txBody>
      </p:sp>
    </p:spTree>
    <p:extLst>
      <p:ext uri="{BB962C8B-B14F-4D97-AF65-F5344CB8AC3E}">
        <p14:creationId xmlns:p14="http://schemas.microsoft.com/office/powerpoint/2010/main" val="2753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lstStyle/>
          <a:p>
            <a:r>
              <a:rPr lang="en-US" dirty="0"/>
              <a:t>Cont’d Performance Issues:</a:t>
            </a:r>
            <a:br>
              <a:rPr lang="en-US" dirty="0"/>
            </a:br>
            <a:r>
              <a:rPr lang="en-US" dirty="0"/>
              <a:t>Monitoring Pending Queue and its Water-marker</a:t>
            </a:r>
          </a:p>
        </p:txBody>
      </p:sp>
      <p:sp>
        <p:nvSpPr>
          <p:cNvPr id="4" name="TextBox 3"/>
          <p:cNvSpPr txBox="1"/>
          <p:nvPr/>
        </p:nvSpPr>
        <p:spPr>
          <a:xfrm>
            <a:off x="314504" y="1276588"/>
            <a:ext cx="3185487" cy="3477875"/>
          </a:xfrm>
          <a:prstGeom prst="rect">
            <a:avLst/>
          </a:prstGeom>
          <a:solidFill>
            <a:schemeClr val="bg1">
              <a:lumMod val="85000"/>
            </a:schemeClr>
          </a:solidFill>
        </p:spPr>
        <p:txBody>
          <a:bodyPr wrap="none" rtlCol="0">
            <a:spAutoFit/>
          </a:bodyPr>
          <a:lstStyle/>
          <a:p>
            <a:r>
              <a:rPr lang="en-US" sz="1000" dirty="0">
                <a:latin typeface="Lucida Console" panose="020B0609040504020204" pitchFamily="49" charset="0"/>
              </a:rPr>
              <a:t>sioc-b084-ts01&gt;</a:t>
            </a:r>
            <a:r>
              <a:rPr lang="en-US" sz="1000" dirty="0" err="1">
                <a:latin typeface="Lucida Console" panose="020B0609040504020204" pitchFamily="49" charset="0"/>
              </a:rPr>
              <a:t>dbior</a:t>
            </a:r>
            <a:r>
              <a:rPr lang="en-US" sz="1000" dirty="0">
                <a:latin typeface="Lucida Console" panose="020B0609040504020204" pitchFamily="49" charset="0"/>
              </a:rPr>
              <a:t> </a:t>
            </a:r>
            <a:r>
              <a:rPr lang="en-US" sz="1000" dirty="0" err="1">
                <a:latin typeface="Lucida Console" panose="020B0609040504020204" pitchFamily="49" charset="0"/>
              </a:rPr>
              <a:t>bldStreamDriver</a:t>
            </a:r>
            <a:endParaRPr lang="en-US" sz="1000" dirty="0">
              <a:latin typeface="Lucida Console" panose="020B0609040504020204" pitchFamily="49" charset="0"/>
            </a:endParaRPr>
          </a:p>
          <a:p>
            <a:r>
              <a:rPr lang="en-US" sz="1000" dirty="0">
                <a:latin typeface="Lucida Console" panose="020B0609040504020204" pitchFamily="49" charset="0"/>
              </a:rPr>
              <a:t>Driver: </a:t>
            </a:r>
            <a:r>
              <a:rPr lang="en-US" sz="1000" dirty="0" err="1">
                <a:latin typeface="Lucida Console" panose="020B0609040504020204" pitchFamily="49" charset="0"/>
              </a:rPr>
              <a:t>bldStreamDriver</a:t>
            </a:r>
            <a:endParaRPr lang="en-US" sz="1000" dirty="0">
              <a:latin typeface="Lucida Console" panose="020B0609040504020204" pitchFamily="49" charset="0"/>
            </a:endParaRPr>
          </a:p>
          <a:p>
            <a:r>
              <a:rPr lang="en-US" sz="1000" dirty="0">
                <a:latin typeface="Lucida Console" panose="020B0609040504020204" pitchFamily="49" charset="0"/>
              </a:rPr>
              <a:t>        BLD Stream for root_0</a:t>
            </a:r>
          </a:p>
          <a:p>
            <a:r>
              <a:rPr lang="en-US" sz="1000" dirty="0">
                <a:latin typeface="Lucida Console" panose="020B0609040504020204" pitchFamily="49" charset="0"/>
              </a:rPr>
              <a:t>          read size  : 768</a:t>
            </a:r>
          </a:p>
          <a:p>
            <a:r>
              <a:rPr lang="en-US" sz="1000" dirty="0">
                <a:latin typeface="Lucida Console" panose="020B0609040504020204" pitchFamily="49" charset="0"/>
              </a:rPr>
              <a:t>          read count : 95387403</a:t>
            </a:r>
          </a:p>
          <a:p>
            <a:r>
              <a:rPr lang="en-US" sz="1000" dirty="0">
                <a:latin typeface="Lucida Console" panose="020B0609040504020204" pitchFamily="49" charset="0"/>
              </a:rPr>
              <a:t>          </a:t>
            </a:r>
            <a:r>
              <a:rPr lang="en-US" sz="1000" dirty="0" err="1">
                <a:latin typeface="Lucida Console" panose="020B0609040504020204" pitchFamily="49" charset="0"/>
              </a:rPr>
              <a:t>bld</a:t>
            </a:r>
            <a:r>
              <a:rPr lang="en-US" sz="1000" dirty="0">
                <a:latin typeface="Lucida Console" panose="020B0609040504020204" pitchFamily="49" charset="0"/>
              </a:rPr>
              <a:t> count  : 0</a:t>
            </a:r>
          </a:p>
          <a:p>
            <a:r>
              <a:rPr lang="en-US" sz="1000" dirty="0">
                <a:latin typeface="Lucida Console" panose="020B0609040504020204" pitchFamily="49" charset="0"/>
              </a:rPr>
              <a:t>          </a:t>
            </a:r>
            <a:r>
              <a:rPr lang="en-US" sz="1000" dirty="0" err="1">
                <a:latin typeface="Lucida Console" panose="020B0609040504020204" pitchFamily="49" charset="0"/>
              </a:rPr>
              <a:t>bsss</a:t>
            </a:r>
            <a:r>
              <a:rPr lang="en-US" sz="1000" dirty="0">
                <a:latin typeface="Lucida Console" panose="020B0609040504020204" pitchFamily="49" charset="0"/>
              </a:rPr>
              <a:t> count : 4542715</a:t>
            </a:r>
          </a:p>
          <a:p>
            <a:r>
              <a:rPr lang="en-US" sz="1000" dirty="0">
                <a:latin typeface="Lucida Console" panose="020B0609040504020204" pitchFamily="49" charset="0"/>
              </a:rPr>
              <a:t>          </a:t>
            </a:r>
            <a:r>
              <a:rPr lang="en-US" sz="1000" dirty="0" err="1">
                <a:latin typeface="Lucida Console" panose="020B0609040504020204" pitchFamily="49" charset="0"/>
              </a:rPr>
              <a:t>bsas</a:t>
            </a:r>
            <a:r>
              <a:rPr lang="en-US" sz="1000" dirty="0">
                <a:latin typeface="Lucida Console" panose="020B0609040504020204" pitchFamily="49" charset="0"/>
              </a:rPr>
              <a:t> count : 90844688</a:t>
            </a:r>
          </a:p>
          <a:p>
            <a:r>
              <a:rPr lang="en-US" sz="1000" dirty="0">
                <a:latin typeface="Lucida Console" panose="020B0609040504020204" pitchFamily="49" charset="0"/>
              </a:rPr>
              <a:t>          else count : 0</a:t>
            </a:r>
          </a:p>
          <a:p>
            <a:r>
              <a:rPr lang="en-US" sz="1000" dirty="0">
                <a:latin typeface="Lucida Console" panose="020B0609040504020204" pitchFamily="49" charset="0"/>
              </a:rPr>
              <a:t>          </a:t>
            </a:r>
            <a:r>
              <a:rPr lang="en-US" sz="1000" dirty="0" err="1">
                <a:latin typeface="Lucida Console" panose="020B0609040504020204" pitchFamily="49" charset="0"/>
              </a:rPr>
              <a:t>bld</a:t>
            </a:r>
            <a:r>
              <a:rPr lang="en-US" sz="1000" dirty="0">
                <a:latin typeface="Lucida Console" panose="020B0609040504020204" pitchFamily="49" charset="0"/>
              </a:rPr>
              <a:t> callback : (nil)</a:t>
            </a:r>
          </a:p>
          <a:p>
            <a:r>
              <a:rPr lang="en-US" sz="1000" dirty="0">
                <a:latin typeface="Lucida Console" panose="020B0609040504020204" pitchFamily="49" charset="0"/>
              </a:rPr>
              <a:t>          </a:t>
            </a:r>
            <a:r>
              <a:rPr lang="en-US" sz="1000" dirty="0" err="1">
                <a:latin typeface="Lucida Console" panose="020B0609040504020204" pitchFamily="49" charset="0"/>
              </a:rPr>
              <a:t>bld_usr</a:t>
            </a:r>
            <a:r>
              <a:rPr lang="en-US" sz="1000" dirty="0">
                <a:latin typeface="Lucida Console" panose="020B0609040504020204" pitchFamily="49" charset="0"/>
              </a:rPr>
              <a:t>      : (nil)</a:t>
            </a:r>
          </a:p>
          <a:p>
            <a:r>
              <a:rPr lang="en-US" sz="1000" dirty="0">
                <a:latin typeface="Lucida Console" panose="020B0609040504020204" pitchFamily="49" charset="0"/>
              </a:rPr>
              <a:t>          </a:t>
            </a:r>
            <a:r>
              <a:rPr lang="en-US" sz="1000" dirty="0" err="1">
                <a:latin typeface="Lucida Console" panose="020B0609040504020204" pitchFamily="49" charset="0"/>
              </a:rPr>
              <a:t>bsss_callback</a:t>
            </a:r>
            <a:r>
              <a:rPr lang="en-US" sz="1000" dirty="0">
                <a:latin typeface="Lucida Console" panose="020B0609040504020204" pitchFamily="49" charset="0"/>
              </a:rPr>
              <a:t>: 0x6c2d90</a:t>
            </a:r>
          </a:p>
          <a:p>
            <a:r>
              <a:rPr lang="en-US" sz="1000" dirty="0">
                <a:latin typeface="Lucida Console" panose="020B0609040504020204" pitchFamily="49" charset="0"/>
              </a:rPr>
              <a:t>          </a:t>
            </a:r>
            <a:r>
              <a:rPr lang="en-US" sz="1000" dirty="0" err="1">
                <a:latin typeface="Lucida Console" panose="020B0609040504020204" pitchFamily="49" charset="0"/>
              </a:rPr>
              <a:t>bsss_usr</a:t>
            </a:r>
            <a:r>
              <a:rPr lang="en-US" sz="1000" dirty="0">
                <a:latin typeface="Lucida Console" panose="020B0609040504020204" pitchFamily="49" charset="0"/>
              </a:rPr>
              <a:t>     : 0x2ff8960</a:t>
            </a:r>
          </a:p>
          <a:p>
            <a:r>
              <a:rPr lang="en-US" sz="1000" dirty="0">
                <a:latin typeface="Lucida Console" panose="020B0609040504020204" pitchFamily="49" charset="0"/>
              </a:rPr>
              <a:t>          </a:t>
            </a:r>
            <a:r>
              <a:rPr lang="en-US" sz="1000" dirty="0" err="1">
                <a:latin typeface="Lucida Console" panose="020B0609040504020204" pitchFamily="49" charset="0"/>
              </a:rPr>
              <a:t>bsas_callback</a:t>
            </a:r>
            <a:r>
              <a:rPr lang="en-US" sz="1000" dirty="0">
                <a:latin typeface="Lucida Console" panose="020B0609040504020204" pitchFamily="49" charset="0"/>
              </a:rPr>
              <a:t>: 0x6c95c0</a:t>
            </a:r>
          </a:p>
          <a:p>
            <a:r>
              <a:rPr lang="en-US" sz="1000" dirty="0">
                <a:latin typeface="Lucida Console" panose="020B0609040504020204" pitchFamily="49" charset="0"/>
              </a:rPr>
              <a:t>          </a:t>
            </a:r>
            <a:r>
              <a:rPr lang="en-US" sz="1000" dirty="0" err="1">
                <a:latin typeface="Lucida Console" panose="020B0609040504020204" pitchFamily="49" charset="0"/>
              </a:rPr>
              <a:t>bsas_usr</a:t>
            </a:r>
            <a:r>
              <a:rPr lang="en-US" sz="1000" dirty="0">
                <a:latin typeface="Lucida Console" panose="020B0609040504020204" pitchFamily="49" charset="0"/>
              </a:rPr>
              <a:t>     : 0x2e0a2d0</a:t>
            </a:r>
          </a:p>
          <a:p>
            <a:r>
              <a:rPr lang="en-US" sz="1000" dirty="0">
                <a:latin typeface="Lucida Console" panose="020B0609040504020204" pitchFamily="49" charset="0"/>
              </a:rPr>
              <a:t>          free list    : 0x30bfa30</a:t>
            </a:r>
          </a:p>
          <a:p>
            <a:r>
              <a:rPr lang="en-US" sz="1000" dirty="0">
                <a:latin typeface="Lucida Console" panose="020B0609040504020204" pitchFamily="49" charset="0"/>
              </a:rPr>
              <a:t>          </a:t>
            </a:r>
            <a:r>
              <a:rPr lang="en-US" sz="1000" dirty="0" err="1">
                <a:latin typeface="Lucida Console" panose="020B0609040504020204" pitchFamily="49" charset="0"/>
              </a:rPr>
              <a:t>bldQueue</a:t>
            </a:r>
            <a:r>
              <a:rPr lang="en-US" sz="1000" dirty="0">
                <a:latin typeface="Lucida Console" panose="020B0609040504020204" pitchFamily="49" charset="0"/>
              </a:rPr>
              <a:t>[0]</a:t>
            </a:r>
          </a:p>
          <a:p>
            <a:r>
              <a:rPr lang="en-US" sz="1000" dirty="0">
                <a:latin typeface="Lucida Console" panose="020B0609040504020204" pitchFamily="49" charset="0"/>
              </a:rPr>
              <a:t>                 name of thread: (null)</a:t>
            </a:r>
          </a:p>
          <a:p>
            <a:r>
              <a:rPr lang="en-US" sz="1000" dirty="0">
                <a:latin typeface="Lucida Console" panose="020B0609040504020204" pitchFamily="49" charset="0"/>
              </a:rPr>
              <a:t>                 pending count : 0</a:t>
            </a:r>
          </a:p>
          <a:p>
            <a:r>
              <a:rPr lang="en-US" sz="1000" dirty="0">
                <a:latin typeface="Lucida Console" panose="020B0609040504020204" pitchFamily="49" charset="0"/>
              </a:rPr>
              <a:t>                 water mark    : 0</a:t>
            </a:r>
          </a:p>
          <a:p>
            <a:r>
              <a:rPr lang="en-US" sz="1000" dirty="0">
                <a:latin typeface="Lucida Console" panose="020B0609040504020204" pitchFamily="49" charset="0"/>
              </a:rPr>
              <a:t>                 fail  count   : 0</a:t>
            </a:r>
          </a:p>
          <a:p>
            <a:r>
              <a:rPr lang="en-US" sz="1000" dirty="0">
                <a:latin typeface="Lucida Console" panose="020B0609040504020204" pitchFamily="49" charset="0"/>
              </a:rPr>
              <a:t>                 overrun count : 0</a:t>
            </a:r>
          </a:p>
        </p:txBody>
      </p:sp>
      <p:sp>
        <p:nvSpPr>
          <p:cNvPr id="5" name="TextBox 4"/>
          <p:cNvSpPr txBox="1"/>
          <p:nvPr/>
        </p:nvSpPr>
        <p:spPr>
          <a:xfrm>
            <a:off x="4429304" y="1295400"/>
            <a:ext cx="3724096" cy="5016758"/>
          </a:xfrm>
          <a:prstGeom prst="rect">
            <a:avLst/>
          </a:prstGeom>
          <a:solidFill>
            <a:schemeClr val="bg1">
              <a:lumMod val="85000"/>
            </a:schemeClr>
          </a:solidFill>
        </p:spPr>
        <p:txBody>
          <a:bodyPr wrap="none" rtlCol="0">
            <a:spAutoFit/>
          </a:bodyPr>
          <a:lstStyle/>
          <a:p>
            <a:endParaRPr lang="en-US" sz="1000" dirty="0">
              <a:latin typeface="Lucida Console" panose="020B0609040504020204" pitchFamily="49" charset="0"/>
            </a:endParaRPr>
          </a:p>
          <a:p>
            <a:r>
              <a:rPr lang="en-US" sz="1000" dirty="0">
                <a:latin typeface="Lucida Console" panose="020B0609040504020204" pitchFamily="49" charset="0"/>
              </a:rPr>
              <a:t>          </a:t>
            </a:r>
            <a:r>
              <a:rPr lang="en-US" sz="1000" dirty="0" err="1">
                <a:latin typeface="Lucida Console" panose="020B0609040504020204" pitchFamily="49" charset="0"/>
              </a:rPr>
              <a:t>bsssQueue</a:t>
            </a:r>
            <a:r>
              <a:rPr lang="en-US" sz="1000" dirty="0">
                <a:latin typeface="Lucida Console" panose="020B0609040504020204" pitchFamily="49" charset="0"/>
              </a:rPr>
              <a:t>[0]</a:t>
            </a:r>
          </a:p>
          <a:p>
            <a:r>
              <a:rPr lang="en-US" sz="1000" dirty="0">
                <a:latin typeface="Lucida Console" panose="020B0609040504020204" pitchFamily="49" charset="0"/>
              </a:rPr>
              <a:t>                 name of thread: bsssQ0_root_0</a:t>
            </a:r>
          </a:p>
          <a:p>
            <a:r>
              <a:rPr lang="en-US" sz="1000" dirty="0">
                <a:latin typeface="Lucida Console" panose="020B0609040504020204" pitchFamily="49" charset="0"/>
              </a:rPr>
              <a:t>                 pending count : 0</a:t>
            </a:r>
          </a:p>
          <a:p>
            <a:r>
              <a:rPr lang="en-US" sz="1000" dirty="0">
                <a:latin typeface="Lucida Console" panose="020B0609040504020204" pitchFamily="49" charset="0"/>
              </a:rPr>
              <a:t>                 water mark    : 1</a:t>
            </a:r>
          </a:p>
          <a:p>
            <a:r>
              <a:rPr lang="en-US" sz="1000" dirty="0">
                <a:latin typeface="Lucida Console" panose="020B0609040504020204" pitchFamily="49" charset="0"/>
              </a:rPr>
              <a:t>                 fail  count   : 0</a:t>
            </a:r>
          </a:p>
          <a:p>
            <a:r>
              <a:rPr lang="en-US" sz="1000" dirty="0">
                <a:latin typeface="Lucida Console" panose="020B0609040504020204" pitchFamily="49" charset="0"/>
              </a:rPr>
              <a:t>                 overrun count : 0</a:t>
            </a:r>
          </a:p>
          <a:p>
            <a:r>
              <a:rPr lang="en-US" sz="1000" dirty="0">
                <a:latin typeface="Lucida Console" panose="020B0609040504020204" pitchFamily="49" charset="0"/>
              </a:rPr>
              <a:t>          </a:t>
            </a:r>
            <a:r>
              <a:rPr lang="en-US" sz="1000" dirty="0" err="1">
                <a:latin typeface="Lucida Console" panose="020B0609040504020204" pitchFamily="49" charset="0"/>
              </a:rPr>
              <a:t>bsssQueue</a:t>
            </a:r>
            <a:r>
              <a:rPr lang="en-US" sz="1000" dirty="0">
                <a:latin typeface="Lucida Console" panose="020B0609040504020204" pitchFamily="49" charset="0"/>
              </a:rPr>
              <a:t>[1]</a:t>
            </a:r>
          </a:p>
          <a:p>
            <a:r>
              <a:rPr lang="en-US" sz="1000" dirty="0">
                <a:latin typeface="Lucida Console" panose="020B0609040504020204" pitchFamily="49" charset="0"/>
              </a:rPr>
              <a:t>                 name of thread: bsssQ1_root_0</a:t>
            </a:r>
          </a:p>
          <a:p>
            <a:r>
              <a:rPr lang="en-US" sz="1000" dirty="0">
                <a:latin typeface="Lucida Console" panose="020B0609040504020204" pitchFamily="49" charset="0"/>
              </a:rPr>
              <a:t>                 pending count : 0</a:t>
            </a:r>
          </a:p>
          <a:p>
            <a:r>
              <a:rPr lang="en-US" sz="1000" dirty="0">
                <a:latin typeface="Lucida Console" panose="020B0609040504020204" pitchFamily="49" charset="0"/>
              </a:rPr>
              <a:t>                 water mark    : 1</a:t>
            </a:r>
          </a:p>
          <a:p>
            <a:r>
              <a:rPr lang="en-US" sz="1000" dirty="0">
                <a:latin typeface="Lucida Console" panose="020B0609040504020204" pitchFamily="49" charset="0"/>
              </a:rPr>
              <a:t>                 fail  count   : 0</a:t>
            </a:r>
          </a:p>
          <a:p>
            <a:r>
              <a:rPr lang="en-US" sz="1000" dirty="0">
                <a:latin typeface="Lucida Console" panose="020B0609040504020204" pitchFamily="49" charset="0"/>
              </a:rPr>
              <a:t>                 overrun count : 0</a:t>
            </a:r>
          </a:p>
          <a:p>
            <a:r>
              <a:rPr lang="en-US" sz="1000" dirty="0">
                <a:latin typeface="Lucida Console" panose="020B0609040504020204" pitchFamily="49" charset="0"/>
              </a:rPr>
              <a:t>          </a:t>
            </a:r>
            <a:r>
              <a:rPr lang="en-US" sz="1000" dirty="0" err="1">
                <a:latin typeface="Lucida Console" panose="020B0609040504020204" pitchFamily="49" charset="0"/>
              </a:rPr>
              <a:t>bsssQueue</a:t>
            </a:r>
            <a:r>
              <a:rPr lang="en-US" sz="1000" dirty="0">
                <a:latin typeface="Lucida Console" panose="020B0609040504020204" pitchFamily="49" charset="0"/>
              </a:rPr>
              <a:t>[2]</a:t>
            </a:r>
          </a:p>
          <a:p>
            <a:r>
              <a:rPr lang="en-US" sz="1000" dirty="0">
                <a:latin typeface="Lucida Console" panose="020B0609040504020204" pitchFamily="49" charset="0"/>
              </a:rPr>
              <a:t>                 name of thread: bsssQ2_root_0</a:t>
            </a:r>
          </a:p>
          <a:p>
            <a:r>
              <a:rPr lang="en-US" sz="1000" dirty="0">
                <a:latin typeface="Lucida Console" panose="020B0609040504020204" pitchFamily="49" charset="0"/>
              </a:rPr>
              <a:t>                 pending count : 0</a:t>
            </a:r>
          </a:p>
          <a:p>
            <a:r>
              <a:rPr lang="en-US" sz="1000" dirty="0">
                <a:latin typeface="Lucida Console" panose="020B0609040504020204" pitchFamily="49" charset="0"/>
              </a:rPr>
              <a:t>                 water mark    : 1</a:t>
            </a:r>
          </a:p>
          <a:p>
            <a:r>
              <a:rPr lang="en-US" sz="1000" dirty="0">
                <a:latin typeface="Lucida Console" panose="020B0609040504020204" pitchFamily="49" charset="0"/>
              </a:rPr>
              <a:t>                 fail  count   : 0</a:t>
            </a:r>
          </a:p>
          <a:p>
            <a:r>
              <a:rPr lang="en-US" sz="1000" dirty="0">
                <a:latin typeface="Lucida Console" panose="020B0609040504020204" pitchFamily="49" charset="0"/>
              </a:rPr>
              <a:t>                 overrun count : 0</a:t>
            </a:r>
          </a:p>
          <a:p>
            <a:r>
              <a:rPr lang="en-US" sz="1000" dirty="0">
                <a:latin typeface="Lucida Console" panose="020B0609040504020204" pitchFamily="49" charset="0"/>
              </a:rPr>
              <a:t>          </a:t>
            </a:r>
            <a:r>
              <a:rPr lang="en-US" sz="1000" dirty="0" err="1">
                <a:latin typeface="Lucida Console" panose="020B0609040504020204" pitchFamily="49" charset="0"/>
              </a:rPr>
              <a:t>bsssQueue</a:t>
            </a:r>
            <a:r>
              <a:rPr lang="en-US" sz="1000" dirty="0">
                <a:latin typeface="Lucida Console" panose="020B0609040504020204" pitchFamily="49" charset="0"/>
              </a:rPr>
              <a:t>[3]</a:t>
            </a:r>
          </a:p>
          <a:p>
            <a:r>
              <a:rPr lang="en-US" sz="1000" dirty="0">
                <a:latin typeface="Lucida Console" panose="020B0609040504020204" pitchFamily="49" charset="0"/>
              </a:rPr>
              <a:t>                 name of thread: bsssQ3_root_0</a:t>
            </a:r>
          </a:p>
          <a:p>
            <a:r>
              <a:rPr lang="en-US" sz="1000" dirty="0">
                <a:latin typeface="Lucida Console" panose="020B0609040504020204" pitchFamily="49" charset="0"/>
              </a:rPr>
              <a:t>                 pending count : 0</a:t>
            </a:r>
          </a:p>
          <a:p>
            <a:r>
              <a:rPr lang="en-US" sz="1000" dirty="0">
                <a:latin typeface="Lucida Console" panose="020B0609040504020204" pitchFamily="49" charset="0"/>
              </a:rPr>
              <a:t>                 water mark    : 1</a:t>
            </a:r>
          </a:p>
          <a:p>
            <a:r>
              <a:rPr lang="en-US" sz="1000" dirty="0">
                <a:latin typeface="Lucida Console" panose="020B0609040504020204" pitchFamily="49" charset="0"/>
              </a:rPr>
              <a:t>                 fail  count   : 0</a:t>
            </a:r>
          </a:p>
          <a:p>
            <a:r>
              <a:rPr lang="en-US" sz="1000" dirty="0">
                <a:latin typeface="Lucida Console" panose="020B0609040504020204" pitchFamily="49" charset="0"/>
              </a:rPr>
              <a:t>                 overrun count : 0</a:t>
            </a:r>
          </a:p>
          <a:p>
            <a:r>
              <a:rPr lang="en-US" sz="1000" dirty="0">
                <a:latin typeface="Lucida Console" panose="020B0609040504020204" pitchFamily="49" charset="0"/>
              </a:rPr>
              <a:t>          </a:t>
            </a:r>
            <a:r>
              <a:rPr lang="en-US" sz="1000" dirty="0" err="1">
                <a:latin typeface="Lucida Console" panose="020B0609040504020204" pitchFamily="49" charset="0"/>
              </a:rPr>
              <a:t>bsasQueue</a:t>
            </a:r>
            <a:r>
              <a:rPr lang="en-US" sz="1000" dirty="0">
                <a:latin typeface="Lucida Console" panose="020B0609040504020204" pitchFamily="49" charset="0"/>
              </a:rPr>
              <a:t>[0]</a:t>
            </a:r>
          </a:p>
          <a:p>
            <a:r>
              <a:rPr lang="en-US" sz="1000" dirty="0">
                <a:latin typeface="Lucida Console" panose="020B0609040504020204" pitchFamily="49" charset="0"/>
              </a:rPr>
              <a:t>                 name of thread: bsasQ0_root_0</a:t>
            </a:r>
          </a:p>
          <a:p>
            <a:r>
              <a:rPr lang="en-US" sz="1000" dirty="0">
                <a:latin typeface="Lucida Console" panose="020B0609040504020204" pitchFamily="49" charset="0"/>
              </a:rPr>
              <a:t>                 pending count : 1</a:t>
            </a:r>
          </a:p>
          <a:p>
            <a:r>
              <a:rPr lang="en-US" sz="1000" dirty="0">
                <a:latin typeface="Lucida Console" panose="020B0609040504020204" pitchFamily="49" charset="0"/>
              </a:rPr>
              <a:t>                 water mark    : 8</a:t>
            </a:r>
          </a:p>
          <a:p>
            <a:r>
              <a:rPr lang="en-US" sz="1000" dirty="0">
                <a:latin typeface="Lucida Console" panose="020B0609040504020204" pitchFamily="49" charset="0"/>
              </a:rPr>
              <a:t>                 fail  count   : 0</a:t>
            </a:r>
          </a:p>
          <a:p>
            <a:r>
              <a:rPr lang="en-US" sz="1000" dirty="0">
                <a:latin typeface="Lucida Console" panose="020B0609040504020204" pitchFamily="49" charset="0"/>
              </a:rPr>
              <a:t>                 overrun count : 0</a:t>
            </a:r>
          </a:p>
          <a:p>
            <a:endParaRPr lang="en-US" sz="1000" dirty="0">
              <a:latin typeface="Lucida Console" panose="020B0609040504020204" pitchFamily="49" charset="0"/>
            </a:endParaRPr>
          </a:p>
        </p:txBody>
      </p:sp>
    </p:spTree>
    <p:extLst>
      <p:ext uri="{BB962C8B-B14F-4D97-AF65-F5344CB8AC3E}">
        <p14:creationId xmlns:p14="http://schemas.microsoft.com/office/powerpoint/2010/main" val="4285884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a:t>Consideration </a:t>
            </a:r>
            <a:br>
              <a:rPr lang="en-US" dirty="0"/>
            </a:br>
            <a:r>
              <a:rPr lang="en-US" dirty="0"/>
              <a:t>for number of </a:t>
            </a:r>
            <a:r>
              <a:rPr lang="en-US" dirty="0" err="1"/>
              <a:t>ioc</a:t>
            </a:r>
            <a:r>
              <a:rPr lang="en-US" dirty="0"/>
              <a:t> vs. number of CPU cores</a:t>
            </a:r>
          </a:p>
        </p:txBody>
      </p:sp>
      <p:sp>
        <p:nvSpPr>
          <p:cNvPr id="6" name="Content Placeholder 5"/>
          <p:cNvSpPr>
            <a:spLocks noGrp="1"/>
          </p:cNvSpPr>
          <p:nvPr>
            <p:ph sz="quarter" idx="14"/>
          </p:nvPr>
        </p:nvSpPr>
        <p:spPr/>
        <p:txBody>
          <a:bodyPr>
            <a:normAutofit/>
          </a:bodyPr>
          <a:lstStyle/>
          <a:p>
            <a:pPr marL="285750" indent="-285750">
              <a:buFont typeface="Wingdings" panose="05000000000000000000" pitchFamily="2" charset="2"/>
              <a:buChar char="q"/>
            </a:pPr>
            <a:r>
              <a:rPr lang="en-US" sz="1200" dirty="0"/>
              <a:t>Generic Application (</a:t>
            </a:r>
            <a:r>
              <a:rPr lang="en-US" sz="1200" dirty="0" err="1"/>
              <a:t>AmcCarrierTpr</a:t>
            </a:r>
            <a:r>
              <a:rPr lang="en-US" sz="1200" dirty="0"/>
              <a:t>)</a:t>
            </a:r>
          </a:p>
          <a:p>
            <a:pPr marL="742950" lvl="1" indent="-285750">
              <a:buFont typeface="Wingdings" panose="05000000000000000000" pitchFamily="2" charset="2"/>
              <a:buChar char="§"/>
            </a:pPr>
            <a:r>
              <a:rPr lang="en-US" sz="1200" dirty="0"/>
              <a:t>Accumulated Average CPU load</a:t>
            </a:r>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endParaRPr lang="en-US" sz="1200" dirty="0"/>
          </a:p>
          <a:p>
            <a:pPr marL="742950" lvl="1" indent="-285750">
              <a:buFont typeface="Wingdings" panose="05000000000000000000" pitchFamily="2" charset="2"/>
              <a:buChar char="§"/>
            </a:pPr>
            <a:r>
              <a:rPr lang="en-US" sz="1200" dirty="0"/>
              <a:t>Required Core per </a:t>
            </a:r>
            <a:r>
              <a:rPr lang="en-US" sz="1200" dirty="0" err="1"/>
              <a:t>ioc</a:t>
            </a:r>
            <a:endParaRPr lang="en-US" sz="1200" dirty="0"/>
          </a:p>
          <a:p>
            <a:pPr marL="976313" lvl="2" indent="-285750">
              <a:buFont typeface="Courier New" panose="02070309020205020404" pitchFamily="49" charset="0"/>
              <a:buChar char="o"/>
            </a:pPr>
            <a:r>
              <a:rPr lang="en-US" sz="1200" dirty="0"/>
              <a:t>3 cores = 2 cores x 1.5 (safety factor)</a:t>
            </a:r>
          </a:p>
          <a:p>
            <a:pPr marL="742950" lvl="1" indent="-285750">
              <a:buFont typeface="Wingdings" panose="05000000000000000000" pitchFamily="2" charset="2"/>
              <a:buChar char="§"/>
            </a:pPr>
            <a:r>
              <a:rPr lang="en-US" sz="1200" dirty="0">
                <a:solidFill>
                  <a:srgbClr val="0070C0"/>
                </a:solidFill>
              </a:rPr>
              <a:t>Generic </a:t>
            </a:r>
            <a:r>
              <a:rPr lang="en-US" sz="1200" dirty="0" err="1">
                <a:solidFill>
                  <a:srgbClr val="0070C0"/>
                </a:solidFill>
              </a:rPr>
              <a:t>ioc</a:t>
            </a:r>
            <a:r>
              <a:rPr lang="en-US" sz="1200" dirty="0">
                <a:solidFill>
                  <a:srgbClr val="0070C0"/>
                </a:solidFill>
              </a:rPr>
              <a:t> requires 3 cores per </a:t>
            </a:r>
            <a:r>
              <a:rPr lang="en-US" sz="1200" dirty="0" err="1">
                <a:solidFill>
                  <a:srgbClr val="0070C0"/>
                </a:solidFill>
              </a:rPr>
              <a:t>ioc</a:t>
            </a:r>
            <a:endParaRPr lang="en-US" sz="1200" dirty="0">
              <a:solidFill>
                <a:srgbClr val="0070C0"/>
              </a:solidFill>
            </a:endParaRPr>
          </a:p>
          <a:p>
            <a:pPr marL="742950" lvl="1" indent="-285750">
              <a:buFont typeface="Wingdings" panose="05000000000000000000" pitchFamily="2" charset="2"/>
              <a:buChar char="§"/>
            </a:pPr>
            <a:endParaRPr lang="en-US" sz="1200" dirty="0"/>
          </a:p>
          <a:p>
            <a:pPr marL="285750" indent="-285750">
              <a:buFont typeface="Wingdings" panose="05000000000000000000" pitchFamily="2" charset="2"/>
              <a:buChar char="q"/>
            </a:pPr>
            <a:r>
              <a:rPr lang="en-US" sz="1200" dirty="0"/>
              <a:t>TPG Application (</a:t>
            </a:r>
            <a:r>
              <a:rPr lang="en-US" sz="1200" dirty="0" err="1"/>
              <a:t>AmcCarrierTimingGenerator</a:t>
            </a:r>
            <a:r>
              <a:rPr lang="en-US" sz="1200" dirty="0"/>
              <a:t>)</a:t>
            </a:r>
          </a:p>
          <a:p>
            <a:pPr marL="742950" lvl="1" indent="-285750">
              <a:buFont typeface="Wingdings" panose="05000000000000000000" pitchFamily="2" charset="2"/>
              <a:buChar char="§"/>
            </a:pPr>
            <a:r>
              <a:rPr lang="en-US" sz="1200" dirty="0"/>
              <a:t>Accumulated Average CPU load</a:t>
            </a:r>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endParaRPr lang="en-US" sz="1200" dirty="0"/>
          </a:p>
          <a:p>
            <a:pPr marL="285750" indent="-285750">
              <a:buFont typeface="Wingdings" panose="05000000000000000000" pitchFamily="2" charset="2"/>
              <a:buChar char="q"/>
            </a:pPr>
            <a:endParaRPr lang="en-US" sz="1200" dirty="0"/>
          </a:p>
          <a:p>
            <a:pPr marL="742950" lvl="1" indent="-285750">
              <a:buFont typeface="Wingdings" panose="05000000000000000000" pitchFamily="2" charset="2"/>
              <a:buChar char="§"/>
            </a:pPr>
            <a:r>
              <a:rPr lang="en-US" sz="1200" dirty="0"/>
              <a:t>Required Core per </a:t>
            </a:r>
            <a:r>
              <a:rPr lang="en-US" sz="1200" dirty="0" err="1"/>
              <a:t>ioc</a:t>
            </a:r>
            <a:endParaRPr lang="en-US" sz="1200" dirty="0"/>
          </a:p>
          <a:p>
            <a:pPr marL="976313" lvl="2" indent="-285750">
              <a:buFont typeface="Courier New" panose="02070309020205020404" pitchFamily="49" charset="0"/>
              <a:buChar char="o"/>
            </a:pPr>
            <a:r>
              <a:rPr lang="en-US" sz="1200" dirty="0"/>
              <a:t>3.45 cores = 2.25 cores x 1.5 (safety factor)</a:t>
            </a:r>
          </a:p>
          <a:p>
            <a:pPr marL="742950" lvl="1" indent="-285750">
              <a:buFont typeface="Wingdings" panose="05000000000000000000" pitchFamily="2" charset="2"/>
              <a:buChar char="§"/>
            </a:pPr>
            <a:r>
              <a:rPr lang="en-US" sz="1200" dirty="0">
                <a:solidFill>
                  <a:srgbClr val="0070C0"/>
                </a:solidFill>
              </a:rPr>
              <a:t>TPG requires approximately 4 cores per </a:t>
            </a:r>
            <a:r>
              <a:rPr lang="en-US" sz="1200" dirty="0" err="1">
                <a:solidFill>
                  <a:srgbClr val="0070C0"/>
                </a:solidFill>
              </a:rPr>
              <a:t>ioc</a:t>
            </a:r>
            <a:endParaRPr lang="en-US" sz="1200" dirty="0">
              <a:solidFill>
                <a:srgbClr val="0070C0"/>
              </a:solidFill>
            </a:endParaRPr>
          </a:p>
        </p:txBody>
      </p:sp>
      <p:grpSp>
        <p:nvGrpSpPr>
          <p:cNvPr id="7" name="Group 6"/>
          <p:cNvGrpSpPr/>
          <p:nvPr/>
        </p:nvGrpSpPr>
        <p:grpSpPr>
          <a:xfrm>
            <a:off x="2574435" y="1981200"/>
            <a:ext cx="2851009" cy="685800"/>
            <a:chOff x="2430822" y="3200400"/>
            <a:chExt cx="2851009" cy="685800"/>
          </a:xfrm>
        </p:grpSpPr>
        <p:grpSp>
          <p:nvGrpSpPr>
            <p:cNvPr id="8" name="Group 7"/>
            <p:cNvGrpSpPr/>
            <p:nvPr/>
          </p:nvGrpSpPr>
          <p:grpSpPr>
            <a:xfrm>
              <a:off x="3048000" y="3200400"/>
              <a:ext cx="2233831" cy="463304"/>
              <a:chOff x="3223404" y="4396596"/>
              <a:chExt cx="2233831" cy="463304"/>
            </a:xfrm>
          </p:grpSpPr>
          <p:sp>
            <p:nvSpPr>
              <p:cNvPr id="10" name="TextBox 9"/>
              <p:cNvSpPr txBox="1"/>
              <p:nvPr/>
            </p:nvSpPr>
            <p:spPr>
              <a:xfrm>
                <a:off x="3581400" y="4419600"/>
                <a:ext cx="1875835" cy="369332"/>
              </a:xfrm>
              <a:prstGeom prst="rect">
                <a:avLst/>
              </a:prstGeom>
              <a:noFill/>
            </p:spPr>
            <p:txBody>
              <a:bodyPr wrap="none" rtlCol="0">
                <a:spAutoFit/>
              </a:bodyPr>
              <a:lstStyle/>
              <a:p>
                <a:r>
                  <a:rPr lang="en-US" dirty="0"/>
                  <a:t>(%CPU) ≈ 185%</a:t>
                </a:r>
              </a:p>
            </p:txBody>
          </p:sp>
          <p:sp>
            <p:nvSpPr>
              <p:cNvPr id="11" name="Freeform 7" descr="\documentclass{article}&#10;\usepackage{amsmath}&#10;\pagestyle{empty}&#10;\begin{document}&#10;\begin{math}&#10;\sum&#10;\end{math}&#10;\end{document}" title="IguanaTex Vector Display"/>
              <p:cNvSpPr>
                <a:spLocks noChangeAspect="1"/>
              </p:cNvSpPr>
              <p:nvPr>
                <p:custDataLst>
                  <p:tags r:id="rId2"/>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p:cNvSpPr txBox="1"/>
            <p:nvPr/>
          </p:nvSpPr>
          <p:spPr>
            <a:xfrm>
              <a:off x="2430822" y="3639979"/>
              <a:ext cx="1713931" cy="246221"/>
            </a:xfrm>
            <a:prstGeom prst="rect">
              <a:avLst/>
            </a:prstGeom>
            <a:noFill/>
          </p:spPr>
          <p:txBody>
            <a:bodyPr wrap="none" lIns="91440" tIns="45720" rIns="91440" bIns="45720" rtlCol="0" anchor="t">
              <a:spAutoFit/>
            </a:bodyPr>
            <a:lstStyle/>
            <a:p>
              <a:r>
                <a:rPr lang="en-US" sz="1000" dirty="0"/>
                <a:t>Threads for </a:t>
              </a:r>
              <a:r>
                <a:rPr lang="en-US" sz="1000" dirty="0" err="1"/>
                <a:t>AmcCarrierTpr</a:t>
              </a:r>
            </a:p>
          </p:txBody>
        </p:sp>
      </p:grpSp>
      <p:grpSp>
        <p:nvGrpSpPr>
          <p:cNvPr id="12" name="Group 11"/>
          <p:cNvGrpSpPr/>
          <p:nvPr/>
        </p:nvGrpSpPr>
        <p:grpSpPr>
          <a:xfrm>
            <a:off x="2746612" y="4648200"/>
            <a:ext cx="2678832" cy="839689"/>
            <a:chOff x="2602999" y="3200400"/>
            <a:chExt cx="2678832" cy="839689"/>
          </a:xfrm>
        </p:grpSpPr>
        <p:grpSp>
          <p:nvGrpSpPr>
            <p:cNvPr id="13" name="Group 12"/>
            <p:cNvGrpSpPr/>
            <p:nvPr/>
          </p:nvGrpSpPr>
          <p:grpSpPr>
            <a:xfrm>
              <a:off x="3048000" y="3200400"/>
              <a:ext cx="2233831" cy="463304"/>
              <a:chOff x="3223404" y="4396596"/>
              <a:chExt cx="2233831" cy="463304"/>
            </a:xfrm>
          </p:grpSpPr>
          <p:sp>
            <p:nvSpPr>
              <p:cNvPr id="15" name="TextBox 14"/>
              <p:cNvSpPr txBox="1"/>
              <p:nvPr/>
            </p:nvSpPr>
            <p:spPr>
              <a:xfrm>
                <a:off x="3581400" y="4419600"/>
                <a:ext cx="1875835" cy="369332"/>
              </a:xfrm>
              <a:prstGeom prst="rect">
                <a:avLst/>
              </a:prstGeom>
              <a:noFill/>
            </p:spPr>
            <p:txBody>
              <a:bodyPr wrap="none" rtlCol="0">
                <a:spAutoFit/>
              </a:bodyPr>
              <a:lstStyle/>
              <a:p>
                <a:r>
                  <a:rPr lang="en-US" dirty="0"/>
                  <a:t>(%CPU) ≈ 225%</a:t>
                </a:r>
              </a:p>
            </p:txBody>
          </p:sp>
          <p:sp>
            <p:nvSpPr>
              <p:cNvPr id="16" name="Freeform 7" descr="\documentclass{article}&#10;\usepackage{amsmath}&#10;\pagestyle{empty}&#10;\begin{document}&#10;\begin{math}&#10;\sum&#10;\end{math}&#10;\end{document}" title="IguanaTex Vector Display"/>
              <p:cNvSpPr>
                <a:spLocks noChangeAspect="1"/>
              </p:cNvSpPr>
              <p:nvPr>
                <p:custDataLst>
                  <p:tags r:id="rId1"/>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2602999" y="3639979"/>
              <a:ext cx="1792478" cy="400110"/>
            </a:xfrm>
            <a:prstGeom prst="rect">
              <a:avLst/>
            </a:prstGeom>
            <a:noFill/>
          </p:spPr>
          <p:txBody>
            <a:bodyPr wrap="none" rtlCol="0">
              <a:spAutoFit/>
            </a:bodyPr>
            <a:lstStyle/>
            <a:p>
              <a:r>
                <a:rPr lang="en-US" sz="1000" dirty="0"/>
                <a:t>Thread for </a:t>
              </a:r>
              <a:br>
                <a:rPr lang="en-US" sz="1000" dirty="0"/>
              </a:br>
              <a:r>
                <a:rPr lang="en-US" sz="1000" dirty="0" err="1"/>
                <a:t>AmcCarrierTimingGenerator</a:t>
              </a:r>
              <a:endParaRPr lang="en-US" sz="1000" dirty="0"/>
            </a:p>
          </p:txBody>
        </p:sp>
      </p:grpSp>
      <p:sp>
        <p:nvSpPr>
          <p:cNvPr id="4" name="TextBox 3">
            <a:extLst>
              <a:ext uri="{FF2B5EF4-FFF2-40B4-BE49-F238E27FC236}">
                <a16:creationId xmlns:a16="http://schemas.microsoft.com/office/drawing/2014/main" id="{32BE3DDA-3765-AD39-18E2-3929584D1FD7}"/>
              </a:ext>
            </a:extLst>
          </p:cNvPr>
          <p:cNvSpPr txBox="1"/>
          <p:nvPr/>
        </p:nvSpPr>
        <p:spPr>
          <a:xfrm>
            <a:off x="5089478" y="2583975"/>
            <a:ext cx="336872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Test stand servers (cpu-b084-ts01, cpu-b084-sp18) have 5 cores CPU at 1.9GHz</a:t>
            </a:r>
          </a:p>
          <a:p>
            <a:r>
              <a:rPr lang="en-US" sz="1050" dirty="0">
                <a:cs typeface="Arial"/>
              </a:rPr>
              <a:t>The production servers have few configurations:</a:t>
            </a:r>
          </a:p>
          <a:p>
            <a:r>
              <a:rPr lang="en-US" sz="1050" dirty="0">
                <a:cs typeface="Arial"/>
              </a:rPr>
              <a:t>6 cores model has 1.9GHz</a:t>
            </a:r>
          </a:p>
          <a:p>
            <a:r>
              <a:rPr lang="en-US" sz="1050" dirty="0">
                <a:cs typeface="Arial"/>
              </a:rPr>
              <a:t>8 cores model has 1.7GHz</a:t>
            </a:r>
          </a:p>
          <a:p>
            <a:r>
              <a:rPr lang="en-US" sz="1050" dirty="0">
                <a:cs typeface="Arial"/>
              </a:rPr>
              <a:t>Since, the production servers have similar clock speed to the test stand, the estimation (number of cores per </a:t>
            </a:r>
            <a:r>
              <a:rPr lang="en-US" sz="1050" dirty="0" err="1">
                <a:cs typeface="Arial"/>
              </a:rPr>
              <a:t>ioc</a:t>
            </a:r>
            <a:r>
              <a:rPr lang="en-US" sz="1050" dirty="0">
                <a:cs typeface="Arial"/>
              </a:rPr>
              <a:t>) is still valid for the production.</a:t>
            </a:r>
          </a:p>
        </p:txBody>
      </p:sp>
    </p:spTree>
    <p:extLst>
      <p:ext uri="{BB962C8B-B14F-4D97-AF65-F5344CB8AC3E}">
        <p14:creationId xmlns:p14="http://schemas.microsoft.com/office/powerpoint/2010/main" val="268724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C8540-4E56-7E60-8A91-99F445B1F7ED}"/>
              </a:ext>
            </a:extLst>
          </p:cNvPr>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a:extLst>
              <a:ext uri="{FF2B5EF4-FFF2-40B4-BE49-F238E27FC236}">
                <a16:creationId xmlns:a16="http://schemas.microsoft.com/office/drawing/2014/main" id="{D002CB61-61B7-9C96-13C0-C0D12A58240F}"/>
              </a:ext>
            </a:extLst>
          </p:cNvPr>
          <p:cNvSpPr>
            <a:spLocks noGrp="1"/>
          </p:cNvSpPr>
          <p:nvPr>
            <p:ph type="title"/>
          </p:nvPr>
        </p:nvSpPr>
        <p:spPr/>
        <p:txBody>
          <a:bodyPr/>
          <a:lstStyle/>
          <a:p>
            <a:r>
              <a:rPr lang="en-US" dirty="0">
                <a:latin typeface="Arial"/>
                <a:cs typeface="Arial"/>
              </a:rPr>
              <a:t>Scenario for the number of </a:t>
            </a:r>
            <a:r>
              <a:rPr lang="en-US" dirty="0" err="1">
                <a:latin typeface="Arial"/>
                <a:cs typeface="Arial"/>
              </a:rPr>
              <a:t>ioc</a:t>
            </a:r>
            <a:r>
              <a:rPr lang="en-US" dirty="0">
                <a:latin typeface="Arial"/>
                <a:cs typeface="Arial"/>
              </a:rPr>
              <a:t> vs. Number of cores</a:t>
            </a:r>
            <a:endParaRPr lang="en-US" dirty="0"/>
          </a:p>
        </p:txBody>
      </p:sp>
      <p:sp>
        <p:nvSpPr>
          <p:cNvPr id="4" name="Content Placeholder 3">
            <a:extLst>
              <a:ext uri="{FF2B5EF4-FFF2-40B4-BE49-F238E27FC236}">
                <a16:creationId xmlns:a16="http://schemas.microsoft.com/office/drawing/2014/main" id="{6160E550-0D86-8564-7E12-3D2A8F0573B9}"/>
              </a:ext>
            </a:extLst>
          </p:cNvPr>
          <p:cNvSpPr>
            <a:spLocks noGrp="1"/>
          </p:cNvSpPr>
          <p:nvPr>
            <p:ph sz="quarter" idx="14"/>
          </p:nvPr>
        </p:nvSpPr>
        <p:spPr/>
        <p:txBody>
          <a:bodyPr vert="horz" lIns="0" tIns="0" rIns="0" bIns="0" rtlCol="0" anchor="t">
            <a:normAutofit/>
          </a:bodyPr>
          <a:lstStyle/>
          <a:p>
            <a:pPr marL="342900" indent="-342900">
              <a:buFont typeface="Wingdings" pitchFamily="34" charset="0"/>
              <a:buChar char="q"/>
            </a:pPr>
            <a:r>
              <a:rPr lang="en-US" sz="1200" dirty="0">
                <a:latin typeface="Arial"/>
                <a:cs typeface="Arial"/>
              </a:rPr>
              <a:t>1 Crate (7 slots ATCA crate) + 1 Server Configuration</a:t>
            </a:r>
            <a:endParaRPr lang="en-US" sz="1200" dirty="0"/>
          </a:p>
          <a:p>
            <a:pPr lvl="1" indent="-223520">
              <a:buFont typeface="Wingdings" pitchFamily="34" charset="0"/>
              <a:buChar char="§"/>
            </a:pPr>
            <a:r>
              <a:rPr lang="en-US" sz="1200" dirty="0">
                <a:latin typeface="Arial"/>
                <a:cs typeface="Arial"/>
              </a:rPr>
              <a:t>6 AMC Carriers, thus 6 </a:t>
            </a:r>
            <a:r>
              <a:rPr lang="en-US" sz="1200" dirty="0" err="1">
                <a:latin typeface="Arial"/>
                <a:cs typeface="Arial"/>
              </a:rPr>
              <a:t>iocs</a:t>
            </a:r>
            <a:r>
              <a:rPr lang="en-US" sz="1200" dirty="0">
                <a:latin typeface="Arial"/>
                <a:cs typeface="Arial"/>
              </a:rPr>
              <a:t> are in the system</a:t>
            </a:r>
          </a:p>
          <a:p>
            <a:pPr lvl="1" indent="-223520">
              <a:buFont typeface="Wingdings" pitchFamily="34" charset="0"/>
              <a:buChar char="§"/>
            </a:pPr>
            <a:r>
              <a:rPr lang="en-US" sz="1200" dirty="0">
                <a:latin typeface="Arial"/>
                <a:cs typeface="Arial"/>
              </a:rPr>
              <a:t>Required CPU cores: 18 cores = 6 </a:t>
            </a:r>
            <a:r>
              <a:rPr lang="en-US" sz="1200" dirty="0" err="1">
                <a:latin typeface="Arial"/>
                <a:cs typeface="Arial"/>
              </a:rPr>
              <a:t>iocs</a:t>
            </a:r>
            <a:r>
              <a:rPr lang="en-US" sz="1200" dirty="0">
                <a:latin typeface="Arial"/>
                <a:cs typeface="Arial"/>
              </a:rPr>
              <a:t> x 3 cores/</a:t>
            </a:r>
            <a:r>
              <a:rPr lang="en-US" sz="1200" dirty="0" err="1">
                <a:latin typeface="Arial"/>
                <a:cs typeface="Arial"/>
              </a:rPr>
              <a:t>ioc</a:t>
            </a:r>
            <a:endParaRPr lang="en-US" sz="1200" dirty="0">
              <a:latin typeface="Arial"/>
              <a:cs typeface="Arial"/>
            </a:endParaRPr>
          </a:p>
          <a:p>
            <a:pPr marL="342900" indent="-342900">
              <a:buFont typeface="Wingdings" pitchFamily="34" charset="0"/>
              <a:buChar char="q"/>
            </a:pPr>
            <a:r>
              <a:rPr lang="en-US" sz="1200" dirty="0">
                <a:latin typeface="Arial"/>
                <a:cs typeface="Arial"/>
              </a:rPr>
              <a:t>2 Crates (7 slots ATCA crate) + 1 Server Configuration</a:t>
            </a:r>
          </a:p>
          <a:p>
            <a:pPr lvl="1" indent="-223520">
              <a:buFont typeface="Wingdings" pitchFamily="34" charset="0"/>
              <a:buChar char="§"/>
            </a:pPr>
            <a:r>
              <a:rPr lang="en-US" sz="1200" dirty="0">
                <a:latin typeface="Arial"/>
                <a:cs typeface="Arial"/>
              </a:rPr>
              <a:t>12 AMC Carriers = (2 crate x 6 AMC Carrier/crate), thus 12 </a:t>
            </a:r>
            <a:r>
              <a:rPr lang="en-US" sz="1200" dirty="0" err="1">
                <a:latin typeface="Arial"/>
                <a:cs typeface="Arial"/>
              </a:rPr>
              <a:t>iocs</a:t>
            </a:r>
            <a:r>
              <a:rPr lang="en-US" sz="1200" dirty="0">
                <a:latin typeface="Arial"/>
                <a:cs typeface="Arial"/>
              </a:rPr>
              <a:t> should be in the system</a:t>
            </a:r>
          </a:p>
          <a:p>
            <a:pPr lvl="1" indent="-223520">
              <a:buFont typeface="Wingdings" pitchFamily="34" charset="0"/>
              <a:buChar char="§"/>
            </a:pPr>
            <a:r>
              <a:rPr lang="en-US" sz="1200" dirty="0">
                <a:latin typeface="Arial"/>
                <a:cs typeface="Arial"/>
              </a:rPr>
              <a:t>Require CPU cores: 36 cores = 12 </a:t>
            </a:r>
            <a:r>
              <a:rPr lang="en-US" sz="1200" dirty="0" err="1">
                <a:latin typeface="Arial"/>
                <a:cs typeface="Arial"/>
              </a:rPr>
              <a:t>iocs</a:t>
            </a:r>
            <a:r>
              <a:rPr lang="en-US" sz="1200" dirty="0">
                <a:latin typeface="Arial"/>
                <a:cs typeface="Arial"/>
              </a:rPr>
              <a:t> x 3 cores/</a:t>
            </a:r>
            <a:r>
              <a:rPr lang="en-US" sz="1200" dirty="0" err="1">
                <a:latin typeface="Arial"/>
                <a:cs typeface="Arial"/>
              </a:rPr>
              <a:t>ioc</a:t>
            </a:r>
            <a:endParaRPr lang="en-US" sz="1200" dirty="0">
              <a:latin typeface="Arial"/>
              <a:cs typeface="Arial"/>
            </a:endParaRPr>
          </a:p>
        </p:txBody>
      </p:sp>
    </p:spTree>
    <p:extLst>
      <p:ext uri="{BB962C8B-B14F-4D97-AF65-F5344CB8AC3E}">
        <p14:creationId xmlns:p14="http://schemas.microsoft.com/office/powerpoint/2010/main" val="54584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3" name="Title 2"/>
          <p:cNvSpPr>
            <a:spLocks noGrp="1"/>
          </p:cNvSpPr>
          <p:nvPr>
            <p:ph type="title"/>
          </p:nvPr>
        </p:nvSpPr>
        <p:spPr/>
        <p:txBody>
          <a:bodyPr/>
          <a:lstStyle/>
          <a:p>
            <a:r>
              <a:rPr lang="en-US" dirty="0"/>
              <a:t>Cont’d Performance Issues:</a:t>
            </a:r>
            <a:br>
              <a:rPr lang="en-US" dirty="0"/>
            </a:br>
            <a:r>
              <a:rPr lang="en-US" dirty="0"/>
              <a:t>Record Processing and </a:t>
            </a:r>
            <a:r>
              <a:rPr lang="en-US" dirty="0" err="1"/>
              <a:t>Bsa</a:t>
            </a:r>
            <a:r>
              <a:rPr lang="en-US" dirty="0"/>
              <a:t> Poll</a:t>
            </a:r>
          </a:p>
        </p:txBody>
      </p:sp>
      <p:sp>
        <p:nvSpPr>
          <p:cNvPr id="4" name="Content Placeholder 3"/>
          <p:cNvSpPr>
            <a:spLocks noGrp="1"/>
          </p:cNvSpPr>
          <p:nvPr>
            <p:ph sz="quarter" idx="14"/>
          </p:nvPr>
        </p:nvSpPr>
        <p:spPr>
          <a:xfrm>
            <a:off x="457200" y="1243584"/>
            <a:ext cx="8108950" cy="2871216"/>
          </a:xfrm>
        </p:spPr>
        <p:txBody>
          <a:bodyPr>
            <a:normAutofit/>
          </a:bodyPr>
          <a:lstStyle/>
          <a:p>
            <a:pPr marL="285750" indent="-285750">
              <a:buFont typeface="Wingdings" panose="05000000000000000000" pitchFamily="2" charset="2"/>
              <a:buChar char="q"/>
            </a:pPr>
            <a:r>
              <a:rPr lang="en-US" sz="1200" dirty="0"/>
              <a:t>Relatively High CPU load for the Record Processing</a:t>
            </a:r>
          </a:p>
          <a:p>
            <a:pPr marL="742950" lvl="1" indent="-285750">
              <a:buFont typeface="Wingdings" panose="05000000000000000000" pitchFamily="2" charset="2"/>
              <a:buChar char="§"/>
            </a:pPr>
            <a:r>
              <a:rPr lang="en-US" sz="1200" dirty="0"/>
              <a:t>Separate out Record Processing to two callbacks</a:t>
            </a:r>
          </a:p>
          <a:p>
            <a:pPr marL="976313" lvl="2" indent="-285750">
              <a:buFont typeface="Courier New" panose="02070309020205020404" pitchFamily="49" charset="0"/>
              <a:buChar char="o"/>
            </a:pPr>
            <a:r>
              <a:rPr lang="en-US" sz="1200" dirty="0" err="1"/>
              <a:t>cbLow</a:t>
            </a:r>
            <a:r>
              <a:rPr lang="en-US" sz="1200" dirty="0"/>
              <a:t>: BSA PVs, Fault Buffers and All others</a:t>
            </a:r>
          </a:p>
          <a:p>
            <a:pPr marL="976313" lvl="2" indent="-285750">
              <a:buFont typeface="Courier New" panose="02070309020205020404" pitchFamily="49" charset="0"/>
              <a:buChar char="o"/>
            </a:pPr>
            <a:r>
              <a:rPr lang="en-US" sz="1200" dirty="0" err="1"/>
              <a:t>cbMedium</a:t>
            </a:r>
            <a:r>
              <a:rPr lang="en-US" sz="1200" dirty="0"/>
              <a:t>: BSSS exclusively</a:t>
            </a:r>
          </a:p>
          <a:p>
            <a:pPr marL="285750" indent="-285750">
              <a:buFont typeface="Wingdings" panose="05000000000000000000" pitchFamily="2" charset="2"/>
              <a:buChar char="q"/>
            </a:pPr>
            <a:r>
              <a:rPr lang="en-US" sz="1200" dirty="0"/>
              <a:t>High CPU load on BSA poll thread</a:t>
            </a:r>
          </a:p>
          <a:p>
            <a:pPr marL="742950" lvl="1" indent="-285750">
              <a:buFont typeface="Wingdings" panose="05000000000000000000" pitchFamily="2" charset="2"/>
              <a:buChar char="§"/>
            </a:pPr>
            <a:r>
              <a:rPr lang="en-US" sz="1200" dirty="0"/>
              <a:t>The poll thread in TPG &gt; 50%</a:t>
            </a:r>
          </a:p>
          <a:p>
            <a:pPr marL="742950" lvl="1" indent="-285750">
              <a:buFont typeface="Wingdings" panose="05000000000000000000" pitchFamily="2" charset="2"/>
              <a:buChar char="§"/>
            </a:pPr>
            <a:r>
              <a:rPr lang="en-US" sz="1200" dirty="0"/>
              <a:t>The poll thread in </a:t>
            </a:r>
            <a:r>
              <a:rPr lang="en-US" sz="1200" dirty="0" err="1"/>
              <a:t>Amc</a:t>
            </a:r>
            <a:r>
              <a:rPr lang="en-US" sz="1200" dirty="0"/>
              <a:t> TPR &lt; 35%</a:t>
            </a:r>
          </a:p>
          <a:p>
            <a:pPr marL="742950" lvl="1" indent="-285750">
              <a:buFont typeface="Wingdings" panose="05000000000000000000" pitchFamily="2" charset="2"/>
              <a:buChar char="§"/>
            </a:pPr>
            <a:r>
              <a:rPr lang="en-US" sz="1200" dirty="0"/>
              <a:t>Good candidate to make parallel processing, but need some changes on the API layer to make it ready for the parallel processing</a:t>
            </a:r>
          </a:p>
          <a:p>
            <a:pPr marL="742950" lvl="1" indent="-285750">
              <a:buFont typeface="Wingdings" panose="05000000000000000000" pitchFamily="2" charset="2"/>
              <a:buChar char="§"/>
            </a:pPr>
            <a:r>
              <a:rPr lang="en-US" sz="1200" dirty="0"/>
              <a:t>Keep eyes on it, but no need to make change right now</a:t>
            </a:r>
          </a:p>
          <a:p>
            <a:endParaRPr lang="en-US" sz="1200" dirty="0"/>
          </a:p>
        </p:txBody>
      </p:sp>
      <p:sp>
        <p:nvSpPr>
          <p:cNvPr id="6" name="TextBox 5"/>
          <p:cNvSpPr txBox="1"/>
          <p:nvPr/>
        </p:nvSpPr>
        <p:spPr>
          <a:xfrm>
            <a:off x="838200" y="3962400"/>
            <a:ext cx="6647974" cy="2862322"/>
          </a:xfrm>
          <a:prstGeom prst="rect">
            <a:avLst/>
          </a:prstGeom>
          <a:solidFill>
            <a:schemeClr val="bg1">
              <a:lumMod val="85000"/>
            </a:schemeClr>
          </a:solidFill>
        </p:spPr>
        <p:txBody>
          <a:bodyPr wrap="none" rtlCol="0">
            <a:spAutoFit/>
          </a:bodyPr>
          <a:lstStyle/>
          <a:p>
            <a:r>
              <a:rPr lang="en-US" sz="1000" dirty="0">
                <a:latin typeface="Lucida Console" panose="020B0609040504020204" pitchFamily="49" charset="0"/>
              </a:rPr>
              <a:t> PID  PPID   TID RTPRIO     TIME %CPU STAT COMMAND          WCHAN </a:t>
            </a:r>
            <a:r>
              <a:rPr lang="en-US" sz="1000" dirty="0" err="1">
                <a:latin typeface="Lucida Console" panose="020B0609040504020204" pitchFamily="49" charset="0"/>
              </a:rPr>
              <a:t>WCHAN</a:t>
            </a:r>
            <a:endParaRPr lang="en-US" sz="1000" dirty="0">
              <a:latin typeface="Lucida Console" panose="020B0609040504020204" pitchFamily="49" charset="0"/>
            </a:endParaRPr>
          </a:p>
          <a:p>
            <a:r>
              <a:rPr lang="en-US" sz="1000" dirty="0">
                <a:latin typeface="Lucida Console" panose="020B0609040504020204" pitchFamily="49" charset="0"/>
              </a:rPr>
              <a:t>-----------------------------------------------------------------------</a:t>
            </a:r>
          </a:p>
          <a:p>
            <a:r>
              <a:rPr lang="en-US" sz="1000" dirty="0">
                <a:latin typeface="Lucida Console" panose="020B0609040504020204" pitchFamily="49" charset="0"/>
              </a:rPr>
              <a:t> 1864  1863  2122     58 00:29:23  3.8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cbLow</a:t>
            </a:r>
            <a:r>
              <a:rPr lang="en-US" sz="1000" dirty="0">
                <a:latin typeface="Lucida Console" panose="020B0609040504020204" pitchFamily="49" charset="0"/>
              </a:rPr>
              <a:t>               - -</a:t>
            </a:r>
          </a:p>
          <a:p>
            <a:r>
              <a:rPr lang="en-US" sz="1000" dirty="0">
                <a:latin typeface="Lucida Console" panose="020B0609040504020204" pitchFamily="49" charset="0"/>
              </a:rPr>
              <a:t> 1864  1863  2123     63 01:55:51 15.1 </a:t>
            </a:r>
            <a:r>
              <a:rPr lang="en-US" sz="1000" dirty="0" err="1">
                <a:latin typeface="Lucida Console" panose="020B0609040504020204" pitchFamily="49" charset="0"/>
              </a:rPr>
              <a:t>RLsl</a:t>
            </a:r>
            <a:r>
              <a:rPr lang="en-US" sz="1000" dirty="0">
                <a:latin typeface="Lucida Console" panose="020B0609040504020204" pitchFamily="49" charset="0"/>
              </a:rPr>
              <a:t>+ </a:t>
            </a:r>
            <a:r>
              <a:rPr lang="en-US" sz="1000" dirty="0" err="1">
                <a:latin typeface="Lucida Console" panose="020B0609040504020204" pitchFamily="49" charset="0"/>
              </a:rPr>
              <a:t>cbMedium</a:t>
            </a:r>
            <a:r>
              <a:rPr lang="en-US" sz="1000" dirty="0">
                <a:latin typeface="Lucida Console" panose="020B0609040504020204" pitchFamily="49" charset="0"/>
              </a:rPr>
              <a:t>            - -</a:t>
            </a:r>
          </a:p>
          <a:p>
            <a:r>
              <a:rPr lang="en-US" sz="1000" dirty="0">
                <a:latin typeface="Lucida Console" panose="020B0609040504020204" pitchFamily="49" charset="0"/>
              </a:rPr>
              <a:t> 1864  1863  2124     70 00:00:00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cbHigh</a:t>
            </a:r>
            <a:r>
              <a:rPr lang="en-US" sz="1000" dirty="0">
                <a:latin typeface="Lucida Console" panose="020B0609040504020204" pitchFamily="49" charset="0"/>
              </a:rPr>
              <a:t>              - -</a:t>
            </a:r>
          </a:p>
          <a:p>
            <a:r>
              <a:rPr lang="en-US" sz="1000" dirty="0">
                <a:latin typeface="Lucida Console" panose="020B0609040504020204" pitchFamily="49" charset="0"/>
              </a:rPr>
              <a:t> 1864  1863  2125     50 00:00:00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dbCaLink</a:t>
            </a:r>
            <a:r>
              <a:rPr lang="en-US" sz="1000" dirty="0">
                <a:latin typeface="Lucida Console" panose="020B0609040504020204" pitchFamily="49" charset="0"/>
              </a:rPr>
              <a:t>            - -</a:t>
            </a:r>
          </a:p>
          <a:p>
            <a:r>
              <a:rPr lang="en-US" sz="1000" dirty="0">
                <a:latin typeface="Lucida Console" panose="020B0609040504020204" pitchFamily="49" charset="0"/>
              </a:rPr>
              <a:t> 1864  1863  2126     50 00:00:00  0.0 </a:t>
            </a:r>
            <a:r>
              <a:rPr lang="en-US" sz="1000" dirty="0" err="1">
                <a:latin typeface="Lucida Console" panose="020B0609040504020204" pitchFamily="49" charset="0"/>
              </a:rPr>
              <a:t>SLsl</a:t>
            </a:r>
            <a:r>
              <a:rPr lang="en-US" sz="1000" dirty="0">
                <a:latin typeface="Lucida Console" panose="020B0609040504020204" pitchFamily="49" charset="0"/>
              </a:rPr>
              <a:t>+ PVAL                - -</a:t>
            </a:r>
          </a:p>
          <a:p>
            <a:r>
              <a:rPr lang="en-US" sz="1000" dirty="0">
                <a:latin typeface="Lucida Console" panose="020B0609040504020204" pitchFamily="49" charset="0"/>
              </a:rPr>
              <a:t> 1864  1863  2127     50 00:05:30  0.7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serviceDrvPoll</a:t>
            </a:r>
            <a:r>
              <a:rPr lang="en-US" sz="1000" dirty="0">
                <a:latin typeface="Lucida Console" panose="020B0609040504020204" pitchFamily="49" charset="0"/>
              </a:rPr>
              <a:t>      1 </a:t>
            </a:r>
            <a:r>
              <a:rPr lang="en-US" sz="1000" dirty="0" err="1">
                <a:latin typeface="Lucida Console" panose="020B0609040504020204" pitchFamily="49" charset="0"/>
              </a:rPr>
              <a:t>hrtimer_nanosleep</a:t>
            </a:r>
            <a:endParaRPr lang="en-US" sz="1000" dirty="0">
              <a:latin typeface="Lucida Console" panose="020B0609040504020204" pitchFamily="49" charset="0"/>
            </a:endParaRPr>
          </a:p>
          <a:p>
            <a:r>
              <a:rPr lang="en-US" sz="1000" dirty="0">
                <a:latin typeface="Lucida Console" panose="020B0609040504020204" pitchFamily="49" charset="0"/>
              </a:rPr>
              <a:t> 1864  1863  2128     50 06:50:57 53.6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bsaDrvPoll</a:t>
            </a:r>
            <a:r>
              <a:rPr lang="en-US" sz="1000" dirty="0">
                <a:latin typeface="Lucida Console" panose="020B0609040504020204" pitchFamily="49" charset="0"/>
              </a:rPr>
              <a:t>          1 </a:t>
            </a:r>
            <a:r>
              <a:rPr lang="en-US" sz="1000" dirty="0" err="1">
                <a:latin typeface="Lucida Console" panose="020B0609040504020204" pitchFamily="49" charset="0"/>
              </a:rPr>
              <a:t>hrtimer_nanosleep</a:t>
            </a:r>
            <a:endParaRPr lang="en-US" sz="1000" dirty="0">
              <a:latin typeface="Lucida Console" panose="020B0609040504020204" pitchFamily="49" charset="0"/>
            </a:endParaRPr>
          </a:p>
          <a:p>
            <a:r>
              <a:rPr lang="en-US" sz="1000" dirty="0">
                <a:latin typeface="Lucida Console" panose="020B0609040504020204" pitchFamily="49" charset="0"/>
              </a:rPr>
              <a:t> 1864  1863  2129     98 00:00:26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tpgIrqPollingTa</a:t>
            </a:r>
            <a:r>
              <a:rPr lang="en-US" sz="1000" dirty="0">
                <a:latin typeface="Lucida Console" panose="020B0609040504020204" pitchFamily="49" charset="0"/>
              </a:rPr>
              <a:t>     1 </a:t>
            </a:r>
            <a:r>
              <a:rPr lang="en-US" sz="1000" dirty="0" err="1">
                <a:latin typeface="Lucida Console" panose="020B0609040504020204" pitchFamily="49" charset="0"/>
              </a:rPr>
              <a:t>hrtimer_nanosleep</a:t>
            </a:r>
            <a:endParaRPr lang="en-US" sz="1000" dirty="0">
              <a:latin typeface="Lucida Console" panose="020B0609040504020204" pitchFamily="49" charset="0"/>
            </a:endParaRPr>
          </a:p>
          <a:p>
            <a:r>
              <a:rPr lang="en-US" sz="1000" dirty="0">
                <a:latin typeface="Lucida Console" panose="020B0609040504020204" pitchFamily="49" charset="0"/>
              </a:rPr>
              <a:t> 1864  1863  2130     89 00:12:40  1.6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tpgSoftPollingT</a:t>
            </a:r>
            <a:r>
              <a:rPr lang="en-US" sz="1000" dirty="0">
                <a:latin typeface="Lucida Console" panose="020B0609040504020204" pitchFamily="49" charset="0"/>
              </a:rPr>
              <a:t>     1 </a:t>
            </a:r>
            <a:r>
              <a:rPr lang="en-US" sz="1000" dirty="0" err="1">
                <a:latin typeface="Lucida Console" panose="020B0609040504020204" pitchFamily="49" charset="0"/>
              </a:rPr>
              <a:t>hrtimer_nanosleep</a:t>
            </a:r>
            <a:endParaRPr lang="en-US" sz="1000" dirty="0">
              <a:latin typeface="Lucida Console" panose="020B0609040504020204" pitchFamily="49" charset="0"/>
            </a:endParaRPr>
          </a:p>
          <a:p>
            <a:r>
              <a:rPr lang="en-US" sz="1000" dirty="0">
                <a:latin typeface="Lucida Console" panose="020B0609040504020204" pitchFamily="49" charset="0"/>
              </a:rPr>
              <a:t> 1864  1863  2131     50 00:25:27  3.3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tpgBsaPollingTa</a:t>
            </a:r>
            <a:r>
              <a:rPr lang="en-US" sz="1000" dirty="0">
                <a:latin typeface="Lucida Console" panose="020B0609040504020204" pitchFamily="49" charset="0"/>
              </a:rPr>
              <a:t>     1 </a:t>
            </a:r>
            <a:r>
              <a:rPr lang="en-US" sz="1000" dirty="0" err="1">
                <a:latin typeface="Lucida Console" panose="020B0609040504020204" pitchFamily="49" charset="0"/>
              </a:rPr>
              <a:t>hrtimer_nanosleep</a:t>
            </a:r>
            <a:endParaRPr lang="en-US" sz="1000" dirty="0">
              <a:latin typeface="Lucida Console" panose="020B0609040504020204" pitchFamily="49" charset="0"/>
            </a:endParaRPr>
          </a:p>
          <a:p>
            <a:r>
              <a:rPr lang="en-US" sz="1000" dirty="0">
                <a:latin typeface="Lucida Console" panose="020B0609040504020204" pitchFamily="49" charset="0"/>
              </a:rPr>
              <a:t> 1864  1863  2132     10 01:14:48  9.7 </a:t>
            </a:r>
            <a:r>
              <a:rPr lang="en-US" sz="1000" dirty="0" err="1">
                <a:latin typeface="Lucida Console" panose="020B0609040504020204" pitchFamily="49" charset="0"/>
              </a:rPr>
              <a:t>RLsl</a:t>
            </a:r>
            <a:r>
              <a:rPr lang="en-US" sz="1000" dirty="0">
                <a:latin typeface="Lucida Console" panose="020B0609040504020204" pitchFamily="49" charset="0"/>
              </a:rPr>
              <a:t>+ </a:t>
            </a:r>
            <a:r>
              <a:rPr lang="en-US" sz="1000" dirty="0" err="1">
                <a:latin typeface="Lucida Console" panose="020B0609040504020204" pitchFamily="49" charset="0"/>
              </a:rPr>
              <a:t>tpgRateMeasureP</a:t>
            </a:r>
            <a:r>
              <a:rPr lang="en-US" sz="1000" dirty="0">
                <a:latin typeface="Lucida Console" panose="020B0609040504020204" pitchFamily="49" charset="0"/>
              </a:rPr>
              <a:t>     - -</a:t>
            </a:r>
          </a:p>
          <a:p>
            <a:r>
              <a:rPr lang="en-US" sz="1000" dirty="0">
                <a:latin typeface="Lucida Console" panose="020B0609040504020204" pitchFamily="49" charset="0"/>
              </a:rPr>
              <a:t> 1864  1863  2133     10 00:02:32  0.3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tpgDiagnosticsT</a:t>
            </a:r>
            <a:r>
              <a:rPr lang="en-US" sz="1000" dirty="0">
                <a:latin typeface="Lucida Console" panose="020B0609040504020204" pitchFamily="49" charset="0"/>
              </a:rPr>
              <a:t>     1 </a:t>
            </a:r>
            <a:r>
              <a:rPr lang="en-US" sz="1000" dirty="0" err="1">
                <a:latin typeface="Lucida Console" panose="020B0609040504020204" pitchFamily="49" charset="0"/>
              </a:rPr>
              <a:t>hrtimer_nanosleep</a:t>
            </a:r>
            <a:endParaRPr lang="en-US" sz="1000" dirty="0">
              <a:latin typeface="Lucida Console" panose="020B0609040504020204" pitchFamily="49" charset="0"/>
            </a:endParaRPr>
          </a:p>
          <a:p>
            <a:r>
              <a:rPr lang="en-US" sz="1000" dirty="0">
                <a:latin typeface="Lucida Console" panose="020B0609040504020204" pitchFamily="49" charset="0"/>
              </a:rPr>
              <a:t> 1864  1863  2134     57 00:00:03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timerQueue</a:t>
            </a:r>
            <a:r>
              <a:rPr lang="en-US" sz="1000" dirty="0">
                <a:latin typeface="Lucida Console" panose="020B0609040504020204" pitchFamily="49" charset="0"/>
              </a:rPr>
              <a:t>          - -</a:t>
            </a:r>
          </a:p>
          <a:p>
            <a:r>
              <a:rPr lang="en-US" sz="1000" dirty="0">
                <a:latin typeface="Lucida Console" panose="020B0609040504020204" pitchFamily="49" charset="0"/>
              </a:rPr>
              <a:t> 1864  1863  2135     50 00:00:00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devSeqCarScan</a:t>
            </a:r>
            <a:r>
              <a:rPr lang="en-US" sz="1000" dirty="0">
                <a:latin typeface="Lucida Console" panose="020B0609040504020204" pitchFamily="49" charset="0"/>
              </a:rPr>
              <a:t>       1 </a:t>
            </a:r>
            <a:r>
              <a:rPr lang="en-US" sz="1000" dirty="0" err="1">
                <a:latin typeface="Lucida Console" panose="020B0609040504020204" pitchFamily="49" charset="0"/>
              </a:rPr>
              <a:t>hrtimer_nanosleep</a:t>
            </a:r>
            <a:endParaRPr lang="en-US" sz="1000" dirty="0">
              <a:latin typeface="Lucida Console" panose="020B0609040504020204" pitchFamily="49" charset="0"/>
            </a:endParaRPr>
          </a:p>
          <a:p>
            <a:r>
              <a:rPr lang="en-US" sz="1000" dirty="0">
                <a:latin typeface="Lucida Console" panose="020B0609040504020204" pitchFamily="49" charset="0"/>
              </a:rPr>
              <a:t> 1864  1863  2136     19 00:00:00  0.0 </a:t>
            </a:r>
            <a:r>
              <a:rPr lang="en-US" sz="1000" dirty="0" err="1">
                <a:latin typeface="Lucida Console" panose="020B0609040504020204" pitchFamily="49" charset="0"/>
              </a:rPr>
              <a:t>SLsl</a:t>
            </a:r>
            <a:r>
              <a:rPr lang="en-US" sz="1000" dirty="0">
                <a:latin typeface="Lucida Console" panose="020B0609040504020204" pitchFamily="49" charset="0"/>
              </a:rPr>
              <a:t>+ PDB-event           - -</a:t>
            </a:r>
          </a:p>
          <a:p>
            <a:r>
              <a:rPr lang="en-US" sz="1000" dirty="0">
                <a:latin typeface="Lucida Console" panose="020B0609040504020204" pitchFamily="49" charset="0"/>
              </a:rPr>
              <a:t> 1864  1863  2137     35 00:00:02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pvAccess</a:t>
            </a:r>
            <a:r>
              <a:rPr lang="en-US" sz="1000" dirty="0">
                <a:latin typeface="Lucida Console" panose="020B0609040504020204" pitchFamily="49" charset="0"/>
              </a:rPr>
              <a:t>-client     - -</a:t>
            </a:r>
          </a:p>
        </p:txBody>
      </p:sp>
    </p:spTree>
    <p:extLst>
      <p:ext uri="{BB962C8B-B14F-4D97-AF65-F5344CB8AC3E}">
        <p14:creationId xmlns:p14="http://schemas.microsoft.com/office/powerpoint/2010/main" val="3288804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3" name="Title 2"/>
          <p:cNvSpPr>
            <a:spLocks noGrp="1"/>
          </p:cNvSpPr>
          <p:nvPr>
            <p:ph type="title"/>
          </p:nvPr>
        </p:nvSpPr>
        <p:spPr>
          <a:xfrm>
            <a:off x="76200" y="129091"/>
            <a:ext cx="8763000" cy="753033"/>
          </a:xfrm>
        </p:spPr>
        <p:txBody>
          <a:bodyPr/>
          <a:lstStyle/>
          <a:p>
            <a:r>
              <a:rPr lang="en-US" dirty="0"/>
              <a:t>Cont’d Performance Issue:</a:t>
            </a:r>
            <a:br>
              <a:rPr lang="en-US" dirty="0"/>
            </a:br>
            <a:r>
              <a:rPr lang="en-US" sz="1800" dirty="0"/>
              <a:t>Checking up Pending Queue and Water-Mark for Record Processing Callbacks</a:t>
            </a:r>
            <a:endParaRPr lang="en-US" dirty="0"/>
          </a:p>
        </p:txBody>
      </p:sp>
      <p:sp>
        <p:nvSpPr>
          <p:cNvPr id="4" name="TextBox 3"/>
          <p:cNvSpPr txBox="1"/>
          <p:nvPr/>
        </p:nvSpPr>
        <p:spPr>
          <a:xfrm>
            <a:off x="762000" y="1422737"/>
            <a:ext cx="5262979" cy="1015663"/>
          </a:xfrm>
          <a:prstGeom prst="rect">
            <a:avLst/>
          </a:prstGeom>
          <a:solidFill>
            <a:schemeClr val="bg1">
              <a:lumMod val="85000"/>
            </a:schemeClr>
          </a:solidFill>
        </p:spPr>
        <p:txBody>
          <a:bodyPr wrap="none" rtlCol="0">
            <a:spAutoFit/>
          </a:bodyPr>
          <a:lstStyle/>
          <a:p>
            <a:r>
              <a:rPr lang="en-US" sz="1000" dirty="0">
                <a:latin typeface="Lucida Console" panose="020B0609040504020204" pitchFamily="49" charset="0"/>
              </a:rPr>
              <a:t>sioc-b084-ts01&gt;</a:t>
            </a:r>
            <a:r>
              <a:rPr lang="en-US" sz="1000" dirty="0" err="1">
                <a:latin typeface="Lucida Console" panose="020B0609040504020204" pitchFamily="49" charset="0"/>
              </a:rPr>
              <a:t>callbackQueueShow</a:t>
            </a:r>
            <a:r>
              <a:rPr lang="en-US" sz="1000" dirty="0">
                <a:latin typeface="Lucida Console" panose="020B0609040504020204" pitchFamily="49" charset="0"/>
              </a:rPr>
              <a:t>()</a:t>
            </a:r>
          </a:p>
          <a:p>
            <a:r>
              <a:rPr lang="en-US" sz="1000" dirty="0">
                <a:latin typeface="Lucida Console" panose="020B0609040504020204" pitchFamily="49" charset="0"/>
              </a:rPr>
              <a:t>PRIORITY  HIGH-WATER MARK  ITEMS IN Q  </a:t>
            </a:r>
            <a:r>
              <a:rPr lang="en-US" sz="1000" dirty="0" err="1">
                <a:latin typeface="Lucida Console" panose="020B0609040504020204" pitchFamily="49" charset="0"/>
              </a:rPr>
              <a:t>Q</a:t>
            </a:r>
            <a:r>
              <a:rPr lang="en-US" sz="1000" dirty="0">
                <a:latin typeface="Lucida Console" panose="020B0609040504020204" pitchFamily="49" charset="0"/>
              </a:rPr>
              <a:t> SIZE  % USED  Q OVERFLOWS</a:t>
            </a:r>
          </a:p>
          <a:p>
            <a:r>
              <a:rPr lang="en-US" sz="1000" dirty="0">
                <a:latin typeface="Lucida Console" panose="020B0609040504020204" pitchFamily="49" charset="0"/>
              </a:rPr>
              <a:t>   </a:t>
            </a:r>
            <a:r>
              <a:rPr lang="en-US" sz="1000" dirty="0" err="1">
                <a:latin typeface="Lucida Console" panose="020B0609040504020204" pitchFamily="49" charset="0"/>
              </a:rPr>
              <a:t>cbLow</a:t>
            </a:r>
            <a:r>
              <a:rPr lang="en-US" sz="1000" dirty="0">
                <a:latin typeface="Lucida Console" panose="020B0609040504020204" pitchFamily="49" charset="0"/>
              </a:rPr>
              <a:t>             1387           0   12000     0.0            0</a:t>
            </a:r>
          </a:p>
          <a:p>
            <a:r>
              <a:rPr lang="en-US" sz="1000" dirty="0" err="1">
                <a:latin typeface="Lucida Console" panose="020B0609040504020204" pitchFamily="49" charset="0"/>
              </a:rPr>
              <a:t>cbMedium</a:t>
            </a:r>
            <a:r>
              <a:rPr lang="en-US" sz="1000" dirty="0">
                <a:latin typeface="Lucida Console" panose="020B0609040504020204" pitchFamily="49" charset="0"/>
              </a:rPr>
              <a:t>               68           0   12000     0.0            0</a:t>
            </a:r>
          </a:p>
          <a:p>
            <a:r>
              <a:rPr lang="en-US" sz="1000" dirty="0">
                <a:latin typeface="Lucida Console" panose="020B0609040504020204" pitchFamily="49" charset="0"/>
              </a:rPr>
              <a:t>  </a:t>
            </a:r>
            <a:r>
              <a:rPr lang="en-US" sz="1000" dirty="0" err="1">
                <a:latin typeface="Lucida Console" panose="020B0609040504020204" pitchFamily="49" charset="0"/>
              </a:rPr>
              <a:t>cbHigh</a:t>
            </a:r>
            <a:r>
              <a:rPr lang="en-US" sz="1000" dirty="0">
                <a:latin typeface="Lucida Console" panose="020B0609040504020204" pitchFamily="49" charset="0"/>
              </a:rPr>
              <a:t>                0           0   12000     0.0            0</a:t>
            </a:r>
          </a:p>
          <a:p>
            <a:endParaRPr lang="en-US" sz="1000" dirty="0">
              <a:latin typeface="Lucida Console" panose="020B0609040504020204" pitchFamily="49" charset="0"/>
            </a:endParaRPr>
          </a:p>
        </p:txBody>
      </p:sp>
      <p:sp>
        <p:nvSpPr>
          <p:cNvPr id="5" name="TextBox 4"/>
          <p:cNvSpPr txBox="1"/>
          <p:nvPr/>
        </p:nvSpPr>
        <p:spPr>
          <a:xfrm>
            <a:off x="690113" y="2819400"/>
            <a:ext cx="4773871" cy="1200329"/>
          </a:xfrm>
          <a:prstGeom prst="rect">
            <a:avLst/>
          </a:prstGeom>
          <a:noFill/>
        </p:spPr>
        <p:txBody>
          <a:bodyPr wrap="none" rtlCol="0">
            <a:spAutoFit/>
          </a:bodyPr>
          <a:lstStyle/>
          <a:p>
            <a:r>
              <a:rPr lang="en-US" sz="1200" dirty="0"/>
              <a:t>No pending queue count for </a:t>
            </a:r>
            <a:r>
              <a:rPr lang="en-US" sz="1200" dirty="0" err="1"/>
              <a:t>cbLow</a:t>
            </a:r>
            <a:r>
              <a:rPr lang="en-US" sz="1200" dirty="0"/>
              <a:t> and </a:t>
            </a:r>
            <a:r>
              <a:rPr lang="en-US" sz="1200" dirty="0" err="1"/>
              <a:t>cbMedium</a:t>
            </a:r>
            <a:r>
              <a:rPr lang="en-US" sz="1200" dirty="0"/>
              <a:t>,</a:t>
            </a:r>
          </a:p>
          <a:p>
            <a:r>
              <a:rPr lang="en-US" sz="1200" dirty="0"/>
              <a:t>but there are some water-mark.</a:t>
            </a:r>
          </a:p>
          <a:p>
            <a:r>
              <a:rPr lang="en-US" sz="1200" dirty="0"/>
              <a:t>Probably, the water mark comes from the burden during the </a:t>
            </a:r>
            <a:r>
              <a:rPr lang="en-US" sz="1200" dirty="0" err="1"/>
              <a:t>iocInit</a:t>
            </a:r>
            <a:r>
              <a:rPr lang="en-US" sz="1200" dirty="0"/>
              <a:t>()</a:t>
            </a:r>
          </a:p>
          <a:p>
            <a:r>
              <a:rPr lang="en-US" sz="1200" dirty="0"/>
              <a:t>we need to adjust the queue size to give enough headroom</a:t>
            </a:r>
          </a:p>
          <a:p>
            <a:r>
              <a:rPr lang="en-US" sz="1200" dirty="0"/>
              <a:t>(we have adjusted the queue size to 12,000 for TPG)</a:t>
            </a:r>
          </a:p>
          <a:p>
            <a:endParaRPr lang="en-US" sz="1200" dirty="0"/>
          </a:p>
        </p:txBody>
      </p:sp>
      <p:sp>
        <p:nvSpPr>
          <p:cNvPr id="6" name="TextBox 5"/>
          <p:cNvSpPr txBox="1"/>
          <p:nvPr/>
        </p:nvSpPr>
        <p:spPr>
          <a:xfrm>
            <a:off x="381000" y="4495562"/>
            <a:ext cx="7424277" cy="1384995"/>
          </a:xfrm>
          <a:prstGeom prst="rect">
            <a:avLst/>
          </a:prstGeom>
          <a:noFill/>
        </p:spPr>
        <p:txBody>
          <a:bodyPr wrap="none" rtlCol="0">
            <a:spAutoFit/>
          </a:bodyPr>
          <a:lstStyle/>
          <a:p>
            <a:r>
              <a:rPr lang="en-US" sz="1200" dirty="0"/>
              <a:t>Consideration for Parallel Callback</a:t>
            </a:r>
          </a:p>
          <a:p>
            <a:r>
              <a:rPr lang="en-US" sz="1200" dirty="0"/>
              <a:t>We have tried to use Parallel Callback for the record processing in TPG,</a:t>
            </a:r>
          </a:p>
          <a:p>
            <a:r>
              <a:rPr lang="en-US" sz="1200" dirty="0"/>
              <a:t>found a few issues:</a:t>
            </a:r>
          </a:p>
          <a:p>
            <a:pPr marL="285750" indent="-285750">
              <a:buFontTx/>
              <a:buChar char="-"/>
            </a:pPr>
            <a:r>
              <a:rPr lang="en-US" sz="1200" dirty="0"/>
              <a:t>Record processing are stop without any precursor: suspect deadlock</a:t>
            </a:r>
          </a:p>
          <a:p>
            <a:pPr marL="285750" indent="-285750">
              <a:buFontTx/>
              <a:buChar char="-"/>
            </a:pPr>
            <a:r>
              <a:rPr lang="en-US" sz="1200" dirty="0"/>
              <a:t>Shows  double free exception</a:t>
            </a:r>
          </a:p>
          <a:p>
            <a:pPr marL="285750" indent="-285750">
              <a:buFontTx/>
              <a:buChar char="-"/>
            </a:pPr>
            <a:r>
              <a:rPr lang="en-US" sz="1200" dirty="0"/>
              <a:t>We are not sure, the issues are caused by our side (API or epics driver modules which we developed),</a:t>
            </a:r>
            <a:br>
              <a:rPr lang="en-US" sz="1200" dirty="0"/>
            </a:br>
            <a:r>
              <a:rPr lang="en-US" sz="1200" dirty="0"/>
              <a:t>or epics base. Need more time for debugging</a:t>
            </a:r>
          </a:p>
        </p:txBody>
      </p:sp>
    </p:spTree>
    <p:extLst>
      <p:ext uri="{BB962C8B-B14F-4D97-AF65-F5344CB8AC3E}">
        <p14:creationId xmlns:p14="http://schemas.microsoft.com/office/powerpoint/2010/main" val="238136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dirty="0"/>
          </a:p>
        </p:txBody>
      </p:sp>
      <p:sp>
        <p:nvSpPr>
          <p:cNvPr id="3" name="Title 2"/>
          <p:cNvSpPr>
            <a:spLocks noGrp="1"/>
          </p:cNvSpPr>
          <p:nvPr>
            <p:ph type="title"/>
          </p:nvPr>
        </p:nvSpPr>
        <p:spPr/>
        <p:txBody>
          <a:bodyPr/>
          <a:lstStyle/>
          <a:p>
            <a:r>
              <a:rPr lang="en-US" dirty="0"/>
              <a:t>Backup: Study for the Overhead of </a:t>
            </a:r>
            <a:r>
              <a:rPr lang="en-US" dirty="0" err="1"/>
              <a:t>Asyn</a:t>
            </a:r>
            <a:r>
              <a:rPr lang="en-US" dirty="0"/>
              <a:t> Port Driver for the BSSS</a:t>
            </a:r>
          </a:p>
        </p:txBody>
      </p:sp>
      <p:sp>
        <p:nvSpPr>
          <p:cNvPr id="4" name="Content Placeholder 3"/>
          <p:cNvSpPr>
            <a:spLocks noGrp="1"/>
          </p:cNvSpPr>
          <p:nvPr>
            <p:ph sz="quarter" idx="14"/>
          </p:nvPr>
        </p:nvSpPr>
        <p:spPr/>
        <p:txBody>
          <a:bodyPr>
            <a:normAutofit/>
          </a:bodyPr>
          <a:lstStyle/>
          <a:p>
            <a:pPr marL="285750" indent="-285750">
              <a:buFont typeface="Wingdings" panose="05000000000000000000" pitchFamily="2" charset="2"/>
              <a:buChar char="q"/>
            </a:pPr>
            <a:r>
              <a:rPr lang="en-US" sz="1200" dirty="0"/>
              <a:t>Compare CPU load before/after comment out the </a:t>
            </a:r>
            <a:r>
              <a:rPr lang="en-US" sz="1200" dirty="0" err="1"/>
              <a:t>aysn</a:t>
            </a:r>
            <a:r>
              <a:rPr lang="en-US" sz="1200" dirty="0"/>
              <a:t> port driver API calling for BSSS Scalar PV update in the Worker Threads</a:t>
            </a:r>
          </a:p>
          <a:p>
            <a:pPr marL="742950" lvl="1" indent="-285750">
              <a:buFont typeface="Wingdings" panose="05000000000000000000" pitchFamily="2" charset="2"/>
              <a:buChar char="§"/>
            </a:pPr>
            <a:r>
              <a:rPr lang="en-US" sz="1200" dirty="0"/>
              <a:t>1 time of setInteger64Param() for PID PV update</a:t>
            </a:r>
          </a:p>
          <a:p>
            <a:pPr marL="742950" lvl="1" indent="-285750">
              <a:buFont typeface="Wingdings" panose="05000000000000000000" pitchFamily="2" charset="2"/>
              <a:buChar char="§"/>
            </a:pPr>
            <a:r>
              <a:rPr lang="en-US" sz="1200" dirty="0"/>
              <a:t>2 times of </a:t>
            </a:r>
            <a:r>
              <a:rPr lang="en-US" sz="1200" dirty="0" err="1"/>
              <a:t>setDoubleParam</a:t>
            </a:r>
            <a:r>
              <a:rPr lang="en-US" sz="1200" dirty="0"/>
              <a:t>() for Scalar PV update</a:t>
            </a:r>
          </a:p>
          <a:p>
            <a:pPr marL="742950" lvl="1" indent="-285750">
              <a:buFont typeface="Wingdings" panose="05000000000000000000" pitchFamily="2" charset="2"/>
              <a:buChar char="§"/>
            </a:pPr>
            <a:r>
              <a:rPr lang="en-US" sz="1200" dirty="0"/>
              <a:t>1 time of </a:t>
            </a:r>
            <a:r>
              <a:rPr lang="en-US" sz="1200" dirty="0" err="1"/>
              <a:t>callParamCallbacks</a:t>
            </a:r>
            <a:r>
              <a:rPr lang="en-US" sz="1200" dirty="0"/>
              <a:t>() to make record processing</a:t>
            </a:r>
          </a:p>
        </p:txBody>
      </p:sp>
      <p:sp>
        <p:nvSpPr>
          <p:cNvPr id="5" name="TextBox 4"/>
          <p:cNvSpPr txBox="1"/>
          <p:nvPr/>
        </p:nvSpPr>
        <p:spPr>
          <a:xfrm>
            <a:off x="228600" y="3018472"/>
            <a:ext cx="5647700" cy="1477328"/>
          </a:xfrm>
          <a:prstGeom prst="rect">
            <a:avLst/>
          </a:prstGeom>
          <a:solidFill>
            <a:schemeClr val="bg1">
              <a:lumMod val="85000"/>
            </a:schemeClr>
          </a:solidFill>
        </p:spPr>
        <p:txBody>
          <a:bodyPr wrap="none" rtlCol="0">
            <a:spAutoFit/>
          </a:bodyPr>
          <a:lstStyle/>
          <a:p>
            <a:r>
              <a:rPr lang="en-US" sz="1000" dirty="0">
                <a:latin typeface="Lucida Console" panose="020B0609040504020204" pitchFamily="49" charset="0"/>
              </a:rPr>
              <a:t> PID  PPID   TID RTPRIO     TIME %CPU STAT COMMAND          WCHAN </a:t>
            </a:r>
            <a:r>
              <a:rPr lang="en-US" sz="1000" dirty="0" err="1">
                <a:latin typeface="Lucida Console" panose="020B0609040504020204" pitchFamily="49" charset="0"/>
              </a:rPr>
              <a:t>WCHAN</a:t>
            </a:r>
            <a:endParaRPr lang="en-US" sz="1000" dirty="0">
              <a:latin typeface="Lucida Console" panose="020B0609040504020204" pitchFamily="49" charset="0"/>
            </a:endParaRPr>
          </a:p>
          <a:p>
            <a:r>
              <a:rPr lang="en-US" sz="1000" dirty="0">
                <a:latin typeface="Lucida Console" panose="020B0609040504020204" pitchFamily="49" charset="0"/>
              </a:rPr>
              <a:t>-----------------------------------------------------------------------</a:t>
            </a:r>
          </a:p>
          <a:p>
            <a:r>
              <a:rPr lang="en-US" sz="1000" dirty="0">
                <a:latin typeface="Lucida Console" panose="020B0609040504020204" pitchFamily="49" charset="0"/>
              </a:rPr>
              <a:t> 1864  1863  2113     79 00:00:07  1.3 </a:t>
            </a:r>
            <a:r>
              <a:rPr lang="en-US" sz="1000" dirty="0" err="1">
                <a:latin typeface="Lucida Console" panose="020B0609040504020204" pitchFamily="49" charset="0"/>
              </a:rPr>
              <a:t>SLsl</a:t>
            </a:r>
            <a:r>
              <a:rPr lang="en-US" sz="1000" dirty="0">
                <a:latin typeface="Lucida Console" panose="020B0609040504020204" pitchFamily="49" charset="0"/>
              </a:rPr>
              <a:t>+ bldStrm_root_0      - -</a:t>
            </a:r>
          </a:p>
          <a:p>
            <a:r>
              <a:rPr lang="en-US" sz="1000" dirty="0">
                <a:latin typeface="Lucida Console" panose="020B0609040504020204" pitchFamily="49" charset="0"/>
              </a:rPr>
              <a:t> 1864  1863  2114     64 00:02:50 31.1 </a:t>
            </a:r>
            <a:r>
              <a:rPr lang="en-US" sz="1000" dirty="0" err="1">
                <a:latin typeface="Lucida Console" panose="020B0609040504020204" pitchFamily="49" charset="0"/>
              </a:rPr>
              <a:t>SLsl</a:t>
            </a:r>
            <a:r>
              <a:rPr lang="en-US" sz="1000" dirty="0">
                <a:latin typeface="Lucida Console" panose="020B0609040504020204" pitchFamily="49" charset="0"/>
              </a:rPr>
              <a:t>+ bsssQ0_root_0       - -</a:t>
            </a:r>
          </a:p>
          <a:p>
            <a:r>
              <a:rPr lang="en-US" sz="1000" dirty="0">
                <a:latin typeface="Lucida Console" panose="020B0609040504020204" pitchFamily="49" charset="0"/>
              </a:rPr>
              <a:t> 1864  1863  2115     64 00:02:45 30.3 </a:t>
            </a:r>
            <a:r>
              <a:rPr lang="en-US" sz="1000" dirty="0" err="1">
                <a:latin typeface="Lucida Console" panose="020B0609040504020204" pitchFamily="49" charset="0"/>
              </a:rPr>
              <a:t>SLsl</a:t>
            </a:r>
            <a:r>
              <a:rPr lang="en-US" sz="1000" dirty="0">
                <a:latin typeface="Lucida Console" panose="020B0609040504020204" pitchFamily="49" charset="0"/>
              </a:rPr>
              <a:t>+ bsssQ1_root_0       - -</a:t>
            </a:r>
          </a:p>
          <a:p>
            <a:r>
              <a:rPr lang="en-US" sz="1000" dirty="0">
                <a:latin typeface="Lucida Console" panose="020B0609040504020204" pitchFamily="49" charset="0"/>
              </a:rPr>
              <a:t> 1864  1863  2116     64 00:02:53 31.6 </a:t>
            </a:r>
            <a:r>
              <a:rPr lang="en-US" sz="1000" dirty="0" err="1">
                <a:latin typeface="Lucida Console" panose="020B0609040504020204" pitchFamily="49" charset="0"/>
              </a:rPr>
              <a:t>SLsl</a:t>
            </a:r>
            <a:r>
              <a:rPr lang="en-US" sz="1000" dirty="0">
                <a:latin typeface="Lucida Console" panose="020B0609040504020204" pitchFamily="49" charset="0"/>
              </a:rPr>
              <a:t>+ bsssQ2_root_0       - -</a:t>
            </a:r>
          </a:p>
          <a:p>
            <a:r>
              <a:rPr lang="en-US" sz="1000" dirty="0">
                <a:latin typeface="Lucida Console" panose="020B0609040504020204" pitchFamily="49" charset="0"/>
              </a:rPr>
              <a:t> 1864  1863  2117     64 00:02:45 30.3 </a:t>
            </a:r>
            <a:r>
              <a:rPr lang="en-US" sz="1000" dirty="0" err="1">
                <a:latin typeface="Lucida Console" panose="020B0609040504020204" pitchFamily="49" charset="0"/>
              </a:rPr>
              <a:t>SLsl</a:t>
            </a:r>
            <a:r>
              <a:rPr lang="en-US" sz="1000" dirty="0">
                <a:latin typeface="Lucida Console" panose="020B0609040504020204" pitchFamily="49" charset="0"/>
              </a:rPr>
              <a:t>+ bsssQ3_root_0       - -</a:t>
            </a:r>
          </a:p>
          <a:p>
            <a:r>
              <a:rPr lang="en-US" sz="1000" dirty="0">
                <a:latin typeface="Lucida Console" panose="020B0609040504020204" pitchFamily="49" charset="0"/>
              </a:rPr>
              <a:t> 1864  1863  2119     64 00:00:06  1.2 </a:t>
            </a:r>
            <a:r>
              <a:rPr lang="en-US" sz="1000" dirty="0" err="1">
                <a:latin typeface="Lucida Console" panose="020B0609040504020204" pitchFamily="49" charset="0"/>
              </a:rPr>
              <a:t>SLsl</a:t>
            </a:r>
            <a:r>
              <a:rPr lang="en-US" sz="1000" dirty="0">
                <a:latin typeface="Lucida Console" panose="020B0609040504020204" pitchFamily="49" charset="0"/>
              </a:rPr>
              <a:t>+ bsasQ0_root_0       - -</a:t>
            </a:r>
          </a:p>
          <a:p>
            <a:r>
              <a:rPr lang="en-US" sz="1000" dirty="0">
                <a:latin typeface="Lucida Console" panose="020B0609040504020204" pitchFamily="49" charset="0"/>
              </a:rPr>
              <a:t> 1864  1863  2120     10 00:00:00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taskwd</a:t>
            </a:r>
            <a:r>
              <a:rPr lang="en-US" sz="1000" dirty="0">
                <a:latin typeface="Lucida Console" panose="020B0609040504020204" pitchFamily="49" charset="0"/>
              </a:rPr>
              <a:t>              - -</a:t>
            </a:r>
          </a:p>
        </p:txBody>
      </p:sp>
      <p:grpSp>
        <p:nvGrpSpPr>
          <p:cNvPr id="6" name="Group 5"/>
          <p:cNvGrpSpPr/>
          <p:nvPr/>
        </p:nvGrpSpPr>
        <p:grpSpPr>
          <a:xfrm>
            <a:off x="6161147" y="3505200"/>
            <a:ext cx="2394245" cy="685800"/>
            <a:chOff x="2895600" y="3200400"/>
            <a:chExt cx="2394245" cy="685800"/>
          </a:xfrm>
        </p:grpSpPr>
        <p:grpSp>
          <p:nvGrpSpPr>
            <p:cNvPr id="7" name="Group 6"/>
            <p:cNvGrpSpPr/>
            <p:nvPr/>
          </p:nvGrpSpPr>
          <p:grpSpPr>
            <a:xfrm>
              <a:off x="3048000" y="3200400"/>
              <a:ext cx="2241845" cy="463304"/>
              <a:chOff x="3223404" y="4396596"/>
              <a:chExt cx="2241845" cy="463304"/>
            </a:xfrm>
          </p:grpSpPr>
          <p:sp>
            <p:nvSpPr>
              <p:cNvPr id="9" name="TextBox 8"/>
              <p:cNvSpPr txBox="1"/>
              <p:nvPr/>
            </p:nvSpPr>
            <p:spPr>
              <a:xfrm>
                <a:off x="3581400" y="4419600"/>
                <a:ext cx="1883849" cy="369332"/>
              </a:xfrm>
              <a:prstGeom prst="rect">
                <a:avLst/>
              </a:prstGeom>
              <a:noFill/>
            </p:spPr>
            <p:txBody>
              <a:bodyPr wrap="none" rtlCol="0">
                <a:spAutoFit/>
              </a:bodyPr>
              <a:lstStyle/>
              <a:p>
                <a:r>
                  <a:rPr lang="en-US" dirty="0"/>
                  <a:t>(%CPU) &gt; 120%</a:t>
                </a:r>
              </a:p>
            </p:txBody>
          </p:sp>
          <p:sp>
            <p:nvSpPr>
              <p:cNvPr id="10" name="Freeform 7" descr="\documentclass{article}&#10;\usepackage{amsmath}&#10;\pagestyle{empty}&#10;\begin{document}&#10;\begin{math}&#10;\sum&#10;\end{math}&#10;\end{document}" title="IguanaTex Vector Display"/>
              <p:cNvSpPr>
                <a:spLocks noChangeAspect="1"/>
              </p:cNvSpPr>
              <p:nvPr>
                <p:custDataLst>
                  <p:tags r:id="rId2"/>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p:cNvSpPr txBox="1"/>
            <p:nvPr/>
          </p:nvSpPr>
          <p:spPr>
            <a:xfrm>
              <a:off x="2895600" y="3639979"/>
              <a:ext cx="768159" cy="246221"/>
            </a:xfrm>
            <a:prstGeom prst="rect">
              <a:avLst/>
            </a:prstGeom>
            <a:noFill/>
          </p:spPr>
          <p:txBody>
            <a:bodyPr wrap="none" rtlCol="0">
              <a:spAutoFit/>
            </a:bodyPr>
            <a:lstStyle/>
            <a:p>
              <a:r>
                <a:rPr lang="en-US" sz="1000" dirty="0" err="1"/>
                <a:t>bsssQ</a:t>
              </a:r>
              <a:r>
                <a:rPr lang="en-US" sz="1000" dirty="0"/>
                <a:t>&lt;n&gt;</a:t>
              </a:r>
            </a:p>
          </p:txBody>
        </p:sp>
      </p:grpSp>
      <p:sp>
        <p:nvSpPr>
          <p:cNvPr id="11" name="TextBox 10"/>
          <p:cNvSpPr txBox="1"/>
          <p:nvPr/>
        </p:nvSpPr>
        <p:spPr>
          <a:xfrm>
            <a:off x="228600" y="5159266"/>
            <a:ext cx="5647700" cy="1631216"/>
          </a:xfrm>
          <a:prstGeom prst="rect">
            <a:avLst/>
          </a:prstGeom>
          <a:solidFill>
            <a:schemeClr val="bg1">
              <a:lumMod val="85000"/>
            </a:schemeClr>
          </a:solidFill>
        </p:spPr>
        <p:txBody>
          <a:bodyPr wrap="none" rtlCol="0">
            <a:spAutoFit/>
          </a:bodyPr>
          <a:lstStyle/>
          <a:p>
            <a:r>
              <a:rPr lang="en-US" sz="1000" dirty="0">
                <a:latin typeface="Lucida Console" panose="020B0609040504020204" pitchFamily="49" charset="0"/>
              </a:rPr>
              <a:t> PID  PPID   TID RTPRIO     TIME %CPU STAT COMMAND          WCHAN </a:t>
            </a:r>
            <a:r>
              <a:rPr lang="en-US" sz="1000" dirty="0" err="1">
                <a:latin typeface="Lucida Console" panose="020B0609040504020204" pitchFamily="49" charset="0"/>
              </a:rPr>
              <a:t>WCHAN</a:t>
            </a:r>
            <a:endParaRPr lang="en-US" sz="1000" dirty="0">
              <a:latin typeface="Lucida Console" panose="020B0609040504020204" pitchFamily="49" charset="0"/>
            </a:endParaRPr>
          </a:p>
          <a:p>
            <a:r>
              <a:rPr lang="en-US" sz="1000" dirty="0">
                <a:latin typeface="Lucida Console" panose="020B0609040504020204" pitchFamily="49" charset="0"/>
              </a:rPr>
              <a:t>-----------------------------------------------------------------------</a:t>
            </a:r>
          </a:p>
          <a:p>
            <a:r>
              <a:rPr lang="en-US" sz="1000" dirty="0">
                <a:latin typeface="Lucida Console" panose="020B0609040504020204" pitchFamily="49" charset="0"/>
              </a:rPr>
              <a:t> 3377  3376  3616     79 00:00:06  1.3 </a:t>
            </a:r>
            <a:r>
              <a:rPr lang="en-US" sz="1000" dirty="0" err="1">
                <a:latin typeface="Lucida Console" panose="020B0609040504020204" pitchFamily="49" charset="0"/>
              </a:rPr>
              <a:t>SLsl</a:t>
            </a:r>
            <a:r>
              <a:rPr lang="en-US" sz="1000" dirty="0">
                <a:latin typeface="Lucida Console" panose="020B0609040504020204" pitchFamily="49" charset="0"/>
              </a:rPr>
              <a:t>+ bldStrm_root_0      - -</a:t>
            </a:r>
          </a:p>
          <a:p>
            <a:r>
              <a:rPr lang="en-US" sz="1000" dirty="0">
                <a:latin typeface="Lucida Console" panose="020B0609040504020204" pitchFamily="49" charset="0"/>
              </a:rPr>
              <a:t> 3377  3376  3617     64 00:00:00  0.0 </a:t>
            </a:r>
            <a:r>
              <a:rPr lang="en-US" sz="1000" dirty="0" err="1">
                <a:latin typeface="Lucida Console" panose="020B0609040504020204" pitchFamily="49" charset="0"/>
              </a:rPr>
              <a:t>SLsl</a:t>
            </a:r>
            <a:r>
              <a:rPr lang="en-US" sz="1000" dirty="0">
                <a:latin typeface="Lucida Console" panose="020B0609040504020204" pitchFamily="49" charset="0"/>
              </a:rPr>
              <a:t>+ bsssQ0_root_0       - -</a:t>
            </a:r>
          </a:p>
          <a:p>
            <a:r>
              <a:rPr lang="en-US" sz="1000" dirty="0">
                <a:latin typeface="Lucida Console" panose="020B0609040504020204" pitchFamily="49" charset="0"/>
              </a:rPr>
              <a:t> 3377  3376  3618     64 00:00:00  0.0 </a:t>
            </a:r>
            <a:r>
              <a:rPr lang="en-US" sz="1000" dirty="0" err="1">
                <a:latin typeface="Lucida Console" panose="020B0609040504020204" pitchFamily="49" charset="0"/>
              </a:rPr>
              <a:t>SLsl</a:t>
            </a:r>
            <a:r>
              <a:rPr lang="en-US" sz="1000" dirty="0">
                <a:latin typeface="Lucida Console" panose="020B0609040504020204" pitchFamily="49" charset="0"/>
              </a:rPr>
              <a:t>+ bsssQ1_root_0       - -</a:t>
            </a:r>
          </a:p>
          <a:p>
            <a:r>
              <a:rPr lang="en-US" sz="1000" dirty="0">
                <a:latin typeface="Lucida Console" panose="020B0609040504020204" pitchFamily="49" charset="0"/>
              </a:rPr>
              <a:t> 3377  3376  3619     64 00:00:00  0.0 </a:t>
            </a:r>
            <a:r>
              <a:rPr lang="en-US" sz="1000" dirty="0" err="1">
                <a:latin typeface="Lucida Console" panose="020B0609040504020204" pitchFamily="49" charset="0"/>
              </a:rPr>
              <a:t>SLsl</a:t>
            </a:r>
            <a:r>
              <a:rPr lang="en-US" sz="1000" dirty="0">
                <a:latin typeface="Lucida Console" panose="020B0609040504020204" pitchFamily="49" charset="0"/>
              </a:rPr>
              <a:t>+ bsssQ2_root_0       - -</a:t>
            </a:r>
          </a:p>
          <a:p>
            <a:r>
              <a:rPr lang="en-US" sz="1000" dirty="0">
                <a:latin typeface="Lucida Console" panose="020B0609040504020204" pitchFamily="49" charset="0"/>
              </a:rPr>
              <a:t> 3377  3376  3620     64 00:00:00  0.0 </a:t>
            </a:r>
            <a:r>
              <a:rPr lang="en-US" sz="1000" dirty="0" err="1">
                <a:latin typeface="Lucida Console" panose="020B0609040504020204" pitchFamily="49" charset="0"/>
              </a:rPr>
              <a:t>SLsl</a:t>
            </a:r>
            <a:r>
              <a:rPr lang="en-US" sz="1000" dirty="0">
                <a:latin typeface="Lucida Console" panose="020B0609040504020204" pitchFamily="49" charset="0"/>
              </a:rPr>
              <a:t>+ bsssQ3_root_0       - -</a:t>
            </a:r>
          </a:p>
          <a:p>
            <a:r>
              <a:rPr lang="en-US" sz="1000" dirty="0">
                <a:latin typeface="Lucida Console" panose="020B0609040504020204" pitchFamily="49" charset="0"/>
              </a:rPr>
              <a:t> 3377  3376  3622     64 00:00:05  1.1 </a:t>
            </a:r>
            <a:r>
              <a:rPr lang="en-US" sz="1000" dirty="0" err="1">
                <a:latin typeface="Lucida Console" panose="020B0609040504020204" pitchFamily="49" charset="0"/>
              </a:rPr>
              <a:t>SLsl</a:t>
            </a:r>
            <a:r>
              <a:rPr lang="en-US" sz="1000" dirty="0">
                <a:latin typeface="Lucida Console" panose="020B0609040504020204" pitchFamily="49" charset="0"/>
              </a:rPr>
              <a:t>+ bsasQ0_root_0       - -</a:t>
            </a:r>
          </a:p>
          <a:p>
            <a:r>
              <a:rPr lang="en-US" sz="1000" dirty="0">
                <a:latin typeface="Lucida Console" panose="020B0609040504020204" pitchFamily="49" charset="0"/>
              </a:rPr>
              <a:t> 3377  3376  3623     10 00:00:00  0.0 </a:t>
            </a:r>
            <a:r>
              <a:rPr lang="en-US" sz="1000" dirty="0" err="1">
                <a:latin typeface="Lucida Console" panose="020B0609040504020204" pitchFamily="49" charset="0"/>
              </a:rPr>
              <a:t>SLsl</a:t>
            </a:r>
            <a:r>
              <a:rPr lang="en-US" sz="1000" dirty="0">
                <a:latin typeface="Lucida Console" panose="020B0609040504020204" pitchFamily="49" charset="0"/>
              </a:rPr>
              <a:t>+ </a:t>
            </a:r>
            <a:r>
              <a:rPr lang="en-US" sz="1000" dirty="0" err="1">
                <a:latin typeface="Lucida Console" panose="020B0609040504020204" pitchFamily="49" charset="0"/>
              </a:rPr>
              <a:t>taskwd</a:t>
            </a:r>
            <a:r>
              <a:rPr lang="en-US" sz="1000" dirty="0">
                <a:latin typeface="Lucida Console" panose="020B0609040504020204" pitchFamily="49" charset="0"/>
              </a:rPr>
              <a:t>              - -</a:t>
            </a:r>
          </a:p>
          <a:p>
            <a:endParaRPr lang="en-US" sz="1000" dirty="0">
              <a:latin typeface="Lucida Console" panose="020B0609040504020204" pitchFamily="49" charset="0"/>
            </a:endParaRPr>
          </a:p>
        </p:txBody>
      </p:sp>
      <p:grpSp>
        <p:nvGrpSpPr>
          <p:cNvPr id="12" name="Group 11"/>
          <p:cNvGrpSpPr/>
          <p:nvPr/>
        </p:nvGrpSpPr>
        <p:grpSpPr>
          <a:xfrm>
            <a:off x="6140155" y="5616466"/>
            <a:ext cx="2129750" cy="685800"/>
            <a:chOff x="2895600" y="3200400"/>
            <a:chExt cx="2129750" cy="685800"/>
          </a:xfrm>
        </p:grpSpPr>
        <p:grpSp>
          <p:nvGrpSpPr>
            <p:cNvPr id="13" name="Group 12"/>
            <p:cNvGrpSpPr/>
            <p:nvPr/>
          </p:nvGrpSpPr>
          <p:grpSpPr>
            <a:xfrm>
              <a:off x="3048000" y="3200400"/>
              <a:ext cx="1977350" cy="463304"/>
              <a:chOff x="3223404" y="4396596"/>
              <a:chExt cx="1977350" cy="463304"/>
            </a:xfrm>
          </p:grpSpPr>
          <p:sp>
            <p:nvSpPr>
              <p:cNvPr id="15" name="TextBox 14"/>
              <p:cNvSpPr txBox="1"/>
              <p:nvPr/>
            </p:nvSpPr>
            <p:spPr>
              <a:xfrm>
                <a:off x="3581400" y="4419600"/>
                <a:ext cx="1619354" cy="369332"/>
              </a:xfrm>
              <a:prstGeom prst="rect">
                <a:avLst/>
              </a:prstGeom>
              <a:noFill/>
            </p:spPr>
            <p:txBody>
              <a:bodyPr wrap="none" rtlCol="0">
                <a:spAutoFit/>
              </a:bodyPr>
              <a:lstStyle/>
              <a:p>
                <a:r>
                  <a:rPr lang="en-US" dirty="0"/>
                  <a:t>(%CPU) ≈ 0%</a:t>
                </a:r>
              </a:p>
            </p:txBody>
          </p:sp>
          <p:sp>
            <p:nvSpPr>
              <p:cNvPr id="16" name="Freeform 7" descr="\documentclass{article}&#10;\usepackage{amsmath}&#10;\pagestyle{empty}&#10;\begin{document}&#10;\begin{math}&#10;\sum&#10;\end{math}&#10;\end{document}" title="IguanaTex Vector Display"/>
              <p:cNvSpPr>
                <a:spLocks noChangeAspect="1"/>
              </p:cNvSpPr>
              <p:nvPr>
                <p:custDataLst>
                  <p:tags r:id="rId1"/>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2895600" y="3639979"/>
              <a:ext cx="768159" cy="246221"/>
            </a:xfrm>
            <a:prstGeom prst="rect">
              <a:avLst/>
            </a:prstGeom>
            <a:noFill/>
          </p:spPr>
          <p:txBody>
            <a:bodyPr wrap="none" rtlCol="0">
              <a:spAutoFit/>
            </a:bodyPr>
            <a:lstStyle/>
            <a:p>
              <a:r>
                <a:rPr lang="en-US" sz="1000" dirty="0" err="1"/>
                <a:t>bsssQ</a:t>
              </a:r>
              <a:r>
                <a:rPr lang="en-US" sz="1000" dirty="0"/>
                <a:t>&lt;n&gt;</a:t>
              </a:r>
            </a:p>
          </p:txBody>
        </p:sp>
      </p:grpSp>
      <p:sp>
        <p:nvSpPr>
          <p:cNvPr id="17" name="Rectangle 16"/>
          <p:cNvSpPr/>
          <p:nvPr/>
        </p:nvSpPr>
        <p:spPr>
          <a:xfrm>
            <a:off x="2832588" y="3505200"/>
            <a:ext cx="2057400" cy="6389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30902" y="5633719"/>
            <a:ext cx="2057400" cy="6740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2346" y="2664023"/>
            <a:ext cx="636713" cy="276999"/>
          </a:xfrm>
          <a:prstGeom prst="rect">
            <a:avLst/>
          </a:prstGeom>
          <a:noFill/>
        </p:spPr>
        <p:txBody>
          <a:bodyPr wrap="none" rtlCol="0">
            <a:spAutoFit/>
          </a:bodyPr>
          <a:lstStyle/>
          <a:p>
            <a:r>
              <a:rPr lang="en-US" sz="1200" dirty="0"/>
              <a:t>Before</a:t>
            </a:r>
          </a:p>
        </p:txBody>
      </p:sp>
      <p:sp>
        <p:nvSpPr>
          <p:cNvPr id="20" name="TextBox 19"/>
          <p:cNvSpPr txBox="1"/>
          <p:nvPr/>
        </p:nvSpPr>
        <p:spPr>
          <a:xfrm>
            <a:off x="278546" y="4778266"/>
            <a:ext cx="510076" cy="276999"/>
          </a:xfrm>
          <a:prstGeom prst="rect">
            <a:avLst/>
          </a:prstGeom>
          <a:noFill/>
        </p:spPr>
        <p:txBody>
          <a:bodyPr wrap="none" rtlCol="0">
            <a:spAutoFit/>
          </a:bodyPr>
          <a:lstStyle/>
          <a:p>
            <a:r>
              <a:rPr lang="en-US" sz="1200" dirty="0"/>
              <a:t>After</a:t>
            </a:r>
          </a:p>
        </p:txBody>
      </p:sp>
      <p:sp>
        <p:nvSpPr>
          <p:cNvPr id="21" name="Down Arrow 20"/>
          <p:cNvSpPr/>
          <p:nvPr/>
        </p:nvSpPr>
        <p:spPr>
          <a:xfrm>
            <a:off x="2895600" y="4675790"/>
            <a:ext cx="533400" cy="307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630606" y="4161692"/>
            <a:ext cx="3198311" cy="461665"/>
          </a:xfrm>
          <a:prstGeom prst="rect">
            <a:avLst/>
          </a:prstGeom>
          <a:noFill/>
        </p:spPr>
        <p:txBody>
          <a:bodyPr wrap="none" rtlCol="0">
            <a:spAutoFit/>
          </a:bodyPr>
          <a:lstStyle/>
          <a:p>
            <a:r>
              <a:rPr lang="en-US" sz="1200" dirty="0">
                <a:solidFill>
                  <a:srgbClr val="FF0000"/>
                </a:solidFill>
              </a:rPr>
              <a:t>Most of CPU load for the BSSS operation</a:t>
            </a:r>
            <a:br>
              <a:rPr lang="en-US" sz="1200" dirty="0">
                <a:solidFill>
                  <a:srgbClr val="FF0000"/>
                </a:solidFill>
              </a:rPr>
            </a:br>
            <a:r>
              <a:rPr lang="en-US" sz="1200" dirty="0">
                <a:solidFill>
                  <a:srgbClr val="FF0000"/>
                </a:solidFill>
              </a:rPr>
              <a:t>comes from the overhead of </a:t>
            </a:r>
            <a:r>
              <a:rPr lang="en-US" sz="1200" dirty="0" err="1">
                <a:solidFill>
                  <a:srgbClr val="FF0000"/>
                </a:solidFill>
              </a:rPr>
              <a:t>asyn</a:t>
            </a:r>
            <a:r>
              <a:rPr lang="en-US" sz="1200" dirty="0">
                <a:solidFill>
                  <a:srgbClr val="FF0000"/>
                </a:solidFill>
              </a:rPr>
              <a:t> port driver</a:t>
            </a:r>
          </a:p>
        </p:txBody>
      </p:sp>
      <p:sp>
        <p:nvSpPr>
          <p:cNvPr id="23" name="TextBox 22">
            <a:extLst>
              <a:ext uri="{FF2B5EF4-FFF2-40B4-BE49-F238E27FC236}">
                <a16:creationId xmlns:a16="http://schemas.microsoft.com/office/drawing/2014/main" id="{BD846199-E18F-5FC9-A7ED-ED2B3CDDEA81}"/>
              </a:ext>
            </a:extLst>
          </p:cNvPr>
          <p:cNvSpPr txBox="1"/>
          <p:nvPr/>
        </p:nvSpPr>
        <p:spPr>
          <a:xfrm>
            <a:off x="5643339" y="4616163"/>
            <a:ext cx="3576861" cy="646331"/>
          </a:xfrm>
          <a:prstGeom prst="rect">
            <a:avLst/>
          </a:prstGeom>
          <a:noFill/>
        </p:spPr>
        <p:txBody>
          <a:bodyPr wrap="square" lIns="91440" tIns="45720" rIns="91440" bIns="45720" rtlCol="0" anchor="t">
            <a:spAutoFit/>
          </a:bodyPr>
          <a:lstStyle/>
          <a:p>
            <a:r>
              <a:rPr lang="en-US" sz="1200" dirty="0">
                <a:solidFill>
                  <a:srgbClr val="00B050"/>
                </a:solidFill>
                <a:cs typeface="Arial"/>
              </a:rPr>
              <a:t>We can reduce most of CPU load on the BSSS worker thread with using own device support, instead of the using </a:t>
            </a:r>
            <a:r>
              <a:rPr lang="en-US" sz="1200" dirty="0" err="1">
                <a:solidFill>
                  <a:srgbClr val="00B050"/>
                </a:solidFill>
                <a:cs typeface="Arial"/>
              </a:rPr>
              <a:t>asyn</a:t>
            </a:r>
            <a:r>
              <a:rPr lang="en-US" sz="1200" dirty="0">
                <a:solidFill>
                  <a:srgbClr val="00B050"/>
                </a:solidFill>
                <a:cs typeface="Arial"/>
              </a:rPr>
              <a:t> port driver.</a:t>
            </a:r>
          </a:p>
        </p:txBody>
      </p:sp>
    </p:spTree>
    <p:extLst>
      <p:ext uri="{BB962C8B-B14F-4D97-AF65-F5344CB8AC3E}">
        <p14:creationId xmlns:p14="http://schemas.microsoft.com/office/powerpoint/2010/main" val="864257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26</a:t>
            </a:fld>
            <a:endParaRPr lang="en-US" dirty="0"/>
          </a:p>
        </p:txBody>
      </p:sp>
      <p:sp>
        <p:nvSpPr>
          <p:cNvPr id="3" name="Title 2"/>
          <p:cNvSpPr>
            <a:spLocks noGrp="1"/>
          </p:cNvSpPr>
          <p:nvPr>
            <p:ph type="title"/>
          </p:nvPr>
        </p:nvSpPr>
        <p:spPr/>
        <p:txBody>
          <a:bodyPr/>
          <a:lstStyle/>
          <a:p>
            <a:r>
              <a:rPr lang="en-US" dirty="0"/>
              <a:t>Using own Device Support for BSSS and BSA</a:t>
            </a:r>
          </a:p>
        </p:txBody>
      </p:sp>
      <p:sp>
        <p:nvSpPr>
          <p:cNvPr id="4" name="Content Placeholder 3"/>
          <p:cNvSpPr>
            <a:spLocks noGrp="1"/>
          </p:cNvSpPr>
          <p:nvPr>
            <p:ph sz="quarter" idx="14"/>
          </p:nvPr>
        </p:nvSpPr>
        <p:spPr/>
        <p:txBody>
          <a:bodyPr>
            <a:normAutofit/>
          </a:bodyPr>
          <a:lstStyle/>
          <a:p>
            <a:pPr marL="342900" indent="-342900">
              <a:buFont typeface="Wingdings" panose="05000000000000000000" pitchFamily="2" charset="2"/>
              <a:buChar char="q"/>
            </a:pPr>
            <a:r>
              <a:rPr lang="en-US" sz="1200" dirty="0"/>
              <a:t>Overhead of the </a:t>
            </a:r>
            <a:r>
              <a:rPr lang="en-US" sz="1200" dirty="0" err="1"/>
              <a:t>asyn</a:t>
            </a:r>
            <a:r>
              <a:rPr lang="en-US" sz="1200" dirty="0"/>
              <a:t> port driver</a:t>
            </a:r>
          </a:p>
          <a:p>
            <a:pPr marL="800100" lvl="1" indent="-342900">
              <a:buFont typeface="Wingdings" panose="05000000000000000000" pitchFamily="2" charset="2"/>
              <a:buChar char="§"/>
            </a:pPr>
            <a:r>
              <a:rPr lang="en-US" sz="1200" dirty="0"/>
              <a:t>Performance dragging on BSSS worker thread and BSA poll thread – heavy overhead on set value/waveform to PV and queueing callback</a:t>
            </a:r>
          </a:p>
          <a:p>
            <a:pPr marL="800100" lvl="1" indent="-342900">
              <a:buFont typeface="Wingdings" panose="05000000000000000000" pitchFamily="2" charset="2"/>
              <a:buChar char="§"/>
            </a:pPr>
            <a:r>
              <a:rPr lang="en-US" sz="1200" dirty="0"/>
              <a:t>Performance dragging on </a:t>
            </a:r>
            <a:r>
              <a:rPr lang="en-US" sz="1200" dirty="0" err="1"/>
              <a:t>cbLow</a:t>
            </a:r>
            <a:r>
              <a:rPr lang="en-US" sz="1200" dirty="0"/>
              <a:t> and </a:t>
            </a:r>
            <a:r>
              <a:rPr lang="en-US" sz="1200" dirty="0" err="1"/>
              <a:t>cbMedium</a:t>
            </a:r>
            <a:r>
              <a:rPr lang="en-US" sz="1200" dirty="0"/>
              <a:t> callback – heavy overhead on record processing, especially large number of scalar PV update with relatively high rates</a:t>
            </a:r>
          </a:p>
          <a:p>
            <a:pPr marL="342900" indent="-342900">
              <a:buFont typeface="Wingdings" panose="05000000000000000000" pitchFamily="2" charset="2"/>
              <a:buChar char="q"/>
            </a:pPr>
            <a:r>
              <a:rPr lang="en-US" sz="1200" dirty="0"/>
              <a:t>Own Device Support for BSSS and BSA</a:t>
            </a:r>
          </a:p>
          <a:p>
            <a:pPr marL="800100" lvl="1" indent="-342900">
              <a:buFont typeface="Wingdings" panose="05000000000000000000" pitchFamily="2" charset="2"/>
              <a:buChar char="§"/>
            </a:pPr>
            <a:r>
              <a:rPr lang="en-US" sz="1200" dirty="0"/>
              <a:t>Enhance the performance only executes the necessary instructions</a:t>
            </a:r>
          </a:p>
          <a:p>
            <a:pPr marL="800100" lvl="1" indent="-342900">
              <a:buFont typeface="Wingdings" panose="05000000000000000000" pitchFamily="2" charset="2"/>
              <a:buChar char="§"/>
            </a:pPr>
            <a:r>
              <a:rPr lang="en-US" sz="1200" dirty="0"/>
              <a:t>Using Zero copy buffer to avoid </a:t>
            </a:r>
            <a:r>
              <a:rPr lang="en-US" sz="1200" dirty="0" err="1"/>
              <a:t>memcpy</a:t>
            </a:r>
            <a:r>
              <a:rPr lang="en-US" sz="1200" dirty="0"/>
              <a:t>() for the buffer copy – performance improvement</a:t>
            </a:r>
          </a:p>
          <a:p>
            <a:pPr marL="800100" lvl="1" indent="-342900">
              <a:buFont typeface="Wingdings" panose="05000000000000000000" pitchFamily="2" charset="2"/>
              <a:buChar char="§"/>
            </a:pPr>
            <a:r>
              <a:rPr lang="en-US" sz="1200" dirty="0"/>
              <a:t>Free the pre-allocated memory buffer for waveform record, since using the Zero copy buffer</a:t>
            </a:r>
          </a:p>
          <a:p>
            <a:pPr marL="800100" lvl="1" indent="-342900">
              <a:buFont typeface="Wingdings" panose="05000000000000000000" pitchFamily="2" charset="2"/>
              <a:buChar char="§"/>
            </a:pPr>
            <a:r>
              <a:rPr lang="en-US" sz="1200" dirty="0"/>
              <a:t>Make NORD work with </a:t>
            </a:r>
            <a:r>
              <a:rPr lang="en-US" sz="1200" dirty="0" err="1"/>
              <a:t>camonitor</a:t>
            </a:r>
            <a:r>
              <a:rPr lang="en-US" sz="1200" dirty="0"/>
              <a:t>, the NORD can be used for the indication for the BSA PV is ready to read</a:t>
            </a:r>
          </a:p>
          <a:p>
            <a:pPr marL="342900" indent="-342900">
              <a:buFont typeface="Wingdings" panose="05000000000000000000" pitchFamily="2" charset="2"/>
              <a:buChar char="q"/>
            </a:pPr>
            <a:r>
              <a:rPr lang="en-US" sz="1200" dirty="0"/>
              <a:t>Reduce the accumulate CPU usage</a:t>
            </a:r>
          </a:p>
          <a:p>
            <a:pPr marL="800100" lvl="1" indent="-342900">
              <a:buFont typeface="Wingdings" panose="05000000000000000000" pitchFamily="2" charset="2"/>
              <a:buChar char="§"/>
            </a:pPr>
            <a:r>
              <a:rPr lang="en-US" sz="1200" dirty="0"/>
              <a:t>TPG: 225% to 40%</a:t>
            </a:r>
          </a:p>
          <a:p>
            <a:pPr marL="800100" lvl="1" indent="-342900">
              <a:buFont typeface="Wingdings" panose="05000000000000000000" pitchFamily="2" charset="2"/>
              <a:buChar char="§"/>
            </a:pPr>
            <a:r>
              <a:rPr lang="en-US" sz="1200" dirty="0" err="1"/>
              <a:t>AmcCarrierTpr</a:t>
            </a:r>
            <a:r>
              <a:rPr lang="en-US" sz="1200" dirty="0"/>
              <a:t>: 185% to 20%</a:t>
            </a:r>
          </a:p>
          <a:p>
            <a:pPr marL="342900" indent="-342900">
              <a:buFont typeface="Wingdings" panose="05000000000000000000" pitchFamily="2" charset="2"/>
              <a:buChar char="q"/>
            </a:pPr>
            <a:r>
              <a:rPr lang="en-US" sz="1200" dirty="0"/>
              <a:t>Reduce Memory footprint:  reduce ~3.6GB (for 31 BSA data source channels) </a:t>
            </a:r>
          </a:p>
          <a:p>
            <a:endParaRPr lang="en-US" sz="1200" dirty="0"/>
          </a:p>
          <a:p>
            <a:pPr marL="342900" indent="-342900">
              <a:buFont typeface="Wingdings" panose="05000000000000000000" pitchFamily="2" charset="2"/>
              <a:buChar char="q"/>
            </a:pPr>
            <a:endParaRPr lang="en-US" sz="1200" dirty="0"/>
          </a:p>
        </p:txBody>
      </p:sp>
    </p:spTree>
    <p:extLst>
      <p:ext uri="{BB962C8B-B14F-4D97-AF65-F5344CB8AC3E}">
        <p14:creationId xmlns:p14="http://schemas.microsoft.com/office/powerpoint/2010/main" val="2601369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27</a:t>
            </a:fld>
            <a:endParaRPr lang="en-US" dirty="0"/>
          </a:p>
        </p:txBody>
      </p:sp>
      <p:sp>
        <p:nvSpPr>
          <p:cNvPr id="3" name="Title 2"/>
          <p:cNvSpPr>
            <a:spLocks noGrp="1"/>
          </p:cNvSpPr>
          <p:nvPr>
            <p:ph type="title"/>
          </p:nvPr>
        </p:nvSpPr>
        <p:spPr/>
        <p:txBody>
          <a:bodyPr/>
          <a:lstStyle/>
          <a:p>
            <a:r>
              <a:rPr lang="en-US" dirty="0"/>
              <a:t>Improvement on TPG</a:t>
            </a:r>
          </a:p>
        </p:txBody>
      </p:sp>
      <p:pic>
        <p:nvPicPr>
          <p:cNvPr id="5" name="Picture 4"/>
          <p:cNvPicPr>
            <a:picLocks noChangeAspect="1"/>
          </p:cNvPicPr>
          <p:nvPr/>
        </p:nvPicPr>
        <p:blipFill rotWithShape="1">
          <a:blip r:embed="rId4"/>
          <a:srcRect l="25250" r="25652"/>
          <a:stretch/>
        </p:blipFill>
        <p:spPr>
          <a:xfrm>
            <a:off x="5518149" y="1595998"/>
            <a:ext cx="3048001" cy="3058715"/>
          </a:xfrm>
          <a:prstGeom prst="rect">
            <a:avLst/>
          </a:prstGeom>
        </p:spPr>
      </p:pic>
      <p:pic>
        <p:nvPicPr>
          <p:cNvPr id="7" name="Picture 6"/>
          <p:cNvPicPr>
            <a:picLocks noChangeAspect="1"/>
          </p:cNvPicPr>
          <p:nvPr/>
        </p:nvPicPr>
        <p:blipFill>
          <a:blip r:embed="rId5"/>
          <a:stretch>
            <a:fillRect/>
          </a:stretch>
        </p:blipFill>
        <p:spPr>
          <a:xfrm>
            <a:off x="6700612" y="5105042"/>
            <a:ext cx="1865538" cy="1213209"/>
          </a:xfrm>
          <a:prstGeom prst="rect">
            <a:avLst/>
          </a:prstGeom>
        </p:spPr>
      </p:pic>
      <p:pic>
        <p:nvPicPr>
          <p:cNvPr id="9" name="Picture 8"/>
          <p:cNvPicPr>
            <a:picLocks noChangeAspect="1"/>
          </p:cNvPicPr>
          <p:nvPr/>
        </p:nvPicPr>
        <p:blipFill>
          <a:blip r:embed="rId6"/>
          <a:stretch>
            <a:fillRect/>
          </a:stretch>
        </p:blipFill>
        <p:spPr>
          <a:xfrm>
            <a:off x="152400" y="5160388"/>
            <a:ext cx="1871634" cy="1213209"/>
          </a:xfrm>
          <a:prstGeom prst="rect">
            <a:avLst/>
          </a:prstGeom>
        </p:spPr>
      </p:pic>
      <p:pic>
        <p:nvPicPr>
          <p:cNvPr id="11" name="Picture 10"/>
          <p:cNvPicPr>
            <a:picLocks noChangeAspect="1"/>
          </p:cNvPicPr>
          <p:nvPr/>
        </p:nvPicPr>
        <p:blipFill rotWithShape="1">
          <a:blip r:embed="rId7"/>
          <a:srcRect l="24233" r="24751" b="6190"/>
          <a:stretch/>
        </p:blipFill>
        <p:spPr>
          <a:xfrm>
            <a:off x="152400" y="1524000"/>
            <a:ext cx="3048000" cy="3202709"/>
          </a:xfrm>
          <a:prstGeom prst="rect">
            <a:avLst/>
          </a:prstGeom>
        </p:spPr>
      </p:pic>
      <p:grpSp>
        <p:nvGrpSpPr>
          <p:cNvPr id="25" name="Group 24"/>
          <p:cNvGrpSpPr/>
          <p:nvPr/>
        </p:nvGrpSpPr>
        <p:grpSpPr>
          <a:xfrm>
            <a:off x="1338243" y="4028904"/>
            <a:ext cx="2678832" cy="928507"/>
            <a:chOff x="2438400" y="2120982"/>
            <a:chExt cx="2678832" cy="928507"/>
          </a:xfrm>
        </p:grpSpPr>
        <p:sp>
          <p:nvSpPr>
            <p:cNvPr id="24" name="Rectangle 23"/>
            <p:cNvSpPr/>
            <p:nvPr/>
          </p:nvSpPr>
          <p:spPr>
            <a:xfrm>
              <a:off x="2514600" y="2120982"/>
              <a:ext cx="2602632" cy="9270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438400" y="2209800"/>
              <a:ext cx="2678832" cy="839689"/>
              <a:chOff x="2602999" y="3200400"/>
              <a:chExt cx="2678832" cy="839689"/>
            </a:xfrm>
          </p:grpSpPr>
          <p:grpSp>
            <p:nvGrpSpPr>
              <p:cNvPr id="13" name="Group 12"/>
              <p:cNvGrpSpPr/>
              <p:nvPr/>
            </p:nvGrpSpPr>
            <p:grpSpPr>
              <a:xfrm>
                <a:off x="3048000" y="3200400"/>
                <a:ext cx="2233831" cy="463304"/>
                <a:chOff x="3223404" y="4396596"/>
                <a:chExt cx="2233831" cy="463304"/>
              </a:xfrm>
            </p:grpSpPr>
            <p:sp>
              <p:nvSpPr>
                <p:cNvPr id="15" name="TextBox 14"/>
                <p:cNvSpPr txBox="1"/>
                <p:nvPr/>
              </p:nvSpPr>
              <p:spPr>
                <a:xfrm>
                  <a:off x="3581400" y="4419600"/>
                  <a:ext cx="1875835" cy="369332"/>
                </a:xfrm>
                <a:prstGeom prst="rect">
                  <a:avLst/>
                </a:prstGeom>
                <a:noFill/>
              </p:spPr>
              <p:txBody>
                <a:bodyPr wrap="none" rtlCol="0">
                  <a:spAutoFit/>
                </a:bodyPr>
                <a:lstStyle/>
                <a:p>
                  <a:r>
                    <a:rPr lang="en-US" dirty="0"/>
                    <a:t>(%CPU) ≈ </a:t>
                  </a:r>
                  <a:r>
                    <a:rPr lang="en-US" dirty="0">
                      <a:solidFill>
                        <a:srgbClr val="FF0000"/>
                      </a:solidFill>
                    </a:rPr>
                    <a:t>225%</a:t>
                  </a:r>
                </a:p>
              </p:txBody>
            </p:sp>
            <p:sp>
              <p:nvSpPr>
                <p:cNvPr id="16" name="Freeform 7" descr="\documentclass{article}&#10;\usepackage{amsmath}&#10;\pagestyle{empty}&#10;\begin{document}&#10;\begin{math}&#10;\sum&#10;\end{math}&#10;\end{document}" title="IguanaTex Vector Display"/>
                <p:cNvSpPr>
                  <a:spLocks noChangeAspect="1"/>
                </p:cNvSpPr>
                <p:nvPr>
                  <p:custDataLst>
                    <p:tags r:id="rId2"/>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extBox 13"/>
              <p:cNvSpPr txBox="1"/>
              <p:nvPr/>
            </p:nvSpPr>
            <p:spPr>
              <a:xfrm>
                <a:off x="2602999" y="3639979"/>
                <a:ext cx="1792478" cy="400110"/>
              </a:xfrm>
              <a:prstGeom prst="rect">
                <a:avLst/>
              </a:prstGeom>
              <a:noFill/>
            </p:spPr>
            <p:txBody>
              <a:bodyPr wrap="none" rtlCol="0">
                <a:spAutoFit/>
              </a:bodyPr>
              <a:lstStyle/>
              <a:p>
                <a:r>
                  <a:rPr lang="en-US" sz="1000" dirty="0"/>
                  <a:t>Thread for </a:t>
                </a:r>
                <a:br>
                  <a:rPr lang="en-US" sz="1000" dirty="0"/>
                </a:br>
                <a:r>
                  <a:rPr lang="en-US" sz="1000" dirty="0" err="1"/>
                  <a:t>AmcCarrierTimingGenerator</a:t>
                </a:r>
                <a:endParaRPr lang="en-US" sz="1000" dirty="0"/>
              </a:p>
            </p:txBody>
          </p:sp>
        </p:grpSp>
      </p:grpSp>
      <p:grpSp>
        <p:nvGrpSpPr>
          <p:cNvPr id="23" name="Group 22"/>
          <p:cNvGrpSpPr/>
          <p:nvPr/>
        </p:nvGrpSpPr>
        <p:grpSpPr>
          <a:xfrm>
            <a:off x="4840809" y="4032495"/>
            <a:ext cx="2550591" cy="927018"/>
            <a:chOff x="4343400" y="3733800"/>
            <a:chExt cx="2550591" cy="927018"/>
          </a:xfrm>
        </p:grpSpPr>
        <p:sp>
          <p:nvSpPr>
            <p:cNvPr id="22" name="Rectangle 21"/>
            <p:cNvSpPr/>
            <p:nvPr/>
          </p:nvSpPr>
          <p:spPr>
            <a:xfrm>
              <a:off x="4419600" y="3733800"/>
              <a:ext cx="2438400" cy="9270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343400" y="3810000"/>
              <a:ext cx="2550591" cy="850818"/>
              <a:chOff x="2602999" y="3200400"/>
              <a:chExt cx="2550591" cy="839689"/>
            </a:xfrm>
          </p:grpSpPr>
          <p:grpSp>
            <p:nvGrpSpPr>
              <p:cNvPr id="18" name="Group 17"/>
              <p:cNvGrpSpPr/>
              <p:nvPr/>
            </p:nvGrpSpPr>
            <p:grpSpPr>
              <a:xfrm>
                <a:off x="3048000" y="3200400"/>
                <a:ext cx="2105590" cy="463304"/>
                <a:chOff x="3223404" y="4396596"/>
                <a:chExt cx="2105590" cy="463304"/>
              </a:xfrm>
            </p:grpSpPr>
            <p:sp>
              <p:nvSpPr>
                <p:cNvPr id="20" name="TextBox 19"/>
                <p:cNvSpPr txBox="1"/>
                <p:nvPr/>
              </p:nvSpPr>
              <p:spPr>
                <a:xfrm>
                  <a:off x="3581400" y="4419600"/>
                  <a:ext cx="1747594" cy="369332"/>
                </a:xfrm>
                <a:prstGeom prst="rect">
                  <a:avLst/>
                </a:prstGeom>
                <a:noFill/>
              </p:spPr>
              <p:txBody>
                <a:bodyPr wrap="none" rtlCol="0">
                  <a:spAutoFit/>
                </a:bodyPr>
                <a:lstStyle/>
                <a:p>
                  <a:r>
                    <a:rPr lang="en-US" dirty="0"/>
                    <a:t>(%CPU) ≈ </a:t>
                  </a:r>
                  <a:r>
                    <a:rPr lang="en-US" dirty="0">
                      <a:solidFill>
                        <a:srgbClr val="00B050"/>
                      </a:solidFill>
                    </a:rPr>
                    <a:t>40%</a:t>
                  </a:r>
                </a:p>
              </p:txBody>
            </p:sp>
            <p:sp>
              <p:nvSpPr>
                <p:cNvPr id="21" name="Freeform 7" descr="\documentclass{article}&#10;\usepackage{amsmath}&#10;\pagestyle{empty}&#10;\begin{document}&#10;\begin{math}&#10;\sum&#10;\end{math}&#10;\end{document}" title="IguanaTex Vector Display"/>
                <p:cNvSpPr>
                  <a:spLocks noChangeAspect="1"/>
                </p:cNvSpPr>
                <p:nvPr>
                  <p:custDataLst>
                    <p:tags r:id="rId1"/>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TextBox 18"/>
              <p:cNvSpPr txBox="1"/>
              <p:nvPr/>
            </p:nvSpPr>
            <p:spPr>
              <a:xfrm>
                <a:off x="2602999" y="3639979"/>
                <a:ext cx="1792478" cy="400110"/>
              </a:xfrm>
              <a:prstGeom prst="rect">
                <a:avLst/>
              </a:prstGeom>
              <a:noFill/>
            </p:spPr>
            <p:txBody>
              <a:bodyPr wrap="none" rtlCol="0">
                <a:spAutoFit/>
              </a:bodyPr>
              <a:lstStyle/>
              <a:p>
                <a:r>
                  <a:rPr lang="en-US" sz="1000" dirty="0"/>
                  <a:t>Thread for </a:t>
                </a:r>
                <a:br>
                  <a:rPr lang="en-US" sz="1000" dirty="0"/>
                </a:br>
                <a:r>
                  <a:rPr lang="en-US" sz="1000" dirty="0" err="1"/>
                  <a:t>AmcCarrierTimingGenerator</a:t>
                </a:r>
                <a:endParaRPr lang="en-US" sz="1000" dirty="0"/>
              </a:p>
            </p:txBody>
          </p:sp>
        </p:grpSp>
      </p:grpSp>
      <p:sp>
        <p:nvSpPr>
          <p:cNvPr id="26" name="Rectangle 25"/>
          <p:cNvSpPr/>
          <p:nvPr/>
        </p:nvSpPr>
        <p:spPr>
          <a:xfrm>
            <a:off x="1088217" y="1682913"/>
            <a:ext cx="199094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57060" y="2673513"/>
            <a:ext cx="1990940" cy="287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057060" y="3452521"/>
            <a:ext cx="1990940" cy="22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67260" y="3130713"/>
            <a:ext cx="1990940" cy="2271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67260" y="2341621"/>
            <a:ext cx="1990940" cy="28779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467260" y="1745567"/>
            <a:ext cx="1990940" cy="2271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05595" y="1185446"/>
            <a:ext cx="1965603" cy="276999"/>
          </a:xfrm>
          <a:prstGeom prst="rect">
            <a:avLst/>
          </a:prstGeom>
          <a:noFill/>
        </p:spPr>
        <p:txBody>
          <a:bodyPr wrap="none" rtlCol="0">
            <a:spAutoFit/>
          </a:bodyPr>
          <a:lstStyle/>
          <a:p>
            <a:pPr marL="285750" indent="-285750">
              <a:buFont typeface="Wingdings" panose="05000000000000000000" pitchFamily="2" charset="2"/>
              <a:buChar char="q"/>
            </a:pPr>
            <a:r>
              <a:rPr lang="en-US" sz="1200" dirty="0"/>
              <a:t>Using </a:t>
            </a:r>
            <a:r>
              <a:rPr lang="en-US" sz="1200" dirty="0" err="1"/>
              <a:t>asyn</a:t>
            </a:r>
            <a:r>
              <a:rPr lang="en-US" sz="1200" dirty="0"/>
              <a:t> port driver</a:t>
            </a:r>
          </a:p>
        </p:txBody>
      </p:sp>
      <p:sp>
        <p:nvSpPr>
          <p:cNvPr id="33" name="TextBox 32"/>
          <p:cNvSpPr txBox="1"/>
          <p:nvPr/>
        </p:nvSpPr>
        <p:spPr>
          <a:xfrm>
            <a:off x="5455854" y="1185446"/>
            <a:ext cx="2228495" cy="276999"/>
          </a:xfrm>
          <a:prstGeom prst="rect">
            <a:avLst/>
          </a:prstGeom>
          <a:noFill/>
        </p:spPr>
        <p:txBody>
          <a:bodyPr wrap="none" rtlCol="0">
            <a:spAutoFit/>
          </a:bodyPr>
          <a:lstStyle/>
          <a:p>
            <a:pPr marL="285750" indent="-285750">
              <a:buFont typeface="Wingdings" panose="05000000000000000000" pitchFamily="2" charset="2"/>
              <a:buChar char="q"/>
            </a:pPr>
            <a:r>
              <a:rPr lang="en-US" sz="1200" dirty="0"/>
              <a:t>Using own device support</a:t>
            </a:r>
          </a:p>
        </p:txBody>
      </p:sp>
      <p:sp>
        <p:nvSpPr>
          <p:cNvPr id="34" name="TextBox 33"/>
          <p:cNvSpPr txBox="1"/>
          <p:nvPr/>
        </p:nvSpPr>
        <p:spPr>
          <a:xfrm>
            <a:off x="2001369" y="5448535"/>
            <a:ext cx="2254143" cy="523220"/>
          </a:xfrm>
          <a:prstGeom prst="rect">
            <a:avLst/>
          </a:prstGeom>
          <a:noFill/>
        </p:spPr>
        <p:txBody>
          <a:bodyPr wrap="none" rtlCol="0">
            <a:spAutoFit/>
          </a:bodyPr>
          <a:lstStyle/>
          <a:p>
            <a:r>
              <a:rPr lang="en-US" sz="1400" dirty="0"/>
              <a:t>Memory footprint</a:t>
            </a:r>
            <a:br>
              <a:rPr lang="en-US" sz="1400" dirty="0"/>
            </a:br>
            <a:r>
              <a:rPr lang="en-US" sz="1400" dirty="0"/>
              <a:t>for data session: </a:t>
            </a:r>
            <a:r>
              <a:rPr lang="en-US" sz="1400" dirty="0">
                <a:solidFill>
                  <a:srgbClr val="FF0000"/>
                </a:solidFill>
              </a:rPr>
              <a:t>10.58GB</a:t>
            </a:r>
          </a:p>
        </p:txBody>
      </p:sp>
      <p:sp>
        <p:nvSpPr>
          <p:cNvPr id="35" name="TextBox 34"/>
          <p:cNvSpPr txBox="1"/>
          <p:nvPr/>
        </p:nvSpPr>
        <p:spPr>
          <a:xfrm>
            <a:off x="4566427" y="5451605"/>
            <a:ext cx="2154757" cy="523220"/>
          </a:xfrm>
          <a:prstGeom prst="rect">
            <a:avLst/>
          </a:prstGeom>
          <a:noFill/>
        </p:spPr>
        <p:txBody>
          <a:bodyPr wrap="none" rtlCol="0">
            <a:spAutoFit/>
          </a:bodyPr>
          <a:lstStyle/>
          <a:p>
            <a:r>
              <a:rPr lang="en-US" sz="1400" dirty="0"/>
              <a:t>Memory footprint</a:t>
            </a:r>
            <a:br>
              <a:rPr lang="en-US" sz="1400" dirty="0"/>
            </a:br>
            <a:r>
              <a:rPr lang="en-US" sz="1400" dirty="0"/>
              <a:t>for data session: </a:t>
            </a:r>
            <a:r>
              <a:rPr lang="en-US" sz="1400" dirty="0">
                <a:solidFill>
                  <a:srgbClr val="00B050"/>
                </a:solidFill>
              </a:rPr>
              <a:t>6.94GB</a:t>
            </a:r>
          </a:p>
        </p:txBody>
      </p:sp>
      <p:sp>
        <p:nvSpPr>
          <p:cNvPr id="36" name="TextBox 35"/>
          <p:cNvSpPr txBox="1"/>
          <p:nvPr/>
        </p:nvSpPr>
        <p:spPr>
          <a:xfrm>
            <a:off x="105595" y="6373597"/>
            <a:ext cx="2194832" cy="230832"/>
          </a:xfrm>
          <a:prstGeom prst="rect">
            <a:avLst/>
          </a:prstGeom>
          <a:noFill/>
        </p:spPr>
        <p:txBody>
          <a:bodyPr wrap="none" rtlCol="0">
            <a:spAutoFit/>
          </a:bodyPr>
          <a:lstStyle/>
          <a:p>
            <a:r>
              <a:rPr lang="en-US" sz="900" dirty="0"/>
              <a:t>Captured from </a:t>
            </a:r>
            <a:r>
              <a:rPr lang="en-US" sz="900" dirty="0">
                <a:latin typeface="Lucida Console" panose="020B0609040504020204" pitchFamily="49" charset="0"/>
              </a:rPr>
              <a:t>/</a:t>
            </a:r>
            <a:r>
              <a:rPr lang="en-US" sz="900" dirty="0" err="1">
                <a:latin typeface="Lucida Console" panose="020B0609040504020204" pitchFamily="49" charset="0"/>
              </a:rPr>
              <a:t>proc</a:t>
            </a:r>
            <a:r>
              <a:rPr lang="en-US" sz="900" dirty="0">
                <a:latin typeface="Lucida Console" panose="020B0609040504020204" pitchFamily="49" charset="0"/>
              </a:rPr>
              <a:t>/&lt;</a:t>
            </a:r>
            <a:r>
              <a:rPr lang="en-US" sz="900" dirty="0" err="1">
                <a:latin typeface="Lucida Console" panose="020B0609040504020204" pitchFamily="49" charset="0"/>
              </a:rPr>
              <a:t>pid</a:t>
            </a:r>
            <a:r>
              <a:rPr lang="en-US" sz="900" dirty="0">
                <a:latin typeface="Lucida Console" panose="020B0609040504020204" pitchFamily="49" charset="0"/>
              </a:rPr>
              <a:t>&gt;/status</a:t>
            </a:r>
          </a:p>
        </p:txBody>
      </p:sp>
      <p:sp>
        <p:nvSpPr>
          <p:cNvPr id="37" name="TextBox 36"/>
          <p:cNvSpPr txBox="1"/>
          <p:nvPr/>
        </p:nvSpPr>
        <p:spPr>
          <a:xfrm>
            <a:off x="6248400" y="6400800"/>
            <a:ext cx="2194832" cy="230832"/>
          </a:xfrm>
          <a:prstGeom prst="rect">
            <a:avLst/>
          </a:prstGeom>
          <a:noFill/>
        </p:spPr>
        <p:txBody>
          <a:bodyPr wrap="none" rtlCol="0">
            <a:spAutoFit/>
          </a:bodyPr>
          <a:lstStyle/>
          <a:p>
            <a:r>
              <a:rPr lang="en-US" sz="900" dirty="0"/>
              <a:t>Captured from </a:t>
            </a:r>
            <a:r>
              <a:rPr lang="en-US" sz="900" dirty="0">
                <a:latin typeface="Lucida Console" panose="020B0609040504020204" pitchFamily="49" charset="0"/>
              </a:rPr>
              <a:t>/</a:t>
            </a:r>
            <a:r>
              <a:rPr lang="en-US" sz="900" dirty="0" err="1">
                <a:latin typeface="Lucida Console" panose="020B0609040504020204" pitchFamily="49" charset="0"/>
              </a:rPr>
              <a:t>proc</a:t>
            </a:r>
            <a:r>
              <a:rPr lang="en-US" sz="900" dirty="0">
                <a:latin typeface="Lucida Console" panose="020B0609040504020204" pitchFamily="49" charset="0"/>
              </a:rPr>
              <a:t>/&lt;</a:t>
            </a:r>
            <a:r>
              <a:rPr lang="en-US" sz="900" dirty="0" err="1">
                <a:latin typeface="Lucida Console" panose="020B0609040504020204" pitchFamily="49" charset="0"/>
              </a:rPr>
              <a:t>pid</a:t>
            </a:r>
            <a:r>
              <a:rPr lang="en-US" sz="900" dirty="0">
                <a:latin typeface="Lucida Console" panose="020B0609040504020204" pitchFamily="49" charset="0"/>
              </a:rPr>
              <a:t>&gt;/status</a:t>
            </a:r>
          </a:p>
        </p:txBody>
      </p:sp>
    </p:spTree>
    <p:extLst>
      <p:ext uri="{BB962C8B-B14F-4D97-AF65-F5344CB8AC3E}">
        <p14:creationId xmlns:p14="http://schemas.microsoft.com/office/powerpoint/2010/main" val="1204855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dirty="0"/>
          </a:p>
        </p:txBody>
      </p:sp>
      <p:sp>
        <p:nvSpPr>
          <p:cNvPr id="3" name="Title 2"/>
          <p:cNvSpPr>
            <a:spLocks noGrp="1"/>
          </p:cNvSpPr>
          <p:nvPr>
            <p:ph type="title"/>
          </p:nvPr>
        </p:nvSpPr>
        <p:spPr/>
        <p:txBody>
          <a:bodyPr/>
          <a:lstStyle/>
          <a:p>
            <a:r>
              <a:rPr lang="en-US" dirty="0"/>
              <a:t>Improvement on </a:t>
            </a:r>
            <a:r>
              <a:rPr lang="en-US" dirty="0" err="1"/>
              <a:t>AmcCarrierTpr</a:t>
            </a:r>
            <a:endParaRPr lang="en-US" dirty="0"/>
          </a:p>
        </p:txBody>
      </p:sp>
      <p:pic>
        <p:nvPicPr>
          <p:cNvPr id="5" name="Picture 4"/>
          <p:cNvPicPr>
            <a:picLocks noChangeAspect="1"/>
          </p:cNvPicPr>
          <p:nvPr/>
        </p:nvPicPr>
        <p:blipFill rotWithShape="1">
          <a:blip r:embed="rId5"/>
          <a:srcRect l="25508" r="28578"/>
          <a:stretch/>
        </p:blipFill>
        <p:spPr>
          <a:xfrm>
            <a:off x="5486400" y="1447800"/>
            <a:ext cx="2743200" cy="3279932"/>
          </a:xfrm>
          <a:prstGeom prst="rect">
            <a:avLst/>
          </a:prstGeom>
        </p:spPr>
      </p:pic>
      <p:pic>
        <p:nvPicPr>
          <p:cNvPr id="7" name="Picture 6"/>
          <p:cNvPicPr>
            <a:picLocks noChangeAspect="1"/>
          </p:cNvPicPr>
          <p:nvPr/>
        </p:nvPicPr>
        <p:blipFill>
          <a:blip r:embed="rId6"/>
          <a:stretch>
            <a:fillRect/>
          </a:stretch>
        </p:blipFill>
        <p:spPr>
          <a:xfrm>
            <a:off x="6560825" y="5371530"/>
            <a:ext cx="1865538" cy="1213209"/>
          </a:xfrm>
          <a:prstGeom prst="rect">
            <a:avLst/>
          </a:prstGeom>
        </p:spPr>
      </p:pic>
      <p:pic>
        <p:nvPicPr>
          <p:cNvPr id="9" name="Picture 8"/>
          <p:cNvPicPr>
            <a:picLocks noChangeAspect="1"/>
          </p:cNvPicPr>
          <p:nvPr/>
        </p:nvPicPr>
        <p:blipFill rotWithShape="1">
          <a:blip r:embed="rId7"/>
          <a:srcRect l="25767" r="28318"/>
          <a:stretch/>
        </p:blipFill>
        <p:spPr>
          <a:xfrm>
            <a:off x="304800" y="1447800"/>
            <a:ext cx="2743200" cy="3694496"/>
          </a:xfrm>
          <a:prstGeom prst="rect">
            <a:avLst/>
          </a:prstGeom>
        </p:spPr>
      </p:pic>
      <p:pic>
        <p:nvPicPr>
          <p:cNvPr id="12" name="Picture 11"/>
          <p:cNvPicPr>
            <a:picLocks noChangeAspect="1"/>
          </p:cNvPicPr>
          <p:nvPr/>
        </p:nvPicPr>
        <p:blipFill>
          <a:blip r:embed="rId8"/>
          <a:stretch>
            <a:fillRect/>
          </a:stretch>
        </p:blipFill>
        <p:spPr>
          <a:xfrm>
            <a:off x="296333" y="5410200"/>
            <a:ext cx="1865538" cy="1213209"/>
          </a:xfrm>
          <a:prstGeom prst="rect">
            <a:avLst/>
          </a:prstGeom>
        </p:spPr>
      </p:pic>
      <p:grpSp>
        <p:nvGrpSpPr>
          <p:cNvPr id="13" name="Group 12"/>
          <p:cNvGrpSpPr/>
          <p:nvPr/>
        </p:nvGrpSpPr>
        <p:grpSpPr>
          <a:xfrm>
            <a:off x="1385048" y="4114800"/>
            <a:ext cx="2602632" cy="928507"/>
            <a:chOff x="2514600" y="2120982"/>
            <a:chExt cx="2602632" cy="928507"/>
          </a:xfrm>
        </p:grpSpPr>
        <p:sp>
          <p:nvSpPr>
            <p:cNvPr id="14" name="Rectangle 13"/>
            <p:cNvSpPr/>
            <p:nvPr/>
          </p:nvSpPr>
          <p:spPr>
            <a:xfrm>
              <a:off x="2514600" y="2120982"/>
              <a:ext cx="2602632" cy="9270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694109" y="2209800"/>
              <a:ext cx="2423123" cy="839689"/>
              <a:chOff x="2858708" y="3200400"/>
              <a:chExt cx="2423123" cy="839689"/>
            </a:xfrm>
          </p:grpSpPr>
          <p:grpSp>
            <p:nvGrpSpPr>
              <p:cNvPr id="16" name="Group 15"/>
              <p:cNvGrpSpPr/>
              <p:nvPr/>
            </p:nvGrpSpPr>
            <p:grpSpPr>
              <a:xfrm>
                <a:off x="3048000" y="3200400"/>
                <a:ext cx="2233831" cy="463304"/>
                <a:chOff x="3223404" y="4396596"/>
                <a:chExt cx="2233831" cy="463304"/>
              </a:xfrm>
            </p:grpSpPr>
            <p:sp>
              <p:nvSpPr>
                <p:cNvPr id="18" name="TextBox 17"/>
                <p:cNvSpPr txBox="1"/>
                <p:nvPr/>
              </p:nvSpPr>
              <p:spPr>
                <a:xfrm>
                  <a:off x="3581400" y="4419600"/>
                  <a:ext cx="1875835" cy="369332"/>
                </a:xfrm>
                <a:prstGeom prst="rect">
                  <a:avLst/>
                </a:prstGeom>
                <a:noFill/>
              </p:spPr>
              <p:txBody>
                <a:bodyPr wrap="none" rtlCol="0">
                  <a:spAutoFit/>
                </a:bodyPr>
                <a:lstStyle/>
                <a:p>
                  <a:r>
                    <a:rPr lang="en-US" dirty="0"/>
                    <a:t>(%CPU) ≈ </a:t>
                  </a:r>
                  <a:r>
                    <a:rPr lang="en-US" dirty="0">
                      <a:solidFill>
                        <a:srgbClr val="FF0000"/>
                      </a:solidFill>
                    </a:rPr>
                    <a:t>185%</a:t>
                  </a:r>
                </a:p>
              </p:txBody>
            </p:sp>
            <p:sp>
              <p:nvSpPr>
                <p:cNvPr id="19" name="Freeform 7" descr="\documentclass{article}&#10;\usepackage{amsmath}&#10;\pagestyle{empty}&#10;\begin{document}&#10;\begin{math}&#10;\sum&#10;\end{math}&#10;\end{document}" title="IguanaTex Vector Display"/>
                <p:cNvSpPr>
                  <a:spLocks noChangeAspect="1"/>
                </p:cNvSpPr>
                <p:nvPr>
                  <p:custDataLst>
                    <p:tags r:id="rId2"/>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extBox 16"/>
              <p:cNvSpPr txBox="1"/>
              <p:nvPr/>
            </p:nvSpPr>
            <p:spPr>
              <a:xfrm>
                <a:off x="2858708" y="3639979"/>
                <a:ext cx="1026243" cy="400110"/>
              </a:xfrm>
              <a:prstGeom prst="rect">
                <a:avLst/>
              </a:prstGeom>
              <a:noFill/>
            </p:spPr>
            <p:txBody>
              <a:bodyPr wrap="none" rtlCol="0">
                <a:spAutoFit/>
              </a:bodyPr>
              <a:lstStyle/>
              <a:p>
                <a:r>
                  <a:rPr lang="en-US" sz="1000" dirty="0"/>
                  <a:t>Thread for </a:t>
                </a:r>
                <a:br>
                  <a:rPr lang="en-US" sz="1000" dirty="0"/>
                </a:br>
                <a:r>
                  <a:rPr lang="en-US" sz="1000" dirty="0" err="1"/>
                  <a:t>AmcCarrierTpr</a:t>
                </a:r>
                <a:endParaRPr lang="en-US" sz="1000" dirty="0"/>
              </a:p>
            </p:txBody>
          </p:sp>
        </p:grpSp>
      </p:grpSp>
      <p:grpSp>
        <p:nvGrpSpPr>
          <p:cNvPr id="20" name="Group 19"/>
          <p:cNvGrpSpPr/>
          <p:nvPr/>
        </p:nvGrpSpPr>
        <p:grpSpPr>
          <a:xfrm>
            <a:off x="4887614" y="4114800"/>
            <a:ext cx="2474391" cy="927018"/>
            <a:chOff x="4419600" y="3733800"/>
            <a:chExt cx="2474391" cy="927018"/>
          </a:xfrm>
        </p:grpSpPr>
        <p:sp>
          <p:nvSpPr>
            <p:cNvPr id="21" name="Rectangle 20"/>
            <p:cNvSpPr/>
            <p:nvPr/>
          </p:nvSpPr>
          <p:spPr>
            <a:xfrm>
              <a:off x="4419600" y="3733800"/>
              <a:ext cx="2438400" cy="9270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637386" y="3810001"/>
              <a:ext cx="2256605" cy="845515"/>
              <a:chOff x="2896985" y="3200400"/>
              <a:chExt cx="2256605" cy="834455"/>
            </a:xfrm>
          </p:grpSpPr>
          <p:grpSp>
            <p:nvGrpSpPr>
              <p:cNvPr id="23" name="Group 22"/>
              <p:cNvGrpSpPr/>
              <p:nvPr/>
            </p:nvGrpSpPr>
            <p:grpSpPr>
              <a:xfrm>
                <a:off x="3048000" y="3200400"/>
                <a:ext cx="2105590" cy="463304"/>
                <a:chOff x="3223404" y="4396596"/>
                <a:chExt cx="2105590" cy="463304"/>
              </a:xfrm>
            </p:grpSpPr>
            <p:sp>
              <p:nvSpPr>
                <p:cNvPr id="25" name="TextBox 24"/>
                <p:cNvSpPr txBox="1"/>
                <p:nvPr/>
              </p:nvSpPr>
              <p:spPr>
                <a:xfrm>
                  <a:off x="3581400" y="4419600"/>
                  <a:ext cx="1747594" cy="364501"/>
                </a:xfrm>
                <a:prstGeom prst="rect">
                  <a:avLst/>
                </a:prstGeom>
                <a:noFill/>
              </p:spPr>
              <p:txBody>
                <a:bodyPr wrap="none" rtlCol="0">
                  <a:spAutoFit/>
                </a:bodyPr>
                <a:lstStyle/>
                <a:p>
                  <a:r>
                    <a:rPr lang="en-US" dirty="0"/>
                    <a:t>(%CPU) ≈ </a:t>
                  </a:r>
                  <a:r>
                    <a:rPr lang="en-US" dirty="0">
                      <a:solidFill>
                        <a:srgbClr val="00B050"/>
                      </a:solidFill>
                    </a:rPr>
                    <a:t>20%</a:t>
                  </a:r>
                </a:p>
              </p:txBody>
            </p:sp>
            <p:sp>
              <p:nvSpPr>
                <p:cNvPr id="26" name="Freeform 7" descr="\documentclass{article}&#10;\usepackage{amsmath}&#10;\pagestyle{empty}&#10;\begin{document}&#10;\begin{math}&#10;\sum&#10;\end{math}&#10;\end{document}" title="IguanaTex Vector Display"/>
                <p:cNvSpPr>
                  <a:spLocks noChangeAspect="1"/>
                </p:cNvSpPr>
                <p:nvPr>
                  <p:custDataLst>
                    <p:tags r:id="rId1"/>
                  </p:custDataLst>
                </p:nvPr>
              </p:nvSpPr>
              <p:spPr bwMode="auto">
                <a:xfrm>
                  <a:off x="3223404" y="4396596"/>
                  <a:ext cx="436250" cy="463304"/>
                </a:xfrm>
                <a:custGeom>
                  <a:avLst/>
                  <a:gdLst>
                    <a:gd name="T0" fmla="*/ 182 w 471"/>
                    <a:gd name="T1" fmla="*/ 267 h 499"/>
                    <a:gd name="T2" fmla="*/ 5 w 471"/>
                    <a:gd name="T3" fmla="*/ 486 h 499"/>
                    <a:gd name="T4" fmla="*/ 0 w 471"/>
                    <a:gd name="T5" fmla="*/ 494 h 499"/>
                    <a:gd name="T6" fmla="*/ 14 w 471"/>
                    <a:gd name="T7" fmla="*/ 499 h 499"/>
                    <a:gd name="T8" fmla="*/ 428 w 471"/>
                    <a:gd name="T9" fmla="*/ 499 h 499"/>
                    <a:gd name="T10" fmla="*/ 471 w 471"/>
                    <a:gd name="T11" fmla="*/ 375 h 499"/>
                    <a:gd name="T12" fmla="*/ 459 w 471"/>
                    <a:gd name="T13" fmla="*/ 375 h 499"/>
                    <a:gd name="T14" fmla="*/ 370 w 471"/>
                    <a:gd name="T15" fmla="*/ 457 h 499"/>
                    <a:gd name="T16" fmla="*/ 254 w 471"/>
                    <a:gd name="T17" fmla="*/ 472 h 499"/>
                    <a:gd name="T18" fmla="*/ 42 w 471"/>
                    <a:gd name="T19" fmla="*/ 472 h 499"/>
                    <a:gd name="T20" fmla="*/ 215 w 471"/>
                    <a:gd name="T21" fmla="*/ 258 h 499"/>
                    <a:gd name="T22" fmla="*/ 220 w 471"/>
                    <a:gd name="T23" fmla="*/ 250 h 499"/>
                    <a:gd name="T24" fmla="*/ 216 w 471"/>
                    <a:gd name="T25" fmla="*/ 243 h 499"/>
                    <a:gd name="T26" fmla="*/ 54 w 471"/>
                    <a:gd name="T27" fmla="*/ 20 h 499"/>
                    <a:gd name="T28" fmla="*/ 252 w 471"/>
                    <a:gd name="T29" fmla="*/ 20 h 499"/>
                    <a:gd name="T30" fmla="*/ 459 w 471"/>
                    <a:gd name="T31" fmla="*/ 117 h 499"/>
                    <a:gd name="T32" fmla="*/ 471 w 471"/>
                    <a:gd name="T33" fmla="*/ 117 h 499"/>
                    <a:gd name="T34" fmla="*/ 428 w 471"/>
                    <a:gd name="T35" fmla="*/ 0 h 499"/>
                    <a:gd name="T36" fmla="*/ 14 w 471"/>
                    <a:gd name="T37" fmla="*/ 0 h 499"/>
                    <a:gd name="T38" fmla="*/ 0 w 471"/>
                    <a:gd name="T39" fmla="*/ 16 h 499"/>
                    <a:gd name="T40" fmla="*/ 182 w 471"/>
                    <a:gd name="T41" fmla="*/ 267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1" h="499">
                      <a:moveTo>
                        <a:pt x="182" y="267"/>
                      </a:moveTo>
                      <a:lnTo>
                        <a:pt x="5" y="486"/>
                      </a:lnTo>
                      <a:cubicBezTo>
                        <a:pt x="1" y="491"/>
                        <a:pt x="0" y="492"/>
                        <a:pt x="0" y="494"/>
                      </a:cubicBezTo>
                      <a:cubicBezTo>
                        <a:pt x="0" y="499"/>
                        <a:pt x="5" y="499"/>
                        <a:pt x="14" y="499"/>
                      </a:cubicBezTo>
                      <a:lnTo>
                        <a:pt x="428" y="499"/>
                      </a:lnTo>
                      <a:lnTo>
                        <a:pt x="471" y="375"/>
                      </a:lnTo>
                      <a:lnTo>
                        <a:pt x="459" y="375"/>
                      </a:lnTo>
                      <a:cubicBezTo>
                        <a:pt x="446" y="412"/>
                        <a:pt x="413" y="443"/>
                        <a:pt x="370" y="457"/>
                      </a:cubicBezTo>
                      <a:cubicBezTo>
                        <a:pt x="362" y="460"/>
                        <a:pt x="328" y="472"/>
                        <a:pt x="254" y="472"/>
                      </a:cubicBezTo>
                      <a:lnTo>
                        <a:pt x="42" y="472"/>
                      </a:lnTo>
                      <a:lnTo>
                        <a:pt x="215" y="258"/>
                      </a:lnTo>
                      <a:cubicBezTo>
                        <a:pt x="219" y="253"/>
                        <a:pt x="220" y="252"/>
                        <a:pt x="220" y="250"/>
                      </a:cubicBezTo>
                      <a:cubicBezTo>
                        <a:pt x="220" y="248"/>
                        <a:pt x="219" y="247"/>
                        <a:pt x="216" y="243"/>
                      </a:cubicBezTo>
                      <a:lnTo>
                        <a:pt x="54" y="20"/>
                      </a:lnTo>
                      <a:lnTo>
                        <a:pt x="252" y="20"/>
                      </a:lnTo>
                      <a:cubicBezTo>
                        <a:pt x="309" y="20"/>
                        <a:pt x="424" y="24"/>
                        <a:pt x="459" y="117"/>
                      </a:cubicBezTo>
                      <a:lnTo>
                        <a:pt x="471" y="117"/>
                      </a:lnTo>
                      <a:lnTo>
                        <a:pt x="428" y="0"/>
                      </a:lnTo>
                      <a:lnTo>
                        <a:pt x="14" y="0"/>
                      </a:lnTo>
                      <a:cubicBezTo>
                        <a:pt x="0" y="0"/>
                        <a:pt x="0" y="1"/>
                        <a:pt x="0" y="16"/>
                      </a:cubicBezTo>
                      <a:lnTo>
                        <a:pt x="182" y="2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TextBox 23"/>
              <p:cNvSpPr txBox="1"/>
              <p:nvPr/>
            </p:nvSpPr>
            <p:spPr>
              <a:xfrm>
                <a:off x="2896985" y="3639979"/>
                <a:ext cx="1026243" cy="394876"/>
              </a:xfrm>
              <a:prstGeom prst="rect">
                <a:avLst/>
              </a:prstGeom>
              <a:noFill/>
            </p:spPr>
            <p:txBody>
              <a:bodyPr wrap="none" rtlCol="0">
                <a:spAutoFit/>
              </a:bodyPr>
              <a:lstStyle/>
              <a:p>
                <a:r>
                  <a:rPr lang="en-US" sz="1000" dirty="0"/>
                  <a:t>Thread for </a:t>
                </a:r>
                <a:br>
                  <a:rPr lang="en-US" sz="1000" dirty="0"/>
                </a:br>
                <a:r>
                  <a:rPr lang="en-US" sz="1000" dirty="0" err="1"/>
                  <a:t>AmcCarrierTpr</a:t>
                </a:r>
                <a:endParaRPr lang="en-US" sz="1000" dirty="0"/>
              </a:p>
            </p:txBody>
          </p:sp>
        </p:grpSp>
      </p:grpSp>
      <p:sp>
        <p:nvSpPr>
          <p:cNvPr id="27" name="Rectangle 26"/>
          <p:cNvSpPr/>
          <p:nvPr/>
        </p:nvSpPr>
        <p:spPr>
          <a:xfrm>
            <a:off x="1142998" y="1564267"/>
            <a:ext cx="1906763"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42999" y="2607808"/>
            <a:ext cx="1875606" cy="287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42999" y="3505200"/>
            <a:ext cx="1875605" cy="22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91060" y="3125689"/>
            <a:ext cx="1855402" cy="2271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391060" y="2172621"/>
            <a:ext cx="1855402" cy="28779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91060" y="1626921"/>
            <a:ext cx="1855402" cy="1238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6200" y="1066800"/>
            <a:ext cx="1965603" cy="276999"/>
          </a:xfrm>
          <a:prstGeom prst="rect">
            <a:avLst/>
          </a:prstGeom>
          <a:noFill/>
        </p:spPr>
        <p:txBody>
          <a:bodyPr wrap="none" rtlCol="0">
            <a:spAutoFit/>
          </a:bodyPr>
          <a:lstStyle/>
          <a:p>
            <a:pPr marL="285750" indent="-285750">
              <a:buFont typeface="Wingdings" panose="05000000000000000000" pitchFamily="2" charset="2"/>
              <a:buChar char="q"/>
            </a:pPr>
            <a:r>
              <a:rPr lang="en-US" sz="1200" dirty="0"/>
              <a:t>Using </a:t>
            </a:r>
            <a:r>
              <a:rPr lang="en-US" sz="1200" dirty="0" err="1"/>
              <a:t>asyn</a:t>
            </a:r>
            <a:r>
              <a:rPr lang="en-US" sz="1200" dirty="0"/>
              <a:t> port driver</a:t>
            </a:r>
          </a:p>
        </p:txBody>
      </p:sp>
      <p:sp>
        <p:nvSpPr>
          <p:cNvPr id="34" name="TextBox 33"/>
          <p:cNvSpPr txBox="1"/>
          <p:nvPr/>
        </p:nvSpPr>
        <p:spPr>
          <a:xfrm>
            <a:off x="5426459" y="1066800"/>
            <a:ext cx="2228495" cy="276999"/>
          </a:xfrm>
          <a:prstGeom prst="rect">
            <a:avLst/>
          </a:prstGeom>
          <a:noFill/>
        </p:spPr>
        <p:txBody>
          <a:bodyPr wrap="none" rtlCol="0">
            <a:spAutoFit/>
          </a:bodyPr>
          <a:lstStyle/>
          <a:p>
            <a:pPr marL="285750" indent="-285750">
              <a:buFont typeface="Wingdings" panose="05000000000000000000" pitchFamily="2" charset="2"/>
              <a:buChar char="q"/>
            </a:pPr>
            <a:r>
              <a:rPr lang="en-US" sz="1200" dirty="0"/>
              <a:t>Using own device support</a:t>
            </a:r>
          </a:p>
        </p:txBody>
      </p:sp>
      <p:sp>
        <p:nvSpPr>
          <p:cNvPr id="35" name="TextBox 34"/>
          <p:cNvSpPr txBox="1"/>
          <p:nvPr/>
        </p:nvSpPr>
        <p:spPr>
          <a:xfrm>
            <a:off x="2165457" y="5329889"/>
            <a:ext cx="2254143" cy="523220"/>
          </a:xfrm>
          <a:prstGeom prst="rect">
            <a:avLst/>
          </a:prstGeom>
          <a:noFill/>
        </p:spPr>
        <p:txBody>
          <a:bodyPr wrap="none" rtlCol="0">
            <a:spAutoFit/>
          </a:bodyPr>
          <a:lstStyle/>
          <a:p>
            <a:r>
              <a:rPr lang="en-US" sz="1400" dirty="0"/>
              <a:t>Memory footprint</a:t>
            </a:r>
            <a:br>
              <a:rPr lang="en-US" sz="1400" dirty="0"/>
            </a:br>
            <a:r>
              <a:rPr lang="en-US" sz="1400" dirty="0"/>
              <a:t>for data session: </a:t>
            </a:r>
            <a:r>
              <a:rPr lang="en-US" sz="1400" dirty="0">
                <a:solidFill>
                  <a:srgbClr val="FF0000"/>
                </a:solidFill>
              </a:rPr>
              <a:t>10.55GB</a:t>
            </a:r>
          </a:p>
        </p:txBody>
      </p:sp>
      <p:sp>
        <p:nvSpPr>
          <p:cNvPr id="36" name="TextBox 35"/>
          <p:cNvSpPr txBox="1"/>
          <p:nvPr/>
        </p:nvSpPr>
        <p:spPr>
          <a:xfrm>
            <a:off x="4537032" y="5332959"/>
            <a:ext cx="2154757" cy="523220"/>
          </a:xfrm>
          <a:prstGeom prst="rect">
            <a:avLst/>
          </a:prstGeom>
          <a:noFill/>
        </p:spPr>
        <p:txBody>
          <a:bodyPr wrap="none" rtlCol="0">
            <a:spAutoFit/>
          </a:bodyPr>
          <a:lstStyle/>
          <a:p>
            <a:r>
              <a:rPr lang="en-US" sz="1400" dirty="0"/>
              <a:t>Memory footprint</a:t>
            </a:r>
            <a:br>
              <a:rPr lang="en-US" sz="1400" dirty="0"/>
            </a:br>
            <a:r>
              <a:rPr lang="en-US" sz="1400" dirty="0"/>
              <a:t>for data session: </a:t>
            </a:r>
            <a:r>
              <a:rPr lang="en-US" sz="1400" dirty="0">
                <a:solidFill>
                  <a:srgbClr val="00B050"/>
                </a:solidFill>
              </a:rPr>
              <a:t>6.95GB</a:t>
            </a:r>
          </a:p>
        </p:txBody>
      </p:sp>
      <p:sp>
        <p:nvSpPr>
          <p:cNvPr id="37" name="TextBox 36"/>
          <p:cNvSpPr txBox="1"/>
          <p:nvPr/>
        </p:nvSpPr>
        <p:spPr>
          <a:xfrm>
            <a:off x="76200" y="6553200"/>
            <a:ext cx="2194832" cy="230832"/>
          </a:xfrm>
          <a:prstGeom prst="rect">
            <a:avLst/>
          </a:prstGeom>
          <a:noFill/>
        </p:spPr>
        <p:txBody>
          <a:bodyPr wrap="none" rtlCol="0">
            <a:spAutoFit/>
          </a:bodyPr>
          <a:lstStyle/>
          <a:p>
            <a:r>
              <a:rPr lang="en-US" sz="900" dirty="0"/>
              <a:t>Captured from </a:t>
            </a:r>
            <a:r>
              <a:rPr lang="en-US" sz="900" dirty="0">
                <a:latin typeface="Lucida Console" panose="020B0609040504020204" pitchFamily="49" charset="0"/>
              </a:rPr>
              <a:t>/</a:t>
            </a:r>
            <a:r>
              <a:rPr lang="en-US" sz="900" dirty="0" err="1">
                <a:latin typeface="Lucida Console" panose="020B0609040504020204" pitchFamily="49" charset="0"/>
              </a:rPr>
              <a:t>proc</a:t>
            </a:r>
            <a:r>
              <a:rPr lang="en-US" sz="900" dirty="0">
                <a:latin typeface="Lucida Console" panose="020B0609040504020204" pitchFamily="49" charset="0"/>
              </a:rPr>
              <a:t>/&lt;</a:t>
            </a:r>
            <a:r>
              <a:rPr lang="en-US" sz="900" dirty="0" err="1">
                <a:latin typeface="Lucida Console" panose="020B0609040504020204" pitchFamily="49" charset="0"/>
              </a:rPr>
              <a:t>pid</a:t>
            </a:r>
            <a:r>
              <a:rPr lang="en-US" sz="900" dirty="0">
                <a:latin typeface="Lucida Console" panose="020B0609040504020204" pitchFamily="49" charset="0"/>
              </a:rPr>
              <a:t>&gt;/status</a:t>
            </a:r>
          </a:p>
        </p:txBody>
      </p:sp>
      <p:sp>
        <p:nvSpPr>
          <p:cNvPr id="38" name="TextBox 37"/>
          <p:cNvSpPr txBox="1"/>
          <p:nvPr/>
        </p:nvSpPr>
        <p:spPr>
          <a:xfrm>
            <a:off x="6415768" y="6550968"/>
            <a:ext cx="2194832" cy="230832"/>
          </a:xfrm>
          <a:prstGeom prst="rect">
            <a:avLst/>
          </a:prstGeom>
          <a:noFill/>
        </p:spPr>
        <p:txBody>
          <a:bodyPr wrap="none" rtlCol="0">
            <a:spAutoFit/>
          </a:bodyPr>
          <a:lstStyle/>
          <a:p>
            <a:r>
              <a:rPr lang="en-US" sz="900" dirty="0"/>
              <a:t>Captured from </a:t>
            </a:r>
            <a:r>
              <a:rPr lang="en-US" sz="900" dirty="0">
                <a:latin typeface="Lucida Console" panose="020B0609040504020204" pitchFamily="49" charset="0"/>
              </a:rPr>
              <a:t>/</a:t>
            </a:r>
            <a:r>
              <a:rPr lang="en-US" sz="900" dirty="0" err="1">
                <a:latin typeface="Lucida Console" panose="020B0609040504020204" pitchFamily="49" charset="0"/>
              </a:rPr>
              <a:t>proc</a:t>
            </a:r>
            <a:r>
              <a:rPr lang="en-US" sz="900" dirty="0">
                <a:latin typeface="Lucida Console" panose="020B0609040504020204" pitchFamily="49" charset="0"/>
              </a:rPr>
              <a:t>/&lt;</a:t>
            </a:r>
            <a:r>
              <a:rPr lang="en-US" sz="900" dirty="0" err="1">
                <a:latin typeface="Lucida Console" panose="020B0609040504020204" pitchFamily="49" charset="0"/>
              </a:rPr>
              <a:t>pid</a:t>
            </a:r>
            <a:r>
              <a:rPr lang="en-US" sz="900" dirty="0">
                <a:latin typeface="Lucida Console" panose="020B0609040504020204" pitchFamily="49" charset="0"/>
              </a:rPr>
              <a:t>&gt;/status</a:t>
            </a:r>
          </a:p>
        </p:txBody>
      </p:sp>
    </p:spTree>
    <p:extLst>
      <p:ext uri="{BB962C8B-B14F-4D97-AF65-F5344CB8AC3E}">
        <p14:creationId xmlns:p14="http://schemas.microsoft.com/office/powerpoint/2010/main" val="327883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CB4D52-01B1-DFEB-D9B5-5AAE1228FB3B}"/>
              </a:ext>
            </a:extLst>
          </p:cNvPr>
          <p:cNvSpPr>
            <a:spLocks noGrp="1"/>
          </p:cNvSpPr>
          <p:nvPr>
            <p:ph type="sldNum" sz="quarter" idx="11"/>
          </p:nvPr>
        </p:nvSpPr>
        <p:spPr/>
        <p:txBody>
          <a:bodyPr/>
          <a:lstStyle/>
          <a:p>
            <a:fld id="{5BD36294-2849-48A8-8531-5354CF3095D2}" type="slidenum">
              <a:rPr lang="en-US" smtClean="0"/>
              <a:pPr/>
              <a:t>29</a:t>
            </a:fld>
            <a:endParaRPr lang="en-US" dirty="0"/>
          </a:p>
        </p:txBody>
      </p:sp>
      <p:sp>
        <p:nvSpPr>
          <p:cNvPr id="3" name="Title 2">
            <a:extLst>
              <a:ext uri="{FF2B5EF4-FFF2-40B4-BE49-F238E27FC236}">
                <a16:creationId xmlns:a16="http://schemas.microsoft.com/office/drawing/2014/main" id="{FA751502-8F1A-39CF-3C13-D9A54AFD675F}"/>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E8D6291A-6376-709A-D419-6AA2D3C8F250}"/>
              </a:ext>
            </a:extLst>
          </p:cNvPr>
          <p:cNvSpPr>
            <a:spLocks noGrp="1"/>
          </p:cNvSpPr>
          <p:nvPr>
            <p:ph sz="quarter" idx="14"/>
          </p:nvPr>
        </p:nvSpPr>
        <p:spPr/>
        <p:txBody>
          <a:bodyPr>
            <a:normAutofit/>
          </a:bodyPr>
          <a:lstStyle/>
          <a:p>
            <a:pPr marL="171450" indent="-171450">
              <a:buFont typeface="Wingdings" panose="05000000000000000000" pitchFamily="2" charset="2"/>
              <a:buChar char="q"/>
            </a:pPr>
            <a:r>
              <a:rPr lang="en-US" sz="1200" dirty="0"/>
              <a:t>The LCLS2 control system has been developed on a new platform, featuring an ATCA-based HPS and PCIe-based Non-HPS architecture.</a:t>
            </a:r>
          </a:p>
          <a:p>
            <a:pPr marL="171450" indent="-171450">
              <a:buFont typeface="Wingdings" panose="05000000000000000000" pitchFamily="2" charset="2"/>
              <a:buChar char="q"/>
            </a:pPr>
            <a:r>
              <a:rPr lang="en-US" sz="1200" dirty="0"/>
              <a:t>This innovative platform allows multiple IOCs to operate on a single server, streamlining operations.</a:t>
            </a:r>
          </a:p>
          <a:p>
            <a:pPr marL="171450" indent="-171450">
              <a:buFont typeface="Wingdings" panose="05000000000000000000" pitchFamily="2" charset="2"/>
              <a:buChar char="q"/>
            </a:pPr>
            <a:r>
              <a:rPr lang="en-US" sz="1200" dirty="0"/>
              <a:t>Additionally, LCLS2 BSA and its associated services necessitate significant memory consumption and increased software processing.</a:t>
            </a:r>
          </a:p>
          <a:p>
            <a:pPr marL="171450" indent="-171450">
              <a:buFont typeface="Wingdings" panose="05000000000000000000" pitchFamily="2" charset="2"/>
              <a:buChar char="q"/>
            </a:pPr>
            <a:r>
              <a:rPr lang="en-US" sz="1200" dirty="0"/>
              <a:t>These factors have led to memory footprint and performance issues on the new platform.</a:t>
            </a:r>
          </a:p>
          <a:p>
            <a:pPr marL="171450" indent="-171450">
              <a:buFont typeface="Wingdings" panose="05000000000000000000" pitchFamily="2" charset="2"/>
              <a:buChar char="q"/>
            </a:pPr>
            <a:r>
              <a:rPr lang="en-US" sz="1200" dirty="0"/>
              <a:t>To address these challenges, we implemented modularization in both firmware and software components, utilizing standard interfaces such as CPSW for firmware/software communication and </a:t>
            </a:r>
            <a:r>
              <a:rPr lang="en-US" sz="1200" dirty="0" err="1"/>
              <a:t>asyn</a:t>
            </a:r>
            <a:r>
              <a:rPr lang="en-US" sz="1200" dirty="0"/>
              <a:t>/</a:t>
            </a:r>
            <a:r>
              <a:rPr lang="en-US" sz="1200" dirty="0" err="1"/>
              <a:t>portDriver</a:t>
            </a:r>
            <a:r>
              <a:rPr lang="en-US" sz="1200" dirty="0"/>
              <a:t> for managing EPICS records and PVs.</a:t>
            </a:r>
          </a:p>
          <a:p>
            <a:pPr marL="171450" indent="-171450">
              <a:buFont typeface="Wingdings" panose="05000000000000000000" pitchFamily="2" charset="2"/>
              <a:buChar char="q"/>
            </a:pPr>
            <a:r>
              <a:rPr lang="en-US" sz="1200" dirty="0"/>
              <a:t>However, we discovered that the </a:t>
            </a:r>
            <a:r>
              <a:rPr lang="en-US" sz="1200" dirty="0" err="1"/>
              <a:t>asyn</a:t>
            </a:r>
            <a:r>
              <a:rPr lang="en-US" sz="1200" dirty="0"/>
              <a:t>/</a:t>
            </a:r>
            <a:r>
              <a:rPr lang="en-US" sz="1200" dirty="0" err="1"/>
              <a:t>portDriver</a:t>
            </a:r>
            <a:r>
              <a:rPr lang="en-US" sz="1200" dirty="0"/>
              <a:t> solution lacked the necessary memory footprint and performance capabilities for handling BSA and its related services.</a:t>
            </a:r>
          </a:p>
          <a:p>
            <a:pPr marL="171450" indent="-171450">
              <a:buFont typeface="Wingdings" panose="05000000000000000000" pitchFamily="2" charset="2"/>
              <a:buChar char="q"/>
            </a:pPr>
            <a:r>
              <a:rPr lang="en-US" sz="1200" dirty="0"/>
              <a:t>By replacing the </a:t>
            </a:r>
            <a:r>
              <a:rPr lang="en-US" sz="1200" dirty="0" err="1"/>
              <a:t>asyn</a:t>
            </a:r>
            <a:r>
              <a:rPr lang="en-US" sz="1200" dirty="0"/>
              <a:t>/</a:t>
            </a:r>
            <a:r>
              <a:rPr lang="en-US" sz="1200" dirty="0" err="1"/>
              <a:t>portDriver</a:t>
            </a:r>
            <a:r>
              <a:rPr lang="en-US" sz="1200" dirty="0"/>
              <a:t> with custom device support tailored specifically for BSA and its services, we were able to reduce memory footprint and significantly improve overall performance.</a:t>
            </a:r>
          </a:p>
          <a:p>
            <a:pPr marL="171450" indent="-171450">
              <a:buFont typeface="Wingdings" panose="05000000000000000000" pitchFamily="2" charset="2"/>
              <a:buChar char="q"/>
            </a:pPr>
            <a:r>
              <a:rPr lang="en-US" sz="1200" dirty="0"/>
              <a:t>Nonetheless, we continue to leverage </a:t>
            </a:r>
            <a:r>
              <a:rPr lang="en-US" sz="1200" dirty="0" err="1"/>
              <a:t>asyn</a:t>
            </a:r>
            <a:r>
              <a:rPr lang="en-US" sz="1200" dirty="0"/>
              <a:t>/</a:t>
            </a:r>
            <a:r>
              <a:rPr lang="en-US" sz="1200" dirty="0" err="1"/>
              <a:t>portDriver</a:t>
            </a:r>
            <a:r>
              <a:rPr lang="en-US" sz="1200" dirty="0"/>
              <a:t> for managing generic EPICS records, recognizing its myriad benefits and advantages over alternative solutions.</a:t>
            </a:r>
          </a:p>
        </p:txBody>
      </p:sp>
    </p:spTree>
    <p:extLst>
      <p:ext uri="{BB962C8B-B14F-4D97-AF65-F5344CB8AC3E}">
        <p14:creationId xmlns:p14="http://schemas.microsoft.com/office/powerpoint/2010/main" val="73579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FA604E-AB40-033E-91CF-4ED58C60F083}"/>
              </a:ext>
            </a:extLst>
          </p:cNvPr>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a:extLst>
              <a:ext uri="{FF2B5EF4-FFF2-40B4-BE49-F238E27FC236}">
                <a16:creationId xmlns:a16="http://schemas.microsoft.com/office/drawing/2014/main" id="{6A863C17-10F2-BA30-91B5-255299010077}"/>
              </a:ext>
            </a:extLst>
          </p:cNvPr>
          <p:cNvSpPr>
            <a:spLocks noGrp="1"/>
          </p:cNvSpPr>
          <p:nvPr>
            <p:ph type="title"/>
          </p:nvPr>
        </p:nvSpPr>
        <p:spPr/>
        <p:txBody>
          <a:bodyPr/>
          <a:lstStyle/>
          <a:p>
            <a:r>
              <a:rPr lang="en-US" dirty="0"/>
              <a:t>Contents</a:t>
            </a:r>
          </a:p>
        </p:txBody>
      </p:sp>
      <p:sp>
        <p:nvSpPr>
          <p:cNvPr id="4" name="Content Placeholder 3">
            <a:extLst>
              <a:ext uri="{FF2B5EF4-FFF2-40B4-BE49-F238E27FC236}">
                <a16:creationId xmlns:a16="http://schemas.microsoft.com/office/drawing/2014/main" id="{7A014797-2A58-5350-8036-E9761CC2A9F2}"/>
              </a:ext>
            </a:extLst>
          </p:cNvPr>
          <p:cNvSpPr>
            <a:spLocks noGrp="1"/>
          </p:cNvSpPr>
          <p:nvPr>
            <p:ph sz="quarter" idx="14"/>
          </p:nvPr>
        </p:nvSpPr>
        <p:spPr/>
        <p:txBody>
          <a:bodyPr>
            <a:normAutofit/>
          </a:bodyPr>
          <a:lstStyle/>
          <a:p>
            <a:pPr marL="342900" indent="-342900">
              <a:buFont typeface="Wingdings" panose="05000000000000000000" pitchFamily="2" charset="2"/>
              <a:buChar char="q"/>
            </a:pPr>
            <a:r>
              <a:rPr lang="en-US" sz="1200" dirty="0"/>
              <a:t>Control System Platform Changes for LCLS2</a:t>
            </a:r>
          </a:p>
          <a:p>
            <a:pPr marL="342900" indent="-342900">
              <a:buFont typeface="Wingdings" panose="05000000000000000000" pitchFamily="2" charset="2"/>
              <a:buChar char="q"/>
            </a:pPr>
            <a:r>
              <a:rPr lang="en-US" sz="1200" dirty="0"/>
              <a:t>Standard Interfaces</a:t>
            </a:r>
          </a:p>
          <a:p>
            <a:pPr marL="628650" lvl="1" indent="-171450">
              <a:buFont typeface="Wingdings" panose="05000000000000000000" pitchFamily="2" charset="2"/>
              <a:buChar char="§"/>
            </a:pPr>
            <a:r>
              <a:rPr lang="en-US" sz="1200" dirty="0"/>
              <a:t>Common Platform Software</a:t>
            </a:r>
          </a:p>
          <a:p>
            <a:pPr marL="628650" lvl="1" indent="-171450">
              <a:buFont typeface="Wingdings" panose="05000000000000000000" pitchFamily="2" charset="2"/>
              <a:buChar char="§"/>
            </a:pPr>
            <a:r>
              <a:rPr lang="en-US" sz="1200" dirty="0" err="1"/>
              <a:t>Asyn</a:t>
            </a:r>
            <a:r>
              <a:rPr lang="en-US" sz="1200" dirty="0"/>
              <a:t> port driver</a:t>
            </a:r>
          </a:p>
          <a:p>
            <a:pPr marL="342900" indent="-342900">
              <a:buFont typeface="Wingdings" panose="05000000000000000000" pitchFamily="2" charset="2"/>
              <a:buChar char="q"/>
            </a:pPr>
            <a:r>
              <a:rPr lang="en-US" sz="1200" dirty="0"/>
              <a:t>Issues with new Platform</a:t>
            </a:r>
          </a:p>
          <a:p>
            <a:pPr marL="800100" lvl="1" indent="-342900">
              <a:buFont typeface="Wingdings" panose="05000000000000000000" pitchFamily="2" charset="2"/>
              <a:buChar char="§"/>
            </a:pPr>
            <a:r>
              <a:rPr lang="en-US" sz="1200" dirty="0"/>
              <a:t>Multiple </a:t>
            </a:r>
            <a:r>
              <a:rPr lang="en-US" sz="1200" dirty="0" err="1"/>
              <a:t>iocs</a:t>
            </a:r>
            <a:r>
              <a:rPr lang="en-US" sz="1200" dirty="0"/>
              <a:t> run on a single server</a:t>
            </a:r>
          </a:p>
          <a:p>
            <a:pPr marL="800100" lvl="1" indent="-342900">
              <a:buFont typeface="Wingdings" panose="05000000000000000000" pitchFamily="2" charset="2"/>
              <a:buChar char="§"/>
            </a:pPr>
            <a:r>
              <a:rPr lang="en-US" sz="1200" dirty="0"/>
              <a:t>Large memory consumption for LCLS2 BSA and related services</a:t>
            </a:r>
          </a:p>
          <a:p>
            <a:pPr marL="800100" lvl="1" indent="-342900">
              <a:buFont typeface="Wingdings" panose="05000000000000000000" pitchFamily="2" charset="2"/>
              <a:buChar char="§"/>
            </a:pPr>
            <a:r>
              <a:rPr lang="en-US" sz="1200" dirty="0"/>
              <a:t>Memory footprint</a:t>
            </a:r>
          </a:p>
          <a:p>
            <a:pPr marL="800100" lvl="1" indent="-342900">
              <a:buFont typeface="Wingdings" panose="05000000000000000000" pitchFamily="2" charset="2"/>
              <a:buChar char="§"/>
            </a:pPr>
            <a:r>
              <a:rPr lang="en-US" sz="1200" dirty="0"/>
              <a:t>Performance Issues</a:t>
            </a:r>
          </a:p>
          <a:p>
            <a:pPr marL="342900" indent="-342900">
              <a:buFont typeface="Wingdings" panose="05000000000000000000" pitchFamily="2" charset="2"/>
              <a:buChar char="q"/>
            </a:pPr>
            <a:r>
              <a:rPr lang="en-US" sz="1200" dirty="0"/>
              <a:t>Using own device support to reduce memory footprint and better performance</a:t>
            </a:r>
          </a:p>
          <a:p>
            <a:endParaRPr lang="en-US" sz="1200" dirty="0"/>
          </a:p>
          <a:p>
            <a:endParaRPr lang="en-US" sz="1200" dirty="0"/>
          </a:p>
        </p:txBody>
      </p:sp>
    </p:spTree>
    <p:extLst>
      <p:ext uri="{BB962C8B-B14F-4D97-AF65-F5344CB8AC3E}">
        <p14:creationId xmlns:p14="http://schemas.microsoft.com/office/powerpoint/2010/main" val="116771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72BA96-117B-E2C2-6A1E-357F86400020}"/>
              </a:ext>
            </a:extLst>
          </p:cNvPr>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a:extLst>
              <a:ext uri="{FF2B5EF4-FFF2-40B4-BE49-F238E27FC236}">
                <a16:creationId xmlns:a16="http://schemas.microsoft.com/office/drawing/2014/main" id="{0852E19E-7AE0-EB57-748F-1C09C9356BCB}"/>
              </a:ext>
            </a:extLst>
          </p:cNvPr>
          <p:cNvSpPr>
            <a:spLocks noGrp="1"/>
          </p:cNvSpPr>
          <p:nvPr>
            <p:ph type="title"/>
          </p:nvPr>
        </p:nvSpPr>
        <p:spPr/>
        <p:txBody>
          <a:bodyPr/>
          <a:lstStyle/>
          <a:p>
            <a:r>
              <a:rPr lang="en-US" dirty="0"/>
              <a:t>Control System Platform Changes in LCLS2</a:t>
            </a:r>
          </a:p>
        </p:txBody>
      </p:sp>
      <p:sp>
        <p:nvSpPr>
          <p:cNvPr id="4" name="Content Placeholder 3">
            <a:extLst>
              <a:ext uri="{FF2B5EF4-FFF2-40B4-BE49-F238E27FC236}">
                <a16:creationId xmlns:a16="http://schemas.microsoft.com/office/drawing/2014/main" id="{C2106CFE-DF85-16A3-79DE-0E2A5011DCFF}"/>
              </a:ext>
            </a:extLst>
          </p:cNvPr>
          <p:cNvSpPr>
            <a:spLocks noGrp="1"/>
          </p:cNvSpPr>
          <p:nvPr>
            <p:ph sz="quarter" idx="14"/>
          </p:nvPr>
        </p:nvSpPr>
        <p:spPr/>
        <p:txBody>
          <a:bodyPr>
            <a:noAutofit/>
          </a:bodyPr>
          <a:lstStyle/>
          <a:p>
            <a:pPr marL="342900" indent="-342900">
              <a:buFont typeface="Wingdings" panose="05000000000000000000" pitchFamily="2" charset="2"/>
              <a:buChar char="q"/>
            </a:pPr>
            <a:r>
              <a:rPr lang="en-US" sz="1200" dirty="0"/>
              <a:t>High Performance System (HPS)</a:t>
            </a:r>
          </a:p>
          <a:p>
            <a:pPr marL="800100" lvl="1" indent="-342900">
              <a:buFont typeface="Wingdings" panose="05000000000000000000" pitchFamily="2" charset="2"/>
              <a:buChar char="§"/>
            </a:pPr>
            <a:r>
              <a:rPr lang="en-US" sz="1200" dirty="0"/>
              <a:t>Real-Time Requirement: bunch by bunch response (sub-microseconds response), Timing System, Machine Protection, </a:t>
            </a:r>
            <a:r>
              <a:rPr lang="en-US" sz="1200" dirty="0" err="1"/>
              <a:t>etc</a:t>
            </a:r>
            <a:endParaRPr lang="en-US" sz="1200" dirty="0"/>
          </a:p>
          <a:p>
            <a:pPr marL="800100" lvl="1" indent="-342900">
              <a:buFont typeface="Wingdings" panose="05000000000000000000" pitchFamily="2" charset="2"/>
              <a:buChar char="§"/>
            </a:pPr>
            <a:r>
              <a:rPr lang="en-US" sz="1200" dirty="0"/>
              <a:t>High bandwidth for data collecting from every bunch and aligning data across multiple systems including BPMs, LLRF, PCAV, XTCAV, </a:t>
            </a:r>
            <a:r>
              <a:rPr lang="en-US" sz="1200" dirty="0" err="1"/>
              <a:t>etc</a:t>
            </a:r>
            <a:endParaRPr lang="en-US" sz="1200" dirty="0"/>
          </a:p>
          <a:p>
            <a:pPr marL="800100" lvl="1" indent="-342900">
              <a:buFont typeface="Wingdings" panose="05000000000000000000" pitchFamily="2" charset="2"/>
              <a:buChar char="§"/>
            </a:pPr>
            <a:r>
              <a:rPr lang="en-US" sz="1200" dirty="0"/>
              <a:t>Both may be required simultaneously</a:t>
            </a:r>
          </a:p>
          <a:p>
            <a:pPr marL="342900" indent="-342900">
              <a:buFont typeface="Wingdings" panose="05000000000000000000" pitchFamily="2" charset="2"/>
              <a:buChar char="q"/>
            </a:pPr>
            <a:r>
              <a:rPr lang="en-US" sz="1200" dirty="0"/>
              <a:t>Platform Changes from VME/RTEMS to ATCA/</a:t>
            </a:r>
            <a:r>
              <a:rPr lang="en-US" sz="1200" dirty="0" err="1"/>
              <a:t>LinuxRT</a:t>
            </a:r>
            <a:endParaRPr lang="en-US" sz="1200" dirty="0"/>
          </a:p>
          <a:p>
            <a:pPr marL="800100" lvl="1" indent="-342900">
              <a:buFont typeface="Wingdings" panose="05000000000000000000" pitchFamily="2" charset="2"/>
              <a:buChar char="§"/>
            </a:pPr>
            <a:r>
              <a:rPr lang="en-US" sz="1200" dirty="0"/>
              <a:t>Advanced Telecommunications Computing Architecture (ATCA)</a:t>
            </a:r>
          </a:p>
          <a:p>
            <a:pPr marL="800100" lvl="1" indent="-342900">
              <a:buFont typeface="Wingdings" panose="05000000000000000000" pitchFamily="2" charset="2"/>
              <a:buChar char="§"/>
            </a:pPr>
            <a:r>
              <a:rPr lang="en-US" sz="1200" dirty="0"/>
              <a:t>Hardware functions are implemented on AMC cards and RTM board</a:t>
            </a:r>
          </a:p>
          <a:p>
            <a:pPr marL="1033463" lvl="2" indent="-342900">
              <a:buFont typeface="Courier New" panose="02070309020205020404" pitchFamily="49" charset="0"/>
              <a:buChar char="o"/>
            </a:pPr>
            <a:r>
              <a:rPr lang="en-US" sz="1200" dirty="0"/>
              <a:t>Example of AMC cards: fast digitizer, RF up-converter and down-converter, </a:t>
            </a:r>
            <a:r>
              <a:rPr lang="en-US" sz="1200" dirty="0" err="1"/>
              <a:t>etc</a:t>
            </a:r>
            <a:endParaRPr lang="en-US" sz="1200" dirty="0"/>
          </a:p>
          <a:p>
            <a:pPr marL="1033463" lvl="2" indent="-342900">
              <a:buFont typeface="Courier New" panose="02070309020205020404" pitchFamily="49" charset="0"/>
              <a:buChar char="o"/>
            </a:pPr>
            <a:r>
              <a:rPr lang="en-US" sz="1200" dirty="0"/>
              <a:t>Example of RTM cards: Debug RTM for timing interface and Ethernet,  RF interlock RTM, </a:t>
            </a:r>
            <a:r>
              <a:rPr lang="en-US" sz="1200" dirty="0" err="1"/>
              <a:t>etc</a:t>
            </a:r>
            <a:endParaRPr lang="en-US" sz="1200" dirty="0"/>
          </a:p>
          <a:p>
            <a:pPr marL="800100" lvl="1" indent="-342900">
              <a:buFont typeface="Wingdings" panose="05000000000000000000" pitchFamily="2" charset="2"/>
              <a:buChar char="§"/>
            </a:pPr>
            <a:r>
              <a:rPr lang="en-US" sz="1200" dirty="0"/>
              <a:t>Real-time requirements and Data Processing are implemented in FPGA firmware on the Carrier Board</a:t>
            </a:r>
          </a:p>
          <a:p>
            <a:pPr marL="1033463" lvl="2" indent="-342900">
              <a:buFont typeface="Courier New" panose="02070309020205020404" pitchFamily="49" charset="0"/>
              <a:buChar char="o"/>
            </a:pPr>
            <a:r>
              <a:rPr lang="en-US" sz="1200" dirty="0"/>
              <a:t>Examples including digital demodulation for RF system, digital phase lock loop for various applications, bunch by bunch feedback for RF system</a:t>
            </a:r>
          </a:p>
          <a:p>
            <a:pPr marL="800100" lvl="1" indent="-342900">
              <a:buFont typeface="Wingdings" panose="05000000000000000000" pitchFamily="2" charset="2"/>
              <a:buChar char="§"/>
            </a:pPr>
            <a:r>
              <a:rPr lang="en-US" sz="1200" dirty="0"/>
              <a:t>Software runs on </a:t>
            </a:r>
            <a:r>
              <a:rPr lang="en-US" sz="1200" dirty="0" err="1"/>
              <a:t>LinuxRT</a:t>
            </a:r>
            <a:r>
              <a:rPr lang="en-US" sz="1200" dirty="0"/>
              <a:t> CPU, meeting to minimum real-time requirements and provides EPICS PV interface</a:t>
            </a:r>
          </a:p>
          <a:p>
            <a:pPr marL="342900" indent="-342900">
              <a:buFont typeface="Wingdings" panose="05000000000000000000" pitchFamily="2" charset="2"/>
              <a:buChar char="q"/>
            </a:pPr>
            <a:r>
              <a:rPr lang="en-US" sz="1200" dirty="0"/>
              <a:t>Non-HPS</a:t>
            </a:r>
          </a:p>
          <a:p>
            <a:pPr marL="800100" lvl="1" indent="-342900">
              <a:buFont typeface="Wingdings" panose="05000000000000000000" pitchFamily="2" charset="2"/>
              <a:buChar char="§"/>
            </a:pPr>
            <a:r>
              <a:rPr lang="en-US" sz="1200" dirty="0"/>
              <a:t>PCIe form factor, FPGA firmware-based system</a:t>
            </a:r>
          </a:p>
          <a:p>
            <a:pPr marL="800100" lvl="1" indent="-342900">
              <a:buFont typeface="Wingdings" panose="05000000000000000000" pitchFamily="2" charset="2"/>
              <a:buChar char="§"/>
            </a:pPr>
            <a:r>
              <a:rPr lang="en-US" sz="1200" dirty="0"/>
              <a:t>Examples including PCIe Timing Pattern Receiver (TPR), Frame Grabber with TPR, </a:t>
            </a:r>
            <a:r>
              <a:rPr lang="en-US" sz="1200" dirty="0" err="1"/>
              <a:t>etc</a:t>
            </a:r>
            <a:endParaRPr lang="en-US" sz="1200" dirty="0"/>
          </a:p>
          <a:p>
            <a:pPr marL="800100" lvl="1" indent="-342900">
              <a:buFont typeface="Wingdings" panose="05000000000000000000" pitchFamily="2" charset="2"/>
              <a:buChar char="§"/>
            </a:pPr>
            <a:r>
              <a:rPr lang="en-US" sz="1200" dirty="0"/>
              <a:t>Real-Time requirements are implemented in Firmware</a:t>
            </a:r>
          </a:p>
          <a:p>
            <a:pPr marL="800100" lvl="1" indent="-342900">
              <a:buFont typeface="Wingdings" panose="05000000000000000000" pitchFamily="2" charset="2"/>
              <a:buChar char="§"/>
            </a:pPr>
            <a:r>
              <a:rPr lang="en-US" sz="1200" dirty="0"/>
              <a:t>Software provides minimum real-time requirements and provides EPICS interface</a:t>
            </a:r>
          </a:p>
          <a:p>
            <a:pPr marL="800100" lvl="1" indent="-342900">
              <a:buFont typeface="Wingdings" panose="05000000000000000000" pitchFamily="2" charset="2"/>
              <a:buChar char="q"/>
            </a:pPr>
            <a:endParaRPr lang="en-US" sz="1200" dirty="0"/>
          </a:p>
          <a:p>
            <a:pPr marL="342900" indent="-342900">
              <a:buFont typeface="Wingdings" panose="05000000000000000000" pitchFamily="2" charset="2"/>
              <a:buChar char="q"/>
            </a:pPr>
            <a:endParaRPr lang="en-US" sz="1200" dirty="0"/>
          </a:p>
        </p:txBody>
      </p:sp>
    </p:spTree>
    <p:extLst>
      <p:ext uri="{BB962C8B-B14F-4D97-AF65-F5344CB8AC3E}">
        <p14:creationId xmlns:p14="http://schemas.microsoft.com/office/powerpoint/2010/main" val="96255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29" name="Shape 209">
            <a:extLst>
              <a:ext uri="{FF2B5EF4-FFF2-40B4-BE49-F238E27FC236}">
                <a16:creationId xmlns:a16="http://schemas.microsoft.com/office/drawing/2014/main" id="{2BC17144-A31A-9744-ACFD-8DE5A8480E62}"/>
              </a:ext>
            </a:extLst>
          </p:cNvPr>
          <p:cNvPicPr preferRelativeResize="0"/>
          <p:nvPr/>
        </p:nvPicPr>
        <p:blipFill rotWithShape="1">
          <a:blip r:embed="rId3">
            <a:alphaModFix/>
          </a:blip>
          <a:srcRect t="1107"/>
          <a:stretch/>
        </p:blipFill>
        <p:spPr>
          <a:xfrm>
            <a:off x="5638800" y="4785169"/>
            <a:ext cx="2882093" cy="1956100"/>
          </a:xfrm>
          <a:prstGeom prst="rect">
            <a:avLst/>
          </a:prstGeom>
          <a:noFill/>
          <a:ln>
            <a:noFill/>
          </a:ln>
        </p:spPr>
      </p:pic>
      <p:sp>
        <p:nvSpPr>
          <p:cNvPr id="603" name="Shape 603"/>
          <p:cNvSpPr txBox="1">
            <a:spLocks noGrp="1"/>
          </p:cNvSpPr>
          <p:nvPr>
            <p:ph type="sldNum" idx="12"/>
          </p:nvPr>
        </p:nvSpPr>
        <p:spPr>
          <a:xfrm>
            <a:off x="8566150" y="6318251"/>
            <a:ext cx="318899" cy="539700"/>
          </a:xfrm>
          <a:prstGeom prst="rect">
            <a:avLst/>
          </a:prstGeom>
          <a:noFill/>
          <a:ln>
            <a:noFill/>
          </a:ln>
        </p:spPr>
        <p:txBody>
          <a:bodyPr lIns="72000" tIns="57600" rIns="72000" bIns="45700" anchor="ctr" anchorCtr="0">
            <a:noAutofit/>
          </a:bodyPr>
          <a:lstStyle/>
          <a:p>
            <a:pPr marL="0" marR="0" lvl="0" indent="0" algn="l" rtl="0">
              <a:spcBef>
                <a:spcPts val="0"/>
              </a:spcBef>
              <a:buSzPct val="25000"/>
              <a:buNone/>
            </a:pPr>
            <a:fld id="{00000000-1234-1234-1234-123412341234}" type="slidenum">
              <a:rPr lang="en-US" sz="1100" b="0" i="0" u="none" strike="noStrike" cap="none">
                <a:solidFill>
                  <a:schemeClr val="dk1"/>
                </a:solidFill>
                <a:latin typeface="Arial"/>
                <a:ea typeface="Arial"/>
                <a:cs typeface="Arial"/>
                <a:sym typeface="Arial"/>
              </a:rPr>
              <a:t>5</a:t>
            </a:fld>
            <a:endParaRPr lang="en-US" sz="1100" b="0" i="0" u="none" strike="noStrike" cap="none">
              <a:solidFill>
                <a:schemeClr val="dk1"/>
              </a:solidFill>
              <a:latin typeface="Arial"/>
              <a:ea typeface="Arial"/>
              <a:cs typeface="Arial"/>
              <a:sym typeface="Arial"/>
            </a:endParaRPr>
          </a:p>
        </p:txBody>
      </p:sp>
      <p:sp>
        <p:nvSpPr>
          <p:cNvPr id="604" name="Shape 604"/>
          <p:cNvSpPr txBox="1">
            <a:spLocks noGrp="1"/>
          </p:cNvSpPr>
          <p:nvPr>
            <p:ph type="title"/>
          </p:nvPr>
        </p:nvSpPr>
        <p:spPr>
          <a:xfrm>
            <a:off x="451822" y="129091"/>
            <a:ext cx="8103600" cy="752999"/>
          </a:xfrm>
          <a:prstGeom prst="rect">
            <a:avLst/>
          </a:prstGeom>
          <a:noFill/>
          <a:ln>
            <a:noFill/>
          </a:ln>
        </p:spPr>
        <p:txBody>
          <a:bodyPr lIns="0" tIns="0" rIns="0" bIns="0" anchor="b" anchorCtr="0">
            <a:noAutofit/>
          </a:bodyPr>
          <a:lstStyle/>
          <a:p>
            <a:pPr marL="0" marR="0" lvl="0" indent="0" algn="l" rtl="0">
              <a:spcBef>
                <a:spcPts val="0"/>
              </a:spcBef>
              <a:buClr>
                <a:schemeClr val="lt2"/>
              </a:buClr>
              <a:buSzPct val="25000"/>
              <a:buFont typeface="Arial"/>
              <a:buNone/>
            </a:pPr>
            <a:r>
              <a:rPr lang="en-US" sz="2400" b="1" dirty="0">
                <a:solidFill>
                  <a:schemeClr val="lt2"/>
                </a:solidFill>
              </a:rPr>
              <a:t>ATCA Crate: Descriptio</a:t>
            </a:r>
            <a:r>
              <a:rPr lang="en-US" dirty="0">
                <a:solidFill>
                  <a:schemeClr val="lt2"/>
                </a:solidFill>
              </a:rPr>
              <a:t>n</a:t>
            </a:r>
            <a:endParaRPr lang="en-US" sz="2400" b="1" dirty="0">
              <a:solidFill>
                <a:schemeClr val="lt2"/>
              </a:solidFill>
            </a:endParaRPr>
          </a:p>
        </p:txBody>
      </p:sp>
      <p:pic>
        <p:nvPicPr>
          <p:cNvPr id="605" name="Shape 605"/>
          <p:cNvPicPr preferRelativeResize="0"/>
          <p:nvPr/>
        </p:nvPicPr>
        <p:blipFill>
          <a:blip r:embed="rId4">
            <a:alphaModFix/>
          </a:blip>
          <a:stretch>
            <a:fillRect/>
          </a:stretch>
        </p:blipFill>
        <p:spPr>
          <a:xfrm>
            <a:off x="998775" y="1594487"/>
            <a:ext cx="5533174" cy="3357625"/>
          </a:xfrm>
          <a:prstGeom prst="rect">
            <a:avLst/>
          </a:prstGeom>
          <a:noFill/>
          <a:ln>
            <a:noFill/>
          </a:ln>
        </p:spPr>
      </p:pic>
      <p:sp>
        <p:nvSpPr>
          <p:cNvPr id="606" name="Shape 606"/>
          <p:cNvSpPr txBox="1"/>
          <p:nvPr/>
        </p:nvSpPr>
        <p:spPr>
          <a:xfrm>
            <a:off x="7206701" y="2930309"/>
            <a:ext cx="1387050" cy="343050"/>
          </a:xfrm>
          <a:prstGeom prst="rect">
            <a:avLst/>
          </a:prstGeom>
          <a:noFill/>
          <a:ln>
            <a:noFill/>
          </a:ln>
        </p:spPr>
        <p:txBody>
          <a:bodyPr lIns="91425" tIns="91425" rIns="91425" bIns="91425" anchor="t" anchorCtr="0">
            <a:noAutofit/>
          </a:bodyPr>
          <a:lstStyle/>
          <a:p>
            <a:pPr lvl="0">
              <a:spcBef>
                <a:spcPts val="0"/>
              </a:spcBef>
              <a:buNone/>
            </a:pPr>
            <a:r>
              <a:rPr lang="en-US" sz="1200" dirty="0"/>
              <a:t>Air Intake Filter</a:t>
            </a:r>
          </a:p>
        </p:txBody>
      </p:sp>
      <p:sp>
        <p:nvSpPr>
          <p:cNvPr id="607" name="Shape 607"/>
          <p:cNvSpPr txBox="1"/>
          <p:nvPr/>
        </p:nvSpPr>
        <p:spPr>
          <a:xfrm>
            <a:off x="6956024" y="1742090"/>
            <a:ext cx="1157344" cy="419849"/>
          </a:xfrm>
          <a:prstGeom prst="rect">
            <a:avLst/>
          </a:prstGeom>
          <a:noFill/>
          <a:ln>
            <a:noFill/>
          </a:ln>
        </p:spPr>
        <p:txBody>
          <a:bodyPr lIns="91425" tIns="91425" rIns="91425" bIns="91425" anchor="t" anchorCtr="0">
            <a:noAutofit/>
          </a:bodyPr>
          <a:lstStyle/>
          <a:p>
            <a:pPr lvl="0" rtl="0">
              <a:spcBef>
                <a:spcPts val="0"/>
              </a:spcBef>
              <a:buNone/>
            </a:pPr>
            <a:r>
              <a:rPr lang="en-US" sz="1200" dirty="0"/>
              <a:t>Intake Fans</a:t>
            </a:r>
          </a:p>
        </p:txBody>
      </p:sp>
      <p:cxnSp>
        <p:nvCxnSpPr>
          <p:cNvPr id="608" name="Shape 608"/>
          <p:cNvCxnSpPr/>
          <p:nvPr/>
        </p:nvCxnSpPr>
        <p:spPr>
          <a:xfrm flipH="1">
            <a:off x="5541225" y="1908084"/>
            <a:ext cx="1414799" cy="268799"/>
          </a:xfrm>
          <a:prstGeom prst="straightConnector1">
            <a:avLst/>
          </a:prstGeom>
          <a:noFill/>
          <a:ln w="38100" cap="flat" cmpd="sng">
            <a:solidFill>
              <a:srgbClr val="980000"/>
            </a:solidFill>
            <a:prstDash val="solid"/>
            <a:round/>
            <a:headEnd type="none" w="lg" len="lg"/>
            <a:tailEnd type="stealth" w="lg" len="lg"/>
          </a:ln>
        </p:spPr>
      </p:cxnSp>
      <p:cxnSp>
        <p:nvCxnSpPr>
          <p:cNvPr id="609" name="Shape 609"/>
          <p:cNvCxnSpPr>
            <a:cxnSpLocks/>
            <a:endCxn id="605" idx="3"/>
          </p:cNvCxnSpPr>
          <p:nvPr/>
        </p:nvCxnSpPr>
        <p:spPr>
          <a:xfrm flipH="1">
            <a:off x="6532000" y="3126959"/>
            <a:ext cx="674700" cy="146400"/>
          </a:xfrm>
          <a:prstGeom prst="straightConnector1">
            <a:avLst/>
          </a:prstGeom>
          <a:noFill/>
          <a:ln w="38100" cap="flat" cmpd="sng">
            <a:solidFill>
              <a:srgbClr val="980000"/>
            </a:solidFill>
            <a:prstDash val="solid"/>
            <a:round/>
            <a:headEnd type="none" w="lg" len="lg"/>
            <a:tailEnd type="stealth" w="lg" len="lg"/>
          </a:ln>
        </p:spPr>
      </p:cxnSp>
      <p:sp>
        <p:nvSpPr>
          <p:cNvPr id="610" name="Shape 610"/>
          <p:cNvSpPr txBox="1"/>
          <p:nvPr/>
        </p:nvSpPr>
        <p:spPr>
          <a:xfrm>
            <a:off x="6726575" y="4343284"/>
            <a:ext cx="1503025" cy="561222"/>
          </a:xfrm>
          <a:prstGeom prst="rect">
            <a:avLst/>
          </a:prstGeom>
          <a:noFill/>
          <a:ln>
            <a:noFill/>
          </a:ln>
        </p:spPr>
        <p:txBody>
          <a:bodyPr lIns="91425" tIns="91425" rIns="91425" bIns="91425" anchor="t" anchorCtr="0">
            <a:noAutofit/>
          </a:bodyPr>
          <a:lstStyle/>
          <a:p>
            <a:pPr lvl="0" rtl="0">
              <a:spcBef>
                <a:spcPts val="0"/>
              </a:spcBef>
              <a:buNone/>
            </a:pPr>
            <a:r>
              <a:rPr lang="en-US" sz="1200" dirty="0"/>
              <a:t>Power supply</a:t>
            </a:r>
          </a:p>
          <a:p>
            <a:pPr lvl="0" rtl="0">
              <a:spcBef>
                <a:spcPts val="0"/>
              </a:spcBef>
              <a:buNone/>
            </a:pPr>
            <a:r>
              <a:rPr lang="en-US" sz="1200" dirty="0"/>
              <a:t>     DC or AC input</a:t>
            </a:r>
          </a:p>
        </p:txBody>
      </p:sp>
      <p:cxnSp>
        <p:nvCxnSpPr>
          <p:cNvPr id="611" name="Shape 611"/>
          <p:cNvCxnSpPr>
            <a:cxnSpLocks/>
            <a:stCxn id="610" idx="1"/>
          </p:cNvCxnSpPr>
          <p:nvPr/>
        </p:nvCxnSpPr>
        <p:spPr>
          <a:xfrm flipH="1" flipV="1">
            <a:off x="5469949" y="4343285"/>
            <a:ext cx="1256626" cy="280610"/>
          </a:xfrm>
          <a:prstGeom prst="straightConnector1">
            <a:avLst/>
          </a:prstGeom>
          <a:noFill/>
          <a:ln w="38100" cap="flat" cmpd="sng">
            <a:solidFill>
              <a:srgbClr val="980000"/>
            </a:solidFill>
            <a:prstDash val="solid"/>
            <a:round/>
            <a:headEnd type="none" w="lg" len="lg"/>
            <a:tailEnd type="stealth" w="lg" len="lg"/>
          </a:ln>
        </p:spPr>
      </p:cxnSp>
      <p:sp>
        <p:nvSpPr>
          <p:cNvPr id="612" name="Shape 612"/>
          <p:cNvSpPr txBox="1"/>
          <p:nvPr/>
        </p:nvSpPr>
        <p:spPr>
          <a:xfrm>
            <a:off x="5610525" y="4974134"/>
            <a:ext cx="1256626" cy="395999"/>
          </a:xfrm>
          <a:prstGeom prst="rect">
            <a:avLst/>
          </a:prstGeom>
          <a:noFill/>
          <a:ln>
            <a:noFill/>
          </a:ln>
        </p:spPr>
        <p:txBody>
          <a:bodyPr lIns="91425" tIns="91425" rIns="91425" bIns="91425" anchor="t" anchorCtr="0">
            <a:noAutofit/>
          </a:bodyPr>
          <a:lstStyle/>
          <a:p>
            <a:pPr lvl="0" rtl="0">
              <a:spcBef>
                <a:spcPts val="0"/>
              </a:spcBef>
              <a:buNone/>
            </a:pPr>
            <a:r>
              <a:rPr lang="en-US" sz="1200"/>
              <a:t>Shelf Manager</a:t>
            </a:r>
          </a:p>
        </p:txBody>
      </p:sp>
      <p:cxnSp>
        <p:nvCxnSpPr>
          <p:cNvPr id="613" name="Shape 613"/>
          <p:cNvCxnSpPr/>
          <p:nvPr/>
        </p:nvCxnSpPr>
        <p:spPr>
          <a:xfrm rot="10800000">
            <a:off x="4503025" y="4504558"/>
            <a:ext cx="1002599" cy="608700"/>
          </a:xfrm>
          <a:prstGeom prst="straightConnector1">
            <a:avLst/>
          </a:prstGeom>
          <a:noFill/>
          <a:ln w="38100" cap="flat" cmpd="sng">
            <a:solidFill>
              <a:srgbClr val="980000"/>
            </a:solidFill>
            <a:prstDash val="solid"/>
            <a:round/>
            <a:headEnd type="none" w="lg" len="lg"/>
            <a:tailEnd type="stealth" w="lg" len="lg"/>
          </a:ln>
        </p:spPr>
      </p:cxnSp>
      <p:sp>
        <p:nvSpPr>
          <p:cNvPr id="614" name="Shape 614"/>
          <p:cNvSpPr txBox="1"/>
          <p:nvPr/>
        </p:nvSpPr>
        <p:spPr>
          <a:xfrm>
            <a:off x="268580" y="5758187"/>
            <a:ext cx="4683849" cy="608701"/>
          </a:xfrm>
          <a:prstGeom prst="rect">
            <a:avLst/>
          </a:prstGeom>
          <a:noFill/>
          <a:ln>
            <a:noFill/>
          </a:ln>
        </p:spPr>
        <p:txBody>
          <a:bodyPr lIns="91425" tIns="91425" rIns="91425" bIns="91425" anchor="t" anchorCtr="0">
            <a:noAutofit/>
          </a:bodyPr>
          <a:lstStyle/>
          <a:p>
            <a:pPr marL="514350" lvl="0" indent="-285750" rtl="0">
              <a:spcBef>
                <a:spcPts val="0"/>
              </a:spcBef>
              <a:buFont typeface="Wingdings" panose="05000000000000000000" pitchFamily="2" charset="2"/>
              <a:buChar char="q"/>
            </a:pPr>
            <a:r>
              <a:rPr lang="en-US" sz="1200" dirty="0">
                <a:ea typeface="+mn-ea"/>
                <a:cs typeface="Arial" pitchFamily="34" charset="0"/>
              </a:rPr>
              <a:t>Almost all components can be replaced in the field (FRU).</a:t>
            </a:r>
          </a:p>
          <a:p>
            <a:pPr marL="514350" lvl="0" indent="-285750" rtl="0">
              <a:spcBef>
                <a:spcPts val="0"/>
              </a:spcBef>
              <a:buFont typeface="Wingdings" panose="05000000000000000000" pitchFamily="2" charset="2"/>
              <a:buChar char="q"/>
            </a:pPr>
            <a:r>
              <a:rPr lang="en-US" sz="1200" dirty="0">
                <a:ea typeface="+mn-ea"/>
                <a:cs typeface="Arial" pitchFamily="34" charset="0"/>
              </a:rPr>
              <a:t>Build around redundancy.</a:t>
            </a:r>
          </a:p>
        </p:txBody>
      </p:sp>
      <p:sp>
        <p:nvSpPr>
          <p:cNvPr id="615" name="Shape 615"/>
          <p:cNvSpPr txBox="1"/>
          <p:nvPr/>
        </p:nvSpPr>
        <p:spPr>
          <a:xfrm>
            <a:off x="697951" y="4952159"/>
            <a:ext cx="1074962" cy="355038"/>
          </a:xfrm>
          <a:prstGeom prst="rect">
            <a:avLst/>
          </a:prstGeom>
          <a:noFill/>
          <a:ln>
            <a:noFill/>
          </a:ln>
        </p:spPr>
        <p:txBody>
          <a:bodyPr lIns="91425" tIns="91425" rIns="91425" bIns="91425" anchor="t" anchorCtr="0">
            <a:noAutofit/>
          </a:bodyPr>
          <a:lstStyle/>
          <a:p>
            <a:pPr lvl="0" rtl="0">
              <a:spcBef>
                <a:spcPts val="0"/>
              </a:spcBef>
              <a:buNone/>
            </a:pPr>
            <a:r>
              <a:rPr lang="en-US" sz="1200" dirty="0"/>
              <a:t>Exit Fans</a:t>
            </a:r>
          </a:p>
        </p:txBody>
      </p:sp>
      <p:cxnSp>
        <p:nvCxnSpPr>
          <p:cNvPr id="616" name="Shape 616"/>
          <p:cNvCxnSpPr/>
          <p:nvPr/>
        </p:nvCxnSpPr>
        <p:spPr>
          <a:xfrm rot="10800000" flipH="1">
            <a:off x="1266475" y="3407584"/>
            <a:ext cx="1257899" cy="1548299"/>
          </a:xfrm>
          <a:prstGeom prst="straightConnector1">
            <a:avLst/>
          </a:prstGeom>
          <a:noFill/>
          <a:ln w="38100" cap="flat" cmpd="sng">
            <a:solidFill>
              <a:srgbClr val="980000"/>
            </a:solidFill>
            <a:prstDash val="solid"/>
            <a:round/>
            <a:headEnd type="none" w="lg" len="lg"/>
            <a:tailEnd type="stealth" w="lg" len="lg"/>
          </a:ln>
        </p:spPr>
      </p:cxnSp>
      <p:sp>
        <p:nvSpPr>
          <p:cNvPr id="16" name="Shape 615">
            <a:extLst>
              <a:ext uri="{FF2B5EF4-FFF2-40B4-BE49-F238E27FC236}">
                <a16:creationId xmlns:a16="http://schemas.microsoft.com/office/drawing/2014/main" id="{4044F315-3208-C244-A40E-8096C4B667A4}"/>
              </a:ext>
            </a:extLst>
          </p:cNvPr>
          <p:cNvSpPr txBox="1"/>
          <p:nvPr/>
        </p:nvSpPr>
        <p:spPr>
          <a:xfrm>
            <a:off x="2542135" y="5000270"/>
            <a:ext cx="1191666" cy="339896"/>
          </a:xfrm>
          <a:prstGeom prst="rect">
            <a:avLst/>
          </a:prstGeom>
          <a:noFill/>
          <a:ln>
            <a:noFill/>
          </a:ln>
        </p:spPr>
        <p:txBody>
          <a:bodyPr lIns="91425" tIns="91425" rIns="91425" bIns="91425" anchor="t" anchorCtr="0">
            <a:noAutofit/>
          </a:bodyPr>
          <a:lstStyle/>
          <a:p>
            <a:pPr lvl="0" rtl="0">
              <a:spcBef>
                <a:spcPts val="0"/>
              </a:spcBef>
              <a:buNone/>
            </a:pPr>
            <a:r>
              <a:rPr lang="en-US" sz="1200" dirty="0"/>
              <a:t>Backplane</a:t>
            </a:r>
          </a:p>
        </p:txBody>
      </p:sp>
      <p:cxnSp>
        <p:nvCxnSpPr>
          <p:cNvPr id="17" name="Shape 616">
            <a:extLst>
              <a:ext uri="{FF2B5EF4-FFF2-40B4-BE49-F238E27FC236}">
                <a16:creationId xmlns:a16="http://schemas.microsoft.com/office/drawing/2014/main" id="{FBDC0C37-AD1C-734C-83FC-C8B94294D28B}"/>
              </a:ext>
            </a:extLst>
          </p:cNvPr>
          <p:cNvCxnSpPr>
            <a:cxnSpLocks/>
          </p:cNvCxnSpPr>
          <p:nvPr/>
        </p:nvCxnSpPr>
        <p:spPr>
          <a:xfrm flipV="1">
            <a:off x="3110659" y="3126959"/>
            <a:ext cx="257552" cy="1877036"/>
          </a:xfrm>
          <a:prstGeom prst="straightConnector1">
            <a:avLst/>
          </a:prstGeom>
          <a:noFill/>
          <a:ln w="38100" cap="flat" cmpd="sng">
            <a:solidFill>
              <a:srgbClr val="980000"/>
            </a:solidFill>
            <a:prstDash val="solid"/>
            <a:round/>
            <a:headEnd type="none" w="lg" len="lg"/>
            <a:tailEnd type="stealth" w="lg" len="lg"/>
          </a:ln>
        </p:spPr>
      </p:cxnSp>
      <p:sp>
        <p:nvSpPr>
          <p:cNvPr id="19" name="Shape 615">
            <a:extLst>
              <a:ext uri="{FF2B5EF4-FFF2-40B4-BE49-F238E27FC236}">
                <a16:creationId xmlns:a16="http://schemas.microsoft.com/office/drawing/2014/main" id="{1658982B-85B4-E942-9C0D-B1AC25542FAE}"/>
              </a:ext>
            </a:extLst>
          </p:cNvPr>
          <p:cNvSpPr txBox="1"/>
          <p:nvPr/>
        </p:nvSpPr>
        <p:spPr>
          <a:xfrm>
            <a:off x="381000" y="1066800"/>
            <a:ext cx="2552133" cy="355038"/>
          </a:xfrm>
          <a:prstGeom prst="rect">
            <a:avLst/>
          </a:prstGeom>
          <a:noFill/>
          <a:ln>
            <a:noFill/>
          </a:ln>
        </p:spPr>
        <p:txBody>
          <a:bodyPr lIns="91425" tIns="91425" rIns="91425" bIns="91425" anchor="t" anchorCtr="0">
            <a:noAutofit/>
          </a:bodyPr>
          <a:lstStyle/>
          <a:p>
            <a:pPr lvl="0" rtl="0">
              <a:spcBef>
                <a:spcPts val="0"/>
              </a:spcBef>
              <a:buNone/>
            </a:pPr>
            <a:r>
              <a:rPr lang="en-US" sz="1200" dirty="0"/>
              <a:t>Slots for application cards (blades)</a:t>
            </a:r>
          </a:p>
        </p:txBody>
      </p:sp>
      <p:cxnSp>
        <p:nvCxnSpPr>
          <p:cNvPr id="20" name="Shape 616">
            <a:extLst>
              <a:ext uri="{FF2B5EF4-FFF2-40B4-BE49-F238E27FC236}">
                <a16:creationId xmlns:a16="http://schemas.microsoft.com/office/drawing/2014/main" id="{99C94143-800F-E24E-8E2F-5291B7812A47}"/>
              </a:ext>
            </a:extLst>
          </p:cNvPr>
          <p:cNvCxnSpPr>
            <a:cxnSpLocks/>
            <a:stCxn id="19" idx="2"/>
          </p:cNvCxnSpPr>
          <p:nvPr/>
        </p:nvCxnSpPr>
        <p:spPr>
          <a:xfrm>
            <a:off x="1657067" y="1421838"/>
            <a:ext cx="1744143" cy="1162649"/>
          </a:xfrm>
          <a:prstGeom prst="straightConnector1">
            <a:avLst/>
          </a:prstGeom>
          <a:noFill/>
          <a:ln w="38100" cap="flat" cmpd="sng">
            <a:solidFill>
              <a:srgbClr val="980000"/>
            </a:solidFill>
            <a:prstDash val="solid"/>
            <a:round/>
            <a:headEnd type="none" w="lg" len="lg"/>
            <a:tailEnd type="stealth" w="lg" len="lg"/>
          </a:ln>
        </p:spPr>
      </p:cxnSp>
      <p:cxnSp>
        <p:nvCxnSpPr>
          <p:cNvPr id="6" name="Straight Connector 5">
            <a:extLst>
              <a:ext uri="{FF2B5EF4-FFF2-40B4-BE49-F238E27FC236}">
                <a16:creationId xmlns:a16="http://schemas.microsoft.com/office/drawing/2014/main" id="{B74DB115-CD4F-004B-A340-E619E2EEB9FA}"/>
              </a:ext>
            </a:extLst>
          </p:cNvPr>
          <p:cNvCxnSpPr>
            <a:cxnSpLocks/>
          </p:cNvCxnSpPr>
          <p:nvPr/>
        </p:nvCxnSpPr>
        <p:spPr>
          <a:xfrm>
            <a:off x="2806278" y="2666436"/>
            <a:ext cx="55675" cy="1399041"/>
          </a:xfrm>
          <a:prstGeom prst="line">
            <a:avLst/>
          </a:prstGeom>
          <a:noFill/>
          <a:ln w="38100" cap="flat" cmpd="sng">
            <a:solidFill>
              <a:srgbClr val="980000"/>
            </a:solidFill>
            <a:prstDash val="dash"/>
            <a:round/>
            <a:headEnd type="none" w="med" len="med"/>
            <a:tailEnd type="none" w="med" len="med"/>
          </a:ln>
        </p:spPr>
      </p:cxnSp>
      <p:cxnSp>
        <p:nvCxnSpPr>
          <p:cNvPr id="26" name="Straight Connector 25">
            <a:extLst>
              <a:ext uri="{FF2B5EF4-FFF2-40B4-BE49-F238E27FC236}">
                <a16:creationId xmlns:a16="http://schemas.microsoft.com/office/drawing/2014/main" id="{F0F56B6E-985A-354E-9AF1-9545331222C3}"/>
              </a:ext>
            </a:extLst>
          </p:cNvPr>
          <p:cNvCxnSpPr>
            <a:cxnSpLocks/>
          </p:cNvCxnSpPr>
          <p:nvPr/>
        </p:nvCxnSpPr>
        <p:spPr>
          <a:xfrm flipH="1">
            <a:off x="4923754" y="2251815"/>
            <a:ext cx="28675" cy="1328920"/>
          </a:xfrm>
          <a:prstGeom prst="line">
            <a:avLst/>
          </a:prstGeom>
          <a:noFill/>
          <a:ln w="38100" cap="flat" cmpd="sng">
            <a:solidFill>
              <a:srgbClr val="980000"/>
            </a:solidFill>
            <a:prstDash val="dash"/>
            <a:round/>
            <a:headEnd type="none" w="med" len="med"/>
            <a:tailEnd type="none" w="med" len="med"/>
          </a:ln>
        </p:spPr>
      </p:cxnSp>
      <p:cxnSp>
        <p:nvCxnSpPr>
          <p:cNvPr id="28" name="Straight Connector 27">
            <a:extLst>
              <a:ext uri="{FF2B5EF4-FFF2-40B4-BE49-F238E27FC236}">
                <a16:creationId xmlns:a16="http://schemas.microsoft.com/office/drawing/2014/main" id="{0791B884-9D1B-9044-8DF5-AF57E7BADE64}"/>
              </a:ext>
            </a:extLst>
          </p:cNvPr>
          <p:cNvCxnSpPr>
            <a:cxnSpLocks/>
          </p:cNvCxnSpPr>
          <p:nvPr/>
        </p:nvCxnSpPr>
        <p:spPr>
          <a:xfrm flipH="1">
            <a:off x="2792074" y="2251815"/>
            <a:ext cx="2138915" cy="414621"/>
          </a:xfrm>
          <a:prstGeom prst="line">
            <a:avLst/>
          </a:prstGeom>
          <a:noFill/>
          <a:ln w="38100" cap="flat" cmpd="sng">
            <a:solidFill>
              <a:srgbClr val="980000"/>
            </a:solidFill>
            <a:prstDash val="dash"/>
            <a:round/>
            <a:headEnd type="none" w="med" len="med"/>
            <a:tailEnd type="none" w="med" len="med"/>
          </a:ln>
        </p:spPr>
      </p:cxnSp>
      <p:cxnSp>
        <p:nvCxnSpPr>
          <p:cNvPr id="31" name="Straight Connector 30">
            <a:extLst>
              <a:ext uri="{FF2B5EF4-FFF2-40B4-BE49-F238E27FC236}">
                <a16:creationId xmlns:a16="http://schemas.microsoft.com/office/drawing/2014/main" id="{F6BF5C79-ABC1-AA45-96E0-F5D04A24908C}"/>
              </a:ext>
            </a:extLst>
          </p:cNvPr>
          <p:cNvCxnSpPr>
            <a:cxnSpLocks/>
          </p:cNvCxnSpPr>
          <p:nvPr/>
        </p:nvCxnSpPr>
        <p:spPr>
          <a:xfrm flipH="1">
            <a:off x="2876157" y="3580735"/>
            <a:ext cx="2062068" cy="453774"/>
          </a:xfrm>
          <a:prstGeom prst="line">
            <a:avLst/>
          </a:prstGeom>
          <a:noFill/>
          <a:ln w="38100" cap="flat" cmpd="sng">
            <a:solidFill>
              <a:srgbClr val="980000"/>
            </a:solidFill>
            <a:prstDash val="dash"/>
            <a:round/>
            <a:headEnd type="none" w="med" len="med"/>
            <a:tailEnd type="none" w="med" len="med"/>
          </a:ln>
        </p:spPr>
      </p:cxnSp>
    </p:spTree>
    <p:extLst>
      <p:ext uri="{BB962C8B-B14F-4D97-AF65-F5344CB8AC3E}">
        <p14:creationId xmlns:p14="http://schemas.microsoft.com/office/powerpoint/2010/main" val="114690488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646D17-E6D3-3242-B165-0E710B325C2F}"/>
              </a:ext>
            </a:extLst>
          </p:cNvPr>
          <p:cNvSpPr>
            <a:spLocks noGrp="1"/>
          </p:cNvSpPr>
          <p:nvPr>
            <p:ph type="sldNum" idx="12"/>
          </p:nvPr>
        </p:nvSpPr>
        <p:spPr/>
        <p:txBody>
          <a:bodyPr/>
          <a:lstStyle/>
          <a:p>
            <a:pPr marL="0" marR="0" lvl="0" indent="0" algn="l" rtl="0">
              <a:spcBef>
                <a:spcPts val="0"/>
              </a:spcBef>
              <a:buSzPct val="25000"/>
              <a:buNone/>
            </a:pPr>
            <a:fld id="{00000000-1234-1234-1234-123412341234}" type="slidenum">
              <a:rPr lang="en-US" sz="1100" b="0" i="0" u="none" strike="noStrike" cap="none" smtClean="0">
                <a:solidFill>
                  <a:schemeClr val="dk1"/>
                </a:solidFill>
                <a:latin typeface="Arial"/>
                <a:ea typeface="Arial"/>
                <a:cs typeface="Arial"/>
                <a:sym typeface="Arial"/>
              </a:rPr>
              <a:t>6</a:t>
            </a:fld>
            <a:endParaRPr lang="en-US" sz="1100" b="0" i="0" u="none" strike="noStrike" cap="none">
              <a:solidFill>
                <a:schemeClr val="dk1"/>
              </a:solidFill>
              <a:latin typeface="Arial"/>
              <a:ea typeface="Arial"/>
              <a:cs typeface="Arial"/>
              <a:sym typeface="Arial"/>
            </a:endParaRPr>
          </a:p>
        </p:txBody>
      </p:sp>
      <p:sp>
        <p:nvSpPr>
          <p:cNvPr id="3" name="Title 2">
            <a:extLst>
              <a:ext uri="{FF2B5EF4-FFF2-40B4-BE49-F238E27FC236}">
                <a16:creationId xmlns:a16="http://schemas.microsoft.com/office/drawing/2014/main" id="{FF698BE4-28D5-A34C-BDCE-3139244E8072}"/>
              </a:ext>
            </a:extLst>
          </p:cNvPr>
          <p:cNvSpPr>
            <a:spLocks noGrp="1"/>
          </p:cNvSpPr>
          <p:nvPr>
            <p:ph type="title"/>
          </p:nvPr>
        </p:nvSpPr>
        <p:spPr/>
        <p:txBody>
          <a:bodyPr/>
          <a:lstStyle/>
          <a:p>
            <a:r>
              <a:rPr lang="en-US" dirty="0"/>
              <a:t>ATCA Switch Card</a:t>
            </a:r>
          </a:p>
        </p:txBody>
      </p:sp>
      <p:sp>
        <p:nvSpPr>
          <p:cNvPr id="5" name="Text Placeholder 4">
            <a:extLst>
              <a:ext uri="{FF2B5EF4-FFF2-40B4-BE49-F238E27FC236}">
                <a16:creationId xmlns:a16="http://schemas.microsoft.com/office/drawing/2014/main" id="{DACC24D7-4E48-1C43-9D82-3BCD2273BEE0}"/>
              </a:ext>
            </a:extLst>
          </p:cNvPr>
          <p:cNvSpPr>
            <a:spLocks noGrp="1"/>
          </p:cNvSpPr>
          <p:nvPr>
            <p:ph type="body" idx="1"/>
          </p:nvPr>
        </p:nvSpPr>
        <p:spPr>
          <a:xfrm>
            <a:off x="457200" y="1243583"/>
            <a:ext cx="8109000" cy="5065500"/>
          </a:xfrm>
        </p:spPr>
        <p:txBody>
          <a:bodyPr>
            <a:normAutofit/>
          </a:bodyPr>
          <a:lstStyle/>
          <a:p>
            <a:r>
              <a:rPr lang="en-US" sz="2000" dirty="0"/>
              <a:t>Advantech ATCA-9112</a:t>
            </a:r>
          </a:p>
          <a:p>
            <a:pPr fontAlgn="base"/>
            <a:r>
              <a:rPr lang="en-US" sz="1200" dirty="0"/>
              <a:t>Switches</a:t>
            </a:r>
          </a:p>
          <a:p>
            <a:pPr lvl="1" fontAlgn="base"/>
            <a:r>
              <a:rPr lang="en-US" sz="1200" dirty="0"/>
              <a:t>BI: Broadcom BCM56321 (24x1G)</a:t>
            </a:r>
          </a:p>
          <a:p>
            <a:pPr lvl="1" fontAlgn="base"/>
            <a:r>
              <a:rPr lang="en-US" sz="1200" dirty="0"/>
              <a:t>FI: Broadcom BCM56846 (24x10G)</a:t>
            </a:r>
          </a:p>
          <a:p>
            <a:pPr fontAlgn="base"/>
            <a:r>
              <a:rPr lang="en-US" sz="1200" dirty="0"/>
              <a:t>Front panel</a:t>
            </a:r>
          </a:p>
          <a:p>
            <a:pPr lvl="1" fontAlgn="base"/>
            <a:r>
              <a:rPr lang="en-US" sz="1200" dirty="0"/>
              <a:t>8x SFP+ (FI)</a:t>
            </a:r>
          </a:p>
          <a:p>
            <a:pPr lvl="1" fontAlgn="base"/>
            <a:r>
              <a:rPr lang="en-US" sz="1200" dirty="0"/>
              <a:t>2x SFP+ (BI)</a:t>
            </a:r>
          </a:p>
          <a:p>
            <a:pPr lvl="1" fontAlgn="base"/>
            <a:r>
              <a:rPr lang="en-US" sz="1200" dirty="0" err="1"/>
              <a:t>Managment</a:t>
            </a:r>
            <a:r>
              <a:rPr lang="en-US" sz="1200" dirty="0"/>
              <a:t> (1x LAN, 1x </a:t>
            </a:r>
            <a:r>
              <a:rPr lang="en-US" sz="1200" dirty="0" err="1"/>
              <a:t>Conole</a:t>
            </a:r>
            <a:r>
              <a:rPr lang="en-US" sz="1200" dirty="0"/>
              <a:t>)</a:t>
            </a:r>
          </a:p>
        </p:txBody>
      </p:sp>
      <p:pic>
        <p:nvPicPr>
          <p:cNvPr id="1029" name="Picture 5" descr="https://lh4.googleusercontent.com/RLI3IueeuiyAg9HITz-DneDgxxpwsw6ivAAhqlbUNl0qDUFSnsFOGbopVZ1CxtAmeFLpk0wwElWR07Nh5z0GsmAA6e19-3rIsP16pTjmifRvTdbxO2irVjC7_SKaGi0CCWancAFDzDs">
            <a:extLst>
              <a:ext uri="{FF2B5EF4-FFF2-40B4-BE49-F238E27FC236}">
                <a16:creationId xmlns:a16="http://schemas.microsoft.com/office/drawing/2014/main" id="{157A659D-5AB5-5847-989B-084EF4B85B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8075" y="4243367"/>
            <a:ext cx="3593770" cy="239584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001.png">
            <a:extLst>
              <a:ext uri="{FF2B5EF4-FFF2-40B4-BE49-F238E27FC236}">
                <a16:creationId xmlns:a16="http://schemas.microsoft.com/office/drawing/2014/main" id="{A9BCBD14-8526-FA4F-BA51-9FCA122C51E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75112" y="2314555"/>
            <a:ext cx="3645724"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5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a:t>HPS: AMC daughter cards and RTM</a:t>
            </a:r>
          </a:p>
        </p:txBody>
      </p:sp>
      <p:pic>
        <p:nvPicPr>
          <p:cNvPr id="5" name="Picture 7" descr="C:\Users\ruckman\Desktop\IMG_47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511" y="1294996"/>
            <a:ext cx="4258167" cy="14866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86941" y="1772511"/>
            <a:ext cx="2643929" cy="276999"/>
          </a:xfrm>
          <a:prstGeom prst="rect">
            <a:avLst/>
          </a:prstGeom>
          <a:noFill/>
        </p:spPr>
        <p:txBody>
          <a:bodyPr wrap="none" rtlCol="0">
            <a:spAutoFit/>
          </a:bodyPr>
          <a:lstStyle/>
          <a:p>
            <a:r>
              <a:rPr lang="en-US" sz="1200" dirty="0"/>
              <a:t>MPS/Timing Rear Transition Module</a:t>
            </a:r>
          </a:p>
        </p:txBody>
      </p:sp>
      <p:sp>
        <p:nvSpPr>
          <p:cNvPr id="8" name="TextBox 7"/>
          <p:cNvSpPr txBox="1"/>
          <p:nvPr/>
        </p:nvSpPr>
        <p:spPr>
          <a:xfrm>
            <a:off x="2432501" y="3344593"/>
            <a:ext cx="2054440" cy="461665"/>
          </a:xfrm>
          <a:prstGeom prst="rect">
            <a:avLst/>
          </a:prstGeom>
          <a:noFill/>
        </p:spPr>
        <p:txBody>
          <a:bodyPr wrap="square" rtlCol="0">
            <a:spAutoFit/>
          </a:bodyPr>
          <a:lstStyle/>
          <a:p>
            <a:r>
              <a:rPr lang="en-US" sz="1200" dirty="0"/>
              <a:t>Multi-use ADC/DAC AMC (MPS, BLEN, BCM)</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32165" y="3485440"/>
            <a:ext cx="3484021" cy="2254721"/>
          </a:xfrm>
          <a:prstGeom prst="rect">
            <a:avLst/>
          </a:prstGeom>
        </p:spPr>
      </p:pic>
      <p:sp>
        <p:nvSpPr>
          <p:cNvPr id="10" name="TextBox 9"/>
          <p:cNvSpPr txBox="1"/>
          <p:nvPr/>
        </p:nvSpPr>
        <p:spPr>
          <a:xfrm>
            <a:off x="2586081" y="5072270"/>
            <a:ext cx="1709474" cy="461665"/>
          </a:xfrm>
          <a:prstGeom prst="rect">
            <a:avLst/>
          </a:prstGeom>
          <a:noFill/>
        </p:spPr>
        <p:txBody>
          <a:bodyPr wrap="square" rtlCol="0">
            <a:spAutoFit/>
          </a:bodyPr>
          <a:lstStyle/>
          <a:p>
            <a:r>
              <a:rPr lang="en-US" sz="1200" dirty="0"/>
              <a:t>Timing Digital AMC (Timing)</a:t>
            </a:r>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5420672" y="2435554"/>
            <a:ext cx="2402043" cy="1818078"/>
          </a:xfrm>
          <a:prstGeom prst="rect">
            <a:avLst/>
          </a:prstGeom>
        </p:spPr>
      </p:pic>
      <p:sp>
        <p:nvSpPr>
          <p:cNvPr id="12" name="TextBox 11"/>
          <p:cNvSpPr txBox="1"/>
          <p:nvPr/>
        </p:nvSpPr>
        <p:spPr>
          <a:xfrm>
            <a:off x="5768275" y="4310671"/>
            <a:ext cx="2054440" cy="338554"/>
          </a:xfrm>
          <a:prstGeom prst="rect">
            <a:avLst/>
          </a:prstGeom>
          <a:noFill/>
        </p:spPr>
        <p:txBody>
          <a:bodyPr wrap="square" rtlCol="0">
            <a:spAutoFit/>
          </a:bodyPr>
          <a:lstStyle/>
          <a:p>
            <a:r>
              <a:rPr lang="en-US" sz="1600" dirty="0"/>
              <a:t>BPM AMC</a:t>
            </a:r>
          </a:p>
        </p:txBody>
      </p:sp>
      <p:sp>
        <p:nvSpPr>
          <p:cNvPr id="7" name="TextBox 6">
            <a:extLst>
              <a:ext uri="{FF2B5EF4-FFF2-40B4-BE49-F238E27FC236}">
                <a16:creationId xmlns:a16="http://schemas.microsoft.com/office/drawing/2014/main" id="{51A41240-46DD-9140-A3F9-DD602E45B018}"/>
              </a:ext>
            </a:extLst>
          </p:cNvPr>
          <p:cNvSpPr txBox="1"/>
          <p:nvPr/>
        </p:nvSpPr>
        <p:spPr>
          <a:xfrm>
            <a:off x="4925512" y="4995325"/>
            <a:ext cx="3800104" cy="1015663"/>
          </a:xfrm>
          <a:prstGeom prst="rect">
            <a:avLst/>
          </a:prstGeom>
          <a:noFill/>
        </p:spPr>
        <p:txBody>
          <a:bodyPr wrap="square" rtlCol="0">
            <a:spAutoFit/>
          </a:bodyPr>
          <a:lstStyle/>
          <a:p>
            <a:pPr marL="114300" lvl="0">
              <a:spcBef>
                <a:spcPts val="0"/>
              </a:spcBef>
              <a:spcAft>
                <a:spcPts val="0"/>
              </a:spcAft>
              <a:buSzPct val="100000"/>
            </a:pPr>
            <a:r>
              <a:rPr lang="en-US" sz="1200" dirty="0"/>
              <a:t>Every card contains an EEPROM which contains information about the board</a:t>
            </a:r>
          </a:p>
          <a:p>
            <a:pPr marL="857250" lvl="1" indent="-285750">
              <a:spcBef>
                <a:spcPts val="0"/>
              </a:spcBef>
              <a:spcAft>
                <a:spcPts val="0"/>
              </a:spcAft>
              <a:buSzPct val="100000"/>
              <a:buFont typeface="Arial" panose="020B0604020202020204" pitchFamily="34" charset="0"/>
              <a:buChar char="•"/>
            </a:pPr>
            <a:r>
              <a:rPr lang="en-US" sz="1200" dirty="0"/>
              <a:t>Board type	</a:t>
            </a:r>
          </a:p>
          <a:p>
            <a:pPr marL="857250" lvl="1" indent="-285750">
              <a:spcBef>
                <a:spcPts val="0"/>
              </a:spcBef>
              <a:spcAft>
                <a:spcPts val="0"/>
              </a:spcAft>
              <a:buSzPct val="100000"/>
              <a:buFont typeface="Arial" panose="020B0604020202020204" pitchFamily="34" charset="0"/>
              <a:buChar char="•"/>
            </a:pPr>
            <a:r>
              <a:rPr lang="en-US" sz="1200" dirty="0"/>
              <a:t>Serial number</a:t>
            </a:r>
          </a:p>
          <a:p>
            <a:pPr marL="857250" lvl="1" indent="-285750">
              <a:spcBef>
                <a:spcPts val="0"/>
              </a:spcBef>
              <a:spcAft>
                <a:spcPts val="0"/>
              </a:spcAft>
              <a:buSzPct val="100000"/>
              <a:buFont typeface="Arial" panose="020B0604020202020204" pitchFamily="34" charset="0"/>
              <a:buChar char="•"/>
            </a:pPr>
            <a:r>
              <a:rPr lang="en-US" sz="1200" dirty="0"/>
              <a:t>Personality options</a:t>
            </a:r>
          </a:p>
        </p:txBody>
      </p:sp>
    </p:spTree>
    <p:extLst>
      <p:ext uri="{BB962C8B-B14F-4D97-AF65-F5344CB8AC3E}">
        <p14:creationId xmlns:p14="http://schemas.microsoft.com/office/powerpoint/2010/main" val="196198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p:nvPr/>
        </p:nvSpPr>
        <p:spPr>
          <a:xfrm>
            <a:off x="202450" y="2470950"/>
            <a:ext cx="7599299" cy="3981899"/>
          </a:xfrm>
          <a:prstGeom prst="rect">
            <a:avLst/>
          </a:prstGeom>
          <a:solidFill>
            <a:srgbClr val="F3F3F3"/>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rtl val="0"/>
            </a:endParaRPr>
          </a:p>
        </p:txBody>
      </p:sp>
      <p:sp>
        <p:nvSpPr>
          <p:cNvPr id="220" name="Shape 220"/>
          <p:cNvSpPr/>
          <p:nvPr/>
        </p:nvSpPr>
        <p:spPr>
          <a:xfrm>
            <a:off x="426650" y="3657100"/>
            <a:ext cx="7193349" cy="1667275"/>
          </a:xfrm>
          <a:prstGeom prst="rect">
            <a:avLst/>
          </a:prstGeom>
          <a:solidFill>
            <a:srgbClr val="007299">
              <a:alpha val="6274"/>
            </a:srgbClr>
          </a:solidFill>
          <a:ln w="25400" cap="flat" cmpd="sng">
            <a:solidFill>
              <a:srgbClr val="780015"/>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endParaRPr kumimoji="0" sz="1800" b="0" i="0" u="none" strike="noStrike" kern="1200" cap="none" spc="0" normalizeH="0" baseline="0" noProof="0">
              <a:ln>
                <a:noFill/>
              </a:ln>
              <a:solidFill>
                <a:prstClr val="white"/>
              </a:solidFill>
              <a:effectLst/>
              <a:uLnTx/>
              <a:uFillTx/>
              <a:latin typeface="Arial"/>
              <a:ea typeface="Arial"/>
              <a:cs typeface="Arial"/>
              <a:sym typeface="Arial"/>
              <a:rtl val="0"/>
            </a:endParaRPr>
          </a:p>
        </p:txBody>
      </p:sp>
      <p:sp>
        <p:nvSpPr>
          <p:cNvPr id="221" name="Shape 221"/>
          <p:cNvSpPr txBox="1">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0000000-1234-1234-1234-123412341234}" type="slidenum">
              <a:rPr kumimoji="0" lang="en-US" sz="1100" b="0" i="0" u="none" strike="noStrike" kern="1200" cap="none" spc="0" normalizeH="0" baseline="0" noProof="0" smtClean="0">
                <a:ln>
                  <a:noFill/>
                </a:ln>
                <a:solidFill>
                  <a:srgbClr val="000000"/>
                </a:solidFill>
                <a:effectLst/>
                <a:uLnTx/>
                <a:uFillTx/>
                <a:latin typeface="Arial" pitchFamily="34" charset="0"/>
                <a:ea typeface="ＭＳ Ｐゴシック" pitchFamily="-110" charset="-128"/>
                <a:cs typeface="Arial" pitchFamily="34" charset="0"/>
                <a:sym typeface="Arial"/>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Arial" pitchFamily="34" charset="0"/>
              <a:sym typeface="Arial"/>
            </a:endParaRPr>
          </a:p>
        </p:txBody>
      </p:sp>
      <p:sp>
        <p:nvSpPr>
          <p:cNvPr id="273" name="Shape 273"/>
          <p:cNvSpPr txBox="1">
            <a:spLocks noGrp="1"/>
          </p:cNvSpPr>
          <p:nvPr>
            <p:ph type="title"/>
          </p:nvPr>
        </p:nvSpPr>
        <p:spPr/>
        <p:txBody>
          <a:bodyPr/>
          <a:lstStyle/>
          <a:p>
            <a:pPr lvl="0"/>
            <a:r>
              <a:rPr lang="en-US" dirty="0">
                <a:solidFill>
                  <a:srgbClr val="A4001D"/>
                </a:solidFill>
              </a:rPr>
              <a:t>LCLS-II System example </a:t>
            </a:r>
            <a:endParaRPr lang="en-US" dirty="0">
              <a:sym typeface="Arial"/>
            </a:endParaRPr>
          </a:p>
        </p:txBody>
      </p:sp>
      <p:sp>
        <p:nvSpPr>
          <p:cNvPr id="222" name="Shape 222"/>
          <p:cNvSpPr/>
          <p:nvPr/>
        </p:nvSpPr>
        <p:spPr>
          <a:xfrm>
            <a:off x="2874475" y="2676875"/>
            <a:ext cx="1744499" cy="977100"/>
          </a:xfrm>
          <a:prstGeom prst="rect">
            <a:avLst/>
          </a:prstGeom>
          <a:solidFill>
            <a:srgbClr val="D9D9D9"/>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endParaRPr kumimoji="0" sz="1200" b="0" i="0" u="none" strike="noStrike" kern="1200" cap="none" spc="0" normalizeH="0" baseline="0" noProof="0" dirty="0">
              <a:ln>
                <a:noFill/>
              </a:ln>
              <a:solidFill>
                <a:srgbClr val="000000"/>
              </a:solidFill>
              <a:effectLst/>
              <a:uLnTx/>
              <a:uFillTx/>
              <a:latin typeface="Arial"/>
              <a:ea typeface="Arial"/>
              <a:cs typeface="Arial"/>
              <a:sym typeface="Arial"/>
              <a:rtl val="0"/>
            </a:endParaRP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tl val="0"/>
              </a:rPr>
              <a:t>Ethernet </a:t>
            </a: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tl val="0"/>
              </a:rPr>
              <a:t>Switch Card</a:t>
            </a: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tl val="0"/>
              </a:rPr>
              <a:t>Slot 1</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endParaRPr kumimoji="0" sz="1200" b="0" i="0" u="none" strike="noStrike" kern="1200" cap="none" spc="0" normalizeH="0" baseline="0" noProof="0" dirty="0">
              <a:ln>
                <a:noFill/>
              </a:ln>
              <a:solidFill>
                <a:srgbClr val="000000"/>
              </a:solidFill>
              <a:effectLst/>
              <a:uLnTx/>
              <a:uFillTx/>
              <a:latin typeface="Arial"/>
              <a:ea typeface="Arial"/>
              <a:cs typeface="Arial"/>
              <a:sym typeface="Arial"/>
              <a:rtl val="0"/>
            </a:endParaRPr>
          </a:p>
        </p:txBody>
      </p:sp>
      <p:cxnSp>
        <p:nvCxnSpPr>
          <p:cNvPr id="223" name="Shape 223"/>
          <p:cNvCxnSpPr/>
          <p:nvPr/>
        </p:nvCxnSpPr>
        <p:spPr>
          <a:xfrm>
            <a:off x="3135600" y="2263550"/>
            <a:ext cx="7200" cy="421200"/>
          </a:xfrm>
          <a:prstGeom prst="straightConnector1">
            <a:avLst/>
          </a:prstGeom>
          <a:noFill/>
          <a:ln w="19050" cap="flat" cmpd="sng">
            <a:solidFill>
              <a:srgbClr val="000000"/>
            </a:solidFill>
            <a:prstDash val="solid"/>
            <a:round/>
            <a:headEnd type="none" w="med" len="med"/>
            <a:tailEnd type="none" w="med" len="med"/>
          </a:ln>
        </p:spPr>
      </p:cxnSp>
      <p:sp>
        <p:nvSpPr>
          <p:cNvPr id="224" name="Shape 224"/>
          <p:cNvSpPr txBox="1"/>
          <p:nvPr/>
        </p:nvSpPr>
        <p:spPr>
          <a:xfrm>
            <a:off x="2066125" y="1207025"/>
            <a:ext cx="914400" cy="321599"/>
          </a:xfrm>
          <a:prstGeom prst="rect">
            <a:avLst/>
          </a:prstGeom>
          <a:noFill/>
          <a:ln>
            <a:noFill/>
          </a:ln>
        </p:spPr>
        <p:txBody>
          <a:bodyPr lIns="91425" tIns="91425" rIns="91425" bIns="91425" anchor="t"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Epics</a:t>
            </a: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Network</a:t>
            </a:r>
          </a:p>
        </p:txBody>
      </p:sp>
      <p:sp>
        <p:nvSpPr>
          <p:cNvPr id="225" name="Shape 225"/>
          <p:cNvSpPr txBox="1"/>
          <p:nvPr/>
        </p:nvSpPr>
        <p:spPr>
          <a:xfrm>
            <a:off x="8014246" y="2371074"/>
            <a:ext cx="770399" cy="321599"/>
          </a:xfrm>
          <a:prstGeom prst="rect">
            <a:avLst/>
          </a:prstGeom>
          <a:noFill/>
          <a:ln>
            <a:noFill/>
          </a:ln>
        </p:spPr>
        <p:txBody>
          <a:bodyPr lIns="91425" tIns="91425" rIns="91425" bIns="91425" anchor="t"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External</a:t>
            </a:r>
          </a:p>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Timing</a:t>
            </a:r>
          </a:p>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Network</a:t>
            </a:r>
          </a:p>
        </p:txBody>
      </p:sp>
      <p:sp>
        <p:nvSpPr>
          <p:cNvPr id="226" name="Shape 226"/>
          <p:cNvSpPr/>
          <p:nvPr/>
        </p:nvSpPr>
        <p:spPr>
          <a:xfrm>
            <a:off x="699275" y="2696950"/>
            <a:ext cx="914400" cy="474299"/>
          </a:xfrm>
          <a:prstGeom prst="rect">
            <a:avLst/>
          </a:prstGeom>
          <a:solidFill>
            <a:srgbClr val="D9D9D9"/>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IPMI</a:t>
            </a:r>
          </a:p>
        </p:txBody>
      </p:sp>
      <p:sp>
        <p:nvSpPr>
          <p:cNvPr id="227" name="Shape 227"/>
          <p:cNvSpPr txBox="1"/>
          <p:nvPr/>
        </p:nvSpPr>
        <p:spPr>
          <a:xfrm>
            <a:off x="831387" y="1341375"/>
            <a:ext cx="770399" cy="321599"/>
          </a:xfrm>
          <a:prstGeom prst="rect">
            <a:avLst/>
          </a:prstGeom>
          <a:noFill/>
          <a:ln>
            <a:noFill/>
          </a:ln>
        </p:spPr>
        <p:txBody>
          <a:bodyPr lIns="91425" tIns="91425" rIns="91425" bIns="91425" anchor="t"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IPMI </a:t>
            </a: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Network</a:t>
            </a:r>
          </a:p>
        </p:txBody>
      </p:sp>
      <p:cxnSp>
        <p:nvCxnSpPr>
          <p:cNvPr id="228" name="Shape 228"/>
          <p:cNvCxnSpPr/>
          <p:nvPr/>
        </p:nvCxnSpPr>
        <p:spPr>
          <a:xfrm>
            <a:off x="1205625" y="1777050"/>
            <a:ext cx="0" cy="927300"/>
          </a:xfrm>
          <a:prstGeom prst="straightConnector1">
            <a:avLst/>
          </a:prstGeom>
          <a:noFill/>
          <a:ln w="19050" cap="flat" cmpd="sng">
            <a:solidFill>
              <a:srgbClr val="000000"/>
            </a:solidFill>
            <a:prstDash val="solid"/>
            <a:round/>
            <a:headEnd type="none" w="med" len="med"/>
            <a:tailEnd type="none" w="med" len="med"/>
          </a:ln>
        </p:spPr>
      </p:cxnSp>
      <p:cxnSp>
        <p:nvCxnSpPr>
          <p:cNvPr id="229" name="Shape 229"/>
          <p:cNvCxnSpPr/>
          <p:nvPr/>
        </p:nvCxnSpPr>
        <p:spPr>
          <a:xfrm>
            <a:off x="7280875" y="2841825"/>
            <a:ext cx="752099" cy="1800"/>
          </a:xfrm>
          <a:prstGeom prst="straightConnector1">
            <a:avLst/>
          </a:prstGeom>
          <a:noFill/>
          <a:ln w="19050" cap="flat" cmpd="sng">
            <a:solidFill>
              <a:srgbClr val="000000"/>
            </a:solidFill>
            <a:prstDash val="solid"/>
            <a:round/>
            <a:headEnd type="none" w="med" len="med"/>
            <a:tailEnd type="none" w="med" len="med"/>
          </a:ln>
        </p:spPr>
      </p:cxnSp>
      <p:sp>
        <p:nvSpPr>
          <p:cNvPr id="230" name="Shape 230"/>
          <p:cNvSpPr/>
          <p:nvPr/>
        </p:nvSpPr>
        <p:spPr>
          <a:xfrm>
            <a:off x="489475" y="5343875"/>
            <a:ext cx="1333200" cy="977100"/>
          </a:xfrm>
          <a:prstGeom prst="rect">
            <a:avLst/>
          </a:prstGeom>
          <a:solidFill>
            <a:srgbClr val="FF748B">
              <a:alpha val="20392"/>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mn-cs"/>
              </a:rPr>
              <a:t>Carrier Board</a:t>
            </a: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 Slot 3</a:t>
            </a:r>
          </a:p>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endParaRPr kumimoji="0" sz="1200" b="0" i="0" u="none" strike="noStrike" kern="1200" cap="none" spc="0" normalizeH="0" baseline="0" noProof="0">
              <a:ln>
                <a:noFill/>
              </a:ln>
              <a:solidFill>
                <a:srgbClr val="000000"/>
              </a:solidFill>
              <a:effectLst/>
              <a:uLnTx/>
              <a:uFillTx/>
              <a:latin typeface="Arial"/>
              <a:ea typeface="Arial"/>
              <a:cs typeface="Arial"/>
              <a:sym typeface="Arial"/>
              <a:rtl val="0"/>
            </a:endParaRPr>
          </a:p>
        </p:txBody>
      </p:sp>
      <p:sp>
        <p:nvSpPr>
          <p:cNvPr id="231" name="Shape 231"/>
          <p:cNvSpPr/>
          <p:nvPr/>
        </p:nvSpPr>
        <p:spPr>
          <a:xfrm>
            <a:off x="2242075" y="5343875"/>
            <a:ext cx="1333200" cy="977100"/>
          </a:xfrm>
          <a:prstGeom prst="rect">
            <a:avLst/>
          </a:prstGeom>
          <a:solidFill>
            <a:srgbClr val="FF748B">
              <a:alpha val="20392"/>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mn-cs"/>
              </a:rPr>
              <a:t>Carrier Board</a:t>
            </a: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 Slot 4</a:t>
            </a:r>
          </a:p>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endParaRPr kumimoji="0" sz="1200" b="0" i="0" u="none" strike="noStrike" kern="1200" cap="none" spc="0" normalizeH="0" baseline="0" noProof="0">
              <a:ln>
                <a:noFill/>
              </a:ln>
              <a:solidFill>
                <a:srgbClr val="000000"/>
              </a:solidFill>
              <a:effectLst/>
              <a:uLnTx/>
              <a:uFillTx/>
              <a:latin typeface="Arial"/>
              <a:ea typeface="Arial"/>
              <a:cs typeface="Arial"/>
              <a:sym typeface="Arial"/>
              <a:rtl val="0"/>
            </a:endParaRPr>
          </a:p>
        </p:txBody>
      </p:sp>
      <p:sp>
        <p:nvSpPr>
          <p:cNvPr id="232" name="Shape 232"/>
          <p:cNvSpPr/>
          <p:nvPr/>
        </p:nvSpPr>
        <p:spPr>
          <a:xfrm>
            <a:off x="4070875" y="5343875"/>
            <a:ext cx="1333200" cy="977100"/>
          </a:xfrm>
          <a:prstGeom prst="rect">
            <a:avLst/>
          </a:prstGeom>
          <a:solidFill>
            <a:srgbClr val="FF748B">
              <a:alpha val="22352"/>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mn-cs"/>
              </a:rPr>
              <a:t>Carrier Board</a:t>
            </a: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 Slot 5</a:t>
            </a:r>
          </a:p>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endParaRPr kumimoji="0" sz="1200" b="0" i="0" u="none" strike="noStrike" kern="1200" cap="none" spc="0" normalizeH="0" baseline="0" noProof="0">
              <a:ln>
                <a:noFill/>
              </a:ln>
              <a:solidFill>
                <a:srgbClr val="000000"/>
              </a:solidFill>
              <a:effectLst/>
              <a:uLnTx/>
              <a:uFillTx/>
              <a:latin typeface="Arial"/>
              <a:ea typeface="Arial"/>
              <a:cs typeface="Arial"/>
              <a:sym typeface="Arial"/>
              <a:rtl val="0"/>
            </a:endParaRPr>
          </a:p>
        </p:txBody>
      </p:sp>
      <p:cxnSp>
        <p:nvCxnSpPr>
          <p:cNvPr id="233" name="Shape 233"/>
          <p:cNvCxnSpPr>
            <a:stCxn id="222" idx="2"/>
          </p:cNvCxnSpPr>
          <p:nvPr/>
        </p:nvCxnSpPr>
        <p:spPr>
          <a:xfrm flipH="1">
            <a:off x="604524" y="3653975"/>
            <a:ext cx="3142200" cy="1670400"/>
          </a:xfrm>
          <a:prstGeom prst="straightConnector1">
            <a:avLst/>
          </a:prstGeom>
          <a:noFill/>
          <a:ln w="19050" cap="flat" cmpd="sng">
            <a:solidFill>
              <a:srgbClr val="38761D"/>
            </a:solidFill>
            <a:prstDash val="solid"/>
            <a:round/>
            <a:headEnd type="none" w="med" len="med"/>
            <a:tailEnd type="none" w="med" len="med"/>
          </a:ln>
        </p:spPr>
      </p:cxnSp>
      <p:cxnSp>
        <p:nvCxnSpPr>
          <p:cNvPr id="234" name="Shape 234"/>
          <p:cNvCxnSpPr/>
          <p:nvPr/>
        </p:nvCxnSpPr>
        <p:spPr>
          <a:xfrm flipH="1">
            <a:off x="2589023" y="3653975"/>
            <a:ext cx="1157698" cy="1685700"/>
          </a:xfrm>
          <a:prstGeom prst="straightConnector1">
            <a:avLst/>
          </a:prstGeom>
          <a:noFill/>
          <a:ln w="19050" cap="flat" cmpd="sng">
            <a:solidFill>
              <a:srgbClr val="38761D"/>
            </a:solidFill>
            <a:prstDash val="solid"/>
            <a:round/>
            <a:headEnd type="none" w="med" len="med"/>
            <a:tailEnd type="none" w="med" len="med"/>
          </a:ln>
        </p:spPr>
      </p:cxnSp>
      <p:cxnSp>
        <p:nvCxnSpPr>
          <p:cNvPr id="235" name="Shape 235"/>
          <p:cNvCxnSpPr>
            <a:stCxn id="222" idx="2"/>
          </p:cNvCxnSpPr>
          <p:nvPr/>
        </p:nvCxnSpPr>
        <p:spPr>
          <a:xfrm>
            <a:off x="3746724" y="3653975"/>
            <a:ext cx="663900" cy="1716300"/>
          </a:xfrm>
          <a:prstGeom prst="straightConnector1">
            <a:avLst/>
          </a:prstGeom>
          <a:noFill/>
          <a:ln w="19050" cap="flat" cmpd="sng">
            <a:solidFill>
              <a:srgbClr val="38761D"/>
            </a:solidFill>
            <a:prstDash val="solid"/>
            <a:round/>
            <a:headEnd type="none" w="med" len="med"/>
            <a:tailEnd type="none" w="med" len="med"/>
          </a:ln>
        </p:spPr>
      </p:cxnSp>
      <p:cxnSp>
        <p:nvCxnSpPr>
          <p:cNvPr id="236" name="Shape 236"/>
          <p:cNvCxnSpPr>
            <a:stCxn id="222" idx="2"/>
          </p:cNvCxnSpPr>
          <p:nvPr/>
        </p:nvCxnSpPr>
        <p:spPr>
          <a:xfrm>
            <a:off x="3746724" y="3653975"/>
            <a:ext cx="2378400" cy="1731600"/>
          </a:xfrm>
          <a:prstGeom prst="straightConnector1">
            <a:avLst/>
          </a:prstGeom>
          <a:noFill/>
          <a:ln w="19050" cap="flat" cmpd="sng">
            <a:solidFill>
              <a:srgbClr val="38761D"/>
            </a:solidFill>
            <a:prstDash val="solid"/>
            <a:round/>
            <a:headEnd type="none" w="med" len="med"/>
            <a:tailEnd type="none" w="med" len="med"/>
          </a:ln>
        </p:spPr>
      </p:cxnSp>
      <p:sp>
        <p:nvSpPr>
          <p:cNvPr id="237" name="Shape 237"/>
          <p:cNvSpPr txBox="1"/>
          <p:nvPr/>
        </p:nvSpPr>
        <p:spPr>
          <a:xfrm>
            <a:off x="1680900" y="3643575"/>
            <a:ext cx="1157698" cy="671400"/>
          </a:xfrm>
          <a:prstGeom prst="rect">
            <a:avLst/>
          </a:prstGeom>
          <a:noFill/>
          <a:ln>
            <a:noFill/>
          </a:ln>
        </p:spPr>
        <p:txBody>
          <a:bodyPr lIns="91425" tIns="91425" rIns="91425" bIns="91425" anchor="t" anchorCtr="0">
            <a:noAutofit/>
          </a:bodyPr>
          <a:lstStyle/>
          <a:p>
            <a:pPr marL="0" marR="0" lvl="0" indent="0" algn="ctr" defTabSz="914400" rtl="0" eaLnBrk="1" fontAlgn="base" latinLnBrk="0" hangingPunct="1">
              <a:lnSpc>
                <a:spcPct val="100000"/>
              </a:lnSpc>
              <a:spcBef>
                <a:spcPts val="0"/>
              </a:spcBef>
              <a:spcAft>
                <a:spcPts val="0"/>
              </a:spcAft>
              <a:buClr>
                <a:srgbClr val="38761D"/>
              </a:buClr>
              <a:buSzPct val="25000"/>
              <a:buFont typeface="Arial"/>
              <a:buNone/>
              <a:tabLst/>
              <a:defRPr/>
            </a:pPr>
            <a:r>
              <a:rPr kumimoji="0" lang="en-US" sz="1200" b="0" i="0" u="none" strike="noStrike" kern="1200" cap="none" spc="0" normalizeH="0" baseline="0" noProof="0">
                <a:ln>
                  <a:noFill/>
                </a:ln>
                <a:solidFill>
                  <a:srgbClr val="38761D"/>
                </a:solidFill>
                <a:effectLst/>
                <a:uLnTx/>
                <a:uFillTx/>
                <a:latin typeface="Arial"/>
                <a:ea typeface="Arial"/>
                <a:cs typeface="Arial"/>
                <a:sym typeface="Arial"/>
                <a:rtl val="0"/>
              </a:rPr>
              <a:t>10/40 Gbps</a:t>
            </a:r>
          </a:p>
          <a:p>
            <a:pPr marL="0" marR="0" lvl="0" indent="0" algn="ctr" defTabSz="914400" rtl="0" eaLnBrk="1" fontAlgn="base" latinLnBrk="0" hangingPunct="1">
              <a:lnSpc>
                <a:spcPct val="100000"/>
              </a:lnSpc>
              <a:spcBef>
                <a:spcPts val="0"/>
              </a:spcBef>
              <a:spcAft>
                <a:spcPts val="0"/>
              </a:spcAft>
              <a:buClr>
                <a:srgbClr val="38761D"/>
              </a:buClr>
              <a:buSzPct val="25000"/>
              <a:buFont typeface="Arial"/>
              <a:buNone/>
              <a:tabLst/>
              <a:defRPr/>
            </a:pPr>
            <a:r>
              <a:rPr kumimoji="0" lang="en-US" sz="1200" b="0" i="0" u="none" strike="noStrike" kern="1200" cap="none" spc="0" normalizeH="0" baseline="0" noProof="0">
                <a:ln>
                  <a:noFill/>
                </a:ln>
                <a:solidFill>
                  <a:srgbClr val="38761D"/>
                </a:solidFill>
                <a:effectLst/>
                <a:uLnTx/>
                <a:uFillTx/>
                <a:latin typeface="Arial"/>
                <a:ea typeface="Arial"/>
                <a:cs typeface="Arial"/>
                <a:sym typeface="Arial"/>
                <a:rtl val="0"/>
              </a:rPr>
              <a:t>Internal</a:t>
            </a:r>
          </a:p>
          <a:p>
            <a:pPr marL="0" marR="0" lvl="0" indent="0" algn="ctr" defTabSz="914400" rtl="0" eaLnBrk="1" fontAlgn="base" latinLnBrk="0" hangingPunct="1">
              <a:lnSpc>
                <a:spcPct val="100000"/>
              </a:lnSpc>
              <a:spcBef>
                <a:spcPts val="0"/>
              </a:spcBef>
              <a:spcAft>
                <a:spcPts val="0"/>
              </a:spcAft>
              <a:buClr>
                <a:srgbClr val="38761D"/>
              </a:buClr>
              <a:buSzPct val="25000"/>
              <a:buFont typeface="Arial"/>
              <a:buNone/>
              <a:tabLst/>
              <a:defRPr/>
            </a:pPr>
            <a:r>
              <a:rPr kumimoji="0" lang="en-US" sz="1200" b="0" i="0" u="none" strike="noStrike" kern="1200" cap="none" spc="0" normalizeH="0" baseline="0" noProof="0">
                <a:ln>
                  <a:noFill/>
                </a:ln>
                <a:solidFill>
                  <a:srgbClr val="38761D"/>
                </a:solidFill>
                <a:effectLst/>
                <a:uLnTx/>
                <a:uFillTx/>
                <a:latin typeface="Arial"/>
                <a:ea typeface="Arial"/>
                <a:cs typeface="Arial"/>
                <a:sym typeface="Arial"/>
                <a:rtl val="0"/>
              </a:rPr>
              <a:t>Network</a:t>
            </a:r>
          </a:p>
        </p:txBody>
      </p:sp>
      <p:cxnSp>
        <p:nvCxnSpPr>
          <p:cNvPr id="238" name="Shape 238"/>
          <p:cNvCxnSpPr/>
          <p:nvPr/>
        </p:nvCxnSpPr>
        <p:spPr>
          <a:xfrm flipH="1">
            <a:off x="1553523" y="3657100"/>
            <a:ext cx="4210499" cy="1686900"/>
          </a:xfrm>
          <a:prstGeom prst="straightConnector1">
            <a:avLst/>
          </a:prstGeom>
          <a:noFill/>
          <a:ln w="19050" cap="flat" cmpd="sng">
            <a:solidFill>
              <a:srgbClr val="0B5394"/>
            </a:solidFill>
            <a:prstDash val="solid"/>
            <a:round/>
            <a:headEnd type="none" w="med" len="med"/>
            <a:tailEnd type="none" w="med" len="med"/>
          </a:ln>
        </p:spPr>
      </p:cxnSp>
      <p:cxnSp>
        <p:nvCxnSpPr>
          <p:cNvPr id="239" name="Shape 239"/>
          <p:cNvCxnSpPr/>
          <p:nvPr/>
        </p:nvCxnSpPr>
        <p:spPr>
          <a:xfrm flipH="1">
            <a:off x="3277848" y="3657100"/>
            <a:ext cx="2467800" cy="1682699"/>
          </a:xfrm>
          <a:prstGeom prst="straightConnector1">
            <a:avLst/>
          </a:prstGeom>
          <a:noFill/>
          <a:ln w="19050" cap="flat" cmpd="sng">
            <a:solidFill>
              <a:srgbClr val="0B5394"/>
            </a:solidFill>
            <a:prstDash val="solid"/>
            <a:round/>
            <a:headEnd type="none" w="med" len="med"/>
            <a:tailEnd type="none" w="med" len="med"/>
          </a:ln>
        </p:spPr>
      </p:cxnSp>
      <p:cxnSp>
        <p:nvCxnSpPr>
          <p:cNvPr id="240" name="Shape 240"/>
          <p:cNvCxnSpPr/>
          <p:nvPr/>
        </p:nvCxnSpPr>
        <p:spPr>
          <a:xfrm flipH="1">
            <a:off x="5176048" y="3652500"/>
            <a:ext cx="574200" cy="1702498"/>
          </a:xfrm>
          <a:prstGeom prst="straightConnector1">
            <a:avLst/>
          </a:prstGeom>
          <a:noFill/>
          <a:ln w="19050" cap="flat" cmpd="sng">
            <a:solidFill>
              <a:srgbClr val="0B5394"/>
            </a:solidFill>
            <a:prstDash val="solid"/>
            <a:round/>
            <a:headEnd type="none" w="med" len="med"/>
            <a:tailEnd type="none" w="med" len="med"/>
          </a:ln>
        </p:spPr>
      </p:cxnSp>
      <p:cxnSp>
        <p:nvCxnSpPr>
          <p:cNvPr id="241" name="Shape 241"/>
          <p:cNvCxnSpPr/>
          <p:nvPr/>
        </p:nvCxnSpPr>
        <p:spPr>
          <a:xfrm>
            <a:off x="5741050" y="3652500"/>
            <a:ext cx="1078800" cy="1694998"/>
          </a:xfrm>
          <a:prstGeom prst="straightConnector1">
            <a:avLst/>
          </a:prstGeom>
          <a:noFill/>
          <a:ln w="19050" cap="flat" cmpd="sng">
            <a:solidFill>
              <a:srgbClr val="0B5394"/>
            </a:solidFill>
            <a:prstDash val="solid"/>
            <a:round/>
            <a:headEnd type="none" w="med" len="med"/>
            <a:tailEnd type="none" w="med" len="med"/>
          </a:ln>
        </p:spPr>
      </p:cxnSp>
      <p:sp>
        <p:nvSpPr>
          <p:cNvPr id="242" name="Shape 242"/>
          <p:cNvSpPr txBox="1"/>
          <p:nvPr/>
        </p:nvSpPr>
        <p:spPr>
          <a:xfrm>
            <a:off x="4023366" y="3580551"/>
            <a:ext cx="1157698" cy="671400"/>
          </a:xfrm>
          <a:prstGeom prst="rect">
            <a:avLst/>
          </a:prstGeom>
          <a:noFill/>
          <a:ln>
            <a:noFill/>
          </a:ln>
        </p:spPr>
        <p:txBody>
          <a:bodyPr lIns="91425" tIns="91425" rIns="91425" bIns="91425" anchor="t" anchorCtr="0">
            <a:noAutofit/>
          </a:bodyPr>
          <a:lstStyle/>
          <a:p>
            <a:pPr marL="0" marR="0" lvl="0" indent="0" algn="ctr" defTabSz="914400" rtl="0" eaLnBrk="1" fontAlgn="base" latinLnBrk="0" hangingPunct="1">
              <a:lnSpc>
                <a:spcPct val="100000"/>
              </a:lnSpc>
              <a:spcBef>
                <a:spcPts val="0"/>
              </a:spcBef>
              <a:spcAft>
                <a:spcPts val="0"/>
              </a:spcAft>
              <a:buClr>
                <a:srgbClr val="1155CC"/>
              </a:buClr>
              <a:buSzPct val="25000"/>
              <a:buFont typeface="Arial"/>
              <a:buNone/>
              <a:tabLst/>
              <a:defRPr/>
            </a:pPr>
            <a:r>
              <a:rPr kumimoji="0" lang="en-US" sz="1200" b="0" i="0" u="none" strike="noStrike" kern="1200" cap="none" spc="0" normalizeH="0" baseline="0" noProof="0">
                <a:ln>
                  <a:noFill/>
                </a:ln>
                <a:solidFill>
                  <a:srgbClr val="1155CC"/>
                </a:solidFill>
                <a:effectLst/>
                <a:uLnTx/>
                <a:uFillTx/>
                <a:latin typeface="Arial"/>
                <a:ea typeface="Arial"/>
                <a:cs typeface="Arial"/>
                <a:sym typeface="Arial"/>
                <a:rtl val="0"/>
              </a:rPr>
              <a:t>Timing</a:t>
            </a:r>
          </a:p>
          <a:p>
            <a:pPr marL="0" marR="0" lvl="0" indent="0" algn="ctr" defTabSz="914400" rtl="0" eaLnBrk="1" fontAlgn="base" latinLnBrk="0" hangingPunct="1">
              <a:lnSpc>
                <a:spcPct val="100000"/>
              </a:lnSpc>
              <a:spcBef>
                <a:spcPts val="0"/>
              </a:spcBef>
              <a:spcAft>
                <a:spcPts val="0"/>
              </a:spcAft>
              <a:buClr>
                <a:srgbClr val="1155CC"/>
              </a:buClr>
              <a:buSzPct val="25000"/>
              <a:buFont typeface="Arial"/>
              <a:buNone/>
              <a:tabLst/>
              <a:defRPr/>
            </a:pPr>
            <a:r>
              <a:rPr kumimoji="0" lang="en-US" sz="1200" b="0" i="0" u="none" strike="noStrike" kern="1200" cap="none" spc="0" normalizeH="0" baseline="0" noProof="0">
                <a:ln>
                  <a:noFill/>
                </a:ln>
                <a:solidFill>
                  <a:srgbClr val="1155CC"/>
                </a:solidFill>
                <a:effectLst/>
                <a:uLnTx/>
                <a:uFillTx/>
                <a:latin typeface="Arial"/>
                <a:ea typeface="Arial"/>
                <a:cs typeface="Arial"/>
                <a:sym typeface="Arial"/>
                <a:rtl val="0"/>
              </a:rPr>
              <a:t>Distribution</a:t>
            </a:r>
          </a:p>
        </p:txBody>
      </p:sp>
      <p:sp>
        <p:nvSpPr>
          <p:cNvPr id="243" name="Shape 243"/>
          <p:cNvSpPr txBox="1"/>
          <p:nvPr/>
        </p:nvSpPr>
        <p:spPr>
          <a:xfrm>
            <a:off x="1314066" y="2617861"/>
            <a:ext cx="1595699" cy="671400"/>
          </a:xfrm>
          <a:prstGeom prst="rect">
            <a:avLst/>
          </a:prstGeom>
          <a:noFill/>
          <a:ln>
            <a:noFill/>
          </a:ln>
        </p:spPr>
        <p:txBody>
          <a:bodyPr lIns="91425" tIns="91425" rIns="91425" bIns="91425" anchor="t"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IPMI</a:t>
            </a: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Busses Not</a:t>
            </a: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Shown</a:t>
            </a:r>
          </a:p>
        </p:txBody>
      </p:sp>
      <p:sp>
        <p:nvSpPr>
          <p:cNvPr id="244" name="Shape 244"/>
          <p:cNvSpPr/>
          <p:nvPr/>
        </p:nvSpPr>
        <p:spPr>
          <a:xfrm>
            <a:off x="5823475" y="5343875"/>
            <a:ext cx="1333200" cy="977100"/>
          </a:xfrm>
          <a:prstGeom prst="rect">
            <a:avLst/>
          </a:prstGeom>
          <a:solidFill>
            <a:srgbClr val="FF748B">
              <a:alpha val="21568"/>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mn-cs"/>
              </a:rPr>
              <a:t>Carrier Board</a:t>
            </a: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 Slot 6</a:t>
            </a:r>
          </a:p>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endParaRPr kumimoji="0" sz="1200" b="0" i="0" u="none" strike="noStrike" kern="1200" cap="none" spc="0" normalizeH="0" baseline="0" noProof="0">
              <a:ln>
                <a:noFill/>
              </a:ln>
              <a:solidFill>
                <a:srgbClr val="000000"/>
              </a:solidFill>
              <a:effectLst/>
              <a:uLnTx/>
              <a:uFillTx/>
              <a:latin typeface="Arial"/>
              <a:ea typeface="Arial"/>
              <a:cs typeface="Arial"/>
              <a:sym typeface="Arial"/>
              <a:rtl val="0"/>
            </a:endParaRPr>
          </a:p>
        </p:txBody>
      </p:sp>
      <p:sp>
        <p:nvSpPr>
          <p:cNvPr id="245" name="Shape 245"/>
          <p:cNvSpPr txBox="1"/>
          <p:nvPr/>
        </p:nvSpPr>
        <p:spPr>
          <a:xfrm>
            <a:off x="6585871" y="3760535"/>
            <a:ext cx="1157698" cy="671400"/>
          </a:xfrm>
          <a:prstGeom prst="rect">
            <a:avLst/>
          </a:prstGeom>
          <a:noFill/>
          <a:ln>
            <a:noFill/>
          </a:ln>
        </p:spPr>
        <p:txBody>
          <a:bodyPr lIns="91425" tIns="91425" rIns="91425" bIns="91425" anchor="t" anchorCtr="0">
            <a:noAutofit/>
          </a:bodyPr>
          <a:lstStyle/>
          <a:p>
            <a:pPr marL="0" marR="0" lvl="0" indent="0" algn="ctr" defTabSz="914400" rtl="0" eaLnBrk="1" fontAlgn="base" latinLnBrk="0" hangingPunct="1">
              <a:lnSpc>
                <a:spcPct val="100000"/>
              </a:lnSpc>
              <a:spcBef>
                <a:spcPts val="0"/>
              </a:spcBef>
              <a:spcAft>
                <a:spcPts val="0"/>
              </a:spcAft>
              <a:buClr>
                <a:srgbClr val="CC0000"/>
              </a:buClr>
              <a:buSzPct val="25000"/>
              <a:buFont typeface="Arial"/>
              <a:buNone/>
              <a:tabLst/>
              <a:defRPr/>
            </a:pPr>
            <a:r>
              <a:rPr kumimoji="0" lang="en-US" sz="1200" b="0" i="0" u="none" strike="noStrike" kern="1200" cap="none" spc="0" normalizeH="0" baseline="0" noProof="0">
                <a:ln>
                  <a:noFill/>
                </a:ln>
                <a:solidFill>
                  <a:srgbClr val="CC0000"/>
                </a:solidFill>
                <a:effectLst/>
                <a:uLnTx/>
                <a:uFillTx/>
                <a:latin typeface="Arial"/>
                <a:ea typeface="Arial"/>
                <a:cs typeface="Arial"/>
                <a:sym typeface="Arial"/>
                <a:rtl val="0"/>
              </a:rPr>
              <a:t>MPS</a:t>
            </a:r>
          </a:p>
          <a:p>
            <a:pPr marL="0" marR="0" lvl="0" indent="0" algn="ctr" defTabSz="914400" rtl="0" eaLnBrk="1" fontAlgn="base" latinLnBrk="0" hangingPunct="1">
              <a:lnSpc>
                <a:spcPct val="100000"/>
              </a:lnSpc>
              <a:spcBef>
                <a:spcPts val="0"/>
              </a:spcBef>
              <a:spcAft>
                <a:spcPts val="0"/>
              </a:spcAft>
              <a:buClr>
                <a:srgbClr val="CC0000"/>
              </a:buClr>
              <a:buSzPct val="25000"/>
              <a:buFont typeface="Arial"/>
              <a:buNone/>
              <a:tabLst/>
              <a:defRPr/>
            </a:pPr>
            <a:r>
              <a:rPr kumimoji="0" lang="en-US" sz="1200" b="0" i="0" u="none" strike="noStrike" kern="1200" cap="none" spc="0" normalizeH="0" baseline="0" noProof="0">
                <a:ln>
                  <a:noFill/>
                </a:ln>
                <a:solidFill>
                  <a:srgbClr val="CC0000"/>
                </a:solidFill>
                <a:effectLst/>
                <a:uLnTx/>
                <a:uFillTx/>
                <a:latin typeface="Arial" pitchFamily="34" charset="0"/>
                <a:ea typeface="ＭＳ Ｐゴシック" pitchFamily="-110" charset="-128"/>
                <a:cs typeface="+mn-cs"/>
              </a:rPr>
              <a:t>Update</a:t>
            </a:r>
          </a:p>
          <a:p>
            <a:pPr marL="0" marR="0" lvl="0" indent="0" algn="ctr" defTabSz="914400" rtl="0" eaLnBrk="1" fontAlgn="base" latinLnBrk="0" hangingPunct="1">
              <a:lnSpc>
                <a:spcPct val="100000"/>
              </a:lnSpc>
              <a:spcBef>
                <a:spcPts val="0"/>
              </a:spcBef>
              <a:spcAft>
                <a:spcPts val="0"/>
              </a:spcAft>
              <a:buClr>
                <a:srgbClr val="CC0000"/>
              </a:buClr>
              <a:buSzPct val="25000"/>
              <a:buFont typeface="Arial"/>
              <a:buNone/>
              <a:tabLst/>
              <a:defRPr/>
            </a:pPr>
            <a:r>
              <a:rPr kumimoji="0" lang="en-US" sz="1200" b="0" i="0" u="none" strike="noStrike" kern="1200" cap="none" spc="0" normalizeH="0" baseline="0" noProof="0">
                <a:ln>
                  <a:noFill/>
                </a:ln>
                <a:solidFill>
                  <a:srgbClr val="CC0000"/>
                </a:solidFill>
                <a:effectLst/>
                <a:uLnTx/>
                <a:uFillTx/>
                <a:latin typeface="Arial" pitchFamily="34" charset="0"/>
                <a:ea typeface="ＭＳ Ｐゴシック" pitchFamily="-110" charset="-128"/>
                <a:cs typeface="+mn-cs"/>
              </a:rPr>
              <a:t>Network</a:t>
            </a:r>
          </a:p>
        </p:txBody>
      </p:sp>
      <p:sp>
        <p:nvSpPr>
          <p:cNvPr id="246" name="Shape 246"/>
          <p:cNvSpPr/>
          <p:nvPr/>
        </p:nvSpPr>
        <p:spPr>
          <a:xfrm>
            <a:off x="1265575" y="6071375"/>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1</a:t>
            </a:r>
          </a:p>
        </p:txBody>
      </p:sp>
      <p:sp>
        <p:nvSpPr>
          <p:cNvPr id="247" name="Shape 247"/>
          <p:cNvSpPr/>
          <p:nvPr/>
        </p:nvSpPr>
        <p:spPr>
          <a:xfrm>
            <a:off x="605125" y="6071375"/>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0</a:t>
            </a:r>
          </a:p>
        </p:txBody>
      </p:sp>
      <p:sp>
        <p:nvSpPr>
          <p:cNvPr id="248" name="Shape 248"/>
          <p:cNvSpPr/>
          <p:nvPr/>
        </p:nvSpPr>
        <p:spPr>
          <a:xfrm>
            <a:off x="2998450" y="6071375"/>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1</a:t>
            </a:r>
          </a:p>
        </p:txBody>
      </p:sp>
      <p:sp>
        <p:nvSpPr>
          <p:cNvPr id="249" name="Shape 249"/>
          <p:cNvSpPr/>
          <p:nvPr/>
        </p:nvSpPr>
        <p:spPr>
          <a:xfrm>
            <a:off x="2338000" y="6071375"/>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0</a:t>
            </a:r>
          </a:p>
        </p:txBody>
      </p:sp>
      <p:sp>
        <p:nvSpPr>
          <p:cNvPr id="250" name="Shape 250"/>
          <p:cNvSpPr/>
          <p:nvPr/>
        </p:nvSpPr>
        <p:spPr>
          <a:xfrm>
            <a:off x="4827550" y="6071375"/>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1</a:t>
            </a:r>
          </a:p>
        </p:txBody>
      </p:sp>
      <p:sp>
        <p:nvSpPr>
          <p:cNvPr id="251" name="Shape 251"/>
          <p:cNvSpPr/>
          <p:nvPr/>
        </p:nvSpPr>
        <p:spPr>
          <a:xfrm>
            <a:off x="4167100" y="6071375"/>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0</a:t>
            </a:r>
          </a:p>
        </p:txBody>
      </p:sp>
      <p:sp>
        <p:nvSpPr>
          <p:cNvPr id="252" name="Shape 252"/>
          <p:cNvSpPr/>
          <p:nvPr/>
        </p:nvSpPr>
        <p:spPr>
          <a:xfrm>
            <a:off x="6580150" y="6063250"/>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1</a:t>
            </a:r>
          </a:p>
        </p:txBody>
      </p:sp>
      <p:sp>
        <p:nvSpPr>
          <p:cNvPr id="253" name="Shape 253"/>
          <p:cNvSpPr/>
          <p:nvPr/>
        </p:nvSpPr>
        <p:spPr>
          <a:xfrm>
            <a:off x="5919700" y="6063250"/>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0</a:t>
            </a:r>
          </a:p>
        </p:txBody>
      </p:sp>
      <p:cxnSp>
        <p:nvCxnSpPr>
          <p:cNvPr id="254" name="Shape 254"/>
          <p:cNvCxnSpPr/>
          <p:nvPr/>
        </p:nvCxnSpPr>
        <p:spPr>
          <a:xfrm flipH="1">
            <a:off x="1751147" y="3670875"/>
            <a:ext cx="4651800" cy="1673099"/>
          </a:xfrm>
          <a:prstGeom prst="straightConnector1">
            <a:avLst/>
          </a:prstGeom>
          <a:noFill/>
          <a:ln w="19050" cap="flat" cmpd="sng">
            <a:solidFill>
              <a:srgbClr val="CC0000"/>
            </a:solidFill>
            <a:prstDash val="solid"/>
            <a:round/>
            <a:headEnd type="none" w="med" len="med"/>
            <a:tailEnd type="none" w="med" len="med"/>
          </a:ln>
        </p:spPr>
      </p:cxnSp>
      <p:cxnSp>
        <p:nvCxnSpPr>
          <p:cNvPr id="255" name="Shape 255"/>
          <p:cNvCxnSpPr/>
          <p:nvPr/>
        </p:nvCxnSpPr>
        <p:spPr>
          <a:xfrm flipH="1">
            <a:off x="3479448" y="3666275"/>
            <a:ext cx="2923500" cy="1670999"/>
          </a:xfrm>
          <a:prstGeom prst="straightConnector1">
            <a:avLst/>
          </a:prstGeom>
          <a:noFill/>
          <a:ln w="19050" cap="flat" cmpd="sng">
            <a:solidFill>
              <a:srgbClr val="CC0000"/>
            </a:solidFill>
            <a:prstDash val="solid"/>
            <a:round/>
            <a:headEnd type="none" w="med" len="med"/>
            <a:tailEnd type="none" w="med" len="med"/>
          </a:ln>
        </p:spPr>
      </p:cxnSp>
      <p:cxnSp>
        <p:nvCxnSpPr>
          <p:cNvPr id="256" name="Shape 256"/>
          <p:cNvCxnSpPr/>
          <p:nvPr/>
        </p:nvCxnSpPr>
        <p:spPr>
          <a:xfrm flipH="1">
            <a:off x="5308548" y="3675475"/>
            <a:ext cx="1094400" cy="1658999"/>
          </a:xfrm>
          <a:prstGeom prst="straightConnector1">
            <a:avLst/>
          </a:prstGeom>
          <a:noFill/>
          <a:ln w="19050" cap="flat" cmpd="sng">
            <a:solidFill>
              <a:srgbClr val="CC0000"/>
            </a:solidFill>
            <a:prstDash val="solid"/>
            <a:round/>
            <a:headEnd type="none" w="med" len="med"/>
            <a:tailEnd type="none" w="med" len="med"/>
          </a:ln>
        </p:spPr>
      </p:cxnSp>
      <p:cxnSp>
        <p:nvCxnSpPr>
          <p:cNvPr id="257" name="Shape 257"/>
          <p:cNvCxnSpPr/>
          <p:nvPr/>
        </p:nvCxnSpPr>
        <p:spPr>
          <a:xfrm>
            <a:off x="6398350" y="3661675"/>
            <a:ext cx="543899" cy="1687800"/>
          </a:xfrm>
          <a:prstGeom prst="straightConnector1">
            <a:avLst/>
          </a:prstGeom>
          <a:noFill/>
          <a:ln w="19050" cap="flat" cmpd="sng">
            <a:solidFill>
              <a:srgbClr val="CC0000"/>
            </a:solidFill>
            <a:prstDash val="solid"/>
            <a:round/>
            <a:headEnd type="none" w="med" len="med"/>
            <a:tailEnd type="none" w="med" len="med"/>
          </a:ln>
        </p:spPr>
      </p:cxnSp>
      <p:sp>
        <p:nvSpPr>
          <p:cNvPr id="258" name="Shape 258"/>
          <p:cNvSpPr/>
          <p:nvPr/>
        </p:nvSpPr>
        <p:spPr>
          <a:xfrm>
            <a:off x="5594875" y="2554800"/>
            <a:ext cx="1333200" cy="1099173"/>
          </a:xfrm>
          <a:prstGeom prst="rect">
            <a:avLst/>
          </a:prstGeom>
          <a:solidFill>
            <a:srgbClr val="FF2F53">
              <a:alpha val="22352"/>
            </a:srgbClr>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endParaRPr kumimoji="0" sz="1100" b="0" i="0" u="none" strike="noStrike" kern="1200" cap="none" spc="0" normalizeH="0" baseline="0" noProof="0">
              <a:ln>
                <a:noFill/>
              </a:ln>
              <a:solidFill>
                <a:srgbClr val="000000"/>
              </a:solidFill>
              <a:effectLst/>
              <a:uLnTx/>
              <a:uFillTx/>
              <a:latin typeface="Arial"/>
              <a:ea typeface="Arial"/>
              <a:cs typeface="Arial"/>
              <a:sym typeface="Arial"/>
              <a:rtl val="0"/>
            </a:endParaRPr>
          </a:p>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defRPr/>
            </a:pPr>
            <a:endParaRPr kumimoji="0" sz="1200" b="0" i="0" u="none" strike="noStrike" kern="1200" cap="none" spc="0" normalizeH="0" baseline="0" noProof="0">
              <a:ln>
                <a:noFill/>
              </a:ln>
              <a:solidFill>
                <a:srgbClr val="000000"/>
              </a:solidFill>
              <a:effectLst/>
              <a:uLnTx/>
              <a:uFillTx/>
              <a:latin typeface="Arial"/>
              <a:ea typeface="Arial"/>
              <a:cs typeface="Arial"/>
              <a:sym typeface="Arial"/>
              <a:rtl val="0"/>
            </a:endParaRPr>
          </a:p>
          <a:p>
            <a:pPr marL="0" marR="0" lvl="0" indent="0" algn="ctr" defTabSz="914400" rtl="0" eaLnBrk="1" fontAlgn="base" latinLnBrk="0" hangingPunct="1">
              <a:lnSpc>
                <a:spcPct val="100000"/>
              </a:lnSpc>
              <a:spcBef>
                <a:spcPts val="0"/>
              </a:spcBef>
              <a:spcAft>
                <a:spcPct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mn-cs"/>
                <a:rtl val="0"/>
              </a:rPr>
              <a:t>Carrier Board Slot 2</a:t>
            </a:r>
          </a:p>
        </p:txBody>
      </p:sp>
      <p:cxnSp>
        <p:nvCxnSpPr>
          <p:cNvPr id="259" name="Shape 259"/>
          <p:cNvCxnSpPr>
            <a:endCxn id="260" idx="0"/>
          </p:cNvCxnSpPr>
          <p:nvPr/>
        </p:nvCxnSpPr>
        <p:spPr>
          <a:xfrm>
            <a:off x="2462274" y="1674650"/>
            <a:ext cx="3600" cy="267300"/>
          </a:xfrm>
          <a:prstGeom prst="straightConnector1">
            <a:avLst/>
          </a:prstGeom>
          <a:noFill/>
          <a:ln w="19050" cap="flat" cmpd="sng">
            <a:solidFill>
              <a:srgbClr val="000000"/>
            </a:solidFill>
            <a:prstDash val="solid"/>
            <a:round/>
            <a:headEnd type="none" w="med" len="med"/>
            <a:tailEnd type="none" w="med" len="med"/>
          </a:ln>
        </p:spPr>
      </p:cxnSp>
      <p:sp>
        <p:nvSpPr>
          <p:cNvPr id="261" name="Shape 261"/>
          <p:cNvSpPr/>
          <p:nvPr/>
        </p:nvSpPr>
        <p:spPr>
          <a:xfrm>
            <a:off x="5709475" y="2615650"/>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0</a:t>
            </a:r>
          </a:p>
        </p:txBody>
      </p:sp>
      <p:sp>
        <p:nvSpPr>
          <p:cNvPr id="262" name="Shape 262"/>
          <p:cNvSpPr/>
          <p:nvPr/>
        </p:nvSpPr>
        <p:spPr>
          <a:xfrm>
            <a:off x="6343550" y="2615650"/>
            <a:ext cx="480900" cy="230699"/>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a:ea typeface="Arial"/>
                <a:cs typeface="Arial"/>
                <a:sym typeface="Arial"/>
                <a:rtl val="0"/>
              </a:rPr>
              <a:t>AMC 1</a:t>
            </a:r>
          </a:p>
        </p:txBody>
      </p:sp>
      <p:cxnSp>
        <p:nvCxnSpPr>
          <p:cNvPr id="263" name="Shape 263"/>
          <p:cNvCxnSpPr/>
          <p:nvPr/>
        </p:nvCxnSpPr>
        <p:spPr>
          <a:xfrm>
            <a:off x="1209100" y="2122275"/>
            <a:ext cx="656999" cy="0"/>
          </a:xfrm>
          <a:prstGeom prst="straightConnector1">
            <a:avLst/>
          </a:prstGeom>
          <a:noFill/>
          <a:ln w="19050" cap="flat" cmpd="sng">
            <a:solidFill>
              <a:srgbClr val="000000"/>
            </a:solidFill>
            <a:prstDash val="solid"/>
            <a:round/>
            <a:headEnd type="none" w="med" len="med"/>
            <a:tailEnd type="none" w="med" len="med"/>
          </a:ln>
        </p:spPr>
      </p:cxnSp>
      <p:sp>
        <p:nvSpPr>
          <p:cNvPr id="266" name="Shape 266"/>
          <p:cNvSpPr txBox="1"/>
          <p:nvPr/>
        </p:nvSpPr>
        <p:spPr>
          <a:xfrm>
            <a:off x="451825" y="3653975"/>
            <a:ext cx="1203300" cy="1099200"/>
          </a:xfrm>
          <a:prstGeom prst="rect">
            <a:avLst/>
          </a:prstGeom>
          <a:noFill/>
          <a:ln>
            <a:noFill/>
          </a:ln>
        </p:spPr>
        <p:txBody>
          <a:bodyPr lIns="91425" tIns="91425" rIns="91425" bIns="91425" anchor="t" anchorCtr="0">
            <a:noAutofit/>
          </a:bodyPr>
          <a:lstStyle/>
          <a:p>
            <a:pPr marL="0" marR="0" lvl="0" indent="0" algn="l" defTabSz="914400" rtl="0" eaLnBrk="1" fontAlgn="base" latinLnBrk="0" hangingPunct="1">
              <a:lnSpc>
                <a:spcPct val="100000"/>
              </a:lnSpc>
              <a:spcBef>
                <a:spcPts val="0"/>
              </a:spcBef>
              <a:spcAft>
                <a:spcPts val="0"/>
              </a:spcAft>
              <a:buClr>
                <a:srgbClr val="A4001D"/>
              </a:buClr>
              <a:buSzPct val="25000"/>
              <a:buFont typeface="Arial"/>
              <a:buNone/>
              <a:tabLst/>
              <a:defRPr/>
            </a:pPr>
            <a:r>
              <a:rPr kumimoji="0" lang="en-US" sz="1400" b="0" i="0" u="none" strike="noStrike" kern="1200" cap="none" spc="0" normalizeH="0" baseline="0" noProof="0" dirty="0">
                <a:ln>
                  <a:noFill/>
                </a:ln>
                <a:solidFill>
                  <a:srgbClr val="A4001D"/>
                </a:solidFill>
                <a:effectLst/>
                <a:uLnTx/>
                <a:uFillTx/>
                <a:latin typeface="Arial"/>
                <a:ea typeface="Arial"/>
                <a:cs typeface="Arial"/>
                <a:sym typeface="Arial"/>
                <a:rtl val="0"/>
              </a:rPr>
              <a:t>Standard off-the-shelf</a:t>
            </a:r>
          </a:p>
          <a:p>
            <a:pPr marL="0" marR="0" lvl="0" indent="0" algn="l" defTabSz="914400" rtl="0" eaLnBrk="1" fontAlgn="base" latinLnBrk="0" hangingPunct="1">
              <a:lnSpc>
                <a:spcPct val="100000"/>
              </a:lnSpc>
              <a:spcBef>
                <a:spcPts val="0"/>
              </a:spcBef>
              <a:spcAft>
                <a:spcPts val="0"/>
              </a:spcAft>
              <a:buClr>
                <a:srgbClr val="A4001D"/>
              </a:buClr>
              <a:buSzPct val="25000"/>
              <a:buFont typeface="Arial"/>
              <a:buNone/>
              <a:tabLst/>
              <a:defRPr/>
            </a:pPr>
            <a:r>
              <a:rPr kumimoji="0" lang="en-US" sz="1800" b="0" i="0" u="none" strike="noStrike" kern="1200" cap="none" spc="0" normalizeH="0" baseline="0" noProof="0" dirty="0">
                <a:ln>
                  <a:noFill/>
                </a:ln>
                <a:solidFill>
                  <a:srgbClr val="A4001D"/>
                </a:solidFill>
                <a:effectLst/>
                <a:uLnTx/>
                <a:uFillTx/>
                <a:latin typeface="Arial" pitchFamily="34" charset="0"/>
                <a:ea typeface="ＭＳ Ｐゴシック" pitchFamily="-110" charset="-128"/>
                <a:cs typeface="+mn-cs"/>
                <a:rtl val="0"/>
              </a:rPr>
              <a:t>“Dual Star”</a:t>
            </a:r>
            <a:r>
              <a:rPr kumimoji="0" lang="en-US" sz="1400" b="0" i="0" u="none" strike="noStrike" kern="1200" cap="none" spc="0" normalizeH="0" baseline="0" noProof="0" dirty="0">
                <a:ln>
                  <a:noFill/>
                </a:ln>
                <a:solidFill>
                  <a:srgbClr val="A4001D"/>
                </a:solidFill>
                <a:effectLst/>
                <a:uLnTx/>
                <a:uFillTx/>
                <a:latin typeface="Arial"/>
                <a:ea typeface="Arial"/>
                <a:cs typeface="Arial"/>
                <a:sym typeface="Arial"/>
                <a:rtl val="0"/>
              </a:rPr>
              <a:t> backplane</a:t>
            </a:r>
          </a:p>
        </p:txBody>
      </p:sp>
      <p:cxnSp>
        <p:nvCxnSpPr>
          <p:cNvPr id="269" name="Shape 269"/>
          <p:cNvCxnSpPr/>
          <p:nvPr/>
        </p:nvCxnSpPr>
        <p:spPr>
          <a:xfrm rot="10800000">
            <a:off x="7360599" y="3342025"/>
            <a:ext cx="693000" cy="5399"/>
          </a:xfrm>
          <a:prstGeom prst="straightConnector1">
            <a:avLst/>
          </a:prstGeom>
          <a:noFill/>
          <a:ln w="19050" cap="flat" cmpd="sng">
            <a:solidFill>
              <a:srgbClr val="000000"/>
            </a:solidFill>
            <a:prstDash val="solid"/>
            <a:round/>
            <a:headEnd type="none" w="med" len="med"/>
            <a:tailEnd type="none" w="med" len="med"/>
          </a:ln>
        </p:spPr>
      </p:cxnSp>
      <p:sp>
        <p:nvSpPr>
          <p:cNvPr id="270" name="Shape 270"/>
          <p:cNvSpPr txBox="1"/>
          <p:nvPr/>
        </p:nvSpPr>
        <p:spPr>
          <a:xfrm>
            <a:off x="7732857" y="3074886"/>
            <a:ext cx="1333200" cy="539700"/>
          </a:xfrm>
          <a:prstGeom prst="rect">
            <a:avLst/>
          </a:prstGeom>
          <a:noFill/>
          <a:ln>
            <a:noFill/>
          </a:ln>
        </p:spPr>
        <p:txBody>
          <a:bodyPr lIns="91425" tIns="91425" rIns="91425" bIns="91425" anchor="t"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MPS</a:t>
            </a: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Update</a:t>
            </a:r>
          </a:p>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a:ea typeface="Arial"/>
                <a:cs typeface="Arial"/>
                <a:sym typeface="Arial"/>
                <a:rtl val="0"/>
              </a:rPr>
              <a:t>Network</a:t>
            </a:r>
          </a:p>
        </p:txBody>
      </p:sp>
      <p:sp>
        <p:nvSpPr>
          <p:cNvPr id="271" name="Shape 271"/>
          <p:cNvSpPr/>
          <p:nvPr/>
        </p:nvSpPr>
        <p:spPr>
          <a:xfrm>
            <a:off x="6924275" y="2715275"/>
            <a:ext cx="436200" cy="801900"/>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7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mn-cs"/>
              </a:rPr>
              <a:t>RTM</a:t>
            </a:r>
          </a:p>
        </p:txBody>
      </p:sp>
      <p:sp>
        <p:nvSpPr>
          <p:cNvPr id="272" name="Shape 272"/>
          <p:cNvSpPr/>
          <p:nvPr/>
        </p:nvSpPr>
        <p:spPr>
          <a:xfrm>
            <a:off x="1150725" y="2070825"/>
            <a:ext cx="109800" cy="102899"/>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sz="1800" b="0" i="0" u="none" strike="noStrike" kern="1200" cap="none" spc="0" normalizeH="0" baseline="0" noProof="0">
              <a:ln>
                <a:noFill/>
              </a:ln>
              <a:solidFill>
                <a:srgbClr val="0B5394"/>
              </a:solidFill>
              <a:effectLst/>
              <a:uLnTx/>
              <a:uFillTx/>
              <a:latin typeface="Arial" pitchFamily="34" charset="0"/>
              <a:ea typeface="ＭＳ Ｐゴシック" pitchFamily="-110" charset="-128"/>
              <a:cs typeface="+mn-cs"/>
            </a:endParaRPr>
          </a:p>
        </p:txBody>
      </p:sp>
      <p:cxnSp>
        <p:nvCxnSpPr>
          <p:cNvPr id="274" name="Shape 274"/>
          <p:cNvCxnSpPr/>
          <p:nvPr/>
        </p:nvCxnSpPr>
        <p:spPr>
          <a:xfrm flipH="1">
            <a:off x="543500" y="1796275"/>
            <a:ext cx="6299" cy="678599"/>
          </a:xfrm>
          <a:prstGeom prst="straightConnector1">
            <a:avLst/>
          </a:prstGeom>
          <a:noFill/>
          <a:ln w="19050" cap="flat" cmpd="sng">
            <a:solidFill>
              <a:srgbClr val="000000"/>
            </a:solidFill>
            <a:prstDash val="solid"/>
            <a:round/>
            <a:headEnd type="none" w="med" len="med"/>
            <a:tailEnd type="none" w="med" len="med"/>
          </a:ln>
        </p:spPr>
      </p:cxnSp>
      <p:sp>
        <p:nvSpPr>
          <p:cNvPr id="260" name="Shape 260"/>
          <p:cNvSpPr/>
          <p:nvPr/>
        </p:nvSpPr>
        <p:spPr>
          <a:xfrm>
            <a:off x="1579075" y="1941950"/>
            <a:ext cx="1773599" cy="321599"/>
          </a:xfrm>
          <a:prstGeom prst="rect">
            <a:avLst/>
          </a:prstGeom>
          <a:solidFill>
            <a:srgbClr val="D9D9D9"/>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pitchFamily="-110" charset="-128"/>
                <a:cs typeface="+mn-cs"/>
              </a:rPr>
              <a:t>Linux</a:t>
            </a:r>
            <a:r>
              <a:rPr kumimoji="0" lang="en-US" sz="1200" b="0" i="0" u="none" strike="noStrike" kern="1200" cap="none" spc="0" normalizeH="0" baseline="0" noProof="0" dirty="0">
                <a:ln>
                  <a:noFill/>
                </a:ln>
                <a:solidFill>
                  <a:srgbClr val="000000"/>
                </a:solidFill>
                <a:effectLst/>
                <a:uLnTx/>
                <a:uFillTx/>
                <a:latin typeface="Arial"/>
                <a:ea typeface="Arial"/>
                <a:cs typeface="Arial"/>
                <a:sym typeface="Arial"/>
                <a:rtl val="0"/>
              </a:rPr>
              <a:t> Server</a:t>
            </a:r>
          </a:p>
        </p:txBody>
      </p:sp>
      <p:sp>
        <p:nvSpPr>
          <p:cNvPr id="275" name="Shape 275"/>
          <p:cNvSpPr txBox="1"/>
          <p:nvPr/>
        </p:nvSpPr>
        <p:spPr>
          <a:xfrm>
            <a:off x="161437" y="1341375"/>
            <a:ext cx="770399" cy="321599"/>
          </a:xfrm>
          <a:prstGeom prst="rect">
            <a:avLst/>
          </a:prstGeom>
          <a:noFill/>
          <a:ln>
            <a:noFill/>
          </a:ln>
        </p:spPr>
        <p:txBody>
          <a:bodyPr lIns="91425" tIns="91425" rIns="91425" bIns="91425" anchor="t" anchorCtr="0">
            <a:noAutofit/>
          </a:bodyPr>
          <a:lstStyle/>
          <a:p>
            <a:pPr marL="0" marR="0" lvl="0" indent="0" algn="ctr" defTabSz="914400" rtl="0" eaLnBrk="1" fontAlgn="base" latinLnBrk="0" hangingPunct="1">
              <a:lnSpc>
                <a:spcPct val="100000"/>
              </a:lnSpc>
              <a:spcBef>
                <a:spcPts val="0"/>
              </a:spcBef>
              <a:spcAft>
                <a:spcPts val="0"/>
              </a:spcAft>
              <a:buClr>
                <a:srgbClr val="000000"/>
              </a:buClr>
              <a:buSzPct val="25000"/>
              <a:buFont typeface="Arial"/>
              <a:buNone/>
              <a:tabLst/>
              <a:defRPr/>
            </a:pPr>
            <a:r>
              <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110" charset="-128"/>
                <a:cs typeface="+mn-cs"/>
              </a:rPr>
              <a:t>120VAC Power</a:t>
            </a:r>
          </a:p>
        </p:txBody>
      </p:sp>
      <p:sp>
        <p:nvSpPr>
          <p:cNvPr id="2" name="TextBox 1">
            <a:extLst>
              <a:ext uri="{FF2B5EF4-FFF2-40B4-BE49-F238E27FC236}">
                <a16:creationId xmlns:a16="http://schemas.microsoft.com/office/drawing/2014/main" id="{603ED24F-5238-AF4A-895E-63587A3FF1F9}"/>
              </a:ext>
            </a:extLst>
          </p:cNvPr>
          <p:cNvSpPr txBox="1"/>
          <p:nvPr/>
        </p:nvSpPr>
        <p:spPr>
          <a:xfrm>
            <a:off x="421275" y="5318539"/>
            <a:ext cx="897810" cy="276999"/>
          </a:xfrm>
          <a:prstGeom prst="rect">
            <a:avLst/>
          </a:prstGeom>
          <a:noFill/>
        </p:spPr>
        <p:txBody>
          <a:bodyPr wrap="none" rtlCol="0">
            <a:spAutoFit/>
          </a:bodyPr>
          <a:lstStyle/>
          <a:p>
            <a:r>
              <a:rPr lang="en-US" sz="1200" b="1" i="1" dirty="0"/>
              <a:t>10.x.y.103</a:t>
            </a:r>
          </a:p>
        </p:txBody>
      </p:sp>
      <p:sp>
        <p:nvSpPr>
          <p:cNvPr id="58" name="TextBox 57">
            <a:extLst>
              <a:ext uri="{FF2B5EF4-FFF2-40B4-BE49-F238E27FC236}">
                <a16:creationId xmlns:a16="http://schemas.microsoft.com/office/drawing/2014/main" id="{4B945235-2BF1-B648-A0EF-48745AD668F6}"/>
              </a:ext>
            </a:extLst>
          </p:cNvPr>
          <p:cNvSpPr txBox="1"/>
          <p:nvPr/>
        </p:nvSpPr>
        <p:spPr>
          <a:xfrm>
            <a:off x="2165457" y="5311949"/>
            <a:ext cx="903517" cy="276999"/>
          </a:xfrm>
          <a:prstGeom prst="rect">
            <a:avLst/>
          </a:prstGeom>
          <a:noFill/>
        </p:spPr>
        <p:txBody>
          <a:bodyPr wrap="none" rtlCol="0">
            <a:spAutoFit/>
          </a:bodyPr>
          <a:lstStyle>
            <a:defPPr>
              <a:defRPr lang="en-US"/>
            </a:defPPr>
            <a:lvl1pPr>
              <a:defRPr sz="1200" b="1" i="1"/>
            </a:lvl1pPr>
          </a:lstStyle>
          <a:p>
            <a:r>
              <a:rPr lang="en-US" dirty="0"/>
              <a:t>10.x.y.104</a:t>
            </a:r>
          </a:p>
        </p:txBody>
      </p:sp>
      <p:sp>
        <p:nvSpPr>
          <p:cNvPr id="59" name="TextBox 58">
            <a:extLst>
              <a:ext uri="{FF2B5EF4-FFF2-40B4-BE49-F238E27FC236}">
                <a16:creationId xmlns:a16="http://schemas.microsoft.com/office/drawing/2014/main" id="{4212D825-AB1A-4B44-99F9-B89B743DF4CB}"/>
              </a:ext>
            </a:extLst>
          </p:cNvPr>
          <p:cNvSpPr txBox="1"/>
          <p:nvPr/>
        </p:nvSpPr>
        <p:spPr>
          <a:xfrm>
            <a:off x="4017973" y="5317658"/>
            <a:ext cx="903517" cy="276999"/>
          </a:xfrm>
          <a:prstGeom prst="rect">
            <a:avLst/>
          </a:prstGeom>
          <a:noFill/>
        </p:spPr>
        <p:txBody>
          <a:bodyPr wrap="none" rtlCol="0">
            <a:spAutoFit/>
          </a:bodyPr>
          <a:lstStyle>
            <a:defPPr>
              <a:defRPr lang="en-US"/>
            </a:defPPr>
            <a:lvl1pPr>
              <a:defRPr sz="1200" b="1" i="1"/>
            </a:lvl1pPr>
          </a:lstStyle>
          <a:p>
            <a:r>
              <a:rPr lang="en-US" dirty="0"/>
              <a:t>10.x.y.105</a:t>
            </a:r>
          </a:p>
        </p:txBody>
      </p:sp>
      <p:sp>
        <p:nvSpPr>
          <p:cNvPr id="60" name="TextBox 59">
            <a:extLst>
              <a:ext uri="{FF2B5EF4-FFF2-40B4-BE49-F238E27FC236}">
                <a16:creationId xmlns:a16="http://schemas.microsoft.com/office/drawing/2014/main" id="{29EEAE17-0ACD-C147-B6D1-6592B13AD5B7}"/>
              </a:ext>
            </a:extLst>
          </p:cNvPr>
          <p:cNvSpPr txBox="1"/>
          <p:nvPr/>
        </p:nvSpPr>
        <p:spPr>
          <a:xfrm>
            <a:off x="5766706" y="5303892"/>
            <a:ext cx="903517" cy="276999"/>
          </a:xfrm>
          <a:prstGeom prst="rect">
            <a:avLst/>
          </a:prstGeom>
          <a:noFill/>
        </p:spPr>
        <p:txBody>
          <a:bodyPr wrap="none" rtlCol="0">
            <a:spAutoFit/>
          </a:bodyPr>
          <a:lstStyle>
            <a:defPPr>
              <a:defRPr lang="en-US"/>
            </a:defPPr>
            <a:lvl1pPr>
              <a:defRPr sz="1200" b="1" i="1"/>
            </a:lvl1pPr>
          </a:lstStyle>
          <a:p>
            <a:r>
              <a:rPr lang="en-US" dirty="0"/>
              <a:t>10.x.y.106</a:t>
            </a:r>
          </a:p>
        </p:txBody>
      </p:sp>
      <p:sp>
        <p:nvSpPr>
          <p:cNvPr id="61" name="TextBox 60">
            <a:extLst>
              <a:ext uri="{FF2B5EF4-FFF2-40B4-BE49-F238E27FC236}">
                <a16:creationId xmlns:a16="http://schemas.microsoft.com/office/drawing/2014/main" id="{BC79C26C-537E-2446-BEEA-3775683DBA6E}"/>
              </a:ext>
            </a:extLst>
          </p:cNvPr>
          <p:cNvSpPr txBox="1"/>
          <p:nvPr/>
        </p:nvSpPr>
        <p:spPr>
          <a:xfrm>
            <a:off x="5546701" y="3390352"/>
            <a:ext cx="903517" cy="276999"/>
          </a:xfrm>
          <a:prstGeom prst="rect">
            <a:avLst/>
          </a:prstGeom>
          <a:noFill/>
        </p:spPr>
        <p:txBody>
          <a:bodyPr wrap="none" rtlCol="0">
            <a:spAutoFit/>
          </a:bodyPr>
          <a:lstStyle>
            <a:defPPr>
              <a:defRPr lang="en-US"/>
            </a:defPPr>
            <a:lvl1pPr>
              <a:defRPr sz="1200" b="1" i="1"/>
            </a:lvl1pPr>
          </a:lstStyle>
          <a:p>
            <a:r>
              <a:rPr lang="en-US" dirty="0"/>
              <a:t>10.x.y.102</a:t>
            </a:r>
          </a:p>
        </p:txBody>
      </p:sp>
      <p:sp>
        <p:nvSpPr>
          <p:cNvPr id="62" name="TextBox 61">
            <a:extLst>
              <a:ext uri="{FF2B5EF4-FFF2-40B4-BE49-F238E27FC236}">
                <a16:creationId xmlns:a16="http://schemas.microsoft.com/office/drawing/2014/main" id="{CFB39287-5419-9847-8912-DF3DDD9CFA7F}"/>
              </a:ext>
            </a:extLst>
          </p:cNvPr>
          <p:cNvSpPr txBox="1"/>
          <p:nvPr/>
        </p:nvSpPr>
        <p:spPr>
          <a:xfrm>
            <a:off x="3072628" y="2224456"/>
            <a:ext cx="733599" cy="276999"/>
          </a:xfrm>
          <a:prstGeom prst="rect">
            <a:avLst/>
          </a:prstGeom>
          <a:noFill/>
        </p:spPr>
        <p:txBody>
          <a:bodyPr wrap="none" rtlCol="0">
            <a:spAutoFit/>
          </a:bodyPr>
          <a:lstStyle>
            <a:defPPr>
              <a:defRPr lang="en-US"/>
            </a:defPPr>
            <a:lvl1pPr>
              <a:defRPr sz="1200" b="1" i="1"/>
            </a:lvl1pPr>
          </a:lstStyle>
          <a:p>
            <a:r>
              <a:rPr lang="en-US" dirty="0"/>
              <a:t>10.x.y.1</a:t>
            </a:r>
          </a:p>
        </p:txBody>
      </p:sp>
    </p:spTree>
    <p:extLst>
      <p:ext uri="{BB962C8B-B14F-4D97-AF65-F5344CB8AC3E}">
        <p14:creationId xmlns:p14="http://schemas.microsoft.com/office/powerpoint/2010/main" val="2808954551"/>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dirty="0"/>
              <a:t>PCIe for Non-HPS (ex, PCIe TPR)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676400"/>
            <a:ext cx="5486400" cy="4114800"/>
          </a:xfrm>
          <a:prstGeom prst="rect">
            <a:avLst/>
          </a:prstGeom>
        </p:spPr>
      </p:pic>
      <p:sp>
        <p:nvSpPr>
          <p:cNvPr id="6" name="TextBox 5"/>
          <p:cNvSpPr txBox="1"/>
          <p:nvPr/>
        </p:nvSpPr>
        <p:spPr>
          <a:xfrm>
            <a:off x="304800" y="3810000"/>
            <a:ext cx="1012265" cy="461665"/>
          </a:xfrm>
          <a:prstGeom prst="rect">
            <a:avLst/>
          </a:prstGeom>
          <a:noFill/>
        </p:spPr>
        <p:txBody>
          <a:bodyPr wrap="none" rtlCol="0">
            <a:spAutoFit/>
          </a:bodyPr>
          <a:lstStyle/>
          <a:p>
            <a:r>
              <a:rPr lang="en-US" sz="1200" dirty="0"/>
              <a:t>SFP port for</a:t>
            </a:r>
            <a:br>
              <a:rPr lang="en-US" sz="1200" dirty="0"/>
            </a:br>
            <a:r>
              <a:rPr lang="en-US" sz="1200" dirty="0"/>
              <a:t> LCLS-I</a:t>
            </a:r>
          </a:p>
        </p:txBody>
      </p:sp>
      <p:sp>
        <p:nvSpPr>
          <p:cNvPr id="7" name="TextBox 6"/>
          <p:cNvSpPr txBox="1"/>
          <p:nvPr/>
        </p:nvSpPr>
        <p:spPr>
          <a:xfrm>
            <a:off x="304800" y="4495800"/>
            <a:ext cx="1012265" cy="461665"/>
          </a:xfrm>
          <a:prstGeom prst="rect">
            <a:avLst/>
          </a:prstGeom>
          <a:noFill/>
        </p:spPr>
        <p:txBody>
          <a:bodyPr wrap="none" rtlCol="0">
            <a:spAutoFit/>
          </a:bodyPr>
          <a:lstStyle/>
          <a:p>
            <a:r>
              <a:rPr lang="en-US" sz="1200" dirty="0"/>
              <a:t>SFP port for</a:t>
            </a:r>
            <a:br>
              <a:rPr lang="en-US" sz="1200" dirty="0"/>
            </a:br>
            <a:r>
              <a:rPr lang="en-US" sz="1200" dirty="0"/>
              <a:t> LCLS-II</a:t>
            </a:r>
          </a:p>
        </p:txBody>
      </p:sp>
      <p:sp>
        <p:nvSpPr>
          <p:cNvPr id="8" name="TextBox 7"/>
          <p:cNvSpPr txBox="1"/>
          <p:nvPr/>
        </p:nvSpPr>
        <p:spPr>
          <a:xfrm>
            <a:off x="276013" y="2437218"/>
            <a:ext cx="1757917" cy="461665"/>
          </a:xfrm>
          <a:prstGeom prst="rect">
            <a:avLst/>
          </a:prstGeom>
          <a:noFill/>
        </p:spPr>
        <p:txBody>
          <a:bodyPr wrap="none" lIns="91440" tIns="45720" rIns="91440" bIns="45720" rtlCol="0" anchor="t">
            <a:spAutoFit/>
          </a:bodyPr>
          <a:lstStyle/>
          <a:p>
            <a:r>
              <a:rPr lang="en-US" sz="1200" dirty="0"/>
              <a:t>DSUB (DB-25)</a:t>
            </a:r>
          </a:p>
          <a:p>
            <a:r>
              <a:rPr lang="en-US" sz="1200" dirty="0"/>
              <a:t>TTL level trigger output</a:t>
            </a:r>
          </a:p>
        </p:txBody>
      </p:sp>
      <p:sp>
        <p:nvSpPr>
          <p:cNvPr id="9" name="TextBox 8"/>
          <p:cNvSpPr txBox="1"/>
          <p:nvPr/>
        </p:nvSpPr>
        <p:spPr>
          <a:xfrm>
            <a:off x="354631" y="3352800"/>
            <a:ext cx="559769" cy="276999"/>
          </a:xfrm>
          <a:prstGeom prst="rect">
            <a:avLst/>
          </a:prstGeom>
          <a:noFill/>
        </p:spPr>
        <p:txBody>
          <a:bodyPr wrap="none" rtlCol="0">
            <a:spAutoFit/>
          </a:bodyPr>
          <a:lstStyle/>
          <a:p>
            <a:r>
              <a:rPr lang="en-US" sz="1200" dirty="0"/>
              <a:t>LEDs</a:t>
            </a:r>
          </a:p>
        </p:txBody>
      </p:sp>
      <p:cxnSp>
        <p:nvCxnSpPr>
          <p:cNvPr id="11" name="Straight Arrow Connector 10"/>
          <p:cNvCxnSpPr/>
          <p:nvPr/>
        </p:nvCxnSpPr>
        <p:spPr>
          <a:xfrm>
            <a:off x="1676400" y="2898883"/>
            <a:ext cx="1295400" cy="14911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p:cNvCxnSpPr>
          <p:nvPr/>
        </p:nvCxnSpPr>
        <p:spPr>
          <a:xfrm>
            <a:off x="914400" y="3491300"/>
            <a:ext cx="2133600" cy="13849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54971" y="4083716"/>
            <a:ext cx="1893029" cy="3765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p:cNvCxnSpPr>
          <p:nvPr/>
        </p:nvCxnSpPr>
        <p:spPr>
          <a:xfrm flipV="1">
            <a:off x="1317065" y="4540916"/>
            <a:ext cx="1578535" cy="185717"/>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05300" y="6061426"/>
            <a:ext cx="1677062" cy="276999"/>
          </a:xfrm>
          <a:prstGeom prst="rect">
            <a:avLst/>
          </a:prstGeom>
          <a:noFill/>
        </p:spPr>
        <p:txBody>
          <a:bodyPr wrap="none" rtlCol="0">
            <a:spAutoFit/>
          </a:bodyPr>
          <a:lstStyle/>
          <a:p>
            <a:r>
              <a:rPr lang="en-US" sz="1200" dirty="0" err="1"/>
              <a:t>PCIe</a:t>
            </a:r>
            <a:r>
              <a:rPr lang="en-US" sz="1200" dirty="0"/>
              <a:t> Edge Connector</a:t>
            </a:r>
          </a:p>
        </p:txBody>
      </p:sp>
      <p:cxnSp>
        <p:nvCxnSpPr>
          <p:cNvPr id="20" name="Straight Arrow Connector 19"/>
          <p:cNvCxnSpPr>
            <a:stCxn id="18" idx="0"/>
          </p:cNvCxnSpPr>
          <p:nvPr/>
        </p:nvCxnSpPr>
        <p:spPr>
          <a:xfrm flipV="1">
            <a:off x="5343831" y="5334000"/>
            <a:ext cx="218769" cy="72742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929747" y="5590401"/>
            <a:ext cx="604653" cy="276999"/>
          </a:xfrm>
          <a:prstGeom prst="rect">
            <a:avLst/>
          </a:prstGeom>
          <a:noFill/>
        </p:spPr>
        <p:txBody>
          <a:bodyPr wrap="none" rtlCol="0">
            <a:spAutoFit/>
          </a:bodyPr>
          <a:lstStyle/>
          <a:p>
            <a:r>
              <a:rPr lang="en-US" sz="1200" dirty="0"/>
              <a:t>FPGA</a:t>
            </a:r>
          </a:p>
        </p:txBody>
      </p:sp>
      <p:cxnSp>
        <p:nvCxnSpPr>
          <p:cNvPr id="23" name="Straight Arrow Connector 22"/>
          <p:cNvCxnSpPr>
            <a:stCxn id="21" idx="0"/>
          </p:cNvCxnSpPr>
          <p:nvPr/>
        </p:nvCxnSpPr>
        <p:spPr>
          <a:xfrm flipH="1" flipV="1">
            <a:off x="6705600" y="4271665"/>
            <a:ext cx="1526474" cy="131873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356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ORIGINALHEIGHT" val="13.54167"/>
  <p:tag name="ORIGINALWIDTH" val="11.25"/>
  <p:tag name="LATEXADDIN" val="\documentclass{article}&#10;\usepackage{amsmath}&#10;\pagestyle{empty}&#10;\begin{document}&#10;\begin{math}&#10;\sum\limits_i x_i&#10;\end{math}&#10;\end{document}"/>
  <p:tag name="IGUANATEXSIZE" val="12"/>
  <p:tag name="IGUANATEXCURSOR" val="110"/>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29.58333"/>
  <p:tag name="ORIGINALWIDTH" val="5.416667"/>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5.937533"/>
  <p:tag name="ORIGINALWIDTH" val="6.979199"/>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12.29167"/>
  <p:tag name="ORIGINALWIDTH" val="10.41667"/>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5.729199"/>
  <p:tag name="ORIGINALWIDTH" val="2.395866"/>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2.291667"/>
  <p:tag name="ORIGINALWIDTH" val="5.729199"/>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5.833333"/>
  <p:tag name="ORIGINALWIDTH" val="2.812533"/>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5.625"/>
  <p:tag name="ORIGINALWIDTH" val="5.520866"/>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5.833333"/>
  <p:tag name="ORIGINALWIDTH" val="3.437533"/>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5.833333"/>
  <p:tag name="ORIGINALWIDTH" val="2.395866"/>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29.58333"/>
  <p:tag name="ORIGINALWIDTH" val="5.520866"/>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6.354199"/>
  <p:tag name="ORIGINALWIDTH" val="2.5"/>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0.5208662"/>
  <p:tag name="ORIGINALWIDTH" val="6.770865"/>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5.729199"/>
  <p:tag name="ORIGINALWIDTH" val="2.812533"/>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0.5208662"/>
  <p:tag name="ORIGINALWIDTH" val="7.812532"/>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5.833333"/>
  <p:tag name="ORIGINALWIDTH" val="6.875"/>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29.58333"/>
  <p:tag name="ORIGINALWIDTH" val="5.520866"/>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5.937533"/>
  <p:tag name="ORIGINALWIDTH" val="6.875"/>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12.29167"/>
  <p:tag name="ORIGINALWIDTH" val="10.52087"/>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5.729199"/>
  <p:tag name="ORIGINALWIDTH" val="2.291667"/>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2.291667"/>
  <p:tag name="ORIGINALWIDTH" val="5.729199"/>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5.833333"/>
  <p:tag name="ORIGINALWIDTH" val="2.812533"/>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6.041667"/>
  <p:tag name="ORIGINALWIDTH" val="6.041667"/>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5.625"/>
  <p:tag name="ORIGINALWIDTH" val="5.625"/>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5.833333"/>
  <p:tag name="ORIGINALWIDTH" val="2.291667"/>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29.58333"/>
  <p:tag name="ORIGINALWIDTH" val="5.520866"/>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5.729199"/>
  <p:tag name="ORIGINALWIDTH" val="3.437533"/>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37.08333"/>
  <p:tag name="ORIGINALWIDTH" val="5.729199"/>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0.4166667"/>
  <p:tag name="ORIGINALWIDTH" val="4.166667"/>
  <p:tag name="LATEXADDIN" val="\documentclass{article}&#10;\usepackage{amsmath}&#10;\pagestyle{empty}&#10;\begin{document}&#10;\begin{math}&#10;\bar y = a \cdot \frac{1}{N} \left( \sum\limits_{i=1}^N x_i \right) + b&#10;\end{math}&#10;\end{document}"/>
  <p:tag name="IGUANATEXSIZE" val="12"/>
  <p:tag name="IGUANATEXCURSOR" val="164"/>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8.229198"/>
  <p:tag name="ORIGINALWIDTH" val="5.208333"/>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3.020866"/>
  <p:tag name="ORIGINALWIDTH" val="7.5"/>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5.729199"/>
  <p:tag name="ORIGINALWIDTH" val="5.104199"/>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1.354199"/>
  <p:tag name="ORIGINALWIDTH" val="1.25"/>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6.25"/>
  <p:tag name="ORIGINALWIDTH" val="2.604199"/>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5.833333"/>
  <p:tag name="ORIGINALWIDTH" val="2.916667"/>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0.5208662"/>
  <p:tag name="ORIGINALWIDTH" val="8.020865"/>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6.041667"/>
  <p:tag name="ORIGINALWIDTH" val="7.083333"/>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30.31253"/>
  <p:tag name="ORIGINALWIDTH" val="5.520866"/>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6.041667"/>
  <p:tag name="ORIGINALWIDTH" val="7.083333"/>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12.6042"/>
  <p:tag name="ORIGINALWIDTH" val="10.7292"/>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5.937533"/>
  <p:tag name="ORIGINALWIDTH" val="2.395866"/>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2.395866"/>
  <p:tag name="ORIGINALWIDTH" val="5.833333"/>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5.833333"/>
  <p:tag name="ORIGINALWIDTH" val="2.812533"/>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5.729199"/>
  <p:tag name="ORIGINALWIDTH" val="5.625"/>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7.083333"/>
  <p:tag name="ORIGINALWIDTH" val="6.770865"/>
  <p:tag name="LATEXADDIN" val="\documentclass{article}&#10;\usepackage{amsmath}&#10;\pagestyle{empty}&#10;\begin{document}&#10;\begin{math}&#10;x_i&#10;\end{math}&#10;\end{document}"/>
  <p:tag name="IGUANATEXSIZE" val="12"/>
  <p:tag name="IGUANATEXCURSOR" val="96"/>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5.937533"/>
  <p:tag name="ORIGINALWIDTH" val="2.395866"/>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30.31253"/>
  <p:tag name="ORIGINALWIDTH" val="5.520866"/>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8.437532"/>
  <p:tag name="ORIGINALWIDTH" val="7.5"/>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8.958333"/>
  <p:tag name="ORIGINALWIDTH" val="4.166667"/>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8.020865"/>
  <p:tag name="ORIGINALWIDTH" val="5.104199"/>
  <p:tag name="LATEXADDIN" val="\documentclass{article}&#10;\usepackage{amsmath}&#10;\pagestyle{empty}&#10;\begin{document}&#10;\begin{math}&#10;y_{\rm rms} = a \cdot x_{\rm rms} = a \cdot \sqrt{ \frac{1}{N-1} \left\{ \left( \sum\limits_{i=1}^N x_i^2 \right) - \frac{1}{N} \left( \sum\limits_{i=1}^N x_i \right)^2 \right\}}&#10;\end{math}&#10;\end{document}"/>
  <p:tag name="IGUANATEXSIZE" val="12"/>
  <p:tag name="IGUANATEXCURSOR" val="271"/>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3.854199"/>
  <p:tag name="ORIGINALWIDTH" val="2.812533"/>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3.854199"/>
  <p:tag name="ORIGINALWIDTH" val="6.562533"/>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3.958333"/>
  <p:tag name="ORIGINALWIDTH" val="2.812533"/>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2.916667"/>
  <p:tag name="ORIGINALWIDTH" val="7.395865"/>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5.625"/>
  <p:tag name="ORIGINALWIDTH" val="5.104199"/>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7.395865"/>
  <p:tag name="ORIGINALWIDTH" val="2.916667"/>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1.354199"/>
  <p:tag name="ORIGINALWIDTH" val="1.145866"/>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5.625"/>
  <p:tag name="ORIGINALWIDTH" val="5.520866"/>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3.854199"/>
  <p:tag name="ORIGINALWIDTH" val="2.812533"/>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3.854199"/>
  <p:tag name="ORIGINALWIDTH" val="6.562533"/>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3.958333"/>
  <p:tag name="ORIGINALWIDTH" val="2.812533"/>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2.916667"/>
  <p:tag name="ORIGINALWIDTH" val="7.395865"/>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5.625"/>
  <p:tag name="ORIGINALWIDTH" val="5.104199"/>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1.354199"/>
  <p:tag name="ORIGINALWIDTH" val="1.25"/>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7.708333"/>
  <p:tag name="ORIGINALWIDTH" val="4.166667"/>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7.916667"/>
  <p:tag name="ORIGINALWIDTH" val="0.5208662"/>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29.27086"/>
  <p:tag name="ORIGINALWIDTH" val="72.50006"/>
  <p:tag name="LATEXADDIN" val="\documentclass{article}&#10;\usepackage{amsmath}&#10;\pagestyle{empty}&#10;\begin{document}&#10;\begin{math}&#10;\sum\limits_{i=1}^{8191} \sim  \left( \times 8192 \right)&#10;\end{math}&#10;\end{document}"/>
  <p:tag name="IGUANATEXSIZE" val="12"/>
  <p:tag name="IGUANATEXCURSOR" val="150"/>
  <p:tag name="TRANSPARENCY" val="True"/>
  <p:tag name="FILENAME" val=""/>
  <p:tag name="LATEXENGINEID" val="0"/>
  <p:tag name="TEMPFOLDER" val="c:\temp\"/>
  <p:tag name="LATEXFORMHEIGHT" val="312"/>
  <p:tag name="LATEXFORMWIDTH" val="384"/>
  <p:tag name="LATEXFORMWRAP" val="True"/>
  <p:tag name="BITMAPVECTOR" val="1"/>
</p:tagLst>
</file>

<file path=ppt/tags/tag160.xml><?xml version="1.0" encoding="utf-8"?>
<p:tagLst xmlns:a="http://schemas.openxmlformats.org/drawingml/2006/main" xmlns:r="http://schemas.openxmlformats.org/officeDocument/2006/relationships" xmlns:p="http://schemas.openxmlformats.org/presentationml/2006/main">
  <p:tag name="ORIGINALHEIGHT" val="7.916667"/>
  <p:tag name="ORIGINALWIDTH" val="0.5208662"/>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22.5"/>
  <p:tag name="ORIGINALWIDTH" val="7.083333"/>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0.5208662"/>
  <p:tag name="ORIGINALWIDTH" val="159.2709"/>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5.729199"/>
  <p:tag name="ORIGINALWIDTH" val="2.812533"/>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0.5208662"/>
  <p:tag name="ORIGINALWIDTH" val="19.27087"/>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5.833333"/>
  <p:tag name="ORIGINALWIDTH" val="6.979199"/>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0.4166667"/>
  <p:tag name="ORIGINALWIDTH" val="5.208333"/>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5.729199"/>
  <p:tag name="ORIGINALWIDTH" val="2.916667"/>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37.08333"/>
  <p:tag name="ORIGINALWIDTH" val="5.729199"/>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29.58333"/>
  <p:tag name="ORIGINALWIDTH" val="5.416667"/>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14.06253"/>
  <p:tag name="ORIGINALWIDTH" val="79.06253"/>
  <p:tag name="LATEXADDIN" val="\documentclass{article}&#10;\usepackage{amsmath}&#10;\pagestyle{empty}&#10;\begin{document}&#10;\begin{math}&#10;\log_2 {(8192)} \sim 13&#10;\end{math}&#10;\end{document}"/>
  <p:tag name="IGUANATEXSIZE" val="12"/>
  <p:tag name="IGUANATEXCURSOR" val="116"/>
  <p:tag name="TRANSPARENCY" val="True"/>
  <p:tag name="FILENAME" val=""/>
  <p:tag name="LATEXENGINEID" val="0"/>
  <p:tag name="TEMPFOLDER" val="c:\temp\"/>
  <p:tag name="LATEXFORMHEIGHT" val="312"/>
  <p:tag name="LATEXFORMWIDTH" val="384"/>
  <p:tag name="LATEXFORMWRAP" val="True"/>
  <p:tag name="BITMAPVECTOR" val="1"/>
</p:tagLst>
</file>

<file path=ppt/tags/tag170.xml><?xml version="1.0" encoding="utf-8"?>
<p:tagLst xmlns:a="http://schemas.openxmlformats.org/drawingml/2006/main" xmlns:r="http://schemas.openxmlformats.org/officeDocument/2006/relationships" xmlns:p="http://schemas.openxmlformats.org/presentationml/2006/main">
  <p:tag name="ORIGINALHEIGHT" val="5.937533"/>
  <p:tag name="ORIGINALWIDTH" val="6.979199"/>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12.29167"/>
  <p:tag name="ORIGINALWIDTH" val="10.41667"/>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5.729199"/>
  <p:tag name="ORIGINALWIDTH" val="2.395866"/>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2.291667"/>
  <p:tag name="ORIGINALWIDTH" val="5.729199"/>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5.833333"/>
  <p:tag name="ORIGINALWIDTH" val="2.812533"/>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5.625"/>
  <p:tag name="ORIGINALWIDTH" val="5.520866"/>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5.833333"/>
  <p:tag name="ORIGINALWIDTH" val="3.437533"/>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5.833333"/>
  <p:tag name="ORIGINALWIDTH" val="2.395866"/>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29.58333"/>
  <p:tag name="ORIGINALWIDTH" val="5.520866"/>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0.5208662"/>
  <p:tag name="ORIGINALWIDTH" val="6.770865"/>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9.791666"/>
  <p:tag name="ORIGINALWIDTH" val="2.604199"/>
  <p:tag name="LATEXADDIN" val="\documentclass{article}&#10;\usepackage{amsmath}&#10;\pagestyle{empty}&#10;\begin{document}&#10;\begin{math}&#10;\log_2 {(8192)} \sim 13&#10;\end{math}&#10;\end{document}"/>
  <p:tag name="IGUANATEXSIZE" val="12"/>
  <p:tag name="IGUANATEXCURSOR" val="116"/>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5.729199"/>
  <p:tag name="ORIGINALWIDTH" val="2.812533"/>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0.5208662"/>
  <p:tag name="ORIGINALWIDTH" val="7.812532"/>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5.833333"/>
  <p:tag name="ORIGINALWIDTH" val="6.875"/>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29.58333"/>
  <p:tag name="ORIGINALWIDTH" val="5.520866"/>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5.937533"/>
  <p:tag name="ORIGINALWIDTH" val="6.875"/>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12.29167"/>
  <p:tag name="ORIGINALWIDTH" val="10.52087"/>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5.729199"/>
  <p:tag name="ORIGINALWIDTH" val="2.291667"/>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2.291667"/>
  <p:tag name="ORIGINALWIDTH" val="5.729199"/>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5.833333"/>
  <p:tag name="ORIGINALWIDTH" val="2.812533"/>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5.625"/>
  <p:tag name="ORIGINALWIDTH" val="5.625"/>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6.354199"/>
  <p:tag name="ORIGINALWIDTH" val="5.104199"/>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5.833333"/>
  <p:tag name="ORIGINALWIDTH" val="2.291667"/>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29.58333"/>
  <p:tag name="ORIGINALWIDTH" val="5.520866"/>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5.729199"/>
  <p:tag name="ORIGINALWIDTH" val="3.437533"/>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37.08333"/>
  <p:tag name="ORIGINALWIDTH" val="5.729199"/>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0.4166667"/>
  <p:tag name="ORIGINALWIDTH" val="4.166667"/>
  <p:tag name="LATEXADDIN" val="\documentclass{article}&#10;\usepackage{amsmath}&#10;\pagestyle{empty}&#10;\begin{document}&#10;\begin{math}&#10;\bar y = a \cdot \frac{1}{N} \left( \sum\limits_{i=1}^N x_i \right) + b&#10;\end{math}&#10;\end{document}"/>
  <p:tag name="IGUANATEXSIZE" val="12"/>
  <p:tag name="IGUANATEXCURSOR" val="164"/>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8.229198"/>
  <p:tag name="ORIGINALWIDTH" val="5.208333"/>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3.020866"/>
  <p:tag name="ORIGINALWIDTH" val="7.5"/>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5.729199"/>
  <p:tag name="ORIGINALWIDTH" val="5.104199"/>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1.354199"/>
  <p:tag name="ORIGINALWIDTH" val="1.25"/>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5.833333"/>
  <p:tag name="ORIGINALWIDTH" val="2.916667"/>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9.375066"/>
  <p:tag name="ORIGINALWIDTH" val="10.7292"/>
  <p:tag name="LATEXADDIN" val="\documentclass{article}&#10;\usepackage{amsmath}&#10;\pagestyle{empty}&#10;\begin{document}&#10;\begin{math}&#10;x_i&#10;\end{math}&#10;\end{document}"/>
  <p:tag name="IGUANATEXSIZE" val="12"/>
  <p:tag name="IGUANATEXCURSOR" val="96"/>
  <p:tag name="TRANSPARENCY" val="True"/>
  <p:tag name="FILENAME" val=""/>
  <p:tag name="LATEXENGINEID" val="0"/>
  <p:tag name="TEMPFOLDER" val="c:\temp\"/>
  <p:tag name="LATEXFORMHEIGHT" val="312"/>
  <p:tag name="LATEXFORMWIDTH" val="384"/>
  <p:tag name="LATEXFORMWRAP" val="True"/>
  <p:tag name="BITMAPVECTOR" val="1"/>
</p:tagLst>
</file>

<file path=ppt/tags/tag20.xml><?xml version="1.0" encoding="utf-8"?>
<p:tagLst xmlns:a="http://schemas.openxmlformats.org/drawingml/2006/main" xmlns:r="http://schemas.openxmlformats.org/officeDocument/2006/relationships" xmlns:p="http://schemas.openxmlformats.org/presentationml/2006/main">
  <p:tag name="ORIGINALHEIGHT" val="9.270865"/>
  <p:tag name="ORIGINALWIDTH" val="5.208333"/>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0.5208662"/>
  <p:tag name="ORIGINALWIDTH" val="8.020865"/>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6.041667"/>
  <p:tag name="ORIGINALWIDTH" val="7.083333"/>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30.31253"/>
  <p:tag name="ORIGINALWIDTH" val="5.520866"/>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6.041667"/>
  <p:tag name="ORIGINALWIDTH" val="7.083333"/>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12.6042"/>
  <p:tag name="ORIGINALWIDTH" val="10.7292"/>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5.937533"/>
  <p:tag name="ORIGINALWIDTH" val="2.395866"/>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2.395866"/>
  <p:tag name="ORIGINALWIDTH" val="5.833333"/>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5.833333"/>
  <p:tag name="ORIGINALWIDTH" val="2.812533"/>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5.729199"/>
  <p:tag name="ORIGINALWIDTH" val="5.625"/>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5.937533"/>
  <p:tag name="ORIGINALWIDTH" val="2.395866"/>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6.562533"/>
  <p:tag name="ORIGINALWIDTH" val="3.437533"/>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30.31253"/>
  <p:tag name="ORIGINALWIDTH" val="5.520866"/>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8.437532"/>
  <p:tag name="ORIGINALWIDTH" val="7.5"/>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8.958333"/>
  <p:tag name="ORIGINALWIDTH" val="4.166667"/>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8.125"/>
  <p:tag name="ORIGINALWIDTH" val="5.104199"/>
  <p:tag name="LATEXADDIN" val="\documentclass{article}&#10;\usepackage{amsmath}&#10;\pagestyle{empty}&#10;\begin{document}&#10;\begin{math}&#10;y_{\rm rms} = \sqrt{\frac{1}{N-1} \sum\limits_{i=1}^N \left( y_i - \bar y\right)^2}&#10;\end{math}&#10;\end{document}"/>
  <p:tag name="IGUANATEXSIZE" val="12"/>
  <p:tag name="IGUANATEXCURSOR" val="176"/>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3.854199"/>
  <p:tag name="ORIGINALWIDTH" val="2.812533"/>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3.854199"/>
  <p:tag name="ORIGINALWIDTH" val="6.666667"/>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3.958333"/>
  <p:tag name="ORIGINALWIDTH" val="2.812533"/>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2.916667"/>
  <p:tag name="ORIGINALWIDTH" val="7.5"/>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37.5"/>
  <p:tag name="ORIGINALWIDTH" val="10.20833"/>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0.5208662"/>
  <p:tag name="ORIGINALWIDTH" val="83.02086"/>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14.06253"/>
  <p:tag name="ORIGINALWIDTH" val="2.604199"/>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5.833333"/>
  <p:tag name="ORIGINALWIDTH" val="2.916667"/>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0.4166667"/>
  <p:tag name="ORIGINALWIDTH" val="19.4792"/>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5.937533"/>
  <p:tag name="ORIGINALWIDTH" val="7.083333"/>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0.4166667"/>
  <p:tag name="ORIGINALWIDTH" val="5.312533"/>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5.729199"/>
  <p:tag name="ORIGINALWIDTH" val="2.916667"/>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5.937533"/>
  <p:tag name="ORIGINALWIDTH" val="7.083333"/>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12.5"/>
  <p:tag name="ORIGINALWIDTH" val="10.52087"/>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5.833333"/>
  <p:tag name="ORIGINALWIDTH" val="2.395866"/>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2.291667"/>
  <p:tag name="ORIGINALWIDTH" val="5.833333"/>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5.729199"/>
  <p:tag name="ORIGINALWIDTH" val="2.812533"/>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9.687532"/>
  <p:tag name="ORIGINALWIDTH" val="4.791667"/>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12.5"/>
  <p:tag name="ORIGINALWIDTH" val="2.604199"/>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8.125"/>
  <p:tag name="ORIGINALWIDTH" val="5.208333"/>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5.937533"/>
  <p:tag name="ORIGINALWIDTH" val="2.395866"/>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0.4166667"/>
  <p:tag name="ORIGINALWIDTH" val="6.770865"/>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0.4166667"/>
  <p:tag name="ORIGINALWIDTH" val="4.062533"/>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8.125"/>
  <p:tag name="ORIGINALWIDTH" val="5.208333"/>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12.5"/>
  <p:tag name="ORIGINALWIDTH" val="2.604199"/>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5.833333"/>
  <p:tag name="ORIGINALWIDTH" val="3.437533"/>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0.4166667"/>
  <p:tag name="ORIGINALWIDTH" val="4.270866"/>
  <p:tag name="LATEXADDIN" val="\documentclass{article}&#10;\usepackage{amsmath}&#10;\pagestyle{empty}&#10;\begin{document}&#10;\begin{math}&#10;\bar y = \frac{1}{N} \sum\limits_{i=1}^N y_i&#10;\end{math}&#10;\end{document}"/>
  <p:tag name="IGUANATEXSIZE" val="12"/>
  <p:tag name="IGUANATEXCURSOR" val="137"/>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8.229198"/>
  <p:tag name="ORIGINALWIDTH" val="5.312533"/>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9.375"/>
  <p:tag name="ORIGINALWIDTH" val="3.75"/>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3.020866"/>
  <p:tag name="ORIGINALWIDTH" val="7.604199"/>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5.937533"/>
  <p:tag name="ORIGINALWIDTH" val="3.020866"/>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0.5208662"/>
  <p:tag name="ORIGINALWIDTH" val="8.125"/>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6.145866"/>
  <p:tag name="ORIGINALWIDTH" val="7.187532"/>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6.145866"/>
  <p:tag name="ORIGINALWIDTH" val="7.187532"/>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12.81253"/>
  <p:tag name="ORIGINALWIDTH" val="10.93753"/>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6.041667"/>
  <p:tag name="ORIGINALWIDTH" val="2.395866"/>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2.395866"/>
  <p:tag name="ORIGINALWIDTH" val="5.937533"/>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5.937533"/>
  <p:tag name="ORIGINALWIDTH" val="2.916667"/>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8.229198"/>
  <p:tag name="ORIGINALWIDTH" val="5.312533"/>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9.687532"/>
  <p:tag name="ORIGINALWIDTH" val="4.791667"/>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6.041667"/>
  <p:tag name="ORIGINALWIDTH" val="2.395866"/>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52.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53.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54.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55.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56.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57.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58.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59.xml><?xml version="1.0" encoding="utf-8"?>
<p:tagLst xmlns:a="http://schemas.openxmlformats.org/drawingml/2006/main" xmlns:r="http://schemas.openxmlformats.org/officeDocument/2006/relationships" xmlns:p="http://schemas.openxmlformats.org/presentationml/2006/main">
  <p:tag name="ORIGINALHEIGHT" val="14.27087"/>
  <p:tag name="ORIGINALWIDTH" val="13.43753"/>
  <p:tag name="LATEXADDIN" val="\documentclass{article}&#10;\usepackage{amsmath}&#10;\pagestyle{empty}&#10;\begin{document}&#10;\begin{math}&#10;\sum&#10;\end{math}&#10;\end{document}"/>
  <p:tag name="IGUANATEXSIZE" val="12"/>
  <p:tag name="IGUANATEXCURSOR" val="97"/>
  <p:tag name="TRANSPARENCY" val="True"/>
  <p:tag name="FILENAME" val=""/>
  <p:tag name="LATEXENGINEID" val="0"/>
  <p:tag name="TEMPFOLDER" val="c:\temp\"/>
  <p:tag name="LATEXFORMHEIGHT" val="312"/>
  <p:tag name="LATEXFORMWIDTH" val="384"/>
  <p:tag name="LATEXFORMWRAP" val="True"/>
  <p:tag name="BITMAPVECTOR" val="1"/>
</p:tagLst>
</file>

<file path=ppt/tags/tag26.xml><?xml version="1.0" encoding="utf-8"?>
<p:tagLst xmlns:a="http://schemas.openxmlformats.org/drawingml/2006/main" xmlns:r="http://schemas.openxmlformats.org/officeDocument/2006/relationships" xmlns:p="http://schemas.openxmlformats.org/presentationml/2006/main">
  <p:tag name="ORIGINALHEIGHT" val="9.375"/>
  <p:tag name="ORIGINALWIDTH" val="4.479199"/>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14.06253"/>
  <p:tag name="ORIGINALWIDTH" val="2.708333"/>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3.333333"/>
  <p:tag name="ORIGINALWIDTH" val="7.604199"/>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9.375"/>
  <p:tag name="ORIGINALWIDTH" val="3.75"/>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22.0834"/>
  <p:tag name="ORIGINALWIDTH" val="23.75006"/>
  <p:tag name="LATEXADDIN" val="\documentclass{article}&#10;\usepackage{amsmath}&#10;\pagestyle{empty}&#10;\begin{document}&#10;\begin{math}&#10;\sum\limits_i x_i&#10;\end{math}&#10;\end{document}"/>
  <p:tag name="IGUANATEXSIZE" val="12"/>
  <p:tag name="IGUANATEXCURSOR" val="110"/>
  <p:tag name="TRANSPARENCY" val="True"/>
  <p:tag name="FILENAME" val=""/>
  <p:tag name="LATEXENGINEID" val="0"/>
  <p:tag name="TEMPFOLDER" val="c:\temp\"/>
  <p:tag name="LATEXFORMHEIGHT" val="312"/>
  <p:tag name="LATEXFORMWIDTH" val="384"/>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9.687532"/>
  <p:tag name="ORIGINALWIDTH" val="4.791667"/>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6.041667"/>
  <p:tag name="ORIGINALWIDTH" val="3.645866"/>
  <p:tag name="LATEXADDIN" val="\documentclass{article}&#10;\usepackage{amsmath}&#10;\pagestyle{empty}&#10;\begin{document}&#10;\begin{math}&#10;\sum\limits_{i=1}^{8191} \sim  \left( \times 8192 \right)&#10;\end{math}&#10;\end{document}"/>
  <p:tag name="IGUANATEXSIZE" val="12"/>
  <p:tag name="IGUANATEXCURSOR" val="150"/>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5.937533"/>
  <p:tag name="ORIGINALWIDTH" val="2.916667"/>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6.041667"/>
  <p:tag name="ORIGINALWIDTH" val="3.645866"/>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5.937533"/>
  <p:tag name="ORIGINALWIDTH" val="2.916667"/>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12.81253"/>
  <p:tag name="ORIGINALWIDTH" val="10.7292"/>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5.937533"/>
  <p:tag name="ORIGINALWIDTH" val="2.395866"/>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2.395866"/>
  <p:tag name="ORIGINALWIDTH" val="5.833333"/>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5.937533"/>
  <p:tag name="ORIGINALWIDTH" val="2.916667"/>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29.27086"/>
  <p:tag name="ORIGINALWIDTH" val="31.9792"/>
  <p:tag name="LATEXADDIN" val="\documentclass{article}&#10;\usepackage{amsmath}&#10;\pagestyle{empty}&#10;\begin{document}&#10;\begin{math}&#10;\sum\limits_{i=1}^{8191} x_i^2&#10;\end{math}&#10;\end{document}"/>
  <p:tag name="IGUANATEXSIZE" val="12"/>
  <p:tag name="IGUANATEXCURSOR" val="123"/>
  <p:tag name="TRANSPARENCY" val="True"/>
  <p:tag name="FILENAME" val=""/>
  <p:tag name="LATEXENGINEID" val="0"/>
  <p:tag name="TEMPFOLDER" val="c:\temp\"/>
  <p:tag name="LATEXFORMHEIGHT" val="312"/>
  <p:tag name="LATEXFORMWIDTH" val="384"/>
  <p:tag name="LATEXFORMWRAP" val="True"/>
  <p:tag name="BITMAPVECTOR" val="1"/>
</p:tagLst>
</file>

<file path=ppt/tags/tag4.xml><?xml version="1.0" encoding="utf-8"?>
<p:tagLst xmlns:a="http://schemas.openxmlformats.org/drawingml/2006/main" xmlns:r="http://schemas.openxmlformats.org/officeDocument/2006/relationships" xmlns:p="http://schemas.openxmlformats.org/presentationml/2006/main">
  <p:tag name="ORIGINALHEIGHT" val="22.6042"/>
  <p:tag name="ORIGINALWIDTH" val="25.10419"/>
  <p:tag name="LATEXADDIN" val="\documentclass{article}&#10;\usepackage{amsmath}&#10;\pagestyle{empty}&#10;\begin{document}&#10;\begin{math}&#10;\sum\limits_i x_i^2&#10;\end{math}&#10;\end{document}"/>
  <p:tag name="IGUANATEXSIZE" val="12"/>
  <p:tag name="IGUANATEXCURSOR" val="112"/>
  <p:tag name="TRANSPARENCY" val="True"/>
  <p:tag name="FILENAME" val=""/>
  <p:tag name="LATEXENGINEID" val="0"/>
  <p:tag name="TEMPFOLDER" val="c:\temp\"/>
  <p:tag name="LATEXFORMHEIGHT" val="312"/>
  <p:tag name="LATEXFORMWIDTH" val="384"/>
  <p:tag name="LATEXFORMWRAP" val="True"/>
  <p:tag name="BITMAPVECTOR" val="1"/>
</p:tagLst>
</file>

<file path=ppt/tags/tag40.xml><?xml version="1.0" encoding="utf-8"?>
<p:tagLst xmlns:a="http://schemas.openxmlformats.org/drawingml/2006/main" xmlns:r="http://schemas.openxmlformats.org/officeDocument/2006/relationships" xmlns:p="http://schemas.openxmlformats.org/presentationml/2006/main">
  <p:tag name="ORIGINALHEIGHT" val="6.041667"/>
  <p:tag name="ORIGINALWIDTH" val="3.854199"/>
  <p:tag name="LATEXADDIN" val="\documentclass{article}&#10;\usepackage{amsmath}&#10;\pagestyle{empty}&#10;\begin{document}&#10;\begin{math}&#10;\sum\limits_{i=1}^{8191} x_i^2&#10;\end{math}&#10;\end{document}"/>
  <p:tag name="IGUANATEXSIZE" val="12"/>
  <p:tag name="IGUANATEXCURSOR" val="123"/>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5.937533"/>
  <p:tag name="ORIGINALWIDTH" val="3.020866"/>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6.041667"/>
  <p:tag name="ORIGINALWIDTH" val="3.958333"/>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5.937533"/>
  <p:tag name="ORIGINALWIDTH" val="3.125"/>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12.81253"/>
  <p:tag name="ORIGINALWIDTH" val="11.45833"/>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5.937533"/>
  <p:tag name="ORIGINALWIDTH" val="2.5"/>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2.395866"/>
  <p:tag name="ORIGINALWIDTH" val="6.145866"/>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5.937533"/>
  <p:tag name="ORIGINALWIDTH" val="3.020866"/>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5.729199"/>
  <p:tag name="ORIGINALWIDTH" val="6.041667"/>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5.937533"/>
  <p:tag name="ORIGINALWIDTH" val="3.75"/>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13.125"/>
  <p:tag name="ORIGINALWIDTH" val="11.3542"/>
  <p:tag name="LATEXADDIN" val="\documentclass{article}&#10;\usepackage{amsmath}&#10;\pagestyle{empty}&#10;\begin{document}&#10;\begin{math}&#10;\sum\limits_i x_i^2&#10;\end{math}&#10;\end{document}"/>
  <p:tag name="IGUANATEXSIZE" val="12"/>
  <p:tag name="IGUANATEXCURSOR" val="112"/>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6.041667"/>
  <p:tag name="ORIGINALWIDTH" val="2.5"/>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29.27086"/>
  <p:tag name="ORIGINALWIDTH" val="30.62506"/>
  <p:tag name="LATEXADDIN" val="\documentclass{article}&#10;\usepackage{amsmath}&#10;\pagestyle{empty}&#10;\begin{document}&#10;\begin{math}&#10;\sum\limits_{i=1}^{8191} x_i&#10;\end{math}&#10;\end{document}"/>
  <p:tag name="IGUANATEXSIZE" val="12"/>
  <p:tag name="IGUANATEXCURSOR" val="121"/>
  <p:tag name="TRANSPARENCY" val="True"/>
  <p:tag name="FILENAME" val=""/>
  <p:tag name="LATEXENGINEID" val="0"/>
  <p:tag name="TEMPFOLDER" val="c:\temp\"/>
  <p:tag name="LATEXFORMHEIGHT" val="312"/>
  <p:tag name="LATEXFORMWIDTH" val="384"/>
  <p:tag name="LATEXFORMWRAP" val="True"/>
  <p:tag name="BITMAPVECTOR" val="1"/>
</p:tagLst>
</file>

<file path=ppt/tags/tag52.xml><?xml version="1.0" encoding="utf-8"?>
<p:tagLst xmlns:a="http://schemas.openxmlformats.org/drawingml/2006/main" xmlns:r="http://schemas.openxmlformats.org/officeDocument/2006/relationships" xmlns:p="http://schemas.openxmlformats.org/presentationml/2006/main">
  <p:tag name="ORIGINALHEIGHT" val="6.041667"/>
  <p:tag name="ORIGINALWIDTH" val="3.854199"/>
  <p:tag name="LATEXADDIN" val="\documentclass{article}&#10;\usepackage{amsmath}&#10;\pagestyle{empty}&#10;\begin{document}&#10;\begin{math}&#10;\sum\limits_{i=1}^{8191} x_i&#10;\end{math}&#10;\end{document}"/>
  <p:tag name="IGUANATEXSIZE" val="12"/>
  <p:tag name="IGUANATEXCURSOR" val="121"/>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5.937533"/>
  <p:tag name="ORIGINALWIDTH" val="3.020866"/>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6.041667"/>
  <p:tag name="ORIGINALWIDTH" val="3.958333"/>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5.937533"/>
  <p:tag name="ORIGINALWIDTH" val="3.020866"/>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12.81253"/>
  <p:tag name="ORIGINALWIDTH" val="11.45833"/>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5.937533"/>
  <p:tag name="ORIGINALWIDTH" val="2.5"/>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2.395866"/>
  <p:tag name="ORIGINALWIDTH" val="6.145866"/>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5.937533"/>
  <p:tag name="ORIGINALWIDTH" val="3.020866"/>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6.25"/>
  <p:tag name="ORIGINALWIDTH" val="2.5"/>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5.729199"/>
  <p:tag name="ORIGINALWIDTH" val="5.937533"/>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6.041667"/>
  <p:tag name="ORIGINALWIDTH" val="2.604199"/>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15.1042"/>
  <p:tag name="ORIGINALWIDTH" val="11.9792"/>
  <p:tag name="LATEXADDIN" val="\documentclass{article}&#10;\usepackage{amsmath}&#10;\pagestyle{empty}&#10;\begin{document}&#10;\begin{math}&#10;x_i^2&#10;\end{math}&#10;\end{document}"/>
  <p:tag name="IGUANATEXSIZE" val="12"/>
  <p:tag name="IGUANATEXCURSOR" val="98"/>
  <p:tag name="TRANSPARENCY" val="True"/>
  <p:tag name="FILENAME" val=""/>
  <p:tag name="LATEXENGINEID" val="0"/>
  <p:tag name="TEMPFOLDER" val="c:\temp\"/>
  <p:tag name="LATEXFORMHEIGHT" val="312"/>
  <p:tag name="LATEXFORMWIDTH" val="384"/>
  <p:tag name="LATEXFORMWRAP" val="True"/>
  <p:tag name="BITMAPVECTOR" val="1"/>
</p:tagLst>
</file>

<file path=ppt/tags/tag63.xml><?xml version="1.0" encoding="utf-8"?>
<p:tagLst xmlns:a="http://schemas.openxmlformats.org/drawingml/2006/main" xmlns:r="http://schemas.openxmlformats.org/officeDocument/2006/relationships" xmlns:p="http://schemas.openxmlformats.org/presentationml/2006/main">
  <p:tag name="ORIGINALHEIGHT" val="6.25"/>
  <p:tag name="ORIGINALWIDTH" val="6.666667"/>
  <p:tag name="LATEXADDIN" val="\documentclass{article}&#10;\usepackage{amsmath}&#10;\pagestyle{empty}&#10;\begin{document}&#10;\begin{math}&#10;x_i^2&#10;\end{math}&#10;\end{document}"/>
  <p:tag name="IGUANATEXSIZE" val="12"/>
  <p:tag name="IGUANATEXCURSOR" val="98"/>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6.458333"/>
  <p:tag name="ORIGINALWIDTH" val="4.166667"/>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6.458333"/>
  <p:tag name="ORIGINALWIDTH" val="2.812533"/>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9.375066"/>
  <p:tag name="ORIGINALWIDTH" val="10.7292"/>
  <p:tag name="LATEXADDIN" val="\documentclass{article}&#10;\usepackage{amsmath}&#10;\pagestyle{empty}&#10;\begin{document}&#10;\begin{math}&#10;x_i&#10;\end{math}&#10;\end{document}"/>
  <p:tag name="IGUANATEXSIZE" val="12"/>
  <p:tag name="IGUANATEXCURSOR" val="96"/>
  <p:tag name="TRANSPARENCY" val="True"/>
  <p:tag name="FILENAME" val=""/>
  <p:tag name="LATEXENGINEID" val="0"/>
  <p:tag name="TEMPFOLDER" val="c:\temp\"/>
  <p:tag name="LATEXFORMHEIGHT" val="312"/>
  <p:tag name="LATEXFORMWIDTH" val="384"/>
  <p:tag name="LATEXFORMWRAP" val="True"/>
  <p:tag name="BITMAPVECTOR" val="1"/>
</p:tagLst>
</file>

<file path=ppt/tags/tag67.xml><?xml version="1.0" encoding="utf-8"?>
<p:tagLst xmlns:a="http://schemas.openxmlformats.org/drawingml/2006/main" xmlns:r="http://schemas.openxmlformats.org/officeDocument/2006/relationships" xmlns:p="http://schemas.openxmlformats.org/presentationml/2006/main">
  <p:tag name="ORIGINALHEIGHT" val="7.083333"/>
  <p:tag name="ORIGINALWIDTH" val="6.770865"/>
  <p:tag name="LATEXADDIN" val="\documentclass{article}&#10;\usepackage{amsmath}&#10;\pagestyle{empty}&#10;\begin{document}&#10;\begin{math}&#10;x_i&#10;\end{math}&#10;\end{document}"/>
  <p:tag name="IGUANATEXSIZE" val="12"/>
  <p:tag name="IGUANATEXCURSOR" val="96"/>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7.395865"/>
  <p:tag name="ORIGINALWIDTH" val="2.916667"/>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29.58333"/>
  <p:tag name="ORIGINALWIDTH" val="59.27086"/>
  <p:tag name="LATEXADDIN" val="\documentclass{article}&#10;\usepackage{amsmath}&#10;\pagestyle{empty}&#10;\begin{document}&#10;\begin{math}&#10;\bar y = \frac{1}{N} \sum\limits_{i=1}^N y_i&#10;\end{math}&#10;\end{document}"/>
  <p:tag name="IGUANATEXSIZE" val="12"/>
  <p:tag name="IGUANATEXCURSOR" val="137"/>
  <p:tag name="TRANSPARENCY" val="True"/>
  <p:tag name="FILENAME" val=""/>
  <p:tag name="LATEXENGINEID" val="0"/>
  <p:tag name="TEMPFOLDER" val="c:\temp\"/>
  <p:tag name="LATEXFORMHEIGHT" val="312"/>
  <p:tag name="LATEXFORMWIDTH" val="384"/>
  <p:tag name="LATEXFORMWRAP" val="True"/>
  <p:tag name="BITMAPVECTOR" val="1"/>
</p:tagLst>
</file>

<file path=ppt/tags/tag7.xml><?xml version="1.0" encoding="utf-8"?>
<p:tagLst xmlns:a="http://schemas.openxmlformats.org/drawingml/2006/main" xmlns:r="http://schemas.openxmlformats.org/officeDocument/2006/relationships" xmlns:p="http://schemas.openxmlformats.org/presentationml/2006/main">
  <p:tag name="ORIGINALHEIGHT" val="5.937533"/>
  <p:tag name="ORIGINALWIDTH" val="5.937531"/>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37.5"/>
  <p:tag name="ORIGINALWIDTH" val="129.2709"/>
  <p:tag name="LATEXADDIN" val="\documentclass{article}&#10;\usepackage{amsmath}&#10;\pagestyle{empty}&#10;\begin{document}&#10;\begin{math}&#10;y_{\rm rms} = \sqrt{\frac{1}{N-1} \sum\limits_{i=1}^N \left( y_i - \bar y\right)^2}&#10;\end{math}&#10;\end{document}"/>
  <p:tag name="IGUANATEXSIZE" val="12"/>
  <p:tag name="IGUANATEXCURSOR" val="176"/>
  <p:tag name="TRANSPARENCY" val="True"/>
  <p:tag name="FILENAME" val=""/>
  <p:tag name="LATEXENGINEID" val="0"/>
  <p:tag name="TEMPFOLDER" val="c:\temp\"/>
  <p:tag name="LATEXFORMHEIGHT" val="312"/>
  <p:tag name="LATEXFORMWIDTH" val="384"/>
  <p:tag name="LATEXFORMWRAP" val="True"/>
  <p:tag name="BITMAPVECTOR" val="1"/>
</p:tagLst>
</file>

<file path=ppt/tags/tag71.xml><?xml version="1.0" encoding="utf-8"?>
<p:tagLst xmlns:a="http://schemas.openxmlformats.org/drawingml/2006/main" xmlns:r="http://schemas.openxmlformats.org/officeDocument/2006/relationships" xmlns:p="http://schemas.openxmlformats.org/presentationml/2006/main">
  <p:tag name="ORIGINALHEIGHT" val="30.31253"/>
  <p:tag name="ORIGINALWIDTH" val="109.375"/>
  <p:tag name="LATEXADDIN" val="\documentclass{article}&#10;\usepackage{amsmath}&#10;\pagestyle{empty}&#10;\begin{document}&#10;\begin{math}&#10;\bar y = a \cdot \frac{1}{N} \left( \sum\limits_{i=1}^N x_i \right) + b&#10;\end{math}&#10;\end{document}"/>
  <p:tag name="IGUANATEXSIZE" val="12"/>
  <p:tag name="IGUANATEXCURSOR" val="164"/>
  <p:tag name="TRANSPARENCY" val="True"/>
  <p:tag name="FILENAME" val=""/>
  <p:tag name="LATEXENGINEID" val="0"/>
  <p:tag name="TEMPFOLDER" val="c:\temp\"/>
  <p:tag name="LATEXFORMHEIGHT" val="312"/>
  <p:tag name="LATEXFORMWIDTH" val="384"/>
  <p:tag name="LATEXFORMWRAP" val="True"/>
  <p:tag name="BITMAPVECTOR" val="1"/>
</p:tagLst>
</file>

<file path=ppt/tags/tag72.xml><?xml version="1.0" encoding="utf-8"?>
<p:tagLst xmlns:a="http://schemas.openxmlformats.org/drawingml/2006/main" xmlns:r="http://schemas.openxmlformats.org/officeDocument/2006/relationships" xmlns:p="http://schemas.openxmlformats.org/presentationml/2006/main">
  <p:tag name="ORIGINALHEIGHT" val="44.4792"/>
  <p:tag name="ORIGINALWIDTH" val="269.5834"/>
  <p:tag name="LATEXADDIN" val="\documentclass{article}&#10;\usepackage{amsmath}&#10;\pagestyle{empty}&#10;\begin{document}&#10;\begin{math}&#10;y_{\rm rms} = a \cdot x_{\rm rms} = a \cdot \sqrt{ \frac{1}{N-1} \left\{ \left( \sum\limits_{i=1}^N x_i^2 \right) - \frac{1}{N} \left( \sum\limits_{i=1}^N x_i \right)^2 \right\}}&#10;\end{math}&#10;\end{document}"/>
  <p:tag name="IGUANATEXSIZE" val="12"/>
  <p:tag name="IGUANATEXCURSOR" val="271"/>
  <p:tag name="TRANSPARENCY" val="True"/>
  <p:tag name="FILENAME" val=""/>
  <p:tag name="LATEXENGINEID" val="0"/>
  <p:tag name="TEMPFOLDER" val="c:\temp\"/>
  <p:tag name="LATEXFORMHEIGHT" val="312"/>
  <p:tag name="LATEXFORMWIDTH" val="384"/>
  <p:tag name="LATEXFORMWRAP" val="True"/>
  <p:tag name="BITMAPVECTOR" val="1"/>
</p:tagLst>
</file>

<file path=ppt/tags/tag73.xml><?xml version="1.0" encoding="utf-8"?>
<p:tagLst xmlns:a="http://schemas.openxmlformats.org/drawingml/2006/main" xmlns:r="http://schemas.openxmlformats.org/officeDocument/2006/relationships" xmlns:p="http://schemas.openxmlformats.org/presentationml/2006/main">
  <p:tag name="ORIGINALHEIGHT" val="30.31253"/>
  <p:tag name="ORIGINALWIDTH" val="109.375"/>
  <p:tag name="LATEXADDIN" val="\documentclass{article}&#10;\usepackage{amsmath}&#10;\pagestyle{empty}&#10;\begin{document}&#10;\begin{math}&#10;\bar y = a \cdot \frac{1}{N} \left( \sum\limits_{i=1}^N x_i \right) + b&#10;\end{math}&#10;\end{document}"/>
  <p:tag name="IGUANATEXSIZE" val="12"/>
  <p:tag name="IGUANATEXCURSOR" val="164"/>
  <p:tag name="TRANSPARENCY" val="True"/>
  <p:tag name="FILENAME" val=""/>
  <p:tag name="LATEXENGINEID" val="0"/>
  <p:tag name="TEMPFOLDER" val="c:\temp\"/>
  <p:tag name="LATEXFORMHEIGHT" val="312"/>
  <p:tag name="LATEXFORMWIDTH" val="384"/>
  <p:tag name="LATEXFORMWRAP" val="True"/>
  <p:tag name="BITMAPVECTOR" val="1"/>
</p:tagLst>
</file>

<file path=ppt/tags/tag74.xml><?xml version="1.0" encoding="utf-8"?>
<p:tagLst xmlns:a="http://schemas.openxmlformats.org/drawingml/2006/main" xmlns:r="http://schemas.openxmlformats.org/officeDocument/2006/relationships" xmlns:p="http://schemas.openxmlformats.org/presentationml/2006/main">
  <p:tag name="ORIGINALHEIGHT" val="44.4792"/>
  <p:tag name="ORIGINALWIDTH" val="269.5834"/>
  <p:tag name="LATEXADDIN" val="\documentclass{article}&#10;\usepackage{amsmath}&#10;\pagestyle{empty}&#10;\begin{document}&#10;\begin{math}&#10;y_{\rm rms} = a \cdot x_{\rm rms} = a \cdot \sqrt{ \frac{1}{N-1} \left\{ \left( \sum\limits_{i=1}^N x_i^2 \right) - \frac{1}{N} \left( \sum\limits_{i=1}^N x_i \right)^2 \right\}}&#10;\end{math}&#10;\end{document}"/>
  <p:tag name="IGUANATEXSIZE" val="12"/>
  <p:tag name="IGUANATEXCURSOR" val="271"/>
  <p:tag name="TRANSPARENCY" val="True"/>
  <p:tag name="FILENAME" val=""/>
  <p:tag name="LATEXENGINEID" val="0"/>
  <p:tag name="TEMPFOLDER" val="c:\temp\"/>
  <p:tag name="LATEXFORMHEIGHT" val="312"/>
  <p:tag name="LATEXFORMWIDTH" val="384"/>
  <p:tag name="LATEXFORMWRAP" val="True"/>
  <p:tag name="BITMAPVECTOR" val="1"/>
</p:tagLst>
</file>

<file path=ppt/tags/tag75.xml><?xml version="1.0" encoding="utf-8"?>
<p:tagLst xmlns:a="http://schemas.openxmlformats.org/drawingml/2006/main" xmlns:r="http://schemas.openxmlformats.org/officeDocument/2006/relationships" xmlns:p="http://schemas.openxmlformats.org/presentationml/2006/main">
  <p:tag name="ORIGINALHEIGHT" val="8.020865"/>
  <p:tag name="ORIGINALWIDTH" val="5.104199"/>
  <p:tag name="LATEXADDIN" val="\documentclass{article}&#10;\usepackage{amsmath}&#10;\pagestyle{empty}&#10;\begin{document}&#10;\begin{math}&#10;y_{\rm rms} = a \cdot x_{\rm rms} = a \cdot \sqrt{ \frac{1}{N-1} \left\{ \left( \sum\limits_{i=1}^N x_i^2 \right) - \frac{1}{N} \left( \sum\limits_{i=1}^N x_i \right)^2 \right\}}&#10;\end{math}&#10;\end{document}"/>
  <p:tag name="IGUANATEXSIZE" val="12"/>
  <p:tag name="IGUANATEXCURSOR" val="271"/>
  <p:tag name="TRANSPARENCY" val="True"/>
  <p:tag name="FILENAME" val=""/>
  <p:tag name="LATEXENGINEID" val="0"/>
  <p:tag name="TEMPFOLDER" val="c:\temp\"/>
  <p:tag name="LATEXFORMHEIGHT" val="312"/>
  <p:tag name="LATEXFORMWIDTH" val="384"/>
  <p:tag name="LATEXFORMWRAP" val="True"/>
  <p:tag name="BITMAPVECTOR" val="1"/>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3.854199"/>
  <p:tag name="ORIGINALWIDTH" val="2.812533"/>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3.854199"/>
  <p:tag name="ORIGINALWIDTH" val="6.562533"/>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3.958333"/>
  <p:tag name="ORIGINALWIDTH" val="2.812533"/>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2.916667"/>
  <p:tag name="ORIGINALWIDTH" val="7.395865"/>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6.145867"/>
  <p:tag name="ORIGINALWIDTH" val="3.749999"/>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5.625"/>
  <p:tag name="ORIGINALWIDTH" val="5.104199"/>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1.354199"/>
  <p:tag name="ORIGINALWIDTH" val="1.145866"/>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5.625"/>
  <p:tag name="ORIGINALWIDTH" val="5.520866"/>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3.854199"/>
  <p:tag name="ORIGINALWIDTH" val="2.812533"/>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3.854199"/>
  <p:tag name="ORIGINALWIDTH" val="6.562533"/>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3.958333"/>
  <p:tag name="ORIGINALWIDTH" val="2.812533"/>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2.916667"/>
  <p:tag name="ORIGINALWIDTH" val="7.395865"/>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5.625"/>
  <p:tag name="ORIGINALWIDTH" val="5.104199"/>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1.354199"/>
  <p:tag name="ORIGINALWIDTH" val="1.25"/>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7.708333"/>
  <p:tag name="ORIGINALWIDTH" val="4.166667"/>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6.145867"/>
  <p:tag name="ORIGINALWIDTH" val="2.5"/>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7.916667"/>
  <p:tag name="ORIGINALWIDTH" val="0.5208662"/>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7.916667"/>
  <p:tag name="ORIGINALWIDTH" val="0.5208662"/>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22.5"/>
  <p:tag name="ORIGINALWIDTH" val="7.083333"/>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0.5208662"/>
  <p:tag name="ORIGINALWIDTH" val="159.2709"/>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5.729199"/>
  <p:tag name="ORIGINALWIDTH" val="2.812533"/>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0.5208662"/>
  <p:tag name="ORIGINALWIDTH" val="19.27087"/>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5.833333"/>
  <p:tag name="ORIGINALWIDTH" val="6.979199"/>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0.4166667"/>
  <p:tag name="ORIGINALWIDTH" val="5.208333"/>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5.729199"/>
  <p:tag name="ORIGINALWIDTH" val="2.916667"/>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37.08333"/>
  <p:tag name="ORIGINALWIDTH" val="5.729199"/>
  <p:tag name="EMFCHILD" val="True"/>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standard_2019" id="{0BA39C6A-CC5C-4F28-9FC0-2F710AD7F67C}" vid="{BDBED18F-820E-4B69-9B89-98F1A49B34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ppt_standard_2019</Template>
  <TotalTime>0</TotalTime>
  <Words>4075</Words>
  <Application>Microsoft Office PowerPoint</Application>
  <PresentationFormat>On-screen Show (4:3)</PresentationFormat>
  <Paragraphs>573</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Courier New</vt:lpstr>
      <vt:lpstr>Lucida Console</vt:lpstr>
      <vt:lpstr>Wingdings</vt:lpstr>
      <vt:lpstr>Blank</vt:lpstr>
      <vt:lpstr>PowerPoint Presentation</vt:lpstr>
      <vt:lpstr>Abstract</vt:lpstr>
      <vt:lpstr>Contents</vt:lpstr>
      <vt:lpstr>Control System Platform Changes in LCLS2</vt:lpstr>
      <vt:lpstr>ATCA Crate: Description</vt:lpstr>
      <vt:lpstr>ATCA Switch Card</vt:lpstr>
      <vt:lpstr>HPS: AMC daughter cards and RTM</vt:lpstr>
      <vt:lpstr>LCLS-II System example </vt:lpstr>
      <vt:lpstr>PCIe for Non-HPS (ex, PCIe TPR)</vt:lpstr>
      <vt:lpstr>Modular Design and Standard Interface</vt:lpstr>
      <vt:lpstr>ATCA RF Common Platform Stack</vt:lpstr>
      <vt:lpstr>Software Stacks for modularization</vt:lpstr>
      <vt:lpstr>Performance/Resource Issues with the new Platform</vt:lpstr>
      <vt:lpstr>LCLS2 BSA Memory Consumptions  (Buffer Memory for BSA PVs)</vt:lpstr>
      <vt:lpstr>SC Diagnostic Bus Input</vt:lpstr>
      <vt:lpstr>Current Implementation in SC BSA and SC BSAS</vt:lpstr>
      <vt:lpstr>Performance Issue on BSA driver</vt:lpstr>
      <vt:lpstr>Cont’d Performance Issue:  Listener and Worker thread</vt:lpstr>
      <vt:lpstr>Cont’d Performance Issue:  CPU Load for the Listener and Worker Threads</vt:lpstr>
      <vt:lpstr>Cont’d Performance Issues: Monitoring Pending Queue and its Water-marker</vt:lpstr>
      <vt:lpstr>Consideration  for number of ioc vs. number of CPU cores</vt:lpstr>
      <vt:lpstr>Scenario for the number of ioc vs. Number of cores</vt:lpstr>
      <vt:lpstr>Cont’d Performance Issues: Record Processing and Bsa Poll</vt:lpstr>
      <vt:lpstr>Cont’d Performance Issue: Checking up Pending Queue and Water-Mark for Record Processing Callbacks</vt:lpstr>
      <vt:lpstr>Backup: Study for the Overhead of Asyn Port Driver for the BSSS</vt:lpstr>
      <vt:lpstr>Using own Device Support for BSSS and BSA</vt:lpstr>
      <vt:lpstr>Improvement on TPG</vt:lpstr>
      <vt:lpstr>Improvement on AmcCarrierTpr</vt:lpstr>
      <vt:lpstr>Summary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2019-09-17T00:16:49Z</dcterms:created>
  <dcterms:modified xsi:type="dcterms:W3CDTF">2024-04-17T04:16:52Z</dcterms:modified>
</cp:coreProperties>
</file>