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27"/>
  </p:notesMasterIdLst>
  <p:sldIdLst>
    <p:sldId id="272" r:id="rId2"/>
    <p:sldId id="308" r:id="rId3"/>
    <p:sldId id="316" r:id="rId4"/>
    <p:sldId id="280" r:id="rId5"/>
    <p:sldId id="305" r:id="rId6"/>
    <p:sldId id="313" r:id="rId7"/>
    <p:sldId id="296" r:id="rId8"/>
    <p:sldId id="295" r:id="rId9"/>
    <p:sldId id="309" r:id="rId10"/>
    <p:sldId id="317" r:id="rId11"/>
    <p:sldId id="318" r:id="rId12"/>
    <p:sldId id="312" r:id="rId13"/>
    <p:sldId id="297" r:id="rId14"/>
    <p:sldId id="306" r:id="rId15"/>
    <p:sldId id="298" r:id="rId16"/>
    <p:sldId id="307" r:id="rId17"/>
    <p:sldId id="320" r:id="rId18"/>
    <p:sldId id="299" r:id="rId19"/>
    <p:sldId id="310" r:id="rId20"/>
    <p:sldId id="311" r:id="rId21"/>
    <p:sldId id="300" r:id="rId22"/>
    <p:sldId id="314" r:id="rId23"/>
    <p:sldId id="315" r:id="rId24"/>
    <p:sldId id="303" r:id="rId25"/>
    <p:sldId id="304" r:id="rId26"/>
  </p:sldIdLst>
  <p:sldSz cx="9144000" cy="51450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55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6F0B"/>
    <a:srgbClr val="7CCCBF"/>
    <a:srgbClr val="BBBD22"/>
    <a:srgbClr val="006600"/>
    <a:srgbClr val="C8C8C8"/>
    <a:srgbClr val="BA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39" autoAdjust="0"/>
    <p:restoredTop sz="94637" autoAdjust="0"/>
  </p:normalViewPr>
  <p:slideViewPr>
    <p:cSldViewPr snapToGrid="0">
      <p:cViewPr varScale="1">
        <p:scale>
          <a:sx n="110" d="100"/>
          <a:sy n="110" d="100"/>
        </p:scale>
        <p:origin x="176" y="728"/>
      </p:cViewPr>
      <p:guideLst>
        <p:guide orient="horz" pos="1620"/>
        <p:guide pos="5516"/>
      </p:guideLst>
    </p:cSldViewPr>
  </p:slideViewPr>
  <p:outlineViewPr>
    <p:cViewPr>
      <p:scale>
        <a:sx n="33" d="100"/>
        <a:sy n="33" d="100"/>
      </p:scale>
      <p:origin x="0" y="-181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F02CA-77CB-4E54-B712-21E588799EE8}" type="datetimeFigureOut">
              <a:rPr lang="de-DE" smtClean="0"/>
              <a:t>16.04.24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F729A-0AF0-4995-B32B-9504BC6896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79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4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68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52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36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20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04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88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72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577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1900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1689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7124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728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17231" y="2714625"/>
            <a:ext cx="8928344" cy="203120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Please insert a picture in the slide master</a:t>
            </a:r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365443" y="1445896"/>
            <a:ext cx="8524557" cy="28511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600" b="1"/>
            </a:lvl1pPr>
            <a:lvl2pPr marL="355600" indent="0">
              <a:buFont typeface="Arial" panose="020B0604020202020204" pitchFamily="34" charset="0"/>
              <a:buNone/>
              <a:defRPr sz="2600" b="1"/>
            </a:lvl2pPr>
            <a:lvl3pPr marL="717550" indent="0">
              <a:buFont typeface="Arial" panose="020B0604020202020204" pitchFamily="34" charset="0"/>
              <a:buNone/>
              <a:defRPr sz="2600" b="1"/>
            </a:lvl3pPr>
            <a:lvl4pPr marL="1073150" indent="0">
              <a:buFont typeface="Arial" panose="020B0604020202020204" pitchFamily="34" charset="0"/>
              <a:buNone/>
              <a:defRPr sz="2600" b="1"/>
            </a:lvl4pPr>
            <a:lvl5pPr marL="1435100" indent="0">
              <a:buFont typeface="Arial" panose="020B0604020202020204" pitchFamily="34" charset="0"/>
              <a:buNone/>
              <a:defRPr sz="2600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endParaRPr lang="de-DE" dirty="0"/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80675" y="1979930"/>
            <a:ext cx="8515675" cy="50990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 i="0" baseline="0"/>
            </a:lvl1pPr>
            <a:lvl2pPr marL="355600" indent="0">
              <a:buFont typeface="Arial" panose="020B0604020202020204" pitchFamily="34" charset="0"/>
              <a:buNone/>
              <a:defRPr sz="1800" b="1" i="0"/>
            </a:lvl2pPr>
            <a:lvl3pPr marL="717550" indent="0">
              <a:buFont typeface="Arial" panose="020B0604020202020204" pitchFamily="34" charset="0"/>
              <a:buNone/>
              <a:defRPr sz="1800" b="1" i="0"/>
            </a:lvl3pPr>
            <a:lvl4pPr marL="1073150" indent="0">
              <a:buFont typeface="Arial" panose="020B0604020202020204" pitchFamily="34" charset="0"/>
              <a:buNone/>
              <a:defRPr sz="1800" b="1" i="0"/>
            </a:lvl4pPr>
            <a:lvl5pPr marL="1435100" indent="0">
              <a:buFont typeface="Arial" panose="020B0604020202020204" pitchFamily="34" charset="0"/>
              <a:buNone/>
              <a:defRPr sz="1800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00" y="4895776"/>
            <a:ext cx="3606670" cy="12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825" noProof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18375" y="4826105"/>
            <a:ext cx="1727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1600" b="1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360000"/>
            <a:ext cx="1621550" cy="75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23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EF9F2463-8150-4DAA-877D-A146C8C8C60A}" type="datetime1">
              <a:rPr lang="de-DE" smtClean="0"/>
              <a:t>16.04.24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8444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61640" y="1188000"/>
            <a:ext cx="4882310" cy="320914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 marL="1076612" indent="0">
              <a:buNone/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00051" y="1188001"/>
            <a:ext cx="3178969" cy="3209146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224C4683-D191-47F3-8302-BB2B36B1C86A}" type="datetime1">
              <a:rPr lang="de-DE" smtClean="0"/>
              <a:t>16.04.24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760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43915" y="468662"/>
            <a:ext cx="5471285" cy="3112861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de-DE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5E89BE91-4B1C-4025-AE57-60317864A3F3}" type="datetime1">
              <a:rPr lang="de-DE" smtClean="0"/>
              <a:t>16.04.24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3914" y="3628492"/>
            <a:ext cx="5468677" cy="42521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46522" y="4099062"/>
            <a:ext cx="5468677" cy="577364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647238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00050" y="1068308"/>
            <a:ext cx="8343900" cy="351266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3AD15D93-083F-4B89-951E-D5F35A1BBEC8}" type="datetime1">
              <a:rPr lang="de-DE" smtClean="0"/>
              <a:t>16.04.24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20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770387" y="273928"/>
            <a:ext cx="1971675" cy="4360224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01940" y="273928"/>
            <a:ext cx="6225572" cy="436022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90C3E158-F33A-4782-AFB5-03A3FD6F0AB2}" type="datetime1">
              <a:rPr lang="de-DE" smtClean="0"/>
              <a:t>16.04.24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110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050" y="1188000"/>
            <a:ext cx="8343900" cy="336589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1600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0A9BFA6A-9A63-4E2D-92C0-C77BFA750EDB}" type="datetime1">
              <a:rPr lang="de-DE" noProof="0" smtClean="0"/>
              <a:t>16.04.24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702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0050" y="1188000"/>
            <a:ext cx="4114800" cy="344615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188000"/>
            <a:ext cx="4114799" cy="344615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43A9179C-E631-47AA-B9CB-ABFD8F596650}" type="datetime1">
              <a:rPr lang="de-DE" smtClean="0"/>
              <a:t>16.04.24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595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5819" y="1188720"/>
            <a:ext cx="4100831" cy="3459481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0050" y="1188000"/>
            <a:ext cx="4114800" cy="344615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43A9179C-E631-47AA-B9CB-ABFD8F596650}" type="datetime1">
              <a:rPr lang="de-DE" smtClean="0"/>
              <a:t>16.04.24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0050" y="1188000"/>
            <a:ext cx="4098132" cy="61812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00050" y="1937441"/>
            <a:ext cx="4098132" cy="2706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818" y="1188000"/>
            <a:ext cx="4098132" cy="61812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818" y="1937441"/>
            <a:ext cx="4098132" cy="270624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88C61DB6-D53F-456D-8864-56CE29C6E6BA}" type="datetime1">
              <a:rPr lang="de-DE" smtClean="0"/>
              <a:t>16.04.24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845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5819" y="1943101"/>
            <a:ext cx="4100831" cy="2705099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Please insert a picture in the master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0050" y="1188000"/>
            <a:ext cx="4098132" cy="61812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00050" y="1937441"/>
            <a:ext cx="4098132" cy="2706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818" y="1188000"/>
            <a:ext cx="4098132" cy="61812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88C61DB6-D53F-456D-8864-56CE29C6E6BA}" type="datetime1">
              <a:rPr lang="de-DE" smtClean="0"/>
              <a:t>16.04.24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06737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0A1BF2A7-198D-4BCD-8375-CAC66677F609}" type="datetime1">
              <a:rPr lang="de-DE" smtClean="0"/>
              <a:t>16.04.24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328420"/>
            <a:ext cx="9144000" cy="3304540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/>
          </a:p>
          <a:p>
            <a:r>
              <a:rPr lang="en-US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3638228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0A1BF2A7-198D-4BCD-8375-CAC66677F609}" type="datetime1">
              <a:rPr lang="de-DE" smtClean="0"/>
              <a:t>16.04.24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4652492"/>
            <a:ext cx="9144000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328419"/>
            <a:ext cx="9144000" cy="34197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/>
          </a:p>
          <a:p>
            <a:r>
              <a:rPr lang="en-US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2648673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/>
          <a:lstStyle/>
          <a:p>
            <a:fld id="{0A1BF2A7-198D-4BCD-8375-CAC66677F609}" type="datetime1">
              <a:rPr lang="de-DE" smtClean="0"/>
              <a:t>16.04.24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882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000" y="1187341"/>
            <a:ext cx="8351999" cy="33936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Institute </a:t>
            </a:r>
            <a:r>
              <a:rPr lang="de-DE" altLang="de-DE" dirty="0" err="1"/>
              <a:t>for</a:t>
            </a:r>
            <a:r>
              <a:rPr lang="de-DE" altLang="de-DE" dirty="0"/>
              <a:t> Technology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          </a:t>
            </a: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107947" y="4741374"/>
            <a:ext cx="8928107" cy="745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9C6492B-9F9B-4588-8AB6-62DBF42A6EA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331200"/>
            <a:ext cx="1079999" cy="500374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27234" y="4748824"/>
            <a:ext cx="1027755" cy="3962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17</a:t>
            </a:r>
            <a:r>
              <a:rPr lang="en-US" baseline="30000"/>
              <a:t>th</a:t>
            </a:r>
            <a:r>
              <a:rPr lang="en-US"/>
              <a:t> April 2024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6000" y="4748824"/>
            <a:ext cx="326368" cy="3962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 userDrawn="1"/>
        </p:nvSpPr>
        <p:spPr>
          <a:xfrm>
            <a:off x="1700330" y="4748824"/>
            <a:ext cx="4535370" cy="39626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/>
              <a:t>Edmund Blomley - </a:t>
            </a:r>
            <a:r>
              <a:rPr lang="en-GB" b="1" i="0" u="none" strike="noStrike">
                <a:solidFill>
                  <a:srgbClr val="172B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Transition to Phoebus at the Karlsruhe Institute of Technology</a:t>
            </a:r>
            <a:endParaRPr lang="en-GB" b="0" i="0" u="none" strike="noStrike">
              <a:solidFill>
                <a:srgbClr val="172B4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5505450" y="4748824"/>
            <a:ext cx="3245053" cy="39626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900"/>
              <a:t>Institute of Beam Physics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67239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hf hdr="0" ftr="0"/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lang="en-US" sz="2400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03652" indent="-203652" algn="l" defTabSz="68598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70423" indent="-203652" algn="l" defTabSz="68598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7194" indent="-198888" algn="l" defTabSz="67407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7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729" indent="-203652" algn="l" defTabSz="68598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7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5500" indent="-198888" algn="l" defTabSz="685983" rtl="0" eaLnBrk="1" latinLnBrk="0" hangingPunct="1">
        <a:lnSpc>
          <a:spcPct val="90000"/>
        </a:lnSpc>
        <a:spcBef>
          <a:spcPts val="360"/>
        </a:spcBef>
        <a:buSzPct val="88000"/>
        <a:buFontTx/>
        <a:buBlip>
          <a:blip r:embed="rId17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3" orient="horz" pos="464">
          <p15:clr>
            <a:srgbClr val="F26B43"/>
          </p15:clr>
        </p15:guide>
        <p15:guide id="4" pos="4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12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" b="569"/>
          <a:stretch>
            <a:fillRect/>
          </a:stretch>
        </p:blipFill>
        <p:spPr/>
      </p:pic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spc="-5" noProof="0" dirty="0"/>
              <a:t>Transition to Phoebus at the Karlsruhe Institute of Technology</a:t>
            </a:r>
            <a:endParaRPr lang="en-GB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noProof="0" dirty="0"/>
              <a:t>Edmund Blomley</a:t>
            </a:r>
          </a:p>
        </p:txBody>
      </p:sp>
      <p:pic>
        <p:nvPicPr>
          <p:cNvPr id="2" name="Bildplatzhalter 4">
            <a:extLst>
              <a:ext uri="{FF2B5EF4-FFF2-40B4-BE49-F238E27FC236}">
                <a16:creationId xmlns:a16="http://schemas.microsoft.com/office/drawing/2014/main" id="{668E5A34-395E-5814-FE74-B2566382B6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2" b="29782"/>
          <a:stretch/>
        </p:blipFill>
        <p:spPr>
          <a:xfrm>
            <a:off x="117231" y="2714625"/>
            <a:ext cx="8928344" cy="203120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B1A18F7B-DCB5-66E4-FFA9-636C1DB7CFD2}"/>
              </a:ext>
            </a:extLst>
          </p:cNvPr>
          <p:cNvSpPr txBox="1"/>
          <p:nvPr/>
        </p:nvSpPr>
        <p:spPr>
          <a:xfrm>
            <a:off x="7779129" y="450761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000">
                <a:solidFill>
                  <a:schemeClr val="bg1"/>
                </a:solidFill>
              </a:rPr>
              <a:t>Copyright M. Breig</a:t>
            </a:r>
          </a:p>
        </p:txBody>
      </p:sp>
    </p:spTree>
    <p:extLst>
      <p:ext uri="{BB962C8B-B14F-4D97-AF65-F5344CB8AC3E}">
        <p14:creationId xmlns:p14="http://schemas.microsoft.com/office/powerpoint/2010/main" val="1225001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63D4843-021F-9708-8B5B-79B30C08C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17.04.24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A6C591F-9C8E-45F4-6B3E-3644E3C2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10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DDEEDB9-EBC2-90DA-254A-B70EBEAF4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Panels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A906C5CC-717E-5706-0C85-F73C3D47D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CEC8AAF-4A37-651A-03DD-2861A6551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858" y="620268"/>
            <a:ext cx="6579378" cy="422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58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63D4843-021F-9708-8B5B-79B30C08C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17.04.24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A6C591F-9C8E-45F4-6B3E-3644E3C2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11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DDEEDB9-EBC2-90DA-254A-B70EBEAF4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Panels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A906C5CC-717E-5706-0C85-F73C3D47D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17EF171-8D04-96BF-9E4F-8A38FB182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105" y="689885"/>
            <a:ext cx="6207790" cy="405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57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70D4B70-EB27-E058-AD01-5F22F0127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16.04.24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F2EF6C-A546-4B1F-9066-CB7678C09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12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426D147-673A-CD9B-D75C-4A6C8B69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119" y="1996555"/>
            <a:ext cx="6869178" cy="575989"/>
          </a:xfrm>
        </p:spPr>
        <p:txBody>
          <a:bodyPr/>
          <a:lstStyle/>
          <a:p>
            <a:r>
              <a:rPr lang="en-GB" noProof="0" dirty="0"/>
              <a:t>Custom Tools</a:t>
            </a:r>
          </a:p>
        </p:txBody>
      </p:sp>
    </p:spTree>
    <p:extLst>
      <p:ext uri="{BB962C8B-B14F-4D97-AF65-F5344CB8AC3E}">
        <p14:creationId xmlns:p14="http://schemas.microsoft.com/office/powerpoint/2010/main" val="3073416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A4E8943-5EA8-F154-DB07-21ACC1735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noProof="0" dirty="0"/>
              <a:t>NoSQL Cassandra cluster</a:t>
            </a:r>
          </a:p>
          <a:p>
            <a:endParaRPr lang="en-GB" noProof="0" dirty="0"/>
          </a:p>
          <a:p>
            <a:r>
              <a:rPr lang="en-GB" noProof="0" dirty="0"/>
              <a:t>High data throughput for writing</a:t>
            </a:r>
          </a:p>
          <a:p>
            <a:endParaRPr lang="en-GB" noProof="0" dirty="0"/>
          </a:p>
          <a:p>
            <a:r>
              <a:rPr lang="en-GB" noProof="0" dirty="0"/>
              <a:t>CSS integration via custom JSON protocol</a:t>
            </a:r>
          </a:p>
          <a:p>
            <a:pPr lvl="1"/>
            <a:r>
              <a:rPr lang="en-GB" noProof="0" dirty="0"/>
              <a:t>Also Python module</a:t>
            </a:r>
          </a:p>
          <a:p>
            <a:endParaRPr lang="en-GB" noProof="0" dirty="0"/>
          </a:p>
          <a:p>
            <a:r>
              <a:rPr lang="en-GB" noProof="0" dirty="0"/>
              <a:t>Central archive configuration</a:t>
            </a:r>
          </a:p>
          <a:p>
            <a:pPr lvl="1"/>
            <a:r>
              <a:rPr lang="en-GB" noProof="0" dirty="0"/>
              <a:t>Monitor or scan</a:t>
            </a:r>
          </a:p>
          <a:p>
            <a:pPr lvl="1"/>
            <a:r>
              <a:rPr lang="en-GB" noProof="0" dirty="0"/>
              <a:t>Compression or no compression</a:t>
            </a:r>
          </a:p>
          <a:p>
            <a:pPr lvl="1"/>
            <a:r>
              <a:rPr lang="en-GB" dirty="0"/>
              <a:t>…</a:t>
            </a:r>
            <a:endParaRPr lang="en-GB" noProof="0" dirty="0"/>
          </a:p>
          <a:p>
            <a:pPr lvl="1"/>
            <a:endParaRPr lang="en-GB" noProof="0" dirty="0"/>
          </a:p>
          <a:p>
            <a:r>
              <a:rPr lang="en-GB" noProof="0" dirty="0"/>
              <a:t>Making data available of 12+ years of operation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BED28B8-0734-8EDA-F08A-672BCC3F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16.04.24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8B0314-326E-F641-252C-991D6C13F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13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0208B9D-B344-D24B-42EC-C1A54ACD0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Archiver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36416A7-9F0F-FF89-B2A5-B9D58DAA6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13" y="209254"/>
            <a:ext cx="1039648" cy="69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88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0165D1A-8844-B3C9-83F9-F45FA264C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0" dirty="0"/>
              <a:t>Due to very variable operational conditions for KARA we require a “dynamic“ alarm system</a:t>
            </a:r>
          </a:p>
          <a:p>
            <a:endParaRPr lang="en-GB" noProof="0" dirty="0"/>
          </a:p>
          <a:p>
            <a:r>
              <a:rPr lang="en-GB" noProof="0" dirty="0"/>
              <a:t>Certain states should only be an alarm depending on the operation state</a:t>
            </a:r>
          </a:p>
          <a:p>
            <a:pPr lvl="1"/>
            <a:r>
              <a:rPr lang="en-GB" noProof="0" dirty="0"/>
              <a:t>Example – injection kicker: </a:t>
            </a:r>
          </a:p>
          <a:p>
            <a:pPr lvl="2"/>
            <a:r>
              <a:rPr lang="en-GB" noProof="0" dirty="0"/>
              <a:t>If not </a:t>
            </a:r>
            <a:r>
              <a:rPr lang="en-GB" b="1" noProof="0" dirty="0">
                <a:solidFill>
                  <a:schemeClr val="tx2"/>
                </a:solidFill>
              </a:rPr>
              <a:t>on</a:t>
            </a:r>
            <a:r>
              <a:rPr lang="en-GB" noProof="0" dirty="0"/>
              <a:t> during injection -&gt; </a:t>
            </a:r>
            <a:r>
              <a:rPr lang="en-GB" b="1" noProof="0" dirty="0">
                <a:solidFill>
                  <a:srgbClr val="C00000"/>
                </a:solidFill>
              </a:rPr>
              <a:t>ALARM</a:t>
            </a:r>
          </a:p>
          <a:p>
            <a:pPr lvl="2"/>
            <a:r>
              <a:rPr lang="en-GB" noProof="0" dirty="0"/>
              <a:t>If not </a:t>
            </a:r>
            <a:r>
              <a:rPr lang="en-GB" b="1" noProof="0" dirty="0">
                <a:solidFill>
                  <a:schemeClr val="tx2"/>
                </a:solidFill>
              </a:rPr>
              <a:t>off</a:t>
            </a:r>
            <a:r>
              <a:rPr lang="en-GB" noProof="0" dirty="0"/>
              <a:t> during ramping/operation -&gt; </a:t>
            </a:r>
            <a:r>
              <a:rPr lang="en-GB" b="1" noProof="0" dirty="0">
                <a:solidFill>
                  <a:srgbClr val="C00000"/>
                </a:solidFill>
              </a:rPr>
              <a:t>ALARM</a:t>
            </a:r>
          </a:p>
          <a:p>
            <a:pPr lvl="2"/>
            <a:endParaRPr lang="en-GB" b="1" noProof="0" dirty="0">
              <a:solidFill>
                <a:srgbClr val="C00000"/>
              </a:solidFill>
            </a:endParaRPr>
          </a:p>
          <a:p>
            <a:r>
              <a:rPr lang="en-GB" noProof="0" dirty="0"/>
              <a:t>IOC </a:t>
            </a:r>
            <a:r>
              <a:rPr lang="en-GB" b="1" noProof="0" dirty="0">
                <a:solidFill>
                  <a:schemeClr val="tx2"/>
                </a:solidFill>
              </a:rPr>
              <a:t>independent</a:t>
            </a:r>
            <a:r>
              <a:rPr lang="en-GB" noProof="0" dirty="0"/>
              <a:t> alarm configuration</a:t>
            </a:r>
          </a:p>
          <a:p>
            <a:pPr lvl="1"/>
            <a:r>
              <a:rPr lang="en-GB" noProof="0" dirty="0"/>
              <a:t>Multiple configurations for one record, based on “status PV“ (operation state)</a:t>
            </a:r>
          </a:p>
          <a:p>
            <a:pPr lvl="1"/>
            <a:r>
              <a:rPr lang="en-GB" noProof="0" dirty="0"/>
              <a:t>Without additional effort also possible for embedded devices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17BAF8-B571-68F2-69CA-E158AF448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16.04.24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191837-2EF8-DD28-8E40-1EA6284F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14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DB13BE0-9942-5A6A-1F8B-26FEF2B04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Alarming</a:t>
            </a:r>
          </a:p>
        </p:txBody>
      </p:sp>
    </p:spTree>
    <p:extLst>
      <p:ext uri="{BB962C8B-B14F-4D97-AF65-F5344CB8AC3E}">
        <p14:creationId xmlns:p14="http://schemas.microsoft.com/office/powerpoint/2010/main" val="196071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0C28A46-C70B-B94E-8BF7-C2B18AAA2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16.04.24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57916F-42E4-0CFC-B693-2BA457EE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15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E4D8B6E-106F-C82D-85F8-627B0C11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Alarming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28489F3-4270-0084-571B-13BD401E17EB}"/>
              </a:ext>
            </a:extLst>
          </p:cNvPr>
          <p:cNvSpPr/>
          <p:nvPr/>
        </p:nvSpPr>
        <p:spPr>
          <a:xfrm>
            <a:off x="551411" y="1581150"/>
            <a:ext cx="2047009" cy="41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EPICS </a:t>
            </a:r>
            <a:r>
              <a:rPr lang="de-DE" err="1"/>
              <a:t>Alarming</a:t>
            </a:r>
            <a:endParaRPr lang="en-GB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09B0BEE-6019-1801-42FB-80DEF358A12B}"/>
              </a:ext>
            </a:extLst>
          </p:cNvPr>
          <p:cNvSpPr/>
          <p:nvPr/>
        </p:nvSpPr>
        <p:spPr>
          <a:xfrm>
            <a:off x="3466061" y="1581150"/>
            <a:ext cx="2047009" cy="41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JAVA </a:t>
            </a:r>
            <a:r>
              <a:rPr lang="de-DE" err="1"/>
              <a:t>Alarming</a:t>
            </a:r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2152583-1A42-876E-23C5-E006B87F2082}"/>
              </a:ext>
            </a:extLst>
          </p:cNvPr>
          <p:cNvSpPr/>
          <p:nvPr/>
        </p:nvSpPr>
        <p:spPr>
          <a:xfrm>
            <a:off x="6380711" y="1581150"/>
            <a:ext cx="2047009" cy="41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CSS </a:t>
            </a:r>
            <a:r>
              <a:rPr lang="de-DE" err="1"/>
              <a:t>Alarming</a:t>
            </a:r>
            <a:endParaRPr lang="en-GB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02A25CD2-23AE-F330-06B2-12F1A01210F9}"/>
              </a:ext>
            </a:extLst>
          </p:cNvPr>
          <p:cNvCxnSpPr>
            <a:stCxn id="8" idx="1"/>
            <a:endCxn id="7" idx="3"/>
          </p:cNvCxnSpPr>
          <p:nvPr/>
        </p:nvCxnSpPr>
        <p:spPr>
          <a:xfrm flipH="1">
            <a:off x="5513070" y="1790700"/>
            <a:ext cx="86764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AA25C955-D4B8-EB90-AC92-AFAACB4EEEC2}"/>
              </a:ext>
            </a:extLst>
          </p:cNvPr>
          <p:cNvSpPr txBox="1"/>
          <p:nvPr/>
        </p:nvSpPr>
        <p:spPr>
          <a:xfrm>
            <a:off x="639687" y="1211818"/>
            <a:ext cx="176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Layer 1</a:t>
            </a:r>
            <a:endParaRPr lang="en-GB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CC6501E-4034-D8FB-8294-97D80185A155}"/>
              </a:ext>
            </a:extLst>
          </p:cNvPr>
          <p:cNvSpPr txBox="1"/>
          <p:nvPr/>
        </p:nvSpPr>
        <p:spPr>
          <a:xfrm>
            <a:off x="3542907" y="1211818"/>
            <a:ext cx="176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Layer 2</a:t>
            </a:r>
            <a:endParaRPr lang="en-GB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C4B8118-5930-B30A-39D5-32F6ED3A1F91}"/>
              </a:ext>
            </a:extLst>
          </p:cNvPr>
          <p:cNvSpPr txBox="1"/>
          <p:nvPr/>
        </p:nvSpPr>
        <p:spPr>
          <a:xfrm>
            <a:off x="6523908" y="1211818"/>
            <a:ext cx="176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Layer 3</a:t>
            </a:r>
            <a:endParaRPr lang="en-GB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C16B194-C0C4-1506-AF06-0610DAC63B17}"/>
              </a:ext>
            </a:extLst>
          </p:cNvPr>
          <p:cNvSpPr txBox="1"/>
          <p:nvPr/>
        </p:nvSpPr>
        <p:spPr>
          <a:xfrm>
            <a:off x="426720" y="2209800"/>
            <a:ext cx="2171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Change </a:t>
            </a:r>
            <a:r>
              <a:rPr lang="de-DE" err="1"/>
              <a:t>record</a:t>
            </a:r>
            <a:r>
              <a:rPr lang="de-DE"/>
              <a:t> </a:t>
            </a:r>
            <a:r>
              <a:rPr lang="de-DE" err="1"/>
              <a:t>files</a:t>
            </a:r>
            <a:endParaRPr lang="de-DE"/>
          </a:p>
          <a:p>
            <a:pPr algn="ctr"/>
            <a:r>
              <a:rPr lang="de-DE"/>
              <a:t>+</a:t>
            </a:r>
          </a:p>
          <a:p>
            <a:pPr algn="ctr"/>
            <a:r>
              <a:rPr lang="de-DE"/>
              <a:t>Restart IOC</a:t>
            </a:r>
            <a:endParaRPr lang="en-GB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6E9B066-8CD5-B9E2-3514-40C591536046}"/>
              </a:ext>
            </a:extLst>
          </p:cNvPr>
          <p:cNvSpPr txBox="1"/>
          <p:nvPr/>
        </p:nvSpPr>
        <p:spPr>
          <a:xfrm>
            <a:off x="3124200" y="2209800"/>
            <a:ext cx="265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Change XML </a:t>
            </a:r>
            <a:r>
              <a:rPr lang="de-DE" err="1"/>
              <a:t>files</a:t>
            </a:r>
            <a:endParaRPr lang="de-DE"/>
          </a:p>
          <a:p>
            <a:pPr algn="ctr"/>
            <a:r>
              <a:rPr lang="de-DE"/>
              <a:t>+</a:t>
            </a:r>
          </a:p>
          <a:p>
            <a:pPr algn="ctr"/>
            <a:r>
              <a:rPr lang="de-DE"/>
              <a:t>Restart Java </a:t>
            </a:r>
            <a:r>
              <a:rPr lang="de-DE" err="1"/>
              <a:t>application</a:t>
            </a:r>
            <a:endParaRPr lang="en-GB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D18BA45-4058-26D7-876A-342F8007B7FE}"/>
              </a:ext>
            </a:extLst>
          </p:cNvPr>
          <p:cNvSpPr txBox="1"/>
          <p:nvPr/>
        </p:nvSpPr>
        <p:spPr>
          <a:xfrm>
            <a:off x="6031230" y="2194560"/>
            <a:ext cx="265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/>
              <a:t>Run </a:t>
            </a:r>
            <a:r>
              <a:rPr lang="de-DE" err="1"/>
              <a:t>script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update </a:t>
            </a:r>
            <a:r>
              <a:rPr lang="de-DE" err="1"/>
              <a:t>alarm</a:t>
            </a:r>
            <a:r>
              <a:rPr lang="de-DE"/>
              <a:t> </a:t>
            </a:r>
            <a:r>
              <a:rPr lang="de-DE" err="1"/>
              <a:t>table</a:t>
            </a:r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505D7B5-827B-5A3C-668B-1A7BD857DD7E}"/>
              </a:ext>
            </a:extLst>
          </p:cNvPr>
          <p:cNvSpPr txBox="1"/>
          <p:nvPr/>
        </p:nvSpPr>
        <p:spPr>
          <a:xfrm>
            <a:off x="489065" y="3699509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FF0000"/>
                </a:solidFill>
              </a:rPr>
              <a:t>High </a:t>
            </a:r>
            <a:r>
              <a:rPr lang="de-DE" b="1" err="1">
                <a:solidFill>
                  <a:srgbClr val="FF0000"/>
                </a:solidFill>
              </a:rPr>
              <a:t>risk</a:t>
            </a:r>
            <a:r>
              <a:rPr lang="de-DE" b="1">
                <a:solidFill>
                  <a:srgbClr val="FF0000"/>
                </a:solidFill>
              </a:rPr>
              <a:t> </a:t>
            </a:r>
            <a:r>
              <a:rPr lang="de-DE" b="1" err="1">
                <a:solidFill>
                  <a:srgbClr val="FF0000"/>
                </a:solidFill>
              </a:rPr>
              <a:t>during</a:t>
            </a:r>
            <a:r>
              <a:rPr lang="de-DE" b="1">
                <a:solidFill>
                  <a:srgbClr val="FF0000"/>
                </a:solidFill>
              </a:rPr>
              <a:t> </a:t>
            </a:r>
            <a:r>
              <a:rPr lang="de-DE" b="1" err="1">
                <a:solidFill>
                  <a:srgbClr val="FF0000"/>
                </a:solidFill>
              </a:rPr>
              <a:t>operation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9A78823-C087-938D-77A4-4F8B102829C4}"/>
              </a:ext>
            </a:extLst>
          </p:cNvPr>
          <p:cNvSpPr txBox="1"/>
          <p:nvPr/>
        </p:nvSpPr>
        <p:spPr>
          <a:xfrm>
            <a:off x="3341370" y="3688078"/>
            <a:ext cx="2171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33CC33"/>
                </a:solidFill>
              </a:rPr>
              <a:t>Low </a:t>
            </a:r>
            <a:r>
              <a:rPr lang="de-DE" b="1" err="1">
                <a:solidFill>
                  <a:srgbClr val="33CC33"/>
                </a:solidFill>
              </a:rPr>
              <a:t>risk</a:t>
            </a:r>
            <a:r>
              <a:rPr lang="de-DE" b="1">
                <a:solidFill>
                  <a:srgbClr val="33CC33"/>
                </a:solidFill>
              </a:rPr>
              <a:t> </a:t>
            </a:r>
            <a:r>
              <a:rPr lang="de-DE" b="1" err="1">
                <a:solidFill>
                  <a:srgbClr val="33CC33"/>
                </a:solidFill>
              </a:rPr>
              <a:t>during</a:t>
            </a:r>
            <a:r>
              <a:rPr lang="de-DE" b="1">
                <a:solidFill>
                  <a:srgbClr val="33CC33"/>
                </a:solidFill>
              </a:rPr>
              <a:t> </a:t>
            </a:r>
            <a:r>
              <a:rPr lang="de-DE" b="1" err="1">
                <a:solidFill>
                  <a:srgbClr val="33CC33"/>
                </a:solidFill>
              </a:rPr>
              <a:t>operation</a:t>
            </a:r>
            <a:r>
              <a:rPr lang="de-DE" b="1">
                <a:solidFill>
                  <a:srgbClr val="33CC33"/>
                </a:solidFill>
              </a:rPr>
              <a:t>. </a:t>
            </a:r>
            <a:r>
              <a:rPr lang="de-DE" b="1" err="1">
                <a:solidFill>
                  <a:srgbClr val="33CC33"/>
                </a:solidFill>
              </a:rPr>
              <a:t>Might</a:t>
            </a:r>
            <a:r>
              <a:rPr lang="de-DE" b="1">
                <a:solidFill>
                  <a:srgbClr val="33CC33"/>
                </a:solidFill>
              </a:rPr>
              <a:t> </a:t>
            </a:r>
            <a:r>
              <a:rPr lang="de-DE" b="1" err="1">
                <a:solidFill>
                  <a:srgbClr val="33CC33"/>
                </a:solidFill>
              </a:rPr>
              <a:t>confuse</a:t>
            </a:r>
            <a:r>
              <a:rPr lang="de-DE" b="1">
                <a:solidFill>
                  <a:srgbClr val="33CC33"/>
                </a:solidFill>
              </a:rPr>
              <a:t> </a:t>
            </a:r>
            <a:r>
              <a:rPr lang="de-DE" b="1" err="1">
                <a:solidFill>
                  <a:srgbClr val="33CC33"/>
                </a:solidFill>
              </a:rPr>
              <a:t>operator</a:t>
            </a:r>
            <a:endParaRPr lang="en-GB" b="1">
              <a:solidFill>
                <a:srgbClr val="33CC33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E585EDD-798D-7775-765A-ED2D270F14D4}"/>
              </a:ext>
            </a:extLst>
          </p:cNvPr>
          <p:cNvSpPr txBox="1"/>
          <p:nvPr/>
        </p:nvSpPr>
        <p:spPr>
          <a:xfrm>
            <a:off x="6318364" y="3699509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err="1"/>
              <a:t>No</a:t>
            </a:r>
            <a:r>
              <a:rPr lang="de-DE" b="1"/>
              <a:t> </a:t>
            </a:r>
            <a:r>
              <a:rPr lang="de-DE" b="1" err="1"/>
              <a:t>risk</a:t>
            </a:r>
            <a:r>
              <a:rPr lang="de-DE" b="1"/>
              <a:t> </a:t>
            </a:r>
            <a:r>
              <a:rPr lang="de-DE" b="1" err="1"/>
              <a:t>during</a:t>
            </a:r>
            <a:r>
              <a:rPr lang="de-DE" b="1"/>
              <a:t> </a:t>
            </a:r>
            <a:r>
              <a:rPr lang="de-DE" b="1" err="1"/>
              <a:t>operation</a:t>
            </a:r>
            <a:endParaRPr lang="en-GB" b="1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7C91DC48-7792-B74A-A644-57824A970FBA}"/>
              </a:ext>
            </a:extLst>
          </p:cNvPr>
          <p:cNvCxnSpPr/>
          <p:nvPr/>
        </p:nvCxnSpPr>
        <p:spPr>
          <a:xfrm flipH="1">
            <a:off x="2598420" y="1790700"/>
            <a:ext cx="86764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>
            <a:extLst>
              <a:ext uri="{FF2B5EF4-FFF2-40B4-BE49-F238E27FC236}">
                <a16:creationId xmlns:a16="http://schemas.microsoft.com/office/drawing/2014/main" id="{118785AA-98B9-526A-5B7C-023F0342D4E9}"/>
              </a:ext>
            </a:extLst>
          </p:cNvPr>
          <p:cNvSpPr/>
          <p:nvPr/>
        </p:nvSpPr>
        <p:spPr>
          <a:xfrm>
            <a:off x="3124200" y="679269"/>
            <a:ext cx="2797629" cy="2873828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5976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6FA79DE-DDC7-5BEB-4322-B45E702FA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0" y="1382931"/>
            <a:ext cx="3466556" cy="3365893"/>
          </a:xfrm>
        </p:spPr>
        <p:txBody>
          <a:bodyPr>
            <a:normAutofit/>
          </a:bodyPr>
          <a:lstStyle/>
          <a:p>
            <a:r>
              <a:rPr lang="en-GB" sz="1800" noProof="0" dirty="0"/>
              <a:t>Centralised alarm configuration</a:t>
            </a:r>
          </a:p>
          <a:p>
            <a:r>
              <a:rPr lang="en-GB" sz="1800" noProof="0" dirty="0"/>
              <a:t>Dynamic alarm state switching</a:t>
            </a:r>
          </a:p>
          <a:p>
            <a:r>
              <a:rPr lang="en-GB" sz="1800" dirty="0"/>
              <a:t>Embedded and native IOCs managed in the same format</a:t>
            </a:r>
            <a:endParaRPr lang="en-GB" sz="1800" noProof="0" dirty="0"/>
          </a:p>
          <a:p>
            <a:r>
              <a:rPr lang="en-GB" sz="1800" noProof="0" dirty="0"/>
              <a:t>More flexible</a:t>
            </a:r>
          </a:p>
          <a:p>
            <a:pPr lvl="1"/>
            <a:r>
              <a:rPr lang="en-GB" sz="1600" noProof="0" dirty="0"/>
              <a:t>Complex summaries</a:t>
            </a:r>
          </a:p>
          <a:p>
            <a:r>
              <a:rPr lang="en-GB" sz="1800" noProof="0" dirty="0"/>
              <a:t>Integrate non-EPICS alarms</a:t>
            </a:r>
          </a:p>
          <a:p>
            <a:pPr lvl="1"/>
            <a:r>
              <a:rPr lang="en-GB" sz="1600" noProof="0" dirty="0"/>
              <a:t>Ping alarm</a:t>
            </a:r>
          </a:p>
          <a:p>
            <a:endParaRPr lang="en-GB" sz="1800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A1E553A-09F2-8029-BC42-441AFCE1D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16.04.24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62B8C5-2512-5A0B-5326-9B8686DD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16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2E5F027-CA49-5E7D-E367-CAF17A743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Alarming</a:t>
            </a:r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2A7EF99F-A5F7-576C-E038-B327349AA8CA}"/>
              </a:ext>
            </a:extLst>
          </p:cNvPr>
          <p:cNvSpPr txBox="1">
            <a:spLocks/>
          </p:cNvSpPr>
          <p:nvPr/>
        </p:nvSpPr>
        <p:spPr>
          <a:xfrm>
            <a:off x="4758690" y="1382931"/>
            <a:ext cx="3636371" cy="33658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652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423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7194" indent="-198888" algn="l" defTabSz="67407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729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500" indent="-198888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453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44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436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427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Centralised alarm configuration</a:t>
            </a:r>
          </a:p>
          <a:p>
            <a:pPr lvl="1"/>
            <a:r>
              <a:rPr lang="en-GB" sz="1600" dirty="0"/>
              <a:t>Keeping alarms synchronised to IOC development</a:t>
            </a:r>
          </a:p>
          <a:p>
            <a:pPr lvl="1"/>
            <a:r>
              <a:rPr lang="en-GB" sz="1600" dirty="0"/>
              <a:t>Philosophy shift over time</a:t>
            </a:r>
          </a:p>
          <a:p>
            <a:r>
              <a:rPr lang="en-GB" sz="1800" dirty="0"/>
              <a:t>Each alarm creates additional PV</a:t>
            </a:r>
          </a:p>
          <a:p>
            <a:pPr lvl="1"/>
            <a:r>
              <a:rPr lang="en-GB" sz="1400" dirty="0"/>
              <a:t>Panel integration?</a:t>
            </a:r>
          </a:p>
          <a:p>
            <a:r>
              <a:rPr lang="en-GB" sz="1600" dirty="0"/>
              <a:t>Custom software layer</a:t>
            </a:r>
          </a:p>
          <a:p>
            <a:pPr lvl="1"/>
            <a:r>
              <a:rPr lang="en-GB" sz="1400" dirty="0"/>
              <a:t>Bugs</a:t>
            </a:r>
          </a:p>
          <a:p>
            <a:pPr lvl="1"/>
            <a:r>
              <a:rPr lang="en-GB" sz="1400" dirty="0"/>
              <a:t>Adds Java to the mix</a:t>
            </a:r>
          </a:p>
          <a:p>
            <a:pPr lvl="1"/>
            <a:r>
              <a:rPr lang="en-GB" sz="1400" dirty="0"/>
              <a:t>Scaling</a:t>
            </a:r>
          </a:p>
          <a:p>
            <a:pPr lvl="1"/>
            <a:r>
              <a:rPr lang="en-GB" sz="1400" dirty="0"/>
              <a:t>Maintenance</a:t>
            </a:r>
          </a:p>
          <a:p>
            <a:endParaRPr lang="en-GB" sz="18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199D8C3-6CA6-0762-7B29-0EB0EB685DA5}"/>
              </a:ext>
            </a:extLst>
          </p:cNvPr>
          <p:cNvSpPr txBox="1"/>
          <p:nvPr/>
        </p:nvSpPr>
        <p:spPr>
          <a:xfrm>
            <a:off x="763633" y="942916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33CC33"/>
                </a:solidFill>
              </a:rPr>
              <a:t>Pros</a:t>
            </a:r>
            <a:endParaRPr lang="en-GB" b="1">
              <a:solidFill>
                <a:srgbClr val="33CC33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9BD7F6E-691B-3F76-73DE-2DF0CCC939F2}"/>
              </a:ext>
            </a:extLst>
          </p:cNvPr>
          <p:cNvSpPr txBox="1"/>
          <p:nvPr/>
        </p:nvSpPr>
        <p:spPr>
          <a:xfrm>
            <a:off x="5403939" y="925596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err="1">
                <a:solidFill>
                  <a:srgbClr val="FF0000"/>
                </a:solidFill>
              </a:rPr>
              <a:t>Cons</a:t>
            </a:r>
            <a:endParaRPr lang="en-GB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5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DE4FFB2-2A23-C06A-FDA6-87C1AA691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Summary alarms</a:t>
            </a:r>
          </a:p>
          <a:p>
            <a:endParaRPr lang="en-GB" dirty="0"/>
          </a:p>
          <a:p>
            <a:r>
              <a:rPr lang="en-GB" dirty="0"/>
              <a:t>Also used for the launcher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104C768-D908-972C-E419-385CCF9A0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17.04.24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B9AC2F-F718-F4EC-D9B4-80B5827E5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17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6992AB1-FD62-2E9C-07E3-19E487781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Alarm Status Panel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527F6F7-82E7-9B8B-FC5C-D828EE9F5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2544"/>
            <a:ext cx="6687078" cy="19438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10433D4-4570-7D9A-EA52-7D22651EB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258" y="916923"/>
            <a:ext cx="2129742" cy="422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6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9C1843F-B896-A9AA-94AD-EC76BE8BD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0" dirty="0"/>
              <a:t>Around 2013-2014 looking for a save and restore system</a:t>
            </a:r>
          </a:p>
          <a:p>
            <a:endParaRPr lang="en-GB" noProof="0" dirty="0"/>
          </a:p>
          <a:p>
            <a:r>
              <a:rPr lang="en-GB" noProof="0" dirty="0"/>
              <a:t>Also “track“ any </a:t>
            </a:r>
            <a:r>
              <a:rPr lang="en-GB" b="1" noProof="0" dirty="0">
                <a:solidFill>
                  <a:schemeClr val="tx2"/>
                </a:solidFill>
              </a:rPr>
              <a:t>operator</a:t>
            </a:r>
            <a:r>
              <a:rPr lang="en-GB" noProof="0" dirty="0"/>
              <a:t> change to machine parameters</a:t>
            </a:r>
          </a:p>
          <a:p>
            <a:pPr lvl="1"/>
            <a:r>
              <a:rPr lang="en-GB" i="1" noProof="0" dirty="0"/>
              <a:t>“So, what were all the changes made during last shift?”</a:t>
            </a:r>
          </a:p>
          <a:p>
            <a:endParaRPr lang="en-GB" noProof="0" dirty="0"/>
          </a:p>
          <a:p>
            <a:r>
              <a:rPr lang="en-GB" noProof="0" dirty="0"/>
              <a:t>View, compare and restore operator changes over any period of time</a:t>
            </a:r>
          </a:p>
          <a:p>
            <a:endParaRPr lang="en-GB" noProof="0" dirty="0"/>
          </a:p>
          <a:p>
            <a:r>
              <a:rPr lang="en-GB" noProof="0" dirty="0"/>
              <a:t>Set labels and defaults for groups of PVs</a:t>
            </a:r>
          </a:p>
          <a:p>
            <a:pPr marL="0" indent="0">
              <a:buNone/>
            </a:pPr>
            <a:endParaRPr lang="en-GB" noProof="0" dirty="0"/>
          </a:p>
          <a:p>
            <a:pPr marL="0" indent="0">
              <a:buNone/>
            </a:pPr>
            <a:r>
              <a:rPr lang="en-GB" dirty="0">
                <a:sym typeface="Wingdings" pitchFamily="2" charset="2"/>
              </a:rPr>
              <a:t></a:t>
            </a:r>
            <a:r>
              <a:rPr lang="en-GB" noProof="0" dirty="0"/>
              <a:t> Yet another custom solution with another (</a:t>
            </a:r>
            <a:r>
              <a:rPr lang="en-GB" noProof="0" dirty="0" err="1"/>
              <a:t>sql</a:t>
            </a:r>
            <a:r>
              <a:rPr lang="en-GB" noProof="0" dirty="0"/>
              <a:t>) database and external configuration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DCF30FA-4609-3526-F2D8-DF97B80FF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16.04.24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A910D2-C3CC-C5E5-5C76-9EA2E365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18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055D9A5-5074-2F5E-6346-31518FEE7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Save and Restore</a:t>
            </a:r>
          </a:p>
        </p:txBody>
      </p:sp>
    </p:spTree>
    <p:extLst>
      <p:ext uri="{BB962C8B-B14F-4D97-AF65-F5344CB8AC3E}">
        <p14:creationId xmlns:p14="http://schemas.microsoft.com/office/powerpoint/2010/main" val="2230803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AD9CAC0-3745-04B8-6E5C-CA6D6FFF3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Custom CSS integration</a:t>
            </a:r>
          </a:p>
          <a:p>
            <a:endParaRPr lang="en-GB" noProof="0" dirty="0"/>
          </a:p>
          <a:p>
            <a:r>
              <a:rPr lang="en-GB" noProof="0" dirty="0"/>
              <a:t>Lots of custom code</a:t>
            </a:r>
          </a:p>
          <a:p>
            <a:endParaRPr lang="en-GB" noProof="0" dirty="0"/>
          </a:p>
          <a:p>
            <a:r>
              <a:rPr lang="en-GB" noProof="0" dirty="0"/>
              <a:t>Maintenance overhead,</a:t>
            </a:r>
            <a:br>
              <a:rPr lang="en-GB" noProof="0" dirty="0"/>
            </a:br>
            <a:r>
              <a:rPr lang="en-GB" noProof="0" dirty="0"/>
              <a:t>yet another external configuration</a:t>
            </a:r>
          </a:p>
          <a:p>
            <a:endParaRPr lang="en-GB" noProof="0" dirty="0"/>
          </a:p>
          <a:p>
            <a:endParaRPr lang="en-GB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24E5B74-6117-61C7-727B-9C34806AA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16.04.24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26AEEB-F0D7-6573-2569-4F08D8526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19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6C1EE49-8524-7F97-5667-65AAF9F7C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Save and Restore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C228208-2672-941B-27D5-46C9DB362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455" y="1114396"/>
            <a:ext cx="4649009" cy="339226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E83300E-D4C8-365C-AC6E-532F31ABD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33" y="3243539"/>
            <a:ext cx="2946679" cy="134829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9CA370A-F2C5-180D-E99A-DE73D70B0A69}"/>
              </a:ext>
            </a:extLst>
          </p:cNvPr>
          <p:cNvSpPr txBox="1"/>
          <p:nvPr/>
        </p:nvSpPr>
        <p:spPr>
          <a:xfrm>
            <a:off x="1379862" y="4442831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CSS Widget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0FAC959-DDF6-A520-788A-6316DBBF147B}"/>
              </a:ext>
            </a:extLst>
          </p:cNvPr>
          <p:cNvSpPr txBox="1"/>
          <p:nvPr/>
        </p:nvSpPr>
        <p:spPr>
          <a:xfrm>
            <a:off x="5830721" y="734799"/>
            <a:ext cx="1219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CSS View</a:t>
            </a:r>
          </a:p>
        </p:txBody>
      </p:sp>
    </p:spTree>
    <p:extLst>
      <p:ext uri="{BB962C8B-B14F-4D97-AF65-F5344CB8AC3E}">
        <p14:creationId xmlns:p14="http://schemas.microsoft.com/office/powerpoint/2010/main" val="554790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A5D89F9-4C58-F0D1-30A3-B8400DC1D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KIT accelerators</a:t>
            </a:r>
          </a:p>
          <a:p>
            <a:endParaRPr lang="en-GB" noProof="0" dirty="0"/>
          </a:p>
          <a:p>
            <a:r>
              <a:rPr lang="en-GB" noProof="0" dirty="0"/>
              <a:t>Current environment</a:t>
            </a:r>
          </a:p>
          <a:p>
            <a:endParaRPr lang="en-GB" noProof="0" dirty="0"/>
          </a:p>
          <a:p>
            <a:r>
              <a:rPr lang="en-GB" noProof="0" dirty="0"/>
              <a:t>Custom systems</a:t>
            </a:r>
          </a:p>
          <a:p>
            <a:endParaRPr lang="en-GB" noProof="0" dirty="0"/>
          </a:p>
          <a:p>
            <a:r>
              <a:rPr lang="en-GB" noProof="0" dirty="0"/>
              <a:t>Transition to Phoebus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90DB3E3-5751-C2C3-119F-5AE42399C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16.04.24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E0EA13-2BD7-0EFE-DDA7-4FA03CBA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483EAA9-0901-D2EC-FB6E-9693AE93A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036512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70D4B70-EB27-E058-AD01-5F22F0127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16.04.24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F2EF6C-A546-4B1F-9066-CB7678C09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20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426D147-673A-CD9B-D75C-4A6C8B69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937" y="1933456"/>
            <a:ext cx="6869178" cy="575989"/>
          </a:xfrm>
        </p:spPr>
        <p:txBody>
          <a:bodyPr/>
          <a:lstStyle/>
          <a:p>
            <a:r>
              <a:rPr lang="en-GB" noProof="0" dirty="0"/>
              <a:t>Transition to Phoebus</a:t>
            </a:r>
          </a:p>
        </p:txBody>
      </p:sp>
    </p:spTree>
    <p:extLst>
      <p:ext uri="{BB962C8B-B14F-4D97-AF65-F5344CB8AC3E}">
        <p14:creationId xmlns:p14="http://schemas.microsoft.com/office/powerpoint/2010/main" val="640122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99832F5-AE88-9BD8-ED61-9DECF722D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noProof="0" dirty="0"/>
              <a:t>Use opportunity to re-evaluate current features</a:t>
            </a:r>
          </a:p>
          <a:p>
            <a:endParaRPr lang="en-GB" noProof="0" dirty="0"/>
          </a:p>
          <a:p>
            <a:r>
              <a:rPr lang="en-GB" noProof="0" dirty="0"/>
              <a:t>Try to rely on less custom code</a:t>
            </a:r>
          </a:p>
          <a:p>
            <a:endParaRPr lang="en-GB" noProof="0" dirty="0"/>
          </a:p>
          <a:p>
            <a:r>
              <a:rPr lang="en-GB" noProof="0" dirty="0"/>
              <a:t>Try to get necessary adjustments to Phoebus upstream from the beginning</a:t>
            </a:r>
          </a:p>
          <a:p>
            <a:endParaRPr lang="en-GB" noProof="0" dirty="0"/>
          </a:p>
          <a:p>
            <a:r>
              <a:rPr lang="en-GB" noProof="0" dirty="0" err="1"/>
              <a:t>Dockerize</a:t>
            </a:r>
            <a:r>
              <a:rPr lang="en-GB" noProof="0" dirty="0"/>
              <a:t> as much as possible</a:t>
            </a:r>
          </a:p>
          <a:p>
            <a:endParaRPr lang="en-GB" noProof="0" dirty="0"/>
          </a:p>
          <a:p>
            <a:r>
              <a:rPr lang="en-GB" noProof="0" dirty="0"/>
              <a:t>Use opportunity to add long-wanted features</a:t>
            </a:r>
          </a:p>
          <a:p>
            <a:pPr lvl="1"/>
            <a:r>
              <a:rPr lang="en-GB" noProof="0" dirty="0"/>
              <a:t>Channel Finder</a:t>
            </a:r>
          </a:p>
          <a:p>
            <a:pPr lvl="1"/>
            <a:r>
              <a:rPr lang="en-GB" noProof="0" dirty="0"/>
              <a:t>Highly available network storage for panels (but also autosave, layouts, etc.)</a:t>
            </a:r>
          </a:p>
          <a:p>
            <a:endParaRPr lang="en-GB" noProof="0" dirty="0"/>
          </a:p>
          <a:p>
            <a:pPr marL="0" indent="0">
              <a:buNone/>
            </a:pPr>
            <a:endParaRPr lang="en-GB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0574BE2-BEDA-7752-7251-BB4B31B5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16.04.24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5BCE147-38D3-067D-8775-05BBFDE98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21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A8CAA54-06C7-4877-7FDC-974C94591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Transition to Phoebus</a:t>
            </a:r>
          </a:p>
        </p:txBody>
      </p:sp>
    </p:spTree>
    <p:extLst>
      <p:ext uri="{BB962C8B-B14F-4D97-AF65-F5344CB8AC3E}">
        <p14:creationId xmlns:p14="http://schemas.microsoft.com/office/powerpoint/2010/main" val="671034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710E0E8-2CD3-13FC-F0B4-1B920F615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0" dirty="0"/>
              <a:t>Support for alternative Java channel access library (merged)</a:t>
            </a:r>
          </a:p>
          <a:p>
            <a:pPr lvl="1"/>
            <a:r>
              <a:rPr lang="en-GB" noProof="0" dirty="0"/>
              <a:t>EPICS Jackie, can be used via </a:t>
            </a:r>
            <a:r>
              <a:rPr lang="en-GB" noProof="0" dirty="0" err="1"/>
              <a:t>jackie</a:t>
            </a:r>
            <a:r>
              <a:rPr lang="en-GB" noProof="0" dirty="0"/>
              <a:t>:// instead of ca://</a:t>
            </a:r>
          </a:p>
          <a:p>
            <a:pPr lvl="1"/>
            <a:r>
              <a:rPr lang="en-GB" noProof="0" dirty="0"/>
              <a:t>(Based on experience with lots of Java applications)</a:t>
            </a:r>
          </a:p>
          <a:p>
            <a:endParaRPr lang="en-GB" noProof="0" dirty="0"/>
          </a:p>
          <a:p>
            <a:r>
              <a:rPr lang="en-GB" noProof="0" dirty="0"/>
              <a:t>Support for JSON-Archive-Access-Protocol (merged)</a:t>
            </a:r>
          </a:p>
          <a:p>
            <a:pPr lvl="1"/>
            <a:r>
              <a:rPr lang="en-GB" noProof="0" dirty="0"/>
              <a:t>for Cassandra PV Archiver</a:t>
            </a:r>
          </a:p>
          <a:p>
            <a:endParaRPr lang="en-GB" noProof="0" dirty="0"/>
          </a:p>
          <a:p>
            <a:r>
              <a:rPr lang="en-GB" noProof="0" dirty="0"/>
              <a:t>Improvements to the menu bar in macOS (yet to be submitted)</a:t>
            </a:r>
          </a:p>
          <a:p>
            <a:endParaRPr lang="en-GB" noProof="0" dirty="0"/>
          </a:p>
          <a:p>
            <a:r>
              <a:rPr lang="en-GB" noProof="0" dirty="0"/>
              <a:t>Support for loading Mementos/layouts via URLs (planned)</a:t>
            </a:r>
          </a:p>
          <a:p>
            <a:endParaRPr lang="en-GB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A6900E4-8936-ACCB-974C-884F33568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16.04.24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574056-2DE3-DAF3-A923-DD3390112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22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8550233-AF1C-938B-40CF-01E6FCEB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Contributions to Phoebus Upstream</a:t>
            </a:r>
          </a:p>
        </p:txBody>
      </p:sp>
    </p:spTree>
    <p:extLst>
      <p:ext uri="{BB962C8B-B14F-4D97-AF65-F5344CB8AC3E}">
        <p14:creationId xmlns:p14="http://schemas.microsoft.com/office/powerpoint/2010/main" val="710717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5368389-7028-82D1-955E-B821C8B5F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88000"/>
            <a:ext cx="8343900" cy="3560824"/>
          </a:xfrm>
        </p:spPr>
        <p:txBody>
          <a:bodyPr>
            <a:normAutofit fontScale="92500" lnSpcReduction="20000"/>
          </a:bodyPr>
          <a:lstStyle/>
          <a:p>
            <a:r>
              <a:rPr lang="en-GB" noProof="0" dirty="0"/>
              <a:t>Run in high availability Docker setup</a:t>
            </a:r>
          </a:p>
          <a:p>
            <a:endParaRPr lang="en-GB" noProof="0" dirty="0"/>
          </a:p>
          <a:p>
            <a:r>
              <a:rPr lang="en-GB" noProof="0" dirty="0"/>
              <a:t>Use more features of the Phoebus alarm server instead of custom Java server</a:t>
            </a:r>
          </a:p>
          <a:p>
            <a:pPr lvl="1"/>
            <a:r>
              <a:rPr lang="en-GB" noProof="0" dirty="0"/>
              <a:t>Summary alarms</a:t>
            </a:r>
          </a:p>
          <a:p>
            <a:endParaRPr lang="en-GB" noProof="0" dirty="0"/>
          </a:p>
          <a:p>
            <a:r>
              <a:rPr lang="en-GB" noProof="0" dirty="0" err="1"/>
              <a:t>ChannelFinder</a:t>
            </a:r>
            <a:r>
              <a:rPr lang="en-GB" noProof="0" dirty="0"/>
              <a:t> makes use of already existing infrastructure </a:t>
            </a:r>
          </a:p>
          <a:p>
            <a:pPr lvl="1"/>
            <a:r>
              <a:rPr lang="en-GB" dirty="0"/>
              <a:t>Each IOC already exports PV lists, filtered by some keywords</a:t>
            </a:r>
            <a:endParaRPr lang="en-GB" noProof="0" dirty="0"/>
          </a:p>
          <a:p>
            <a:pPr lvl="1"/>
            <a:r>
              <a:rPr lang="en-GB" noProof="0" dirty="0"/>
              <a:t>Does not require additional IOC integration (no </a:t>
            </a:r>
            <a:r>
              <a:rPr lang="en-GB" noProof="0" dirty="0" err="1"/>
              <a:t>RecCaster</a:t>
            </a:r>
            <a:r>
              <a:rPr lang="en-GB" noProof="0" dirty="0"/>
              <a:t>)</a:t>
            </a:r>
          </a:p>
          <a:p>
            <a:pPr lvl="1"/>
            <a:r>
              <a:rPr lang="en-GB" noProof="0" dirty="0"/>
              <a:t>Meta data from IOC deployment</a:t>
            </a:r>
          </a:p>
          <a:p>
            <a:endParaRPr lang="en-GB" noProof="0" dirty="0"/>
          </a:p>
          <a:p>
            <a:r>
              <a:rPr lang="en-GB" noProof="0" dirty="0"/>
              <a:t>Add authentication</a:t>
            </a:r>
          </a:p>
          <a:p>
            <a:pPr lvl="1"/>
            <a:r>
              <a:rPr lang="en-GB" noProof="0" dirty="0"/>
              <a:t>Resources will be available in the office versions</a:t>
            </a:r>
          </a:p>
          <a:p>
            <a:pPr lvl="1"/>
            <a:r>
              <a:rPr lang="en-GB" noProof="0" dirty="0"/>
              <a:t>Added for </a:t>
            </a:r>
            <a:r>
              <a:rPr lang="en-GB" noProof="0" dirty="0" err="1"/>
              <a:t>ChannelFinder</a:t>
            </a:r>
            <a:r>
              <a:rPr lang="en-GB" noProof="0" dirty="0"/>
              <a:t> -&gt; </a:t>
            </a:r>
            <a:r>
              <a:rPr lang="en-GB" noProof="0" dirty="0" err="1"/>
              <a:t>ElasticSearch</a:t>
            </a:r>
            <a:endParaRPr lang="en-GB" noProof="0" dirty="0"/>
          </a:p>
          <a:p>
            <a:pPr lvl="1"/>
            <a:r>
              <a:rPr lang="en-GB" dirty="0" err="1"/>
              <a:t>tbd</a:t>
            </a:r>
            <a:r>
              <a:rPr lang="en-GB" noProof="0" dirty="0"/>
              <a:t> for alarm logger -&gt; </a:t>
            </a:r>
            <a:r>
              <a:rPr lang="en-GB" noProof="0" dirty="0" err="1"/>
              <a:t>ElasticSearch</a:t>
            </a:r>
            <a:endParaRPr lang="en-GB" noProof="0" dirty="0"/>
          </a:p>
          <a:p>
            <a:pPr lvl="1"/>
            <a:endParaRPr lang="en-GB" noProof="0" dirty="0"/>
          </a:p>
          <a:p>
            <a:endParaRPr lang="en-GB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B72C52A-337C-0F30-9D11-138126BCA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16.04.24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152E5F-2CA0-8D4F-5E6E-730F12BEE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23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2D2E238-0F9E-DB62-3DA7-C03B29F4E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ChannelFinder</a:t>
            </a:r>
            <a:r>
              <a:rPr lang="en-GB" noProof="0" dirty="0"/>
              <a:t> and Alarm Server</a:t>
            </a:r>
          </a:p>
        </p:txBody>
      </p:sp>
    </p:spTree>
    <p:extLst>
      <p:ext uri="{BB962C8B-B14F-4D97-AF65-F5344CB8AC3E}">
        <p14:creationId xmlns:p14="http://schemas.microsoft.com/office/powerpoint/2010/main" val="98516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BBFFFB3-5049-8BED-A41C-C8D360784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88000"/>
            <a:ext cx="4319996" cy="3365893"/>
          </a:xfrm>
        </p:spPr>
        <p:txBody>
          <a:bodyPr>
            <a:normAutofit fontScale="70000" lnSpcReduction="20000"/>
          </a:bodyPr>
          <a:lstStyle/>
          <a:p>
            <a:r>
              <a:rPr lang="en-GB" noProof="0" dirty="0" err="1"/>
              <a:t>jpackage</a:t>
            </a:r>
            <a:r>
              <a:rPr lang="en-GB" noProof="0" dirty="0"/>
              <a:t> allows to build native launcher</a:t>
            </a:r>
          </a:p>
          <a:p>
            <a:pPr lvl="1"/>
            <a:r>
              <a:rPr lang="en-GB" noProof="0" dirty="0"/>
              <a:t>but can only built for platform it is being used with</a:t>
            </a:r>
          </a:p>
          <a:p>
            <a:endParaRPr lang="en-GB" noProof="0" dirty="0"/>
          </a:p>
          <a:p>
            <a:r>
              <a:rPr lang="en-GB" noProof="0" dirty="0"/>
              <a:t>Core features of </a:t>
            </a:r>
            <a:r>
              <a:rPr lang="en-GB" noProof="0" dirty="0" err="1"/>
              <a:t>jpackage</a:t>
            </a:r>
            <a:r>
              <a:rPr lang="en-GB" noProof="0" dirty="0"/>
              <a:t> re-implemented in Python</a:t>
            </a:r>
          </a:p>
          <a:p>
            <a:endParaRPr lang="en-GB" noProof="0" dirty="0"/>
          </a:p>
          <a:p>
            <a:r>
              <a:rPr lang="en-GB" noProof="0" dirty="0"/>
              <a:t>Use GitLab CI to build for all platforms</a:t>
            </a:r>
          </a:p>
          <a:p>
            <a:pPr lvl="1"/>
            <a:r>
              <a:rPr lang="en-GB" noProof="0" dirty="0"/>
              <a:t>Using Linux Docker images</a:t>
            </a:r>
          </a:p>
          <a:p>
            <a:endParaRPr lang="en-GB" noProof="0" dirty="0"/>
          </a:p>
          <a:p>
            <a:r>
              <a:rPr lang="en-GB" noProof="0" dirty="0"/>
              <a:t>Limitations compared to </a:t>
            </a:r>
            <a:r>
              <a:rPr lang="en-GB" noProof="0" dirty="0" err="1"/>
              <a:t>jpackage</a:t>
            </a:r>
            <a:r>
              <a:rPr lang="en-GB" noProof="0" dirty="0"/>
              <a:t>:</a:t>
            </a:r>
          </a:p>
          <a:p>
            <a:pPr lvl="1"/>
            <a:r>
              <a:rPr lang="en-GB" noProof="0" dirty="0"/>
              <a:t>Slightly larger builds</a:t>
            </a:r>
          </a:p>
          <a:p>
            <a:pPr lvl="1"/>
            <a:r>
              <a:rPr lang="en-GB" noProof="0" dirty="0"/>
              <a:t>Currently not possible to create installer (but might be possible with external tools) </a:t>
            </a:r>
          </a:p>
          <a:p>
            <a:endParaRPr lang="en-GB" noProof="0" dirty="0"/>
          </a:p>
          <a:p>
            <a:r>
              <a:rPr lang="en-GB" noProof="0" dirty="0"/>
              <a:t>At the moment available only internally on our GitLab</a:t>
            </a:r>
          </a:p>
          <a:p>
            <a:pPr lvl="1"/>
            <a:r>
              <a:rPr lang="en-GB" noProof="0" dirty="0"/>
              <a:t>but can be shared if interest exists 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7BDDC84-B6DE-4BC9-92FC-FA690845D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16.04.24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552FF1-505F-9EAC-89A1-D9B3B4E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24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2210EE7-7493-98A0-6984-9AC647891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Cross-</a:t>
            </a:r>
            <a:r>
              <a:rPr lang="en-GB" noProof="0" dirty="0" err="1"/>
              <a:t>Plattform</a:t>
            </a:r>
            <a:r>
              <a:rPr lang="en-GB" noProof="0" dirty="0"/>
              <a:t>-Builds for Native Launcher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26A0A9B-A561-8198-4412-DCC5FD03B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121" y="1321707"/>
            <a:ext cx="4312879" cy="297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52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FFBEEC8-92BC-1C36-4126-891165090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noProof="0" dirty="0"/>
              <a:t>Panel transition</a:t>
            </a:r>
          </a:p>
          <a:p>
            <a:pPr lvl="1"/>
            <a:r>
              <a:rPr lang="en-GB" noProof="0" dirty="0"/>
              <a:t>Tests so far look promising, as only visual effects (and file handling) was done with JavaScript/Rules</a:t>
            </a:r>
          </a:p>
          <a:p>
            <a:endParaRPr lang="en-GB" noProof="0" dirty="0"/>
          </a:p>
          <a:p>
            <a:r>
              <a:rPr lang="en-GB" noProof="0" dirty="0"/>
              <a:t>Considerations for replacement of SNR system by using archiving data</a:t>
            </a:r>
          </a:p>
          <a:p>
            <a:pPr lvl="1"/>
            <a:r>
              <a:rPr lang="en-GB" noProof="0" dirty="0"/>
              <a:t>Current system cannot be used with Phoebus</a:t>
            </a:r>
          </a:p>
          <a:p>
            <a:pPr lvl="1"/>
            <a:r>
              <a:rPr lang="en-GB" noProof="0" dirty="0"/>
              <a:t>Use archiving interface and </a:t>
            </a:r>
            <a:r>
              <a:rPr lang="en-GB" noProof="0" dirty="0" err="1"/>
              <a:t>labeled</a:t>
            </a:r>
            <a:r>
              <a:rPr lang="en-GB" noProof="0" dirty="0"/>
              <a:t> timestamps instead</a:t>
            </a:r>
          </a:p>
          <a:p>
            <a:pPr lvl="1"/>
            <a:r>
              <a:rPr lang="en-GB" noProof="0" dirty="0"/>
              <a:t>Integrate into Phoebus upstream</a:t>
            </a:r>
          </a:p>
          <a:p>
            <a:pPr marL="266771" lvl="1" indent="0">
              <a:buNone/>
            </a:pPr>
            <a:endParaRPr lang="en-GB" noProof="0" dirty="0"/>
          </a:p>
          <a:p>
            <a:r>
              <a:rPr lang="en-GB" noProof="0" dirty="0"/>
              <a:t>Evaluation for alarming system</a:t>
            </a:r>
          </a:p>
          <a:p>
            <a:pPr lvl="1"/>
            <a:r>
              <a:rPr lang="en-GB" noProof="0" dirty="0"/>
              <a:t>Current system can still be used</a:t>
            </a:r>
          </a:p>
          <a:p>
            <a:pPr lvl="1"/>
            <a:r>
              <a:rPr lang="en-GB" noProof="0" dirty="0"/>
              <a:t>Remove additional alarm PVs, instead adjusting EPICS </a:t>
            </a:r>
            <a:r>
              <a:rPr lang="en-GB" b="1" noProof="0" dirty="0">
                <a:solidFill>
                  <a:schemeClr val="tx2"/>
                </a:solidFill>
              </a:rPr>
              <a:t>record alarm fields </a:t>
            </a:r>
            <a:r>
              <a:rPr lang="en-GB" noProof="0" dirty="0"/>
              <a:t>dynamically (using Python </a:t>
            </a:r>
            <a:r>
              <a:rPr lang="en-GB" noProof="0" dirty="0" err="1"/>
              <a:t>SoftIOC</a:t>
            </a:r>
            <a:r>
              <a:rPr lang="en-GB" noProof="0" dirty="0"/>
              <a:t> instead of Java)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ED0804F-B54F-34CB-91C7-583B7DA4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16.04.24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66A22A-8520-70CB-A14B-BC9D80CE1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25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BCB7FDE-A990-349B-386B-5019E55F5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39778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007BAB7-24CB-21A3-B6C8-B16AD1D2B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099" y="904208"/>
            <a:ext cx="6605126" cy="3944636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8C90A16-C6BC-4A6B-CEAE-3939A74C5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17.04.24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F94284-704B-CAA3-1352-F7C026610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CDA3671-9A9F-FF3F-B3A5-A9ED8C41A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Location: Karlsruhe – Germany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BAF1FCA-ABBD-9FB2-019C-09B79E42BA4B}"/>
              </a:ext>
            </a:extLst>
          </p:cNvPr>
          <p:cNvSpPr/>
          <p:nvPr/>
        </p:nvSpPr>
        <p:spPr>
          <a:xfrm>
            <a:off x="4528225" y="2470404"/>
            <a:ext cx="87549" cy="875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BB2E06D-92D7-ED38-DA8E-4B28CB775801}"/>
              </a:ext>
            </a:extLst>
          </p:cNvPr>
          <p:cNvSpPr/>
          <p:nvPr/>
        </p:nvSpPr>
        <p:spPr>
          <a:xfrm>
            <a:off x="6783664" y="2766754"/>
            <a:ext cx="87549" cy="875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F7BF633-CCAC-0241-0A04-CA23A1D1B89C}"/>
              </a:ext>
            </a:extLst>
          </p:cNvPr>
          <p:cNvSpPr txBox="1"/>
          <p:nvPr/>
        </p:nvSpPr>
        <p:spPr>
          <a:xfrm>
            <a:off x="7396507" y="4483237"/>
            <a:ext cx="1532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OpenStreetMap.org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781518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3A3B631-BB02-4167-A129-CC2D8E02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16.04.24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BB0A6E-A5AD-4701-9F35-0A12CF85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</a:t>
            </a:fld>
            <a:endParaRPr lang="en-US" noProof="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D4EFA24-0CB2-4BB2-9FAF-41549B0CC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Karlsruhe Research Accelerator (KARA)</a:t>
            </a:r>
          </a:p>
        </p:txBody>
      </p:sp>
      <p:sp>
        <p:nvSpPr>
          <p:cNvPr id="6" name="User applications &amp; accelerator test facility…">
            <a:extLst>
              <a:ext uri="{FF2B5EF4-FFF2-40B4-BE49-F238E27FC236}">
                <a16:creationId xmlns:a16="http://schemas.microsoft.com/office/drawing/2014/main" id="{E5EDB9C0-765D-F6AD-3CF9-11829BD93983}"/>
              </a:ext>
            </a:extLst>
          </p:cNvPr>
          <p:cNvSpPr txBox="1">
            <a:spLocks/>
          </p:cNvSpPr>
          <p:nvPr/>
        </p:nvSpPr>
        <p:spPr>
          <a:xfrm>
            <a:off x="379184" y="969970"/>
            <a:ext cx="8343900" cy="357929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652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423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7194" indent="-198888" algn="l" defTabSz="67407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729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500" indent="-198888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453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44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436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427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solidFill>
                  <a:schemeClr val="tx2"/>
                </a:solidFill>
              </a:rPr>
              <a:t>KIT synchrotron light source &amp; accelerator test facility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until 2015 known as “ANKA“</a:t>
            </a:r>
          </a:p>
          <a:p>
            <a:pPr>
              <a:lnSpc>
                <a:spcPct val="120000"/>
              </a:lnSpc>
            </a:pPr>
            <a:r>
              <a:rPr lang="en-GB" sz="1800" dirty="0"/>
              <a:t>Circumference: 110.4 m</a:t>
            </a:r>
          </a:p>
          <a:p>
            <a:pPr>
              <a:lnSpc>
                <a:spcPct val="120000"/>
              </a:lnSpc>
            </a:pPr>
            <a:r>
              <a:rPr lang="en-GB" sz="1800" dirty="0"/>
              <a:t>Ramped storage ring: 0.5 - 2.5 GeV</a:t>
            </a:r>
          </a:p>
          <a:p>
            <a:pPr>
              <a:lnSpc>
                <a:spcPct val="120000"/>
              </a:lnSpc>
            </a:pPr>
            <a:r>
              <a:rPr lang="en-GB" sz="1800" b="1" dirty="0">
                <a:solidFill>
                  <a:schemeClr val="tx2"/>
                </a:solidFill>
              </a:rPr>
              <a:t>Mostly “stable“ IOCs &amp; panels</a:t>
            </a:r>
          </a:p>
          <a:p>
            <a:pPr>
              <a:lnSpc>
                <a:spcPct val="120000"/>
              </a:lnSpc>
            </a:pPr>
            <a:endParaRPr lang="en-GB" sz="1800" dirty="0"/>
          </a:p>
          <a:p>
            <a:pPr>
              <a:lnSpc>
                <a:spcPct val="120000"/>
              </a:lnSpc>
            </a:pPr>
            <a:r>
              <a:rPr lang="en-GB" sz="1800" dirty="0"/>
              <a:t>One week per month:</a:t>
            </a:r>
          </a:p>
          <a:p>
            <a:pPr lvl="1">
              <a:lnSpc>
                <a:spcPct val="120000"/>
              </a:lnSpc>
            </a:pPr>
            <a:r>
              <a:rPr lang="en-GB" sz="1600" dirty="0"/>
              <a:t>Beam physics experiments and tests</a:t>
            </a:r>
          </a:p>
          <a:p>
            <a:pPr lvl="1">
              <a:lnSpc>
                <a:spcPct val="120000"/>
              </a:lnSpc>
            </a:pPr>
            <a:r>
              <a:rPr lang="en-GB" sz="1600" dirty="0"/>
              <a:t>Very variable in energy, filing pattern,</a:t>
            </a:r>
            <a:br>
              <a:rPr lang="en-GB" sz="1600" dirty="0"/>
            </a:br>
            <a:r>
              <a:rPr lang="en-GB" sz="1600" dirty="0"/>
              <a:t>bunch current and operational condition</a:t>
            </a:r>
          </a:p>
        </p:txBody>
      </p:sp>
      <p:pic>
        <p:nvPicPr>
          <p:cNvPr id="7" name="Bild" descr="Bild">
            <a:extLst>
              <a:ext uri="{FF2B5EF4-FFF2-40B4-BE49-F238E27FC236}">
                <a16:creationId xmlns:a16="http://schemas.microsoft.com/office/drawing/2014/main" id="{665FE987-13D5-5B54-37AD-FC04FC5504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04" t="2853" r="1618" b="3252"/>
          <a:stretch>
            <a:fillRect/>
          </a:stretch>
        </p:blipFill>
        <p:spPr>
          <a:xfrm>
            <a:off x="4303329" y="1622383"/>
            <a:ext cx="4680607" cy="2446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483" extrusionOk="0">
                <a:moveTo>
                  <a:pt x="11280" y="0"/>
                </a:moveTo>
                <a:cubicBezTo>
                  <a:pt x="11053" y="0"/>
                  <a:pt x="10892" y="61"/>
                  <a:pt x="10669" y="210"/>
                </a:cubicBezTo>
                <a:cubicBezTo>
                  <a:pt x="10448" y="358"/>
                  <a:pt x="10275" y="414"/>
                  <a:pt x="10252" y="345"/>
                </a:cubicBezTo>
                <a:cubicBezTo>
                  <a:pt x="10210" y="215"/>
                  <a:pt x="9896" y="319"/>
                  <a:pt x="9795" y="495"/>
                </a:cubicBezTo>
                <a:cubicBezTo>
                  <a:pt x="9708" y="647"/>
                  <a:pt x="9470" y="632"/>
                  <a:pt x="9384" y="469"/>
                </a:cubicBezTo>
                <a:cubicBezTo>
                  <a:pt x="9211" y="140"/>
                  <a:pt x="8111" y="394"/>
                  <a:pt x="7679" y="861"/>
                </a:cubicBezTo>
                <a:cubicBezTo>
                  <a:pt x="7568" y="982"/>
                  <a:pt x="7361" y="1119"/>
                  <a:pt x="7219" y="1166"/>
                </a:cubicBezTo>
                <a:cubicBezTo>
                  <a:pt x="7077" y="1214"/>
                  <a:pt x="6911" y="1371"/>
                  <a:pt x="6849" y="1516"/>
                </a:cubicBezTo>
                <a:lnTo>
                  <a:pt x="6736" y="1780"/>
                </a:lnTo>
                <a:lnTo>
                  <a:pt x="6512" y="1516"/>
                </a:lnTo>
                <a:cubicBezTo>
                  <a:pt x="6388" y="1371"/>
                  <a:pt x="6197" y="1265"/>
                  <a:pt x="6088" y="1280"/>
                </a:cubicBezTo>
                <a:cubicBezTo>
                  <a:pt x="5815" y="1318"/>
                  <a:pt x="5342" y="1590"/>
                  <a:pt x="5294" y="1738"/>
                </a:cubicBezTo>
                <a:cubicBezTo>
                  <a:pt x="5272" y="1806"/>
                  <a:pt x="5197" y="1863"/>
                  <a:pt x="5127" y="1863"/>
                </a:cubicBezTo>
                <a:cubicBezTo>
                  <a:pt x="5040" y="1863"/>
                  <a:pt x="4983" y="1990"/>
                  <a:pt x="4944" y="2270"/>
                </a:cubicBezTo>
                <a:cubicBezTo>
                  <a:pt x="4898" y="2597"/>
                  <a:pt x="4856" y="2672"/>
                  <a:pt x="4735" y="2646"/>
                </a:cubicBezTo>
                <a:cubicBezTo>
                  <a:pt x="4651" y="2627"/>
                  <a:pt x="4543" y="2676"/>
                  <a:pt x="4495" y="2752"/>
                </a:cubicBezTo>
                <a:cubicBezTo>
                  <a:pt x="4447" y="2828"/>
                  <a:pt x="4382" y="2860"/>
                  <a:pt x="4351" y="2824"/>
                </a:cubicBezTo>
                <a:cubicBezTo>
                  <a:pt x="4320" y="2788"/>
                  <a:pt x="4178" y="2814"/>
                  <a:pt x="4035" y="2884"/>
                </a:cubicBezTo>
                <a:cubicBezTo>
                  <a:pt x="3891" y="2954"/>
                  <a:pt x="3719" y="3012"/>
                  <a:pt x="3651" y="3011"/>
                </a:cubicBezTo>
                <a:cubicBezTo>
                  <a:pt x="3432" y="3006"/>
                  <a:pt x="2871" y="3495"/>
                  <a:pt x="2585" y="3941"/>
                </a:cubicBezTo>
                <a:cubicBezTo>
                  <a:pt x="2431" y="4181"/>
                  <a:pt x="2272" y="4376"/>
                  <a:pt x="2231" y="4376"/>
                </a:cubicBezTo>
                <a:cubicBezTo>
                  <a:pt x="2190" y="4376"/>
                  <a:pt x="2093" y="4542"/>
                  <a:pt x="2015" y="4743"/>
                </a:cubicBezTo>
                <a:cubicBezTo>
                  <a:pt x="1936" y="4945"/>
                  <a:pt x="1834" y="5081"/>
                  <a:pt x="1787" y="5046"/>
                </a:cubicBezTo>
                <a:cubicBezTo>
                  <a:pt x="1740" y="5012"/>
                  <a:pt x="1632" y="5051"/>
                  <a:pt x="1547" y="5134"/>
                </a:cubicBezTo>
                <a:cubicBezTo>
                  <a:pt x="1359" y="5319"/>
                  <a:pt x="1030" y="5893"/>
                  <a:pt x="1030" y="6036"/>
                </a:cubicBezTo>
                <a:cubicBezTo>
                  <a:pt x="1030" y="6094"/>
                  <a:pt x="954" y="6366"/>
                  <a:pt x="863" y="6641"/>
                </a:cubicBezTo>
                <a:cubicBezTo>
                  <a:pt x="772" y="6916"/>
                  <a:pt x="691" y="7297"/>
                  <a:pt x="684" y="7487"/>
                </a:cubicBezTo>
                <a:cubicBezTo>
                  <a:pt x="676" y="7713"/>
                  <a:pt x="561" y="8051"/>
                  <a:pt x="350" y="8459"/>
                </a:cubicBezTo>
                <a:cubicBezTo>
                  <a:pt x="107" y="8929"/>
                  <a:pt x="34" y="9154"/>
                  <a:pt x="56" y="9373"/>
                </a:cubicBezTo>
                <a:cubicBezTo>
                  <a:pt x="72" y="9532"/>
                  <a:pt x="58" y="9695"/>
                  <a:pt x="25" y="9734"/>
                </a:cubicBezTo>
                <a:cubicBezTo>
                  <a:pt x="7" y="9755"/>
                  <a:pt x="-1" y="9788"/>
                  <a:pt x="0" y="9827"/>
                </a:cubicBezTo>
                <a:cubicBezTo>
                  <a:pt x="1" y="9866"/>
                  <a:pt x="11" y="9912"/>
                  <a:pt x="31" y="9956"/>
                </a:cubicBezTo>
                <a:cubicBezTo>
                  <a:pt x="67" y="10039"/>
                  <a:pt x="103" y="10556"/>
                  <a:pt x="111" y="11107"/>
                </a:cubicBezTo>
                <a:cubicBezTo>
                  <a:pt x="119" y="11657"/>
                  <a:pt x="163" y="12212"/>
                  <a:pt x="209" y="12341"/>
                </a:cubicBezTo>
                <a:cubicBezTo>
                  <a:pt x="255" y="12470"/>
                  <a:pt x="277" y="12647"/>
                  <a:pt x="259" y="12733"/>
                </a:cubicBezTo>
                <a:cubicBezTo>
                  <a:pt x="242" y="12820"/>
                  <a:pt x="275" y="12925"/>
                  <a:pt x="331" y="12966"/>
                </a:cubicBezTo>
                <a:cubicBezTo>
                  <a:pt x="388" y="13008"/>
                  <a:pt x="434" y="13150"/>
                  <a:pt x="434" y="13282"/>
                </a:cubicBezTo>
                <a:cubicBezTo>
                  <a:pt x="434" y="13417"/>
                  <a:pt x="492" y="13553"/>
                  <a:pt x="566" y="13590"/>
                </a:cubicBezTo>
                <a:cubicBezTo>
                  <a:pt x="649" y="13631"/>
                  <a:pt x="698" y="13760"/>
                  <a:pt x="698" y="13937"/>
                </a:cubicBezTo>
                <a:cubicBezTo>
                  <a:pt x="698" y="14093"/>
                  <a:pt x="776" y="14414"/>
                  <a:pt x="871" y="14650"/>
                </a:cubicBezTo>
                <a:cubicBezTo>
                  <a:pt x="1014" y="15006"/>
                  <a:pt x="1079" y="15073"/>
                  <a:pt x="1259" y="15044"/>
                </a:cubicBezTo>
                <a:cubicBezTo>
                  <a:pt x="1379" y="15024"/>
                  <a:pt x="1527" y="15088"/>
                  <a:pt x="1589" y="15186"/>
                </a:cubicBezTo>
                <a:cubicBezTo>
                  <a:pt x="1693" y="15349"/>
                  <a:pt x="1693" y="15377"/>
                  <a:pt x="1595" y="15513"/>
                </a:cubicBezTo>
                <a:cubicBezTo>
                  <a:pt x="1501" y="15644"/>
                  <a:pt x="1500" y="15669"/>
                  <a:pt x="1588" y="15733"/>
                </a:cubicBezTo>
                <a:cubicBezTo>
                  <a:pt x="1645" y="15775"/>
                  <a:pt x="1672" y="15889"/>
                  <a:pt x="1650" y="16000"/>
                </a:cubicBezTo>
                <a:cubicBezTo>
                  <a:pt x="1622" y="16135"/>
                  <a:pt x="1651" y="16194"/>
                  <a:pt x="1745" y="16194"/>
                </a:cubicBezTo>
                <a:cubicBezTo>
                  <a:pt x="1819" y="16194"/>
                  <a:pt x="1939" y="16335"/>
                  <a:pt x="2011" y="16510"/>
                </a:cubicBezTo>
                <a:cubicBezTo>
                  <a:pt x="2125" y="16786"/>
                  <a:pt x="2177" y="16818"/>
                  <a:pt x="2407" y="16748"/>
                </a:cubicBezTo>
                <a:cubicBezTo>
                  <a:pt x="2630" y="16680"/>
                  <a:pt x="2681" y="16707"/>
                  <a:pt x="2742" y="16924"/>
                </a:cubicBezTo>
                <a:cubicBezTo>
                  <a:pt x="2782" y="17065"/>
                  <a:pt x="2814" y="17325"/>
                  <a:pt x="2814" y="17497"/>
                </a:cubicBezTo>
                <a:cubicBezTo>
                  <a:pt x="2814" y="17817"/>
                  <a:pt x="3112" y="18385"/>
                  <a:pt x="3215" y="18263"/>
                </a:cubicBezTo>
                <a:cubicBezTo>
                  <a:pt x="3245" y="18229"/>
                  <a:pt x="3288" y="18258"/>
                  <a:pt x="3310" y="18328"/>
                </a:cubicBezTo>
                <a:cubicBezTo>
                  <a:pt x="3373" y="18520"/>
                  <a:pt x="3646" y="18482"/>
                  <a:pt x="3739" y="18269"/>
                </a:cubicBezTo>
                <a:cubicBezTo>
                  <a:pt x="3858" y="17997"/>
                  <a:pt x="3939" y="18156"/>
                  <a:pt x="3939" y="18661"/>
                </a:cubicBezTo>
                <a:cubicBezTo>
                  <a:pt x="3939" y="19082"/>
                  <a:pt x="3949" y="19100"/>
                  <a:pt x="4154" y="19062"/>
                </a:cubicBezTo>
                <a:cubicBezTo>
                  <a:pt x="4332" y="19029"/>
                  <a:pt x="4369" y="19066"/>
                  <a:pt x="4369" y="19272"/>
                </a:cubicBezTo>
                <a:cubicBezTo>
                  <a:pt x="4369" y="19613"/>
                  <a:pt x="4569" y="19660"/>
                  <a:pt x="4708" y="19352"/>
                </a:cubicBezTo>
                <a:cubicBezTo>
                  <a:pt x="4863" y="19008"/>
                  <a:pt x="5093" y="19215"/>
                  <a:pt x="5036" y="19647"/>
                </a:cubicBezTo>
                <a:cubicBezTo>
                  <a:pt x="5010" y="19845"/>
                  <a:pt x="5031" y="19964"/>
                  <a:pt x="5103" y="20016"/>
                </a:cubicBezTo>
                <a:cubicBezTo>
                  <a:pt x="5242" y="20117"/>
                  <a:pt x="5322" y="20009"/>
                  <a:pt x="5400" y="19618"/>
                </a:cubicBezTo>
                <a:cubicBezTo>
                  <a:pt x="5477" y="19236"/>
                  <a:pt x="5573" y="19364"/>
                  <a:pt x="5604" y="19891"/>
                </a:cubicBezTo>
                <a:cubicBezTo>
                  <a:pt x="5640" y="20492"/>
                  <a:pt x="5770" y="20460"/>
                  <a:pt x="6013" y="19792"/>
                </a:cubicBezTo>
                <a:cubicBezTo>
                  <a:pt x="6141" y="19438"/>
                  <a:pt x="6386" y="19719"/>
                  <a:pt x="6386" y="20220"/>
                </a:cubicBezTo>
                <a:cubicBezTo>
                  <a:pt x="6386" y="20623"/>
                  <a:pt x="6549" y="20734"/>
                  <a:pt x="6705" y="20438"/>
                </a:cubicBezTo>
                <a:cubicBezTo>
                  <a:pt x="6770" y="20315"/>
                  <a:pt x="6795" y="20342"/>
                  <a:pt x="6826" y="20564"/>
                </a:cubicBezTo>
                <a:cubicBezTo>
                  <a:pt x="6867" y="20864"/>
                  <a:pt x="7010" y="20937"/>
                  <a:pt x="7087" y="20699"/>
                </a:cubicBezTo>
                <a:cubicBezTo>
                  <a:pt x="7120" y="20598"/>
                  <a:pt x="7159" y="20621"/>
                  <a:pt x="7218" y="20774"/>
                </a:cubicBezTo>
                <a:cubicBezTo>
                  <a:pt x="7365" y="21157"/>
                  <a:pt x="7541" y="20968"/>
                  <a:pt x="7562" y="20404"/>
                </a:cubicBezTo>
                <a:cubicBezTo>
                  <a:pt x="7589" y="19703"/>
                  <a:pt x="7630" y="19511"/>
                  <a:pt x="7719" y="19680"/>
                </a:cubicBezTo>
                <a:cubicBezTo>
                  <a:pt x="7758" y="19756"/>
                  <a:pt x="7890" y="19788"/>
                  <a:pt x="8013" y="19750"/>
                </a:cubicBezTo>
                <a:cubicBezTo>
                  <a:pt x="8181" y="19698"/>
                  <a:pt x="8246" y="19731"/>
                  <a:pt x="8277" y="19889"/>
                </a:cubicBezTo>
                <a:cubicBezTo>
                  <a:pt x="8309" y="20045"/>
                  <a:pt x="8340" y="20063"/>
                  <a:pt x="8406" y="19959"/>
                </a:cubicBezTo>
                <a:cubicBezTo>
                  <a:pt x="8475" y="19851"/>
                  <a:pt x="8524" y="19938"/>
                  <a:pt x="8631" y="20357"/>
                </a:cubicBezTo>
                <a:cubicBezTo>
                  <a:pt x="8706" y="20653"/>
                  <a:pt x="8751" y="20996"/>
                  <a:pt x="8730" y="21121"/>
                </a:cubicBezTo>
                <a:cubicBezTo>
                  <a:pt x="8681" y="21418"/>
                  <a:pt x="8886" y="21430"/>
                  <a:pt x="8999" y="21136"/>
                </a:cubicBezTo>
                <a:cubicBezTo>
                  <a:pt x="9073" y="20943"/>
                  <a:pt x="9087" y="20948"/>
                  <a:pt x="9159" y="21206"/>
                </a:cubicBezTo>
                <a:cubicBezTo>
                  <a:pt x="9270" y="21600"/>
                  <a:pt x="9390" y="21475"/>
                  <a:pt x="9429" y="20924"/>
                </a:cubicBezTo>
                <a:cubicBezTo>
                  <a:pt x="9471" y="20334"/>
                  <a:pt x="9588" y="20321"/>
                  <a:pt x="9615" y="20903"/>
                </a:cubicBezTo>
                <a:cubicBezTo>
                  <a:pt x="9639" y="21436"/>
                  <a:pt x="9807" y="21510"/>
                  <a:pt x="9837" y="21002"/>
                </a:cubicBezTo>
                <a:cubicBezTo>
                  <a:pt x="9857" y="20682"/>
                  <a:pt x="9880" y="20655"/>
                  <a:pt x="10156" y="20655"/>
                </a:cubicBezTo>
                <a:cubicBezTo>
                  <a:pt x="10443" y="20655"/>
                  <a:pt x="10454" y="20669"/>
                  <a:pt x="10474" y="21064"/>
                </a:cubicBezTo>
                <a:cubicBezTo>
                  <a:pt x="10488" y="21345"/>
                  <a:pt x="10541" y="21484"/>
                  <a:pt x="10590" y="21483"/>
                </a:cubicBezTo>
                <a:cubicBezTo>
                  <a:pt x="10639" y="21482"/>
                  <a:pt x="10684" y="21340"/>
                  <a:pt x="10684" y="21059"/>
                </a:cubicBezTo>
                <a:cubicBezTo>
                  <a:pt x="10684" y="20450"/>
                  <a:pt x="10801" y="20286"/>
                  <a:pt x="10992" y="20629"/>
                </a:cubicBezTo>
                <a:cubicBezTo>
                  <a:pt x="11076" y="20782"/>
                  <a:pt x="11146" y="21035"/>
                  <a:pt x="11146" y="21191"/>
                </a:cubicBezTo>
                <a:cubicBezTo>
                  <a:pt x="11147" y="21384"/>
                  <a:pt x="11188" y="21474"/>
                  <a:pt x="11274" y="21474"/>
                </a:cubicBezTo>
                <a:cubicBezTo>
                  <a:pt x="11363" y="21474"/>
                  <a:pt x="11390" y="21407"/>
                  <a:pt x="11368" y="21245"/>
                </a:cubicBezTo>
                <a:cubicBezTo>
                  <a:pt x="11325" y="20935"/>
                  <a:pt x="11497" y="20691"/>
                  <a:pt x="11723" y="20740"/>
                </a:cubicBezTo>
                <a:cubicBezTo>
                  <a:pt x="11857" y="20770"/>
                  <a:pt x="11914" y="20860"/>
                  <a:pt x="11929" y="21064"/>
                </a:cubicBezTo>
                <a:cubicBezTo>
                  <a:pt x="11960" y="21481"/>
                  <a:pt x="12206" y="21449"/>
                  <a:pt x="12206" y="21028"/>
                </a:cubicBezTo>
                <a:cubicBezTo>
                  <a:pt x="12206" y="20561"/>
                  <a:pt x="12396" y="20480"/>
                  <a:pt x="12549" y="20880"/>
                </a:cubicBezTo>
                <a:cubicBezTo>
                  <a:pt x="12706" y="21290"/>
                  <a:pt x="12867" y="21200"/>
                  <a:pt x="12867" y="20702"/>
                </a:cubicBezTo>
                <a:cubicBezTo>
                  <a:pt x="12867" y="20321"/>
                  <a:pt x="12917" y="20242"/>
                  <a:pt x="13197" y="20186"/>
                </a:cubicBezTo>
                <a:cubicBezTo>
                  <a:pt x="13325" y="20161"/>
                  <a:pt x="13368" y="20217"/>
                  <a:pt x="13385" y="20443"/>
                </a:cubicBezTo>
                <a:cubicBezTo>
                  <a:pt x="13410" y="20777"/>
                  <a:pt x="13570" y="20941"/>
                  <a:pt x="13675" y="20740"/>
                </a:cubicBezTo>
                <a:cubicBezTo>
                  <a:pt x="13725" y="20646"/>
                  <a:pt x="13786" y="20644"/>
                  <a:pt x="13874" y="20733"/>
                </a:cubicBezTo>
                <a:cubicBezTo>
                  <a:pt x="13965" y="20825"/>
                  <a:pt x="14029" y="20815"/>
                  <a:pt x="14104" y="20696"/>
                </a:cubicBezTo>
                <a:cubicBezTo>
                  <a:pt x="14161" y="20606"/>
                  <a:pt x="14279" y="20551"/>
                  <a:pt x="14365" y="20572"/>
                </a:cubicBezTo>
                <a:cubicBezTo>
                  <a:pt x="14529" y="20613"/>
                  <a:pt x="14536" y="20560"/>
                  <a:pt x="14549" y="19398"/>
                </a:cubicBezTo>
                <a:cubicBezTo>
                  <a:pt x="14553" y="19082"/>
                  <a:pt x="14580" y="19023"/>
                  <a:pt x="14719" y="19023"/>
                </a:cubicBezTo>
                <a:cubicBezTo>
                  <a:pt x="14827" y="19023"/>
                  <a:pt x="14906" y="19120"/>
                  <a:pt x="14949" y="19305"/>
                </a:cubicBezTo>
                <a:cubicBezTo>
                  <a:pt x="14985" y="19461"/>
                  <a:pt x="15063" y="19587"/>
                  <a:pt x="15123" y="19587"/>
                </a:cubicBezTo>
                <a:cubicBezTo>
                  <a:pt x="15183" y="19587"/>
                  <a:pt x="15269" y="19673"/>
                  <a:pt x="15314" y="19776"/>
                </a:cubicBezTo>
                <a:cubicBezTo>
                  <a:pt x="15419" y="20015"/>
                  <a:pt x="15571" y="20014"/>
                  <a:pt x="15821" y="19776"/>
                </a:cubicBezTo>
                <a:cubicBezTo>
                  <a:pt x="15995" y="19612"/>
                  <a:pt x="16273" y="19498"/>
                  <a:pt x="16561" y="19471"/>
                </a:cubicBezTo>
                <a:cubicBezTo>
                  <a:pt x="16623" y="19465"/>
                  <a:pt x="16639" y="19366"/>
                  <a:pt x="16611" y="19155"/>
                </a:cubicBezTo>
                <a:cubicBezTo>
                  <a:pt x="16589" y="18986"/>
                  <a:pt x="16600" y="18815"/>
                  <a:pt x="16637" y="18772"/>
                </a:cubicBezTo>
                <a:cubicBezTo>
                  <a:pt x="16673" y="18729"/>
                  <a:pt x="16703" y="18596"/>
                  <a:pt x="16703" y="18480"/>
                </a:cubicBezTo>
                <a:cubicBezTo>
                  <a:pt x="16704" y="18363"/>
                  <a:pt x="16775" y="18140"/>
                  <a:pt x="16861" y="17986"/>
                </a:cubicBezTo>
                <a:cubicBezTo>
                  <a:pt x="17013" y="17712"/>
                  <a:pt x="17019" y="17713"/>
                  <a:pt x="17130" y="17948"/>
                </a:cubicBezTo>
                <a:cubicBezTo>
                  <a:pt x="17199" y="18091"/>
                  <a:pt x="17228" y="18285"/>
                  <a:pt x="17204" y="18430"/>
                </a:cubicBezTo>
                <a:cubicBezTo>
                  <a:pt x="17142" y="18799"/>
                  <a:pt x="17316" y="19019"/>
                  <a:pt x="17509" y="18816"/>
                </a:cubicBezTo>
                <a:cubicBezTo>
                  <a:pt x="17593" y="18728"/>
                  <a:pt x="17701" y="18671"/>
                  <a:pt x="17748" y="18689"/>
                </a:cubicBezTo>
                <a:cubicBezTo>
                  <a:pt x="17796" y="18708"/>
                  <a:pt x="17923" y="18650"/>
                  <a:pt x="18030" y="18560"/>
                </a:cubicBezTo>
                <a:cubicBezTo>
                  <a:pt x="18187" y="18428"/>
                  <a:pt x="18224" y="18316"/>
                  <a:pt x="18224" y="17989"/>
                </a:cubicBezTo>
                <a:cubicBezTo>
                  <a:pt x="18224" y="17463"/>
                  <a:pt x="18445" y="17186"/>
                  <a:pt x="18554" y="17575"/>
                </a:cubicBezTo>
                <a:cubicBezTo>
                  <a:pt x="18645" y="17898"/>
                  <a:pt x="18924" y="17912"/>
                  <a:pt x="18968" y="17596"/>
                </a:cubicBezTo>
                <a:cubicBezTo>
                  <a:pt x="18992" y="17416"/>
                  <a:pt x="19046" y="17376"/>
                  <a:pt x="19204" y="17420"/>
                </a:cubicBezTo>
                <a:cubicBezTo>
                  <a:pt x="19394" y="17473"/>
                  <a:pt x="19406" y="17453"/>
                  <a:pt x="19394" y="17119"/>
                </a:cubicBezTo>
                <a:cubicBezTo>
                  <a:pt x="19381" y="16778"/>
                  <a:pt x="19394" y="16762"/>
                  <a:pt x="19624" y="16800"/>
                </a:cubicBezTo>
                <a:cubicBezTo>
                  <a:pt x="19835" y="16835"/>
                  <a:pt x="19870" y="16799"/>
                  <a:pt x="19889" y="16546"/>
                </a:cubicBezTo>
                <a:cubicBezTo>
                  <a:pt x="19905" y="16328"/>
                  <a:pt x="19947" y="16267"/>
                  <a:pt x="20055" y="16295"/>
                </a:cubicBezTo>
                <a:cubicBezTo>
                  <a:pt x="20175" y="16326"/>
                  <a:pt x="20203" y="16262"/>
                  <a:pt x="20221" y="15917"/>
                </a:cubicBezTo>
                <a:cubicBezTo>
                  <a:pt x="20239" y="15568"/>
                  <a:pt x="20265" y="15509"/>
                  <a:pt x="20389" y="15542"/>
                </a:cubicBezTo>
                <a:cubicBezTo>
                  <a:pt x="20527" y="15578"/>
                  <a:pt x="20855" y="15073"/>
                  <a:pt x="20877" y="14792"/>
                </a:cubicBezTo>
                <a:cubicBezTo>
                  <a:pt x="20881" y="14733"/>
                  <a:pt x="20890" y="14637"/>
                  <a:pt x="20894" y="14580"/>
                </a:cubicBezTo>
                <a:cubicBezTo>
                  <a:pt x="20899" y="14523"/>
                  <a:pt x="20955" y="14380"/>
                  <a:pt x="21019" y="14259"/>
                </a:cubicBezTo>
                <a:cubicBezTo>
                  <a:pt x="21082" y="14138"/>
                  <a:pt x="21134" y="13952"/>
                  <a:pt x="21134" y="13846"/>
                </a:cubicBezTo>
                <a:cubicBezTo>
                  <a:pt x="21134" y="13741"/>
                  <a:pt x="21189" y="13505"/>
                  <a:pt x="21256" y="13321"/>
                </a:cubicBezTo>
                <a:cubicBezTo>
                  <a:pt x="21324" y="13137"/>
                  <a:pt x="21398" y="12709"/>
                  <a:pt x="21422" y="12370"/>
                </a:cubicBezTo>
                <a:cubicBezTo>
                  <a:pt x="21445" y="12031"/>
                  <a:pt x="21492" y="11690"/>
                  <a:pt x="21526" y="11611"/>
                </a:cubicBezTo>
                <a:cubicBezTo>
                  <a:pt x="21599" y="11445"/>
                  <a:pt x="21566" y="10418"/>
                  <a:pt x="21468" y="9793"/>
                </a:cubicBezTo>
                <a:cubicBezTo>
                  <a:pt x="21423" y="9505"/>
                  <a:pt x="21423" y="9312"/>
                  <a:pt x="21468" y="9210"/>
                </a:cubicBezTo>
                <a:cubicBezTo>
                  <a:pt x="21515" y="9102"/>
                  <a:pt x="21502" y="9034"/>
                  <a:pt x="21426" y="8979"/>
                </a:cubicBezTo>
                <a:cubicBezTo>
                  <a:pt x="21349" y="8923"/>
                  <a:pt x="21331" y="8810"/>
                  <a:pt x="21359" y="8591"/>
                </a:cubicBezTo>
                <a:cubicBezTo>
                  <a:pt x="21389" y="8369"/>
                  <a:pt x="21366" y="8251"/>
                  <a:pt x="21281" y="8164"/>
                </a:cubicBezTo>
                <a:cubicBezTo>
                  <a:pt x="21215" y="8097"/>
                  <a:pt x="21120" y="7892"/>
                  <a:pt x="21069" y="7710"/>
                </a:cubicBezTo>
                <a:cubicBezTo>
                  <a:pt x="20975" y="7376"/>
                  <a:pt x="20510" y="6706"/>
                  <a:pt x="20232" y="6505"/>
                </a:cubicBezTo>
                <a:cubicBezTo>
                  <a:pt x="20098" y="6408"/>
                  <a:pt x="20079" y="6301"/>
                  <a:pt x="20061" y="5482"/>
                </a:cubicBezTo>
                <a:cubicBezTo>
                  <a:pt x="20044" y="4681"/>
                  <a:pt x="20027" y="4565"/>
                  <a:pt x="19917" y="4565"/>
                </a:cubicBezTo>
                <a:cubicBezTo>
                  <a:pt x="19848" y="4564"/>
                  <a:pt x="19769" y="4436"/>
                  <a:pt x="19738" y="4277"/>
                </a:cubicBezTo>
                <a:cubicBezTo>
                  <a:pt x="19693" y="4043"/>
                  <a:pt x="19650" y="4006"/>
                  <a:pt x="19499" y="4073"/>
                </a:cubicBezTo>
                <a:cubicBezTo>
                  <a:pt x="19398" y="4118"/>
                  <a:pt x="19260" y="4293"/>
                  <a:pt x="19192" y="4461"/>
                </a:cubicBezTo>
                <a:cubicBezTo>
                  <a:pt x="19074" y="4751"/>
                  <a:pt x="19061" y="4755"/>
                  <a:pt x="18943" y="4552"/>
                </a:cubicBezTo>
                <a:cubicBezTo>
                  <a:pt x="18875" y="4434"/>
                  <a:pt x="18820" y="4287"/>
                  <a:pt x="18820" y="4226"/>
                </a:cubicBezTo>
                <a:cubicBezTo>
                  <a:pt x="18820" y="4039"/>
                  <a:pt x="18225" y="3005"/>
                  <a:pt x="17928" y="2674"/>
                </a:cubicBezTo>
                <a:cubicBezTo>
                  <a:pt x="17774" y="2503"/>
                  <a:pt x="17530" y="2348"/>
                  <a:pt x="17383" y="2330"/>
                </a:cubicBezTo>
                <a:cubicBezTo>
                  <a:pt x="17236" y="2311"/>
                  <a:pt x="17066" y="2217"/>
                  <a:pt x="17005" y="2121"/>
                </a:cubicBezTo>
                <a:cubicBezTo>
                  <a:pt x="16944" y="2026"/>
                  <a:pt x="16785" y="1939"/>
                  <a:pt x="16650" y="1930"/>
                </a:cubicBezTo>
                <a:cubicBezTo>
                  <a:pt x="16477" y="1918"/>
                  <a:pt x="16400" y="1852"/>
                  <a:pt x="16384" y="1700"/>
                </a:cubicBezTo>
                <a:cubicBezTo>
                  <a:pt x="16372" y="1581"/>
                  <a:pt x="16319" y="1485"/>
                  <a:pt x="16266" y="1485"/>
                </a:cubicBezTo>
                <a:cubicBezTo>
                  <a:pt x="16212" y="1485"/>
                  <a:pt x="16103" y="1407"/>
                  <a:pt x="16022" y="1311"/>
                </a:cubicBezTo>
                <a:cubicBezTo>
                  <a:pt x="15794" y="1039"/>
                  <a:pt x="15224" y="829"/>
                  <a:pt x="14804" y="864"/>
                </a:cubicBezTo>
                <a:cubicBezTo>
                  <a:pt x="14594" y="881"/>
                  <a:pt x="14361" y="854"/>
                  <a:pt x="14288" y="801"/>
                </a:cubicBezTo>
                <a:cubicBezTo>
                  <a:pt x="14040" y="623"/>
                  <a:pt x="13995" y="616"/>
                  <a:pt x="13952" y="747"/>
                </a:cubicBezTo>
                <a:cubicBezTo>
                  <a:pt x="13924" y="836"/>
                  <a:pt x="13888" y="839"/>
                  <a:pt x="13842" y="752"/>
                </a:cubicBezTo>
                <a:cubicBezTo>
                  <a:pt x="13797" y="666"/>
                  <a:pt x="13739" y="668"/>
                  <a:pt x="13659" y="763"/>
                </a:cubicBezTo>
                <a:cubicBezTo>
                  <a:pt x="13569" y="870"/>
                  <a:pt x="13502" y="853"/>
                  <a:pt x="13373" y="691"/>
                </a:cubicBezTo>
                <a:cubicBezTo>
                  <a:pt x="13252" y="541"/>
                  <a:pt x="13191" y="521"/>
                  <a:pt x="13157" y="624"/>
                </a:cubicBezTo>
                <a:cubicBezTo>
                  <a:pt x="13125" y="725"/>
                  <a:pt x="13089" y="710"/>
                  <a:pt x="13035" y="570"/>
                </a:cubicBezTo>
                <a:cubicBezTo>
                  <a:pt x="12990" y="452"/>
                  <a:pt x="12885" y="384"/>
                  <a:pt x="12779" y="407"/>
                </a:cubicBezTo>
                <a:cubicBezTo>
                  <a:pt x="12680" y="427"/>
                  <a:pt x="12588" y="408"/>
                  <a:pt x="12574" y="363"/>
                </a:cubicBezTo>
                <a:cubicBezTo>
                  <a:pt x="12559" y="318"/>
                  <a:pt x="12462" y="290"/>
                  <a:pt x="12360" y="301"/>
                </a:cubicBezTo>
                <a:cubicBezTo>
                  <a:pt x="12257" y="311"/>
                  <a:pt x="12137" y="267"/>
                  <a:pt x="12094" y="202"/>
                </a:cubicBezTo>
                <a:cubicBezTo>
                  <a:pt x="12050" y="137"/>
                  <a:pt x="11798" y="54"/>
                  <a:pt x="11532" y="18"/>
                </a:cubicBezTo>
                <a:cubicBezTo>
                  <a:pt x="11437" y="6"/>
                  <a:pt x="11355" y="0"/>
                  <a:pt x="11280" y="0"/>
                </a:cubicBezTo>
                <a:close/>
                <a:moveTo>
                  <a:pt x="13473" y="895"/>
                </a:moveTo>
                <a:cubicBezTo>
                  <a:pt x="13511" y="900"/>
                  <a:pt x="13553" y="940"/>
                  <a:pt x="13614" y="1016"/>
                </a:cubicBezTo>
                <a:cubicBezTo>
                  <a:pt x="13717" y="1144"/>
                  <a:pt x="13803" y="1170"/>
                  <a:pt x="13875" y="1094"/>
                </a:cubicBezTo>
                <a:cubicBezTo>
                  <a:pt x="13991" y="971"/>
                  <a:pt x="14095" y="1144"/>
                  <a:pt x="14028" y="1350"/>
                </a:cubicBezTo>
                <a:cubicBezTo>
                  <a:pt x="14007" y="1415"/>
                  <a:pt x="14008" y="1698"/>
                  <a:pt x="14032" y="1979"/>
                </a:cubicBezTo>
                <a:cubicBezTo>
                  <a:pt x="14063" y="2351"/>
                  <a:pt x="14106" y="2490"/>
                  <a:pt x="14191" y="2490"/>
                </a:cubicBezTo>
                <a:cubicBezTo>
                  <a:pt x="14255" y="2490"/>
                  <a:pt x="14323" y="2372"/>
                  <a:pt x="14343" y="2226"/>
                </a:cubicBezTo>
                <a:cubicBezTo>
                  <a:pt x="14385" y="1920"/>
                  <a:pt x="14521" y="2018"/>
                  <a:pt x="14521" y="2356"/>
                </a:cubicBezTo>
                <a:cubicBezTo>
                  <a:pt x="14521" y="2511"/>
                  <a:pt x="14587" y="2610"/>
                  <a:pt x="14727" y="2664"/>
                </a:cubicBezTo>
                <a:cubicBezTo>
                  <a:pt x="15059" y="2790"/>
                  <a:pt x="15115" y="2760"/>
                  <a:pt x="15181" y="2428"/>
                </a:cubicBezTo>
                <a:cubicBezTo>
                  <a:pt x="15250" y="2085"/>
                  <a:pt x="15322" y="2046"/>
                  <a:pt x="15517" y="2244"/>
                </a:cubicBezTo>
                <a:cubicBezTo>
                  <a:pt x="15597" y="2326"/>
                  <a:pt x="15645" y="2507"/>
                  <a:pt x="15645" y="2734"/>
                </a:cubicBezTo>
                <a:cubicBezTo>
                  <a:pt x="15645" y="3350"/>
                  <a:pt x="15881" y="3326"/>
                  <a:pt x="15999" y="2697"/>
                </a:cubicBezTo>
                <a:cubicBezTo>
                  <a:pt x="16064" y="2352"/>
                  <a:pt x="16240" y="2671"/>
                  <a:pt x="16240" y="3135"/>
                </a:cubicBezTo>
                <a:cubicBezTo>
                  <a:pt x="16240" y="3563"/>
                  <a:pt x="16385" y="3617"/>
                  <a:pt x="16550" y="3251"/>
                </a:cubicBezTo>
                <a:cubicBezTo>
                  <a:pt x="16700" y="2918"/>
                  <a:pt x="16928" y="3131"/>
                  <a:pt x="16884" y="3564"/>
                </a:cubicBezTo>
                <a:cubicBezTo>
                  <a:pt x="16850" y="3907"/>
                  <a:pt x="17001" y="4083"/>
                  <a:pt x="17140" y="3863"/>
                </a:cubicBezTo>
                <a:cubicBezTo>
                  <a:pt x="17210" y="3752"/>
                  <a:pt x="17245" y="3792"/>
                  <a:pt x="17296" y="4050"/>
                </a:cubicBezTo>
                <a:cubicBezTo>
                  <a:pt x="17375" y="4443"/>
                  <a:pt x="17427" y="4455"/>
                  <a:pt x="17644" y="4130"/>
                </a:cubicBezTo>
                <a:cubicBezTo>
                  <a:pt x="17841" y="3835"/>
                  <a:pt x="17894" y="3901"/>
                  <a:pt x="17894" y="4456"/>
                </a:cubicBezTo>
                <a:cubicBezTo>
                  <a:pt x="17894" y="4814"/>
                  <a:pt x="17930" y="4909"/>
                  <a:pt x="18152" y="5124"/>
                </a:cubicBezTo>
                <a:cubicBezTo>
                  <a:pt x="18294" y="5262"/>
                  <a:pt x="18421" y="5437"/>
                  <a:pt x="18435" y="5513"/>
                </a:cubicBezTo>
                <a:cubicBezTo>
                  <a:pt x="18449" y="5597"/>
                  <a:pt x="18528" y="5620"/>
                  <a:pt x="18632" y="5570"/>
                </a:cubicBezTo>
                <a:cubicBezTo>
                  <a:pt x="18761" y="5509"/>
                  <a:pt x="18795" y="5428"/>
                  <a:pt x="18771" y="5249"/>
                </a:cubicBezTo>
                <a:cubicBezTo>
                  <a:pt x="18750" y="5101"/>
                  <a:pt x="18779" y="4978"/>
                  <a:pt x="18845" y="4930"/>
                </a:cubicBezTo>
                <a:cubicBezTo>
                  <a:pt x="18982" y="4830"/>
                  <a:pt x="19153" y="5092"/>
                  <a:pt x="19105" y="5330"/>
                </a:cubicBezTo>
                <a:cubicBezTo>
                  <a:pt x="19085" y="5429"/>
                  <a:pt x="19103" y="5588"/>
                  <a:pt x="19144" y="5682"/>
                </a:cubicBezTo>
                <a:cubicBezTo>
                  <a:pt x="19185" y="5776"/>
                  <a:pt x="19200" y="5946"/>
                  <a:pt x="19177" y="6060"/>
                </a:cubicBezTo>
                <a:cubicBezTo>
                  <a:pt x="19121" y="6338"/>
                  <a:pt x="19677" y="7300"/>
                  <a:pt x="19791" y="7122"/>
                </a:cubicBezTo>
                <a:cubicBezTo>
                  <a:pt x="19874" y="6993"/>
                  <a:pt x="20186" y="7223"/>
                  <a:pt x="20114" y="7360"/>
                </a:cubicBezTo>
                <a:cubicBezTo>
                  <a:pt x="20093" y="7400"/>
                  <a:pt x="20109" y="7509"/>
                  <a:pt x="20150" y="7601"/>
                </a:cubicBezTo>
                <a:cubicBezTo>
                  <a:pt x="20190" y="7693"/>
                  <a:pt x="20205" y="7855"/>
                  <a:pt x="20183" y="7963"/>
                </a:cubicBezTo>
                <a:cubicBezTo>
                  <a:pt x="20140" y="8175"/>
                  <a:pt x="20483" y="8923"/>
                  <a:pt x="20688" y="9065"/>
                </a:cubicBezTo>
                <a:cubicBezTo>
                  <a:pt x="20762" y="9116"/>
                  <a:pt x="20803" y="9276"/>
                  <a:pt x="20803" y="9510"/>
                </a:cubicBezTo>
                <a:cubicBezTo>
                  <a:pt x="20803" y="9711"/>
                  <a:pt x="20846" y="9947"/>
                  <a:pt x="20900" y="10031"/>
                </a:cubicBezTo>
                <a:cubicBezTo>
                  <a:pt x="20953" y="10116"/>
                  <a:pt x="21017" y="10377"/>
                  <a:pt x="21040" y="10614"/>
                </a:cubicBezTo>
                <a:cubicBezTo>
                  <a:pt x="21076" y="10972"/>
                  <a:pt x="21054" y="11096"/>
                  <a:pt x="20915" y="11342"/>
                </a:cubicBezTo>
                <a:cubicBezTo>
                  <a:pt x="20696" y="11727"/>
                  <a:pt x="20463" y="12712"/>
                  <a:pt x="20487" y="13148"/>
                </a:cubicBezTo>
                <a:cubicBezTo>
                  <a:pt x="20498" y="13354"/>
                  <a:pt x="20476" y="13480"/>
                  <a:pt x="20430" y="13463"/>
                </a:cubicBezTo>
                <a:cubicBezTo>
                  <a:pt x="20300" y="13417"/>
                  <a:pt x="19755" y="14552"/>
                  <a:pt x="19733" y="14914"/>
                </a:cubicBezTo>
                <a:cubicBezTo>
                  <a:pt x="19716" y="15184"/>
                  <a:pt x="19673" y="15259"/>
                  <a:pt x="19514" y="15292"/>
                </a:cubicBezTo>
                <a:cubicBezTo>
                  <a:pt x="19405" y="15315"/>
                  <a:pt x="19250" y="15449"/>
                  <a:pt x="19170" y="15591"/>
                </a:cubicBezTo>
                <a:cubicBezTo>
                  <a:pt x="19084" y="15743"/>
                  <a:pt x="18972" y="15823"/>
                  <a:pt x="18896" y="15785"/>
                </a:cubicBezTo>
                <a:cubicBezTo>
                  <a:pt x="18825" y="15750"/>
                  <a:pt x="18592" y="15883"/>
                  <a:pt x="18379" y="16080"/>
                </a:cubicBezTo>
                <a:cubicBezTo>
                  <a:pt x="18166" y="16278"/>
                  <a:pt x="17956" y="16441"/>
                  <a:pt x="17911" y="16443"/>
                </a:cubicBezTo>
                <a:cubicBezTo>
                  <a:pt x="17865" y="16444"/>
                  <a:pt x="17827" y="16528"/>
                  <a:pt x="17827" y="16629"/>
                </a:cubicBezTo>
                <a:cubicBezTo>
                  <a:pt x="17827" y="16834"/>
                  <a:pt x="17575" y="17145"/>
                  <a:pt x="17448" y="17096"/>
                </a:cubicBezTo>
                <a:cubicBezTo>
                  <a:pt x="17403" y="17079"/>
                  <a:pt x="17307" y="17122"/>
                  <a:pt x="17236" y="17194"/>
                </a:cubicBezTo>
                <a:cubicBezTo>
                  <a:pt x="17146" y="17286"/>
                  <a:pt x="17095" y="17285"/>
                  <a:pt x="17065" y="17192"/>
                </a:cubicBezTo>
                <a:cubicBezTo>
                  <a:pt x="17037" y="17107"/>
                  <a:pt x="16991" y="17137"/>
                  <a:pt x="16938" y="17275"/>
                </a:cubicBezTo>
                <a:cubicBezTo>
                  <a:pt x="16846" y="17514"/>
                  <a:pt x="16703" y="17416"/>
                  <a:pt x="16703" y="17114"/>
                </a:cubicBezTo>
                <a:cubicBezTo>
                  <a:pt x="16703" y="16881"/>
                  <a:pt x="16507" y="16922"/>
                  <a:pt x="15811" y="17301"/>
                </a:cubicBezTo>
                <a:cubicBezTo>
                  <a:pt x="15110" y="17681"/>
                  <a:pt x="14983" y="17796"/>
                  <a:pt x="14983" y="18051"/>
                </a:cubicBezTo>
                <a:cubicBezTo>
                  <a:pt x="14983" y="18178"/>
                  <a:pt x="14890" y="18416"/>
                  <a:pt x="14775" y="18578"/>
                </a:cubicBezTo>
                <a:cubicBezTo>
                  <a:pt x="14587" y="18842"/>
                  <a:pt x="14558" y="18850"/>
                  <a:pt x="14488" y="18668"/>
                </a:cubicBezTo>
                <a:cubicBezTo>
                  <a:pt x="14419" y="18488"/>
                  <a:pt x="14401" y="18488"/>
                  <a:pt x="14310" y="18661"/>
                </a:cubicBezTo>
                <a:cubicBezTo>
                  <a:pt x="14175" y="18918"/>
                  <a:pt x="13756" y="19092"/>
                  <a:pt x="13670" y="18927"/>
                </a:cubicBezTo>
                <a:cubicBezTo>
                  <a:pt x="13625" y="18841"/>
                  <a:pt x="13506" y="18847"/>
                  <a:pt x="13305" y="18943"/>
                </a:cubicBezTo>
                <a:cubicBezTo>
                  <a:pt x="13141" y="19021"/>
                  <a:pt x="12908" y="19088"/>
                  <a:pt x="12788" y="19090"/>
                </a:cubicBezTo>
                <a:cubicBezTo>
                  <a:pt x="12659" y="19093"/>
                  <a:pt x="12491" y="19216"/>
                  <a:pt x="12377" y="19393"/>
                </a:cubicBezTo>
                <a:cubicBezTo>
                  <a:pt x="12212" y="19651"/>
                  <a:pt x="12137" y="19681"/>
                  <a:pt x="11833" y="19621"/>
                </a:cubicBezTo>
                <a:cubicBezTo>
                  <a:pt x="11639" y="19583"/>
                  <a:pt x="11442" y="19604"/>
                  <a:pt x="11396" y="19668"/>
                </a:cubicBezTo>
                <a:cubicBezTo>
                  <a:pt x="11287" y="19817"/>
                  <a:pt x="10935" y="19741"/>
                  <a:pt x="10850" y="19548"/>
                </a:cubicBezTo>
                <a:cubicBezTo>
                  <a:pt x="10773" y="19376"/>
                  <a:pt x="9573" y="19291"/>
                  <a:pt x="9464" y="19450"/>
                </a:cubicBezTo>
                <a:cubicBezTo>
                  <a:pt x="9349" y="19620"/>
                  <a:pt x="9100" y="19696"/>
                  <a:pt x="9060" y="19574"/>
                </a:cubicBezTo>
                <a:cubicBezTo>
                  <a:pt x="9040" y="19512"/>
                  <a:pt x="8965" y="19460"/>
                  <a:pt x="8893" y="19460"/>
                </a:cubicBezTo>
                <a:cubicBezTo>
                  <a:pt x="8821" y="19460"/>
                  <a:pt x="8744" y="19368"/>
                  <a:pt x="8721" y="19253"/>
                </a:cubicBezTo>
                <a:cubicBezTo>
                  <a:pt x="8685" y="19077"/>
                  <a:pt x="8670" y="19090"/>
                  <a:pt x="8623" y="19331"/>
                </a:cubicBezTo>
                <a:cubicBezTo>
                  <a:pt x="8578" y="19560"/>
                  <a:pt x="8548" y="19586"/>
                  <a:pt x="8473" y="19468"/>
                </a:cubicBezTo>
                <a:cubicBezTo>
                  <a:pt x="8401" y="19355"/>
                  <a:pt x="8349" y="19359"/>
                  <a:pt x="8246" y="19481"/>
                </a:cubicBezTo>
                <a:cubicBezTo>
                  <a:pt x="8134" y="19614"/>
                  <a:pt x="8092" y="19603"/>
                  <a:pt x="7988" y="19424"/>
                </a:cubicBezTo>
                <a:cubicBezTo>
                  <a:pt x="7920" y="19306"/>
                  <a:pt x="7830" y="19209"/>
                  <a:pt x="7789" y="19209"/>
                </a:cubicBezTo>
                <a:cubicBezTo>
                  <a:pt x="7748" y="19209"/>
                  <a:pt x="7690" y="19123"/>
                  <a:pt x="7659" y="19018"/>
                </a:cubicBezTo>
                <a:cubicBezTo>
                  <a:pt x="7609" y="18848"/>
                  <a:pt x="7578" y="18850"/>
                  <a:pt x="7385" y="19033"/>
                </a:cubicBezTo>
                <a:cubicBezTo>
                  <a:pt x="7176" y="19231"/>
                  <a:pt x="7158" y="19230"/>
                  <a:pt x="6967" y="18961"/>
                </a:cubicBezTo>
                <a:cubicBezTo>
                  <a:pt x="6734" y="18633"/>
                  <a:pt x="6046" y="18304"/>
                  <a:pt x="5520" y="18271"/>
                </a:cubicBezTo>
                <a:cubicBezTo>
                  <a:pt x="5300" y="18257"/>
                  <a:pt x="5087" y="18163"/>
                  <a:pt x="4993" y="18038"/>
                </a:cubicBezTo>
                <a:cubicBezTo>
                  <a:pt x="4906" y="17923"/>
                  <a:pt x="4769" y="17829"/>
                  <a:pt x="4689" y="17829"/>
                </a:cubicBezTo>
                <a:cubicBezTo>
                  <a:pt x="4609" y="17829"/>
                  <a:pt x="4489" y="17699"/>
                  <a:pt x="4423" y="17544"/>
                </a:cubicBezTo>
                <a:cubicBezTo>
                  <a:pt x="4264" y="17170"/>
                  <a:pt x="3634" y="16445"/>
                  <a:pt x="3469" y="16445"/>
                </a:cubicBezTo>
                <a:cubicBezTo>
                  <a:pt x="3251" y="16445"/>
                  <a:pt x="2958" y="15955"/>
                  <a:pt x="2999" y="15658"/>
                </a:cubicBezTo>
                <a:cubicBezTo>
                  <a:pt x="3023" y="15483"/>
                  <a:pt x="3009" y="15429"/>
                  <a:pt x="2957" y="15490"/>
                </a:cubicBezTo>
                <a:cubicBezTo>
                  <a:pt x="2911" y="15544"/>
                  <a:pt x="2855" y="15463"/>
                  <a:pt x="2817" y="15289"/>
                </a:cubicBezTo>
                <a:cubicBezTo>
                  <a:pt x="2676" y="14645"/>
                  <a:pt x="2136" y="13805"/>
                  <a:pt x="1864" y="13805"/>
                </a:cubicBezTo>
                <a:cubicBezTo>
                  <a:pt x="1742" y="13805"/>
                  <a:pt x="1670" y="13718"/>
                  <a:pt x="1633" y="13531"/>
                </a:cubicBezTo>
                <a:cubicBezTo>
                  <a:pt x="1595" y="13336"/>
                  <a:pt x="1565" y="13304"/>
                  <a:pt x="1528" y="13417"/>
                </a:cubicBezTo>
                <a:cubicBezTo>
                  <a:pt x="1491" y="13532"/>
                  <a:pt x="1427" y="13481"/>
                  <a:pt x="1287" y="13225"/>
                </a:cubicBezTo>
                <a:cubicBezTo>
                  <a:pt x="1181" y="13034"/>
                  <a:pt x="1095" y="12798"/>
                  <a:pt x="1095" y="12700"/>
                </a:cubicBezTo>
                <a:cubicBezTo>
                  <a:pt x="1095" y="12602"/>
                  <a:pt x="1020" y="12349"/>
                  <a:pt x="927" y="12139"/>
                </a:cubicBezTo>
                <a:cubicBezTo>
                  <a:pt x="834" y="11930"/>
                  <a:pt x="771" y="11686"/>
                  <a:pt x="789" y="11599"/>
                </a:cubicBezTo>
                <a:cubicBezTo>
                  <a:pt x="806" y="11511"/>
                  <a:pt x="764" y="11413"/>
                  <a:pt x="694" y="11379"/>
                </a:cubicBezTo>
                <a:cubicBezTo>
                  <a:pt x="560" y="11312"/>
                  <a:pt x="521" y="10982"/>
                  <a:pt x="631" y="10852"/>
                </a:cubicBezTo>
                <a:cubicBezTo>
                  <a:pt x="672" y="10804"/>
                  <a:pt x="667" y="10686"/>
                  <a:pt x="616" y="10533"/>
                </a:cubicBezTo>
                <a:cubicBezTo>
                  <a:pt x="554" y="10344"/>
                  <a:pt x="554" y="10258"/>
                  <a:pt x="618" y="10137"/>
                </a:cubicBezTo>
                <a:cubicBezTo>
                  <a:pt x="662" y="10053"/>
                  <a:pt x="698" y="9830"/>
                  <a:pt x="698" y="9640"/>
                </a:cubicBezTo>
                <a:cubicBezTo>
                  <a:pt x="698" y="9083"/>
                  <a:pt x="814" y="8650"/>
                  <a:pt x="962" y="8650"/>
                </a:cubicBezTo>
                <a:cubicBezTo>
                  <a:pt x="1036" y="8650"/>
                  <a:pt x="1095" y="8591"/>
                  <a:pt x="1095" y="8518"/>
                </a:cubicBezTo>
                <a:cubicBezTo>
                  <a:pt x="1095" y="8446"/>
                  <a:pt x="1168" y="8250"/>
                  <a:pt x="1257" y="8082"/>
                </a:cubicBezTo>
                <a:cubicBezTo>
                  <a:pt x="1345" y="7914"/>
                  <a:pt x="1426" y="7619"/>
                  <a:pt x="1437" y="7427"/>
                </a:cubicBezTo>
                <a:cubicBezTo>
                  <a:pt x="1454" y="7147"/>
                  <a:pt x="1488" y="7088"/>
                  <a:pt x="1608" y="7119"/>
                </a:cubicBezTo>
                <a:cubicBezTo>
                  <a:pt x="1700" y="7144"/>
                  <a:pt x="1773" y="7079"/>
                  <a:pt x="1799" y="6951"/>
                </a:cubicBezTo>
                <a:cubicBezTo>
                  <a:pt x="1822" y="6837"/>
                  <a:pt x="1904" y="6702"/>
                  <a:pt x="1980" y="6648"/>
                </a:cubicBezTo>
                <a:cubicBezTo>
                  <a:pt x="2066" y="6587"/>
                  <a:pt x="2117" y="6437"/>
                  <a:pt x="2118" y="6248"/>
                </a:cubicBezTo>
                <a:cubicBezTo>
                  <a:pt x="2120" y="5980"/>
                  <a:pt x="2145" y="5950"/>
                  <a:pt x="2363" y="5982"/>
                </a:cubicBezTo>
                <a:cubicBezTo>
                  <a:pt x="2572" y="6013"/>
                  <a:pt x="2610" y="5978"/>
                  <a:pt x="2629" y="5731"/>
                </a:cubicBezTo>
                <a:cubicBezTo>
                  <a:pt x="2644" y="5552"/>
                  <a:pt x="2690" y="5464"/>
                  <a:pt x="2750" y="5493"/>
                </a:cubicBezTo>
                <a:cubicBezTo>
                  <a:pt x="2996" y="5610"/>
                  <a:pt x="3046" y="5563"/>
                  <a:pt x="3068" y="5195"/>
                </a:cubicBezTo>
                <a:cubicBezTo>
                  <a:pt x="3103" y="4603"/>
                  <a:pt x="3206" y="4442"/>
                  <a:pt x="3357" y="4749"/>
                </a:cubicBezTo>
                <a:cubicBezTo>
                  <a:pt x="3509" y="5060"/>
                  <a:pt x="3618" y="5068"/>
                  <a:pt x="3893" y="4790"/>
                </a:cubicBezTo>
                <a:cubicBezTo>
                  <a:pt x="4009" y="4673"/>
                  <a:pt x="4154" y="4592"/>
                  <a:pt x="4214" y="4609"/>
                </a:cubicBezTo>
                <a:cubicBezTo>
                  <a:pt x="4360" y="4650"/>
                  <a:pt x="4400" y="4501"/>
                  <a:pt x="4429" y="3817"/>
                </a:cubicBezTo>
                <a:cubicBezTo>
                  <a:pt x="4455" y="3188"/>
                  <a:pt x="4536" y="2929"/>
                  <a:pt x="4737" y="2829"/>
                </a:cubicBezTo>
                <a:cubicBezTo>
                  <a:pt x="4882" y="2757"/>
                  <a:pt x="5287" y="3315"/>
                  <a:pt x="5226" y="3502"/>
                </a:cubicBezTo>
                <a:cubicBezTo>
                  <a:pt x="5207" y="3563"/>
                  <a:pt x="5256" y="3736"/>
                  <a:pt x="5335" y="3887"/>
                </a:cubicBezTo>
                <a:lnTo>
                  <a:pt x="5479" y="4161"/>
                </a:lnTo>
                <a:lnTo>
                  <a:pt x="5585" y="3894"/>
                </a:lnTo>
                <a:cubicBezTo>
                  <a:pt x="5708" y="3588"/>
                  <a:pt x="6082" y="3398"/>
                  <a:pt x="6150" y="3608"/>
                </a:cubicBezTo>
                <a:cubicBezTo>
                  <a:pt x="6175" y="3685"/>
                  <a:pt x="6232" y="3747"/>
                  <a:pt x="6277" y="3747"/>
                </a:cubicBezTo>
                <a:cubicBezTo>
                  <a:pt x="6368" y="3747"/>
                  <a:pt x="6382" y="3270"/>
                  <a:pt x="6299" y="3023"/>
                </a:cubicBezTo>
                <a:cubicBezTo>
                  <a:pt x="6234" y="2830"/>
                  <a:pt x="6296" y="2617"/>
                  <a:pt x="6418" y="2617"/>
                </a:cubicBezTo>
                <a:cubicBezTo>
                  <a:pt x="6468" y="2617"/>
                  <a:pt x="6527" y="2511"/>
                  <a:pt x="6549" y="2382"/>
                </a:cubicBezTo>
                <a:cubicBezTo>
                  <a:pt x="6570" y="2252"/>
                  <a:pt x="6640" y="2054"/>
                  <a:pt x="6705" y="1943"/>
                </a:cubicBezTo>
                <a:cubicBezTo>
                  <a:pt x="6813" y="1757"/>
                  <a:pt x="6835" y="1758"/>
                  <a:pt x="6974" y="1943"/>
                </a:cubicBezTo>
                <a:cubicBezTo>
                  <a:pt x="7080" y="2085"/>
                  <a:pt x="7118" y="2234"/>
                  <a:pt x="7097" y="2444"/>
                </a:cubicBezTo>
                <a:cubicBezTo>
                  <a:pt x="7055" y="2861"/>
                  <a:pt x="7195" y="3055"/>
                  <a:pt x="7390" y="2850"/>
                </a:cubicBezTo>
                <a:cubicBezTo>
                  <a:pt x="7474" y="2762"/>
                  <a:pt x="7591" y="2704"/>
                  <a:pt x="7649" y="2721"/>
                </a:cubicBezTo>
                <a:cubicBezTo>
                  <a:pt x="7707" y="2737"/>
                  <a:pt x="7793" y="2665"/>
                  <a:pt x="7840" y="2558"/>
                </a:cubicBezTo>
                <a:cubicBezTo>
                  <a:pt x="7906" y="2406"/>
                  <a:pt x="7945" y="2394"/>
                  <a:pt x="8018" y="2508"/>
                </a:cubicBezTo>
                <a:cubicBezTo>
                  <a:pt x="8138" y="2698"/>
                  <a:pt x="8221" y="2532"/>
                  <a:pt x="8249" y="2049"/>
                </a:cubicBezTo>
                <a:cubicBezTo>
                  <a:pt x="8267" y="1726"/>
                  <a:pt x="8301" y="1669"/>
                  <a:pt x="8485" y="1635"/>
                </a:cubicBezTo>
                <a:cubicBezTo>
                  <a:pt x="8664" y="1602"/>
                  <a:pt x="8712" y="1648"/>
                  <a:pt x="8765" y="1917"/>
                </a:cubicBezTo>
                <a:cubicBezTo>
                  <a:pt x="8863" y="2404"/>
                  <a:pt x="9084" y="2347"/>
                  <a:pt x="9110" y="1829"/>
                </a:cubicBezTo>
                <a:cubicBezTo>
                  <a:pt x="9126" y="1517"/>
                  <a:pt x="9162" y="1423"/>
                  <a:pt x="9262" y="1423"/>
                </a:cubicBezTo>
                <a:cubicBezTo>
                  <a:pt x="9358" y="1423"/>
                  <a:pt x="9402" y="1518"/>
                  <a:pt x="9417" y="1767"/>
                </a:cubicBezTo>
                <a:cubicBezTo>
                  <a:pt x="9443" y="2197"/>
                  <a:pt x="9673" y="2265"/>
                  <a:pt x="9665" y="1839"/>
                </a:cubicBezTo>
                <a:cubicBezTo>
                  <a:pt x="9661" y="1632"/>
                  <a:pt x="9713" y="1541"/>
                  <a:pt x="9882" y="1456"/>
                </a:cubicBezTo>
                <a:cubicBezTo>
                  <a:pt x="10170" y="1312"/>
                  <a:pt x="10288" y="1400"/>
                  <a:pt x="10243" y="1728"/>
                </a:cubicBezTo>
                <a:cubicBezTo>
                  <a:pt x="10215" y="1929"/>
                  <a:pt x="10237" y="1987"/>
                  <a:pt x="10346" y="1987"/>
                </a:cubicBezTo>
                <a:cubicBezTo>
                  <a:pt x="10452" y="1987"/>
                  <a:pt x="10486" y="1909"/>
                  <a:pt x="10486" y="1668"/>
                </a:cubicBezTo>
                <a:cubicBezTo>
                  <a:pt x="10486" y="1454"/>
                  <a:pt x="10535" y="1316"/>
                  <a:pt x="10635" y="1244"/>
                </a:cubicBezTo>
                <a:cubicBezTo>
                  <a:pt x="10833" y="1102"/>
                  <a:pt x="10882" y="1175"/>
                  <a:pt x="10882" y="1617"/>
                </a:cubicBezTo>
                <a:cubicBezTo>
                  <a:pt x="10882" y="2098"/>
                  <a:pt x="11065" y="2121"/>
                  <a:pt x="11093" y="1643"/>
                </a:cubicBezTo>
                <a:cubicBezTo>
                  <a:pt x="11113" y="1317"/>
                  <a:pt x="11134" y="1296"/>
                  <a:pt x="11445" y="1296"/>
                </a:cubicBezTo>
                <a:cubicBezTo>
                  <a:pt x="11765" y="1296"/>
                  <a:pt x="11777" y="1310"/>
                  <a:pt x="11796" y="1676"/>
                </a:cubicBezTo>
                <a:cubicBezTo>
                  <a:pt x="11814" y="2029"/>
                  <a:pt x="11835" y="2055"/>
                  <a:pt x="12094" y="2070"/>
                </a:cubicBezTo>
                <a:cubicBezTo>
                  <a:pt x="12246" y="2078"/>
                  <a:pt x="12408" y="2028"/>
                  <a:pt x="12453" y="1958"/>
                </a:cubicBezTo>
                <a:cubicBezTo>
                  <a:pt x="12510" y="1869"/>
                  <a:pt x="12547" y="1893"/>
                  <a:pt x="12576" y="2036"/>
                </a:cubicBezTo>
                <a:cubicBezTo>
                  <a:pt x="12624" y="2274"/>
                  <a:pt x="12864" y="2309"/>
                  <a:pt x="12875" y="2080"/>
                </a:cubicBezTo>
                <a:cubicBezTo>
                  <a:pt x="12879" y="1994"/>
                  <a:pt x="12876" y="1822"/>
                  <a:pt x="12870" y="1697"/>
                </a:cubicBezTo>
                <a:cubicBezTo>
                  <a:pt x="12863" y="1572"/>
                  <a:pt x="12906" y="1327"/>
                  <a:pt x="12966" y="1153"/>
                </a:cubicBezTo>
                <a:cubicBezTo>
                  <a:pt x="13053" y="900"/>
                  <a:pt x="13092" y="870"/>
                  <a:pt x="13168" y="990"/>
                </a:cubicBezTo>
                <a:cubicBezTo>
                  <a:pt x="13242" y="1106"/>
                  <a:pt x="13287" y="1103"/>
                  <a:pt x="13363" y="983"/>
                </a:cubicBezTo>
                <a:cubicBezTo>
                  <a:pt x="13403" y="920"/>
                  <a:pt x="13435" y="889"/>
                  <a:pt x="13473" y="89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" name="Eurocircol_logo-300x144.jpg" descr="Eurocircol_logo-300x144.jpg">
            <a:extLst>
              <a:ext uri="{FF2B5EF4-FFF2-40B4-BE49-F238E27FC236}">
                <a16:creationId xmlns:a16="http://schemas.microsoft.com/office/drawing/2014/main" id="{78B3F201-59E4-C551-04CF-4A1559F36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563" y="1240894"/>
            <a:ext cx="754533" cy="36217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E9DE417-364A-41AD-AFF3-7FE6B6BE1F5A}"/>
              </a:ext>
            </a:extLst>
          </p:cNvPr>
          <p:cNvSpPr txBox="1"/>
          <p:nvPr/>
        </p:nvSpPr>
        <p:spPr>
          <a:xfrm>
            <a:off x="4465369" y="3928897"/>
            <a:ext cx="14153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accent2"/>
                </a:solidFill>
              </a:rPr>
              <a:t>Image: U. Herberger</a:t>
            </a:r>
          </a:p>
        </p:txBody>
      </p:sp>
      <p:pic>
        <p:nvPicPr>
          <p:cNvPr id="10" name="Picture 21" descr="Icon&#10;&#10;Description automatically generated">
            <a:extLst>
              <a:ext uri="{FF2B5EF4-FFF2-40B4-BE49-F238E27FC236}">
                <a16:creationId xmlns:a16="http://schemas.microsoft.com/office/drawing/2014/main" id="{46508386-0929-146A-2424-C000187656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828" y="3926982"/>
            <a:ext cx="895882" cy="511053"/>
          </a:xfrm>
          <a:prstGeom prst="rect">
            <a:avLst/>
          </a:prstGeom>
        </p:spPr>
      </p:pic>
      <p:pic>
        <p:nvPicPr>
          <p:cNvPr id="11" name="Bild" descr="Bild">
            <a:extLst>
              <a:ext uri="{FF2B5EF4-FFF2-40B4-BE49-F238E27FC236}">
                <a16:creationId xmlns:a16="http://schemas.microsoft.com/office/drawing/2014/main" id="{E6D68797-BB64-8715-CCC0-BE2EC405D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9930" y="1388719"/>
            <a:ext cx="428702" cy="428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Aries-Logo-std-S.png" descr="Aries-Logo-std-S.png">
            <a:extLst>
              <a:ext uri="{FF2B5EF4-FFF2-40B4-BE49-F238E27FC236}">
                <a16:creationId xmlns:a16="http://schemas.microsoft.com/office/drawing/2014/main" id="{53A0F74B-B97E-F842-550D-9512DDCEC4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6989" y="4077643"/>
            <a:ext cx="676377" cy="47625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89C5A0C6-D418-C906-529B-88CD572EE181}"/>
              </a:ext>
            </a:extLst>
          </p:cNvPr>
          <p:cNvSpPr txBox="1"/>
          <p:nvPr/>
        </p:nvSpPr>
        <p:spPr>
          <a:xfrm>
            <a:off x="5334426" y="2393109"/>
            <a:ext cx="3059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/>
              <a:t>1 Hz </a:t>
            </a:r>
            <a:r>
              <a:rPr lang="de-DE" sz="1400" err="1"/>
              <a:t>injection</a:t>
            </a:r>
            <a:r>
              <a:rPr lang="de-DE" sz="1400"/>
              <a:t> at 0.5 </a:t>
            </a:r>
            <a:r>
              <a:rPr lang="de-DE" sz="1400" err="1"/>
              <a:t>GeV</a:t>
            </a:r>
            <a:endParaRPr lang="de-DE" sz="140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FCFE12D-181A-9192-610B-2057F5DA15D2}"/>
              </a:ext>
            </a:extLst>
          </p:cNvPr>
          <p:cNvSpPr txBox="1"/>
          <p:nvPr/>
        </p:nvSpPr>
        <p:spPr>
          <a:xfrm>
            <a:off x="5334426" y="2712986"/>
            <a:ext cx="3848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err="1"/>
              <a:t>accumulation</a:t>
            </a:r>
            <a:r>
              <a:rPr lang="de-DE" sz="1400"/>
              <a:t> </a:t>
            </a:r>
            <a:r>
              <a:rPr lang="de-DE" sz="1400" err="1"/>
              <a:t>for</a:t>
            </a:r>
            <a:r>
              <a:rPr lang="de-DE" sz="1400"/>
              <a:t> 30-45 </a:t>
            </a:r>
            <a:r>
              <a:rPr lang="de-DE" sz="1400" err="1"/>
              <a:t>minutes</a:t>
            </a:r>
            <a:endParaRPr lang="de-DE" sz="140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B3BFD65-0CE9-F0AB-DF78-FCBA01D83213}"/>
              </a:ext>
            </a:extLst>
          </p:cNvPr>
          <p:cNvSpPr txBox="1"/>
          <p:nvPr/>
        </p:nvSpPr>
        <p:spPr>
          <a:xfrm>
            <a:off x="5334426" y="3027723"/>
            <a:ext cx="2920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energy</a:t>
            </a:r>
            <a:r>
              <a:rPr lang="de-DE" sz="1400" dirty="0"/>
              <a:t> </a:t>
            </a:r>
            <a:r>
              <a:rPr lang="de-DE" sz="1400" dirty="0" err="1"/>
              <a:t>ramp</a:t>
            </a:r>
            <a:r>
              <a:rPr lang="de-DE" sz="1400" dirty="0"/>
              <a:t> </a:t>
            </a:r>
            <a:r>
              <a:rPr lang="de-DE" sz="1400" dirty="0" err="1"/>
              <a:t>up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2.5 </a:t>
            </a:r>
            <a:r>
              <a:rPr lang="de-DE" sz="1400" dirty="0" err="1"/>
              <a:t>GeV</a:t>
            </a:r>
            <a:endParaRPr lang="de-DE" sz="14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D2A439A-F44C-5530-6D11-607A3E7D2222}"/>
              </a:ext>
            </a:extLst>
          </p:cNvPr>
          <p:cNvSpPr txBox="1"/>
          <p:nvPr/>
        </p:nvSpPr>
        <p:spPr>
          <a:xfrm>
            <a:off x="5334426" y="3345264"/>
            <a:ext cx="2920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/>
              <a:t>beam </a:t>
            </a:r>
            <a:r>
              <a:rPr lang="de-DE" sz="1400" err="1"/>
              <a:t>decay</a:t>
            </a:r>
            <a:r>
              <a:rPr lang="de-DE" sz="1400"/>
              <a:t> </a:t>
            </a:r>
            <a:r>
              <a:rPr lang="de-DE" sz="1400" err="1"/>
              <a:t>for</a:t>
            </a:r>
            <a:r>
              <a:rPr lang="de-DE" sz="1400"/>
              <a:t> 23 </a:t>
            </a:r>
            <a:r>
              <a:rPr lang="de-DE" sz="1400" err="1"/>
              <a:t>hours</a:t>
            </a:r>
            <a:endParaRPr lang="de-DE" sz="140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C27A829-35D4-3C5A-BC7D-605134F08C4D}"/>
              </a:ext>
            </a:extLst>
          </p:cNvPr>
          <p:cNvSpPr txBox="1"/>
          <p:nvPr/>
        </p:nvSpPr>
        <p:spPr>
          <a:xfrm>
            <a:off x="5265089" y="2103089"/>
            <a:ext cx="3059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tx2"/>
                </a:solidFill>
              </a:rPr>
              <a:t>Default </a:t>
            </a:r>
            <a:r>
              <a:rPr lang="de-DE" sz="1400" b="1" dirty="0" err="1">
                <a:solidFill>
                  <a:schemeClr val="tx2"/>
                </a:solidFill>
              </a:rPr>
              <a:t>user</a:t>
            </a:r>
            <a:r>
              <a:rPr lang="de-DE" sz="1400" b="1" dirty="0">
                <a:solidFill>
                  <a:schemeClr val="tx2"/>
                </a:solidFill>
              </a:rPr>
              <a:t> </a:t>
            </a:r>
            <a:r>
              <a:rPr lang="de-DE" sz="1400" b="1" dirty="0" err="1">
                <a:solidFill>
                  <a:schemeClr val="tx2"/>
                </a:solidFill>
              </a:rPr>
              <a:t>operation</a:t>
            </a:r>
            <a:endParaRPr lang="de-DE" sz="1400" b="1" dirty="0">
              <a:solidFill>
                <a:schemeClr val="tx2"/>
              </a:solidFill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D953D281-0241-52A4-1912-42658A067C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74" y="489122"/>
            <a:ext cx="437657" cy="43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13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F615C12-C1E9-767F-4682-61BE9DFE01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46563" y="3178217"/>
            <a:ext cx="6072950" cy="1473141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2E5086-C09D-FC3C-5060-47C7357F3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16.04.24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B3E4EB-11EE-0FD0-4C85-F6BED983E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576309F-97BB-AD0D-37E1-032F801C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0" noProof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Far-Infrared </a:t>
            </a:r>
            <a:r>
              <a:rPr lang="en-GB" b="1" i="0" noProof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Linac</a:t>
            </a:r>
            <a:r>
              <a:rPr lang="en-GB" b="1" i="0" noProof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and Test Experiment</a:t>
            </a:r>
            <a:endParaRPr lang="en-GB" noProof="0" dirty="0"/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2248AAAF-F3A4-11C3-6A6F-D4DEA152F4F9}"/>
              </a:ext>
            </a:extLst>
          </p:cNvPr>
          <p:cNvSpPr txBox="1">
            <a:spLocks/>
          </p:cNvSpPr>
          <p:nvPr/>
        </p:nvSpPr>
        <p:spPr>
          <a:xfrm>
            <a:off x="400050" y="1188000"/>
            <a:ext cx="8343900" cy="33658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03652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0423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7194" indent="-198888" algn="l" defTabSz="67407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729" indent="-203652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500" indent="-198888" algn="l" defTabSz="685983" rtl="0" eaLnBrk="1" latinLnBrk="0" hangingPunct="1">
              <a:lnSpc>
                <a:spcPct val="90000"/>
              </a:lnSpc>
              <a:spcBef>
                <a:spcPts val="360"/>
              </a:spcBef>
              <a:buSzPct val="88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453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44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436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427" indent="-171496" algn="l" defTabSz="6859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50 MeV linear electron accelerator</a:t>
            </a:r>
          </a:p>
          <a:p>
            <a:r>
              <a:rPr lang="en-GB" dirty="0"/>
              <a:t>Goal: Ultra short electron pulses (1-300 fs)</a:t>
            </a:r>
          </a:p>
          <a:p>
            <a:endParaRPr lang="en-GB" dirty="0"/>
          </a:p>
          <a:p>
            <a:r>
              <a:rPr lang="en-GB" b="1" dirty="0">
                <a:solidFill>
                  <a:schemeClr val="tx2"/>
                </a:solidFill>
              </a:rPr>
              <a:t>Panels and IOCs much more fluid</a:t>
            </a:r>
          </a:p>
          <a:p>
            <a:r>
              <a:rPr lang="en-GB" dirty="0"/>
              <a:t>Overlap in panels, IOC support and general controls infrastructure</a:t>
            </a:r>
          </a:p>
          <a:p>
            <a:r>
              <a:rPr lang="en-GB" dirty="0"/>
              <a:t>But separate network, building, operators and users</a:t>
            </a:r>
          </a:p>
          <a:p>
            <a:pPr marL="0" indent="0">
              <a:buFontTx/>
              <a:buNone/>
            </a:pP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A68A483-FF1B-CDCE-1712-353EE7209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110" y="584238"/>
            <a:ext cx="1455571" cy="37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95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36894BC-7E96-CC61-0C80-50357A9DF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16.04.24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40CB0B-DB94-D91D-B729-6C9EEB2A2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6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7680422-E361-BF18-A088-B9F826C2E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949" y="1846370"/>
            <a:ext cx="6869178" cy="575989"/>
          </a:xfrm>
        </p:spPr>
        <p:txBody>
          <a:bodyPr/>
          <a:lstStyle/>
          <a:p>
            <a:r>
              <a:rPr lang="en-GB" noProof="0" dirty="0"/>
              <a:t>Current Setup</a:t>
            </a:r>
          </a:p>
        </p:txBody>
      </p:sp>
    </p:spTree>
    <p:extLst>
      <p:ext uri="{BB962C8B-B14F-4D97-AF65-F5344CB8AC3E}">
        <p14:creationId xmlns:p14="http://schemas.microsoft.com/office/powerpoint/2010/main" val="1531096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CD10C5D-7D3E-22C5-1A60-EF3FA68D3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b="1" noProof="0" dirty="0">
                <a:solidFill>
                  <a:schemeClr val="tx2"/>
                </a:solidFill>
              </a:rPr>
              <a:t>EPICS 7 </a:t>
            </a:r>
          </a:p>
          <a:p>
            <a:pPr lvl="1"/>
            <a:r>
              <a:rPr lang="en-GB" noProof="0" dirty="0"/>
              <a:t>IOCs mostly on virtual machines</a:t>
            </a:r>
          </a:p>
          <a:p>
            <a:pPr lvl="1"/>
            <a:endParaRPr lang="en-GB" noProof="0" dirty="0"/>
          </a:p>
          <a:p>
            <a:r>
              <a:rPr lang="en-GB" noProof="0" dirty="0"/>
              <a:t>(Historically) quite a few complex EPICS applications run in Java</a:t>
            </a:r>
          </a:p>
          <a:p>
            <a:pPr lvl="1"/>
            <a:r>
              <a:rPr lang="en-GB" noProof="0" dirty="0"/>
              <a:t>Example: Orbit correction</a:t>
            </a:r>
          </a:p>
          <a:p>
            <a:pPr lvl="1"/>
            <a:endParaRPr lang="en-GB" noProof="0" dirty="0"/>
          </a:p>
          <a:p>
            <a:r>
              <a:rPr lang="en-GB" noProof="0" dirty="0"/>
              <a:t>Recently more and more </a:t>
            </a:r>
            <a:r>
              <a:rPr lang="en-GB" b="1" noProof="0" dirty="0">
                <a:solidFill>
                  <a:schemeClr val="tx2"/>
                </a:solidFill>
              </a:rPr>
              <a:t>Python</a:t>
            </a:r>
          </a:p>
          <a:p>
            <a:pPr lvl="1"/>
            <a:r>
              <a:rPr lang="en-GB" noProof="0" dirty="0"/>
              <a:t>Including Python </a:t>
            </a:r>
            <a:r>
              <a:rPr lang="en-GB" b="1" noProof="0" dirty="0" err="1">
                <a:solidFill>
                  <a:schemeClr val="tx2"/>
                </a:solidFill>
              </a:rPr>
              <a:t>SoftIOC</a:t>
            </a:r>
            <a:endParaRPr lang="en-GB" b="1" noProof="0" dirty="0">
              <a:solidFill>
                <a:schemeClr val="tx2"/>
              </a:solidFill>
            </a:endParaRPr>
          </a:p>
          <a:p>
            <a:endParaRPr lang="en-GB" noProof="0" dirty="0"/>
          </a:p>
          <a:p>
            <a:r>
              <a:rPr lang="en-GB" b="1" noProof="0" dirty="0">
                <a:solidFill>
                  <a:schemeClr val="tx2"/>
                </a:solidFill>
              </a:rPr>
              <a:t>Ubuntu LTS </a:t>
            </a:r>
            <a:r>
              <a:rPr lang="en-GB" noProof="0" dirty="0"/>
              <a:t>for all servers and terminals</a:t>
            </a:r>
          </a:p>
          <a:p>
            <a:endParaRPr lang="en-GB" noProof="0" dirty="0"/>
          </a:p>
          <a:p>
            <a:r>
              <a:rPr lang="en-GB" noProof="0" dirty="0"/>
              <a:t>Code repository: historically Subversion</a:t>
            </a:r>
          </a:p>
          <a:p>
            <a:pPr lvl="1"/>
            <a:r>
              <a:rPr lang="en-GB" noProof="0" dirty="0"/>
              <a:t>Migration to </a:t>
            </a:r>
            <a:r>
              <a:rPr lang="en-GB" b="1" noProof="0" dirty="0">
                <a:solidFill>
                  <a:schemeClr val="tx2"/>
                </a:solidFill>
              </a:rPr>
              <a:t>GitLab</a:t>
            </a:r>
            <a:r>
              <a:rPr lang="en-GB" noProof="0" dirty="0"/>
              <a:t> ongoing, using </a:t>
            </a:r>
            <a:r>
              <a:rPr lang="en-GB" b="1" noProof="0" dirty="0">
                <a:solidFill>
                  <a:schemeClr val="tx2"/>
                </a:solidFill>
              </a:rPr>
              <a:t>CI</a:t>
            </a:r>
            <a:r>
              <a:rPr lang="en-GB" noProof="0" dirty="0"/>
              <a:t> for automation</a:t>
            </a:r>
          </a:p>
          <a:p>
            <a:endParaRPr lang="en-GB" noProof="0" dirty="0"/>
          </a:p>
          <a:p>
            <a:r>
              <a:rPr lang="en-GB" noProof="0" dirty="0"/>
              <a:t>IT orchestration: </a:t>
            </a:r>
            <a:r>
              <a:rPr lang="en-GB" b="1" noProof="0" dirty="0">
                <a:solidFill>
                  <a:schemeClr val="tx2"/>
                </a:solidFill>
              </a:rPr>
              <a:t>Salt Project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51F0046-A9A7-D451-593A-1EE62518D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16.04.24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BFB84C-00B5-ECF6-46C5-597C8110F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7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D6C9826-573D-A484-1365-AAA5098DE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Controls Environment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A01AED-FF81-C8F4-AC88-8D212195D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508" y="247055"/>
            <a:ext cx="867360" cy="53894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1DC09A5-9F5C-D4CA-F197-794C71A99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024" y="854241"/>
            <a:ext cx="454714" cy="75519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CB3470D-0513-CBC1-E358-DE360F8CC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3001" y="369618"/>
            <a:ext cx="1153885" cy="41506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050A0C4-0BCD-8532-C367-F0FE43A400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94226" y="1488888"/>
            <a:ext cx="1514566" cy="44500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CFBB845-D81F-1A1E-C30A-8E10FA0336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29465" y="1956520"/>
            <a:ext cx="456994" cy="45699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855ED02-3099-C6C0-4475-0F52888CE2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822" y="2239319"/>
            <a:ext cx="456994" cy="33322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5DD8AAD-2561-ADCE-6416-7121876547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99738" y="2709671"/>
            <a:ext cx="1764026" cy="67755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7F87ACE-B7CF-BA93-5902-A74F824095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75" y="1061719"/>
            <a:ext cx="1529669" cy="22945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EA6982B-ED4D-53D3-06F4-0348C13031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391" y="3665966"/>
            <a:ext cx="1637559" cy="58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94AA750-B550-A623-1170-F846FFE9B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noProof="0" dirty="0"/>
              <a:t>Transition to EPICS started around </a:t>
            </a:r>
            <a:r>
              <a:rPr lang="en-GB" b="1" noProof="0" dirty="0"/>
              <a:t>2012</a:t>
            </a:r>
            <a:r>
              <a:rPr lang="en-GB" noProof="0" dirty="0"/>
              <a:t> </a:t>
            </a:r>
          </a:p>
          <a:p>
            <a:pPr lvl="1"/>
            <a:r>
              <a:rPr lang="en-GB" noProof="0" dirty="0"/>
              <a:t>Control System Studio was chosen as the main GUI</a:t>
            </a:r>
          </a:p>
          <a:p>
            <a:pPr marL="0" indent="0">
              <a:buNone/>
            </a:pPr>
            <a:endParaRPr lang="en-GB" noProof="0" dirty="0"/>
          </a:p>
          <a:p>
            <a:r>
              <a:rPr lang="en-GB" noProof="0" dirty="0"/>
              <a:t>Required to build our own CSS flavour</a:t>
            </a:r>
          </a:p>
          <a:p>
            <a:pPr lvl="1"/>
            <a:r>
              <a:rPr lang="en-GB" noProof="0" dirty="0"/>
              <a:t>Site specific settings</a:t>
            </a:r>
          </a:p>
          <a:p>
            <a:pPr lvl="1"/>
            <a:r>
              <a:rPr lang="en-GB" noProof="0" dirty="0"/>
              <a:t>Custom plugins</a:t>
            </a:r>
          </a:p>
          <a:p>
            <a:pPr lvl="2"/>
            <a:r>
              <a:rPr lang="en-GB" noProof="0" dirty="0"/>
              <a:t>Archiving system</a:t>
            </a:r>
          </a:p>
          <a:p>
            <a:pPr lvl="2"/>
            <a:r>
              <a:rPr lang="en-GB" noProof="0" dirty="0"/>
              <a:t>Save and restore system</a:t>
            </a:r>
          </a:p>
          <a:p>
            <a:pPr lvl="2"/>
            <a:r>
              <a:rPr lang="en-GB" noProof="0" dirty="0"/>
              <a:t>Alternative EPICS Java </a:t>
            </a:r>
            <a:r>
              <a:rPr lang="en-GB" dirty="0"/>
              <a:t>library (</a:t>
            </a:r>
            <a:r>
              <a:rPr lang="en-GB" noProof="0" dirty="0"/>
              <a:t>Jackie)</a:t>
            </a:r>
          </a:p>
          <a:p>
            <a:pPr marL="538306" lvl="2" indent="0">
              <a:buNone/>
            </a:pPr>
            <a:endParaRPr lang="en-GB" noProof="0" dirty="0"/>
          </a:p>
          <a:p>
            <a:r>
              <a:rPr lang="en-GB" noProof="0" dirty="0"/>
              <a:t>Building was quite complex, so did not update base version of CSS regularly</a:t>
            </a:r>
          </a:p>
          <a:p>
            <a:pPr lvl="1"/>
            <a:r>
              <a:rPr lang="en-GB" noProof="0" dirty="0"/>
              <a:t>Current CSS base version 4.1</a:t>
            </a:r>
          </a:p>
          <a:p>
            <a:pPr marL="266771" lvl="1" indent="0">
              <a:buNone/>
            </a:pPr>
            <a:endParaRPr lang="en-GB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9EF266E-13BE-9A45-BB1B-340D0BFFB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16.04.24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6354EF-BA2A-89C7-DDA8-6F088A4BD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8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577905F-E8D2-489D-6633-60BB8980F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Control System Studio</a:t>
            </a:r>
          </a:p>
        </p:txBody>
      </p:sp>
    </p:spTree>
    <p:extLst>
      <p:ext uri="{BB962C8B-B14F-4D97-AF65-F5344CB8AC3E}">
        <p14:creationId xmlns:p14="http://schemas.microsoft.com/office/powerpoint/2010/main" val="91547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6CBF57-5937-E893-1B8C-EEE41D302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16.04.24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606B35-6AFE-2DDD-BF78-8B96B1CBA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9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82C4EC0-A00B-ED1B-A266-E0264D9D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Software and Panel Distribution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6B08D0D-403E-D8F2-393A-8ECAB1C4A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27" y="2422018"/>
            <a:ext cx="456994" cy="333225"/>
          </a:xfrm>
          <a:prstGeom prst="rect">
            <a:avLst/>
          </a:prstGeom>
        </p:spPr>
      </p:pic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67B3FF8D-BD87-5C63-2C97-1ECB1146427D}"/>
              </a:ext>
            </a:extLst>
          </p:cNvPr>
          <p:cNvSpPr/>
          <p:nvPr/>
        </p:nvSpPr>
        <p:spPr>
          <a:xfrm>
            <a:off x="723172" y="2755243"/>
            <a:ext cx="1628504" cy="3332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Python Launcher</a:t>
            </a: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BE258098-E8FB-9FC8-032A-E02F7A091742}"/>
              </a:ext>
            </a:extLst>
          </p:cNvPr>
          <p:cNvSpPr/>
          <p:nvPr/>
        </p:nvSpPr>
        <p:spPr>
          <a:xfrm>
            <a:off x="1943945" y="4156641"/>
            <a:ext cx="1107703" cy="59218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Office </a:t>
            </a:r>
            <a:r>
              <a:rPr lang="de-DE" sz="1400" err="1"/>
              <a:t>Binaries</a:t>
            </a:r>
            <a:endParaRPr lang="de-DE" sz="1400"/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201B76E4-E7ED-8C95-205F-777059C4F619}"/>
              </a:ext>
            </a:extLst>
          </p:cNvPr>
          <p:cNvSpPr/>
          <p:nvPr/>
        </p:nvSpPr>
        <p:spPr>
          <a:xfrm>
            <a:off x="140264" y="4156641"/>
            <a:ext cx="1168663" cy="59218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err="1"/>
              <a:t>Accelerator</a:t>
            </a:r>
            <a:r>
              <a:rPr lang="de-DE" sz="1400"/>
              <a:t> </a:t>
            </a:r>
            <a:r>
              <a:rPr lang="de-DE" sz="1400" err="1"/>
              <a:t>Binaries</a:t>
            </a:r>
            <a:endParaRPr lang="de-DE" sz="1400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338B3F15-18B7-1FF3-D2F8-0CA9C264C4AA}"/>
              </a:ext>
            </a:extLst>
          </p:cNvPr>
          <p:cNvCxnSpPr>
            <a:stCxn id="10" idx="0"/>
            <a:endCxn id="7" idx="2"/>
          </p:cNvCxnSpPr>
          <p:nvPr/>
        </p:nvCxnSpPr>
        <p:spPr>
          <a:xfrm flipV="1">
            <a:off x="724596" y="3088468"/>
            <a:ext cx="812828" cy="1068173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AD528B0C-9EAC-766E-2BCF-D428DC761E7F}"/>
              </a:ext>
            </a:extLst>
          </p:cNvPr>
          <p:cNvCxnSpPr>
            <a:stCxn id="9" idx="0"/>
            <a:endCxn id="7" idx="2"/>
          </p:cNvCxnSpPr>
          <p:nvPr/>
        </p:nvCxnSpPr>
        <p:spPr>
          <a:xfrm flipH="1" flipV="1">
            <a:off x="1537424" y="3088468"/>
            <a:ext cx="960373" cy="1068173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8EE34F22-5805-B662-4898-CE781DC5E21A}"/>
              </a:ext>
            </a:extLst>
          </p:cNvPr>
          <p:cNvSpPr/>
          <p:nvPr/>
        </p:nvSpPr>
        <p:spPr>
          <a:xfrm>
            <a:off x="3243237" y="2032566"/>
            <a:ext cx="2182203" cy="4452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/>
              <a:t>KARA Panels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E9E9E6E-4B1A-26AD-5397-92B28C40A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52" y="2106304"/>
            <a:ext cx="456994" cy="333225"/>
          </a:xfrm>
          <a:prstGeom prst="rect">
            <a:avLst/>
          </a:prstGeom>
        </p:spPr>
      </p:pic>
      <p:sp>
        <p:nvSpPr>
          <p:cNvPr id="19" name="Abgerundetes Rechteck 18">
            <a:extLst>
              <a:ext uri="{FF2B5EF4-FFF2-40B4-BE49-F238E27FC236}">
                <a16:creationId xmlns:a16="http://schemas.microsoft.com/office/drawing/2014/main" id="{916DE157-7E28-3B7C-7B91-F44746588D73}"/>
              </a:ext>
            </a:extLst>
          </p:cNvPr>
          <p:cNvSpPr/>
          <p:nvPr/>
        </p:nvSpPr>
        <p:spPr>
          <a:xfrm>
            <a:off x="3243236" y="2643180"/>
            <a:ext cx="2182203" cy="445288"/>
          </a:xfrm>
          <a:prstGeom prst="roundRect">
            <a:avLst/>
          </a:prstGeom>
          <a:solidFill>
            <a:srgbClr val="F56F0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err="1"/>
              <a:t>Shared</a:t>
            </a:r>
            <a:r>
              <a:rPr lang="de-DE"/>
              <a:t> Panels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5FC88F4-145B-9071-EA31-74F0351B0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844" y="2704630"/>
            <a:ext cx="456994" cy="333225"/>
          </a:xfrm>
          <a:prstGeom prst="rect">
            <a:avLst/>
          </a:prstGeom>
        </p:spPr>
      </p:pic>
      <p:sp>
        <p:nvSpPr>
          <p:cNvPr id="21" name="Abgerundetes Rechteck 20">
            <a:extLst>
              <a:ext uri="{FF2B5EF4-FFF2-40B4-BE49-F238E27FC236}">
                <a16:creationId xmlns:a16="http://schemas.microsoft.com/office/drawing/2014/main" id="{7930C91A-9D00-E5DB-6C94-04FC90703C6B}"/>
              </a:ext>
            </a:extLst>
          </p:cNvPr>
          <p:cNvSpPr/>
          <p:nvPr/>
        </p:nvSpPr>
        <p:spPr>
          <a:xfrm>
            <a:off x="3243237" y="3253794"/>
            <a:ext cx="2182203" cy="445288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/>
              <a:t>FLUTE Panels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FB4E5DC-C493-E179-D2C3-37E18FD1E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844" y="3283593"/>
            <a:ext cx="456994" cy="333225"/>
          </a:xfrm>
          <a:prstGeom prst="rect">
            <a:avLst/>
          </a:prstGeom>
        </p:spPr>
      </p:pic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0D4D6157-C6F1-2B5E-6EBA-CEC6A472BADF}"/>
              </a:ext>
            </a:extLst>
          </p:cNvPr>
          <p:cNvCxnSpPr>
            <a:cxnSpLocks/>
            <a:stCxn id="16" idx="1"/>
            <a:endCxn id="6" idx="3"/>
          </p:cNvCxnSpPr>
          <p:nvPr/>
        </p:nvCxnSpPr>
        <p:spPr>
          <a:xfrm flipH="1">
            <a:off x="1765921" y="2255210"/>
            <a:ext cx="1477316" cy="33342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4F6E799D-8006-2D2A-D294-1CDBD98C8BF7}"/>
              </a:ext>
            </a:extLst>
          </p:cNvPr>
          <p:cNvCxnSpPr>
            <a:cxnSpLocks/>
            <a:stCxn id="19" idx="1"/>
            <a:endCxn id="6" idx="3"/>
          </p:cNvCxnSpPr>
          <p:nvPr/>
        </p:nvCxnSpPr>
        <p:spPr>
          <a:xfrm flipH="1" flipV="1">
            <a:off x="1765921" y="2588631"/>
            <a:ext cx="1477315" cy="27719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fik 33">
            <a:extLst>
              <a:ext uri="{FF2B5EF4-FFF2-40B4-BE49-F238E27FC236}">
                <a16:creationId xmlns:a16="http://schemas.microsoft.com/office/drawing/2014/main" id="{4D57938C-F5A4-DD66-0C01-53F1B591C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673" y="2371405"/>
            <a:ext cx="456994" cy="333225"/>
          </a:xfrm>
          <a:prstGeom prst="rect">
            <a:avLst/>
          </a:prstGeom>
        </p:spPr>
      </p:pic>
      <p:sp>
        <p:nvSpPr>
          <p:cNvPr id="35" name="Abgerundetes Rechteck 34">
            <a:extLst>
              <a:ext uri="{FF2B5EF4-FFF2-40B4-BE49-F238E27FC236}">
                <a16:creationId xmlns:a16="http://schemas.microsoft.com/office/drawing/2014/main" id="{8AFD5F0F-AE2C-FE6F-28F4-C16A99FEE161}"/>
              </a:ext>
            </a:extLst>
          </p:cNvPr>
          <p:cNvSpPr/>
          <p:nvPr/>
        </p:nvSpPr>
        <p:spPr>
          <a:xfrm>
            <a:off x="6539918" y="2704630"/>
            <a:ext cx="1628504" cy="33322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Python Launcher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6894C916-9863-4997-445E-B735F53E87E8}"/>
              </a:ext>
            </a:extLst>
          </p:cNvPr>
          <p:cNvSpPr txBox="1"/>
          <p:nvPr/>
        </p:nvSpPr>
        <p:spPr>
          <a:xfrm>
            <a:off x="6748657" y="207969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FLUTE CSS</a:t>
            </a:r>
          </a:p>
        </p:txBody>
      </p:sp>
      <p:sp>
        <p:nvSpPr>
          <p:cNvPr id="37" name="Abgerundetes Rechteck 36">
            <a:extLst>
              <a:ext uri="{FF2B5EF4-FFF2-40B4-BE49-F238E27FC236}">
                <a16:creationId xmlns:a16="http://schemas.microsoft.com/office/drawing/2014/main" id="{96DDD872-0000-7C64-F875-79F549589DBA}"/>
              </a:ext>
            </a:extLst>
          </p:cNvPr>
          <p:cNvSpPr/>
          <p:nvPr/>
        </p:nvSpPr>
        <p:spPr>
          <a:xfrm>
            <a:off x="7760691" y="4106028"/>
            <a:ext cx="1107703" cy="592183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Office </a:t>
            </a:r>
            <a:r>
              <a:rPr lang="de-DE" sz="1400" err="1"/>
              <a:t>Binaries</a:t>
            </a:r>
            <a:endParaRPr lang="de-DE" sz="1400"/>
          </a:p>
        </p:txBody>
      </p:sp>
      <p:sp>
        <p:nvSpPr>
          <p:cNvPr id="38" name="Abgerundetes Rechteck 37">
            <a:extLst>
              <a:ext uri="{FF2B5EF4-FFF2-40B4-BE49-F238E27FC236}">
                <a16:creationId xmlns:a16="http://schemas.microsoft.com/office/drawing/2014/main" id="{D7DD7866-5723-3275-48D5-537AE191E18B}"/>
              </a:ext>
            </a:extLst>
          </p:cNvPr>
          <p:cNvSpPr/>
          <p:nvPr/>
        </p:nvSpPr>
        <p:spPr>
          <a:xfrm>
            <a:off x="5957010" y="4106028"/>
            <a:ext cx="1168663" cy="592183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err="1"/>
              <a:t>Accelerator</a:t>
            </a:r>
            <a:r>
              <a:rPr lang="de-DE" sz="1400"/>
              <a:t> </a:t>
            </a:r>
            <a:r>
              <a:rPr lang="de-DE" sz="1400" err="1"/>
              <a:t>Binaries</a:t>
            </a:r>
            <a:endParaRPr lang="de-DE" sz="1400"/>
          </a:p>
        </p:txBody>
      </p: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928FBECA-693E-3C1C-665C-AD6D40110330}"/>
              </a:ext>
            </a:extLst>
          </p:cNvPr>
          <p:cNvCxnSpPr>
            <a:stCxn id="38" idx="0"/>
            <a:endCxn id="35" idx="2"/>
          </p:cNvCxnSpPr>
          <p:nvPr/>
        </p:nvCxnSpPr>
        <p:spPr>
          <a:xfrm flipV="1">
            <a:off x="6541342" y="3037855"/>
            <a:ext cx="812828" cy="1068173"/>
          </a:xfrm>
          <a:prstGeom prst="straightConnector1">
            <a:avLst/>
          </a:prstGeom>
          <a:ln w="28575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53AF71B6-A6AD-C3D3-70EA-75A2F35B07BF}"/>
              </a:ext>
            </a:extLst>
          </p:cNvPr>
          <p:cNvCxnSpPr>
            <a:stCxn id="37" idx="0"/>
            <a:endCxn id="35" idx="2"/>
          </p:cNvCxnSpPr>
          <p:nvPr/>
        </p:nvCxnSpPr>
        <p:spPr>
          <a:xfrm flipH="1" flipV="1">
            <a:off x="7354170" y="3037855"/>
            <a:ext cx="960373" cy="1068173"/>
          </a:xfrm>
          <a:prstGeom prst="straightConnector1">
            <a:avLst/>
          </a:prstGeom>
          <a:ln w="28575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DE4F4DB1-92E7-2CDB-5A39-59BA45B36121}"/>
              </a:ext>
            </a:extLst>
          </p:cNvPr>
          <p:cNvCxnSpPr>
            <a:cxnSpLocks/>
            <a:stCxn id="19" idx="3"/>
            <a:endCxn id="34" idx="1"/>
          </p:cNvCxnSpPr>
          <p:nvPr/>
        </p:nvCxnSpPr>
        <p:spPr>
          <a:xfrm flipV="1">
            <a:off x="5425439" y="2538018"/>
            <a:ext cx="1700234" cy="32780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6DC2671D-7182-98C2-698F-76CCE893CC68}"/>
              </a:ext>
            </a:extLst>
          </p:cNvPr>
          <p:cNvCxnSpPr>
            <a:cxnSpLocks/>
            <a:stCxn id="21" idx="3"/>
            <a:endCxn id="34" idx="1"/>
          </p:cNvCxnSpPr>
          <p:nvPr/>
        </p:nvCxnSpPr>
        <p:spPr>
          <a:xfrm flipV="1">
            <a:off x="5425440" y="2538018"/>
            <a:ext cx="1700233" cy="93842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EA82B990-7E56-761C-5691-C13A0FED4FEB}"/>
              </a:ext>
            </a:extLst>
          </p:cNvPr>
          <p:cNvSpPr/>
          <p:nvPr/>
        </p:nvSpPr>
        <p:spPr>
          <a:xfrm>
            <a:off x="-44758" y="1232993"/>
            <a:ext cx="723172" cy="4973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err="1"/>
              <a:t>Dev</a:t>
            </a:r>
            <a:endParaRPr lang="de-DE" sz="140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B7BD157-AD7D-56C7-E182-6C1E723E49C8}"/>
              </a:ext>
            </a:extLst>
          </p:cNvPr>
          <p:cNvSpPr/>
          <p:nvPr/>
        </p:nvSpPr>
        <p:spPr>
          <a:xfrm>
            <a:off x="451433" y="904298"/>
            <a:ext cx="813043" cy="4377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Main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EDABD46-B590-10E9-3F0C-DAE2011B5F0D}"/>
              </a:ext>
            </a:extLst>
          </p:cNvPr>
          <p:cNvSpPr/>
          <p:nvPr/>
        </p:nvSpPr>
        <p:spPr>
          <a:xfrm>
            <a:off x="1293437" y="837004"/>
            <a:ext cx="1108913" cy="45198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Archive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25A1387-FBAC-0028-63E3-A52E1C0DE816}"/>
              </a:ext>
            </a:extLst>
          </p:cNvPr>
          <p:cNvSpPr/>
          <p:nvPr/>
        </p:nvSpPr>
        <p:spPr>
          <a:xfrm>
            <a:off x="2306918" y="1043687"/>
            <a:ext cx="1225626" cy="45198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Alarm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FB0C5A4D-22EA-45D0-3C7C-7368EAFD996F}"/>
              </a:ext>
            </a:extLst>
          </p:cNvPr>
          <p:cNvSpPr txBox="1"/>
          <p:nvPr/>
        </p:nvSpPr>
        <p:spPr>
          <a:xfrm>
            <a:off x="1080415" y="1297003"/>
            <a:ext cx="1029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Layouts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34A1047-11D0-3D08-ED24-53F301A010EC}"/>
              </a:ext>
            </a:extLst>
          </p:cNvPr>
          <p:cNvSpPr/>
          <p:nvPr/>
        </p:nvSpPr>
        <p:spPr>
          <a:xfrm>
            <a:off x="2560205" y="1518916"/>
            <a:ext cx="1225626" cy="45198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Custom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C0EA92F-99E5-6082-BBE0-580FE8B835B8}"/>
              </a:ext>
            </a:extLst>
          </p:cNvPr>
          <p:cNvSpPr/>
          <p:nvPr/>
        </p:nvSpPr>
        <p:spPr>
          <a:xfrm>
            <a:off x="5297246" y="1187424"/>
            <a:ext cx="723172" cy="497353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err="1"/>
              <a:t>Dev</a:t>
            </a:r>
            <a:endParaRPr lang="de-DE" sz="140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2F7013F-6024-E029-1FEC-898A4AD1CF39}"/>
              </a:ext>
            </a:extLst>
          </p:cNvPr>
          <p:cNvSpPr/>
          <p:nvPr/>
        </p:nvSpPr>
        <p:spPr>
          <a:xfrm>
            <a:off x="5793437" y="858729"/>
            <a:ext cx="813043" cy="437765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Main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4C12097-242D-7AB1-A829-3663E088080C}"/>
              </a:ext>
            </a:extLst>
          </p:cNvPr>
          <p:cNvSpPr/>
          <p:nvPr/>
        </p:nvSpPr>
        <p:spPr>
          <a:xfrm>
            <a:off x="6635441" y="791435"/>
            <a:ext cx="1108913" cy="45198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Archive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3944458-F1B8-595D-30C4-B4C8EB4EC928}"/>
              </a:ext>
            </a:extLst>
          </p:cNvPr>
          <p:cNvSpPr/>
          <p:nvPr/>
        </p:nvSpPr>
        <p:spPr>
          <a:xfrm>
            <a:off x="7648922" y="998118"/>
            <a:ext cx="1225626" cy="45198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Alarm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6C62645-E219-E856-06C1-5C3C82AC3895}"/>
              </a:ext>
            </a:extLst>
          </p:cNvPr>
          <p:cNvSpPr/>
          <p:nvPr/>
        </p:nvSpPr>
        <p:spPr>
          <a:xfrm>
            <a:off x="7902209" y="1473347"/>
            <a:ext cx="1225626" cy="45198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Custom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CE1EDDD1-8929-0EC5-449D-55BC0A05608E}"/>
              </a:ext>
            </a:extLst>
          </p:cNvPr>
          <p:cNvSpPr txBox="1"/>
          <p:nvPr/>
        </p:nvSpPr>
        <p:spPr>
          <a:xfrm>
            <a:off x="6519056" y="1315132"/>
            <a:ext cx="1029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Layouts</a:t>
            </a:r>
          </a:p>
        </p:txBody>
      </p:sp>
      <p:cxnSp>
        <p:nvCxnSpPr>
          <p:cNvPr id="59" name="Gerade Verbindung mit Pfeil 58">
            <a:extLst>
              <a:ext uri="{FF2B5EF4-FFF2-40B4-BE49-F238E27FC236}">
                <a16:creationId xmlns:a16="http://schemas.microsoft.com/office/drawing/2014/main" id="{C3B321BF-5FC9-7BEA-A7FA-6F569562CECB}"/>
              </a:ext>
            </a:extLst>
          </p:cNvPr>
          <p:cNvCxnSpPr>
            <a:stCxn id="8" idx="0"/>
            <a:endCxn id="50" idx="2"/>
          </p:cNvCxnSpPr>
          <p:nvPr/>
        </p:nvCxnSpPr>
        <p:spPr>
          <a:xfrm flipV="1">
            <a:off x="1581257" y="1666335"/>
            <a:ext cx="14001" cy="441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feld 63">
            <a:extLst>
              <a:ext uri="{FF2B5EF4-FFF2-40B4-BE49-F238E27FC236}">
                <a16:creationId xmlns:a16="http://schemas.microsoft.com/office/drawing/2014/main" id="{C44BB560-0845-6A16-39F3-3F56E2606BC1}"/>
              </a:ext>
            </a:extLst>
          </p:cNvPr>
          <p:cNvSpPr txBox="1"/>
          <p:nvPr/>
        </p:nvSpPr>
        <p:spPr>
          <a:xfrm>
            <a:off x="993810" y="370871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err="1"/>
              <a:t>download</a:t>
            </a:r>
            <a:endParaRPr lang="de-DE"/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5F7812F2-4091-41DF-9ABC-426E80868B17}"/>
              </a:ext>
            </a:extLst>
          </p:cNvPr>
          <p:cNvSpPr txBox="1"/>
          <p:nvPr/>
        </p:nvSpPr>
        <p:spPr>
          <a:xfrm>
            <a:off x="6800319" y="3680491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err="1"/>
              <a:t>download</a:t>
            </a:r>
            <a:endParaRPr lang="de-DE"/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03631539-6EF0-ECA2-F3EC-59B029EE8B4C}"/>
              </a:ext>
            </a:extLst>
          </p:cNvPr>
          <p:cNvSpPr txBox="1"/>
          <p:nvPr/>
        </p:nvSpPr>
        <p:spPr>
          <a:xfrm>
            <a:off x="2412699" y="235485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err="1"/>
              <a:t>include</a:t>
            </a:r>
            <a:endParaRPr lang="de-DE"/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6FAF4941-FFAB-A6C5-7D0F-C157344B2B9C}"/>
              </a:ext>
            </a:extLst>
          </p:cNvPr>
          <p:cNvSpPr txBox="1"/>
          <p:nvPr/>
        </p:nvSpPr>
        <p:spPr>
          <a:xfrm>
            <a:off x="5387207" y="279248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err="1"/>
              <a:t>include</a:t>
            </a:r>
            <a:endParaRPr lang="de-DE"/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C206DBF6-C202-551D-E239-233C50252958}"/>
              </a:ext>
            </a:extLst>
          </p:cNvPr>
          <p:cNvSpPr txBox="1"/>
          <p:nvPr/>
        </p:nvSpPr>
        <p:spPr>
          <a:xfrm>
            <a:off x="1232452" y="1731993"/>
            <a:ext cx="706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err="1"/>
              <a:t>start</a:t>
            </a:r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927A1F6-2C52-84AA-3028-FE4D30F9B950}"/>
              </a:ext>
            </a:extLst>
          </p:cNvPr>
          <p:cNvSpPr txBox="1"/>
          <p:nvPr/>
        </p:nvSpPr>
        <p:spPr>
          <a:xfrm>
            <a:off x="890491" y="2107977"/>
            <a:ext cx="1381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KARA CSS</a:t>
            </a:r>
          </a:p>
        </p:txBody>
      </p:sp>
      <p:cxnSp>
        <p:nvCxnSpPr>
          <p:cNvPr id="69" name="Gerade Verbindung mit Pfeil 68">
            <a:extLst>
              <a:ext uri="{FF2B5EF4-FFF2-40B4-BE49-F238E27FC236}">
                <a16:creationId xmlns:a16="http://schemas.microsoft.com/office/drawing/2014/main" id="{A4FB13BB-2DBC-C61F-DFD4-2C895A849875}"/>
              </a:ext>
            </a:extLst>
          </p:cNvPr>
          <p:cNvCxnSpPr>
            <a:cxnSpLocks/>
          </p:cNvCxnSpPr>
          <p:nvPr/>
        </p:nvCxnSpPr>
        <p:spPr>
          <a:xfrm flipH="1" flipV="1">
            <a:off x="7179037" y="1689063"/>
            <a:ext cx="86141" cy="454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1" name="Textfeld 70">
            <a:extLst>
              <a:ext uri="{FF2B5EF4-FFF2-40B4-BE49-F238E27FC236}">
                <a16:creationId xmlns:a16="http://schemas.microsoft.com/office/drawing/2014/main" id="{B16D4809-907D-E4E8-42F0-67FB197B3151}"/>
              </a:ext>
            </a:extLst>
          </p:cNvPr>
          <p:cNvSpPr txBox="1"/>
          <p:nvPr/>
        </p:nvSpPr>
        <p:spPr>
          <a:xfrm>
            <a:off x="6876912" y="1728893"/>
            <a:ext cx="706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err="1"/>
              <a:t>start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053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9" grpId="0" animBg="1"/>
      <p:bldP spid="21" grpId="0" animBg="1"/>
      <p:bldP spid="35" grpId="0" animBg="1"/>
      <p:bldP spid="36" grpId="0"/>
      <p:bldP spid="37" grpId="0" animBg="1"/>
      <p:bldP spid="38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64" grpId="0"/>
      <p:bldP spid="65" grpId="0"/>
      <p:bldP spid="67" grpId="0"/>
      <p:bldP spid="68" grpId="0"/>
      <p:bldP spid="71" grpId="0"/>
    </p:bldLst>
  </p:timing>
</p:sld>
</file>

<file path=ppt/theme/theme1.xml><?xml version="1.0" encoding="utf-8"?>
<a:theme xmlns:a="http://schemas.openxmlformats.org/drawingml/2006/main" name="1_Design1">
  <a:themeElements>
    <a:clrScheme name="KIT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1090</Words>
  <Application>Microsoft Macintosh PowerPoint</Application>
  <PresentationFormat>Benutzerdefiniert</PresentationFormat>
  <Paragraphs>303</Paragraphs>
  <Slides>25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9" baseType="lpstr">
      <vt:lpstr>Arial</vt:lpstr>
      <vt:lpstr>Calibri</vt:lpstr>
      <vt:lpstr>Roboto</vt:lpstr>
      <vt:lpstr>1_Design1</vt:lpstr>
      <vt:lpstr>PowerPoint-Präsentation</vt:lpstr>
      <vt:lpstr>Outline</vt:lpstr>
      <vt:lpstr>Location: Karlsruhe – Germany</vt:lpstr>
      <vt:lpstr>Karlsruhe Research Accelerator (KARA)</vt:lpstr>
      <vt:lpstr>Far-Infrared Linac and Test Experiment</vt:lpstr>
      <vt:lpstr>Current Setup</vt:lpstr>
      <vt:lpstr>Controls Environment</vt:lpstr>
      <vt:lpstr>Control System Studio</vt:lpstr>
      <vt:lpstr>Software and Panel Distribution</vt:lpstr>
      <vt:lpstr>Panels</vt:lpstr>
      <vt:lpstr>Panels</vt:lpstr>
      <vt:lpstr>Custom Tools</vt:lpstr>
      <vt:lpstr>Archiver</vt:lpstr>
      <vt:lpstr>Alarming</vt:lpstr>
      <vt:lpstr>Alarming</vt:lpstr>
      <vt:lpstr>Alarming</vt:lpstr>
      <vt:lpstr>Alarm Status Panel</vt:lpstr>
      <vt:lpstr>Save and Restore</vt:lpstr>
      <vt:lpstr>Save and Restore</vt:lpstr>
      <vt:lpstr>Transition to Phoebus</vt:lpstr>
      <vt:lpstr>Transition to Phoebus</vt:lpstr>
      <vt:lpstr>Contributions to Phoebus Upstream</vt:lpstr>
      <vt:lpstr>ChannelFinder and Alarm Server</vt:lpstr>
      <vt:lpstr>Cross-Plattform-Builds for Native Launcher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about KIT</dc:title>
  <dc:creator>Franzi</dc:creator>
  <cp:lastModifiedBy>Blomley, Edmund (IBPT)</cp:lastModifiedBy>
  <cp:revision>377</cp:revision>
  <dcterms:created xsi:type="dcterms:W3CDTF">2017-12-07T14:50:50Z</dcterms:created>
  <dcterms:modified xsi:type="dcterms:W3CDTF">2024-04-17T01:52:31Z</dcterms:modified>
</cp:coreProperties>
</file>