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8" r:id="rId2"/>
    <p:sldId id="262" r:id="rId3"/>
    <p:sldId id="266" r:id="rId4"/>
    <p:sldId id="268" r:id="rId5"/>
    <p:sldId id="273" r:id="rId6"/>
    <p:sldId id="267" r:id="rId7"/>
    <p:sldId id="260" r:id="rId8"/>
    <p:sldId id="270" r:id="rId9"/>
    <p:sldId id="261" r:id="rId10"/>
    <p:sldId id="269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dalle, Stefanie" initials="KS" lastIdx="1" clrIdx="0">
    <p:extLst>
      <p:ext uri="{19B8F6BF-5375-455C-9EA6-DF929625EA0E}">
        <p15:presenceInfo xmlns:p15="http://schemas.microsoft.com/office/powerpoint/2012/main" userId="S::stefanie.kodalle@helmholtz-berlin.de::764867a8-4475-4f53-bddd-e793ab4cd3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84"/>
    <a:srgbClr val="98C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94"/>
  </p:normalViewPr>
  <p:slideViewPr>
    <p:cSldViewPr snapToGrid="0" snapToObjects="1" showGuides="1">
      <p:cViewPr>
        <p:scale>
          <a:sx n="75" d="100"/>
          <a:sy n="75" d="100"/>
        </p:scale>
        <p:origin x="102" y="-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F060ED-9085-4E8A-BB14-D8FDDA6AEF95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89B7D-8F91-430C-96D1-764C9D9C2F5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85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88B3C831-8866-5943-A72E-21EE02F5F1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876245AA-47CC-454F-8D70-4AF314E801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654387"/>
            <a:ext cx="12192000" cy="41145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FBD8F71-8D1F-DA43-9AE3-DC718A13110D}"/>
              </a:ext>
            </a:extLst>
          </p:cNvPr>
          <p:cNvSpPr/>
          <p:nvPr userDrawn="1"/>
        </p:nvSpPr>
        <p:spPr>
          <a:xfrm>
            <a:off x="57836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4E27168-E58C-8041-961E-3402811858C2}"/>
              </a:ext>
            </a:extLst>
          </p:cNvPr>
          <p:cNvSpPr/>
          <p:nvPr userDrawn="1"/>
        </p:nvSpPr>
        <p:spPr>
          <a:xfrm>
            <a:off x="101036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AF41899-2BAA-7E42-BE72-A0C2927BD9AD}"/>
              </a:ext>
            </a:extLst>
          </p:cNvPr>
          <p:cNvSpPr/>
          <p:nvPr userDrawn="1"/>
        </p:nvSpPr>
        <p:spPr>
          <a:xfrm>
            <a:off x="1442069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8374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EE32FFC-2EE3-8D40-80AD-1FC61FD432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940"/>
            <a:ext cx="12192000" cy="411503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AE48A55-E0B8-424B-95B6-3A0D0D91BD32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0B4CF61-3B5A-354C-8E1F-15368B511F76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4F70FFA-A043-4244-B922-187E97E17A9F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D9F57E8-BB47-A240-A36F-B10767DD9A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014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Licht enthält.&#10;&#10;Automatisch generierte Beschreibung">
            <a:extLst>
              <a:ext uri="{FF2B5EF4-FFF2-40B4-BE49-F238E27FC236}">
                <a16:creationId xmlns:a16="http://schemas.microsoft.com/office/drawing/2014/main" id="{94EB1320-19FF-3D41-AE84-0C3E9E22E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1093FA7-221D-4247-A390-7D91E96268DA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2579C8D-1662-814A-94CF-0A5B0BF035D7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72B1721-16DB-DF4B-A164-13A0CB2D9EFF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2E8E623-C457-3F4D-BE8F-ABE02B6C60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FA1F783-F2B7-6507-1868-700D61E423E7}"/>
              </a:ext>
            </a:extLst>
          </p:cNvPr>
          <p:cNvSpPr txBox="1"/>
          <p:nvPr userDrawn="1"/>
        </p:nvSpPr>
        <p:spPr>
          <a:xfrm>
            <a:off x="6738079" y="1132620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 dirty="0" err="1">
                <a:solidFill>
                  <a:srgbClr val="184E8B"/>
                </a:solidFill>
                <a:latin typeface="Source Sans Pro" panose="020B0503030403020204" pitchFamily="34" charset="0"/>
              </a:rPr>
              <a:t>For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 Internal Use </a:t>
            </a:r>
            <a:r>
              <a:rPr lang="de-DE" sz="1100" b="0" dirty="0" err="1">
                <a:solidFill>
                  <a:srgbClr val="184E8B"/>
                </a:solidFill>
                <a:latin typeface="Source Sans Pro" panose="020B0503030403020204" pitchFamily="34" charset="0"/>
              </a:rPr>
              <a:t>Only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 </a:t>
            </a:r>
            <a:r>
              <a:rPr lang="de-DE" sz="1100" b="1" dirty="0" err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 </a:t>
            </a:r>
            <a:r>
              <a:rPr lang="de-DE" sz="1100" b="0" dirty="0" err="1">
                <a:solidFill>
                  <a:srgbClr val="184E8B"/>
                </a:solidFill>
                <a:latin typeface="Source Sans Pro" panose="020B0503030403020204" pitchFamily="34" charset="0"/>
              </a:rPr>
              <a:t>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4619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BE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FB4AF119-5F77-D642-9D24-84E7BE44D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2167"/>
            <a:ext cx="12192000" cy="40968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7FA7762-F342-2C42-9BD3-2E72F449704D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8060C6F-56DB-7942-B148-CB0C6D5D61D5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D1BBFEB-3E67-FD4F-807A-43BFE1BD67F4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A2510BD-8190-1D47-B0B8-3BA6E71606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876060C-D2B1-CF87-86DD-C7E07CA82A82}"/>
              </a:ext>
            </a:extLst>
          </p:cNvPr>
          <p:cNvSpPr txBox="1"/>
          <p:nvPr userDrawn="1"/>
        </p:nvSpPr>
        <p:spPr>
          <a:xfrm>
            <a:off x="6738079" y="1132620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8634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rafik 50">
            <a:extLst>
              <a:ext uri="{FF2B5EF4-FFF2-40B4-BE49-F238E27FC236}">
                <a16:creationId xmlns:a16="http://schemas.microsoft.com/office/drawing/2014/main" id="{876245AA-47CC-454F-8D70-4AF314E801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4387"/>
            <a:ext cx="12192000" cy="411458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B4DC9A74-9A58-6040-989B-7157C94340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F8F8316E-E582-934A-BAA0-3FB020EC8B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1DBC66D2-3E1D-474C-B73F-E6E58D0DE1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BD9E304-4BF1-4846-9F94-976E38EFF647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8D0C2E3-CF31-5248-93F1-1D3F2FFCD8ED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FC90FDFE-2A79-1A4E-86D5-BDB2C9470DC3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2301FB7-9EE7-434F-ADEA-214EA98FBA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492A9C4-3AF0-C457-E129-0B085184CC73}"/>
              </a:ext>
            </a:extLst>
          </p:cNvPr>
          <p:cNvSpPr txBox="1"/>
          <p:nvPr userDrawn="1"/>
        </p:nvSpPr>
        <p:spPr>
          <a:xfrm>
            <a:off x="6738079" y="1132620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9234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2 Kommunik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91441AE-FE67-604E-941F-9A4CBD122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33D1A84A-3A74-0049-B8B2-4FDE1E3681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7093588D-F929-F647-9CF9-F051E2F185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1499207F-A36E-924D-B0FE-6ED3E0E069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A4767EDA-7041-A447-8CB1-F8A8DB28126E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AE028D9-B78C-314C-885B-8D9556EBB619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E96DD6C-525B-1A4E-9909-F676FEABE105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F120CAA-B384-0F4C-AB0B-F4867B5007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E79C83B-4EAB-018B-ABCD-606DEE4B04AA}"/>
              </a:ext>
            </a:extLst>
          </p:cNvPr>
          <p:cNvSpPr txBox="1"/>
          <p:nvPr userDrawn="1"/>
        </p:nvSpPr>
        <p:spPr>
          <a:xfrm>
            <a:off x="6738079" y="1132620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4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EE32FFC-2EE3-8D40-80AD-1FC61FD432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940"/>
            <a:ext cx="12192000" cy="411503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88F92C1-ED7A-B044-B855-9C85D82968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F070CD44-E214-C04B-B59B-A9E5F94FA4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DFA84BFB-3C40-494D-865D-74231817AD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D4558E2-3E0F-7B4D-986D-4BBBE694644F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8A20CCB3-6D05-A64A-98D9-A3F9F0BD8B3E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CC27E568-4EB2-0B4D-8F31-26EA4D263C0D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66475FB-9447-A34D-9F89-0FF3947163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DE22C50-1559-09BE-240A-720ECE02FC22}"/>
              </a:ext>
            </a:extLst>
          </p:cNvPr>
          <p:cNvSpPr txBox="1"/>
          <p:nvPr userDrawn="1"/>
        </p:nvSpPr>
        <p:spPr>
          <a:xfrm>
            <a:off x="6738079" y="1132620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2418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Licht enthält.&#10;&#10;Automatisch generierte Beschreibung">
            <a:extLst>
              <a:ext uri="{FF2B5EF4-FFF2-40B4-BE49-F238E27FC236}">
                <a16:creationId xmlns:a16="http://schemas.microsoft.com/office/drawing/2014/main" id="{94EB1320-19FF-3D41-AE84-0C3E9E22E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D01C216-A861-B34B-BE30-B2B6F4F607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46565DCF-6250-AD45-8AC9-A3DF93267D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A5A0C93D-3CAA-EC40-8EA9-F4A2B11AD2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B4F5C9C-65A2-C54F-A5A0-6E0CE99ED8BF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C9F5DD4-9193-D541-877D-D32AFFC24805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16E4B05-3FB2-7A4D-B3C1-A33BF9B75CAE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4C01044-2ED8-5A4A-A588-8D8CB511DD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BCB51AD-7975-3EDD-D3D4-9E0A98AF218C}"/>
              </a:ext>
            </a:extLst>
          </p:cNvPr>
          <p:cNvSpPr txBox="1"/>
          <p:nvPr userDrawn="1"/>
        </p:nvSpPr>
        <p:spPr>
          <a:xfrm>
            <a:off x="6738079" y="1132620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516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BE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FB4AF119-5F77-D642-9D24-84E7BE44D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2167"/>
            <a:ext cx="12192000" cy="409680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954DE49-7371-4D4F-B552-07D668AA06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39251EA5-8489-704C-8235-BF6782A14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00EDDBB1-3774-E147-A2FE-BF389DE0AF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AD56469-2121-D849-82C5-DBA0F8883348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4353D75A-64F7-E341-A0FE-509FC6236A44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6FEC29B-EA12-7C48-A818-A717D44AA722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EEF0E7D-EAC1-4F4D-86CE-8D1744D86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1C6726A-4B0F-F383-9849-B6278D62D130}"/>
              </a:ext>
            </a:extLst>
          </p:cNvPr>
          <p:cNvSpPr txBox="1"/>
          <p:nvPr userDrawn="1"/>
        </p:nvSpPr>
        <p:spPr>
          <a:xfrm>
            <a:off x="6738079" y="1132620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0273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6CCC77F-9184-834F-94BB-65A77A303564}"/>
              </a:ext>
            </a:extLst>
          </p:cNvPr>
          <p:cNvSpPr/>
          <p:nvPr userDrawn="1"/>
        </p:nvSpPr>
        <p:spPr>
          <a:xfrm>
            <a:off x="0" y="1615931"/>
            <a:ext cx="12192000" cy="41530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019FB14-7253-3C45-B457-58627D062E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CD8B890-6558-464D-910F-C155A0C8B31A}"/>
              </a:ext>
            </a:extLst>
          </p:cNvPr>
          <p:cNvSpPr/>
          <p:nvPr userDrawn="1"/>
        </p:nvSpPr>
        <p:spPr>
          <a:xfrm>
            <a:off x="57836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179FF9D-CAB4-A34F-8F9E-C225142A800B}"/>
              </a:ext>
            </a:extLst>
          </p:cNvPr>
          <p:cNvSpPr/>
          <p:nvPr userDrawn="1"/>
        </p:nvSpPr>
        <p:spPr>
          <a:xfrm>
            <a:off x="101036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72B70AD-1A85-924B-9CEA-8E9274046E3F}"/>
              </a:ext>
            </a:extLst>
          </p:cNvPr>
          <p:cNvSpPr/>
          <p:nvPr userDrawn="1"/>
        </p:nvSpPr>
        <p:spPr>
          <a:xfrm>
            <a:off x="1442069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A48C1D8-199C-7640-B8B4-2F5B8128EE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77E1156-8C31-5D50-9227-95969ED4E5A3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8740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 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9FA98-C856-E044-BFF5-2A740457D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11036300" cy="1476375"/>
          </a:xfrm>
        </p:spPr>
        <p:txBody>
          <a:bodyPr/>
          <a:lstStyle>
            <a:lvl1pPr algn="ctr">
              <a:defRPr cap="none" baseline="0">
                <a:solidFill>
                  <a:schemeClr val="accent2">
                    <a:alpha val="69875"/>
                  </a:schemeClr>
                </a:solidFill>
              </a:defRPr>
            </a:lvl1pPr>
          </a:lstStyle>
          <a:p>
            <a:r>
              <a:rPr lang="de-DE" dirty="0"/>
              <a:t>Headline 02 Kapitelüberschrift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A781B0-9769-D341-B617-179DA74B8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2692399"/>
            <a:ext cx="11036300" cy="3484563"/>
          </a:xfrm>
        </p:spPr>
        <p:txBody>
          <a:bodyPr lIns="0" tIns="0" rIns="0" bIns="0"/>
          <a:lstStyle>
            <a:lvl1pPr marL="0" indent="0" algn="ctr">
              <a:buFontTx/>
              <a:buNone/>
              <a:defRPr sz="2400"/>
            </a:lvl1pPr>
            <a:lvl2pPr marL="457200" indent="0" algn="ctr">
              <a:buFontTx/>
              <a:buNone/>
              <a:defRPr b="1" i="0">
                <a:solidFill>
                  <a:schemeClr val="accent3"/>
                </a:solidFill>
                <a:latin typeface="Source Sans Pro" panose="020B0503030403020204" pitchFamily="34" charset="77"/>
              </a:defRPr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5F1D1B-6D06-BE44-A7FB-22DA9AA4E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0950" y="6356350"/>
            <a:ext cx="2743200" cy="365125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Source Sans Pro Semibold" panose="020B0503030403020204" pitchFamily="34" charset="77"/>
              </a:defRPr>
            </a:lvl1pPr>
          </a:lstStyle>
          <a:p>
            <a:fld id="{259DF1E7-7728-684B-896D-8CFDB8DC33E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E2AD197-4354-804D-A1E7-59F2E7372B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646730D-D583-C94D-B95A-27110E684F1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5EBD504-B8B4-9347-9CED-32AA328E963C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974DF12-08C6-654E-9569-4C87E78C33C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5DAFA91-CFDB-58FD-399A-538DA27CB1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782" y="167771"/>
            <a:ext cx="1097352" cy="57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Bluesky Project">
            <a:extLst>
              <a:ext uri="{FF2B5EF4-FFF2-40B4-BE49-F238E27FC236}">
                <a16:creationId xmlns:a16="http://schemas.microsoft.com/office/drawing/2014/main" id="{86DF4B00-3EF8-EC15-2528-5DC3C86A1A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800" y="34923"/>
            <a:ext cx="2356393" cy="73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669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folie mit Bild und Her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5181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518150" cy="190103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EEE79E-EEAC-BE47-94DE-05DFEF228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0950" y="6356350"/>
            <a:ext cx="2743200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fld id="{259DF1E7-7728-684B-896D-8CFDB8DC33E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47B437D-28A8-E744-8B2C-38B3F959A1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4616450"/>
            <a:ext cx="5518150" cy="828675"/>
          </a:xfrm>
        </p:spPr>
        <p:txBody>
          <a:bodyPr lIns="0" tIns="0" rIns="0" bIns="0"/>
          <a:lstStyle>
            <a:lvl1pPr marL="0" indent="0">
              <a:buFontTx/>
              <a:buNone/>
              <a:defRPr sz="2400" b="1" i="0">
                <a:solidFill>
                  <a:schemeClr val="accent3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524668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EC40868-FCD5-CE4C-B669-67310C7F37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6A5265E-3CC6-A04A-B1CC-40476DC6B738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4BE76F8-64BC-F840-B7AD-6F40956F78F3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C46DC99-ACC9-3E41-AE07-30C42F1A20EB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A40F5DC-3AB6-A330-1114-210DBF0C6D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782" y="167771"/>
            <a:ext cx="1097352" cy="57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Bluesky Project">
            <a:extLst>
              <a:ext uri="{FF2B5EF4-FFF2-40B4-BE49-F238E27FC236}">
                <a16:creationId xmlns:a16="http://schemas.microsoft.com/office/drawing/2014/main" id="{0429577C-9E4F-B0B2-25A7-ECB006E722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800" y="34923"/>
            <a:ext cx="2356393" cy="73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155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, Texte, Aufzählung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5314950" cy="4708128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>
                <a:solidFill>
                  <a:schemeClr val="tx1"/>
                </a:solidFill>
                <a:latin typeface="Source Sans Pro Semibold" panose="020B05030304030202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0"/>
            <a:r>
              <a:rPr lang="de-DE" dirty="0"/>
              <a:t>L </a:t>
            </a:r>
            <a:r>
              <a:rPr lang="de-DE" dirty="0" err="1"/>
              <a:t>sdfasödlfasdf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EEE79E-EEAC-BE47-94DE-05DFEF228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0950" y="6356350"/>
            <a:ext cx="2743200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fld id="{259DF1E7-7728-684B-896D-8CFDB8DC33E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377983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737100"/>
            <a:ext cx="5276850" cy="14859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2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Bildunterschrift</a:t>
            </a:r>
          </a:p>
          <a:p>
            <a:pPr lvl="1"/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BA25D584-1671-5444-81B4-DC10487C32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EF35810-44AF-0840-83B1-2D91259F44AB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53E7EE6-F204-5D4F-B230-BAFF77E5CF8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E2FD814-93AA-4342-B25F-53DEB6D1EC35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75F2217-E4EA-8770-EDD5-35B15E3614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782" y="167771"/>
            <a:ext cx="1097352" cy="57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Bluesky Project">
            <a:extLst>
              <a:ext uri="{FF2B5EF4-FFF2-40B4-BE49-F238E27FC236}">
                <a16:creationId xmlns:a16="http://schemas.microsoft.com/office/drawing/2014/main" id="{EB53DCF3-2685-6B6B-A799-AC046A8F5B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800" y="34923"/>
            <a:ext cx="2356393" cy="73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573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, Aufzählung,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CEA8D11C-DAF2-994C-8FA2-681908273A2A}"/>
              </a:ext>
            </a:extLst>
          </p:cNvPr>
          <p:cNvSpPr/>
          <p:nvPr userDrawn="1"/>
        </p:nvSpPr>
        <p:spPr>
          <a:xfrm>
            <a:off x="6096000" y="836613"/>
            <a:ext cx="5518150" cy="49323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2"/>
                </a:solidFill>
                <a:latin typeface="Source Sans Pro Semibold" panose="020B0503030403020204" pitchFamily="34" charset="77"/>
              </a:defRPr>
            </a:lvl1pPr>
          </a:lstStyle>
          <a:p>
            <a:r>
              <a:rPr lang="de-DE" dirty="0"/>
              <a:t>Headline 2 mit Minuskeln blau 16 PT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EEE79E-EEAC-BE47-94DE-05DFEF228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0950" y="6356350"/>
            <a:ext cx="2743200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fld id="{259DF1E7-7728-684B-896D-8CFDB8DC33E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0650" y="4616450"/>
            <a:ext cx="4743450" cy="920750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00" b="0" i="1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Grafikunterschrift</a:t>
            </a:r>
          </a:p>
          <a:p>
            <a:pPr lvl="1"/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C2F7728-3828-E148-8689-E032CF69B6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850" y="1752600"/>
            <a:ext cx="5327650" cy="45847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500"/>
              </a:lnSpc>
              <a:buFontTx/>
              <a:buNone/>
              <a:defRPr sz="1600"/>
            </a:lvl1pPr>
            <a:lvl2pPr marL="342900" indent="-342900">
              <a:lnSpc>
                <a:spcPts val="2500"/>
              </a:lnSpc>
              <a:buFont typeface="+mj-lt"/>
              <a:buAutoNum type="arabicPeriod"/>
              <a:tabLst/>
              <a:defRPr sz="1600" b="1" i="0">
                <a:latin typeface="Source Sans Pro Semibold" panose="020B0503030403020204" pitchFamily="34" charset="77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 err="1"/>
              <a:t>sldöfjasd</a:t>
            </a:r>
            <a:endParaRPr lang="de-DE" dirty="0"/>
          </a:p>
        </p:txBody>
      </p:sp>
      <p:sp>
        <p:nvSpPr>
          <p:cNvPr id="13" name="Diagrammplatzhalter 12">
            <a:extLst>
              <a:ext uri="{FF2B5EF4-FFF2-40B4-BE49-F238E27FC236}">
                <a16:creationId xmlns:a16="http://schemas.microsoft.com/office/drawing/2014/main" id="{D940472C-04D3-C542-AA05-7E986A7A9052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438900" y="1663700"/>
            <a:ext cx="4775200" cy="2730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FC399EE-FEF3-4B4E-BD82-85157F5349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7950" y="1136650"/>
            <a:ext cx="4743450" cy="336550"/>
          </a:xfrm>
        </p:spPr>
        <p:txBody>
          <a:bodyPr lIns="0" tIns="0" rIns="0" bIns="0"/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1400" b="0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i="0"/>
            </a:lvl2pPr>
          </a:lstStyle>
          <a:p>
            <a:pPr lvl="0"/>
            <a:r>
              <a:rPr lang="de-DE" dirty="0"/>
              <a:t>HEADLINE DIAGRAMM</a:t>
            </a:r>
          </a:p>
          <a:p>
            <a:pPr lvl="1"/>
            <a:endParaRPr lang="de-DE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A2C33FF2-865D-9D40-A3B2-4DA66009AB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D4D4094-91AD-BE41-8EE5-3435EE6AB5BA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7D737D6-7FDC-4946-B7F5-66DA1F55057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A1ED672-BA78-7C47-8CF6-65C2C729133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F7AB2B-AE9C-89D6-E655-F61AEF9BD5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782" y="167771"/>
            <a:ext cx="1097352" cy="57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Bluesky Project">
            <a:extLst>
              <a:ext uri="{FF2B5EF4-FFF2-40B4-BE49-F238E27FC236}">
                <a16:creationId xmlns:a16="http://schemas.microsoft.com/office/drawing/2014/main" id="{D57ADFC7-B18A-C567-D397-6FDE97697A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800" y="34923"/>
            <a:ext cx="2356393" cy="73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13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 2 Spal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de-DE" dirty="0"/>
              <a:t>Headline 2 mit Minuskeln 16 PT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EEE79E-EEAC-BE47-94DE-05DFEF228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0950" y="6356350"/>
            <a:ext cx="2743200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fld id="{259DF1E7-7728-684B-896D-8CFDB8DC33E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25EA07E5-A9A7-0441-BACA-1C7D4DD5E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3403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F812D9D2-1609-244F-BA78-890B029A8E3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96000" y="1489472"/>
            <a:ext cx="55181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3787775"/>
            <a:ext cx="535940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1" name="Bildplatzhalter 9">
            <a:extLst>
              <a:ext uri="{FF2B5EF4-FFF2-40B4-BE49-F238E27FC236}">
                <a16:creationId xmlns:a16="http://schemas.microsoft.com/office/drawing/2014/main" id="{EAD8A5D9-3277-4B43-BDFE-7A137AA6DC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787775"/>
            <a:ext cx="551815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03750731-1FE8-2145-BCB0-17004C4817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C56BF9B-C4EC-5345-B638-4B51EB94675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6A9D78A-23F6-9943-A0C5-A1F77BA1F8ED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4E1F823-F785-7A47-9C2B-F278ECA10181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541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grosses Foto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EEE79E-EEAC-BE47-94DE-05DFEF228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3916" y="6356350"/>
            <a:ext cx="2743200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fld id="{259DF1E7-7728-684B-896D-8CFDB8DC33E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836613"/>
            <a:ext cx="11036300" cy="493236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BECBC40-12B4-6544-9137-FC724FA0D0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482" y="5892800"/>
            <a:ext cx="11036300" cy="3937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HL FOTO Hier eine Bildunterschrift 16 PT</a:t>
            </a:r>
          </a:p>
          <a:p>
            <a:pPr lvl="1"/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ACC11A70-984F-604F-A0EF-DD019FBD98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DF22E1C-5236-DC4A-823A-B224459910F6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AB87BA0-F04B-304A-A8E2-4691A896BF5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335503D-3101-704A-A8D5-00B06CF32DC5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1743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Variante 02 Kommunik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91441AE-FE67-604E-941F-9A4CBD122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F221191-A6E8-9242-8605-B99EB79D1860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37BCAFE-08E1-EE44-A49D-24E49CA43D21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BB6F81E-C2CD-B94E-9603-A85C0E56A54D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DAE9631-A010-4A4E-9B91-981C681DEB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EE19BFE-E38C-5209-787A-E1AEF7FA1C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167" y="6014940"/>
            <a:ext cx="1097352" cy="57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luesky Project">
            <a:extLst>
              <a:ext uri="{FF2B5EF4-FFF2-40B4-BE49-F238E27FC236}">
                <a16:creationId xmlns:a16="http://schemas.microsoft.com/office/drawing/2014/main" id="{2E761072-303F-B9A6-C412-317DBACB83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85" y="5882092"/>
            <a:ext cx="2356393" cy="73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675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751980-83CB-1643-BA70-568A79691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B9FB86-B7F2-0B45-90CD-EF690A68C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F44F69-732F-B74F-945A-CBDADE829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C750C6-0F28-DD4E-ABB0-AE06DA556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230171-9C22-6342-A988-40172D895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DF1E7-7728-684B-896D-8CFDB8DC33E7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3E64365-23B6-AE43-A8B0-AA3407368BBC}"/>
              </a:ext>
            </a:extLst>
          </p:cNvPr>
          <p:cNvSpPr txBox="1"/>
          <p:nvPr userDrawn="1"/>
        </p:nvSpPr>
        <p:spPr>
          <a:xfrm>
            <a:off x="509155" y="18807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721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62" r:id="rId5"/>
    <p:sldLayoutId id="2147483663" r:id="rId6"/>
    <p:sldLayoutId id="2147483664" r:id="rId7"/>
    <p:sldLayoutId id="2147483665" r:id="rId8"/>
    <p:sldLayoutId id="2147483667" r:id="rId9"/>
    <p:sldLayoutId id="2147483669" r:id="rId10"/>
    <p:sldLayoutId id="2147483668" r:id="rId11"/>
    <p:sldLayoutId id="2147483666" r:id="rId12"/>
    <p:sldLayoutId id="2147483674" r:id="rId13"/>
    <p:sldLayoutId id="2147483670" r:id="rId14"/>
    <p:sldLayoutId id="2147483671" r:id="rId15"/>
    <p:sldLayoutId id="2147483672" r:id="rId16"/>
    <p:sldLayoutId id="2147483673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33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457" userDrawn="1">
          <p15:clr>
            <a:srgbClr val="F26B43"/>
          </p15:clr>
        </p15:guide>
        <p15:guide id="4" orient="horz" pos="2183" userDrawn="1">
          <p15:clr>
            <a:srgbClr val="F26B43"/>
          </p15:clr>
        </p15:guide>
        <p15:guide id="5" orient="horz" pos="2908" userDrawn="1">
          <p15:clr>
            <a:srgbClr val="F26B43"/>
          </p15:clr>
        </p15:guide>
        <p15:guide id="6" orient="horz" pos="3634" userDrawn="1">
          <p15:clr>
            <a:srgbClr val="F26B43"/>
          </p15:clr>
        </p15:guide>
        <p15:guide id="7" orient="horz" pos="182" userDrawn="1">
          <p15:clr>
            <a:srgbClr val="F26B43"/>
          </p15:clr>
        </p15:guide>
        <p15:guide id="8" pos="182" userDrawn="1">
          <p15:clr>
            <a:srgbClr val="F26B43"/>
          </p15:clr>
        </p15:guide>
        <p15:guide id="9" pos="7498" userDrawn="1">
          <p15:clr>
            <a:srgbClr val="F26B43"/>
          </p15:clr>
        </p15:guide>
        <p15:guide id="10" pos="7316" userDrawn="1">
          <p15:clr>
            <a:srgbClr val="F26B43"/>
          </p15:clr>
        </p15:guide>
        <p15:guide id="11" pos="364" userDrawn="1">
          <p15:clr>
            <a:srgbClr val="F26B43"/>
          </p15:clr>
        </p15:guide>
        <p15:guide id="12" orient="horz" pos="5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D216726-35E2-7FA7-0F99-484CE05383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849" y="2312989"/>
            <a:ext cx="9768417" cy="909896"/>
          </a:xfrm>
        </p:spPr>
        <p:txBody>
          <a:bodyPr>
            <a:normAutofit/>
          </a:bodyPr>
          <a:lstStyle/>
          <a:p>
            <a:r>
              <a:rPr lang="en-US" dirty="0"/>
              <a:t>Update on BESSY-II beamlines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D83131C6-BE66-AA88-A72B-E878F83335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851" y="3252993"/>
            <a:ext cx="10471150" cy="824328"/>
          </a:xfrm>
        </p:spPr>
        <p:txBody>
          <a:bodyPr/>
          <a:lstStyle/>
          <a:p>
            <a:r>
              <a:rPr lang="pl-PL" dirty="0"/>
              <a:t>EPICS COLLABORATION MEETING POHANG 2024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132E854-55F2-DDF8-C1BF-C23FA53131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7849" y="4601460"/>
            <a:ext cx="6910606" cy="696912"/>
          </a:xfrm>
        </p:spPr>
        <p:txBody>
          <a:bodyPr>
            <a:normAutofit fontScale="70000" lnSpcReduction="20000"/>
          </a:bodyPr>
          <a:lstStyle/>
          <a:p>
            <a:r>
              <a:rPr lang="pl-PL" dirty="0"/>
              <a:t>12.04.2024</a:t>
            </a:r>
          </a:p>
          <a:p>
            <a:r>
              <a:rPr lang="pl-PL" b="1" u="sng" dirty="0"/>
              <a:t>Marcel Bajdel</a:t>
            </a:r>
            <a:r>
              <a:rPr lang="pl-PL" dirty="0"/>
              <a:t>, </a:t>
            </a:r>
            <a:r>
              <a:rPr lang="pl-PL" dirty="0" err="1"/>
              <a:t>Luca</a:t>
            </a:r>
            <a:r>
              <a:rPr lang="pl-PL" dirty="0"/>
              <a:t> </a:t>
            </a:r>
            <a:r>
              <a:rPr lang="pl-PL" dirty="0" err="1"/>
              <a:t>Porzio</a:t>
            </a:r>
            <a:r>
              <a:rPr lang="pl-PL" dirty="0"/>
              <a:t>, </a:t>
            </a:r>
            <a:r>
              <a:rPr lang="pl-PL" dirty="0" err="1"/>
              <a:t>Will</a:t>
            </a:r>
            <a:r>
              <a:rPr lang="pl-PL" dirty="0"/>
              <a:t> </a:t>
            </a:r>
            <a:r>
              <a:rPr lang="pl-PL" dirty="0" err="1"/>
              <a:t>Smith</a:t>
            </a:r>
            <a:r>
              <a:rPr lang="pl-PL" dirty="0"/>
              <a:t>, Simone </a:t>
            </a:r>
            <a:r>
              <a:rPr lang="pl-PL" dirty="0" err="1"/>
              <a:t>Vadilonga</a:t>
            </a:r>
            <a:r>
              <a:rPr lang="pl-PL" dirty="0"/>
              <a:t> and the WI-AOS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604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B5D7B-3553-2C87-1020-84C148F3B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836613"/>
            <a:ext cx="11036300" cy="960103"/>
          </a:xfrm>
        </p:spPr>
        <p:txBody>
          <a:bodyPr>
            <a:normAutofit/>
          </a:bodyPr>
          <a:lstStyle/>
          <a:p>
            <a:r>
              <a:rPr lang="pl-PL" sz="2800" dirty="0" err="1">
                <a:solidFill>
                  <a:srgbClr val="004F84">
                    <a:alpha val="69875"/>
                  </a:srgbClr>
                </a:solidFill>
              </a:rPr>
              <a:t>Summary</a:t>
            </a:r>
            <a:endParaRPr lang="en-US" sz="2800" dirty="0">
              <a:solidFill>
                <a:srgbClr val="004F84">
                  <a:alpha val="69875"/>
                </a:srgb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1DF582-2082-6385-932D-4D27BBD14710}"/>
              </a:ext>
            </a:extLst>
          </p:cNvPr>
          <p:cNvSpPr txBox="1"/>
          <p:nvPr/>
        </p:nvSpPr>
        <p:spPr>
          <a:xfrm>
            <a:off x="293746" y="1485095"/>
            <a:ext cx="11512374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</a:rPr>
              <a:t>Nothing is written in stone </a:t>
            </a:r>
            <a:r>
              <a:rPr lang="en-US" sz="1600" dirty="0">
                <a:latin typeface="Arial" panose="020B0604020202020204" pitchFamily="34" charset="0"/>
              </a:rPr>
              <a:t>– we’ve been developing, testing and trying out different approaches.</a:t>
            </a:r>
            <a:endParaRPr lang="en-US" sz="1600" b="1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We aim to use opensource frameworks that a newcomer might already be familiar </a:t>
            </a:r>
            <a:r>
              <a:rPr lang="pl-PL" sz="1600" dirty="0">
                <a:latin typeface="Arial" panose="020B0604020202020204" pitchFamily="34" charset="0"/>
              </a:rPr>
              <a:t>with</a:t>
            </a:r>
            <a:r>
              <a:rPr lang="en-US" sz="1600" dirty="0">
                <a:latin typeface="Arial" panose="020B0604020202020204" pitchFamily="34" charset="0"/>
              </a:rPr>
              <a:t>(jinja2, python, Gitlab CI/C</a:t>
            </a:r>
            <a:r>
              <a:rPr lang="pl-PL" sz="1600" dirty="0">
                <a:latin typeface="Arial" panose="020B0604020202020204" pitchFamily="34" charset="0"/>
              </a:rPr>
              <a:t>D</a:t>
            </a:r>
            <a:r>
              <a:rPr lang="en-US" sz="1600" dirty="0">
                <a:latin typeface="Arial" panose="020B0604020202020204" pitchFamily="34" charset="0"/>
              </a:rPr>
              <a:t>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HZB is a user facility – we try to find a balance between the best practices, user needs and available solutions.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Arial" panose="020B0604020202020204" pitchFamily="34" charset="0"/>
              </a:rPr>
              <a:t>To do’s: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Develop more unit tests, functional tests, stress tests</a:t>
            </a:r>
            <a:r>
              <a:rPr lang="pl-PL" sz="1600" dirty="0">
                <a:latin typeface="Arial" panose="020B0604020202020204" pitchFamily="34" charset="0"/>
              </a:rPr>
              <a:t> (</a:t>
            </a:r>
            <a:r>
              <a:rPr lang="pl-PL" sz="1600" dirty="0" err="1">
                <a:latin typeface="Arial" panose="020B0604020202020204" pitchFamily="34" charset="0"/>
              </a:rPr>
              <a:t>Gitlab</a:t>
            </a:r>
            <a:r>
              <a:rPr lang="pl-PL" sz="1600" dirty="0">
                <a:latin typeface="Arial" panose="020B0604020202020204" pitchFamily="34" charset="0"/>
              </a:rPr>
              <a:t> CI/CD)</a:t>
            </a:r>
            <a:r>
              <a:rPr lang="en-US" sz="1600" dirty="0">
                <a:latin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Develop effective way of monitoring the whole control infrastructure (containers, log and data aggregation, remote access).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Implement the building and deployment workflow and integrate with the central-IT (scientific IT).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i="0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2321658C-6AB1-47F5-BFF4-C553680DF6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49" y="288926"/>
            <a:ext cx="2453217" cy="224546"/>
          </a:xfrm>
        </p:spPr>
        <p:txBody>
          <a:bodyPr>
            <a:noAutofit/>
          </a:bodyPr>
          <a:lstStyle/>
          <a:p>
            <a:r>
              <a:rPr lang="pl-PL" sz="1300" dirty="0">
                <a:solidFill>
                  <a:srgbClr val="004F84"/>
                </a:solidFill>
              </a:rPr>
              <a:t>Update on BESSY-II </a:t>
            </a:r>
            <a:r>
              <a:rPr lang="pl-PL" sz="1300" dirty="0" err="1">
                <a:solidFill>
                  <a:srgbClr val="004F84"/>
                </a:solidFill>
              </a:rPr>
              <a:t>beamlines</a:t>
            </a:r>
            <a:endParaRPr lang="en-US" sz="1300" dirty="0">
              <a:solidFill>
                <a:srgbClr val="004F84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EB7B9A-E1A8-66F4-4827-0B3A496B0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1752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F6CBA-A599-1A89-5F6F-C3369103E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6470FF-D54A-E188-A544-BB36C3A1D3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7680" y="4946798"/>
            <a:ext cx="5518150" cy="1019243"/>
          </a:xfrm>
        </p:spPr>
        <p:txBody>
          <a:bodyPr/>
          <a:lstStyle/>
          <a:p>
            <a:r>
              <a:rPr lang="en-US" b="1" i="0" dirty="0">
                <a:solidFill>
                  <a:srgbClr val="004F84"/>
                </a:solidFill>
                <a:effectLst/>
                <a:latin typeface="Arial" panose="020B0604020202020204" pitchFamily="34" charset="0"/>
              </a:rPr>
              <a:t>HMI</a:t>
            </a:r>
            <a:r>
              <a:rPr lang="en-US" b="0" i="0" dirty="0">
                <a:effectLst/>
                <a:latin typeface="Arial" panose="020B0604020202020204" pitchFamily="34" charset="0"/>
              </a:rPr>
              <a:t>: Wannsee site, nuclear reactor, ion implantation – now eye tumor therapy</a:t>
            </a:r>
            <a:br>
              <a:rPr lang="en-US" dirty="0"/>
            </a:br>
            <a:r>
              <a:rPr lang="en-US" b="1" i="0" dirty="0">
                <a:solidFill>
                  <a:srgbClr val="004F84"/>
                </a:solidFill>
                <a:effectLst/>
                <a:latin typeface="Arial" panose="020B0604020202020204" pitchFamily="34" charset="0"/>
              </a:rPr>
              <a:t>BESSY: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Adlershof</a:t>
            </a:r>
            <a:r>
              <a:rPr lang="en-US" b="0" i="0" dirty="0">
                <a:effectLst/>
                <a:latin typeface="Arial" panose="020B0604020202020204" pitchFamily="34" charset="0"/>
              </a:rPr>
              <a:t> site, accelerator based light sources</a:t>
            </a:r>
            <a:endParaRPr lang="en-US" dirty="0"/>
          </a:p>
        </p:txBody>
      </p:sp>
      <p:pic>
        <p:nvPicPr>
          <p:cNvPr id="7" name="Picture 2" descr="BESSY II | WayForLight">
            <a:extLst>
              <a:ext uri="{FF2B5EF4-FFF2-40B4-BE49-F238E27FC236}">
                <a16:creationId xmlns:a16="http://schemas.microsoft.com/office/drawing/2014/main" id="{719BC2A9-4321-155F-E1AB-B96991CBD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34" y="1393402"/>
            <a:ext cx="4446629" cy="296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6391FF-C2CF-271F-3E8A-FA7B7F82C349}"/>
              </a:ext>
            </a:extLst>
          </p:cNvPr>
          <p:cNvSpPr txBox="1"/>
          <p:nvPr/>
        </p:nvSpPr>
        <p:spPr>
          <a:xfrm>
            <a:off x="383876" y="4387887"/>
            <a:ext cx="52025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0" i="0" dirty="0">
                <a:effectLst/>
                <a:latin typeface="Arial" panose="020B0604020202020204" pitchFamily="34" charset="0"/>
              </a:rPr>
              <a:t>Helmholtz-</a:t>
            </a:r>
            <a:r>
              <a:rPr lang="pl-PL" sz="1600" b="0" i="0" dirty="0" err="1">
                <a:effectLst/>
                <a:latin typeface="Arial" panose="020B0604020202020204" pitchFamily="34" charset="0"/>
              </a:rPr>
              <a:t>Zentrum</a:t>
            </a:r>
            <a:r>
              <a:rPr lang="pl-PL" sz="1600" b="0" i="0" dirty="0">
                <a:effectLst/>
                <a:latin typeface="Arial" panose="020B0604020202020204" pitchFamily="34" charset="0"/>
              </a:rPr>
              <a:t> Berlin e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merged from a large center (HMI) and a small light source provider (BESSY)</a:t>
            </a:r>
            <a:r>
              <a:rPr lang="pl-PL" sz="1600" b="0" i="0" dirty="0">
                <a:effectLst/>
                <a:latin typeface="Arial" panose="020B0604020202020204" pitchFamily="34" charset="0"/>
              </a:rPr>
              <a:t> </a:t>
            </a:r>
            <a:endParaRPr lang="en-US" sz="1600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9969C1F-AA24-D85D-2024-334E5A90C630}"/>
              </a:ext>
            </a:extLst>
          </p:cNvPr>
          <p:cNvSpPr txBox="1">
            <a:spLocks/>
          </p:cNvSpPr>
          <p:nvPr/>
        </p:nvSpPr>
        <p:spPr>
          <a:xfrm>
            <a:off x="577850" y="288926"/>
            <a:ext cx="2231390" cy="22454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>
                <a:solidFill>
                  <a:srgbClr val="004F84"/>
                </a:solidFill>
              </a:rPr>
              <a:t>Update on BESSY-II beamlines</a:t>
            </a:r>
            <a:endParaRPr lang="en-US" dirty="0">
              <a:solidFill>
                <a:srgbClr val="004F84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6402D9-EAE1-7769-898C-C2A90B1FE9C4}"/>
              </a:ext>
            </a:extLst>
          </p:cNvPr>
          <p:cNvSpPr txBox="1"/>
          <p:nvPr/>
        </p:nvSpPr>
        <p:spPr>
          <a:xfrm>
            <a:off x="6005830" y="1322407"/>
            <a:ext cx="6097604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Since 2015 strategic shift with main focus on renewable energy, materials and technology. </a:t>
            </a:r>
          </a:p>
          <a:p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2019: Modernization concept for DAQ and Automation at BESSY II Beamlines and Instruments worked out, presented at ICALEPCS</a:t>
            </a: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https://accelconf.web.cern.ch/icalepcs2019/doi/JACoW-ICALEPCS2019-MOCPL02.html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Need for a new control system approach: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require automated build 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deployment procedures,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standardize on an experiment orchestration tools,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Enable machine learning for beamlines 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experiments, develop digital twins for beamlines,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require extensive testing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22D3A8-8D0A-0A55-60D0-DF00695681FF}"/>
              </a:ext>
            </a:extLst>
          </p:cNvPr>
          <p:cNvSpPr txBox="1"/>
          <p:nvPr/>
        </p:nvSpPr>
        <p:spPr>
          <a:xfrm>
            <a:off x="383876" y="5647656"/>
            <a:ext cx="5802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1992: With the help of DESY - BESSY first EPICS facility in Europe</a:t>
            </a: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523DEBB-00FB-A6AC-BB71-4A22EE894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096000" y="3853832"/>
            <a:ext cx="5324887" cy="3004168"/>
          </a:xfrm>
          <a:prstGeom prst="rect">
            <a:avLst/>
          </a:prstGeom>
          <a:noFill/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23AB9D4-8A21-7BF7-F75A-C9F4FBE21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096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1EC5890-7B8A-73D7-070D-BFEB1FDC0016}"/>
              </a:ext>
            </a:extLst>
          </p:cNvPr>
          <p:cNvGrpSpPr/>
          <p:nvPr/>
        </p:nvGrpSpPr>
        <p:grpSpPr>
          <a:xfrm>
            <a:off x="7751265" y="21919"/>
            <a:ext cx="3958996" cy="6814161"/>
            <a:chOff x="8097518" y="379"/>
            <a:chExt cx="4094482" cy="68580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AB31F6F-82D8-3BAB-B779-08E9E2B06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86397" y="379"/>
              <a:ext cx="4005603" cy="685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D15EF7-0C90-E605-EF67-1C30F199D1AA}"/>
                </a:ext>
              </a:extLst>
            </p:cNvPr>
            <p:cNvSpPr/>
            <p:nvPr/>
          </p:nvSpPr>
          <p:spPr>
            <a:xfrm>
              <a:off x="8097520" y="614680"/>
              <a:ext cx="660400" cy="182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A0534D8-AC27-79FB-DC2F-311B10B63199}"/>
                </a:ext>
              </a:extLst>
            </p:cNvPr>
            <p:cNvSpPr/>
            <p:nvPr/>
          </p:nvSpPr>
          <p:spPr>
            <a:xfrm>
              <a:off x="8143240" y="856933"/>
              <a:ext cx="436879" cy="182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79D1349-2F6A-79FC-EB08-B36728BD8C32}"/>
                </a:ext>
              </a:extLst>
            </p:cNvPr>
            <p:cNvSpPr/>
            <p:nvPr/>
          </p:nvSpPr>
          <p:spPr>
            <a:xfrm>
              <a:off x="8097519" y="2006600"/>
              <a:ext cx="264159" cy="243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EA0C631-02C9-7106-2FE4-0611D0715BBE}"/>
                </a:ext>
              </a:extLst>
            </p:cNvPr>
            <p:cNvSpPr/>
            <p:nvPr/>
          </p:nvSpPr>
          <p:spPr>
            <a:xfrm>
              <a:off x="8097518" y="3388739"/>
              <a:ext cx="264159" cy="243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C1F6CBA-A599-1A89-5F6F-C3369103E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Status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912893-8A96-C3A5-7922-767808EF84C0}"/>
              </a:ext>
            </a:extLst>
          </p:cNvPr>
          <p:cNvSpPr txBox="1"/>
          <p:nvPr/>
        </p:nvSpPr>
        <p:spPr>
          <a:xfrm>
            <a:off x="481738" y="1318328"/>
            <a:ext cx="6938075" cy="3793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0" i="0" dirty="0">
                <a:solidFill>
                  <a:srgbClr val="004F84"/>
                </a:solidFill>
                <a:effectLst/>
                <a:latin typeface="Arial" panose="020B0604020202020204" pitchFamily="34" charset="0"/>
              </a:rPr>
              <a:t>Project 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based: upgrade, commissioning, construction, operational,</a:t>
            </a:r>
            <a:r>
              <a:rPr lang="pl-PL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lega</a:t>
            </a:r>
            <a:r>
              <a:rPr lang="pl-PL" sz="1600" b="0" i="0" dirty="0" err="1">
                <a:effectLst/>
                <a:latin typeface="Arial" panose="020B0604020202020204" pitchFamily="34" charset="0"/>
              </a:rPr>
              <a:t>cy</a:t>
            </a:r>
            <a:r>
              <a:rPr lang="en-US" sz="1600" dirty="0">
                <a:latin typeface="Arial" panose="020B0604020202020204" pitchFamily="34" charset="0"/>
              </a:rPr>
              <a:t> status.</a:t>
            </a:r>
            <a:endParaRPr lang="pl-PL" sz="1600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4F84"/>
                </a:solidFill>
                <a:latin typeface="Arial" panose="020B0604020202020204" pitchFamily="34" charset="0"/>
              </a:rPr>
              <a:t>Mixture </a:t>
            </a:r>
            <a:r>
              <a:rPr lang="en-US" sz="1600" dirty="0">
                <a:latin typeface="Arial" panose="020B0604020202020204" pitchFamily="34" charset="0"/>
              </a:rPr>
              <a:t>of staff, external and temporary positions</a:t>
            </a:r>
            <a:r>
              <a:rPr lang="pl-PL" sz="1600" dirty="0"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600" b="0" i="0" dirty="0">
                <a:solidFill>
                  <a:srgbClr val="004F84"/>
                </a:solidFill>
                <a:effectLst/>
                <a:latin typeface="Arial" panose="020B0604020202020204" pitchFamily="34" charset="0"/>
              </a:rPr>
              <a:t>Beamlines 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are staff operated, less coherent than accelerator</a:t>
            </a:r>
            <a:r>
              <a:rPr lang="pl-PL" sz="1600" b="0" i="0" dirty="0">
                <a:effectLst/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600" b="0" i="0" dirty="0">
                <a:solidFill>
                  <a:srgbClr val="004F84"/>
                </a:solidFill>
                <a:effectLst/>
                <a:latin typeface="Arial" panose="020B0604020202020204" pitchFamily="34" charset="0"/>
              </a:rPr>
              <a:t>Footprints 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of external partners span beamlines, instruments, labs</a:t>
            </a:r>
            <a:r>
              <a:rPr lang="pl-PL" sz="1600" b="0" i="0" dirty="0">
                <a:effectLst/>
                <a:latin typeface="Arial" panose="020B0604020202020204" pitchFamily="34" charset="0"/>
              </a:rPr>
              <a:t>.</a:t>
            </a:r>
            <a:endParaRPr lang="en-US" sz="1600" b="0" i="0" dirty="0">
              <a:effectLst/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i="0" dirty="0">
                <a:solidFill>
                  <a:srgbClr val="004F84"/>
                </a:solidFill>
                <a:effectLst/>
                <a:latin typeface="Arial" panose="020B0604020202020204" pitchFamily="34" charset="0"/>
              </a:rPr>
              <a:t>Post-cyber attack status</a:t>
            </a:r>
          </a:p>
          <a:p>
            <a:pPr>
              <a:lnSpc>
                <a:spcPct val="150000"/>
              </a:lnSpc>
            </a:pPr>
            <a:r>
              <a:rPr lang="en-US" sz="1600" b="0" i="0" dirty="0">
                <a:solidFill>
                  <a:srgbClr val="004F8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hall network segmented into produ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ction zones after cyber attack.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4F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trust network works for accelerator but not for the beamlines.</a:t>
            </a:r>
          </a:p>
          <a:p>
            <a:pPr>
              <a:lnSpc>
                <a:spcPct val="150000"/>
              </a:lnSpc>
            </a:pPr>
            <a:r>
              <a:rPr lang="pl-PL" sz="1600" dirty="0">
                <a:solidFill>
                  <a:srgbClr val="004F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BESSY II+ and BESSY III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already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CDR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9BA8D330-BD80-C87F-078B-356649A34404}"/>
              </a:ext>
            </a:extLst>
          </p:cNvPr>
          <p:cNvSpPr txBox="1">
            <a:spLocks/>
          </p:cNvSpPr>
          <p:nvPr/>
        </p:nvSpPr>
        <p:spPr>
          <a:xfrm>
            <a:off x="577850" y="288926"/>
            <a:ext cx="2231390" cy="22454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004F84"/>
                </a:solidFill>
              </a:rPr>
              <a:t>Update on BESSY-II </a:t>
            </a:r>
            <a:r>
              <a:rPr lang="pl-PL" dirty="0" err="1">
                <a:solidFill>
                  <a:srgbClr val="004F84"/>
                </a:solidFill>
              </a:rPr>
              <a:t>beamlines</a:t>
            </a:r>
            <a:endParaRPr lang="en-US" dirty="0">
              <a:solidFill>
                <a:srgbClr val="004F84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E3024B-8BAC-7AAB-B40E-7C50714DE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10857E-E672-C4DA-5034-2C12F362E20B}"/>
              </a:ext>
            </a:extLst>
          </p:cNvPr>
          <p:cNvSpPr txBox="1"/>
          <p:nvPr/>
        </p:nvSpPr>
        <p:spPr>
          <a:xfrm>
            <a:off x="1379554" y="5282375"/>
            <a:ext cx="5369408" cy="646331"/>
          </a:xfrm>
          <a:prstGeom prst="rect">
            <a:avLst/>
          </a:prstGeom>
          <a:noFill/>
          <a:ln w="19050">
            <a:solidFill>
              <a:srgbClr val="004F8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Develop workflow that will potentially span over all beamlines to deploy microservices and maintain them</a:t>
            </a:r>
          </a:p>
        </p:txBody>
      </p:sp>
    </p:spTree>
    <p:extLst>
      <p:ext uri="{BB962C8B-B14F-4D97-AF65-F5344CB8AC3E}">
        <p14:creationId xmlns:p14="http://schemas.microsoft.com/office/powerpoint/2010/main" val="2850489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B5D7B-3553-2C87-1020-84C148F3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>
                <a:solidFill>
                  <a:srgbClr val="004F84"/>
                </a:solidFill>
              </a:rPr>
              <a:t>Deployment</a:t>
            </a:r>
            <a:r>
              <a:rPr lang="pl-PL" sz="2800" dirty="0">
                <a:solidFill>
                  <a:srgbClr val="004F84"/>
                </a:solidFill>
              </a:rPr>
              <a:t> </a:t>
            </a:r>
            <a:r>
              <a:rPr lang="pl-PL" dirty="0" err="1">
                <a:solidFill>
                  <a:srgbClr val="004F84"/>
                </a:solidFill>
              </a:rPr>
              <a:t>workflow</a:t>
            </a:r>
            <a:endParaRPr lang="en-US" sz="2800" dirty="0">
              <a:solidFill>
                <a:srgbClr val="004F8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1DF582-2082-6385-932D-4D27BBD14710}"/>
              </a:ext>
            </a:extLst>
          </p:cNvPr>
          <p:cNvSpPr txBox="1"/>
          <p:nvPr/>
        </p:nvSpPr>
        <p:spPr>
          <a:xfrm>
            <a:off x="386402" y="3206290"/>
            <a:ext cx="564662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Every microservice, perceived as a separate software agent, which can be containerized.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Environments to run applications are also held in container images (epics base, python based image to run </a:t>
            </a:r>
            <a:r>
              <a:rPr lang="en-US" sz="1600" dirty="0" err="1">
                <a:latin typeface="Arial" panose="020B0604020202020204" pitchFamily="34" charset="0"/>
              </a:rPr>
              <a:t>ipython</a:t>
            </a:r>
            <a:r>
              <a:rPr lang="en-US" sz="1600" dirty="0">
                <a:latin typeface="Arial" panose="020B0604020202020204" pitchFamily="34" charset="0"/>
              </a:rPr>
              <a:t> shell).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We try to use community standard tools only and keep it simple.</a:t>
            </a:r>
            <a:endParaRPr lang="pl-PL" sz="160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We aim to enhance newcomers' ability to quickly become productive in their work.</a:t>
            </a:r>
            <a:endParaRPr lang="pl-PL" sz="1600" b="0" i="0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5F11A3-D146-3F38-2C30-E1B3158E479A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856516" y="1161117"/>
            <a:ext cx="4486275" cy="3733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F77076-B8CD-6345-A6BF-3C86CDD40983}"/>
              </a:ext>
            </a:extLst>
          </p:cNvPr>
          <p:cNvSpPr txBox="1"/>
          <p:nvPr/>
        </p:nvSpPr>
        <p:spPr>
          <a:xfrm>
            <a:off x="6738590" y="5088816"/>
            <a:ext cx="5164667" cy="6987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rgbClr val="004F84"/>
                </a:solidFill>
                <a:latin typeface="Arial" panose="020B0604020202020204" pitchFamily="34" charset="0"/>
              </a:rPr>
              <a:t>JumpHost</a:t>
            </a:r>
            <a:r>
              <a:rPr lang="en-US" sz="1400" dirty="0">
                <a:solidFill>
                  <a:srgbClr val="004F84"/>
                </a:solidFill>
                <a:latin typeface="Arial" panose="020B0604020202020204" pitchFamily="34" charset="0"/>
              </a:rPr>
              <a:t> (a gateway) that is used for a secure access to segmented networks</a:t>
            </a:r>
          </a:p>
        </p:txBody>
      </p:sp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C99A70D9-94B9-5403-9E3B-E910BDC1C079}"/>
              </a:ext>
            </a:extLst>
          </p:cNvPr>
          <p:cNvGrpSpPr/>
          <p:nvPr/>
        </p:nvGrpSpPr>
        <p:grpSpPr>
          <a:xfrm>
            <a:off x="310804" y="1571456"/>
            <a:ext cx="6483883" cy="1643467"/>
            <a:chOff x="323687" y="1663321"/>
            <a:chExt cx="6483883" cy="164346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C6B545-C9D3-3B7C-ADA2-73C579253076}"/>
                </a:ext>
              </a:extLst>
            </p:cNvPr>
            <p:cNvSpPr txBox="1"/>
            <p:nvPr/>
          </p:nvSpPr>
          <p:spPr>
            <a:xfrm>
              <a:off x="2509867" y="1663321"/>
              <a:ext cx="1748866" cy="4565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dirty="0">
                  <a:latin typeface="Arial" panose="020B0604020202020204" pitchFamily="34" charset="0"/>
                </a:rPr>
                <a:t>Microservices</a:t>
              </a:r>
              <a:r>
                <a:rPr lang="pl-PL" dirty="0">
                  <a:latin typeface="Arial" panose="020B0604020202020204" pitchFamily="34" charset="0"/>
                </a:rPr>
                <a:t> 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032F05D-DFDE-8B14-A28B-0F208B8A6AFC}"/>
                </a:ext>
              </a:extLst>
            </p:cNvPr>
            <p:cNvCxnSpPr>
              <a:cxnSpLocks/>
              <a:stCxn id="10" idx="2"/>
              <a:endCxn id="15" idx="0"/>
            </p:cNvCxnSpPr>
            <p:nvPr/>
          </p:nvCxnSpPr>
          <p:spPr>
            <a:xfrm flipH="1">
              <a:off x="700954" y="2119856"/>
              <a:ext cx="2683346" cy="432631"/>
            </a:xfrm>
            <a:prstGeom prst="straightConnector1">
              <a:avLst/>
            </a:prstGeom>
            <a:ln>
              <a:solidFill>
                <a:srgbClr val="004F8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3B58F2D-B488-BCFE-2FFC-231FA5EBE6C0}"/>
                </a:ext>
              </a:extLst>
            </p:cNvPr>
            <p:cNvSpPr txBox="1"/>
            <p:nvPr/>
          </p:nvSpPr>
          <p:spPr>
            <a:xfrm>
              <a:off x="323687" y="2552487"/>
              <a:ext cx="754533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l-PL" sz="1400" dirty="0" err="1">
                  <a:latin typeface="Arial" panose="020B0604020202020204" pitchFamily="34" charset="0"/>
                </a:rPr>
                <a:t>IOCs</a:t>
              </a:r>
              <a:r>
                <a:rPr lang="pl-PL" sz="1400" dirty="0">
                  <a:latin typeface="Arial" panose="020B0604020202020204" pitchFamily="34" charset="0"/>
                </a:rPr>
                <a:t> 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4B48136-F828-5C5C-2988-6BB791905DE6}"/>
                </a:ext>
              </a:extLst>
            </p:cNvPr>
            <p:cNvCxnSpPr>
              <a:cxnSpLocks/>
              <a:stCxn id="10" idx="2"/>
              <a:endCxn id="23" idx="0"/>
            </p:cNvCxnSpPr>
            <p:nvPr/>
          </p:nvCxnSpPr>
          <p:spPr>
            <a:xfrm flipH="1">
              <a:off x="1901186" y="2119856"/>
              <a:ext cx="1483114" cy="458824"/>
            </a:xfrm>
            <a:prstGeom prst="straightConnector1">
              <a:avLst/>
            </a:prstGeom>
            <a:ln>
              <a:solidFill>
                <a:srgbClr val="004F8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2D68CA8-32C7-FF29-0086-A734598E5260}"/>
                </a:ext>
              </a:extLst>
            </p:cNvPr>
            <p:cNvSpPr txBox="1"/>
            <p:nvPr/>
          </p:nvSpPr>
          <p:spPr>
            <a:xfrm>
              <a:off x="1317328" y="2578680"/>
              <a:ext cx="1167716" cy="698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l-PL" sz="1400" dirty="0" err="1">
                  <a:latin typeface="Arial" panose="020B0604020202020204" pitchFamily="34" charset="0"/>
                </a:rPr>
                <a:t>Graphical</a:t>
              </a:r>
              <a:r>
                <a:rPr lang="pl-PL" sz="1400" dirty="0">
                  <a:latin typeface="Arial" panose="020B0604020202020204" pitchFamily="34" charset="0"/>
                </a:rPr>
                <a:t> </a:t>
              </a:r>
              <a:r>
                <a:rPr lang="pl-PL" sz="1400" dirty="0" err="1">
                  <a:latin typeface="Arial" panose="020B0604020202020204" pitchFamily="34" charset="0"/>
                </a:rPr>
                <a:t>interfaces</a:t>
              </a:r>
              <a:endParaRPr lang="pl-PL" sz="1400" dirty="0">
                <a:latin typeface="Arial" panose="020B0604020202020204" pitchFamily="34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776E4D6-7ABF-1225-CD91-779899F8B093}"/>
                </a:ext>
              </a:extLst>
            </p:cNvPr>
            <p:cNvCxnSpPr>
              <a:cxnSpLocks/>
              <a:stCxn id="10" idx="2"/>
              <a:endCxn id="29" idx="0"/>
            </p:cNvCxnSpPr>
            <p:nvPr/>
          </p:nvCxnSpPr>
          <p:spPr>
            <a:xfrm>
              <a:off x="3384300" y="2119856"/>
              <a:ext cx="0" cy="466443"/>
            </a:xfrm>
            <a:prstGeom prst="straightConnector1">
              <a:avLst/>
            </a:prstGeom>
            <a:ln>
              <a:solidFill>
                <a:srgbClr val="004F8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AF12A56-7F50-C5C3-1B7E-C7010F3BCFF6}"/>
                </a:ext>
              </a:extLst>
            </p:cNvPr>
            <p:cNvSpPr txBox="1"/>
            <p:nvPr/>
          </p:nvSpPr>
          <p:spPr>
            <a:xfrm>
              <a:off x="2683629" y="2586299"/>
              <a:ext cx="1401342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l-PL" sz="1400" dirty="0">
                  <a:latin typeface="Arial" panose="020B0604020202020204" pitchFamily="34" charset="0"/>
                </a:rPr>
                <a:t>Databases </a:t>
              </a:r>
            </a:p>
          </p:txBody>
        </p:sp>
        <p:cxnSp>
          <p:nvCxnSpPr>
            <p:cNvPr id="1025" name="Straight Arrow Connector 1024">
              <a:extLst>
                <a:ext uri="{FF2B5EF4-FFF2-40B4-BE49-F238E27FC236}">
                  <a16:creationId xmlns:a16="http://schemas.microsoft.com/office/drawing/2014/main" id="{35A37F38-72CA-0A3D-3C48-D6DA0D556F6D}"/>
                </a:ext>
              </a:extLst>
            </p:cNvPr>
            <p:cNvCxnSpPr>
              <a:cxnSpLocks/>
              <a:stCxn id="10" idx="2"/>
              <a:endCxn id="1029" idx="0"/>
            </p:cNvCxnSpPr>
            <p:nvPr/>
          </p:nvCxnSpPr>
          <p:spPr>
            <a:xfrm>
              <a:off x="3384300" y="2119856"/>
              <a:ext cx="1243269" cy="466443"/>
            </a:xfrm>
            <a:prstGeom prst="straightConnector1">
              <a:avLst/>
            </a:prstGeom>
            <a:ln>
              <a:solidFill>
                <a:srgbClr val="004F8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9" name="TextBox 1028">
              <a:extLst>
                <a:ext uri="{FF2B5EF4-FFF2-40B4-BE49-F238E27FC236}">
                  <a16:creationId xmlns:a16="http://schemas.microsoft.com/office/drawing/2014/main" id="{4AD19C06-C030-A028-A24A-A0B0E512B538}"/>
                </a:ext>
              </a:extLst>
            </p:cNvPr>
            <p:cNvSpPr txBox="1"/>
            <p:nvPr/>
          </p:nvSpPr>
          <p:spPr>
            <a:xfrm>
              <a:off x="3865911" y="2586299"/>
              <a:ext cx="1523315" cy="698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l-PL" sz="1400" dirty="0" err="1">
                  <a:latin typeface="Arial" panose="020B0604020202020204" pitchFamily="34" charset="0"/>
                </a:rPr>
                <a:t>Bluesky</a:t>
              </a:r>
              <a:r>
                <a:rPr lang="pl-PL" sz="1400" dirty="0">
                  <a:latin typeface="Arial" panose="020B0604020202020204" pitchFamily="34" charset="0"/>
                </a:rPr>
                <a:t> </a:t>
              </a:r>
              <a:r>
                <a:rPr lang="pl-PL" sz="1400" dirty="0" err="1">
                  <a:latin typeface="Arial" panose="020B0604020202020204" pitchFamily="34" charset="0"/>
                </a:rPr>
                <a:t>related</a:t>
              </a:r>
              <a:r>
                <a:rPr lang="pl-PL" sz="1400" dirty="0">
                  <a:latin typeface="Arial" panose="020B0604020202020204" pitchFamily="34" charset="0"/>
                </a:rPr>
                <a:t> services</a:t>
              </a:r>
            </a:p>
          </p:txBody>
        </p:sp>
        <p:cxnSp>
          <p:nvCxnSpPr>
            <p:cNvPr id="1033" name="Straight Arrow Connector 1032">
              <a:extLst>
                <a:ext uri="{FF2B5EF4-FFF2-40B4-BE49-F238E27FC236}">
                  <a16:creationId xmlns:a16="http://schemas.microsoft.com/office/drawing/2014/main" id="{1E9E3C4E-FA96-4270-0D04-FA020D7869E9}"/>
                </a:ext>
              </a:extLst>
            </p:cNvPr>
            <p:cNvCxnSpPr>
              <a:cxnSpLocks/>
              <a:stCxn id="10" idx="2"/>
              <a:endCxn id="1036" idx="0"/>
            </p:cNvCxnSpPr>
            <p:nvPr/>
          </p:nvCxnSpPr>
          <p:spPr>
            <a:xfrm>
              <a:off x="3384300" y="2119856"/>
              <a:ext cx="2661613" cy="488215"/>
            </a:xfrm>
            <a:prstGeom prst="straightConnector1">
              <a:avLst/>
            </a:prstGeom>
            <a:ln>
              <a:solidFill>
                <a:srgbClr val="004F8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6" name="TextBox 1035">
              <a:extLst>
                <a:ext uri="{FF2B5EF4-FFF2-40B4-BE49-F238E27FC236}">
                  <a16:creationId xmlns:a16="http://schemas.microsoft.com/office/drawing/2014/main" id="{41F6D656-BCCD-FCB5-0C93-6EA7D80661A5}"/>
                </a:ext>
              </a:extLst>
            </p:cNvPr>
            <p:cNvSpPr txBox="1"/>
            <p:nvPr/>
          </p:nvSpPr>
          <p:spPr>
            <a:xfrm>
              <a:off x="5284255" y="2608071"/>
              <a:ext cx="1523315" cy="698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l-PL" sz="1400" dirty="0" err="1">
                  <a:latin typeface="Arial" panose="020B0604020202020204" pitchFamily="34" charset="0"/>
                </a:rPr>
                <a:t>Containers</a:t>
              </a:r>
              <a:r>
                <a:rPr lang="pl-PL" sz="1400" dirty="0">
                  <a:latin typeface="Arial" panose="020B0604020202020204" pitchFamily="34" charset="0"/>
                </a:rPr>
                <a:t> monitoring </a:t>
              </a:r>
            </a:p>
          </p:txBody>
        </p:sp>
      </p:grpSp>
      <p:sp>
        <p:nvSpPr>
          <p:cNvPr id="1045" name="Text Placeholder 14">
            <a:extLst>
              <a:ext uri="{FF2B5EF4-FFF2-40B4-BE49-F238E27FC236}">
                <a16:creationId xmlns:a16="http://schemas.microsoft.com/office/drawing/2014/main" id="{DC647F7D-B130-3481-6BDD-232B5961E949}"/>
              </a:ext>
            </a:extLst>
          </p:cNvPr>
          <p:cNvSpPr txBox="1">
            <a:spLocks/>
          </p:cNvSpPr>
          <p:nvPr/>
        </p:nvSpPr>
        <p:spPr>
          <a:xfrm>
            <a:off x="577850" y="288926"/>
            <a:ext cx="2231390" cy="22454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004F84"/>
                </a:solidFill>
              </a:rPr>
              <a:t>Update on BESSY-II </a:t>
            </a:r>
            <a:r>
              <a:rPr lang="pl-PL" dirty="0" err="1">
                <a:solidFill>
                  <a:srgbClr val="004F84"/>
                </a:solidFill>
              </a:rPr>
              <a:t>beamlines</a:t>
            </a:r>
            <a:endParaRPr lang="en-US" dirty="0">
              <a:solidFill>
                <a:srgbClr val="004F84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06F8D-84FE-F637-0E35-32AB6284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628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B5D7B-3553-2C87-1020-84C148F3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>
                <a:solidFill>
                  <a:srgbClr val="004F84"/>
                </a:solidFill>
              </a:rPr>
              <a:t>Deployment</a:t>
            </a:r>
            <a:r>
              <a:rPr lang="pl-PL" sz="2800" dirty="0">
                <a:solidFill>
                  <a:srgbClr val="004F84"/>
                </a:solidFill>
              </a:rPr>
              <a:t> </a:t>
            </a:r>
            <a:r>
              <a:rPr lang="pl-PL" dirty="0" err="1">
                <a:solidFill>
                  <a:srgbClr val="004F84"/>
                </a:solidFill>
              </a:rPr>
              <a:t>workflow</a:t>
            </a:r>
            <a:endParaRPr lang="en-US" sz="2800" dirty="0">
              <a:solidFill>
                <a:srgbClr val="004F8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1DF582-2082-6385-932D-4D27BBD14710}"/>
              </a:ext>
            </a:extLst>
          </p:cNvPr>
          <p:cNvSpPr txBox="1"/>
          <p:nvPr/>
        </p:nvSpPr>
        <p:spPr>
          <a:xfrm>
            <a:off x="386402" y="3206290"/>
            <a:ext cx="564662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Every microservice, perceived as a separate software agent, which can be containerized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Environments to run applications are also held in container images (epics base, python based image to run </a:t>
            </a:r>
            <a:r>
              <a:rPr lang="en-US" sz="1600" dirty="0" err="1">
                <a:latin typeface="Arial" panose="020B0604020202020204" pitchFamily="34" charset="0"/>
              </a:rPr>
              <a:t>ipython</a:t>
            </a:r>
            <a:r>
              <a:rPr lang="en-US" sz="1600" dirty="0">
                <a:latin typeface="Arial" panose="020B0604020202020204" pitchFamily="34" charset="0"/>
              </a:rPr>
              <a:t> shell)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We try to use community standard tools only and keep it simple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We aim to enhance newcomers' ability to quickly become productive in their work.</a:t>
            </a:r>
            <a:endParaRPr lang="pl-PL" sz="1600" b="0" i="0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5F11A3-D146-3F38-2C30-E1B3158E479A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856516" y="1161117"/>
            <a:ext cx="4486275" cy="3733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F77076-B8CD-6345-A6BF-3C86CDD40983}"/>
              </a:ext>
            </a:extLst>
          </p:cNvPr>
          <p:cNvSpPr txBox="1"/>
          <p:nvPr/>
        </p:nvSpPr>
        <p:spPr>
          <a:xfrm>
            <a:off x="6721262" y="5088816"/>
            <a:ext cx="5164667" cy="6987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noProof="1">
                <a:solidFill>
                  <a:srgbClr val="004F84"/>
                </a:solidFill>
                <a:latin typeface="Arial" panose="020B0604020202020204" pitchFamily="34" charset="0"/>
              </a:rPr>
              <a:t>JumpHost (a gateway) that is used for a secure access to segmented networks</a:t>
            </a:r>
          </a:p>
        </p:txBody>
      </p:sp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C99A70D9-94B9-5403-9E3B-E910BDC1C079}"/>
              </a:ext>
            </a:extLst>
          </p:cNvPr>
          <p:cNvGrpSpPr/>
          <p:nvPr/>
        </p:nvGrpSpPr>
        <p:grpSpPr>
          <a:xfrm>
            <a:off x="310804" y="1571456"/>
            <a:ext cx="6483883" cy="1643467"/>
            <a:chOff x="323687" y="1663321"/>
            <a:chExt cx="6483883" cy="164346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C6B545-C9D3-3B7C-ADA2-73C579253076}"/>
                </a:ext>
              </a:extLst>
            </p:cNvPr>
            <p:cNvSpPr txBox="1"/>
            <p:nvPr/>
          </p:nvSpPr>
          <p:spPr>
            <a:xfrm>
              <a:off x="2509867" y="1663321"/>
              <a:ext cx="1748866" cy="4565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l-PL" dirty="0" err="1">
                  <a:latin typeface="Arial" panose="020B0604020202020204" pitchFamily="34" charset="0"/>
                </a:rPr>
                <a:t>Microservices</a:t>
              </a:r>
              <a:r>
                <a:rPr lang="pl-PL" dirty="0">
                  <a:latin typeface="Arial" panose="020B0604020202020204" pitchFamily="34" charset="0"/>
                </a:rPr>
                <a:t> 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032F05D-DFDE-8B14-A28B-0F208B8A6AFC}"/>
                </a:ext>
              </a:extLst>
            </p:cNvPr>
            <p:cNvCxnSpPr>
              <a:cxnSpLocks/>
              <a:stCxn id="10" idx="2"/>
              <a:endCxn id="15" idx="0"/>
            </p:cNvCxnSpPr>
            <p:nvPr/>
          </p:nvCxnSpPr>
          <p:spPr>
            <a:xfrm flipH="1">
              <a:off x="700954" y="2119856"/>
              <a:ext cx="2683346" cy="432631"/>
            </a:xfrm>
            <a:prstGeom prst="straightConnector1">
              <a:avLst/>
            </a:prstGeom>
            <a:ln>
              <a:solidFill>
                <a:srgbClr val="004F8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3B58F2D-B488-BCFE-2FFC-231FA5EBE6C0}"/>
                </a:ext>
              </a:extLst>
            </p:cNvPr>
            <p:cNvSpPr txBox="1"/>
            <p:nvPr/>
          </p:nvSpPr>
          <p:spPr>
            <a:xfrm>
              <a:off x="323687" y="2552487"/>
              <a:ext cx="754533" cy="37555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l-PL" sz="1400" dirty="0" err="1">
                  <a:latin typeface="Arial" panose="020B0604020202020204" pitchFamily="34" charset="0"/>
                </a:rPr>
                <a:t>IOCs</a:t>
              </a:r>
              <a:r>
                <a:rPr lang="pl-PL" sz="1400" dirty="0">
                  <a:latin typeface="Arial" panose="020B0604020202020204" pitchFamily="34" charset="0"/>
                </a:rPr>
                <a:t> 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4B48136-F828-5C5C-2988-6BB791905DE6}"/>
                </a:ext>
              </a:extLst>
            </p:cNvPr>
            <p:cNvCxnSpPr>
              <a:cxnSpLocks/>
              <a:stCxn id="10" idx="2"/>
              <a:endCxn id="23" idx="0"/>
            </p:cNvCxnSpPr>
            <p:nvPr/>
          </p:nvCxnSpPr>
          <p:spPr>
            <a:xfrm flipH="1">
              <a:off x="1901186" y="2119856"/>
              <a:ext cx="1483114" cy="458824"/>
            </a:xfrm>
            <a:prstGeom prst="straightConnector1">
              <a:avLst/>
            </a:prstGeom>
            <a:ln>
              <a:solidFill>
                <a:srgbClr val="004F8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2D68CA8-32C7-FF29-0086-A734598E5260}"/>
                </a:ext>
              </a:extLst>
            </p:cNvPr>
            <p:cNvSpPr txBox="1"/>
            <p:nvPr/>
          </p:nvSpPr>
          <p:spPr>
            <a:xfrm>
              <a:off x="1317328" y="2578680"/>
              <a:ext cx="1167716" cy="698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l-PL" sz="1400" dirty="0" err="1">
                  <a:latin typeface="Arial" panose="020B0604020202020204" pitchFamily="34" charset="0"/>
                </a:rPr>
                <a:t>Graphical</a:t>
              </a:r>
              <a:r>
                <a:rPr lang="pl-PL" sz="1400" dirty="0">
                  <a:latin typeface="Arial" panose="020B0604020202020204" pitchFamily="34" charset="0"/>
                </a:rPr>
                <a:t> </a:t>
              </a:r>
              <a:r>
                <a:rPr lang="pl-PL" sz="1400" dirty="0" err="1">
                  <a:latin typeface="Arial" panose="020B0604020202020204" pitchFamily="34" charset="0"/>
                </a:rPr>
                <a:t>interfaces</a:t>
              </a:r>
              <a:endParaRPr lang="pl-PL" sz="1400" dirty="0">
                <a:latin typeface="Arial" panose="020B0604020202020204" pitchFamily="34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776E4D6-7ABF-1225-CD91-779899F8B093}"/>
                </a:ext>
              </a:extLst>
            </p:cNvPr>
            <p:cNvCxnSpPr>
              <a:cxnSpLocks/>
              <a:stCxn id="10" idx="2"/>
              <a:endCxn id="29" idx="0"/>
            </p:cNvCxnSpPr>
            <p:nvPr/>
          </p:nvCxnSpPr>
          <p:spPr>
            <a:xfrm>
              <a:off x="3384300" y="2119856"/>
              <a:ext cx="0" cy="466443"/>
            </a:xfrm>
            <a:prstGeom prst="straightConnector1">
              <a:avLst/>
            </a:prstGeom>
            <a:ln>
              <a:solidFill>
                <a:srgbClr val="004F8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AF12A56-7F50-C5C3-1B7E-C7010F3BCFF6}"/>
                </a:ext>
              </a:extLst>
            </p:cNvPr>
            <p:cNvSpPr txBox="1"/>
            <p:nvPr/>
          </p:nvSpPr>
          <p:spPr>
            <a:xfrm>
              <a:off x="2683629" y="2586299"/>
              <a:ext cx="1401342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l-PL" sz="1400" dirty="0">
                  <a:latin typeface="Arial" panose="020B0604020202020204" pitchFamily="34" charset="0"/>
                </a:rPr>
                <a:t>Databases </a:t>
              </a:r>
            </a:p>
          </p:txBody>
        </p:sp>
        <p:cxnSp>
          <p:nvCxnSpPr>
            <p:cNvPr id="1025" name="Straight Arrow Connector 1024">
              <a:extLst>
                <a:ext uri="{FF2B5EF4-FFF2-40B4-BE49-F238E27FC236}">
                  <a16:creationId xmlns:a16="http://schemas.microsoft.com/office/drawing/2014/main" id="{35A37F38-72CA-0A3D-3C48-D6DA0D556F6D}"/>
                </a:ext>
              </a:extLst>
            </p:cNvPr>
            <p:cNvCxnSpPr>
              <a:cxnSpLocks/>
              <a:stCxn id="10" idx="2"/>
              <a:endCxn id="1029" idx="0"/>
            </p:cNvCxnSpPr>
            <p:nvPr/>
          </p:nvCxnSpPr>
          <p:spPr>
            <a:xfrm>
              <a:off x="3384300" y="2119856"/>
              <a:ext cx="1243269" cy="466443"/>
            </a:xfrm>
            <a:prstGeom prst="straightConnector1">
              <a:avLst/>
            </a:prstGeom>
            <a:ln>
              <a:solidFill>
                <a:srgbClr val="004F8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9" name="TextBox 1028">
              <a:extLst>
                <a:ext uri="{FF2B5EF4-FFF2-40B4-BE49-F238E27FC236}">
                  <a16:creationId xmlns:a16="http://schemas.microsoft.com/office/drawing/2014/main" id="{4AD19C06-C030-A028-A24A-A0B0E512B538}"/>
                </a:ext>
              </a:extLst>
            </p:cNvPr>
            <p:cNvSpPr txBox="1"/>
            <p:nvPr/>
          </p:nvSpPr>
          <p:spPr>
            <a:xfrm>
              <a:off x="3865911" y="2586299"/>
              <a:ext cx="1523315" cy="698717"/>
            </a:xfrm>
            <a:prstGeom prst="rect">
              <a:avLst/>
            </a:prstGeom>
            <a:noFill/>
            <a:ln w="38100">
              <a:solidFill>
                <a:srgbClr val="004F84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l-PL" sz="1400" dirty="0" err="1">
                  <a:latin typeface="Arial" panose="020B0604020202020204" pitchFamily="34" charset="0"/>
                </a:rPr>
                <a:t>Bluesky</a:t>
              </a:r>
              <a:r>
                <a:rPr lang="pl-PL" sz="1400" dirty="0">
                  <a:latin typeface="Arial" panose="020B0604020202020204" pitchFamily="34" charset="0"/>
                </a:rPr>
                <a:t> </a:t>
              </a:r>
              <a:r>
                <a:rPr lang="pl-PL" sz="1400" dirty="0" err="1">
                  <a:latin typeface="Arial" panose="020B0604020202020204" pitchFamily="34" charset="0"/>
                </a:rPr>
                <a:t>related</a:t>
              </a:r>
              <a:r>
                <a:rPr lang="pl-PL" sz="1400" dirty="0">
                  <a:latin typeface="Arial" panose="020B0604020202020204" pitchFamily="34" charset="0"/>
                </a:rPr>
                <a:t> services</a:t>
              </a:r>
            </a:p>
          </p:txBody>
        </p:sp>
        <p:cxnSp>
          <p:nvCxnSpPr>
            <p:cNvPr id="1033" name="Straight Arrow Connector 1032">
              <a:extLst>
                <a:ext uri="{FF2B5EF4-FFF2-40B4-BE49-F238E27FC236}">
                  <a16:creationId xmlns:a16="http://schemas.microsoft.com/office/drawing/2014/main" id="{1E9E3C4E-FA96-4270-0D04-FA020D7869E9}"/>
                </a:ext>
              </a:extLst>
            </p:cNvPr>
            <p:cNvCxnSpPr>
              <a:cxnSpLocks/>
              <a:stCxn id="10" idx="2"/>
              <a:endCxn id="1036" idx="0"/>
            </p:cNvCxnSpPr>
            <p:nvPr/>
          </p:nvCxnSpPr>
          <p:spPr>
            <a:xfrm>
              <a:off x="3384300" y="2119856"/>
              <a:ext cx="2661613" cy="488215"/>
            </a:xfrm>
            <a:prstGeom prst="straightConnector1">
              <a:avLst/>
            </a:prstGeom>
            <a:ln>
              <a:solidFill>
                <a:srgbClr val="004F8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6" name="TextBox 1035">
              <a:extLst>
                <a:ext uri="{FF2B5EF4-FFF2-40B4-BE49-F238E27FC236}">
                  <a16:creationId xmlns:a16="http://schemas.microsoft.com/office/drawing/2014/main" id="{41F6D656-BCCD-FCB5-0C93-6EA7D80661A5}"/>
                </a:ext>
              </a:extLst>
            </p:cNvPr>
            <p:cNvSpPr txBox="1"/>
            <p:nvPr/>
          </p:nvSpPr>
          <p:spPr>
            <a:xfrm>
              <a:off x="5284255" y="2608071"/>
              <a:ext cx="1523315" cy="698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l-PL" sz="1400" dirty="0" err="1">
                  <a:latin typeface="Arial" panose="020B0604020202020204" pitchFamily="34" charset="0"/>
                </a:rPr>
                <a:t>Containers</a:t>
              </a:r>
              <a:r>
                <a:rPr lang="pl-PL" sz="1400" dirty="0">
                  <a:latin typeface="Arial" panose="020B0604020202020204" pitchFamily="34" charset="0"/>
                </a:rPr>
                <a:t> monitoring </a:t>
              </a:r>
            </a:p>
          </p:txBody>
        </p:sp>
      </p:grpSp>
      <p:sp>
        <p:nvSpPr>
          <p:cNvPr id="1045" name="Text Placeholder 14">
            <a:extLst>
              <a:ext uri="{FF2B5EF4-FFF2-40B4-BE49-F238E27FC236}">
                <a16:creationId xmlns:a16="http://schemas.microsoft.com/office/drawing/2014/main" id="{DC647F7D-B130-3481-6BDD-232B5961E949}"/>
              </a:ext>
            </a:extLst>
          </p:cNvPr>
          <p:cNvSpPr txBox="1">
            <a:spLocks/>
          </p:cNvSpPr>
          <p:nvPr/>
        </p:nvSpPr>
        <p:spPr>
          <a:xfrm>
            <a:off x="577850" y="288926"/>
            <a:ext cx="2231390" cy="22454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004F84"/>
                </a:solidFill>
              </a:rPr>
              <a:t>Update on BESSY-II </a:t>
            </a:r>
            <a:r>
              <a:rPr lang="pl-PL" dirty="0" err="1">
                <a:solidFill>
                  <a:srgbClr val="004F84"/>
                </a:solidFill>
              </a:rPr>
              <a:t>beamlines</a:t>
            </a:r>
            <a:endParaRPr lang="en-US" dirty="0">
              <a:solidFill>
                <a:srgbClr val="004F84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06F8D-84FE-F637-0E35-32AB6284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6521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91DF582-2082-6385-932D-4D27BBD14710}"/>
              </a:ext>
            </a:extLst>
          </p:cNvPr>
          <p:cNvSpPr txBox="1"/>
          <p:nvPr/>
        </p:nvSpPr>
        <p:spPr>
          <a:xfrm>
            <a:off x="3634463" y="3145607"/>
            <a:ext cx="230285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1200" b="0" i="0" dirty="0">
                <a:effectLst/>
                <a:latin typeface="Arial" panose="020B0604020202020204" pitchFamily="34" charset="0"/>
              </a:rPr>
              <a:t>Works for </a:t>
            </a:r>
            <a:r>
              <a:rPr lang="pl-PL" sz="1200" b="0" i="0" dirty="0" err="1">
                <a:effectLst/>
                <a:latin typeface="Arial" panose="020B0604020202020204" pitchFamily="34" charset="0"/>
              </a:rPr>
              <a:t>existing</a:t>
            </a:r>
            <a:r>
              <a:rPr lang="pl-PL" sz="1200" b="0" i="0" dirty="0">
                <a:effectLst/>
                <a:latin typeface="Arial" panose="020B0604020202020204" pitchFamily="34" charset="0"/>
              </a:rPr>
              <a:t> EPICS </a:t>
            </a:r>
            <a:r>
              <a:rPr lang="pl-PL" sz="1200" b="0" i="0" dirty="0" err="1">
                <a:effectLst/>
                <a:latin typeface="Arial" panose="020B0604020202020204" pitchFamily="34" charset="0"/>
              </a:rPr>
              <a:t>IOCs</a:t>
            </a:r>
            <a:endParaRPr lang="pl-PL" sz="1200" b="0" i="0" dirty="0">
              <a:effectLst/>
              <a:latin typeface="Arial" panose="020B0604020202020204" pitchFamily="34" charset="0"/>
            </a:endParaRPr>
          </a:p>
          <a:p>
            <a:pPr algn="r"/>
            <a:r>
              <a:rPr lang="pl-PL" sz="1200" dirty="0">
                <a:latin typeface="Arial" panose="020B0604020202020204" pitchFamily="34" charset="0"/>
              </a:rPr>
              <a:t>Works for </a:t>
            </a:r>
            <a:r>
              <a:rPr lang="pl-PL" sz="1200" dirty="0" err="1">
                <a:latin typeface="Arial" panose="020B0604020202020204" pitchFamily="34" charset="0"/>
              </a:rPr>
              <a:t>new</a:t>
            </a:r>
            <a:r>
              <a:rPr lang="pl-PL" sz="1200" dirty="0">
                <a:latin typeface="Arial" panose="020B0604020202020204" pitchFamily="34" charset="0"/>
              </a:rPr>
              <a:t> EPICS </a:t>
            </a:r>
            <a:r>
              <a:rPr lang="pl-PL" sz="1200" dirty="0" err="1">
                <a:latin typeface="Arial" panose="020B0604020202020204" pitchFamily="34" charset="0"/>
              </a:rPr>
              <a:t>IOCs</a:t>
            </a:r>
            <a:endParaRPr lang="pl-PL" sz="1200" b="0" i="0" dirty="0">
              <a:effectLst/>
              <a:latin typeface="Arial" panose="020B0604020202020204" pitchFamily="34" charset="0"/>
            </a:endParaRPr>
          </a:p>
          <a:p>
            <a:pPr marL="285750" indent="-285750" algn="r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grpSp>
        <p:nvGrpSpPr>
          <p:cNvPr id="2065" name="Group 2064">
            <a:extLst>
              <a:ext uri="{FF2B5EF4-FFF2-40B4-BE49-F238E27FC236}">
                <a16:creationId xmlns:a16="http://schemas.microsoft.com/office/drawing/2014/main" id="{5E3D7852-5D36-AD55-1F61-01AC35BCC27B}"/>
              </a:ext>
            </a:extLst>
          </p:cNvPr>
          <p:cNvGrpSpPr/>
          <p:nvPr/>
        </p:nvGrpSpPr>
        <p:grpSpPr>
          <a:xfrm>
            <a:off x="5753421" y="1427361"/>
            <a:ext cx="5461295" cy="960103"/>
            <a:chOff x="5478651" y="2230714"/>
            <a:chExt cx="5461295" cy="96010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584CF9E-2D2E-A247-6C76-E8F2A1DAD87E}"/>
                </a:ext>
              </a:extLst>
            </p:cNvPr>
            <p:cNvSpPr txBox="1"/>
            <p:nvPr/>
          </p:nvSpPr>
          <p:spPr>
            <a:xfrm>
              <a:off x="5478651" y="2580210"/>
              <a:ext cx="34754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Templating engine based on jinja2</a:t>
              </a:r>
            </a:p>
          </p:txBody>
        </p:sp>
        <p:pic>
          <p:nvPicPr>
            <p:cNvPr id="2050" name="Picture 2" descr="GitHub - cookiecutter/cookiecutter: A cross-platform command-line utility  that creates projects from cookiecutters (project templates), e.g. Python  package projects, C projects.">
              <a:extLst>
                <a:ext uri="{FF2B5EF4-FFF2-40B4-BE49-F238E27FC236}">
                  <a16:creationId xmlns:a16="http://schemas.microsoft.com/office/drawing/2014/main" id="{BC532EB0-7F4F-2B45-3A70-84118A4CC9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9740" y="2230714"/>
              <a:ext cx="1920206" cy="960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82A30F1-27CC-0371-570B-B1714E61A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256" y="2353982"/>
            <a:ext cx="3566148" cy="3349523"/>
          </a:xfrm>
          <a:prstGeom prst="rect">
            <a:avLst/>
          </a:prstGeom>
        </p:spPr>
      </p:pic>
      <p:sp>
        <p:nvSpPr>
          <p:cNvPr id="25" name="Arrow: Right 24">
            <a:extLst>
              <a:ext uri="{FF2B5EF4-FFF2-40B4-BE49-F238E27FC236}">
                <a16:creationId xmlns:a16="http://schemas.microsoft.com/office/drawing/2014/main" id="{4733E5A6-AE06-D3FA-D355-AA34648614F2}"/>
              </a:ext>
            </a:extLst>
          </p:cNvPr>
          <p:cNvSpPr/>
          <p:nvPr/>
        </p:nvSpPr>
        <p:spPr>
          <a:xfrm rot="5400000">
            <a:off x="1434336" y="3654218"/>
            <a:ext cx="1271302" cy="290592"/>
          </a:xfrm>
          <a:prstGeom prst="rightArrow">
            <a:avLst/>
          </a:prstGeom>
          <a:noFill/>
          <a:ln>
            <a:solidFill>
              <a:srgbClr val="004F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F84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8BB126-C1D8-4467-CBC3-FA10855CE1D1}"/>
              </a:ext>
            </a:extLst>
          </p:cNvPr>
          <p:cNvSpPr txBox="1"/>
          <p:nvPr/>
        </p:nvSpPr>
        <p:spPr>
          <a:xfrm>
            <a:off x="8530176" y="3888424"/>
            <a:ext cx="3038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Single </a:t>
            </a:r>
            <a:r>
              <a:rPr lang="pl-PL" dirty="0" err="1"/>
              <a:t>yml</a:t>
            </a:r>
            <a:r>
              <a:rPr lang="pl-PL" dirty="0"/>
              <a:t> file </a:t>
            </a:r>
            <a:r>
              <a:rPr lang="pl-PL" dirty="0" err="1"/>
              <a:t>defining</a:t>
            </a:r>
            <a:r>
              <a:rPr lang="pl-PL" dirty="0"/>
              <a:t> </a:t>
            </a:r>
          </a:p>
          <a:p>
            <a:r>
              <a:rPr lang="pl-PL" dirty="0"/>
              <a:t>the environment for </a:t>
            </a:r>
            <a:r>
              <a:rPr lang="en-US" dirty="0"/>
              <a:t>an</a:t>
            </a:r>
            <a:r>
              <a:rPr lang="pl-PL" dirty="0"/>
              <a:t> IOC  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0DB04E-C84E-7A88-4761-41F08532172D}"/>
              </a:ext>
            </a:extLst>
          </p:cNvPr>
          <p:cNvSpPr txBox="1"/>
          <p:nvPr/>
        </p:nvSpPr>
        <p:spPr>
          <a:xfrm>
            <a:off x="369569" y="1482327"/>
            <a:ext cx="4214054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</a:rPr>
              <a:t>Requirements for the IOC automation: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Arial" panose="020B0604020202020204" pitchFamily="34" charset="0"/>
              </a:rPr>
              <a:t>IOC source files </a:t>
            </a:r>
            <a:r>
              <a:rPr lang="en-US" dirty="0">
                <a:latin typeface="Arial" panose="020B0604020202020204" pitchFamily="34" charset="0"/>
              </a:rPr>
              <a:t>templating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Arial" panose="020B0604020202020204" pitchFamily="34" charset="0"/>
              </a:rPr>
              <a:t>IOC support modules templating</a:t>
            </a:r>
            <a:endParaRPr lang="pl-PL" sz="1600" b="0" i="0" dirty="0">
              <a:effectLst/>
              <a:latin typeface="Arial" panose="020B060402020202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FB41E8E-200B-348D-D1B3-E25E3037AF0A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5937315" y="3122406"/>
            <a:ext cx="832849" cy="361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" name="TextBox 2047">
            <a:extLst>
              <a:ext uri="{FF2B5EF4-FFF2-40B4-BE49-F238E27FC236}">
                <a16:creationId xmlns:a16="http://schemas.microsoft.com/office/drawing/2014/main" id="{1DCDD9F2-074E-341C-43D5-F77519F0D9C1}"/>
              </a:ext>
            </a:extLst>
          </p:cNvPr>
          <p:cNvSpPr txBox="1"/>
          <p:nvPr/>
        </p:nvSpPr>
        <p:spPr>
          <a:xfrm>
            <a:off x="4821375" y="3621780"/>
            <a:ext cx="23028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0" i="0" dirty="0">
                <a:effectLst/>
                <a:latin typeface="Arial" panose="020B0604020202020204" pitchFamily="34" charset="0"/>
              </a:rPr>
              <a:t>EPICS 7.0.7</a:t>
            </a:r>
            <a:endParaRPr lang="en-US" sz="1400" dirty="0"/>
          </a:p>
        </p:txBody>
      </p:sp>
      <p:cxnSp>
        <p:nvCxnSpPr>
          <p:cNvPr id="2049" name="Straight Arrow Connector 2048">
            <a:extLst>
              <a:ext uri="{FF2B5EF4-FFF2-40B4-BE49-F238E27FC236}">
                <a16:creationId xmlns:a16="http://schemas.microsoft.com/office/drawing/2014/main" id="{16FA247D-B49C-82EC-11D8-DDFCE352C2BE}"/>
              </a:ext>
            </a:extLst>
          </p:cNvPr>
          <p:cNvCxnSpPr>
            <a:cxnSpLocks/>
          </p:cNvCxnSpPr>
          <p:nvPr/>
        </p:nvCxnSpPr>
        <p:spPr>
          <a:xfrm flipV="1">
            <a:off x="5854485" y="3330710"/>
            <a:ext cx="915679" cy="4235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4" name="TextBox 2053">
            <a:extLst>
              <a:ext uri="{FF2B5EF4-FFF2-40B4-BE49-F238E27FC236}">
                <a16:creationId xmlns:a16="http://schemas.microsoft.com/office/drawing/2014/main" id="{C20B1C56-94E1-2B37-2A4B-E9DB67D3C8B9}"/>
              </a:ext>
            </a:extLst>
          </p:cNvPr>
          <p:cNvSpPr txBox="1"/>
          <p:nvPr/>
        </p:nvSpPr>
        <p:spPr>
          <a:xfrm>
            <a:off x="3447238" y="3888424"/>
            <a:ext cx="24707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1200" b="0" i="0" dirty="0">
                <a:effectLst/>
                <a:latin typeface="Arial" panose="020B0604020202020204" pitchFamily="34" charset="0"/>
              </a:rPr>
              <a:t>List of </a:t>
            </a:r>
            <a:r>
              <a:rPr lang="pl-PL" sz="1200" b="0" i="0" dirty="0" err="1">
                <a:effectLst/>
                <a:latin typeface="Arial" panose="020B0604020202020204" pitchFamily="34" charset="0"/>
              </a:rPr>
              <a:t>support</a:t>
            </a:r>
            <a:r>
              <a:rPr lang="pl-PL" sz="1200" b="0" i="0" dirty="0">
                <a:effectLst/>
                <a:latin typeface="Arial" panose="020B0604020202020204" pitchFamily="34" charset="0"/>
              </a:rPr>
              <a:t> </a:t>
            </a:r>
            <a:r>
              <a:rPr lang="pl-PL" sz="1200" b="0" i="0" dirty="0" err="1">
                <a:effectLst/>
                <a:latin typeface="Arial" panose="020B0604020202020204" pitchFamily="34" charset="0"/>
              </a:rPr>
              <a:t>modules</a:t>
            </a:r>
            <a:r>
              <a:rPr lang="pl-PL" sz="1200" b="0" i="0" dirty="0">
                <a:effectLst/>
                <a:latin typeface="Arial" panose="020B0604020202020204" pitchFamily="34" charset="0"/>
              </a:rPr>
              <a:t> </a:t>
            </a:r>
            <a:r>
              <a:rPr lang="pl-PL" sz="1200" b="0" i="0" dirty="0" err="1">
                <a:effectLst/>
                <a:latin typeface="Arial" panose="020B0604020202020204" pitchFamily="34" charset="0"/>
              </a:rPr>
              <a:t>together</a:t>
            </a:r>
            <a:r>
              <a:rPr lang="pl-PL" sz="1200" b="0" i="0" dirty="0">
                <a:effectLst/>
                <a:latin typeface="Arial" panose="020B0604020202020204" pitchFamily="34" charset="0"/>
              </a:rPr>
              <a:t> with </a:t>
            </a:r>
            <a:r>
              <a:rPr lang="pl-PL" sz="1200" b="0" i="0" dirty="0" err="1">
                <a:effectLst/>
                <a:latin typeface="Arial" panose="020B0604020202020204" pitchFamily="34" charset="0"/>
              </a:rPr>
              <a:t>versions</a:t>
            </a:r>
            <a:endParaRPr lang="en-US" sz="1400" dirty="0"/>
          </a:p>
        </p:txBody>
      </p:sp>
      <p:cxnSp>
        <p:nvCxnSpPr>
          <p:cNvPr id="2056" name="Straight Arrow Connector 2055">
            <a:extLst>
              <a:ext uri="{FF2B5EF4-FFF2-40B4-BE49-F238E27FC236}">
                <a16:creationId xmlns:a16="http://schemas.microsoft.com/office/drawing/2014/main" id="{79EB7D87-A950-9B81-8867-56FEB8A68AD6}"/>
              </a:ext>
            </a:extLst>
          </p:cNvPr>
          <p:cNvCxnSpPr>
            <a:cxnSpLocks/>
          </p:cNvCxnSpPr>
          <p:nvPr/>
        </p:nvCxnSpPr>
        <p:spPr>
          <a:xfrm>
            <a:off x="5854485" y="4024536"/>
            <a:ext cx="829601" cy="45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7" name="Arrow: Right 2056">
            <a:extLst>
              <a:ext uri="{FF2B5EF4-FFF2-40B4-BE49-F238E27FC236}">
                <a16:creationId xmlns:a16="http://schemas.microsoft.com/office/drawing/2014/main" id="{7F4D7C0D-064A-2204-EEC8-6B95663203D5}"/>
              </a:ext>
            </a:extLst>
          </p:cNvPr>
          <p:cNvSpPr/>
          <p:nvPr/>
        </p:nvSpPr>
        <p:spPr>
          <a:xfrm rot="20804094">
            <a:off x="4416526" y="2200894"/>
            <a:ext cx="1271302" cy="290592"/>
          </a:xfrm>
          <a:prstGeom prst="rightArrow">
            <a:avLst/>
          </a:prstGeom>
          <a:noFill/>
          <a:ln>
            <a:solidFill>
              <a:srgbClr val="004F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F84"/>
              </a:solidFill>
            </a:endParaRPr>
          </a:p>
        </p:txBody>
      </p:sp>
      <p:sp>
        <p:nvSpPr>
          <p:cNvPr id="2058" name="TextBox 2057">
            <a:extLst>
              <a:ext uri="{FF2B5EF4-FFF2-40B4-BE49-F238E27FC236}">
                <a16:creationId xmlns:a16="http://schemas.microsoft.com/office/drawing/2014/main" id="{A06DE272-62FC-0EDE-FEF2-CD6882046575}"/>
              </a:ext>
            </a:extLst>
          </p:cNvPr>
          <p:cNvSpPr txBox="1"/>
          <p:nvPr/>
        </p:nvSpPr>
        <p:spPr>
          <a:xfrm>
            <a:off x="369570" y="4569153"/>
            <a:ext cx="42140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059" name="TextBox 2058">
            <a:extLst>
              <a:ext uri="{FF2B5EF4-FFF2-40B4-BE49-F238E27FC236}">
                <a16:creationId xmlns:a16="http://schemas.microsoft.com/office/drawing/2014/main" id="{0312D9C9-5031-2387-FEAA-6973C8C83D8F}"/>
              </a:ext>
            </a:extLst>
          </p:cNvPr>
          <p:cNvSpPr txBox="1"/>
          <p:nvPr/>
        </p:nvSpPr>
        <p:spPr>
          <a:xfrm>
            <a:off x="369569" y="4440509"/>
            <a:ext cx="5484915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err="1">
                <a:latin typeface="Arial" panose="020B0604020202020204" pitchFamily="34" charset="0"/>
              </a:rPr>
              <a:t>Dockerfile</a:t>
            </a:r>
            <a:endParaRPr lang="pl-PL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b="0" i="0" dirty="0" err="1">
                <a:effectLst/>
                <a:latin typeface="Arial" panose="020B0604020202020204" pitchFamily="34" charset="0"/>
              </a:rPr>
              <a:t>Support</a:t>
            </a:r>
            <a:r>
              <a:rPr lang="pl-PL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pl-PL" sz="1600" b="0" i="0" dirty="0" err="1">
                <a:effectLst/>
                <a:latin typeface="Arial" panose="020B0604020202020204" pitchFamily="34" charset="0"/>
              </a:rPr>
              <a:t>modules</a:t>
            </a:r>
            <a:r>
              <a:rPr lang="pl-PL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pl-PL" sz="1600" b="0" i="0" dirty="0" err="1">
                <a:effectLst/>
                <a:latin typeface="Arial" panose="020B0604020202020204" pitchFamily="34" charset="0"/>
              </a:rPr>
              <a:t>config</a:t>
            </a:r>
            <a:endParaRPr lang="pl-PL" sz="1600" b="0" i="0" dirty="0">
              <a:effectLst/>
              <a:latin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Gitlab pipeline to scan for security issues, image manifest and build/push to container registry with tag</a:t>
            </a:r>
            <a:endParaRPr lang="en-US" sz="1600" b="0" i="0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068" name="Text Placeholder 14">
            <a:extLst>
              <a:ext uri="{FF2B5EF4-FFF2-40B4-BE49-F238E27FC236}">
                <a16:creationId xmlns:a16="http://schemas.microsoft.com/office/drawing/2014/main" id="{7239E6A2-D0C3-AA88-0F34-01A068D8BA44}"/>
              </a:ext>
            </a:extLst>
          </p:cNvPr>
          <p:cNvSpPr txBox="1">
            <a:spLocks/>
          </p:cNvSpPr>
          <p:nvPr/>
        </p:nvSpPr>
        <p:spPr>
          <a:xfrm>
            <a:off x="577850" y="288926"/>
            <a:ext cx="2231390" cy="22454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004F84"/>
                </a:solidFill>
              </a:rPr>
              <a:t>Update on BESSY-II </a:t>
            </a:r>
            <a:r>
              <a:rPr lang="pl-PL" dirty="0" err="1">
                <a:solidFill>
                  <a:srgbClr val="004F84"/>
                </a:solidFill>
              </a:rPr>
              <a:t>beamlines</a:t>
            </a:r>
            <a:endParaRPr lang="en-US" dirty="0">
              <a:solidFill>
                <a:srgbClr val="004F84"/>
              </a:solidFill>
            </a:endParaRPr>
          </a:p>
        </p:txBody>
      </p:sp>
      <p:sp>
        <p:nvSpPr>
          <p:cNvPr id="2072" name="Title 2071">
            <a:extLst>
              <a:ext uri="{FF2B5EF4-FFF2-40B4-BE49-F238E27FC236}">
                <a16:creationId xmlns:a16="http://schemas.microsoft.com/office/drawing/2014/main" id="{A6DAB219-199F-D13B-388F-A8F9C09FA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>
                <a:solidFill>
                  <a:srgbClr val="004F84"/>
                </a:solidFill>
              </a:rPr>
              <a:t>IOC </a:t>
            </a:r>
            <a:r>
              <a:rPr lang="pl-PL" sz="2400" dirty="0" err="1">
                <a:solidFill>
                  <a:srgbClr val="004F84"/>
                </a:solidFill>
              </a:rPr>
              <a:t>templating</a:t>
            </a:r>
            <a:endParaRPr lang="en-US" dirty="0">
              <a:solidFill>
                <a:srgbClr val="004F84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48443B-BA63-990C-CD7C-E5622B732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9857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B5D7B-3553-2C87-1020-84C148F3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IOC automation </a:t>
            </a:r>
            <a:r>
              <a:rPr lang="pl-PL" dirty="0" err="1"/>
              <a:t>workflow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1DF582-2082-6385-932D-4D27BBD14710}"/>
              </a:ext>
            </a:extLst>
          </p:cNvPr>
          <p:cNvSpPr txBox="1"/>
          <p:nvPr/>
        </p:nvSpPr>
        <p:spPr>
          <a:xfrm>
            <a:off x="293746" y="1723467"/>
            <a:ext cx="4859196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IOC config for </a:t>
            </a:r>
            <a:r>
              <a:rPr lang="en-US" sz="1600" dirty="0">
                <a:solidFill>
                  <a:srgbClr val="004F84"/>
                </a:solidFill>
                <a:latin typeface="Arial" panose="020B0604020202020204" pitchFamily="34" charset="0"/>
              </a:rPr>
              <a:t>every</a:t>
            </a:r>
            <a:r>
              <a:rPr lang="en-US" sz="1600" dirty="0">
                <a:latin typeface="Arial" panose="020B0604020202020204" pitchFamily="34" charset="0"/>
              </a:rPr>
              <a:t> device.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Ubuntu as base for </a:t>
            </a:r>
            <a:r>
              <a:rPr lang="en-US" sz="1600" dirty="0">
                <a:solidFill>
                  <a:srgbClr val="004F84"/>
                </a:solidFill>
                <a:latin typeface="Arial" panose="020B0604020202020204" pitchFamily="34" charset="0"/>
              </a:rPr>
              <a:t>EPICS 7.0.x</a:t>
            </a:r>
            <a:r>
              <a:rPr lang="en-US" sz="1600" dirty="0">
                <a:latin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We develop the IOCs using </a:t>
            </a:r>
            <a:r>
              <a:rPr lang="en-US" sz="1600" dirty="0">
                <a:solidFill>
                  <a:srgbClr val="004F84"/>
                </a:solidFill>
                <a:latin typeface="Arial" panose="020B0604020202020204" pitchFamily="34" charset="0"/>
              </a:rPr>
              <a:t>development</a:t>
            </a:r>
            <a:r>
              <a:rPr lang="en-US" sz="1600" dirty="0">
                <a:solidFill>
                  <a:srgbClr val="98C4F0"/>
                </a:solidFill>
                <a:latin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4F84"/>
                </a:solidFill>
                <a:latin typeface="Arial" panose="020B0604020202020204" pitchFamily="34" charset="0"/>
              </a:rPr>
              <a:t>containers</a:t>
            </a:r>
            <a:r>
              <a:rPr lang="en-US" sz="1600" dirty="0">
                <a:solidFill>
                  <a:srgbClr val="98C4F0"/>
                </a:solidFill>
                <a:latin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</a:rPr>
              <a:t>(source files repository is cloned at build).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Bash scripts used to create a </a:t>
            </a:r>
            <a:r>
              <a:rPr lang="en-US" sz="1600" dirty="0" err="1">
                <a:latin typeface="Arial" panose="020B0604020202020204" pitchFamily="34" charset="0"/>
              </a:rPr>
              <a:t>RELEASE.local</a:t>
            </a:r>
            <a:r>
              <a:rPr lang="en-US" sz="1600" dirty="0">
                <a:latin typeface="Arial" panose="020B0604020202020204" pitchFamily="34" charset="0"/>
              </a:rPr>
              <a:t>, download and compile support modules, patch </a:t>
            </a:r>
            <a:r>
              <a:rPr lang="en-US" sz="1600" dirty="0" err="1">
                <a:latin typeface="Arial" panose="020B0604020202020204" pitchFamily="34" charset="0"/>
              </a:rPr>
              <a:t>Makefiles</a:t>
            </a:r>
            <a:r>
              <a:rPr lang="en-US" sz="1600" dirty="0">
                <a:latin typeface="Arial" panose="020B0604020202020204" pitchFamily="34" charset="0"/>
              </a:rPr>
              <a:t> in the </a:t>
            </a:r>
            <a:r>
              <a:rPr lang="en-US" sz="1600" dirty="0" err="1">
                <a:latin typeface="Arial" panose="020B0604020202020204" pitchFamily="34" charset="0"/>
              </a:rPr>
              <a:t>IOCApp</a:t>
            </a:r>
            <a:r>
              <a:rPr lang="en-US" sz="1600" dirty="0">
                <a:latin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We deploy the containers on hosts with Ansible and a .</a:t>
            </a:r>
            <a:r>
              <a:rPr lang="en-US" sz="1600" dirty="0" err="1">
                <a:latin typeface="Arial" panose="020B0604020202020204" pitchFamily="34" charset="0"/>
              </a:rPr>
              <a:t>yml</a:t>
            </a:r>
            <a:r>
              <a:rPr lang="en-US" sz="1600" dirty="0">
                <a:latin typeface="Arial" panose="020B0604020202020204" pitchFamily="34" charset="0"/>
              </a:rPr>
              <a:t> file which defines macros.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i="0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AEEF7A-BA79-F6FC-3233-30A67C920CF0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152942" y="635000"/>
            <a:ext cx="6858000" cy="5338763"/>
          </a:xfrm>
          <a:prstGeom prst="rect">
            <a:avLst/>
          </a:prstGeom>
        </p:spPr>
      </p:pic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CB7206F6-D9A5-0941-8E9E-54617391A8F5}"/>
              </a:ext>
            </a:extLst>
          </p:cNvPr>
          <p:cNvSpPr txBox="1">
            <a:spLocks/>
          </p:cNvSpPr>
          <p:nvPr/>
        </p:nvSpPr>
        <p:spPr>
          <a:xfrm>
            <a:off x="577850" y="288926"/>
            <a:ext cx="2231390" cy="22454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004F84"/>
                </a:solidFill>
              </a:rPr>
              <a:t>Update on BESSY-II </a:t>
            </a:r>
            <a:r>
              <a:rPr lang="pl-PL" dirty="0" err="1">
                <a:solidFill>
                  <a:srgbClr val="004F84"/>
                </a:solidFill>
              </a:rPr>
              <a:t>beamlines</a:t>
            </a:r>
            <a:endParaRPr lang="en-US" dirty="0">
              <a:solidFill>
                <a:srgbClr val="004F84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061CAC-ADEB-51E5-B0DD-41683D096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8333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6F8B1F3E-6EBF-1E66-B2AC-70CCAE264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ROCK-IT </a:t>
            </a:r>
            <a:r>
              <a:rPr lang="pl-PL" dirty="0" err="1"/>
              <a:t>project</a:t>
            </a:r>
            <a:r>
              <a:rPr lang="pl-PL" dirty="0"/>
              <a:t> </a:t>
            </a:r>
            <a:endParaRPr lang="en-US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4D53CE7-6D6D-6785-52FC-D643B781E545}"/>
              </a:ext>
            </a:extLst>
          </p:cNvPr>
          <p:cNvSpPr txBox="1">
            <a:spLocks/>
          </p:cNvSpPr>
          <p:nvPr/>
        </p:nvSpPr>
        <p:spPr>
          <a:xfrm>
            <a:off x="577850" y="288926"/>
            <a:ext cx="2231390" cy="22454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004F84"/>
                </a:solidFill>
              </a:rPr>
              <a:t>Update on BESSY-II </a:t>
            </a:r>
            <a:r>
              <a:rPr lang="pl-PL" dirty="0" err="1">
                <a:solidFill>
                  <a:srgbClr val="004F84"/>
                </a:solidFill>
              </a:rPr>
              <a:t>beamlines</a:t>
            </a:r>
            <a:endParaRPr lang="en-US" dirty="0">
              <a:solidFill>
                <a:srgbClr val="004F8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EB3515-5E57-63D5-9911-3BCC41AB5B9E}"/>
              </a:ext>
            </a:extLst>
          </p:cNvPr>
          <p:cNvSpPr txBox="1"/>
          <p:nvPr/>
        </p:nvSpPr>
        <p:spPr>
          <a:xfrm>
            <a:off x="465371" y="1175886"/>
            <a:ext cx="55653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(Remote, Operando-Controlled, Knowledge-driven, and IT-based)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3AA59B-B266-B354-9A8A-5BFC32AD56E9}"/>
              </a:ext>
            </a:extLst>
          </p:cNvPr>
          <p:cNvSpPr txBox="1"/>
          <p:nvPr/>
        </p:nvSpPr>
        <p:spPr>
          <a:xfrm>
            <a:off x="6030679" y="4758784"/>
            <a:ext cx="610277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U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ser-friendly automated experiment environments with similar ’look and feel’ at different facilities, aiming to reduce access</a:t>
            </a:r>
            <a:r>
              <a:rPr lang="pl-PL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barriers and accelerate innovation.</a:t>
            </a:r>
            <a:endParaRPr lang="pl-PL" sz="1600" b="0" i="0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latin typeface="Arial" panose="020B0604020202020204" pitchFamily="34" charset="0"/>
              </a:rPr>
              <a:t>enhanced remote-access protocols, holistic experiment development, and the</a:t>
            </a:r>
            <a:r>
              <a:rPr lang="pl-PL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implementation of machine learning for automation and real-time analysis</a:t>
            </a:r>
            <a:endParaRPr lang="pl-PL" sz="1600" b="0" i="0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FD8236B-2712-2CF5-3C0F-1C63DB7CE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117" y="1251297"/>
            <a:ext cx="5019714" cy="275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32854D-732B-4BEA-030E-1745E03E5CA7}"/>
              </a:ext>
            </a:extLst>
          </p:cNvPr>
          <p:cNvSpPr txBox="1"/>
          <p:nvPr/>
        </p:nvSpPr>
        <p:spPr>
          <a:xfrm>
            <a:off x="1588686" y="6377784"/>
            <a:ext cx="27255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i="1" dirty="0"/>
              <a:t>System design for the ROCK-IT </a:t>
            </a:r>
            <a:endParaRPr lang="en-US" sz="1400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D0E91D-E5D6-A537-EC48-3952D4E4AE17}"/>
              </a:ext>
            </a:extLst>
          </p:cNvPr>
          <p:cNvSpPr txBox="1"/>
          <p:nvPr/>
        </p:nvSpPr>
        <p:spPr>
          <a:xfrm>
            <a:off x="7479793" y="4054604"/>
            <a:ext cx="27255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1" dirty="0"/>
              <a:t>ROCK-IT starter </a:t>
            </a:r>
            <a:r>
              <a:rPr lang="pl-PL" sz="1400" i="1" dirty="0" err="1"/>
              <a:t>pack</a:t>
            </a:r>
            <a:endParaRPr lang="en-US" sz="1400" i="1" dirty="0"/>
          </a:p>
        </p:txBody>
      </p:sp>
      <p:pic>
        <p:nvPicPr>
          <p:cNvPr id="2" name="Picture 14" descr="Diagram&#10;&#10;Description automatically generated">
            <a:extLst>
              <a:ext uri="{FF2B5EF4-FFF2-40B4-BE49-F238E27FC236}">
                <a16:creationId xmlns:a16="http://schemas.microsoft.com/office/drawing/2014/main" id="{178DD6B4-47F7-7E2A-21C6-B66F5F79B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19498" y="1616024"/>
            <a:ext cx="4463964" cy="45607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5A1241-090A-5200-6640-AD5FACFC1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1814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B5D7B-3553-2C87-1020-84C148F3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ROCK-IT </a:t>
            </a:r>
            <a:r>
              <a:rPr lang="pl-PL" dirty="0" err="1"/>
              <a:t>project</a:t>
            </a:r>
            <a:r>
              <a:rPr lang="pl-PL" dirty="0"/>
              <a:t>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581611-7EF0-9DCE-73CD-81D2E3F34001}"/>
              </a:ext>
            </a:extLst>
          </p:cNvPr>
          <p:cNvSpPr txBox="1"/>
          <p:nvPr/>
        </p:nvSpPr>
        <p:spPr>
          <a:xfrm>
            <a:off x="217170" y="1641731"/>
            <a:ext cx="4989830" cy="3524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Implement the full deployment workflow and test it.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Multiple machine level controls at the machine-level within experiment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Experiment Control System based on </a:t>
            </a:r>
            <a:r>
              <a:rPr lang="en-US" dirty="0" err="1">
                <a:latin typeface="Arial" panose="020B0604020202020204" pitchFamily="34" charset="0"/>
              </a:rPr>
              <a:t>Bluesky</a:t>
            </a:r>
            <a:r>
              <a:rPr lang="en-US" dirty="0">
                <a:latin typeface="Arial" panose="020B0604020202020204" pitchFamily="34" charset="0"/>
              </a:rPr>
              <a:t> unifies the machine-level controls</a:t>
            </a:r>
          </a:p>
          <a:p>
            <a:pPr>
              <a:lnSpc>
                <a:spcPct val="150000"/>
              </a:lnSpc>
            </a:pPr>
            <a:endParaRPr lang="en-US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i="0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8A97A7F-CC44-D698-517E-317A6693403E}"/>
              </a:ext>
            </a:extLst>
          </p:cNvPr>
          <p:cNvSpPr txBox="1">
            <a:spLocks/>
          </p:cNvSpPr>
          <p:nvPr/>
        </p:nvSpPr>
        <p:spPr>
          <a:xfrm>
            <a:off x="577850" y="288926"/>
            <a:ext cx="2231390" cy="224546"/>
          </a:xfrm>
          <a:prstGeom prst="rect">
            <a:avLst/>
          </a:prstGeom>
        </p:spPr>
        <p:txBody>
          <a:bodyPr vert="horz" lIns="0" tIns="0" rIns="0" bIns="0" rtlCol="0">
            <a:normAutofit fontScale="5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i="0" kern="1200">
                <a:solidFill>
                  <a:schemeClr val="accent3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0" dirty="0">
                <a:solidFill>
                  <a:srgbClr val="004F84"/>
                </a:solidFill>
              </a:rPr>
              <a:t>Update on BESSY-II </a:t>
            </a:r>
            <a:r>
              <a:rPr lang="pl-PL" b="0" dirty="0" err="1">
                <a:solidFill>
                  <a:srgbClr val="004F84"/>
                </a:solidFill>
              </a:rPr>
              <a:t>beamlines</a:t>
            </a:r>
            <a:endParaRPr lang="en-US" b="0" dirty="0">
              <a:solidFill>
                <a:srgbClr val="004F84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E7F3AB8-53D1-EB48-3279-DD2266FA2979}"/>
              </a:ext>
            </a:extLst>
          </p:cNvPr>
          <p:cNvGrpSpPr/>
          <p:nvPr/>
        </p:nvGrpSpPr>
        <p:grpSpPr>
          <a:xfrm>
            <a:off x="5310545" y="939800"/>
            <a:ext cx="6442710" cy="5918200"/>
            <a:chOff x="5310545" y="939800"/>
            <a:chExt cx="6442710" cy="59182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527563D-1F84-FC56-1C4E-FF2CF5762573}"/>
                </a:ext>
              </a:extLst>
            </p:cNvPr>
            <p:cNvPicPr>
              <a:picLocks/>
            </p:cNvPicPr>
            <p:nvPr/>
          </p:nvPicPr>
          <p:blipFill rotWithShape="1">
            <a:blip r:embed="rId2"/>
            <a:srcRect l="26262" t="26655" r="37421" b="8571"/>
            <a:stretch/>
          </p:blipFill>
          <p:spPr>
            <a:xfrm>
              <a:off x="5310545" y="939800"/>
              <a:ext cx="6442710" cy="59182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2E5A34E-7664-647E-3746-8E2F3D862D4C}"/>
                </a:ext>
              </a:extLst>
            </p:cNvPr>
            <p:cNvSpPr/>
            <p:nvPr/>
          </p:nvSpPr>
          <p:spPr>
            <a:xfrm>
              <a:off x="8562928" y="1738711"/>
              <a:ext cx="1599074" cy="15900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84E02-B5A1-B7B0-2078-57CD0B7AA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7588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242D9BF-EDEC-41F7-8855-678F1539E339}">
  <we:reference id="wa200000113" version="1.0.0.0" store="en-US" storeType="OMEX"/>
  <we:alternateReferences>
    <we:reference id="wa200000113" version="1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860</Words>
  <Application>Microsoft Office PowerPoint</Application>
  <PresentationFormat>Breitbild</PresentationFormat>
  <Paragraphs>111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6" baseType="lpstr">
      <vt:lpstr>Arial</vt:lpstr>
      <vt:lpstr>Calibri</vt:lpstr>
      <vt:lpstr>Source Sans Pro</vt:lpstr>
      <vt:lpstr>Source Sans Pro Light</vt:lpstr>
      <vt:lpstr>Source Sans Pro Semibold</vt:lpstr>
      <vt:lpstr>Office</vt:lpstr>
      <vt:lpstr>Update on BESSY-II beamlines</vt:lpstr>
      <vt:lpstr>Introduction</vt:lpstr>
      <vt:lpstr>Current Status</vt:lpstr>
      <vt:lpstr>Deployment workflow</vt:lpstr>
      <vt:lpstr>Deployment workflow</vt:lpstr>
      <vt:lpstr>IOC templating</vt:lpstr>
      <vt:lpstr>IOC automation workflow</vt:lpstr>
      <vt:lpstr>ROCK-IT project </vt:lpstr>
      <vt:lpstr>ROCK-IT project 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Monica Mantel</dc:creator>
  <cp:lastModifiedBy>Bajdel, Marcel</cp:lastModifiedBy>
  <cp:revision>163</cp:revision>
  <dcterms:created xsi:type="dcterms:W3CDTF">2021-07-30T13:31:34Z</dcterms:created>
  <dcterms:modified xsi:type="dcterms:W3CDTF">2024-04-17T02:41:33Z</dcterms:modified>
</cp:coreProperties>
</file>