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93" r:id="rId3"/>
    <p:sldId id="353" r:id="rId4"/>
    <p:sldId id="352" r:id="rId5"/>
    <p:sldId id="351" r:id="rId6"/>
    <p:sldId id="356" r:id="rId7"/>
    <p:sldId id="354" r:id="rId8"/>
    <p:sldId id="35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265" autoAdjust="0"/>
  </p:normalViewPr>
  <p:slideViewPr>
    <p:cSldViewPr snapToGrid="0">
      <p:cViewPr varScale="1">
        <p:scale>
          <a:sx n="108" d="100"/>
          <a:sy n="108" d="100"/>
        </p:scale>
        <p:origin x="2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89384-F30D-4E05-8DE7-18A4CD3907C9}"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C39EB-C58F-48FF-AA55-A07B6B9ED977}" type="slidenum">
              <a:rPr lang="en-US" smtClean="0"/>
              <a:t>‹#›</a:t>
            </a:fld>
            <a:endParaRPr lang="en-US"/>
          </a:p>
        </p:txBody>
      </p:sp>
    </p:spTree>
    <p:extLst>
      <p:ext uri="{BB962C8B-B14F-4D97-AF65-F5344CB8AC3E}">
        <p14:creationId xmlns:p14="http://schemas.microsoft.com/office/powerpoint/2010/main" val="266192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66A9D527-03B9-463A-9BD7-CBCF39D082B9}"/>
              </a:ext>
            </a:extLst>
          </p:cNvPr>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buFont typeface="Arial Narrow" panose="020B0606020202030204" pitchFamily="34" charset="0"/>
              <a:buNone/>
            </a:pPr>
            <a:endParaRPr lang="en-US" altLang="en-US">
              <a:solidFill>
                <a:schemeClr val="bg1"/>
              </a:solidFill>
            </a:endParaRPr>
          </a:p>
        </p:txBody>
      </p:sp>
      <p:sp>
        <p:nvSpPr>
          <p:cNvPr id="55299" name="Rectangle 2">
            <a:extLst>
              <a:ext uri="{FF2B5EF4-FFF2-40B4-BE49-F238E27FC236}">
                <a16:creationId xmlns:a16="http://schemas.microsoft.com/office/drawing/2014/main" id="{E7873DDD-2203-4C2C-B4DA-6CE14E2B85F8}"/>
              </a:ext>
            </a:extLst>
          </p:cNvPr>
          <p:cNvSpPr>
            <a:spLocks noGrp="1" noChangeArrowheads="1"/>
          </p:cNvSpPr>
          <p:nvPr>
            <p:ph type="body"/>
          </p:nvPr>
        </p:nvSpPr>
        <p:spPr>
          <a:xfrm>
            <a:off x="919163" y="4386263"/>
            <a:ext cx="5075237" cy="41402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080" tIns="44640" rIns="91080" bIns="44640" anchor="ctr"/>
          <a:lstStyle/>
          <a:p>
            <a:endParaRPr lang="en-US" altLang="en-US"/>
          </a:p>
        </p:txBody>
      </p:sp>
    </p:spTree>
    <p:extLst>
      <p:ext uri="{BB962C8B-B14F-4D97-AF65-F5344CB8AC3E}">
        <p14:creationId xmlns:p14="http://schemas.microsoft.com/office/powerpoint/2010/main" val="156830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04040"/>
                </a:solidFill>
                <a:effectLst/>
                <a:latin typeface="Lato" panose="020F0502020204030203" pitchFamily="34" charset="0"/>
              </a:rPr>
              <a:t>This is the I/O server component of EPICS. Almost any computing platform that can support EPICS basic components like databases and network communication can be used as an IOC. One example is a regular desktop computer, other examples are systems based on real-time operating systems like </a:t>
            </a:r>
            <a:r>
              <a:rPr lang="en-US" b="0" i="0" dirty="0" err="1">
                <a:solidFill>
                  <a:srgbClr val="404040"/>
                </a:solidFill>
                <a:effectLst/>
                <a:latin typeface="Lato" panose="020F0502020204030203" pitchFamily="34" charset="0"/>
              </a:rPr>
              <a:t>vxWorks</a:t>
            </a:r>
            <a:r>
              <a:rPr lang="en-US" b="0" i="0" dirty="0">
                <a:solidFill>
                  <a:srgbClr val="404040"/>
                </a:solidFill>
                <a:effectLst/>
                <a:latin typeface="Lato" panose="020F0502020204030203" pitchFamily="34" charset="0"/>
              </a:rPr>
              <a:t> or RTEMS and running on dedicated modular computing platforms like </a:t>
            </a:r>
            <a:r>
              <a:rPr lang="en-US" b="0" i="0" dirty="0" err="1">
                <a:solidFill>
                  <a:srgbClr val="404040"/>
                </a:solidFill>
                <a:effectLst/>
                <a:latin typeface="Lato" panose="020F0502020204030203" pitchFamily="34" charset="0"/>
              </a:rPr>
              <a:t>MicroTCA</a:t>
            </a:r>
            <a:r>
              <a:rPr lang="en-US" b="0" i="0" dirty="0">
                <a:solidFill>
                  <a:srgbClr val="404040"/>
                </a:solidFill>
                <a:effectLst/>
                <a:latin typeface="Lato" panose="020F0502020204030203" pitchFamily="34" charset="0"/>
              </a:rPr>
              <a:t>, VME or </a:t>
            </a:r>
            <a:r>
              <a:rPr lang="en-US" b="0" i="0" dirty="0" err="1">
                <a:solidFill>
                  <a:srgbClr val="404040"/>
                </a:solidFill>
                <a:effectLst/>
                <a:latin typeface="Lato" panose="020F0502020204030203" pitchFamily="34" charset="0"/>
              </a:rPr>
              <a:t>CompactPCI</a:t>
            </a:r>
            <a:r>
              <a:rPr lang="en-US" b="0" i="0" dirty="0">
                <a:solidFill>
                  <a:srgbClr val="404040"/>
                </a:solidFill>
                <a:effectLst/>
                <a:latin typeface="Lato" panose="020F0502020204030203" pitchFamily="34" charset="0"/>
              </a:rPr>
              <a:t>. EPICS IOC can also run on low-cost hardware like </a:t>
            </a:r>
            <a:r>
              <a:rPr lang="en-US" b="0" i="0" dirty="0" err="1">
                <a:solidFill>
                  <a:srgbClr val="404040"/>
                </a:solidFill>
                <a:effectLst/>
                <a:latin typeface="Lato" panose="020F0502020204030203" pitchFamily="34" charset="0"/>
              </a:rPr>
              <a:t>RaspberryPi</a:t>
            </a:r>
            <a:r>
              <a:rPr lang="en-US" b="0" i="0" dirty="0">
                <a:solidFill>
                  <a:srgbClr val="404040"/>
                </a:solidFill>
                <a:effectLst/>
                <a:latin typeface="Lato" panose="020F0502020204030203" pitchFamily="34" charset="0"/>
              </a:rPr>
              <a:t> or similar.</a:t>
            </a:r>
            <a:br>
              <a:rPr lang="en-US" b="0" i="0" dirty="0">
                <a:solidFill>
                  <a:srgbClr val="404040"/>
                </a:solidFill>
                <a:effectLst/>
                <a:latin typeface="Lato" panose="020F0502020204030203" pitchFamily="34" charset="0"/>
              </a:rPr>
            </a:br>
            <a:br>
              <a:rPr lang="en-US" b="0" i="0" dirty="0">
                <a:solidFill>
                  <a:srgbClr val="404040"/>
                </a:solidFill>
                <a:effectLst/>
                <a:latin typeface="Lato" panose="020F0502020204030203" pitchFamily="34" charset="0"/>
              </a:rPr>
            </a:br>
            <a:r>
              <a:rPr lang="en-US" b="0" i="0" dirty="0">
                <a:solidFill>
                  <a:srgbClr val="404040"/>
                </a:solidFill>
                <a:effectLst/>
                <a:latin typeface="Lato" panose="020F0502020204030203" pitchFamily="34" charset="0"/>
              </a:rPr>
              <a:t>A Process Variable (PV) is the addressable unit of data accessible through the Channel Access protocol. Each PV has a unique name string and SHOULD be served by a single Channel Access server. Specifically, when searching for a PV, each client MUST NOT receive replies identifying more than one server.</a:t>
            </a:r>
            <a:endParaRPr lang="en-US" dirty="0"/>
          </a:p>
        </p:txBody>
      </p:sp>
      <p:sp>
        <p:nvSpPr>
          <p:cNvPr id="4" name="Slide Number Placeholder 3"/>
          <p:cNvSpPr>
            <a:spLocks noGrp="1"/>
          </p:cNvSpPr>
          <p:nvPr>
            <p:ph type="sldNum" sz="quarter" idx="5"/>
          </p:nvPr>
        </p:nvSpPr>
        <p:spPr/>
        <p:txBody>
          <a:bodyPr/>
          <a:lstStyle/>
          <a:p>
            <a:fld id="{4C9C39EB-C58F-48FF-AA55-A07B6B9ED977}" type="slidenum">
              <a:rPr lang="en-US" smtClean="0"/>
              <a:t>3</a:t>
            </a:fld>
            <a:endParaRPr lang="en-US"/>
          </a:p>
        </p:txBody>
      </p:sp>
    </p:spTree>
    <p:extLst>
      <p:ext uri="{BB962C8B-B14F-4D97-AF65-F5344CB8AC3E}">
        <p14:creationId xmlns:p14="http://schemas.microsoft.com/office/powerpoint/2010/main" val="264700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04040"/>
                </a:solidFill>
                <a:effectLst/>
                <a:latin typeface="Lato" panose="020F0502020204030203" pitchFamily="34" charset="0"/>
              </a:rPr>
              <a:t>This is the I/O server component of EPICS. Almost any computing platform that can support EPICS basic components like databases and network communication can be used as an IOC. One example is a regular desktop computer, other examples are systems based on real-time operating systems like </a:t>
            </a:r>
            <a:r>
              <a:rPr lang="en-US" b="0" i="0" dirty="0" err="1">
                <a:solidFill>
                  <a:srgbClr val="404040"/>
                </a:solidFill>
                <a:effectLst/>
                <a:latin typeface="Lato" panose="020F0502020204030203" pitchFamily="34" charset="0"/>
              </a:rPr>
              <a:t>vxWorks</a:t>
            </a:r>
            <a:r>
              <a:rPr lang="en-US" b="0" i="0" dirty="0">
                <a:solidFill>
                  <a:srgbClr val="404040"/>
                </a:solidFill>
                <a:effectLst/>
                <a:latin typeface="Lato" panose="020F0502020204030203" pitchFamily="34" charset="0"/>
              </a:rPr>
              <a:t> or RTEMS and running on dedicated modular computing platforms like </a:t>
            </a:r>
            <a:r>
              <a:rPr lang="en-US" b="0" i="0" dirty="0" err="1">
                <a:solidFill>
                  <a:srgbClr val="404040"/>
                </a:solidFill>
                <a:effectLst/>
                <a:latin typeface="Lato" panose="020F0502020204030203" pitchFamily="34" charset="0"/>
              </a:rPr>
              <a:t>MicroTCA</a:t>
            </a:r>
            <a:r>
              <a:rPr lang="en-US" b="0" i="0" dirty="0">
                <a:solidFill>
                  <a:srgbClr val="404040"/>
                </a:solidFill>
                <a:effectLst/>
                <a:latin typeface="Lato" panose="020F0502020204030203" pitchFamily="34" charset="0"/>
              </a:rPr>
              <a:t>, VME or </a:t>
            </a:r>
            <a:r>
              <a:rPr lang="en-US" b="0" i="0" dirty="0" err="1">
                <a:solidFill>
                  <a:srgbClr val="404040"/>
                </a:solidFill>
                <a:effectLst/>
                <a:latin typeface="Lato" panose="020F0502020204030203" pitchFamily="34" charset="0"/>
              </a:rPr>
              <a:t>CompactPCI</a:t>
            </a:r>
            <a:r>
              <a:rPr lang="en-US" b="0" i="0" dirty="0">
                <a:solidFill>
                  <a:srgbClr val="404040"/>
                </a:solidFill>
                <a:effectLst/>
                <a:latin typeface="Lato" panose="020F0502020204030203" pitchFamily="34" charset="0"/>
              </a:rPr>
              <a:t>. EPICS IOC can also run on low-cost hardware like </a:t>
            </a:r>
            <a:r>
              <a:rPr lang="en-US" b="0" i="0" dirty="0" err="1">
                <a:solidFill>
                  <a:srgbClr val="404040"/>
                </a:solidFill>
                <a:effectLst/>
                <a:latin typeface="Lato" panose="020F0502020204030203" pitchFamily="34" charset="0"/>
              </a:rPr>
              <a:t>RaspberryPi</a:t>
            </a:r>
            <a:r>
              <a:rPr lang="en-US" b="0" i="0" dirty="0">
                <a:solidFill>
                  <a:srgbClr val="404040"/>
                </a:solidFill>
                <a:effectLst/>
                <a:latin typeface="Lato" panose="020F0502020204030203" pitchFamily="34" charset="0"/>
              </a:rPr>
              <a:t> or similar.</a:t>
            </a:r>
            <a:br>
              <a:rPr lang="en-US" b="0" i="0" dirty="0">
                <a:solidFill>
                  <a:srgbClr val="404040"/>
                </a:solidFill>
                <a:effectLst/>
                <a:latin typeface="Lato" panose="020F0502020204030203" pitchFamily="34" charset="0"/>
              </a:rPr>
            </a:br>
            <a:br>
              <a:rPr lang="en-US" b="0" i="0" dirty="0">
                <a:solidFill>
                  <a:srgbClr val="404040"/>
                </a:solidFill>
                <a:effectLst/>
                <a:latin typeface="Lato" panose="020F0502020204030203" pitchFamily="34" charset="0"/>
              </a:rPr>
            </a:br>
            <a:r>
              <a:rPr lang="en-US" b="0" i="0" dirty="0">
                <a:solidFill>
                  <a:srgbClr val="404040"/>
                </a:solidFill>
                <a:effectLst/>
                <a:latin typeface="Lato" panose="020F0502020204030203" pitchFamily="34" charset="0"/>
              </a:rPr>
              <a:t>A Process Variable (PV) is the addressable unit of data accessible through the Channel Access protocol. Each PV has a unique name string and SHOULD be served by a single Channel Access server. Specifically, when searching for a PV, each client MUST NOT receive replies identifying more than one server.</a:t>
            </a:r>
            <a:endParaRPr lang="en-US" dirty="0"/>
          </a:p>
        </p:txBody>
      </p:sp>
      <p:sp>
        <p:nvSpPr>
          <p:cNvPr id="4" name="Slide Number Placeholder 3"/>
          <p:cNvSpPr>
            <a:spLocks noGrp="1"/>
          </p:cNvSpPr>
          <p:nvPr>
            <p:ph type="sldNum" sz="quarter" idx="5"/>
          </p:nvPr>
        </p:nvSpPr>
        <p:spPr/>
        <p:txBody>
          <a:bodyPr/>
          <a:lstStyle/>
          <a:p>
            <a:fld id="{4C9C39EB-C58F-48FF-AA55-A07B6B9ED977}" type="slidenum">
              <a:rPr lang="en-US" smtClean="0"/>
              <a:t>4</a:t>
            </a:fld>
            <a:endParaRPr lang="en-US"/>
          </a:p>
        </p:txBody>
      </p:sp>
    </p:spTree>
    <p:extLst>
      <p:ext uri="{BB962C8B-B14F-4D97-AF65-F5344CB8AC3E}">
        <p14:creationId xmlns:p14="http://schemas.microsoft.com/office/powerpoint/2010/main" val="220855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BDB998D-80EF-4F11-B332-86171DE77E8A}"/>
              </a:ext>
            </a:extLst>
          </p:cNvPr>
          <p:cNvSpPr>
            <a:spLocks noGrp="1" noChangeArrowheads="1"/>
          </p:cNvSpPr>
          <p:nvPr>
            <p:ph type="sldNum" sz="quarter" idx="5"/>
          </p:nvPr>
        </p:nvSpPr>
        <p:spPr>
          <a:noFill/>
        </p:spPr>
        <p:txBody>
          <a:bodyPr/>
          <a:lstStyle>
            <a:lvl1pPr defTabSz="941388">
              <a:defRPr>
                <a:solidFill>
                  <a:schemeClr val="tx2"/>
                </a:solidFill>
                <a:latin typeface="Times New Roman" panose="02020603050405020304" pitchFamily="18" charset="0"/>
              </a:defRPr>
            </a:lvl1pPr>
            <a:lvl2pPr marL="742950" indent="-285750" defTabSz="941388">
              <a:defRPr>
                <a:solidFill>
                  <a:schemeClr val="tx2"/>
                </a:solidFill>
                <a:latin typeface="Times New Roman" panose="02020603050405020304" pitchFamily="18" charset="0"/>
              </a:defRPr>
            </a:lvl2pPr>
            <a:lvl3pPr marL="1143000" indent="-228600" defTabSz="941388">
              <a:defRPr>
                <a:solidFill>
                  <a:schemeClr val="tx2"/>
                </a:solidFill>
                <a:latin typeface="Times New Roman" panose="02020603050405020304" pitchFamily="18" charset="0"/>
              </a:defRPr>
            </a:lvl3pPr>
            <a:lvl4pPr marL="1600200" indent="-228600" defTabSz="941388">
              <a:defRPr>
                <a:solidFill>
                  <a:schemeClr val="tx2"/>
                </a:solidFill>
                <a:latin typeface="Times New Roman" panose="02020603050405020304" pitchFamily="18" charset="0"/>
              </a:defRPr>
            </a:lvl4pPr>
            <a:lvl5pPr marL="2057400" indent="-228600" defTabSz="941388">
              <a:defRPr>
                <a:solidFill>
                  <a:schemeClr val="tx2"/>
                </a:solidFill>
                <a:latin typeface="Times New Roman" panose="02020603050405020304" pitchFamily="18" charset="0"/>
              </a:defRPr>
            </a:lvl5pPr>
            <a:lvl6pPr marL="2514600" indent="-228600" defTabSz="941388" eaLnBrk="0" fontAlgn="base" hangingPunct="0">
              <a:spcBef>
                <a:spcPct val="0"/>
              </a:spcBef>
              <a:spcAft>
                <a:spcPct val="0"/>
              </a:spcAft>
              <a:defRPr>
                <a:solidFill>
                  <a:schemeClr val="tx2"/>
                </a:solidFill>
                <a:latin typeface="Times New Roman" panose="02020603050405020304" pitchFamily="18" charset="0"/>
              </a:defRPr>
            </a:lvl6pPr>
            <a:lvl7pPr marL="2971800" indent="-228600" defTabSz="941388" eaLnBrk="0" fontAlgn="base" hangingPunct="0">
              <a:spcBef>
                <a:spcPct val="0"/>
              </a:spcBef>
              <a:spcAft>
                <a:spcPct val="0"/>
              </a:spcAft>
              <a:defRPr>
                <a:solidFill>
                  <a:schemeClr val="tx2"/>
                </a:solidFill>
                <a:latin typeface="Times New Roman" panose="02020603050405020304" pitchFamily="18" charset="0"/>
              </a:defRPr>
            </a:lvl7pPr>
            <a:lvl8pPr marL="3429000" indent="-228600" defTabSz="941388" eaLnBrk="0" fontAlgn="base" hangingPunct="0">
              <a:spcBef>
                <a:spcPct val="0"/>
              </a:spcBef>
              <a:spcAft>
                <a:spcPct val="0"/>
              </a:spcAft>
              <a:defRPr>
                <a:solidFill>
                  <a:schemeClr val="tx2"/>
                </a:solidFill>
                <a:latin typeface="Times New Roman" panose="02020603050405020304" pitchFamily="18" charset="0"/>
              </a:defRPr>
            </a:lvl8pPr>
            <a:lvl9pPr marL="3886200" indent="-228600" defTabSz="941388" eaLnBrk="0" fontAlgn="base" hangingPunct="0">
              <a:spcBef>
                <a:spcPct val="0"/>
              </a:spcBef>
              <a:spcAft>
                <a:spcPct val="0"/>
              </a:spcAft>
              <a:defRPr>
                <a:solidFill>
                  <a:schemeClr val="tx2"/>
                </a:solidFill>
                <a:latin typeface="Times New Roman" panose="02020603050405020304" pitchFamily="18" charset="0"/>
              </a:defRPr>
            </a:lvl9pPr>
          </a:lstStyle>
          <a:p>
            <a:fld id="{7812768A-E287-407A-A5D4-D1C0BB583F0D}" type="slidenum">
              <a:rPr lang="en-US" altLang="en-US">
                <a:solidFill>
                  <a:schemeClr val="tx1"/>
                </a:solidFill>
              </a:rPr>
              <a:pPr/>
              <a:t>5</a:t>
            </a:fld>
            <a:endParaRPr lang="en-US" altLang="en-US">
              <a:solidFill>
                <a:schemeClr val="tx1"/>
              </a:solidFill>
            </a:endParaRPr>
          </a:p>
        </p:txBody>
      </p:sp>
      <p:sp>
        <p:nvSpPr>
          <p:cNvPr id="48131" name="Rectangle 2">
            <a:extLst>
              <a:ext uri="{FF2B5EF4-FFF2-40B4-BE49-F238E27FC236}">
                <a16:creationId xmlns:a16="http://schemas.microsoft.com/office/drawing/2014/main" id="{109FE1EE-7A7D-4F7E-AE80-4CC2892F106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F07E752-7400-4C0A-BF63-302E7AC4E60B}"/>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34349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66A9D527-03B9-463A-9BD7-CBCF39D082B9}"/>
              </a:ext>
            </a:extLst>
          </p:cNvPr>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buFont typeface="Arial Narrow" panose="020B0606020202030204" pitchFamily="34" charset="0"/>
              <a:buNone/>
            </a:pPr>
            <a:endParaRPr lang="en-US" altLang="en-US">
              <a:solidFill>
                <a:schemeClr val="bg1"/>
              </a:solidFill>
            </a:endParaRPr>
          </a:p>
        </p:txBody>
      </p:sp>
      <p:sp>
        <p:nvSpPr>
          <p:cNvPr id="55299" name="Rectangle 2">
            <a:extLst>
              <a:ext uri="{FF2B5EF4-FFF2-40B4-BE49-F238E27FC236}">
                <a16:creationId xmlns:a16="http://schemas.microsoft.com/office/drawing/2014/main" id="{E7873DDD-2203-4C2C-B4DA-6CE14E2B85F8}"/>
              </a:ext>
            </a:extLst>
          </p:cNvPr>
          <p:cNvSpPr>
            <a:spLocks noGrp="1" noChangeArrowheads="1"/>
          </p:cNvSpPr>
          <p:nvPr>
            <p:ph type="body"/>
          </p:nvPr>
        </p:nvSpPr>
        <p:spPr>
          <a:xfrm>
            <a:off x="919163" y="4386263"/>
            <a:ext cx="5075237" cy="41402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080" tIns="44640" rIns="91080" bIns="44640" anchor="ctr"/>
          <a:lstStyle/>
          <a:p>
            <a:endParaRPr lang="en-US" altLang="en-US"/>
          </a:p>
        </p:txBody>
      </p:sp>
    </p:spTree>
    <p:extLst>
      <p:ext uri="{BB962C8B-B14F-4D97-AF65-F5344CB8AC3E}">
        <p14:creationId xmlns:p14="http://schemas.microsoft.com/office/powerpoint/2010/main" val="243649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66A9D527-03B9-463A-9BD7-CBCF39D082B9}"/>
              </a:ext>
            </a:extLst>
          </p:cNvPr>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buFont typeface="Arial Narrow" panose="020B0606020202030204" pitchFamily="34" charset="0"/>
              <a:buNone/>
            </a:pPr>
            <a:endParaRPr lang="en-US" altLang="en-US">
              <a:solidFill>
                <a:schemeClr val="bg1"/>
              </a:solidFill>
            </a:endParaRPr>
          </a:p>
        </p:txBody>
      </p:sp>
      <p:sp>
        <p:nvSpPr>
          <p:cNvPr id="55299" name="Rectangle 2">
            <a:extLst>
              <a:ext uri="{FF2B5EF4-FFF2-40B4-BE49-F238E27FC236}">
                <a16:creationId xmlns:a16="http://schemas.microsoft.com/office/drawing/2014/main" id="{E7873DDD-2203-4C2C-B4DA-6CE14E2B85F8}"/>
              </a:ext>
            </a:extLst>
          </p:cNvPr>
          <p:cNvSpPr>
            <a:spLocks noGrp="1" noChangeArrowheads="1"/>
          </p:cNvSpPr>
          <p:nvPr>
            <p:ph type="body"/>
          </p:nvPr>
        </p:nvSpPr>
        <p:spPr>
          <a:xfrm>
            <a:off x="919163" y="4386263"/>
            <a:ext cx="5075237" cy="41402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080" tIns="44640" rIns="91080" bIns="44640" anchor="ctr"/>
          <a:lstStyle/>
          <a:p>
            <a:endParaRPr lang="en-US" altLang="en-US"/>
          </a:p>
        </p:txBody>
      </p:sp>
    </p:spTree>
    <p:extLst>
      <p:ext uri="{BB962C8B-B14F-4D97-AF65-F5344CB8AC3E}">
        <p14:creationId xmlns:p14="http://schemas.microsoft.com/office/powerpoint/2010/main" val="196229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66A9D527-03B9-463A-9BD7-CBCF39D082B9}"/>
              </a:ext>
            </a:extLst>
          </p:cNvPr>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buFont typeface="Arial Narrow" panose="020B0606020202030204" pitchFamily="34" charset="0"/>
              <a:buNone/>
            </a:pPr>
            <a:endParaRPr lang="en-US" altLang="en-US">
              <a:solidFill>
                <a:schemeClr val="bg1"/>
              </a:solidFill>
            </a:endParaRPr>
          </a:p>
        </p:txBody>
      </p:sp>
      <p:sp>
        <p:nvSpPr>
          <p:cNvPr id="55299" name="Rectangle 2">
            <a:extLst>
              <a:ext uri="{FF2B5EF4-FFF2-40B4-BE49-F238E27FC236}">
                <a16:creationId xmlns:a16="http://schemas.microsoft.com/office/drawing/2014/main" id="{E7873DDD-2203-4C2C-B4DA-6CE14E2B85F8}"/>
              </a:ext>
            </a:extLst>
          </p:cNvPr>
          <p:cNvSpPr>
            <a:spLocks noGrp="1" noChangeArrowheads="1"/>
          </p:cNvSpPr>
          <p:nvPr>
            <p:ph type="body"/>
          </p:nvPr>
        </p:nvSpPr>
        <p:spPr>
          <a:xfrm>
            <a:off x="919163" y="4386263"/>
            <a:ext cx="5075237" cy="41402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080" tIns="44640" rIns="91080" bIns="44640" anchor="ctr"/>
          <a:lstStyle/>
          <a:p>
            <a:endParaRPr lang="en-US" altLang="en-US" dirty="0"/>
          </a:p>
        </p:txBody>
      </p:sp>
    </p:spTree>
    <p:extLst>
      <p:ext uri="{BB962C8B-B14F-4D97-AF65-F5344CB8AC3E}">
        <p14:creationId xmlns:p14="http://schemas.microsoft.com/office/powerpoint/2010/main" val="189527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4D7D-B954-433B-9D95-FAD470FEC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82A84-9C30-432E-8617-5D6E60ACF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14BB6E-E9FE-4131-AEB0-AFA934FEDC09}"/>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5" name="Footer Placeholder 4">
            <a:extLst>
              <a:ext uri="{FF2B5EF4-FFF2-40B4-BE49-F238E27FC236}">
                <a16:creationId xmlns:a16="http://schemas.microsoft.com/office/drawing/2014/main" id="{1767F0D2-7995-4D2A-A8A6-381DFBB91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3D518-0F9D-425D-9004-ADD901AC678F}"/>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185942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1554-5A74-4A8E-9BE2-B8A729160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7CF5DD-48DF-4620-8CCC-C45933384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C731-6D0E-446C-87E1-335CD3DEC5BC}"/>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5" name="Footer Placeholder 4">
            <a:extLst>
              <a:ext uri="{FF2B5EF4-FFF2-40B4-BE49-F238E27FC236}">
                <a16:creationId xmlns:a16="http://schemas.microsoft.com/office/drawing/2014/main" id="{86CC5681-2A75-4008-B604-2ECFDD1DA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24FEB-938F-4C35-9D89-34CC46917A2E}"/>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57190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42432-6EE8-4AEF-B2D1-96136B80E7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B3E733-BB3D-4C1D-9741-6803D5CC7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2B800-3ABF-4720-A8A1-67EF50244D26}"/>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5" name="Footer Placeholder 4">
            <a:extLst>
              <a:ext uri="{FF2B5EF4-FFF2-40B4-BE49-F238E27FC236}">
                <a16:creationId xmlns:a16="http://schemas.microsoft.com/office/drawing/2014/main" id="{A64DE9FE-3122-409E-842D-9206C48E5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48AF2-9063-4D03-AA69-F09A57AC49C6}"/>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271646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1297-C679-4030-82C9-B7B63D565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4F61B-953A-45DC-8315-FDE6AFF2D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8207B-FAE9-48F1-AD77-B55F2631B7B0}"/>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5" name="Footer Placeholder 4">
            <a:extLst>
              <a:ext uri="{FF2B5EF4-FFF2-40B4-BE49-F238E27FC236}">
                <a16:creationId xmlns:a16="http://schemas.microsoft.com/office/drawing/2014/main" id="{77743B7F-731D-49FA-9500-76097CE86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CB68-5D9F-4622-854D-5BAAE73DAE9E}"/>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269728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258F-0405-40E9-AF97-3AFA9B93A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55BFBF-92FD-43D0-A6EB-B1CD05A21F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518222-BBFD-4F47-B7C3-38D01C0EA719}"/>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5" name="Footer Placeholder 4">
            <a:extLst>
              <a:ext uri="{FF2B5EF4-FFF2-40B4-BE49-F238E27FC236}">
                <a16:creationId xmlns:a16="http://schemas.microsoft.com/office/drawing/2014/main" id="{D9F04F26-FDF4-4667-A099-3EE38D64D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0E3E5-A727-45CB-9E50-05CC1C038924}"/>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30428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87BD-82CF-4FED-9FD1-CD3E0B3E5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9612C-90A5-44ED-826C-6C44B9D4A3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C18033-0A53-45F0-A9C1-2748B505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E7704F-A25B-471A-9BC4-620E86105535}"/>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6" name="Footer Placeholder 5">
            <a:extLst>
              <a:ext uri="{FF2B5EF4-FFF2-40B4-BE49-F238E27FC236}">
                <a16:creationId xmlns:a16="http://schemas.microsoft.com/office/drawing/2014/main" id="{78159C22-0009-454D-8A95-33F7A2B32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0EF25-32F5-4A60-8DEC-CFEAA62F9F8C}"/>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246120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91B2-E1D1-4D2D-AE81-FC1808FBF7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78076-0638-4914-8CCD-888132003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B3996-3934-4C97-BCA7-B2DB7FB1B5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D0A911-D36B-490F-AFF2-0710B14F1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B9292-94F9-479E-AA57-91D01CF480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25EB7E-07F1-4A08-98F7-8860FDB52DFB}"/>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8" name="Footer Placeholder 7">
            <a:extLst>
              <a:ext uri="{FF2B5EF4-FFF2-40B4-BE49-F238E27FC236}">
                <a16:creationId xmlns:a16="http://schemas.microsoft.com/office/drawing/2014/main" id="{82A70886-99E7-4D4C-A4D0-649C3CA25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874663-FD86-43D8-91AB-9800C0D43C43}"/>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60805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C02B-9534-43E2-9094-A4E1AF17A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83B223-AF72-4A9A-AB88-168F8FAAE7AE}"/>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4" name="Footer Placeholder 3">
            <a:extLst>
              <a:ext uri="{FF2B5EF4-FFF2-40B4-BE49-F238E27FC236}">
                <a16:creationId xmlns:a16="http://schemas.microsoft.com/office/drawing/2014/main" id="{8549F8F0-3A80-45EE-9582-DB41005E70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8F9494-DE99-4A9A-BD28-FFC0F664CACB}"/>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262912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97FC5-5928-466E-8416-6253E0BF2F0B}"/>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3" name="Footer Placeholder 2">
            <a:extLst>
              <a:ext uri="{FF2B5EF4-FFF2-40B4-BE49-F238E27FC236}">
                <a16:creationId xmlns:a16="http://schemas.microsoft.com/office/drawing/2014/main" id="{EECE899C-74F8-48F2-AA1D-963B0FFFFC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E5B541-3BE9-4F59-B38D-1E6B489D33DC}"/>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314727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BB37-28BF-4884-B3A3-5669C195E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DD7062-BF06-4905-AE09-BDC2F43A3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9AE4F6-A60F-41D4-94EB-8A8A85CC9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D3ABB-2C06-4D24-A8C8-2EF8B34BCB4C}"/>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6" name="Footer Placeholder 5">
            <a:extLst>
              <a:ext uri="{FF2B5EF4-FFF2-40B4-BE49-F238E27FC236}">
                <a16:creationId xmlns:a16="http://schemas.microsoft.com/office/drawing/2014/main" id="{CD7B1ED6-B8B4-4E37-9BE9-3D28D8B07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6A8A-F23A-46DC-B65C-2DEFD365EE5E}"/>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128825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13F5-3D51-479F-ABD2-D74588BE1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D4054F-1AC3-4B77-B391-C94509E17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33930-7F2D-4088-9E54-5173F01AC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506A4-E60B-45C1-8C3C-ADB47D023BB9}"/>
              </a:ext>
            </a:extLst>
          </p:cNvPr>
          <p:cNvSpPr>
            <a:spLocks noGrp="1"/>
          </p:cNvSpPr>
          <p:nvPr>
            <p:ph type="dt" sz="half" idx="10"/>
          </p:nvPr>
        </p:nvSpPr>
        <p:spPr/>
        <p:txBody>
          <a:bodyPr/>
          <a:lstStyle/>
          <a:p>
            <a:fld id="{ABDE64E4-D330-4EA7-9C40-5DC0EDD8C8FA}" type="datetimeFigureOut">
              <a:rPr lang="en-US" smtClean="0"/>
              <a:t>11/4/2022</a:t>
            </a:fld>
            <a:endParaRPr lang="en-US"/>
          </a:p>
        </p:txBody>
      </p:sp>
      <p:sp>
        <p:nvSpPr>
          <p:cNvPr id="6" name="Footer Placeholder 5">
            <a:extLst>
              <a:ext uri="{FF2B5EF4-FFF2-40B4-BE49-F238E27FC236}">
                <a16:creationId xmlns:a16="http://schemas.microsoft.com/office/drawing/2014/main" id="{2712A13D-EAA3-4D92-943D-E0C60C5E4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11BF4-C67F-4269-A5CC-BEB2D02A45DD}"/>
              </a:ext>
            </a:extLst>
          </p:cNvPr>
          <p:cNvSpPr>
            <a:spLocks noGrp="1"/>
          </p:cNvSpPr>
          <p:nvPr>
            <p:ph type="sldNum" sz="quarter" idx="12"/>
          </p:nvPr>
        </p:nvSpPr>
        <p:spPr/>
        <p:txBody>
          <a:bodyPr/>
          <a:lstStyle/>
          <a:p>
            <a:fld id="{BE82AF5A-F46D-4BB1-A978-0461CFF7A3C6}" type="slidenum">
              <a:rPr lang="en-US" smtClean="0"/>
              <a:t>‹#›</a:t>
            </a:fld>
            <a:endParaRPr lang="en-US"/>
          </a:p>
        </p:txBody>
      </p:sp>
    </p:spTree>
    <p:extLst>
      <p:ext uri="{BB962C8B-B14F-4D97-AF65-F5344CB8AC3E}">
        <p14:creationId xmlns:p14="http://schemas.microsoft.com/office/powerpoint/2010/main" val="309524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983A8-A313-4D79-A309-BAC72E590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A7A96C-B7E0-4DFA-8686-709F85026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C3F1D-2563-497A-BBD6-9BDB9275B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E64E4-D330-4EA7-9C40-5DC0EDD8C8FA}" type="datetimeFigureOut">
              <a:rPr lang="en-US" smtClean="0"/>
              <a:t>11/4/2022</a:t>
            </a:fld>
            <a:endParaRPr lang="en-US"/>
          </a:p>
        </p:txBody>
      </p:sp>
      <p:sp>
        <p:nvSpPr>
          <p:cNvPr id="5" name="Footer Placeholder 4">
            <a:extLst>
              <a:ext uri="{FF2B5EF4-FFF2-40B4-BE49-F238E27FC236}">
                <a16:creationId xmlns:a16="http://schemas.microsoft.com/office/drawing/2014/main" id="{3572823C-0DB7-4842-9E9B-6006B6B20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FF56EF-FA88-4414-9608-BA56CAED0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2AF5A-F46D-4BB1-A978-0461CFF7A3C6}" type="slidenum">
              <a:rPr lang="en-US" smtClean="0"/>
              <a:t>‹#›</a:t>
            </a:fld>
            <a:endParaRPr lang="en-US"/>
          </a:p>
        </p:txBody>
      </p:sp>
    </p:spTree>
    <p:extLst>
      <p:ext uri="{BB962C8B-B14F-4D97-AF65-F5344CB8AC3E}">
        <p14:creationId xmlns:p14="http://schemas.microsoft.com/office/powerpoint/2010/main" val="67380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0C6F27-EDF4-4351-8F62-2E041AF6C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feld 3">
            <a:extLst>
              <a:ext uri="{FF2B5EF4-FFF2-40B4-BE49-F238E27FC236}">
                <a16:creationId xmlns:a16="http://schemas.microsoft.com/office/drawing/2014/main" id="{46378E54-04EF-4DF2-8303-28A184E83BB8}"/>
              </a:ext>
            </a:extLst>
          </p:cNvPr>
          <p:cNvSpPr txBox="1"/>
          <p:nvPr/>
        </p:nvSpPr>
        <p:spPr>
          <a:xfrm>
            <a:off x="2033784" y="469432"/>
            <a:ext cx="5988866" cy="1406501"/>
          </a:xfrm>
          <a:prstGeom prst="rect">
            <a:avLst/>
          </a:prstGeom>
          <a:noFill/>
        </p:spPr>
        <p:txBody>
          <a:bodyPr wrap="square" lIns="0" tIns="0" rIns="0" bIns="0" rtlCol="0">
            <a:noAutofit/>
          </a:bodyPr>
          <a:lstStyle/>
          <a:p>
            <a:pPr eaLnBrk="0" hangingPunct="0"/>
            <a:r>
              <a:rPr lang="de-DE" sz="4400" spc="30" dirty="0">
                <a:solidFill>
                  <a:srgbClr val="C7DE37"/>
                </a:solidFill>
                <a:latin typeface="Oswald Regular"/>
                <a:cs typeface="Oswald Regular"/>
              </a:rPr>
              <a:t>EPICS (7) – </a:t>
            </a:r>
          </a:p>
          <a:p>
            <a:pPr eaLnBrk="0" hangingPunct="0"/>
            <a:r>
              <a:rPr lang="de-DE" sz="4400" spc="30" dirty="0">
                <a:solidFill>
                  <a:srgbClr val="C7DE37"/>
                </a:solidFill>
                <a:latin typeface="Oswald Regular"/>
                <a:cs typeface="Oswald Regular"/>
              </a:rPr>
              <a:t>Overview</a:t>
            </a:r>
          </a:p>
        </p:txBody>
      </p:sp>
      <p:pic>
        <p:nvPicPr>
          <p:cNvPr id="9" name="Grafik 8">
            <a:extLst>
              <a:ext uri="{FF2B5EF4-FFF2-40B4-BE49-F238E27FC236}">
                <a16:creationId xmlns:a16="http://schemas.microsoft.com/office/drawing/2014/main" id="{EC544E34-662F-4CD5-9395-A2DC301EE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784" y="5982160"/>
            <a:ext cx="934992" cy="494257"/>
          </a:xfrm>
          <a:prstGeom prst="rect">
            <a:avLst/>
          </a:prstGeom>
        </p:spPr>
      </p:pic>
      <p:sp>
        <p:nvSpPr>
          <p:cNvPr id="5" name="Textfeld 3"/>
          <p:cNvSpPr txBox="1"/>
          <p:nvPr/>
        </p:nvSpPr>
        <p:spPr>
          <a:xfrm>
            <a:off x="4280455" y="5829712"/>
            <a:ext cx="5988866" cy="799152"/>
          </a:xfrm>
          <a:prstGeom prst="rect">
            <a:avLst/>
          </a:prstGeom>
          <a:noFill/>
        </p:spPr>
        <p:txBody>
          <a:bodyPr wrap="square" lIns="0" tIns="0" rIns="0" bIns="0" rtlCol="0">
            <a:noAutofit/>
          </a:bodyPr>
          <a:lstStyle/>
          <a:p>
            <a:pPr eaLnBrk="0" hangingPunct="0"/>
            <a:r>
              <a:rPr lang="de-DE" sz="1200" spc="30" dirty="0">
                <a:solidFill>
                  <a:srgbClr val="C7DE37"/>
                </a:solidFill>
                <a:latin typeface="Oswald Regular"/>
                <a:cs typeface="Oswald Regular"/>
              </a:rPr>
              <a:t>Marty Kraimer, Michael Davidsaver, Matej Sekoranyja,Bruno Martins, Ralph Lange, Andrew Johnson, Timo Korhonen, Heinz Junkes, Patrick Marschalik, Murali Shankar, Bruno Martins, Kunal Shroff, Greg White, David Hibkin, Guobao Shen, Sinesa Veseli, Steve HartmanBob Dalesio</a:t>
            </a:r>
          </a:p>
        </p:txBody>
      </p:sp>
    </p:spTree>
    <p:extLst>
      <p:ext uri="{BB962C8B-B14F-4D97-AF65-F5344CB8AC3E}">
        <p14:creationId xmlns:p14="http://schemas.microsoft.com/office/powerpoint/2010/main" val="317433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Line 48">
            <a:extLst>
              <a:ext uri="{FF2B5EF4-FFF2-40B4-BE49-F238E27FC236}">
                <a16:creationId xmlns:a16="http://schemas.microsoft.com/office/drawing/2014/main" id="{73728740-A09E-4568-AF99-A2C38109EA08}"/>
              </a:ext>
            </a:extLst>
          </p:cNvPr>
          <p:cNvSpPr>
            <a:spLocks noChangeShapeType="1"/>
          </p:cNvSpPr>
          <p:nvPr/>
        </p:nvSpPr>
        <p:spPr bwMode="auto">
          <a:xfrm>
            <a:off x="9675814"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8" name="Line 48">
            <a:extLst>
              <a:ext uri="{FF2B5EF4-FFF2-40B4-BE49-F238E27FC236}">
                <a16:creationId xmlns:a16="http://schemas.microsoft.com/office/drawing/2014/main" id="{4A8865BE-798B-45E9-8B47-120A958C1607}"/>
              </a:ext>
            </a:extLst>
          </p:cNvPr>
          <p:cNvSpPr>
            <a:spLocks noChangeShapeType="1"/>
          </p:cNvSpPr>
          <p:nvPr/>
        </p:nvSpPr>
        <p:spPr bwMode="auto">
          <a:xfrm>
            <a:off x="8380414"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9" name="Line 48">
            <a:extLst>
              <a:ext uri="{FF2B5EF4-FFF2-40B4-BE49-F238E27FC236}">
                <a16:creationId xmlns:a16="http://schemas.microsoft.com/office/drawing/2014/main" id="{4E05314D-2619-4FEC-9410-4E33572CDDC5}"/>
              </a:ext>
            </a:extLst>
          </p:cNvPr>
          <p:cNvSpPr>
            <a:spLocks noChangeShapeType="1"/>
          </p:cNvSpPr>
          <p:nvPr/>
        </p:nvSpPr>
        <p:spPr bwMode="auto">
          <a:xfrm>
            <a:off x="7162801"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0" name="Line 48">
            <a:extLst>
              <a:ext uri="{FF2B5EF4-FFF2-40B4-BE49-F238E27FC236}">
                <a16:creationId xmlns:a16="http://schemas.microsoft.com/office/drawing/2014/main" id="{3B1225DE-31BD-48AE-ABDF-8EE9B8ECF653}"/>
              </a:ext>
            </a:extLst>
          </p:cNvPr>
          <p:cNvSpPr>
            <a:spLocks noChangeShapeType="1"/>
          </p:cNvSpPr>
          <p:nvPr/>
        </p:nvSpPr>
        <p:spPr bwMode="auto">
          <a:xfrm>
            <a:off x="5942014"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1" name="Line 48">
            <a:extLst>
              <a:ext uri="{FF2B5EF4-FFF2-40B4-BE49-F238E27FC236}">
                <a16:creationId xmlns:a16="http://schemas.microsoft.com/office/drawing/2014/main" id="{66A78B06-94A0-442F-9C8D-E8420A04FD57}"/>
              </a:ext>
            </a:extLst>
          </p:cNvPr>
          <p:cNvSpPr>
            <a:spLocks noChangeShapeType="1"/>
          </p:cNvSpPr>
          <p:nvPr/>
        </p:nvSpPr>
        <p:spPr bwMode="auto">
          <a:xfrm>
            <a:off x="4676449"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2" name="Line 48">
            <a:extLst>
              <a:ext uri="{FF2B5EF4-FFF2-40B4-BE49-F238E27FC236}">
                <a16:creationId xmlns:a16="http://schemas.microsoft.com/office/drawing/2014/main" id="{58F0A269-C87F-4A27-B7D0-6D477055F81C}"/>
              </a:ext>
            </a:extLst>
          </p:cNvPr>
          <p:cNvSpPr>
            <a:spLocks noChangeShapeType="1"/>
          </p:cNvSpPr>
          <p:nvPr/>
        </p:nvSpPr>
        <p:spPr bwMode="auto">
          <a:xfrm>
            <a:off x="3457249"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0" name="Group 199">
            <a:extLst>
              <a:ext uri="{FF2B5EF4-FFF2-40B4-BE49-F238E27FC236}">
                <a16:creationId xmlns:a16="http://schemas.microsoft.com/office/drawing/2014/main" id="{E1372425-02DB-4F70-A59B-59695C31B01C}"/>
              </a:ext>
            </a:extLst>
          </p:cNvPr>
          <p:cNvGrpSpPr/>
          <p:nvPr/>
        </p:nvGrpSpPr>
        <p:grpSpPr>
          <a:xfrm>
            <a:off x="7399994" y="2783123"/>
            <a:ext cx="1058206" cy="836611"/>
            <a:chOff x="5723594" y="2552467"/>
            <a:chExt cx="1058206" cy="836611"/>
          </a:xfrm>
          <a:solidFill>
            <a:schemeClr val="tx1">
              <a:lumMod val="10000"/>
              <a:lumOff val="90000"/>
            </a:schemeClr>
          </a:solidFill>
        </p:grpSpPr>
        <p:sp>
          <p:nvSpPr>
            <p:cNvPr id="201" name="Rectangle: Rounded Corners 200">
              <a:extLst>
                <a:ext uri="{FF2B5EF4-FFF2-40B4-BE49-F238E27FC236}">
                  <a16:creationId xmlns:a16="http://schemas.microsoft.com/office/drawing/2014/main" id="{24BD452A-3B60-4945-BB87-CE92177535EF}"/>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cxnSp>
          <p:nvCxnSpPr>
            <p:cNvPr id="202" name="Straight Connector 201">
              <a:extLst>
                <a:ext uri="{FF2B5EF4-FFF2-40B4-BE49-F238E27FC236}">
                  <a16:creationId xmlns:a16="http://schemas.microsoft.com/office/drawing/2014/main" id="{6A1BE098-29C4-4C68-ABA6-071AD57BA7AD}"/>
                </a:ext>
              </a:extLst>
            </p:cNvPr>
            <p:cNvCxnSpPr>
              <a:cxnSpLocks/>
            </p:cNvCxnSpPr>
            <p:nvPr/>
          </p:nvCxnSpPr>
          <p:spPr>
            <a:xfrm flipV="1">
              <a:off x="5723594" y="2807586"/>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3" name="TextBox 202">
              <a:extLst>
                <a:ext uri="{FF2B5EF4-FFF2-40B4-BE49-F238E27FC236}">
                  <a16:creationId xmlns:a16="http://schemas.microsoft.com/office/drawing/2014/main" id="{A0556408-FCB8-4A61-975F-EEC8ADB1F010}"/>
                </a:ext>
              </a:extLst>
            </p:cNvPr>
            <p:cNvSpPr txBox="1"/>
            <p:nvPr/>
          </p:nvSpPr>
          <p:spPr>
            <a:xfrm>
              <a:off x="5736550" y="2582628"/>
              <a:ext cx="961966" cy="261610"/>
            </a:xfrm>
            <a:prstGeom prst="rect">
              <a:avLst/>
            </a:prstGeom>
            <a:grpFill/>
            <a:ln>
              <a:noFill/>
            </a:ln>
          </p:spPr>
          <p:txBody>
            <a:bodyPr wrap="square" rtlCol="0">
              <a:spAutoFit/>
            </a:bodyPr>
            <a:lstStyle/>
            <a:p>
              <a:pPr algn="ctr"/>
              <a:r>
                <a:rPr lang="en-US" sz="1100" b="1" dirty="0">
                  <a:solidFill>
                    <a:schemeClr val="bg2"/>
                  </a:solidFill>
                  <a:cs typeface="Calibri"/>
                </a:rPr>
                <a:t>EPICS 7</a:t>
              </a:r>
            </a:p>
          </p:txBody>
        </p:sp>
      </p:grpSp>
      <p:grpSp>
        <p:nvGrpSpPr>
          <p:cNvPr id="196" name="Group 195">
            <a:extLst>
              <a:ext uri="{FF2B5EF4-FFF2-40B4-BE49-F238E27FC236}">
                <a16:creationId xmlns:a16="http://schemas.microsoft.com/office/drawing/2014/main" id="{71006B3E-C064-48C4-9227-A54EE245C53E}"/>
              </a:ext>
            </a:extLst>
          </p:cNvPr>
          <p:cNvGrpSpPr/>
          <p:nvPr/>
        </p:nvGrpSpPr>
        <p:grpSpPr>
          <a:xfrm>
            <a:off x="7315200" y="2706923"/>
            <a:ext cx="1058206" cy="836611"/>
            <a:chOff x="5723594" y="2552467"/>
            <a:chExt cx="1058206" cy="836611"/>
          </a:xfrm>
          <a:solidFill>
            <a:schemeClr val="tx1">
              <a:lumMod val="10000"/>
              <a:lumOff val="90000"/>
            </a:schemeClr>
          </a:solidFill>
        </p:grpSpPr>
        <p:sp>
          <p:nvSpPr>
            <p:cNvPr id="197" name="Rectangle: Rounded Corners 196">
              <a:extLst>
                <a:ext uri="{FF2B5EF4-FFF2-40B4-BE49-F238E27FC236}">
                  <a16:creationId xmlns:a16="http://schemas.microsoft.com/office/drawing/2014/main" id="{CA14C687-5C06-4899-9CE5-988FFD3B3A97}"/>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cxnSp>
          <p:nvCxnSpPr>
            <p:cNvPr id="198" name="Straight Connector 197">
              <a:extLst>
                <a:ext uri="{FF2B5EF4-FFF2-40B4-BE49-F238E27FC236}">
                  <a16:creationId xmlns:a16="http://schemas.microsoft.com/office/drawing/2014/main" id="{49203F85-8B7E-4D56-A51F-5A8C3B50108C}"/>
                </a:ext>
              </a:extLst>
            </p:cNvPr>
            <p:cNvCxnSpPr>
              <a:cxnSpLocks/>
            </p:cNvCxnSpPr>
            <p:nvPr/>
          </p:nvCxnSpPr>
          <p:spPr>
            <a:xfrm flipV="1">
              <a:off x="5723594" y="2807586"/>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TextBox 198">
              <a:extLst>
                <a:ext uri="{FF2B5EF4-FFF2-40B4-BE49-F238E27FC236}">
                  <a16:creationId xmlns:a16="http://schemas.microsoft.com/office/drawing/2014/main" id="{164867D1-8127-4FF4-A91C-A685AA079715}"/>
                </a:ext>
              </a:extLst>
            </p:cNvPr>
            <p:cNvSpPr txBox="1"/>
            <p:nvPr/>
          </p:nvSpPr>
          <p:spPr>
            <a:xfrm>
              <a:off x="5736550" y="2582628"/>
              <a:ext cx="961966" cy="261610"/>
            </a:xfrm>
            <a:prstGeom prst="rect">
              <a:avLst/>
            </a:prstGeom>
            <a:grpFill/>
            <a:ln>
              <a:noFill/>
            </a:ln>
          </p:spPr>
          <p:txBody>
            <a:bodyPr wrap="square" rtlCol="0">
              <a:spAutoFit/>
            </a:bodyPr>
            <a:lstStyle/>
            <a:p>
              <a:pPr algn="ctr"/>
              <a:r>
                <a:rPr lang="en-US" sz="1100" b="1" dirty="0">
                  <a:solidFill>
                    <a:schemeClr val="bg2"/>
                  </a:solidFill>
                  <a:cs typeface="Calibri"/>
                </a:rPr>
                <a:t>EPICS 7</a:t>
              </a:r>
            </a:p>
          </p:txBody>
        </p:sp>
      </p:grpSp>
      <p:grpSp>
        <p:nvGrpSpPr>
          <p:cNvPr id="192" name="Group 191">
            <a:extLst>
              <a:ext uri="{FF2B5EF4-FFF2-40B4-BE49-F238E27FC236}">
                <a16:creationId xmlns:a16="http://schemas.microsoft.com/office/drawing/2014/main" id="{E8D71B5F-1A1C-4365-B15D-288855DCA67D}"/>
              </a:ext>
            </a:extLst>
          </p:cNvPr>
          <p:cNvGrpSpPr/>
          <p:nvPr/>
        </p:nvGrpSpPr>
        <p:grpSpPr>
          <a:xfrm>
            <a:off x="7239000" y="2629134"/>
            <a:ext cx="1058206" cy="836611"/>
            <a:chOff x="5723594" y="2552467"/>
            <a:chExt cx="1058206" cy="836611"/>
          </a:xfrm>
          <a:solidFill>
            <a:schemeClr val="tx1">
              <a:lumMod val="10000"/>
              <a:lumOff val="90000"/>
            </a:schemeClr>
          </a:solidFill>
        </p:grpSpPr>
        <p:sp>
          <p:nvSpPr>
            <p:cNvPr id="193" name="Rectangle: Rounded Corners 192">
              <a:extLst>
                <a:ext uri="{FF2B5EF4-FFF2-40B4-BE49-F238E27FC236}">
                  <a16:creationId xmlns:a16="http://schemas.microsoft.com/office/drawing/2014/main" id="{8F49B2E1-FCEC-4163-8A21-13195E26EB55}"/>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cxnSp>
          <p:nvCxnSpPr>
            <p:cNvPr id="194" name="Straight Connector 193">
              <a:extLst>
                <a:ext uri="{FF2B5EF4-FFF2-40B4-BE49-F238E27FC236}">
                  <a16:creationId xmlns:a16="http://schemas.microsoft.com/office/drawing/2014/main" id="{38CE467C-1AE6-4BF1-8A50-791060AD9132}"/>
                </a:ext>
              </a:extLst>
            </p:cNvPr>
            <p:cNvCxnSpPr>
              <a:cxnSpLocks/>
            </p:cNvCxnSpPr>
            <p:nvPr/>
          </p:nvCxnSpPr>
          <p:spPr>
            <a:xfrm flipV="1">
              <a:off x="5723594" y="2807586"/>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TextBox 194">
              <a:extLst>
                <a:ext uri="{FF2B5EF4-FFF2-40B4-BE49-F238E27FC236}">
                  <a16:creationId xmlns:a16="http://schemas.microsoft.com/office/drawing/2014/main" id="{55B85CC9-595B-4FB0-9CCA-C55DC307FC7B}"/>
                </a:ext>
              </a:extLst>
            </p:cNvPr>
            <p:cNvSpPr txBox="1"/>
            <p:nvPr/>
          </p:nvSpPr>
          <p:spPr>
            <a:xfrm>
              <a:off x="5736550" y="2582628"/>
              <a:ext cx="961966" cy="261610"/>
            </a:xfrm>
            <a:prstGeom prst="rect">
              <a:avLst/>
            </a:prstGeom>
            <a:grpFill/>
            <a:ln>
              <a:noFill/>
            </a:ln>
          </p:spPr>
          <p:txBody>
            <a:bodyPr wrap="square" rtlCol="0">
              <a:spAutoFit/>
            </a:bodyPr>
            <a:lstStyle/>
            <a:p>
              <a:pPr algn="ctr"/>
              <a:r>
                <a:rPr lang="en-US" sz="1100" b="1" dirty="0">
                  <a:solidFill>
                    <a:schemeClr val="bg2"/>
                  </a:solidFill>
                  <a:cs typeface="Calibri"/>
                </a:rPr>
                <a:t>EPICS 7</a:t>
              </a:r>
            </a:p>
          </p:txBody>
        </p:sp>
      </p:grpSp>
      <p:sp>
        <p:nvSpPr>
          <p:cNvPr id="21507" name="Rectangle 1">
            <a:extLst>
              <a:ext uri="{FF2B5EF4-FFF2-40B4-BE49-F238E27FC236}">
                <a16:creationId xmlns:a16="http://schemas.microsoft.com/office/drawing/2014/main" id="{7A4F4953-46A0-46DA-BFFE-53B317B85474}"/>
              </a:ext>
            </a:extLst>
          </p:cNvPr>
          <p:cNvSpPr>
            <a:spLocks noGrp="1" noChangeArrowheads="1"/>
          </p:cNvSpPr>
          <p:nvPr>
            <p:ph type="title" idx="4294967295"/>
          </p:nvPr>
        </p:nvSpPr>
        <p:spPr>
          <a:xfrm>
            <a:off x="1524001" y="215900"/>
            <a:ext cx="9147175" cy="590550"/>
          </a:xfrm>
        </p:spPr>
        <p:txBody>
          <a:bodyPr vert="horz" lIns="0" tIns="0" rIns="0" bIns="0" rtlCol="0" anchor="ctr">
            <a:normAutofit fontScale="90000"/>
          </a:bodyP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cs typeface="Times New Roman" panose="02020603050405020304" pitchFamily="18" charset="0"/>
              </a:rPr>
              <a:t>EPICS - Architecture</a:t>
            </a:r>
            <a:endParaRPr lang="en-US" altLang="en-US" dirty="0">
              <a:solidFill>
                <a:schemeClr val="tx1"/>
              </a:solidFill>
              <a:cs typeface="Arial" panose="020B0604020202020204" pitchFamily="34" charset="0"/>
            </a:endParaRPr>
          </a:p>
        </p:txBody>
      </p:sp>
      <p:sp>
        <p:nvSpPr>
          <p:cNvPr id="21511" name="Rectangle 5">
            <a:extLst>
              <a:ext uri="{FF2B5EF4-FFF2-40B4-BE49-F238E27FC236}">
                <a16:creationId xmlns:a16="http://schemas.microsoft.com/office/drawing/2014/main" id="{BFCF50F0-D278-4184-8B5D-AB8356E76F3D}"/>
              </a:ext>
            </a:extLst>
          </p:cNvPr>
          <p:cNvSpPr>
            <a:spLocks noChangeArrowheads="1"/>
          </p:cNvSpPr>
          <p:nvPr/>
        </p:nvSpPr>
        <p:spPr bwMode="auto">
          <a:xfrm flipV="1">
            <a:off x="1422284" y="4648200"/>
            <a:ext cx="8940916" cy="63828"/>
          </a:xfrm>
          <a:prstGeom prst="rect">
            <a:avLst/>
          </a:prstGeom>
          <a:solidFill>
            <a:schemeClr val="accent6">
              <a:lumMod val="20000"/>
              <a:lumOff val="80000"/>
            </a:schemeClr>
          </a:solidFill>
          <a:ln w="25560">
            <a:no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endParaRPr lang="en-US" altLang="en-US">
              <a:solidFill>
                <a:schemeClr val="bg1"/>
              </a:solidFill>
            </a:endParaRPr>
          </a:p>
        </p:txBody>
      </p:sp>
      <p:sp>
        <p:nvSpPr>
          <p:cNvPr id="21513" name="Rectangle 13">
            <a:extLst>
              <a:ext uri="{FF2B5EF4-FFF2-40B4-BE49-F238E27FC236}">
                <a16:creationId xmlns:a16="http://schemas.microsoft.com/office/drawing/2014/main" id="{E08799EA-3ED6-476B-8ED1-DAB73E5F83FF}"/>
              </a:ext>
            </a:extLst>
          </p:cNvPr>
          <p:cNvSpPr>
            <a:spLocks noChangeArrowheads="1"/>
          </p:cNvSpPr>
          <p:nvPr/>
        </p:nvSpPr>
        <p:spPr bwMode="auto">
          <a:xfrm>
            <a:off x="1422284" y="2297707"/>
            <a:ext cx="8788516" cy="69255"/>
          </a:xfrm>
          <a:prstGeom prst="rect">
            <a:avLst/>
          </a:prstGeom>
          <a:solidFill>
            <a:schemeClr val="accent6">
              <a:lumMod val="20000"/>
              <a:lumOff val="80000"/>
            </a:schemeClr>
          </a:solidFill>
          <a:ln w="25560">
            <a:no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endParaRPr lang="en-US" altLang="en-US">
              <a:solidFill>
                <a:schemeClr val="bg1"/>
              </a:solidFill>
            </a:endParaRPr>
          </a:p>
        </p:txBody>
      </p:sp>
      <p:sp>
        <p:nvSpPr>
          <p:cNvPr id="21515" name="Text Box 49">
            <a:extLst>
              <a:ext uri="{FF2B5EF4-FFF2-40B4-BE49-F238E27FC236}">
                <a16:creationId xmlns:a16="http://schemas.microsoft.com/office/drawing/2014/main" id="{1F5CA183-150D-4899-8A72-5CEE021C8226}"/>
              </a:ext>
            </a:extLst>
          </p:cNvPr>
          <p:cNvSpPr txBox="1">
            <a:spLocks noChangeArrowheads="1"/>
          </p:cNvSpPr>
          <p:nvPr/>
        </p:nvSpPr>
        <p:spPr bwMode="auto">
          <a:xfrm>
            <a:off x="9807576" y="2079213"/>
            <a:ext cx="860425" cy="31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r>
              <a:rPr lang="en-US" altLang="en-US" sz="1200" b="1" dirty="0">
                <a:solidFill>
                  <a:srgbClr val="000000"/>
                </a:solidFill>
              </a:rPr>
              <a:t>Ethernet</a:t>
            </a:r>
          </a:p>
        </p:txBody>
      </p:sp>
      <p:sp>
        <p:nvSpPr>
          <p:cNvPr id="21516" name="Line 48">
            <a:extLst>
              <a:ext uri="{FF2B5EF4-FFF2-40B4-BE49-F238E27FC236}">
                <a16:creationId xmlns:a16="http://schemas.microsoft.com/office/drawing/2014/main" id="{AFDAA9D4-4CA1-4140-8543-760A86AAAF27}"/>
              </a:ext>
            </a:extLst>
          </p:cNvPr>
          <p:cNvSpPr>
            <a:spLocks noChangeShapeType="1"/>
          </p:cNvSpPr>
          <p:nvPr/>
        </p:nvSpPr>
        <p:spPr bwMode="auto">
          <a:xfrm>
            <a:off x="2180899" y="4665664"/>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cxnSp>
        <p:nvCxnSpPr>
          <p:cNvPr id="21592" name="Straight Connector 116">
            <a:extLst>
              <a:ext uri="{FF2B5EF4-FFF2-40B4-BE49-F238E27FC236}">
                <a16:creationId xmlns:a16="http://schemas.microsoft.com/office/drawing/2014/main" id="{DBEEDB6D-A50B-40F4-AC96-E58F42ED3B3D}"/>
              </a:ext>
            </a:extLst>
          </p:cNvPr>
          <p:cNvCxnSpPr>
            <a:cxnSpLocks noChangeShapeType="1"/>
          </p:cNvCxnSpPr>
          <p:nvPr/>
        </p:nvCxnSpPr>
        <p:spPr bwMode="auto">
          <a:xfrm flipH="1">
            <a:off x="5688130" y="3032126"/>
            <a:ext cx="277813" cy="4763"/>
          </a:xfrm>
          <a:prstGeom prst="line">
            <a:avLst/>
          </a:prstGeom>
          <a:noFill/>
          <a:ln w="12700" algn="ctr">
            <a:solidFill>
              <a:srgbClr val="CCFF99"/>
            </a:solidFill>
            <a:round/>
            <a:headEnd/>
            <a:tailEnd/>
          </a:ln>
          <a:extLst>
            <a:ext uri="{909E8E84-426E-40dd-AFC4-6F175D3DCCD1}">
              <a14:hiddenFill xmlns="" xmlns:a14="http://schemas.microsoft.com/office/drawing/2010/main">
                <a:noFill/>
              </a14:hiddenFill>
            </a:ext>
          </a:extLst>
        </p:spPr>
      </p:cxnSp>
      <p:cxnSp>
        <p:nvCxnSpPr>
          <p:cNvPr id="21600" name="Straight Connector 124">
            <a:extLst>
              <a:ext uri="{FF2B5EF4-FFF2-40B4-BE49-F238E27FC236}">
                <a16:creationId xmlns:a16="http://schemas.microsoft.com/office/drawing/2014/main" id="{225CBDA6-6D46-4FF9-AB48-179F07E481E2}"/>
              </a:ext>
            </a:extLst>
          </p:cNvPr>
          <p:cNvCxnSpPr>
            <a:cxnSpLocks noChangeShapeType="1"/>
          </p:cNvCxnSpPr>
          <p:nvPr/>
        </p:nvCxnSpPr>
        <p:spPr bwMode="auto">
          <a:xfrm flipH="1">
            <a:off x="4450125" y="3041651"/>
            <a:ext cx="277812" cy="3175"/>
          </a:xfrm>
          <a:prstGeom prst="line">
            <a:avLst/>
          </a:prstGeom>
          <a:noFill/>
          <a:ln w="12700" algn="ctr">
            <a:solidFill>
              <a:srgbClr val="CCFF99"/>
            </a:solidFill>
            <a:round/>
            <a:headEnd/>
            <a:tailEnd/>
          </a:ln>
          <a:extLst>
            <a:ext uri="{909E8E84-426E-40dd-AFC4-6F175D3DCCD1}">
              <a14:hiddenFill xmlns="" xmlns:a14="http://schemas.microsoft.com/office/drawing/2010/main">
                <a:noFill/>
              </a14:hiddenFill>
            </a:ext>
          </a:extLst>
        </p:spPr>
      </p:cxnSp>
      <p:sp>
        <p:nvSpPr>
          <p:cNvPr id="21514" name="Line 48">
            <a:extLst>
              <a:ext uri="{FF2B5EF4-FFF2-40B4-BE49-F238E27FC236}">
                <a16:creationId xmlns:a16="http://schemas.microsoft.com/office/drawing/2014/main" id="{CBDC4987-E2B5-4CB6-9D73-DFD4F56B3A63}"/>
              </a:ext>
            </a:extLst>
          </p:cNvPr>
          <p:cNvSpPr>
            <a:spLocks noChangeShapeType="1"/>
          </p:cNvSpPr>
          <p:nvPr/>
        </p:nvSpPr>
        <p:spPr bwMode="auto">
          <a:xfrm>
            <a:off x="1422284" y="2340210"/>
            <a:ext cx="0" cy="2301875"/>
          </a:xfrm>
          <a:prstGeom prst="line">
            <a:avLst/>
          </a:prstGeom>
          <a:noFill/>
          <a:ln w="63500">
            <a:solidFill>
              <a:schemeClr val="accent6">
                <a:lumMod val="20000"/>
                <a:lumOff val="8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 name="Line 48">
            <a:extLst>
              <a:ext uri="{FF2B5EF4-FFF2-40B4-BE49-F238E27FC236}">
                <a16:creationId xmlns:a16="http://schemas.microsoft.com/office/drawing/2014/main" id="{A3CB3457-2251-4A0C-A492-432EBBD50561}"/>
              </a:ext>
            </a:extLst>
          </p:cNvPr>
          <p:cNvSpPr>
            <a:spLocks noChangeShapeType="1"/>
          </p:cNvSpPr>
          <p:nvPr/>
        </p:nvSpPr>
        <p:spPr bwMode="auto">
          <a:xfrm>
            <a:off x="7662982" y="2318553"/>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22" name="Group 21">
            <a:extLst>
              <a:ext uri="{FF2B5EF4-FFF2-40B4-BE49-F238E27FC236}">
                <a16:creationId xmlns:a16="http://schemas.microsoft.com/office/drawing/2014/main" id="{5C643C36-3E79-4E8D-85F7-90B1B2A32A8B}"/>
              </a:ext>
            </a:extLst>
          </p:cNvPr>
          <p:cNvGrpSpPr/>
          <p:nvPr/>
        </p:nvGrpSpPr>
        <p:grpSpPr>
          <a:xfrm>
            <a:off x="7172326" y="2590801"/>
            <a:ext cx="1057274" cy="836611"/>
            <a:chOff x="5724526" y="2552467"/>
            <a:chExt cx="1057274" cy="836611"/>
          </a:xfrm>
          <a:solidFill>
            <a:schemeClr val="tx2">
              <a:lumMod val="20000"/>
              <a:lumOff val="80000"/>
            </a:schemeClr>
          </a:solidFill>
        </p:grpSpPr>
        <p:sp>
          <p:nvSpPr>
            <p:cNvPr id="127" name="Rectangle: Rounded Corners 126">
              <a:extLst>
                <a:ext uri="{FF2B5EF4-FFF2-40B4-BE49-F238E27FC236}">
                  <a16:creationId xmlns:a16="http://schemas.microsoft.com/office/drawing/2014/main" id="{ADE15FE4-98A5-4297-8A4A-28A5660543DA}"/>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sp>
          <p:nvSpPr>
            <p:cNvPr id="129" name="TextBox 128">
              <a:extLst>
                <a:ext uri="{FF2B5EF4-FFF2-40B4-BE49-F238E27FC236}">
                  <a16:creationId xmlns:a16="http://schemas.microsoft.com/office/drawing/2014/main" id="{3E52EA95-8F57-44B9-B919-D1AC34453744}"/>
                </a:ext>
              </a:extLst>
            </p:cNvPr>
            <p:cNvSpPr txBox="1"/>
            <p:nvPr/>
          </p:nvSpPr>
          <p:spPr>
            <a:xfrm>
              <a:off x="5867400" y="2563464"/>
              <a:ext cx="847726" cy="261610"/>
            </a:xfrm>
            <a:prstGeom prst="rect">
              <a:avLst/>
            </a:prstGeom>
            <a:grpFill/>
            <a:ln>
              <a:noFill/>
            </a:ln>
          </p:spPr>
          <p:txBody>
            <a:bodyPr wrap="square" rtlCol="0">
              <a:spAutoFit/>
            </a:bodyPr>
            <a:lstStyle/>
            <a:p>
              <a:pPr algn="ctr"/>
              <a:r>
                <a:rPr lang="en-US" sz="1100" b="1" dirty="0" err="1">
                  <a:cs typeface="Calibri"/>
                </a:rPr>
                <a:t>pva</a:t>
              </a:r>
              <a:endParaRPr lang="en-US" sz="1100" b="1" dirty="0">
                <a:cs typeface="Calibri"/>
              </a:endParaRPr>
            </a:p>
          </p:txBody>
        </p:sp>
        <p:cxnSp>
          <p:nvCxnSpPr>
            <p:cNvPr id="128" name="Straight Connector 127">
              <a:extLst>
                <a:ext uri="{FF2B5EF4-FFF2-40B4-BE49-F238E27FC236}">
                  <a16:creationId xmlns:a16="http://schemas.microsoft.com/office/drawing/2014/main" id="{486143DB-38AE-4100-83E6-78F22A4892D7}"/>
                </a:ext>
              </a:extLst>
            </p:cNvPr>
            <p:cNvCxnSpPr>
              <a:cxnSpLocks/>
            </p:cNvCxnSpPr>
            <p:nvPr/>
          </p:nvCxnSpPr>
          <p:spPr>
            <a:xfrm flipV="1">
              <a:off x="5742643" y="2819400"/>
              <a:ext cx="1039157" cy="364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6307B22A-C0E9-4580-B04A-9478CE7D4E41}"/>
              </a:ext>
            </a:extLst>
          </p:cNvPr>
          <p:cNvGrpSpPr/>
          <p:nvPr/>
        </p:nvGrpSpPr>
        <p:grpSpPr>
          <a:xfrm>
            <a:off x="2819401" y="2364141"/>
            <a:ext cx="1122479" cy="1924050"/>
            <a:chOff x="188178" y="276337"/>
            <a:chExt cx="1122479" cy="1924050"/>
          </a:xfrm>
        </p:grpSpPr>
        <p:sp>
          <p:nvSpPr>
            <p:cNvPr id="138" name="AutoShape 78">
              <a:extLst>
                <a:ext uri="{FF2B5EF4-FFF2-40B4-BE49-F238E27FC236}">
                  <a16:creationId xmlns:a16="http://schemas.microsoft.com/office/drawing/2014/main" id="{92563EB5-CB5F-4FAC-B7E1-7870C0F16E1D}"/>
                </a:ext>
              </a:extLst>
            </p:cNvPr>
            <p:cNvSpPr>
              <a:spLocks noChangeArrowheads="1"/>
            </p:cNvSpPr>
            <p:nvPr/>
          </p:nvSpPr>
          <p:spPr bwMode="auto">
            <a:xfrm>
              <a:off x="269935" y="1546336"/>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39" name="Text Box 79">
              <a:extLst>
                <a:ext uri="{FF2B5EF4-FFF2-40B4-BE49-F238E27FC236}">
                  <a16:creationId xmlns:a16="http://schemas.microsoft.com/office/drawing/2014/main" id="{901506AB-9A65-4986-8EC5-DF06D551EEFD}"/>
                </a:ext>
              </a:extLst>
            </p:cNvPr>
            <p:cNvSpPr txBox="1">
              <a:spLocks noChangeArrowheads="1"/>
            </p:cNvSpPr>
            <p:nvPr/>
          </p:nvSpPr>
          <p:spPr bwMode="auto">
            <a:xfrm>
              <a:off x="306449" y="1721720"/>
              <a:ext cx="93344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r>
                <a:rPr lang="en-US" altLang="en-US" sz="1200" b="1" dirty="0">
                  <a:latin typeface="+mn-lt"/>
                </a:rPr>
                <a:t>Save Sets</a:t>
              </a:r>
            </a:p>
          </p:txBody>
        </p:sp>
        <p:sp>
          <p:nvSpPr>
            <p:cNvPr id="140" name="Line 48">
              <a:extLst>
                <a:ext uri="{FF2B5EF4-FFF2-40B4-BE49-F238E27FC236}">
                  <a16:creationId xmlns:a16="http://schemas.microsoft.com/office/drawing/2014/main" id="{9C8350DF-F414-47C2-8EE2-03602C775064}"/>
                </a:ext>
              </a:extLst>
            </p:cNvPr>
            <p:cNvSpPr>
              <a:spLocks noChangeShapeType="1"/>
            </p:cNvSpPr>
            <p:nvPr/>
          </p:nvSpPr>
          <p:spPr bwMode="auto">
            <a:xfrm>
              <a:off x="748566" y="27633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1" name="Rectangle: Rounded Corners 140">
              <a:extLst>
                <a:ext uri="{FF2B5EF4-FFF2-40B4-BE49-F238E27FC236}">
                  <a16:creationId xmlns:a16="http://schemas.microsoft.com/office/drawing/2014/main" id="{3A983938-E09D-4872-BB8F-D0191F17FCE4}"/>
                </a:ext>
              </a:extLst>
            </p:cNvPr>
            <p:cNvSpPr/>
            <p:nvPr/>
          </p:nvSpPr>
          <p:spPr>
            <a:xfrm>
              <a:off x="257911" y="510251"/>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MASAR</a:t>
              </a:r>
            </a:p>
          </p:txBody>
        </p:sp>
        <p:cxnSp>
          <p:nvCxnSpPr>
            <p:cNvPr id="142" name="Straight Connector 141">
              <a:extLst>
                <a:ext uri="{FF2B5EF4-FFF2-40B4-BE49-F238E27FC236}">
                  <a16:creationId xmlns:a16="http://schemas.microsoft.com/office/drawing/2014/main" id="{27DEBE9B-984C-4079-AE7C-C180068B590B}"/>
                </a:ext>
              </a:extLst>
            </p:cNvPr>
            <p:cNvCxnSpPr>
              <a:cxnSpLocks/>
            </p:cNvCxnSpPr>
            <p:nvPr/>
          </p:nvCxnSpPr>
          <p:spPr>
            <a:xfrm flipV="1">
              <a:off x="256979" y="765370"/>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F1796A85-FBEB-4CB4-B368-BEBE210B691D}"/>
                </a:ext>
              </a:extLst>
            </p:cNvPr>
            <p:cNvSpPr txBox="1"/>
            <p:nvPr/>
          </p:nvSpPr>
          <p:spPr>
            <a:xfrm>
              <a:off x="188178" y="540413"/>
              <a:ext cx="1122479"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/HTTPS</a:t>
              </a:r>
            </a:p>
          </p:txBody>
        </p:sp>
        <p:sp>
          <p:nvSpPr>
            <p:cNvPr id="144" name="Line 48">
              <a:extLst>
                <a:ext uri="{FF2B5EF4-FFF2-40B4-BE49-F238E27FC236}">
                  <a16:creationId xmlns:a16="http://schemas.microsoft.com/office/drawing/2014/main" id="{DAAB191F-FBE7-48DE-8B8F-DE97DAD9748D}"/>
                </a:ext>
              </a:extLst>
            </p:cNvPr>
            <p:cNvSpPr>
              <a:spLocks noChangeShapeType="1"/>
            </p:cNvSpPr>
            <p:nvPr/>
          </p:nvSpPr>
          <p:spPr bwMode="auto">
            <a:xfrm>
              <a:off x="732692" y="135231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0" name="Group 9">
            <a:extLst>
              <a:ext uri="{FF2B5EF4-FFF2-40B4-BE49-F238E27FC236}">
                <a16:creationId xmlns:a16="http://schemas.microsoft.com/office/drawing/2014/main" id="{A0D1F8C1-2A49-4F64-8DD4-A3A475C70882}"/>
              </a:ext>
            </a:extLst>
          </p:cNvPr>
          <p:cNvGrpSpPr/>
          <p:nvPr/>
        </p:nvGrpSpPr>
        <p:grpSpPr>
          <a:xfrm>
            <a:off x="3886201" y="2343150"/>
            <a:ext cx="1122479" cy="1924050"/>
            <a:chOff x="188178" y="276337"/>
            <a:chExt cx="1122479" cy="1924050"/>
          </a:xfrm>
        </p:grpSpPr>
        <p:sp>
          <p:nvSpPr>
            <p:cNvPr id="146" name="AutoShape 78">
              <a:extLst>
                <a:ext uri="{FF2B5EF4-FFF2-40B4-BE49-F238E27FC236}">
                  <a16:creationId xmlns:a16="http://schemas.microsoft.com/office/drawing/2014/main" id="{46865D39-4B84-4226-82E2-1F5AE7076A34}"/>
                </a:ext>
              </a:extLst>
            </p:cNvPr>
            <p:cNvSpPr>
              <a:spLocks noChangeArrowheads="1"/>
            </p:cNvSpPr>
            <p:nvPr/>
          </p:nvSpPr>
          <p:spPr bwMode="auto">
            <a:xfrm>
              <a:off x="269935" y="1546336"/>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47" name="Text Box 79">
              <a:extLst>
                <a:ext uri="{FF2B5EF4-FFF2-40B4-BE49-F238E27FC236}">
                  <a16:creationId xmlns:a16="http://schemas.microsoft.com/office/drawing/2014/main" id="{C5C91D9D-5E17-41A2-BD00-600A56D36581}"/>
                </a:ext>
              </a:extLst>
            </p:cNvPr>
            <p:cNvSpPr txBox="1">
              <a:spLocks noChangeArrowheads="1"/>
            </p:cNvSpPr>
            <p:nvPr/>
          </p:nvSpPr>
          <p:spPr bwMode="auto">
            <a:xfrm>
              <a:off x="306449" y="1666987"/>
              <a:ext cx="9334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200" b="1" dirty="0">
                  <a:latin typeface="+mn-lt"/>
                </a:rPr>
                <a:t>Time Series Data</a:t>
              </a:r>
            </a:p>
          </p:txBody>
        </p:sp>
        <p:sp>
          <p:nvSpPr>
            <p:cNvPr id="148" name="Line 48">
              <a:extLst>
                <a:ext uri="{FF2B5EF4-FFF2-40B4-BE49-F238E27FC236}">
                  <a16:creationId xmlns:a16="http://schemas.microsoft.com/office/drawing/2014/main" id="{E284D0F9-E965-480B-A822-EA29247578D7}"/>
                </a:ext>
              </a:extLst>
            </p:cNvPr>
            <p:cNvSpPr>
              <a:spLocks noChangeShapeType="1"/>
            </p:cNvSpPr>
            <p:nvPr/>
          </p:nvSpPr>
          <p:spPr bwMode="auto">
            <a:xfrm>
              <a:off x="748566" y="27633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9" name="Rectangle: Rounded Corners 148">
              <a:extLst>
                <a:ext uri="{FF2B5EF4-FFF2-40B4-BE49-F238E27FC236}">
                  <a16:creationId xmlns:a16="http://schemas.microsoft.com/office/drawing/2014/main" id="{F6569F3D-194D-4E3A-AA6B-7EF0CF5F78FD}"/>
                </a:ext>
              </a:extLst>
            </p:cNvPr>
            <p:cNvSpPr/>
            <p:nvPr/>
          </p:nvSpPr>
          <p:spPr>
            <a:xfrm>
              <a:off x="257911" y="510251"/>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Archive</a:t>
              </a:r>
            </a:p>
            <a:p>
              <a:pPr algn="ctr"/>
              <a:r>
                <a:rPr lang="en-US" sz="1100" dirty="0">
                  <a:ln>
                    <a:solidFill>
                      <a:sysClr val="windowText" lastClr="000000"/>
                    </a:solidFill>
                  </a:ln>
                  <a:solidFill>
                    <a:schemeClr val="tx1"/>
                  </a:solidFill>
                </a:rPr>
                <a:t>Appliance</a:t>
              </a:r>
            </a:p>
          </p:txBody>
        </p:sp>
        <p:cxnSp>
          <p:nvCxnSpPr>
            <p:cNvPr id="150" name="Straight Connector 149">
              <a:extLst>
                <a:ext uri="{FF2B5EF4-FFF2-40B4-BE49-F238E27FC236}">
                  <a16:creationId xmlns:a16="http://schemas.microsoft.com/office/drawing/2014/main" id="{9BB93FE6-795F-4EEC-AD63-81F746ECB50E}"/>
                </a:ext>
              </a:extLst>
            </p:cNvPr>
            <p:cNvCxnSpPr>
              <a:cxnSpLocks/>
            </p:cNvCxnSpPr>
            <p:nvPr/>
          </p:nvCxnSpPr>
          <p:spPr>
            <a:xfrm flipV="1">
              <a:off x="256979" y="765370"/>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14426CEF-AF6F-45C2-B622-D41FDFC915E9}"/>
                </a:ext>
              </a:extLst>
            </p:cNvPr>
            <p:cNvSpPr txBox="1"/>
            <p:nvPr/>
          </p:nvSpPr>
          <p:spPr>
            <a:xfrm>
              <a:off x="188178" y="540413"/>
              <a:ext cx="1122479"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/HTTPS</a:t>
              </a:r>
            </a:p>
          </p:txBody>
        </p:sp>
        <p:sp>
          <p:nvSpPr>
            <p:cNvPr id="152" name="Line 48">
              <a:extLst>
                <a:ext uri="{FF2B5EF4-FFF2-40B4-BE49-F238E27FC236}">
                  <a16:creationId xmlns:a16="http://schemas.microsoft.com/office/drawing/2014/main" id="{476C51E5-A648-4988-B5E0-8ACF363577DF}"/>
                </a:ext>
              </a:extLst>
            </p:cNvPr>
            <p:cNvSpPr>
              <a:spLocks noChangeShapeType="1"/>
            </p:cNvSpPr>
            <p:nvPr/>
          </p:nvSpPr>
          <p:spPr bwMode="auto">
            <a:xfrm>
              <a:off x="732692" y="135231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1" name="Group 10">
            <a:extLst>
              <a:ext uri="{FF2B5EF4-FFF2-40B4-BE49-F238E27FC236}">
                <a16:creationId xmlns:a16="http://schemas.microsoft.com/office/drawing/2014/main" id="{DD567793-ED1B-4F5F-AA80-86EDDA9ABE08}"/>
              </a:ext>
            </a:extLst>
          </p:cNvPr>
          <p:cNvGrpSpPr/>
          <p:nvPr/>
        </p:nvGrpSpPr>
        <p:grpSpPr>
          <a:xfrm>
            <a:off x="4953001" y="2343150"/>
            <a:ext cx="1122479" cy="1924050"/>
            <a:chOff x="188178" y="276337"/>
            <a:chExt cx="1122479" cy="1924050"/>
          </a:xfrm>
        </p:grpSpPr>
        <p:sp>
          <p:nvSpPr>
            <p:cNvPr id="154" name="AutoShape 78">
              <a:extLst>
                <a:ext uri="{FF2B5EF4-FFF2-40B4-BE49-F238E27FC236}">
                  <a16:creationId xmlns:a16="http://schemas.microsoft.com/office/drawing/2014/main" id="{6DA97623-0C8B-461C-9818-029DB93A78D0}"/>
                </a:ext>
              </a:extLst>
            </p:cNvPr>
            <p:cNvSpPr>
              <a:spLocks noChangeArrowheads="1"/>
            </p:cNvSpPr>
            <p:nvPr/>
          </p:nvSpPr>
          <p:spPr bwMode="auto">
            <a:xfrm>
              <a:off x="269935" y="1546336"/>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55" name="Text Box 79">
              <a:extLst>
                <a:ext uri="{FF2B5EF4-FFF2-40B4-BE49-F238E27FC236}">
                  <a16:creationId xmlns:a16="http://schemas.microsoft.com/office/drawing/2014/main" id="{67C36FB8-DEC4-4256-A086-EBC8CCF264B6}"/>
                </a:ext>
              </a:extLst>
            </p:cNvPr>
            <p:cNvSpPr txBox="1">
              <a:spLocks noChangeArrowheads="1"/>
            </p:cNvSpPr>
            <p:nvPr/>
          </p:nvSpPr>
          <p:spPr bwMode="auto">
            <a:xfrm>
              <a:off x="306449" y="1721720"/>
              <a:ext cx="9334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200" b="1" dirty="0">
                  <a:latin typeface="+mn-lt"/>
                </a:rPr>
                <a:t>Snapshot Data</a:t>
              </a:r>
            </a:p>
          </p:txBody>
        </p:sp>
        <p:sp>
          <p:nvSpPr>
            <p:cNvPr id="156" name="Line 48">
              <a:extLst>
                <a:ext uri="{FF2B5EF4-FFF2-40B4-BE49-F238E27FC236}">
                  <a16:creationId xmlns:a16="http://schemas.microsoft.com/office/drawing/2014/main" id="{78F4BB0B-C742-4744-8816-B651BCFB42EE}"/>
                </a:ext>
              </a:extLst>
            </p:cNvPr>
            <p:cNvSpPr>
              <a:spLocks noChangeShapeType="1"/>
            </p:cNvSpPr>
            <p:nvPr/>
          </p:nvSpPr>
          <p:spPr bwMode="auto">
            <a:xfrm>
              <a:off x="748566" y="27633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7" name="Rectangle: Rounded Corners 156">
              <a:extLst>
                <a:ext uri="{FF2B5EF4-FFF2-40B4-BE49-F238E27FC236}">
                  <a16:creationId xmlns:a16="http://schemas.microsoft.com/office/drawing/2014/main" id="{3316D254-7ED9-437E-8F1C-53DDDC620E94}"/>
                </a:ext>
              </a:extLst>
            </p:cNvPr>
            <p:cNvSpPr/>
            <p:nvPr/>
          </p:nvSpPr>
          <p:spPr>
            <a:xfrm>
              <a:off x="220742" y="510251"/>
              <a:ext cx="1004789"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Beam Synchronous Acquisition</a:t>
              </a:r>
            </a:p>
          </p:txBody>
        </p:sp>
        <p:cxnSp>
          <p:nvCxnSpPr>
            <p:cNvPr id="158" name="Straight Connector 157">
              <a:extLst>
                <a:ext uri="{FF2B5EF4-FFF2-40B4-BE49-F238E27FC236}">
                  <a16:creationId xmlns:a16="http://schemas.microsoft.com/office/drawing/2014/main" id="{5104ACA1-7DFB-463C-9BF9-039F7E606942}"/>
                </a:ext>
              </a:extLst>
            </p:cNvPr>
            <p:cNvCxnSpPr>
              <a:cxnSpLocks/>
            </p:cNvCxnSpPr>
            <p:nvPr/>
          </p:nvCxnSpPr>
          <p:spPr>
            <a:xfrm flipV="1">
              <a:off x="256979" y="765370"/>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4E8C9559-FA8B-4475-987E-59DA10CBFB90}"/>
                </a:ext>
              </a:extLst>
            </p:cNvPr>
            <p:cNvSpPr txBox="1"/>
            <p:nvPr/>
          </p:nvSpPr>
          <p:spPr>
            <a:xfrm>
              <a:off x="188178" y="540413"/>
              <a:ext cx="1122479"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/HTTPS</a:t>
              </a:r>
            </a:p>
          </p:txBody>
        </p:sp>
        <p:sp>
          <p:nvSpPr>
            <p:cNvPr id="160" name="Line 48">
              <a:extLst>
                <a:ext uri="{FF2B5EF4-FFF2-40B4-BE49-F238E27FC236}">
                  <a16:creationId xmlns:a16="http://schemas.microsoft.com/office/drawing/2014/main" id="{EEDB5D3C-9A83-40A9-986A-34C5A5AD26AF}"/>
                </a:ext>
              </a:extLst>
            </p:cNvPr>
            <p:cNvSpPr>
              <a:spLocks noChangeShapeType="1"/>
            </p:cNvSpPr>
            <p:nvPr/>
          </p:nvSpPr>
          <p:spPr bwMode="auto">
            <a:xfrm>
              <a:off x="732692" y="135231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7" name="Group 16">
            <a:extLst>
              <a:ext uri="{FF2B5EF4-FFF2-40B4-BE49-F238E27FC236}">
                <a16:creationId xmlns:a16="http://schemas.microsoft.com/office/drawing/2014/main" id="{10B1FA38-D4FB-4FD1-98E7-E393A669FC81}"/>
              </a:ext>
            </a:extLst>
          </p:cNvPr>
          <p:cNvGrpSpPr/>
          <p:nvPr/>
        </p:nvGrpSpPr>
        <p:grpSpPr>
          <a:xfrm>
            <a:off x="1752601" y="2329886"/>
            <a:ext cx="1122479" cy="1970888"/>
            <a:chOff x="795337" y="2329886"/>
            <a:chExt cx="1122479" cy="1970888"/>
          </a:xfrm>
        </p:grpSpPr>
        <p:sp>
          <p:nvSpPr>
            <p:cNvPr id="21506" name="AutoShape 78">
              <a:extLst>
                <a:ext uri="{FF2B5EF4-FFF2-40B4-BE49-F238E27FC236}">
                  <a16:creationId xmlns:a16="http://schemas.microsoft.com/office/drawing/2014/main" id="{1698C200-F305-4AA3-AB2C-9BA5675DEFC9}"/>
                </a:ext>
              </a:extLst>
            </p:cNvPr>
            <p:cNvSpPr>
              <a:spLocks noChangeArrowheads="1"/>
            </p:cNvSpPr>
            <p:nvPr/>
          </p:nvSpPr>
          <p:spPr bwMode="auto">
            <a:xfrm>
              <a:off x="877094" y="3646723"/>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21557" name="Text Box 79">
              <a:extLst>
                <a:ext uri="{FF2B5EF4-FFF2-40B4-BE49-F238E27FC236}">
                  <a16:creationId xmlns:a16="http://schemas.microsoft.com/office/drawing/2014/main" id="{843E8841-92BF-47FB-8545-19864E4FFF6B}"/>
                </a:ext>
              </a:extLst>
            </p:cNvPr>
            <p:cNvSpPr txBox="1">
              <a:spLocks noChangeArrowheads="1"/>
            </p:cNvSpPr>
            <p:nvPr/>
          </p:nvSpPr>
          <p:spPr bwMode="auto">
            <a:xfrm>
              <a:off x="913608" y="3822107"/>
              <a:ext cx="93344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r>
                <a:rPr lang="en-US" altLang="en-US" sz="1200" b="1" dirty="0">
                  <a:latin typeface="+mn-lt"/>
                </a:rPr>
                <a:t>Directory</a:t>
              </a:r>
            </a:p>
          </p:txBody>
        </p:sp>
        <p:sp>
          <p:nvSpPr>
            <p:cNvPr id="21558" name="Line 48">
              <a:extLst>
                <a:ext uri="{FF2B5EF4-FFF2-40B4-BE49-F238E27FC236}">
                  <a16:creationId xmlns:a16="http://schemas.microsoft.com/office/drawing/2014/main" id="{F375F168-6C31-4E15-B8A0-AB4C6A99B85D}"/>
                </a:ext>
              </a:extLst>
            </p:cNvPr>
            <p:cNvSpPr>
              <a:spLocks noChangeShapeType="1"/>
            </p:cNvSpPr>
            <p:nvPr/>
          </p:nvSpPr>
          <p:spPr bwMode="auto">
            <a:xfrm>
              <a:off x="1344219" y="2329886"/>
              <a:ext cx="13094" cy="29448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17" name="Rectangle: Rounded Corners 116">
              <a:extLst>
                <a:ext uri="{FF2B5EF4-FFF2-40B4-BE49-F238E27FC236}">
                  <a16:creationId xmlns:a16="http://schemas.microsoft.com/office/drawing/2014/main" id="{A44E2937-0B14-4CB6-AFEE-0A4EE7EEF240}"/>
                </a:ext>
              </a:extLst>
            </p:cNvPr>
            <p:cNvSpPr/>
            <p:nvPr/>
          </p:nvSpPr>
          <p:spPr>
            <a:xfrm>
              <a:off x="865070" y="2610638"/>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Channel </a:t>
              </a:r>
            </a:p>
            <a:p>
              <a:pPr algn="ctr"/>
              <a:r>
                <a:rPr lang="en-US" sz="1100" dirty="0">
                  <a:ln>
                    <a:solidFill>
                      <a:sysClr val="windowText" lastClr="000000"/>
                    </a:solidFill>
                  </a:ln>
                  <a:solidFill>
                    <a:schemeClr val="tx1"/>
                  </a:solidFill>
                </a:rPr>
                <a:t>Finder</a:t>
              </a:r>
            </a:p>
          </p:txBody>
        </p:sp>
        <p:sp>
          <p:nvSpPr>
            <p:cNvPr id="118" name="TextBox 117">
              <a:extLst>
                <a:ext uri="{FF2B5EF4-FFF2-40B4-BE49-F238E27FC236}">
                  <a16:creationId xmlns:a16="http://schemas.microsoft.com/office/drawing/2014/main" id="{544AF593-C10B-4368-8C65-6F153FC6FC1F}"/>
                </a:ext>
              </a:extLst>
            </p:cNvPr>
            <p:cNvSpPr txBox="1"/>
            <p:nvPr/>
          </p:nvSpPr>
          <p:spPr>
            <a:xfrm>
              <a:off x="795337" y="2640800"/>
              <a:ext cx="1122479" cy="261610"/>
            </a:xfrm>
            <a:prstGeom prst="rect">
              <a:avLst/>
            </a:prstGeom>
            <a:noFill/>
            <a:ln>
              <a:noFill/>
            </a:ln>
          </p:spPr>
          <p:txBody>
            <a:bodyPr wrap="square" rtlCol="0">
              <a:spAutoFit/>
            </a:bodyPr>
            <a:lstStyle/>
            <a:p>
              <a:pPr algn="ctr"/>
              <a:r>
                <a:rPr lang="en-US" sz="1100" b="1" dirty="0">
                  <a:cs typeface="Calibri"/>
                </a:rPr>
                <a:t>HTTPS</a:t>
              </a:r>
            </a:p>
          </p:txBody>
        </p:sp>
        <p:sp>
          <p:nvSpPr>
            <p:cNvPr id="123" name="Line 48">
              <a:extLst>
                <a:ext uri="{FF2B5EF4-FFF2-40B4-BE49-F238E27FC236}">
                  <a16:creationId xmlns:a16="http://schemas.microsoft.com/office/drawing/2014/main" id="{0BA10FE0-C686-41A7-AB28-B6E6F324437F}"/>
                </a:ext>
              </a:extLst>
            </p:cNvPr>
            <p:cNvSpPr>
              <a:spLocks noChangeShapeType="1"/>
            </p:cNvSpPr>
            <p:nvPr/>
          </p:nvSpPr>
          <p:spPr bwMode="auto">
            <a:xfrm>
              <a:off x="1339851" y="3452701"/>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cxnSp>
          <p:nvCxnSpPr>
            <p:cNvPr id="167" name="Straight Connector 166">
              <a:extLst>
                <a:ext uri="{FF2B5EF4-FFF2-40B4-BE49-F238E27FC236}">
                  <a16:creationId xmlns:a16="http://schemas.microsoft.com/office/drawing/2014/main" id="{F70648CB-390C-43D2-97E3-EED687D2E08F}"/>
                </a:ext>
              </a:extLst>
            </p:cNvPr>
            <p:cNvCxnSpPr>
              <a:cxnSpLocks/>
            </p:cNvCxnSpPr>
            <p:nvPr/>
          </p:nvCxnSpPr>
          <p:spPr>
            <a:xfrm flipV="1">
              <a:off x="884100" y="287951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3B6DFE50-DEBA-497F-B85C-B84EA9B9894D}"/>
              </a:ext>
            </a:extLst>
          </p:cNvPr>
          <p:cNvGrpSpPr/>
          <p:nvPr/>
        </p:nvGrpSpPr>
        <p:grpSpPr>
          <a:xfrm>
            <a:off x="9545522" y="2326032"/>
            <a:ext cx="1122479" cy="1924050"/>
            <a:chOff x="188178" y="438150"/>
            <a:chExt cx="1122479" cy="1924050"/>
          </a:xfrm>
        </p:grpSpPr>
        <p:sp>
          <p:nvSpPr>
            <p:cNvPr id="169" name="AutoShape 78">
              <a:extLst>
                <a:ext uri="{FF2B5EF4-FFF2-40B4-BE49-F238E27FC236}">
                  <a16:creationId xmlns:a16="http://schemas.microsoft.com/office/drawing/2014/main" id="{47F140C8-BCE9-4A64-B557-BA233A42FDD2}"/>
                </a:ext>
              </a:extLst>
            </p:cNvPr>
            <p:cNvSpPr>
              <a:spLocks noChangeArrowheads="1"/>
            </p:cNvSpPr>
            <p:nvPr/>
          </p:nvSpPr>
          <p:spPr bwMode="auto">
            <a:xfrm>
              <a:off x="269935" y="1708149"/>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70" name="Text Box 79">
              <a:extLst>
                <a:ext uri="{FF2B5EF4-FFF2-40B4-BE49-F238E27FC236}">
                  <a16:creationId xmlns:a16="http://schemas.microsoft.com/office/drawing/2014/main" id="{0681C28C-7BCA-4F5F-B238-C7187F0B2DEC}"/>
                </a:ext>
              </a:extLst>
            </p:cNvPr>
            <p:cNvSpPr txBox="1">
              <a:spLocks noChangeArrowheads="1"/>
            </p:cNvSpPr>
            <p:nvPr/>
          </p:nvSpPr>
          <p:spPr bwMode="auto">
            <a:xfrm>
              <a:off x="256979" y="1883533"/>
              <a:ext cx="1021019"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100" b="1" dirty="0">
                  <a:latin typeface="+mn-lt"/>
                </a:rPr>
                <a:t>Component DB</a:t>
              </a:r>
            </a:p>
          </p:txBody>
        </p:sp>
        <p:sp>
          <p:nvSpPr>
            <p:cNvPr id="171" name="Line 48">
              <a:extLst>
                <a:ext uri="{FF2B5EF4-FFF2-40B4-BE49-F238E27FC236}">
                  <a16:creationId xmlns:a16="http://schemas.microsoft.com/office/drawing/2014/main" id="{604681FC-53DC-4A81-88F8-D1C2D25B161F}"/>
                </a:ext>
              </a:extLst>
            </p:cNvPr>
            <p:cNvSpPr>
              <a:spLocks noChangeShapeType="1"/>
            </p:cNvSpPr>
            <p:nvPr/>
          </p:nvSpPr>
          <p:spPr bwMode="auto">
            <a:xfrm>
              <a:off x="748566" y="438150"/>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2" name="Rectangle: Rounded Corners 171">
              <a:extLst>
                <a:ext uri="{FF2B5EF4-FFF2-40B4-BE49-F238E27FC236}">
                  <a16:creationId xmlns:a16="http://schemas.microsoft.com/office/drawing/2014/main" id="{95ACC8C2-6DC7-4BDB-A374-C5CD19407E29}"/>
                </a:ext>
              </a:extLst>
            </p:cNvPr>
            <p:cNvSpPr/>
            <p:nvPr/>
          </p:nvSpPr>
          <p:spPr>
            <a:xfrm>
              <a:off x="257911" y="672064"/>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Inventory</a:t>
              </a:r>
            </a:p>
          </p:txBody>
        </p:sp>
        <p:cxnSp>
          <p:nvCxnSpPr>
            <p:cNvPr id="173" name="Straight Connector 172">
              <a:extLst>
                <a:ext uri="{FF2B5EF4-FFF2-40B4-BE49-F238E27FC236}">
                  <a16:creationId xmlns:a16="http://schemas.microsoft.com/office/drawing/2014/main" id="{CE9474DE-EDFF-44BB-8291-04E982ABA0AD}"/>
                </a:ext>
              </a:extLst>
            </p:cNvPr>
            <p:cNvCxnSpPr>
              <a:cxnSpLocks/>
            </p:cNvCxnSpPr>
            <p:nvPr/>
          </p:nvCxnSpPr>
          <p:spPr>
            <a:xfrm flipV="1">
              <a:off x="256979" y="927183"/>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3C655790-C000-49A9-A3FB-F52C1DD2E986}"/>
                </a:ext>
              </a:extLst>
            </p:cNvPr>
            <p:cNvSpPr txBox="1"/>
            <p:nvPr/>
          </p:nvSpPr>
          <p:spPr>
            <a:xfrm>
              <a:off x="188178" y="702226"/>
              <a:ext cx="1122479" cy="261610"/>
            </a:xfrm>
            <a:prstGeom prst="rect">
              <a:avLst/>
            </a:prstGeom>
            <a:noFill/>
            <a:ln>
              <a:noFill/>
            </a:ln>
          </p:spPr>
          <p:txBody>
            <a:bodyPr wrap="square" rtlCol="0">
              <a:spAutoFit/>
            </a:bodyPr>
            <a:lstStyle/>
            <a:p>
              <a:pPr algn="ctr"/>
              <a:r>
                <a:rPr lang="en-US" sz="1100" b="1" dirty="0">
                  <a:cs typeface="Calibri"/>
                </a:rPr>
                <a:t>HTTP</a:t>
              </a:r>
            </a:p>
          </p:txBody>
        </p:sp>
        <p:sp>
          <p:nvSpPr>
            <p:cNvPr id="175" name="Line 48">
              <a:extLst>
                <a:ext uri="{FF2B5EF4-FFF2-40B4-BE49-F238E27FC236}">
                  <a16:creationId xmlns:a16="http://schemas.microsoft.com/office/drawing/2014/main" id="{B147E48E-7E40-4FF5-87E3-3EA284B7FF5A}"/>
                </a:ext>
              </a:extLst>
            </p:cNvPr>
            <p:cNvSpPr>
              <a:spLocks noChangeShapeType="1"/>
            </p:cNvSpPr>
            <p:nvPr/>
          </p:nvSpPr>
          <p:spPr bwMode="auto">
            <a:xfrm>
              <a:off x="732692" y="151412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9" name="Group 18">
            <a:extLst>
              <a:ext uri="{FF2B5EF4-FFF2-40B4-BE49-F238E27FC236}">
                <a16:creationId xmlns:a16="http://schemas.microsoft.com/office/drawing/2014/main" id="{C6AD20F6-296E-4CA4-8234-CBE082B39B10}"/>
              </a:ext>
            </a:extLst>
          </p:cNvPr>
          <p:cNvGrpSpPr/>
          <p:nvPr/>
        </p:nvGrpSpPr>
        <p:grpSpPr>
          <a:xfrm>
            <a:off x="8536058" y="2340210"/>
            <a:ext cx="1021019" cy="1924050"/>
            <a:chOff x="256979" y="438150"/>
            <a:chExt cx="1021019" cy="1924050"/>
          </a:xfrm>
        </p:grpSpPr>
        <p:sp>
          <p:nvSpPr>
            <p:cNvPr id="177" name="AutoShape 78">
              <a:extLst>
                <a:ext uri="{FF2B5EF4-FFF2-40B4-BE49-F238E27FC236}">
                  <a16:creationId xmlns:a16="http://schemas.microsoft.com/office/drawing/2014/main" id="{5E927DB8-9A88-418A-ACBD-1202D57174BD}"/>
                </a:ext>
              </a:extLst>
            </p:cNvPr>
            <p:cNvSpPr>
              <a:spLocks noChangeArrowheads="1"/>
            </p:cNvSpPr>
            <p:nvPr/>
          </p:nvSpPr>
          <p:spPr bwMode="auto">
            <a:xfrm>
              <a:off x="269935" y="1708149"/>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78" name="Text Box 79">
              <a:extLst>
                <a:ext uri="{FF2B5EF4-FFF2-40B4-BE49-F238E27FC236}">
                  <a16:creationId xmlns:a16="http://schemas.microsoft.com/office/drawing/2014/main" id="{EDE99CAE-3E21-4456-A972-4AA801FC5A44}"/>
                </a:ext>
              </a:extLst>
            </p:cNvPr>
            <p:cNvSpPr txBox="1">
              <a:spLocks noChangeArrowheads="1"/>
            </p:cNvSpPr>
            <p:nvPr/>
          </p:nvSpPr>
          <p:spPr bwMode="auto">
            <a:xfrm>
              <a:off x="256979" y="1883533"/>
              <a:ext cx="102101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100" b="1" dirty="0">
                  <a:latin typeface="+mn-lt"/>
                </a:rPr>
                <a:t>Traveler DB</a:t>
              </a:r>
            </a:p>
          </p:txBody>
        </p:sp>
        <p:sp>
          <p:nvSpPr>
            <p:cNvPr id="179" name="Line 48">
              <a:extLst>
                <a:ext uri="{FF2B5EF4-FFF2-40B4-BE49-F238E27FC236}">
                  <a16:creationId xmlns:a16="http://schemas.microsoft.com/office/drawing/2014/main" id="{9A0DBDFF-43F6-4383-9904-4BE95222DB62}"/>
                </a:ext>
              </a:extLst>
            </p:cNvPr>
            <p:cNvSpPr>
              <a:spLocks noChangeShapeType="1"/>
            </p:cNvSpPr>
            <p:nvPr/>
          </p:nvSpPr>
          <p:spPr bwMode="auto">
            <a:xfrm>
              <a:off x="748566" y="438150"/>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0" name="Rectangle: Rounded Corners 179">
              <a:extLst>
                <a:ext uri="{FF2B5EF4-FFF2-40B4-BE49-F238E27FC236}">
                  <a16:creationId xmlns:a16="http://schemas.microsoft.com/office/drawing/2014/main" id="{2717546F-4B74-4A20-9D07-C5C5405DD54C}"/>
                </a:ext>
              </a:extLst>
            </p:cNvPr>
            <p:cNvSpPr/>
            <p:nvPr/>
          </p:nvSpPr>
          <p:spPr>
            <a:xfrm>
              <a:off x="257911" y="672064"/>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err="1">
                  <a:ln>
                    <a:solidFill>
                      <a:sysClr val="windowText" lastClr="000000"/>
                    </a:solidFill>
                  </a:ln>
                  <a:solidFill>
                    <a:schemeClr val="tx1"/>
                  </a:solidFill>
                </a:rPr>
                <a:t>eTraveller</a:t>
              </a:r>
              <a:endParaRPr lang="en-US" sz="1100" dirty="0">
                <a:ln>
                  <a:solidFill>
                    <a:sysClr val="windowText" lastClr="000000"/>
                  </a:solidFill>
                </a:ln>
                <a:solidFill>
                  <a:schemeClr val="tx1"/>
                </a:solidFill>
              </a:endParaRPr>
            </a:p>
          </p:txBody>
        </p:sp>
        <p:cxnSp>
          <p:nvCxnSpPr>
            <p:cNvPr id="181" name="Straight Connector 180">
              <a:extLst>
                <a:ext uri="{FF2B5EF4-FFF2-40B4-BE49-F238E27FC236}">
                  <a16:creationId xmlns:a16="http://schemas.microsoft.com/office/drawing/2014/main" id="{B89E0B62-5B49-42A2-A224-F5F554541C6B}"/>
                </a:ext>
              </a:extLst>
            </p:cNvPr>
            <p:cNvCxnSpPr>
              <a:cxnSpLocks/>
            </p:cNvCxnSpPr>
            <p:nvPr/>
          </p:nvCxnSpPr>
          <p:spPr>
            <a:xfrm flipV="1">
              <a:off x="256979" y="927183"/>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0173DEF8-B4E6-4DFE-A884-CBF0964F5B99}"/>
                </a:ext>
              </a:extLst>
            </p:cNvPr>
            <p:cNvSpPr txBox="1"/>
            <p:nvPr/>
          </p:nvSpPr>
          <p:spPr>
            <a:xfrm>
              <a:off x="269935" y="702225"/>
              <a:ext cx="961966" cy="261610"/>
            </a:xfrm>
            <a:prstGeom prst="rect">
              <a:avLst/>
            </a:prstGeom>
            <a:noFill/>
            <a:ln>
              <a:noFill/>
            </a:ln>
          </p:spPr>
          <p:txBody>
            <a:bodyPr wrap="square" rtlCol="0">
              <a:spAutoFit/>
            </a:bodyPr>
            <a:lstStyle/>
            <a:p>
              <a:pPr algn="ctr"/>
              <a:r>
                <a:rPr lang="en-US" sz="1100" b="1" dirty="0">
                  <a:cs typeface="Calibri"/>
                </a:rPr>
                <a:t>HTTP</a:t>
              </a:r>
            </a:p>
          </p:txBody>
        </p:sp>
        <p:sp>
          <p:nvSpPr>
            <p:cNvPr id="183" name="Line 48">
              <a:extLst>
                <a:ext uri="{FF2B5EF4-FFF2-40B4-BE49-F238E27FC236}">
                  <a16:creationId xmlns:a16="http://schemas.microsoft.com/office/drawing/2014/main" id="{763416E0-E2B9-429B-B92C-DE1E932A09AA}"/>
                </a:ext>
              </a:extLst>
            </p:cNvPr>
            <p:cNvSpPr>
              <a:spLocks noChangeShapeType="1"/>
            </p:cNvSpPr>
            <p:nvPr/>
          </p:nvSpPr>
          <p:spPr bwMode="auto">
            <a:xfrm>
              <a:off x="732692" y="151412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 name="Group 19">
            <a:extLst>
              <a:ext uri="{FF2B5EF4-FFF2-40B4-BE49-F238E27FC236}">
                <a16:creationId xmlns:a16="http://schemas.microsoft.com/office/drawing/2014/main" id="{07936348-0AA4-45E9-9C2A-6E955F42855F}"/>
              </a:ext>
            </a:extLst>
          </p:cNvPr>
          <p:cNvGrpSpPr/>
          <p:nvPr/>
        </p:nvGrpSpPr>
        <p:grpSpPr>
          <a:xfrm>
            <a:off x="6028394" y="2358476"/>
            <a:ext cx="1058206" cy="1070525"/>
            <a:chOff x="256979" y="438150"/>
            <a:chExt cx="1058206" cy="1070525"/>
          </a:xfrm>
          <a:solidFill>
            <a:schemeClr val="tx1">
              <a:lumMod val="10000"/>
              <a:lumOff val="90000"/>
            </a:schemeClr>
          </a:solidFill>
        </p:grpSpPr>
        <p:sp>
          <p:nvSpPr>
            <p:cNvPr id="185" name="Line 48">
              <a:extLst>
                <a:ext uri="{FF2B5EF4-FFF2-40B4-BE49-F238E27FC236}">
                  <a16:creationId xmlns:a16="http://schemas.microsoft.com/office/drawing/2014/main" id="{2C5F2F1E-4243-4C34-ABB7-95B71CA709A3}"/>
                </a:ext>
              </a:extLst>
            </p:cNvPr>
            <p:cNvSpPr>
              <a:spLocks noChangeShapeType="1"/>
            </p:cNvSpPr>
            <p:nvPr/>
          </p:nvSpPr>
          <p:spPr bwMode="auto">
            <a:xfrm>
              <a:off x="748566" y="438150"/>
              <a:ext cx="1587" cy="247650"/>
            </a:xfrm>
            <a:prstGeom prst="line">
              <a:avLst/>
            </a:prstGeom>
            <a:grpFill/>
            <a:ln w="36720">
              <a:solidFill>
                <a:schemeClr val="accent6">
                  <a:lumMod val="40000"/>
                  <a:lumOff val="60000"/>
                </a:schemeClr>
              </a:solidFill>
              <a:round/>
              <a:headEnd/>
              <a:tailEnd/>
            </a:ln>
          </p:spPr>
          <p:txBody>
            <a:bodyPr/>
            <a:lstStyle/>
            <a:p>
              <a:endParaRPr lang="en-US" dirty="0"/>
            </a:p>
          </p:txBody>
        </p:sp>
        <p:sp>
          <p:nvSpPr>
            <p:cNvPr id="186" name="Rectangle: Rounded Corners 185">
              <a:extLst>
                <a:ext uri="{FF2B5EF4-FFF2-40B4-BE49-F238E27FC236}">
                  <a16:creationId xmlns:a16="http://schemas.microsoft.com/office/drawing/2014/main" id="{BC24583A-812B-46BE-8C4C-679D37622F7C}"/>
                </a:ext>
              </a:extLst>
            </p:cNvPr>
            <p:cNvSpPr/>
            <p:nvPr/>
          </p:nvSpPr>
          <p:spPr>
            <a:xfrm>
              <a:off x="257911" y="672064"/>
              <a:ext cx="1057274"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Alarm Aggregation</a:t>
              </a:r>
            </a:p>
          </p:txBody>
        </p:sp>
        <p:cxnSp>
          <p:nvCxnSpPr>
            <p:cNvPr id="187" name="Straight Connector 186">
              <a:extLst>
                <a:ext uri="{FF2B5EF4-FFF2-40B4-BE49-F238E27FC236}">
                  <a16:creationId xmlns:a16="http://schemas.microsoft.com/office/drawing/2014/main" id="{D095BEC5-75BA-453A-A61D-BCEAC40A6CD7}"/>
                </a:ext>
              </a:extLst>
            </p:cNvPr>
            <p:cNvCxnSpPr>
              <a:cxnSpLocks/>
            </p:cNvCxnSpPr>
            <p:nvPr/>
          </p:nvCxnSpPr>
          <p:spPr>
            <a:xfrm flipV="1">
              <a:off x="256979" y="927183"/>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726EB1ED-F14A-4262-B647-42D8B7B8AC33}"/>
                </a:ext>
              </a:extLst>
            </p:cNvPr>
            <p:cNvSpPr txBox="1"/>
            <p:nvPr/>
          </p:nvSpPr>
          <p:spPr>
            <a:xfrm>
              <a:off x="269935" y="702225"/>
              <a:ext cx="961966"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/EPICS 7</a:t>
              </a:r>
            </a:p>
          </p:txBody>
        </p:sp>
      </p:grpSp>
      <p:grpSp>
        <p:nvGrpSpPr>
          <p:cNvPr id="21517" name="Group 21516">
            <a:extLst>
              <a:ext uri="{FF2B5EF4-FFF2-40B4-BE49-F238E27FC236}">
                <a16:creationId xmlns:a16="http://schemas.microsoft.com/office/drawing/2014/main" id="{84D71F39-8F8B-4613-B2A8-AEBAF7229F9F}"/>
              </a:ext>
            </a:extLst>
          </p:cNvPr>
          <p:cNvGrpSpPr/>
          <p:nvPr/>
        </p:nvGrpSpPr>
        <p:grpSpPr>
          <a:xfrm>
            <a:off x="9090907" y="4859963"/>
            <a:ext cx="1172835" cy="1193522"/>
            <a:chOff x="76200" y="635278"/>
            <a:chExt cx="1172835" cy="1193522"/>
          </a:xfrm>
          <a:solidFill>
            <a:schemeClr val="accent6">
              <a:lumMod val="20000"/>
              <a:lumOff val="80000"/>
            </a:schemeClr>
          </a:solidFill>
        </p:grpSpPr>
        <p:cxnSp>
          <p:nvCxnSpPr>
            <p:cNvPr id="27" name="Straight Connector 26">
              <a:extLst>
                <a:ext uri="{FF2B5EF4-FFF2-40B4-BE49-F238E27FC236}">
                  <a16:creationId xmlns:a16="http://schemas.microsoft.com/office/drawing/2014/main" id="{EE5BD614-EDE8-46D1-818E-EBA3FFD20273}"/>
                </a:ext>
              </a:extLst>
            </p:cNvPr>
            <p:cNvCxnSpPr>
              <a:cxnSpLocks/>
            </p:cNvCxnSpPr>
            <p:nvPr/>
          </p:nvCxnSpPr>
          <p:spPr>
            <a:xfrm>
              <a:off x="609600" y="1416972"/>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D0D67D8B-AFC3-4376-AD5B-AC60CD2046AF}"/>
                </a:ext>
              </a:extLst>
            </p:cNvPr>
            <p:cNvCxnSpPr>
              <a:cxnSpLocks/>
            </p:cNvCxnSpPr>
            <p:nvPr/>
          </p:nvCxnSpPr>
          <p:spPr>
            <a:xfrm>
              <a:off x="685800" y="14284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68E57DAC-7059-4CC4-A342-0E98B55C442D}"/>
                </a:ext>
              </a:extLst>
            </p:cNvPr>
            <p:cNvCxnSpPr>
              <a:cxnSpLocks/>
            </p:cNvCxnSpPr>
            <p:nvPr/>
          </p:nvCxnSpPr>
          <p:spPr>
            <a:xfrm>
              <a:off x="762000" y="14284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0" name="Rectangle: Rounded Corners 209">
              <a:extLst>
                <a:ext uri="{FF2B5EF4-FFF2-40B4-BE49-F238E27FC236}">
                  <a16:creationId xmlns:a16="http://schemas.microsoft.com/office/drawing/2014/main" id="{7A8DA9D5-D631-4BDA-A95E-B4165FBC5ADB}"/>
                </a:ext>
              </a:extLst>
            </p:cNvPr>
            <p:cNvSpPr/>
            <p:nvPr/>
          </p:nvSpPr>
          <p:spPr>
            <a:xfrm>
              <a:off x="200025" y="635278"/>
              <a:ext cx="962025"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Simulation IOCs</a:t>
              </a:r>
            </a:p>
          </p:txBody>
        </p:sp>
        <p:cxnSp>
          <p:nvCxnSpPr>
            <p:cNvPr id="212" name="Straight Connector 211">
              <a:extLst>
                <a:ext uri="{FF2B5EF4-FFF2-40B4-BE49-F238E27FC236}">
                  <a16:creationId xmlns:a16="http://schemas.microsoft.com/office/drawing/2014/main" id="{2523CF23-94F9-4633-9C53-6544EE107092}"/>
                </a:ext>
              </a:extLst>
            </p:cNvPr>
            <p:cNvCxnSpPr>
              <a:cxnSpLocks/>
            </p:cNvCxnSpPr>
            <p:nvPr/>
          </p:nvCxnSpPr>
          <p:spPr>
            <a:xfrm flipV="1">
              <a:off x="200025" y="874581"/>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5" name="Rectangle 11">
              <a:extLst>
                <a:ext uri="{FF2B5EF4-FFF2-40B4-BE49-F238E27FC236}">
                  <a16:creationId xmlns:a16="http://schemas.microsoft.com/office/drawing/2014/main" id="{E7B5CD6E-9A69-49F2-8516-746AEE9A4B64}"/>
                </a:ext>
              </a:extLst>
            </p:cNvPr>
            <p:cNvSpPr>
              <a:spLocks noChangeArrowheads="1"/>
            </p:cNvSpPr>
            <p:nvPr/>
          </p:nvSpPr>
          <p:spPr bwMode="auto">
            <a:xfrm>
              <a:off x="76200" y="1588681"/>
              <a:ext cx="1172835" cy="240119"/>
            </a:xfrm>
            <a:prstGeom prst="rect">
              <a:avLst/>
            </a:prstGeom>
            <a:grp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DLS </a:t>
              </a:r>
              <a:r>
                <a:rPr lang="en-US" altLang="en-US" sz="1100" dirty="0" err="1">
                  <a:solidFill>
                    <a:srgbClr val="000000"/>
                  </a:solidFill>
                  <a:latin typeface="+mn-lt"/>
                </a:rPr>
                <a:t>Simjulation</a:t>
              </a:r>
              <a:endParaRPr lang="en-US" altLang="en-US" sz="1100" dirty="0">
                <a:solidFill>
                  <a:srgbClr val="000000"/>
                </a:solidFill>
                <a:latin typeface="+mn-lt"/>
              </a:endParaRPr>
            </a:p>
          </p:txBody>
        </p:sp>
      </p:grpSp>
      <p:grpSp>
        <p:nvGrpSpPr>
          <p:cNvPr id="29" name="Group 28">
            <a:extLst>
              <a:ext uri="{FF2B5EF4-FFF2-40B4-BE49-F238E27FC236}">
                <a16:creationId xmlns:a16="http://schemas.microsoft.com/office/drawing/2014/main" id="{0075DEF1-1802-4AD3-8A88-62081349C975}"/>
              </a:ext>
            </a:extLst>
          </p:cNvPr>
          <p:cNvGrpSpPr/>
          <p:nvPr/>
        </p:nvGrpSpPr>
        <p:grpSpPr>
          <a:xfrm>
            <a:off x="1600201" y="4876800"/>
            <a:ext cx="1172835" cy="1202810"/>
            <a:chOff x="228600" y="778390"/>
            <a:chExt cx="1172835" cy="1202810"/>
          </a:xfrm>
        </p:grpSpPr>
        <p:cxnSp>
          <p:nvCxnSpPr>
            <p:cNvPr id="230" name="Straight Connector 229">
              <a:extLst>
                <a:ext uri="{FF2B5EF4-FFF2-40B4-BE49-F238E27FC236}">
                  <a16:creationId xmlns:a16="http://schemas.microsoft.com/office/drawing/2014/main" id="{19D5FFCF-3938-4AC5-95DE-05DDF8DD8A32}"/>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A356330A-C209-43E7-9A2C-58D509F7ACD4}"/>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0E38B72B-9EE5-4A48-9D72-20A269112ED1}"/>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3" name="Rectangle: Rounded Corners 232">
              <a:extLst>
                <a:ext uri="{FF2B5EF4-FFF2-40B4-BE49-F238E27FC236}">
                  <a16:creationId xmlns:a16="http://schemas.microsoft.com/office/drawing/2014/main" id="{985A0D68-E1BB-457E-8B8E-E90568BD499B}"/>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Diagnostic  IOCs</a:t>
              </a:r>
            </a:p>
          </p:txBody>
        </p:sp>
        <p:sp>
          <p:nvSpPr>
            <p:cNvPr id="234" name="TextBox 233">
              <a:extLst>
                <a:ext uri="{FF2B5EF4-FFF2-40B4-BE49-F238E27FC236}">
                  <a16:creationId xmlns:a16="http://schemas.microsoft.com/office/drawing/2014/main" id="{289A613F-9971-41DE-BE89-B2C3F68818CB}"/>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35" name="Straight Connector 234">
              <a:extLst>
                <a:ext uri="{FF2B5EF4-FFF2-40B4-BE49-F238E27FC236}">
                  <a16:creationId xmlns:a16="http://schemas.microsoft.com/office/drawing/2014/main" id="{44128F65-0901-4A28-BFAD-0AD6D9839415}"/>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Rectangle 11">
              <a:extLst>
                <a:ext uri="{FF2B5EF4-FFF2-40B4-BE49-F238E27FC236}">
                  <a16:creationId xmlns:a16="http://schemas.microsoft.com/office/drawing/2014/main" id="{7E7B3DE4-671F-4D02-8F5B-A3128C359D22}"/>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1" name="Group 250">
            <a:extLst>
              <a:ext uri="{FF2B5EF4-FFF2-40B4-BE49-F238E27FC236}">
                <a16:creationId xmlns:a16="http://schemas.microsoft.com/office/drawing/2014/main" id="{CBF436A7-F6E8-48C6-8E4C-A4983EB49150}"/>
              </a:ext>
            </a:extLst>
          </p:cNvPr>
          <p:cNvGrpSpPr/>
          <p:nvPr/>
        </p:nvGrpSpPr>
        <p:grpSpPr>
          <a:xfrm>
            <a:off x="2868334" y="4867379"/>
            <a:ext cx="1172835" cy="1202810"/>
            <a:chOff x="228600" y="778390"/>
            <a:chExt cx="1172835" cy="1202810"/>
          </a:xfrm>
        </p:grpSpPr>
        <p:cxnSp>
          <p:nvCxnSpPr>
            <p:cNvPr id="254" name="Straight Connector 253">
              <a:extLst>
                <a:ext uri="{FF2B5EF4-FFF2-40B4-BE49-F238E27FC236}">
                  <a16:creationId xmlns:a16="http://schemas.microsoft.com/office/drawing/2014/main" id="{F8066B83-F4B3-40A9-97EA-7899A97F17BA}"/>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34D11314-D1E7-43B3-A9EA-9766214DF200}"/>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3D617395-5400-457D-80A6-9F9CCA23F227}"/>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7" name="Rectangle: Rounded Corners 256">
              <a:extLst>
                <a:ext uri="{FF2B5EF4-FFF2-40B4-BE49-F238E27FC236}">
                  <a16:creationId xmlns:a16="http://schemas.microsoft.com/office/drawing/2014/main" id="{4B858453-A65E-4CEE-86C6-86CED6131BE9}"/>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Power Supply IOCs</a:t>
              </a:r>
            </a:p>
          </p:txBody>
        </p:sp>
        <p:sp>
          <p:nvSpPr>
            <p:cNvPr id="258" name="TextBox 257">
              <a:extLst>
                <a:ext uri="{FF2B5EF4-FFF2-40B4-BE49-F238E27FC236}">
                  <a16:creationId xmlns:a16="http://schemas.microsoft.com/office/drawing/2014/main" id="{B2842645-040E-41A8-890D-030D9AC326FD}"/>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59" name="Straight Connector 258">
              <a:extLst>
                <a:ext uri="{FF2B5EF4-FFF2-40B4-BE49-F238E27FC236}">
                  <a16:creationId xmlns:a16="http://schemas.microsoft.com/office/drawing/2014/main" id="{2D5D80B3-0DE6-4AF4-BDAD-43F02E93099F}"/>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0" name="Rectangle 11">
              <a:extLst>
                <a:ext uri="{FF2B5EF4-FFF2-40B4-BE49-F238E27FC236}">
                  <a16:creationId xmlns:a16="http://schemas.microsoft.com/office/drawing/2014/main" id="{749F46F5-0108-46D4-BE8A-91C955D532EF}"/>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2" name="Group 251">
            <a:extLst>
              <a:ext uri="{FF2B5EF4-FFF2-40B4-BE49-F238E27FC236}">
                <a16:creationId xmlns:a16="http://schemas.microsoft.com/office/drawing/2014/main" id="{917728AF-B7A5-4A88-9EAF-E45817D07205}"/>
              </a:ext>
            </a:extLst>
          </p:cNvPr>
          <p:cNvGrpSpPr/>
          <p:nvPr/>
        </p:nvGrpSpPr>
        <p:grpSpPr>
          <a:xfrm>
            <a:off x="4131506" y="4858516"/>
            <a:ext cx="1172835" cy="1202810"/>
            <a:chOff x="228600" y="778390"/>
            <a:chExt cx="1172835" cy="1202810"/>
          </a:xfrm>
        </p:grpSpPr>
        <p:cxnSp>
          <p:nvCxnSpPr>
            <p:cNvPr id="263" name="Straight Connector 262">
              <a:extLst>
                <a:ext uri="{FF2B5EF4-FFF2-40B4-BE49-F238E27FC236}">
                  <a16:creationId xmlns:a16="http://schemas.microsoft.com/office/drawing/2014/main" id="{DEE92E5A-39F8-4BE3-AF3F-203576AF1721}"/>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BF465898-F572-4705-B9CB-4597B4186788}"/>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CCDFFD7-A982-4F67-8C90-D74970DED358}"/>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66" name="Rectangle: Rounded Corners 265">
              <a:extLst>
                <a:ext uri="{FF2B5EF4-FFF2-40B4-BE49-F238E27FC236}">
                  <a16:creationId xmlns:a16="http://schemas.microsoft.com/office/drawing/2014/main" id="{057516DD-049B-403B-A3DB-69A0D99905E4}"/>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RF IOC</a:t>
              </a:r>
            </a:p>
          </p:txBody>
        </p:sp>
        <p:sp>
          <p:nvSpPr>
            <p:cNvPr id="267" name="TextBox 266">
              <a:extLst>
                <a:ext uri="{FF2B5EF4-FFF2-40B4-BE49-F238E27FC236}">
                  <a16:creationId xmlns:a16="http://schemas.microsoft.com/office/drawing/2014/main" id="{4D64C672-9058-4A65-8F27-3553BC98DE0E}"/>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68" name="Straight Connector 267">
              <a:extLst>
                <a:ext uri="{FF2B5EF4-FFF2-40B4-BE49-F238E27FC236}">
                  <a16:creationId xmlns:a16="http://schemas.microsoft.com/office/drawing/2014/main" id="{75B0995C-28CF-4C47-8CC9-1D57FD7F3792}"/>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9" name="Rectangle 11">
              <a:extLst>
                <a:ext uri="{FF2B5EF4-FFF2-40B4-BE49-F238E27FC236}">
                  <a16:creationId xmlns:a16="http://schemas.microsoft.com/office/drawing/2014/main" id="{1420A539-B76E-44F2-BE1F-C28415208529}"/>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3" name="Group 252">
            <a:extLst>
              <a:ext uri="{FF2B5EF4-FFF2-40B4-BE49-F238E27FC236}">
                <a16:creationId xmlns:a16="http://schemas.microsoft.com/office/drawing/2014/main" id="{81EEEF6D-84A8-4C6D-A787-6ACDEAD326BF}"/>
              </a:ext>
            </a:extLst>
          </p:cNvPr>
          <p:cNvGrpSpPr/>
          <p:nvPr/>
        </p:nvGrpSpPr>
        <p:grpSpPr>
          <a:xfrm>
            <a:off x="5374902" y="4856965"/>
            <a:ext cx="1172835" cy="1202810"/>
            <a:chOff x="228600" y="778390"/>
            <a:chExt cx="1172835" cy="1202810"/>
          </a:xfrm>
        </p:grpSpPr>
        <p:cxnSp>
          <p:nvCxnSpPr>
            <p:cNvPr id="272" name="Straight Connector 271">
              <a:extLst>
                <a:ext uri="{FF2B5EF4-FFF2-40B4-BE49-F238E27FC236}">
                  <a16:creationId xmlns:a16="http://schemas.microsoft.com/office/drawing/2014/main" id="{F989D0FA-1617-4DEA-A54A-A15EBD15CD93}"/>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E22EF5B3-2F83-4A02-BB6E-6006EE82A7BB}"/>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B7B278F6-4D59-484D-BB17-977A2226C58C}"/>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5" name="Rectangle: Rounded Corners 274">
              <a:extLst>
                <a:ext uri="{FF2B5EF4-FFF2-40B4-BE49-F238E27FC236}">
                  <a16:creationId xmlns:a16="http://schemas.microsoft.com/office/drawing/2014/main" id="{128FA227-68C0-4750-819B-368B15210FA0}"/>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Vacuum IOC</a:t>
              </a:r>
            </a:p>
          </p:txBody>
        </p:sp>
        <p:sp>
          <p:nvSpPr>
            <p:cNvPr id="276" name="TextBox 275">
              <a:extLst>
                <a:ext uri="{FF2B5EF4-FFF2-40B4-BE49-F238E27FC236}">
                  <a16:creationId xmlns:a16="http://schemas.microsoft.com/office/drawing/2014/main" id="{477215A7-AC90-48A1-A54C-BAE5E05CD6C0}"/>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77" name="Straight Connector 276">
              <a:extLst>
                <a:ext uri="{FF2B5EF4-FFF2-40B4-BE49-F238E27FC236}">
                  <a16:creationId xmlns:a16="http://schemas.microsoft.com/office/drawing/2014/main" id="{242F2A79-9615-4780-B257-1C4E7644AB1F}"/>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8" name="Rectangle 11">
              <a:extLst>
                <a:ext uri="{FF2B5EF4-FFF2-40B4-BE49-F238E27FC236}">
                  <a16:creationId xmlns:a16="http://schemas.microsoft.com/office/drawing/2014/main" id="{A251CE2D-2100-4CFB-9470-08283FCFAAEA}"/>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1504" name="Group 21503">
            <a:extLst>
              <a:ext uri="{FF2B5EF4-FFF2-40B4-BE49-F238E27FC236}">
                <a16:creationId xmlns:a16="http://schemas.microsoft.com/office/drawing/2014/main" id="{EEC1DAF7-3F6D-434C-984B-F07A09EF8895}"/>
              </a:ext>
            </a:extLst>
          </p:cNvPr>
          <p:cNvGrpSpPr/>
          <p:nvPr/>
        </p:nvGrpSpPr>
        <p:grpSpPr>
          <a:xfrm>
            <a:off x="6597933" y="4849546"/>
            <a:ext cx="1172835" cy="1202810"/>
            <a:chOff x="228600" y="778390"/>
            <a:chExt cx="1172835" cy="1202810"/>
          </a:xfrm>
        </p:grpSpPr>
        <p:cxnSp>
          <p:nvCxnSpPr>
            <p:cNvPr id="281" name="Straight Connector 280">
              <a:extLst>
                <a:ext uri="{FF2B5EF4-FFF2-40B4-BE49-F238E27FC236}">
                  <a16:creationId xmlns:a16="http://schemas.microsoft.com/office/drawing/2014/main" id="{0FB5267C-1C1E-4403-AC86-4D88F0DDB4F7}"/>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6760EAE9-755B-4D42-A79D-500D4D431176}"/>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D67FDF6F-20B1-405D-9049-73F53CA04444}"/>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84" name="Rectangle: Rounded Corners 283">
              <a:extLst>
                <a:ext uri="{FF2B5EF4-FFF2-40B4-BE49-F238E27FC236}">
                  <a16:creationId xmlns:a16="http://schemas.microsoft.com/office/drawing/2014/main" id="{DBB09BA8-52C1-4BE6-AC50-FC6CE6F1A782}"/>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Injection Extraction IOC</a:t>
              </a:r>
            </a:p>
          </p:txBody>
        </p:sp>
        <p:sp>
          <p:nvSpPr>
            <p:cNvPr id="285" name="TextBox 284">
              <a:extLst>
                <a:ext uri="{FF2B5EF4-FFF2-40B4-BE49-F238E27FC236}">
                  <a16:creationId xmlns:a16="http://schemas.microsoft.com/office/drawing/2014/main" id="{F8C37285-FC90-41B2-8A99-8E4114486DDE}"/>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86" name="Straight Connector 285">
              <a:extLst>
                <a:ext uri="{FF2B5EF4-FFF2-40B4-BE49-F238E27FC236}">
                  <a16:creationId xmlns:a16="http://schemas.microsoft.com/office/drawing/2014/main" id="{01E24696-0327-4C59-871C-2E1CD035F1E4}"/>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7" name="Rectangle 11">
              <a:extLst>
                <a:ext uri="{FF2B5EF4-FFF2-40B4-BE49-F238E27FC236}">
                  <a16:creationId xmlns:a16="http://schemas.microsoft.com/office/drawing/2014/main" id="{A995EB9A-F2E4-4ED9-AEE6-306EBB01EA96}"/>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1505" name="Group 21504">
            <a:extLst>
              <a:ext uri="{FF2B5EF4-FFF2-40B4-BE49-F238E27FC236}">
                <a16:creationId xmlns:a16="http://schemas.microsoft.com/office/drawing/2014/main" id="{7994B0D3-26AB-4ADA-9B47-8018C0CAD7F2}"/>
              </a:ext>
            </a:extLst>
          </p:cNvPr>
          <p:cNvGrpSpPr/>
          <p:nvPr/>
        </p:nvGrpSpPr>
        <p:grpSpPr>
          <a:xfrm>
            <a:off x="7838936" y="4857594"/>
            <a:ext cx="1172835" cy="1193522"/>
            <a:chOff x="228600" y="787678"/>
            <a:chExt cx="1172835" cy="1193522"/>
          </a:xfrm>
          <a:solidFill>
            <a:schemeClr val="bg1">
              <a:lumMod val="75000"/>
            </a:schemeClr>
          </a:solidFill>
        </p:grpSpPr>
        <p:cxnSp>
          <p:nvCxnSpPr>
            <p:cNvPr id="290" name="Straight Connector 289">
              <a:extLst>
                <a:ext uri="{FF2B5EF4-FFF2-40B4-BE49-F238E27FC236}">
                  <a16:creationId xmlns:a16="http://schemas.microsoft.com/office/drawing/2014/main" id="{C3DF9132-1C1F-453A-BAB9-0FD89799CE27}"/>
                </a:ext>
              </a:extLst>
            </p:cNvPr>
            <p:cNvCxnSpPr>
              <a:cxnSpLocks/>
            </p:cNvCxnSpPr>
            <p:nvPr/>
          </p:nvCxnSpPr>
          <p:spPr>
            <a:xfrm>
              <a:off x="762000" y="1569372"/>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85848650-1DCD-459A-B936-83971BF732D9}"/>
                </a:ext>
              </a:extLst>
            </p:cNvPr>
            <p:cNvCxnSpPr>
              <a:cxnSpLocks/>
            </p:cNvCxnSpPr>
            <p:nvPr/>
          </p:nvCxnSpPr>
          <p:spPr>
            <a:xfrm>
              <a:off x="838200" y="15808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AFA94CC9-5305-4A0D-B05F-913A9498A5F2}"/>
                </a:ext>
              </a:extLst>
            </p:cNvPr>
            <p:cNvCxnSpPr>
              <a:cxnSpLocks/>
            </p:cNvCxnSpPr>
            <p:nvPr/>
          </p:nvCxnSpPr>
          <p:spPr>
            <a:xfrm>
              <a:off x="914400" y="15808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3" name="Rectangle: Rounded Corners 292">
              <a:extLst>
                <a:ext uri="{FF2B5EF4-FFF2-40B4-BE49-F238E27FC236}">
                  <a16:creationId xmlns:a16="http://schemas.microsoft.com/office/drawing/2014/main" id="{7D1F69B4-26AE-487A-AE08-9661C9A90D9A}"/>
                </a:ext>
              </a:extLst>
            </p:cNvPr>
            <p:cNvSpPr/>
            <p:nvPr/>
          </p:nvSpPr>
          <p:spPr>
            <a:xfrm>
              <a:off x="352425" y="787678"/>
              <a:ext cx="962025"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Beamline IOCs</a:t>
              </a:r>
            </a:p>
          </p:txBody>
        </p:sp>
        <p:cxnSp>
          <p:nvCxnSpPr>
            <p:cNvPr id="295" name="Straight Connector 294">
              <a:extLst>
                <a:ext uri="{FF2B5EF4-FFF2-40B4-BE49-F238E27FC236}">
                  <a16:creationId xmlns:a16="http://schemas.microsoft.com/office/drawing/2014/main" id="{12143948-3C8F-4915-B532-48673C9B9B56}"/>
                </a:ext>
              </a:extLst>
            </p:cNvPr>
            <p:cNvCxnSpPr>
              <a:cxnSpLocks/>
            </p:cNvCxnSpPr>
            <p:nvPr/>
          </p:nvCxnSpPr>
          <p:spPr>
            <a:xfrm flipV="1">
              <a:off x="352425" y="1026981"/>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6" name="Rectangle 11">
              <a:extLst>
                <a:ext uri="{FF2B5EF4-FFF2-40B4-BE49-F238E27FC236}">
                  <a16:creationId xmlns:a16="http://schemas.microsoft.com/office/drawing/2014/main" id="{D51BA145-1BC7-431D-8E66-AAB84D0A37DE}"/>
                </a:ext>
              </a:extLst>
            </p:cNvPr>
            <p:cNvSpPr>
              <a:spLocks noChangeArrowheads="1"/>
            </p:cNvSpPr>
            <p:nvPr/>
          </p:nvSpPr>
          <p:spPr bwMode="auto">
            <a:xfrm>
              <a:off x="228600" y="1741081"/>
              <a:ext cx="1172835" cy="240119"/>
            </a:xfrm>
            <a:prstGeom prst="rect">
              <a:avLst/>
            </a:prstGeom>
            <a:grp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sp>
        <p:nvSpPr>
          <p:cNvPr id="302" name="Line 48">
            <a:extLst>
              <a:ext uri="{FF2B5EF4-FFF2-40B4-BE49-F238E27FC236}">
                <a16:creationId xmlns:a16="http://schemas.microsoft.com/office/drawing/2014/main" id="{B3942840-74DF-4AF6-9DB6-8A32CD3D0390}"/>
              </a:ext>
            </a:extLst>
          </p:cNvPr>
          <p:cNvSpPr>
            <a:spLocks noChangeShapeType="1"/>
          </p:cNvSpPr>
          <p:nvPr/>
        </p:nvSpPr>
        <p:spPr bwMode="auto">
          <a:xfrm flipH="1">
            <a:off x="2467305" y="2068386"/>
            <a:ext cx="0" cy="212603"/>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03" name="Rectangle: Rounded Corners 302">
            <a:extLst>
              <a:ext uri="{FF2B5EF4-FFF2-40B4-BE49-F238E27FC236}">
                <a16:creationId xmlns:a16="http://schemas.microsoft.com/office/drawing/2014/main" id="{502E9BAA-2661-487B-9637-3C56919FF4DA}"/>
              </a:ext>
            </a:extLst>
          </p:cNvPr>
          <p:cNvSpPr/>
          <p:nvPr/>
        </p:nvSpPr>
        <p:spPr>
          <a:xfrm>
            <a:off x="1590841" y="834939"/>
            <a:ext cx="1857703" cy="1303582"/>
          </a:xfrm>
          <a:prstGeom prst="roundRect">
            <a:avLst/>
          </a:prstGeom>
          <a:solidFill>
            <a:schemeClr val="accent6">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a:ln>
                  <a:solidFill>
                    <a:sysClr val="windowText" lastClr="000000"/>
                  </a:solidFill>
                </a:ln>
                <a:solidFill>
                  <a:schemeClr val="tx1"/>
                </a:solidFill>
              </a:rPr>
              <a:t>Applications:</a:t>
            </a:r>
          </a:p>
          <a:p>
            <a:pPr algn="ctr"/>
            <a:r>
              <a:rPr lang="en-US" sz="1200" dirty="0">
                <a:ln>
                  <a:solidFill>
                    <a:sysClr val="windowText" lastClr="000000"/>
                  </a:solidFill>
                </a:ln>
                <a:solidFill>
                  <a:schemeClr val="tx1"/>
                </a:solidFill>
              </a:rPr>
              <a:t>Scripting, physics, operators, run permit, inline analysis </a:t>
            </a:r>
            <a:r>
              <a:rPr lang="mr-IN" sz="1200" dirty="0">
                <a:ln>
                  <a:solidFill>
                    <a:sysClr val="windowText" lastClr="000000"/>
                  </a:solidFill>
                </a:ln>
                <a:solidFill>
                  <a:schemeClr val="tx1"/>
                </a:solidFill>
              </a:rPr>
              <a:t>…</a:t>
            </a:r>
            <a:endParaRPr lang="en-US" sz="1200" dirty="0">
              <a:ln>
                <a:solidFill>
                  <a:sysClr val="windowText" lastClr="000000"/>
                </a:solidFill>
              </a:ln>
              <a:solidFill>
                <a:schemeClr val="tx1"/>
              </a:solidFill>
            </a:endParaRPr>
          </a:p>
        </p:txBody>
      </p:sp>
      <p:cxnSp>
        <p:nvCxnSpPr>
          <p:cNvPr id="304" name="Straight Connector 303">
            <a:extLst>
              <a:ext uri="{FF2B5EF4-FFF2-40B4-BE49-F238E27FC236}">
                <a16:creationId xmlns:a16="http://schemas.microsoft.com/office/drawing/2014/main" id="{B0055B3D-94EB-4D6C-80F3-7D80D7B2890E}"/>
              </a:ext>
            </a:extLst>
          </p:cNvPr>
          <p:cNvCxnSpPr>
            <a:cxnSpLocks/>
          </p:cNvCxnSpPr>
          <p:nvPr/>
        </p:nvCxnSpPr>
        <p:spPr>
          <a:xfrm>
            <a:off x="1600201" y="1828801"/>
            <a:ext cx="1848343" cy="106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5" name="TextBox 304">
            <a:extLst>
              <a:ext uri="{FF2B5EF4-FFF2-40B4-BE49-F238E27FC236}">
                <a16:creationId xmlns:a16="http://schemas.microsoft.com/office/drawing/2014/main" id="{805CFB40-7D1B-4090-A87C-775CE805E6F8}"/>
              </a:ext>
            </a:extLst>
          </p:cNvPr>
          <p:cNvSpPr txBox="1"/>
          <p:nvPr/>
        </p:nvSpPr>
        <p:spPr>
          <a:xfrm>
            <a:off x="1606606" y="1853647"/>
            <a:ext cx="1817634" cy="261610"/>
          </a:xfrm>
          <a:prstGeom prst="rect">
            <a:avLst/>
          </a:prstGeom>
          <a:noFill/>
          <a:ln>
            <a:noFill/>
          </a:ln>
        </p:spPr>
        <p:txBody>
          <a:bodyPr wrap="square" rtlCol="0">
            <a:spAutoFit/>
          </a:bodyPr>
          <a:lstStyle/>
          <a:p>
            <a:pPr algn="ctr"/>
            <a:r>
              <a:rPr lang="en-US" sz="1100" b="1" dirty="0">
                <a:cs typeface="Calibri"/>
              </a:rPr>
              <a:t>EPICS 7</a:t>
            </a:r>
          </a:p>
        </p:txBody>
      </p:sp>
      <p:sp>
        <p:nvSpPr>
          <p:cNvPr id="314" name="Line 48">
            <a:extLst>
              <a:ext uri="{FF2B5EF4-FFF2-40B4-BE49-F238E27FC236}">
                <a16:creationId xmlns:a16="http://schemas.microsoft.com/office/drawing/2014/main" id="{2F15661E-A652-418E-B962-92DB1CA31172}"/>
              </a:ext>
            </a:extLst>
          </p:cNvPr>
          <p:cNvSpPr>
            <a:spLocks noChangeShapeType="1"/>
          </p:cNvSpPr>
          <p:nvPr/>
        </p:nvSpPr>
        <p:spPr bwMode="auto">
          <a:xfrm flipH="1">
            <a:off x="4406594" y="2071648"/>
            <a:ext cx="0" cy="212603"/>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15" name="Rectangle: Rounded Corners 314">
            <a:extLst>
              <a:ext uri="{FF2B5EF4-FFF2-40B4-BE49-F238E27FC236}">
                <a16:creationId xmlns:a16="http://schemas.microsoft.com/office/drawing/2014/main" id="{7FC696A2-6FC1-4035-9F16-E35143CA3E5A}"/>
              </a:ext>
            </a:extLst>
          </p:cNvPr>
          <p:cNvSpPr/>
          <p:nvPr/>
        </p:nvSpPr>
        <p:spPr>
          <a:xfrm>
            <a:off x="3530130" y="838201"/>
            <a:ext cx="1857703" cy="1303582"/>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b="1" dirty="0">
                <a:ln>
                  <a:solidFill>
                    <a:sysClr val="windowText" lastClr="000000"/>
                  </a:solidFill>
                </a:ln>
                <a:solidFill>
                  <a:schemeClr val="tx1"/>
                </a:solidFill>
              </a:rPr>
              <a:t>Python</a:t>
            </a:r>
          </a:p>
          <a:p>
            <a:pPr algn="ctr"/>
            <a:r>
              <a:rPr lang="en-US" sz="1400" b="1" dirty="0">
                <a:ln>
                  <a:solidFill>
                    <a:sysClr val="windowText" lastClr="000000"/>
                  </a:solidFill>
                </a:ln>
                <a:solidFill>
                  <a:schemeClr val="tx1"/>
                </a:solidFill>
              </a:rPr>
              <a:t>Scripting for EPICS Applications</a:t>
            </a:r>
          </a:p>
        </p:txBody>
      </p:sp>
      <p:cxnSp>
        <p:nvCxnSpPr>
          <p:cNvPr id="316" name="Straight Connector 315">
            <a:extLst>
              <a:ext uri="{FF2B5EF4-FFF2-40B4-BE49-F238E27FC236}">
                <a16:creationId xmlns:a16="http://schemas.microsoft.com/office/drawing/2014/main" id="{8257D2ED-C9D8-47D5-BD5F-D1C55724BB9B}"/>
              </a:ext>
            </a:extLst>
          </p:cNvPr>
          <p:cNvCxnSpPr>
            <a:cxnSpLocks/>
          </p:cNvCxnSpPr>
          <p:nvPr/>
        </p:nvCxnSpPr>
        <p:spPr>
          <a:xfrm>
            <a:off x="3539490" y="1828801"/>
            <a:ext cx="1848343" cy="106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7" name="TextBox 316">
            <a:extLst>
              <a:ext uri="{FF2B5EF4-FFF2-40B4-BE49-F238E27FC236}">
                <a16:creationId xmlns:a16="http://schemas.microsoft.com/office/drawing/2014/main" id="{0633557F-4682-4ED5-9607-6AAE1D25CF41}"/>
              </a:ext>
            </a:extLst>
          </p:cNvPr>
          <p:cNvSpPr txBox="1"/>
          <p:nvPr/>
        </p:nvSpPr>
        <p:spPr>
          <a:xfrm>
            <a:off x="3545895" y="1871990"/>
            <a:ext cx="1817634" cy="261610"/>
          </a:xfrm>
          <a:prstGeom prst="rect">
            <a:avLst/>
          </a:prstGeom>
          <a:noFill/>
          <a:ln>
            <a:noFill/>
          </a:ln>
        </p:spPr>
        <p:txBody>
          <a:bodyPr wrap="square" rtlCol="0">
            <a:spAutoFit/>
          </a:bodyPr>
          <a:lstStyle/>
          <a:p>
            <a:pPr algn="ctr"/>
            <a:r>
              <a:rPr lang="en-US" sz="1100" b="1" dirty="0">
                <a:cs typeface="Calibri"/>
              </a:rPr>
              <a:t>EPICS 7</a:t>
            </a:r>
          </a:p>
        </p:txBody>
      </p:sp>
      <p:sp>
        <p:nvSpPr>
          <p:cNvPr id="320" name="Rectangle: Rounded Corners 319">
            <a:extLst>
              <a:ext uri="{FF2B5EF4-FFF2-40B4-BE49-F238E27FC236}">
                <a16:creationId xmlns:a16="http://schemas.microsoft.com/office/drawing/2014/main" id="{6C5EB092-C181-4C49-B203-B35BF4565557}"/>
              </a:ext>
            </a:extLst>
          </p:cNvPr>
          <p:cNvSpPr/>
          <p:nvPr/>
        </p:nvSpPr>
        <p:spPr>
          <a:xfrm>
            <a:off x="8763001" y="273206"/>
            <a:ext cx="1857703" cy="180509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b="1" dirty="0">
                <a:ln>
                  <a:solidFill>
                    <a:sysClr val="windowText" lastClr="000000"/>
                  </a:solidFill>
                </a:ln>
                <a:solidFill>
                  <a:schemeClr val="tx1"/>
                </a:solidFill>
              </a:rPr>
              <a:t>CS Studio:</a:t>
            </a:r>
          </a:p>
          <a:p>
            <a:pPr algn="ctr"/>
            <a:r>
              <a:rPr lang="en-US" sz="1100" dirty="0">
                <a:ln>
                  <a:solidFill>
                    <a:sysClr val="windowText" lastClr="000000"/>
                  </a:solidFill>
                </a:ln>
                <a:solidFill>
                  <a:schemeClr val="tx1"/>
                </a:solidFill>
              </a:rPr>
              <a:t>Synoptic Display</a:t>
            </a:r>
          </a:p>
          <a:p>
            <a:pPr algn="ctr"/>
            <a:r>
              <a:rPr lang="en-US" sz="1100" dirty="0">
                <a:ln>
                  <a:solidFill>
                    <a:sysClr val="windowText" lastClr="000000"/>
                  </a:solidFill>
                </a:ln>
                <a:solidFill>
                  <a:schemeClr val="tx1"/>
                </a:solidFill>
              </a:rPr>
              <a:t>Directory Clients</a:t>
            </a:r>
          </a:p>
          <a:p>
            <a:pPr algn="ctr"/>
            <a:r>
              <a:rPr lang="en-US" sz="1100" dirty="0" err="1">
                <a:ln>
                  <a:solidFill>
                    <a:sysClr val="windowText" lastClr="000000"/>
                  </a:solidFill>
                </a:ln>
                <a:solidFill>
                  <a:schemeClr val="tx1"/>
                </a:solidFill>
              </a:rPr>
              <a:t>Elog</a:t>
            </a:r>
            <a:r>
              <a:rPr lang="en-US" sz="1100" dirty="0">
                <a:ln>
                  <a:solidFill>
                    <a:sysClr val="windowText" lastClr="000000"/>
                  </a:solidFill>
                </a:ln>
                <a:solidFill>
                  <a:schemeClr val="tx1"/>
                </a:solidFill>
              </a:rPr>
              <a:t> Client</a:t>
            </a:r>
          </a:p>
          <a:p>
            <a:pPr algn="ctr"/>
            <a:r>
              <a:rPr lang="en-US" sz="1100" dirty="0">
                <a:ln>
                  <a:solidFill>
                    <a:sysClr val="windowText" lastClr="000000"/>
                  </a:solidFill>
                </a:ln>
                <a:solidFill>
                  <a:schemeClr val="tx1"/>
                </a:solidFill>
              </a:rPr>
              <a:t>Archive Browser</a:t>
            </a:r>
          </a:p>
          <a:p>
            <a:pPr algn="ctr"/>
            <a:r>
              <a:rPr lang="en-US" sz="1100" dirty="0">
                <a:ln>
                  <a:solidFill>
                    <a:sysClr val="windowText" lastClr="000000"/>
                  </a:solidFill>
                </a:ln>
                <a:solidFill>
                  <a:schemeClr val="tx1"/>
                </a:solidFill>
              </a:rPr>
              <a:t>MASAR Client (restore)</a:t>
            </a:r>
          </a:p>
          <a:p>
            <a:pPr algn="ctr"/>
            <a:endParaRPr lang="en-US" sz="1100" dirty="0">
              <a:ln>
                <a:solidFill>
                  <a:sysClr val="windowText" lastClr="000000"/>
                </a:solidFill>
              </a:ln>
              <a:solidFill>
                <a:schemeClr val="tx1"/>
              </a:solidFill>
            </a:endParaRPr>
          </a:p>
        </p:txBody>
      </p:sp>
      <p:sp>
        <p:nvSpPr>
          <p:cNvPr id="322" name="TextBox 321">
            <a:extLst>
              <a:ext uri="{FF2B5EF4-FFF2-40B4-BE49-F238E27FC236}">
                <a16:creationId xmlns:a16="http://schemas.microsoft.com/office/drawing/2014/main" id="{9ACF689D-EFC8-4CFD-BF90-BE9226FC48DC}"/>
              </a:ext>
            </a:extLst>
          </p:cNvPr>
          <p:cNvSpPr txBox="1"/>
          <p:nvPr/>
        </p:nvSpPr>
        <p:spPr>
          <a:xfrm>
            <a:off x="8921302" y="1797022"/>
            <a:ext cx="1817634" cy="261610"/>
          </a:xfrm>
          <a:prstGeom prst="rect">
            <a:avLst/>
          </a:prstGeom>
          <a:noFill/>
          <a:ln>
            <a:noFill/>
          </a:ln>
        </p:spPr>
        <p:txBody>
          <a:bodyPr wrap="square" rtlCol="0">
            <a:spAutoFit/>
          </a:bodyPr>
          <a:lstStyle/>
          <a:p>
            <a:pPr algn="ctr"/>
            <a:r>
              <a:rPr lang="en-US" sz="1100" b="1" dirty="0">
                <a:cs typeface="Calibri"/>
              </a:rPr>
              <a:t>EPICS 7</a:t>
            </a:r>
          </a:p>
        </p:txBody>
      </p:sp>
      <p:sp>
        <p:nvSpPr>
          <p:cNvPr id="323" name="Line 48">
            <a:extLst>
              <a:ext uri="{FF2B5EF4-FFF2-40B4-BE49-F238E27FC236}">
                <a16:creationId xmlns:a16="http://schemas.microsoft.com/office/drawing/2014/main" id="{85C1FBEE-8A5C-4097-9567-632F0CCCB025}"/>
              </a:ext>
            </a:extLst>
          </p:cNvPr>
          <p:cNvSpPr>
            <a:spLocks noChangeShapeType="1"/>
          </p:cNvSpPr>
          <p:nvPr/>
        </p:nvSpPr>
        <p:spPr bwMode="auto">
          <a:xfrm flipH="1">
            <a:off x="9661151" y="2008321"/>
            <a:ext cx="0" cy="273528"/>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cxnSp>
        <p:nvCxnSpPr>
          <p:cNvPr id="321" name="Straight Connector 320">
            <a:extLst>
              <a:ext uri="{FF2B5EF4-FFF2-40B4-BE49-F238E27FC236}">
                <a16:creationId xmlns:a16="http://schemas.microsoft.com/office/drawing/2014/main" id="{858954EF-E25A-4D44-9A69-8DEF197CABFB}"/>
              </a:ext>
            </a:extLst>
          </p:cNvPr>
          <p:cNvCxnSpPr>
            <a:cxnSpLocks/>
          </p:cNvCxnSpPr>
          <p:nvPr/>
        </p:nvCxnSpPr>
        <p:spPr>
          <a:xfrm>
            <a:off x="8763001" y="1741924"/>
            <a:ext cx="1848343" cy="106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TextBox 162">
            <a:extLst>
              <a:ext uri="{FF2B5EF4-FFF2-40B4-BE49-F238E27FC236}">
                <a16:creationId xmlns:a16="http://schemas.microsoft.com/office/drawing/2014/main" id="{62428A7C-90D7-470D-8A3C-E7376E5F78DD}"/>
              </a:ext>
            </a:extLst>
          </p:cNvPr>
          <p:cNvSpPr txBox="1"/>
          <p:nvPr/>
        </p:nvSpPr>
        <p:spPr>
          <a:xfrm>
            <a:off x="7915416" y="4852514"/>
            <a:ext cx="987469" cy="261610"/>
          </a:xfrm>
          <a:prstGeom prst="rect">
            <a:avLst/>
          </a:prstGeom>
          <a:noFill/>
          <a:ln>
            <a:noFill/>
          </a:ln>
        </p:spPr>
        <p:txBody>
          <a:bodyPr wrap="square" rtlCol="0">
            <a:spAutoFit/>
          </a:bodyPr>
          <a:lstStyle/>
          <a:p>
            <a:pPr algn="ctr"/>
            <a:r>
              <a:rPr lang="en-US" sz="1100" b="1" dirty="0">
                <a:cs typeface="Calibri"/>
              </a:rPr>
              <a:t>EPICS 7</a:t>
            </a:r>
          </a:p>
        </p:txBody>
      </p:sp>
      <p:sp>
        <p:nvSpPr>
          <p:cNvPr id="164" name="TextBox 163">
            <a:extLst>
              <a:ext uri="{FF2B5EF4-FFF2-40B4-BE49-F238E27FC236}">
                <a16:creationId xmlns:a16="http://schemas.microsoft.com/office/drawing/2014/main" id="{90271A3F-4151-4A4E-A21D-5B39C567C32A}"/>
              </a:ext>
            </a:extLst>
          </p:cNvPr>
          <p:cNvSpPr txBox="1"/>
          <p:nvPr/>
        </p:nvSpPr>
        <p:spPr>
          <a:xfrm>
            <a:off x="9144085" y="4890260"/>
            <a:ext cx="987469" cy="261610"/>
          </a:xfrm>
          <a:prstGeom prst="rect">
            <a:avLst/>
          </a:prstGeom>
          <a:noFill/>
          <a:ln>
            <a:noFill/>
          </a:ln>
        </p:spPr>
        <p:txBody>
          <a:bodyPr wrap="square" rtlCol="0">
            <a:spAutoFit/>
          </a:bodyPr>
          <a:lstStyle/>
          <a:p>
            <a:pPr algn="ctr"/>
            <a:r>
              <a:rPr lang="en-US" sz="1100" b="1" dirty="0">
                <a:cs typeface="Calibri"/>
              </a:rPr>
              <a:t>EPICS 7</a:t>
            </a:r>
          </a:p>
        </p:txBody>
      </p:sp>
    </p:spTree>
    <p:extLst>
      <p:ext uri="{BB962C8B-B14F-4D97-AF65-F5344CB8AC3E}">
        <p14:creationId xmlns:p14="http://schemas.microsoft.com/office/powerpoint/2010/main" val="288090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FB35-FD04-4FC4-918B-89483A8E6D0D}"/>
              </a:ext>
            </a:extLst>
          </p:cNvPr>
          <p:cNvSpPr>
            <a:spLocks noGrp="1"/>
          </p:cNvSpPr>
          <p:nvPr>
            <p:ph type="title"/>
          </p:nvPr>
        </p:nvSpPr>
        <p:spPr/>
        <p:txBody>
          <a:bodyPr/>
          <a:lstStyle/>
          <a:p>
            <a:r>
              <a:rPr lang="en-US" dirty="0"/>
              <a:t>Important Features</a:t>
            </a:r>
          </a:p>
        </p:txBody>
      </p:sp>
      <p:sp>
        <p:nvSpPr>
          <p:cNvPr id="3" name="Content Placeholder 2">
            <a:extLst>
              <a:ext uri="{FF2B5EF4-FFF2-40B4-BE49-F238E27FC236}">
                <a16:creationId xmlns:a16="http://schemas.microsoft.com/office/drawing/2014/main" id="{8DDD3A28-BDB3-4A3D-A358-B01C21741D92}"/>
              </a:ext>
            </a:extLst>
          </p:cNvPr>
          <p:cNvSpPr>
            <a:spLocks noGrp="1"/>
          </p:cNvSpPr>
          <p:nvPr>
            <p:ph idx="1"/>
          </p:nvPr>
        </p:nvSpPr>
        <p:spPr/>
        <p:txBody>
          <a:bodyPr/>
          <a:lstStyle/>
          <a:p>
            <a:r>
              <a:rPr lang="en-US" dirty="0"/>
              <a:t>Distributed</a:t>
            </a:r>
          </a:p>
          <a:p>
            <a:r>
              <a:rPr lang="en-US" dirty="0"/>
              <a:t>Scalable</a:t>
            </a:r>
          </a:p>
          <a:p>
            <a:r>
              <a:rPr lang="en-US" dirty="0"/>
              <a:t>Robust</a:t>
            </a:r>
          </a:p>
          <a:p>
            <a:endParaRPr lang="en-US" dirty="0"/>
          </a:p>
          <a:p>
            <a:r>
              <a:rPr lang="en-US" dirty="0"/>
              <a:t>Client </a:t>
            </a:r>
            <a:r>
              <a:rPr lang="en-US"/>
              <a:t>Server Architecture</a:t>
            </a:r>
            <a:endParaRPr lang="en-US" dirty="0"/>
          </a:p>
          <a:p>
            <a:r>
              <a:rPr lang="en-US" dirty="0"/>
              <a:t>Event driven</a:t>
            </a:r>
          </a:p>
        </p:txBody>
      </p:sp>
    </p:spTree>
    <p:extLst>
      <p:ext uri="{BB962C8B-B14F-4D97-AF65-F5344CB8AC3E}">
        <p14:creationId xmlns:p14="http://schemas.microsoft.com/office/powerpoint/2010/main" val="163045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FB35-FD04-4FC4-918B-89483A8E6D0D}"/>
              </a:ext>
            </a:extLst>
          </p:cNvPr>
          <p:cNvSpPr>
            <a:spLocks noGrp="1"/>
          </p:cNvSpPr>
          <p:nvPr>
            <p:ph type="title"/>
          </p:nvPr>
        </p:nvSpPr>
        <p:spPr/>
        <p:txBody>
          <a:bodyPr/>
          <a:lstStyle/>
          <a:p>
            <a:r>
              <a:rPr lang="en-US" dirty="0"/>
              <a:t>Important terms</a:t>
            </a:r>
          </a:p>
        </p:txBody>
      </p:sp>
      <p:sp>
        <p:nvSpPr>
          <p:cNvPr id="3" name="Content Placeholder 2">
            <a:extLst>
              <a:ext uri="{FF2B5EF4-FFF2-40B4-BE49-F238E27FC236}">
                <a16:creationId xmlns:a16="http://schemas.microsoft.com/office/drawing/2014/main" id="{8DDD3A28-BDB3-4A3D-A358-B01C21741D92}"/>
              </a:ext>
            </a:extLst>
          </p:cNvPr>
          <p:cNvSpPr>
            <a:spLocks noGrp="1"/>
          </p:cNvSpPr>
          <p:nvPr>
            <p:ph idx="1"/>
          </p:nvPr>
        </p:nvSpPr>
        <p:spPr/>
        <p:txBody>
          <a:bodyPr/>
          <a:lstStyle/>
          <a:p>
            <a:r>
              <a:rPr lang="en-US" dirty="0"/>
              <a:t>IOC: Input Output Controller</a:t>
            </a:r>
            <a:br>
              <a:rPr lang="en-US" dirty="0"/>
            </a:br>
            <a:endParaRPr lang="en-US" dirty="0"/>
          </a:p>
          <a:p>
            <a:r>
              <a:rPr lang="en-US" dirty="0"/>
              <a:t>Channel Access &amp; PV access: n/w protocols</a:t>
            </a:r>
            <a:br>
              <a:rPr lang="en-US" dirty="0"/>
            </a:br>
            <a:endParaRPr lang="en-US" dirty="0"/>
          </a:p>
          <a:p>
            <a:r>
              <a:rPr lang="en-US" dirty="0"/>
              <a:t>Process Variables: A Process Variable (PV) is the addressable unit of data</a:t>
            </a:r>
          </a:p>
        </p:txBody>
      </p:sp>
    </p:spTree>
    <p:extLst>
      <p:ext uri="{BB962C8B-B14F-4D97-AF65-F5344CB8AC3E}">
        <p14:creationId xmlns:p14="http://schemas.microsoft.com/office/powerpoint/2010/main" val="314860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A1D7505-1E58-4375-9562-0030DA91CB6C}"/>
              </a:ext>
            </a:extLst>
          </p:cNvPr>
          <p:cNvSpPr>
            <a:spLocks noGrp="1" noChangeArrowheads="1"/>
          </p:cNvSpPr>
          <p:nvPr>
            <p:ph type="title"/>
          </p:nvPr>
        </p:nvSpPr>
        <p:spPr>
          <a:xfrm>
            <a:off x="2133600" y="0"/>
            <a:ext cx="7772400" cy="1143000"/>
          </a:xfrm>
          <a:noFill/>
        </p:spPr>
        <p:txBody>
          <a:bodyPr>
            <a:normAutofit/>
          </a:bodyPr>
          <a:lstStyle/>
          <a:p>
            <a:pPr algn="ctr"/>
            <a:r>
              <a:rPr lang="en-US" altLang="en-US" sz="5400" dirty="0"/>
              <a:t>IOC Core: Records to PVs</a:t>
            </a:r>
          </a:p>
        </p:txBody>
      </p:sp>
      <p:sp>
        <p:nvSpPr>
          <p:cNvPr id="47107" name="Rectangle 3">
            <a:extLst>
              <a:ext uri="{FF2B5EF4-FFF2-40B4-BE49-F238E27FC236}">
                <a16:creationId xmlns:a16="http://schemas.microsoft.com/office/drawing/2014/main" id="{1A8D4D39-473D-4E9D-9874-089D84F8B1F3}"/>
              </a:ext>
            </a:extLst>
          </p:cNvPr>
          <p:cNvSpPr>
            <a:spLocks noChangeArrowheads="1"/>
          </p:cNvSpPr>
          <p:nvPr/>
        </p:nvSpPr>
        <p:spPr bwMode="auto">
          <a:xfrm>
            <a:off x="2894013" y="762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chemeClr val="tx2"/>
              </a:solidFill>
            </a:endParaRPr>
          </a:p>
        </p:txBody>
      </p:sp>
      <p:sp>
        <p:nvSpPr>
          <p:cNvPr id="47108" name="Text Box 28">
            <a:extLst>
              <a:ext uri="{FF2B5EF4-FFF2-40B4-BE49-F238E27FC236}">
                <a16:creationId xmlns:a16="http://schemas.microsoft.com/office/drawing/2014/main" id="{7304DF88-0120-4C42-9934-167EA51A717D}"/>
              </a:ext>
            </a:extLst>
          </p:cNvPr>
          <p:cNvSpPr txBox="1">
            <a:spLocks noChangeArrowheads="1"/>
          </p:cNvSpPr>
          <p:nvPr/>
        </p:nvSpPr>
        <p:spPr bwMode="auto">
          <a:xfrm>
            <a:off x="152779" y="417221"/>
            <a:ext cx="2440816"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tx2"/>
                </a:solidFill>
              </a:rPr>
              <a:t>Record:</a:t>
            </a:r>
          </a:p>
          <a:p>
            <a:pPr>
              <a:spcBef>
                <a:spcPct val="0"/>
              </a:spcBef>
              <a:buFontTx/>
              <a:buNone/>
            </a:pPr>
            <a:r>
              <a:rPr lang="en-US" altLang="en-US" sz="1800" dirty="0">
                <a:solidFill>
                  <a:schemeClr val="tx2"/>
                </a:solidFill>
              </a:rPr>
              <a:t>Type          AI</a:t>
            </a:r>
          </a:p>
          <a:p>
            <a:pPr>
              <a:spcBef>
                <a:spcPct val="0"/>
              </a:spcBef>
              <a:buFontTx/>
              <a:buNone/>
            </a:pPr>
            <a:r>
              <a:rPr lang="en-US" altLang="en-US" sz="1800" dirty="0">
                <a:solidFill>
                  <a:schemeClr val="tx2"/>
                </a:solidFill>
              </a:rPr>
              <a:t>Name        Temp</a:t>
            </a:r>
          </a:p>
          <a:p>
            <a:pPr>
              <a:spcBef>
                <a:spcPct val="0"/>
              </a:spcBef>
              <a:buFontTx/>
              <a:buNone/>
            </a:pPr>
            <a:r>
              <a:rPr lang="en-US" altLang="en-US" sz="1800" dirty="0">
                <a:solidFill>
                  <a:schemeClr val="tx2"/>
                </a:solidFill>
              </a:rPr>
              <a:t>SCAN       .015 Seconds</a:t>
            </a:r>
          </a:p>
          <a:p>
            <a:pPr>
              <a:spcBef>
                <a:spcPct val="0"/>
              </a:spcBef>
              <a:buFontTx/>
              <a:buNone/>
            </a:pPr>
            <a:r>
              <a:rPr lang="en-US" altLang="en-US" sz="1800" dirty="0">
                <a:solidFill>
                  <a:schemeClr val="tx2"/>
                </a:solidFill>
              </a:rPr>
              <a:t>VAL         82</a:t>
            </a:r>
          </a:p>
          <a:p>
            <a:pPr>
              <a:spcBef>
                <a:spcPct val="0"/>
              </a:spcBef>
              <a:buFontTx/>
              <a:buNone/>
            </a:pPr>
            <a:r>
              <a:rPr lang="en-US" altLang="en-US" sz="1800" dirty="0">
                <a:solidFill>
                  <a:schemeClr val="tx2"/>
                </a:solidFill>
              </a:rPr>
              <a:t>TS:           seconds</a:t>
            </a:r>
          </a:p>
          <a:p>
            <a:pPr>
              <a:spcBef>
                <a:spcPct val="0"/>
              </a:spcBef>
              <a:buFontTx/>
              <a:buNone/>
            </a:pPr>
            <a:r>
              <a:rPr lang="en-US" altLang="en-US" sz="1800" dirty="0">
                <a:solidFill>
                  <a:schemeClr val="tx2"/>
                </a:solidFill>
              </a:rPr>
              <a:t>                 </a:t>
            </a:r>
            <a:r>
              <a:rPr lang="en-US" altLang="en-US" sz="1800" dirty="0" err="1">
                <a:solidFill>
                  <a:schemeClr val="tx2"/>
                </a:solidFill>
              </a:rPr>
              <a:t>subseconds</a:t>
            </a:r>
            <a:endParaRPr lang="en-US" altLang="en-US" sz="1800" dirty="0">
              <a:solidFill>
                <a:schemeClr val="tx2"/>
              </a:solidFill>
            </a:endParaRPr>
          </a:p>
          <a:p>
            <a:pPr>
              <a:spcBef>
                <a:spcPct val="0"/>
              </a:spcBef>
              <a:buFontTx/>
              <a:buNone/>
            </a:pPr>
            <a:r>
              <a:rPr lang="en-US" altLang="en-US" sz="1800" b="1" dirty="0">
                <a:solidFill>
                  <a:schemeClr val="tx2"/>
                </a:solidFill>
              </a:rPr>
              <a:t>                 </a:t>
            </a:r>
            <a:r>
              <a:rPr lang="en-US" altLang="en-US" sz="1800" b="1" dirty="0">
                <a:solidFill>
                  <a:schemeClr val="tx2"/>
                </a:solidFill>
                <a:highlight>
                  <a:srgbClr val="FF00FF"/>
                </a:highlight>
              </a:rPr>
              <a:t>User Tag</a:t>
            </a:r>
          </a:p>
          <a:p>
            <a:pPr>
              <a:spcBef>
                <a:spcPct val="0"/>
              </a:spcBef>
              <a:buFontTx/>
              <a:buNone/>
            </a:pPr>
            <a:r>
              <a:rPr lang="en-US" altLang="en-US" sz="1800" dirty="0">
                <a:solidFill>
                  <a:schemeClr val="tx2"/>
                </a:solidFill>
                <a:highlight>
                  <a:srgbClr val="00FFFF"/>
                </a:highlight>
              </a:rPr>
              <a:t>STAT	High	</a:t>
            </a:r>
          </a:p>
          <a:p>
            <a:pPr>
              <a:spcBef>
                <a:spcPct val="0"/>
              </a:spcBef>
              <a:buFontTx/>
              <a:buNone/>
            </a:pPr>
            <a:r>
              <a:rPr lang="en-US" altLang="en-US" sz="1800" dirty="0">
                <a:solidFill>
                  <a:schemeClr val="tx2"/>
                </a:solidFill>
                <a:highlight>
                  <a:srgbClr val="00FFFF"/>
                </a:highlight>
              </a:rPr>
              <a:t>SEVR	Minor</a:t>
            </a:r>
          </a:p>
          <a:p>
            <a:pPr>
              <a:spcBef>
                <a:spcPct val="0"/>
              </a:spcBef>
              <a:buFontTx/>
              <a:buNone/>
            </a:pPr>
            <a:r>
              <a:rPr lang="en-US" altLang="en-US" sz="1800" dirty="0">
                <a:solidFill>
                  <a:schemeClr val="tx2"/>
                </a:solidFill>
              </a:rPr>
              <a:t>EGU        DGF</a:t>
            </a:r>
          </a:p>
          <a:p>
            <a:pPr>
              <a:spcBef>
                <a:spcPct val="0"/>
              </a:spcBef>
              <a:buFontTx/>
              <a:buNone/>
            </a:pPr>
            <a:r>
              <a:rPr lang="en-US" altLang="en-US" sz="1800" dirty="0">
                <a:solidFill>
                  <a:schemeClr val="tx2"/>
                </a:solidFill>
              </a:rPr>
              <a:t>HOPR	110</a:t>
            </a:r>
          </a:p>
          <a:p>
            <a:pPr>
              <a:spcBef>
                <a:spcPct val="0"/>
              </a:spcBef>
              <a:buFontTx/>
              <a:buNone/>
            </a:pPr>
            <a:r>
              <a:rPr lang="en-US" altLang="en-US" sz="1800" dirty="0">
                <a:solidFill>
                  <a:schemeClr val="tx2"/>
                </a:solidFill>
              </a:rPr>
              <a:t>LOPR      32</a:t>
            </a:r>
          </a:p>
          <a:p>
            <a:pPr>
              <a:spcBef>
                <a:spcPct val="0"/>
              </a:spcBef>
              <a:buFontTx/>
              <a:buNone/>
            </a:pPr>
            <a:r>
              <a:rPr lang="en-US" altLang="en-US" sz="1800" dirty="0">
                <a:solidFill>
                  <a:schemeClr val="tx2"/>
                </a:solidFill>
              </a:rPr>
              <a:t>HIHI	84</a:t>
            </a:r>
          </a:p>
          <a:p>
            <a:pPr>
              <a:spcBef>
                <a:spcPct val="0"/>
              </a:spcBef>
              <a:buFontTx/>
              <a:buNone/>
            </a:pPr>
            <a:r>
              <a:rPr lang="en-US" altLang="en-US" sz="1800" dirty="0">
                <a:solidFill>
                  <a:schemeClr val="tx2"/>
                </a:solidFill>
              </a:rPr>
              <a:t>HHSV     Major</a:t>
            </a:r>
          </a:p>
          <a:p>
            <a:pPr>
              <a:spcBef>
                <a:spcPct val="0"/>
              </a:spcBef>
              <a:buFontTx/>
              <a:buNone/>
            </a:pPr>
            <a:r>
              <a:rPr lang="en-US" altLang="en-US" sz="1800" dirty="0">
                <a:solidFill>
                  <a:schemeClr val="tx2"/>
                </a:solidFill>
              </a:rPr>
              <a:t>HIGH	78</a:t>
            </a:r>
          </a:p>
          <a:p>
            <a:pPr>
              <a:spcBef>
                <a:spcPct val="0"/>
              </a:spcBef>
              <a:buFontTx/>
              <a:buNone/>
            </a:pPr>
            <a:r>
              <a:rPr lang="en-US" altLang="en-US" sz="1800" dirty="0">
                <a:solidFill>
                  <a:schemeClr val="tx2"/>
                </a:solidFill>
              </a:rPr>
              <a:t>HSV        Minor</a:t>
            </a:r>
          </a:p>
          <a:p>
            <a:pPr>
              <a:spcBef>
                <a:spcPct val="0"/>
              </a:spcBef>
              <a:buFontTx/>
              <a:buNone/>
            </a:pPr>
            <a:r>
              <a:rPr lang="en-US" altLang="en-US" sz="1800" dirty="0">
                <a:solidFill>
                  <a:schemeClr val="tx2"/>
                </a:solidFill>
              </a:rPr>
              <a:t>LOW	50</a:t>
            </a:r>
          </a:p>
          <a:p>
            <a:pPr>
              <a:spcBef>
                <a:spcPct val="0"/>
              </a:spcBef>
              <a:buFontTx/>
              <a:buNone/>
            </a:pPr>
            <a:r>
              <a:rPr lang="en-US" altLang="en-US" sz="1800" dirty="0">
                <a:solidFill>
                  <a:schemeClr val="tx2"/>
                </a:solidFill>
              </a:rPr>
              <a:t>LSV        Minor</a:t>
            </a:r>
          </a:p>
          <a:p>
            <a:pPr>
              <a:spcBef>
                <a:spcPct val="0"/>
              </a:spcBef>
              <a:buFontTx/>
              <a:buNone/>
            </a:pPr>
            <a:r>
              <a:rPr lang="en-US" altLang="en-US" sz="1800" dirty="0">
                <a:solidFill>
                  <a:schemeClr val="tx2"/>
                </a:solidFill>
              </a:rPr>
              <a:t>LOLO	40</a:t>
            </a:r>
          </a:p>
          <a:p>
            <a:pPr>
              <a:spcBef>
                <a:spcPct val="0"/>
              </a:spcBef>
              <a:buFontTx/>
              <a:buNone/>
            </a:pPr>
            <a:r>
              <a:rPr lang="en-US" altLang="en-US" sz="1800" dirty="0">
                <a:solidFill>
                  <a:schemeClr val="tx2"/>
                </a:solidFill>
              </a:rPr>
              <a:t>LLSV      Major</a:t>
            </a:r>
          </a:p>
          <a:p>
            <a:pPr>
              <a:spcBef>
                <a:spcPct val="0"/>
              </a:spcBef>
              <a:buFontTx/>
              <a:buNone/>
            </a:pPr>
            <a:r>
              <a:rPr lang="en-US" altLang="en-US" sz="1800" dirty="0">
                <a:solidFill>
                  <a:schemeClr val="tx2"/>
                </a:solidFill>
                <a:highlight>
                  <a:srgbClr val="FFFF00"/>
                </a:highlight>
              </a:rPr>
              <a:t>MDEL     3</a:t>
            </a:r>
          </a:p>
          <a:p>
            <a:pPr>
              <a:spcBef>
                <a:spcPct val="0"/>
              </a:spcBef>
              <a:buFontTx/>
              <a:buNone/>
            </a:pPr>
            <a:r>
              <a:rPr lang="en-US" altLang="en-US" sz="1800" dirty="0">
                <a:solidFill>
                  <a:schemeClr val="tx2"/>
                </a:solidFill>
                <a:highlight>
                  <a:srgbClr val="C0C0C0"/>
                </a:highlight>
              </a:rPr>
              <a:t>ADEL      6</a:t>
            </a:r>
          </a:p>
        </p:txBody>
      </p:sp>
      <p:sp>
        <p:nvSpPr>
          <p:cNvPr id="47109" name="Text Box 29">
            <a:extLst>
              <a:ext uri="{FF2B5EF4-FFF2-40B4-BE49-F238E27FC236}">
                <a16:creationId xmlns:a16="http://schemas.microsoft.com/office/drawing/2014/main" id="{4AF9318B-3268-4578-827E-26585C96E0FF}"/>
              </a:ext>
            </a:extLst>
          </p:cNvPr>
          <p:cNvSpPr txBox="1">
            <a:spLocks noChangeArrowheads="1"/>
          </p:cNvSpPr>
          <p:nvPr/>
        </p:nvSpPr>
        <p:spPr bwMode="auto">
          <a:xfrm>
            <a:off x="2894013" y="1037571"/>
            <a:ext cx="310437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tx2"/>
                </a:solidFill>
              </a:rPr>
              <a:t>CA/</a:t>
            </a:r>
            <a:r>
              <a:rPr lang="en-US" altLang="en-US" sz="1800" dirty="0" err="1">
                <a:solidFill>
                  <a:schemeClr val="tx2"/>
                </a:solidFill>
              </a:rPr>
              <a:t>pva</a:t>
            </a:r>
            <a:r>
              <a:rPr lang="en-US" altLang="en-US" sz="1800" dirty="0">
                <a:solidFill>
                  <a:schemeClr val="tx2"/>
                </a:solidFill>
              </a:rPr>
              <a:t> Client:</a:t>
            </a:r>
          </a:p>
          <a:p>
            <a:pPr>
              <a:spcBef>
                <a:spcPct val="0"/>
              </a:spcBef>
              <a:buFontTx/>
              <a:buNone/>
            </a:pPr>
            <a:r>
              <a:rPr lang="en-US" altLang="en-US" sz="1800" dirty="0">
                <a:solidFill>
                  <a:schemeClr val="tx2"/>
                </a:solidFill>
              </a:rPr>
              <a:t>Monitor request--------</a:t>
            </a:r>
          </a:p>
          <a:p>
            <a:pPr>
              <a:spcBef>
                <a:spcPct val="0"/>
              </a:spcBef>
              <a:buFontTx/>
              <a:buNone/>
            </a:pPr>
            <a:r>
              <a:rPr lang="en-US" altLang="en-US" sz="1800" dirty="0">
                <a:solidFill>
                  <a:schemeClr val="tx2"/>
                </a:solidFill>
              </a:rPr>
              <a:t>Add Event to </a:t>
            </a:r>
          </a:p>
          <a:p>
            <a:pPr>
              <a:spcBef>
                <a:spcPct val="0"/>
              </a:spcBef>
              <a:buFontTx/>
              <a:buNone/>
            </a:pPr>
            <a:r>
              <a:rPr lang="en-US" altLang="en-US" sz="1800" dirty="0">
                <a:solidFill>
                  <a:schemeClr val="tx2"/>
                </a:solidFill>
              </a:rPr>
              <a:t>	</a:t>
            </a:r>
            <a:r>
              <a:rPr lang="en-US" altLang="en-US" sz="1800" dirty="0">
                <a:solidFill>
                  <a:schemeClr val="tx2"/>
                </a:solidFill>
                <a:highlight>
                  <a:srgbClr val="00FFFF"/>
                </a:highlight>
              </a:rPr>
              <a:t>alarm change</a:t>
            </a:r>
          </a:p>
          <a:p>
            <a:pPr>
              <a:spcBef>
                <a:spcPct val="0"/>
              </a:spcBef>
              <a:buFontTx/>
              <a:buNone/>
            </a:pPr>
            <a:r>
              <a:rPr lang="en-US" altLang="en-US" sz="1800" dirty="0">
                <a:solidFill>
                  <a:schemeClr val="tx2"/>
                </a:solidFill>
              </a:rPr>
              <a:t>	</a:t>
            </a:r>
            <a:r>
              <a:rPr lang="en-US" altLang="en-US" sz="1800" dirty="0">
                <a:solidFill>
                  <a:schemeClr val="tx2"/>
                </a:solidFill>
                <a:highlight>
                  <a:srgbClr val="FFFF00"/>
                </a:highlight>
              </a:rPr>
              <a:t>monitor change</a:t>
            </a:r>
          </a:p>
          <a:p>
            <a:pPr>
              <a:spcBef>
                <a:spcPct val="0"/>
              </a:spcBef>
              <a:buFontTx/>
              <a:buNone/>
            </a:pPr>
            <a:r>
              <a:rPr lang="en-US" altLang="en-US" sz="1800" dirty="0">
                <a:solidFill>
                  <a:schemeClr val="tx2"/>
                </a:solidFill>
              </a:rPr>
              <a:t>	</a:t>
            </a:r>
            <a:r>
              <a:rPr lang="en-US" altLang="en-US" sz="1800" dirty="0">
                <a:solidFill>
                  <a:schemeClr val="tx2"/>
                </a:solidFill>
                <a:highlight>
                  <a:srgbClr val="C0C0C0"/>
                </a:highlight>
              </a:rPr>
              <a:t>archive change</a:t>
            </a:r>
          </a:p>
          <a:p>
            <a:pPr>
              <a:spcBef>
                <a:spcPct val="0"/>
              </a:spcBef>
              <a:buFontTx/>
              <a:buNone/>
            </a:pPr>
            <a:r>
              <a:rPr lang="en-US" altLang="en-US" sz="1800" dirty="0">
                <a:solidFill>
                  <a:schemeClr val="tx2"/>
                </a:solidFill>
              </a:rPr>
              <a:t>	</a:t>
            </a:r>
            <a:r>
              <a:rPr lang="en-US" altLang="en-US" sz="1800" dirty="0">
                <a:solidFill>
                  <a:schemeClr val="tx2"/>
                </a:solidFill>
                <a:highlight>
                  <a:srgbClr val="FF00FF"/>
                </a:highlight>
              </a:rPr>
              <a:t>User Tag</a:t>
            </a:r>
          </a:p>
          <a:p>
            <a:pPr>
              <a:spcBef>
                <a:spcPct val="0"/>
              </a:spcBef>
              <a:buFontTx/>
              <a:buNone/>
            </a:pPr>
            <a:endParaRPr lang="en-US" altLang="en-US" sz="1800" dirty="0">
              <a:solidFill>
                <a:schemeClr val="tx2"/>
              </a:solidFill>
            </a:endParaRPr>
          </a:p>
          <a:p>
            <a:pPr>
              <a:spcBef>
                <a:spcPct val="0"/>
              </a:spcBef>
              <a:buFontTx/>
              <a:buNone/>
            </a:pPr>
            <a:endParaRPr lang="en-US" altLang="en-US" sz="1800" dirty="0">
              <a:solidFill>
                <a:schemeClr val="tx2"/>
              </a:solidFill>
            </a:endParaRPr>
          </a:p>
          <a:p>
            <a:pPr>
              <a:spcBef>
                <a:spcPct val="0"/>
              </a:spcBef>
              <a:buFontTx/>
              <a:buNone/>
            </a:pPr>
            <a:endParaRPr lang="en-US" altLang="en-US" sz="1800" dirty="0">
              <a:solidFill>
                <a:schemeClr val="tx2"/>
              </a:solidFill>
            </a:endParaRPr>
          </a:p>
          <a:p>
            <a:pPr>
              <a:spcBef>
                <a:spcPct val="0"/>
              </a:spcBef>
              <a:buFontTx/>
              <a:buNone/>
            </a:pPr>
            <a:endParaRPr lang="en-US" altLang="en-US" sz="1800" dirty="0">
              <a:solidFill>
                <a:schemeClr val="tx2"/>
              </a:solidFill>
            </a:endParaRPr>
          </a:p>
          <a:p>
            <a:pPr>
              <a:spcBef>
                <a:spcPct val="0"/>
              </a:spcBef>
              <a:buFontTx/>
              <a:buNone/>
            </a:pPr>
            <a:endParaRPr lang="en-US" altLang="en-US" sz="1800" dirty="0">
              <a:solidFill>
                <a:schemeClr val="tx2"/>
              </a:solidFill>
            </a:endParaRPr>
          </a:p>
          <a:p>
            <a:pPr>
              <a:spcBef>
                <a:spcPct val="0"/>
              </a:spcBef>
              <a:buFontTx/>
              <a:buNone/>
            </a:pPr>
            <a:endParaRPr lang="en-US" altLang="en-US" sz="1800" dirty="0">
              <a:solidFill>
                <a:schemeClr val="tx2"/>
              </a:solidFill>
            </a:endParaRPr>
          </a:p>
          <a:p>
            <a:pPr>
              <a:spcBef>
                <a:spcPct val="0"/>
              </a:spcBef>
              <a:buFontTx/>
              <a:buNone/>
            </a:pPr>
            <a:r>
              <a:rPr lang="en-US" altLang="en-US" sz="1800" dirty="0">
                <a:solidFill>
                  <a:schemeClr val="tx2"/>
                </a:solidFill>
              </a:rPr>
              <a:t>Make data type request</a:t>
            </a:r>
          </a:p>
          <a:p>
            <a:pPr>
              <a:spcBef>
                <a:spcPct val="0"/>
              </a:spcBef>
              <a:buFontTx/>
              <a:buNone/>
            </a:pPr>
            <a:r>
              <a:rPr lang="en-US" altLang="en-US" sz="1800" dirty="0">
                <a:solidFill>
                  <a:schemeClr val="tx2"/>
                </a:solidFill>
              </a:rPr>
              <a:t>	Value</a:t>
            </a:r>
          </a:p>
          <a:p>
            <a:pPr>
              <a:spcBef>
                <a:spcPct val="0"/>
              </a:spcBef>
              <a:buFontTx/>
              <a:buNone/>
            </a:pPr>
            <a:r>
              <a:rPr lang="en-US" altLang="en-US" sz="1800" dirty="0">
                <a:solidFill>
                  <a:schemeClr val="tx2"/>
                </a:solidFill>
              </a:rPr>
              <a:t>	Status &amp; Severity</a:t>
            </a:r>
          </a:p>
          <a:p>
            <a:pPr>
              <a:spcBef>
                <a:spcPct val="0"/>
              </a:spcBef>
              <a:buFontTx/>
              <a:buNone/>
            </a:pPr>
            <a:r>
              <a:rPr lang="en-US" altLang="en-US" sz="1800" dirty="0">
                <a:solidFill>
                  <a:schemeClr val="tx2"/>
                </a:solidFill>
              </a:rPr>
              <a:t>	Time Stamp</a:t>
            </a:r>
          </a:p>
          <a:p>
            <a:pPr>
              <a:spcBef>
                <a:spcPct val="0"/>
              </a:spcBef>
              <a:buFontTx/>
              <a:buNone/>
            </a:pPr>
            <a:r>
              <a:rPr lang="en-US" altLang="en-US" sz="1800" dirty="0">
                <a:solidFill>
                  <a:schemeClr val="tx2"/>
                </a:solidFill>
              </a:rPr>
              <a:t>	</a:t>
            </a:r>
            <a:r>
              <a:rPr lang="en-US" altLang="en-US" sz="1800" b="1" dirty="0">
                <a:solidFill>
                  <a:schemeClr val="tx2"/>
                </a:solidFill>
              </a:rPr>
              <a:t>Display and Control</a:t>
            </a:r>
          </a:p>
          <a:p>
            <a:pPr>
              <a:spcBef>
                <a:spcPct val="0"/>
              </a:spcBef>
              <a:buFontTx/>
              <a:buNone/>
            </a:pPr>
            <a:r>
              <a:rPr lang="en-US" altLang="en-US" sz="1800" b="1" dirty="0">
                <a:solidFill>
                  <a:schemeClr val="tx2"/>
                </a:solidFill>
              </a:rPr>
              <a:t>	  Information</a:t>
            </a:r>
            <a:r>
              <a:rPr lang="en-US" altLang="en-US" sz="1800" dirty="0">
                <a:solidFill>
                  <a:schemeClr val="tx2"/>
                </a:solidFill>
              </a:rPr>
              <a:t>	</a:t>
            </a:r>
          </a:p>
          <a:p>
            <a:pPr>
              <a:spcBef>
                <a:spcPct val="0"/>
              </a:spcBef>
              <a:buFontTx/>
              <a:buNone/>
            </a:pPr>
            <a:endParaRPr lang="en-US" altLang="en-US" sz="1800" dirty="0">
              <a:solidFill>
                <a:schemeClr val="tx2"/>
              </a:solidFill>
            </a:endParaRPr>
          </a:p>
        </p:txBody>
      </p:sp>
      <p:sp>
        <p:nvSpPr>
          <p:cNvPr id="47110" name="Text Box 30">
            <a:extLst>
              <a:ext uri="{FF2B5EF4-FFF2-40B4-BE49-F238E27FC236}">
                <a16:creationId xmlns:a16="http://schemas.microsoft.com/office/drawing/2014/main" id="{72EB28B0-C44F-4B38-896C-AE871654B90B}"/>
              </a:ext>
            </a:extLst>
          </p:cNvPr>
          <p:cNvSpPr txBox="1">
            <a:spLocks noChangeArrowheads="1"/>
          </p:cNvSpPr>
          <p:nvPr/>
        </p:nvSpPr>
        <p:spPr bwMode="auto">
          <a:xfrm>
            <a:off x="6631388" y="1037571"/>
            <a:ext cx="547007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err="1">
                <a:solidFill>
                  <a:schemeClr val="tx2"/>
                </a:solidFill>
              </a:rPr>
              <a:t>pvAccess</a:t>
            </a:r>
            <a:r>
              <a:rPr lang="en-US" altLang="en-US" sz="1800" dirty="0">
                <a:solidFill>
                  <a:schemeClr val="tx2"/>
                </a:solidFill>
              </a:rPr>
              <a:t> Client:</a:t>
            </a:r>
          </a:p>
          <a:p>
            <a:pPr>
              <a:spcBef>
                <a:spcPct val="0"/>
              </a:spcBef>
              <a:buFontTx/>
              <a:buNone/>
            </a:pPr>
            <a:r>
              <a:rPr lang="en-US" altLang="en-US" sz="1800" dirty="0">
                <a:solidFill>
                  <a:schemeClr val="tx2"/>
                </a:solidFill>
              </a:rPr>
              <a:t>Connect to “LSX16a:M1:LVDT&lt;.VAL&gt;”   </a:t>
            </a:r>
          </a:p>
          <a:p>
            <a:pPr>
              <a:spcBef>
                <a:spcPct val="0"/>
              </a:spcBef>
              <a:buFontTx/>
              <a:buNone/>
            </a:pPr>
            <a:r>
              <a:rPr lang="en-US" altLang="en-US" sz="1800" dirty="0">
                <a:solidFill>
                  <a:schemeClr val="tx2"/>
                </a:solidFill>
              </a:rPr>
              <a:t>LSX16a:M1:LVDT.VAL         82</a:t>
            </a:r>
          </a:p>
          <a:p>
            <a:pPr>
              <a:spcBef>
                <a:spcPct val="0"/>
              </a:spcBef>
              <a:buNone/>
            </a:pPr>
            <a:r>
              <a:rPr lang="en-US" altLang="en-US" sz="1800" dirty="0">
                <a:solidFill>
                  <a:schemeClr val="tx2"/>
                </a:solidFill>
              </a:rPr>
              <a:t>LSX16a:M1:LVDT.TS</a:t>
            </a:r>
          </a:p>
          <a:p>
            <a:pPr>
              <a:spcBef>
                <a:spcPct val="0"/>
              </a:spcBef>
              <a:buFontTx/>
              <a:buNone/>
            </a:pPr>
            <a:r>
              <a:rPr lang="en-US" altLang="en-US" sz="1800" dirty="0">
                <a:solidFill>
                  <a:schemeClr val="tx2"/>
                </a:solidFill>
              </a:rPr>
              <a:t>LSX16a:M1:LVDT.STAT    High</a:t>
            </a:r>
          </a:p>
          <a:p>
            <a:pPr>
              <a:spcBef>
                <a:spcPct val="0"/>
              </a:spcBef>
              <a:buFontTx/>
              <a:buNone/>
            </a:pPr>
            <a:r>
              <a:rPr lang="en-US" altLang="en-US" sz="1800" dirty="0">
                <a:solidFill>
                  <a:schemeClr val="tx2"/>
                </a:solidFill>
              </a:rPr>
              <a:t>LSX16a:M1:LVDT.SEVR  Minor</a:t>
            </a:r>
          </a:p>
          <a:p>
            <a:pPr>
              <a:spcBef>
                <a:spcPct val="0"/>
              </a:spcBef>
              <a:buFontTx/>
              <a:buNone/>
            </a:pPr>
            <a:r>
              <a:rPr lang="en-US" altLang="en-US" sz="1800" dirty="0">
                <a:solidFill>
                  <a:schemeClr val="bg1">
                    <a:lumMod val="75000"/>
                  </a:schemeClr>
                </a:solidFill>
              </a:rPr>
              <a:t>LSX16a:M1:LVDT.HOPR   110</a:t>
            </a:r>
          </a:p>
          <a:p>
            <a:pPr>
              <a:spcBef>
                <a:spcPct val="0"/>
              </a:spcBef>
              <a:buFontTx/>
              <a:buNone/>
            </a:pPr>
            <a:r>
              <a:rPr lang="en-US" altLang="en-US" sz="1800" dirty="0">
                <a:solidFill>
                  <a:schemeClr val="bg1">
                    <a:lumMod val="75000"/>
                  </a:schemeClr>
                </a:solidFill>
              </a:rPr>
              <a:t>LSX16a:M1:LVDT.LOPR    32</a:t>
            </a:r>
          </a:p>
          <a:p>
            <a:pPr>
              <a:spcBef>
                <a:spcPct val="0"/>
              </a:spcBef>
              <a:buFontTx/>
              <a:buNone/>
            </a:pPr>
            <a:r>
              <a:rPr lang="en-US" altLang="en-US" sz="1800" dirty="0">
                <a:solidFill>
                  <a:schemeClr val="bg1">
                    <a:lumMod val="75000"/>
                  </a:schemeClr>
                </a:solidFill>
              </a:rPr>
              <a:t>LSX16a:M1:LVDT.EGU     DGF</a:t>
            </a:r>
          </a:p>
          <a:p>
            <a:pPr>
              <a:spcBef>
                <a:spcPct val="0"/>
              </a:spcBef>
              <a:buFontTx/>
              <a:buNone/>
            </a:pPr>
            <a:endParaRPr lang="en-US" altLang="en-US" sz="1800" dirty="0">
              <a:solidFill>
                <a:schemeClr val="tx2"/>
              </a:solidFill>
            </a:endParaRPr>
          </a:p>
          <a:p>
            <a:pPr>
              <a:spcBef>
                <a:spcPct val="0"/>
              </a:spcBef>
              <a:buFontTx/>
              <a:buNone/>
            </a:pPr>
            <a:endParaRPr lang="en-US" altLang="en-US" sz="1800" dirty="0">
              <a:solidFill>
                <a:schemeClr val="tx2"/>
              </a:solidFill>
            </a:endParaRPr>
          </a:p>
          <a:p>
            <a:pPr>
              <a:spcBef>
                <a:spcPct val="0"/>
              </a:spcBef>
              <a:buFontTx/>
              <a:buNone/>
            </a:pPr>
            <a:r>
              <a:rPr lang="en-US" altLang="en-US" sz="1800" dirty="0">
                <a:solidFill>
                  <a:schemeClr val="tx2"/>
                </a:solidFill>
              </a:rPr>
              <a:t>Connect to “LSX16a:M1:LVDT.SCAN”</a:t>
            </a:r>
          </a:p>
          <a:p>
            <a:pPr>
              <a:spcBef>
                <a:spcPct val="0"/>
              </a:spcBef>
              <a:buFontTx/>
              <a:buNone/>
            </a:pPr>
            <a:r>
              <a:rPr lang="en-US" altLang="en-US" sz="1800" dirty="0">
                <a:solidFill>
                  <a:schemeClr val="tx2"/>
                </a:solidFill>
              </a:rPr>
              <a:t>LSX16a:M1:LVDT.SCAN     2 </a:t>
            </a:r>
          </a:p>
          <a:p>
            <a:pPr>
              <a:spcBef>
                <a:spcPct val="0"/>
              </a:spcBef>
              <a:buFontTx/>
              <a:buNone/>
            </a:pPr>
            <a:r>
              <a:rPr lang="en-US" altLang="en-US" sz="1800" dirty="0">
                <a:solidFill>
                  <a:schemeClr val="tx2"/>
                </a:solidFill>
              </a:rPr>
              <a:t>LSX16a:M1:LVDT.STAT</a:t>
            </a:r>
          </a:p>
          <a:p>
            <a:pPr>
              <a:spcBef>
                <a:spcPct val="0"/>
              </a:spcBef>
              <a:buFontTx/>
              <a:buNone/>
            </a:pPr>
            <a:r>
              <a:rPr lang="en-US" altLang="en-US" sz="1800" dirty="0"/>
              <a:t>LSX16a:M1:LVDT.TS</a:t>
            </a:r>
          </a:p>
          <a:p>
            <a:pPr>
              <a:spcBef>
                <a:spcPct val="0"/>
              </a:spcBef>
              <a:buFontTx/>
              <a:buNone/>
            </a:pPr>
            <a:r>
              <a:rPr lang="en-US" altLang="en-US" sz="1800" dirty="0">
                <a:solidFill>
                  <a:schemeClr val="tx2"/>
                </a:solidFill>
              </a:rPr>
              <a:t>LSX16a:M1:LVDT.SEVR</a:t>
            </a:r>
          </a:p>
          <a:p>
            <a:pPr>
              <a:spcBef>
                <a:spcPct val="0"/>
              </a:spcBef>
              <a:buFontTx/>
              <a:buNone/>
            </a:pPr>
            <a:r>
              <a:rPr lang="en-US" altLang="en-US" sz="1800" dirty="0">
                <a:solidFill>
                  <a:schemeClr val="bg1">
                    <a:lumMod val="75000"/>
                  </a:schemeClr>
                </a:solidFill>
              </a:rPr>
              <a:t>ENUM display # Choices           3</a:t>
            </a:r>
          </a:p>
          <a:p>
            <a:pPr>
              <a:spcBef>
                <a:spcPct val="0"/>
              </a:spcBef>
              <a:buFontTx/>
              <a:buNone/>
            </a:pPr>
            <a:r>
              <a:rPr lang="en-US" altLang="en-US" sz="1800" dirty="0">
                <a:solidFill>
                  <a:schemeClr val="bg1">
                    <a:lumMod val="75000"/>
                  </a:schemeClr>
                </a:solidFill>
              </a:rPr>
              <a:t>    List of choices    passive</a:t>
            </a:r>
          </a:p>
          <a:p>
            <a:pPr>
              <a:spcBef>
                <a:spcPct val="0"/>
              </a:spcBef>
              <a:buFontTx/>
              <a:buNone/>
            </a:pPr>
            <a:r>
              <a:rPr lang="en-US" altLang="en-US" sz="1800" dirty="0">
                <a:solidFill>
                  <a:schemeClr val="bg1">
                    <a:lumMod val="75000"/>
                  </a:schemeClr>
                </a:solidFill>
              </a:rPr>
              <a:t>		IO/</a:t>
            </a:r>
            <a:r>
              <a:rPr lang="en-US" altLang="en-US" sz="1800" dirty="0" err="1">
                <a:solidFill>
                  <a:schemeClr val="bg1">
                    <a:lumMod val="75000"/>
                  </a:schemeClr>
                </a:solidFill>
              </a:rPr>
              <a:t>Intr</a:t>
            </a:r>
            <a:endParaRPr lang="en-US" altLang="en-US" sz="1800" dirty="0">
              <a:solidFill>
                <a:schemeClr val="bg1">
                  <a:lumMod val="75000"/>
                </a:schemeClr>
              </a:solidFill>
            </a:endParaRPr>
          </a:p>
          <a:p>
            <a:pPr>
              <a:spcBef>
                <a:spcPct val="0"/>
              </a:spcBef>
              <a:buFontTx/>
              <a:buNone/>
            </a:pPr>
            <a:r>
              <a:rPr lang="en-US" altLang="en-US" sz="1800" dirty="0">
                <a:solidFill>
                  <a:schemeClr val="bg1">
                    <a:lumMod val="75000"/>
                  </a:schemeClr>
                </a:solidFill>
              </a:rPr>
              <a:t>	                0.015 Seconds</a:t>
            </a:r>
          </a:p>
          <a:p>
            <a:pPr>
              <a:spcBef>
                <a:spcPct val="0"/>
              </a:spcBef>
              <a:buFontTx/>
              <a:buNone/>
            </a:pPr>
            <a:endParaRPr lang="en-US" altLang="en-US" sz="1800" dirty="0">
              <a:solidFill>
                <a:schemeClr val="tx2"/>
              </a:solidFill>
            </a:endParaRPr>
          </a:p>
        </p:txBody>
      </p:sp>
      <p:cxnSp>
        <p:nvCxnSpPr>
          <p:cNvPr id="3" name="Straight Arrow Connector 2">
            <a:extLst>
              <a:ext uri="{FF2B5EF4-FFF2-40B4-BE49-F238E27FC236}">
                <a16:creationId xmlns:a16="http://schemas.microsoft.com/office/drawing/2014/main" id="{845461B2-F59B-4C55-8720-DB2F030AFADF}"/>
              </a:ext>
            </a:extLst>
          </p:cNvPr>
          <p:cNvCxnSpPr>
            <a:cxnSpLocks/>
          </p:cNvCxnSpPr>
          <p:nvPr/>
        </p:nvCxnSpPr>
        <p:spPr>
          <a:xfrm>
            <a:off x="2496710" y="1478943"/>
            <a:ext cx="4063116" cy="3029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5B98784-913B-4626-904B-E9B37C12912E}"/>
              </a:ext>
            </a:extLst>
          </p:cNvPr>
          <p:cNvCxnSpPr>
            <a:cxnSpLocks/>
          </p:cNvCxnSpPr>
          <p:nvPr/>
        </p:nvCxnSpPr>
        <p:spPr>
          <a:xfrm>
            <a:off x="2433099" y="2253972"/>
            <a:ext cx="3951798" cy="2421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98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Line 48">
            <a:extLst>
              <a:ext uri="{FF2B5EF4-FFF2-40B4-BE49-F238E27FC236}">
                <a16:creationId xmlns:a16="http://schemas.microsoft.com/office/drawing/2014/main" id="{73728740-A09E-4568-AF99-A2C38109EA08}"/>
              </a:ext>
            </a:extLst>
          </p:cNvPr>
          <p:cNvSpPr>
            <a:spLocks noChangeShapeType="1"/>
          </p:cNvSpPr>
          <p:nvPr/>
        </p:nvSpPr>
        <p:spPr bwMode="auto">
          <a:xfrm>
            <a:off x="9675814"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8" name="Line 48">
            <a:extLst>
              <a:ext uri="{FF2B5EF4-FFF2-40B4-BE49-F238E27FC236}">
                <a16:creationId xmlns:a16="http://schemas.microsoft.com/office/drawing/2014/main" id="{4A8865BE-798B-45E9-8B47-120A958C1607}"/>
              </a:ext>
            </a:extLst>
          </p:cNvPr>
          <p:cNvSpPr>
            <a:spLocks noChangeShapeType="1"/>
          </p:cNvSpPr>
          <p:nvPr/>
        </p:nvSpPr>
        <p:spPr bwMode="auto">
          <a:xfrm>
            <a:off x="8380414"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9" name="Line 48">
            <a:extLst>
              <a:ext uri="{FF2B5EF4-FFF2-40B4-BE49-F238E27FC236}">
                <a16:creationId xmlns:a16="http://schemas.microsoft.com/office/drawing/2014/main" id="{4E05314D-2619-4FEC-9410-4E33572CDDC5}"/>
              </a:ext>
            </a:extLst>
          </p:cNvPr>
          <p:cNvSpPr>
            <a:spLocks noChangeShapeType="1"/>
          </p:cNvSpPr>
          <p:nvPr/>
        </p:nvSpPr>
        <p:spPr bwMode="auto">
          <a:xfrm>
            <a:off x="7162801"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0" name="Line 48">
            <a:extLst>
              <a:ext uri="{FF2B5EF4-FFF2-40B4-BE49-F238E27FC236}">
                <a16:creationId xmlns:a16="http://schemas.microsoft.com/office/drawing/2014/main" id="{3B1225DE-31BD-48AE-ABDF-8EE9B8ECF653}"/>
              </a:ext>
            </a:extLst>
          </p:cNvPr>
          <p:cNvSpPr>
            <a:spLocks noChangeShapeType="1"/>
          </p:cNvSpPr>
          <p:nvPr/>
        </p:nvSpPr>
        <p:spPr bwMode="auto">
          <a:xfrm>
            <a:off x="5942014"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1" name="Line 48">
            <a:extLst>
              <a:ext uri="{FF2B5EF4-FFF2-40B4-BE49-F238E27FC236}">
                <a16:creationId xmlns:a16="http://schemas.microsoft.com/office/drawing/2014/main" id="{66A78B06-94A0-442F-9C8D-E8420A04FD57}"/>
              </a:ext>
            </a:extLst>
          </p:cNvPr>
          <p:cNvSpPr>
            <a:spLocks noChangeShapeType="1"/>
          </p:cNvSpPr>
          <p:nvPr/>
        </p:nvSpPr>
        <p:spPr bwMode="auto">
          <a:xfrm>
            <a:off x="4676449"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2" name="Line 48">
            <a:extLst>
              <a:ext uri="{FF2B5EF4-FFF2-40B4-BE49-F238E27FC236}">
                <a16:creationId xmlns:a16="http://schemas.microsoft.com/office/drawing/2014/main" id="{58F0A269-C87F-4A27-B7D0-6D477055F81C}"/>
              </a:ext>
            </a:extLst>
          </p:cNvPr>
          <p:cNvSpPr>
            <a:spLocks noChangeShapeType="1"/>
          </p:cNvSpPr>
          <p:nvPr/>
        </p:nvSpPr>
        <p:spPr bwMode="auto">
          <a:xfrm>
            <a:off x="3457249"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07" name="Rectangle 1">
            <a:extLst>
              <a:ext uri="{FF2B5EF4-FFF2-40B4-BE49-F238E27FC236}">
                <a16:creationId xmlns:a16="http://schemas.microsoft.com/office/drawing/2014/main" id="{7A4F4953-46A0-46DA-BFFE-53B317B85474}"/>
              </a:ext>
            </a:extLst>
          </p:cNvPr>
          <p:cNvSpPr>
            <a:spLocks noGrp="1" noChangeArrowheads="1"/>
          </p:cNvSpPr>
          <p:nvPr>
            <p:ph type="title" idx="4294967295"/>
          </p:nvPr>
        </p:nvSpPr>
        <p:spPr>
          <a:xfrm>
            <a:off x="1524001" y="215900"/>
            <a:ext cx="9147175" cy="1490230"/>
          </a:xfrm>
        </p:spPr>
        <p:txBody>
          <a:bodyPr vert="horz" lIns="0" tIns="0" rIns="0" bIns="0" rtlCol="0" anchor="ctr">
            <a:normAutofit/>
          </a:bodyP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cs typeface="Times New Roman" panose="02020603050405020304" pitchFamily="18" charset="0"/>
              </a:rPr>
              <a:t>EPICS – Architecture</a:t>
            </a:r>
            <a:br>
              <a:rPr lang="en-US" altLang="en-US" dirty="0">
                <a:cs typeface="Times New Roman" panose="02020603050405020304" pitchFamily="18" charset="0"/>
              </a:rPr>
            </a:br>
            <a:r>
              <a:rPr lang="en-US" altLang="en-US" dirty="0">
                <a:cs typeface="Times New Roman" panose="02020603050405020304" pitchFamily="18" charset="0"/>
              </a:rPr>
              <a:t>IOC’s</a:t>
            </a:r>
            <a:endParaRPr lang="en-US" altLang="en-US" dirty="0">
              <a:solidFill>
                <a:schemeClr val="tx1"/>
              </a:solidFill>
              <a:cs typeface="Arial" panose="020B0604020202020204" pitchFamily="34" charset="0"/>
            </a:endParaRPr>
          </a:p>
        </p:txBody>
      </p:sp>
      <p:sp>
        <p:nvSpPr>
          <p:cNvPr id="21511" name="Rectangle 5">
            <a:extLst>
              <a:ext uri="{FF2B5EF4-FFF2-40B4-BE49-F238E27FC236}">
                <a16:creationId xmlns:a16="http://schemas.microsoft.com/office/drawing/2014/main" id="{BFCF50F0-D278-4184-8B5D-AB8356E76F3D}"/>
              </a:ext>
            </a:extLst>
          </p:cNvPr>
          <p:cNvSpPr>
            <a:spLocks noChangeArrowheads="1"/>
          </p:cNvSpPr>
          <p:nvPr/>
        </p:nvSpPr>
        <p:spPr bwMode="auto">
          <a:xfrm flipV="1">
            <a:off x="1422284" y="4648200"/>
            <a:ext cx="8940916" cy="63828"/>
          </a:xfrm>
          <a:prstGeom prst="rect">
            <a:avLst/>
          </a:prstGeom>
          <a:solidFill>
            <a:schemeClr val="accent6">
              <a:lumMod val="20000"/>
              <a:lumOff val="80000"/>
            </a:schemeClr>
          </a:solidFill>
          <a:ln w="25560">
            <a:no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endParaRPr lang="en-US" altLang="en-US">
              <a:solidFill>
                <a:schemeClr val="bg1"/>
              </a:solidFill>
            </a:endParaRPr>
          </a:p>
        </p:txBody>
      </p:sp>
      <p:sp>
        <p:nvSpPr>
          <p:cNvPr id="21516" name="Line 48">
            <a:extLst>
              <a:ext uri="{FF2B5EF4-FFF2-40B4-BE49-F238E27FC236}">
                <a16:creationId xmlns:a16="http://schemas.microsoft.com/office/drawing/2014/main" id="{AFDAA9D4-4CA1-4140-8543-760A86AAAF27}"/>
              </a:ext>
            </a:extLst>
          </p:cNvPr>
          <p:cNvSpPr>
            <a:spLocks noChangeShapeType="1"/>
          </p:cNvSpPr>
          <p:nvPr/>
        </p:nvSpPr>
        <p:spPr bwMode="auto">
          <a:xfrm>
            <a:off x="2180899" y="4665664"/>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1517" name="Group 21516">
            <a:extLst>
              <a:ext uri="{FF2B5EF4-FFF2-40B4-BE49-F238E27FC236}">
                <a16:creationId xmlns:a16="http://schemas.microsoft.com/office/drawing/2014/main" id="{84D71F39-8F8B-4613-B2A8-AEBAF7229F9F}"/>
              </a:ext>
            </a:extLst>
          </p:cNvPr>
          <p:cNvGrpSpPr/>
          <p:nvPr/>
        </p:nvGrpSpPr>
        <p:grpSpPr>
          <a:xfrm>
            <a:off x="9090907" y="4859963"/>
            <a:ext cx="1172835" cy="1193522"/>
            <a:chOff x="76200" y="635278"/>
            <a:chExt cx="1172835" cy="1193522"/>
          </a:xfrm>
          <a:solidFill>
            <a:schemeClr val="accent6">
              <a:lumMod val="20000"/>
              <a:lumOff val="80000"/>
            </a:schemeClr>
          </a:solidFill>
        </p:grpSpPr>
        <p:cxnSp>
          <p:nvCxnSpPr>
            <p:cNvPr id="27" name="Straight Connector 26">
              <a:extLst>
                <a:ext uri="{FF2B5EF4-FFF2-40B4-BE49-F238E27FC236}">
                  <a16:creationId xmlns:a16="http://schemas.microsoft.com/office/drawing/2014/main" id="{EE5BD614-EDE8-46D1-818E-EBA3FFD20273}"/>
                </a:ext>
              </a:extLst>
            </p:cNvPr>
            <p:cNvCxnSpPr>
              <a:cxnSpLocks/>
            </p:cNvCxnSpPr>
            <p:nvPr/>
          </p:nvCxnSpPr>
          <p:spPr>
            <a:xfrm>
              <a:off x="609600" y="1416972"/>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D0D67D8B-AFC3-4376-AD5B-AC60CD2046AF}"/>
                </a:ext>
              </a:extLst>
            </p:cNvPr>
            <p:cNvCxnSpPr>
              <a:cxnSpLocks/>
            </p:cNvCxnSpPr>
            <p:nvPr/>
          </p:nvCxnSpPr>
          <p:spPr>
            <a:xfrm>
              <a:off x="685800" y="14284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68E57DAC-7059-4CC4-A342-0E98B55C442D}"/>
                </a:ext>
              </a:extLst>
            </p:cNvPr>
            <p:cNvCxnSpPr>
              <a:cxnSpLocks/>
            </p:cNvCxnSpPr>
            <p:nvPr/>
          </p:nvCxnSpPr>
          <p:spPr>
            <a:xfrm>
              <a:off x="762000" y="14284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0" name="Rectangle: Rounded Corners 209">
              <a:extLst>
                <a:ext uri="{FF2B5EF4-FFF2-40B4-BE49-F238E27FC236}">
                  <a16:creationId xmlns:a16="http://schemas.microsoft.com/office/drawing/2014/main" id="{7A8DA9D5-D631-4BDA-A95E-B4165FBC5ADB}"/>
                </a:ext>
              </a:extLst>
            </p:cNvPr>
            <p:cNvSpPr/>
            <p:nvPr/>
          </p:nvSpPr>
          <p:spPr>
            <a:xfrm>
              <a:off x="200025" y="635278"/>
              <a:ext cx="962025"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Simulation IOCs</a:t>
              </a:r>
            </a:p>
          </p:txBody>
        </p:sp>
        <p:cxnSp>
          <p:nvCxnSpPr>
            <p:cNvPr id="212" name="Straight Connector 211">
              <a:extLst>
                <a:ext uri="{FF2B5EF4-FFF2-40B4-BE49-F238E27FC236}">
                  <a16:creationId xmlns:a16="http://schemas.microsoft.com/office/drawing/2014/main" id="{2523CF23-94F9-4633-9C53-6544EE107092}"/>
                </a:ext>
              </a:extLst>
            </p:cNvPr>
            <p:cNvCxnSpPr>
              <a:cxnSpLocks/>
            </p:cNvCxnSpPr>
            <p:nvPr/>
          </p:nvCxnSpPr>
          <p:spPr>
            <a:xfrm flipV="1">
              <a:off x="200025" y="874581"/>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5" name="Rectangle 11">
              <a:extLst>
                <a:ext uri="{FF2B5EF4-FFF2-40B4-BE49-F238E27FC236}">
                  <a16:creationId xmlns:a16="http://schemas.microsoft.com/office/drawing/2014/main" id="{E7B5CD6E-9A69-49F2-8516-746AEE9A4B64}"/>
                </a:ext>
              </a:extLst>
            </p:cNvPr>
            <p:cNvSpPr>
              <a:spLocks noChangeArrowheads="1"/>
            </p:cNvSpPr>
            <p:nvPr/>
          </p:nvSpPr>
          <p:spPr bwMode="auto">
            <a:xfrm>
              <a:off x="76200" y="1588681"/>
              <a:ext cx="1172835" cy="240119"/>
            </a:xfrm>
            <a:prstGeom prst="rect">
              <a:avLst/>
            </a:prstGeom>
            <a:grp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DLS </a:t>
              </a:r>
              <a:r>
                <a:rPr lang="en-US" altLang="en-US" sz="1100" dirty="0" err="1">
                  <a:solidFill>
                    <a:srgbClr val="000000"/>
                  </a:solidFill>
                  <a:latin typeface="+mn-lt"/>
                </a:rPr>
                <a:t>Simjulation</a:t>
              </a:r>
              <a:endParaRPr lang="en-US" altLang="en-US" sz="1100" dirty="0">
                <a:solidFill>
                  <a:srgbClr val="000000"/>
                </a:solidFill>
                <a:latin typeface="+mn-lt"/>
              </a:endParaRPr>
            </a:p>
          </p:txBody>
        </p:sp>
      </p:grpSp>
      <p:grpSp>
        <p:nvGrpSpPr>
          <p:cNvPr id="29" name="Group 28">
            <a:extLst>
              <a:ext uri="{FF2B5EF4-FFF2-40B4-BE49-F238E27FC236}">
                <a16:creationId xmlns:a16="http://schemas.microsoft.com/office/drawing/2014/main" id="{0075DEF1-1802-4AD3-8A88-62081349C975}"/>
              </a:ext>
            </a:extLst>
          </p:cNvPr>
          <p:cNvGrpSpPr/>
          <p:nvPr/>
        </p:nvGrpSpPr>
        <p:grpSpPr>
          <a:xfrm>
            <a:off x="1600201" y="4876800"/>
            <a:ext cx="1172835" cy="1202810"/>
            <a:chOff x="228600" y="778390"/>
            <a:chExt cx="1172835" cy="1202810"/>
          </a:xfrm>
        </p:grpSpPr>
        <p:cxnSp>
          <p:nvCxnSpPr>
            <p:cNvPr id="230" name="Straight Connector 229">
              <a:extLst>
                <a:ext uri="{FF2B5EF4-FFF2-40B4-BE49-F238E27FC236}">
                  <a16:creationId xmlns:a16="http://schemas.microsoft.com/office/drawing/2014/main" id="{19D5FFCF-3938-4AC5-95DE-05DDF8DD8A32}"/>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A356330A-C209-43E7-9A2C-58D509F7ACD4}"/>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0E38B72B-9EE5-4A48-9D72-20A269112ED1}"/>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3" name="Rectangle: Rounded Corners 232">
              <a:extLst>
                <a:ext uri="{FF2B5EF4-FFF2-40B4-BE49-F238E27FC236}">
                  <a16:creationId xmlns:a16="http://schemas.microsoft.com/office/drawing/2014/main" id="{985A0D68-E1BB-457E-8B8E-E90568BD499B}"/>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Diagnostic  IOCs</a:t>
              </a:r>
            </a:p>
          </p:txBody>
        </p:sp>
        <p:sp>
          <p:nvSpPr>
            <p:cNvPr id="234" name="TextBox 233">
              <a:extLst>
                <a:ext uri="{FF2B5EF4-FFF2-40B4-BE49-F238E27FC236}">
                  <a16:creationId xmlns:a16="http://schemas.microsoft.com/office/drawing/2014/main" id="{289A613F-9971-41DE-BE89-B2C3F68818CB}"/>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35" name="Straight Connector 234">
              <a:extLst>
                <a:ext uri="{FF2B5EF4-FFF2-40B4-BE49-F238E27FC236}">
                  <a16:creationId xmlns:a16="http://schemas.microsoft.com/office/drawing/2014/main" id="{44128F65-0901-4A28-BFAD-0AD6D9839415}"/>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Rectangle 11">
              <a:extLst>
                <a:ext uri="{FF2B5EF4-FFF2-40B4-BE49-F238E27FC236}">
                  <a16:creationId xmlns:a16="http://schemas.microsoft.com/office/drawing/2014/main" id="{7E7B3DE4-671F-4D02-8F5B-A3128C359D22}"/>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1" name="Group 250">
            <a:extLst>
              <a:ext uri="{FF2B5EF4-FFF2-40B4-BE49-F238E27FC236}">
                <a16:creationId xmlns:a16="http://schemas.microsoft.com/office/drawing/2014/main" id="{CBF436A7-F6E8-48C6-8E4C-A4983EB49150}"/>
              </a:ext>
            </a:extLst>
          </p:cNvPr>
          <p:cNvGrpSpPr/>
          <p:nvPr/>
        </p:nvGrpSpPr>
        <p:grpSpPr>
          <a:xfrm>
            <a:off x="2868334" y="4867379"/>
            <a:ext cx="1172835" cy="1202810"/>
            <a:chOff x="228600" y="778390"/>
            <a:chExt cx="1172835" cy="1202810"/>
          </a:xfrm>
        </p:grpSpPr>
        <p:cxnSp>
          <p:nvCxnSpPr>
            <p:cNvPr id="254" name="Straight Connector 253">
              <a:extLst>
                <a:ext uri="{FF2B5EF4-FFF2-40B4-BE49-F238E27FC236}">
                  <a16:creationId xmlns:a16="http://schemas.microsoft.com/office/drawing/2014/main" id="{F8066B83-F4B3-40A9-97EA-7899A97F17BA}"/>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34D11314-D1E7-43B3-A9EA-9766214DF200}"/>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3D617395-5400-457D-80A6-9F9CCA23F227}"/>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7" name="Rectangle: Rounded Corners 256">
              <a:extLst>
                <a:ext uri="{FF2B5EF4-FFF2-40B4-BE49-F238E27FC236}">
                  <a16:creationId xmlns:a16="http://schemas.microsoft.com/office/drawing/2014/main" id="{4B858453-A65E-4CEE-86C6-86CED6131BE9}"/>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Power Supply IOCs</a:t>
              </a:r>
            </a:p>
          </p:txBody>
        </p:sp>
        <p:sp>
          <p:nvSpPr>
            <p:cNvPr id="258" name="TextBox 257">
              <a:extLst>
                <a:ext uri="{FF2B5EF4-FFF2-40B4-BE49-F238E27FC236}">
                  <a16:creationId xmlns:a16="http://schemas.microsoft.com/office/drawing/2014/main" id="{B2842645-040E-41A8-890D-030D9AC326FD}"/>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59" name="Straight Connector 258">
              <a:extLst>
                <a:ext uri="{FF2B5EF4-FFF2-40B4-BE49-F238E27FC236}">
                  <a16:creationId xmlns:a16="http://schemas.microsoft.com/office/drawing/2014/main" id="{2D5D80B3-0DE6-4AF4-BDAD-43F02E93099F}"/>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0" name="Rectangle 11">
              <a:extLst>
                <a:ext uri="{FF2B5EF4-FFF2-40B4-BE49-F238E27FC236}">
                  <a16:creationId xmlns:a16="http://schemas.microsoft.com/office/drawing/2014/main" id="{749F46F5-0108-46D4-BE8A-91C955D532EF}"/>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2" name="Group 251">
            <a:extLst>
              <a:ext uri="{FF2B5EF4-FFF2-40B4-BE49-F238E27FC236}">
                <a16:creationId xmlns:a16="http://schemas.microsoft.com/office/drawing/2014/main" id="{917728AF-B7A5-4A88-9EAF-E45817D07205}"/>
              </a:ext>
            </a:extLst>
          </p:cNvPr>
          <p:cNvGrpSpPr/>
          <p:nvPr/>
        </p:nvGrpSpPr>
        <p:grpSpPr>
          <a:xfrm>
            <a:off x="4131506" y="4858516"/>
            <a:ext cx="1172835" cy="1202810"/>
            <a:chOff x="228600" y="778390"/>
            <a:chExt cx="1172835" cy="1202810"/>
          </a:xfrm>
        </p:grpSpPr>
        <p:cxnSp>
          <p:nvCxnSpPr>
            <p:cNvPr id="263" name="Straight Connector 262">
              <a:extLst>
                <a:ext uri="{FF2B5EF4-FFF2-40B4-BE49-F238E27FC236}">
                  <a16:creationId xmlns:a16="http://schemas.microsoft.com/office/drawing/2014/main" id="{DEE92E5A-39F8-4BE3-AF3F-203576AF1721}"/>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BF465898-F572-4705-B9CB-4597B4186788}"/>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CCDFFD7-A982-4F67-8C90-D74970DED358}"/>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66" name="Rectangle: Rounded Corners 265">
              <a:extLst>
                <a:ext uri="{FF2B5EF4-FFF2-40B4-BE49-F238E27FC236}">
                  <a16:creationId xmlns:a16="http://schemas.microsoft.com/office/drawing/2014/main" id="{057516DD-049B-403B-A3DB-69A0D99905E4}"/>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RF IOC</a:t>
              </a:r>
            </a:p>
          </p:txBody>
        </p:sp>
        <p:sp>
          <p:nvSpPr>
            <p:cNvPr id="267" name="TextBox 266">
              <a:extLst>
                <a:ext uri="{FF2B5EF4-FFF2-40B4-BE49-F238E27FC236}">
                  <a16:creationId xmlns:a16="http://schemas.microsoft.com/office/drawing/2014/main" id="{4D64C672-9058-4A65-8F27-3553BC98DE0E}"/>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68" name="Straight Connector 267">
              <a:extLst>
                <a:ext uri="{FF2B5EF4-FFF2-40B4-BE49-F238E27FC236}">
                  <a16:creationId xmlns:a16="http://schemas.microsoft.com/office/drawing/2014/main" id="{75B0995C-28CF-4C47-8CC9-1D57FD7F3792}"/>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9" name="Rectangle 11">
              <a:extLst>
                <a:ext uri="{FF2B5EF4-FFF2-40B4-BE49-F238E27FC236}">
                  <a16:creationId xmlns:a16="http://schemas.microsoft.com/office/drawing/2014/main" id="{1420A539-B76E-44F2-BE1F-C28415208529}"/>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3" name="Group 252">
            <a:extLst>
              <a:ext uri="{FF2B5EF4-FFF2-40B4-BE49-F238E27FC236}">
                <a16:creationId xmlns:a16="http://schemas.microsoft.com/office/drawing/2014/main" id="{81EEEF6D-84A8-4C6D-A787-6ACDEAD326BF}"/>
              </a:ext>
            </a:extLst>
          </p:cNvPr>
          <p:cNvGrpSpPr/>
          <p:nvPr/>
        </p:nvGrpSpPr>
        <p:grpSpPr>
          <a:xfrm>
            <a:off x="5374902" y="4856965"/>
            <a:ext cx="1172835" cy="1202810"/>
            <a:chOff x="228600" y="778390"/>
            <a:chExt cx="1172835" cy="1202810"/>
          </a:xfrm>
        </p:grpSpPr>
        <p:cxnSp>
          <p:nvCxnSpPr>
            <p:cNvPr id="272" name="Straight Connector 271">
              <a:extLst>
                <a:ext uri="{FF2B5EF4-FFF2-40B4-BE49-F238E27FC236}">
                  <a16:creationId xmlns:a16="http://schemas.microsoft.com/office/drawing/2014/main" id="{F989D0FA-1617-4DEA-A54A-A15EBD15CD93}"/>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E22EF5B3-2F83-4A02-BB6E-6006EE82A7BB}"/>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B7B278F6-4D59-484D-BB17-977A2226C58C}"/>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5" name="Rectangle: Rounded Corners 274">
              <a:extLst>
                <a:ext uri="{FF2B5EF4-FFF2-40B4-BE49-F238E27FC236}">
                  <a16:creationId xmlns:a16="http://schemas.microsoft.com/office/drawing/2014/main" id="{128FA227-68C0-4750-819B-368B15210FA0}"/>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Vacuum IOC</a:t>
              </a:r>
            </a:p>
          </p:txBody>
        </p:sp>
        <p:sp>
          <p:nvSpPr>
            <p:cNvPr id="276" name="TextBox 275">
              <a:extLst>
                <a:ext uri="{FF2B5EF4-FFF2-40B4-BE49-F238E27FC236}">
                  <a16:creationId xmlns:a16="http://schemas.microsoft.com/office/drawing/2014/main" id="{477215A7-AC90-48A1-A54C-BAE5E05CD6C0}"/>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77" name="Straight Connector 276">
              <a:extLst>
                <a:ext uri="{FF2B5EF4-FFF2-40B4-BE49-F238E27FC236}">
                  <a16:creationId xmlns:a16="http://schemas.microsoft.com/office/drawing/2014/main" id="{242F2A79-9615-4780-B257-1C4E7644AB1F}"/>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8" name="Rectangle 11">
              <a:extLst>
                <a:ext uri="{FF2B5EF4-FFF2-40B4-BE49-F238E27FC236}">
                  <a16:creationId xmlns:a16="http://schemas.microsoft.com/office/drawing/2014/main" id="{A251CE2D-2100-4CFB-9470-08283FCFAAEA}"/>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1504" name="Group 21503">
            <a:extLst>
              <a:ext uri="{FF2B5EF4-FFF2-40B4-BE49-F238E27FC236}">
                <a16:creationId xmlns:a16="http://schemas.microsoft.com/office/drawing/2014/main" id="{EEC1DAF7-3F6D-434C-984B-F07A09EF8895}"/>
              </a:ext>
            </a:extLst>
          </p:cNvPr>
          <p:cNvGrpSpPr/>
          <p:nvPr/>
        </p:nvGrpSpPr>
        <p:grpSpPr>
          <a:xfrm>
            <a:off x="6597933" y="4849546"/>
            <a:ext cx="1172835" cy="1202810"/>
            <a:chOff x="228600" y="778390"/>
            <a:chExt cx="1172835" cy="1202810"/>
          </a:xfrm>
        </p:grpSpPr>
        <p:cxnSp>
          <p:nvCxnSpPr>
            <p:cNvPr id="281" name="Straight Connector 280">
              <a:extLst>
                <a:ext uri="{FF2B5EF4-FFF2-40B4-BE49-F238E27FC236}">
                  <a16:creationId xmlns:a16="http://schemas.microsoft.com/office/drawing/2014/main" id="{0FB5267C-1C1E-4403-AC86-4D88F0DDB4F7}"/>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6760EAE9-755B-4D42-A79D-500D4D431176}"/>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D67FDF6F-20B1-405D-9049-73F53CA04444}"/>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84" name="Rectangle: Rounded Corners 283">
              <a:extLst>
                <a:ext uri="{FF2B5EF4-FFF2-40B4-BE49-F238E27FC236}">
                  <a16:creationId xmlns:a16="http://schemas.microsoft.com/office/drawing/2014/main" id="{DBB09BA8-52C1-4BE6-AC50-FC6CE6F1A782}"/>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Injection Extraction IOC</a:t>
              </a:r>
            </a:p>
          </p:txBody>
        </p:sp>
        <p:sp>
          <p:nvSpPr>
            <p:cNvPr id="285" name="TextBox 284">
              <a:extLst>
                <a:ext uri="{FF2B5EF4-FFF2-40B4-BE49-F238E27FC236}">
                  <a16:creationId xmlns:a16="http://schemas.microsoft.com/office/drawing/2014/main" id="{F8C37285-FC90-41B2-8A99-8E4114486DDE}"/>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86" name="Straight Connector 285">
              <a:extLst>
                <a:ext uri="{FF2B5EF4-FFF2-40B4-BE49-F238E27FC236}">
                  <a16:creationId xmlns:a16="http://schemas.microsoft.com/office/drawing/2014/main" id="{01E24696-0327-4C59-871C-2E1CD035F1E4}"/>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7" name="Rectangle 11">
              <a:extLst>
                <a:ext uri="{FF2B5EF4-FFF2-40B4-BE49-F238E27FC236}">
                  <a16:creationId xmlns:a16="http://schemas.microsoft.com/office/drawing/2014/main" id="{A995EB9A-F2E4-4ED9-AEE6-306EBB01EA96}"/>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1505" name="Group 21504">
            <a:extLst>
              <a:ext uri="{FF2B5EF4-FFF2-40B4-BE49-F238E27FC236}">
                <a16:creationId xmlns:a16="http://schemas.microsoft.com/office/drawing/2014/main" id="{7994B0D3-26AB-4ADA-9B47-8018C0CAD7F2}"/>
              </a:ext>
            </a:extLst>
          </p:cNvPr>
          <p:cNvGrpSpPr/>
          <p:nvPr/>
        </p:nvGrpSpPr>
        <p:grpSpPr>
          <a:xfrm>
            <a:off x="7838936" y="4857594"/>
            <a:ext cx="1172835" cy="1193522"/>
            <a:chOff x="228600" y="787678"/>
            <a:chExt cx="1172835" cy="1193522"/>
          </a:xfrm>
          <a:solidFill>
            <a:schemeClr val="bg1">
              <a:lumMod val="75000"/>
            </a:schemeClr>
          </a:solidFill>
        </p:grpSpPr>
        <p:cxnSp>
          <p:nvCxnSpPr>
            <p:cNvPr id="290" name="Straight Connector 289">
              <a:extLst>
                <a:ext uri="{FF2B5EF4-FFF2-40B4-BE49-F238E27FC236}">
                  <a16:creationId xmlns:a16="http://schemas.microsoft.com/office/drawing/2014/main" id="{C3DF9132-1C1F-453A-BAB9-0FD89799CE27}"/>
                </a:ext>
              </a:extLst>
            </p:cNvPr>
            <p:cNvCxnSpPr>
              <a:cxnSpLocks/>
            </p:cNvCxnSpPr>
            <p:nvPr/>
          </p:nvCxnSpPr>
          <p:spPr>
            <a:xfrm>
              <a:off x="762000" y="1569372"/>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85848650-1DCD-459A-B936-83971BF732D9}"/>
                </a:ext>
              </a:extLst>
            </p:cNvPr>
            <p:cNvCxnSpPr>
              <a:cxnSpLocks/>
            </p:cNvCxnSpPr>
            <p:nvPr/>
          </p:nvCxnSpPr>
          <p:spPr>
            <a:xfrm>
              <a:off x="838200" y="15808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AFA94CC9-5305-4A0D-B05F-913A9498A5F2}"/>
                </a:ext>
              </a:extLst>
            </p:cNvPr>
            <p:cNvCxnSpPr>
              <a:cxnSpLocks/>
            </p:cNvCxnSpPr>
            <p:nvPr/>
          </p:nvCxnSpPr>
          <p:spPr>
            <a:xfrm>
              <a:off x="914400" y="15808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3" name="Rectangle: Rounded Corners 292">
              <a:extLst>
                <a:ext uri="{FF2B5EF4-FFF2-40B4-BE49-F238E27FC236}">
                  <a16:creationId xmlns:a16="http://schemas.microsoft.com/office/drawing/2014/main" id="{7D1F69B4-26AE-487A-AE08-9661C9A90D9A}"/>
                </a:ext>
              </a:extLst>
            </p:cNvPr>
            <p:cNvSpPr/>
            <p:nvPr/>
          </p:nvSpPr>
          <p:spPr>
            <a:xfrm>
              <a:off x="352425" y="787678"/>
              <a:ext cx="962025"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Beamline IOCs</a:t>
              </a:r>
            </a:p>
          </p:txBody>
        </p:sp>
        <p:cxnSp>
          <p:nvCxnSpPr>
            <p:cNvPr id="295" name="Straight Connector 294">
              <a:extLst>
                <a:ext uri="{FF2B5EF4-FFF2-40B4-BE49-F238E27FC236}">
                  <a16:creationId xmlns:a16="http://schemas.microsoft.com/office/drawing/2014/main" id="{12143948-3C8F-4915-B532-48673C9B9B56}"/>
                </a:ext>
              </a:extLst>
            </p:cNvPr>
            <p:cNvCxnSpPr>
              <a:cxnSpLocks/>
            </p:cNvCxnSpPr>
            <p:nvPr/>
          </p:nvCxnSpPr>
          <p:spPr>
            <a:xfrm flipV="1">
              <a:off x="352425" y="1026981"/>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6" name="Rectangle 11">
              <a:extLst>
                <a:ext uri="{FF2B5EF4-FFF2-40B4-BE49-F238E27FC236}">
                  <a16:creationId xmlns:a16="http://schemas.microsoft.com/office/drawing/2014/main" id="{D51BA145-1BC7-431D-8E66-AAB84D0A37DE}"/>
                </a:ext>
              </a:extLst>
            </p:cNvPr>
            <p:cNvSpPr>
              <a:spLocks noChangeArrowheads="1"/>
            </p:cNvSpPr>
            <p:nvPr/>
          </p:nvSpPr>
          <p:spPr bwMode="auto">
            <a:xfrm>
              <a:off x="228600" y="1741081"/>
              <a:ext cx="1172835" cy="240119"/>
            </a:xfrm>
            <a:prstGeom prst="rect">
              <a:avLst/>
            </a:prstGeom>
            <a:grp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sp>
        <p:nvSpPr>
          <p:cNvPr id="163" name="TextBox 162">
            <a:extLst>
              <a:ext uri="{FF2B5EF4-FFF2-40B4-BE49-F238E27FC236}">
                <a16:creationId xmlns:a16="http://schemas.microsoft.com/office/drawing/2014/main" id="{62428A7C-90D7-470D-8A3C-E7376E5F78DD}"/>
              </a:ext>
            </a:extLst>
          </p:cNvPr>
          <p:cNvSpPr txBox="1"/>
          <p:nvPr/>
        </p:nvSpPr>
        <p:spPr>
          <a:xfrm>
            <a:off x="7915416" y="4852514"/>
            <a:ext cx="987469" cy="261610"/>
          </a:xfrm>
          <a:prstGeom prst="rect">
            <a:avLst/>
          </a:prstGeom>
          <a:noFill/>
          <a:ln>
            <a:noFill/>
          </a:ln>
        </p:spPr>
        <p:txBody>
          <a:bodyPr wrap="square" rtlCol="0">
            <a:spAutoFit/>
          </a:bodyPr>
          <a:lstStyle/>
          <a:p>
            <a:pPr algn="ctr"/>
            <a:r>
              <a:rPr lang="en-US" sz="1100" b="1" dirty="0">
                <a:cs typeface="Calibri"/>
              </a:rPr>
              <a:t>EPICS 7</a:t>
            </a:r>
          </a:p>
        </p:txBody>
      </p:sp>
      <p:sp>
        <p:nvSpPr>
          <p:cNvPr id="164" name="TextBox 163">
            <a:extLst>
              <a:ext uri="{FF2B5EF4-FFF2-40B4-BE49-F238E27FC236}">
                <a16:creationId xmlns:a16="http://schemas.microsoft.com/office/drawing/2014/main" id="{90271A3F-4151-4A4E-A21D-5B39C567C32A}"/>
              </a:ext>
            </a:extLst>
          </p:cNvPr>
          <p:cNvSpPr txBox="1"/>
          <p:nvPr/>
        </p:nvSpPr>
        <p:spPr>
          <a:xfrm>
            <a:off x="9144085" y="4890260"/>
            <a:ext cx="987469" cy="261610"/>
          </a:xfrm>
          <a:prstGeom prst="rect">
            <a:avLst/>
          </a:prstGeom>
          <a:noFill/>
          <a:ln>
            <a:noFill/>
          </a:ln>
        </p:spPr>
        <p:txBody>
          <a:bodyPr wrap="square" rtlCol="0">
            <a:spAutoFit/>
          </a:bodyPr>
          <a:lstStyle/>
          <a:p>
            <a:pPr algn="ctr"/>
            <a:r>
              <a:rPr lang="en-US" sz="1100" b="1" dirty="0">
                <a:cs typeface="Calibri"/>
              </a:rPr>
              <a:t>EPICS 7</a:t>
            </a:r>
          </a:p>
        </p:txBody>
      </p:sp>
    </p:spTree>
    <p:extLst>
      <p:ext uri="{BB962C8B-B14F-4D97-AF65-F5344CB8AC3E}">
        <p14:creationId xmlns:p14="http://schemas.microsoft.com/office/powerpoint/2010/main" val="190444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Line 48">
            <a:extLst>
              <a:ext uri="{FF2B5EF4-FFF2-40B4-BE49-F238E27FC236}">
                <a16:creationId xmlns:a16="http://schemas.microsoft.com/office/drawing/2014/main" id="{73728740-A09E-4568-AF99-A2C38109EA08}"/>
              </a:ext>
            </a:extLst>
          </p:cNvPr>
          <p:cNvSpPr>
            <a:spLocks noChangeShapeType="1"/>
          </p:cNvSpPr>
          <p:nvPr/>
        </p:nvSpPr>
        <p:spPr bwMode="auto">
          <a:xfrm>
            <a:off x="9675814"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8" name="Line 48">
            <a:extLst>
              <a:ext uri="{FF2B5EF4-FFF2-40B4-BE49-F238E27FC236}">
                <a16:creationId xmlns:a16="http://schemas.microsoft.com/office/drawing/2014/main" id="{4A8865BE-798B-45E9-8B47-120A958C1607}"/>
              </a:ext>
            </a:extLst>
          </p:cNvPr>
          <p:cNvSpPr>
            <a:spLocks noChangeShapeType="1"/>
          </p:cNvSpPr>
          <p:nvPr/>
        </p:nvSpPr>
        <p:spPr bwMode="auto">
          <a:xfrm>
            <a:off x="8380414"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9" name="Line 48">
            <a:extLst>
              <a:ext uri="{FF2B5EF4-FFF2-40B4-BE49-F238E27FC236}">
                <a16:creationId xmlns:a16="http://schemas.microsoft.com/office/drawing/2014/main" id="{4E05314D-2619-4FEC-9410-4E33572CDDC5}"/>
              </a:ext>
            </a:extLst>
          </p:cNvPr>
          <p:cNvSpPr>
            <a:spLocks noChangeShapeType="1"/>
          </p:cNvSpPr>
          <p:nvPr/>
        </p:nvSpPr>
        <p:spPr bwMode="auto">
          <a:xfrm>
            <a:off x="7162801"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0" name="Line 48">
            <a:extLst>
              <a:ext uri="{FF2B5EF4-FFF2-40B4-BE49-F238E27FC236}">
                <a16:creationId xmlns:a16="http://schemas.microsoft.com/office/drawing/2014/main" id="{3B1225DE-31BD-48AE-ABDF-8EE9B8ECF653}"/>
              </a:ext>
            </a:extLst>
          </p:cNvPr>
          <p:cNvSpPr>
            <a:spLocks noChangeShapeType="1"/>
          </p:cNvSpPr>
          <p:nvPr/>
        </p:nvSpPr>
        <p:spPr bwMode="auto">
          <a:xfrm>
            <a:off x="5942014"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1" name="Line 48">
            <a:extLst>
              <a:ext uri="{FF2B5EF4-FFF2-40B4-BE49-F238E27FC236}">
                <a16:creationId xmlns:a16="http://schemas.microsoft.com/office/drawing/2014/main" id="{66A78B06-94A0-442F-9C8D-E8420A04FD57}"/>
              </a:ext>
            </a:extLst>
          </p:cNvPr>
          <p:cNvSpPr>
            <a:spLocks noChangeShapeType="1"/>
          </p:cNvSpPr>
          <p:nvPr/>
        </p:nvSpPr>
        <p:spPr bwMode="auto">
          <a:xfrm>
            <a:off x="4676449"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2" name="Line 48">
            <a:extLst>
              <a:ext uri="{FF2B5EF4-FFF2-40B4-BE49-F238E27FC236}">
                <a16:creationId xmlns:a16="http://schemas.microsoft.com/office/drawing/2014/main" id="{58F0A269-C87F-4A27-B7D0-6D477055F81C}"/>
              </a:ext>
            </a:extLst>
          </p:cNvPr>
          <p:cNvSpPr>
            <a:spLocks noChangeShapeType="1"/>
          </p:cNvSpPr>
          <p:nvPr/>
        </p:nvSpPr>
        <p:spPr bwMode="auto">
          <a:xfrm>
            <a:off x="3457249" y="4648201"/>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0" name="Group 199">
            <a:extLst>
              <a:ext uri="{FF2B5EF4-FFF2-40B4-BE49-F238E27FC236}">
                <a16:creationId xmlns:a16="http://schemas.microsoft.com/office/drawing/2014/main" id="{E1372425-02DB-4F70-A59B-59695C31B01C}"/>
              </a:ext>
            </a:extLst>
          </p:cNvPr>
          <p:cNvGrpSpPr/>
          <p:nvPr/>
        </p:nvGrpSpPr>
        <p:grpSpPr>
          <a:xfrm>
            <a:off x="7399994" y="2783123"/>
            <a:ext cx="1058206" cy="836611"/>
            <a:chOff x="5723594" y="2552467"/>
            <a:chExt cx="1058206" cy="836611"/>
          </a:xfrm>
          <a:solidFill>
            <a:schemeClr val="tx1">
              <a:lumMod val="10000"/>
              <a:lumOff val="90000"/>
            </a:schemeClr>
          </a:solidFill>
        </p:grpSpPr>
        <p:sp>
          <p:nvSpPr>
            <p:cNvPr id="201" name="Rectangle: Rounded Corners 200">
              <a:extLst>
                <a:ext uri="{FF2B5EF4-FFF2-40B4-BE49-F238E27FC236}">
                  <a16:creationId xmlns:a16="http://schemas.microsoft.com/office/drawing/2014/main" id="{24BD452A-3B60-4945-BB87-CE92177535EF}"/>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cxnSp>
          <p:nvCxnSpPr>
            <p:cNvPr id="202" name="Straight Connector 201">
              <a:extLst>
                <a:ext uri="{FF2B5EF4-FFF2-40B4-BE49-F238E27FC236}">
                  <a16:creationId xmlns:a16="http://schemas.microsoft.com/office/drawing/2014/main" id="{6A1BE098-29C4-4C68-ABA6-071AD57BA7AD}"/>
                </a:ext>
              </a:extLst>
            </p:cNvPr>
            <p:cNvCxnSpPr>
              <a:cxnSpLocks/>
            </p:cNvCxnSpPr>
            <p:nvPr/>
          </p:nvCxnSpPr>
          <p:spPr>
            <a:xfrm flipV="1">
              <a:off x="5723594" y="2807586"/>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3" name="TextBox 202">
              <a:extLst>
                <a:ext uri="{FF2B5EF4-FFF2-40B4-BE49-F238E27FC236}">
                  <a16:creationId xmlns:a16="http://schemas.microsoft.com/office/drawing/2014/main" id="{A0556408-FCB8-4A61-975F-EEC8ADB1F010}"/>
                </a:ext>
              </a:extLst>
            </p:cNvPr>
            <p:cNvSpPr txBox="1"/>
            <p:nvPr/>
          </p:nvSpPr>
          <p:spPr>
            <a:xfrm>
              <a:off x="5736550" y="2582628"/>
              <a:ext cx="961966" cy="261610"/>
            </a:xfrm>
            <a:prstGeom prst="rect">
              <a:avLst/>
            </a:prstGeom>
            <a:grpFill/>
            <a:ln>
              <a:noFill/>
            </a:ln>
          </p:spPr>
          <p:txBody>
            <a:bodyPr wrap="square" rtlCol="0">
              <a:spAutoFit/>
            </a:bodyPr>
            <a:lstStyle/>
            <a:p>
              <a:pPr algn="ctr"/>
              <a:r>
                <a:rPr lang="en-US" sz="1100" b="1" dirty="0">
                  <a:solidFill>
                    <a:schemeClr val="bg2"/>
                  </a:solidFill>
                  <a:cs typeface="Calibri"/>
                </a:rPr>
                <a:t>EPICS 7</a:t>
              </a:r>
            </a:p>
          </p:txBody>
        </p:sp>
      </p:grpSp>
      <p:grpSp>
        <p:nvGrpSpPr>
          <p:cNvPr id="196" name="Group 195">
            <a:extLst>
              <a:ext uri="{FF2B5EF4-FFF2-40B4-BE49-F238E27FC236}">
                <a16:creationId xmlns:a16="http://schemas.microsoft.com/office/drawing/2014/main" id="{71006B3E-C064-48C4-9227-A54EE245C53E}"/>
              </a:ext>
            </a:extLst>
          </p:cNvPr>
          <p:cNvGrpSpPr/>
          <p:nvPr/>
        </p:nvGrpSpPr>
        <p:grpSpPr>
          <a:xfrm>
            <a:off x="7315200" y="2706923"/>
            <a:ext cx="1058206" cy="836611"/>
            <a:chOff x="5723594" y="2552467"/>
            <a:chExt cx="1058206" cy="836611"/>
          </a:xfrm>
          <a:solidFill>
            <a:schemeClr val="tx1">
              <a:lumMod val="10000"/>
              <a:lumOff val="90000"/>
            </a:schemeClr>
          </a:solidFill>
        </p:grpSpPr>
        <p:sp>
          <p:nvSpPr>
            <p:cNvPr id="197" name="Rectangle: Rounded Corners 196">
              <a:extLst>
                <a:ext uri="{FF2B5EF4-FFF2-40B4-BE49-F238E27FC236}">
                  <a16:creationId xmlns:a16="http://schemas.microsoft.com/office/drawing/2014/main" id="{CA14C687-5C06-4899-9CE5-988FFD3B3A97}"/>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cxnSp>
          <p:nvCxnSpPr>
            <p:cNvPr id="198" name="Straight Connector 197">
              <a:extLst>
                <a:ext uri="{FF2B5EF4-FFF2-40B4-BE49-F238E27FC236}">
                  <a16:creationId xmlns:a16="http://schemas.microsoft.com/office/drawing/2014/main" id="{49203F85-8B7E-4D56-A51F-5A8C3B50108C}"/>
                </a:ext>
              </a:extLst>
            </p:cNvPr>
            <p:cNvCxnSpPr>
              <a:cxnSpLocks/>
            </p:cNvCxnSpPr>
            <p:nvPr/>
          </p:nvCxnSpPr>
          <p:spPr>
            <a:xfrm flipV="1">
              <a:off x="5723594" y="2807586"/>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TextBox 198">
              <a:extLst>
                <a:ext uri="{FF2B5EF4-FFF2-40B4-BE49-F238E27FC236}">
                  <a16:creationId xmlns:a16="http://schemas.microsoft.com/office/drawing/2014/main" id="{164867D1-8127-4FF4-A91C-A685AA079715}"/>
                </a:ext>
              </a:extLst>
            </p:cNvPr>
            <p:cNvSpPr txBox="1"/>
            <p:nvPr/>
          </p:nvSpPr>
          <p:spPr>
            <a:xfrm>
              <a:off x="5736550" y="2582628"/>
              <a:ext cx="961966" cy="261610"/>
            </a:xfrm>
            <a:prstGeom prst="rect">
              <a:avLst/>
            </a:prstGeom>
            <a:grpFill/>
            <a:ln>
              <a:noFill/>
            </a:ln>
          </p:spPr>
          <p:txBody>
            <a:bodyPr wrap="square" rtlCol="0">
              <a:spAutoFit/>
            </a:bodyPr>
            <a:lstStyle/>
            <a:p>
              <a:pPr algn="ctr"/>
              <a:r>
                <a:rPr lang="en-US" sz="1100" b="1" dirty="0">
                  <a:solidFill>
                    <a:schemeClr val="bg2"/>
                  </a:solidFill>
                  <a:cs typeface="Calibri"/>
                </a:rPr>
                <a:t>EPICS 7</a:t>
              </a:r>
            </a:p>
          </p:txBody>
        </p:sp>
      </p:grpSp>
      <p:grpSp>
        <p:nvGrpSpPr>
          <p:cNvPr id="192" name="Group 191">
            <a:extLst>
              <a:ext uri="{FF2B5EF4-FFF2-40B4-BE49-F238E27FC236}">
                <a16:creationId xmlns:a16="http://schemas.microsoft.com/office/drawing/2014/main" id="{E8D71B5F-1A1C-4365-B15D-288855DCA67D}"/>
              </a:ext>
            </a:extLst>
          </p:cNvPr>
          <p:cNvGrpSpPr/>
          <p:nvPr/>
        </p:nvGrpSpPr>
        <p:grpSpPr>
          <a:xfrm>
            <a:off x="7239000" y="2629134"/>
            <a:ext cx="1058206" cy="836611"/>
            <a:chOff x="5723594" y="2552467"/>
            <a:chExt cx="1058206" cy="836611"/>
          </a:xfrm>
          <a:solidFill>
            <a:schemeClr val="tx1">
              <a:lumMod val="10000"/>
              <a:lumOff val="90000"/>
            </a:schemeClr>
          </a:solidFill>
        </p:grpSpPr>
        <p:sp>
          <p:nvSpPr>
            <p:cNvPr id="193" name="Rectangle: Rounded Corners 192">
              <a:extLst>
                <a:ext uri="{FF2B5EF4-FFF2-40B4-BE49-F238E27FC236}">
                  <a16:creationId xmlns:a16="http://schemas.microsoft.com/office/drawing/2014/main" id="{8F49B2E1-FCEC-4163-8A21-13195E26EB55}"/>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cxnSp>
          <p:nvCxnSpPr>
            <p:cNvPr id="194" name="Straight Connector 193">
              <a:extLst>
                <a:ext uri="{FF2B5EF4-FFF2-40B4-BE49-F238E27FC236}">
                  <a16:creationId xmlns:a16="http://schemas.microsoft.com/office/drawing/2014/main" id="{38CE467C-1AE6-4BF1-8A50-791060AD9132}"/>
                </a:ext>
              </a:extLst>
            </p:cNvPr>
            <p:cNvCxnSpPr>
              <a:cxnSpLocks/>
            </p:cNvCxnSpPr>
            <p:nvPr/>
          </p:nvCxnSpPr>
          <p:spPr>
            <a:xfrm flipV="1">
              <a:off x="5723594" y="2807586"/>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TextBox 194">
              <a:extLst>
                <a:ext uri="{FF2B5EF4-FFF2-40B4-BE49-F238E27FC236}">
                  <a16:creationId xmlns:a16="http://schemas.microsoft.com/office/drawing/2014/main" id="{55B85CC9-595B-4FB0-9CCA-C55DC307FC7B}"/>
                </a:ext>
              </a:extLst>
            </p:cNvPr>
            <p:cNvSpPr txBox="1"/>
            <p:nvPr/>
          </p:nvSpPr>
          <p:spPr>
            <a:xfrm>
              <a:off x="5736550" y="2582628"/>
              <a:ext cx="961966" cy="261610"/>
            </a:xfrm>
            <a:prstGeom prst="rect">
              <a:avLst/>
            </a:prstGeom>
            <a:grpFill/>
            <a:ln>
              <a:noFill/>
            </a:ln>
          </p:spPr>
          <p:txBody>
            <a:bodyPr wrap="square" rtlCol="0">
              <a:spAutoFit/>
            </a:bodyPr>
            <a:lstStyle/>
            <a:p>
              <a:pPr algn="ctr"/>
              <a:r>
                <a:rPr lang="en-US" sz="1100" b="1" dirty="0">
                  <a:solidFill>
                    <a:schemeClr val="bg2"/>
                  </a:solidFill>
                  <a:cs typeface="Calibri"/>
                </a:rPr>
                <a:t>EPICS 7</a:t>
              </a:r>
            </a:p>
          </p:txBody>
        </p:sp>
      </p:grpSp>
      <p:sp>
        <p:nvSpPr>
          <p:cNvPr id="21507" name="Rectangle 1">
            <a:extLst>
              <a:ext uri="{FF2B5EF4-FFF2-40B4-BE49-F238E27FC236}">
                <a16:creationId xmlns:a16="http://schemas.microsoft.com/office/drawing/2014/main" id="{7A4F4953-46A0-46DA-BFFE-53B317B85474}"/>
              </a:ext>
            </a:extLst>
          </p:cNvPr>
          <p:cNvSpPr>
            <a:spLocks noGrp="1" noChangeArrowheads="1"/>
          </p:cNvSpPr>
          <p:nvPr>
            <p:ph type="title" idx="4294967295"/>
          </p:nvPr>
        </p:nvSpPr>
        <p:spPr>
          <a:xfrm>
            <a:off x="1524001" y="215899"/>
            <a:ext cx="9147175" cy="1879391"/>
          </a:xfrm>
        </p:spPr>
        <p:txBody>
          <a:bodyPr vert="horz" lIns="0" tIns="0" rIns="0" bIns="0" rtlCol="0" anchor="ctr">
            <a:normAutofit/>
          </a:bodyP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cs typeface="Times New Roman" panose="02020603050405020304" pitchFamily="18" charset="0"/>
              </a:rPr>
              <a:t>EPICS – Architecture</a:t>
            </a:r>
            <a:br>
              <a:rPr lang="en-US" altLang="en-US" dirty="0">
                <a:cs typeface="Times New Roman" panose="02020603050405020304" pitchFamily="18" charset="0"/>
              </a:rPr>
            </a:br>
            <a:r>
              <a:rPr lang="en-US" altLang="en-US" dirty="0">
                <a:cs typeface="Times New Roman" panose="02020603050405020304" pitchFamily="18" charset="0"/>
              </a:rPr>
              <a:t>Middle Layer Services</a:t>
            </a:r>
            <a:endParaRPr lang="en-US" altLang="en-US" dirty="0">
              <a:solidFill>
                <a:schemeClr val="tx1"/>
              </a:solidFill>
              <a:cs typeface="Arial" panose="020B0604020202020204" pitchFamily="34" charset="0"/>
            </a:endParaRPr>
          </a:p>
        </p:txBody>
      </p:sp>
      <p:sp>
        <p:nvSpPr>
          <p:cNvPr id="21511" name="Rectangle 5">
            <a:extLst>
              <a:ext uri="{FF2B5EF4-FFF2-40B4-BE49-F238E27FC236}">
                <a16:creationId xmlns:a16="http://schemas.microsoft.com/office/drawing/2014/main" id="{BFCF50F0-D278-4184-8B5D-AB8356E76F3D}"/>
              </a:ext>
            </a:extLst>
          </p:cNvPr>
          <p:cNvSpPr>
            <a:spLocks noChangeArrowheads="1"/>
          </p:cNvSpPr>
          <p:nvPr/>
        </p:nvSpPr>
        <p:spPr bwMode="auto">
          <a:xfrm flipV="1">
            <a:off x="1422284" y="4648200"/>
            <a:ext cx="8940916" cy="63828"/>
          </a:xfrm>
          <a:prstGeom prst="rect">
            <a:avLst/>
          </a:prstGeom>
          <a:solidFill>
            <a:schemeClr val="accent6">
              <a:lumMod val="20000"/>
              <a:lumOff val="80000"/>
            </a:schemeClr>
          </a:solidFill>
          <a:ln w="25560">
            <a:no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endParaRPr lang="en-US" altLang="en-US">
              <a:solidFill>
                <a:schemeClr val="bg1"/>
              </a:solidFill>
            </a:endParaRPr>
          </a:p>
        </p:txBody>
      </p:sp>
      <p:sp>
        <p:nvSpPr>
          <p:cNvPr id="21513" name="Rectangle 13">
            <a:extLst>
              <a:ext uri="{FF2B5EF4-FFF2-40B4-BE49-F238E27FC236}">
                <a16:creationId xmlns:a16="http://schemas.microsoft.com/office/drawing/2014/main" id="{E08799EA-3ED6-476B-8ED1-DAB73E5F83FF}"/>
              </a:ext>
            </a:extLst>
          </p:cNvPr>
          <p:cNvSpPr>
            <a:spLocks noChangeArrowheads="1"/>
          </p:cNvSpPr>
          <p:nvPr/>
        </p:nvSpPr>
        <p:spPr bwMode="auto">
          <a:xfrm>
            <a:off x="1422284" y="2297707"/>
            <a:ext cx="8788516" cy="69255"/>
          </a:xfrm>
          <a:prstGeom prst="rect">
            <a:avLst/>
          </a:prstGeom>
          <a:solidFill>
            <a:schemeClr val="accent6">
              <a:lumMod val="20000"/>
              <a:lumOff val="80000"/>
            </a:schemeClr>
          </a:solidFill>
          <a:ln w="25560">
            <a:no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endParaRPr lang="en-US" altLang="en-US">
              <a:solidFill>
                <a:schemeClr val="bg1"/>
              </a:solidFill>
            </a:endParaRPr>
          </a:p>
        </p:txBody>
      </p:sp>
      <p:sp>
        <p:nvSpPr>
          <p:cNvPr id="21515" name="Text Box 49">
            <a:extLst>
              <a:ext uri="{FF2B5EF4-FFF2-40B4-BE49-F238E27FC236}">
                <a16:creationId xmlns:a16="http://schemas.microsoft.com/office/drawing/2014/main" id="{1F5CA183-150D-4899-8A72-5CEE021C8226}"/>
              </a:ext>
            </a:extLst>
          </p:cNvPr>
          <p:cNvSpPr txBox="1">
            <a:spLocks noChangeArrowheads="1"/>
          </p:cNvSpPr>
          <p:nvPr/>
        </p:nvSpPr>
        <p:spPr bwMode="auto">
          <a:xfrm>
            <a:off x="9807576" y="2079213"/>
            <a:ext cx="860425" cy="31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r>
              <a:rPr lang="en-US" altLang="en-US" sz="1200" b="1" dirty="0">
                <a:solidFill>
                  <a:srgbClr val="000000"/>
                </a:solidFill>
              </a:rPr>
              <a:t>Ethernet</a:t>
            </a:r>
          </a:p>
        </p:txBody>
      </p:sp>
      <p:sp>
        <p:nvSpPr>
          <p:cNvPr id="21516" name="Line 48">
            <a:extLst>
              <a:ext uri="{FF2B5EF4-FFF2-40B4-BE49-F238E27FC236}">
                <a16:creationId xmlns:a16="http://schemas.microsoft.com/office/drawing/2014/main" id="{AFDAA9D4-4CA1-4140-8543-760A86AAAF27}"/>
              </a:ext>
            </a:extLst>
          </p:cNvPr>
          <p:cNvSpPr>
            <a:spLocks noChangeShapeType="1"/>
          </p:cNvSpPr>
          <p:nvPr/>
        </p:nvSpPr>
        <p:spPr bwMode="auto">
          <a:xfrm>
            <a:off x="2180899" y="4665664"/>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cxnSp>
        <p:nvCxnSpPr>
          <p:cNvPr id="21592" name="Straight Connector 116">
            <a:extLst>
              <a:ext uri="{FF2B5EF4-FFF2-40B4-BE49-F238E27FC236}">
                <a16:creationId xmlns:a16="http://schemas.microsoft.com/office/drawing/2014/main" id="{DBEEDB6D-A50B-40F4-AC96-E58F42ED3B3D}"/>
              </a:ext>
            </a:extLst>
          </p:cNvPr>
          <p:cNvCxnSpPr>
            <a:cxnSpLocks noChangeShapeType="1"/>
          </p:cNvCxnSpPr>
          <p:nvPr/>
        </p:nvCxnSpPr>
        <p:spPr bwMode="auto">
          <a:xfrm flipH="1">
            <a:off x="5688130" y="3032126"/>
            <a:ext cx="277813" cy="4763"/>
          </a:xfrm>
          <a:prstGeom prst="line">
            <a:avLst/>
          </a:prstGeom>
          <a:noFill/>
          <a:ln w="12700" algn="ctr">
            <a:solidFill>
              <a:srgbClr val="CCFF99"/>
            </a:solidFill>
            <a:round/>
            <a:headEnd/>
            <a:tailEnd/>
          </a:ln>
          <a:extLst>
            <a:ext uri="{909E8E84-426E-40dd-AFC4-6F175D3DCCD1}">
              <a14:hiddenFill xmlns="" xmlns:a14="http://schemas.microsoft.com/office/drawing/2010/main">
                <a:noFill/>
              </a14:hiddenFill>
            </a:ext>
          </a:extLst>
        </p:spPr>
      </p:cxnSp>
      <p:cxnSp>
        <p:nvCxnSpPr>
          <p:cNvPr id="21600" name="Straight Connector 124">
            <a:extLst>
              <a:ext uri="{FF2B5EF4-FFF2-40B4-BE49-F238E27FC236}">
                <a16:creationId xmlns:a16="http://schemas.microsoft.com/office/drawing/2014/main" id="{225CBDA6-6D46-4FF9-AB48-179F07E481E2}"/>
              </a:ext>
            </a:extLst>
          </p:cNvPr>
          <p:cNvCxnSpPr>
            <a:cxnSpLocks noChangeShapeType="1"/>
          </p:cNvCxnSpPr>
          <p:nvPr/>
        </p:nvCxnSpPr>
        <p:spPr bwMode="auto">
          <a:xfrm flipH="1">
            <a:off x="4450125" y="3041651"/>
            <a:ext cx="277812" cy="3175"/>
          </a:xfrm>
          <a:prstGeom prst="line">
            <a:avLst/>
          </a:prstGeom>
          <a:noFill/>
          <a:ln w="12700" algn="ctr">
            <a:solidFill>
              <a:srgbClr val="CCFF99"/>
            </a:solidFill>
            <a:round/>
            <a:headEnd/>
            <a:tailEnd/>
          </a:ln>
          <a:extLst>
            <a:ext uri="{909E8E84-426E-40dd-AFC4-6F175D3DCCD1}">
              <a14:hiddenFill xmlns="" xmlns:a14="http://schemas.microsoft.com/office/drawing/2010/main">
                <a:noFill/>
              </a14:hiddenFill>
            </a:ext>
          </a:extLst>
        </p:spPr>
      </p:cxnSp>
      <p:sp>
        <p:nvSpPr>
          <p:cNvPr id="21514" name="Line 48">
            <a:extLst>
              <a:ext uri="{FF2B5EF4-FFF2-40B4-BE49-F238E27FC236}">
                <a16:creationId xmlns:a16="http://schemas.microsoft.com/office/drawing/2014/main" id="{CBDC4987-E2B5-4CB6-9D73-DFD4F56B3A63}"/>
              </a:ext>
            </a:extLst>
          </p:cNvPr>
          <p:cNvSpPr>
            <a:spLocks noChangeShapeType="1"/>
          </p:cNvSpPr>
          <p:nvPr/>
        </p:nvSpPr>
        <p:spPr bwMode="auto">
          <a:xfrm>
            <a:off x="1422284" y="2340210"/>
            <a:ext cx="0" cy="2301875"/>
          </a:xfrm>
          <a:prstGeom prst="line">
            <a:avLst/>
          </a:prstGeom>
          <a:noFill/>
          <a:ln w="63500">
            <a:solidFill>
              <a:schemeClr val="accent6">
                <a:lumMod val="20000"/>
                <a:lumOff val="8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 name="Line 48">
            <a:extLst>
              <a:ext uri="{FF2B5EF4-FFF2-40B4-BE49-F238E27FC236}">
                <a16:creationId xmlns:a16="http://schemas.microsoft.com/office/drawing/2014/main" id="{A3CB3457-2251-4A0C-A492-432EBBD50561}"/>
              </a:ext>
            </a:extLst>
          </p:cNvPr>
          <p:cNvSpPr>
            <a:spLocks noChangeShapeType="1"/>
          </p:cNvSpPr>
          <p:nvPr/>
        </p:nvSpPr>
        <p:spPr bwMode="auto">
          <a:xfrm>
            <a:off x="7662982" y="2318553"/>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22" name="Group 21">
            <a:extLst>
              <a:ext uri="{FF2B5EF4-FFF2-40B4-BE49-F238E27FC236}">
                <a16:creationId xmlns:a16="http://schemas.microsoft.com/office/drawing/2014/main" id="{5C643C36-3E79-4E8D-85F7-90B1B2A32A8B}"/>
              </a:ext>
            </a:extLst>
          </p:cNvPr>
          <p:cNvGrpSpPr/>
          <p:nvPr/>
        </p:nvGrpSpPr>
        <p:grpSpPr>
          <a:xfrm>
            <a:off x="7172326" y="2590801"/>
            <a:ext cx="1057274" cy="836611"/>
            <a:chOff x="5724526" y="2552467"/>
            <a:chExt cx="1057274" cy="836611"/>
          </a:xfrm>
          <a:solidFill>
            <a:schemeClr val="tx2">
              <a:lumMod val="20000"/>
              <a:lumOff val="80000"/>
            </a:schemeClr>
          </a:solidFill>
        </p:grpSpPr>
        <p:sp>
          <p:nvSpPr>
            <p:cNvPr id="127" name="Rectangle: Rounded Corners 126">
              <a:extLst>
                <a:ext uri="{FF2B5EF4-FFF2-40B4-BE49-F238E27FC236}">
                  <a16:creationId xmlns:a16="http://schemas.microsoft.com/office/drawing/2014/main" id="{ADE15FE4-98A5-4297-8A4A-28A5660543DA}"/>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sp>
          <p:nvSpPr>
            <p:cNvPr id="129" name="TextBox 128">
              <a:extLst>
                <a:ext uri="{FF2B5EF4-FFF2-40B4-BE49-F238E27FC236}">
                  <a16:creationId xmlns:a16="http://schemas.microsoft.com/office/drawing/2014/main" id="{3E52EA95-8F57-44B9-B919-D1AC34453744}"/>
                </a:ext>
              </a:extLst>
            </p:cNvPr>
            <p:cNvSpPr txBox="1"/>
            <p:nvPr/>
          </p:nvSpPr>
          <p:spPr>
            <a:xfrm>
              <a:off x="5852654" y="2579824"/>
              <a:ext cx="862472" cy="261610"/>
            </a:xfrm>
            <a:prstGeom prst="rect">
              <a:avLst/>
            </a:prstGeom>
            <a:grpFill/>
            <a:ln>
              <a:noFill/>
            </a:ln>
          </p:spPr>
          <p:txBody>
            <a:bodyPr wrap="square" rtlCol="0">
              <a:spAutoFit/>
            </a:bodyPr>
            <a:lstStyle/>
            <a:p>
              <a:pPr algn="ctr"/>
              <a:r>
                <a:rPr lang="en-US" sz="1100" b="1" dirty="0" err="1">
                  <a:cs typeface="Calibri"/>
                </a:rPr>
                <a:t>pva</a:t>
              </a:r>
              <a:endParaRPr lang="en-US" sz="1100" b="1" dirty="0">
                <a:cs typeface="Calibri"/>
              </a:endParaRPr>
            </a:p>
          </p:txBody>
        </p:sp>
        <p:cxnSp>
          <p:nvCxnSpPr>
            <p:cNvPr id="128" name="Straight Connector 127">
              <a:extLst>
                <a:ext uri="{FF2B5EF4-FFF2-40B4-BE49-F238E27FC236}">
                  <a16:creationId xmlns:a16="http://schemas.microsoft.com/office/drawing/2014/main" id="{486143DB-38AE-4100-83E6-78F22A4892D7}"/>
                </a:ext>
              </a:extLst>
            </p:cNvPr>
            <p:cNvCxnSpPr>
              <a:cxnSpLocks/>
            </p:cNvCxnSpPr>
            <p:nvPr/>
          </p:nvCxnSpPr>
          <p:spPr>
            <a:xfrm flipV="1">
              <a:off x="5742643" y="2819400"/>
              <a:ext cx="1039157" cy="364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6307B22A-C0E9-4580-B04A-9478CE7D4E41}"/>
              </a:ext>
            </a:extLst>
          </p:cNvPr>
          <p:cNvGrpSpPr/>
          <p:nvPr/>
        </p:nvGrpSpPr>
        <p:grpSpPr>
          <a:xfrm>
            <a:off x="2819401" y="2364141"/>
            <a:ext cx="1122479" cy="1924050"/>
            <a:chOff x="188178" y="276337"/>
            <a:chExt cx="1122479" cy="1924050"/>
          </a:xfrm>
        </p:grpSpPr>
        <p:sp>
          <p:nvSpPr>
            <p:cNvPr id="138" name="AutoShape 78">
              <a:extLst>
                <a:ext uri="{FF2B5EF4-FFF2-40B4-BE49-F238E27FC236}">
                  <a16:creationId xmlns:a16="http://schemas.microsoft.com/office/drawing/2014/main" id="{92563EB5-CB5F-4FAC-B7E1-7870C0F16E1D}"/>
                </a:ext>
              </a:extLst>
            </p:cNvPr>
            <p:cNvSpPr>
              <a:spLocks noChangeArrowheads="1"/>
            </p:cNvSpPr>
            <p:nvPr/>
          </p:nvSpPr>
          <p:spPr bwMode="auto">
            <a:xfrm>
              <a:off x="269935" y="1546336"/>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39" name="Text Box 79">
              <a:extLst>
                <a:ext uri="{FF2B5EF4-FFF2-40B4-BE49-F238E27FC236}">
                  <a16:creationId xmlns:a16="http://schemas.microsoft.com/office/drawing/2014/main" id="{901506AB-9A65-4986-8EC5-DF06D551EEFD}"/>
                </a:ext>
              </a:extLst>
            </p:cNvPr>
            <p:cNvSpPr txBox="1">
              <a:spLocks noChangeArrowheads="1"/>
            </p:cNvSpPr>
            <p:nvPr/>
          </p:nvSpPr>
          <p:spPr bwMode="auto">
            <a:xfrm>
              <a:off x="306449" y="1721720"/>
              <a:ext cx="93344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r>
                <a:rPr lang="en-US" altLang="en-US" sz="1200" b="1" dirty="0">
                  <a:latin typeface="+mn-lt"/>
                </a:rPr>
                <a:t>Save Sets</a:t>
              </a:r>
            </a:p>
          </p:txBody>
        </p:sp>
        <p:sp>
          <p:nvSpPr>
            <p:cNvPr id="140" name="Line 48">
              <a:extLst>
                <a:ext uri="{FF2B5EF4-FFF2-40B4-BE49-F238E27FC236}">
                  <a16:creationId xmlns:a16="http://schemas.microsoft.com/office/drawing/2014/main" id="{9C8350DF-F414-47C2-8EE2-03602C775064}"/>
                </a:ext>
              </a:extLst>
            </p:cNvPr>
            <p:cNvSpPr>
              <a:spLocks noChangeShapeType="1"/>
            </p:cNvSpPr>
            <p:nvPr/>
          </p:nvSpPr>
          <p:spPr bwMode="auto">
            <a:xfrm>
              <a:off x="748566" y="27633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1" name="Rectangle: Rounded Corners 140">
              <a:extLst>
                <a:ext uri="{FF2B5EF4-FFF2-40B4-BE49-F238E27FC236}">
                  <a16:creationId xmlns:a16="http://schemas.microsoft.com/office/drawing/2014/main" id="{3A983938-E09D-4872-BB8F-D0191F17FCE4}"/>
                </a:ext>
              </a:extLst>
            </p:cNvPr>
            <p:cNvSpPr/>
            <p:nvPr/>
          </p:nvSpPr>
          <p:spPr>
            <a:xfrm>
              <a:off x="257911" y="510251"/>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MASAR</a:t>
              </a:r>
            </a:p>
          </p:txBody>
        </p:sp>
        <p:cxnSp>
          <p:nvCxnSpPr>
            <p:cNvPr id="142" name="Straight Connector 141">
              <a:extLst>
                <a:ext uri="{FF2B5EF4-FFF2-40B4-BE49-F238E27FC236}">
                  <a16:creationId xmlns:a16="http://schemas.microsoft.com/office/drawing/2014/main" id="{27DEBE9B-984C-4079-AE7C-C180068B590B}"/>
                </a:ext>
              </a:extLst>
            </p:cNvPr>
            <p:cNvCxnSpPr>
              <a:cxnSpLocks/>
            </p:cNvCxnSpPr>
            <p:nvPr/>
          </p:nvCxnSpPr>
          <p:spPr>
            <a:xfrm flipV="1">
              <a:off x="256979" y="765370"/>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F1796A85-FBEB-4CB4-B368-BEBE210B691D}"/>
                </a:ext>
              </a:extLst>
            </p:cNvPr>
            <p:cNvSpPr txBox="1"/>
            <p:nvPr/>
          </p:nvSpPr>
          <p:spPr>
            <a:xfrm>
              <a:off x="188178" y="540413"/>
              <a:ext cx="1122479"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/HTTPS</a:t>
              </a:r>
            </a:p>
          </p:txBody>
        </p:sp>
        <p:sp>
          <p:nvSpPr>
            <p:cNvPr id="144" name="Line 48">
              <a:extLst>
                <a:ext uri="{FF2B5EF4-FFF2-40B4-BE49-F238E27FC236}">
                  <a16:creationId xmlns:a16="http://schemas.microsoft.com/office/drawing/2014/main" id="{DAAB191F-FBE7-48DE-8B8F-DE97DAD9748D}"/>
                </a:ext>
              </a:extLst>
            </p:cNvPr>
            <p:cNvSpPr>
              <a:spLocks noChangeShapeType="1"/>
            </p:cNvSpPr>
            <p:nvPr/>
          </p:nvSpPr>
          <p:spPr bwMode="auto">
            <a:xfrm>
              <a:off x="732692" y="135231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0" name="Group 9">
            <a:extLst>
              <a:ext uri="{FF2B5EF4-FFF2-40B4-BE49-F238E27FC236}">
                <a16:creationId xmlns:a16="http://schemas.microsoft.com/office/drawing/2014/main" id="{A0D1F8C1-2A49-4F64-8DD4-A3A475C70882}"/>
              </a:ext>
            </a:extLst>
          </p:cNvPr>
          <p:cNvGrpSpPr/>
          <p:nvPr/>
        </p:nvGrpSpPr>
        <p:grpSpPr>
          <a:xfrm>
            <a:off x="3886201" y="2343150"/>
            <a:ext cx="1122479" cy="1924050"/>
            <a:chOff x="188178" y="276337"/>
            <a:chExt cx="1122479" cy="1924050"/>
          </a:xfrm>
        </p:grpSpPr>
        <p:sp>
          <p:nvSpPr>
            <p:cNvPr id="146" name="AutoShape 78">
              <a:extLst>
                <a:ext uri="{FF2B5EF4-FFF2-40B4-BE49-F238E27FC236}">
                  <a16:creationId xmlns:a16="http://schemas.microsoft.com/office/drawing/2014/main" id="{46865D39-4B84-4226-82E2-1F5AE7076A34}"/>
                </a:ext>
              </a:extLst>
            </p:cNvPr>
            <p:cNvSpPr>
              <a:spLocks noChangeArrowheads="1"/>
            </p:cNvSpPr>
            <p:nvPr/>
          </p:nvSpPr>
          <p:spPr bwMode="auto">
            <a:xfrm>
              <a:off x="269935" y="1546336"/>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47" name="Text Box 79">
              <a:extLst>
                <a:ext uri="{FF2B5EF4-FFF2-40B4-BE49-F238E27FC236}">
                  <a16:creationId xmlns:a16="http://schemas.microsoft.com/office/drawing/2014/main" id="{C5C91D9D-5E17-41A2-BD00-600A56D36581}"/>
                </a:ext>
              </a:extLst>
            </p:cNvPr>
            <p:cNvSpPr txBox="1">
              <a:spLocks noChangeArrowheads="1"/>
            </p:cNvSpPr>
            <p:nvPr/>
          </p:nvSpPr>
          <p:spPr bwMode="auto">
            <a:xfrm>
              <a:off x="306449" y="1666987"/>
              <a:ext cx="9334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200" b="1" dirty="0">
                  <a:latin typeface="+mn-lt"/>
                </a:rPr>
                <a:t>Time Series Data</a:t>
              </a:r>
            </a:p>
          </p:txBody>
        </p:sp>
        <p:sp>
          <p:nvSpPr>
            <p:cNvPr id="148" name="Line 48">
              <a:extLst>
                <a:ext uri="{FF2B5EF4-FFF2-40B4-BE49-F238E27FC236}">
                  <a16:creationId xmlns:a16="http://schemas.microsoft.com/office/drawing/2014/main" id="{E284D0F9-E965-480B-A822-EA29247578D7}"/>
                </a:ext>
              </a:extLst>
            </p:cNvPr>
            <p:cNvSpPr>
              <a:spLocks noChangeShapeType="1"/>
            </p:cNvSpPr>
            <p:nvPr/>
          </p:nvSpPr>
          <p:spPr bwMode="auto">
            <a:xfrm>
              <a:off x="748566" y="27633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9" name="Rectangle: Rounded Corners 148">
              <a:extLst>
                <a:ext uri="{FF2B5EF4-FFF2-40B4-BE49-F238E27FC236}">
                  <a16:creationId xmlns:a16="http://schemas.microsoft.com/office/drawing/2014/main" id="{F6569F3D-194D-4E3A-AA6B-7EF0CF5F78FD}"/>
                </a:ext>
              </a:extLst>
            </p:cNvPr>
            <p:cNvSpPr/>
            <p:nvPr/>
          </p:nvSpPr>
          <p:spPr>
            <a:xfrm>
              <a:off x="257911" y="510251"/>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Archive</a:t>
              </a:r>
            </a:p>
            <a:p>
              <a:pPr algn="ctr"/>
              <a:r>
                <a:rPr lang="en-US" sz="1100" dirty="0">
                  <a:ln>
                    <a:solidFill>
                      <a:sysClr val="windowText" lastClr="000000"/>
                    </a:solidFill>
                  </a:ln>
                  <a:solidFill>
                    <a:schemeClr val="tx1"/>
                  </a:solidFill>
                </a:rPr>
                <a:t>Appliance</a:t>
              </a:r>
            </a:p>
          </p:txBody>
        </p:sp>
        <p:cxnSp>
          <p:nvCxnSpPr>
            <p:cNvPr id="150" name="Straight Connector 149">
              <a:extLst>
                <a:ext uri="{FF2B5EF4-FFF2-40B4-BE49-F238E27FC236}">
                  <a16:creationId xmlns:a16="http://schemas.microsoft.com/office/drawing/2014/main" id="{9BB93FE6-795F-4EEC-AD63-81F746ECB50E}"/>
                </a:ext>
              </a:extLst>
            </p:cNvPr>
            <p:cNvCxnSpPr>
              <a:cxnSpLocks/>
            </p:cNvCxnSpPr>
            <p:nvPr/>
          </p:nvCxnSpPr>
          <p:spPr>
            <a:xfrm flipV="1">
              <a:off x="256979" y="765370"/>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14426CEF-AF6F-45C2-B622-D41FDFC915E9}"/>
                </a:ext>
              </a:extLst>
            </p:cNvPr>
            <p:cNvSpPr txBox="1"/>
            <p:nvPr/>
          </p:nvSpPr>
          <p:spPr>
            <a:xfrm>
              <a:off x="188178" y="540413"/>
              <a:ext cx="1122479"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/HTTPS</a:t>
              </a:r>
            </a:p>
          </p:txBody>
        </p:sp>
        <p:sp>
          <p:nvSpPr>
            <p:cNvPr id="152" name="Line 48">
              <a:extLst>
                <a:ext uri="{FF2B5EF4-FFF2-40B4-BE49-F238E27FC236}">
                  <a16:creationId xmlns:a16="http://schemas.microsoft.com/office/drawing/2014/main" id="{476C51E5-A648-4988-B5E0-8ACF363577DF}"/>
                </a:ext>
              </a:extLst>
            </p:cNvPr>
            <p:cNvSpPr>
              <a:spLocks noChangeShapeType="1"/>
            </p:cNvSpPr>
            <p:nvPr/>
          </p:nvSpPr>
          <p:spPr bwMode="auto">
            <a:xfrm>
              <a:off x="732692" y="135231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1" name="Group 10">
            <a:extLst>
              <a:ext uri="{FF2B5EF4-FFF2-40B4-BE49-F238E27FC236}">
                <a16:creationId xmlns:a16="http://schemas.microsoft.com/office/drawing/2014/main" id="{DD567793-ED1B-4F5F-AA80-86EDDA9ABE08}"/>
              </a:ext>
            </a:extLst>
          </p:cNvPr>
          <p:cNvGrpSpPr/>
          <p:nvPr/>
        </p:nvGrpSpPr>
        <p:grpSpPr>
          <a:xfrm>
            <a:off x="4953001" y="2343150"/>
            <a:ext cx="1122479" cy="1924050"/>
            <a:chOff x="188178" y="276337"/>
            <a:chExt cx="1122479" cy="1924050"/>
          </a:xfrm>
        </p:grpSpPr>
        <p:sp>
          <p:nvSpPr>
            <p:cNvPr id="154" name="AutoShape 78">
              <a:extLst>
                <a:ext uri="{FF2B5EF4-FFF2-40B4-BE49-F238E27FC236}">
                  <a16:creationId xmlns:a16="http://schemas.microsoft.com/office/drawing/2014/main" id="{6DA97623-0C8B-461C-9818-029DB93A78D0}"/>
                </a:ext>
              </a:extLst>
            </p:cNvPr>
            <p:cNvSpPr>
              <a:spLocks noChangeArrowheads="1"/>
            </p:cNvSpPr>
            <p:nvPr/>
          </p:nvSpPr>
          <p:spPr bwMode="auto">
            <a:xfrm>
              <a:off x="269935" y="1546336"/>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55" name="Text Box 79">
              <a:extLst>
                <a:ext uri="{FF2B5EF4-FFF2-40B4-BE49-F238E27FC236}">
                  <a16:creationId xmlns:a16="http://schemas.microsoft.com/office/drawing/2014/main" id="{67C36FB8-DEC4-4256-A086-EBC8CCF264B6}"/>
                </a:ext>
              </a:extLst>
            </p:cNvPr>
            <p:cNvSpPr txBox="1">
              <a:spLocks noChangeArrowheads="1"/>
            </p:cNvSpPr>
            <p:nvPr/>
          </p:nvSpPr>
          <p:spPr bwMode="auto">
            <a:xfrm>
              <a:off x="306449" y="1721720"/>
              <a:ext cx="9334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200" b="1" dirty="0">
                  <a:latin typeface="+mn-lt"/>
                </a:rPr>
                <a:t>Snapshot Data</a:t>
              </a:r>
            </a:p>
          </p:txBody>
        </p:sp>
        <p:sp>
          <p:nvSpPr>
            <p:cNvPr id="156" name="Line 48">
              <a:extLst>
                <a:ext uri="{FF2B5EF4-FFF2-40B4-BE49-F238E27FC236}">
                  <a16:creationId xmlns:a16="http://schemas.microsoft.com/office/drawing/2014/main" id="{78F4BB0B-C742-4744-8816-B651BCFB42EE}"/>
                </a:ext>
              </a:extLst>
            </p:cNvPr>
            <p:cNvSpPr>
              <a:spLocks noChangeShapeType="1"/>
            </p:cNvSpPr>
            <p:nvPr/>
          </p:nvSpPr>
          <p:spPr bwMode="auto">
            <a:xfrm>
              <a:off x="748566" y="27633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7" name="Rectangle: Rounded Corners 156">
              <a:extLst>
                <a:ext uri="{FF2B5EF4-FFF2-40B4-BE49-F238E27FC236}">
                  <a16:creationId xmlns:a16="http://schemas.microsoft.com/office/drawing/2014/main" id="{3316D254-7ED9-437E-8F1C-53DDDC620E94}"/>
                </a:ext>
              </a:extLst>
            </p:cNvPr>
            <p:cNvSpPr/>
            <p:nvPr/>
          </p:nvSpPr>
          <p:spPr>
            <a:xfrm>
              <a:off x="220742" y="510251"/>
              <a:ext cx="1004789"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Beam Synchronous Acquisition</a:t>
              </a:r>
            </a:p>
          </p:txBody>
        </p:sp>
        <p:cxnSp>
          <p:nvCxnSpPr>
            <p:cNvPr id="158" name="Straight Connector 157">
              <a:extLst>
                <a:ext uri="{FF2B5EF4-FFF2-40B4-BE49-F238E27FC236}">
                  <a16:creationId xmlns:a16="http://schemas.microsoft.com/office/drawing/2014/main" id="{5104ACA1-7DFB-463C-9BF9-039F7E606942}"/>
                </a:ext>
              </a:extLst>
            </p:cNvPr>
            <p:cNvCxnSpPr>
              <a:cxnSpLocks/>
            </p:cNvCxnSpPr>
            <p:nvPr/>
          </p:nvCxnSpPr>
          <p:spPr>
            <a:xfrm flipV="1">
              <a:off x="256979" y="765370"/>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4E8C9559-FA8B-4475-987E-59DA10CBFB90}"/>
                </a:ext>
              </a:extLst>
            </p:cNvPr>
            <p:cNvSpPr txBox="1"/>
            <p:nvPr/>
          </p:nvSpPr>
          <p:spPr>
            <a:xfrm>
              <a:off x="188178" y="540413"/>
              <a:ext cx="1122479"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/HTTPS</a:t>
              </a:r>
            </a:p>
          </p:txBody>
        </p:sp>
        <p:sp>
          <p:nvSpPr>
            <p:cNvPr id="160" name="Line 48">
              <a:extLst>
                <a:ext uri="{FF2B5EF4-FFF2-40B4-BE49-F238E27FC236}">
                  <a16:creationId xmlns:a16="http://schemas.microsoft.com/office/drawing/2014/main" id="{EEDB5D3C-9A83-40A9-986A-34C5A5AD26AF}"/>
                </a:ext>
              </a:extLst>
            </p:cNvPr>
            <p:cNvSpPr>
              <a:spLocks noChangeShapeType="1"/>
            </p:cNvSpPr>
            <p:nvPr/>
          </p:nvSpPr>
          <p:spPr bwMode="auto">
            <a:xfrm>
              <a:off x="732692" y="135231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7" name="Group 16">
            <a:extLst>
              <a:ext uri="{FF2B5EF4-FFF2-40B4-BE49-F238E27FC236}">
                <a16:creationId xmlns:a16="http://schemas.microsoft.com/office/drawing/2014/main" id="{10B1FA38-D4FB-4FD1-98E7-E393A669FC81}"/>
              </a:ext>
            </a:extLst>
          </p:cNvPr>
          <p:cNvGrpSpPr/>
          <p:nvPr/>
        </p:nvGrpSpPr>
        <p:grpSpPr>
          <a:xfrm>
            <a:off x="1752601" y="2329886"/>
            <a:ext cx="1122479" cy="1970888"/>
            <a:chOff x="795337" y="2329886"/>
            <a:chExt cx="1122479" cy="1970888"/>
          </a:xfrm>
        </p:grpSpPr>
        <p:sp>
          <p:nvSpPr>
            <p:cNvPr id="21506" name="AutoShape 78">
              <a:extLst>
                <a:ext uri="{FF2B5EF4-FFF2-40B4-BE49-F238E27FC236}">
                  <a16:creationId xmlns:a16="http://schemas.microsoft.com/office/drawing/2014/main" id="{1698C200-F305-4AA3-AB2C-9BA5675DEFC9}"/>
                </a:ext>
              </a:extLst>
            </p:cNvPr>
            <p:cNvSpPr>
              <a:spLocks noChangeArrowheads="1"/>
            </p:cNvSpPr>
            <p:nvPr/>
          </p:nvSpPr>
          <p:spPr bwMode="auto">
            <a:xfrm>
              <a:off x="877094" y="3646723"/>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21557" name="Text Box 79">
              <a:extLst>
                <a:ext uri="{FF2B5EF4-FFF2-40B4-BE49-F238E27FC236}">
                  <a16:creationId xmlns:a16="http://schemas.microsoft.com/office/drawing/2014/main" id="{843E8841-92BF-47FB-8545-19864E4FFF6B}"/>
                </a:ext>
              </a:extLst>
            </p:cNvPr>
            <p:cNvSpPr txBox="1">
              <a:spLocks noChangeArrowheads="1"/>
            </p:cNvSpPr>
            <p:nvPr/>
          </p:nvSpPr>
          <p:spPr bwMode="auto">
            <a:xfrm>
              <a:off x="913608" y="3822107"/>
              <a:ext cx="93344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r>
                <a:rPr lang="en-US" altLang="en-US" sz="1200" b="1" dirty="0">
                  <a:latin typeface="+mn-lt"/>
                </a:rPr>
                <a:t>Directory</a:t>
              </a:r>
            </a:p>
          </p:txBody>
        </p:sp>
        <p:sp>
          <p:nvSpPr>
            <p:cNvPr id="21558" name="Line 48">
              <a:extLst>
                <a:ext uri="{FF2B5EF4-FFF2-40B4-BE49-F238E27FC236}">
                  <a16:creationId xmlns:a16="http://schemas.microsoft.com/office/drawing/2014/main" id="{F375F168-6C31-4E15-B8A0-AB4C6A99B85D}"/>
                </a:ext>
              </a:extLst>
            </p:cNvPr>
            <p:cNvSpPr>
              <a:spLocks noChangeShapeType="1"/>
            </p:cNvSpPr>
            <p:nvPr/>
          </p:nvSpPr>
          <p:spPr bwMode="auto">
            <a:xfrm>
              <a:off x="1344219" y="2329886"/>
              <a:ext cx="13094" cy="29448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17" name="Rectangle: Rounded Corners 116">
              <a:extLst>
                <a:ext uri="{FF2B5EF4-FFF2-40B4-BE49-F238E27FC236}">
                  <a16:creationId xmlns:a16="http://schemas.microsoft.com/office/drawing/2014/main" id="{A44E2937-0B14-4CB6-AFEE-0A4EE7EEF240}"/>
                </a:ext>
              </a:extLst>
            </p:cNvPr>
            <p:cNvSpPr/>
            <p:nvPr/>
          </p:nvSpPr>
          <p:spPr>
            <a:xfrm>
              <a:off x="865070" y="2610638"/>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Channel </a:t>
              </a:r>
            </a:p>
            <a:p>
              <a:pPr algn="ctr"/>
              <a:r>
                <a:rPr lang="en-US" sz="1100" dirty="0">
                  <a:ln>
                    <a:solidFill>
                      <a:sysClr val="windowText" lastClr="000000"/>
                    </a:solidFill>
                  </a:ln>
                  <a:solidFill>
                    <a:schemeClr val="tx1"/>
                  </a:solidFill>
                </a:rPr>
                <a:t>Finder</a:t>
              </a:r>
            </a:p>
          </p:txBody>
        </p:sp>
        <p:sp>
          <p:nvSpPr>
            <p:cNvPr id="118" name="TextBox 117">
              <a:extLst>
                <a:ext uri="{FF2B5EF4-FFF2-40B4-BE49-F238E27FC236}">
                  <a16:creationId xmlns:a16="http://schemas.microsoft.com/office/drawing/2014/main" id="{544AF593-C10B-4368-8C65-6F153FC6FC1F}"/>
                </a:ext>
              </a:extLst>
            </p:cNvPr>
            <p:cNvSpPr txBox="1"/>
            <p:nvPr/>
          </p:nvSpPr>
          <p:spPr>
            <a:xfrm>
              <a:off x="795337" y="2640800"/>
              <a:ext cx="1122479" cy="261610"/>
            </a:xfrm>
            <a:prstGeom prst="rect">
              <a:avLst/>
            </a:prstGeom>
            <a:noFill/>
            <a:ln>
              <a:noFill/>
            </a:ln>
          </p:spPr>
          <p:txBody>
            <a:bodyPr wrap="square" rtlCol="0">
              <a:spAutoFit/>
            </a:bodyPr>
            <a:lstStyle/>
            <a:p>
              <a:pPr algn="ctr"/>
              <a:r>
                <a:rPr lang="en-US" sz="1100" b="1" dirty="0">
                  <a:cs typeface="Calibri"/>
                </a:rPr>
                <a:t>HTTPS</a:t>
              </a:r>
            </a:p>
          </p:txBody>
        </p:sp>
        <p:sp>
          <p:nvSpPr>
            <p:cNvPr id="123" name="Line 48">
              <a:extLst>
                <a:ext uri="{FF2B5EF4-FFF2-40B4-BE49-F238E27FC236}">
                  <a16:creationId xmlns:a16="http://schemas.microsoft.com/office/drawing/2014/main" id="{0BA10FE0-C686-41A7-AB28-B6E6F324437F}"/>
                </a:ext>
              </a:extLst>
            </p:cNvPr>
            <p:cNvSpPr>
              <a:spLocks noChangeShapeType="1"/>
            </p:cNvSpPr>
            <p:nvPr/>
          </p:nvSpPr>
          <p:spPr bwMode="auto">
            <a:xfrm>
              <a:off x="1339851" y="3452701"/>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cxnSp>
          <p:nvCxnSpPr>
            <p:cNvPr id="167" name="Straight Connector 166">
              <a:extLst>
                <a:ext uri="{FF2B5EF4-FFF2-40B4-BE49-F238E27FC236}">
                  <a16:creationId xmlns:a16="http://schemas.microsoft.com/office/drawing/2014/main" id="{F70648CB-390C-43D2-97E3-EED687D2E08F}"/>
                </a:ext>
              </a:extLst>
            </p:cNvPr>
            <p:cNvCxnSpPr>
              <a:cxnSpLocks/>
            </p:cNvCxnSpPr>
            <p:nvPr/>
          </p:nvCxnSpPr>
          <p:spPr>
            <a:xfrm flipV="1">
              <a:off x="884100" y="287951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3B6DFE50-DEBA-497F-B85C-B84EA9B9894D}"/>
              </a:ext>
            </a:extLst>
          </p:cNvPr>
          <p:cNvGrpSpPr/>
          <p:nvPr/>
        </p:nvGrpSpPr>
        <p:grpSpPr>
          <a:xfrm>
            <a:off x="9545522" y="2326032"/>
            <a:ext cx="1122479" cy="1924050"/>
            <a:chOff x="188178" y="438150"/>
            <a:chExt cx="1122479" cy="1924050"/>
          </a:xfrm>
        </p:grpSpPr>
        <p:sp>
          <p:nvSpPr>
            <p:cNvPr id="169" name="AutoShape 78">
              <a:extLst>
                <a:ext uri="{FF2B5EF4-FFF2-40B4-BE49-F238E27FC236}">
                  <a16:creationId xmlns:a16="http://schemas.microsoft.com/office/drawing/2014/main" id="{47F140C8-BCE9-4A64-B557-BA233A42FDD2}"/>
                </a:ext>
              </a:extLst>
            </p:cNvPr>
            <p:cNvSpPr>
              <a:spLocks noChangeArrowheads="1"/>
            </p:cNvSpPr>
            <p:nvPr/>
          </p:nvSpPr>
          <p:spPr bwMode="auto">
            <a:xfrm>
              <a:off x="269935" y="1708149"/>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70" name="Text Box 79">
              <a:extLst>
                <a:ext uri="{FF2B5EF4-FFF2-40B4-BE49-F238E27FC236}">
                  <a16:creationId xmlns:a16="http://schemas.microsoft.com/office/drawing/2014/main" id="{0681C28C-7BCA-4F5F-B238-C7187F0B2DEC}"/>
                </a:ext>
              </a:extLst>
            </p:cNvPr>
            <p:cNvSpPr txBox="1">
              <a:spLocks noChangeArrowheads="1"/>
            </p:cNvSpPr>
            <p:nvPr/>
          </p:nvSpPr>
          <p:spPr bwMode="auto">
            <a:xfrm>
              <a:off x="256979" y="1883533"/>
              <a:ext cx="1021019"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100" b="1" dirty="0">
                  <a:latin typeface="+mn-lt"/>
                </a:rPr>
                <a:t>Component DB</a:t>
              </a:r>
            </a:p>
          </p:txBody>
        </p:sp>
        <p:sp>
          <p:nvSpPr>
            <p:cNvPr id="171" name="Line 48">
              <a:extLst>
                <a:ext uri="{FF2B5EF4-FFF2-40B4-BE49-F238E27FC236}">
                  <a16:creationId xmlns:a16="http://schemas.microsoft.com/office/drawing/2014/main" id="{604681FC-53DC-4A81-88F8-D1C2D25B161F}"/>
                </a:ext>
              </a:extLst>
            </p:cNvPr>
            <p:cNvSpPr>
              <a:spLocks noChangeShapeType="1"/>
            </p:cNvSpPr>
            <p:nvPr/>
          </p:nvSpPr>
          <p:spPr bwMode="auto">
            <a:xfrm>
              <a:off x="748566" y="438150"/>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2" name="Rectangle: Rounded Corners 171">
              <a:extLst>
                <a:ext uri="{FF2B5EF4-FFF2-40B4-BE49-F238E27FC236}">
                  <a16:creationId xmlns:a16="http://schemas.microsoft.com/office/drawing/2014/main" id="{95ACC8C2-6DC7-4BDB-A374-C5CD19407E29}"/>
                </a:ext>
              </a:extLst>
            </p:cNvPr>
            <p:cNvSpPr/>
            <p:nvPr/>
          </p:nvSpPr>
          <p:spPr>
            <a:xfrm>
              <a:off x="257911" y="672064"/>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Inventory</a:t>
              </a:r>
            </a:p>
          </p:txBody>
        </p:sp>
        <p:cxnSp>
          <p:nvCxnSpPr>
            <p:cNvPr id="173" name="Straight Connector 172">
              <a:extLst>
                <a:ext uri="{FF2B5EF4-FFF2-40B4-BE49-F238E27FC236}">
                  <a16:creationId xmlns:a16="http://schemas.microsoft.com/office/drawing/2014/main" id="{CE9474DE-EDFF-44BB-8291-04E982ABA0AD}"/>
                </a:ext>
              </a:extLst>
            </p:cNvPr>
            <p:cNvCxnSpPr>
              <a:cxnSpLocks/>
            </p:cNvCxnSpPr>
            <p:nvPr/>
          </p:nvCxnSpPr>
          <p:spPr>
            <a:xfrm flipV="1">
              <a:off x="256979" y="927183"/>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3C655790-C000-49A9-A3FB-F52C1DD2E986}"/>
                </a:ext>
              </a:extLst>
            </p:cNvPr>
            <p:cNvSpPr txBox="1"/>
            <p:nvPr/>
          </p:nvSpPr>
          <p:spPr>
            <a:xfrm>
              <a:off x="188178" y="702226"/>
              <a:ext cx="1122479" cy="261610"/>
            </a:xfrm>
            <a:prstGeom prst="rect">
              <a:avLst/>
            </a:prstGeom>
            <a:noFill/>
            <a:ln>
              <a:noFill/>
            </a:ln>
          </p:spPr>
          <p:txBody>
            <a:bodyPr wrap="square" rtlCol="0">
              <a:spAutoFit/>
            </a:bodyPr>
            <a:lstStyle/>
            <a:p>
              <a:pPr algn="ctr"/>
              <a:r>
                <a:rPr lang="en-US" sz="1100" b="1" dirty="0">
                  <a:cs typeface="Calibri"/>
                </a:rPr>
                <a:t>HTTP</a:t>
              </a:r>
            </a:p>
          </p:txBody>
        </p:sp>
        <p:sp>
          <p:nvSpPr>
            <p:cNvPr id="175" name="Line 48">
              <a:extLst>
                <a:ext uri="{FF2B5EF4-FFF2-40B4-BE49-F238E27FC236}">
                  <a16:creationId xmlns:a16="http://schemas.microsoft.com/office/drawing/2014/main" id="{B147E48E-7E40-4FF5-87E3-3EA284B7FF5A}"/>
                </a:ext>
              </a:extLst>
            </p:cNvPr>
            <p:cNvSpPr>
              <a:spLocks noChangeShapeType="1"/>
            </p:cNvSpPr>
            <p:nvPr/>
          </p:nvSpPr>
          <p:spPr bwMode="auto">
            <a:xfrm>
              <a:off x="732692" y="151412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9" name="Group 18">
            <a:extLst>
              <a:ext uri="{FF2B5EF4-FFF2-40B4-BE49-F238E27FC236}">
                <a16:creationId xmlns:a16="http://schemas.microsoft.com/office/drawing/2014/main" id="{C6AD20F6-296E-4CA4-8234-CBE082B39B10}"/>
              </a:ext>
            </a:extLst>
          </p:cNvPr>
          <p:cNvGrpSpPr/>
          <p:nvPr/>
        </p:nvGrpSpPr>
        <p:grpSpPr>
          <a:xfrm>
            <a:off x="8536058" y="2340210"/>
            <a:ext cx="1021019" cy="1924050"/>
            <a:chOff x="256979" y="438150"/>
            <a:chExt cx="1021019" cy="1924050"/>
          </a:xfrm>
        </p:grpSpPr>
        <p:sp>
          <p:nvSpPr>
            <p:cNvPr id="177" name="AutoShape 78">
              <a:extLst>
                <a:ext uri="{FF2B5EF4-FFF2-40B4-BE49-F238E27FC236}">
                  <a16:creationId xmlns:a16="http://schemas.microsoft.com/office/drawing/2014/main" id="{5E927DB8-9A88-418A-ACBD-1202D57174BD}"/>
                </a:ext>
              </a:extLst>
            </p:cNvPr>
            <p:cNvSpPr>
              <a:spLocks noChangeArrowheads="1"/>
            </p:cNvSpPr>
            <p:nvPr/>
          </p:nvSpPr>
          <p:spPr bwMode="auto">
            <a:xfrm>
              <a:off x="269935" y="1708149"/>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78" name="Text Box 79">
              <a:extLst>
                <a:ext uri="{FF2B5EF4-FFF2-40B4-BE49-F238E27FC236}">
                  <a16:creationId xmlns:a16="http://schemas.microsoft.com/office/drawing/2014/main" id="{EDE99CAE-3E21-4456-A972-4AA801FC5A44}"/>
                </a:ext>
              </a:extLst>
            </p:cNvPr>
            <p:cNvSpPr txBox="1">
              <a:spLocks noChangeArrowheads="1"/>
            </p:cNvSpPr>
            <p:nvPr/>
          </p:nvSpPr>
          <p:spPr bwMode="auto">
            <a:xfrm>
              <a:off x="256979" y="1883533"/>
              <a:ext cx="102101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100" b="1" dirty="0">
                  <a:latin typeface="+mn-lt"/>
                </a:rPr>
                <a:t>Traveler DB</a:t>
              </a:r>
            </a:p>
          </p:txBody>
        </p:sp>
        <p:sp>
          <p:nvSpPr>
            <p:cNvPr id="179" name="Line 48">
              <a:extLst>
                <a:ext uri="{FF2B5EF4-FFF2-40B4-BE49-F238E27FC236}">
                  <a16:creationId xmlns:a16="http://schemas.microsoft.com/office/drawing/2014/main" id="{9A0DBDFF-43F6-4383-9904-4BE95222DB62}"/>
                </a:ext>
              </a:extLst>
            </p:cNvPr>
            <p:cNvSpPr>
              <a:spLocks noChangeShapeType="1"/>
            </p:cNvSpPr>
            <p:nvPr/>
          </p:nvSpPr>
          <p:spPr bwMode="auto">
            <a:xfrm>
              <a:off x="748566" y="438150"/>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0" name="Rectangle: Rounded Corners 179">
              <a:extLst>
                <a:ext uri="{FF2B5EF4-FFF2-40B4-BE49-F238E27FC236}">
                  <a16:creationId xmlns:a16="http://schemas.microsoft.com/office/drawing/2014/main" id="{2717546F-4B74-4A20-9D07-C5C5405DD54C}"/>
                </a:ext>
              </a:extLst>
            </p:cNvPr>
            <p:cNvSpPr/>
            <p:nvPr/>
          </p:nvSpPr>
          <p:spPr>
            <a:xfrm>
              <a:off x="257911" y="672064"/>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err="1">
                  <a:ln>
                    <a:solidFill>
                      <a:sysClr val="windowText" lastClr="000000"/>
                    </a:solidFill>
                  </a:ln>
                  <a:solidFill>
                    <a:schemeClr val="tx1"/>
                  </a:solidFill>
                </a:rPr>
                <a:t>eTraveller</a:t>
              </a:r>
              <a:endParaRPr lang="en-US" sz="1100" dirty="0">
                <a:ln>
                  <a:solidFill>
                    <a:sysClr val="windowText" lastClr="000000"/>
                  </a:solidFill>
                </a:ln>
                <a:solidFill>
                  <a:schemeClr val="tx1"/>
                </a:solidFill>
              </a:endParaRPr>
            </a:p>
          </p:txBody>
        </p:sp>
        <p:cxnSp>
          <p:nvCxnSpPr>
            <p:cNvPr id="181" name="Straight Connector 180">
              <a:extLst>
                <a:ext uri="{FF2B5EF4-FFF2-40B4-BE49-F238E27FC236}">
                  <a16:creationId xmlns:a16="http://schemas.microsoft.com/office/drawing/2014/main" id="{B89E0B62-5B49-42A2-A224-F5F554541C6B}"/>
                </a:ext>
              </a:extLst>
            </p:cNvPr>
            <p:cNvCxnSpPr>
              <a:cxnSpLocks/>
            </p:cNvCxnSpPr>
            <p:nvPr/>
          </p:nvCxnSpPr>
          <p:spPr>
            <a:xfrm flipV="1">
              <a:off x="256979" y="927183"/>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0173DEF8-B4E6-4DFE-A884-CBF0964F5B99}"/>
                </a:ext>
              </a:extLst>
            </p:cNvPr>
            <p:cNvSpPr txBox="1"/>
            <p:nvPr/>
          </p:nvSpPr>
          <p:spPr>
            <a:xfrm>
              <a:off x="269935" y="702225"/>
              <a:ext cx="961966" cy="261610"/>
            </a:xfrm>
            <a:prstGeom prst="rect">
              <a:avLst/>
            </a:prstGeom>
            <a:noFill/>
            <a:ln>
              <a:noFill/>
            </a:ln>
          </p:spPr>
          <p:txBody>
            <a:bodyPr wrap="square" rtlCol="0">
              <a:spAutoFit/>
            </a:bodyPr>
            <a:lstStyle/>
            <a:p>
              <a:pPr algn="ctr"/>
              <a:r>
                <a:rPr lang="en-US" sz="1100" b="1" dirty="0">
                  <a:cs typeface="Calibri"/>
                </a:rPr>
                <a:t>HTTP</a:t>
              </a:r>
            </a:p>
          </p:txBody>
        </p:sp>
        <p:sp>
          <p:nvSpPr>
            <p:cNvPr id="183" name="Line 48">
              <a:extLst>
                <a:ext uri="{FF2B5EF4-FFF2-40B4-BE49-F238E27FC236}">
                  <a16:creationId xmlns:a16="http://schemas.microsoft.com/office/drawing/2014/main" id="{763416E0-E2B9-429B-B92C-DE1E932A09AA}"/>
                </a:ext>
              </a:extLst>
            </p:cNvPr>
            <p:cNvSpPr>
              <a:spLocks noChangeShapeType="1"/>
            </p:cNvSpPr>
            <p:nvPr/>
          </p:nvSpPr>
          <p:spPr bwMode="auto">
            <a:xfrm>
              <a:off x="732692" y="151412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 name="Group 19">
            <a:extLst>
              <a:ext uri="{FF2B5EF4-FFF2-40B4-BE49-F238E27FC236}">
                <a16:creationId xmlns:a16="http://schemas.microsoft.com/office/drawing/2014/main" id="{07936348-0AA4-45E9-9C2A-6E955F42855F}"/>
              </a:ext>
            </a:extLst>
          </p:cNvPr>
          <p:cNvGrpSpPr/>
          <p:nvPr/>
        </p:nvGrpSpPr>
        <p:grpSpPr>
          <a:xfrm>
            <a:off x="6028394" y="2358476"/>
            <a:ext cx="1058206" cy="1070525"/>
            <a:chOff x="256979" y="438150"/>
            <a:chExt cx="1058206" cy="1070525"/>
          </a:xfrm>
          <a:solidFill>
            <a:schemeClr val="tx1">
              <a:lumMod val="10000"/>
              <a:lumOff val="90000"/>
            </a:schemeClr>
          </a:solidFill>
        </p:grpSpPr>
        <p:sp>
          <p:nvSpPr>
            <p:cNvPr id="185" name="Line 48">
              <a:extLst>
                <a:ext uri="{FF2B5EF4-FFF2-40B4-BE49-F238E27FC236}">
                  <a16:creationId xmlns:a16="http://schemas.microsoft.com/office/drawing/2014/main" id="{2C5F2F1E-4243-4C34-ABB7-95B71CA709A3}"/>
                </a:ext>
              </a:extLst>
            </p:cNvPr>
            <p:cNvSpPr>
              <a:spLocks noChangeShapeType="1"/>
            </p:cNvSpPr>
            <p:nvPr/>
          </p:nvSpPr>
          <p:spPr bwMode="auto">
            <a:xfrm>
              <a:off x="748566" y="438150"/>
              <a:ext cx="1587" cy="247650"/>
            </a:xfrm>
            <a:prstGeom prst="line">
              <a:avLst/>
            </a:prstGeom>
            <a:grpFill/>
            <a:ln w="36720">
              <a:solidFill>
                <a:schemeClr val="accent6">
                  <a:lumMod val="40000"/>
                  <a:lumOff val="60000"/>
                </a:schemeClr>
              </a:solidFill>
              <a:round/>
              <a:headEnd/>
              <a:tailEnd/>
            </a:ln>
          </p:spPr>
          <p:txBody>
            <a:bodyPr/>
            <a:lstStyle/>
            <a:p>
              <a:endParaRPr lang="en-US" dirty="0"/>
            </a:p>
          </p:txBody>
        </p:sp>
        <p:sp>
          <p:nvSpPr>
            <p:cNvPr id="186" name="Rectangle: Rounded Corners 185">
              <a:extLst>
                <a:ext uri="{FF2B5EF4-FFF2-40B4-BE49-F238E27FC236}">
                  <a16:creationId xmlns:a16="http://schemas.microsoft.com/office/drawing/2014/main" id="{BC24583A-812B-46BE-8C4C-679D37622F7C}"/>
                </a:ext>
              </a:extLst>
            </p:cNvPr>
            <p:cNvSpPr/>
            <p:nvPr/>
          </p:nvSpPr>
          <p:spPr>
            <a:xfrm>
              <a:off x="257911" y="672064"/>
              <a:ext cx="1057274"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Alarm Aggregation</a:t>
              </a:r>
            </a:p>
          </p:txBody>
        </p:sp>
        <p:cxnSp>
          <p:nvCxnSpPr>
            <p:cNvPr id="187" name="Straight Connector 186">
              <a:extLst>
                <a:ext uri="{FF2B5EF4-FFF2-40B4-BE49-F238E27FC236}">
                  <a16:creationId xmlns:a16="http://schemas.microsoft.com/office/drawing/2014/main" id="{D095BEC5-75BA-453A-A61D-BCEAC40A6CD7}"/>
                </a:ext>
              </a:extLst>
            </p:cNvPr>
            <p:cNvCxnSpPr>
              <a:cxnSpLocks/>
            </p:cNvCxnSpPr>
            <p:nvPr/>
          </p:nvCxnSpPr>
          <p:spPr>
            <a:xfrm flipV="1">
              <a:off x="256979" y="927183"/>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726EB1ED-F14A-4262-B647-42D8B7B8AC33}"/>
                </a:ext>
              </a:extLst>
            </p:cNvPr>
            <p:cNvSpPr txBox="1"/>
            <p:nvPr/>
          </p:nvSpPr>
          <p:spPr>
            <a:xfrm>
              <a:off x="269935" y="702225"/>
              <a:ext cx="961966"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/EPICS 7</a:t>
              </a:r>
            </a:p>
          </p:txBody>
        </p:sp>
      </p:grpSp>
      <p:grpSp>
        <p:nvGrpSpPr>
          <p:cNvPr id="21517" name="Group 21516">
            <a:extLst>
              <a:ext uri="{FF2B5EF4-FFF2-40B4-BE49-F238E27FC236}">
                <a16:creationId xmlns:a16="http://schemas.microsoft.com/office/drawing/2014/main" id="{84D71F39-8F8B-4613-B2A8-AEBAF7229F9F}"/>
              </a:ext>
            </a:extLst>
          </p:cNvPr>
          <p:cNvGrpSpPr/>
          <p:nvPr/>
        </p:nvGrpSpPr>
        <p:grpSpPr>
          <a:xfrm>
            <a:off x="9090907" y="4859963"/>
            <a:ext cx="1172835" cy="1193522"/>
            <a:chOff x="76200" y="635278"/>
            <a:chExt cx="1172835" cy="1193522"/>
          </a:xfrm>
          <a:solidFill>
            <a:schemeClr val="accent6">
              <a:lumMod val="20000"/>
              <a:lumOff val="80000"/>
            </a:schemeClr>
          </a:solidFill>
        </p:grpSpPr>
        <p:cxnSp>
          <p:nvCxnSpPr>
            <p:cNvPr id="27" name="Straight Connector 26">
              <a:extLst>
                <a:ext uri="{FF2B5EF4-FFF2-40B4-BE49-F238E27FC236}">
                  <a16:creationId xmlns:a16="http://schemas.microsoft.com/office/drawing/2014/main" id="{EE5BD614-EDE8-46D1-818E-EBA3FFD20273}"/>
                </a:ext>
              </a:extLst>
            </p:cNvPr>
            <p:cNvCxnSpPr>
              <a:cxnSpLocks/>
            </p:cNvCxnSpPr>
            <p:nvPr/>
          </p:nvCxnSpPr>
          <p:spPr>
            <a:xfrm>
              <a:off x="609600" y="1416972"/>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D0D67D8B-AFC3-4376-AD5B-AC60CD2046AF}"/>
                </a:ext>
              </a:extLst>
            </p:cNvPr>
            <p:cNvCxnSpPr>
              <a:cxnSpLocks/>
            </p:cNvCxnSpPr>
            <p:nvPr/>
          </p:nvCxnSpPr>
          <p:spPr>
            <a:xfrm>
              <a:off x="685800" y="14284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68E57DAC-7059-4CC4-A342-0E98B55C442D}"/>
                </a:ext>
              </a:extLst>
            </p:cNvPr>
            <p:cNvCxnSpPr>
              <a:cxnSpLocks/>
            </p:cNvCxnSpPr>
            <p:nvPr/>
          </p:nvCxnSpPr>
          <p:spPr>
            <a:xfrm>
              <a:off x="762000" y="14284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0" name="Rectangle: Rounded Corners 209">
              <a:extLst>
                <a:ext uri="{FF2B5EF4-FFF2-40B4-BE49-F238E27FC236}">
                  <a16:creationId xmlns:a16="http://schemas.microsoft.com/office/drawing/2014/main" id="{7A8DA9D5-D631-4BDA-A95E-B4165FBC5ADB}"/>
                </a:ext>
              </a:extLst>
            </p:cNvPr>
            <p:cNvSpPr/>
            <p:nvPr/>
          </p:nvSpPr>
          <p:spPr>
            <a:xfrm>
              <a:off x="200025" y="635278"/>
              <a:ext cx="962025"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Simulation IOCs</a:t>
              </a:r>
            </a:p>
          </p:txBody>
        </p:sp>
        <p:cxnSp>
          <p:nvCxnSpPr>
            <p:cNvPr id="212" name="Straight Connector 211">
              <a:extLst>
                <a:ext uri="{FF2B5EF4-FFF2-40B4-BE49-F238E27FC236}">
                  <a16:creationId xmlns:a16="http://schemas.microsoft.com/office/drawing/2014/main" id="{2523CF23-94F9-4633-9C53-6544EE107092}"/>
                </a:ext>
              </a:extLst>
            </p:cNvPr>
            <p:cNvCxnSpPr>
              <a:cxnSpLocks/>
            </p:cNvCxnSpPr>
            <p:nvPr/>
          </p:nvCxnSpPr>
          <p:spPr>
            <a:xfrm flipV="1">
              <a:off x="200025" y="874581"/>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5" name="Rectangle 11">
              <a:extLst>
                <a:ext uri="{FF2B5EF4-FFF2-40B4-BE49-F238E27FC236}">
                  <a16:creationId xmlns:a16="http://schemas.microsoft.com/office/drawing/2014/main" id="{E7B5CD6E-9A69-49F2-8516-746AEE9A4B64}"/>
                </a:ext>
              </a:extLst>
            </p:cNvPr>
            <p:cNvSpPr>
              <a:spLocks noChangeArrowheads="1"/>
            </p:cNvSpPr>
            <p:nvPr/>
          </p:nvSpPr>
          <p:spPr bwMode="auto">
            <a:xfrm>
              <a:off x="76200" y="1588681"/>
              <a:ext cx="1172835" cy="240119"/>
            </a:xfrm>
            <a:prstGeom prst="rect">
              <a:avLst/>
            </a:prstGeom>
            <a:grp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DLS </a:t>
              </a:r>
              <a:r>
                <a:rPr lang="en-US" altLang="en-US" sz="1100" dirty="0" err="1">
                  <a:solidFill>
                    <a:srgbClr val="000000"/>
                  </a:solidFill>
                  <a:latin typeface="+mn-lt"/>
                </a:rPr>
                <a:t>Simjulation</a:t>
              </a:r>
              <a:endParaRPr lang="en-US" altLang="en-US" sz="1100" dirty="0">
                <a:solidFill>
                  <a:srgbClr val="000000"/>
                </a:solidFill>
                <a:latin typeface="+mn-lt"/>
              </a:endParaRPr>
            </a:p>
          </p:txBody>
        </p:sp>
      </p:grpSp>
      <p:grpSp>
        <p:nvGrpSpPr>
          <p:cNvPr id="29" name="Group 28">
            <a:extLst>
              <a:ext uri="{FF2B5EF4-FFF2-40B4-BE49-F238E27FC236}">
                <a16:creationId xmlns:a16="http://schemas.microsoft.com/office/drawing/2014/main" id="{0075DEF1-1802-4AD3-8A88-62081349C975}"/>
              </a:ext>
            </a:extLst>
          </p:cNvPr>
          <p:cNvGrpSpPr/>
          <p:nvPr/>
        </p:nvGrpSpPr>
        <p:grpSpPr>
          <a:xfrm>
            <a:off x="1600201" y="4876800"/>
            <a:ext cx="1172835" cy="1202810"/>
            <a:chOff x="228600" y="778390"/>
            <a:chExt cx="1172835" cy="1202810"/>
          </a:xfrm>
        </p:grpSpPr>
        <p:cxnSp>
          <p:nvCxnSpPr>
            <p:cNvPr id="230" name="Straight Connector 229">
              <a:extLst>
                <a:ext uri="{FF2B5EF4-FFF2-40B4-BE49-F238E27FC236}">
                  <a16:creationId xmlns:a16="http://schemas.microsoft.com/office/drawing/2014/main" id="{19D5FFCF-3938-4AC5-95DE-05DDF8DD8A32}"/>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A356330A-C209-43E7-9A2C-58D509F7ACD4}"/>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0E38B72B-9EE5-4A48-9D72-20A269112ED1}"/>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3" name="Rectangle: Rounded Corners 232">
              <a:extLst>
                <a:ext uri="{FF2B5EF4-FFF2-40B4-BE49-F238E27FC236}">
                  <a16:creationId xmlns:a16="http://schemas.microsoft.com/office/drawing/2014/main" id="{985A0D68-E1BB-457E-8B8E-E90568BD499B}"/>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Diagnostic  IOCs</a:t>
              </a:r>
            </a:p>
          </p:txBody>
        </p:sp>
        <p:sp>
          <p:nvSpPr>
            <p:cNvPr id="234" name="TextBox 233">
              <a:extLst>
                <a:ext uri="{FF2B5EF4-FFF2-40B4-BE49-F238E27FC236}">
                  <a16:creationId xmlns:a16="http://schemas.microsoft.com/office/drawing/2014/main" id="{289A613F-9971-41DE-BE89-B2C3F68818CB}"/>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35" name="Straight Connector 234">
              <a:extLst>
                <a:ext uri="{FF2B5EF4-FFF2-40B4-BE49-F238E27FC236}">
                  <a16:creationId xmlns:a16="http://schemas.microsoft.com/office/drawing/2014/main" id="{44128F65-0901-4A28-BFAD-0AD6D9839415}"/>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Rectangle 11">
              <a:extLst>
                <a:ext uri="{FF2B5EF4-FFF2-40B4-BE49-F238E27FC236}">
                  <a16:creationId xmlns:a16="http://schemas.microsoft.com/office/drawing/2014/main" id="{7E7B3DE4-671F-4D02-8F5B-A3128C359D22}"/>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1" name="Group 250">
            <a:extLst>
              <a:ext uri="{FF2B5EF4-FFF2-40B4-BE49-F238E27FC236}">
                <a16:creationId xmlns:a16="http://schemas.microsoft.com/office/drawing/2014/main" id="{CBF436A7-F6E8-48C6-8E4C-A4983EB49150}"/>
              </a:ext>
            </a:extLst>
          </p:cNvPr>
          <p:cNvGrpSpPr/>
          <p:nvPr/>
        </p:nvGrpSpPr>
        <p:grpSpPr>
          <a:xfrm>
            <a:off x="2868334" y="4867379"/>
            <a:ext cx="1172835" cy="1202810"/>
            <a:chOff x="228600" y="778390"/>
            <a:chExt cx="1172835" cy="1202810"/>
          </a:xfrm>
        </p:grpSpPr>
        <p:cxnSp>
          <p:nvCxnSpPr>
            <p:cNvPr id="254" name="Straight Connector 253">
              <a:extLst>
                <a:ext uri="{FF2B5EF4-FFF2-40B4-BE49-F238E27FC236}">
                  <a16:creationId xmlns:a16="http://schemas.microsoft.com/office/drawing/2014/main" id="{F8066B83-F4B3-40A9-97EA-7899A97F17BA}"/>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34D11314-D1E7-43B3-A9EA-9766214DF200}"/>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3D617395-5400-457D-80A6-9F9CCA23F227}"/>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7" name="Rectangle: Rounded Corners 256">
              <a:extLst>
                <a:ext uri="{FF2B5EF4-FFF2-40B4-BE49-F238E27FC236}">
                  <a16:creationId xmlns:a16="http://schemas.microsoft.com/office/drawing/2014/main" id="{4B858453-A65E-4CEE-86C6-86CED6131BE9}"/>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Power Supply IOCs</a:t>
              </a:r>
            </a:p>
          </p:txBody>
        </p:sp>
        <p:sp>
          <p:nvSpPr>
            <p:cNvPr id="258" name="TextBox 257">
              <a:extLst>
                <a:ext uri="{FF2B5EF4-FFF2-40B4-BE49-F238E27FC236}">
                  <a16:creationId xmlns:a16="http://schemas.microsoft.com/office/drawing/2014/main" id="{B2842645-040E-41A8-890D-030D9AC326FD}"/>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59" name="Straight Connector 258">
              <a:extLst>
                <a:ext uri="{FF2B5EF4-FFF2-40B4-BE49-F238E27FC236}">
                  <a16:creationId xmlns:a16="http://schemas.microsoft.com/office/drawing/2014/main" id="{2D5D80B3-0DE6-4AF4-BDAD-43F02E93099F}"/>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0" name="Rectangle 11">
              <a:extLst>
                <a:ext uri="{FF2B5EF4-FFF2-40B4-BE49-F238E27FC236}">
                  <a16:creationId xmlns:a16="http://schemas.microsoft.com/office/drawing/2014/main" id="{749F46F5-0108-46D4-BE8A-91C955D532EF}"/>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2" name="Group 251">
            <a:extLst>
              <a:ext uri="{FF2B5EF4-FFF2-40B4-BE49-F238E27FC236}">
                <a16:creationId xmlns:a16="http://schemas.microsoft.com/office/drawing/2014/main" id="{917728AF-B7A5-4A88-9EAF-E45817D07205}"/>
              </a:ext>
            </a:extLst>
          </p:cNvPr>
          <p:cNvGrpSpPr/>
          <p:nvPr/>
        </p:nvGrpSpPr>
        <p:grpSpPr>
          <a:xfrm>
            <a:off x="4131506" y="4858516"/>
            <a:ext cx="1172835" cy="1202810"/>
            <a:chOff x="228600" y="778390"/>
            <a:chExt cx="1172835" cy="1202810"/>
          </a:xfrm>
        </p:grpSpPr>
        <p:cxnSp>
          <p:nvCxnSpPr>
            <p:cNvPr id="263" name="Straight Connector 262">
              <a:extLst>
                <a:ext uri="{FF2B5EF4-FFF2-40B4-BE49-F238E27FC236}">
                  <a16:creationId xmlns:a16="http://schemas.microsoft.com/office/drawing/2014/main" id="{DEE92E5A-39F8-4BE3-AF3F-203576AF1721}"/>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BF465898-F572-4705-B9CB-4597B4186788}"/>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CCDFFD7-A982-4F67-8C90-D74970DED358}"/>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66" name="Rectangle: Rounded Corners 265">
              <a:extLst>
                <a:ext uri="{FF2B5EF4-FFF2-40B4-BE49-F238E27FC236}">
                  <a16:creationId xmlns:a16="http://schemas.microsoft.com/office/drawing/2014/main" id="{057516DD-049B-403B-A3DB-69A0D99905E4}"/>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RF IOC</a:t>
              </a:r>
            </a:p>
          </p:txBody>
        </p:sp>
        <p:sp>
          <p:nvSpPr>
            <p:cNvPr id="267" name="TextBox 266">
              <a:extLst>
                <a:ext uri="{FF2B5EF4-FFF2-40B4-BE49-F238E27FC236}">
                  <a16:creationId xmlns:a16="http://schemas.microsoft.com/office/drawing/2014/main" id="{4D64C672-9058-4A65-8F27-3553BC98DE0E}"/>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68" name="Straight Connector 267">
              <a:extLst>
                <a:ext uri="{FF2B5EF4-FFF2-40B4-BE49-F238E27FC236}">
                  <a16:creationId xmlns:a16="http://schemas.microsoft.com/office/drawing/2014/main" id="{75B0995C-28CF-4C47-8CC9-1D57FD7F3792}"/>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9" name="Rectangle 11">
              <a:extLst>
                <a:ext uri="{FF2B5EF4-FFF2-40B4-BE49-F238E27FC236}">
                  <a16:creationId xmlns:a16="http://schemas.microsoft.com/office/drawing/2014/main" id="{1420A539-B76E-44F2-BE1F-C28415208529}"/>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3" name="Group 252">
            <a:extLst>
              <a:ext uri="{FF2B5EF4-FFF2-40B4-BE49-F238E27FC236}">
                <a16:creationId xmlns:a16="http://schemas.microsoft.com/office/drawing/2014/main" id="{81EEEF6D-84A8-4C6D-A787-6ACDEAD326BF}"/>
              </a:ext>
            </a:extLst>
          </p:cNvPr>
          <p:cNvGrpSpPr/>
          <p:nvPr/>
        </p:nvGrpSpPr>
        <p:grpSpPr>
          <a:xfrm>
            <a:off x="5374902" y="4856965"/>
            <a:ext cx="1172835" cy="1202810"/>
            <a:chOff x="228600" y="778390"/>
            <a:chExt cx="1172835" cy="1202810"/>
          </a:xfrm>
        </p:grpSpPr>
        <p:cxnSp>
          <p:nvCxnSpPr>
            <p:cNvPr id="272" name="Straight Connector 271">
              <a:extLst>
                <a:ext uri="{FF2B5EF4-FFF2-40B4-BE49-F238E27FC236}">
                  <a16:creationId xmlns:a16="http://schemas.microsoft.com/office/drawing/2014/main" id="{F989D0FA-1617-4DEA-A54A-A15EBD15CD93}"/>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E22EF5B3-2F83-4A02-BB6E-6006EE82A7BB}"/>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B7B278F6-4D59-484D-BB17-977A2226C58C}"/>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5" name="Rectangle: Rounded Corners 274">
              <a:extLst>
                <a:ext uri="{FF2B5EF4-FFF2-40B4-BE49-F238E27FC236}">
                  <a16:creationId xmlns:a16="http://schemas.microsoft.com/office/drawing/2014/main" id="{128FA227-68C0-4750-819B-368B15210FA0}"/>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Vacuum IOC</a:t>
              </a:r>
            </a:p>
          </p:txBody>
        </p:sp>
        <p:sp>
          <p:nvSpPr>
            <p:cNvPr id="276" name="TextBox 275">
              <a:extLst>
                <a:ext uri="{FF2B5EF4-FFF2-40B4-BE49-F238E27FC236}">
                  <a16:creationId xmlns:a16="http://schemas.microsoft.com/office/drawing/2014/main" id="{477215A7-AC90-48A1-A54C-BAE5E05CD6C0}"/>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77" name="Straight Connector 276">
              <a:extLst>
                <a:ext uri="{FF2B5EF4-FFF2-40B4-BE49-F238E27FC236}">
                  <a16:creationId xmlns:a16="http://schemas.microsoft.com/office/drawing/2014/main" id="{242F2A79-9615-4780-B257-1C4E7644AB1F}"/>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8" name="Rectangle 11">
              <a:extLst>
                <a:ext uri="{FF2B5EF4-FFF2-40B4-BE49-F238E27FC236}">
                  <a16:creationId xmlns:a16="http://schemas.microsoft.com/office/drawing/2014/main" id="{A251CE2D-2100-4CFB-9470-08283FCFAAEA}"/>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1504" name="Group 21503">
            <a:extLst>
              <a:ext uri="{FF2B5EF4-FFF2-40B4-BE49-F238E27FC236}">
                <a16:creationId xmlns:a16="http://schemas.microsoft.com/office/drawing/2014/main" id="{EEC1DAF7-3F6D-434C-984B-F07A09EF8895}"/>
              </a:ext>
            </a:extLst>
          </p:cNvPr>
          <p:cNvGrpSpPr/>
          <p:nvPr/>
        </p:nvGrpSpPr>
        <p:grpSpPr>
          <a:xfrm>
            <a:off x="6597933" y="4849546"/>
            <a:ext cx="1172835" cy="1202810"/>
            <a:chOff x="228600" y="778390"/>
            <a:chExt cx="1172835" cy="1202810"/>
          </a:xfrm>
        </p:grpSpPr>
        <p:cxnSp>
          <p:nvCxnSpPr>
            <p:cNvPr id="281" name="Straight Connector 280">
              <a:extLst>
                <a:ext uri="{FF2B5EF4-FFF2-40B4-BE49-F238E27FC236}">
                  <a16:creationId xmlns:a16="http://schemas.microsoft.com/office/drawing/2014/main" id="{0FB5267C-1C1E-4403-AC86-4D88F0DDB4F7}"/>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6760EAE9-755B-4D42-A79D-500D4D431176}"/>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D67FDF6F-20B1-405D-9049-73F53CA04444}"/>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84" name="Rectangle: Rounded Corners 283">
              <a:extLst>
                <a:ext uri="{FF2B5EF4-FFF2-40B4-BE49-F238E27FC236}">
                  <a16:creationId xmlns:a16="http://schemas.microsoft.com/office/drawing/2014/main" id="{DBB09BA8-52C1-4BE6-AC50-FC6CE6F1A782}"/>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Injection Extraction IOC</a:t>
              </a:r>
            </a:p>
          </p:txBody>
        </p:sp>
        <p:sp>
          <p:nvSpPr>
            <p:cNvPr id="285" name="TextBox 284">
              <a:extLst>
                <a:ext uri="{FF2B5EF4-FFF2-40B4-BE49-F238E27FC236}">
                  <a16:creationId xmlns:a16="http://schemas.microsoft.com/office/drawing/2014/main" id="{F8C37285-FC90-41B2-8A99-8E4114486DDE}"/>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86" name="Straight Connector 285">
              <a:extLst>
                <a:ext uri="{FF2B5EF4-FFF2-40B4-BE49-F238E27FC236}">
                  <a16:creationId xmlns:a16="http://schemas.microsoft.com/office/drawing/2014/main" id="{01E24696-0327-4C59-871C-2E1CD035F1E4}"/>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7" name="Rectangle 11">
              <a:extLst>
                <a:ext uri="{FF2B5EF4-FFF2-40B4-BE49-F238E27FC236}">
                  <a16:creationId xmlns:a16="http://schemas.microsoft.com/office/drawing/2014/main" id="{A995EB9A-F2E4-4ED9-AEE6-306EBB01EA96}"/>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1505" name="Group 21504">
            <a:extLst>
              <a:ext uri="{FF2B5EF4-FFF2-40B4-BE49-F238E27FC236}">
                <a16:creationId xmlns:a16="http://schemas.microsoft.com/office/drawing/2014/main" id="{7994B0D3-26AB-4ADA-9B47-8018C0CAD7F2}"/>
              </a:ext>
            </a:extLst>
          </p:cNvPr>
          <p:cNvGrpSpPr/>
          <p:nvPr/>
        </p:nvGrpSpPr>
        <p:grpSpPr>
          <a:xfrm>
            <a:off x="7838936" y="4857594"/>
            <a:ext cx="1172835" cy="1193522"/>
            <a:chOff x="228600" y="787678"/>
            <a:chExt cx="1172835" cy="1193522"/>
          </a:xfrm>
          <a:solidFill>
            <a:schemeClr val="bg1">
              <a:lumMod val="75000"/>
            </a:schemeClr>
          </a:solidFill>
        </p:grpSpPr>
        <p:cxnSp>
          <p:nvCxnSpPr>
            <p:cNvPr id="290" name="Straight Connector 289">
              <a:extLst>
                <a:ext uri="{FF2B5EF4-FFF2-40B4-BE49-F238E27FC236}">
                  <a16:creationId xmlns:a16="http://schemas.microsoft.com/office/drawing/2014/main" id="{C3DF9132-1C1F-453A-BAB9-0FD89799CE27}"/>
                </a:ext>
              </a:extLst>
            </p:cNvPr>
            <p:cNvCxnSpPr>
              <a:cxnSpLocks/>
            </p:cNvCxnSpPr>
            <p:nvPr/>
          </p:nvCxnSpPr>
          <p:spPr>
            <a:xfrm>
              <a:off x="762000" y="1569372"/>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85848650-1DCD-459A-B936-83971BF732D9}"/>
                </a:ext>
              </a:extLst>
            </p:cNvPr>
            <p:cNvCxnSpPr>
              <a:cxnSpLocks/>
            </p:cNvCxnSpPr>
            <p:nvPr/>
          </p:nvCxnSpPr>
          <p:spPr>
            <a:xfrm>
              <a:off x="838200" y="15808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AFA94CC9-5305-4A0D-B05F-913A9498A5F2}"/>
                </a:ext>
              </a:extLst>
            </p:cNvPr>
            <p:cNvCxnSpPr>
              <a:cxnSpLocks/>
            </p:cNvCxnSpPr>
            <p:nvPr/>
          </p:nvCxnSpPr>
          <p:spPr>
            <a:xfrm>
              <a:off x="914400" y="15808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3" name="Rectangle: Rounded Corners 292">
              <a:extLst>
                <a:ext uri="{FF2B5EF4-FFF2-40B4-BE49-F238E27FC236}">
                  <a16:creationId xmlns:a16="http://schemas.microsoft.com/office/drawing/2014/main" id="{7D1F69B4-26AE-487A-AE08-9661C9A90D9A}"/>
                </a:ext>
              </a:extLst>
            </p:cNvPr>
            <p:cNvSpPr/>
            <p:nvPr/>
          </p:nvSpPr>
          <p:spPr>
            <a:xfrm>
              <a:off x="352425" y="787678"/>
              <a:ext cx="962025"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Beamline IOCs</a:t>
              </a:r>
            </a:p>
          </p:txBody>
        </p:sp>
        <p:cxnSp>
          <p:nvCxnSpPr>
            <p:cNvPr id="295" name="Straight Connector 294">
              <a:extLst>
                <a:ext uri="{FF2B5EF4-FFF2-40B4-BE49-F238E27FC236}">
                  <a16:creationId xmlns:a16="http://schemas.microsoft.com/office/drawing/2014/main" id="{12143948-3C8F-4915-B532-48673C9B9B56}"/>
                </a:ext>
              </a:extLst>
            </p:cNvPr>
            <p:cNvCxnSpPr>
              <a:cxnSpLocks/>
            </p:cNvCxnSpPr>
            <p:nvPr/>
          </p:nvCxnSpPr>
          <p:spPr>
            <a:xfrm flipV="1">
              <a:off x="352425" y="1026981"/>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6" name="Rectangle 11">
              <a:extLst>
                <a:ext uri="{FF2B5EF4-FFF2-40B4-BE49-F238E27FC236}">
                  <a16:creationId xmlns:a16="http://schemas.microsoft.com/office/drawing/2014/main" id="{D51BA145-1BC7-431D-8E66-AAB84D0A37DE}"/>
                </a:ext>
              </a:extLst>
            </p:cNvPr>
            <p:cNvSpPr>
              <a:spLocks noChangeArrowheads="1"/>
            </p:cNvSpPr>
            <p:nvPr/>
          </p:nvSpPr>
          <p:spPr bwMode="auto">
            <a:xfrm>
              <a:off x="228600" y="1741081"/>
              <a:ext cx="1172835" cy="240119"/>
            </a:xfrm>
            <a:prstGeom prst="rect">
              <a:avLst/>
            </a:prstGeom>
            <a:grp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sp>
        <p:nvSpPr>
          <p:cNvPr id="163" name="TextBox 162">
            <a:extLst>
              <a:ext uri="{FF2B5EF4-FFF2-40B4-BE49-F238E27FC236}">
                <a16:creationId xmlns:a16="http://schemas.microsoft.com/office/drawing/2014/main" id="{62428A7C-90D7-470D-8A3C-E7376E5F78DD}"/>
              </a:ext>
            </a:extLst>
          </p:cNvPr>
          <p:cNvSpPr txBox="1"/>
          <p:nvPr/>
        </p:nvSpPr>
        <p:spPr>
          <a:xfrm>
            <a:off x="7915416" y="4852514"/>
            <a:ext cx="987469" cy="261610"/>
          </a:xfrm>
          <a:prstGeom prst="rect">
            <a:avLst/>
          </a:prstGeom>
          <a:noFill/>
          <a:ln>
            <a:noFill/>
          </a:ln>
        </p:spPr>
        <p:txBody>
          <a:bodyPr wrap="square" rtlCol="0">
            <a:spAutoFit/>
          </a:bodyPr>
          <a:lstStyle/>
          <a:p>
            <a:pPr algn="ctr"/>
            <a:r>
              <a:rPr lang="en-US" sz="1100" b="1" dirty="0">
                <a:cs typeface="Calibri"/>
              </a:rPr>
              <a:t>EPICS 7</a:t>
            </a:r>
          </a:p>
        </p:txBody>
      </p:sp>
      <p:sp>
        <p:nvSpPr>
          <p:cNvPr id="164" name="TextBox 163">
            <a:extLst>
              <a:ext uri="{FF2B5EF4-FFF2-40B4-BE49-F238E27FC236}">
                <a16:creationId xmlns:a16="http://schemas.microsoft.com/office/drawing/2014/main" id="{90271A3F-4151-4A4E-A21D-5B39C567C32A}"/>
              </a:ext>
            </a:extLst>
          </p:cNvPr>
          <p:cNvSpPr txBox="1"/>
          <p:nvPr/>
        </p:nvSpPr>
        <p:spPr>
          <a:xfrm>
            <a:off x="9144085" y="4890260"/>
            <a:ext cx="987469" cy="261610"/>
          </a:xfrm>
          <a:prstGeom prst="rect">
            <a:avLst/>
          </a:prstGeom>
          <a:noFill/>
          <a:ln>
            <a:noFill/>
          </a:ln>
        </p:spPr>
        <p:txBody>
          <a:bodyPr wrap="square" rtlCol="0">
            <a:spAutoFit/>
          </a:bodyPr>
          <a:lstStyle/>
          <a:p>
            <a:pPr algn="ctr"/>
            <a:r>
              <a:rPr lang="en-US" sz="1100" b="1" dirty="0">
                <a:cs typeface="Calibri"/>
              </a:rPr>
              <a:t>EPICS 7</a:t>
            </a:r>
          </a:p>
        </p:txBody>
      </p:sp>
    </p:spTree>
    <p:extLst>
      <p:ext uri="{BB962C8B-B14F-4D97-AF65-F5344CB8AC3E}">
        <p14:creationId xmlns:p14="http://schemas.microsoft.com/office/powerpoint/2010/main" val="140906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Line 48">
            <a:extLst>
              <a:ext uri="{FF2B5EF4-FFF2-40B4-BE49-F238E27FC236}">
                <a16:creationId xmlns:a16="http://schemas.microsoft.com/office/drawing/2014/main" id="{73728740-A09E-4568-AF99-A2C38109EA08}"/>
              </a:ext>
            </a:extLst>
          </p:cNvPr>
          <p:cNvSpPr>
            <a:spLocks noChangeShapeType="1"/>
          </p:cNvSpPr>
          <p:nvPr/>
        </p:nvSpPr>
        <p:spPr bwMode="auto">
          <a:xfrm>
            <a:off x="9675814" y="5198622"/>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8" name="Line 48">
            <a:extLst>
              <a:ext uri="{FF2B5EF4-FFF2-40B4-BE49-F238E27FC236}">
                <a16:creationId xmlns:a16="http://schemas.microsoft.com/office/drawing/2014/main" id="{4A8865BE-798B-45E9-8B47-120A958C1607}"/>
              </a:ext>
            </a:extLst>
          </p:cNvPr>
          <p:cNvSpPr>
            <a:spLocks noChangeShapeType="1"/>
          </p:cNvSpPr>
          <p:nvPr/>
        </p:nvSpPr>
        <p:spPr bwMode="auto">
          <a:xfrm>
            <a:off x="8380414" y="5198622"/>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9" name="Line 48">
            <a:extLst>
              <a:ext uri="{FF2B5EF4-FFF2-40B4-BE49-F238E27FC236}">
                <a16:creationId xmlns:a16="http://schemas.microsoft.com/office/drawing/2014/main" id="{4E05314D-2619-4FEC-9410-4E33572CDDC5}"/>
              </a:ext>
            </a:extLst>
          </p:cNvPr>
          <p:cNvSpPr>
            <a:spLocks noChangeShapeType="1"/>
          </p:cNvSpPr>
          <p:nvPr/>
        </p:nvSpPr>
        <p:spPr bwMode="auto">
          <a:xfrm>
            <a:off x="7162801" y="5198622"/>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0" name="Line 48">
            <a:extLst>
              <a:ext uri="{FF2B5EF4-FFF2-40B4-BE49-F238E27FC236}">
                <a16:creationId xmlns:a16="http://schemas.microsoft.com/office/drawing/2014/main" id="{3B1225DE-31BD-48AE-ABDF-8EE9B8ECF653}"/>
              </a:ext>
            </a:extLst>
          </p:cNvPr>
          <p:cNvSpPr>
            <a:spLocks noChangeShapeType="1"/>
          </p:cNvSpPr>
          <p:nvPr/>
        </p:nvSpPr>
        <p:spPr bwMode="auto">
          <a:xfrm>
            <a:off x="5942014" y="5198622"/>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1" name="Line 48">
            <a:extLst>
              <a:ext uri="{FF2B5EF4-FFF2-40B4-BE49-F238E27FC236}">
                <a16:creationId xmlns:a16="http://schemas.microsoft.com/office/drawing/2014/main" id="{66A78B06-94A0-442F-9C8D-E8420A04FD57}"/>
              </a:ext>
            </a:extLst>
          </p:cNvPr>
          <p:cNvSpPr>
            <a:spLocks noChangeShapeType="1"/>
          </p:cNvSpPr>
          <p:nvPr/>
        </p:nvSpPr>
        <p:spPr bwMode="auto">
          <a:xfrm>
            <a:off x="4676449" y="5198622"/>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2" name="Line 48">
            <a:extLst>
              <a:ext uri="{FF2B5EF4-FFF2-40B4-BE49-F238E27FC236}">
                <a16:creationId xmlns:a16="http://schemas.microsoft.com/office/drawing/2014/main" id="{58F0A269-C87F-4A27-B7D0-6D477055F81C}"/>
              </a:ext>
            </a:extLst>
          </p:cNvPr>
          <p:cNvSpPr>
            <a:spLocks noChangeShapeType="1"/>
          </p:cNvSpPr>
          <p:nvPr/>
        </p:nvSpPr>
        <p:spPr bwMode="auto">
          <a:xfrm>
            <a:off x="3457249" y="5198622"/>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0" name="Group 199">
            <a:extLst>
              <a:ext uri="{FF2B5EF4-FFF2-40B4-BE49-F238E27FC236}">
                <a16:creationId xmlns:a16="http://schemas.microsoft.com/office/drawing/2014/main" id="{E1372425-02DB-4F70-A59B-59695C31B01C}"/>
              </a:ext>
            </a:extLst>
          </p:cNvPr>
          <p:cNvGrpSpPr/>
          <p:nvPr/>
        </p:nvGrpSpPr>
        <p:grpSpPr>
          <a:xfrm>
            <a:off x="7399994" y="3333544"/>
            <a:ext cx="1058206" cy="836611"/>
            <a:chOff x="5723594" y="2552467"/>
            <a:chExt cx="1058206" cy="836611"/>
          </a:xfrm>
          <a:solidFill>
            <a:schemeClr val="tx1">
              <a:lumMod val="10000"/>
              <a:lumOff val="90000"/>
            </a:schemeClr>
          </a:solidFill>
        </p:grpSpPr>
        <p:sp>
          <p:nvSpPr>
            <p:cNvPr id="201" name="Rectangle: Rounded Corners 200">
              <a:extLst>
                <a:ext uri="{FF2B5EF4-FFF2-40B4-BE49-F238E27FC236}">
                  <a16:creationId xmlns:a16="http://schemas.microsoft.com/office/drawing/2014/main" id="{24BD452A-3B60-4945-BB87-CE92177535EF}"/>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cxnSp>
          <p:nvCxnSpPr>
            <p:cNvPr id="202" name="Straight Connector 201">
              <a:extLst>
                <a:ext uri="{FF2B5EF4-FFF2-40B4-BE49-F238E27FC236}">
                  <a16:creationId xmlns:a16="http://schemas.microsoft.com/office/drawing/2014/main" id="{6A1BE098-29C4-4C68-ABA6-071AD57BA7AD}"/>
                </a:ext>
              </a:extLst>
            </p:cNvPr>
            <p:cNvCxnSpPr>
              <a:cxnSpLocks/>
            </p:cNvCxnSpPr>
            <p:nvPr/>
          </p:nvCxnSpPr>
          <p:spPr>
            <a:xfrm flipV="1">
              <a:off x="5723594" y="2807586"/>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3" name="TextBox 202">
              <a:extLst>
                <a:ext uri="{FF2B5EF4-FFF2-40B4-BE49-F238E27FC236}">
                  <a16:creationId xmlns:a16="http://schemas.microsoft.com/office/drawing/2014/main" id="{A0556408-FCB8-4A61-975F-EEC8ADB1F010}"/>
                </a:ext>
              </a:extLst>
            </p:cNvPr>
            <p:cNvSpPr txBox="1"/>
            <p:nvPr/>
          </p:nvSpPr>
          <p:spPr>
            <a:xfrm>
              <a:off x="5736550" y="2582628"/>
              <a:ext cx="961966" cy="261610"/>
            </a:xfrm>
            <a:prstGeom prst="rect">
              <a:avLst/>
            </a:prstGeom>
            <a:grpFill/>
            <a:ln>
              <a:noFill/>
            </a:ln>
          </p:spPr>
          <p:txBody>
            <a:bodyPr wrap="square" rtlCol="0">
              <a:spAutoFit/>
            </a:bodyPr>
            <a:lstStyle/>
            <a:p>
              <a:pPr algn="ctr"/>
              <a:r>
                <a:rPr lang="en-US" sz="1100" b="1" dirty="0">
                  <a:solidFill>
                    <a:schemeClr val="bg2"/>
                  </a:solidFill>
                  <a:cs typeface="Calibri"/>
                </a:rPr>
                <a:t>EPICS 7</a:t>
              </a:r>
            </a:p>
          </p:txBody>
        </p:sp>
      </p:grpSp>
      <p:grpSp>
        <p:nvGrpSpPr>
          <p:cNvPr id="196" name="Group 195">
            <a:extLst>
              <a:ext uri="{FF2B5EF4-FFF2-40B4-BE49-F238E27FC236}">
                <a16:creationId xmlns:a16="http://schemas.microsoft.com/office/drawing/2014/main" id="{71006B3E-C064-48C4-9227-A54EE245C53E}"/>
              </a:ext>
            </a:extLst>
          </p:cNvPr>
          <p:cNvGrpSpPr/>
          <p:nvPr/>
        </p:nvGrpSpPr>
        <p:grpSpPr>
          <a:xfrm>
            <a:off x="7315200" y="3257344"/>
            <a:ext cx="1058206" cy="836611"/>
            <a:chOff x="5723594" y="2552467"/>
            <a:chExt cx="1058206" cy="836611"/>
          </a:xfrm>
          <a:solidFill>
            <a:schemeClr val="tx1">
              <a:lumMod val="10000"/>
              <a:lumOff val="90000"/>
            </a:schemeClr>
          </a:solidFill>
        </p:grpSpPr>
        <p:sp>
          <p:nvSpPr>
            <p:cNvPr id="197" name="Rectangle: Rounded Corners 196">
              <a:extLst>
                <a:ext uri="{FF2B5EF4-FFF2-40B4-BE49-F238E27FC236}">
                  <a16:creationId xmlns:a16="http://schemas.microsoft.com/office/drawing/2014/main" id="{CA14C687-5C06-4899-9CE5-988FFD3B3A97}"/>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cxnSp>
          <p:nvCxnSpPr>
            <p:cNvPr id="198" name="Straight Connector 197">
              <a:extLst>
                <a:ext uri="{FF2B5EF4-FFF2-40B4-BE49-F238E27FC236}">
                  <a16:creationId xmlns:a16="http://schemas.microsoft.com/office/drawing/2014/main" id="{49203F85-8B7E-4D56-A51F-5A8C3B50108C}"/>
                </a:ext>
              </a:extLst>
            </p:cNvPr>
            <p:cNvCxnSpPr>
              <a:cxnSpLocks/>
            </p:cNvCxnSpPr>
            <p:nvPr/>
          </p:nvCxnSpPr>
          <p:spPr>
            <a:xfrm flipV="1">
              <a:off x="5723594" y="2807586"/>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TextBox 198">
              <a:extLst>
                <a:ext uri="{FF2B5EF4-FFF2-40B4-BE49-F238E27FC236}">
                  <a16:creationId xmlns:a16="http://schemas.microsoft.com/office/drawing/2014/main" id="{164867D1-8127-4FF4-A91C-A685AA079715}"/>
                </a:ext>
              </a:extLst>
            </p:cNvPr>
            <p:cNvSpPr txBox="1"/>
            <p:nvPr/>
          </p:nvSpPr>
          <p:spPr>
            <a:xfrm>
              <a:off x="5736550" y="2582628"/>
              <a:ext cx="961966" cy="261610"/>
            </a:xfrm>
            <a:prstGeom prst="rect">
              <a:avLst/>
            </a:prstGeom>
            <a:grpFill/>
            <a:ln>
              <a:noFill/>
            </a:ln>
          </p:spPr>
          <p:txBody>
            <a:bodyPr wrap="square" rtlCol="0">
              <a:spAutoFit/>
            </a:bodyPr>
            <a:lstStyle/>
            <a:p>
              <a:pPr algn="ctr"/>
              <a:r>
                <a:rPr lang="en-US" sz="1100" b="1" dirty="0">
                  <a:solidFill>
                    <a:schemeClr val="bg2"/>
                  </a:solidFill>
                  <a:cs typeface="Calibri"/>
                </a:rPr>
                <a:t>EPICS 7</a:t>
              </a:r>
            </a:p>
          </p:txBody>
        </p:sp>
      </p:grpSp>
      <p:grpSp>
        <p:nvGrpSpPr>
          <p:cNvPr id="192" name="Group 191">
            <a:extLst>
              <a:ext uri="{FF2B5EF4-FFF2-40B4-BE49-F238E27FC236}">
                <a16:creationId xmlns:a16="http://schemas.microsoft.com/office/drawing/2014/main" id="{E8D71B5F-1A1C-4365-B15D-288855DCA67D}"/>
              </a:ext>
            </a:extLst>
          </p:cNvPr>
          <p:cNvGrpSpPr/>
          <p:nvPr/>
        </p:nvGrpSpPr>
        <p:grpSpPr>
          <a:xfrm>
            <a:off x="7239000" y="3179555"/>
            <a:ext cx="1058206" cy="836611"/>
            <a:chOff x="5723594" y="2552467"/>
            <a:chExt cx="1058206" cy="836611"/>
          </a:xfrm>
          <a:solidFill>
            <a:schemeClr val="tx1">
              <a:lumMod val="10000"/>
              <a:lumOff val="90000"/>
            </a:schemeClr>
          </a:solidFill>
        </p:grpSpPr>
        <p:sp>
          <p:nvSpPr>
            <p:cNvPr id="193" name="Rectangle: Rounded Corners 192">
              <a:extLst>
                <a:ext uri="{FF2B5EF4-FFF2-40B4-BE49-F238E27FC236}">
                  <a16:creationId xmlns:a16="http://schemas.microsoft.com/office/drawing/2014/main" id="{8F49B2E1-FCEC-4163-8A21-13195E26EB55}"/>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cxnSp>
          <p:nvCxnSpPr>
            <p:cNvPr id="194" name="Straight Connector 193">
              <a:extLst>
                <a:ext uri="{FF2B5EF4-FFF2-40B4-BE49-F238E27FC236}">
                  <a16:creationId xmlns:a16="http://schemas.microsoft.com/office/drawing/2014/main" id="{38CE467C-1AE6-4BF1-8A50-791060AD9132}"/>
                </a:ext>
              </a:extLst>
            </p:cNvPr>
            <p:cNvCxnSpPr>
              <a:cxnSpLocks/>
            </p:cNvCxnSpPr>
            <p:nvPr/>
          </p:nvCxnSpPr>
          <p:spPr>
            <a:xfrm flipV="1">
              <a:off x="5723594" y="2807586"/>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TextBox 194">
              <a:extLst>
                <a:ext uri="{FF2B5EF4-FFF2-40B4-BE49-F238E27FC236}">
                  <a16:creationId xmlns:a16="http://schemas.microsoft.com/office/drawing/2014/main" id="{55B85CC9-595B-4FB0-9CCA-C55DC307FC7B}"/>
                </a:ext>
              </a:extLst>
            </p:cNvPr>
            <p:cNvSpPr txBox="1"/>
            <p:nvPr/>
          </p:nvSpPr>
          <p:spPr>
            <a:xfrm>
              <a:off x="5736550" y="2582628"/>
              <a:ext cx="961966" cy="261610"/>
            </a:xfrm>
            <a:prstGeom prst="rect">
              <a:avLst/>
            </a:prstGeom>
            <a:grpFill/>
            <a:ln>
              <a:noFill/>
            </a:ln>
          </p:spPr>
          <p:txBody>
            <a:bodyPr wrap="square" rtlCol="0">
              <a:spAutoFit/>
            </a:bodyPr>
            <a:lstStyle/>
            <a:p>
              <a:pPr algn="ctr"/>
              <a:r>
                <a:rPr lang="en-US" sz="1100" b="1" dirty="0">
                  <a:solidFill>
                    <a:schemeClr val="bg2"/>
                  </a:solidFill>
                  <a:cs typeface="Calibri"/>
                </a:rPr>
                <a:t>EPICS 7</a:t>
              </a:r>
            </a:p>
          </p:txBody>
        </p:sp>
      </p:grpSp>
      <p:sp>
        <p:nvSpPr>
          <p:cNvPr id="21507" name="Rectangle 1">
            <a:extLst>
              <a:ext uri="{FF2B5EF4-FFF2-40B4-BE49-F238E27FC236}">
                <a16:creationId xmlns:a16="http://schemas.microsoft.com/office/drawing/2014/main" id="{7A4F4953-46A0-46DA-BFFE-53B317B85474}"/>
              </a:ext>
            </a:extLst>
          </p:cNvPr>
          <p:cNvSpPr>
            <a:spLocks noGrp="1" noChangeArrowheads="1"/>
          </p:cNvSpPr>
          <p:nvPr>
            <p:ph type="title" idx="4294967295"/>
          </p:nvPr>
        </p:nvSpPr>
        <p:spPr>
          <a:xfrm>
            <a:off x="1524001" y="215899"/>
            <a:ext cx="9147175" cy="1023915"/>
          </a:xfrm>
        </p:spPr>
        <p:txBody>
          <a:bodyPr vert="horz" lIns="0" tIns="0" rIns="0" bIns="0" rtlCol="0" anchor="ctr">
            <a:normAutofit fontScale="90000"/>
          </a:bodyP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cs typeface="Times New Roman" panose="02020603050405020304" pitchFamily="18" charset="0"/>
              </a:rPr>
              <a:t>EPICS – Architecture</a:t>
            </a:r>
            <a:br>
              <a:rPr lang="en-US" altLang="en-US" dirty="0">
                <a:cs typeface="Times New Roman" panose="02020603050405020304" pitchFamily="18" charset="0"/>
              </a:rPr>
            </a:br>
            <a:r>
              <a:rPr lang="en-US" altLang="en-US" dirty="0">
                <a:cs typeface="Times New Roman" panose="02020603050405020304" pitchFamily="18" charset="0"/>
              </a:rPr>
              <a:t>Clients</a:t>
            </a:r>
            <a:endParaRPr lang="en-US" altLang="en-US" dirty="0">
              <a:solidFill>
                <a:schemeClr val="tx1"/>
              </a:solidFill>
              <a:cs typeface="Arial" panose="020B0604020202020204" pitchFamily="34" charset="0"/>
            </a:endParaRPr>
          </a:p>
        </p:txBody>
      </p:sp>
      <p:sp>
        <p:nvSpPr>
          <p:cNvPr id="21511" name="Rectangle 5">
            <a:extLst>
              <a:ext uri="{FF2B5EF4-FFF2-40B4-BE49-F238E27FC236}">
                <a16:creationId xmlns:a16="http://schemas.microsoft.com/office/drawing/2014/main" id="{BFCF50F0-D278-4184-8B5D-AB8356E76F3D}"/>
              </a:ext>
            </a:extLst>
          </p:cNvPr>
          <p:cNvSpPr>
            <a:spLocks noChangeArrowheads="1"/>
          </p:cNvSpPr>
          <p:nvPr/>
        </p:nvSpPr>
        <p:spPr bwMode="auto">
          <a:xfrm flipV="1">
            <a:off x="1422284" y="5198621"/>
            <a:ext cx="8940916" cy="63828"/>
          </a:xfrm>
          <a:prstGeom prst="rect">
            <a:avLst/>
          </a:prstGeom>
          <a:solidFill>
            <a:schemeClr val="accent6">
              <a:lumMod val="20000"/>
              <a:lumOff val="80000"/>
            </a:schemeClr>
          </a:solidFill>
          <a:ln w="25560">
            <a:no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endParaRPr lang="en-US" altLang="en-US">
              <a:solidFill>
                <a:schemeClr val="bg1"/>
              </a:solidFill>
            </a:endParaRPr>
          </a:p>
        </p:txBody>
      </p:sp>
      <p:sp>
        <p:nvSpPr>
          <p:cNvPr id="21513" name="Rectangle 13">
            <a:extLst>
              <a:ext uri="{FF2B5EF4-FFF2-40B4-BE49-F238E27FC236}">
                <a16:creationId xmlns:a16="http://schemas.microsoft.com/office/drawing/2014/main" id="{E08799EA-3ED6-476B-8ED1-DAB73E5F83FF}"/>
              </a:ext>
            </a:extLst>
          </p:cNvPr>
          <p:cNvSpPr>
            <a:spLocks noChangeArrowheads="1"/>
          </p:cNvSpPr>
          <p:nvPr/>
        </p:nvSpPr>
        <p:spPr bwMode="auto">
          <a:xfrm>
            <a:off x="1422284" y="2848128"/>
            <a:ext cx="8788516" cy="69255"/>
          </a:xfrm>
          <a:prstGeom prst="rect">
            <a:avLst/>
          </a:prstGeom>
          <a:solidFill>
            <a:schemeClr val="accent6">
              <a:lumMod val="20000"/>
              <a:lumOff val="80000"/>
            </a:schemeClr>
          </a:solidFill>
          <a:ln w="25560">
            <a:no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charset="-128"/>
              </a:defRPr>
            </a:lvl1pPr>
            <a:lvl2pPr marL="742950" indent="-285750" defTabSz="457200" eaLnBrk="0" hangingPunct="0">
              <a:defRPr>
                <a:solidFill>
                  <a:schemeClr val="tx1"/>
                </a:solidFill>
                <a:latin typeface="Arial Narrow" panose="020B0606020202030204" pitchFamily="34" charset="0"/>
                <a:ea typeface="Osaka" charset="-128"/>
              </a:defRPr>
            </a:lvl2pPr>
            <a:lvl3pPr marL="1143000" indent="-228600" defTabSz="457200" eaLnBrk="0" hangingPunct="0">
              <a:defRPr>
                <a:solidFill>
                  <a:schemeClr val="tx1"/>
                </a:solidFill>
                <a:latin typeface="Arial Narrow" panose="020B0606020202030204" pitchFamily="34" charset="0"/>
                <a:ea typeface="Osaka" charset="-128"/>
              </a:defRPr>
            </a:lvl3pPr>
            <a:lvl4pPr marL="1600200" indent="-228600" defTabSz="457200" eaLnBrk="0" hangingPunct="0">
              <a:defRPr>
                <a:solidFill>
                  <a:schemeClr val="tx1"/>
                </a:solidFill>
                <a:latin typeface="Arial Narrow" panose="020B0606020202030204" pitchFamily="34" charset="0"/>
                <a:ea typeface="Osaka" charset="-128"/>
              </a:defRPr>
            </a:lvl4pPr>
            <a:lvl5pPr marL="2057400" indent="-228600" defTabSz="457200" eaLnBrk="0" hangingPunct="0">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endParaRPr lang="en-US" altLang="en-US">
              <a:solidFill>
                <a:schemeClr val="bg1"/>
              </a:solidFill>
            </a:endParaRPr>
          </a:p>
        </p:txBody>
      </p:sp>
      <p:sp>
        <p:nvSpPr>
          <p:cNvPr id="21515" name="Text Box 49">
            <a:extLst>
              <a:ext uri="{FF2B5EF4-FFF2-40B4-BE49-F238E27FC236}">
                <a16:creationId xmlns:a16="http://schemas.microsoft.com/office/drawing/2014/main" id="{1F5CA183-150D-4899-8A72-5CEE021C8226}"/>
              </a:ext>
            </a:extLst>
          </p:cNvPr>
          <p:cNvSpPr txBox="1">
            <a:spLocks noChangeArrowheads="1"/>
          </p:cNvSpPr>
          <p:nvPr/>
        </p:nvSpPr>
        <p:spPr bwMode="auto">
          <a:xfrm>
            <a:off x="9807576" y="2629634"/>
            <a:ext cx="860425" cy="31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nSpc>
                <a:spcPct val="90000"/>
              </a:lnSpc>
              <a:spcBef>
                <a:spcPts val="1125"/>
              </a:spcBef>
              <a:buClr>
                <a:srgbClr val="FF0000"/>
              </a:buClr>
              <a:buSzPct val="135000"/>
            </a:pPr>
            <a:r>
              <a:rPr lang="en-US" altLang="en-US" sz="1200" b="1" dirty="0">
                <a:solidFill>
                  <a:srgbClr val="000000"/>
                </a:solidFill>
              </a:rPr>
              <a:t>Ethernet</a:t>
            </a:r>
          </a:p>
        </p:txBody>
      </p:sp>
      <p:sp>
        <p:nvSpPr>
          <p:cNvPr id="21516" name="Line 48">
            <a:extLst>
              <a:ext uri="{FF2B5EF4-FFF2-40B4-BE49-F238E27FC236}">
                <a16:creationId xmlns:a16="http://schemas.microsoft.com/office/drawing/2014/main" id="{AFDAA9D4-4CA1-4140-8543-760A86AAAF27}"/>
              </a:ext>
            </a:extLst>
          </p:cNvPr>
          <p:cNvSpPr>
            <a:spLocks noChangeShapeType="1"/>
          </p:cNvSpPr>
          <p:nvPr/>
        </p:nvSpPr>
        <p:spPr bwMode="auto">
          <a:xfrm>
            <a:off x="2180899" y="5216085"/>
            <a:ext cx="1587" cy="27463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cxnSp>
        <p:nvCxnSpPr>
          <p:cNvPr id="21592" name="Straight Connector 116">
            <a:extLst>
              <a:ext uri="{FF2B5EF4-FFF2-40B4-BE49-F238E27FC236}">
                <a16:creationId xmlns:a16="http://schemas.microsoft.com/office/drawing/2014/main" id="{DBEEDB6D-A50B-40F4-AC96-E58F42ED3B3D}"/>
              </a:ext>
            </a:extLst>
          </p:cNvPr>
          <p:cNvCxnSpPr>
            <a:cxnSpLocks noChangeShapeType="1"/>
          </p:cNvCxnSpPr>
          <p:nvPr/>
        </p:nvCxnSpPr>
        <p:spPr bwMode="auto">
          <a:xfrm flipH="1">
            <a:off x="5688130" y="3582547"/>
            <a:ext cx="277813" cy="4763"/>
          </a:xfrm>
          <a:prstGeom prst="line">
            <a:avLst/>
          </a:prstGeom>
          <a:noFill/>
          <a:ln w="12700" algn="ctr">
            <a:solidFill>
              <a:srgbClr val="CCFF99"/>
            </a:solidFill>
            <a:round/>
            <a:headEnd/>
            <a:tailEnd/>
          </a:ln>
          <a:extLst>
            <a:ext uri="{909E8E84-426E-40dd-AFC4-6F175D3DCCD1}">
              <a14:hiddenFill xmlns="" xmlns:a14="http://schemas.microsoft.com/office/drawing/2010/main">
                <a:noFill/>
              </a14:hiddenFill>
            </a:ext>
          </a:extLst>
        </p:spPr>
      </p:cxnSp>
      <p:cxnSp>
        <p:nvCxnSpPr>
          <p:cNvPr id="21600" name="Straight Connector 124">
            <a:extLst>
              <a:ext uri="{FF2B5EF4-FFF2-40B4-BE49-F238E27FC236}">
                <a16:creationId xmlns:a16="http://schemas.microsoft.com/office/drawing/2014/main" id="{225CBDA6-6D46-4FF9-AB48-179F07E481E2}"/>
              </a:ext>
            </a:extLst>
          </p:cNvPr>
          <p:cNvCxnSpPr>
            <a:cxnSpLocks noChangeShapeType="1"/>
          </p:cNvCxnSpPr>
          <p:nvPr/>
        </p:nvCxnSpPr>
        <p:spPr bwMode="auto">
          <a:xfrm flipH="1">
            <a:off x="4450125" y="3592072"/>
            <a:ext cx="277812" cy="3175"/>
          </a:xfrm>
          <a:prstGeom prst="line">
            <a:avLst/>
          </a:prstGeom>
          <a:noFill/>
          <a:ln w="12700" algn="ctr">
            <a:solidFill>
              <a:srgbClr val="CCFF99"/>
            </a:solidFill>
            <a:round/>
            <a:headEnd/>
            <a:tailEnd/>
          </a:ln>
          <a:extLst>
            <a:ext uri="{909E8E84-426E-40dd-AFC4-6F175D3DCCD1}">
              <a14:hiddenFill xmlns="" xmlns:a14="http://schemas.microsoft.com/office/drawing/2010/main">
                <a:noFill/>
              </a14:hiddenFill>
            </a:ext>
          </a:extLst>
        </p:spPr>
      </p:cxnSp>
      <p:sp>
        <p:nvSpPr>
          <p:cNvPr id="21514" name="Line 48">
            <a:extLst>
              <a:ext uri="{FF2B5EF4-FFF2-40B4-BE49-F238E27FC236}">
                <a16:creationId xmlns:a16="http://schemas.microsoft.com/office/drawing/2014/main" id="{CBDC4987-E2B5-4CB6-9D73-DFD4F56B3A63}"/>
              </a:ext>
            </a:extLst>
          </p:cNvPr>
          <p:cNvSpPr>
            <a:spLocks noChangeShapeType="1"/>
          </p:cNvSpPr>
          <p:nvPr/>
        </p:nvSpPr>
        <p:spPr bwMode="auto">
          <a:xfrm>
            <a:off x="1422284" y="2890631"/>
            <a:ext cx="0" cy="2301875"/>
          </a:xfrm>
          <a:prstGeom prst="line">
            <a:avLst/>
          </a:prstGeom>
          <a:noFill/>
          <a:ln w="63500">
            <a:solidFill>
              <a:schemeClr val="accent6">
                <a:lumMod val="20000"/>
                <a:lumOff val="80000"/>
              </a:scheme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 name="Line 48">
            <a:extLst>
              <a:ext uri="{FF2B5EF4-FFF2-40B4-BE49-F238E27FC236}">
                <a16:creationId xmlns:a16="http://schemas.microsoft.com/office/drawing/2014/main" id="{A3CB3457-2251-4A0C-A492-432EBBD50561}"/>
              </a:ext>
            </a:extLst>
          </p:cNvPr>
          <p:cNvSpPr>
            <a:spLocks noChangeShapeType="1"/>
          </p:cNvSpPr>
          <p:nvPr/>
        </p:nvSpPr>
        <p:spPr bwMode="auto">
          <a:xfrm>
            <a:off x="7662982" y="286897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22" name="Group 21">
            <a:extLst>
              <a:ext uri="{FF2B5EF4-FFF2-40B4-BE49-F238E27FC236}">
                <a16:creationId xmlns:a16="http://schemas.microsoft.com/office/drawing/2014/main" id="{5C643C36-3E79-4E8D-85F7-90B1B2A32A8B}"/>
              </a:ext>
            </a:extLst>
          </p:cNvPr>
          <p:cNvGrpSpPr/>
          <p:nvPr/>
        </p:nvGrpSpPr>
        <p:grpSpPr>
          <a:xfrm>
            <a:off x="7172326" y="3141222"/>
            <a:ext cx="1057274" cy="836611"/>
            <a:chOff x="5724526" y="2552467"/>
            <a:chExt cx="1057274" cy="836611"/>
          </a:xfrm>
          <a:solidFill>
            <a:schemeClr val="tx2">
              <a:lumMod val="20000"/>
              <a:lumOff val="80000"/>
            </a:schemeClr>
          </a:solidFill>
        </p:grpSpPr>
        <p:sp>
          <p:nvSpPr>
            <p:cNvPr id="127" name="Rectangle: Rounded Corners 126">
              <a:extLst>
                <a:ext uri="{FF2B5EF4-FFF2-40B4-BE49-F238E27FC236}">
                  <a16:creationId xmlns:a16="http://schemas.microsoft.com/office/drawing/2014/main" id="{ADE15FE4-98A5-4297-8A4A-28A5660543DA}"/>
                </a:ext>
              </a:extLst>
            </p:cNvPr>
            <p:cNvSpPr/>
            <p:nvPr/>
          </p:nvSpPr>
          <p:spPr>
            <a:xfrm>
              <a:off x="5724526" y="2552467"/>
              <a:ext cx="1057274"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a:solidFill>
                      <a:sysClr val="windowText" lastClr="000000"/>
                    </a:solidFill>
                  </a:ln>
                  <a:solidFill>
                    <a:schemeClr val="tx1"/>
                  </a:solidFill>
                </a:rPr>
                <a:t>Gateways</a:t>
              </a:r>
            </a:p>
          </p:txBody>
        </p:sp>
        <p:sp>
          <p:nvSpPr>
            <p:cNvPr id="129" name="TextBox 128">
              <a:extLst>
                <a:ext uri="{FF2B5EF4-FFF2-40B4-BE49-F238E27FC236}">
                  <a16:creationId xmlns:a16="http://schemas.microsoft.com/office/drawing/2014/main" id="{3E52EA95-8F57-44B9-B919-D1AC34453744}"/>
                </a:ext>
              </a:extLst>
            </p:cNvPr>
            <p:cNvSpPr txBox="1"/>
            <p:nvPr/>
          </p:nvSpPr>
          <p:spPr>
            <a:xfrm>
              <a:off x="5867400" y="2563464"/>
              <a:ext cx="847726" cy="261610"/>
            </a:xfrm>
            <a:prstGeom prst="rect">
              <a:avLst/>
            </a:prstGeom>
            <a:grpFill/>
            <a:ln>
              <a:noFill/>
            </a:ln>
          </p:spPr>
          <p:txBody>
            <a:bodyPr wrap="square" rtlCol="0">
              <a:spAutoFit/>
            </a:bodyPr>
            <a:lstStyle/>
            <a:p>
              <a:pPr algn="ctr"/>
              <a:r>
                <a:rPr lang="en-US" sz="1100" b="1" dirty="0" err="1">
                  <a:cs typeface="Calibri"/>
                </a:rPr>
                <a:t>pva</a:t>
              </a:r>
              <a:endParaRPr lang="en-US" sz="1100" b="1" dirty="0">
                <a:cs typeface="Calibri"/>
              </a:endParaRPr>
            </a:p>
          </p:txBody>
        </p:sp>
        <p:cxnSp>
          <p:nvCxnSpPr>
            <p:cNvPr id="128" name="Straight Connector 127">
              <a:extLst>
                <a:ext uri="{FF2B5EF4-FFF2-40B4-BE49-F238E27FC236}">
                  <a16:creationId xmlns:a16="http://schemas.microsoft.com/office/drawing/2014/main" id="{486143DB-38AE-4100-83E6-78F22A4892D7}"/>
                </a:ext>
              </a:extLst>
            </p:cNvPr>
            <p:cNvCxnSpPr>
              <a:cxnSpLocks/>
            </p:cNvCxnSpPr>
            <p:nvPr/>
          </p:nvCxnSpPr>
          <p:spPr>
            <a:xfrm flipV="1">
              <a:off x="5742643" y="2819400"/>
              <a:ext cx="1039157" cy="364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6307B22A-C0E9-4580-B04A-9478CE7D4E41}"/>
              </a:ext>
            </a:extLst>
          </p:cNvPr>
          <p:cNvGrpSpPr/>
          <p:nvPr/>
        </p:nvGrpSpPr>
        <p:grpSpPr>
          <a:xfrm>
            <a:off x="2819401" y="2914562"/>
            <a:ext cx="1122479" cy="1924050"/>
            <a:chOff x="188178" y="276337"/>
            <a:chExt cx="1122479" cy="1924050"/>
          </a:xfrm>
        </p:grpSpPr>
        <p:sp>
          <p:nvSpPr>
            <p:cNvPr id="138" name="AutoShape 78">
              <a:extLst>
                <a:ext uri="{FF2B5EF4-FFF2-40B4-BE49-F238E27FC236}">
                  <a16:creationId xmlns:a16="http://schemas.microsoft.com/office/drawing/2014/main" id="{92563EB5-CB5F-4FAC-B7E1-7870C0F16E1D}"/>
                </a:ext>
              </a:extLst>
            </p:cNvPr>
            <p:cNvSpPr>
              <a:spLocks noChangeArrowheads="1"/>
            </p:cNvSpPr>
            <p:nvPr/>
          </p:nvSpPr>
          <p:spPr bwMode="auto">
            <a:xfrm>
              <a:off x="269935" y="1546336"/>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39" name="Text Box 79">
              <a:extLst>
                <a:ext uri="{FF2B5EF4-FFF2-40B4-BE49-F238E27FC236}">
                  <a16:creationId xmlns:a16="http://schemas.microsoft.com/office/drawing/2014/main" id="{901506AB-9A65-4986-8EC5-DF06D551EEFD}"/>
                </a:ext>
              </a:extLst>
            </p:cNvPr>
            <p:cNvSpPr txBox="1">
              <a:spLocks noChangeArrowheads="1"/>
            </p:cNvSpPr>
            <p:nvPr/>
          </p:nvSpPr>
          <p:spPr bwMode="auto">
            <a:xfrm>
              <a:off x="306449" y="1721720"/>
              <a:ext cx="93344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r>
                <a:rPr lang="en-US" altLang="en-US" sz="1200" b="1" dirty="0">
                  <a:latin typeface="+mn-lt"/>
                </a:rPr>
                <a:t>Save Sets</a:t>
              </a:r>
            </a:p>
          </p:txBody>
        </p:sp>
        <p:sp>
          <p:nvSpPr>
            <p:cNvPr id="140" name="Line 48">
              <a:extLst>
                <a:ext uri="{FF2B5EF4-FFF2-40B4-BE49-F238E27FC236}">
                  <a16:creationId xmlns:a16="http://schemas.microsoft.com/office/drawing/2014/main" id="{9C8350DF-F414-47C2-8EE2-03602C775064}"/>
                </a:ext>
              </a:extLst>
            </p:cNvPr>
            <p:cNvSpPr>
              <a:spLocks noChangeShapeType="1"/>
            </p:cNvSpPr>
            <p:nvPr/>
          </p:nvSpPr>
          <p:spPr bwMode="auto">
            <a:xfrm>
              <a:off x="748566" y="27633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1" name="Rectangle: Rounded Corners 140">
              <a:extLst>
                <a:ext uri="{FF2B5EF4-FFF2-40B4-BE49-F238E27FC236}">
                  <a16:creationId xmlns:a16="http://schemas.microsoft.com/office/drawing/2014/main" id="{3A983938-E09D-4872-BB8F-D0191F17FCE4}"/>
                </a:ext>
              </a:extLst>
            </p:cNvPr>
            <p:cNvSpPr/>
            <p:nvPr/>
          </p:nvSpPr>
          <p:spPr>
            <a:xfrm>
              <a:off x="257911" y="510251"/>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MASAR</a:t>
              </a:r>
            </a:p>
          </p:txBody>
        </p:sp>
        <p:cxnSp>
          <p:nvCxnSpPr>
            <p:cNvPr id="142" name="Straight Connector 141">
              <a:extLst>
                <a:ext uri="{FF2B5EF4-FFF2-40B4-BE49-F238E27FC236}">
                  <a16:creationId xmlns:a16="http://schemas.microsoft.com/office/drawing/2014/main" id="{27DEBE9B-984C-4079-AE7C-C180068B590B}"/>
                </a:ext>
              </a:extLst>
            </p:cNvPr>
            <p:cNvCxnSpPr>
              <a:cxnSpLocks/>
            </p:cNvCxnSpPr>
            <p:nvPr/>
          </p:nvCxnSpPr>
          <p:spPr>
            <a:xfrm flipV="1">
              <a:off x="256979" y="765370"/>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F1796A85-FBEB-4CB4-B368-BEBE210B691D}"/>
                </a:ext>
              </a:extLst>
            </p:cNvPr>
            <p:cNvSpPr txBox="1"/>
            <p:nvPr/>
          </p:nvSpPr>
          <p:spPr>
            <a:xfrm>
              <a:off x="188178" y="540413"/>
              <a:ext cx="1122479"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/HTTPS</a:t>
              </a:r>
            </a:p>
          </p:txBody>
        </p:sp>
        <p:sp>
          <p:nvSpPr>
            <p:cNvPr id="144" name="Line 48">
              <a:extLst>
                <a:ext uri="{FF2B5EF4-FFF2-40B4-BE49-F238E27FC236}">
                  <a16:creationId xmlns:a16="http://schemas.microsoft.com/office/drawing/2014/main" id="{DAAB191F-FBE7-48DE-8B8F-DE97DAD9748D}"/>
                </a:ext>
              </a:extLst>
            </p:cNvPr>
            <p:cNvSpPr>
              <a:spLocks noChangeShapeType="1"/>
            </p:cNvSpPr>
            <p:nvPr/>
          </p:nvSpPr>
          <p:spPr bwMode="auto">
            <a:xfrm>
              <a:off x="732692" y="135231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0" name="Group 9">
            <a:extLst>
              <a:ext uri="{FF2B5EF4-FFF2-40B4-BE49-F238E27FC236}">
                <a16:creationId xmlns:a16="http://schemas.microsoft.com/office/drawing/2014/main" id="{A0D1F8C1-2A49-4F64-8DD4-A3A475C70882}"/>
              </a:ext>
            </a:extLst>
          </p:cNvPr>
          <p:cNvGrpSpPr/>
          <p:nvPr/>
        </p:nvGrpSpPr>
        <p:grpSpPr>
          <a:xfrm>
            <a:off x="3886201" y="2893571"/>
            <a:ext cx="1122479" cy="1924050"/>
            <a:chOff x="188178" y="276337"/>
            <a:chExt cx="1122479" cy="1924050"/>
          </a:xfrm>
        </p:grpSpPr>
        <p:sp>
          <p:nvSpPr>
            <p:cNvPr id="146" name="AutoShape 78">
              <a:extLst>
                <a:ext uri="{FF2B5EF4-FFF2-40B4-BE49-F238E27FC236}">
                  <a16:creationId xmlns:a16="http://schemas.microsoft.com/office/drawing/2014/main" id="{46865D39-4B84-4226-82E2-1F5AE7076A34}"/>
                </a:ext>
              </a:extLst>
            </p:cNvPr>
            <p:cNvSpPr>
              <a:spLocks noChangeArrowheads="1"/>
            </p:cNvSpPr>
            <p:nvPr/>
          </p:nvSpPr>
          <p:spPr bwMode="auto">
            <a:xfrm>
              <a:off x="269935" y="1546336"/>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47" name="Text Box 79">
              <a:extLst>
                <a:ext uri="{FF2B5EF4-FFF2-40B4-BE49-F238E27FC236}">
                  <a16:creationId xmlns:a16="http://schemas.microsoft.com/office/drawing/2014/main" id="{C5C91D9D-5E17-41A2-BD00-600A56D36581}"/>
                </a:ext>
              </a:extLst>
            </p:cNvPr>
            <p:cNvSpPr txBox="1">
              <a:spLocks noChangeArrowheads="1"/>
            </p:cNvSpPr>
            <p:nvPr/>
          </p:nvSpPr>
          <p:spPr bwMode="auto">
            <a:xfrm>
              <a:off x="306449" y="1666987"/>
              <a:ext cx="9334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200" b="1" dirty="0">
                  <a:latin typeface="+mn-lt"/>
                </a:rPr>
                <a:t>Time Series Data</a:t>
              </a:r>
            </a:p>
          </p:txBody>
        </p:sp>
        <p:sp>
          <p:nvSpPr>
            <p:cNvPr id="148" name="Line 48">
              <a:extLst>
                <a:ext uri="{FF2B5EF4-FFF2-40B4-BE49-F238E27FC236}">
                  <a16:creationId xmlns:a16="http://schemas.microsoft.com/office/drawing/2014/main" id="{E284D0F9-E965-480B-A822-EA29247578D7}"/>
                </a:ext>
              </a:extLst>
            </p:cNvPr>
            <p:cNvSpPr>
              <a:spLocks noChangeShapeType="1"/>
            </p:cNvSpPr>
            <p:nvPr/>
          </p:nvSpPr>
          <p:spPr bwMode="auto">
            <a:xfrm>
              <a:off x="748566" y="27633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9" name="Rectangle: Rounded Corners 148">
              <a:extLst>
                <a:ext uri="{FF2B5EF4-FFF2-40B4-BE49-F238E27FC236}">
                  <a16:creationId xmlns:a16="http://schemas.microsoft.com/office/drawing/2014/main" id="{F6569F3D-194D-4E3A-AA6B-7EF0CF5F78FD}"/>
                </a:ext>
              </a:extLst>
            </p:cNvPr>
            <p:cNvSpPr/>
            <p:nvPr/>
          </p:nvSpPr>
          <p:spPr>
            <a:xfrm>
              <a:off x="257911" y="510251"/>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Archive</a:t>
              </a:r>
            </a:p>
            <a:p>
              <a:pPr algn="ctr"/>
              <a:r>
                <a:rPr lang="en-US" sz="1100" dirty="0">
                  <a:ln>
                    <a:solidFill>
                      <a:sysClr val="windowText" lastClr="000000"/>
                    </a:solidFill>
                  </a:ln>
                  <a:solidFill>
                    <a:schemeClr val="tx1"/>
                  </a:solidFill>
                </a:rPr>
                <a:t>Appliance</a:t>
              </a:r>
            </a:p>
          </p:txBody>
        </p:sp>
        <p:cxnSp>
          <p:nvCxnSpPr>
            <p:cNvPr id="150" name="Straight Connector 149">
              <a:extLst>
                <a:ext uri="{FF2B5EF4-FFF2-40B4-BE49-F238E27FC236}">
                  <a16:creationId xmlns:a16="http://schemas.microsoft.com/office/drawing/2014/main" id="{9BB93FE6-795F-4EEC-AD63-81F746ECB50E}"/>
                </a:ext>
              </a:extLst>
            </p:cNvPr>
            <p:cNvCxnSpPr>
              <a:cxnSpLocks/>
            </p:cNvCxnSpPr>
            <p:nvPr/>
          </p:nvCxnSpPr>
          <p:spPr>
            <a:xfrm flipV="1">
              <a:off x="256979" y="765370"/>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14426CEF-AF6F-45C2-B622-D41FDFC915E9}"/>
                </a:ext>
              </a:extLst>
            </p:cNvPr>
            <p:cNvSpPr txBox="1"/>
            <p:nvPr/>
          </p:nvSpPr>
          <p:spPr>
            <a:xfrm>
              <a:off x="188178" y="540413"/>
              <a:ext cx="1122479"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/HTTPS</a:t>
              </a:r>
            </a:p>
          </p:txBody>
        </p:sp>
        <p:sp>
          <p:nvSpPr>
            <p:cNvPr id="152" name="Line 48">
              <a:extLst>
                <a:ext uri="{FF2B5EF4-FFF2-40B4-BE49-F238E27FC236}">
                  <a16:creationId xmlns:a16="http://schemas.microsoft.com/office/drawing/2014/main" id="{476C51E5-A648-4988-B5E0-8ACF363577DF}"/>
                </a:ext>
              </a:extLst>
            </p:cNvPr>
            <p:cNvSpPr>
              <a:spLocks noChangeShapeType="1"/>
            </p:cNvSpPr>
            <p:nvPr/>
          </p:nvSpPr>
          <p:spPr bwMode="auto">
            <a:xfrm>
              <a:off x="732692" y="135231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1" name="Group 10">
            <a:extLst>
              <a:ext uri="{FF2B5EF4-FFF2-40B4-BE49-F238E27FC236}">
                <a16:creationId xmlns:a16="http://schemas.microsoft.com/office/drawing/2014/main" id="{DD567793-ED1B-4F5F-AA80-86EDDA9ABE08}"/>
              </a:ext>
            </a:extLst>
          </p:cNvPr>
          <p:cNvGrpSpPr/>
          <p:nvPr/>
        </p:nvGrpSpPr>
        <p:grpSpPr>
          <a:xfrm>
            <a:off x="4953001" y="2893571"/>
            <a:ext cx="1122479" cy="1924050"/>
            <a:chOff x="188178" y="276337"/>
            <a:chExt cx="1122479" cy="1924050"/>
          </a:xfrm>
        </p:grpSpPr>
        <p:sp>
          <p:nvSpPr>
            <p:cNvPr id="154" name="AutoShape 78">
              <a:extLst>
                <a:ext uri="{FF2B5EF4-FFF2-40B4-BE49-F238E27FC236}">
                  <a16:creationId xmlns:a16="http://schemas.microsoft.com/office/drawing/2014/main" id="{6DA97623-0C8B-461C-9818-029DB93A78D0}"/>
                </a:ext>
              </a:extLst>
            </p:cNvPr>
            <p:cNvSpPr>
              <a:spLocks noChangeArrowheads="1"/>
            </p:cNvSpPr>
            <p:nvPr/>
          </p:nvSpPr>
          <p:spPr bwMode="auto">
            <a:xfrm>
              <a:off x="269935" y="1546336"/>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55" name="Text Box 79">
              <a:extLst>
                <a:ext uri="{FF2B5EF4-FFF2-40B4-BE49-F238E27FC236}">
                  <a16:creationId xmlns:a16="http://schemas.microsoft.com/office/drawing/2014/main" id="{67C36FB8-DEC4-4256-A086-EBC8CCF264B6}"/>
                </a:ext>
              </a:extLst>
            </p:cNvPr>
            <p:cNvSpPr txBox="1">
              <a:spLocks noChangeArrowheads="1"/>
            </p:cNvSpPr>
            <p:nvPr/>
          </p:nvSpPr>
          <p:spPr bwMode="auto">
            <a:xfrm>
              <a:off x="306449" y="1721720"/>
              <a:ext cx="9334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200" b="1" dirty="0">
                  <a:latin typeface="+mn-lt"/>
                </a:rPr>
                <a:t>Snapshot Data</a:t>
              </a:r>
            </a:p>
          </p:txBody>
        </p:sp>
        <p:sp>
          <p:nvSpPr>
            <p:cNvPr id="156" name="Line 48">
              <a:extLst>
                <a:ext uri="{FF2B5EF4-FFF2-40B4-BE49-F238E27FC236}">
                  <a16:creationId xmlns:a16="http://schemas.microsoft.com/office/drawing/2014/main" id="{78F4BB0B-C742-4744-8816-B651BCFB42EE}"/>
                </a:ext>
              </a:extLst>
            </p:cNvPr>
            <p:cNvSpPr>
              <a:spLocks noChangeShapeType="1"/>
            </p:cNvSpPr>
            <p:nvPr/>
          </p:nvSpPr>
          <p:spPr bwMode="auto">
            <a:xfrm>
              <a:off x="748566" y="27633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7" name="Rectangle: Rounded Corners 156">
              <a:extLst>
                <a:ext uri="{FF2B5EF4-FFF2-40B4-BE49-F238E27FC236}">
                  <a16:creationId xmlns:a16="http://schemas.microsoft.com/office/drawing/2014/main" id="{3316D254-7ED9-437E-8F1C-53DDDC620E94}"/>
                </a:ext>
              </a:extLst>
            </p:cNvPr>
            <p:cNvSpPr/>
            <p:nvPr/>
          </p:nvSpPr>
          <p:spPr>
            <a:xfrm>
              <a:off x="220742" y="510251"/>
              <a:ext cx="1004789"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Beam Synchronous Acquisition</a:t>
              </a:r>
            </a:p>
          </p:txBody>
        </p:sp>
        <p:cxnSp>
          <p:nvCxnSpPr>
            <p:cNvPr id="158" name="Straight Connector 157">
              <a:extLst>
                <a:ext uri="{FF2B5EF4-FFF2-40B4-BE49-F238E27FC236}">
                  <a16:creationId xmlns:a16="http://schemas.microsoft.com/office/drawing/2014/main" id="{5104ACA1-7DFB-463C-9BF9-039F7E606942}"/>
                </a:ext>
              </a:extLst>
            </p:cNvPr>
            <p:cNvCxnSpPr>
              <a:cxnSpLocks/>
            </p:cNvCxnSpPr>
            <p:nvPr/>
          </p:nvCxnSpPr>
          <p:spPr>
            <a:xfrm flipV="1">
              <a:off x="256979" y="765370"/>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4E8C9559-FA8B-4475-987E-59DA10CBFB90}"/>
                </a:ext>
              </a:extLst>
            </p:cNvPr>
            <p:cNvSpPr txBox="1"/>
            <p:nvPr/>
          </p:nvSpPr>
          <p:spPr>
            <a:xfrm>
              <a:off x="188178" y="540413"/>
              <a:ext cx="1122479"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/HTTPS</a:t>
              </a:r>
            </a:p>
          </p:txBody>
        </p:sp>
        <p:sp>
          <p:nvSpPr>
            <p:cNvPr id="160" name="Line 48">
              <a:extLst>
                <a:ext uri="{FF2B5EF4-FFF2-40B4-BE49-F238E27FC236}">
                  <a16:creationId xmlns:a16="http://schemas.microsoft.com/office/drawing/2014/main" id="{EEDB5D3C-9A83-40A9-986A-34C5A5AD26AF}"/>
                </a:ext>
              </a:extLst>
            </p:cNvPr>
            <p:cNvSpPr>
              <a:spLocks noChangeShapeType="1"/>
            </p:cNvSpPr>
            <p:nvPr/>
          </p:nvSpPr>
          <p:spPr bwMode="auto">
            <a:xfrm>
              <a:off x="732692" y="1352314"/>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7" name="Group 16">
            <a:extLst>
              <a:ext uri="{FF2B5EF4-FFF2-40B4-BE49-F238E27FC236}">
                <a16:creationId xmlns:a16="http://schemas.microsoft.com/office/drawing/2014/main" id="{10B1FA38-D4FB-4FD1-98E7-E393A669FC81}"/>
              </a:ext>
            </a:extLst>
          </p:cNvPr>
          <p:cNvGrpSpPr/>
          <p:nvPr/>
        </p:nvGrpSpPr>
        <p:grpSpPr>
          <a:xfrm>
            <a:off x="1752601" y="2880307"/>
            <a:ext cx="1122479" cy="1970888"/>
            <a:chOff x="795337" y="2329886"/>
            <a:chExt cx="1122479" cy="1970888"/>
          </a:xfrm>
        </p:grpSpPr>
        <p:sp>
          <p:nvSpPr>
            <p:cNvPr id="21506" name="AutoShape 78">
              <a:extLst>
                <a:ext uri="{FF2B5EF4-FFF2-40B4-BE49-F238E27FC236}">
                  <a16:creationId xmlns:a16="http://schemas.microsoft.com/office/drawing/2014/main" id="{1698C200-F305-4AA3-AB2C-9BA5675DEFC9}"/>
                </a:ext>
              </a:extLst>
            </p:cNvPr>
            <p:cNvSpPr>
              <a:spLocks noChangeArrowheads="1"/>
            </p:cNvSpPr>
            <p:nvPr/>
          </p:nvSpPr>
          <p:spPr bwMode="auto">
            <a:xfrm>
              <a:off x="877094" y="3646723"/>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21557" name="Text Box 79">
              <a:extLst>
                <a:ext uri="{FF2B5EF4-FFF2-40B4-BE49-F238E27FC236}">
                  <a16:creationId xmlns:a16="http://schemas.microsoft.com/office/drawing/2014/main" id="{843E8841-92BF-47FB-8545-19864E4FFF6B}"/>
                </a:ext>
              </a:extLst>
            </p:cNvPr>
            <p:cNvSpPr txBox="1">
              <a:spLocks noChangeArrowheads="1"/>
            </p:cNvSpPr>
            <p:nvPr/>
          </p:nvSpPr>
          <p:spPr bwMode="auto">
            <a:xfrm>
              <a:off x="913608" y="3822107"/>
              <a:ext cx="93344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r>
                <a:rPr lang="en-US" altLang="en-US" sz="1200" b="1" dirty="0">
                  <a:latin typeface="+mn-lt"/>
                </a:rPr>
                <a:t>Directory</a:t>
              </a:r>
            </a:p>
          </p:txBody>
        </p:sp>
        <p:sp>
          <p:nvSpPr>
            <p:cNvPr id="21558" name="Line 48">
              <a:extLst>
                <a:ext uri="{FF2B5EF4-FFF2-40B4-BE49-F238E27FC236}">
                  <a16:creationId xmlns:a16="http://schemas.microsoft.com/office/drawing/2014/main" id="{F375F168-6C31-4E15-B8A0-AB4C6A99B85D}"/>
                </a:ext>
              </a:extLst>
            </p:cNvPr>
            <p:cNvSpPr>
              <a:spLocks noChangeShapeType="1"/>
            </p:cNvSpPr>
            <p:nvPr/>
          </p:nvSpPr>
          <p:spPr bwMode="auto">
            <a:xfrm>
              <a:off x="1344219" y="2329886"/>
              <a:ext cx="13094" cy="294487"/>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17" name="Rectangle: Rounded Corners 116">
              <a:extLst>
                <a:ext uri="{FF2B5EF4-FFF2-40B4-BE49-F238E27FC236}">
                  <a16:creationId xmlns:a16="http://schemas.microsoft.com/office/drawing/2014/main" id="{A44E2937-0B14-4CB6-AFEE-0A4EE7EEF240}"/>
                </a:ext>
              </a:extLst>
            </p:cNvPr>
            <p:cNvSpPr/>
            <p:nvPr/>
          </p:nvSpPr>
          <p:spPr>
            <a:xfrm>
              <a:off x="865070" y="2610638"/>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Channel </a:t>
              </a:r>
            </a:p>
            <a:p>
              <a:pPr algn="ctr"/>
              <a:r>
                <a:rPr lang="en-US" sz="1100" dirty="0">
                  <a:ln>
                    <a:solidFill>
                      <a:sysClr val="windowText" lastClr="000000"/>
                    </a:solidFill>
                  </a:ln>
                  <a:solidFill>
                    <a:schemeClr val="tx1"/>
                  </a:solidFill>
                </a:rPr>
                <a:t>Finder</a:t>
              </a:r>
            </a:p>
          </p:txBody>
        </p:sp>
        <p:sp>
          <p:nvSpPr>
            <p:cNvPr id="118" name="TextBox 117">
              <a:extLst>
                <a:ext uri="{FF2B5EF4-FFF2-40B4-BE49-F238E27FC236}">
                  <a16:creationId xmlns:a16="http://schemas.microsoft.com/office/drawing/2014/main" id="{544AF593-C10B-4368-8C65-6F153FC6FC1F}"/>
                </a:ext>
              </a:extLst>
            </p:cNvPr>
            <p:cNvSpPr txBox="1"/>
            <p:nvPr/>
          </p:nvSpPr>
          <p:spPr>
            <a:xfrm>
              <a:off x="795337" y="2640800"/>
              <a:ext cx="1122479" cy="261610"/>
            </a:xfrm>
            <a:prstGeom prst="rect">
              <a:avLst/>
            </a:prstGeom>
            <a:noFill/>
            <a:ln>
              <a:noFill/>
            </a:ln>
          </p:spPr>
          <p:txBody>
            <a:bodyPr wrap="square" rtlCol="0">
              <a:spAutoFit/>
            </a:bodyPr>
            <a:lstStyle/>
            <a:p>
              <a:pPr algn="ctr"/>
              <a:r>
                <a:rPr lang="en-US" sz="1100" b="1" dirty="0">
                  <a:cs typeface="Calibri"/>
                </a:rPr>
                <a:t>HTTPS</a:t>
              </a:r>
            </a:p>
          </p:txBody>
        </p:sp>
        <p:sp>
          <p:nvSpPr>
            <p:cNvPr id="123" name="Line 48">
              <a:extLst>
                <a:ext uri="{FF2B5EF4-FFF2-40B4-BE49-F238E27FC236}">
                  <a16:creationId xmlns:a16="http://schemas.microsoft.com/office/drawing/2014/main" id="{0BA10FE0-C686-41A7-AB28-B6E6F324437F}"/>
                </a:ext>
              </a:extLst>
            </p:cNvPr>
            <p:cNvSpPr>
              <a:spLocks noChangeShapeType="1"/>
            </p:cNvSpPr>
            <p:nvPr/>
          </p:nvSpPr>
          <p:spPr bwMode="auto">
            <a:xfrm>
              <a:off x="1339851" y="3452701"/>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cxnSp>
          <p:nvCxnSpPr>
            <p:cNvPr id="167" name="Straight Connector 166">
              <a:extLst>
                <a:ext uri="{FF2B5EF4-FFF2-40B4-BE49-F238E27FC236}">
                  <a16:creationId xmlns:a16="http://schemas.microsoft.com/office/drawing/2014/main" id="{F70648CB-390C-43D2-97E3-EED687D2E08F}"/>
                </a:ext>
              </a:extLst>
            </p:cNvPr>
            <p:cNvCxnSpPr>
              <a:cxnSpLocks/>
            </p:cNvCxnSpPr>
            <p:nvPr/>
          </p:nvCxnSpPr>
          <p:spPr>
            <a:xfrm flipV="1">
              <a:off x="884100" y="287951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3B6DFE50-DEBA-497F-B85C-B84EA9B9894D}"/>
              </a:ext>
            </a:extLst>
          </p:cNvPr>
          <p:cNvGrpSpPr/>
          <p:nvPr/>
        </p:nvGrpSpPr>
        <p:grpSpPr>
          <a:xfrm>
            <a:off x="9545522" y="2876453"/>
            <a:ext cx="1122479" cy="1924050"/>
            <a:chOff x="188178" y="438150"/>
            <a:chExt cx="1122479" cy="1924050"/>
          </a:xfrm>
        </p:grpSpPr>
        <p:sp>
          <p:nvSpPr>
            <p:cNvPr id="169" name="AutoShape 78">
              <a:extLst>
                <a:ext uri="{FF2B5EF4-FFF2-40B4-BE49-F238E27FC236}">
                  <a16:creationId xmlns:a16="http://schemas.microsoft.com/office/drawing/2014/main" id="{47F140C8-BCE9-4A64-B557-BA233A42FDD2}"/>
                </a:ext>
              </a:extLst>
            </p:cNvPr>
            <p:cNvSpPr>
              <a:spLocks noChangeArrowheads="1"/>
            </p:cNvSpPr>
            <p:nvPr/>
          </p:nvSpPr>
          <p:spPr bwMode="auto">
            <a:xfrm>
              <a:off x="269935" y="1708149"/>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70" name="Text Box 79">
              <a:extLst>
                <a:ext uri="{FF2B5EF4-FFF2-40B4-BE49-F238E27FC236}">
                  <a16:creationId xmlns:a16="http://schemas.microsoft.com/office/drawing/2014/main" id="{0681C28C-7BCA-4F5F-B238-C7187F0B2DEC}"/>
                </a:ext>
              </a:extLst>
            </p:cNvPr>
            <p:cNvSpPr txBox="1">
              <a:spLocks noChangeArrowheads="1"/>
            </p:cNvSpPr>
            <p:nvPr/>
          </p:nvSpPr>
          <p:spPr bwMode="auto">
            <a:xfrm>
              <a:off x="256979" y="1883533"/>
              <a:ext cx="1021019"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100" b="1" dirty="0">
                  <a:latin typeface="+mn-lt"/>
                </a:rPr>
                <a:t>Component DB</a:t>
              </a:r>
            </a:p>
          </p:txBody>
        </p:sp>
        <p:sp>
          <p:nvSpPr>
            <p:cNvPr id="171" name="Line 48">
              <a:extLst>
                <a:ext uri="{FF2B5EF4-FFF2-40B4-BE49-F238E27FC236}">
                  <a16:creationId xmlns:a16="http://schemas.microsoft.com/office/drawing/2014/main" id="{604681FC-53DC-4A81-88F8-D1C2D25B161F}"/>
                </a:ext>
              </a:extLst>
            </p:cNvPr>
            <p:cNvSpPr>
              <a:spLocks noChangeShapeType="1"/>
            </p:cNvSpPr>
            <p:nvPr/>
          </p:nvSpPr>
          <p:spPr bwMode="auto">
            <a:xfrm>
              <a:off x="748566" y="438150"/>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2" name="Rectangle: Rounded Corners 171">
              <a:extLst>
                <a:ext uri="{FF2B5EF4-FFF2-40B4-BE49-F238E27FC236}">
                  <a16:creationId xmlns:a16="http://schemas.microsoft.com/office/drawing/2014/main" id="{95ACC8C2-6DC7-4BDB-A374-C5CD19407E29}"/>
                </a:ext>
              </a:extLst>
            </p:cNvPr>
            <p:cNvSpPr/>
            <p:nvPr/>
          </p:nvSpPr>
          <p:spPr>
            <a:xfrm>
              <a:off x="257911" y="672064"/>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Inventory</a:t>
              </a:r>
            </a:p>
          </p:txBody>
        </p:sp>
        <p:cxnSp>
          <p:nvCxnSpPr>
            <p:cNvPr id="173" name="Straight Connector 172">
              <a:extLst>
                <a:ext uri="{FF2B5EF4-FFF2-40B4-BE49-F238E27FC236}">
                  <a16:creationId xmlns:a16="http://schemas.microsoft.com/office/drawing/2014/main" id="{CE9474DE-EDFF-44BB-8291-04E982ABA0AD}"/>
                </a:ext>
              </a:extLst>
            </p:cNvPr>
            <p:cNvCxnSpPr>
              <a:cxnSpLocks/>
            </p:cNvCxnSpPr>
            <p:nvPr/>
          </p:nvCxnSpPr>
          <p:spPr>
            <a:xfrm flipV="1">
              <a:off x="256979" y="927183"/>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3C655790-C000-49A9-A3FB-F52C1DD2E986}"/>
                </a:ext>
              </a:extLst>
            </p:cNvPr>
            <p:cNvSpPr txBox="1"/>
            <p:nvPr/>
          </p:nvSpPr>
          <p:spPr>
            <a:xfrm>
              <a:off x="188178" y="702226"/>
              <a:ext cx="1122479" cy="261610"/>
            </a:xfrm>
            <a:prstGeom prst="rect">
              <a:avLst/>
            </a:prstGeom>
            <a:noFill/>
            <a:ln>
              <a:noFill/>
            </a:ln>
          </p:spPr>
          <p:txBody>
            <a:bodyPr wrap="square" rtlCol="0">
              <a:spAutoFit/>
            </a:bodyPr>
            <a:lstStyle/>
            <a:p>
              <a:pPr algn="ctr"/>
              <a:r>
                <a:rPr lang="en-US" sz="1100" b="1" dirty="0">
                  <a:cs typeface="Calibri"/>
                </a:rPr>
                <a:t>HTTP</a:t>
              </a:r>
            </a:p>
          </p:txBody>
        </p:sp>
        <p:sp>
          <p:nvSpPr>
            <p:cNvPr id="175" name="Line 48">
              <a:extLst>
                <a:ext uri="{FF2B5EF4-FFF2-40B4-BE49-F238E27FC236}">
                  <a16:creationId xmlns:a16="http://schemas.microsoft.com/office/drawing/2014/main" id="{B147E48E-7E40-4FF5-87E3-3EA284B7FF5A}"/>
                </a:ext>
              </a:extLst>
            </p:cNvPr>
            <p:cNvSpPr>
              <a:spLocks noChangeShapeType="1"/>
            </p:cNvSpPr>
            <p:nvPr/>
          </p:nvSpPr>
          <p:spPr bwMode="auto">
            <a:xfrm>
              <a:off x="732692" y="151412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9" name="Group 18">
            <a:extLst>
              <a:ext uri="{FF2B5EF4-FFF2-40B4-BE49-F238E27FC236}">
                <a16:creationId xmlns:a16="http://schemas.microsoft.com/office/drawing/2014/main" id="{C6AD20F6-296E-4CA4-8234-CBE082B39B10}"/>
              </a:ext>
            </a:extLst>
          </p:cNvPr>
          <p:cNvGrpSpPr/>
          <p:nvPr/>
        </p:nvGrpSpPr>
        <p:grpSpPr>
          <a:xfrm>
            <a:off x="8536058" y="2890631"/>
            <a:ext cx="1021019" cy="1924050"/>
            <a:chOff x="256979" y="438150"/>
            <a:chExt cx="1021019" cy="1924050"/>
          </a:xfrm>
        </p:grpSpPr>
        <p:sp>
          <p:nvSpPr>
            <p:cNvPr id="177" name="AutoShape 78">
              <a:extLst>
                <a:ext uri="{FF2B5EF4-FFF2-40B4-BE49-F238E27FC236}">
                  <a16:creationId xmlns:a16="http://schemas.microsoft.com/office/drawing/2014/main" id="{5E927DB8-9A88-418A-ACBD-1202D57174BD}"/>
                </a:ext>
              </a:extLst>
            </p:cNvPr>
            <p:cNvSpPr>
              <a:spLocks noChangeArrowheads="1"/>
            </p:cNvSpPr>
            <p:nvPr/>
          </p:nvSpPr>
          <p:spPr bwMode="auto">
            <a:xfrm>
              <a:off x="269935" y="1708149"/>
              <a:ext cx="977900" cy="654051"/>
            </a:xfrm>
            <a:prstGeom prst="can">
              <a:avLst>
                <a:gd name="adj" fmla="val 25000"/>
              </a:avLst>
            </a:prstGeom>
            <a:solidFill>
              <a:schemeClr val="accent3">
                <a:lumMod val="60000"/>
                <a:lumOff val="40000"/>
              </a:schemeClr>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eaLnBrk="1" hangingPunct="1"/>
              <a:endParaRPr lang="en-US" altLang="en-US" dirty="0"/>
            </a:p>
          </p:txBody>
        </p:sp>
        <p:sp>
          <p:nvSpPr>
            <p:cNvPr id="178" name="Text Box 79">
              <a:extLst>
                <a:ext uri="{FF2B5EF4-FFF2-40B4-BE49-F238E27FC236}">
                  <a16:creationId xmlns:a16="http://schemas.microsoft.com/office/drawing/2014/main" id="{EDE99CAE-3E21-4456-A972-4AA801FC5A44}"/>
                </a:ext>
              </a:extLst>
            </p:cNvPr>
            <p:cNvSpPr txBox="1">
              <a:spLocks noChangeArrowheads="1"/>
            </p:cNvSpPr>
            <p:nvPr/>
          </p:nvSpPr>
          <p:spPr bwMode="auto">
            <a:xfrm>
              <a:off x="256979" y="1883533"/>
              <a:ext cx="102101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charset="-128"/>
                </a:defRPr>
              </a:lvl1pPr>
              <a:lvl2pPr marL="742950" indent="-285750" eaLnBrk="0" hangingPunct="0">
                <a:defRPr>
                  <a:solidFill>
                    <a:schemeClr val="tx1"/>
                  </a:solidFill>
                  <a:latin typeface="Arial Narrow" panose="020B0606020202030204" pitchFamily="34" charset="0"/>
                  <a:ea typeface="Osaka" charset="-128"/>
                </a:defRPr>
              </a:lvl2pPr>
              <a:lvl3pPr marL="1143000" indent="-228600" eaLnBrk="0" hangingPunct="0">
                <a:defRPr>
                  <a:solidFill>
                    <a:schemeClr val="tx1"/>
                  </a:solidFill>
                  <a:latin typeface="Arial Narrow" panose="020B0606020202030204" pitchFamily="34" charset="0"/>
                  <a:ea typeface="Osaka" charset="-128"/>
                </a:defRPr>
              </a:lvl3pPr>
              <a:lvl4pPr marL="1600200" indent="-228600" eaLnBrk="0" hangingPunct="0">
                <a:defRPr>
                  <a:solidFill>
                    <a:schemeClr val="tx1"/>
                  </a:solidFill>
                  <a:latin typeface="Arial Narrow" panose="020B0606020202030204" pitchFamily="34" charset="0"/>
                  <a:ea typeface="Osaka" charset="-128"/>
                </a:defRPr>
              </a:lvl4pPr>
              <a:lvl5pPr marL="2057400" indent="-228600" eaLnBrk="0" hangingPunct="0">
                <a:defRPr>
                  <a:solidFill>
                    <a:schemeClr val="tx1"/>
                  </a:solidFill>
                  <a:latin typeface="Arial Narrow" panose="020B0606020202030204" pitchFamily="34" charset="0"/>
                  <a:ea typeface="Osaka"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charset="-128"/>
                </a:defRPr>
              </a:lvl9pPr>
            </a:lstStyle>
            <a:p>
              <a:pPr algn="ctr" eaLnBrk="1" hangingPunct="1"/>
              <a:r>
                <a:rPr lang="en-US" altLang="en-US" sz="1100" b="1" dirty="0">
                  <a:latin typeface="+mn-lt"/>
                </a:rPr>
                <a:t>Traveler DB</a:t>
              </a:r>
            </a:p>
          </p:txBody>
        </p:sp>
        <p:sp>
          <p:nvSpPr>
            <p:cNvPr id="179" name="Line 48">
              <a:extLst>
                <a:ext uri="{FF2B5EF4-FFF2-40B4-BE49-F238E27FC236}">
                  <a16:creationId xmlns:a16="http://schemas.microsoft.com/office/drawing/2014/main" id="{9A0DBDFF-43F6-4383-9904-4BE95222DB62}"/>
                </a:ext>
              </a:extLst>
            </p:cNvPr>
            <p:cNvSpPr>
              <a:spLocks noChangeShapeType="1"/>
            </p:cNvSpPr>
            <p:nvPr/>
          </p:nvSpPr>
          <p:spPr bwMode="auto">
            <a:xfrm>
              <a:off x="748566" y="438150"/>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0" name="Rectangle: Rounded Corners 179">
              <a:extLst>
                <a:ext uri="{FF2B5EF4-FFF2-40B4-BE49-F238E27FC236}">
                  <a16:creationId xmlns:a16="http://schemas.microsoft.com/office/drawing/2014/main" id="{2717546F-4B74-4A20-9D07-C5C5405DD54C}"/>
                </a:ext>
              </a:extLst>
            </p:cNvPr>
            <p:cNvSpPr/>
            <p:nvPr/>
          </p:nvSpPr>
          <p:spPr>
            <a:xfrm>
              <a:off x="257911" y="672064"/>
              <a:ext cx="962025"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err="1">
                  <a:ln>
                    <a:solidFill>
                      <a:sysClr val="windowText" lastClr="000000"/>
                    </a:solidFill>
                  </a:ln>
                  <a:solidFill>
                    <a:schemeClr val="tx1"/>
                  </a:solidFill>
                </a:rPr>
                <a:t>eTraveller</a:t>
              </a:r>
              <a:endParaRPr lang="en-US" sz="1100" dirty="0">
                <a:ln>
                  <a:solidFill>
                    <a:sysClr val="windowText" lastClr="000000"/>
                  </a:solidFill>
                </a:ln>
                <a:solidFill>
                  <a:schemeClr val="tx1"/>
                </a:solidFill>
              </a:endParaRPr>
            </a:p>
          </p:txBody>
        </p:sp>
        <p:cxnSp>
          <p:nvCxnSpPr>
            <p:cNvPr id="181" name="Straight Connector 180">
              <a:extLst>
                <a:ext uri="{FF2B5EF4-FFF2-40B4-BE49-F238E27FC236}">
                  <a16:creationId xmlns:a16="http://schemas.microsoft.com/office/drawing/2014/main" id="{B89E0B62-5B49-42A2-A224-F5F554541C6B}"/>
                </a:ext>
              </a:extLst>
            </p:cNvPr>
            <p:cNvCxnSpPr>
              <a:cxnSpLocks/>
            </p:cNvCxnSpPr>
            <p:nvPr/>
          </p:nvCxnSpPr>
          <p:spPr>
            <a:xfrm flipV="1">
              <a:off x="256979" y="927183"/>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0173DEF8-B4E6-4DFE-A884-CBF0964F5B99}"/>
                </a:ext>
              </a:extLst>
            </p:cNvPr>
            <p:cNvSpPr txBox="1"/>
            <p:nvPr/>
          </p:nvSpPr>
          <p:spPr>
            <a:xfrm>
              <a:off x="269935" y="702225"/>
              <a:ext cx="961966" cy="261610"/>
            </a:xfrm>
            <a:prstGeom prst="rect">
              <a:avLst/>
            </a:prstGeom>
            <a:noFill/>
            <a:ln>
              <a:noFill/>
            </a:ln>
          </p:spPr>
          <p:txBody>
            <a:bodyPr wrap="square" rtlCol="0">
              <a:spAutoFit/>
            </a:bodyPr>
            <a:lstStyle/>
            <a:p>
              <a:pPr algn="ctr"/>
              <a:r>
                <a:rPr lang="en-US" sz="1100" b="1" dirty="0">
                  <a:cs typeface="Calibri"/>
                </a:rPr>
                <a:t>HTTP</a:t>
              </a:r>
            </a:p>
          </p:txBody>
        </p:sp>
        <p:sp>
          <p:nvSpPr>
            <p:cNvPr id="183" name="Line 48">
              <a:extLst>
                <a:ext uri="{FF2B5EF4-FFF2-40B4-BE49-F238E27FC236}">
                  <a16:creationId xmlns:a16="http://schemas.microsoft.com/office/drawing/2014/main" id="{763416E0-E2B9-429B-B92C-DE1E932A09AA}"/>
                </a:ext>
              </a:extLst>
            </p:cNvPr>
            <p:cNvSpPr>
              <a:spLocks noChangeShapeType="1"/>
            </p:cNvSpPr>
            <p:nvPr/>
          </p:nvSpPr>
          <p:spPr bwMode="auto">
            <a:xfrm>
              <a:off x="732692" y="1514127"/>
              <a:ext cx="1587" cy="247650"/>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 name="Group 19">
            <a:extLst>
              <a:ext uri="{FF2B5EF4-FFF2-40B4-BE49-F238E27FC236}">
                <a16:creationId xmlns:a16="http://schemas.microsoft.com/office/drawing/2014/main" id="{07936348-0AA4-45E9-9C2A-6E955F42855F}"/>
              </a:ext>
            </a:extLst>
          </p:cNvPr>
          <p:cNvGrpSpPr/>
          <p:nvPr/>
        </p:nvGrpSpPr>
        <p:grpSpPr>
          <a:xfrm>
            <a:off x="6028394" y="2908897"/>
            <a:ext cx="1058206" cy="1070525"/>
            <a:chOff x="256979" y="438150"/>
            <a:chExt cx="1058206" cy="1070525"/>
          </a:xfrm>
          <a:solidFill>
            <a:schemeClr val="tx1">
              <a:lumMod val="10000"/>
              <a:lumOff val="90000"/>
            </a:schemeClr>
          </a:solidFill>
        </p:grpSpPr>
        <p:sp>
          <p:nvSpPr>
            <p:cNvPr id="185" name="Line 48">
              <a:extLst>
                <a:ext uri="{FF2B5EF4-FFF2-40B4-BE49-F238E27FC236}">
                  <a16:creationId xmlns:a16="http://schemas.microsoft.com/office/drawing/2014/main" id="{2C5F2F1E-4243-4C34-ABB7-95B71CA709A3}"/>
                </a:ext>
              </a:extLst>
            </p:cNvPr>
            <p:cNvSpPr>
              <a:spLocks noChangeShapeType="1"/>
            </p:cNvSpPr>
            <p:nvPr/>
          </p:nvSpPr>
          <p:spPr bwMode="auto">
            <a:xfrm>
              <a:off x="748566" y="438150"/>
              <a:ext cx="1587" cy="247650"/>
            </a:xfrm>
            <a:prstGeom prst="line">
              <a:avLst/>
            </a:prstGeom>
            <a:grpFill/>
            <a:ln w="36720">
              <a:solidFill>
                <a:schemeClr val="accent6">
                  <a:lumMod val="40000"/>
                  <a:lumOff val="60000"/>
                </a:schemeClr>
              </a:solidFill>
              <a:round/>
              <a:headEnd/>
              <a:tailEnd/>
            </a:ln>
          </p:spPr>
          <p:txBody>
            <a:bodyPr/>
            <a:lstStyle/>
            <a:p>
              <a:endParaRPr lang="en-US" dirty="0"/>
            </a:p>
          </p:txBody>
        </p:sp>
        <p:sp>
          <p:nvSpPr>
            <p:cNvPr id="186" name="Rectangle: Rounded Corners 185">
              <a:extLst>
                <a:ext uri="{FF2B5EF4-FFF2-40B4-BE49-F238E27FC236}">
                  <a16:creationId xmlns:a16="http://schemas.microsoft.com/office/drawing/2014/main" id="{BC24583A-812B-46BE-8C4C-679D37622F7C}"/>
                </a:ext>
              </a:extLst>
            </p:cNvPr>
            <p:cNvSpPr/>
            <p:nvPr/>
          </p:nvSpPr>
          <p:spPr>
            <a:xfrm>
              <a:off x="257911" y="672064"/>
              <a:ext cx="1057274" cy="83661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Alarm Aggregation</a:t>
              </a:r>
            </a:p>
          </p:txBody>
        </p:sp>
        <p:cxnSp>
          <p:nvCxnSpPr>
            <p:cNvPr id="187" name="Straight Connector 186">
              <a:extLst>
                <a:ext uri="{FF2B5EF4-FFF2-40B4-BE49-F238E27FC236}">
                  <a16:creationId xmlns:a16="http://schemas.microsoft.com/office/drawing/2014/main" id="{D095BEC5-75BA-453A-A61D-BCEAC40A6CD7}"/>
                </a:ext>
              </a:extLst>
            </p:cNvPr>
            <p:cNvCxnSpPr>
              <a:cxnSpLocks/>
            </p:cNvCxnSpPr>
            <p:nvPr/>
          </p:nvCxnSpPr>
          <p:spPr>
            <a:xfrm flipV="1">
              <a:off x="256979" y="927183"/>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726EB1ED-F14A-4262-B647-42D8B7B8AC33}"/>
                </a:ext>
              </a:extLst>
            </p:cNvPr>
            <p:cNvSpPr txBox="1"/>
            <p:nvPr/>
          </p:nvSpPr>
          <p:spPr>
            <a:xfrm>
              <a:off x="269935" y="702225"/>
              <a:ext cx="961966" cy="261610"/>
            </a:xfrm>
            <a:prstGeom prst="rect">
              <a:avLst/>
            </a:prstGeom>
            <a:noFill/>
            <a:ln>
              <a:noFill/>
            </a:ln>
          </p:spPr>
          <p:txBody>
            <a:bodyPr wrap="square" rtlCol="0">
              <a:spAutoFit/>
            </a:bodyPr>
            <a:lstStyle/>
            <a:p>
              <a:pPr algn="ctr"/>
              <a:r>
                <a:rPr lang="en-US" sz="1100" b="1" dirty="0" err="1">
                  <a:cs typeface="Calibri"/>
                </a:rPr>
                <a:t>pva</a:t>
              </a:r>
              <a:r>
                <a:rPr lang="en-US" sz="1100" b="1" dirty="0">
                  <a:cs typeface="Calibri"/>
                </a:rPr>
                <a:t>/EPICS 7</a:t>
              </a:r>
            </a:p>
          </p:txBody>
        </p:sp>
      </p:grpSp>
      <p:grpSp>
        <p:nvGrpSpPr>
          <p:cNvPr id="21517" name="Group 21516">
            <a:extLst>
              <a:ext uri="{FF2B5EF4-FFF2-40B4-BE49-F238E27FC236}">
                <a16:creationId xmlns:a16="http://schemas.microsoft.com/office/drawing/2014/main" id="{84D71F39-8F8B-4613-B2A8-AEBAF7229F9F}"/>
              </a:ext>
            </a:extLst>
          </p:cNvPr>
          <p:cNvGrpSpPr/>
          <p:nvPr/>
        </p:nvGrpSpPr>
        <p:grpSpPr>
          <a:xfrm>
            <a:off x="9090907" y="5410384"/>
            <a:ext cx="1172835" cy="1193522"/>
            <a:chOff x="76200" y="635278"/>
            <a:chExt cx="1172835" cy="1193522"/>
          </a:xfrm>
          <a:solidFill>
            <a:schemeClr val="accent6">
              <a:lumMod val="20000"/>
              <a:lumOff val="80000"/>
            </a:schemeClr>
          </a:solidFill>
        </p:grpSpPr>
        <p:cxnSp>
          <p:nvCxnSpPr>
            <p:cNvPr id="27" name="Straight Connector 26">
              <a:extLst>
                <a:ext uri="{FF2B5EF4-FFF2-40B4-BE49-F238E27FC236}">
                  <a16:creationId xmlns:a16="http://schemas.microsoft.com/office/drawing/2014/main" id="{EE5BD614-EDE8-46D1-818E-EBA3FFD20273}"/>
                </a:ext>
              </a:extLst>
            </p:cNvPr>
            <p:cNvCxnSpPr>
              <a:cxnSpLocks/>
            </p:cNvCxnSpPr>
            <p:nvPr/>
          </p:nvCxnSpPr>
          <p:spPr>
            <a:xfrm>
              <a:off x="609600" y="1416972"/>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D0D67D8B-AFC3-4376-AD5B-AC60CD2046AF}"/>
                </a:ext>
              </a:extLst>
            </p:cNvPr>
            <p:cNvCxnSpPr>
              <a:cxnSpLocks/>
            </p:cNvCxnSpPr>
            <p:nvPr/>
          </p:nvCxnSpPr>
          <p:spPr>
            <a:xfrm>
              <a:off x="685800" y="14284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68E57DAC-7059-4CC4-A342-0E98B55C442D}"/>
                </a:ext>
              </a:extLst>
            </p:cNvPr>
            <p:cNvCxnSpPr>
              <a:cxnSpLocks/>
            </p:cNvCxnSpPr>
            <p:nvPr/>
          </p:nvCxnSpPr>
          <p:spPr>
            <a:xfrm>
              <a:off x="762000" y="14284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0" name="Rectangle: Rounded Corners 209">
              <a:extLst>
                <a:ext uri="{FF2B5EF4-FFF2-40B4-BE49-F238E27FC236}">
                  <a16:creationId xmlns:a16="http://schemas.microsoft.com/office/drawing/2014/main" id="{7A8DA9D5-D631-4BDA-A95E-B4165FBC5ADB}"/>
                </a:ext>
              </a:extLst>
            </p:cNvPr>
            <p:cNvSpPr/>
            <p:nvPr/>
          </p:nvSpPr>
          <p:spPr>
            <a:xfrm>
              <a:off x="200025" y="635278"/>
              <a:ext cx="962025"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Simulation IOCs</a:t>
              </a:r>
            </a:p>
          </p:txBody>
        </p:sp>
        <p:cxnSp>
          <p:nvCxnSpPr>
            <p:cNvPr id="212" name="Straight Connector 211">
              <a:extLst>
                <a:ext uri="{FF2B5EF4-FFF2-40B4-BE49-F238E27FC236}">
                  <a16:creationId xmlns:a16="http://schemas.microsoft.com/office/drawing/2014/main" id="{2523CF23-94F9-4633-9C53-6544EE107092}"/>
                </a:ext>
              </a:extLst>
            </p:cNvPr>
            <p:cNvCxnSpPr>
              <a:cxnSpLocks/>
            </p:cNvCxnSpPr>
            <p:nvPr/>
          </p:nvCxnSpPr>
          <p:spPr>
            <a:xfrm flipV="1">
              <a:off x="200025" y="874581"/>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5" name="Rectangle 11">
              <a:extLst>
                <a:ext uri="{FF2B5EF4-FFF2-40B4-BE49-F238E27FC236}">
                  <a16:creationId xmlns:a16="http://schemas.microsoft.com/office/drawing/2014/main" id="{E7B5CD6E-9A69-49F2-8516-746AEE9A4B64}"/>
                </a:ext>
              </a:extLst>
            </p:cNvPr>
            <p:cNvSpPr>
              <a:spLocks noChangeArrowheads="1"/>
            </p:cNvSpPr>
            <p:nvPr/>
          </p:nvSpPr>
          <p:spPr bwMode="auto">
            <a:xfrm>
              <a:off x="76200" y="1588681"/>
              <a:ext cx="1172835" cy="240119"/>
            </a:xfrm>
            <a:prstGeom prst="rect">
              <a:avLst/>
            </a:prstGeom>
            <a:grp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DLS </a:t>
              </a:r>
              <a:r>
                <a:rPr lang="en-US" altLang="en-US" sz="1100" dirty="0" err="1">
                  <a:solidFill>
                    <a:srgbClr val="000000"/>
                  </a:solidFill>
                  <a:latin typeface="+mn-lt"/>
                </a:rPr>
                <a:t>Simjulation</a:t>
              </a:r>
              <a:endParaRPr lang="en-US" altLang="en-US" sz="1100" dirty="0">
                <a:solidFill>
                  <a:srgbClr val="000000"/>
                </a:solidFill>
                <a:latin typeface="+mn-lt"/>
              </a:endParaRPr>
            </a:p>
          </p:txBody>
        </p:sp>
      </p:grpSp>
      <p:grpSp>
        <p:nvGrpSpPr>
          <p:cNvPr id="29" name="Group 28">
            <a:extLst>
              <a:ext uri="{FF2B5EF4-FFF2-40B4-BE49-F238E27FC236}">
                <a16:creationId xmlns:a16="http://schemas.microsoft.com/office/drawing/2014/main" id="{0075DEF1-1802-4AD3-8A88-62081349C975}"/>
              </a:ext>
            </a:extLst>
          </p:cNvPr>
          <p:cNvGrpSpPr/>
          <p:nvPr/>
        </p:nvGrpSpPr>
        <p:grpSpPr>
          <a:xfrm>
            <a:off x="1600201" y="5427221"/>
            <a:ext cx="1172835" cy="1202810"/>
            <a:chOff x="228600" y="778390"/>
            <a:chExt cx="1172835" cy="1202810"/>
          </a:xfrm>
        </p:grpSpPr>
        <p:cxnSp>
          <p:nvCxnSpPr>
            <p:cNvPr id="230" name="Straight Connector 229">
              <a:extLst>
                <a:ext uri="{FF2B5EF4-FFF2-40B4-BE49-F238E27FC236}">
                  <a16:creationId xmlns:a16="http://schemas.microsoft.com/office/drawing/2014/main" id="{19D5FFCF-3938-4AC5-95DE-05DDF8DD8A32}"/>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A356330A-C209-43E7-9A2C-58D509F7ACD4}"/>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0E38B72B-9EE5-4A48-9D72-20A269112ED1}"/>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3" name="Rectangle: Rounded Corners 232">
              <a:extLst>
                <a:ext uri="{FF2B5EF4-FFF2-40B4-BE49-F238E27FC236}">
                  <a16:creationId xmlns:a16="http://schemas.microsoft.com/office/drawing/2014/main" id="{985A0D68-E1BB-457E-8B8E-E90568BD499B}"/>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Diagnostic  IOCs</a:t>
              </a:r>
            </a:p>
          </p:txBody>
        </p:sp>
        <p:sp>
          <p:nvSpPr>
            <p:cNvPr id="234" name="TextBox 233">
              <a:extLst>
                <a:ext uri="{FF2B5EF4-FFF2-40B4-BE49-F238E27FC236}">
                  <a16:creationId xmlns:a16="http://schemas.microsoft.com/office/drawing/2014/main" id="{289A613F-9971-41DE-BE89-B2C3F68818CB}"/>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35" name="Straight Connector 234">
              <a:extLst>
                <a:ext uri="{FF2B5EF4-FFF2-40B4-BE49-F238E27FC236}">
                  <a16:creationId xmlns:a16="http://schemas.microsoft.com/office/drawing/2014/main" id="{44128F65-0901-4A28-BFAD-0AD6D9839415}"/>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Rectangle 11">
              <a:extLst>
                <a:ext uri="{FF2B5EF4-FFF2-40B4-BE49-F238E27FC236}">
                  <a16:creationId xmlns:a16="http://schemas.microsoft.com/office/drawing/2014/main" id="{7E7B3DE4-671F-4D02-8F5B-A3128C359D22}"/>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1" name="Group 250">
            <a:extLst>
              <a:ext uri="{FF2B5EF4-FFF2-40B4-BE49-F238E27FC236}">
                <a16:creationId xmlns:a16="http://schemas.microsoft.com/office/drawing/2014/main" id="{CBF436A7-F6E8-48C6-8E4C-A4983EB49150}"/>
              </a:ext>
            </a:extLst>
          </p:cNvPr>
          <p:cNvGrpSpPr/>
          <p:nvPr/>
        </p:nvGrpSpPr>
        <p:grpSpPr>
          <a:xfrm>
            <a:off x="2868334" y="5417800"/>
            <a:ext cx="1172835" cy="1202810"/>
            <a:chOff x="228600" y="778390"/>
            <a:chExt cx="1172835" cy="1202810"/>
          </a:xfrm>
        </p:grpSpPr>
        <p:cxnSp>
          <p:nvCxnSpPr>
            <p:cNvPr id="254" name="Straight Connector 253">
              <a:extLst>
                <a:ext uri="{FF2B5EF4-FFF2-40B4-BE49-F238E27FC236}">
                  <a16:creationId xmlns:a16="http://schemas.microsoft.com/office/drawing/2014/main" id="{F8066B83-F4B3-40A9-97EA-7899A97F17BA}"/>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34D11314-D1E7-43B3-A9EA-9766214DF200}"/>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3D617395-5400-457D-80A6-9F9CCA23F227}"/>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7" name="Rectangle: Rounded Corners 256">
              <a:extLst>
                <a:ext uri="{FF2B5EF4-FFF2-40B4-BE49-F238E27FC236}">
                  <a16:creationId xmlns:a16="http://schemas.microsoft.com/office/drawing/2014/main" id="{4B858453-A65E-4CEE-86C6-86CED6131BE9}"/>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Power Supply IOCs</a:t>
              </a:r>
            </a:p>
          </p:txBody>
        </p:sp>
        <p:sp>
          <p:nvSpPr>
            <p:cNvPr id="258" name="TextBox 257">
              <a:extLst>
                <a:ext uri="{FF2B5EF4-FFF2-40B4-BE49-F238E27FC236}">
                  <a16:creationId xmlns:a16="http://schemas.microsoft.com/office/drawing/2014/main" id="{B2842645-040E-41A8-890D-030D9AC326FD}"/>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59" name="Straight Connector 258">
              <a:extLst>
                <a:ext uri="{FF2B5EF4-FFF2-40B4-BE49-F238E27FC236}">
                  <a16:creationId xmlns:a16="http://schemas.microsoft.com/office/drawing/2014/main" id="{2D5D80B3-0DE6-4AF4-BDAD-43F02E93099F}"/>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0" name="Rectangle 11">
              <a:extLst>
                <a:ext uri="{FF2B5EF4-FFF2-40B4-BE49-F238E27FC236}">
                  <a16:creationId xmlns:a16="http://schemas.microsoft.com/office/drawing/2014/main" id="{749F46F5-0108-46D4-BE8A-91C955D532EF}"/>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2" name="Group 251">
            <a:extLst>
              <a:ext uri="{FF2B5EF4-FFF2-40B4-BE49-F238E27FC236}">
                <a16:creationId xmlns:a16="http://schemas.microsoft.com/office/drawing/2014/main" id="{917728AF-B7A5-4A88-9EAF-E45817D07205}"/>
              </a:ext>
            </a:extLst>
          </p:cNvPr>
          <p:cNvGrpSpPr/>
          <p:nvPr/>
        </p:nvGrpSpPr>
        <p:grpSpPr>
          <a:xfrm>
            <a:off x="4131506" y="5408937"/>
            <a:ext cx="1172835" cy="1202810"/>
            <a:chOff x="228600" y="778390"/>
            <a:chExt cx="1172835" cy="1202810"/>
          </a:xfrm>
        </p:grpSpPr>
        <p:cxnSp>
          <p:nvCxnSpPr>
            <p:cNvPr id="263" name="Straight Connector 262">
              <a:extLst>
                <a:ext uri="{FF2B5EF4-FFF2-40B4-BE49-F238E27FC236}">
                  <a16:creationId xmlns:a16="http://schemas.microsoft.com/office/drawing/2014/main" id="{DEE92E5A-39F8-4BE3-AF3F-203576AF1721}"/>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BF465898-F572-4705-B9CB-4597B4186788}"/>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CCDFFD7-A982-4F67-8C90-D74970DED358}"/>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66" name="Rectangle: Rounded Corners 265">
              <a:extLst>
                <a:ext uri="{FF2B5EF4-FFF2-40B4-BE49-F238E27FC236}">
                  <a16:creationId xmlns:a16="http://schemas.microsoft.com/office/drawing/2014/main" id="{057516DD-049B-403B-A3DB-69A0D99905E4}"/>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RF IOC</a:t>
              </a:r>
            </a:p>
          </p:txBody>
        </p:sp>
        <p:sp>
          <p:nvSpPr>
            <p:cNvPr id="267" name="TextBox 266">
              <a:extLst>
                <a:ext uri="{FF2B5EF4-FFF2-40B4-BE49-F238E27FC236}">
                  <a16:creationId xmlns:a16="http://schemas.microsoft.com/office/drawing/2014/main" id="{4D64C672-9058-4A65-8F27-3553BC98DE0E}"/>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68" name="Straight Connector 267">
              <a:extLst>
                <a:ext uri="{FF2B5EF4-FFF2-40B4-BE49-F238E27FC236}">
                  <a16:creationId xmlns:a16="http://schemas.microsoft.com/office/drawing/2014/main" id="{75B0995C-28CF-4C47-8CC9-1D57FD7F3792}"/>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9" name="Rectangle 11">
              <a:extLst>
                <a:ext uri="{FF2B5EF4-FFF2-40B4-BE49-F238E27FC236}">
                  <a16:creationId xmlns:a16="http://schemas.microsoft.com/office/drawing/2014/main" id="{1420A539-B76E-44F2-BE1F-C28415208529}"/>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53" name="Group 252">
            <a:extLst>
              <a:ext uri="{FF2B5EF4-FFF2-40B4-BE49-F238E27FC236}">
                <a16:creationId xmlns:a16="http://schemas.microsoft.com/office/drawing/2014/main" id="{81EEEF6D-84A8-4C6D-A787-6ACDEAD326BF}"/>
              </a:ext>
            </a:extLst>
          </p:cNvPr>
          <p:cNvGrpSpPr/>
          <p:nvPr/>
        </p:nvGrpSpPr>
        <p:grpSpPr>
          <a:xfrm>
            <a:off x="5374902" y="5407386"/>
            <a:ext cx="1172835" cy="1202810"/>
            <a:chOff x="228600" y="778390"/>
            <a:chExt cx="1172835" cy="1202810"/>
          </a:xfrm>
        </p:grpSpPr>
        <p:cxnSp>
          <p:nvCxnSpPr>
            <p:cNvPr id="272" name="Straight Connector 271">
              <a:extLst>
                <a:ext uri="{FF2B5EF4-FFF2-40B4-BE49-F238E27FC236}">
                  <a16:creationId xmlns:a16="http://schemas.microsoft.com/office/drawing/2014/main" id="{F989D0FA-1617-4DEA-A54A-A15EBD15CD93}"/>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E22EF5B3-2F83-4A02-BB6E-6006EE82A7BB}"/>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B7B278F6-4D59-484D-BB17-977A2226C58C}"/>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5" name="Rectangle: Rounded Corners 274">
              <a:extLst>
                <a:ext uri="{FF2B5EF4-FFF2-40B4-BE49-F238E27FC236}">
                  <a16:creationId xmlns:a16="http://schemas.microsoft.com/office/drawing/2014/main" id="{128FA227-68C0-4750-819B-368B15210FA0}"/>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Vacuum IOC</a:t>
              </a:r>
            </a:p>
          </p:txBody>
        </p:sp>
        <p:sp>
          <p:nvSpPr>
            <p:cNvPr id="276" name="TextBox 275">
              <a:extLst>
                <a:ext uri="{FF2B5EF4-FFF2-40B4-BE49-F238E27FC236}">
                  <a16:creationId xmlns:a16="http://schemas.microsoft.com/office/drawing/2014/main" id="{477215A7-AC90-48A1-A54C-BAE5E05CD6C0}"/>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77" name="Straight Connector 276">
              <a:extLst>
                <a:ext uri="{FF2B5EF4-FFF2-40B4-BE49-F238E27FC236}">
                  <a16:creationId xmlns:a16="http://schemas.microsoft.com/office/drawing/2014/main" id="{242F2A79-9615-4780-B257-1C4E7644AB1F}"/>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8" name="Rectangle 11">
              <a:extLst>
                <a:ext uri="{FF2B5EF4-FFF2-40B4-BE49-F238E27FC236}">
                  <a16:creationId xmlns:a16="http://schemas.microsoft.com/office/drawing/2014/main" id="{A251CE2D-2100-4CFB-9470-08283FCFAAEA}"/>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1504" name="Group 21503">
            <a:extLst>
              <a:ext uri="{FF2B5EF4-FFF2-40B4-BE49-F238E27FC236}">
                <a16:creationId xmlns:a16="http://schemas.microsoft.com/office/drawing/2014/main" id="{EEC1DAF7-3F6D-434C-984B-F07A09EF8895}"/>
              </a:ext>
            </a:extLst>
          </p:cNvPr>
          <p:cNvGrpSpPr/>
          <p:nvPr/>
        </p:nvGrpSpPr>
        <p:grpSpPr>
          <a:xfrm>
            <a:off x="6597933" y="5399967"/>
            <a:ext cx="1172835" cy="1202810"/>
            <a:chOff x="228600" y="778390"/>
            <a:chExt cx="1172835" cy="1202810"/>
          </a:xfrm>
        </p:grpSpPr>
        <p:cxnSp>
          <p:nvCxnSpPr>
            <p:cNvPr id="281" name="Straight Connector 280">
              <a:extLst>
                <a:ext uri="{FF2B5EF4-FFF2-40B4-BE49-F238E27FC236}">
                  <a16:creationId xmlns:a16="http://schemas.microsoft.com/office/drawing/2014/main" id="{0FB5267C-1C1E-4403-AC86-4D88F0DDB4F7}"/>
                </a:ext>
              </a:extLst>
            </p:cNvPr>
            <p:cNvCxnSpPr>
              <a:cxnSpLocks/>
            </p:cNvCxnSpPr>
            <p:nvPr/>
          </p:nvCxnSpPr>
          <p:spPr>
            <a:xfrm>
              <a:off x="762000" y="1569372"/>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6760EAE9-755B-4D42-A79D-500D4D431176}"/>
                </a:ext>
              </a:extLst>
            </p:cNvPr>
            <p:cNvCxnSpPr>
              <a:cxnSpLocks/>
            </p:cNvCxnSpPr>
            <p:nvPr/>
          </p:nvCxnSpPr>
          <p:spPr>
            <a:xfrm>
              <a:off x="8382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D67FDF6F-20B1-405D-9049-73F53CA04444}"/>
                </a:ext>
              </a:extLst>
            </p:cNvPr>
            <p:cNvCxnSpPr>
              <a:cxnSpLocks/>
            </p:cNvCxnSpPr>
            <p:nvPr/>
          </p:nvCxnSpPr>
          <p:spPr>
            <a:xfrm>
              <a:off x="914400" y="1580891"/>
              <a:ext cx="0" cy="1717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84" name="Rectangle: Rounded Corners 283">
              <a:extLst>
                <a:ext uri="{FF2B5EF4-FFF2-40B4-BE49-F238E27FC236}">
                  <a16:creationId xmlns:a16="http://schemas.microsoft.com/office/drawing/2014/main" id="{DBB09BA8-52C1-4BE6-AC50-FC6CE6F1A782}"/>
                </a:ext>
              </a:extLst>
            </p:cNvPr>
            <p:cNvSpPr/>
            <p:nvPr/>
          </p:nvSpPr>
          <p:spPr>
            <a:xfrm>
              <a:off x="352425" y="787678"/>
              <a:ext cx="962025" cy="836611"/>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Injection Extraction IOC</a:t>
              </a:r>
            </a:p>
          </p:txBody>
        </p:sp>
        <p:sp>
          <p:nvSpPr>
            <p:cNvPr id="285" name="TextBox 284">
              <a:extLst>
                <a:ext uri="{FF2B5EF4-FFF2-40B4-BE49-F238E27FC236}">
                  <a16:creationId xmlns:a16="http://schemas.microsoft.com/office/drawing/2014/main" id="{F8C37285-FC90-41B2-8A99-8E4114486DDE}"/>
                </a:ext>
              </a:extLst>
            </p:cNvPr>
            <p:cNvSpPr txBox="1"/>
            <p:nvPr/>
          </p:nvSpPr>
          <p:spPr>
            <a:xfrm>
              <a:off x="326981" y="778390"/>
              <a:ext cx="987469" cy="261610"/>
            </a:xfrm>
            <a:prstGeom prst="rect">
              <a:avLst/>
            </a:prstGeom>
            <a:noFill/>
            <a:ln>
              <a:noFill/>
            </a:ln>
          </p:spPr>
          <p:txBody>
            <a:bodyPr wrap="square" rtlCol="0">
              <a:spAutoFit/>
            </a:bodyPr>
            <a:lstStyle/>
            <a:p>
              <a:pPr algn="ctr"/>
              <a:r>
                <a:rPr lang="en-US" sz="1100" b="1" dirty="0">
                  <a:cs typeface="Calibri"/>
                </a:rPr>
                <a:t>EPICS 7</a:t>
              </a:r>
            </a:p>
          </p:txBody>
        </p:sp>
        <p:cxnSp>
          <p:nvCxnSpPr>
            <p:cNvPr id="286" name="Straight Connector 285">
              <a:extLst>
                <a:ext uri="{FF2B5EF4-FFF2-40B4-BE49-F238E27FC236}">
                  <a16:creationId xmlns:a16="http://schemas.microsoft.com/office/drawing/2014/main" id="{01E24696-0327-4C59-871C-2E1CD035F1E4}"/>
                </a:ext>
              </a:extLst>
            </p:cNvPr>
            <p:cNvCxnSpPr>
              <a:cxnSpLocks/>
            </p:cNvCxnSpPr>
            <p:nvPr/>
          </p:nvCxnSpPr>
          <p:spPr>
            <a:xfrm flipV="1">
              <a:off x="352425" y="1026981"/>
              <a:ext cx="962957" cy="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7" name="Rectangle 11">
              <a:extLst>
                <a:ext uri="{FF2B5EF4-FFF2-40B4-BE49-F238E27FC236}">
                  <a16:creationId xmlns:a16="http://schemas.microsoft.com/office/drawing/2014/main" id="{A995EB9A-F2E4-4ED9-AEE6-306EBB01EA96}"/>
                </a:ext>
              </a:extLst>
            </p:cNvPr>
            <p:cNvSpPr>
              <a:spLocks noChangeArrowheads="1"/>
            </p:cNvSpPr>
            <p:nvPr/>
          </p:nvSpPr>
          <p:spPr bwMode="auto">
            <a:xfrm>
              <a:off x="228600" y="1741081"/>
              <a:ext cx="1172835" cy="240119"/>
            </a:xfrm>
            <a:prstGeom prst="rect">
              <a:avLst/>
            </a:prstGeom>
            <a:solidFill>
              <a:schemeClr val="accent3">
                <a:lumMod val="20000"/>
                <a:lumOff val="80000"/>
              </a:schemeClr>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grpSp>
        <p:nvGrpSpPr>
          <p:cNvPr id="21505" name="Group 21504">
            <a:extLst>
              <a:ext uri="{FF2B5EF4-FFF2-40B4-BE49-F238E27FC236}">
                <a16:creationId xmlns:a16="http://schemas.microsoft.com/office/drawing/2014/main" id="{7994B0D3-26AB-4ADA-9B47-8018C0CAD7F2}"/>
              </a:ext>
            </a:extLst>
          </p:cNvPr>
          <p:cNvGrpSpPr/>
          <p:nvPr/>
        </p:nvGrpSpPr>
        <p:grpSpPr>
          <a:xfrm>
            <a:off x="7838936" y="5408015"/>
            <a:ext cx="1172835" cy="1193522"/>
            <a:chOff x="228600" y="787678"/>
            <a:chExt cx="1172835" cy="1193522"/>
          </a:xfrm>
          <a:solidFill>
            <a:schemeClr val="bg1">
              <a:lumMod val="75000"/>
            </a:schemeClr>
          </a:solidFill>
        </p:grpSpPr>
        <p:cxnSp>
          <p:nvCxnSpPr>
            <p:cNvPr id="290" name="Straight Connector 289">
              <a:extLst>
                <a:ext uri="{FF2B5EF4-FFF2-40B4-BE49-F238E27FC236}">
                  <a16:creationId xmlns:a16="http://schemas.microsoft.com/office/drawing/2014/main" id="{C3DF9132-1C1F-453A-BAB9-0FD89799CE27}"/>
                </a:ext>
              </a:extLst>
            </p:cNvPr>
            <p:cNvCxnSpPr>
              <a:cxnSpLocks/>
            </p:cNvCxnSpPr>
            <p:nvPr/>
          </p:nvCxnSpPr>
          <p:spPr>
            <a:xfrm>
              <a:off x="762000" y="1569372"/>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85848650-1DCD-459A-B936-83971BF732D9}"/>
                </a:ext>
              </a:extLst>
            </p:cNvPr>
            <p:cNvCxnSpPr>
              <a:cxnSpLocks/>
            </p:cNvCxnSpPr>
            <p:nvPr/>
          </p:nvCxnSpPr>
          <p:spPr>
            <a:xfrm>
              <a:off x="838200" y="15808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AFA94CC9-5305-4A0D-B05F-913A9498A5F2}"/>
                </a:ext>
              </a:extLst>
            </p:cNvPr>
            <p:cNvCxnSpPr>
              <a:cxnSpLocks/>
            </p:cNvCxnSpPr>
            <p:nvPr/>
          </p:nvCxnSpPr>
          <p:spPr>
            <a:xfrm>
              <a:off x="914400" y="1580891"/>
              <a:ext cx="0" cy="171709"/>
            </a:xfrm>
            <a:prstGeom prst="line">
              <a:avLst/>
            </a:prstGeom>
            <a:grpFill/>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3" name="Rectangle: Rounded Corners 292">
              <a:extLst>
                <a:ext uri="{FF2B5EF4-FFF2-40B4-BE49-F238E27FC236}">
                  <a16:creationId xmlns:a16="http://schemas.microsoft.com/office/drawing/2014/main" id="{7D1F69B4-26AE-487A-AE08-9661C9A90D9A}"/>
                </a:ext>
              </a:extLst>
            </p:cNvPr>
            <p:cNvSpPr/>
            <p:nvPr/>
          </p:nvSpPr>
          <p:spPr>
            <a:xfrm>
              <a:off x="352425" y="787678"/>
              <a:ext cx="962025" cy="836611"/>
            </a:xfrm>
            <a:prstGeom prst="roundRect">
              <a:avLst/>
            </a:prstGeom>
            <a:gr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ln>
                  <a:solidFill>
                    <a:sysClr val="windowText" lastClr="000000"/>
                  </a:solidFill>
                </a:ln>
                <a:solidFill>
                  <a:schemeClr val="tx1"/>
                </a:solidFill>
              </a:endParaRPr>
            </a:p>
            <a:p>
              <a:pPr algn="ctr"/>
              <a:r>
                <a:rPr lang="en-US" sz="1100" dirty="0">
                  <a:ln>
                    <a:solidFill>
                      <a:sysClr val="windowText" lastClr="000000"/>
                    </a:solidFill>
                  </a:ln>
                  <a:solidFill>
                    <a:schemeClr val="tx1"/>
                  </a:solidFill>
                </a:rPr>
                <a:t>Beamline IOCs</a:t>
              </a:r>
            </a:p>
          </p:txBody>
        </p:sp>
        <p:cxnSp>
          <p:nvCxnSpPr>
            <p:cNvPr id="295" name="Straight Connector 294">
              <a:extLst>
                <a:ext uri="{FF2B5EF4-FFF2-40B4-BE49-F238E27FC236}">
                  <a16:creationId xmlns:a16="http://schemas.microsoft.com/office/drawing/2014/main" id="{12143948-3C8F-4915-B532-48673C9B9B56}"/>
                </a:ext>
              </a:extLst>
            </p:cNvPr>
            <p:cNvCxnSpPr>
              <a:cxnSpLocks/>
            </p:cNvCxnSpPr>
            <p:nvPr/>
          </p:nvCxnSpPr>
          <p:spPr>
            <a:xfrm flipV="1">
              <a:off x="352425" y="1026981"/>
              <a:ext cx="962957" cy="36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6" name="Rectangle 11">
              <a:extLst>
                <a:ext uri="{FF2B5EF4-FFF2-40B4-BE49-F238E27FC236}">
                  <a16:creationId xmlns:a16="http://schemas.microsoft.com/office/drawing/2014/main" id="{D51BA145-1BC7-431D-8E66-AAB84D0A37DE}"/>
                </a:ext>
              </a:extLst>
            </p:cNvPr>
            <p:cNvSpPr>
              <a:spLocks noChangeArrowheads="1"/>
            </p:cNvSpPr>
            <p:nvPr/>
          </p:nvSpPr>
          <p:spPr bwMode="auto">
            <a:xfrm>
              <a:off x="228600" y="1741081"/>
              <a:ext cx="1172835" cy="240119"/>
            </a:xfrm>
            <a:prstGeom prst="rect">
              <a:avLst/>
            </a:prstGeom>
            <a:grp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charset="-128"/>
                </a:defRPr>
              </a:lvl9pPr>
            </a:lstStyle>
            <a:p>
              <a:pPr algn="ctr">
                <a:lnSpc>
                  <a:spcPct val="90000"/>
                </a:lnSpc>
                <a:spcBef>
                  <a:spcPts val="1125"/>
                </a:spcBef>
                <a:buClr>
                  <a:srgbClr val="FF0000"/>
                </a:buClr>
                <a:buSzPct val="135000"/>
              </a:pPr>
              <a:r>
                <a:rPr lang="en-US" altLang="en-US" sz="1100" dirty="0">
                  <a:solidFill>
                    <a:srgbClr val="000000"/>
                  </a:solidFill>
                  <a:latin typeface="+mn-lt"/>
                </a:rPr>
                <a:t>Instrumentation</a:t>
              </a:r>
            </a:p>
          </p:txBody>
        </p:sp>
      </p:grpSp>
      <p:sp>
        <p:nvSpPr>
          <p:cNvPr id="302" name="Line 48">
            <a:extLst>
              <a:ext uri="{FF2B5EF4-FFF2-40B4-BE49-F238E27FC236}">
                <a16:creationId xmlns:a16="http://schemas.microsoft.com/office/drawing/2014/main" id="{B3942840-74DF-4AF6-9DB6-8A32CD3D0390}"/>
              </a:ext>
            </a:extLst>
          </p:cNvPr>
          <p:cNvSpPr>
            <a:spLocks noChangeShapeType="1"/>
          </p:cNvSpPr>
          <p:nvPr/>
        </p:nvSpPr>
        <p:spPr bwMode="auto">
          <a:xfrm flipH="1">
            <a:off x="2467305" y="2618807"/>
            <a:ext cx="0" cy="212603"/>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03" name="Rectangle: Rounded Corners 302">
            <a:extLst>
              <a:ext uri="{FF2B5EF4-FFF2-40B4-BE49-F238E27FC236}">
                <a16:creationId xmlns:a16="http://schemas.microsoft.com/office/drawing/2014/main" id="{502E9BAA-2661-487B-9637-3C56919FF4DA}"/>
              </a:ext>
            </a:extLst>
          </p:cNvPr>
          <p:cNvSpPr/>
          <p:nvPr/>
        </p:nvSpPr>
        <p:spPr>
          <a:xfrm>
            <a:off x="1590841" y="1379097"/>
            <a:ext cx="1857703" cy="1309846"/>
          </a:xfrm>
          <a:prstGeom prst="roundRect">
            <a:avLst/>
          </a:prstGeom>
          <a:solidFill>
            <a:schemeClr val="accent6">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a:ln>
                  <a:solidFill>
                    <a:sysClr val="windowText" lastClr="000000"/>
                  </a:solidFill>
                </a:ln>
                <a:solidFill>
                  <a:schemeClr val="tx1"/>
                </a:solidFill>
              </a:rPr>
              <a:t>Applications:</a:t>
            </a:r>
          </a:p>
          <a:p>
            <a:pPr algn="ctr"/>
            <a:r>
              <a:rPr lang="en-US" sz="1200" dirty="0">
                <a:ln>
                  <a:solidFill>
                    <a:sysClr val="windowText" lastClr="000000"/>
                  </a:solidFill>
                </a:ln>
                <a:solidFill>
                  <a:schemeClr val="tx1"/>
                </a:solidFill>
              </a:rPr>
              <a:t>Scripting, physics, operators, run permit, inline analysis </a:t>
            </a:r>
            <a:r>
              <a:rPr lang="mr-IN" sz="1200" dirty="0">
                <a:ln>
                  <a:solidFill>
                    <a:sysClr val="windowText" lastClr="000000"/>
                  </a:solidFill>
                </a:ln>
                <a:solidFill>
                  <a:schemeClr val="tx1"/>
                </a:solidFill>
              </a:rPr>
              <a:t>…</a:t>
            </a:r>
            <a:endParaRPr lang="en-US" sz="1200" dirty="0">
              <a:ln>
                <a:solidFill>
                  <a:sysClr val="windowText" lastClr="000000"/>
                </a:solidFill>
              </a:ln>
              <a:solidFill>
                <a:schemeClr val="tx1"/>
              </a:solidFill>
            </a:endParaRPr>
          </a:p>
        </p:txBody>
      </p:sp>
      <p:cxnSp>
        <p:nvCxnSpPr>
          <p:cNvPr id="304" name="Straight Connector 303">
            <a:extLst>
              <a:ext uri="{FF2B5EF4-FFF2-40B4-BE49-F238E27FC236}">
                <a16:creationId xmlns:a16="http://schemas.microsoft.com/office/drawing/2014/main" id="{B0055B3D-94EB-4D6C-80F3-7D80D7B2890E}"/>
              </a:ext>
            </a:extLst>
          </p:cNvPr>
          <p:cNvCxnSpPr>
            <a:cxnSpLocks/>
          </p:cNvCxnSpPr>
          <p:nvPr/>
        </p:nvCxnSpPr>
        <p:spPr>
          <a:xfrm>
            <a:off x="1600201" y="2379222"/>
            <a:ext cx="1848343" cy="106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5" name="TextBox 304">
            <a:extLst>
              <a:ext uri="{FF2B5EF4-FFF2-40B4-BE49-F238E27FC236}">
                <a16:creationId xmlns:a16="http://schemas.microsoft.com/office/drawing/2014/main" id="{805CFB40-7D1B-4090-A87C-775CE805E6F8}"/>
              </a:ext>
            </a:extLst>
          </p:cNvPr>
          <p:cNvSpPr txBox="1"/>
          <p:nvPr/>
        </p:nvSpPr>
        <p:spPr>
          <a:xfrm>
            <a:off x="1606606" y="2404068"/>
            <a:ext cx="1817634" cy="261610"/>
          </a:xfrm>
          <a:prstGeom prst="rect">
            <a:avLst/>
          </a:prstGeom>
          <a:noFill/>
          <a:ln>
            <a:noFill/>
          </a:ln>
        </p:spPr>
        <p:txBody>
          <a:bodyPr wrap="square" rtlCol="0">
            <a:spAutoFit/>
          </a:bodyPr>
          <a:lstStyle/>
          <a:p>
            <a:pPr algn="ctr"/>
            <a:r>
              <a:rPr lang="en-US" sz="1100" b="1" dirty="0">
                <a:cs typeface="Calibri"/>
              </a:rPr>
              <a:t>EPICS 7</a:t>
            </a:r>
          </a:p>
        </p:txBody>
      </p:sp>
      <p:sp>
        <p:nvSpPr>
          <p:cNvPr id="314" name="Line 48">
            <a:extLst>
              <a:ext uri="{FF2B5EF4-FFF2-40B4-BE49-F238E27FC236}">
                <a16:creationId xmlns:a16="http://schemas.microsoft.com/office/drawing/2014/main" id="{2F15661E-A652-418E-B962-92DB1CA31172}"/>
              </a:ext>
            </a:extLst>
          </p:cNvPr>
          <p:cNvSpPr>
            <a:spLocks noChangeShapeType="1"/>
          </p:cNvSpPr>
          <p:nvPr/>
        </p:nvSpPr>
        <p:spPr bwMode="auto">
          <a:xfrm flipH="1">
            <a:off x="4406594" y="2622069"/>
            <a:ext cx="0" cy="212603"/>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15" name="Rectangle: Rounded Corners 314">
            <a:extLst>
              <a:ext uri="{FF2B5EF4-FFF2-40B4-BE49-F238E27FC236}">
                <a16:creationId xmlns:a16="http://schemas.microsoft.com/office/drawing/2014/main" id="{7FC696A2-6FC1-4035-9F16-E35143CA3E5A}"/>
              </a:ext>
            </a:extLst>
          </p:cNvPr>
          <p:cNvSpPr/>
          <p:nvPr/>
        </p:nvSpPr>
        <p:spPr>
          <a:xfrm>
            <a:off x="3530130" y="1388622"/>
            <a:ext cx="1857703" cy="1303582"/>
          </a:xfrm>
          <a:prstGeom prst="round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b="1" dirty="0">
                <a:ln>
                  <a:solidFill>
                    <a:sysClr val="windowText" lastClr="000000"/>
                  </a:solidFill>
                </a:ln>
                <a:solidFill>
                  <a:schemeClr val="tx1"/>
                </a:solidFill>
              </a:rPr>
              <a:t>Python</a:t>
            </a:r>
          </a:p>
          <a:p>
            <a:pPr algn="ctr"/>
            <a:r>
              <a:rPr lang="en-US" sz="1400" b="1" dirty="0">
                <a:ln>
                  <a:solidFill>
                    <a:sysClr val="windowText" lastClr="000000"/>
                  </a:solidFill>
                </a:ln>
                <a:solidFill>
                  <a:schemeClr val="tx1"/>
                </a:solidFill>
              </a:rPr>
              <a:t>Scripting for EPICS Applications</a:t>
            </a:r>
          </a:p>
        </p:txBody>
      </p:sp>
      <p:cxnSp>
        <p:nvCxnSpPr>
          <p:cNvPr id="316" name="Straight Connector 315">
            <a:extLst>
              <a:ext uri="{FF2B5EF4-FFF2-40B4-BE49-F238E27FC236}">
                <a16:creationId xmlns:a16="http://schemas.microsoft.com/office/drawing/2014/main" id="{8257D2ED-C9D8-47D5-BD5F-D1C55724BB9B}"/>
              </a:ext>
            </a:extLst>
          </p:cNvPr>
          <p:cNvCxnSpPr>
            <a:cxnSpLocks/>
          </p:cNvCxnSpPr>
          <p:nvPr/>
        </p:nvCxnSpPr>
        <p:spPr>
          <a:xfrm>
            <a:off x="3539490" y="2379222"/>
            <a:ext cx="1848343" cy="106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7" name="TextBox 316">
            <a:extLst>
              <a:ext uri="{FF2B5EF4-FFF2-40B4-BE49-F238E27FC236}">
                <a16:creationId xmlns:a16="http://schemas.microsoft.com/office/drawing/2014/main" id="{0633557F-4682-4ED5-9607-6AAE1D25CF41}"/>
              </a:ext>
            </a:extLst>
          </p:cNvPr>
          <p:cNvSpPr txBox="1"/>
          <p:nvPr/>
        </p:nvSpPr>
        <p:spPr>
          <a:xfrm>
            <a:off x="3545895" y="2422411"/>
            <a:ext cx="1817634" cy="261610"/>
          </a:xfrm>
          <a:prstGeom prst="rect">
            <a:avLst/>
          </a:prstGeom>
          <a:noFill/>
          <a:ln>
            <a:noFill/>
          </a:ln>
        </p:spPr>
        <p:txBody>
          <a:bodyPr wrap="square" rtlCol="0">
            <a:spAutoFit/>
          </a:bodyPr>
          <a:lstStyle/>
          <a:p>
            <a:pPr algn="ctr"/>
            <a:r>
              <a:rPr lang="en-US" sz="1100" b="1" dirty="0">
                <a:cs typeface="Calibri"/>
              </a:rPr>
              <a:t>EPICS 7</a:t>
            </a:r>
          </a:p>
        </p:txBody>
      </p:sp>
      <p:sp>
        <p:nvSpPr>
          <p:cNvPr id="320" name="Rectangle: Rounded Corners 319">
            <a:extLst>
              <a:ext uri="{FF2B5EF4-FFF2-40B4-BE49-F238E27FC236}">
                <a16:creationId xmlns:a16="http://schemas.microsoft.com/office/drawing/2014/main" id="{6C5EB092-C181-4C49-B203-B35BF4565557}"/>
              </a:ext>
            </a:extLst>
          </p:cNvPr>
          <p:cNvSpPr/>
          <p:nvPr/>
        </p:nvSpPr>
        <p:spPr>
          <a:xfrm>
            <a:off x="8763001" y="823627"/>
            <a:ext cx="1857703" cy="1805091"/>
          </a:xfrm>
          <a:prstGeom prst="roundRect">
            <a:avLst/>
          </a:prstGeom>
          <a:solidFill>
            <a:schemeClr val="tx2">
              <a:lumMod val="20000"/>
              <a:lumOff val="8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b="1" dirty="0">
                <a:ln>
                  <a:solidFill>
                    <a:sysClr val="windowText" lastClr="000000"/>
                  </a:solidFill>
                </a:ln>
                <a:solidFill>
                  <a:schemeClr val="tx1"/>
                </a:solidFill>
              </a:rPr>
              <a:t>CS Studio:</a:t>
            </a:r>
          </a:p>
          <a:p>
            <a:pPr algn="ctr"/>
            <a:r>
              <a:rPr lang="en-US" sz="1100" dirty="0">
                <a:ln>
                  <a:solidFill>
                    <a:sysClr val="windowText" lastClr="000000"/>
                  </a:solidFill>
                </a:ln>
                <a:solidFill>
                  <a:schemeClr val="tx1"/>
                </a:solidFill>
              </a:rPr>
              <a:t>Synoptic Display</a:t>
            </a:r>
          </a:p>
          <a:p>
            <a:pPr algn="ctr"/>
            <a:r>
              <a:rPr lang="en-US" sz="1100" dirty="0">
                <a:ln>
                  <a:solidFill>
                    <a:sysClr val="windowText" lastClr="000000"/>
                  </a:solidFill>
                </a:ln>
                <a:solidFill>
                  <a:schemeClr val="tx1"/>
                </a:solidFill>
              </a:rPr>
              <a:t>Directory Clients</a:t>
            </a:r>
          </a:p>
          <a:p>
            <a:pPr algn="ctr"/>
            <a:r>
              <a:rPr lang="en-US" sz="1100" dirty="0" err="1">
                <a:ln>
                  <a:solidFill>
                    <a:sysClr val="windowText" lastClr="000000"/>
                  </a:solidFill>
                </a:ln>
                <a:solidFill>
                  <a:schemeClr val="tx1"/>
                </a:solidFill>
              </a:rPr>
              <a:t>Elog</a:t>
            </a:r>
            <a:r>
              <a:rPr lang="en-US" sz="1100" dirty="0">
                <a:ln>
                  <a:solidFill>
                    <a:sysClr val="windowText" lastClr="000000"/>
                  </a:solidFill>
                </a:ln>
                <a:solidFill>
                  <a:schemeClr val="tx1"/>
                </a:solidFill>
              </a:rPr>
              <a:t> Client</a:t>
            </a:r>
          </a:p>
          <a:p>
            <a:pPr algn="ctr"/>
            <a:r>
              <a:rPr lang="en-US" sz="1100" dirty="0">
                <a:ln>
                  <a:solidFill>
                    <a:sysClr val="windowText" lastClr="000000"/>
                  </a:solidFill>
                </a:ln>
                <a:solidFill>
                  <a:schemeClr val="tx1"/>
                </a:solidFill>
              </a:rPr>
              <a:t>Archive Browser</a:t>
            </a:r>
          </a:p>
          <a:p>
            <a:pPr algn="ctr"/>
            <a:r>
              <a:rPr lang="en-US" sz="1100" dirty="0">
                <a:ln>
                  <a:solidFill>
                    <a:sysClr val="windowText" lastClr="000000"/>
                  </a:solidFill>
                </a:ln>
                <a:solidFill>
                  <a:schemeClr val="tx1"/>
                </a:solidFill>
              </a:rPr>
              <a:t>MASAR Client (restore)</a:t>
            </a:r>
          </a:p>
          <a:p>
            <a:pPr algn="ctr"/>
            <a:endParaRPr lang="en-US" sz="1100" dirty="0">
              <a:ln>
                <a:solidFill>
                  <a:sysClr val="windowText" lastClr="000000"/>
                </a:solidFill>
              </a:ln>
              <a:solidFill>
                <a:schemeClr val="tx1"/>
              </a:solidFill>
            </a:endParaRPr>
          </a:p>
        </p:txBody>
      </p:sp>
      <p:sp>
        <p:nvSpPr>
          <p:cNvPr id="322" name="TextBox 321">
            <a:extLst>
              <a:ext uri="{FF2B5EF4-FFF2-40B4-BE49-F238E27FC236}">
                <a16:creationId xmlns:a16="http://schemas.microsoft.com/office/drawing/2014/main" id="{9ACF689D-EFC8-4CFD-BF90-BE9226FC48DC}"/>
              </a:ext>
            </a:extLst>
          </p:cNvPr>
          <p:cNvSpPr txBox="1"/>
          <p:nvPr/>
        </p:nvSpPr>
        <p:spPr>
          <a:xfrm>
            <a:off x="8921302" y="2347443"/>
            <a:ext cx="1817634" cy="261610"/>
          </a:xfrm>
          <a:prstGeom prst="rect">
            <a:avLst/>
          </a:prstGeom>
          <a:noFill/>
          <a:ln>
            <a:noFill/>
          </a:ln>
        </p:spPr>
        <p:txBody>
          <a:bodyPr wrap="square" rtlCol="0">
            <a:spAutoFit/>
          </a:bodyPr>
          <a:lstStyle/>
          <a:p>
            <a:pPr algn="ctr"/>
            <a:r>
              <a:rPr lang="en-US" sz="1100" b="1" dirty="0">
                <a:cs typeface="Calibri"/>
              </a:rPr>
              <a:t>EPICS 7</a:t>
            </a:r>
          </a:p>
        </p:txBody>
      </p:sp>
      <p:sp>
        <p:nvSpPr>
          <p:cNvPr id="323" name="Line 48">
            <a:extLst>
              <a:ext uri="{FF2B5EF4-FFF2-40B4-BE49-F238E27FC236}">
                <a16:creationId xmlns:a16="http://schemas.microsoft.com/office/drawing/2014/main" id="{85C1FBEE-8A5C-4097-9567-632F0CCCB025}"/>
              </a:ext>
            </a:extLst>
          </p:cNvPr>
          <p:cNvSpPr>
            <a:spLocks noChangeShapeType="1"/>
          </p:cNvSpPr>
          <p:nvPr/>
        </p:nvSpPr>
        <p:spPr bwMode="auto">
          <a:xfrm flipH="1">
            <a:off x="9661151" y="2558742"/>
            <a:ext cx="0" cy="273528"/>
          </a:xfrm>
          <a:prstGeom prst="line">
            <a:avLst/>
          </a:prstGeom>
          <a:noFill/>
          <a:ln w="36720">
            <a:solidFill>
              <a:schemeClr val="accent6">
                <a:lumMod val="40000"/>
                <a:lumOff val="60000"/>
              </a:schemeClr>
            </a:solidFill>
            <a:round/>
            <a:headEnd/>
            <a:tailEnd/>
          </a:ln>
          <a:extLst>
            <a:ext uri="{909E8E84-426E-40dd-AFC4-6F175D3DCCD1}">
              <a14:hiddenFill xmlns="" xmlns:a14="http://schemas.microsoft.com/office/drawing/2010/main">
                <a:noFill/>
              </a14:hiddenFill>
            </a:ext>
          </a:extLst>
        </p:spPr>
        <p:txBody>
          <a:bodyPr/>
          <a:lstStyle/>
          <a:p>
            <a:endParaRPr lang="en-US" dirty="0"/>
          </a:p>
        </p:txBody>
      </p:sp>
      <p:cxnSp>
        <p:nvCxnSpPr>
          <p:cNvPr id="321" name="Straight Connector 320">
            <a:extLst>
              <a:ext uri="{FF2B5EF4-FFF2-40B4-BE49-F238E27FC236}">
                <a16:creationId xmlns:a16="http://schemas.microsoft.com/office/drawing/2014/main" id="{858954EF-E25A-4D44-9A69-8DEF197CABFB}"/>
              </a:ext>
            </a:extLst>
          </p:cNvPr>
          <p:cNvCxnSpPr>
            <a:cxnSpLocks/>
          </p:cNvCxnSpPr>
          <p:nvPr/>
        </p:nvCxnSpPr>
        <p:spPr>
          <a:xfrm>
            <a:off x="8763001" y="2292345"/>
            <a:ext cx="1848343" cy="106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TextBox 162">
            <a:extLst>
              <a:ext uri="{FF2B5EF4-FFF2-40B4-BE49-F238E27FC236}">
                <a16:creationId xmlns:a16="http://schemas.microsoft.com/office/drawing/2014/main" id="{62428A7C-90D7-470D-8A3C-E7376E5F78DD}"/>
              </a:ext>
            </a:extLst>
          </p:cNvPr>
          <p:cNvSpPr txBox="1"/>
          <p:nvPr/>
        </p:nvSpPr>
        <p:spPr>
          <a:xfrm>
            <a:off x="7915416" y="5402935"/>
            <a:ext cx="987469" cy="261610"/>
          </a:xfrm>
          <a:prstGeom prst="rect">
            <a:avLst/>
          </a:prstGeom>
          <a:noFill/>
          <a:ln>
            <a:noFill/>
          </a:ln>
        </p:spPr>
        <p:txBody>
          <a:bodyPr wrap="square" rtlCol="0">
            <a:spAutoFit/>
          </a:bodyPr>
          <a:lstStyle/>
          <a:p>
            <a:pPr algn="ctr"/>
            <a:r>
              <a:rPr lang="en-US" sz="1100" b="1" dirty="0">
                <a:cs typeface="Calibri"/>
              </a:rPr>
              <a:t>EPICS 7</a:t>
            </a:r>
          </a:p>
        </p:txBody>
      </p:sp>
      <p:sp>
        <p:nvSpPr>
          <p:cNvPr id="164" name="TextBox 163">
            <a:extLst>
              <a:ext uri="{FF2B5EF4-FFF2-40B4-BE49-F238E27FC236}">
                <a16:creationId xmlns:a16="http://schemas.microsoft.com/office/drawing/2014/main" id="{90271A3F-4151-4A4E-A21D-5B39C567C32A}"/>
              </a:ext>
            </a:extLst>
          </p:cNvPr>
          <p:cNvSpPr txBox="1"/>
          <p:nvPr/>
        </p:nvSpPr>
        <p:spPr>
          <a:xfrm>
            <a:off x="9144085" y="5440681"/>
            <a:ext cx="987469" cy="261610"/>
          </a:xfrm>
          <a:prstGeom prst="rect">
            <a:avLst/>
          </a:prstGeom>
          <a:noFill/>
          <a:ln>
            <a:noFill/>
          </a:ln>
        </p:spPr>
        <p:txBody>
          <a:bodyPr wrap="square" rtlCol="0">
            <a:spAutoFit/>
          </a:bodyPr>
          <a:lstStyle/>
          <a:p>
            <a:pPr algn="ctr"/>
            <a:r>
              <a:rPr lang="en-US" sz="1100" b="1" dirty="0">
                <a:cs typeface="Calibri"/>
              </a:rPr>
              <a:t>EPICS 7</a:t>
            </a:r>
          </a:p>
        </p:txBody>
      </p:sp>
    </p:spTree>
    <p:extLst>
      <p:ext uri="{BB962C8B-B14F-4D97-AF65-F5344CB8AC3E}">
        <p14:creationId xmlns:p14="http://schemas.microsoft.com/office/powerpoint/2010/main" val="1571496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1030</Words>
  <Application>Microsoft Office PowerPoint</Application>
  <PresentationFormat>Widescreen</PresentationFormat>
  <Paragraphs>338</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Narrow</vt:lpstr>
      <vt:lpstr>Calibri</vt:lpstr>
      <vt:lpstr>Calibri Light</vt:lpstr>
      <vt:lpstr>Lato</vt:lpstr>
      <vt:lpstr>Oswald Regular</vt:lpstr>
      <vt:lpstr>Times New Roman</vt:lpstr>
      <vt:lpstr>Office Theme</vt:lpstr>
      <vt:lpstr>PowerPoint Presentation</vt:lpstr>
      <vt:lpstr>EPICS - Architecture</vt:lpstr>
      <vt:lpstr>Important Features</vt:lpstr>
      <vt:lpstr>Important terms</vt:lpstr>
      <vt:lpstr>IOC Core: Records to PVs</vt:lpstr>
      <vt:lpstr>EPICS – Architecture IOC’s</vt:lpstr>
      <vt:lpstr>EPICS – Architecture Middle Layer Services</vt:lpstr>
      <vt:lpstr>EPICS – Architecture Clients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Shroff, Kunal</dc:creator>
  <cp:lastModifiedBy>Shroff, Kunal</cp:lastModifiedBy>
  <cp:revision>11</cp:revision>
  <dcterms:created xsi:type="dcterms:W3CDTF">2022-03-23T14:21:20Z</dcterms:created>
  <dcterms:modified xsi:type="dcterms:W3CDTF">2022-11-04T19:59:48Z</dcterms:modified>
</cp:coreProperties>
</file>