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303" r:id="rId4"/>
    <p:sldId id="290" r:id="rId5"/>
    <p:sldId id="291" r:id="rId6"/>
    <p:sldId id="302" r:id="rId7"/>
    <p:sldId id="304" r:id="rId8"/>
    <p:sldId id="301" r:id="rId9"/>
    <p:sldId id="292" r:id="rId10"/>
    <p:sldId id="294" r:id="rId11"/>
    <p:sldId id="295" r:id="rId12"/>
    <p:sldId id="298" r:id="rId13"/>
    <p:sldId id="296" r:id="rId14"/>
    <p:sldId id="299" r:id="rId15"/>
    <p:sldId id="300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0F1"/>
    <a:srgbClr val="A5E8FF"/>
    <a:srgbClr val="99D6EC"/>
    <a:srgbClr val="6DB6D0"/>
    <a:srgbClr val="0094CA"/>
    <a:srgbClr val="D2EB39"/>
    <a:srgbClr val="C7DE36"/>
    <a:srgbClr val="133249"/>
    <a:srgbClr val="02192B"/>
    <a:srgbClr val="2D7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0" autoAdjust="0"/>
    <p:restoredTop sz="82721" autoAdjust="0"/>
  </p:normalViewPr>
  <p:slideViewPr>
    <p:cSldViewPr snapToGrid="0">
      <p:cViewPr varScale="1">
        <p:scale>
          <a:sx n="55" d="100"/>
          <a:sy n="55" d="100"/>
        </p:scale>
        <p:origin x="134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3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A8E038-F3F4-E44E-BD44-00EEB3B9C3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F9A00-DD14-F748-8278-BD1A8B5C5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8AEA4-3F5E-9C45-A396-D627C030EDC0}" type="datetimeFigureOut">
              <a:rPr lang="en-GB" smtClean="0"/>
              <a:t>24/03/2022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9FBE3-66A5-D043-BFB4-AD38C5D70D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5B5AA-B545-7F43-B678-4A6EA3A111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A5DCC-9A8D-A443-9629-070BEDE70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80AC-0A85-45B0-B143-B7C80F45DD60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0CF2E-296C-40E0-A024-428525EC6E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5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CF2E-296C-40E0-A024-428525EC6E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 Context Menu:</a:t>
            </a:r>
          </a:p>
          <a:p>
            <a:pPr lvl="1"/>
            <a:r>
              <a:rPr lang="en-US" dirty="0"/>
              <a:t>Split Horizontally/Vertically</a:t>
            </a:r>
          </a:p>
          <a:p>
            <a:pPr lvl="1"/>
            <a:r>
              <a:rPr lang="en-US" dirty="0"/>
              <a:t>Detach</a:t>
            </a:r>
          </a:p>
          <a:p>
            <a:pPr lvl="1"/>
            <a:r>
              <a:rPr lang="en-US" dirty="0"/>
              <a:t>Lock Pane</a:t>
            </a:r>
          </a:p>
          <a:p>
            <a:r>
              <a:rPr lang="en-US" dirty="0"/>
              <a:t>Window Menu:</a:t>
            </a:r>
          </a:p>
          <a:p>
            <a:pPr lvl="1"/>
            <a:r>
              <a:rPr lang="en-US" dirty="0"/>
              <a:t>Show/Hide Toolbar</a:t>
            </a:r>
          </a:p>
          <a:p>
            <a:pPr lvl="1"/>
            <a:r>
              <a:rPr lang="en-US" dirty="0"/>
              <a:t>Always show tabs?</a:t>
            </a:r>
          </a:p>
          <a:p>
            <a:pPr lvl="1"/>
            <a:r>
              <a:rPr lang="en-US" dirty="0"/>
              <a:t>Save Layout As .. / Load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0CF2E-296C-40E0-A024-428525EC6E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5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fields=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aai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(INP);bi(INP);compress(INP);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longin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mbbi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mbbiDirect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mbboDirect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stringin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subArray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(INP);waveform(INP);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aao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fanout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longout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mbbo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stringout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(DOL);sub(INPA-L);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genSub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(INPA-L);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(INPA-L);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calcout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(INPA-L);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aSub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(INPA-U);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(SELN);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bigASub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(INP001-128);</a:t>
            </a:r>
            <a:r>
              <a:rPr lang="en-US" sz="8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scalcout</a:t>
            </a:r>
            <a:r>
              <a:rPr lang="en-US" sz="8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(INPA-L,INAA,INBB,INCC,INDD,INEE,INFF,INGG,INHH,INII,INJJ,INKK,INLL)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CF2E-296C-40E0-A024-428525EC6E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4A8CC6-DB5F-42B3-BC10-29A16689A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5DECB-EF48-4824-B85B-AAB0F0823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Main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30000" y="2198687"/>
            <a:ext cx="5696411" cy="39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spc="100" baseline="0">
                <a:latin typeface="Helvetica" pitchFamily="2" charset="0"/>
                <a:ea typeface="Source Sans Pro Semibold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MAIN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3A666-797C-DD4F-876D-7D5A69B72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00772" y="2729509"/>
            <a:ext cx="2125639" cy="3284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latin typeface="Helvetica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Edit Version - Date</a:t>
            </a:r>
          </a:p>
        </p:txBody>
      </p:sp>
    </p:spTree>
    <p:extLst>
      <p:ext uri="{BB962C8B-B14F-4D97-AF65-F5344CB8AC3E}">
        <p14:creationId xmlns:p14="http://schemas.microsoft.com/office/powerpoint/2010/main" val="62407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4A8CC6-DB5F-42B3-BC10-29A16689A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5DECB-EF48-4824-B85B-AAB0F0823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-7116844" y="-1426255"/>
            <a:ext cx="18582465" cy="10452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D34B12-26AA-8540-8664-A9FEA9CC4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Thank You</a:t>
            </a:r>
            <a:br>
              <a:rPr lang="en-US" sz="40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for Your Attention </a:t>
            </a:r>
            <a:endParaRPr lang="en-GB" sz="40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0E8AAA-6880-3945-9E1D-E98EA731F3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0000" y="2198687"/>
            <a:ext cx="5696411" cy="39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spc="100" baseline="0">
                <a:latin typeface="Helvetica" pitchFamily="2" charset="0"/>
                <a:ea typeface="Source Sans Pro Semibold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Any questions? Just ask!</a:t>
            </a:r>
          </a:p>
        </p:txBody>
      </p:sp>
    </p:spTree>
    <p:extLst>
      <p:ext uri="{BB962C8B-B14F-4D97-AF65-F5344CB8AC3E}">
        <p14:creationId xmlns:p14="http://schemas.microsoft.com/office/powerpoint/2010/main" val="11311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7FCD0256-DF3A-2C40-81BF-8D782C2F3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547" y="1688428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09:00	Click to edit Placeholder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8BA886B-CBD6-C443-BD75-00E5F77CDE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7870" y="740981"/>
            <a:ext cx="4907124" cy="24993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1" spc="1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Agenda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01D08F22-15DB-4144-86BC-2EF651B0FC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1562" y="2014528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FC60E1BE-CCD2-3346-A341-D76F72628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547" y="2393142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10:00	Click to edit Placeholder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4DF19E8A-4EC3-474B-B496-3F045E5C2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1562" y="2719242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18208A03-CFD5-A24B-B61C-D1824236EE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8490" y="3097856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11:00	Click to edit Placeholder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91B2B1C8-E9EA-8A49-A198-4E7BA2912F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5505" y="3423956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E608C732-453F-164A-9EDA-6604100FF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8490" y="3802570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12:00	Click to edit Placeholder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B581A4A0-0549-D94A-B120-F166430F86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85505" y="4128670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7F5DA71-77FD-C94A-9460-D2ADA3F5DF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8490" y="4481841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13:00	Click to edit Placeholder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426D392E-955D-7044-BCA1-5B90F5A332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85505" y="4807941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B3E2E342-64C0-574A-A39B-4E8FACA4ED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8490" y="5152246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14:00	Click to edit Placeholder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F9D45A52-CFAF-7840-861C-0822CE4DE1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85505" y="5478346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2B22F8-6518-3A49-8E18-DD99AF79A1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5982" y="1688428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15:00	Click to edit Placeholder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46D11411-E554-F941-B2BB-A094457020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12997" y="2014528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7B64577-07E9-0C4B-9A92-D26D1B52F2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5982" y="2393142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16:00	Click to edit Placeholder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3D9B4A1-5BB1-BB48-A03F-A22CAA8BF2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2997" y="2719242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8EFE3A88-06B6-DD4D-8A7B-E78DACCD73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9925" y="3097856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17:00	Click to edit Placeholder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571D0B3C-117B-A24D-9820-AC19F1CED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6940" y="3423956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B9E99D8-3414-1345-97AD-D20D61C69C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9925" y="3802570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18:00	Click to edit Placeholder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71BE414-BBB2-7D43-AD3D-0678D3FD842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06940" y="4128670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8A7B3280-D7FC-3A44-894A-A4B43FD429F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79925" y="4481841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19:00	Click to edit Placeholder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2349A965-11E9-C247-9805-D2CFD259D4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6940" y="4807941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9BD80BC1-5A77-3E4B-BC4A-E9DAE203C5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79925" y="5152246"/>
            <a:ext cx="4259762" cy="3260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latin typeface="Helvetica" pitchFamily="2" charset="0"/>
                <a:ea typeface="Tahoma" charset="0"/>
                <a:cs typeface="Tahoma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20:00	Click to edit Placeholder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D7B0945C-7190-3A4D-80D2-2FE341AE9D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06940" y="5478346"/>
            <a:ext cx="3332747" cy="216741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 i="0" baseline="0">
                <a:latin typeface="Helvetica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		id 34</a:t>
            </a:r>
            <a:endParaRPr lang="en-GB" dirty="0"/>
          </a:p>
        </p:txBody>
      </p:sp>
      <p:sp>
        <p:nvSpPr>
          <p:cNvPr id="33" name="Title Placeholder 15">
            <a:extLst>
              <a:ext uri="{FF2B5EF4-FFF2-40B4-BE49-F238E27FC236}">
                <a16:creationId xmlns:a16="http://schemas.microsoft.com/office/drawing/2014/main" id="{C2251AB5-87E1-F941-B0E2-675EEF416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70" y="237571"/>
            <a:ext cx="11455660" cy="53553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>
              <a:defRPr sz="3200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Agenda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8D4EC8-0FA2-4442-A7F3-14AFA47539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16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S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  <a:effectLst>
            <a:outerShdw blurRad="215900" dir="600000" algn="tl" rotWithShape="0">
              <a:srgbClr val="2D75AA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68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idx="13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rgbClr val="02192B"/>
                </a:solidFill>
              </a:defRPr>
            </a:lvl1pPr>
            <a:lvl2pPr>
              <a:defRPr sz="2800">
                <a:solidFill>
                  <a:srgbClr val="02192B"/>
                </a:solidFill>
              </a:defRPr>
            </a:lvl2pPr>
            <a:lvl3pPr>
              <a:defRPr sz="2400">
                <a:solidFill>
                  <a:srgbClr val="02192B"/>
                </a:solidFill>
              </a:defRPr>
            </a:lvl3pPr>
            <a:lvl4pPr>
              <a:defRPr sz="2000">
                <a:solidFill>
                  <a:srgbClr val="02192B"/>
                </a:solidFill>
              </a:defRPr>
            </a:lvl4pPr>
            <a:lvl5pPr>
              <a:defRPr sz="1800">
                <a:solidFill>
                  <a:srgbClr val="0219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FB2754D-7ECE-BF47-82C8-57FC161DA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"/>
            <a:ext cx="11832000" cy="50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20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2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9F61063-CCA3-314F-B2CD-9CE45CA3C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rgbClr val="02192B"/>
                </a:solidFill>
              </a:defRPr>
            </a:lvl1pPr>
            <a:lvl2pPr>
              <a:defRPr sz="2800">
                <a:solidFill>
                  <a:srgbClr val="02192B"/>
                </a:solidFill>
              </a:defRPr>
            </a:lvl2pPr>
            <a:lvl3pPr>
              <a:defRPr sz="2400">
                <a:solidFill>
                  <a:srgbClr val="02192B"/>
                </a:solidFill>
              </a:defRPr>
            </a:lvl3pPr>
            <a:lvl4pPr>
              <a:defRPr sz="2000">
                <a:solidFill>
                  <a:srgbClr val="02192B"/>
                </a:solidFill>
              </a:defRPr>
            </a:lvl4pPr>
            <a:lvl5pPr>
              <a:defRPr sz="1800">
                <a:solidFill>
                  <a:srgbClr val="0219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19A71A35-C17F-104B-9964-4E5AF07E5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"/>
            <a:ext cx="11832000" cy="50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20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B944E06-90C6-F947-B5BD-290F9CC50B2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1400" b="0" i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Source Sans Pro Semibold" charset="0"/>
                <a:cs typeface="Helvetica" pitchFamily="2" charset="0"/>
              </a:defRPr>
            </a:lvl1pPr>
            <a:lvl2pPr marL="4572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2pPr>
            <a:lvl3pPr marL="9144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3pPr>
            <a:lvl4pPr marL="13716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4pPr>
            <a:lvl5pPr marL="18288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5pPr>
          </a:lstStyle>
          <a:p>
            <a:pPr lvl="0"/>
            <a:r>
              <a:rPr lang="en-US" dirty="0"/>
              <a:t>CLICK TO EDIT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43494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60D9CDE-B0BA-C24B-B1AF-68530C3B5DA8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80001" y="980346"/>
            <a:ext cx="5825999" cy="47634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7A93806-4A74-144D-98F4-22AF3DC43764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6186000" y="980346"/>
            <a:ext cx="5826001" cy="47634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444C19C-10BA-7D4B-8447-7B279ACE7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"/>
            <a:ext cx="11832000" cy="50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20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8EC919-593A-6745-9867-A9CF5B0F09C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1400" b="0" i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Source Sans Pro Semibold" charset="0"/>
                <a:cs typeface="Helvetica" pitchFamily="2" charset="0"/>
              </a:defRPr>
            </a:lvl1pPr>
            <a:lvl2pPr marL="4572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2pPr>
            <a:lvl3pPr marL="9144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3pPr>
            <a:lvl4pPr marL="13716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4pPr>
            <a:lvl5pPr marL="18288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5pPr>
          </a:lstStyle>
          <a:p>
            <a:pPr lvl="0"/>
            <a:r>
              <a:rPr lang="en-US" dirty="0"/>
              <a:t>CLICK TO EDIT CHAPTER SUBTITLE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22B125C-523D-2D4E-88C5-C7ADBA44E7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000" y="1624842"/>
            <a:ext cx="5826000" cy="5049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rgbClr val="02192B"/>
                </a:solidFill>
              </a:defRPr>
            </a:lvl1pPr>
            <a:lvl2pPr>
              <a:defRPr sz="2800">
                <a:solidFill>
                  <a:srgbClr val="02192B"/>
                </a:solidFill>
              </a:defRPr>
            </a:lvl2pPr>
            <a:lvl3pPr>
              <a:defRPr sz="2400">
                <a:solidFill>
                  <a:srgbClr val="02192B"/>
                </a:solidFill>
              </a:defRPr>
            </a:lvl3pPr>
            <a:lvl4pPr>
              <a:defRPr sz="2000">
                <a:solidFill>
                  <a:srgbClr val="02192B"/>
                </a:solidFill>
              </a:defRPr>
            </a:lvl4pPr>
            <a:lvl5pPr>
              <a:defRPr sz="1800">
                <a:solidFill>
                  <a:srgbClr val="0219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E11EC7FF-816D-B543-8EA6-5DAF7DFE13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86000" y="1624842"/>
            <a:ext cx="5826000" cy="5049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rgbClr val="02192B"/>
                </a:solidFill>
              </a:defRPr>
            </a:lvl1pPr>
            <a:lvl2pPr>
              <a:defRPr sz="2800">
                <a:solidFill>
                  <a:srgbClr val="02192B"/>
                </a:solidFill>
              </a:defRPr>
            </a:lvl2pPr>
            <a:lvl3pPr>
              <a:defRPr sz="2400">
                <a:solidFill>
                  <a:srgbClr val="02192B"/>
                </a:solidFill>
              </a:defRPr>
            </a:lvl3pPr>
            <a:lvl4pPr>
              <a:defRPr sz="2000">
                <a:solidFill>
                  <a:srgbClr val="02192B"/>
                </a:solidFill>
              </a:defRPr>
            </a:lvl4pPr>
            <a:lvl5pPr>
              <a:defRPr sz="1800">
                <a:solidFill>
                  <a:srgbClr val="0219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1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444C19C-10BA-7D4B-8447-7B279ACE7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"/>
            <a:ext cx="11832000" cy="50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20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8EC919-593A-6745-9867-A9CF5B0F09C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1400" b="0" i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Source Sans Pro Semibold" charset="0"/>
                <a:cs typeface="Helvetica" pitchFamily="2" charset="0"/>
              </a:defRPr>
            </a:lvl1pPr>
            <a:lvl2pPr marL="4572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2pPr>
            <a:lvl3pPr marL="9144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3pPr>
            <a:lvl4pPr marL="13716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4pPr>
            <a:lvl5pPr marL="18288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5pPr>
          </a:lstStyle>
          <a:p>
            <a:pPr lvl="0"/>
            <a:r>
              <a:rPr lang="en-US" dirty="0"/>
              <a:t>CLICK TO EDIT CHAPTER SUBTITLE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22B125C-523D-2D4E-88C5-C7ADBA44E7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000" y="968496"/>
            <a:ext cx="5826000" cy="570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rgbClr val="02192B"/>
                </a:solidFill>
              </a:defRPr>
            </a:lvl1pPr>
            <a:lvl2pPr>
              <a:defRPr sz="2800">
                <a:solidFill>
                  <a:srgbClr val="02192B"/>
                </a:solidFill>
              </a:defRPr>
            </a:lvl2pPr>
            <a:lvl3pPr>
              <a:defRPr sz="2400">
                <a:solidFill>
                  <a:srgbClr val="02192B"/>
                </a:solidFill>
              </a:defRPr>
            </a:lvl3pPr>
            <a:lvl4pPr>
              <a:defRPr sz="2000">
                <a:solidFill>
                  <a:srgbClr val="02192B"/>
                </a:solidFill>
              </a:defRPr>
            </a:lvl4pPr>
            <a:lvl5pPr>
              <a:defRPr sz="1800">
                <a:solidFill>
                  <a:srgbClr val="0219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E11EC7FF-816D-B543-8EA6-5DAF7DFE13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86000" y="968496"/>
            <a:ext cx="5826000" cy="570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rgbClr val="02192B"/>
                </a:solidFill>
              </a:defRPr>
            </a:lvl1pPr>
            <a:lvl2pPr>
              <a:defRPr sz="2800">
                <a:solidFill>
                  <a:srgbClr val="02192B"/>
                </a:solidFill>
              </a:defRPr>
            </a:lvl2pPr>
            <a:lvl3pPr>
              <a:defRPr sz="2400">
                <a:solidFill>
                  <a:srgbClr val="02192B"/>
                </a:solidFill>
              </a:defRPr>
            </a:lvl3pPr>
            <a:lvl4pPr>
              <a:defRPr sz="2000">
                <a:solidFill>
                  <a:srgbClr val="02192B"/>
                </a:solidFill>
              </a:defRPr>
            </a:lvl4pPr>
            <a:lvl5pPr>
              <a:defRPr sz="1800">
                <a:solidFill>
                  <a:srgbClr val="02192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70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D1DFB04-3BAB-854E-B102-FA151D65C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"/>
            <a:ext cx="11832000" cy="50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2000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018BE63-9ABC-8C4A-9905-9CA104D3AE0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80000" y="503999"/>
            <a:ext cx="11832000" cy="46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FontTx/>
              <a:buNone/>
              <a:defRPr sz="1400" b="0" i="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Source Sans Pro Semibold" charset="0"/>
                <a:cs typeface="Helvetica" pitchFamily="2" charset="0"/>
              </a:defRPr>
            </a:lvl1pPr>
            <a:lvl2pPr marL="4572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2pPr>
            <a:lvl3pPr marL="9144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3pPr>
            <a:lvl4pPr marL="13716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4pPr>
            <a:lvl5pPr marL="1828800" indent="0" algn="ctr">
              <a:buFontTx/>
              <a:buNone/>
              <a:defRPr sz="1200" b="1" i="0">
                <a:latin typeface="Source Sans Pro Semibold" charset="0"/>
                <a:ea typeface="Source Sans Pro Semibold" charset="0"/>
                <a:cs typeface="Source Sans Pro Semibold" charset="0"/>
              </a:defRPr>
            </a:lvl5pPr>
          </a:lstStyle>
          <a:p>
            <a:pPr lvl="0"/>
            <a:r>
              <a:rPr lang="en-US" dirty="0"/>
              <a:t>CLICK TO EDIT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18123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2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4A8CC6-DB5F-42B3-BC10-29A16689A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63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1"/>
            <a:ext cx="11832000" cy="50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972000"/>
            <a:ext cx="11832000" cy="570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9198F-F335-0848-B8EF-48AF8B320081}"/>
              </a:ext>
            </a:extLst>
          </p:cNvPr>
          <p:cNvSpPr/>
          <p:nvPr userDrawn="1"/>
        </p:nvSpPr>
        <p:spPr>
          <a:xfrm>
            <a:off x="0" y="6678000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7AAED-C1DF-344E-8B0E-5C6BBE1F7B41}"/>
              </a:ext>
            </a:extLst>
          </p:cNvPr>
          <p:cNvSpPr/>
          <p:nvPr userDrawn="1"/>
        </p:nvSpPr>
        <p:spPr>
          <a:xfrm>
            <a:off x="12012000" y="6674497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BD051-DA84-9849-9734-1A9EB2EFFF7A}"/>
              </a:ext>
            </a:extLst>
          </p:cNvPr>
          <p:cNvSpPr/>
          <p:nvPr userDrawn="1"/>
        </p:nvSpPr>
        <p:spPr>
          <a:xfrm>
            <a:off x="0" y="0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1F190E-AF8A-6A43-A549-BF7F3995B0AF}"/>
              </a:ext>
            </a:extLst>
          </p:cNvPr>
          <p:cNvSpPr/>
          <p:nvPr userDrawn="1"/>
        </p:nvSpPr>
        <p:spPr>
          <a:xfrm>
            <a:off x="12012000" y="0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C28C80-4B7A-8F40-B37A-B3EBF523B083}"/>
              </a:ext>
            </a:extLst>
          </p:cNvPr>
          <p:cNvSpPr/>
          <p:nvPr userDrawn="1"/>
        </p:nvSpPr>
        <p:spPr>
          <a:xfrm>
            <a:off x="0" y="792000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3D825B-FB40-8342-AE02-7E29BE558274}"/>
              </a:ext>
            </a:extLst>
          </p:cNvPr>
          <p:cNvSpPr/>
          <p:nvPr userDrawn="1"/>
        </p:nvSpPr>
        <p:spPr>
          <a:xfrm>
            <a:off x="12012000" y="792000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3C723-2662-4D42-8C8C-6D7962A816D8}"/>
              </a:ext>
            </a:extLst>
          </p:cNvPr>
          <p:cNvSpPr/>
          <p:nvPr userDrawn="1"/>
        </p:nvSpPr>
        <p:spPr>
          <a:xfrm>
            <a:off x="6006000" y="1444842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86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2" r:id="rId3"/>
    <p:sldLayoutId id="2147483676" r:id="rId4"/>
    <p:sldLayoutId id="2147483708" r:id="rId5"/>
    <p:sldLayoutId id="2147483693" r:id="rId6"/>
    <p:sldLayoutId id="2147483681" r:id="rId7"/>
    <p:sldLayoutId id="2147483679" r:id="rId8"/>
    <p:sldLayoutId id="2147483690" r:id="rId9"/>
    <p:sldLayoutId id="2147483695" r:id="rId10"/>
    <p:sldLayoutId id="2147483684" r:id="rId11"/>
    <p:sldLayoutId id="2147483691" r:id="rId12"/>
    <p:sldLayoutId id="2147483683" r:id="rId13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 spc="100" baseline="0">
          <a:solidFill>
            <a:schemeClr val="tx1">
              <a:lumMod val="75000"/>
              <a:lumOff val="25000"/>
            </a:schemeClr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b="0" i="0" kern="1200">
          <a:solidFill>
            <a:schemeClr val="bg1"/>
          </a:solidFill>
          <a:latin typeface="Helvetica" pitchFamily="2" charset="0"/>
          <a:ea typeface="Source Sans Pro" charset="0"/>
          <a:cs typeface="Helvetica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b="0" i="0" kern="1200">
          <a:solidFill>
            <a:schemeClr val="bg1"/>
          </a:solidFill>
          <a:latin typeface="Helvetica" pitchFamily="2" charset="0"/>
          <a:ea typeface="Source Sans Pro" charset="0"/>
          <a:cs typeface="Helvetica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b="0" i="0" kern="1200">
          <a:solidFill>
            <a:schemeClr val="bg1"/>
          </a:solidFill>
          <a:latin typeface="Helvetica" pitchFamily="2" charset="0"/>
          <a:ea typeface="Source Sans Pro" charset="0"/>
          <a:cs typeface="Helvetica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b="0" i="0" kern="1200">
          <a:solidFill>
            <a:schemeClr val="bg1"/>
          </a:solidFill>
          <a:latin typeface="Helvetica" pitchFamily="2" charset="0"/>
          <a:ea typeface="Source Sans Pro" charset="0"/>
          <a:cs typeface="Helvetica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b="0" i="0" kern="1200">
          <a:solidFill>
            <a:schemeClr val="bg1"/>
          </a:solidFill>
          <a:latin typeface="Helvetica" pitchFamily="2" charset="0"/>
          <a:ea typeface="Source Sans Pro" charset="0"/>
          <a:cs typeface="Helvetica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A53C-DE59-9E42-AF21-497667DE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Probe &amp; PV Tree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E8508-E70B-E34B-B9CD-CE81AA7F5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4400" y="2192338"/>
            <a:ext cx="5680800" cy="390525"/>
          </a:xfrm>
        </p:spPr>
        <p:txBody>
          <a:bodyPr/>
          <a:lstStyle/>
          <a:p>
            <a:r>
              <a:rPr lang="en-GB" dirty="0"/>
              <a:t>Inspector of PV 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81AF6-93C3-2D49-84F4-970660484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798618"/>
            <a:ext cx="5630411" cy="259324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None/>
            </a:pPr>
            <a:r>
              <a:rPr lang="en-US"/>
              <a:t>Kunal Shroff, Kay Kasemir, Georg Weiss and many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2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423DB-96CD-A34A-8F6F-D46C2D9B09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000" y="972000"/>
            <a:ext cx="8143042" cy="5702497"/>
          </a:xfrm>
        </p:spPr>
        <p:txBody>
          <a:bodyPr/>
          <a:lstStyle/>
          <a:p>
            <a:r>
              <a:rPr lang="en-US" dirty="0"/>
              <a:t>Connect to a simple scalar PV (local)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 the </a:t>
            </a:r>
            <a:r>
              <a:rPr lang="en-US" b="1" dirty="0"/>
              <a:t>PV Name </a:t>
            </a:r>
            <a:r>
              <a:rPr lang="en-US" dirty="0"/>
              <a:t>field type: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   	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loc</a:t>
            </a:r>
            <a:r>
              <a:rPr lang="en-US" dirty="0">
                <a:latin typeface="Courier" pitchFamily="2" charset="0"/>
              </a:rPr>
              <a:t>://</a:t>
            </a:r>
            <a:r>
              <a:rPr lang="en-US" dirty="0" err="1">
                <a:latin typeface="Courier" pitchFamily="2" charset="0"/>
              </a:rPr>
              <a:t>my_test_pv</a:t>
            </a:r>
            <a:r>
              <a:rPr lang="en-US" dirty="0">
                <a:latin typeface="Courier" pitchFamily="2" charset="0"/>
              </a:rPr>
              <a:t>(0)</a:t>
            </a: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  and hit the RETURN key.</a:t>
            </a:r>
          </a:p>
          <a:p>
            <a:pPr lvl="1"/>
            <a:r>
              <a:rPr lang="en-US" dirty="0"/>
              <a:t>In the</a:t>
            </a:r>
            <a:r>
              <a:rPr lang="en-US" b="1" i="1" dirty="0"/>
              <a:t> Value</a:t>
            </a:r>
            <a:r>
              <a:rPr lang="en-US" dirty="0"/>
              <a:t>: field enter any valid number and hit RETURN.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15F1CD-1F4D-0E4F-A0F8-DAE06743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Value #1</a:t>
            </a:r>
            <a:endParaRPr lang="en-GB" dirty="0"/>
          </a:p>
        </p:txBody>
      </p:sp>
      <p:pic>
        <p:nvPicPr>
          <p:cNvPr id="2050" name="Picture 2" descr="https://lh5.googleusercontent.com/7dqspLcIomRhTOdxqT7x2936NEqCxyBdcEgTo5kwEeMN4NE52ydwxvj6erEAuQBzwWPdvCWEJnzUoRn8kE7nk986HlczlbE2fOhNPiYmBzBNMiauABd2c0bpxvPvy6ZMORXnT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37" y="761834"/>
            <a:ext cx="42862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62" y="3823248"/>
            <a:ext cx="4095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9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F44E6-4DAF-0D4C-85B6-8071509A8C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000" y="972000"/>
            <a:ext cx="7141874" cy="5702497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Open two Probes.</a:t>
            </a:r>
          </a:p>
          <a:p>
            <a:pPr marL="285750" indent="-285750"/>
            <a:r>
              <a:rPr lang="en-US" dirty="0"/>
              <a:t>Move the probe views so that they can be both viewed simultaneously.</a:t>
            </a:r>
          </a:p>
          <a:p>
            <a:pPr marL="285750" indent="-285750"/>
            <a:r>
              <a:rPr lang="en-US" dirty="0"/>
              <a:t>In the first probe enter the </a:t>
            </a:r>
            <a:r>
              <a:rPr lang="en-US" dirty="0" err="1"/>
              <a:t>setpoint</a:t>
            </a:r>
            <a:r>
              <a:rPr lang="en-US" dirty="0"/>
              <a:t> PV:</a:t>
            </a:r>
            <a:br>
              <a:rPr lang="en-US" sz="600" dirty="0"/>
            </a:br>
            <a:r>
              <a:rPr lang="en-US" dirty="0"/>
              <a:t>	</a:t>
            </a:r>
            <a:r>
              <a:rPr lang="en-US" sz="2700" dirty="0">
                <a:latin typeface="Courier" pitchFamily="2" charset="0"/>
              </a:rPr>
              <a:t>XF:31IDA-OP{Tbl-Ax:X1}</a:t>
            </a:r>
            <a:r>
              <a:rPr lang="en-US" sz="2700" dirty="0" err="1">
                <a:latin typeface="Courier" pitchFamily="2" charset="0"/>
              </a:rPr>
              <a:t>Mtr</a:t>
            </a:r>
            <a:endParaRPr lang="en-US" sz="2700" dirty="0">
              <a:latin typeface="Courier" pitchFamily="2" charset="0"/>
            </a:endParaRPr>
          </a:p>
          <a:p>
            <a:pPr marL="285750" indent="-285750"/>
            <a:r>
              <a:rPr lang="en-US" dirty="0"/>
              <a:t>In the second probe enter the </a:t>
            </a:r>
            <a:r>
              <a:rPr lang="en-US" dirty="0" err="1"/>
              <a:t>readback</a:t>
            </a:r>
            <a:r>
              <a:rPr lang="en-US" dirty="0"/>
              <a:t> PV:</a:t>
            </a:r>
            <a:br>
              <a:rPr lang="en-US" sz="600" dirty="0"/>
            </a:br>
            <a:r>
              <a:rPr lang="en-US" dirty="0"/>
              <a:t>	</a:t>
            </a:r>
            <a:r>
              <a:rPr lang="en-US" sz="2700" dirty="0">
                <a:latin typeface="Courier" pitchFamily="2" charset="0"/>
              </a:rPr>
              <a:t>XF:31IDA-OP{Tbl-Ax:X1}</a:t>
            </a:r>
            <a:r>
              <a:rPr lang="en-US" sz="2700" dirty="0" err="1">
                <a:latin typeface="Courier" pitchFamily="2" charset="0"/>
              </a:rPr>
              <a:t>Mtr.RBV</a:t>
            </a:r>
            <a:endParaRPr lang="en-US" sz="2700" dirty="0">
              <a:latin typeface="Courier" pitchFamily="2" charset="0"/>
            </a:endParaRPr>
          </a:p>
          <a:p>
            <a:pPr marL="285750" indent="-285750"/>
            <a:r>
              <a:rPr lang="en-US" dirty="0"/>
              <a:t>Set a new motor position </a:t>
            </a:r>
            <a:br>
              <a:rPr lang="en-US" dirty="0"/>
            </a:br>
            <a:r>
              <a:rPr lang="en-US" dirty="0"/>
              <a:t>(between -100 and 100).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F7D32-0B7C-2E4A-9F06-02C20FAA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Value #2</a:t>
            </a:r>
            <a:endParaRPr lang="en-GB" dirty="0"/>
          </a:p>
        </p:txBody>
      </p:sp>
      <p:pic>
        <p:nvPicPr>
          <p:cNvPr id="4098" name="Picture 2" descr="https://lh5.googleusercontent.com/h4KhPf9eJRhZg_qG-G3aCoc54AA2XsnBnJsSTmcHcheFEYMn9zv6ASfT4hcUbtuhBB6pL2IiLp90kP9X_YWp0l-zksq1Wr_EWVeGHDzJrWaJzekw5XLN11_P6nq91TNJqjrHf8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18" y="252000"/>
            <a:ext cx="4213498" cy="63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4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D5D46E-F114-1744-964A-8AEB85947D6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Syntax</a:t>
            </a:r>
          </a:p>
          <a:p>
            <a:pPr marL="457200" lvl="1" indent="0">
              <a:buNone/>
            </a:pPr>
            <a:r>
              <a:rPr lang="en-US" sz="2400" i="1" dirty="0">
                <a:latin typeface="Courier" pitchFamily="2" charset="0"/>
              </a:rPr>
              <a:t>type</a:t>
            </a:r>
            <a:r>
              <a:rPr lang="en-US" sz="2400" dirty="0">
                <a:latin typeface="Courier" pitchFamily="2" charset="0"/>
              </a:rPr>
              <a:t>://</a:t>
            </a:r>
            <a:r>
              <a:rPr lang="en-US" sz="2400" dirty="0" err="1">
                <a:latin typeface="Courier" pitchFamily="2" charset="0"/>
              </a:rPr>
              <a:t>some_pv_name</a:t>
            </a:r>
            <a:r>
              <a:rPr lang="en-US" sz="2400" dirty="0">
                <a:latin typeface="Courier" pitchFamily="2" charset="0"/>
              </a:rPr>
              <a:t> </a:t>
            </a:r>
            <a:endParaRPr lang="en-US" sz="2400" dirty="0"/>
          </a:p>
          <a:p>
            <a:r>
              <a:rPr lang="en-US" sz="2800" dirty="0"/>
              <a:t>Data Source 	</a:t>
            </a:r>
            <a:r>
              <a:rPr lang="en-US" sz="2800" i="1" dirty="0">
                <a:latin typeface="Courier" pitchFamily="2" charset="0"/>
              </a:rPr>
              <a:t>type</a:t>
            </a:r>
          </a:p>
          <a:p>
            <a:pPr marL="457200" lvl="1" indent="0">
              <a:buNone/>
              <a:tabLst>
                <a:tab pos="1728788" algn="r"/>
                <a:tab pos="2170113" algn="l"/>
              </a:tabLst>
            </a:pPr>
            <a:r>
              <a:rPr lang="en-US" sz="2400" dirty="0"/>
              <a:t>	Local 		</a:t>
            </a:r>
            <a:r>
              <a:rPr lang="en-US" sz="2400" dirty="0">
                <a:latin typeface="Courier" pitchFamily="2" charset="0"/>
              </a:rPr>
              <a:t>loc://</a:t>
            </a:r>
          </a:p>
          <a:p>
            <a:pPr marL="457200" lvl="1" indent="0">
              <a:buNone/>
              <a:tabLst>
                <a:tab pos="1728788" algn="r"/>
                <a:tab pos="2170113" algn="l"/>
              </a:tabLst>
            </a:pPr>
            <a:r>
              <a:rPr lang="en-US" sz="2400" dirty="0"/>
              <a:t>	Simulation 		</a:t>
            </a:r>
            <a:r>
              <a:rPr lang="en-US" sz="2400" dirty="0">
                <a:latin typeface="Courier" pitchFamily="2" charset="0"/>
              </a:rPr>
              <a:t>sim://</a:t>
            </a:r>
          </a:p>
          <a:p>
            <a:pPr marL="457200" lvl="1" indent="0">
              <a:buNone/>
              <a:tabLst>
                <a:tab pos="1728788" algn="r"/>
                <a:tab pos="217011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ChannelAccess</a:t>
            </a:r>
            <a:r>
              <a:rPr lang="en-US" sz="2400" dirty="0"/>
              <a:t>	</a:t>
            </a:r>
            <a:r>
              <a:rPr lang="en-US" sz="2400" dirty="0">
                <a:latin typeface="Courier" pitchFamily="2" charset="0"/>
              </a:rPr>
              <a:t>ca://</a:t>
            </a:r>
          </a:p>
          <a:p>
            <a:pPr marL="457200" lvl="1" indent="0">
              <a:buNone/>
              <a:tabLst>
                <a:tab pos="1728788" algn="r"/>
                <a:tab pos="2170113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PVAccess</a:t>
            </a:r>
            <a:r>
              <a:rPr lang="en-US" sz="2400" dirty="0"/>
              <a:t> 		</a:t>
            </a:r>
            <a:r>
              <a:rPr lang="en-US" sz="2400" dirty="0">
                <a:latin typeface="Courier" pitchFamily="2" charset="0"/>
              </a:rPr>
              <a:t>pva://</a:t>
            </a:r>
            <a:endParaRPr lang="en-US" sz="2400" dirty="0"/>
          </a:p>
          <a:p>
            <a:r>
              <a:rPr lang="en-US" sz="2800" dirty="0"/>
              <a:t>For help use the application menu</a:t>
            </a:r>
          </a:p>
          <a:p>
            <a:pPr marL="0" indent="0">
              <a:buNone/>
            </a:pPr>
            <a:r>
              <a:rPr lang="en-US" sz="2400" b="1" i="1" dirty="0"/>
              <a:t>	Help</a:t>
            </a:r>
            <a:r>
              <a:rPr lang="en-US" sz="2400" dirty="0"/>
              <a:t> </a:t>
            </a:r>
            <a:r>
              <a:rPr lang="en-GB" sz="2400" dirty="0"/>
              <a:t>▸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i="1" dirty="0">
                <a:sym typeface="Wingdings" panose="05000000000000000000" pitchFamily="2" charset="2"/>
              </a:rPr>
              <a:t>Help Content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  then select</a:t>
            </a:r>
          </a:p>
          <a:p>
            <a:pPr marL="0" indent="0">
              <a:buNone/>
            </a:pPr>
            <a:r>
              <a:rPr lang="en-US" sz="2400" b="1" i="1" dirty="0"/>
              <a:t>	Applications</a:t>
            </a:r>
            <a:r>
              <a:rPr lang="en-US" sz="2400" b="1" i="1" dirty="0">
                <a:sym typeface="Wingdings" panose="05000000000000000000" pitchFamily="2" charset="2"/>
              </a:rPr>
              <a:t> </a:t>
            </a:r>
            <a:r>
              <a:rPr lang="en-GB" sz="2400" dirty="0"/>
              <a:t>▸ </a:t>
            </a:r>
            <a:r>
              <a:rPr lang="en-US" sz="2400" b="1" i="1" dirty="0">
                <a:sym typeface="Wingdings" panose="05000000000000000000" pitchFamily="2" charset="2"/>
              </a:rPr>
              <a:t>Process Variables</a:t>
            </a:r>
            <a:endParaRPr lang="en-US" sz="2400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C1F2A-270D-4A41-96C6-41D913FE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Variable (Data Source)</a:t>
            </a:r>
          </a:p>
        </p:txBody>
      </p:sp>
    </p:spTree>
    <p:extLst>
      <p:ext uri="{BB962C8B-B14F-4D97-AF65-F5344CB8AC3E}">
        <p14:creationId xmlns:p14="http://schemas.microsoft.com/office/powerpoint/2010/main" val="39958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066726-2509-4A4A-8169-BEDDAE63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Autocomplete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838A70-9F85-9546-8ECF-027F559A953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Autocomplete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Channel Finder</a:t>
            </a:r>
          </a:p>
          <a:p>
            <a:pPr lvl="1"/>
            <a:r>
              <a:rPr lang="en-US" dirty="0"/>
              <a:t>Predefined simulation PV’s (Data Sources)</a:t>
            </a:r>
          </a:p>
          <a:p>
            <a:pPr lvl="1"/>
            <a:r>
              <a:rPr lang="en-US" dirty="0"/>
              <a:t>Formula functions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8FE85EA-64E9-A642-89B5-8785841E43CD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309366" y="1309873"/>
            <a:ext cx="5580368" cy="423825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79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0BD5BE-20A6-B04B-8ADD-DD200DAB9D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000" y="972000"/>
            <a:ext cx="5172911" cy="5702497"/>
          </a:xfrm>
        </p:spPr>
        <p:txBody>
          <a:bodyPr/>
          <a:lstStyle/>
          <a:p>
            <a:r>
              <a:rPr lang="en-US" dirty="0"/>
              <a:t>Autocomplete will list the various PV’s available for a particular Data Source.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83CC94-798C-194D-8C8B-B48E2417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Autocomplete Data Sources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83" y="972000"/>
            <a:ext cx="4891535" cy="50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3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Tree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179999" y="968496"/>
            <a:ext cx="6683255" cy="5706001"/>
          </a:xfrm>
        </p:spPr>
        <p:txBody>
          <a:bodyPr/>
          <a:lstStyle/>
          <a:p>
            <a:r>
              <a:rPr lang="en-US" dirty="0"/>
              <a:t>The PV Tree displays the hierarchical data flow between EPICS records.</a:t>
            </a:r>
          </a:p>
          <a:p>
            <a:pPr marL="914400" lvl="2" indent="0">
              <a:buNone/>
            </a:pPr>
            <a:r>
              <a:rPr lang="en-US" dirty="0"/>
              <a:t>It displays the record types and their current values as well as severity/status. It attempts to reflect the data flow by traversing input links (INP, INPA, DOL, …).</a:t>
            </a:r>
          </a:p>
          <a:p>
            <a:r>
              <a:rPr lang="en-US" dirty="0"/>
              <a:t>Example:</a:t>
            </a:r>
          </a:p>
          <a:p>
            <a:pPr marL="914400" lvl="2" indent="0">
              <a:buNone/>
            </a:pPr>
            <a:r>
              <a:rPr lang="en-US" dirty="0"/>
              <a:t>Connect to:</a:t>
            </a:r>
          </a:p>
          <a:p>
            <a:pPr marL="914400" lvl="2" indent="0">
              <a:buNone/>
            </a:pPr>
            <a:r>
              <a:rPr lang="en-US" dirty="0"/>
              <a:t>XF:31IDA-OP{Tbl-Ax:X1}</a:t>
            </a:r>
            <a:r>
              <a:rPr lang="en-US" dirty="0" err="1"/>
              <a:t>Mtr_Alarm</a:t>
            </a:r>
            <a:br>
              <a:rPr lang="en-US" dirty="0"/>
            </a:br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XF:31IDA-BI{Dev:1}E-I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1032" name="Picture 8" descr="https://lh6.googleusercontent.com/MzSUBpNKDHKCjd5qKp8vKV3P_Yn0Mra-wjW4-Fi4uupnhGgjfLZzWodbaHZTEmBjpxu7qkAiKeq3ISjTU9R9S3D444aQrkyZHIMLmmQwyshZ0KSO3tsSuLP8AZ4l-U0QNDNwHxg"/>
          <p:cNvPicPr>
            <a:picLocks noGrp="1" noChangeAspect="1" noChangeArrowheads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75" y="968375"/>
            <a:ext cx="4151751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BD17-137C-664F-8098-DA21ECCE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</a:t>
            </a:r>
            <a:br>
              <a:rPr lang="en-GB" dirty="0"/>
            </a:br>
            <a:r>
              <a:rPr lang="en-GB" dirty="0"/>
              <a:t>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19357-5320-574A-887C-482C1DD80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Any Questions? Just Ask!</a:t>
            </a:r>
          </a:p>
        </p:txBody>
      </p:sp>
    </p:spTree>
    <p:extLst>
      <p:ext uri="{BB962C8B-B14F-4D97-AF65-F5344CB8AC3E}">
        <p14:creationId xmlns:p14="http://schemas.microsoft.com/office/powerpoint/2010/main" val="409002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E4284D-7CEE-6046-AA26-2225CA86A5F5}"/>
              </a:ext>
            </a:extLst>
          </p:cNvPr>
          <p:cNvSpPr/>
          <p:nvPr/>
        </p:nvSpPr>
        <p:spPr>
          <a:xfrm>
            <a:off x="96600" y="2880504"/>
            <a:ext cx="11998800" cy="1115736"/>
          </a:xfrm>
          <a:prstGeom prst="roundRect">
            <a:avLst/>
          </a:prstGeom>
          <a:solidFill>
            <a:srgbClr val="FFF2CC">
              <a:alpha val="74902"/>
            </a:srgb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/>
              <a:t>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AE3C5F-C13B-0C4F-AF53-807AFB769A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Start the </a:t>
            </a:r>
            <a:r>
              <a:rPr lang="en-GB" i="1" dirty="0"/>
              <a:t>motor simulator:</a:t>
            </a:r>
          </a:p>
          <a:p>
            <a:pPr lvl="1"/>
            <a:r>
              <a:rPr lang="en-GB" dirty="0"/>
              <a:t>Open a Terminal window (Press </a:t>
            </a:r>
            <a:r>
              <a:rPr lang="en-GB" b="1" i="1" dirty="0"/>
              <a:t>Activities</a:t>
            </a:r>
            <a:r>
              <a:rPr lang="en-GB" dirty="0"/>
              <a:t>, then </a:t>
            </a:r>
            <a:r>
              <a:rPr lang="en-GB" b="1" i="1" dirty="0"/>
              <a:t>Applications</a:t>
            </a:r>
            <a:r>
              <a:rPr lang="en-GB" dirty="0"/>
              <a:t>, then </a:t>
            </a:r>
            <a:r>
              <a:rPr lang="en-GB" b="1" i="1" dirty="0"/>
              <a:t>Terminal</a:t>
            </a:r>
            <a:r>
              <a:rPr lang="en-GB" dirty="0"/>
              <a:t>),</a:t>
            </a:r>
          </a:p>
          <a:p>
            <a:pPr lvl="1"/>
            <a:r>
              <a:rPr lang="en-GB" dirty="0"/>
              <a:t>Then type the following</a:t>
            </a:r>
          </a:p>
          <a:p>
            <a:pPr lvl="1"/>
            <a:endParaRPr lang="en-GB" sz="500" dirty="0"/>
          </a:p>
          <a:p>
            <a:pPr marL="0" indent="0">
              <a:buNone/>
            </a:pPr>
            <a:r>
              <a:rPr lang="en-GB" dirty="0">
                <a:latin typeface="Courier" pitchFamily="2" charset="0"/>
              </a:rPr>
              <a:t>﻿  </a:t>
            </a:r>
            <a:r>
              <a:rPr lang="en-GB" sz="2800" b="1" dirty="0">
                <a:latin typeface="Courier" pitchFamily="2" charset="0"/>
              </a:rPr>
              <a:t>cd</a:t>
            </a:r>
            <a:r>
              <a:rPr lang="en-GB" sz="2800" dirty="0">
                <a:latin typeface="Courier" pitchFamily="2" charset="0"/>
              </a:rPr>
              <a:t> ~/</a:t>
            </a:r>
            <a:r>
              <a:rPr lang="en-GB" sz="2800" dirty="0" err="1">
                <a:latin typeface="Courier" pitchFamily="2" charset="0"/>
              </a:rPr>
              <a:t>motorsim</a:t>
            </a:r>
            <a:r>
              <a:rPr lang="en-GB" sz="2800" dirty="0">
                <a:latin typeface="Courier" pitchFamily="2" charset="0"/>
              </a:rPr>
              <a:t>/</a:t>
            </a:r>
          </a:p>
          <a:p>
            <a:pPr marL="0" indent="0">
              <a:buNone/>
            </a:pPr>
            <a:r>
              <a:rPr lang="en-GB" sz="2800" dirty="0">
                <a:latin typeface="Courier" pitchFamily="2" charset="0"/>
              </a:rPr>
              <a:t>  ./startSimMotor.sh</a:t>
            </a:r>
          </a:p>
          <a:p>
            <a:pPr lvl="1"/>
            <a:r>
              <a:rPr lang="en-GB" dirty="0"/>
              <a:t>Don’t close the Terminal window.</a:t>
            </a:r>
          </a:p>
          <a:p>
            <a:r>
              <a:rPr lang="en-GB" dirty="0"/>
              <a:t>Start the </a:t>
            </a:r>
            <a:r>
              <a:rPr lang="en-GB" i="1" dirty="0"/>
              <a:t>CS-Studio: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BBCC4-99A6-A240-ABF6-A46A873D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Prerequisite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54029-49E5-ED40-A591-254ACF3AEDB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/>
              <a:t>Motor Simulator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7D404C8-DF83-41E5-8FA3-4E63C6B4996F}"/>
              </a:ext>
            </a:extLst>
          </p:cNvPr>
          <p:cNvSpPr/>
          <p:nvPr/>
        </p:nvSpPr>
        <p:spPr>
          <a:xfrm>
            <a:off x="96600" y="5302513"/>
            <a:ext cx="11998800" cy="583487"/>
          </a:xfrm>
          <a:prstGeom prst="roundRect">
            <a:avLst/>
          </a:prstGeom>
          <a:solidFill>
            <a:srgbClr val="FFF2CC">
              <a:alpha val="74902"/>
            </a:srgb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i="1" dirty="0">
                <a:solidFill>
                  <a:schemeClr val="tx1"/>
                </a:solidFill>
                <a:latin typeface="Courier"/>
              </a:rPr>
              <a:t>  </a:t>
            </a:r>
            <a:r>
              <a:rPr lang="en-GB" sz="2800" i="1" dirty="0" err="1">
                <a:solidFill>
                  <a:schemeClr val="tx1"/>
                </a:solidFill>
                <a:latin typeface="Courier"/>
              </a:rPr>
              <a:t>phoebus</a:t>
            </a:r>
            <a:endParaRPr lang="en-GB" sz="2800" i="1" dirty="0">
              <a:solidFill>
                <a:schemeClr val="tx1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5294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AE3C5F-C13B-0C4F-AF53-807AFB769A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Start the </a:t>
            </a:r>
            <a:r>
              <a:rPr lang="en-GB" i="1" dirty="0"/>
              <a:t>CS-Studio: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BBCC4-99A6-A240-ABF6-A46A873D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Prerequisite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54029-49E5-ED40-A591-254ACF3AEDB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/>
              <a:t>Motor Simulator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7D404C8-DF83-41E5-8FA3-4E63C6B4996F}"/>
              </a:ext>
            </a:extLst>
          </p:cNvPr>
          <p:cNvSpPr/>
          <p:nvPr/>
        </p:nvSpPr>
        <p:spPr>
          <a:xfrm>
            <a:off x="96600" y="1566085"/>
            <a:ext cx="11998800" cy="583487"/>
          </a:xfrm>
          <a:prstGeom prst="roundRect">
            <a:avLst/>
          </a:prstGeom>
          <a:solidFill>
            <a:srgbClr val="FFF2CC">
              <a:alpha val="74902"/>
            </a:srgb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i="1" dirty="0">
                <a:solidFill>
                  <a:schemeClr val="tx1"/>
                </a:solidFill>
                <a:latin typeface="Courier"/>
              </a:rPr>
              <a:t> </a:t>
            </a:r>
            <a:r>
              <a:rPr lang="en-GB" sz="2800" i="1" dirty="0" err="1">
                <a:solidFill>
                  <a:schemeClr val="tx1"/>
                </a:solidFill>
                <a:latin typeface="Courier"/>
              </a:rPr>
              <a:t>phoebus</a:t>
            </a:r>
            <a:endParaRPr lang="en-GB" sz="2800" i="1" dirty="0">
              <a:solidFill>
                <a:schemeClr val="tx1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5876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F8C0E8-BC30-F444-95EA-AC0A86810C5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 simple application to connect to PV’s</a:t>
            </a:r>
          </a:p>
          <a:p>
            <a:pPr lvl="1"/>
            <a:r>
              <a:rPr lang="en-US" dirty="0"/>
              <a:t>Monitor PV’s (</a:t>
            </a:r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Write to PV’s (</a:t>
            </a:r>
            <a:r>
              <a:rPr lang="en-US" dirty="0">
                <a:latin typeface="Courier" pitchFamily="2" charset="0"/>
              </a:rPr>
              <a:t>caput</a:t>
            </a:r>
            <a:r>
              <a:rPr lang="en-US" dirty="0"/>
              <a:t>)</a:t>
            </a:r>
          </a:p>
          <a:p>
            <a:r>
              <a:rPr lang="en-US" dirty="0"/>
              <a:t>Opening Probe </a:t>
            </a:r>
          </a:p>
          <a:p>
            <a:pPr marL="457200" lvl="1" indent="0">
              <a:buNone/>
              <a:tabLst>
                <a:tab pos="3419475" algn="r"/>
              </a:tabLst>
            </a:pPr>
            <a:r>
              <a:rPr lang="en-US" dirty="0"/>
              <a:t>	Menu:	</a:t>
            </a:r>
            <a:r>
              <a:rPr lang="en-US" b="1" i="1" dirty="0"/>
              <a:t>Applications  </a:t>
            </a:r>
            <a:r>
              <a:rPr lang="en-GB" dirty="0"/>
              <a:t>▸</a:t>
            </a:r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b="1" i="1" dirty="0">
                <a:sym typeface="Wingdings" panose="05000000000000000000" pitchFamily="2" charset="2"/>
              </a:rPr>
              <a:t>Display  </a:t>
            </a:r>
            <a:r>
              <a:rPr lang="en-GB" dirty="0"/>
              <a:t>▸</a:t>
            </a:r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b="1" i="1" dirty="0">
                <a:sym typeface="Wingdings" panose="05000000000000000000" pitchFamily="2" charset="2"/>
              </a:rPr>
              <a:t>Probe</a:t>
            </a:r>
          </a:p>
          <a:p>
            <a:pPr marL="457200" lvl="1" indent="0">
              <a:buNone/>
              <a:tabLst>
                <a:tab pos="3419475" algn="r"/>
              </a:tabLst>
            </a:pPr>
            <a:r>
              <a:rPr lang="en-US" dirty="0">
                <a:sym typeface="Wingdings" panose="05000000000000000000" pitchFamily="2" charset="2"/>
              </a:rPr>
              <a:t>	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Context Menu:	</a:t>
            </a:r>
            <a:r>
              <a:rPr lang="en-US" b="1" i="1" dirty="0">
                <a:sym typeface="Wingdings" panose="05000000000000000000" pitchFamily="2" charset="2"/>
              </a:rPr>
              <a:t>Process Variable </a:t>
            </a:r>
            <a:r>
              <a:rPr lang="en-GB" dirty="0"/>
              <a:t>▸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i="1" dirty="0">
                <a:sym typeface="Wingdings" panose="05000000000000000000" pitchFamily="2" charset="2"/>
              </a:rPr>
              <a:t>Probe</a:t>
            </a:r>
          </a:p>
          <a:p>
            <a:pPr marL="457200" lvl="1" indent="0">
              <a:buNone/>
              <a:tabLst>
                <a:tab pos="3419475" algn="r"/>
              </a:tabLst>
            </a:pPr>
            <a:r>
              <a:rPr lang="en-US" dirty="0">
                <a:sym typeface="Wingdings" panose="05000000000000000000" pitchFamily="2" charset="2"/>
              </a:rPr>
              <a:t>            </a:t>
            </a:r>
            <a:r>
              <a:rPr lang="en-GB" dirty="0"/>
              <a:t>(right-click)</a:t>
            </a:r>
            <a:endParaRPr lang="en-US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0E895C-EAE2-7447-B661-D98C5FD1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06CA8-09A7-3A42-80C8-701DAFB9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122" y="2806328"/>
            <a:ext cx="656624" cy="6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9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9B63EF-5744-8342-9068-D41DCD37CFD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Connect to a simple scalar PV (simulation)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 the </a:t>
            </a:r>
            <a:r>
              <a:rPr lang="en-US" b="1" dirty="0"/>
              <a:t>PV Name </a:t>
            </a:r>
            <a:r>
              <a:rPr lang="en-US" dirty="0"/>
              <a:t>field type: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   	</a:t>
            </a:r>
            <a:r>
              <a:rPr lang="en-US" dirty="0">
                <a:latin typeface="Courier" pitchFamily="2" charset="0"/>
                <a:cs typeface="Courier New" panose="02070309020205020404" pitchFamily="49" charset="0"/>
              </a:rPr>
              <a:t>sim://noise</a:t>
            </a:r>
            <a:r>
              <a:rPr lang="en-US" dirty="0"/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  and hit the RETURN key.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6E5B11-F7BA-054B-9CE2-21FE35CF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pic>
        <p:nvPicPr>
          <p:cNvPr id="1028" name="Picture 4" descr="https://lh5.googleusercontent.com/pmIWH3DsVQ4TE63xS22xIH0skKupuDRNa8uf1HjZO7JZJgKigA12VWhpWHzTPF5wT5wIl_YiuXl9ZqxLYRJIieMcLogds0GhY739H01LdFJNSyrlnr8_vo5r5FZ3b5ZIA-VCp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58" y="1275681"/>
            <a:ext cx="3562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6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AE3C5F-C13B-0C4F-AF53-807AFB769A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Start the </a:t>
            </a:r>
            <a:r>
              <a:rPr lang="en-GB" i="1" dirty="0"/>
              <a:t>motor simulator:</a:t>
            </a:r>
          </a:p>
          <a:p>
            <a:pPr lvl="1"/>
            <a:r>
              <a:rPr lang="en-GB" dirty="0"/>
              <a:t>6 simulated motor</a:t>
            </a:r>
            <a:br>
              <a:rPr lang="en-GB" dirty="0"/>
            </a:br>
            <a:br>
              <a:rPr lang="en-GB" dirty="0"/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XF:31IDA-OP{Tbl-Ax:X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}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Mtr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&gt; motor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setpoint</a:t>
            </a:r>
            <a:b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XF:31IDA-OP{Tbl-Ax:X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}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Mtr.RBV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&gt; motor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readback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XF:31IDA-OP{Tbl-Ax:X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}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Mtr.MOVN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&gt; motor moving flag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XF:31IDA-OP{Tbl-Ax:X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}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Mtr.S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&gt; motor speed</a:t>
            </a: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XF:31IDA-OP{Tbl-Ax:X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}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Mtr_Alarm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&gt; generated alarm </a:t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XF:31IDA-BI{DEV: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}E-I			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&gt; instrument reading</a:t>
            </a: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BBCC4-99A6-A240-ABF6-A46A873D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Prerequisite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54029-49E5-ED40-A591-254ACF3AEDB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/>
              <a:t>Motor Simulator</a:t>
            </a:r>
          </a:p>
        </p:txBody>
      </p:sp>
    </p:spTree>
    <p:extLst>
      <p:ext uri="{BB962C8B-B14F-4D97-AF65-F5344CB8AC3E}">
        <p14:creationId xmlns:p14="http://schemas.microsoft.com/office/powerpoint/2010/main" val="56769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9B63EF-5744-8342-9068-D41DCD37CFD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Connect to a simple scalar PV (</a:t>
            </a:r>
            <a:r>
              <a:rPr lang="en-US" dirty="0" err="1"/>
              <a:t>softIOC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 the </a:t>
            </a:r>
            <a:r>
              <a:rPr lang="en-US" b="1" dirty="0"/>
              <a:t>PV Name </a:t>
            </a:r>
            <a:r>
              <a:rPr lang="en-US" dirty="0"/>
              <a:t>field type: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Courier" pitchFamily="2" charset="0"/>
              </a:rPr>
              <a:t>	XF:31IDA-OP{Tbl-Ax:X1}</a:t>
            </a:r>
            <a:r>
              <a:rPr lang="en-US" dirty="0" err="1">
                <a:latin typeface="Courier" pitchFamily="2" charset="0"/>
              </a:rPr>
              <a:t>Mtr.RBV</a:t>
            </a:r>
            <a:endParaRPr lang="en-US" dirty="0">
              <a:latin typeface="Courier" pitchFamily="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  and hit the RETURN key.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6E5B11-F7BA-054B-9CE2-21FE35CF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pic>
        <p:nvPicPr>
          <p:cNvPr id="1028" name="Picture 4" descr="https://lh5.googleusercontent.com/pmIWH3DsVQ4TE63xS22xIH0skKupuDRNa8uf1HjZO7JZJgKigA12VWhpWHzTPF5wT5wIl_YiuXl9ZqxLYRJIieMcLogds0GhY739H01LdFJNSyrlnr8_vo5r5FZ3b5ZIA-VCp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58" y="1275681"/>
            <a:ext cx="3562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6E5B11-F7BA-054B-9CE2-21FE35CF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0000" y="1625600"/>
            <a:ext cx="6193706" cy="323911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4601234" y="2321415"/>
            <a:ext cx="6613106" cy="36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5FEE7D-79AD-B54B-9AA7-0CB5134DE1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0000" y="972000"/>
            <a:ext cx="8249834" cy="5702497"/>
          </a:xfrm>
        </p:spPr>
        <p:txBody>
          <a:bodyPr/>
          <a:lstStyle/>
          <a:p>
            <a:r>
              <a:rPr lang="en-US" b="1" i="1" dirty="0"/>
              <a:t>Value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Shows the current value of the PV and the timestamp associated with it.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 value field is also used to write new values to the PV</a:t>
            </a:r>
            <a:br>
              <a:rPr lang="en-US" dirty="0"/>
            </a:br>
            <a:r>
              <a:rPr lang="en-US" dirty="0"/>
              <a:t>If the PV is read only this field is disabled.</a:t>
            </a:r>
          </a:p>
          <a:p>
            <a:r>
              <a:rPr lang="en-US" dirty="0"/>
              <a:t>Metadata:</a:t>
            </a:r>
          </a:p>
          <a:p>
            <a:pPr marL="457200" lvl="1" indent="0">
              <a:buNone/>
            </a:pPr>
            <a:r>
              <a:rPr lang="en-US" dirty="0"/>
              <a:t>Additional information about the PV Type, Display limits, Alarm limits, units...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9EA12A-DD70-2D43-90BC-6457C90B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Deciphering the Data #1</a:t>
            </a:r>
          </a:p>
        </p:txBody>
      </p:sp>
      <p:pic>
        <p:nvPicPr>
          <p:cNvPr id="8" name="Picture 4" descr="https://lh5.googleusercontent.com/pmIWH3DsVQ4TE63xS22xIH0skKupuDRNa8uf1HjZO7JZJgKigA12VWhpWHzTPF5wT5wIl_YiuXl9ZqxLYRJIieMcLogds0GhY739H01LdFJNSyrlnr8_vo5r5FZ3b5ZIA-VCp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58" y="1275681"/>
            <a:ext cx="35623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56558"/>
      </p:ext>
    </p:extLst>
  </p:cSld>
  <p:clrMapOvr>
    <a:masterClrMapping/>
  </p:clrMapOvr>
</p:sld>
</file>

<file path=ppt/theme/theme1.xml><?xml version="1.0" encoding="utf-8"?>
<a:theme xmlns:a="http://schemas.openxmlformats.org/drawingml/2006/main" name="CSS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S_course_template_v09 (CR)" id="{11F3CFFD-FF36-4C40-8105-7409EB20A706}" vid="{85F9BBD4-A68C-AB4D-8F3C-C175DCEAAD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CSS Master</Template>
  <TotalTime>2086</TotalTime>
  <Words>845</Words>
  <Application>Microsoft Office PowerPoint</Application>
  <PresentationFormat>Widescreen</PresentationFormat>
  <Paragraphs>101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</vt:lpstr>
      <vt:lpstr>Helvetica</vt:lpstr>
      <vt:lpstr>Helvetica Neue</vt:lpstr>
      <vt:lpstr>Source Sans Pro Semibold</vt:lpstr>
      <vt:lpstr>CSS Master</vt:lpstr>
      <vt:lpstr>Probe &amp; PV Tree</vt:lpstr>
      <vt:lpstr>Prerequisite</vt:lpstr>
      <vt:lpstr>Prerequisite</vt:lpstr>
      <vt:lpstr>Probe</vt:lpstr>
      <vt:lpstr>Getting Started</vt:lpstr>
      <vt:lpstr>Prerequisite</vt:lpstr>
      <vt:lpstr>Getting Started</vt:lpstr>
      <vt:lpstr>Getting Started</vt:lpstr>
      <vt:lpstr>Deciphering the Data #1</vt:lpstr>
      <vt:lpstr>Writing a Value #1</vt:lpstr>
      <vt:lpstr>Writing a Value #2</vt:lpstr>
      <vt:lpstr>Process Variable (Data Source)</vt:lpstr>
      <vt:lpstr>Autocomplete</vt:lpstr>
      <vt:lpstr>Autocomplete Data Sources</vt:lpstr>
      <vt:lpstr>PV Tree</vt:lpstr>
      <vt:lpstr>Thank You 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Probe</dc:title>
  <dc:creator/>
  <cp:lastModifiedBy>Shroff, Kunal</cp:lastModifiedBy>
  <cp:revision>44</cp:revision>
  <cp:lastPrinted>2018-04-04T11:17:01Z</cp:lastPrinted>
  <dcterms:created xsi:type="dcterms:W3CDTF">2018-04-05T12:11:17Z</dcterms:created>
  <dcterms:modified xsi:type="dcterms:W3CDTF">2022-03-24T18:11:04Z</dcterms:modified>
</cp:coreProperties>
</file>