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embeddedFontLst>
    <p:embeddedFont>
      <p:font typeface="Helvetica Neue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iMxsjYdvUtY2WE94IvW4eCfZ3z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customschemas.google.com/relationships/presentationmetadata" Target="meta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System Expert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Provide useful alarm levels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Explain what to to when alarm happens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Control System Engineer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Configure alarm levels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Maybe create new alarm trigger PV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Create displays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Operations Expert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alarm trigger PV to alarm system,</a:t>
            </a:r>
            <a:br>
              <a:rPr lang="en-US"/>
            </a:br>
            <a:r>
              <a:rPr lang="en-US"/>
              <a:t>with guidance and links to displays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Once you have the logging service up and running, the messages in the elastic backend can then be consumed through kibana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Kibana is a web tool to help visualize the data from the elastic server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first slide shows the raw text log in time series of all alarm messages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zoom in on some of this data to understand what was happening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shows a burst of 800 messages – so we can look at the events here to understand what is going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8" name="Google Shape;55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this time selected, we can get statstics on which PVs are triggering most of the laarm events.  2 PVs in this case responsible for 80% of alarms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8" name="Google Shape;56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Same data from previous slide visualized in a bar graph – the alarm configuration should be revisited for these 3 noisy PVs and reassessed.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Mapping of the alarm tree to the file structure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0" name="Google Shape;65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3" name="Google Shape;68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</a:rPr>
              <a:t>Kafka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Alarm Configuration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Which PVs to monitor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Guidance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Display Links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Current State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Which PVs are in alarm?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</a:rPr>
              <a:t>Kafka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Alarm Configuration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Which PVs to monitor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Guidance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Display Links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Current State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Which PVs are in alarm?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</a:rPr>
              <a:t>Kafka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Alarm Configuration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Which PVs to monitor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Guidance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Display Links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Current State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Which PVs are in alarm?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>
  <p:cSld name="Main 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1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" type="body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 i="0"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2" type="body"/>
          </p:nvPr>
        </p:nvSpPr>
        <p:spPr>
          <a:xfrm>
            <a:off x="9600772" y="2729509"/>
            <a:ext cx="2125639" cy="328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None/>
              <a:defRPr b="0" i="0" sz="1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0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  <a:defRPr b="0" i="0"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White">
  <p:cSld name="Empty Whi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lue">
  <p:cSld name="Empty Blu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lack">
  <p:cSld name="Empty Black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4"/>
          <p:cNvSpPr txBox="1"/>
          <p:nvPr>
            <p:ph idx="1" type="body"/>
          </p:nvPr>
        </p:nvSpPr>
        <p:spPr>
          <a:xfrm>
            <a:off x="1364547" y="1688428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2" type="body"/>
          </p:nvPr>
        </p:nvSpPr>
        <p:spPr>
          <a:xfrm>
            <a:off x="347870" y="740981"/>
            <a:ext cx="4907124" cy="249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1"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3" type="body"/>
          </p:nvPr>
        </p:nvSpPr>
        <p:spPr>
          <a:xfrm>
            <a:off x="2291562" y="2014528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4" type="body"/>
          </p:nvPr>
        </p:nvSpPr>
        <p:spPr>
          <a:xfrm>
            <a:off x="1364547" y="2393142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5" type="body"/>
          </p:nvPr>
        </p:nvSpPr>
        <p:spPr>
          <a:xfrm>
            <a:off x="2291562" y="2719242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6" type="body"/>
          </p:nvPr>
        </p:nvSpPr>
        <p:spPr>
          <a:xfrm>
            <a:off x="1358490" y="309785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4"/>
          <p:cNvSpPr txBox="1"/>
          <p:nvPr>
            <p:ph idx="7" type="body"/>
          </p:nvPr>
        </p:nvSpPr>
        <p:spPr>
          <a:xfrm>
            <a:off x="2285505" y="342395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54"/>
          <p:cNvSpPr txBox="1"/>
          <p:nvPr>
            <p:ph idx="8" type="body"/>
          </p:nvPr>
        </p:nvSpPr>
        <p:spPr>
          <a:xfrm>
            <a:off x="1358490" y="3802570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54"/>
          <p:cNvSpPr txBox="1"/>
          <p:nvPr>
            <p:ph idx="9" type="body"/>
          </p:nvPr>
        </p:nvSpPr>
        <p:spPr>
          <a:xfrm>
            <a:off x="2285505" y="4128670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54"/>
          <p:cNvSpPr txBox="1"/>
          <p:nvPr>
            <p:ph idx="13" type="body"/>
          </p:nvPr>
        </p:nvSpPr>
        <p:spPr>
          <a:xfrm>
            <a:off x="1358490" y="4481841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4"/>
          <p:cNvSpPr txBox="1"/>
          <p:nvPr>
            <p:ph idx="14" type="body"/>
          </p:nvPr>
        </p:nvSpPr>
        <p:spPr>
          <a:xfrm>
            <a:off x="2285505" y="4807941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4"/>
          <p:cNvSpPr txBox="1"/>
          <p:nvPr>
            <p:ph idx="15" type="body"/>
          </p:nvPr>
        </p:nvSpPr>
        <p:spPr>
          <a:xfrm>
            <a:off x="1358490" y="515224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54"/>
          <p:cNvSpPr txBox="1"/>
          <p:nvPr>
            <p:ph idx="16" type="body"/>
          </p:nvPr>
        </p:nvSpPr>
        <p:spPr>
          <a:xfrm>
            <a:off x="2285505" y="547834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54"/>
          <p:cNvSpPr txBox="1"/>
          <p:nvPr>
            <p:ph idx="17" type="body"/>
          </p:nvPr>
        </p:nvSpPr>
        <p:spPr>
          <a:xfrm>
            <a:off x="6285982" y="1688428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54"/>
          <p:cNvSpPr txBox="1"/>
          <p:nvPr>
            <p:ph idx="18" type="body"/>
          </p:nvPr>
        </p:nvSpPr>
        <p:spPr>
          <a:xfrm>
            <a:off x="7212997" y="2014528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4"/>
          <p:cNvSpPr txBox="1"/>
          <p:nvPr>
            <p:ph idx="19" type="body"/>
          </p:nvPr>
        </p:nvSpPr>
        <p:spPr>
          <a:xfrm>
            <a:off x="6285982" y="2393142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54"/>
          <p:cNvSpPr txBox="1"/>
          <p:nvPr>
            <p:ph idx="20" type="body"/>
          </p:nvPr>
        </p:nvSpPr>
        <p:spPr>
          <a:xfrm>
            <a:off x="7212997" y="2719242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54"/>
          <p:cNvSpPr txBox="1"/>
          <p:nvPr>
            <p:ph idx="21" type="body"/>
          </p:nvPr>
        </p:nvSpPr>
        <p:spPr>
          <a:xfrm>
            <a:off x="6279925" y="309785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54"/>
          <p:cNvSpPr txBox="1"/>
          <p:nvPr>
            <p:ph idx="22" type="body"/>
          </p:nvPr>
        </p:nvSpPr>
        <p:spPr>
          <a:xfrm>
            <a:off x="7206940" y="342395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54"/>
          <p:cNvSpPr txBox="1"/>
          <p:nvPr>
            <p:ph idx="23" type="body"/>
          </p:nvPr>
        </p:nvSpPr>
        <p:spPr>
          <a:xfrm>
            <a:off x="6279925" y="3802570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54"/>
          <p:cNvSpPr txBox="1"/>
          <p:nvPr>
            <p:ph idx="24" type="body"/>
          </p:nvPr>
        </p:nvSpPr>
        <p:spPr>
          <a:xfrm>
            <a:off x="7206940" y="4128670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4"/>
          <p:cNvSpPr txBox="1"/>
          <p:nvPr>
            <p:ph idx="25" type="body"/>
          </p:nvPr>
        </p:nvSpPr>
        <p:spPr>
          <a:xfrm>
            <a:off x="6279925" y="4481841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54"/>
          <p:cNvSpPr txBox="1"/>
          <p:nvPr>
            <p:ph idx="26" type="body"/>
          </p:nvPr>
        </p:nvSpPr>
        <p:spPr>
          <a:xfrm>
            <a:off x="7206940" y="4807941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54"/>
          <p:cNvSpPr txBox="1"/>
          <p:nvPr>
            <p:ph idx="27" type="body"/>
          </p:nvPr>
        </p:nvSpPr>
        <p:spPr>
          <a:xfrm>
            <a:off x="6279925" y="515224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54"/>
          <p:cNvSpPr txBox="1"/>
          <p:nvPr>
            <p:ph idx="28" type="body"/>
          </p:nvPr>
        </p:nvSpPr>
        <p:spPr>
          <a:xfrm>
            <a:off x="7206940" y="547834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b="0" i="0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54"/>
          <p:cNvSpPr txBox="1"/>
          <p:nvPr>
            <p:ph type="title"/>
          </p:nvPr>
        </p:nvSpPr>
        <p:spPr>
          <a:xfrm>
            <a:off x="347870" y="237571"/>
            <a:ext cx="11455660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S on Blue">
  <p:cSld name="CSS on Blu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S on White">
  <p:cSld name="CSS on Whit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  <a:effectLst>
            <a:outerShdw blurRad="215900" rotWithShape="0" algn="tl">
              <a:srgbClr val="2D75AA">
                <a:alpha val="26666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  <a:defRPr b="0" i="0"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00000">
            <a:off x="-7116844" y="-1426255"/>
            <a:ext cx="18582465" cy="1045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5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5"/>
          <p:cNvSpPr txBox="1"/>
          <p:nvPr>
            <p:ph idx="1" type="body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 i="0"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Two Colums With Titles">
  <p:cSld name="Title, Subtitle, Two Colums With Title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/>
          <p:nvPr>
            <p:ph idx="1" type="body"/>
          </p:nvPr>
        </p:nvSpPr>
        <p:spPr>
          <a:xfrm>
            <a:off x="180001" y="980346"/>
            <a:ext cx="5825999" cy="476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2" type="body"/>
          </p:nvPr>
        </p:nvSpPr>
        <p:spPr>
          <a:xfrm>
            <a:off x="6186000" y="980346"/>
            <a:ext cx="5826001" cy="476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8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8"/>
          <p:cNvSpPr txBox="1"/>
          <p:nvPr>
            <p:ph idx="3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  <a:defRPr b="0" i="0"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4" type="body"/>
          </p:nvPr>
        </p:nvSpPr>
        <p:spPr>
          <a:xfrm>
            <a:off x="180000" y="1624842"/>
            <a:ext cx="5826000" cy="5049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8"/>
          <p:cNvSpPr txBox="1"/>
          <p:nvPr>
            <p:ph idx="5" type="body"/>
          </p:nvPr>
        </p:nvSpPr>
        <p:spPr>
          <a:xfrm>
            <a:off x="6186000" y="1624842"/>
            <a:ext cx="5826000" cy="5049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Two Colums">
  <p:cSld name="Title, Subtitle, Two Colum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9"/>
          <p:cNvSpPr txBox="1"/>
          <p:nvPr>
            <p:ph idx="1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  <a:defRPr b="0" i="0"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9"/>
          <p:cNvSpPr txBox="1"/>
          <p:nvPr>
            <p:ph idx="2" type="body"/>
          </p:nvPr>
        </p:nvSpPr>
        <p:spPr>
          <a:xfrm>
            <a:off x="180000" y="968496"/>
            <a:ext cx="5826000" cy="570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9"/>
          <p:cNvSpPr txBox="1"/>
          <p:nvPr>
            <p:ph idx="3" type="body"/>
          </p:nvPr>
        </p:nvSpPr>
        <p:spPr>
          <a:xfrm>
            <a:off x="6186000" y="968496"/>
            <a:ext cx="5826000" cy="570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0"/>
          <p:cNvSpPr/>
          <p:nvPr/>
        </p:nvSpPr>
        <p:spPr>
          <a:xfrm>
            <a:off x="0" y="667800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0"/>
          <p:cNvSpPr/>
          <p:nvPr/>
        </p:nvSpPr>
        <p:spPr>
          <a:xfrm>
            <a:off x="12012000" y="6674497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0"/>
          <p:cNvSpPr/>
          <p:nvPr/>
        </p:nvSpPr>
        <p:spPr>
          <a:xfrm>
            <a:off x="0" y="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0"/>
          <p:cNvSpPr/>
          <p:nvPr/>
        </p:nvSpPr>
        <p:spPr>
          <a:xfrm>
            <a:off x="12012000" y="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0"/>
          <p:cNvSpPr/>
          <p:nvPr/>
        </p:nvSpPr>
        <p:spPr>
          <a:xfrm>
            <a:off x="0" y="79200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0"/>
          <p:cNvSpPr/>
          <p:nvPr/>
        </p:nvSpPr>
        <p:spPr>
          <a:xfrm>
            <a:off x="12012000" y="79200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0"/>
          <p:cNvSpPr/>
          <p:nvPr/>
        </p:nvSpPr>
        <p:spPr>
          <a:xfrm>
            <a:off x="6006000" y="1444842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9.gif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Relationship Id="rId4" Type="http://schemas.openxmlformats.org/officeDocument/2006/relationships/image" Target="../media/image9.gif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github.com/shroffk/phoebus.git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36.png"/><Relationship Id="rId8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Relationship Id="rId4" Type="http://schemas.openxmlformats.org/officeDocument/2006/relationships/image" Target="../media/image9.gif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ithub.com/shroffk/phoebus.git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9.gif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9.gif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9.gif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/>
              <a:t>Alarms</a:t>
            </a:r>
            <a:endParaRPr/>
          </a:p>
        </p:txBody>
      </p:sp>
      <p:sp>
        <p:nvSpPr>
          <p:cNvPr id="119" name="Google Shape;119;p1"/>
          <p:cNvSpPr txBox="1"/>
          <p:nvPr>
            <p:ph idx="2" type="body"/>
          </p:nvPr>
        </p:nvSpPr>
        <p:spPr>
          <a:xfrm>
            <a:off x="6015656" y="2784373"/>
            <a:ext cx="5710755" cy="34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None/>
            </a:pPr>
            <a:r>
              <a:rPr lang="en-US"/>
              <a:t>Kunal Shroff, Kay Kasemir, Georg Weiss and many other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1"/>
          <p:cNvSpPr txBox="1"/>
          <p:nvPr>
            <p:ph idx="1" type="body"/>
          </p:nvPr>
        </p:nvSpPr>
        <p:spPr>
          <a:xfrm>
            <a:off x="180000" y="986289"/>
            <a:ext cx="11832000" cy="5568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Goal: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57200" lvl="0" marL="635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Help users take correct actions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2" name="Google Shape;302;p61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Philosophy</a:t>
            </a:r>
            <a:endParaRPr/>
          </a:p>
        </p:txBody>
      </p:sp>
      <p:sp>
        <p:nvSpPr>
          <p:cNvPr id="303" name="Google Shape;303;p61"/>
          <p:cNvSpPr/>
          <p:nvPr/>
        </p:nvSpPr>
        <p:spPr>
          <a:xfrm>
            <a:off x="4043188" y="2021873"/>
            <a:ext cx="2366010" cy="283760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1"/>
          <p:cNvSpPr/>
          <p:nvPr/>
        </p:nvSpPr>
        <p:spPr>
          <a:xfrm>
            <a:off x="1736921" y="2021873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61"/>
          <p:cNvSpPr/>
          <p:nvPr/>
        </p:nvSpPr>
        <p:spPr>
          <a:xfrm>
            <a:off x="1889321" y="2174273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61"/>
          <p:cNvSpPr/>
          <p:nvPr/>
        </p:nvSpPr>
        <p:spPr>
          <a:xfrm>
            <a:off x="2041721" y="2326673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1"/>
          <p:cNvSpPr/>
          <p:nvPr/>
        </p:nvSpPr>
        <p:spPr>
          <a:xfrm>
            <a:off x="1736921" y="3577415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61"/>
          <p:cNvSpPr/>
          <p:nvPr/>
        </p:nvSpPr>
        <p:spPr>
          <a:xfrm>
            <a:off x="1889321" y="3729815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1"/>
          <p:cNvSpPr/>
          <p:nvPr/>
        </p:nvSpPr>
        <p:spPr>
          <a:xfrm>
            <a:off x="2041721" y="3922045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61"/>
          <p:cNvCxnSpPr>
            <a:stCxn id="306" idx="3"/>
            <a:endCxn id="303" idx="1"/>
          </p:cNvCxnSpPr>
          <p:nvPr/>
        </p:nvCxnSpPr>
        <p:spPr>
          <a:xfrm>
            <a:off x="3082069" y="2819787"/>
            <a:ext cx="961200" cy="62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1" name="Google Shape;311;p61"/>
          <p:cNvCxnSpPr>
            <a:stCxn id="309" idx="3"/>
            <a:endCxn id="303" idx="1"/>
          </p:cNvCxnSpPr>
          <p:nvPr/>
        </p:nvCxnSpPr>
        <p:spPr>
          <a:xfrm flipH="1" rot="10800000">
            <a:off x="3082069" y="3440759"/>
            <a:ext cx="961200" cy="974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2" name="Google Shape;312;p61"/>
          <p:cNvCxnSpPr>
            <a:stCxn id="303" idx="3"/>
            <a:endCxn id="313" idx="1"/>
          </p:cNvCxnSpPr>
          <p:nvPr/>
        </p:nvCxnSpPr>
        <p:spPr>
          <a:xfrm flipH="1" rot="10800000">
            <a:off x="6409198" y="1720777"/>
            <a:ext cx="1474500" cy="1719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4" name="Google Shape;314;p61"/>
          <p:cNvCxnSpPr>
            <a:stCxn id="303" idx="3"/>
          </p:cNvCxnSpPr>
          <p:nvPr/>
        </p:nvCxnSpPr>
        <p:spPr>
          <a:xfrm>
            <a:off x="6409198" y="3440677"/>
            <a:ext cx="1474500" cy="127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3" name="Google Shape;313;p61"/>
          <p:cNvSpPr/>
          <p:nvPr/>
        </p:nvSpPr>
        <p:spPr>
          <a:xfrm>
            <a:off x="7883668" y="1419417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problem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61"/>
          <p:cNvSpPr/>
          <p:nvPr/>
        </p:nvSpPr>
        <p:spPr>
          <a:xfrm>
            <a:off x="7883668" y="2358328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locating useful information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61"/>
          <p:cNvSpPr/>
          <p:nvPr/>
        </p:nvSpPr>
        <p:spPr>
          <a:xfrm>
            <a:off x="7883668" y="3400546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Notify subject matter expert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61"/>
          <p:cNvSpPr/>
          <p:nvPr/>
        </p:nvSpPr>
        <p:spPr>
          <a:xfrm>
            <a:off x="7883668" y="4379588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patterns &amp; trends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318;p61"/>
          <p:cNvCxnSpPr>
            <a:stCxn id="303" idx="3"/>
            <a:endCxn id="315" idx="1"/>
          </p:cNvCxnSpPr>
          <p:nvPr/>
        </p:nvCxnSpPr>
        <p:spPr>
          <a:xfrm flipH="1" rot="10800000">
            <a:off x="6409198" y="2659477"/>
            <a:ext cx="1474500" cy="78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9" name="Google Shape;319;p61"/>
          <p:cNvCxnSpPr>
            <a:stCxn id="303" idx="3"/>
            <a:endCxn id="316" idx="1"/>
          </p:cNvCxnSpPr>
          <p:nvPr/>
        </p:nvCxnSpPr>
        <p:spPr>
          <a:xfrm>
            <a:off x="6409198" y="3440677"/>
            <a:ext cx="1474500" cy="26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"/>
          <p:cNvSpPr txBox="1"/>
          <p:nvPr>
            <p:ph idx="1" type="body"/>
          </p:nvPr>
        </p:nvSpPr>
        <p:spPr>
          <a:xfrm>
            <a:off x="180000" y="972001"/>
            <a:ext cx="11832000" cy="5568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Goal: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It takes many experts to create a good alarm system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5" name="Google Shape;325;p2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Philosophy</a:t>
            </a: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4043188" y="1345610"/>
            <a:ext cx="2366010" cy="198112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"/>
          <p:cNvSpPr/>
          <p:nvPr/>
        </p:nvSpPr>
        <p:spPr>
          <a:xfrm>
            <a:off x="1736891" y="848981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"/>
          <p:cNvSpPr/>
          <p:nvPr/>
        </p:nvSpPr>
        <p:spPr>
          <a:xfrm>
            <a:off x="1889291" y="1001381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"/>
          <p:cNvSpPr/>
          <p:nvPr/>
        </p:nvSpPr>
        <p:spPr>
          <a:xfrm>
            <a:off x="2041691" y="1153781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"/>
          <p:cNvSpPr/>
          <p:nvPr/>
        </p:nvSpPr>
        <p:spPr>
          <a:xfrm>
            <a:off x="1736891" y="2404523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"/>
          <p:cNvSpPr/>
          <p:nvPr/>
        </p:nvSpPr>
        <p:spPr>
          <a:xfrm>
            <a:off x="1889291" y="2556923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"/>
          <p:cNvSpPr/>
          <p:nvPr/>
        </p:nvSpPr>
        <p:spPr>
          <a:xfrm>
            <a:off x="2041691" y="2709323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2"/>
          <p:cNvCxnSpPr>
            <a:stCxn id="329" idx="3"/>
            <a:endCxn id="326" idx="1"/>
          </p:cNvCxnSpPr>
          <p:nvPr/>
        </p:nvCxnSpPr>
        <p:spPr>
          <a:xfrm>
            <a:off x="3082039" y="1646895"/>
            <a:ext cx="961200" cy="6894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4" name="Google Shape;334;p2"/>
          <p:cNvCxnSpPr>
            <a:stCxn id="332" idx="3"/>
            <a:endCxn id="326" idx="1"/>
          </p:cNvCxnSpPr>
          <p:nvPr/>
        </p:nvCxnSpPr>
        <p:spPr>
          <a:xfrm flipH="1" rot="10800000">
            <a:off x="3082039" y="2336037"/>
            <a:ext cx="961200" cy="8664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5" name="Google Shape;335;p2"/>
          <p:cNvCxnSpPr>
            <a:stCxn id="326" idx="3"/>
            <a:endCxn id="336" idx="1"/>
          </p:cNvCxnSpPr>
          <p:nvPr/>
        </p:nvCxnSpPr>
        <p:spPr>
          <a:xfrm flipH="1" rot="10800000">
            <a:off x="6409198" y="1720575"/>
            <a:ext cx="1474500" cy="615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7" name="Google Shape;337;p2"/>
          <p:cNvCxnSpPr>
            <a:stCxn id="326" idx="3"/>
          </p:cNvCxnSpPr>
          <p:nvPr/>
        </p:nvCxnSpPr>
        <p:spPr>
          <a:xfrm>
            <a:off x="6409198" y="2336175"/>
            <a:ext cx="1474500" cy="17034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6" name="Google Shape;336;p2"/>
          <p:cNvSpPr/>
          <p:nvPr/>
        </p:nvSpPr>
        <p:spPr>
          <a:xfrm>
            <a:off x="7883668" y="1419417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problem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"/>
          <p:cNvSpPr/>
          <p:nvPr/>
        </p:nvSpPr>
        <p:spPr>
          <a:xfrm>
            <a:off x="7883668" y="2358328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locating useful information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"/>
          <p:cNvSpPr/>
          <p:nvPr/>
        </p:nvSpPr>
        <p:spPr>
          <a:xfrm>
            <a:off x="7883668" y="3400546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Notify subject matter expert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"/>
          <p:cNvSpPr/>
          <p:nvPr/>
        </p:nvSpPr>
        <p:spPr>
          <a:xfrm>
            <a:off x="7883668" y="4379588"/>
            <a:ext cx="3844912" cy="602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patterns &amp; trends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2"/>
          <p:cNvCxnSpPr>
            <a:stCxn id="326" idx="3"/>
            <a:endCxn id="338" idx="1"/>
          </p:cNvCxnSpPr>
          <p:nvPr/>
        </p:nvCxnSpPr>
        <p:spPr>
          <a:xfrm>
            <a:off x="6409198" y="2336175"/>
            <a:ext cx="1474500" cy="3234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2" name="Google Shape;342;p2"/>
          <p:cNvCxnSpPr>
            <a:stCxn id="326" idx="3"/>
            <a:endCxn id="339" idx="1"/>
          </p:cNvCxnSpPr>
          <p:nvPr/>
        </p:nvCxnSpPr>
        <p:spPr>
          <a:xfrm>
            <a:off x="6409198" y="2336175"/>
            <a:ext cx="1474500" cy="1365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3" name="Google Shape;343;p2"/>
          <p:cNvSpPr/>
          <p:nvPr/>
        </p:nvSpPr>
        <p:spPr>
          <a:xfrm>
            <a:off x="4089451" y="3666277"/>
            <a:ext cx="2366010" cy="141499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"/>
          <p:cNvSpPr/>
          <p:nvPr/>
        </p:nvSpPr>
        <p:spPr>
          <a:xfrm>
            <a:off x="4958259" y="3191808"/>
            <a:ext cx="628395" cy="589955"/>
          </a:xfrm>
          <a:prstGeom prst="mathPlus">
            <a:avLst>
              <a:gd fmla="val 23520" name="adj1"/>
            </a:avLst>
          </a:prstGeom>
          <a:solidFill>
            <a:srgbClr val="A8D08C"/>
          </a:solidFill>
          <a:ln cap="flat" cmpd="sng" w="25400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"/>
          <p:cNvSpPr/>
          <p:nvPr/>
        </p:nvSpPr>
        <p:spPr>
          <a:xfrm>
            <a:off x="466152" y="3897217"/>
            <a:ext cx="2908430" cy="589058"/>
          </a:xfrm>
          <a:prstGeom prst="rect">
            <a:avLst/>
          </a:prstGeom>
          <a:solidFill>
            <a:srgbClr val="B3C6E7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Expert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"/>
          <p:cNvSpPr/>
          <p:nvPr/>
        </p:nvSpPr>
        <p:spPr>
          <a:xfrm>
            <a:off x="466152" y="4616350"/>
            <a:ext cx="2908430" cy="589058"/>
          </a:xfrm>
          <a:prstGeom prst="rect">
            <a:avLst/>
          </a:prstGeom>
          <a:solidFill>
            <a:srgbClr val="B3C6E7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System Eng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"/>
          <p:cNvSpPr/>
          <p:nvPr/>
        </p:nvSpPr>
        <p:spPr>
          <a:xfrm>
            <a:off x="466152" y="5335483"/>
            <a:ext cx="2908430" cy="589058"/>
          </a:xfrm>
          <a:prstGeom prst="rect">
            <a:avLst/>
          </a:prstGeom>
          <a:solidFill>
            <a:srgbClr val="B3C6E7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Expert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2"/>
          <p:cNvCxnSpPr>
            <a:stCxn id="345" idx="3"/>
            <a:endCxn id="343" idx="1"/>
          </p:cNvCxnSpPr>
          <p:nvPr/>
        </p:nvCxnSpPr>
        <p:spPr>
          <a:xfrm>
            <a:off x="3374582" y="4191746"/>
            <a:ext cx="714900" cy="182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9" name="Google Shape;349;p2"/>
          <p:cNvCxnSpPr>
            <a:stCxn id="346" idx="3"/>
            <a:endCxn id="343" idx="1"/>
          </p:cNvCxnSpPr>
          <p:nvPr/>
        </p:nvCxnSpPr>
        <p:spPr>
          <a:xfrm flipH="1" rot="10800000">
            <a:off x="3374582" y="4373879"/>
            <a:ext cx="714900" cy="537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0" name="Google Shape;350;p2"/>
          <p:cNvCxnSpPr>
            <a:stCxn id="347" idx="3"/>
            <a:endCxn id="343" idx="1"/>
          </p:cNvCxnSpPr>
          <p:nvPr/>
        </p:nvCxnSpPr>
        <p:spPr>
          <a:xfrm flipH="1" rot="10800000">
            <a:off x="3374582" y="4373912"/>
            <a:ext cx="714900" cy="1256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triggers: PVs on IOCs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Not all PV’s need to be included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HYST is good idea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Dynamic limits, enable based on machine state,...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Arial"/>
              <a:buNone/>
            </a:pPr>
            <a:br>
              <a:rPr lang="en-US"/>
            </a:br>
            <a:r>
              <a:rPr lang="en-US" u="sng"/>
              <a:t>Requires thought, communication, documentation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Added to alarm server with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Guidance: How to respond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Related screen: Reason for alarm (limits, …), link to screens mentioned in guidance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Link to rationalization info (wiki)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56" name="Google Shape;356;p5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Good Practices</a:t>
            </a:r>
            <a:endParaRPr/>
          </a:p>
        </p:txBody>
      </p:sp>
      <p:sp>
        <p:nvSpPr>
          <p:cNvPr id="357" name="Google Shape;357;p5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Adding pvs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Font typeface="Noto Sans"/>
              <a:buChar char="∙"/>
            </a:pPr>
            <a:r>
              <a:rPr lang="en-US"/>
              <a:t>Analog PVs for Temp/Press/Res.Err./…: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Noto Sans"/>
              <a:buChar char="∙"/>
            </a:pPr>
            <a:r>
              <a:rPr lang="en-US"/>
              <a:t>Easy to set LOLO, LOW, HIGH, HIHI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Font typeface="Noto Sans"/>
              <a:buChar char="∙"/>
            </a:pPr>
            <a:r>
              <a:rPr lang="en-US"/>
              <a:t>Consider: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Noto Sans"/>
              <a:buChar char="∙"/>
            </a:pPr>
            <a:r>
              <a:rPr lang="en-US"/>
              <a:t>Do they require significantly different operator actions?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Noto Sans"/>
              <a:buChar char="∙"/>
            </a:pPr>
            <a:r>
              <a:rPr lang="en-US"/>
              <a:t>Will there be a lot of time after the HIGH to react before a follow-up HIHI alarm?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Font typeface="Noto San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Font typeface="Noto Sans"/>
              <a:buChar char="∙"/>
            </a:pPr>
            <a:r>
              <a:rPr lang="en-US"/>
              <a:t>In most cases, HIGH &amp; HIHI only double the alarm traffic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Noto Sans"/>
              <a:buChar char="∙"/>
            </a:pPr>
            <a:r>
              <a:rPr lang="en-US"/>
              <a:t>Set only HSV to generate single, early alarm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Noto Sans"/>
              <a:buChar char="∙"/>
            </a:pPr>
            <a:r>
              <a:rPr lang="en-US"/>
              <a:t>Adding HHSV alarm assuming that the first one is ignored only worsens the problem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63" name="Google Shape;363;p6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Good Practices</a:t>
            </a:r>
            <a:endParaRPr/>
          </a:p>
        </p:txBody>
      </p:sp>
      <p:sp>
        <p:nvSpPr>
          <p:cNvPr id="364" name="Google Shape;364;p6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Avoid Multiple Alarm Levels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"/>
          <p:cNvSpPr txBox="1"/>
          <p:nvPr>
            <p:ph idx="1" type="body"/>
          </p:nvPr>
        </p:nvSpPr>
        <p:spPr>
          <a:xfrm>
            <a:off x="180000" y="972000"/>
            <a:ext cx="5802789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Clients: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GUI’s display alarms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GUI’s provide tools to handle alarms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</a:pPr>
            <a:r>
              <a:rPr lang="en-US"/>
              <a:t>Enable/Disable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</a:pPr>
            <a:r>
              <a:rPr lang="en-US"/>
              <a:t>Acknowledge,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</a:pPr>
            <a:r>
              <a:rPr lang="en-US"/>
              <a:t>Open related display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</a:pPr>
            <a:r>
              <a:rPr lang="en-US"/>
              <a:t>Show guidance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</a:pPr>
            <a:r>
              <a:rPr lang="en-US"/>
              <a:t>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Annunciator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Alarm message loggers</a:t>
            </a:r>
            <a:endParaRPr/>
          </a:p>
        </p:txBody>
      </p:sp>
      <p:sp>
        <p:nvSpPr>
          <p:cNvPr id="370" name="Google Shape;370;p10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Server</a:t>
            </a:r>
            <a:endParaRPr/>
          </a:p>
        </p:txBody>
      </p:sp>
      <p:sp>
        <p:nvSpPr>
          <p:cNvPr id="371" name="Google Shape;371;p10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Architecture</a:t>
            </a:r>
            <a:endParaRPr/>
          </a:p>
        </p:txBody>
      </p:sp>
      <p:pic>
        <p:nvPicPr>
          <p:cNvPr descr="msg_hist.png" id="372" name="Google Shape;3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6518" y="3510747"/>
            <a:ext cx="6500355" cy="3163750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pic>
        <p:nvPicPr>
          <p:cNvPr id="373" name="Google Shape;3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1624" y="926627"/>
            <a:ext cx="6289196" cy="381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b="1" i="1" lang="en-US" sz="2800"/>
              <a:t>Window</a:t>
            </a:r>
            <a:br>
              <a:rPr b="1" i="1" lang="en-US" sz="2800"/>
            </a:br>
            <a:r>
              <a:rPr lang="en-US" sz="2800"/>
              <a:t>▸ </a:t>
            </a:r>
            <a:r>
              <a:rPr b="1" i="1" lang="en-US" sz="2800"/>
              <a:t>Open Layout</a:t>
            </a:r>
            <a:br>
              <a:rPr b="1" i="1" lang="en-US" sz="2800"/>
            </a:br>
            <a:r>
              <a:rPr lang="en-US" sz="2800"/>
              <a:t>▸ </a:t>
            </a:r>
            <a:r>
              <a:rPr b="1" i="1" lang="en-US" sz="2800"/>
              <a:t>alarm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800"/>
              <a:buNone/>
            </a:pPr>
            <a:r>
              <a:t/>
            </a:r>
            <a:endParaRPr b="1" i="1"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379" name="Google Shape;379;p11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Layout</a:t>
            </a:r>
            <a:endParaRPr/>
          </a:p>
        </p:txBody>
      </p:sp>
      <p:pic>
        <p:nvPicPr>
          <p:cNvPr id="380" name="Google Shape;380;p11"/>
          <p:cNvPicPr preferRelativeResize="0"/>
          <p:nvPr/>
        </p:nvPicPr>
        <p:blipFill rotWithShape="1">
          <a:blip r:embed="rId3">
            <a:alphaModFix/>
          </a:blip>
          <a:srcRect b="5817" l="884" r="645" t="10238"/>
          <a:stretch/>
        </p:blipFill>
        <p:spPr>
          <a:xfrm>
            <a:off x="3123670" y="972000"/>
            <a:ext cx="8836682" cy="496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"/>
          <p:cNvSpPr txBox="1"/>
          <p:nvPr>
            <p:ph idx="1" type="body"/>
          </p:nvPr>
        </p:nvSpPr>
        <p:spPr>
          <a:xfrm>
            <a:off x="180000" y="972000"/>
            <a:ext cx="5323817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Hierarchical view of alarms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Organizes alarms by Area, System, (sub system), PV;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Organizes guidance and actions.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handling tools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Acknowledge/Un-acknowledge,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Enable/Disable,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Guidance, Instructions.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configuration actions</a:t>
            </a:r>
            <a:endParaRPr/>
          </a:p>
        </p:txBody>
      </p:sp>
      <p:sp>
        <p:nvSpPr>
          <p:cNvPr id="386" name="Google Shape;386;p12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Tree</a:t>
            </a:r>
            <a:endParaRPr/>
          </a:p>
        </p:txBody>
      </p:sp>
      <p:pic>
        <p:nvPicPr>
          <p:cNvPr id="387" name="Google Shape;3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0488" y="971999"/>
            <a:ext cx="6361512" cy="570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Table</a:t>
            </a:r>
            <a:endParaRPr/>
          </a:p>
        </p:txBody>
      </p:sp>
      <p:pic>
        <p:nvPicPr>
          <p:cNvPr id="393" name="Google Shape;3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580" y="972000"/>
            <a:ext cx="10996840" cy="570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information.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handling instructions and actions.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configuration tools.</a:t>
            </a:r>
            <a:endParaRPr/>
          </a:p>
        </p:txBody>
      </p:sp>
      <p:sp>
        <p:nvSpPr>
          <p:cNvPr id="399" name="Google Shape;399;p14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Context Menu</a:t>
            </a:r>
            <a:endParaRPr/>
          </a:p>
        </p:txBody>
      </p:sp>
      <p:pic>
        <p:nvPicPr>
          <p:cNvPr id="400" name="Google Shape;4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4338" y="972000"/>
            <a:ext cx="2757662" cy="570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/>
          <p:nvPr/>
        </p:nvSpPr>
        <p:spPr>
          <a:xfrm>
            <a:off x="96600" y="4602998"/>
            <a:ext cx="11998800" cy="2071500"/>
          </a:xfrm>
          <a:prstGeom prst="roundRect">
            <a:avLst>
              <a:gd fmla="val 16667" name="adj"/>
            </a:avLst>
          </a:prstGeom>
          <a:solidFill>
            <a:srgbClr val="FFF2CC">
              <a:alpha val="73725"/>
            </a:srgbClr>
          </a:solidFill>
          <a:ln cap="flat" cmpd="sng" w="28575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5"/>
          <p:cNvSpPr/>
          <p:nvPr/>
        </p:nvSpPr>
        <p:spPr>
          <a:xfrm>
            <a:off x="96600" y="2555671"/>
            <a:ext cx="11998800" cy="1115736"/>
          </a:xfrm>
          <a:prstGeom prst="roundRect">
            <a:avLst>
              <a:gd fmla="val 16667" name="adj"/>
            </a:avLst>
          </a:prstGeom>
          <a:solidFill>
            <a:srgbClr val="FFF2CC">
              <a:alpha val="73725"/>
            </a:srgbClr>
          </a:solidFill>
          <a:ln cap="flat" cmpd="sng" w="28575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5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2960"/>
              <a:buChar char="•"/>
            </a:pPr>
            <a:r>
              <a:rPr lang="en-US" sz="2960"/>
              <a:t>Start the </a:t>
            </a:r>
            <a:r>
              <a:rPr i="1" lang="en-US" sz="2960"/>
              <a:t>motor simulator: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590"/>
              <a:buChar char="•"/>
            </a:pPr>
            <a:r>
              <a:rPr lang="en-US" sz="2590"/>
              <a:t>Open a Terminal window (Press </a:t>
            </a:r>
            <a:r>
              <a:rPr b="1" i="1" lang="en-US" sz="2590"/>
              <a:t>Activities</a:t>
            </a:r>
            <a:r>
              <a:rPr lang="en-US" sz="2590"/>
              <a:t>, then </a:t>
            </a:r>
            <a:r>
              <a:rPr b="1" i="1" lang="en-US" sz="2590"/>
              <a:t>Applications</a:t>
            </a:r>
            <a:r>
              <a:rPr lang="en-US" sz="2590"/>
              <a:t>, then </a:t>
            </a:r>
            <a:r>
              <a:rPr b="1" i="1" lang="en-US" sz="2590"/>
              <a:t>Terminal</a:t>
            </a:r>
            <a:r>
              <a:rPr lang="en-US" sz="2590"/>
              <a:t>),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590"/>
              <a:buChar char="•"/>
            </a:pPr>
            <a:r>
              <a:rPr lang="en-US" sz="2590"/>
              <a:t>Then type the following</a:t>
            </a:r>
            <a:endParaRPr/>
          </a:p>
          <a:p>
            <a:pPr indent="-199262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462"/>
              <a:buNone/>
            </a:pPr>
            <a:r>
              <a:t/>
            </a:r>
            <a:endParaRPr sz="462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960"/>
              <a:buNone/>
            </a:pPr>
            <a:r>
              <a:rPr lang="en-US" sz="2960">
                <a:latin typeface="Courier"/>
                <a:ea typeface="Courier"/>
                <a:cs typeface="Courier"/>
                <a:sym typeface="Courier"/>
              </a:rPr>
              <a:t>﻿</a:t>
            </a:r>
            <a:r>
              <a:rPr b="1" lang="en-US" sz="2590">
                <a:latin typeface="Courier"/>
                <a:ea typeface="Courier"/>
                <a:cs typeface="Courier"/>
                <a:sym typeface="Courier"/>
              </a:rPr>
              <a:t>cd</a:t>
            </a:r>
            <a:r>
              <a:rPr lang="en-US" sz="2590">
                <a:latin typeface="Courier"/>
                <a:ea typeface="Courier"/>
                <a:cs typeface="Courier"/>
                <a:sym typeface="Courier"/>
              </a:rPr>
              <a:t> ~/build-epics/motorsim/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590"/>
              <a:buNone/>
            </a:pPr>
            <a:r>
              <a:rPr lang="en-US" sz="2590">
                <a:latin typeface="Courier"/>
                <a:ea typeface="Courier"/>
                <a:cs typeface="Courier"/>
                <a:sym typeface="Courier"/>
              </a:rPr>
              <a:t>./startSimMotor.sh</a:t>
            </a:r>
            <a:endParaRPr sz="2590">
              <a:latin typeface="Courier"/>
              <a:ea typeface="Courier"/>
              <a:cs typeface="Courier"/>
              <a:sym typeface="Courier"/>
            </a:endParaRPr>
          </a:p>
          <a:p>
            <a:pPr indent="0" lvl="2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971"/>
              <a:buNone/>
            </a:pPr>
            <a:r>
              <a:t/>
            </a:r>
            <a:endParaRPr sz="971"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590"/>
              <a:buChar char="•"/>
            </a:pPr>
            <a:r>
              <a:rPr lang="en-US" sz="2590"/>
              <a:t>Don’t close the Terminal window.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590"/>
              <a:buChar char="•"/>
            </a:pPr>
            <a:r>
              <a:rPr lang="en-US" sz="2590"/>
              <a:t>On another terminal window start the Alarm server: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462"/>
              <a:buNone/>
            </a:pPr>
            <a:r>
              <a:t/>
            </a:r>
            <a:endParaRPr sz="462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590"/>
              <a:buNone/>
            </a:pPr>
            <a:r>
              <a:rPr lang="en-US" sz="2590">
                <a:latin typeface="Courier"/>
                <a:ea typeface="Courier"/>
                <a:cs typeface="Courier"/>
                <a:sym typeface="Courier"/>
              </a:rPr>
              <a:t>systemctl start zookeeper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590"/>
              <a:buNone/>
            </a:pPr>
            <a:r>
              <a:rPr lang="en-US" sz="2590">
                <a:latin typeface="Courier"/>
                <a:ea typeface="Courier"/>
                <a:cs typeface="Courier"/>
                <a:sym typeface="Courier"/>
              </a:rPr>
              <a:t>systemctl start kafka</a:t>
            </a:r>
            <a:endParaRPr sz="259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590"/>
              <a:buNone/>
            </a:pPr>
            <a:r>
              <a:rPr lang="en-US" sz="2590">
                <a:latin typeface="Courier"/>
                <a:ea typeface="Courier"/>
                <a:cs typeface="Courier"/>
                <a:sym typeface="Courier"/>
              </a:rPr>
              <a:t>cd ~/epics-tools/setup/start/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2590"/>
              <a:buNone/>
            </a:pPr>
            <a:r>
              <a:rPr lang="en-US" sz="2590">
                <a:latin typeface="Courier"/>
                <a:ea typeface="Courier"/>
                <a:cs typeface="Courier"/>
                <a:sym typeface="Courier"/>
              </a:rPr>
              <a:t>./start_alarm_server.sh</a:t>
            </a:r>
            <a:endParaRPr sz="259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08" name="Google Shape;408;p15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Prerequisite</a:t>
            </a:r>
            <a:endParaRPr/>
          </a:p>
        </p:txBody>
      </p:sp>
      <p:sp>
        <p:nvSpPr>
          <p:cNvPr id="409" name="Google Shape;409;p15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Motor Simulator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2310383" y="162120"/>
            <a:ext cx="7741810" cy="2296695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2327673" y="2810074"/>
            <a:ext cx="7741810" cy="1958946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2317940" y="5110560"/>
            <a:ext cx="7741810" cy="1747440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819" y="2198800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483" y="4287012"/>
            <a:ext cx="96202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8"/>
          <p:cNvCxnSpPr/>
          <p:nvPr/>
        </p:nvCxnSpPr>
        <p:spPr>
          <a:xfrm>
            <a:off x="2324100" y="2606255"/>
            <a:ext cx="839353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0501" y="337750"/>
            <a:ext cx="1423989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7405" y="4275888"/>
            <a:ext cx="1964183" cy="479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8"/>
          <p:cNvCxnSpPr/>
          <p:nvPr/>
        </p:nvCxnSpPr>
        <p:spPr>
          <a:xfrm>
            <a:off x="2324100" y="4920793"/>
            <a:ext cx="8393530" cy="40702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8"/>
          <p:cNvSpPr/>
          <p:nvPr/>
        </p:nvSpPr>
        <p:spPr>
          <a:xfrm>
            <a:off x="2607625" y="302623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6664708" y="300300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Logger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4655346" y="302030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8542" y="4288513"/>
            <a:ext cx="1026837" cy="4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2634647" y="52013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2787047" y="53537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2939447" y="55061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4300281" y="51916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4452681" y="53440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4605081" y="54964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pture2.PNG" id="144" name="Google Shape;14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9457" y="960628"/>
            <a:ext cx="1590344" cy="1317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g_hist.png" id="145" name="Google Shape;145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60970" y="1067287"/>
            <a:ext cx="2654109" cy="1291766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sp>
        <p:nvSpPr>
          <p:cNvPr id="146" name="Google Shape;146;p8"/>
          <p:cNvSpPr txBox="1"/>
          <p:nvPr/>
        </p:nvSpPr>
        <p:spPr>
          <a:xfrm>
            <a:off x="10106237" y="189140"/>
            <a:ext cx="11689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0182637" y="2813863"/>
            <a:ext cx="18286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micro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0181349" y="5127861"/>
            <a:ext cx="13788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83084" y="568931"/>
            <a:ext cx="2163774" cy="131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8"/>
          <p:cNvCxnSpPr/>
          <p:nvPr/>
        </p:nvCxnSpPr>
        <p:spPr>
          <a:xfrm flipH="1" rot="10800000">
            <a:off x="3546641" y="258040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51" name="Google Shape;151;p8"/>
          <p:cNvCxnSpPr/>
          <p:nvPr/>
        </p:nvCxnSpPr>
        <p:spPr>
          <a:xfrm flipH="1" rot="10800000">
            <a:off x="5590583" y="257068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52" name="Google Shape;152;p8"/>
          <p:cNvCxnSpPr/>
          <p:nvPr/>
        </p:nvCxnSpPr>
        <p:spPr>
          <a:xfrm flipH="1" rot="10800000">
            <a:off x="7593992" y="256096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53" name="Google Shape;153;p8"/>
          <p:cNvCxnSpPr/>
          <p:nvPr/>
        </p:nvCxnSpPr>
        <p:spPr>
          <a:xfrm flipH="1" rot="10800000">
            <a:off x="4823432" y="1871958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54" name="Google Shape;154;p8"/>
          <p:cNvCxnSpPr/>
          <p:nvPr/>
        </p:nvCxnSpPr>
        <p:spPr>
          <a:xfrm flipH="1" rot="10800000">
            <a:off x="3769573" y="2263747"/>
            <a:ext cx="7558" cy="3301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55" name="Google Shape;155;p8"/>
          <p:cNvCxnSpPr>
            <a:stCxn id="134" idx="2"/>
            <a:endCxn id="138" idx="0"/>
          </p:cNvCxnSpPr>
          <p:nvPr/>
        </p:nvCxnSpPr>
        <p:spPr>
          <a:xfrm flipH="1">
            <a:off x="3154841" y="4174582"/>
            <a:ext cx="391800" cy="102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6" name="Google Shape;156;p8"/>
          <p:cNvCxnSpPr>
            <a:stCxn id="134" idx="2"/>
          </p:cNvCxnSpPr>
          <p:nvPr/>
        </p:nvCxnSpPr>
        <p:spPr>
          <a:xfrm flipH="1">
            <a:off x="3307241" y="4174582"/>
            <a:ext cx="239400" cy="1179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7" name="Google Shape;157;p8"/>
          <p:cNvCxnSpPr>
            <a:stCxn id="134" idx="2"/>
            <a:endCxn id="140" idx="0"/>
          </p:cNvCxnSpPr>
          <p:nvPr/>
        </p:nvCxnSpPr>
        <p:spPr>
          <a:xfrm flipH="1">
            <a:off x="3459641" y="4174582"/>
            <a:ext cx="87000" cy="1331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8" name="Google Shape;158;p8"/>
          <p:cNvCxnSpPr>
            <a:stCxn id="134" idx="2"/>
            <a:endCxn id="143" idx="0"/>
          </p:cNvCxnSpPr>
          <p:nvPr/>
        </p:nvCxnSpPr>
        <p:spPr>
          <a:xfrm>
            <a:off x="3546641" y="4174582"/>
            <a:ext cx="1578600" cy="1321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9" name="Google Shape;159;p8"/>
          <p:cNvCxnSpPr>
            <a:stCxn id="134" idx="2"/>
            <a:endCxn id="142" idx="0"/>
          </p:cNvCxnSpPr>
          <p:nvPr/>
        </p:nvCxnSpPr>
        <p:spPr>
          <a:xfrm>
            <a:off x="3546641" y="4174582"/>
            <a:ext cx="1426200" cy="116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0" name="Google Shape;160;p8"/>
          <p:cNvCxnSpPr>
            <a:stCxn id="134" idx="2"/>
            <a:endCxn id="141" idx="0"/>
          </p:cNvCxnSpPr>
          <p:nvPr/>
        </p:nvCxnSpPr>
        <p:spPr>
          <a:xfrm>
            <a:off x="3546641" y="4174582"/>
            <a:ext cx="1273800" cy="1017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1" name="Google Shape;161;p8"/>
          <p:cNvSpPr txBox="1"/>
          <p:nvPr/>
        </p:nvSpPr>
        <p:spPr>
          <a:xfrm>
            <a:off x="2557359" y="409090"/>
            <a:ext cx="11851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CS-Studio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9173978" y="1567156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6137779" y="5786058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"/>
          <p:cNvSpPr txBox="1"/>
          <p:nvPr>
            <p:ph idx="1" type="body"/>
          </p:nvPr>
        </p:nvSpPr>
        <p:spPr>
          <a:xfrm>
            <a:off x="180000" y="972000"/>
            <a:ext cx="444312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15" name="Google Shape;415;p16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Handling Alarms</a:t>
            </a:r>
            <a:endParaRPr/>
          </a:p>
        </p:txBody>
      </p:sp>
      <p:sp>
        <p:nvSpPr>
          <p:cNvPr id="416" name="Google Shape;416;p16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75" y="462004"/>
            <a:ext cx="12192002" cy="593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"/>
          <p:cNvSpPr txBox="1"/>
          <p:nvPr>
            <p:ph idx="1" type="body"/>
          </p:nvPr>
        </p:nvSpPr>
        <p:spPr>
          <a:xfrm>
            <a:off x="180000" y="972000"/>
            <a:ext cx="6603977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The context menu of the alarm tree provides commands to: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Add/Remove new alarm components;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Reorganize existing components in the alarm hierarchy;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Configure the information and actions associated with alarms.</a:t>
            </a:r>
            <a:endParaRPr/>
          </a:p>
        </p:txBody>
      </p:sp>
      <p:sp>
        <p:nvSpPr>
          <p:cNvPr id="423" name="Google Shape;423;p17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Configuring BEAST</a:t>
            </a:r>
            <a:endParaRPr/>
          </a:p>
        </p:txBody>
      </p:sp>
      <p:pic>
        <p:nvPicPr>
          <p:cNvPr id="424" name="Google Shape;4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480" y="972000"/>
            <a:ext cx="5110073" cy="570096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7"/>
          <p:cNvSpPr/>
          <p:nvPr/>
        </p:nvSpPr>
        <p:spPr>
          <a:xfrm>
            <a:off x="9761391" y="3736300"/>
            <a:ext cx="2240983" cy="2202946"/>
          </a:xfrm>
          <a:prstGeom prst="roundRect">
            <a:avLst>
              <a:gd fmla="val 530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31" name="Google Shape;431;p18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Configuration</a:t>
            </a:r>
            <a:endParaRPr/>
          </a:p>
        </p:txBody>
      </p:sp>
      <p:sp>
        <p:nvSpPr>
          <p:cNvPr id="432" name="Google Shape;432;p18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433" name="Google Shape;4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789" y="736247"/>
            <a:ext cx="5686425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2002" y="3823248"/>
            <a:ext cx="85820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"/>
          <p:cNvSpPr txBox="1"/>
          <p:nvPr>
            <p:ph idx="1" type="body"/>
          </p:nvPr>
        </p:nvSpPr>
        <p:spPr>
          <a:xfrm>
            <a:off x="180000" y="972000"/>
            <a:ext cx="5739837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Trigger PV Configuration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Alarm Delay &amp; Alarm Count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Wait for alarms that are active for at least the specified delay or occur more than the specified count.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Latch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The highest alarm states are remembered until acknowledged. </a:t>
            </a:r>
            <a:endParaRPr/>
          </a:p>
        </p:txBody>
      </p:sp>
      <p:sp>
        <p:nvSpPr>
          <p:cNvPr id="440" name="Google Shape;440;p19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BEAST Configuration Dialog</a:t>
            </a:r>
            <a:endParaRPr/>
          </a:p>
        </p:txBody>
      </p:sp>
      <p:sp>
        <p:nvSpPr>
          <p:cNvPr id="441" name="Google Shape;441;p19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Other</a:t>
            </a:r>
            <a:endParaRPr/>
          </a:p>
        </p:txBody>
      </p:sp>
      <p:pic>
        <p:nvPicPr>
          <p:cNvPr id="442" name="Google Shape;4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837" y="968496"/>
            <a:ext cx="6272163" cy="220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0"/>
          <p:cNvSpPr txBox="1"/>
          <p:nvPr>
            <p:ph idx="1" type="body"/>
          </p:nvPr>
        </p:nvSpPr>
        <p:spPr>
          <a:xfrm>
            <a:off x="180000" y="972000"/>
            <a:ext cx="7419189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Simple text messages which can be used to: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Describe the alarm condition, including possible causes;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Provide information/instructions on how this alarm should be handled.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48" name="Google Shape;448;p20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BEAST Configuration Dialog</a:t>
            </a:r>
            <a:endParaRPr/>
          </a:p>
        </p:txBody>
      </p:sp>
      <p:sp>
        <p:nvSpPr>
          <p:cNvPr id="449" name="Google Shape;449;p20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Guidance</a:t>
            </a:r>
            <a:endParaRPr/>
          </a:p>
        </p:txBody>
      </p:sp>
      <p:pic>
        <p:nvPicPr>
          <p:cNvPr id="450" name="Google Shape;4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8797" y="965442"/>
            <a:ext cx="4273203" cy="570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"/>
          <p:cNvSpPr/>
          <p:nvPr/>
        </p:nvSpPr>
        <p:spPr>
          <a:xfrm>
            <a:off x="7738798" y="1747356"/>
            <a:ext cx="4133594" cy="1192052"/>
          </a:xfrm>
          <a:prstGeom prst="roundRect">
            <a:avLst>
              <a:gd fmla="val 548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"/>
          <p:cNvSpPr txBox="1"/>
          <p:nvPr>
            <p:ph idx="1" type="body"/>
          </p:nvPr>
        </p:nvSpPr>
        <p:spPr>
          <a:xfrm>
            <a:off x="180000" y="972000"/>
            <a:ext cx="7419189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Links alarms with the related OPI screens: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Allow users to directly open BOY/Data Browsers files without navigation;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Link to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.opi</a:t>
            </a:r>
            <a:r>
              <a:rPr lang="en-US"/>
              <a:t>,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.bob</a:t>
            </a:r>
            <a:r>
              <a:rPr lang="en-US"/>
              <a:t>, and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.plt</a:t>
            </a:r>
            <a:r>
              <a:rPr lang="en-US"/>
              <a:t> files.</a:t>
            </a:r>
            <a:endParaRPr/>
          </a:p>
        </p:txBody>
      </p:sp>
      <p:sp>
        <p:nvSpPr>
          <p:cNvPr id="457" name="Google Shape;457;p21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BEAST Configuration Dialog</a:t>
            </a:r>
            <a:endParaRPr/>
          </a:p>
        </p:txBody>
      </p:sp>
      <p:sp>
        <p:nvSpPr>
          <p:cNvPr id="458" name="Google Shape;458;p21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Displays</a:t>
            </a:r>
            <a:endParaRPr/>
          </a:p>
        </p:txBody>
      </p:sp>
      <p:pic>
        <p:nvPicPr>
          <p:cNvPr id="459" name="Google Shape;4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8797" y="965442"/>
            <a:ext cx="4273203" cy="570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1"/>
          <p:cNvSpPr/>
          <p:nvPr/>
        </p:nvSpPr>
        <p:spPr>
          <a:xfrm>
            <a:off x="7738798" y="2903798"/>
            <a:ext cx="4133594" cy="1192052"/>
          </a:xfrm>
          <a:prstGeom prst="roundRect">
            <a:avLst>
              <a:gd fmla="val 548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 txBox="1"/>
          <p:nvPr>
            <p:ph idx="1" type="body"/>
          </p:nvPr>
        </p:nvSpPr>
        <p:spPr>
          <a:xfrm>
            <a:off x="180000" y="972000"/>
            <a:ext cx="7419189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Commands: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Allows defining actions which invoke external commands.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Automated Actions: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If alarms persist for a certain time without being acknowledged or cleared and automated notification can be generated.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mailto: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cmd:</a:t>
            </a:r>
            <a:endParaRPr/>
          </a:p>
        </p:txBody>
      </p:sp>
      <p:sp>
        <p:nvSpPr>
          <p:cNvPr id="466" name="Google Shape;466;p22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BEAST Configuration Dialog</a:t>
            </a:r>
            <a:endParaRPr/>
          </a:p>
        </p:txBody>
      </p:sp>
      <p:sp>
        <p:nvSpPr>
          <p:cNvPr id="467" name="Google Shape;467;p22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Commands and Actions</a:t>
            </a:r>
            <a:endParaRPr/>
          </a:p>
        </p:txBody>
      </p:sp>
      <p:pic>
        <p:nvPicPr>
          <p:cNvPr id="468" name="Google Shape;4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8797" y="965442"/>
            <a:ext cx="4273203" cy="570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2"/>
          <p:cNvSpPr/>
          <p:nvPr/>
        </p:nvSpPr>
        <p:spPr>
          <a:xfrm>
            <a:off x="7738798" y="4049706"/>
            <a:ext cx="4133594" cy="2163753"/>
          </a:xfrm>
          <a:prstGeom prst="roundRect">
            <a:avLst>
              <a:gd fmla="val 548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3"/>
          <p:cNvSpPr txBox="1"/>
          <p:nvPr>
            <p:ph idx="1" type="body"/>
          </p:nvPr>
        </p:nvSpPr>
        <p:spPr>
          <a:xfrm>
            <a:off x="180000" y="972000"/>
            <a:ext cx="7835288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Add Guidance/Instructions on how this alarm should be handled.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Add a command that will reset the motor set point: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b="1" i="1" lang="en-US"/>
              <a:t>Title:</a:t>
            </a:r>
            <a:r>
              <a:rPr lang="en-US"/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Reset Motor 5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b="1" lang="en-US"/>
              <a:t>Command:</a:t>
            </a:r>
            <a:br>
              <a:rPr lang="en-US"/>
            </a:br>
            <a:r>
              <a:rPr lang="en-US" sz="2200">
                <a:latin typeface="Courier"/>
                <a:ea typeface="Courier"/>
                <a:cs typeface="Courier"/>
                <a:sym typeface="Courier"/>
              </a:rPr>
              <a:t>caput caput XF:31IDA-OP{Tbl-Ax:X5}Mtr 0.0</a:t>
            </a:r>
            <a:endParaRPr/>
          </a:p>
        </p:txBody>
      </p:sp>
      <p:sp>
        <p:nvSpPr>
          <p:cNvPr id="475" name="Google Shape;475;p23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Exercise</a:t>
            </a:r>
            <a:endParaRPr/>
          </a:p>
        </p:txBody>
      </p:sp>
      <p:sp>
        <p:nvSpPr>
          <p:cNvPr id="476" name="Google Shape;476;p23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Configuring Alarms</a:t>
            </a:r>
            <a:endParaRPr/>
          </a:p>
        </p:txBody>
      </p:sp>
      <p:pic>
        <p:nvPicPr>
          <p:cNvPr id="477" name="Google Shape;4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2444" y="968496"/>
            <a:ext cx="3889556" cy="570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7200"/>
              <a:buNone/>
            </a:pPr>
            <a:r>
              <a:rPr b="1" i="1" lang="en-US" sz="6600"/>
              <a:t>Help </a:t>
            </a:r>
            <a:r>
              <a:rPr lang="en-US" sz="6600"/>
              <a:t>▸</a:t>
            </a:r>
            <a:r>
              <a:rPr b="1" i="1" lang="en-US" sz="6600"/>
              <a:t>Applications </a:t>
            </a:r>
            <a:r>
              <a:rPr lang="en-US" sz="6600"/>
              <a:t>▸</a:t>
            </a:r>
            <a:r>
              <a:rPr b="1" i="1" lang="en-US" sz="6600"/>
              <a:t>Alarm</a:t>
            </a:r>
            <a:endParaRPr sz="6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7200"/>
              <a:buNone/>
            </a:pPr>
            <a:r>
              <a:t/>
            </a:r>
            <a:endParaRPr sz="7200"/>
          </a:p>
        </p:txBody>
      </p:sp>
      <p:sp>
        <p:nvSpPr>
          <p:cNvPr id="483" name="Google Shape;483;p24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More Information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/>
              <a:t>Alarm Logger Service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8"/>
          <p:cNvSpPr txBox="1"/>
          <p:nvPr>
            <p:ph idx="1" type="body"/>
          </p:nvPr>
        </p:nvSpPr>
        <p:spPr>
          <a:xfrm>
            <a:off x="179999" y="1125414"/>
            <a:ext cx="4135288" cy="5591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record(ai, "…")</a:t>
            </a:r>
            <a:br>
              <a:rPr lang="en-US"/>
            </a:br>
            <a:r>
              <a:rPr lang="en-US"/>
              <a:t>{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field(VAL, "53.85")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br>
              <a:rPr lang="en-US"/>
            </a:br>
            <a:r>
              <a:rPr lang="en-US"/>
              <a:t>…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field(LOLO, "10")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field(LLSV, "MAJOR")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field(LOW, "20")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field(LSV, "MAJOR"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field(HIGH, "80")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field(HSV, "MINOR")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field(HIHI, "90")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field(HHSV, "MINOR")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/>
              <a:t>}</a:t>
            </a:r>
            <a:endParaRPr/>
          </a:p>
        </p:txBody>
      </p:sp>
      <p:sp>
        <p:nvSpPr>
          <p:cNvPr id="169" name="Google Shape;169;p58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EPICS Alarms</a:t>
            </a:r>
            <a:endParaRPr/>
          </a:p>
        </p:txBody>
      </p:sp>
      <p:pic>
        <p:nvPicPr>
          <p:cNvPr id="170" name="Google Shape;170;p58"/>
          <p:cNvPicPr preferRelativeResize="0"/>
          <p:nvPr/>
        </p:nvPicPr>
        <p:blipFill rotWithShape="1">
          <a:blip r:embed="rId3">
            <a:alphaModFix/>
          </a:blip>
          <a:srcRect b="0" l="0" r="0" t="12137"/>
          <a:stretch/>
        </p:blipFill>
        <p:spPr>
          <a:xfrm>
            <a:off x="8450575" y="2988673"/>
            <a:ext cx="3676501" cy="238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8"/>
          <p:cNvSpPr txBox="1"/>
          <p:nvPr/>
        </p:nvSpPr>
        <p:spPr>
          <a:xfrm>
            <a:off x="4028356" y="1125414"/>
            <a:ext cx="4135288" cy="5591907"/>
          </a:xfrm>
          <a:prstGeom prst="rect">
            <a:avLst/>
          </a:prstGeom>
          <a:solidFill>
            <a:srgbClr val="D0E4FE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NTScalar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double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alarm_t 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severity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string 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time_t timeStamp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long secondsPastEpoch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nanoseconds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userTag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valueAlarm_t valueAlarm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boolean active false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double lowAlarmLimit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double lowWarningLimit 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double highWarningLimit 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double highAlarmLimit 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lowAlarmSeverity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lowWarningSeverity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highWarningSeverity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int highAlarmSeverity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byte hysteresis 0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/>
          <p:nvPr/>
        </p:nvSpPr>
        <p:spPr>
          <a:xfrm>
            <a:off x="2310383" y="162120"/>
            <a:ext cx="7741810" cy="2296695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2327673" y="2810074"/>
            <a:ext cx="7741810" cy="1958946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2317940" y="5110560"/>
            <a:ext cx="7741810" cy="1747440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819" y="2198800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483" y="4287012"/>
            <a:ext cx="96202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9" name="Google Shape;499;p26"/>
          <p:cNvCxnSpPr/>
          <p:nvPr/>
        </p:nvCxnSpPr>
        <p:spPr>
          <a:xfrm>
            <a:off x="2324100" y="2606255"/>
            <a:ext cx="839353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0" name="Google Shape;50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0501" y="337750"/>
            <a:ext cx="1423989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7405" y="4275888"/>
            <a:ext cx="1964183" cy="479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26"/>
          <p:cNvCxnSpPr/>
          <p:nvPr/>
        </p:nvCxnSpPr>
        <p:spPr>
          <a:xfrm>
            <a:off x="2324100" y="4920793"/>
            <a:ext cx="8393530" cy="40702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3" name="Google Shape;503;p26"/>
          <p:cNvSpPr/>
          <p:nvPr/>
        </p:nvSpPr>
        <p:spPr>
          <a:xfrm>
            <a:off x="2607625" y="302623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6664708" y="300300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Logger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4655346" y="302030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8542" y="4288513"/>
            <a:ext cx="1026837" cy="4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6"/>
          <p:cNvSpPr/>
          <p:nvPr/>
        </p:nvSpPr>
        <p:spPr>
          <a:xfrm>
            <a:off x="2634647" y="52013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2787047" y="53537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6"/>
          <p:cNvSpPr/>
          <p:nvPr/>
        </p:nvSpPr>
        <p:spPr>
          <a:xfrm>
            <a:off x="2939447" y="55061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4300281" y="51916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6"/>
          <p:cNvSpPr/>
          <p:nvPr/>
        </p:nvSpPr>
        <p:spPr>
          <a:xfrm>
            <a:off x="4452681" y="53440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6"/>
          <p:cNvSpPr/>
          <p:nvPr/>
        </p:nvSpPr>
        <p:spPr>
          <a:xfrm>
            <a:off x="4605081" y="54964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pture2.PNG" id="513" name="Google Shape;513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9457" y="960628"/>
            <a:ext cx="1590344" cy="1317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g_hist.png" id="514" name="Google Shape;51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60970" y="1067287"/>
            <a:ext cx="2654109" cy="1291766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sp>
        <p:nvSpPr>
          <p:cNvPr id="515" name="Google Shape;515;p26"/>
          <p:cNvSpPr txBox="1"/>
          <p:nvPr/>
        </p:nvSpPr>
        <p:spPr>
          <a:xfrm>
            <a:off x="10106237" y="189140"/>
            <a:ext cx="11689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6"/>
          <p:cNvSpPr txBox="1"/>
          <p:nvPr/>
        </p:nvSpPr>
        <p:spPr>
          <a:xfrm>
            <a:off x="10182637" y="2813863"/>
            <a:ext cx="18286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micro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6"/>
          <p:cNvSpPr txBox="1"/>
          <p:nvPr/>
        </p:nvSpPr>
        <p:spPr>
          <a:xfrm>
            <a:off x="10181349" y="5127861"/>
            <a:ext cx="13788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83084" y="568931"/>
            <a:ext cx="2163774" cy="131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26"/>
          <p:cNvCxnSpPr/>
          <p:nvPr/>
        </p:nvCxnSpPr>
        <p:spPr>
          <a:xfrm flipH="1" rot="10800000">
            <a:off x="3546641" y="258040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520" name="Google Shape;520;p26"/>
          <p:cNvCxnSpPr/>
          <p:nvPr/>
        </p:nvCxnSpPr>
        <p:spPr>
          <a:xfrm flipH="1" rot="10800000">
            <a:off x="5590583" y="257068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521" name="Google Shape;521;p26"/>
          <p:cNvCxnSpPr/>
          <p:nvPr/>
        </p:nvCxnSpPr>
        <p:spPr>
          <a:xfrm flipH="1" rot="10800000">
            <a:off x="7593992" y="256096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522" name="Google Shape;522;p26"/>
          <p:cNvCxnSpPr/>
          <p:nvPr/>
        </p:nvCxnSpPr>
        <p:spPr>
          <a:xfrm flipH="1" rot="10800000">
            <a:off x="4823432" y="1871958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523" name="Google Shape;523;p26"/>
          <p:cNvCxnSpPr/>
          <p:nvPr/>
        </p:nvCxnSpPr>
        <p:spPr>
          <a:xfrm flipH="1" rot="10800000">
            <a:off x="3769573" y="2263747"/>
            <a:ext cx="7558" cy="3301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524" name="Google Shape;524;p26"/>
          <p:cNvCxnSpPr>
            <a:stCxn id="503" idx="2"/>
            <a:endCxn id="507" idx="0"/>
          </p:cNvCxnSpPr>
          <p:nvPr/>
        </p:nvCxnSpPr>
        <p:spPr>
          <a:xfrm flipH="1">
            <a:off x="3154841" y="4174582"/>
            <a:ext cx="391800" cy="102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5" name="Google Shape;525;p26"/>
          <p:cNvCxnSpPr>
            <a:stCxn id="503" idx="2"/>
          </p:cNvCxnSpPr>
          <p:nvPr/>
        </p:nvCxnSpPr>
        <p:spPr>
          <a:xfrm flipH="1">
            <a:off x="3307241" y="4174582"/>
            <a:ext cx="239400" cy="1179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6" name="Google Shape;526;p26"/>
          <p:cNvCxnSpPr>
            <a:stCxn id="503" idx="2"/>
            <a:endCxn id="509" idx="0"/>
          </p:cNvCxnSpPr>
          <p:nvPr/>
        </p:nvCxnSpPr>
        <p:spPr>
          <a:xfrm flipH="1">
            <a:off x="3459641" y="4174582"/>
            <a:ext cx="87000" cy="1331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7" name="Google Shape;527;p26"/>
          <p:cNvCxnSpPr>
            <a:stCxn id="503" idx="2"/>
            <a:endCxn id="512" idx="0"/>
          </p:cNvCxnSpPr>
          <p:nvPr/>
        </p:nvCxnSpPr>
        <p:spPr>
          <a:xfrm>
            <a:off x="3546641" y="4174582"/>
            <a:ext cx="1578600" cy="1321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8" name="Google Shape;528;p26"/>
          <p:cNvCxnSpPr>
            <a:stCxn id="503" idx="2"/>
            <a:endCxn id="511" idx="0"/>
          </p:cNvCxnSpPr>
          <p:nvPr/>
        </p:nvCxnSpPr>
        <p:spPr>
          <a:xfrm>
            <a:off x="3546641" y="4174582"/>
            <a:ext cx="1426200" cy="116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9" name="Google Shape;529;p26"/>
          <p:cNvCxnSpPr>
            <a:stCxn id="503" idx="2"/>
            <a:endCxn id="510" idx="0"/>
          </p:cNvCxnSpPr>
          <p:nvPr/>
        </p:nvCxnSpPr>
        <p:spPr>
          <a:xfrm>
            <a:off x="3546641" y="4174582"/>
            <a:ext cx="1273800" cy="1017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0" name="Google Shape;530;p26"/>
          <p:cNvSpPr txBox="1"/>
          <p:nvPr/>
        </p:nvSpPr>
        <p:spPr>
          <a:xfrm>
            <a:off x="2557359" y="409090"/>
            <a:ext cx="11851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CS-Studio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6"/>
          <p:cNvSpPr txBox="1"/>
          <p:nvPr/>
        </p:nvSpPr>
        <p:spPr>
          <a:xfrm>
            <a:off x="9173978" y="1567156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6"/>
          <p:cNvSpPr txBox="1"/>
          <p:nvPr/>
        </p:nvSpPr>
        <p:spPr>
          <a:xfrm>
            <a:off x="6137779" y="5786058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7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Message Logger</a:t>
            </a:r>
            <a:endParaRPr/>
          </a:p>
        </p:txBody>
      </p:sp>
      <p:sp>
        <p:nvSpPr>
          <p:cNvPr id="538" name="Google Shape;538;p27"/>
          <p:cNvSpPr txBox="1"/>
          <p:nvPr>
            <p:ph idx="1" type="body"/>
          </p:nvPr>
        </p:nvSpPr>
        <p:spPr>
          <a:xfrm>
            <a:off x="838199" y="1825625"/>
            <a:ext cx="67279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Motivation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Logs alarm state from the alarm server and other messages to an elastic backend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Build and Run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git </a:t>
            </a: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https://github.com/shroffk/phoebus.git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cd services/alarm-logger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mvn exec:java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39" name="Google Shape;5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6223" y="3414109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4832" y="5937428"/>
            <a:ext cx="1964183" cy="47906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7"/>
          <p:cNvSpPr/>
          <p:nvPr/>
        </p:nvSpPr>
        <p:spPr>
          <a:xfrm>
            <a:off x="8058699" y="3732573"/>
            <a:ext cx="2756451" cy="197477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Logger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e2.PNG" id="542" name="Google Shape;54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2796" y="1230596"/>
            <a:ext cx="2756451" cy="197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10800" y="1975466"/>
            <a:ext cx="3099344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27"/>
          <p:cNvCxnSpPr/>
          <p:nvPr/>
        </p:nvCxnSpPr>
        <p:spPr>
          <a:xfrm>
            <a:off x="7163707" y="3468973"/>
            <a:ext cx="4546437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27"/>
          <p:cNvCxnSpPr/>
          <p:nvPr/>
        </p:nvCxnSpPr>
        <p:spPr>
          <a:xfrm flipH="1" rot="10800000">
            <a:off x="9436923" y="3021293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pic>
        <p:nvPicPr>
          <p:cNvPr id="546" name="Google Shape;54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19026" y="610178"/>
            <a:ext cx="1423989" cy="547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7"/>
          <p:cNvSpPr txBox="1"/>
          <p:nvPr/>
        </p:nvSpPr>
        <p:spPr>
          <a:xfrm>
            <a:off x="9168362" y="1440663"/>
            <a:ext cx="14817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Phoebus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"/>
          <p:cNvSpPr txBox="1"/>
          <p:nvPr>
            <p:ph idx="1" type="body"/>
          </p:nvPr>
        </p:nvSpPr>
        <p:spPr>
          <a:xfrm>
            <a:off x="180000" y="694944"/>
            <a:ext cx="11832000" cy="130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ct val="142857"/>
              <a:buChar char="•"/>
            </a:pPr>
            <a:r>
              <a:rPr lang="en-US"/>
              <a:t>A table view of alarm history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Alarm events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User actions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Changes to Alarm Configuration</a:t>
            </a:r>
            <a:endParaRPr/>
          </a:p>
        </p:txBody>
      </p:sp>
      <p:sp>
        <p:nvSpPr>
          <p:cNvPr id="553" name="Google Shape;553;p62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history log</a:t>
            </a:r>
            <a:endParaRPr/>
          </a:p>
        </p:txBody>
      </p:sp>
      <p:pic>
        <p:nvPicPr>
          <p:cNvPr id="554" name="Google Shape;55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00" y="2195735"/>
            <a:ext cx="11832001" cy="466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Message Logger</a:t>
            </a:r>
            <a:endParaRPr/>
          </a:p>
        </p:txBody>
      </p:sp>
      <p:sp>
        <p:nvSpPr>
          <p:cNvPr id="561" name="Google Shape;561;p28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62" name="Google Shape;562;p28"/>
          <p:cNvSpPr txBox="1"/>
          <p:nvPr>
            <p:ph idx="10" type="dt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3/22/2019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8"/>
          <p:cNvSpPr txBox="1"/>
          <p:nvPr>
            <p:ph idx="12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2780" y="503998"/>
            <a:ext cx="7406441" cy="61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Message Logger</a:t>
            </a:r>
            <a:endParaRPr/>
          </a:p>
        </p:txBody>
      </p:sp>
      <p:sp>
        <p:nvSpPr>
          <p:cNvPr id="571" name="Google Shape;571;p29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72" name="Google Shape;572;p29"/>
          <p:cNvSpPr txBox="1"/>
          <p:nvPr>
            <p:ph idx="10" type="dt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3/22/2019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9"/>
          <p:cNvSpPr txBox="1"/>
          <p:nvPr>
            <p:ph idx="12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8277" y="503999"/>
            <a:ext cx="7375445" cy="61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0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Message Logger</a:t>
            </a:r>
            <a:endParaRPr/>
          </a:p>
        </p:txBody>
      </p:sp>
      <p:sp>
        <p:nvSpPr>
          <p:cNvPr id="581" name="Google Shape;581;p30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582" name="Google Shape;58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8821" y="503998"/>
            <a:ext cx="7414357" cy="614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1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/>
              <a:t>Alarm Configuration Service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2"/>
          <p:cNvSpPr/>
          <p:nvPr/>
        </p:nvSpPr>
        <p:spPr>
          <a:xfrm>
            <a:off x="2310383" y="162120"/>
            <a:ext cx="7741810" cy="2296695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2"/>
          <p:cNvSpPr/>
          <p:nvPr/>
        </p:nvSpPr>
        <p:spPr>
          <a:xfrm>
            <a:off x="2327673" y="2810074"/>
            <a:ext cx="7741810" cy="1958946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2"/>
          <p:cNvSpPr/>
          <p:nvPr/>
        </p:nvSpPr>
        <p:spPr>
          <a:xfrm>
            <a:off x="2317940" y="5110560"/>
            <a:ext cx="7741810" cy="1747440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819" y="2198800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483" y="4287012"/>
            <a:ext cx="96202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32"/>
          <p:cNvCxnSpPr/>
          <p:nvPr/>
        </p:nvCxnSpPr>
        <p:spPr>
          <a:xfrm>
            <a:off x="2324100" y="2606255"/>
            <a:ext cx="839353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0501" y="337750"/>
            <a:ext cx="1423989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7405" y="4275888"/>
            <a:ext cx="1964183" cy="479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32"/>
          <p:cNvCxnSpPr/>
          <p:nvPr/>
        </p:nvCxnSpPr>
        <p:spPr>
          <a:xfrm>
            <a:off x="2324100" y="4920793"/>
            <a:ext cx="8393530" cy="40702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2" name="Google Shape;602;p32"/>
          <p:cNvSpPr/>
          <p:nvPr/>
        </p:nvSpPr>
        <p:spPr>
          <a:xfrm>
            <a:off x="2607625" y="302623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6664708" y="300300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Logger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2"/>
          <p:cNvSpPr/>
          <p:nvPr/>
        </p:nvSpPr>
        <p:spPr>
          <a:xfrm>
            <a:off x="4655346" y="3020304"/>
            <a:ext cx="1878031" cy="11483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8542" y="4288513"/>
            <a:ext cx="1026837" cy="4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2"/>
          <p:cNvSpPr/>
          <p:nvPr/>
        </p:nvSpPr>
        <p:spPr>
          <a:xfrm>
            <a:off x="2634647" y="52013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2"/>
          <p:cNvSpPr/>
          <p:nvPr/>
        </p:nvSpPr>
        <p:spPr>
          <a:xfrm>
            <a:off x="2787047" y="53537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2"/>
          <p:cNvSpPr/>
          <p:nvPr/>
        </p:nvSpPr>
        <p:spPr>
          <a:xfrm>
            <a:off x="2939447" y="55061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2"/>
          <p:cNvSpPr/>
          <p:nvPr/>
        </p:nvSpPr>
        <p:spPr>
          <a:xfrm>
            <a:off x="4300281" y="51916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2"/>
          <p:cNvSpPr/>
          <p:nvPr/>
        </p:nvSpPr>
        <p:spPr>
          <a:xfrm>
            <a:off x="4452681" y="53440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2"/>
          <p:cNvSpPr/>
          <p:nvPr/>
        </p:nvSpPr>
        <p:spPr>
          <a:xfrm>
            <a:off x="4605081" y="54964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pture2.PNG" id="612" name="Google Shape;612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9457" y="960628"/>
            <a:ext cx="1590344" cy="1317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g_hist.png" id="613" name="Google Shape;613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60970" y="1067287"/>
            <a:ext cx="2654109" cy="1291766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sp>
        <p:nvSpPr>
          <p:cNvPr id="614" name="Google Shape;614;p32"/>
          <p:cNvSpPr txBox="1"/>
          <p:nvPr/>
        </p:nvSpPr>
        <p:spPr>
          <a:xfrm>
            <a:off x="10106237" y="189140"/>
            <a:ext cx="11689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2"/>
          <p:cNvSpPr txBox="1"/>
          <p:nvPr/>
        </p:nvSpPr>
        <p:spPr>
          <a:xfrm>
            <a:off x="10182637" y="2813863"/>
            <a:ext cx="18286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micro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2"/>
          <p:cNvSpPr txBox="1"/>
          <p:nvPr/>
        </p:nvSpPr>
        <p:spPr>
          <a:xfrm>
            <a:off x="10181349" y="5127861"/>
            <a:ext cx="13788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83084" y="568931"/>
            <a:ext cx="2163774" cy="131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Google Shape;618;p32"/>
          <p:cNvCxnSpPr/>
          <p:nvPr/>
        </p:nvCxnSpPr>
        <p:spPr>
          <a:xfrm flipH="1" rot="10800000">
            <a:off x="3546641" y="258040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619" name="Google Shape;619;p32"/>
          <p:cNvCxnSpPr/>
          <p:nvPr/>
        </p:nvCxnSpPr>
        <p:spPr>
          <a:xfrm flipH="1" rot="10800000">
            <a:off x="5590583" y="257068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620" name="Google Shape;620;p32"/>
          <p:cNvCxnSpPr/>
          <p:nvPr/>
        </p:nvCxnSpPr>
        <p:spPr>
          <a:xfrm flipH="1" rot="10800000">
            <a:off x="7593992" y="256096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621" name="Google Shape;621;p32"/>
          <p:cNvCxnSpPr/>
          <p:nvPr/>
        </p:nvCxnSpPr>
        <p:spPr>
          <a:xfrm flipH="1" rot="10800000">
            <a:off x="4823432" y="1871958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622" name="Google Shape;622;p32"/>
          <p:cNvCxnSpPr/>
          <p:nvPr/>
        </p:nvCxnSpPr>
        <p:spPr>
          <a:xfrm flipH="1" rot="10800000">
            <a:off x="3769573" y="2263747"/>
            <a:ext cx="7558" cy="3301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623" name="Google Shape;623;p32"/>
          <p:cNvCxnSpPr>
            <a:stCxn id="602" idx="2"/>
            <a:endCxn id="606" idx="0"/>
          </p:cNvCxnSpPr>
          <p:nvPr/>
        </p:nvCxnSpPr>
        <p:spPr>
          <a:xfrm flipH="1">
            <a:off x="3154841" y="4174582"/>
            <a:ext cx="391800" cy="102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4" name="Google Shape;624;p32"/>
          <p:cNvCxnSpPr>
            <a:stCxn id="602" idx="2"/>
          </p:cNvCxnSpPr>
          <p:nvPr/>
        </p:nvCxnSpPr>
        <p:spPr>
          <a:xfrm flipH="1">
            <a:off x="3307241" y="4174582"/>
            <a:ext cx="239400" cy="1179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5" name="Google Shape;625;p32"/>
          <p:cNvCxnSpPr>
            <a:stCxn id="602" idx="2"/>
            <a:endCxn id="608" idx="0"/>
          </p:cNvCxnSpPr>
          <p:nvPr/>
        </p:nvCxnSpPr>
        <p:spPr>
          <a:xfrm flipH="1">
            <a:off x="3459641" y="4174582"/>
            <a:ext cx="87000" cy="1331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6" name="Google Shape;626;p32"/>
          <p:cNvCxnSpPr>
            <a:stCxn id="602" idx="2"/>
            <a:endCxn id="611" idx="0"/>
          </p:cNvCxnSpPr>
          <p:nvPr/>
        </p:nvCxnSpPr>
        <p:spPr>
          <a:xfrm>
            <a:off x="3546641" y="4174582"/>
            <a:ext cx="1578600" cy="1321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7" name="Google Shape;627;p32"/>
          <p:cNvCxnSpPr>
            <a:stCxn id="602" idx="2"/>
            <a:endCxn id="610" idx="0"/>
          </p:cNvCxnSpPr>
          <p:nvPr/>
        </p:nvCxnSpPr>
        <p:spPr>
          <a:xfrm>
            <a:off x="3546641" y="4174582"/>
            <a:ext cx="1426200" cy="1169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28" name="Google Shape;628;p32"/>
          <p:cNvCxnSpPr>
            <a:stCxn id="602" idx="2"/>
            <a:endCxn id="609" idx="0"/>
          </p:cNvCxnSpPr>
          <p:nvPr/>
        </p:nvCxnSpPr>
        <p:spPr>
          <a:xfrm>
            <a:off x="3546641" y="4174582"/>
            <a:ext cx="1273800" cy="1017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29" name="Google Shape;629;p32"/>
          <p:cNvSpPr txBox="1"/>
          <p:nvPr/>
        </p:nvSpPr>
        <p:spPr>
          <a:xfrm>
            <a:off x="2557359" y="409090"/>
            <a:ext cx="11851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CS-Studio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/>
          <p:cNvSpPr txBox="1"/>
          <p:nvPr/>
        </p:nvSpPr>
        <p:spPr>
          <a:xfrm>
            <a:off x="9173978" y="1567156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/>
          <p:cNvSpPr txBox="1"/>
          <p:nvPr/>
        </p:nvSpPr>
        <p:spPr>
          <a:xfrm>
            <a:off x="6137779" y="5786058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3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Configuration Service</a:t>
            </a:r>
            <a:endParaRPr/>
          </a:p>
        </p:txBody>
      </p:sp>
      <p:sp>
        <p:nvSpPr>
          <p:cNvPr id="637" name="Google Shape;637;p33"/>
          <p:cNvSpPr txBox="1"/>
          <p:nvPr>
            <p:ph idx="1" type="body"/>
          </p:nvPr>
        </p:nvSpPr>
        <p:spPr>
          <a:xfrm>
            <a:off x="838199" y="1825625"/>
            <a:ext cx="67279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Motivation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Log the configuration changes made to the alarm server configuration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</a:rPr>
              <a:t>Build and Run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git </a:t>
            </a: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https://github.com/shroffk/phoebus.git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cd services/alarm-config-logger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mvn exec:java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39005" y="2127279"/>
            <a:ext cx="1152995" cy="62890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3"/>
          <p:cNvSpPr/>
          <p:nvPr/>
        </p:nvSpPr>
        <p:spPr>
          <a:xfrm>
            <a:off x="8414261" y="3001502"/>
            <a:ext cx="2088114" cy="1297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39884" y="5053317"/>
            <a:ext cx="1026837" cy="4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3"/>
          <p:cNvSpPr/>
          <p:nvPr/>
        </p:nvSpPr>
        <p:spPr>
          <a:xfrm>
            <a:off x="8948269" y="4444534"/>
            <a:ext cx="1154614" cy="1010121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3"/>
          <p:cNvSpPr txBox="1"/>
          <p:nvPr/>
        </p:nvSpPr>
        <p:spPr>
          <a:xfrm>
            <a:off x="10564716" y="3102513"/>
            <a:ext cx="12989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Subscribe,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Timestamp,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3" name="Google Shape;643;p33"/>
          <p:cNvCxnSpPr/>
          <p:nvPr/>
        </p:nvCxnSpPr>
        <p:spPr>
          <a:xfrm flipH="1" rot="10800000">
            <a:off x="7981268" y="2395430"/>
            <a:ext cx="2670044" cy="1443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33"/>
          <p:cNvCxnSpPr/>
          <p:nvPr/>
        </p:nvCxnSpPr>
        <p:spPr>
          <a:xfrm>
            <a:off x="8038999" y="2150115"/>
            <a:ext cx="923691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45" name="Google Shape;645;p33"/>
          <p:cNvSpPr txBox="1"/>
          <p:nvPr/>
        </p:nvSpPr>
        <p:spPr>
          <a:xfrm>
            <a:off x="7981268" y="1471890"/>
            <a:ext cx="20783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 Configuration Messages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6" name="Google Shape;646;p33"/>
          <p:cNvCxnSpPr/>
          <p:nvPr/>
        </p:nvCxnSpPr>
        <p:spPr>
          <a:xfrm flipH="1">
            <a:off x="9424535" y="2424290"/>
            <a:ext cx="14432" cy="562782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Configuration Tree</a:t>
            </a:r>
            <a:endParaRPr/>
          </a:p>
        </p:txBody>
      </p:sp>
      <p:pic>
        <p:nvPicPr>
          <p:cNvPr descr="Screen Shot 2018-11-14 at 9.51.48 AM.png" id="653" name="Google Shape;65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082" r="-12082" t="0"/>
          <a:stretch/>
        </p:blipFill>
        <p:spPr>
          <a:xfrm>
            <a:off x="6172200" y="1885950"/>
            <a:ext cx="518160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3492" l="-104" r="50521" t="2684"/>
          <a:stretch/>
        </p:blipFill>
        <p:spPr>
          <a:xfrm>
            <a:off x="791882" y="1897530"/>
            <a:ext cx="4796465" cy="433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7"/>
          <p:cNvSpPr txBox="1"/>
          <p:nvPr>
            <p:ph idx="1" type="body"/>
          </p:nvPr>
        </p:nvSpPr>
        <p:spPr>
          <a:xfrm>
            <a:off x="180000" y="645275"/>
            <a:ext cx="6753363" cy="615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Each record has an alarm severity and status 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Severity: 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NO_ALARM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MINOR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MAJOR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INVALID 	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Status: READ, WRITE, LINK, …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7" name="Google Shape;177;p57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EPICS Alarms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5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Configuration History</a:t>
            </a:r>
            <a:endParaRPr/>
          </a:p>
        </p:txBody>
      </p:sp>
      <p:pic>
        <p:nvPicPr>
          <p:cNvPr descr="Screen Shot 2018-11-14 at 9.53.12 AM.png" id="660" name="Google Shape;660;p3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-3866" l="0" r="0" t="-3870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6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Configuration events</a:t>
            </a:r>
            <a:endParaRPr/>
          </a:p>
        </p:txBody>
      </p:sp>
      <p:pic>
        <p:nvPicPr>
          <p:cNvPr descr="Screen Shot 2018-11-14 at 9.55.05 AM.png" id="666" name="Google Shape;666;p3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7398" l="0" r="0" t="651"/>
          <a:stretch/>
        </p:blipFill>
        <p:spPr>
          <a:xfrm>
            <a:off x="838200" y="1436665"/>
            <a:ext cx="10515600" cy="52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7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Configuration events</a:t>
            </a:r>
            <a:endParaRPr/>
          </a:p>
        </p:txBody>
      </p:sp>
      <p:pic>
        <p:nvPicPr>
          <p:cNvPr descr="Screen Shot 2018-11-14 at 9.55.49 AM.png" id="672" name="Google Shape;672;p3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10750" l="0" r="0" t="353"/>
          <a:stretch/>
        </p:blipFill>
        <p:spPr>
          <a:xfrm>
            <a:off x="838200" y="1561590"/>
            <a:ext cx="10515600" cy="492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/>
              <a:buNone/>
            </a:pPr>
            <a:r>
              <a:rPr lang="en-US"/>
              <a:t>Restore Scripts</a:t>
            </a:r>
            <a:endParaRPr/>
          </a:p>
        </p:txBody>
      </p:sp>
      <p:sp>
        <p:nvSpPr>
          <p:cNvPr id="678" name="Google Shape;678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Each alarm configuration change results in the creation or an update to the config.xml file.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The config.xml can be directly imported into the alarm server to restore it to the alarm configuration to that instant.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Screen Shot 2018-11-14 at 9.51.48 AM.png" id="679" name="Google Shape;679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5" l="0" r="0" t="28"/>
          <a:stretch/>
        </p:blipFill>
        <p:spPr>
          <a:xfrm>
            <a:off x="5516292" y="208213"/>
            <a:ext cx="6172200" cy="641294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38"/>
          <p:cNvSpPr/>
          <p:nvPr/>
        </p:nvSpPr>
        <p:spPr>
          <a:xfrm>
            <a:off x="5536632" y="1150854"/>
            <a:ext cx="6112123" cy="700012"/>
          </a:xfrm>
          <a:prstGeom prst="rect">
            <a:avLst/>
          </a:prstGeom>
          <a:solidFill>
            <a:srgbClr val="FF0000">
              <a:alpha val="13725"/>
            </a:srgbClr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9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/>
              <a:t>Thank You </a:t>
            </a:r>
            <a:br>
              <a:rPr lang="en-US"/>
            </a:br>
            <a:r>
              <a:rPr lang="en-US"/>
              <a:t>for Your Attention</a:t>
            </a:r>
            <a:endParaRPr/>
          </a:p>
        </p:txBody>
      </p:sp>
      <p:sp>
        <p:nvSpPr>
          <p:cNvPr id="686" name="Google Shape;686;p39"/>
          <p:cNvSpPr txBox="1"/>
          <p:nvPr>
            <p:ph idx="1" type="body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/>
              <a:t>Any Questions? Just Ask!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180001" y="972001"/>
            <a:ext cx="5725000" cy="520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solidFill>
                  <a:schemeClr val="dk1"/>
                </a:solidFill>
              </a:rPr>
              <a:t>Alarm Server - monitor</a:t>
            </a:r>
            <a:endParaRPr>
              <a:solidFill>
                <a:schemeClr val="dk1"/>
              </a:solidFill>
            </a:endParaRPr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Alarm monitors on a list of PVs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Monitor for changes in alarm severity and status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84" name="Google Shape;184;p9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Server</a:t>
            </a:r>
            <a:endParaRPr/>
          </a:p>
        </p:txBody>
      </p:sp>
      <p:sp>
        <p:nvSpPr>
          <p:cNvPr id="185" name="Google Shape;185;p9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7349121" y="2810074"/>
            <a:ext cx="4516599" cy="1958946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7339388" y="5110560"/>
            <a:ext cx="4516599" cy="1747440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67" y="2198800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931" y="4287012"/>
            <a:ext cx="96202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9"/>
          <p:cNvCxnSpPr/>
          <p:nvPr/>
        </p:nvCxnSpPr>
        <p:spPr>
          <a:xfrm>
            <a:off x="7345548" y="2606255"/>
            <a:ext cx="4520172" cy="117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9"/>
          <p:cNvCxnSpPr/>
          <p:nvPr/>
        </p:nvCxnSpPr>
        <p:spPr>
          <a:xfrm>
            <a:off x="7345548" y="4920793"/>
            <a:ext cx="4520172" cy="23166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9"/>
          <p:cNvSpPr/>
          <p:nvPr/>
        </p:nvSpPr>
        <p:spPr>
          <a:xfrm>
            <a:off x="7629073" y="3026234"/>
            <a:ext cx="1878031" cy="148523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7656095" y="52013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7808495" y="53537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7960895" y="55061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9321729" y="51916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9474129" y="53440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626529" y="54964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sg_hist.png" id="199" name="Google Shape;1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2418" y="1067287"/>
            <a:ext cx="2654109" cy="1291766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4532" y="568931"/>
            <a:ext cx="2163774" cy="131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9"/>
          <p:cNvCxnSpPr/>
          <p:nvPr/>
        </p:nvCxnSpPr>
        <p:spPr>
          <a:xfrm flipH="1" rot="10800000">
            <a:off x="8568089" y="258040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02" name="Google Shape;202;p9"/>
          <p:cNvCxnSpPr/>
          <p:nvPr/>
        </p:nvCxnSpPr>
        <p:spPr>
          <a:xfrm flipH="1" rot="10800000">
            <a:off x="9844880" y="1871958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03" name="Google Shape;203;p9"/>
          <p:cNvCxnSpPr/>
          <p:nvPr/>
        </p:nvCxnSpPr>
        <p:spPr>
          <a:xfrm flipH="1" rot="10800000">
            <a:off x="8791021" y="2263747"/>
            <a:ext cx="7558" cy="3301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04" name="Google Shape;204;p9"/>
          <p:cNvCxnSpPr>
            <a:stCxn id="192" idx="2"/>
            <a:endCxn id="193" idx="0"/>
          </p:cNvCxnSpPr>
          <p:nvPr/>
        </p:nvCxnSpPr>
        <p:spPr>
          <a:xfrm flipH="1">
            <a:off x="8176289" y="4511466"/>
            <a:ext cx="391800" cy="690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05" name="Google Shape;205;p9"/>
          <p:cNvCxnSpPr>
            <a:stCxn id="192" idx="2"/>
          </p:cNvCxnSpPr>
          <p:nvPr/>
        </p:nvCxnSpPr>
        <p:spPr>
          <a:xfrm flipH="1">
            <a:off x="8328689" y="4511466"/>
            <a:ext cx="239400" cy="84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06" name="Google Shape;206;p9"/>
          <p:cNvCxnSpPr>
            <a:stCxn id="192" idx="2"/>
            <a:endCxn id="195" idx="0"/>
          </p:cNvCxnSpPr>
          <p:nvPr/>
        </p:nvCxnSpPr>
        <p:spPr>
          <a:xfrm flipH="1">
            <a:off x="8481089" y="4511466"/>
            <a:ext cx="87000" cy="99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07" name="Google Shape;207;p9"/>
          <p:cNvCxnSpPr>
            <a:stCxn id="192" idx="2"/>
            <a:endCxn id="198" idx="0"/>
          </p:cNvCxnSpPr>
          <p:nvPr/>
        </p:nvCxnSpPr>
        <p:spPr>
          <a:xfrm>
            <a:off x="8568089" y="4511466"/>
            <a:ext cx="1578600" cy="984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08" name="Google Shape;208;p9"/>
          <p:cNvCxnSpPr>
            <a:stCxn id="192" idx="2"/>
            <a:endCxn id="197" idx="0"/>
          </p:cNvCxnSpPr>
          <p:nvPr/>
        </p:nvCxnSpPr>
        <p:spPr>
          <a:xfrm>
            <a:off x="8568089" y="4511466"/>
            <a:ext cx="1426200" cy="832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09" name="Google Shape;209;p9"/>
          <p:cNvCxnSpPr>
            <a:stCxn id="192" idx="2"/>
            <a:endCxn id="196" idx="0"/>
          </p:cNvCxnSpPr>
          <p:nvPr/>
        </p:nvCxnSpPr>
        <p:spPr>
          <a:xfrm>
            <a:off x="8568089" y="4511466"/>
            <a:ext cx="1273800" cy="680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10" name="Google Shape;210;p9"/>
          <p:cNvSpPr txBox="1"/>
          <p:nvPr/>
        </p:nvSpPr>
        <p:spPr>
          <a:xfrm>
            <a:off x="7578807" y="409090"/>
            <a:ext cx="11851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CS-Studio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11159227" y="5786058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5339785" y="3993434"/>
            <a:ext cx="5977768" cy="1472176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323911" y="3721068"/>
            <a:ext cx="4985380" cy="2609179"/>
          </a:xfrm>
          <a:prstGeom prst="rect">
            <a:avLst/>
          </a:prstGeom>
          <a:solidFill>
            <a:srgbClr val="D0E4FE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NTScalar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double value                   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8.1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alarm_t 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int severity                 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int status                   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string message    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High High 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time_t timeStamp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long secondsPastEpoch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1460589145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int  nanoseconds     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588698520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int  userTag                   0</a:t>
            </a:r>
            <a:endParaRPr b="0" i="0" sz="20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9"/>
          <p:cNvSpPr txBox="1"/>
          <p:nvPr>
            <p:ph idx="1" type="body"/>
          </p:nvPr>
        </p:nvSpPr>
        <p:spPr>
          <a:xfrm>
            <a:off x="179999" y="972000"/>
            <a:ext cx="5827611" cy="5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solidFill>
                  <a:schemeClr val="dk1"/>
                </a:solidFill>
              </a:rPr>
              <a:t>Alarm Server – create/manage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Manages alarm configuration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Guidance for handling alarms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Latch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Enable/Disable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Annunciate/notifying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Manage the current alarm state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List of current active alarms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List of acknowledged alarms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20" name="Google Shape;220;p59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Server</a:t>
            </a:r>
            <a:endParaRPr/>
          </a:p>
        </p:txBody>
      </p:sp>
      <p:sp>
        <p:nvSpPr>
          <p:cNvPr id="221" name="Google Shape;221;p59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222" name="Google Shape;222;p59"/>
          <p:cNvSpPr/>
          <p:nvPr/>
        </p:nvSpPr>
        <p:spPr>
          <a:xfrm>
            <a:off x="7349121" y="2810074"/>
            <a:ext cx="4516599" cy="1958946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9"/>
          <p:cNvSpPr/>
          <p:nvPr/>
        </p:nvSpPr>
        <p:spPr>
          <a:xfrm>
            <a:off x="7339388" y="5110560"/>
            <a:ext cx="4516599" cy="1747440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67" y="2198800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931" y="4287012"/>
            <a:ext cx="96202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9"/>
          <p:cNvCxnSpPr/>
          <p:nvPr/>
        </p:nvCxnSpPr>
        <p:spPr>
          <a:xfrm>
            <a:off x="7345548" y="2606255"/>
            <a:ext cx="4520172" cy="117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59"/>
          <p:cNvCxnSpPr/>
          <p:nvPr/>
        </p:nvCxnSpPr>
        <p:spPr>
          <a:xfrm>
            <a:off x="7345548" y="4920793"/>
            <a:ext cx="4520172" cy="23166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59"/>
          <p:cNvSpPr/>
          <p:nvPr/>
        </p:nvSpPr>
        <p:spPr>
          <a:xfrm>
            <a:off x="7629073" y="3026234"/>
            <a:ext cx="1878031" cy="150467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9"/>
          <p:cNvSpPr/>
          <p:nvPr/>
        </p:nvSpPr>
        <p:spPr>
          <a:xfrm>
            <a:off x="7656095" y="52013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9"/>
          <p:cNvSpPr/>
          <p:nvPr/>
        </p:nvSpPr>
        <p:spPr>
          <a:xfrm>
            <a:off x="7808495" y="53537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9"/>
          <p:cNvSpPr/>
          <p:nvPr/>
        </p:nvSpPr>
        <p:spPr>
          <a:xfrm>
            <a:off x="7960895" y="55061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9"/>
          <p:cNvSpPr/>
          <p:nvPr/>
        </p:nvSpPr>
        <p:spPr>
          <a:xfrm>
            <a:off x="9321729" y="51916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9"/>
          <p:cNvSpPr/>
          <p:nvPr/>
        </p:nvSpPr>
        <p:spPr>
          <a:xfrm>
            <a:off x="9474129" y="53440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9"/>
          <p:cNvSpPr/>
          <p:nvPr/>
        </p:nvSpPr>
        <p:spPr>
          <a:xfrm>
            <a:off x="9626529" y="54964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sg_hist.png" id="235" name="Google Shape;23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2418" y="1067287"/>
            <a:ext cx="2654109" cy="1291766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pic>
        <p:nvPicPr>
          <p:cNvPr id="236" name="Google Shape;236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4532" y="568931"/>
            <a:ext cx="2163774" cy="131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59"/>
          <p:cNvCxnSpPr/>
          <p:nvPr/>
        </p:nvCxnSpPr>
        <p:spPr>
          <a:xfrm flipH="1" rot="10800000">
            <a:off x="8568089" y="258040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38" name="Google Shape;238;p59"/>
          <p:cNvCxnSpPr/>
          <p:nvPr/>
        </p:nvCxnSpPr>
        <p:spPr>
          <a:xfrm flipH="1" rot="10800000">
            <a:off x="9844880" y="1871958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39" name="Google Shape;239;p59"/>
          <p:cNvCxnSpPr/>
          <p:nvPr/>
        </p:nvCxnSpPr>
        <p:spPr>
          <a:xfrm flipH="1" rot="10800000">
            <a:off x="8791021" y="2263747"/>
            <a:ext cx="7558" cy="3301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40" name="Google Shape;240;p59"/>
          <p:cNvCxnSpPr>
            <a:stCxn id="228" idx="2"/>
            <a:endCxn id="229" idx="0"/>
          </p:cNvCxnSpPr>
          <p:nvPr/>
        </p:nvCxnSpPr>
        <p:spPr>
          <a:xfrm flipH="1">
            <a:off x="8176289" y="4530906"/>
            <a:ext cx="391800" cy="670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1" name="Google Shape;241;p59"/>
          <p:cNvCxnSpPr>
            <a:stCxn id="228" idx="2"/>
          </p:cNvCxnSpPr>
          <p:nvPr/>
        </p:nvCxnSpPr>
        <p:spPr>
          <a:xfrm flipH="1">
            <a:off x="8328689" y="4530906"/>
            <a:ext cx="239400" cy="822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2" name="Google Shape;242;p59"/>
          <p:cNvCxnSpPr>
            <a:stCxn id="228" idx="2"/>
            <a:endCxn id="231" idx="0"/>
          </p:cNvCxnSpPr>
          <p:nvPr/>
        </p:nvCxnSpPr>
        <p:spPr>
          <a:xfrm flipH="1">
            <a:off x="8481089" y="4530906"/>
            <a:ext cx="87000" cy="975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3" name="Google Shape;243;p59"/>
          <p:cNvCxnSpPr>
            <a:stCxn id="228" idx="2"/>
            <a:endCxn id="234" idx="0"/>
          </p:cNvCxnSpPr>
          <p:nvPr/>
        </p:nvCxnSpPr>
        <p:spPr>
          <a:xfrm>
            <a:off x="8568089" y="4530906"/>
            <a:ext cx="1578600" cy="965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4" name="Google Shape;244;p59"/>
          <p:cNvCxnSpPr>
            <a:stCxn id="228" idx="2"/>
            <a:endCxn id="233" idx="0"/>
          </p:cNvCxnSpPr>
          <p:nvPr/>
        </p:nvCxnSpPr>
        <p:spPr>
          <a:xfrm>
            <a:off x="8568089" y="4530906"/>
            <a:ext cx="1426200" cy="813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5" name="Google Shape;245;p59"/>
          <p:cNvCxnSpPr>
            <a:stCxn id="228" idx="2"/>
            <a:endCxn id="232" idx="0"/>
          </p:cNvCxnSpPr>
          <p:nvPr/>
        </p:nvCxnSpPr>
        <p:spPr>
          <a:xfrm>
            <a:off x="8568089" y="4530906"/>
            <a:ext cx="1273800" cy="660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46" name="Google Shape;246;p59"/>
          <p:cNvSpPr txBox="1"/>
          <p:nvPr/>
        </p:nvSpPr>
        <p:spPr>
          <a:xfrm>
            <a:off x="7578807" y="409090"/>
            <a:ext cx="11851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CS-Studio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9"/>
          <p:cNvSpPr txBox="1"/>
          <p:nvPr/>
        </p:nvSpPr>
        <p:spPr>
          <a:xfrm>
            <a:off x="11159227" y="5786058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9"/>
          <p:cNvSpPr/>
          <p:nvPr/>
        </p:nvSpPr>
        <p:spPr>
          <a:xfrm>
            <a:off x="7024956" y="2368773"/>
            <a:ext cx="2969347" cy="272710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0"/>
          <p:cNvSpPr txBox="1"/>
          <p:nvPr>
            <p:ph idx="1" type="body"/>
          </p:nvPr>
        </p:nvSpPr>
        <p:spPr>
          <a:xfrm>
            <a:off x="180001" y="972000"/>
            <a:ext cx="5548132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solidFill>
                  <a:schemeClr val="dk1"/>
                </a:solidFill>
              </a:rPr>
              <a:t>Alarm Server - notify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Generate alarm messages when there is any change in the alarm state</a:t>
            </a:r>
            <a:endParaRPr/>
          </a:p>
        </p:txBody>
      </p:sp>
      <p:sp>
        <p:nvSpPr>
          <p:cNvPr id="255" name="Google Shape;255;p60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Server</a:t>
            </a:r>
            <a:endParaRPr/>
          </a:p>
        </p:txBody>
      </p:sp>
      <p:sp>
        <p:nvSpPr>
          <p:cNvPr id="256" name="Google Shape;256;p60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257" name="Google Shape;257;p60"/>
          <p:cNvSpPr/>
          <p:nvPr/>
        </p:nvSpPr>
        <p:spPr>
          <a:xfrm>
            <a:off x="7349121" y="2810074"/>
            <a:ext cx="4516599" cy="1958946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0"/>
          <p:cNvSpPr/>
          <p:nvPr/>
        </p:nvSpPr>
        <p:spPr>
          <a:xfrm>
            <a:off x="7339388" y="5110560"/>
            <a:ext cx="4516599" cy="1747440"/>
          </a:xfrm>
          <a:prstGeom prst="rect">
            <a:avLst/>
          </a:prstGeom>
          <a:gradFill>
            <a:gsLst>
              <a:gs pos="0">
                <a:srgbClr val="5F82CA">
                  <a:alpha val="20000"/>
                </a:srgbClr>
              </a:gs>
              <a:gs pos="50000">
                <a:srgbClr val="3C70CA">
                  <a:alpha val="20000"/>
                </a:srgbClr>
              </a:gs>
              <a:gs pos="100000">
                <a:srgbClr val="2E60B9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67" y="2198800"/>
            <a:ext cx="1494002" cy="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931" y="4287012"/>
            <a:ext cx="962025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60"/>
          <p:cNvCxnSpPr/>
          <p:nvPr/>
        </p:nvCxnSpPr>
        <p:spPr>
          <a:xfrm>
            <a:off x="7345548" y="2606255"/>
            <a:ext cx="4520172" cy="117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60"/>
          <p:cNvCxnSpPr/>
          <p:nvPr/>
        </p:nvCxnSpPr>
        <p:spPr>
          <a:xfrm>
            <a:off x="7345548" y="4920793"/>
            <a:ext cx="4520172" cy="23166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p60"/>
          <p:cNvSpPr/>
          <p:nvPr/>
        </p:nvSpPr>
        <p:spPr>
          <a:xfrm>
            <a:off x="7629073" y="3026234"/>
            <a:ext cx="1878031" cy="148523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0"/>
          <p:cNvSpPr/>
          <p:nvPr/>
        </p:nvSpPr>
        <p:spPr>
          <a:xfrm>
            <a:off x="7656095" y="52013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0"/>
          <p:cNvSpPr/>
          <p:nvPr/>
        </p:nvSpPr>
        <p:spPr>
          <a:xfrm>
            <a:off x="7808495" y="53537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7960895" y="550613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/>
          <p:nvPr/>
        </p:nvSpPr>
        <p:spPr>
          <a:xfrm>
            <a:off x="9321729" y="51916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/>
          <p:nvPr/>
        </p:nvSpPr>
        <p:spPr>
          <a:xfrm>
            <a:off x="9474129" y="53440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0"/>
          <p:cNvSpPr/>
          <p:nvPr/>
        </p:nvSpPr>
        <p:spPr>
          <a:xfrm>
            <a:off x="9626529" y="5496419"/>
            <a:ext cx="1040348" cy="98622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sg_hist.png" id="270" name="Google Shape;27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2418" y="1067287"/>
            <a:ext cx="2654109" cy="1291766"/>
          </a:xfrm>
          <a:prstGeom prst="rect">
            <a:avLst/>
          </a:prstGeom>
          <a:noFill/>
          <a:ln>
            <a:noFill/>
          </a:ln>
          <a:effectLst>
            <a:outerShdw rotWithShape="0" dir="2700000" dist="38100">
              <a:srgbClr val="FF0000"/>
            </a:outerShdw>
          </a:effectLst>
        </p:spPr>
      </p:pic>
      <p:pic>
        <p:nvPicPr>
          <p:cNvPr id="271" name="Google Shape;271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4532" y="568931"/>
            <a:ext cx="2163774" cy="131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60"/>
          <p:cNvCxnSpPr/>
          <p:nvPr/>
        </p:nvCxnSpPr>
        <p:spPr>
          <a:xfrm flipH="1" rot="10800000">
            <a:off x="8568089" y="2580405"/>
            <a:ext cx="6755" cy="4728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73" name="Google Shape;273;p60"/>
          <p:cNvCxnSpPr/>
          <p:nvPr/>
        </p:nvCxnSpPr>
        <p:spPr>
          <a:xfrm flipH="1" rot="10800000">
            <a:off x="9844880" y="1871958"/>
            <a:ext cx="7558" cy="735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74" name="Google Shape;274;p60"/>
          <p:cNvCxnSpPr/>
          <p:nvPr/>
        </p:nvCxnSpPr>
        <p:spPr>
          <a:xfrm flipH="1" rot="10800000">
            <a:off x="8791021" y="2263747"/>
            <a:ext cx="7558" cy="3301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275" name="Google Shape;275;p60"/>
          <p:cNvCxnSpPr>
            <a:stCxn id="263" idx="2"/>
            <a:endCxn id="264" idx="0"/>
          </p:cNvCxnSpPr>
          <p:nvPr/>
        </p:nvCxnSpPr>
        <p:spPr>
          <a:xfrm flipH="1">
            <a:off x="8176289" y="4511466"/>
            <a:ext cx="391800" cy="690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76" name="Google Shape;276;p60"/>
          <p:cNvCxnSpPr>
            <a:stCxn id="263" idx="2"/>
          </p:cNvCxnSpPr>
          <p:nvPr/>
        </p:nvCxnSpPr>
        <p:spPr>
          <a:xfrm flipH="1">
            <a:off x="8328689" y="4511466"/>
            <a:ext cx="239400" cy="84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77" name="Google Shape;277;p60"/>
          <p:cNvCxnSpPr>
            <a:stCxn id="263" idx="2"/>
            <a:endCxn id="266" idx="0"/>
          </p:cNvCxnSpPr>
          <p:nvPr/>
        </p:nvCxnSpPr>
        <p:spPr>
          <a:xfrm flipH="1">
            <a:off x="8481089" y="4511466"/>
            <a:ext cx="87000" cy="99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78" name="Google Shape;278;p60"/>
          <p:cNvCxnSpPr>
            <a:stCxn id="263" idx="2"/>
            <a:endCxn id="269" idx="0"/>
          </p:cNvCxnSpPr>
          <p:nvPr/>
        </p:nvCxnSpPr>
        <p:spPr>
          <a:xfrm>
            <a:off x="8568089" y="4511466"/>
            <a:ext cx="1578600" cy="984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79" name="Google Shape;279;p60"/>
          <p:cNvCxnSpPr>
            <a:stCxn id="263" idx="2"/>
            <a:endCxn id="268" idx="0"/>
          </p:cNvCxnSpPr>
          <p:nvPr/>
        </p:nvCxnSpPr>
        <p:spPr>
          <a:xfrm>
            <a:off x="8568089" y="4511466"/>
            <a:ext cx="1426200" cy="832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80" name="Google Shape;280;p60"/>
          <p:cNvCxnSpPr>
            <a:stCxn id="263" idx="2"/>
            <a:endCxn id="267" idx="0"/>
          </p:cNvCxnSpPr>
          <p:nvPr/>
        </p:nvCxnSpPr>
        <p:spPr>
          <a:xfrm>
            <a:off x="8568089" y="4511466"/>
            <a:ext cx="1273800" cy="680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81" name="Google Shape;281;p60"/>
          <p:cNvSpPr txBox="1"/>
          <p:nvPr/>
        </p:nvSpPr>
        <p:spPr>
          <a:xfrm>
            <a:off x="7578807" y="409090"/>
            <a:ext cx="11851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CS-Studio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0"/>
          <p:cNvSpPr txBox="1"/>
          <p:nvPr/>
        </p:nvSpPr>
        <p:spPr>
          <a:xfrm>
            <a:off x="11159227" y="5786058"/>
            <a:ext cx="538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0"/>
          <p:cNvSpPr/>
          <p:nvPr/>
        </p:nvSpPr>
        <p:spPr>
          <a:xfrm>
            <a:off x="5492185" y="2046488"/>
            <a:ext cx="5977768" cy="1145081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rPr lang="en-US"/>
              <a:t>B. Hollifield, E. Habibi,</a:t>
            </a:r>
            <a:br>
              <a:rPr lang="en-US"/>
            </a:br>
            <a:r>
              <a:rPr lang="en-US"/>
              <a:t>"Alarm Management:</a:t>
            </a:r>
            <a:br>
              <a:rPr lang="en-US"/>
            </a:br>
            <a:r>
              <a:rPr lang="en-US"/>
              <a:t> Seven Effective Methods</a:t>
            </a:r>
            <a:br>
              <a:rPr lang="en-US"/>
            </a:br>
            <a:r>
              <a:rPr lang="en-US"/>
              <a:t> for Optimum Performance", ISA, 2007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89" name="Google Shape;289;p3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Philosophy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 txBox="1"/>
          <p:nvPr>
            <p:ph idx="1" type="body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/>
              <a:t>A good alarm system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Alarms with guidance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</a:pPr>
            <a:r>
              <a:rPr lang="en-US"/>
              <a:t>Manageable alarm rate (&lt;150/day)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95" name="Google Shape;295;p4"/>
          <p:cNvSpPr txBox="1"/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/>
              <a:t>Alarm Philosophy</a:t>
            </a:r>
            <a:endParaRPr/>
          </a:p>
        </p:txBody>
      </p:sp>
      <p:sp>
        <p:nvSpPr>
          <p:cNvPr id="296" name="Google Shape;296;p4"/>
          <p:cNvSpPr txBox="1"/>
          <p:nvPr>
            <p:ph idx="2" type="body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S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2018-04-12T11:45:42Z</dcterms:created>
</cp:coreProperties>
</file>