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95" r:id="rId3"/>
    <p:sldId id="257" r:id="rId4"/>
    <p:sldId id="296" r:id="rId5"/>
    <p:sldId id="298" r:id="rId6"/>
    <p:sldId id="308" r:id="rId7"/>
    <p:sldId id="299" r:id="rId8"/>
    <p:sldId id="301" r:id="rId9"/>
    <p:sldId id="303" r:id="rId10"/>
    <p:sldId id="305" r:id="rId11"/>
    <p:sldId id="304" r:id="rId12"/>
    <p:sldId id="312" r:id="rId13"/>
    <p:sldId id="302" r:id="rId14"/>
    <p:sldId id="309" r:id="rId15"/>
    <p:sldId id="310" r:id="rId16"/>
    <p:sldId id="311" r:id="rId17"/>
    <p:sldId id="258" r:id="rId18"/>
    <p:sldId id="307" r:id="rId19"/>
    <p:sldId id="306" r:id="rId20"/>
    <p:sldId id="294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00503000000020004" pitchFamily="2" charset="0"/>
      <p:regular r:id="rId27"/>
      <p:bold r:id="rId28"/>
      <p:italic r:id="rId29"/>
      <p:boldItalic r:id="rId30"/>
    </p:embeddedFont>
    <p:embeddedFont>
      <p:font typeface="Source Sans Pro SemiBold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gsY8gtgbFfDTY+8Pz8OC7uzsPD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8D61E0-1733-4113-91AE-07440B968B09}">
  <a:tblStyle styleId="{BA8D61E0-1733-4113-91AE-07440B968B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18" autoAdjust="0"/>
    <p:restoredTop sz="95884"/>
  </p:normalViewPr>
  <p:slideViewPr>
    <p:cSldViewPr snapToGrid="0">
      <p:cViewPr varScale="1">
        <p:scale>
          <a:sx n="61" d="100"/>
          <a:sy n="61" d="100"/>
        </p:scale>
        <p:origin x="24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>
  <p:cSld name="Main 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7550" y="6092957"/>
            <a:ext cx="848861" cy="3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1"/>
          <p:cNvSpPr txBox="1">
            <a:spLocks noGrp="1"/>
          </p:cNvSpPr>
          <p:nvPr>
            <p:ph type="title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body" idx="1"/>
          </p:nvPr>
        </p:nvSpPr>
        <p:spPr>
          <a:xfrm>
            <a:off x="6030000" y="2198687"/>
            <a:ext cx="5696411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 b="1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body" idx="2"/>
          </p:nvPr>
        </p:nvSpPr>
        <p:spPr>
          <a:xfrm>
            <a:off x="9600772" y="2729509"/>
            <a:ext cx="2125639" cy="32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None/>
              <a:defRPr sz="11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on Blue">
  <p:cSld name="CSS on Blu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6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7550" y="6092957"/>
            <a:ext cx="848861" cy="3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S on White">
  <p:cSld name="CSS on Whit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7550" y="6092957"/>
            <a:ext cx="848861" cy="346074"/>
          </a:xfrm>
          <a:prstGeom prst="rect">
            <a:avLst/>
          </a:prstGeom>
          <a:noFill/>
          <a:ln>
            <a:noFill/>
          </a:ln>
          <a:effectLst>
            <a:outerShdw blurRad="215900" algn="tl" rotWithShape="0">
              <a:srgbClr val="2D75AA">
                <a:alpha val="27843"/>
              </a:srgb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E0DF-E553-894B-8995-610949295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F565D-D763-E14A-AE59-804F6924C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6D76D-F519-8D44-8A3D-0D4853FA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6254-53CD-C241-B50E-2D9E8BC04BDF}" type="datetimeFigureOut">
              <a:rPr lang="en-SE" smtClean="0"/>
              <a:t>2024-02-29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31103-3931-5D43-AF06-8BBDA8F6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B2799-5A95-484A-B5DA-65DBCC66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E156-7B77-D14B-9DF9-AFE126EC7F65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3560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2"/>
          <p:cNvSpPr txBox="1">
            <a:spLocks noGrp="1"/>
          </p:cNvSpPr>
          <p:nvPr>
            <p:ph type="body" idx="1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  <a:defRPr sz="3200">
                <a:solidFill>
                  <a:srgbClr val="02192B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  <a:defRPr sz="2800">
                <a:solidFill>
                  <a:srgbClr val="02192B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  <a:defRPr sz="2400">
                <a:solidFill>
                  <a:srgbClr val="02192B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000"/>
              <a:buChar char="•"/>
              <a:defRPr sz="2000">
                <a:solidFill>
                  <a:srgbClr val="02192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1800"/>
              <a:buChar char="•"/>
              <a:defRPr sz="1800">
                <a:solidFill>
                  <a:srgbClr val="02192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  <a:defRPr sz="20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00000">
            <a:off x="-7116844" y="-1426255"/>
            <a:ext cx="18582465" cy="1045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7550" y="6092957"/>
            <a:ext cx="848861" cy="3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4"/>
          <p:cNvSpPr txBox="1">
            <a:spLocks noGrp="1"/>
          </p:cNvSpPr>
          <p:nvPr>
            <p:ph type="title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body" idx="1"/>
          </p:nvPr>
        </p:nvSpPr>
        <p:spPr>
          <a:xfrm>
            <a:off x="6030000" y="2198687"/>
            <a:ext cx="5696411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 b="1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Two Colums With Titles">
  <p:cSld name="Title, Subtitle, Two Colums With Title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7"/>
          <p:cNvSpPr txBox="1">
            <a:spLocks noGrp="1"/>
          </p:cNvSpPr>
          <p:nvPr>
            <p:ph type="body" idx="1"/>
          </p:nvPr>
        </p:nvSpPr>
        <p:spPr>
          <a:xfrm>
            <a:off x="180001" y="980346"/>
            <a:ext cx="5825999" cy="47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body" idx="2"/>
          </p:nvPr>
        </p:nvSpPr>
        <p:spPr>
          <a:xfrm>
            <a:off x="6186000" y="980346"/>
            <a:ext cx="5826001" cy="47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  <a:defRPr sz="20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body" idx="3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  <a:defRPr sz="1400" b="0" i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 SemiBold"/>
              <a:buNone/>
              <a:defRPr sz="1200" b="1" i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 SemiBold"/>
              <a:buNone/>
              <a:defRPr sz="1200" b="1" i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 SemiBold"/>
              <a:buNone/>
              <a:defRPr sz="1200" b="1" i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 SemiBold"/>
              <a:buNone/>
              <a:defRPr sz="1200" b="1" i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4"/>
          </p:nvPr>
        </p:nvSpPr>
        <p:spPr>
          <a:xfrm>
            <a:off x="180000" y="1624842"/>
            <a:ext cx="5826000" cy="504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  <a:defRPr sz="3200">
                <a:solidFill>
                  <a:srgbClr val="02192B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  <a:defRPr sz="2800">
                <a:solidFill>
                  <a:srgbClr val="02192B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  <a:defRPr sz="2400">
                <a:solidFill>
                  <a:srgbClr val="02192B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000"/>
              <a:buChar char="•"/>
              <a:defRPr sz="2000">
                <a:solidFill>
                  <a:srgbClr val="02192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1800"/>
              <a:buChar char="•"/>
              <a:defRPr sz="1800">
                <a:solidFill>
                  <a:srgbClr val="02192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5"/>
          </p:nvPr>
        </p:nvSpPr>
        <p:spPr>
          <a:xfrm>
            <a:off x="6186000" y="1624842"/>
            <a:ext cx="5826000" cy="504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  <a:defRPr sz="3200">
                <a:solidFill>
                  <a:srgbClr val="02192B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Char char="•"/>
              <a:defRPr sz="2800">
                <a:solidFill>
                  <a:srgbClr val="02192B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Char char="•"/>
              <a:defRPr sz="2400">
                <a:solidFill>
                  <a:srgbClr val="02192B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000"/>
              <a:buChar char="•"/>
              <a:defRPr sz="2000">
                <a:solidFill>
                  <a:srgbClr val="02192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1800"/>
              <a:buChar char="•"/>
              <a:defRPr sz="1800">
                <a:solidFill>
                  <a:srgbClr val="02192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8"/>
          <p:cNvSpPr txBox="1">
            <a:spLocks noGrp="1"/>
          </p:cNvSpPr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  <a:defRPr sz="20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body" idx="1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Helvetica Neue"/>
              <a:buNone/>
              <a:defRPr sz="1400" b="0" i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 SemiBold"/>
              <a:buNone/>
              <a:defRPr sz="1200" b="1" i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 SemiBold"/>
              <a:buNone/>
              <a:defRPr sz="1200" b="1" i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 SemiBold"/>
              <a:buNone/>
              <a:defRPr sz="1200" b="1" i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urce Sans Pro SemiBold"/>
              <a:buNone/>
              <a:defRPr sz="1200" b="1" i="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White">
  <p:cSld name="Empty Whit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Blue">
  <p:cSld name="Empty Blu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Black">
  <p:cSld name="Empty Black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6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7550" y="6092957"/>
            <a:ext cx="848861" cy="3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2"/>
          <p:cNvSpPr txBox="1">
            <a:spLocks noGrp="1"/>
          </p:cNvSpPr>
          <p:nvPr>
            <p:ph type="body" idx="1"/>
          </p:nvPr>
        </p:nvSpPr>
        <p:spPr>
          <a:xfrm>
            <a:off x="1364547" y="1688428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body" idx="2"/>
          </p:nvPr>
        </p:nvSpPr>
        <p:spPr>
          <a:xfrm>
            <a:off x="347870" y="740981"/>
            <a:ext cx="4907124" cy="249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body" idx="3"/>
          </p:nvPr>
        </p:nvSpPr>
        <p:spPr>
          <a:xfrm>
            <a:off x="2291562" y="2014528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body" idx="4"/>
          </p:nvPr>
        </p:nvSpPr>
        <p:spPr>
          <a:xfrm>
            <a:off x="1364547" y="2393142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body" idx="5"/>
          </p:nvPr>
        </p:nvSpPr>
        <p:spPr>
          <a:xfrm>
            <a:off x="2291562" y="2719242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body" idx="6"/>
          </p:nvPr>
        </p:nvSpPr>
        <p:spPr>
          <a:xfrm>
            <a:off x="1358490" y="3097856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body" idx="7"/>
          </p:nvPr>
        </p:nvSpPr>
        <p:spPr>
          <a:xfrm>
            <a:off x="2285505" y="3423956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body" idx="8"/>
          </p:nvPr>
        </p:nvSpPr>
        <p:spPr>
          <a:xfrm>
            <a:off x="1358490" y="3802570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body" idx="9"/>
          </p:nvPr>
        </p:nvSpPr>
        <p:spPr>
          <a:xfrm>
            <a:off x="2285505" y="4128670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body" idx="13"/>
          </p:nvPr>
        </p:nvSpPr>
        <p:spPr>
          <a:xfrm>
            <a:off x="1358490" y="4481841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body" idx="14"/>
          </p:nvPr>
        </p:nvSpPr>
        <p:spPr>
          <a:xfrm>
            <a:off x="2285505" y="4807941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body" idx="15"/>
          </p:nvPr>
        </p:nvSpPr>
        <p:spPr>
          <a:xfrm>
            <a:off x="1358490" y="5152246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body" idx="16"/>
          </p:nvPr>
        </p:nvSpPr>
        <p:spPr>
          <a:xfrm>
            <a:off x="2285505" y="5478346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7"/>
          </p:nvPr>
        </p:nvSpPr>
        <p:spPr>
          <a:xfrm>
            <a:off x="6285982" y="1688428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body" idx="18"/>
          </p:nvPr>
        </p:nvSpPr>
        <p:spPr>
          <a:xfrm>
            <a:off x="7212997" y="2014528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body" idx="19"/>
          </p:nvPr>
        </p:nvSpPr>
        <p:spPr>
          <a:xfrm>
            <a:off x="6285982" y="2393142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body" idx="20"/>
          </p:nvPr>
        </p:nvSpPr>
        <p:spPr>
          <a:xfrm>
            <a:off x="7212997" y="2719242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body" idx="21"/>
          </p:nvPr>
        </p:nvSpPr>
        <p:spPr>
          <a:xfrm>
            <a:off x="6279925" y="3097856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2"/>
          <p:cNvSpPr txBox="1">
            <a:spLocks noGrp="1"/>
          </p:cNvSpPr>
          <p:nvPr>
            <p:ph type="body" idx="22"/>
          </p:nvPr>
        </p:nvSpPr>
        <p:spPr>
          <a:xfrm>
            <a:off x="7206940" y="3423956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52"/>
          <p:cNvSpPr txBox="1">
            <a:spLocks noGrp="1"/>
          </p:cNvSpPr>
          <p:nvPr>
            <p:ph type="body" idx="23"/>
          </p:nvPr>
        </p:nvSpPr>
        <p:spPr>
          <a:xfrm>
            <a:off x="6279925" y="3802570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52"/>
          <p:cNvSpPr txBox="1">
            <a:spLocks noGrp="1"/>
          </p:cNvSpPr>
          <p:nvPr>
            <p:ph type="body" idx="24"/>
          </p:nvPr>
        </p:nvSpPr>
        <p:spPr>
          <a:xfrm>
            <a:off x="7206940" y="4128670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52"/>
          <p:cNvSpPr txBox="1">
            <a:spLocks noGrp="1"/>
          </p:cNvSpPr>
          <p:nvPr>
            <p:ph type="body" idx="25"/>
          </p:nvPr>
        </p:nvSpPr>
        <p:spPr>
          <a:xfrm>
            <a:off x="6279925" y="4481841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52"/>
          <p:cNvSpPr txBox="1">
            <a:spLocks noGrp="1"/>
          </p:cNvSpPr>
          <p:nvPr>
            <p:ph type="body" idx="26"/>
          </p:nvPr>
        </p:nvSpPr>
        <p:spPr>
          <a:xfrm>
            <a:off x="7206940" y="4807941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52"/>
          <p:cNvSpPr txBox="1">
            <a:spLocks noGrp="1"/>
          </p:cNvSpPr>
          <p:nvPr>
            <p:ph type="body" idx="27"/>
          </p:nvPr>
        </p:nvSpPr>
        <p:spPr>
          <a:xfrm>
            <a:off x="6279925" y="5152246"/>
            <a:ext cx="4259762" cy="32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52"/>
          <p:cNvSpPr txBox="1">
            <a:spLocks noGrp="1"/>
          </p:cNvSpPr>
          <p:nvPr>
            <p:ph type="body" idx="28"/>
          </p:nvPr>
        </p:nvSpPr>
        <p:spPr>
          <a:xfrm>
            <a:off x="7206940" y="5478346"/>
            <a:ext cx="3332747" cy="21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None/>
              <a:defRPr sz="12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2"/>
          <p:cNvSpPr txBox="1">
            <a:spLocks noGrp="1"/>
          </p:cNvSpPr>
          <p:nvPr>
            <p:ph type="title"/>
          </p:nvPr>
        </p:nvSpPr>
        <p:spPr>
          <a:xfrm>
            <a:off x="347870" y="237571"/>
            <a:ext cx="1145566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/>
          <p:nvPr/>
        </p:nvSpPr>
        <p:spPr>
          <a:xfrm>
            <a:off x="0" y="6678000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40"/>
          <p:cNvSpPr/>
          <p:nvPr/>
        </p:nvSpPr>
        <p:spPr>
          <a:xfrm>
            <a:off x="12012000" y="6674497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40"/>
          <p:cNvSpPr/>
          <p:nvPr/>
        </p:nvSpPr>
        <p:spPr>
          <a:xfrm>
            <a:off x="0" y="0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40"/>
          <p:cNvSpPr/>
          <p:nvPr/>
        </p:nvSpPr>
        <p:spPr>
          <a:xfrm>
            <a:off x="12012000" y="0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0"/>
          <p:cNvSpPr/>
          <p:nvPr/>
        </p:nvSpPr>
        <p:spPr>
          <a:xfrm>
            <a:off x="0" y="792000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0"/>
          <p:cNvSpPr/>
          <p:nvPr/>
        </p:nvSpPr>
        <p:spPr>
          <a:xfrm>
            <a:off x="12012000" y="792000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0"/>
          <p:cNvSpPr/>
          <p:nvPr/>
        </p:nvSpPr>
        <p:spPr>
          <a:xfrm>
            <a:off x="6006000" y="1444842"/>
            <a:ext cx="1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-system-studio.readthedocs.io/en/latest/app/save-and-restore/app/doc/index.html" TargetMode="External"/><Relationship Id="rId2" Type="http://schemas.openxmlformats.org/officeDocument/2006/relationships/hyperlink" Target="https://control-system-studio.readthedocs.io/en/latest/services/save-and-restore/doc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title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US" dirty="0">
                <a:latin typeface="+mn-lt"/>
              </a:rPr>
              <a:t>Save Restore</a:t>
            </a:r>
            <a:endParaRPr dirty="0">
              <a:latin typeface="+mn-lt"/>
            </a:endParaRPr>
          </a:p>
        </p:txBody>
      </p:sp>
      <p:sp>
        <p:nvSpPr>
          <p:cNvPr id="106" name="Google Shape;106;p1"/>
          <p:cNvSpPr txBox="1">
            <a:spLocks noGrp="1"/>
          </p:cNvSpPr>
          <p:nvPr>
            <p:ph type="body" idx="2"/>
          </p:nvPr>
        </p:nvSpPr>
        <p:spPr>
          <a:xfrm>
            <a:off x="6096000" y="2667417"/>
            <a:ext cx="5630411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None/>
            </a:pPr>
            <a:r>
              <a:rPr lang="en-US" dirty="0">
                <a:latin typeface="+mn-lt"/>
              </a:rPr>
              <a:t>Kunal Shroff, Kay </a:t>
            </a:r>
            <a:r>
              <a:rPr lang="en-US" dirty="0" err="1">
                <a:latin typeface="+mn-lt"/>
              </a:rPr>
              <a:t>Kasemir</a:t>
            </a:r>
            <a:r>
              <a:rPr lang="en-US" dirty="0">
                <a:latin typeface="+mn-lt"/>
              </a:rPr>
              <a:t>, Georg Weiss and many other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2547A6-1E11-40D8-9605-4A25E3553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0800" y="972000"/>
            <a:ext cx="5431200" cy="5702497"/>
          </a:xfrm>
        </p:spPr>
        <p:txBody>
          <a:bodyPr/>
          <a:lstStyle/>
          <a:p>
            <a:r>
              <a:rPr lang="en-US" dirty="0">
                <a:latin typeface="+mn-lt"/>
              </a:rPr>
              <a:t>Tag “Golden”</a:t>
            </a:r>
          </a:p>
          <a:p>
            <a:r>
              <a:rPr lang="en-US" dirty="0">
                <a:latin typeface="+mn-lt"/>
              </a:rPr>
              <a:t>Tag with some comment</a:t>
            </a:r>
          </a:p>
          <a:p>
            <a:r>
              <a:rPr lang="en-US" dirty="0">
                <a:latin typeface="+mn-lt"/>
              </a:rPr>
              <a:t>Rename</a:t>
            </a:r>
          </a:p>
          <a:p>
            <a:r>
              <a:rPr lang="en-US" dirty="0">
                <a:latin typeface="+mn-lt"/>
              </a:rPr>
              <a:t>Delete</a:t>
            </a:r>
          </a:p>
          <a:p>
            <a:r>
              <a:rPr lang="en-US" dirty="0">
                <a:latin typeface="+mn-lt"/>
              </a:rPr>
              <a:t>Export to CSV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9A7BE4-A4FB-4AF4-BFD0-9E09D4AA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Manage your Snapshots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1C218-A312-43FA-96F7-F506FD0BF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972000"/>
            <a:ext cx="6400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E6362-09B1-4D61-8D47-649F0403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Restore a Snapshot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5A882-3E73-E713-17E8-E815CF46C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44" y="722911"/>
            <a:ext cx="10051438" cy="58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1C6A90-9C5D-711E-24F8-6FD91505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612649"/>
            <a:ext cx="11832000" cy="5577840"/>
          </a:xfrm>
        </p:spPr>
        <p:txBody>
          <a:bodyPr/>
          <a:lstStyle/>
          <a:p>
            <a:r>
              <a:rPr lang="en-SE" dirty="0">
                <a:latin typeface="+mn-lt"/>
              </a:rPr>
              <a:t>Created using drag-n-drop</a:t>
            </a:r>
          </a:p>
          <a:p>
            <a:pPr lvl="1"/>
            <a:r>
              <a:rPr lang="en-SE" sz="1800" dirty="0">
                <a:latin typeface="+mn-lt"/>
              </a:rPr>
              <a:t>Restore view same as single snasphot restoreview</a:t>
            </a:r>
            <a:endParaRPr lang="en-SE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257B74-8306-13BA-6A16-0E8C5BB3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>
                <a:latin typeface="+mn-lt"/>
              </a:rPr>
              <a:t>Composite Snapshots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398A6B-F45F-C9F6-9854-0EDD3BBE77E8}"/>
              </a:ext>
            </a:extLst>
          </p:cNvPr>
          <p:cNvGrpSpPr/>
          <p:nvPr/>
        </p:nvGrpSpPr>
        <p:grpSpPr>
          <a:xfrm>
            <a:off x="349013" y="2053048"/>
            <a:ext cx="11493973" cy="2770192"/>
            <a:chOff x="349013" y="2053048"/>
            <a:chExt cx="11493973" cy="27701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F24EFD-6ACD-912D-8621-C13022D30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013" y="2053048"/>
              <a:ext cx="11493973" cy="2770192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BE84A2F-6CB9-CDFB-7FEC-355994B945DA}"/>
                </a:ext>
              </a:extLst>
            </p:cNvPr>
            <p:cNvCxnSpPr/>
            <p:nvPr/>
          </p:nvCxnSpPr>
          <p:spPr>
            <a:xfrm>
              <a:off x="1865376" y="4169664"/>
              <a:ext cx="197510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526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1E80F7-A267-4D33-8F5C-4A71ABC85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08384"/>
            <a:ext cx="11832000" cy="5866114"/>
          </a:xfrm>
        </p:spPr>
        <p:txBody>
          <a:bodyPr/>
          <a:lstStyle/>
          <a:p>
            <a:r>
              <a:rPr lang="en-US" dirty="0">
                <a:latin typeface="+mn-lt"/>
              </a:rPr>
              <a:t>Search for snapshots </a:t>
            </a:r>
          </a:p>
          <a:p>
            <a:pPr lvl="1"/>
            <a:r>
              <a:rPr lang="en-US" dirty="0">
                <a:latin typeface="+mn-lt"/>
              </a:rPr>
              <a:t>Search based on name, comment, tags, date or PV name(s)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F79FAD-2354-4235-ABE5-DC8BB8A8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4171"/>
            <a:ext cx="11832000" cy="50399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Search for saved objects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765E1E-DB1B-3F59-34B6-189AA1EA2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1" y="2203520"/>
            <a:ext cx="10446819" cy="35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1E80F7-A267-4D33-8F5C-4A71ABC85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614995"/>
            <a:ext cx="11832000" cy="6059503"/>
          </a:xfrm>
        </p:spPr>
        <p:txBody>
          <a:bodyPr/>
          <a:lstStyle/>
          <a:p>
            <a:r>
              <a:rPr lang="en-US" dirty="0">
                <a:latin typeface="+mn-lt"/>
              </a:rPr>
              <a:t>Search criteria as filters</a:t>
            </a:r>
          </a:p>
          <a:p>
            <a:pPr lvl="1"/>
            <a:r>
              <a:rPr lang="en-US" dirty="0">
                <a:latin typeface="+mn-lt"/>
              </a:rPr>
              <a:t>Matching items ”highlighted”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F79FAD-2354-4235-ABE5-DC8BB8A8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4171"/>
            <a:ext cx="11832000" cy="50399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Create and use filters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7F8E2-E3EF-092C-3905-0F082E560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74" y="1718437"/>
            <a:ext cx="10584382" cy="50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8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7FD9B8-E340-1C46-07B8-A7835F1A9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SE" sz="2400" dirty="0">
                <a:latin typeface="+mn-lt"/>
              </a:rPr>
              <a:t>Protects data and operations</a:t>
            </a:r>
          </a:p>
          <a:p>
            <a:pPr lvl="1"/>
            <a:r>
              <a:rPr lang="en-SE" sz="2000" dirty="0">
                <a:latin typeface="+mn-lt"/>
              </a:rPr>
              <a:t>Unauthenticated users can browse data</a:t>
            </a:r>
          </a:p>
          <a:p>
            <a:pPr lvl="1"/>
            <a:r>
              <a:rPr lang="en-SE" sz="2000" dirty="0">
                <a:latin typeface="+mn-lt"/>
              </a:rPr>
              <a:t>Authenticated users can invoke restore operation</a:t>
            </a:r>
          </a:p>
          <a:p>
            <a:pPr lvl="1"/>
            <a:r>
              <a:rPr lang="en-SE" sz="2000" dirty="0">
                <a:latin typeface="+mn-lt"/>
              </a:rPr>
              <a:t>Authorized users (level 1) can create/delete/modify configurations and snapshots, and add tags (except “golden”)</a:t>
            </a:r>
          </a:p>
          <a:p>
            <a:pPr lvl="2"/>
            <a:r>
              <a:rPr lang="en-SE" sz="1600" dirty="0">
                <a:latin typeface="+mn-lt"/>
              </a:rPr>
              <a:t>Delete/modify only on objects with matching user id</a:t>
            </a:r>
          </a:p>
          <a:p>
            <a:pPr lvl="1"/>
            <a:r>
              <a:rPr lang="en-SE" sz="2000" dirty="0">
                <a:latin typeface="+mn-lt"/>
              </a:rPr>
              <a:t>Authorized users (level 2): no restrictions</a:t>
            </a:r>
          </a:p>
          <a:p>
            <a:pPr lvl="1"/>
            <a:r>
              <a:rPr lang="en-SE" sz="2000" dirty="0">
                <a:latin typeface="+mn-lt"/>
              </a:rPr>
              <a:t>Sign-in using Credentials Manager</a:t>
            </a:r>
          </a:p>
          <a:p>
            <a:pPr lvl="1"/>
            <a:r>
              <a:rPr lang="en-SE" sz="2000" b="1" dirty="0">
                <a:latin typeface="+mn-lt"/>
              </a:rPr>
              <a:t>NOTE:</a:t>
            </a:r>
            <a:r>
              <a:rPr lang="en-SE" sz="2000" dirty="0">
                <a:latin typeface="+mn-lt"/>
              </a:rPr>
              <a:t> authentication is mandatory, </a:t>
            </a:r>
            <a:br>
              <a:rPr lang="en-SE" sz="2000" dirty="0">
                <a:latin typeface="+mn-lt"/>
              </a:rPr>
            </a:br>
            <a:r>
              <a:rPr lang="en-SE" sz="2000" dirty="0">
                <a:latin typeface="+mn-lt"/>
              </a:rPr>
              <a:t>authorization is optional (default off).</a:t>
            </a:r>
            <a:endParaRPr lang="en-SE" sz="2000" b="1" dirty="0">
              <a:latin typeface="+mn-lt"/>
            </a:endParaRPr>
          </a:p>
          <a:p>
            <a:pPr lvl="1"/>
            <a:endParaRPr lang="en-SE" sz="2000" dirty="0"/>
          </a:p>
          <a:p>
            <a:pPr lvl="1"/>
            <a:endParaRPr lang="en-SE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B31866-77B4-ACEB-4C2A-5E499840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>
                <a:latin typeface="+mn-lt"/>
              </a:rPr>
              <a:t>Authentication and Authorization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D6095-A86E-82F8-FCAA-2A13637FB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497" y="3122094"/>
            <a:ext cx="4829605" cy="355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7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7FD9B8-E340-1C46-07B8-A7835F1A9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SE" sz="2000" dirty="0">
                <a:latin typeface="+mn-lt"/>
              </a:rPr>
              <a:t>User authroization/authentication (AA) on service</a:t>
            </a:r>
          </a:p>
          <a:p>
            <a:pPr lvl="1"/>
            <a:r>
              <a:rPr lang="en-SE" sz="2000" dirty="0">
                <a:latin typeface="+mn-lt"/>
              </a:rPr>
              <a:t>Supported AA providers:</a:t>
            </a:r>
          </a:p>
          <a:p>
            <a:pPr lvl="2"/>
            <a:r>
              <a:rPr lang="en-SE" sz="1600" dirty="0">
                <a:latin typeface="+mn-lt"/>
              </a:rPr>
              <a:t>Simple, hard coded on server side in properties file. Primarily for testing/development purposes.</a:t>
            </a:r>
          </a:p>
          <a:p>
            <a:pPr lvl="2"/>
            <a:r>
              <a:rPr lang="en-SE" sz="1600" dirty="0">
                <a:latin typeface="+mn-lt"/>
              </a:rPr>
              <a:t>Embedded LDAP. Uses ldif file on service Ldif updates requires restart.</a:t>
            </a:r>
          </a:p>
          <a:p>
            <a:pPr lvl="2"/>
            <a:r>
              <a:rPr lang="en-SE" sz="1600" dirty="0">
                <a:latin typeface="+mn-lt"/>
              </a:rPr>
              <a:t>Open LDAP.</a:t>
            </a:r>
          </a:p>
          <a:p>
            <a:pPr lvl="2"/>
            <a:r>
              <a:rPr lang="en-SE" sz="1600" dirty="0">
                <a:latin typeface="+mn-lt"/>
              </a:rPr>
              <a:t>Active Directory.</a:t>
            </a:r>
          </a:p>
          <a:p>
            <a:pPr lvl="1"/>
            <a:endParaRPr lang="en-SE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B31866-77B4-ACEB-4C2A-5E499840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>
                <a:latin typeface="+mn-lt"/>
              </a:rPr>
              <a:t>Authentication and Authorization</a:t>
            </a:r>
          </a:p>
        </p:txBody>
      </p:sp>
    </p:spTree>
    <p:extLst>
      <p:ext uri="{BB962C8B-B14F-4D97-AF65-F5344CB8AC3E}">
        <p14:creationId xmlns:p14="http://schemas.microsoft.com/office/powerpoint/2010/main" val="335365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 dirty="0">
                <a:latin typeface="+mn-lt"/>
              </a:rPr>
              <a:t>Save Restore Architecture</a:t>
            </a:r>
            <a:endParaRPr dirty="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B95E33-E902-1D43-EFEB-E0C217BEBF40}"/>
              </a:ext>
            </a:extLst>
          </p:cNvPr>
          <p:cNvGrpSpPr/>
          <p:nvPr/>
        </p:nvGrpSpPr>
        <p:grpSpPr>
          <a:xfrm>
            <a:off x="5106074" y="2886632"/>
            <a:ext cx="1723603" cy="1568664"/>
            <a:chOff x="5106074" y="3012142"/>
            <a:chExt cx="1723603" cy="1568664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69BD8A3-35A0-66B6-6894-35C585DF272F}"/>
                </a:ext>
              </a:extLst>
            </p:cNvPr>
            <p:cNvSpPr/>
            <p:nvPr/>
          </p:nvSpPr>
          <p:spPr>
            <a:xfrm>
              <a:off x="5106074" y="3012142"/>
              <a:ext cx="1723603" cy="1568664"/>
            </a:xfrm>
            <a:prstGeom prst="roundRect">
              <a:avLst/>
            </a:prstGeom>
            <a:ln>
              <a:beve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/>
                <a:t>Save &amp; Restore</a:t>
              </a:r>
              <a:br>
                <a:rPr lang="en-SE" dirty="0"/>
              </a:br>
              <a:r>
                <a:rPr lang="en-SE" dirty="0"/>
                <a:t>Service</a:t>
              </a:r>
              <a:br>
                <a:rPr lang="en-SE" dirty="0"/>
              </a:br>
              <a:r>
                <a:rPr lang="en-SE" dirty="0"/>
                <a:t>(Spring Boot)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CB90D98-9262-8D35-29B6-91DAD2FC32CB}"/>
                </a:ext>
              </a:extLst>
            </p:cNvPr>
            <p:cNvSpPr/>
            <p:nvPr/>
          </p:nvSpPr>
          <p:spPr>
            <a:xfrm>
              <a:off x="5339036" y="3012142"/>
              <a:ext cx="1257678" cy="25997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dirty="0">
                  <a:solidFill>
                    <a:schemeClr val="bg2"/>
                  </a:solidFill>
                </a:rPr>
                <a:t>REST</a:t>
              </a:r>
              <a:r>
                <a:rPr lang="en-SE" dirty="0"/>
                <a:t> 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57A334-5412-9BCC-FA95-74801CA496B3}"/>
              </a:ext>
            </a:extLst>
          </p:cNvPr>
          <p:cNvSpPr/>
          <p:nvPr/>
        </p:nvSpPr>
        <p:spPr>
          <a:xfrm>
            <a:off x="5106074" y="728116"/>
            <a:ext cx="1723603" cy="1568664"/>
          </a:xfrm>
          <a:prstGeom prst="roundRect">
            <a:avLst/>
          </a:prstGeom>
          <a:solidFill>
            <a:schemeClr val="accent2"/>
          </a:solidFill>
          <a:ln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Save &amp; Restore</a:t>
            </a:r>
            <a:br>
              <a:rPr lang="en-SE" dirty="0"/>
            </a:br>
            <a:r>
              <a:rPr lang="en-SE" dirty="0"/>
              <a:t>Client</a:t>
            </a:r>
            <a:br>
              <a:rPr lang="en-SE" dirty="0"/>
            </a:br>
            <a:r>
              <a:rPr lang="en-SE" dirty="0"/>
              <a:t>(Phoebus)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D8275E-94A9-25B3-B120-6206A904965C}"/>
              </a:ext>
            </a:extLst>
          </p:cNvPr>
          <p:cNvSpPr/>
          <p:nvPr/>
        </p:nvSpPr>
        <p:spPr>
          <a:xfrm>
            <a:off x="7284497" y="746046"/>
            <a:ext cx="1723603" cy="1568664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1">
                <a:shade val="15000"/>
                <a:alpha val="45000"/>
              </a:schemeClr>
            </a:solidFill>
            <a:prstDash val="dash"/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Other REST</a:t>
            </a:r>
            <a:br>
              <a:rPr lang="en-SE" dirty="0"/>
            </a:br>
            <a:r>
              <a:rPr lang="en-SE" dirty="0"/>
              <a:t>client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B2756BB-7581-4CB3-9C20-8B1074DC533F}"/>
              </a:ext>
            </a:extLst>
          </p:cNvPr>
          <p:cNvSpPr/>
          <p:nvPr/>
        </p:nvSpPr>
        <p:spPr>
          <a:xfrm>
            <a:off x="5148278" y="5084109"/>
            <a:ext cx="1723603" cy="15686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pic>
        <p:nvPicPr>
          <p:cNvPr id="1028" name="Picture 4" descr="How to Optimize Elasticsearch for Better Search Performance | by Burak  Altaş | Medium">
            <a:extLst>
              <a:ext uri="{FF2B5EF4-FFF2-40B4-BE49-F238E27FC236}">
                <a16:creationId xmlns:a16="http://schemas.microsoft.com/office/drawing/2014/main" id="{91E8CC77-E114-C824-62C1-E77187E8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71" y="5531144"/>
            <a:ext cx="1329475" cy="6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9B0F46-C5BC-A860-CB59-FBACEC782323}"/>
              </a:ext>
            </a:extLst>
          </p:cNvPr>
          <p:cNvSpPr/>
          <p:nvPr/>
        </p:nvSpPr>
        <p:spPr>
          <a:xfrm>
            <a:off x="7380489" y="5093074"/>
            <a:ext cx="1723603" cy="15686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9711C60-3A67-060F-D568-713D6137543E}"/>
              </a:ext>
            </a:extLst>
          </p:cNvPr>
          <p:cNvSpPr/>
          <p:nvPr/>
        </p:nvSpPr>
        <p:spPr>
          <a:xfrm>
            <a:off x="2847792" y="5084109"/>
            <a:ext cx="1723603" cy="15686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pic>
        <p:nvPicPr>
          <p:cNvPr id="1030" name="Picture 6" descr="OpenLDAP IAM | StrongDM">
            <a:extLst>
              <a:ext uri="{FF2B5EF4-FFF2-40B4-BE49-F238E27FC236}">
                <a16:creationId xmlns:a16="http://schemas.microsoft.com/office/drawing/2014/main" id="{85129935-E666-705A-8538-55BABAC4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16" y="5451132"/>
            <a:ext cx="852548" cy="8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Active Directory and Why Is It Used? - 31West">
            <a:extLst>
              <a:ext uri="{FF2B5EF4-FFF2-40B4-BE49-F238E27FC236}">
                <a16:creationId xmlns:a16="http://schemas.microsoft.com/office/drawing/2014/main" id="{240AF4D3-13E8-DDD5-B5DE-74B47BEA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882" y="5531144"/>
            <a:ext cx="1307422" cy="5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4C6D94-32FD-EA62-876A-8FC70B047A2C}"/>
              </a:ext>
            </a:extLst>
          </p:cNvPr>
          <p:cNvCxnSpPr>
            <a:cxnSpLocks/>
            <a:stCxn id="5" idx="0"/>
            <a:endCxn id="7" idx="2"/>
          </p:cNvCxnSpPr>
          <p:nvPr/>
        </p:nvCxnSpPr>
        <p:spPr>
          <a:xfrm flipV="1">
            <a:off x="5967875" y="2296780"/>
            <a:ext cx="1" cy="58985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3B0E90-3709-EA05-BBD9-01711EC2A1CB}"/>
              </a:ext>
            </a:extLst>
          </p:cNvPr>
          <p:cNvCxnSpPr>
            <a:cxnSpLocks/>
          </p:cNvCxnSpPr>
          <p:nvPr/>
        </p:nvCxnSpPr>
        <p:spPr>
          <a:xfrm flipV="1">
            <a:off x="5967874" y="4476327"/>
            <a:ext cx="1" cy="60778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21244A-381E-870B-16B0-3E6A61C401C1}"/>
              </a:ext>
            </a:extLst>
          </p:cNvPr>
          <p:cNvCxnSpPr>
            <a:cxnSpLocks/>
          </p:cNvCxnSpPr>
          <p:nvPr/>
        </p:nvCxnSpPr>
        <p:spPr>
          <a:xfrm>
            <a:off x="6791836" y="4299777"/>
            <a:ext cx="696152" cy="863894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DB33084-D76B-43F4-D2EF-93DE4852D0D2}"/>
              </a:ext>
            </a:extLst>
          </p:cNvPr>
          <p:cNvCxnSpPr>
            <a:cxnSpLocks/>
          </p:cNvCxnSpPr>
          <p:nvPr/>
        </p:nvCxnSpPr>
        <p:spPr>
          <a:xfrm flipV="1">
            <a:off x="4489967" y="4357143"/>
            <a:ext cx="689806" cy="806528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648DE0-5B3B-FA7A-F220-7E6106018966}"/>
              </a:ext>
            </a:extLst>
          </p:cNvPr>
          <p:cNvCxnSpPr>
            <a:cxnSpLocks/>
          </p:cNvCxnSpPr>
          <p:nvPr/>
        </p:nvCxnSpPr>
        <p:spPr>
          <a:xfrm flipV="1">
            <a:off x="6160940" y="2257819"/>
            <a:ext cx="1219549" cy="608137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1B9AEB9-8FE4-F3D6-CB4D-F83964B77251}"/>
              </a:ext>
            </a:extLst>
          </p:cNvPr>
          <p:cNvSpPr/>
          <p:nvPr/>
        </p:nvSpPr>
        <p:spPr>
          <a:xfrm>
            <a:off x="2900756" y="729840"/>
            <a:ext cx="1723603" cy="1568664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1">
                <a:shade val="15000"/>
                <a:alpha val="45000"/>
              </a:schemeClr>
            </a:solidFill>
            <a:prstDash val="dash"/>
            <a:beve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/>
              <a:t>Other REST</a:t>
            </a:r>
            <a:br>
              <a:rPr lang="en-SE" dirty="0"/>
            </a:br>
            <a:r>
              <a:rPr lang="en-SE" dirty="0"/>
              <a:t>client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8ECF822-CF74-7BFE-B518-0EF0FD78A048}"/>
              </a:ext>
            </a:extLst>
          </p:cNvPr>
          <p:cNvCxnSpPr>
            <a:cxnSpLocks/>
          </p:cNvCxnSpPr>
          <p:nvPr/>
        </p:nvCxnSpPr>
        <p:spPr>
          <a:xfrm flipH="1" flipV="1">
            <a:off x="4571395" y="2257819"/>
            <a:ext cx="1217607" cy="608137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3B4899-CD97-4D7D-8419-3A3E60C9F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Create a Save Restore Configuration of all the motor position setpoints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758401-B060-4EDE-AB51-B7AA0435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Save Restore Exercise</a:t>
            </a:r>
          </a:p>
        </p:txBody>
      </p:sp>
    </p:spTree>
    <p:extLst>
      <p:ext uri="{BB962C8B-B14F-4D97-AF65-F5344CB8AC3E}">
        <p14:creationId xmlns:p14="http://schemas.microsoft.com/office/powerpoint/2010/main" val="1304986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309B38-0DC2-0846-86BA-F22D1805F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504000"/>
            <a:ext cx="11832000" cy="6170497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Save Restore Service Documentation and API</a:t>
            </a:r>
          </a:p>
          <a:p>
            <a:pPr marL="25400" indent="0">
              <a:buNone/>
            </a:pPr>
            <a:r>
              <a:rPr lang="en-US" dirty="0">
                <a:latin typeface="+mn-lt"/>
                <a:hlinkClick r:id="rId2"/>
              </a:rPr>
              <a:t>https://control-system-studio.readthedocs.io/en/latest/services/save-and-restore/doc/index.html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Save Restore Client</a:t>
            </a:r>
          </a:p>
          <a:p>
            <a:pPr marL="25400" indent="0">
              <a:buNone/>
            </a:pPr>
            <a:r>
              <a:rPr lang="en-US" dirty="0">
                <a:latin typeface="+mn-lt"/>
                <a:hlinkClick r:id="rId3"/>
              </a:rPr>
              <a:t>https://control-system-studio.readthedocs.io/en/latest/app/save-and-restore/app/doc/index.html</a:t>
            </a:r>
            <a:endParaRPr lang="en-SE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E6362-09B1-4D61-8D47-649F0403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166998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8CAEE2-5793-49B7-9FEA-007776B06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provide users to take a snapshot of your current machine state, and to allow users to restore it back to this state anytime in the future.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8EF57D-F718-48F4-9153-BEBD999D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Motivation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4138334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"/>
          <p:cNvSpPr txBox="1">
            <a:spLocks noGrp="1"/>
          </p:cNvSpPr>
          <p:nvPr>
            <p:ph type="title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US" dirty="0">
                <a:latin typeface="+mn-lt"/>
              </a:rPr>
              <a:t>Thank You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 Your Attention</a:t>
            </a:r>
            <a:endParaRPr dirty="0">
              <a:latin typeface="+mn-lt"/>
            </a:endParaRPr>
          </a:p>
        </p:txBody>
      </p:sp>
      <p:sp>
        <p:nvSpPr>
          <p:cNvPr id="392" name="Google Shape;392;p39"/>
          <p:cNvSpPr txBox="1">
            <a:spLocks noGrp="1"/>
          </p:cNvSpPr>
          <p:nvPr>
            <p:ph type="body" idx="1"/>
          </p:nvPr>
        </p:nvSpPr>
        <p:spPr>
          <a:xfrm>
            <a:off x="6030000" y="2198687"/>
            <a:ext cx="5696411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en-US" dirty="0">
                <a:latin typeface="+mn-lt"/>
              </a:rPr>
              <a:t>Any Questions? Just Ask!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r>
              <a:rPr lang="en-US" dirty="0">
                <a:latin typeface="+mn-lt"/>
              </a:rPr>
              <a:t>Core features</a:t>
            </a:r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dirty="0">
                <a:latin typeface="+mn-lt"/>
              </a:rPr>
              <a:t>Allows for the creation of user defined collection of PV’s across multiple IOCs called </a:t>
            </a:r>
            <a:r>
              <a:rPr lang="en-US" b="1" dirty="0">
                <a:latin typeface="+mn-lt"/>
              </a:rPr>
              <a:t>configurations</a:t>
            </a:r>
            <a:endParaRPr lang="en-US" dirty="0">
              <a:latin typeface="+mn-lt"/>
            </a:endParaRPr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b="1" dirty="0">
                <a:latin typeface="+mn-lt"/>
              </a:rPr>
              <a:t>Save machine state </a:t>
            </a:r>
            <a:r>
              <a:rPr lang="en-US" dirty="0">
                <a:latin typeface="+mn-lt"/>
              </a:rPr>
              <a:t>for given configuration, i.e. create </a:t>
            </a:r>
            <a:r>
              <a:rPr lang="en-US" b="1" dirty="0">
                <a:latin typeface="+mn-lt"/>
              </a:rPr>
              <a:t>snapshot</a:t>
            </a:r>
            <a:endParaRPr lang="en-US" dirty="0">
              <a:latin typeface="+mn-lt"/>
            </a:endParaRPr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b="1" dirty="0">
                <a:latin typeface="+mn-lt"/>
              </a:rPr>
              <a:t>Restore machine state </a:t>
            </a:r>
            <a:r>
              <a:rPr lang="en-US" dirty="0">
                <a:latin typeface="+mn-lt"/>
              </a:rPr>
              <a:t>back to snapshot point</a:t>
            </a:r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b="1" dirty="0">
                <a:latin typeface="+mn-lt"/>
              </a:rPr>
              <a:t>Composite snapshots</a:t>
            </a:r>
            <a:r>
              <a:rPr lang="en-US" dirty="0">
                <a:latin typeface="+mn-lt"/>
              </a:rPr>
              <a:t> aggregate existing snapshots, facilitates restore operations</a:t>
            </a:r>
            <a:endParaRPr lang="en-US" b="1" dirty="0">
              <a:latin typeface="+mn-lt"/>
            </a:endParaRPr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dirty="0">
                <a:latin typeface="+mn-lt"/>
              </a:rPr>
              <a:t>Snapshots and composite snapshots can be </a:t>
            </a:r>
            <a:r>
              <a:rPr lang="en-US" b="1" dirty="0">
                <a:latin typeface="+mn-lt"/>
              </a:rPr>
              <a:t>tagged </a:t>
            </a:r>
            <a:r>
              <a:rPr lang="en-US" dirty="0">
                <a:latin typeface="+mn-lt"/>
              </a:rPr>
              <a:t>to facilitate search.</a:t>
            </a:r>
            <a:endParaRPr lang="en-US" b="1" dirty="0">
              <a:latin typeface="+mn-lt"/>
            </a:endParaRPr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b="1" dirty="0">
                <a:latin typeface="+mn-lt"/>
              </a:rPr>
              <a:t>Search tool</a:t>
            </a:r>
            <a:r>
              <a:rPr lang="en-US" dirty="0">
                <a:latin typeface="+mn-lt"/>
              </a:rPr>
              <a:t>: find configurations and snapshots based on meta-data (name, date, contained PV name, tags…)</a:t>
            </a:r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b="1" dirty="0">
                <a:latin typeface="+mn-lt"/>
              </a:rPr>
              <a:t>Filtering</a:t>
            </a:r>
            <a:r>
              <a:rPr lang="en-US" dirty="0">
                <a:latin typeface="+mn-lt"/>
              </a:rPr>
              <a:t>: search criteria can be saved as a filter and applied in the UI to highlight matching snapshots or configurations</a:t>
            </a:r>
          </a:p>
          <a:p>
            <a:pPr marL="685800" lvl="1" indent="-228600">
              <a:spcBef>
                <a:spcPts val="0"/>
              </a:spcBef>
              <a:buSzPts val="3200"/>
            </a:pPr>
            <a:r>
              <a:rPr lang="en-US" b="1" dirty="0">
                <a:latin typeface="+mn-lt"/>
              </a:rPr>
              <a:t>Authentication and authorization</a:t>
            </a:r>
            <a:r>
              <a:rPr lang="en-US" dirty="0">
                <a:latin typeface="+mn-lt"/>
              </a:rPr>
              <a:t>: protects data and restricts access to restore operations</a:t>
            </a:r>
            <a:endParaRPr lang="en-US" b="1" dirty="0">
              <a:latin typeface="+mn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192B"/>
              </a:buClr>
              <a:buSzPts val="3200"/>
              <a:buChar char="•"/>
            </a:pPr>
            <a:endParaRPr lang="en-US"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Helvetica Neue"/>
              <a:buNone/>
            </a:pPr>
            <a:r>
              <a:rPr lang="en-US" dirty="0">
                <a:latin typeface="+mn-lt"/>
              </a:rPr>
              <a:t>Save Restore</a:t>
            </a:r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8182B9-32D9-44C3-B653-837DC772C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Similar, but different purpose tools</a:t>
            </a:r>
          </a:p>
          <a:p>
            <a:pPr lvl="1"/>
            <a:r>
              <a:rPr lang="en-US" dirty="0">
                <a:latin typeface="+mn-lt"/>
              </a:rPr>
              <a:t>Autosave</a:t>
            </a:r>
          </a:p>
          <a:p>
            <a:pPr lvl="2"/>
            <a:r>
              <a:rPr lang="en-US" dirty="0">
                <a:latin typeface="+mn-lt"/>
              </a:rPr>
              <a:t>Single IOC </a:t>
            </a:r>
            <a:r>
              <a:rPr lang="en-US" dirty="0" err="1">
                <a:latin typeface="+mn-lt"/>
              </a:rPr>
              <a:t>bumpless</a:t>
            </a:r>
            <a:r>
              <a:rPr lang="en-US" dirty="0">
                <a:latin typeface="+mn-lt"/>
              </a:rPr>
              <a:t> rebooting</a:t>
            </a:r>
          </a:p>
          <a:p>
            <a:pPr lvl="1"/>
            <a:r>
              <a:rPr lang="en-US" dirty="0">
                <a:latin typeface="+mn-lt"/>
              </a:rPr>
              <a:t>Archiver</a:t>
            </a:r>
          </a:p>
          <a:p>
            <a:pPr lvl="2"/>
            <a:r>
              <a:rPr lang="en-US" dirty="0">
                <a:latin typeface="+mn-lt"/>
              </a:rPr>
              <a:t>Archive periodically</a:t>
            </a:r>
          </a:p>
          <a:p>
            <a:pPr lvl="2"/>
            <a:r>
              <a:rPr lang="en-US" dirty="0">
                <a:latin typeface="+mn-lt"/>
              </a:rPr>
              <a:t>Save time serially data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508F36-5A6E-42EB-BABC-0A90444C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Save Restore</a:t>
            </a:r>
          </a:p>
        </p:txBody>
      </p:sp>
    </p:spTree>
    <p:extLst>
      <p:ext uri="{BB962C8B-B14F-4D97-AF65-F5344CB8AC3E}">
        <p14:creationId xmlns:p14="http://schemas.microsoft.com/office/powerpoint/2010/main" val="220635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76931F-C7A5-4A5B-AA05-15299D58D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972001"/>
            <a:ext cx="11832000" cy="653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New configuration can be created using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0AFAE8-0DFF-4130-AC12-9D8384B7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Create a Save Restore Configuration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92A22D-BE38-1635-68DA-6E631613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441460"/>
            <a:ext cx="3162574" cy="3596952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D6E39375-2643-B13C-8DDB-D464CABCC557}"/>
              </a:ext>
            </a:extLst>
          </p:cNvPr>
          <p:cNvSpPr txBox="1">
            <a:spLocks/>
          </p:cNvSpPr>
          <p:nvPr/>
        </p:nvSpPr>
        <p:spPr>
          <a:xfrm>
            <a:off x="180000" y="1635856"/>
            <a:ext cx="6088626" cy="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2192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2192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2192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2192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192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>
              <a:buNone/>
            </a:pPr>
            <a:r>
              <a:rPr lang="en-US" sz="2800" dirty="0">
                <a:latin typeface="+mn-lt"/>
              </a:rPr>
              <a:t>The Save and Restore App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7F1D2C-BB75-4265-57A8-8D3D690C6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77" r="2724"/>
          <a:stretch/>
        </p:blipFill>
        <p:spPr>
          <a:xfrm>
            <a:off x="6548026" y="2593874"/>
            <a:ext cx="5463974" cy="3292125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6A13C12-C6D0-C18B-4722-F18D457B2659}"/>
              </a:ext>
            </a:extLst>
          </p:cNvPr>
          <p:cNvSpPr txBox="1">
            <a:spLocks/>
          </p:cNvSpPr>
          <p:nvPr/>
        </p:nvSpPr>
        <p:spPr>
          <a:xfrm>
            <a:off x="6548026" y="1656128"/>
            <a:ext cx="5643974" cy="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192B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2192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2192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2192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2192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192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2192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>
              <a:buNone/>
            </a:pPr>
            <a:r>
              <a:rPr lang="en-US" sz="2800" dirty="0">
                <a:latin typeface="+mn-lt"/>
              </a:rPr>
              <a:t>Context menu in Channel Table  </a:t>
            </a:r>
          </a:p>
          <a:p>
            <a:endParaRPr lang="en-US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5977B1-0C82-96E7-F947-895AE3539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700" y="4041961"/>
            <a:ext cx="3461926" cy="268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76931F-C7A5-4A5B-AA05-15299D58D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972000"/>
            <a:ext cx="11832000" cy="202205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Name and description (mandatory)</a:t>
            </a:r>
          </a:p>
          <a:p>
            <a:r>
              <a:rPr lang="en-US" sz="2400" dirty="0">
                <a:latin typeface="+mn-lt"/>
              </a:rPr>
              <a:t>List of PVs (set point PVs)</a:t>
            </a:r>
          </a:p>
          <a:p>
            <a:r>
              <a:rPr lang="en-US" sz="2400" dirty="0">
                <a:latin typeface="+mn-lt"/>
              </a:rPr>
              <a:t>List of Readback PVs (optional)</a:t>
            </a:r>
          </a:p>
          <a:p>
            <a:r>
              <a:rPr lang="en-US" sz="2400" dirty="0">
                <a:latin typeface="+mn-lt"/>
              </a:rPr>
              <a:t>Read only flag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0AFAE8-0DFF-4130-AC12-9D8384B7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Create a Save Restore Configuration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DD58EC-4614-2EFC-9855-3D4581A3A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20" y="3163986"/>
            <a:ext cx="10569329" cy="32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2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B20E-102B-4AB9-8A3D-9E23F5B7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Create a Save Restore Configuration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D31002-2EFF-464A-9978-9B262D72C6E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Organize your Save Restore Configuration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2E5EB1-527A-4D27-A860-1EBA9E826DE6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3816626" y="1139688"/>
            <a:ext cx="8195374" cy="5534810"/>
          </a:xfrm>
        </p:spPr>
        <p:txBody>
          <a:bodyPr/>
          <a:lstStyle/>
          <a:p>
            <a:r>
              <a:rPr lang="en-US" dirty="0">
                <a:latin typeface="+mn-lt"/>
              </a:rPr>
              <a:t>Save Restore Configurations can be organized in a tree structure</a:t>
            </a:r>
          </a:p>
          <a:p>
            <a:r>
              <a:rPr lang="en-US" dirty="0">
                <a:latin typeface="+mn-lt"/>
              </a:rPr>
              <a:t>“Folders” is an abstraction to support a fine-grained hierarchy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655E6-906E-A3AD-34B4-563CACA6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3" y="589571"/>
            <a:ext cx="3232132" cy="57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5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A7BE4-A4FB-4AF4-BFD0-9E09D4AA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Take a Snapshot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7B5AD2-A8E2-7728-5844-9736D0FC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416" y="658701"/>
            <a:ext cx="5255699" cy="2688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C2E4EC-837D-5949-3E6E-1D32369D1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416" y="3683077"/>
            <a:ext cx="5255698" cy="2693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D5829B-9B37-CAD5-5685-8AC0B3FC209F}"/>
              </a:ext>
            </a:extLst>
          </p:cNvPr>
          <p:cNvSpPr txBox="1"/>
          <p:nvPr/>
        </p:nvSpPr>
        <p:spPr>
          <a:xfrm>
            <a:off x="8851392" y="1481328"/>
            <a:ext cx="2727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Before clicking “Take Snapshot”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F19D6-66FC-A901-B0D7-40DD8E274F94}"/>
              </a:ext>
            </a:extLst>
          </p:cNvPr>
          <p:cNvSpPr txBox="1"/>
          <p:nvPr/>
        </p:nvSpPr>
        <p:spPr>
          <a:xfrm>
            <a:off x="8851392" y="5212079"/>
            <a:ext cx="2573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After clicking “Take Snapshot”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D6555-0205-7CDB-5ADC-401187E4E73A}"/>
              </a:ext>
            </a:extLst>
          </p:cNvPr>
          <p:cNvSpPr txBox="1"/>
          <p:nvPr/>
        </p:nvSpPr>
        <p:spPr>
          <a:xfrm>
            <a:off x="8814816" y="3346704"/>
            <a:ext cx="288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Read PVs, i.e. interact with IOCs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B334C9-5B56-D107-269B-6079BA09CCF3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10214907" y="1789105"/>
            <a:ext cx="40089" cy="1557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1345E7-8D5E-A9EC-B3FB-57EB16514EE5}"/>
              </a:ext>
            </a:extLst>
          </p:cNvPr>
          <p:cNvCxnSpPr>
            <a:cxnSpLocks/>
          </p:cNvCxnSpPr>
          <p:nvPr/>
        </p:nvCxnSpPr>
        <p:spPr>
          <a:xfrm>
            <a:off x="10234232" y="3654480"/>
            <a:ext cx="16211" cy="1557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72576D0-DB54-C544-0408-8564EFE0C5AE}"/>
              </a:ext>
            </a:extLst>
          </p:cNvPr>
          <p:cNvCxnSpPr>
            <a:cxnSpLocks/>
          </p:cNvCxnSpPr>
          <p:nvPr/>
        </p:nvCxnSpPr>
        <p:spPr>
          <a:xfrm>
            <a:off x="10214906" y="1789105"/>
            <a:ext cx="40089" cy="1557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3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7D02-F7AC-4CB5-8474-43F7872D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Compare snapshot values to live values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9DA6D0-8F53-B080-71A8-53BBB1A0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82" y="568607"/>
            <a:ext cx="9851235" cy="61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63366"/>
      </p:ext>
    </p:extLst>
  </p:cSld>
  <p:clrMapOvr>
    <a:masterClrMapping/>
  </p:clrMapOvr>
</p:sld>
</file>

<file path=ppt/theme/theme1.xml><?xml version="1.0" encoding="utf-8"?>
<a:theme xmlns:a="http://schemas.openxmlformats.org/drawingml/2006/main" name="CSS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601</Words>
  <Application>Microsoft Macintosh PowerPoint</Application>
  <PresentationFormat>Widescreen</PresentationFormat>
  <Paragraphs>88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Source Sans Pro SemiBold</vt:lpstr>
      <vt:lpstr>Helvetica Neue</vt:lpstr>
      <vt:lpstr>CSS Master</vt:lpstr>
      <vt:lpstr>Save Restore</vt:lpstr>
      <vt:lpstr>Motivation and Objectives</vt:lpstr>
      <vt:lpstr>Save Restore</vt:lpstr>
      <vt:lpstr>Save Restore</vt:lpstr>
      <vt:lpstr>Create a Save Restore Configuration </vt:lpstr>
      <vt:lpstr>Create a Save Restore Configuration </vt:lpstr>
      <vt:lpstr>Create a Save Restore Configuration </vt:lpstr>
      <vt:lpstr>Take a Snapshot</vt:lpstr>
      <vt:lpstr>Compare snapshot values to live values</vt:lpstr>
      <vt:lpstr>Manage your Snapshots</vt:lpstr>
      <vt:lpstr>Restore a Snapshot</vt:lpstr>
      <vt:lpstr>Composite Snapshots</vt:lpstr>
      <vt:lpstr>Search for saved objects</vt:lpstr>
      <vt:lpstr>Create and use filters</vt:lpstr>
      <vt:lpstr>Authentication and Authorization</vt:lpstr>
      <vt:lpstr>Authentication and Authorization</vt:lpstr>
      <vt:lpstr>Save Restore Architecture</vt:lpstr>
      <vt:lpstr>Save Restore Exercise</vt:lpstr>
      <vt:lpstr>Documentation</vt:lpstr>
      <vt:lpstr>Thank You 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Finder</dc:title>
  <dc:creator>Claudio Rosati</dc:creator>
  <cp:lastModifiedBy>Georg Weiss</cp:lastModifiedBy>
  <cp:revision>38</cp:revision>
  <dcterms:created xsi:type="dcterms:W3CDTF">2018-04-12T11:45:42Z</dcterms:created>
  <dcterms:modified xsi:type="dcterms:W3CDTF">2024-03-01T08:17:03Z</dcterms:modified>
</cp:coreProperties>
</file>