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Helvetica Neue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6" roundtripDataSignature="AMtx7mh/XL9YDn9iHtQDaXv9cPMdWk95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Roboto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7.xml"/><Relationship Id="rId33" Type="http://schemas.openxmlformats.org/officeDocument/2006/relationships/font" Target="fonts/HelveticaNeue-bold.fntdata"/><Relationship Id="rId10" Type="http://schemas.openxmlformats.org/officeDocument/2006/relationships/slide" Target="slides/slide6.xml"/><Relationship Id="rId32" Type="http://schemas.openxmlformats.org/officeDocument/2006/relationships/font" Target="fonts/HelveticaNeue-regular.fntdata"/><Relationship Id="rId13" Type="http://schemas.openxmlformats.org/officeDocument/2006/relationships/slide" Target="slides/slide9.xml"/><Relationship Id="rId35" Type="http://schemas.openxmlformats.org/officeDocument/2006/relationships/font" Target="fonts/HelveticaNeue-boldItalic.fntdata"/><Relationship Id="rId12" Type="http://schemas.openxmlformats.org/officeDocument/2006/relationships/slide" Target="slides/slide8.xml"/><Relationship Id="rId34" Type="http://schemas.openxmlformats.org/officeDocument/2006/relationships/font" Target="fonts/HelveticaNeue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customschemas.google.com/relationships/presentationmetadata" Target="meta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Olog Client Phoebus</a:t>
            </a:r>
            <a:endParaRPr/>
          </a:p>
        </p:txBody>
      </p:sp>
      <p:sp>
        <p:nvSpPr>
          <p:cNvPr id="169" name="Google Shape;169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Properties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" name="Google Shape;18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>
                <a:solidFill>
                  <a:srgbClr val="4D5156"/>
                </a:solidFill>
                <a:latin typeface="Roboto"/>
                <a:ea typeface="Roboto"/>
                <a:cs typeface="Roboto"/>
                <a:sym typeface="Roboto"/>
              </a:rPr>
              <a:t>React is a free and open-source front-end JavaScript library for building user interfaces or UI components. It is maintained by Facebook and a community of individual developers and companies.</a:t>
            </a:r>
            <a:endParaRPr/>
          </a:p>
        </p:txBody>
      </p:sp>
      <p:sp>
        <p:nvSpPr>
          <p:cNvPr id="209" name="Google Shape;20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Olog Viewer Phoebus</a:t>
            </a:r>
            <a:endParaRPr/>
          </a:p>
        </p:txBody>
      </p:sp>
      <p:sp>
        <p:nvSpPr>
          <p:cNvPr id="217" name="Google Shape;217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Notification client1</a:t>
            </a:r>
            <a:endParaRPr/>
          </a:p>
        </p:txBody>
      </p:sp>
      <p:sp>
        <p:nvSpPr>
          <p:cNvPr id="225" name="Google Shape;225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Architecture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Links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Motivation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7" name="Google Shape;12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Title, Logbook, Tags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0" name="Google Shape;1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Body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strongly defined, highly compatible specification of Markdown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/>
            </a:br>
            <a:endParaRPr/>
          </a:p>
        </p:txBody>
      </p:sp>
      <p:sp>
        <p:nvSpPr>
          <p:cNvPr id="141" name="Google Shape;14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9" name="Google Shape;14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Olog Client Phoebus</a:t>
            </a:r>
            <a:endParaRPr/>
          </a:p>
        </p:txBody>
      </p:sp>
      <p:sp>
        <p:nvSpPr>
          <p:cNvPr id="158" name="Google Shape;15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itle">
  <p:cSld name="Mai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rgbClr val="3F90C1"/>
              </a:gs>
              <a:gs pos="100000">
                <a:srgbClr val="22669D"/>
              </a:gs>
            </a:gsLst>
            <a:lin ang="16800000" scaled="0"/>
          </a:gra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6"/>
          <p:cNvSpPr txBox="1"/>
          <p:nvPr>
            <p:ph type="title"/>
          </p:nvPr>
        </p:nvSpPr>
        <p:spPr>
          <a:xfrm>
            <a:off x="6015656" y="452176"/>
            <a:ext cx="5710755" cy="17406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 txBox="1"/>
          <p:nvPr>
            <p:ph idx="1" type="body"/>
          </p:nvPr>
        </p:nvSpPr>
        <p:spPr>
          <a:xfrm>
            <a:off x="6030000" y="2198687"/>
            <a:ext cx="5696411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b="1" i="0"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2" type="body"/>
          </p:nvPr>
        </p:nvSpPr>
        <p:spPr>
          <a:xfrm>
            <a:off x="9600772" y="2729509"/>
            <a:ext cx="2125639" cy="3284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elvetica Neue"/>
              <a:buNone/>
              <a:defRPr b="0" i="0" sz="11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descr="Control System Studio Logo" id="20" name="Google Shape;20;p26"/>
          <p:cNvSpPr/>
          <p:nvPr/>
        </p:nvSpPr>
        <p:spPr>
          <a:xfrm>
            <a:off x="5943600" y="3276600"/>
            <a:ext cx="1862488" cy="18624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0405" y="6098036"/>
            <a:ext cx="1306006" cy="373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5" name="Google Shape;45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3" name="Google Shape;5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59" name="Google Shape;5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33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33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log.readthedocs.io/en/latest/#searching-for-log-entrie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github.com/Olog/phoebus-olog-web-client" TargetMode="External"/><Relationship Id="rId4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github.com/Olog/phoebus-olog-modules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gitlab.esss.lu.se/ics-software/ess-notify" TargetMode="External"/><Relationship Id="rId4" Type="http://schemas.openxmlformats.org/officeDocument/2006/relationships/hyperlink" Target="https://gitlab.esss.lu.se/ics-software/ess-notify-android" TargetMode="External"/><Relationship Id="rId5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github.com/Olog/phoebus-olog/blob/master/src/test/resources/docker/docker-compose.yml" TargetMode="External"/><Relationship Id="rId4" Type="http://schemas.openxmlformats.org/officeDocument/2006/relationships/hyperlink" Target="https://github.com/willrogers/olog-es-docker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olog.readthedocs.io/en/latest/" TargetMode="External"/><Relationship Id="rId4" Type="http://schemas.openxmlformats.org/officeDocument/2006/relationships/hyperlink" Target="https://github.com/Olog/phoebus-olog" TargetMode="External"/><Relationship Id="rId5" Type="http://schemas.openxmlformats.org/officeDocument/2006/relationships/hyperlink" Target="https://github.com/Olog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ommonmark.org/" TargetMode="External"/><Relationship Id="rId4" Type="http://schemas.openxmlformats.org/officeDocument/2006/relationships/hyperlink" Target="https://commonmark.org/" TargetMode="External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/>
          <p:nvPr>
            <p:ph type="title"/>
          </p:nvPr>
        </p:nvSpPr>
        <p:spPr>
          <a:xfrm>
            <a:off x="7315200" y="452176"/>
            <a:ext cx="4411211" cy="248932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/>
              <a:t>Phoebus Olog</a:t>
            </a:r>
            <a:endParaRPr sz="3200"/>
          </a:p>
        </p:txBody>
      </p:sp>
      <p:sp>
        <p:nvSpPr>
          <p:cNvPr id="98" name="Google Shape;98;p1"/>
          <p:cNvSpPr txBox="1"/>
          <p:nvPr/>
        </p:nvSpPr>
        <p:spPr>
          <a:xfrm>
            <a:off x="7315199" y="4649117"/>
            <a:ext cx="4411212" cy="12981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Kunal Shroff – NSLS2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Georg Weiss – ESS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838200" y="365125"/>
            <a:ext cx="53435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Creating a Log Entry</a:t>
            </a:r>
            <a:endParaRPr/>
          </a:p>
        </p:txBody>
      </p:sp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838200" y="1816100"/>
            <a:ext cx="451757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Databrowser Context Menu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Includes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screenshot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databrowser plot properties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List of pv’s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Time span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.plt file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3">
            <a:alphaModFix/>
          </a:blip>
          <a:srcRect b="12953" l="0" r="0" t="0"/>
          <a:stretch/>
        </p:blipFill>
        <p:spPr>
          <a:xfrm>
            <a:off x="5529996" y="-1"/>
            <a:ext cx="6662004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4">
            <a:alphaModFix/>
          </a:blip>
          <a:srcRect b="41457" l="0" r="0" t="29283"/>
          <a:stretch/>
        </p:blipFill>
        <p:spPr>
          <a:xfrm>
            <a:off x="1045847" y="2416517"/>
            <a:ext cx="2205550" cy="1161142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1"/>
          <p:cNvSpPr/>
          <p:nvPr/>
        </p:nvSpPr>
        <p:spPr>
          <a:xfrm>
            <a:off x="1045846" y="2997088"/>
            <a:ext cx="1585687" cy="315798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Log entry properties</a:t>
            </a:r>
            <a:endParaRPr/>
          </a:p>
        </p:txBody>
      </p:sp>
      <p:sp>
        <p:nvSpPr>
          <p:cNvPr id="182" name="Google Shape;182;p12"/>
          <p:cNvSpPr txBox="1"/>
          <p:nvPr>
            <p:ph idx="1" type="body"/>
          </p:nvPr>
        </p:nvSpPr>
        <p:spPr>
          <a:xfrm>
            <a:off x="838199" y="1825625"/>
            <a:ext cx="5915025" cy="479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 property is a named list of key value pairs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E.g. Experimental Scan Parameters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Useful for integration with other services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/>
              <a:t>e.g. Shift Service, Issue Tracking, Component Directory…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LogPropertyProvider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Programmatically include properties when creating log entries using java SPI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83" name="Google Shape;183;p1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3224" y="1825625"/>
            <a:ext cx="5181600" cy="2388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type="title"/>
          </p:nvPr>
        </p:nvSpPr>
        <p:spPr>
          <a:xfrm>
            <a:off x="838200" y="365125"/>
            <a:ext cx="10515600" cy="4586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Grouping Log Entries</a:t>
            </a:r>
            <a:endParaRPr/>
          </a:p>
        </p:txBody>
      </p:sp>
      <p:sp>
        <p:nvSpPr>
          <p:cNvPr id="189" name="Google Shape;189;p13"/>
          <p:cNvSpPr txBox="1"/>
          <p:nvPr>
            <p:ph idx="1" type="body"/>
          </p:nvPr>
        </p:nvSpPr>
        <p:spPr>
          <a:xfrm>
            <a:off x="838200" y="914400"/>
            <a:ext cx="10515600" cy="5262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Users may create a group of log entries (a “thread”).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Explicitly by selecting a number of entries.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Implicitly by “replying” to an entry.</a:t>
            </a:r>
            <a:endParaRPr/>
          </a:p>
        </p:txBody>
      </p:sp>
      <p:pic>
        <p:nvPicPr>
          <p:cNvPr id="190" name="Google Shape;19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716" y="2166126"/>
            <a:ext cx="6567559" cy="432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3"/>
          <p:cNvSpPr txBox="1"/>
          <p:nvPr/>
        </p:nvSpPr>
        <p:spPr>
          <a:xfrm>
            <a:off x="0" y="4331355"/>
            <a:ext cx="942181" cy="4924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entry 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3"/>
          <p:cNvSpPr/>
          <p:nvPr/>
        </p:nvSpPr>
        <p:spPr>
          <a:xfrm>
            <a:off x="838200" y="2990335"/>
            <a:ext cx="356286" cy="3435179"/>
          </a:xfrm>
          <a:prstGeom prst="leftBrace">
            <a:avLst>
              <a:gd fmla="val 8333" name="adj1"/>
              <a:gd fmla="val 50000" name="adj2"/>
            </a:avLst>
          </a:prstGeom>
          <a:noFill/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Viewing Log Entries </a:t>
            </a:r>
            <a:endParaRPr/>
          </a:p>
        </p:txBody>
      </p:sp>
      <p:sp>
        <p:nvSpPr>
          <p:cNvPr id="198" name="Google Shape;198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Searching</a:t>
            </a:r>
            <a:endParaRPr/>
          </a:p>
        </p:txBody>
      </p:sp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838200" y="1557268"/>
            <a:ext cx="10515600" cy="4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Basic Search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Time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Owner (=user account)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Logbooks, Tags, and Properties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e.g. </a:t>
            </a:r>
            <a:r>
              <a:rPr b="1" i="1" lang="en-US"/>
              <a:t>desc=*&amp;logbooks=Operations&amp;start=7 days&amp;end=now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Natural Language Searching: handles typos &amp; spelling mistakes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https://olog.readthedocs.io/en/latest/#searching-for-log-entries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336552" y="457200"/>
            <a:ext cx="6075361" cy="4216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Web client</a:t>
            </a:r>
            <a:endParaRPr/>
          </a:p>
        </p:txBody>
      </p:sp>
      <p:sp>
        <p:nvSpPr>
          <p:cNvPr id="212" name="Google Shape;212;p16"/>
          <p:cNvSpPr txBox="1"/>
          <p:nvPr>
            <p:ph idx="2" type="body"/>
          </p:nvPr>
        </p:nvSpPr>
        <p:spPr>
          <a:xfrm>
            <a:off x="336552" y="5906375"/>
            <a:ext cx="11144250" cy="5585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React-based JavaScript client: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https://github.com/Olog/phoebus-olog-web-client</a:t>
            </a:r>
            <a:endParaRPr/>
          </a:p>
        </p:txBody>
      </p:sp>
      <p:pic>
        <p:nvPicPr>
          <p:cNvPr id="213" name="Google Shape;213;p1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13191" l="0" r="0" t="0"/>
          <a:stretch/>
        </p:blipFill>
        <p:spPr>
          <a:xfrm>
            <a:off x="1766885" y="878892"/>
            <a:ext cx="10088563" cy="474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type="title"/>
          </p:nvPr>
        </p:nvSpPr>
        <p:spPr>
          <a:xfrm>
            <a:off x="210065" y="457200"/>
            <a:ext cx="34094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Phoebus client</a:t>
            </a:r>
            <a:endParaRPr/>
          </a:p>
        </p:txBody>
      </p:sp>
      <p:pic>
        <p:nvPicPr>
          <p:cNvPr id="220" name="Google Shape;220;p1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86279" y="0"/>
            <a:ext cx="890572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>
            <p:ph idx="2" type="body"/>
          </p:nvPr>
        </p:nvSpPr>
        <p:spPr>
          <a:xfrm>
            <a:off x="210065" y="2057400"/>
            <a:ext cx="3076214" cy="4543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Similar Look and Feel</a:t>
            </a:r>
            <a:endParaRPr/>
          </a:p>
          <a:p>
            <a:pPr indent="-285750" lvl="0" marL="2857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/>
              <a:t>Work in progress: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/>
              <a:t>Launch attached .plt, .opi, .bob files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/>
          <p:nvPr>
            <p:ph type="title"/>
          </p:nvPr>
        </p:nvSpPr>
        <p:spPr>
          <a:xfrm>
            <a:off x="838200" y="365125"/>
            <a:ext cx="69723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Notifiers</a:t>
            </a:r>
            <a:endParaRPr/>
          </a:p>
        </p:txBody>
      </p:sp>
      <p:sp>
        <p:nvSpPr>
          <p:cNvPr id="228" name="Google Shape;228;p18"/>
          <p:cNvSpPr txBox="1"/>
          <p:nvPr>
            <p:ph idx="1" type="body"/>
          </p:nvPr>
        </p:nvSpPr>
        <p:spPr>
          <a:xfrm>
            <a:off x="838199" y="1825625"/>
            <a:ext cx="741997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0" i="0" lang="en-US">
                <a:latin typeface="Arial"/>
                <a:ea typeface="Arial"/>
                <a:cs typeface="Arial"/>
                <a:sym typeface="Arial"/>
              </a:rPr>
              <a:t>LogEntryNotifier</a:t>
            </a:r>
            <a:br>
              <a:rPr b="0" i="0" lang="en-US">
                <a:latin typeface="Arial"/>
                <a:ea typeface="Arial"/>
                <a:cs typeface="Arial"/>
                <a:sym typeface="Arial"/>
              </a:rPr>
            </a:br>
            <a:r>
              <a:rPr b="0" i="0" lang="en-US"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lang="en-US" sz="1600">
                <a:solidFill>
                  <a:srgbClr val="7F0055"/>
                </a:solidFill>
                <a:latin typeface="Consolas"/>
                <a:ea typeface="Consolas"/>
                <a:cs typeface="Consolas"/>
                <a:sym typeface="Consolas"/>
              </a:rPr>
              <a:t>public interface LogEntryNotifier {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0055"/>
              </a:buClr>
              <a:buSzPct val="100000"/>
              <a:buNone/>
            </a:pPr>
            <a:r>
              <a:rPr b="1" lang="en-US" sz="1600">
                <a:solidFill>
                  <a:srgbClr val="7F0055"/>
                </a:solidFill>
                <a:latin typeface="Consolas"/>
                <a:ea typeface="Consolas"/>
                <a:cs typeface="Consolas"/>
                <a:sym typeface="Consolas"/>
              </a:rPr>
              <a:t>    void notify(Log logEntry);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F0055"/>
              </a:buClr>
              <a:buSzPct val="100000"/>
              <a:buNone/>
            </a:pPr>
            <a:r>
              <a:rPr b="1" lang="en-US" sz="1600">
                <a:solidFill>
                  <a:srgbClr val="7F0055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0" i="0" sz="1600"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0" i="0" lang="en-US">
                <a:latin typeface="Arial"/>
                <a:ea typeface="Arial"/>
                <a:cs typeface="Arial"/>
                <a:sym typeface="Arial"/>
              </a:rPr>
              <a:t>Interface for notifying when a new log record has been created.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b="0" i="0" lang="en-US">
                <a:latin typeface="Arial"/>
                <a:ea typeface="Arial"/>
                <a:cs typeface="Arial"/>
                <a:sym typeface="Arial"/>
              </a:rPr>
              <a:t>Implementations should register through the regular Java SPI.</a:t>
            </a:r>
            <a:endParaRPr>
              <a:solidFill>
                <a:srgbClr val="24292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4292E"/>
              </a:buClr>
              <a:buSzPct val="100000"/>
              <a:buChar char="•"/>
            </a:pPr>
            <a:r>
              <a:rPr lang="en-US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Example: Kafka Integration (at ESS)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4292E"/>
              </a:buClr>
              <a:buSzPct val="100000"/>
              <a:buChar char="•"/>
            </a:pPr>
            <a:r>
              <a:rPr b="0" i="0" lang="en-US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Consists of a </a:t>
            </a:r>
            <a:r>
              <a:rPr lang="en-US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r>
              <a:rPr b="0" i="0" lang="en-US">
                <a:solidFill>
                  <a:srgbClr val="24292E"/>
                </a:solidFill>
                <a:latin typeface="Arial"/>
                <a:ea typeface="Arial"/>
                <a:cs typeface="Arial"/>
                <a:sym typeface="Arial"/>
              </a:rPr>
              <a:t>afka producer which publishes a message when a new log entry is created.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https://github.com/Olog/phoebus-olog-modules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229" name="Google Shape;229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6559" y="0"/>
            <a:ext cx="3845442" cy="6836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/>
              <a:t>ESS Notify clients</a:t>
            </a:r>
            <a:endParaRPr/>
          </a:p>
        </p:txBody>
      </p:sp>
      <p:sp>
        <p:nvSpPr>
          <p:cNvPr id="235" name="Google Shape;235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IOS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https://gitlab.esss.lu.se/ics-software/ess-notify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App not approved by Apple, must be provisioned over device management.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Android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https://gitlab.esss.lu.se/ics-software/ess-notify-android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App available on Google Play.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See also paper “Notifications with Native Mobile Applications” (THPV011). </a:t>
            </a:r>
            <a:br>
              <a:rPr lang="en-US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236" name="Google Shape;236;p19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3764" l="0" r="0" t="3763"/>
          <a:stretch/>
        </p:blipFill>
        <p:spPr>
          <a:xfrm>
            <a:off x="4384987" y="457200"/>
            <a:ext cx="7370451" cy="581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Under the hood</a:t>
            </a:r>
            <a:endParaRPr/>
          </a:p>
        </p:txBody>
      </p:sp>
      <p:sp>
        <p:nvSpPr>
          <p:cNvPr id="242" name="Google Shape;242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Olog?</a:t>
            </a:r>
            <a:endParaRPr/>
          </a:p>
        </p:txBody>
      </p:sp>
      <p:sp>
        <p:nvSpPr>
          <p:cNvPr id="104" name="Google Shape;104;p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Digital logbook, no more, no less.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1"/>
          <p:cNvSpPr txBox="1"/>
          <p:nvPr>
            <p:ph type="title"/>
          </p:nvPr>
        </p:nvSpPr>
        <p:spPr>
          <a:xfrm>
            <a:off x="838200" y="146575"/>
            <a:ext cx="6448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Phoebus Olog Architecture</a:t>
            </a:r>
            <a:endParaRPr/>
          </a:p>
        </p:txBody>
      </p:sp>
      <p:sp>
        <p:nvSpPr>
          <p:cNvPr id="249" name="Google Shape;249;p21"/>
          <p:cNvSpPr txBox="1"/>
          <p:nvPr>
            <p:ph idx="1" type="body"/>
          </p:nvPr>
        </p:nvSpPr>
        <p:spPr>
          <a:xfrm>
            <a:off x="834887" y="1107460"/>
            <a:ext cx="5181600" cy="56039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NoSQL backend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Simple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NoSQL backend are easy to maintain 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Flexible schema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Scalability &amp; Reliability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Horizontal scaling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Easy to set up clusters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/>
              <a:t>Easy to set up replication in Elastic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Spring Boot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Open source Java-based framework used to create a Micro Service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Phoebus Olog service is generic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Can be used in any type of electronic logbook context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Markup not mandated</a:t>
            </a:r>
            <a:endParaRPr/>
          </a:p>
          <a:p>
            <a:pPr indent="0" lvl="2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/>
          </a:p>
        </p:txBody>
      </p:sp>
      <p:sp>
        <p:nvSpPr>
          <p:cNvPr id="250" name="Google Shape;250;p21"/>
          <p:cNvSpPr txBox="1"/>
          <p:nvPr/>
        </p:nvSpPr>
        <p:spPr>
          <a:xfrm>
            <a:off x="7406640" y="5906402"/>
            <a:ext cx="394716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Phoebus Olog Architecture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1" name="Google Shape;251;p21"/>
          <p:cNvGrpSpPr/>
          <p:nvPr/>
        </p:nvGrpSpPr>
        <p:grpSpPr>
          <a:xfrm>
            <a:off x="7406640" y="1766590"/>
            <a:ext cx="3947160" cy="4063910"/>
            <a:chOff x="7406640" y="1397045"/>
            <a:chExt cx="3947160" cy="4063910"/>
          </a:xfrm>
        </p:grpSpPr>
        <p:cxnSp>
          <p:nvCxnSpPr>
            <p:cNvPr id="252" name="Google Shape;252;p21"/>
            <p:cNvCxnSpPr>
              <a:stCxn id="253" idx="2"/>
              <a:endCxn id="254" idx="1"/>
            </p:cNvCxnSpPr>
            <p:nvPr/>
          </p:nvCxnSpPr>
          <p:spPr>
            <a:xfrm flipH="1" rot="-5400000">
              <a:off x="9673620" y="3449414"/>
              <a:ext cx="320100" cy="906900"/>
            </a:xfrm>
            <a:prstGeom prst="bentConnector3">
              <a:avLst>
                <a:gd fmla="val -411756" name="adj1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grpSp>
          <p:nvGrpSpPr>
            <p:cNvPr id="255" name="Google Shape;255;p21"/>
            <p:cNvGrpSpPr/>
            <p:nvPr/>
          </p:nvGrpSpPr>
          <p:grpSpPr>
            <a:xfrm>
              <a:off x="7406640" y="1397045"/>
              <a:ext cx="3947160" cy="4063910"/>
              <a:chOff x="7406640" y="1449507"/>
              <a:chExt cx="3947160" cy="4063910"/>
            </a:xfrm>
          </p:grpSpPr>
          <p:sp>
            <p:nvSpPr>
              <p:cNvPr id="253" name="Google Shape;253;p21"/>
              <p:cNvSpPr/>
              <p:nvPr/>
            </p:nvSpPr>
            <p:spPr>
              <a:xfrm>
                <a:off x="7406640" y="2571948"/>
                <a:ext cx="3947160" cy="1223328"/>
              </a:xfrm>
              <a:prstGeom prst="rect">
                <a:avLst/>
              </a:prstGeom>
              <a:solidFill>
                <a:srgbClr val="E1EFD8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21"/>
              <p:cNvSpPr/>
              <p:nvPr/>
            </p:nvSpPr>
            <p:spPr>
              <a:xfrm>
                <a:off x="7406640" y="4115465"/>
                <a:ext cx="1219200" cy="940752"/>
              </a:xfrm>
              <a:prstGeom prst="can">
                <a:avLst>
                  <a:gd fmla="val 25000" name="adj"/>
                </a:avLst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MongoDB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21"/>
              <p:cNvSpPr/>
              <p:nvPr/>
            </p:nvSpPr>
            <p:spPr>
              <a:xfrm>
                <a:off x="7406640" y="1449507"/>
                <a:ext cx="3947160" cy="482361"/>
              </a:xfrm>
              <a:prstGeom prst="rect">
                <a:avLst/>
              </a:prstGeom>
              <a:solidFill>
                <a:srgbClr val="548135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REST API (JSON)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>
                <a:off x="7406640" y="1931868"/>
                <a:ext cx="3947160" cy="640080"/>
              </a:xfrm>
              <a:prstGeom prst="rect">
                <a:avLst/>
              </a:prstGeom>
              <a:solidFill>
                <a:srgbClr val="A8D08C"/>
              </a:solidFill>
              <a:ln cap="flat" cmpd="sng" w="12700">
                <a:solidFill>
                  <a:srgbClr val="31538F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Phoebus Olog</a:t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>
                <a:off x="7559040" y="4267865"/>
                <a:ext cx="1219200" cy="940752"/>
              </a:xfrm>
              <a:prstGeom prst="can">
                <a:avLst>
                  <a:gd fmla="val 25000" name="adj"/>
                </a:avLst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MongoDB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>
                <a:off x="7711440" y="4420265"/>
                <a:ext cx="1219200" cy="940752"/>
              </a:xfrm>
              <a:prstGeom prst="can">
                <a:avLst>
                  <a:gd fmla="val 25000" name="adj"/>
                </a:avLst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MongoDB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21"/>
              <p:cNvSpPr/>
              <p:nvPr/>
            </p:nvSpPr>
            <p:spPr>
              <a:xfrm>
                <a:off x="7863840" y="4572665"/>
                <a:ext cx="1219200" cy="940752"/>
              </a:xfrm>
              <a:prstGeom prst="can">
                <a:avLst>
                  <a:gd fmla="val 25000" name="adj"/>
                </a:avLst>
              </a:prstGeom>
              <a:solidFill>
                <a:srgbClr val="FEE599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MongoDB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>
                <a:off x="9677400" y="4115465"/>
                <a:ext cx="1219200" cy="940752"/>
              </a:xfrm>
              <a:prstGeom prst="can">
                <a:avLst>
                  <a:gd fmla="val 25000" name="adj"/>
                </a:avLst>
              </a:prstGeom>
              <a:solidFill>
                <a:srgbClr val="9CC2E5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elastic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21"/>
              <p:cNvSpPr/>
              <p:nvPr/>
            </p:nvSpPr>
            <p:spPr>
              <a:xfrm>
                <a:off x="9829800" y="4267865"/>
                <a:ext cx="1219200" cy="940752"/>
              </a:xfrm>
              <a:prstGeom prst="can">
                <a:avLst>
                  <a:gd fmla="val 25000" name="adj"/>
                </a:avLst>
              </a:prstGeom>
              <a:solidFill>
                <a:srgbClr val="9CC2E5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elastic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21"/>
              <p:cNvSpPr/>
              <p:nvPr/>
            </p:nvSpPr>
            <p:spPr>
              <a:xfrm>
                <a:off x="9982200" y="4420265"/>
                <a:ext cx="1219200" cy="940752"/>
              </a:xfrm>
              <a:prstGeom prst="can">
                <a:avLst>
                  <a:gd fmla="val 25000" name="adj"/>
                </a:avLst>
              </a:prstGeom>
              <a:solidFill>
                <a:srgbClr val="9CC2E5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elastic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21"/>
              <p:cNvSpPr/>
              <p:nvPr/>
            </p:nvSpPr>
            <p:spPr>
              <a:xfrm>
                <a:off x="10134600" y="4572665"/>
                <a:ext cx="1219200" cy="940752"/>
              </a:xfrm>
              <a:prstGeom prst="can">
                <a:avLst>
                  <a:gd fmla="val 25000" name="adj"/>
                </a:avLst>
              </a:prstGeom>
              <a:solidFill>
                <a:srgbClr val="9CC2E5"/>
              </a:solidFill>
              <a:ln cap="flat" cmpd="sng" w="1270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b="0" i="0" lang="en-US" sz="1800" u="none" cap="none" strike="noStrik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Elastic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65" name="Google Shape;265;p21"/>
              <p:cNvCxnSpPr>
                <a:stCxn id="253" idx="2"/>
                <a:endCxn id="256" idx="1"/>
              </p:cNvCxnSpPr>
              <p:nvPr/>
            </p:nvCxnSpPr>
            <p:spPr>
              <a:xfrm rot="5400000">
                <a:off x="8538120" y="3273276"/>
                <a:ext cx="320100" cy="1364100"/>
              </a:xfrm>
              <a:prstGeom prst="bentConnector3">
                <a:avLst>
                  <a:gd fmla="val 115552" name="adj1"/>
                </a:avLst>
              </a:prstGeom>
              <a:noFill/>
              <a:ln cap="flat" cmpd="sng" w="28575">
                <a:solidFill>
                  <a:schemeClr val="dk1"/>
                </a:solidFill>
                <a:prstDash val="solid"/>
                <a:miter lim="800000"/>
                <a:headEnd len="sm" w="sm" type="none"/>
                <a:tailEnd len="med" w="med" type="triangle"/>
              </a:ln>
            </p:spPr>
          </p:cxnSp>
          <p:pic>
            <p:nvPicPr>
              <p:cNvPr descr="Spring releases Spring Boot 2.0 - SD Times" id="266" name="Google Shape;266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373103" y="2626521"/>
                <a:ext cx="2014234" cy="105747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267" name="Google Shape;267;p21"/>
          <p:cNvSpPr/>
          <p:nvPr/>
        </p:nvSpPr>
        <p:spPr>
          <a:xfrm>
            <a:off x="7431724" y="366882"/>
            <a:ext cx="1169032" cy="662781"/>
          </a:xfrm>
          <a:prstGeom prst="rect">
            <a:avLst/>
          </a:prstGeom>
          <a:solidFill>
            <a:srgbClr val="DBDB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Phoebus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8745829" y="365124"/>
            <a:ext cx="1169032" cy="662781"/>
          </a:xfrm>
          <a:prstGeom prst="rect">
            <a:avLst/>
          </a:prstGeom>
          <a:solidFill>
            <a:srgbClr val="DBDBDB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client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10059934" y="347377"/>
            <a:ext cx="1169032" cy="662781"/>
          </a:xfrm>
          <a:prstGeom prst="rect">
            <a:avLst/>
          </a:prstGeom>
          <a:solidFill>
            <a:srgbClr val="DBDBDB"/>
          </a:solidFill>
          <a:ln cap="flat" cmpd="sng" w="25400">
            <a:solidFill>
              <a:srgbClr val="31538F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1" name="Google Shape;271;p21"/>
          <p:cNvCxnSpPr>
            <a:stCxn id="267" idx="2"/>
          </p:cNvCxnSpPr>
          <p:nvPr/>
        </p:nvCxnSpPr>
        <p:spPr>
          <a:xfrm>
            <a:off x="8016240" y="1029663"/>
            <a:ext cx="0" cy="7368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72" name="Google Shape;272;p21"/>
          <p:cNvCxnSpPr/>
          <p:nvPr/>
        </p:nvCxnSpPr>
        <p:spPr>
          <a:xfrm>
            <a:off x="9339723" y="1027905"/>
            <a:ext cx="0" cy="73692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  <p:cxnSp>
        <p:nvCxnSpPr>
          <p:cNvPr id="273" name="Google Shape;273;p21"/>
          <p:cNvCxnSpPr/>
          <p:nvPr/>
        </p:nvCxnSpPr>
        <p:spPr>
          <a:xfrm>
            <a:off x="10644450" y="1027905"/>
            <a:ext cx="0" cy="73692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med" w="med" type="triangle"/>
            <a:tailEnd len="med" w="med" type="triangl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Containerization</a:t>
            </a:r>
            <a:endParaRPr/>
          </a:p>
        </p:txBody>
      </p:sp>
      <p:sp>
        <p:nvSpPr>
          <p:cNvPr id="280" name="Google Shape;280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For Development and Integration testing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3"/>
              </a:rPr>
              <a:t>https://github.com/Olog/phoebus-olog/blob/master/src/test/resources/docker/docker-compose.yml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Elastic 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MongoDB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A Complete Deployment solution for Phoebus Olog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4"/>
              </a:rPr>
              <a:t>https://github.com/willrogers/olog-es-docker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Elastic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MongoDB</a:t>
            </a:r>
            <a:endParaRPr/>
          </a:p>
          <a:p>
            <a:pPr indent="-217169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Phoebus Olog Service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Links and References</a:t>
            </a:r>
            <a:endParaRPr/>
          </a:p>
        </p:txBody>
      </p:sp>
      <p:sp>
        <p:nvSpPr>
          <p:cNvPr id="287" name="Google Shape;287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Documentation and API description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https://olog.readthedocs.io/en/latest/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Fork us on GitHub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https://github.com/Olog/phoebus-olog</a:t>
            </a:r>
            <a:br>
              <a:rPr lang="en-US"/>
            </a:br>
            <a:r>
              <a:rPr lang="en-US" u="sng">
                <a:solidFill>
                  <a:schemeClr val="hlink"/>
                </a:solidFill>
                <a:hlinkClick r:id="rId5"/>
              </a:rPr>
              <a:t>https://github.com/Olog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4"/>
          <p:cNvSpPr txBox="1"/>
          <p:nvPr>
            <p:ph type="title"/>
          </p:nvPr>
        </p:nvSpPr>
        <p:spPr>
          <a:xfrm>
            <a:off x="4803913" y="2822195"/>
            <a:ext cx="1586948" cy="121361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Q &amp; 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Olog?</a:t>
            </a:r>
            <a:endParaRPr/>
          </a:p>
        </p:txBody>
      </p:sp>
      <p:pic>
        <p:nvPicPr>
          <p:cNvPr descr="TRU RED™ Composition Notebook, 7.5 x 9.75, College Ruled, 80 Sheets, Black/White (TR55064)" id="111" name="Google Shape;111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1010" y="0"/>
            <a:ext cx="435133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>
            <p:ph idx="2" type="body"/>
          </p:nvPr>
        </p:nvSpPr>
        <p:spPr>
          <a:xfrm>
            <a:off x="401457" y="1590917"/>
            <a:ext cx="7778447" cy="47385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285750" lvl="1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Digital logbook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Create log entries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Meta-data</a:t>
            </a:r>
            <a:endParaRPr/>
          </a:p>
          <a:p>
            <a:pPr indent="-285750" lvl="2" marL="12001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200"/>
              <a:t>Attachments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Search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Authentication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Integrated in CS Studio (Phoebus)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Different clients for different users and workflows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600"/>
              <a:t>Creating log entries programmatically</a:t>
            </a:r>
            <a:endParaRPr/>
          </a:p>
          <a:p>
            <a:pPr indent="-74294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600"/>
          </a:p>
          <a:p>
            <a:pPr indent="-74294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6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0" lvl="1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3600"/>
          </a:p>
          <a:p>
            <a:pPr indent="-74294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600"/>
          </a:p>
          <a:p>
            <a:pPr indent="-74294" lvl="1" marL="74295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3600"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32801" y="3960209"/>
            <a:ext cx="3756494" cy="28927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4"/>
          <p:cNvSpPr/>
          <p:nvPr/>
        </p:nvSpPr>
        <p:spPr>
          <a:xfrm rot="-4018827">
            <a:off x="8804565" y="2260457"/>
            <a:ext cx="415213" cy="2135867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"/>
          <p:cNvSpPr txBox="1"/>
          <p:nvPr>
            <p:ph type="title"/>
          </p:nvPr>
        </p:nvSpPr>
        <p:spPr>
          <a:xfrm>
            <a:off x="711591" y="365125"/>
            <a:ext cx="10515600" cy="7760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Driving factors</a:t>
            </a:r>
            <a:endParaRPr/>
          </a:p>
        </p:txBody>
      </p:sp>
      <p:sp>
        <p:nvSpPr>
          <p:cNvPr id="121" name="Google Shape;121;p5"/>
          <p:cNvSpPr txBox="1"/>
          <p:nvPr>
            <p:ph idx="1" type="body"/>
          </p:nvPr>
        </p:nvSpPr>
        <p:spPr>
          <a:xfrm>
            <a:off x="518495" y="1141132"/>
            <a:ext cx="9370939" cy="5547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“Legacy” Olog in production at NSLS2 (Brookhaven) for about 10 years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Integrated in “legacy” CS Studio (Eclipse)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Used in the control room and beamlines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Client in CS Studio and stand-alone web client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Difficult to maintain, does not scale well</a:t>
            </a:r>
            <a:br>
              <a:rPr lang="en-US"/>
            </a:b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Elog used at ESS ~5 years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Feature rich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Difficult to customize and maintain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b="1" lang="en-US"/>
              <a:t>Very difficult to integrate with CS Studio</a:t>
            </a:r>
            <a:br>
              <a:rPr b="1" lang="en-US"/>
            </a:br>
            <a:endParaRPr b="1"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Joint effort to create up-to-date logbook: Phoebus Olog</a:t>
            </a:r>
            <a:endParaRPr sz="3600"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NSLS2, ESS, Argonne</a:t>
            </a:r>
            <a:endParaRPr/>
          </a:p>
        </p:txBody>
      </p:sp>
      <p:pic>
        <p:nvPicPr>
          <p:cNvPr id="122" name="Google Shape;1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86513" y="1979809"/>
            <a:ext cx="2971800" cy="72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5"/>
          <p:cNvSpPr/>
          <p:nvPr/>
        </p:nvSpPr>
        <p:spPr>
          <a:xfrm>
            <a:off x="5943599" y="3276599"/>
            <a:ext cx="1160585" cy="11605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06193" y="3692350"/>
            <a:ext cx="2483241" cy="1330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Creating a Log Entry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Creating a Log Entry</a:t>
            </a:r>
            <a:endParaRPr/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Basic components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Authentication Info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Title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Level</a:t>
            </a:r>
            <a:br>
              <a:rPr lang="en-US"/>
            </a:b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Logbooks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Tags</a:t>
            </a:r>
            <a:endParaRPr/>
          </a:p>
          <a:p>
            <a:pPr indent="-762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  <p:pic>
        <p:nvPicPr>
          <p:cNvPr id="137" name="Google Shape;13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78110" y="2309034"/>
            <a:ext cx="7847430" cy="2683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Creating a Log Entry</a:t>
            </a:r>
            <a:endParaRPr/>
          </a:p>
        </p:txBody>
      </p: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838200" y="1825625"/>
            <a:ext cx="650557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Phoebus Olog supports markup</a:t>
            </a:r>
            <a:endParaRPr u="sng">
              <a:solidFill>
                <a:schemeClr val="hlink"/>
              </a:solidFill>
              <a:hlinkClick r:id="rId3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Commonmark (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https://commonmark.org/</a:t>
            </a:r>
            <a:r>
              <a:rPr lang="en-US"/>
              <a:t>)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Well defined and maintained spec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Basic text styling (heading, bold, italic)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Lists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URLs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Images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Block quotes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Extensions: image resize and tables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Widely used (GitHub)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Implementation available for various languages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java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js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/>
              <a:t>python</a:t>
            </a:r>
            <a:endParaRPr/>
          </a:p>
          <a:p>
            <a:pPr indent="-6413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id="145" name="Google Shape;145;p8"/>
          <p:cNvPicPr preferRelativeResize="0"/>
          <p:nvPr/>
        </p:nvPicPr>
        <p:blipFill rotWithShape="1">
          <a:blip r:embed="rId5">
            <a:alphaModFix/>
          </a:blip>
          <a:srcRect b="0" l="0" r="0" t="24122"/>
          <a:stretch/>
        </p:blipFill>
        <p:spPr>
          <a:xfrm>
            <a:off x="7343774" y="-1"/>
            <a:ext cx="4848225" cy="4119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343775" y="4303767"/>
            <a:ext cx="4848225" cy="2554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Creating a Log Entry</a:t>
            </a:r>
            <a:endParaRPr/>
          </a:p>
        </p:txBody>
      </p:sp>
      <p:sp>
        <p:nvSpPr>
          <p:cNvPr id="152" name="Google Shape;152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Embedded Images in the log entry body</a:t>
            </a:r>
            <a:endParaRPr/>
          </a:p>
        </p:txBody>
      </p:sp>
      <p:pic>
        <p:nvPicPr>
          <p:cNvPr descr="Graphical user interface, text, application, email&#10;&#10;Description automatically generated" id="153" name="Google Shape;153;p9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04017" y="0"/>
            <a:ext cx="548798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9"/>
          <p:cNvSpPr/>
          <p:nvPr/>
        </p:nvSpPr>
        <p:spPr>
          <a:xfrm>
            <a:off x="7488195" y="2100649"/>
            <a:ext cx="3558746" cy="259492"/>
          </a:xfrm>
          <a:prstGeom prst="rect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838200" y="365125"/>
            <a:ext cx="59150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Creating a Log Entry</a:t>
            </a:r>
            <a:endParaRPr/>
          </a:p>
        </p:txBody>
      </p:sp>
      <p:sp>
        <p:nvSpPr>
          <p:cNvPr id="161" name="Google Shape;161;p10"/>
          <p:cNvSpPr txBox="1"/>
          <p:nvPr>
            <p:ph idx="1" type="body"/>
          </p:nvPr>
        </p:nvSpPr>
        <p:spPr>
          <a:xfrm>
            <a:off x="838200" y="1825625"/>
            <a:ext cx="4826395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Display Builder Context Menu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Includes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screenshot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complete resource URI ( with macros )</a:t>
            </a:r>
            <a:endParaRPr/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18101" l="0" r="0" t="0"/>
          <a:stretch/>
        </p:blipFill>
        <p:spPr>
          <a:xfrm>
            <a:off x="5664596" y="1"/>
            <a:ext cx="6527404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" name="Google Shape;163;p10"/>
          <p:cNvGrpSpPr/>
          <p:nvPr/>
        </p:nvGrpSpPr>
        <p:grpSpPr>
          <a:xfrm>
            <a:off x="1045846" y="2416517"/>
            <a:ext cx="2205551" cy="1161142"/>
            <a:chOff x="866291" y="3812580"/>
            <a:chExt cx="2384168" cy="1351184"/>
          </a:xfrm>
        </p:grpSpPr>
        <p:pic>
          <p:nvPicPr>
            <p:cNvPr id="164" name="Google Shape;164;p10"/>
            <p:cNvPicPr preferRelativeResize="0"/>
            <p:nvPr/>
          </p:nvPicPr>
          <p:blipFill rotWithShape="1">
            <a:blip r:embed="rId4">
              <a:alphaModFix/>
            </a:blip>
            <a:srcRect b="41457" l="0" r="0" t="29283"/>
            <a:stretch/>
          </p:blipFill>
          <p:spPr>
            <a:xfrm>
              <a:off x="866292" y="3812580"/>
              <a:ext cx="2384167" cy="135118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5" name="Google Shape;165;p10"/>
            <p:cNvSpPr/>
            <p:nvPr/>
          </p:nvSpPr>
          <p:spPr>
            <a:xfrm>
              <a:off x="866291" y="4488172"/>
              <a:ext cx="1714104" cy="367484"/>
            </a:xfrm>
            <a:prstGeom prst="rect">
              <a:avLst/>
            </a:prstGeom>
            <a:noFill/>
            <a:ln cap="flat" cmpd="sng" w="254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2021-06-30T18:40:46Z</dcterms:created>
  <dc:creator>Shroff, Kunal</dc:creator>
</cp:coreProperties>
</file>