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1.xml"/>
  <Override ContentType="application/vnd.openxmlformats-officedocument.presentationml.slide+xml" PartName="/ppt/slides/slide164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48.xml"/>
  <Override ContentType="application/vnd.openxmlformats-officedocument.presentationml.slide+xml" PartName="/ppt/slides/slide17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82.xml"/>
  <Override ContentType="application/vnd.openxmlformats-officedocument.presentationml.slide+xml" PartName="/ppt/slides/slide17.xml"/>
  <Override ContentType="application/vnd.openxmlformats-officedocument.presentationml.slide+xml" PartName="/ppt/slides/slide138.xml"/>
  <Override ContentType="application/vnd.openxmlformats-officedocument.presentationml.slide+xml" PartName="/ppt/slides/slide25.xml"/>
  <Override ContentType="application/vnd.openxmlformats-officedocument.presentationml.slide+xml" PartName="/ppt/slides/slide17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156.xml"/>
  <Override ContentType="application/vnd.openxmlformats-officedocument.presentationml.slide+xml" PartName="/ppt/slides/slide170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123.xml"/>
  <Override ContentType="application/vnd.openxmlformats-officedocument.presentationml.slide+xml" PartName="/ppt/slides/slide71.xml"/>
  <Override ContentType="application/vnd.openxmlformats-officedocument.presentationml.slide+xml" PartName="/ppt/slides/slide179.xml"/>
  <Override ContentType="application/vnd.openxmlformats-officedocument.presentationml.slide+xml" PartName="/ppt/slides/slide166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36.xml"/>
  <Override ContentType="application/vnd.openxmlformats-officedocument.presentationml.slide+xml" PartName="/ppt/slides/slide154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141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68.xml"/>
  <Override ContentType="application/vnd.openxmlformats-officedocument.presentationml.slide+xml" PartName="/ppt/slides/slide118.xml"/>
  <Override ContentType="application/vnd.openxmlformats-officedocument.presentationml.slide+xml" PartName="/ppt/slides/slide142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152.xml"/>
  <Override ContentType="application/vnd.openxmlformats-officedocument.presentationml.slide+xml" PartName="/ppt/slides/slide125.xml"/>
  <Override ContentType="application/vnd.openxmlformats-officedocument.presentationml.slide+xml" PartName="/ppt/slides/slide72.xml"/>
  <Override ContentType="application/vnd.openxmlformats-officedocument.presentationml.slide+xml" PartName="/ppt/slides/slide135.xml"/>
  <Override ContentType="application/vnd.openxmlformats-officedocument.presentationml.slide+xml" PartName="/ppt/slides/slide20.xml"/>
  <Override ContentType="application/vnd.openxmlformats-officedocument.presentationml.slide+xml" PartName="/ppt/slides/slide161.xml"/>
  <Override ContentType="application/vnd.openxmlformats-officedocument.presentationml.slide+xml" PartName="/ppt/slides/slide178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129.xml"/>
  <Override ContentType="application/vnd.openxmlformats-officedocument.presentationml.slide+xml" PartName="/ppt/slides/slide63.xml"/>
  <Override ContentType="application/vnd.openxmlformats-officedocument.presentationml.slide+xml" PartName="/ppt/slides/slide131.xml"/>
  <Override ContentType="application/vnd.openxmlformats-officedocument.presentationml.slide+xml" PartName="/ppt/slides/slide159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116.xml"/>
  <Override ContentType="application/vnd.openxmlformats-officedocument.presentationml.slide+xml" PartName="/ppt/slides/slide144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133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163.xml"/>
  <Override ContentType="application/vnd.openxmlformats-officedocument.presentationml.slide+xml" PartName="/ppt/slides/slide31.xml"/>
  <Override ContentType="application/vnd.openxmlformats-officedocument.presentationml.slide+xml" PartName="/ppt/slides/slide127.xml"/>
  <Override ContentType="application/vnd.openxmlformats-officedocument.presentationml.slide+xml" PartName="/ppt/slides/slide146.xml"/>
  <Override ContentType="application/vnd.openxmlformats-officedocument.presentationml.slide+xml" PartName="/ppt/slides/slide150.xml"/>
  <Override ContentType="application/vnd.openxmlformats-officedocument.presentationml.slide+xml" PartName="/ppt/slides/slide120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176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180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39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155.xml"/>
  <Override ContentType="application/vnd.openxmlformats-officedocument.presentationml.slide+xml" PartName="/ppt/slides/slide69.xml"/>
  <Override ContentType="application/vnd.openxmlformats-officedocument.presentationml.slide+xml" PartName="/ppt/slides/slide181.xml"/>
  <Override ContentType="application/vnd.openxmlformats-officedocument.presentationml.slide+xml" PartName="/ppt/slides/slide85.xml"/>
  <Override ContentType="application/vnd.openxmlformats-officedocument.presentationml.slide+xml" PartName="/ppt/slides/slide157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165.xml"/>
  <Override ContentType="application/vnd.openxmlformats-officedocument.presentationml.slide+xml" PartName="/ppt/slides/slide34.xml"/>
  <Override ContentType="application/vnd.openxmlformats-officedocument.presentationml.slide+xml" PartName="/ppt/slides/slide122.xml"/>
  <Override ContentType="application/vnd.openxmlformats-officedocument.presentationml.slide+xml" PartName="/ppt/slides/slide130.xml"/>
  <Override ContentType="application/vnd.openxmlformats-officedocument.presentationml.slide+xml" PartName="/ppt/slides/slide173.xml"/>
  <Override ContentType="application/vnd.openxmlformats-officedocument.presentationml.slide+xml" PartName="/ppt/slides/slide147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40.xml"/>
  <Override ContentType="application/vnd.openxmlformats-officedocument.presentationml.slide+xml" PartName="/ppt/slides/slide11.xml"/>
  <Override ContentType="application/vnd.openxmlformats-officedocument.presentationml.slide+xml" PartName="/ppt/slides/slide137.xml"/>
  <Override ContentType="application/vnd.openxmlformats-officedocument.presentationml.slide+xml" PartName="/ppt/slides/slide110.xml"/>
  <Override ContentType="application/vnd.openxmlformats-officedocument.presentationml.slide+xml" PartName="/ppt/slides/slide153.xml"/>
  <Override ContentType="application/vnd.openxmlformats-officedocument.presentationml.slide+xml" PartName="/ppt/slides/slide183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171.xml"/>
  <Override ContentType="application/vnd.openxmlformats-officedocument.presentationml.slide+xml" PartName="/ppt/slides/slide149.xml"/>
  <Override ContentType="application/vnd.openxmlformats-officedocument.presentationml.slide+xml" PartName="/ppt/slides/slide49.xml"/>
  <Override ContentType="application/vnd.openxmlformats-officedocument.presentationml.slide+xml" PartName="/ppt/slides/slide124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167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119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169.xml"/>
  <Override ContentType="application/vnd.openxmlformats-officedocument.presentationml.slide+xml" PartName="/ppt/slides/slide30.xml"/>
  <Override ContentType="application/vnd.openxmlformats-officedocument.presentationml.slide+xml" PartName="/ppt/slides/slide126.xml"/>
  <Override ContentType="application/vnd.openxmlformats-officedocument.presentationml.slide+xml" PartName="/ppt/slides/slide151.xml"/>
  <Override ContentType="application/vnd.openxmlformats-officedocument.presentationml.slide+xml" PartName="/ppt/slides/slide177.xml"/>
  <Override ContentType="application/vnd.openxmlformats-officedocument.presentationml.slide+xml" PartName="/ppt/slides/slide109.xml"/>
  <Override ContentType="application/vnd.openxmlformats-officedocument.presentationml.slide+xml" PartName="/ppt/slides/slide134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160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143.xml"/>
  <Override ContentType="application/vnd.openxmlformats-officedocument.presentationml.slide+xml" PartName="/ppt/slides/slide117.xml"/>
  <Override ContentType="application/vnd.openxmlformats-officedocument.presentationml.slide+xml" PartName="/ppt/slides/slide145.xml"/>
  <Override ContentType="application/vnd.openxmlformats-officedocument.presentationml.slide+xml" PartName="/ppt/slides/slide132.xml"/>
  <Override ContentType="application/vnd.openxmlformats-officedocument.presentationml.slide+xml" PartName="/ppt/slides/slide162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128.xml"/>
  <Override ContentType="application/vnd.openxmlformats-officedocument.presentationml.slide+xml" PartName="/ppt/slides/slide15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168.xml"/>
  <Override ContentType="application/vnd.openxmlformats-officedocument.presentationml.notesSlide+xml" PartName="/ppt/notesSlides/notesSlide125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117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33.xml"/>
  <Override ContentType="application/vnd.openxmlformats-officedocument.presentationml.notesSlide+xml" PartName="/ppt/notesSlides/notesSlide176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43.xml"/>
  <Override ContentType="application/vnd.openxmlformats-officedocument.presentationml.notesSlide+xml" PartName="/ppt/notesSlides/notesSlide151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119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166.xml"/>
  <Override ContentType="application/vnd.openxmlformats-officedocument.presentationml.notesSlide+xml" PartName="/ppt/notesSlides/notesSlide182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178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14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135.xml"/>
  <Override ContentType="application/vnd.openxmlformats-officedocument.presentationml.notesSlide+xml" PartName="/ppt/notesSlides/notesSlide137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41.xml"/>
  <Override ContentType="application/vnd.openxmlformats-officedocument.presentationml.notesSlide+xml" PartName="/ppt/notesSlides/notesSlide153.xml"/>
  <Override ContentType="application/vnd.openxmlformats-officedocument.presentationml.notesSlide+xml" PartName="/ppt/notesSlides/notesSlide123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7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138.xml"/>
  <Override ContentType="application/vnd.openxmlformats-officedocument.presentationml.notesSlide+xml" PartName="/ppt/notesSlides/notesSlide16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155.xml"/>
  <Override ContentType="application/vnd.openxmlformats-officedocument.presentationml.notesSlide+xml" PartName="/ppt/notesSlides/notesSlide18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17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46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120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29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44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31.xml"/>
  <Override ContentType="application/vnd.openxmlformats-officedocument.presentationml.notesSlide+xml" PartName="/ppt/notesSlides/notesSlide127.xml"/>
  <Override ContentType="application/vnd.openxmlformats-officedocument.presentationml.notesSlide+xml" PartName="/ppt/notesSlides/notesSlide157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16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174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150.xml"/>
  <Override ContentType="application/vnd.openxmlformats-officedocument.presentationml.notesSlide+xml" PartName="/ppt/notesSlides/notesSlide14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116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59.xml"/>
  <Override ContentType="application/vnd.openxmlformats-officedocument.presentationml.notesSlide+xml" PartName="/ppt/notesSlides/notesSlide124.xml"/>
  <Override ContentType="application/vnd.openxmlformats-officedocument.presentationml.notesSlide+xml" PartName="/ppt/notesSlides/notesSlide126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169.xml"/>
  <Override ContentType="application/vnd.openxmlformats-officedocument.presentationml.notesSlide+xml" PartName="/ppt/notesSlides/notesSlide177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1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60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179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52.xml"/>
  <Override ContentType="application/vnd.openxmlformats-officedocument.presentationml.notesSlide+xml" PartName="/ppt/notesSlides/notesSlide165.xml"/>
  <Override ContentType="application/vnd.openxmlformats-officedocument.presentationml.notesSlide+xml" PartName="/ppt/notesSlides/notesSlide183.xml"/>
  <Override ContentType="application/vnd.openxmlformats-officedocument.presentationml.notesSlide+xml" PartName="/ppt/notesSlides/notesSlide12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18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170.xml"/>
  <Override ContentType="application/vnd.openxmlformats-officedocument.presentationml.notesSlide+xml" PartName="/ppt/notesSlides/notesSlide167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140.xml"/>
  <Override ContentType="application/vnd.openxmlformats-officedocument.presentationml.notesSlide+xml" PartName="/ppt/notesSlides/notesSlide15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36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49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139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56.xml"/>
  <Override ContentType="application/vnd.openxmlformats-officedocument.presentationml.notesSlide+xml" PartName="/ppt/notesSlides/notesSlide18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1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30.xml"/>
  <Override ContentType="application/vnd.openxmlformats-officedocument.presentationml.notesSlide+xml" PartName="/ppt/notesSlides/notesSlide16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73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2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132.xml"/>
  <Override ContentType="application/vnd.openxmlformats-officedocument.presentationml.notesSlide+xml" PartName="/ppt/notesSlides/notesSlide162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45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158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75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5"/>
    <p:sldMasterId id="2147483659" r:id="rId6"/>
    <p:sldMasterId id="2147483668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  <p:sldId id="326" r:id="rId79"/>
    <p:sldId id="327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  <p:sldId id="337" r:id="rId90"/>
    <p:sldId id="338" r:id="rId91"/>
    <p:sldId id="339" r:id="rId92"/>
    <p:sldId id="340" r:id="rId93"/>
    <p:sldId id="341" r:id="rId94"/>
    <p:sldId id="342" r:id="rId95"/>
    <p:sldId id="343" r:id="rId96"/>
    <p:sldId id="344" r:id="rId97"/>
    <p:sldId id="345" r:id="rId98"/>
    <p:sldId id="346" r:id="rId99"/>
    <p:sldId id="347" r:id="rId100"/>
    <p:sldId id="348" r:id="rId101"/>
    <p:sldId id="349" r:id="rId102"/>
    <p:sldId id="350" r:id="rId103"/>
    <p:sldId id="351" r:id="rId104"/>
    <p:sldId id="352" r:id="rId105"/>
    <p:sldId id="353" r:id="rId106"/>
    <p:sldId id="354" r:id="rId107"/>
    <p:sldId id="355" r:id="rId108"/>
    <p:sldId id="356" r:id="rId109"/>
    <p:sldId id="357" r:id="rId110"/>
    <p:sldId id="358" r:id="rId111"/>
    <p:sldId id="359" r:id="rId112"/>
    <p:sldId id="360" r:id="rId113"/>
    <p:sldId id="361" r:id="rId114"/>
    <p:sldId id="362" r:id="rId115"/>
    <p:sldId id="363" r:id="rId116"/>
    <p:sldId id="364" r:id="rId117"/>
    <p:sldId id="365" r:id="rId118"/>
    <p:sldId id="366" r:id="rId119"/>
    <p:sldId id="367" r:id="rId120"/>
    <p:sldId id="368" r:id="rId121"/>
    <p:sldId id="369" r:id="rId122"/>
    <p:sldId id="370" r:id="rId123"/>
    <p:sldId id="371" r:id="rId124"/>
    <p:sldId id="372" r:id="rId125"/>
    <p:sldId id="373" r:id="rId126"/>
    <p:sldId id="374" r:id="rId127"/>
    <p:sldId id="375" r:id="rId128"/>
    <p:sldId id="376" r:id="rId129"/>
    <p:sldId id="377" r:id="rId130"/>
    <p:sldId id="378" r:id="rId131"/>
    <p:sldId id="379" r:id="rId132"/>
    <p:sldId id="380" r:id="rId133"/>
    <p:sldId id="381" r:id="rId134"/>
    <p:sldId id="382" r:id="rId135"/>
    <p:sldId id="383" r:id="rId136"/>
    <p:sldId id="384" r:id="rId137"/>
    <p:sldId id="385" r:id="rId138"/>
    <p:sldId id="386" r:id="rId139"/>
    <p:sldId id="387" r:id="rId140"/>
    <p:sldId id="388" r:id="rId141"/>
    <p:sldId id="389" r:id="rId142"/>
    <p:sldId id="390" r:id="rId143"/>
    <p:sldId id="391" r:id="rId144"/>
    <p:sldId id="392" r:id="rId145"/>
    <p:sldId id="393" r:id="rId146"/>
    <p:sldId id="394" r:id="rId147"/>
    <p:sldId id="395" r:id="rId148"/>
    <p:sldId id="396" r:id="rId149"/>
    <p:sldId id="397" r:id="rId150"/>
    <p:sldId id="398" r:id="rId151"/>
    <p:sldId id="399" r:id="rId152"/>
    <p:sldId id="400" r:id="rId153"/>
    <p:sldId id="401" r:id="rId154"/>
    <p:sldId id="402" r:id="rId155"/>
    <p:sldId id="403" r:id="rId156"/>
    <p:sldId id="404" r:id="rId157"/>
    <p:sldId id="405" r:id="rId158"/>
    <p:sldId id="406" r:id="rId159"/>
    <p:sldId id="407" r:id="rId160"/>
    <p:sldId id="408" r:id="rId161"/>
    <p:sldId id="409" r:id="rId162"/>
    <p:sldId id="410" r:id="rId163"/>
    <p:sldId id="411" r:id="rId164"/>
    <p:sldId id="412" r:id="rId165"/>
    <p:sldId id="413" r:id="rId166"/>
    <p:sldId id="414" r:id="rId167"/>
    <p:sldId id="415" r:id="rId168"/>
    <p:sldId id="416" r:id="rId169"/>
    <p:sldId id="417" r:id="rId170"/>
    <p:sldId id="418" r:id="rId171"/>
    <p:sldId id="419" r:id="rId172"/>
    <p:sldId id="420" r:id="rId173"/>
    <p:sldId id="421" r:id="rId174"/>
    <p:sldId id="422" r:id="rId175"/>
    <p:sldId id="423" r:id="rId176"/>
    <p:sldId id="424" r:id="rId177"/>
    <p:sldId id="425" r:id="rId178"/>
    <p:sldId id="426" r:id="rId179"/>
    <p:sldId id="427" r:id="rId180"/>
    <p:sldId id="428" r:id="rId181"/>
    <p:sldId id="429" r:id="rId182"/>
    <p:sldId id="430" r:id="rId183"/>
    <p:sldId id="431" r:id="rId184"/>
    <p:sldId id="432" r:id="rId185"/>
    <p:sldId id="433" r:id="rId186"/>
    <p:sldId id="434" r:id="rId187"/>
    <p:sldId id="435" r:id="rId188"/>
    <p:sldId id="436" r:id="rId189"/>
    <p:sldId id="437" r:id="rId190"/>
    <p:sldId id="438" r:id="rId19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5">
          <p15:clr>
            <a:srgbClr val="000000"/>
          </p15:clr>
        </p15:guide>
        <p15:guide id="2" orient="horz" pos="971">
          <p15:clr>
            <a:srgbClr val="000000"/>
          </p15:clr>
        </p15:guide>
        <p15:guide id="3" orient="horz" pos="2809">
          <p15:clr>
            <a:srgbClr val="000000"/>
          </p15:clr>
        </p15:guide>
        <p15:guide id="4" orient="horz" pos="2985">
          <p15:clr>
            <a:srgbClr val="000000"/>
          </p15:clr>
        </p15:guide>
        <p15:guide id="5" orient="horz" pos="789">
          <p15:clr>
            <a:srgbClr val="000000"/>
          </p15:clr>
        </p15:guide>
        <p15:guide id="6" orient="horz" pos="1306">
          <p15:clr>
            <a:srgbClr val="000000"/>
          </p15:clr>
        </p15:guide>
        <p15:guide id="7" orient="horz" pos="3137">
          <p15:clr>
            <a:srgbClr val="000000"/>
          </p15:clr>
        </p15:guide>
        <p15:guide id="8" orient="horz" pos="425">
          <p15:clr>
            <a:srgbClr val="000000"/>
          </p15:clr>
        </p15:guide>
        <p15:guide id="9" orient="horz" pos="2106">
          <p15:clr>
            <a:srgbClr val="000000"/>
          </p15:clr>
        </p15:guide>
        <p15:guide id="10" pos="2880">
          <p15:clr>
            <a:srgbClr val="000000"/>
          </p15:clr>
        </p15:guide>
        <p15:guide id="11" pos="363">
          <p15:clr>
            <a:srgbClr val="000000"/>
          </p15:clr>
        </p15:guide>
        <p15:guide id="12" pos="5396">
          <p15:clr>
            <a:srgbClr val="000000"/>
          </p15:clr>
        </p15:guide>
        <p15:guide id="13" pos="282">
          <p15:clr>
            <a:srgbClr val="000000"/>
          </p15:clr>
        </p15:guide>
        <p15:guide id="14" pos="3784">
          <p15:clr>
            <a:srgbClr val="000000"/>
          </p15:clr>
        </p15:guide>
        <p15:guide id="15" pos="3736">
          <p15:clr>
            <a:srgbClr val="000000"/>
          </p15:clr>
        </p15:guide>
        <p15:guide id="16" pos="2179">
          <p15:clr>
            <a:srgbClr val="000000"/>
          </p15:clr>
        </p15:guide>
        <p15:guide id="17" pos="5464">
          <p15:clr>
            <a:srgbClr val="000000"/>
          </p15:clr>
        </p15:guide>
        <p15:guide id="18" pos="3867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  <p:ext uri="http://customooxmlschemas.google.com/">
      <go:slidesCustomData xmlns:go="http://customooxmlschemas.google.com/" r:id="rId192" roundtripDataSignature="AMtx7mi/ybUl8MZ6PZjF9P5pRWcso54rx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Jing Yin"/>
  <p:cmAuthor clrIdx="1" id="1" initials="" lastIdx="1" name="Zachary L Lentz"/>
  <p:cmAuthor clrIdx="2" id="2" initials="" lastIdx="1" name="Ken Lauer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5" orient="horz"/>
        <p:guide pos="971" orient="horz"/>
        <p:guide pos="2809" orient="horz"/>
        <p:guide pos="2985" orient="horz"/>
        <p:guide pos="789" orient="horz"/>
        <p:guide pos="1306" orient="horz"/>
        <p:guide pos="3137" orient="horz"/>
        <p:guide pos="425" orient="horz"/>
        <p:guide pos="2106" orient="horz"/>
        <p:guide pos="2880"/>
        <p:guide pos="363"/>
        <p:guide pos="5396"/>
        <p:guide pos="282"/>
        <p:guide pos="3784"/>
        <p:guide pos="3736"/>
        <p:guide pos="2179"/>
        <p:guide pos="5464"/>
        <p:guide pos="3867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190" Type="http://schemas.openxmlformats.org/officeDocument/2006/relationships/slide" Target="slides/slide18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6" Type="http://schemas.openxmlformats.org/officeDocument/2006/relationships/slide" Target="slides/slide38.xml"/><Relationship Id="rId192" Type="http://customschemas.google.com/relationships/presentationmetadata" Target="metadata"/><Relationship Id="rId45" Type="http://schemas.openxmlformats.org/officeDocument/2006/relationships/slide" Target="slides/slide37.xml"/><Relationship Id="rId191" Type="http://schemas.openxmlformats.org/officeDocument/2006/relationships/slide" Target="slides/slide183.xml"/><Relationship Id="rId107" Type="http://schemas.openxmlformats.org/officeDocument/2006/relationships/slide" Target="slides/slide99.xml"/><Relationship Id="rId106" Type="http://schemas.openxmlformats.org/officeDocument/2006/relationships/slide" Target="slides/slide98.xml"/><Relationship Id="rId105" Type="http://schemas.openxmlformats.org/officeDocument/2006/relationships/slide" Target="slides/slide97.xml"/><Relationship Id="rId104" Type="http://schemas.openxmlformats.org/officeDocument/2006/relationships/slide" Target="slides/slide96.xml"/><Relationship Id="rId109" Type="http://schemas.openxmlformats.org/officeDocument/2006/relationships/slide" Target="slides/slide101.xml"/><Relationship Id="rId108" Type="http://schemas.openxmlformats.org/officeDocument/2006/relationships/slide" Target="slides/slide100.xml"/><Relationship Id="rId48" Type="http://schemas.openxmlformats.org/officeDocument/2006/relationships/slide" Target="slides/slide40.xml"/><Relationship Id="rId187" Type="http://schemas.openxmlformats.org/officeDocument/2006/relationships/slide" Target="slides/slide179.xml"/><Relationship Id="rId47" Type="http://schemas.openxmlformats.org/officeDocument/2006/relationships/slide" Target="slides/slide39.xml"/><Relationship Id="rId186" Type="http://schemas.openxmlformats.org/officeDocument/2006/relationships/slide" Target="slides/slide178.xml"/><Relationship Id="rId185" Type="http://schemas.openxmlformats.org/officeDocument/2006/relationships/slide" Target="slides/slide177.xml"/><Relationship Id="rId49" Type="http://schemas.openxmlformats.org/officeDocument/2006/relationships/slide" Target="slides/slide41.xml"/><Relationship Id="rId184" Type="http://schemas.openxmlformats.org/officeDocument/2006/relationships/slide" Target="slides/slide176.xml"/><Relationship Id="rId103" Type="http://schemas.openxmlformats.org/officeDocument/2006/relationships/slide" Target="slides/slide95.xml"/><Relationship Id="rId102" Type="http://schemas.openxmlformats.org/officeDocument/2006/relationships/slide" Target="slides/slide94.xml"/><Relationship Id="rId101" Type="http://schemas.openxmlformats.org/officeDocument/2006/relationships/slide" Target="slides/slide93.xml"/><Relationship Id="rId189" Type="http://schemas.openxmlformats.org/officeDocument/2006/relationships/slide" Target="slides/slide181.xml"/><Relationship Id="rId100" Type="http://schemas.openxmlformats.org/officeDocument/2006/relationships/slide" Target="slides/slide92.xml"/><Relationship Id="rId188" Type="http://schemas.openxmlformats.org/officeDocument/2006/relationships/slide" Target="slides/slide180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3" Type="http://schemas.openxmlformats.org/officeDocument/2006/relationships/slide" Target="slides/slide25.xml"/><Relationship Id="rId183" Type="http://schemas.openxmlformats.org/officeDocument/2006/relationships/slide" Target="slides/slide175.xml"/><Relationship Id="rId32" Type="http://schemas.openxmlformats.org/officeDocument/2006/relationships/slide" Target="slides/slide24.xml"/><Relationship Id="rId182" Type="http://schemas.openxmlformats.org/officeDocument/2006/relationships/slide" Target="slides/slide174.xml"/><Relationship Id="rId35" Type="http://schemas.openxmlformats.org/officeDocument/2006/relationships/slide" Target="slides/slide27.xml"/><Relationship Id="rId181" Type="http://schemas.openxmlformats.org/officeDocument/2006/relationships/slide" Target="slides/slide173.xml"/><Relationship Id="rId34" Type="http://schemas.openxmlformats.org/officeDocument/2006/relationships/slide" Target="slides/slide26.xml"/><Relationship Id="rId180" Type="http://schemas.openxmlformats.org/officeDocument/2006/relationships/slide" Target="slides/slide172.xml"/><Relationship Id="rId37" Type="http://schemas.openxmlformats.org/officeDocument/2006/relationships/slide" Target="slides/slide29.xml"/><Relationship Id="rId176" Type="http://schemas.openxmlformats.org/officeDocument/2006/relationships/slide" Target="slides/slide168.xml"/><Relationship Id="rId36" Type="http://schemas.openxmlformats.org/officeDocument/2006/relationships/slide" Target="slides/slide28.xml"/><Relationship Id="rId175" Type="http://schemas.openxmlformats.org/officeDocument/2006/relationships/slide" Target="slides/slide167.xml"/><Relationship Id="rId39" Type="http://schemas.openxmlformats.org/officeDocument/2006/relationships/slide" Target="slides/slide31.xml"/><Relationship Id="rId174" Type="http://schemas.openxmlformats.org/officeDocument/2006/relationships/slide" Target="slides/slide166.xml"/><Relationship Id="rId38" Type="http://schemas.openxmlformats.org/officeDocument/2006/relationships/slide" Target="slides/slide30.xml"/><Relationship Id="rId173" Type="http://schemas.openxmlformats.org/officeDocument/2006/relationships/slide" Target="slides/slide165.xml"/><Relationship Id="rId179" Type="http://schemas.openxmlformats.org/officeDocument/2006/relationships/slide" Target="slides/slide171.xml"/><Relationship Id="rId178" Type="http://schemas.openxmlformats.org/officeDocument/2006/relationships/slide" Target="slides/slide170.xml"/><Relationship Id="rId177" Type="http://schemas.openxmlformats.org/officeDocument/2006/relationships/slide" Target="slides/slide169.xml"/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29" Type="http://schemas.openxmlformats.org/officeDocument/2006/relationships/slide" Target="slides/slide121.xml"/><Relationship Id="rId128" Type="http://schemas.openxmlformats.org/officeDocument/2006/relationships/slide" Target="slides/slide120.xml"/><Relationship Id="rId127" Type="http://schemas.openxmlformats.org/officeDocument/2006/relationships/slide" Target="slides/slide119.xml"/><Relationship Id="rId126" Type="http://schemas.openxmlformats.org/officeDocument/2006/relationships/slide" Target="slides/slide118.xml"/><Relationship Id="rId26" Type="http://schemas.openxmlformats.org/officeDocument/2006/relationships/slide" Target="slides/slide18.xml"/><Relationship Id="rId121" Type="http://schemas.openxmlformats.org/officeDocument/2006/relationships/slide" Target="slides/slide113.xml"/><Relationship Id="rId25" Type="http://schemas.openxmlformats.org/officeDocument/2006/relationships/slide" Target="slides/slide17.xml"/><Relationship Id="rId120" Type="http://schemas.openxmlformats.org/officeDocument/2006/relationships/slide" Target="slides/slide112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125" Type="http://schemas.openxmlformats.org/officeDocument/2006/relationships/slide" Target="slides/slide117.xml"/><Relationship Id="rId29" Type="http://schemas.openxmlformats.org/officeDocument/2006/relationships/slide" Target="slides/slide21.xml"/><Relationship Id="rId124" Type="http://schemas.openxmlformats.org/officeDocument/2006/relationships/slide" Target="slides/slide116.xml"/><Relationship Id="rId123" Type="http://schemas.openxmlformats.org/officeDocument/2006/relationships/slide" Target="slides/slide115.xml"/><Relationship Id="rId122" Type="http://schemas.openxmlformats.org/officeDocument/2006/relationships/slide" Target="slides/slide114.xml"/><Relationship Id="rId95" Type="http://schemas.openxmlformats.org/officeDocument/2006/relationships/slide" Target="slides/slide87.xml"/><Relationship Id="rId94" Type="http://schemas.openxmlformats.org/officeDocument/2006/relationships/slide" Target="slides/slide86.xml"/><Relationship Id="rId97" Type="http://schemas.openxmlformats.org/officeDocument/2006/relationships/slide" Target="slides/slide89.xml"/><Relationship Id="rId96" Type="http://schemas.openxmlformats.org/officeDocument/2006/relationships/slide" Target="slides/slide88.xml"/><Relationship Id="rId11" Type="http://schemas.openxmlformats.org/officeDocument/2006/relationships/slide" Target="slides/slide3.xml"/><Relationship Id="rId99" Type="http://schemas.openxmlformats.org/officeDocument/2006/relationships/slide" Target="slides/slide91.xml"/><Relationship Id="rId10" Type="http://schemas.openxmlformats.org/officeDocument/2006/relationships/slide" Target="slides/slide2.xml"/><Relationship Id="rId98" Type="http://schemas.openxmlformats.org/officeDocument/2006/relationships/slide" Target="slides/slide90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91" Type="http://schemas.openxmlformats.org/officeDocument/2006/relationships/slide" Target="slides/slide83.xml"/><Relationship Id="rId90" Type="http://schemas.openxmlformats.org/officeDocument/2006/relationships/slide" Target="slides/slide82.xml"/><Relationship Id="rId93" Type="http://schemas.openxmlformats.org/officeDocument/2006/relationships/slide" Target="slides/slide85.xml"/><Relationship Id="rId92" Type="http://schemas.openxmlformats.org/officeDocument/2006/relationships/slide" Target="slides/slide84.xml"/><Relationship Id="rId118" Type="http://schemas.openxmlformats.org/officeDocument/2006/relationships/slide" Target="slides/slide110.xml"/><Relationship Id="rId117" Type="http://schemas.openxmlformats.org/officeDocument/2006/relationships/slide" Target="slides/slide109.xml"/><Relationship Id="rId116" Type="http://schemas.openxmlformats.org/officeDocument/2006/relationships/slide" Target="slides/slide108.xml"/><Relationship Id="rId115" Type="http://schemas.openxmlformats.org/officeDocument/2006/relationships/slide" Target="slides/slide107.xml"/><Relationship Id="rId119" Type="http://schemas.openxmlformats.org/officeDocument/2006/relationships/slide" Target="slides/slide111.xml"/><Relationship Id="rId15" Type="http://schemas.openxmlformats.org/officeDocument/2006/relationships/slide" Target="slides/slide7.xml"/><Relationship Id="rId110" Type="http://schemas.openxmlformats.org/officeDocument/2006/relationships/slide" Target="slides/slide102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14" Type="http://schemas.openxmlformats.org/officeDocument/2006/relationships/slide" Target="slides/slide106.xml"/><Relationship Id="rId18" Type="http://schemas.openxmlformats.org/officeDocument/2006/relationships/slide" Target="slides/slide10.xml"/><Relationship Id="rId113" Type="http://schemas.openxmlformats.org/officeDocument/2006/relationships/slide" Target="slides/slide105.xml"/><Relationship Id="rId112" Type="http://schemas.openxmlformats.org/officeDocument/2006/relationships/slide" Target="slides/slide104.xml"/><Relationship Id="rId111" Type="http://schemas.openxmlformats.org/officeDocument/2006/relationships/slide" Target="slides/slide103.xml"/><Relationship Id="rId84" Type="http://schemas.openxmlformats.org/officeDocument/2006/relationships/slide" Target="slides/slide76.xml"/><Relationship Id="rId83" Type="http://schemas.openxmlformats.org/officeDocument/2006/relationships/slide" Target="slides/slide75.xml"/><Relationship Id="rId86" Type="http://schemas.openxmlformats.org/officeDocument/2006/relationships/slide" Target="slides/slide78.xml"/><Relationship Id="rId85" Type="http://schemas.openxmlformats.org/officeDocument/2006/relationships/slide" Target="slides/slide77.xml"/><Relationship Id="rId88" Type="http://schemas.openxmlformats.org/officeDocument/2006/relationships/slide" Target="slides/slide80.xml"/><Relationship Id="rId150" Type="http://schemas.openxmlformats.org/officeDocument/2006/relationships/slide" Target="slides/slide142.xml"/><Relationship Id="rId87" Type="http://schemas.openxmlformats.org/officeDocument/2006/relationships/slide" Target="slides/slide79.xml"/><Relationship Id="rId89" Type="http://schemas.openxmlformats.org/officeDocument/2006/relationships/slide" Target="slides/slide81.xml"/><Relationship Id="rId80" Type="http://schemas.openxmlformats.org/officeDocument/2006/relationships/slide" Target="slides/slide72.xml"/><Relationship Id="rId82" Type="http://schemas.openxmlformats.org/officeDocument/2006/relationships/slide" Target="slides/slide74.xml"/><Relationship Id="rId81" Type="http://schemas.openxmlformats.org/officeDocument/2006/relationships/slide" Target="slides/slide73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149" Type="http://schemas.openxmlformats.org/officeDocument/2006/relationships/slide" Target="slides/slide141.xml"/><Relationship Id="rId4" Type="http://schemas.openxmlformats.org/officeDocument/2006/relationships/commentAuthors" Target="commentAuthors.xml"/><Relationship Id="rId148" Type="http://schemas.openxmlformats.org/officeDocument/2006/relationships/slide" Target="slides/slide140.xml"/><Relationship Id="rId9" Type="http://schemas.openxmlformats.org/officeDocument/2006/relationships/slide" Target="slides/slide1.xml"/><Relationship Id="rId143" Type="http://schemas.openxmlformats.org/officeDocument/2006/relationships/slide" Target="slides/slide135.xml"/><Relationship Id="rId142" Type="http://schemas.openxmlformats.org/officeDocument/2006/relationships/slide" Target="slides/slide134.xml"/><Relationship Id="rId141" Type="http://schemas.openxmlformats.org/officeDocument/2006/relationships/slide" Target="slides/slide133.xml"/><Relationship Id="rId140" Type="http://schemas.openxmlformats.org/officeDocument/2006/relationships/slide" Target="slides/slide132.xml"/><Relationship Id="rId5" Type="http://schemas.openxmlformats.org/officeDocument/2006/relationships/slideMaster" Target="slideMasters/slideMaster1.xml"/><Relationship Id="rId147" Type="http://schemas.openxmlformats.org/officeDocument/2006/relationships/slide" Target="slides/slide139.xml"/><Relationship Id="rId6" Type="http://schemas.openxmlformats.org/officeDocument/2006/relationships/slideMaster" Target="slideMasters/slideMaster2.xml"/><Relationship Id="rId146" Type="http://schemas.openxmlformats.org/officeDocument/2006/relationships/slide" Target="slides/slide138.xml"/><Relationship Id="rId7" Type="http://schemas.openxmlformats.org/officeDocument/2006/relationships/slideMaster" Target="slideMasters/slideMaster3.xml"/><Relationship Id="rId145" Type="http://schemas.openxmlformats.org/officeDocument/2006/relationships/slide" Target="slides/slide137.xml"/><Relationship Id="rId8" Type="http://schemas.openxmlformats.org/officeDocument/2006/relationships/notesMaster" Target="notesMasters/notesMaster1.xml"/><Relationship Id="rId144" Type="http://schemas.openxmlformats.org/officeDocument/2006/relationships/slide" Target="slides/slide136.xml"/><Relationship Id="rId73" Type="http://schemas.openxmlformats.org/officeDocument/2006/relationships/slide" Target="slides/slide65.xml"/><Relationship Id="rId72" Type="http://schemas.openxmlformats.org/officeDocument/2006/relationships/slide" Target="slides/slide64.xml"/><Relationship Id="rId75" Type="http://schemas.openxmlformats.org/officeDocument/2006/relationships/slide" Target="slides/slide67.xml"/><Relationship Id="rId74" Type="http://schemas.openxmlformats.org/officeDocument/2006/relationships/slide" Target="slides/slide66.xml"/><Relationship Id="rId77" Type="http://schemas.openxmlformats.org/officeDocument/2006/relationships/slide" Target="slides/slide69.xml"/><Relationship Id="rId76" Type="http://schemas.openxmlformats.org/officeDocument/2006/relationships/slide" Target="slides/slide68.xml"/><Relationship Id="rId79" Type="http://schemas.openxmlformats.org/officeDocument/2006/relationships/slide" Target="slides/slide71.xml"/><Relationship Id="rId78" Type="http://schemas.openxmlformats.org/officeDocument/2006/relationships/slide" Target="slides/slide70.xml"/><Relationship Id="rId71" Type="http://schemas.openxmlformats.org/officeDocument/2006/relationships/slide" Target="slides/slide63.xml"/><Relationship Id="rId70" Type="http://schemas.openxmlformats.org/officeDocument/2006/relationships/slide" Target="slides/slide62.xml"/><Relationship Id="rId139" Type="http://schemas.openxmlformats.org/officeDocument/2006/relationships/slide" Target="slides/slide131.xml"/><Relationship Id="rId138" Type="http://schemas.openxmlformats.org/officeDocument/2006/relationships/slide" Target="slides/slide130.xml"/><Relationship Id="rId137" Type="http://schemas.openxmlformats.org/officeDocument/2006/relationships/slide" Target="slides/slide129.xml"/><Relationship Id="rId132" Type="http://schemas.openxmlformats.org/officeDocument/2006/relationships/slide" Target="slides/slide124.xml"/><Relationship Id="rId131" Type="http://schemas.openxmlformats.org/officeDocument/2006/relationships/slide" Target="slides/slide123.xml"/><Relationship Id="rId130" Type="http://schemas.openxmlformats.org/officeDocument/2006/relationships/slide" Target="slides/slide122.xml"/><Relationship Id="rId136" Type="http://schemas.openxmlformats.org/officeDocument/2006/relationships/slide" Target="slides/slide128.xml"/><Relationship Id="rId135" Type="http://schemas.openxmlformats.org/officeDocument/2006/relationships/slide" Target="slides/slide127.xml"/><Relationship Id="rId134" Type="http://schemas.openxmlformats.org/officeDocument/2006/relationships/slide" Target="slides/slide126.xml"/><Relationship Id="rId133" Type="http://schemas.openxmlformats.org/officeDocument/2006/relationships/slide" Target="slides/slide125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64" Type="http://schemas.openxmlformats.org/officeDocument/2006/relationships/slide" Target="slides/slide56.xml"/><Relationship Id="rId63" Type="http://schemas.openxmlformats.org/officeDocument/2006/relationships/slide" Target="slides/slide55.xml"/><Relationship Id="rId66" Type="http://schemas.openxmlformats.org/officeDocument/2006/relationships/slide" Target="slides/slide58.xml"/><Relationship Id="rId172" Type="http://schemas.openxmlformats.org/officeDocument/2006/relationships/slide" Target="slides/slide164.xml"/><Relationship Id="rId65" Type="http://schemas.openxmlformats.org/officeDocument/2006/relationships/slide" Target="slides/slide57.xml"/><Relationship Id="rId171" Type="http://schemas.openxmlformats.org/officeDocument/2006/relationships/slide" Target="slides/slide163.xml"/><Relationship Id="rId68" Type="http://schemas.openxmlformats.org/officeDocument/2006/relationships/slide" Target="slides/slide60.xml"/><Relationship Id="rId170" Type="http://schemas.openxmlformats.org/officeDocument/2006/relationships/slide" Target="slides/slide162.xml"/><Relationship Id="rId67" Type="http://schemas.openxmlformats.org/officeDocument/2006/relationships/slide" Target="slides/slide59.xml"/><Relationship Id="rId60" Type="http://schemas.openxmlformats.org/officeDocument/2006/relationships/slide" Target="slides/slide52.xml"/><Relationship Id="rId165" Type="http://schemas.openxmlformats.org/officeDocument/2006/relationships/slide" Target="slides/slide157.xml"/><Relationship Id="rId69" Type="http://schemas.openxmlformats.org/officeDocument/2006/relationships/slide" Target="slides/slide61.xml"/><Relationship Id="rId164" Type="http://schemas.openxmlformats.org/officeDocument/2006/relationships/slide" Target="slides/slide156.xml"/><Relationship Id="rId163" Type="http://schemas.openxmlformats.org/officeDocument/2006/relationships/slide" Target="slides/slide155.xml"/><Relationship Id="rId162" Type="http://schemas.openxmlformats.org/officeDocument/2006/relationships/slide" Target="slides/slide154.xml"/><Relationship Id="rId169" Type="http://schemas.openxmlformats.org/officeDocument/2006/relationships/slide" Target="slides/slide161.xml"/><Relationship Id="rId168" Type="http://schemas.openxmlformats.org/officeDocument/2006/relationships/slide" Target="slides/slide160.xml"/><Relationship Id="rId167" Type="http://schemas.openxmlformats.org/officeDocument/2006/relationships/slide" Target="slides/slide159.xml"/><Relationship Id="rId166" Type="http://schemas.openxmlformats.org/officeDocument/2006/relationships/slide" Target="slides/slide158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5" Type="http://schemas.openxmlformats.org/officeDocument/2006/relationships/slide" Target="slides/slide47.xml"/><Relationship Id="rId161" Type="http://schemas.openxmlformats.org/officeDocument/2006/relationships/slide" Target="slides/slide153.xml"/><Relationship Id="rId54" Type="http://schemas.openxmlformats.org/officeDocument/2006/relationships/slide" Target="slides/slide46.xml"/><Relationship Id="rId160" Type="http://schemas.openxmlformats.org/officeDocument/2006/relationships/slide" Target="slides/slide152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159" Type="http://schemas.openxmlformats.org/officeDocument/2006/relationships/slide" Target="slides/slide151.xml"/><Relationship Id="rId59" Type="http://schemas.openxmlformats.org/officeDocument/2006/relationships/slide" Target="slides/slide51.xml"/><Relationship Id="rId154" Type="http://schemas.openxmlformats.org/officeDocument/2006/relationships/slide" Target="slides/slide146.xml"/><Relationship Id="rId58" Type="http://schemas.openxmlformats.org/officeDocument/2006/relationships/slide" Target="slides/slide50.xml"/><Relationship Id="rId153" Type="http://schemas.openxmlformats.org/officeDocument/2006/relationships/slide" Target="slides/slide145.xml"/><Relationship Id="rId152" Type="http://schemas.openxmlformats.org/officeDocument/2006/relationships/slide" Target="slides/slide144.xml"/><Relationship Id="rId151" Type="http://schemas.openxmlformats.org/officeDocument/2006/relationships/slide" Target="slides/slide143.xml"/><Relationship Id="rId158" Type="http://schemas.openxmlformats.org/officeDocument/2006/relationships/slide" Target="slides/slide150.xml"/><Relationship Id="rId157" Type="http://schemas.openxmlformats.org/officeDocument/2006/relationships/slide" Target="slides/slide149.xml"/><Relationship Id="rId156" Type="http://schemas.openxmlformats.org/officeDocument/2006/relationships/slide" Target="slides/slide148.xml"/><Relationship Id="rId155" Type="http://schemas.openxmlformats.org/officeDocument/2006/relationships/slide" Target="slides/slide147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1-11-17T17:01:07.570">
    <p:pos x="6000" y="0"/>
    <p:text>@zlentz@stanford.edu @kenlauer@stanford.edu do you think your EPICS slides have some duplicate contents?
_Reassigned to Zachary L Lentz_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ARHuZY84"/>
      </p:ext>
    </p:extLst>
  </p:cm>
  <p:cm authorId="1" idx="1" dt="2021-11-17T16:56:40.061">
    <p:pos x="6000" y="0"/>
    <p:text>Ken's slides are more technical than mine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ASCEZuTA"/>
      </p:ext>
    </p:extLst>
  </p:cm>
  <p:cm authorId="2" idx="1" dt="2021-11-17T17:01:07.570">
    <p:pos x="6000" y="0"/>
    <p:text>I'm not sure mine are necessary any more, to be honest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ASCEZuTE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rafana.com/grafana/plugins/?type=datasource" TargetMode="External"/></Relationships>
</file>

<file path=ppt/notesSlides/_rels/notesSlide1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72edd4b106_0_2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g172edd4b106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" name="Google Shape;151;g172edd4b106_0_2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7057cc7f23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g17057cc7f2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4" name="Google Shape;254;g17057cc7f23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g101e3224331_1_2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7" name="Google Shape;1207;g101e3224331_1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08" name="Google Shape;1208;g101e3224331_1_28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8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101fbd7835f_0_4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0" name="Google Shape;1220;g101fbd7835f_0_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1" name="Google Shape;1221;g101fbd7835f_0_47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6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g101e3224331_0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8" name="Google Shape;1228;g101e3224331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9" name="Google Shape;1229;g101e3224331_0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gfc578fe40d_4_39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7" name="Google Shape;1237;gfc578fe40d_4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8" name="Google Shape;1238;gfc578fe40d_4_39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5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gfc578fe40d_4_4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7" name="Google Shape;1247;gfc578fe40d_4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48" name="Google Shape;1248;gfc578fe40d_4_4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5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fc578fe40d_4_3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7" name="Google Shape;1257;gfc578fe40d_4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8" name="Google Shape;1258;gfc578fe40d_4_39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3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fc578fe40d_4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5" name="Google Shape;1265;gfc578fe40d_4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9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fc578fe40d_4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1" name="Google Shape;1271;gfc578fe40d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2" name="Google Shape;1272;gfc578fe40d_4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gfc578fe40d_4_4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0" name="Google Shape;1280;gfc578fe40d_4_4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81" name="Google Shape;1281;gfc578fe40d_4_4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101fbd7835f_0_4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1" name="Google Shape;1291;g101fbd7835f_0_4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92" name="Google Shape;1292;g101fbd7835f_0_4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7057cc7f23_0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g17057cc7f2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g17057cc7f23_0_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101e3224331_0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9" name="Google Shape;1299;g101e3224331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00" name="Google Shape;1300;g101e3224331_0_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101fbd7835f_1_9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7" name="Google Shape;1307;g101fbd7835f_1_9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08" name="Google Shape;1308;g101fbd7835f_1_99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101fbd7835f_1_10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16" name="Google Shape;1316;g101fbd7835f_1_10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2" name="Shape 1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Google Shape;1323;g101fbd7835f_1_1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4" name="Google Shape;1324;g101fbd7835f_1_12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101fbd7835f_1_1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31" name="Google Shape;1331;g101fbd7835f_1_12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5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g101fbd7835f_1_13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7" name="Google Shape;1367;g101fbd7835f_1_139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3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101fbd7835f_1_16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5" name="Google Shape;1375;g101fbd7835f_1_16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6" name="Google Shape;1376;g101fbd7835f_1_16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1" name="Shape 1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Google Shape;1382;g101fbd7835f_1_16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83" name="Google Shape;1383;g101fbd7835f_1_16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8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g101fbd7835f_1_1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90" name="Google Shape;1390;g101fbd7835f_1_17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5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g101fbd7835f_1_22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7" name="Google Shape;1397;g101fbd7835f_1_2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98" name="Google Shape;1398;g101fbd7835f_1_22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75eb8fc9d9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g175eb8fc9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8" name="Google Shape;278;g175eb8fc9d9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4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g101fbd7835f_1_219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6" name="Google Shape;1406;g101fbd7835f_1_2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07" name="Google Shape;1407;g101fbd7835f_1_219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9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" name="Google Shape;1430;g101fbd7835f_1_5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1" name="Google Shape;1431;g101fbd7835f_1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32" name="Google Shape;1432;g101fbd7835f_1_54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3" name="Shape 1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" name="Google Shape;1444;g101fbd7835f_1_23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5" name="Google Shape;1445;g101fbd7835f_1_2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6" name="Google Shape;1446;g101fbd7835f_1_233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3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101fbd7835f_1_2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5" name="Google Shape;1455;g101fbd7835f_1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56" name="Google Shape;1456;g101fbd7835f_1_23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Google Shape;1462;g101fbd7835f_1_22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3" name="Google Shape;1463;g101fbd7835f_1_2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64" name="Google Shape;1464;g101fbd7835f_1_2261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0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g101fbd7835f_1_2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2" name="Google Shape;1472;g101fbd7835f_1_22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9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g101fbd7835f_1_2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81" name="Google Shape;1481;g101fbd7835f_1_22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g101fbd7835f_1_228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3" name="Google Shape;1493;g101fbd7835f_1_2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94" name="Google Shape;1494;g101fbd7835f_1_228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3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g101fbd7835f_1_229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5" name="Google Shape;1505;g101fbd7835f_1_2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06" name="Google Shape;1506;g101fbd7835f_1_229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5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Google Shape;1516;g101fbd7835f_1_230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7" name="Google Shape;1517;g101fbd7835f_1_2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8" name="Google Shape;1518;g101fbd7835f_1_230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6af35d19b7_0_1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6af35d19b7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16af35d19b7_0_1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4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Google Shape;1525;g101fbd7835f_1_23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6" name="Google Shape;1526;g101fbd7835f_1_2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27" name="Google Shape;1527;g101fbd7835f_1_231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0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g101fbd7835f_1_23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2" name="Google Shape;1542;g101fbd7835f_1_2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43" name="Google Shape;1543;g101fbd7835f_1_233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8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fc578fe40d_0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0" name="Google Shape;1550;gfc578fe40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51" name="Google Shape;1551;gfc578fe40d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6" name="Shape 1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" name="Google Shape;1557;gfc578fe40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8" name="Google Shape;1558;gfc578fe4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59" name="Google Shape;1559;gfc578fe40d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5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Google Shape;1566;gfc578fe40d_0_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7" name="Google Shape;1567;gfc578fe40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68" name="Google Shape;1568;gfc578fe40d_0_2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4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gfc578fe40d_0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6" name="Google Shape;1576;gfc578fe40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77" name="Google Shape;1577;gfc578fe40d_0_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2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gfc578fe40d_0_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4" name="Google Shape;1584;gfc578fe40d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5" name="Google Shape;1585;gfc578fe40d_0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1" name="Shape 1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2" name="Google Shape;1592;gfc578fe40d_0_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3" name="Google Shape;1593;gfc578fe40d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94" name="Google Shape;1594;gfc578fe40d_0_5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5" name="Shape 1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" name="Google Shape;1606;g101fbd7835f_1_3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7" name="Google Shape;1607;g101fbd7835f_1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08" name="Google Shape;1608;g101fbd7835f_1_309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5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g101fbd7835f_1_3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7" name="Google Shape;1617;g101fbd7835f_1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8" name="Google Shape;1618;g101fbd7835f_1_31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72edd4b106_0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172edd4b106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172edd4b106_0_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4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g101fbd7835f_1_3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6" name="Google Shape;1626;g101fbd7835f_1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27" name="Google Shape;1627;g101fbd7835f_1_32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3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101fbd7835f_1_3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5" name="Google Shape;1635;g101fbd7835f_1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36" name="Google Shape;1636;g101fbd7835f_1_334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4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101fbd7835f_1_3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6" name="Google Shape;1646;g101fbd7835f_1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47" name="Google Shape;1647;g101fbd7835f_1_377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2" name="Shape 1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3" name="Google Shape;1653;g101fbd7835f_1_38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54" name="Google Shape;1654;g101fbd7835f_1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55" name="Google Shape;1655;g101fbd7835f_1_384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Google Shape;1662;g101fbd7835f_1_3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3" name="Google Shape;1663;g101fbd7835f_1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64" name="Google Shape;1664;g101fbd7835f_1_392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2" name="Google Shape;1672;g101fbd7835f_1_40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3" name="Google Shape;1673;g101fbd7835f_1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74" name="Google Shape;1674;g101fbd7835f_1_401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g101fbd7835f_1_4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3" name="Google Shape;1683;g101fbd7835f_1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84" name="Google Shape;1684;g101fbd7835f_1_41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0" name="Shape 1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1" name="Google Shape;1691;g101fbd7835f_1_23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2" name="Google Shape;1692;g101fbd7835f_1_2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93" name="Google Shape;1693;g101fbd7835f_1_23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8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Google Shape;1699;g101fbd7835f_1_4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0" name="Google Shape;1700;g101fbd7835f_1_4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1" name="Google Shape;1701;g101fbd7835f_1_45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8" name="Shape 1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9" name="Google Shape;1709;g101fbd7835f_1_4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0" name="Google Shape;1710;g101fbd7835f_1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11" name="Google Shape;1711;g101fbd7835f_1_459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72edd4b106_0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172edd4b10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172edd4b106_0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9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01fbd7835f_1_4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1" name="Google Shape;1721;g101fbd7835f_1_4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22" name="Google Shape;1722;g101fbd7835f_1_469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1" name="Shape 1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2" name="Google Shape;1732;g101fbd7835f_1_48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3" name="Google Shape;1733;g101fbd7835f_1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34" name="Google Shape;1734;g101fbd7835f_1_48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Google Shape;1742;g101fbd7835f_1_4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3" name="Google Shape;1743;g101fbd7835f_1_4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44" name="Google Shape;1744;g101fbd7835f_1_489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g101fbd7835f_1_609:notes"/>
          <p:cNvSpPr txBox="1"/>
          <p:nvPr>
            <p:ph idx="1" type="body"/>
          </p:nvPr>
        </p:nvSpPr>
        <p:spPr>
          <a:xfrm>
            <a:off x="686421" y="4344025"/>
            <a:ext cx="5484900" cy="4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spcFirstLastPara="1" rIns="91300" wrap="square" tIns="456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1753" name="Google Shape;1753;g101fbd7835f_1_609:notes"/>
          <p:cNvSpPr/>
          <p:nvPr>
            <p:ph idx="2" type="sldImg"/>
          </p:nvPr>
        </p:nvSpPr>
        <p:spPr>
          <a:xfrm>
            <a:off x="390674" y="686426"/>
            <a:ext cx="6076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0" name="Shape 1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" name="Google Shape;1761;g101fbd7835f_1_617:notes"/>
          <p:cNvSpPr txBox="1"/>
          <p:nvPr>
            <p:ph idx="1" type="body"/>
          </p:nvPr>
        </p:nvSpPr>
        <p:spPr>
          <a:xfrm>
            <a:off x="686421" y="4344025"/>
            <a:ext cx="5484900" cy="4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spcFirstLastPara="1" rIns="91300" wrap="square" tIns="456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1762" name="Google Shape;1762;g101fbd7835f_1_617:notes"/>
          <p:cNvSpPr/>
          <p:nvPr>
            <p:ph idx="2" type="sldImg"/>
          </p:nvPr>
        </p:nvSpPr>
        <p:spPr>
          <a:xfrm>
            <a:off x="390674" y="686426"/>
            <a:ext cx="6076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8" name="Shape 1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9" name="Google Shape;1769;g101fbd7835f_1_624:notes"/>
          <p:cNvSpPr txBox="1"/>
          <p:nvPr>
            <p:ph idx="1" type="body"/>
          </p:nvPr>
        </p:nvSpPr>
        <p:spPr>
          <a:xfrm>
            <a:off x="686421" y="4344025"/>
            <a:ext cx="5484900" cy="4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spcFirstLastPara="1" rIns="91300" wrap="square" tIns="456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1770" name="Google Shape;1770;g101fbd7835f_1_624:notes"/>
          <p:cNvSpPr/>
          <p:nvPr>
            <p:ph idx="2" type="sldImg"/>
          </p:nvPr>
        </p:nvSpPr>
        <p:spPr>
          <a:xfrm>
            <a:off x="390674" y="686426"/>
            <a:ext cx="6076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6" name="Shape 1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7" name="Google Shape;1777;g101fbd7835f_1_631:notes"/>
          <p:cNvSpPr txBox="1"/>
          <p:nvPr>
            <p:ph idx="1" type="body"/>
          </p:nvPr>
        </p:nvSpPr>
        <p:spPr>
          <a:xfrm>
            <a:off x="686421" y="4344025"/>
            <a:ext cx="5484900" cy="4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spcFirstLastPara="1" rIns="91300" wrap="square" tIns="456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1778" name="Google Shape;1778;g101fbd7835f_1_631:notes"/>
          <p:cNvSpPr/>
          <p:nvPr>
            <p:ph idx="2" type="sldImg"/>
          </p:nvPr>
        </p:nvSpPr>
        <p:spPr>
          <a:xfrm>
            <a:off x="390674" y="686426"/>
            <a:ext cx="6076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1" name="Shape 1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Google Shape;1792;g101fbd7835f_1_645:notes"/>
          <p:cNvSpPr txBox="1"/>
          <p:nvPr>
            <p:ph idx="1" type="body"/>
          </p:nvPr>
        </p:nvSpPr>
        <p:spPr>
          <a:xfrm>
            <a:off x="686421" y="4344025"/>
            <a:ext cx="5484900" cy="41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50" lIns="91300" spcFirstLastPara="1" rIns="91300" wrap="square" tIns="456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/>
          </a:p>
        </p:txBody>
      </p:sp>
      <p:sp>
        <p:nvSpPr>
          <p:cNvPr id="1793" name="Google Shape;1793;g101fbd7835f_1_645:notes"/>
          <p:cNvSpPr/>
          <p:nvPr>
            <p:ph idx="2" type="sldImg"/>
          </p:nvPr>
        </p:nvSpPr>
        <p:spPr>
          <a:xfrm>
            <a:off x="390674" y="686426"/>
            <a:ext cx="6076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3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4" name="Google Shape;1804;g101fbd7835f_1_6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5" name="Google Shape;1805;g101fbd7835f_1_6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Others: </a:t>
            </a:r>
            <a:r>
              <a:rPr lang="en-US" sz="1600" u="sng">
                <a:solidFill>
                  <a:srgbClr val="A4001D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https://grafana.com/grafana/plugins/?type=datasource</a:t>
            </a:r>
            <a:endParaRPr/>
          </a:p>
        </p:txBody>
      </p:sp>
      <p:sp>
        <p:nvSpPr>
          <p:cNvPr id="1806" name="Google Shape;1806;g101fbd7835f_1_65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2" name="Shape 1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3" name="Google Shape;1813;g101fbd7835f_1_6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4" name="Google Shape;1814;g101fbd7835f_1_6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5" name="Google Shape;1815;g101fbd7835f_1_664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72edd4b106_0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172edd4b106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172edd4b106_0_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5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Google Shape;1846;g101fbd7835f_1_69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7" name="Google Shape;1847;g101fbd7835f_1_6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https://github.com/sasaki77/archiverappliance-datasource</a:t>
            </a:r>
            <a:endParaRPr/>
          </a:p>
        </p:txBody>
      </p:sp>
      <p:sp>
        <p:nvSpPr>
          <p:cNvPr id="1848" name="Google Shape;1848;g101fbd7835f_1_69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6" name="Shape 1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7" name="Google Shape;1857;g101fbd7835f_1_7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8" name="Google Shape;1858;g101fbd7835f_1_7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9" name="Google Shape;1859;g101fbd7835f_1_723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6" name="Shape 1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" name="Google Shape;1867;g101fbd7835f_1_7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8" name="Google Shape;1868;g101fbd7835f_1_7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69" name="Google Shape;1869;g101fbd7835f_1_75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5" name="Shape 1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6" name="Google Shape;1876;g101fbd7835f_1_78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7" name="Google Shape;1877;g101fbd7835f_1_7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78" name="Google Shape;1878;g101fbd7835f_1_783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3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g101fbd7835f_1_8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5" name="Google Shape;1885;g101fbd7835f_1_8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86" name="Google Shape;1886;g101fbd7835f_1_811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g101fbd7835f_1_87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3" name="Google Shape;1893;g101fbd7835f_1_8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94" name="Google Shape;1894;g101fbd7835f_1_87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0" name="Shape 1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1" name="Google Shape;1901;g101fbd7835f_1_87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2" name="Google Shape;1902;g101fbd7835f_1_8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3" name="Google Shape;1903;g101fbd7835f_1_87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8" name="Shape 1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9" name="Google Shape;1909;g101fbd7835f_0_48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0" name="Google Shape;1910;g101fbd7835f_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1" name="Google Shape;1911;g101fbd7835f_0_48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6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Google Shape;1917;gc4bbd83b21_0_2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8" name="Google Shape;1918;gc4bbd83b21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9" name="Google Shape;1919;gc4bbd83b21_0_2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3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g101e3224331_2_2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5" name="Google Shape;1925;g101e3224331_2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6" name="Google Shape;1926;g101e3224331_2_2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17057cc7f23_0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0" name="Google Shape;330;g17057cc7f2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1" name="Google Shape;331;g17057cc7f23_0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2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g101e3224331_2_2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4" name="Google Shape;1934;g101e3224331_2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35" name="Google Shape;1935;g101e3224331_2_2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2" name="Shape 1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3" name="Google Shape;1943;g101e3224331_2_2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4" name="Google Shape;1944;g101e3224331_2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45" name="Google Shape;1945;g101e3224331_2_2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3" name="Shape 1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4" name="Google Shape;1954;g101e3224331_2_2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5" name="Google Shape;1955;g101e3224331_2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56" name="Google Shape;1956;g101e3224331_2_25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4" name="Shape 1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5" name="Google Shape;1965;g101e3224331_2_2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6" name="Google Shape;1966;g101e3224331_2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67" name="Google Shape;1967;g101e3224331_2_26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5" name="Shape 1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" name="Google Shape;1976;g101e3224331_2_27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7" name="Google Shape;1977;g101e3224331_2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78" name="Google Shape;1978;g101e3224331_2_2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6" name="Shape 1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7" name="Google Shape;1987;g101fbd7835f_0_40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8" name="Google Shape;1988;g101fbd7835f_0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9" name="Google Shape;1989;g101fbd7835f_0_40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4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gfc578fe40d_4_5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6" name="Google Shape;1996;gfc578fe40d_4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1" name="Shape 2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2" name="Google Shape;2002;gfc578fe40d_4_5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3" name="Google Shape;2003;gfc578fe40d_4_5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7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8" name="Google Shape;2008;gfbc5065096_2_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9" name="Google Shape;2009;gfbc5065096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0" name="Google Shape;2010;gfbc5065096_2_8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5" name="Shape 2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gfbc5065096_2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7" name="Google Shape;2017;gfbc5065096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8" name="Google Shape;2018;gfbc5065096_2_34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17057cc7f23_0_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0" name="Google Shape;340;g17057cc7f2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1" name="Google Shape;341;g17057cc7f23_0_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2" name="Shape 2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3" name="Google Shape;2023;gfbc5065096_2_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4" name="Google Shape;2024;gfbc5065096_2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5" name="Google Shape;2025;gfbc5065096_2_66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9" name="Shape 2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0" name="Google Shape;2030;gfbc5065096_2_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1" name="Google Shape;2031;gfbc5065096_2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32" name="Google Shape;2032;gfbc5065096_2_92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6" name="Shape 2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" name="Google Shape;2037;gfbc5065096_2_1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8" name="Google Shape;2038;gfbc5065096_2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39" name="Google Shape;2039;gfbc5065096_2_120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3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fbc5065096_2_1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5" name="Google Shape;2045;gfbc5065096_2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6" name="Google Shape;2046;gfbc5065096_2_152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16af35d19b7_0_1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16af35d19b7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16af35d19b7_0_1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72edd4b106_0_2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g172edd4b106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9" name="Google Shape;159;g172edd4b106_0_2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72edd4b106_0_2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2" name="Google Shape;362;g172edd4b106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3" name="Google Shape;363;g172edd4b106_0_2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72edd4b106_0_30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172edd4b106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172edd4b106_0_30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16af35d19b7_0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16af35d19b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16af35d19b7_0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16af35d19b7_0_1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16af35d19b7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16af35d19b7_0_1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16af35d19b7_0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16af35d19b7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16af35d19b7_0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16af35d19b7_0_1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16af35d19b7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g16af35d19b7_0_1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6af35d19b7_0_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16af35d19b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g16af35d19b7_0_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6af35d19b7_0_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16af35d19b7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16af35d19b7_0_8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16af35d19b7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16af35d19b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g16af35d19b7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175eb8fc9d9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175eb8fc9d9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175eb8fc9d9_0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72edd4b106_0_2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172edd4b106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7" name="Google Shape;167;g172edd4b106_0_254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8" name="Google Shape;4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9" name="Google Shape;449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101fbd7835f_1_1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0" name="Google Shape;460;g101fbd7835f_1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1" name="Google Shape;461;g101fbd7835f_1_177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2" name="Google Shape;47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3" name="Google Shape;473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01fbd7835f_0_4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0" name="Google Shape;480;g101fbd7835f_0_4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1" name="Google Shape;481;g101fbd7835f_0_45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101e3224331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8" name="Google Shape;488;g101e32243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g101e3224331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01e3224331_5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g101e3224331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7" name="Google Shape;497;g101e3224331_5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101e3224331_5_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4" name="Google Shape;504;g101e3224331_5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5" name="Google Shape;505;g101e3224331_5_4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01e3224331_5_1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3" name="Google Shape;533;g101e3224331_5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4" name="Google Shape;534;g101e3224331_5_10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101e3224331_5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7" name="Google Shape;547;g101e3224331_5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8" name="Google Shape;548;g101e3224331_5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101e3224331_5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6" name="Google Shape;556;g101e3224331_5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7" name="Google Shape;557;g101e3224331_5_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72edd4b106_0_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g172edd4b106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0" name="Google Shape;180;g172edd4b106_0_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101e3224331_5_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4" name="Google Shape;564;g101e3224331_5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5" name="Google Shape;565;g101e3224331_5_7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101e3224331_5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2" name="Google Shape;572;g101e3224331_5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3" name="Google Shape;573;g101e3224331_5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101e3224331_5_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9" name="Google Shape;599;g101e3224331_5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0" name="Google Shape;600;g101e3224331_5_5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101e3224331_5_7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9" name="Google Shape;609;g101e3224331_5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0" name="Google Shape;610;g101e3224331_5_7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101e3224331_5_1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7" name="Google Shape;617;g101e3224331_5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8" name="Google Shape;618;g101e3224331_5_13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101e3224331_5_1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7" name="Google Shape;627;g101e3224331_5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28" name="Google Shape;628;g101e3224331_5_14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101e3224331_5_1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7" name="Google Shape;637;g101e3224331_5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8" name="Google Shape;638;g101e3224331_5_1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101e3224331_5_15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7" name="Google Shape;647;g101e3224331_5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8" name="Google Shape;648;g101e3224331_5_15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101e3224331_5_1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7" name="Google Shape;657;g101e3224331_5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8" name="Google Shape;658;g101e3224331_5_16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101fbd7835f_0_4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g101fbd7835f_0_4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67" name="Google Shape;667;g101fbd7835f_0_4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72edd4b106_0_26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172edd4b106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g172edd4b106_0_26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101e3224331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4" name="Google Shape;674;g101e3224331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5" name="Google Shape;675;g101e3224331_0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101fbd7835f_0_2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6" name="Google Shape;686;g101fbd7835f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7" name="Google Shape;687;g101fbd7835f_0_26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101e3224331_2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8" name="Google Shape;698;g101e3224331_2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9" name="Google Shape;699;g101e3224331_2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101e3224331_2_4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g101e3224331_2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1" name="Google Shape;711;g101e3224331_2_47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101e3224331_2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9" name="Google Shape;719;g101e3224331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20" name="Google Shape;720;g101e3224331_2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101e3224331_2_1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8" name="Google Shape;728;g101e3224331_2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29" name="Google Shape;729;g101e3224331_2_13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101e3224331_2_7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8" name="Google Shape;738;g101e3224331_2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39" name="Google Shape;739;g101e3224331_2_7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101e3224331_2_6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0" name="Google Shape;750;g101e3224331_2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51" name="Google Shape;751;g101e3224331_2_6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101e3224331_2_1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1" name="Google Shape;761;g101e3224331_2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62" name="Google Shape;762;g101e3224331_2_1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101e3224331_2_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1" name="Google Shape;771;g101e3224331_2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72" name="Google Shape;772;g101e3224331_2_8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72edd4b106_0_8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g172edd4b106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" name="Google Shape;204;g172edd4b106_0_8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101fbd7835f_0_2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6" name="Google Shape;786;g101fbd7835f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87" name="Google Shape;787;g101fbd7835f_0_2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101e3224331_2_3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8" name="Google Shape;798;g101e3224331_2_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9" name="Google Shape;799;g101e3224331_2_33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101e3224331_2_3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8" name="Google Shape;808;g101e3224331_2_3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09" name="Google Shape;809;g101e3224331_2_3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101e3224331_2_4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9" name="Google Shape;819;g101e3224331_2_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0" name="Google Shape;820;g101e3224331_2_46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101e3224331_2_3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7" name="Google Shape;827;g101e3224331_2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8" name="Google Shape;828;g101e3224331_2_39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101e3224331_2_1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7" name="Google Shape;837;g101e3224331_2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8" name="Google Shape;838;g101e3224331_2_1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g101fbd7835f_0_2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1" name="Google Shape;851;g101fbd7835f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2" name="Google Shape;852;g101fbd7835f_0_2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101fbd7835f_0_2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3" name="Google Shape;863;g101fbd7835f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4" name="Google Shape;864;g101fbd7835f_0_25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101fbd7835f_0_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5" name="Google Shape;875;g101fbd7835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6" name="Google Shape;876;g101fbd7835f_0_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101fbd7835f_0_2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4" name="Google Shape;884;g101fbd7835f_0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85" name="Google Shape;885;g101fbd7835f_0_29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72edd4b106_0_1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g172edd4b106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g172edd4b106_0_1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101e3224331_2_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3" name="Google Shape;893;g101e3224331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94" name="Google Shape;894;g101e3224331_2_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101fbd7835f_0_38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3" name="Google Shape;903;g101fbd7835f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4" name="Google Shape;904;g101fbd7835f_0_38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g101fbd7835f_0_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6" name="Google Shape;916;g101fbd7835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7" name="Google Shape;917;g101fbd7835f_0_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101fbd7835f_0_2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5" name="Google Shape;925;g101fbd7835f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26" name="Google Shape;926;g101fbd7835f_0_2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101fbd7835f_0_1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7" name="Google Shape;937;g101fbd7835f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8" name="Google Shape;938;g101fbd7835f_0_1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101fbd7835f_0_1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g101fbd7835f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7" name="Google Shape;947;g101fbd7835f_0_1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101fbd7835f_0_40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5" name="Google Shape;955;g101fbd7835f_0_4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6" name="Google Shape;956;g101fbd7835f_0_40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101fbd7835f_0_4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4" name="Google Shape;964;g101fbd7835f_0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5" name="Google Shape;965;g101fbd7835f_0_4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101fbd7835f_0_4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3" name="Google Shape;973;g101fbd7835f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4" name="Google Shape;974;g101fbd7835f_0_4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101fbd7835f_0_2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1" name="Google Shape;981;g101fbd7835f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2" name="Google Shape;982;g101fbd7835f_0_28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72edd4b106_0_16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172edd4b106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8" name="Google Shape;228;g172edd4b106_0_16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g101fbd7835f_0_4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3" name="Google Shape;993;g101fbd7835f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94" name="Google Shape;994;g101fbd7835f_0_45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g101e3224331_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1" name="Google Shape;1001;g101e322433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2" name="Google Shape;1002;g101e3224331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101e3224331_1_13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9" name="Google Shape;1009;g101e3224331_1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0" name="Google Shape;1010;g101e3224331_1_1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101e3224331_1_1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0" name="Google Shape;1020;g101e3224331_1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1" name="Google Shape;1021;g101e3224331_1_1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101e3224331_1_1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1" name="Google Shape;1041;g101e3224331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2" name="Google Shape;1042;g101e3224331_1_16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g101e3224331_1_17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9" name="Google Shape;1049;g101e3224331_1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0" name="Google Shape;1050;g101e3224331_1_17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g101e3224331_1_1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7" name="Google Shape;1057;g101e3224331_1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8" name="Google Shape;1058;g101e3224331_1_17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g101e3224331_1_2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g101e3224331_1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8" name="Google Shape;1068;g101e3224331_1_22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g101e3224331_1_2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8" name="Google Shape;1088;g101e3224331_1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89" name="Google Shape;1089;g101e3224331_1_24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4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g101e3224331_1_1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6" name="Google Shape;1096;g101e3224331_1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7" name="Google Shape;1097;g101e3224331_1_18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72edd4b106_0_2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172edd4b106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0" name="Google Shape;240;g172edd4b106_0_277:notes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g101e3224331_1_2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4" name="Google Shape;1104;g101e3224331_1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5" name="Google Shape;1105;g101e3224331_1_20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g101e3224331_1_2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3" name="Google Shape;1113;g101e3224331_1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4" name="Google Shape;1114;g101e3224331_1_2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0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g101e3224331_1_1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2" name="Google Shape;1122;g101e3224331_1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23" name="Google Shape;1123;g101e3224331_1_19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8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g101e3224331_1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0" name="Google Shape;1130;g101e322433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1" name="Google Shape;1131;g101e3224331_1_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g101e3224331_1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8" name="Google Shape;1138;g101e3224331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9" name="Google Shape;1139;g101e3224331_1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101e3224331_1_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6" name="Google Shape;1146;g101e3224331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47" name="Google Shape;1147;g101e3224331_1_6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01e3224331_1_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4" name="Google Shape;1154;g101e3224331_1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5" name="Google Shape;1155;g101e3224331_1_9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0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" name="Google Shape;1161;g101e3224331_1_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2" name="Google Shape;1162;g101e3224331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3" name="Google Shape;1163;g101e3224331_1_3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8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g101e3224331_1_1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0" name="Google Shape;1190;g101e3224331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91" name="Google Shape;1191;g101e3224331_1_1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g101e3224331_1_1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8" name="Google Shape;1198;g101e3224331_1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99" name="Google Shape;1199;g101e3224331_1_15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2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2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2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5.jpg"/><Relationship Id="rId3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8" y="-3597"/>
            <a:ext cx="9143245" cy="5150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8434" y="4629150"/>
            <a:ext cx="2302769" cy="669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552950"/>
            <a:ext cx="1973584" cy="71780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8"/>
          <p:cNvSpPr txBox="1"/>
          <p:nvPr>
            <p:ph type="ctrTitle"/>
          </p:nvPr>
        </p:nvSpPr>
        <p:spPr>
          <a:xfrm>
            <a:off x="557214" y="402432"/>
            <a:ext cx="8008937" cy="168473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  <a:defRPr b="1" sz="4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" type="subTitle"/>
          </p:nvPr>
        </p:nvSpPr>
        <p:spPr>
          <a:xfrm>
            <a:off x="557214" y="2734627"/>
            <a:ext cx="7989887" cy="1640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64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9" name="Google Shape;19;p8"/>
          <p:cNvSpPr txBox="1"/>
          <p:nvPr>
            <p:ph idx="2" type="body"/>
          </p:nvPr>
        </p:nvSpPr>
        <p:spPr>
          <a:xfrm>
            <a:off x="557214" y="2066259"/>
            <a:ext cx="8008937" cy="4769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b="0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s 1">
  <p:cSld name="TITLE_2"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fc578fe40d_4_383"/>
          <p:cNvSpPr txBox="1"/>
          <p:nvPr>
            <p:ph type="title"/>
          </p:nvPr>
        </p:nvSpPr>
        <p:spPr>
          <a:xfrm>
            <a:off x="452437" y="96440"/>
            <a:ext cx="81027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A4001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6" name="Google Shape;66;gfc578fe40d_4_383"/>
          <p:cNvSpPr txBox="1"/>
          <p:nvPr>
            <p:ph idx="1" type="body"/>
          </p:nvPr>
        </p:nvSpPr>
        <p:spPr>
          <a:xfrm>
            <a:off x="450875" y="1089553"/>
            <a:ext cx="8105700" cy="3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93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4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6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2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gfc578fe40d_4_383"/>
          <p:cNvSpPr txBox="1"/>
          <p:nvPr>
            <p:ph idx="12" type="sldNum"/>
          </p:nvPr>
        </p:nvSpPr>
        <p:spPr>
          <a:xfrm>
            <a:off x="8661475" y="4749850"/>
            <a:ext cx="4824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01fbd7835f_1_142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g101fbd7835f_1_142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g101fbd7835f_1_1424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 sz="2200"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 sz="1800"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76" name="Google Shape;76;g101fbd7835f_1_14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g101fbd7835f_1_14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1fbd7835f_1_143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" name="Google Shape;80;g101fbd7835f_1_143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81" name="Google Shape;81;g101fbd7835f_1_14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g101fbd7835f_1_14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g101fbd7835f_1_14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800" y="0"/>
            <a:ext cx="6868798" cy="515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101fbd7835f_1_14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8434" y="4647650"/>
            <a:ext cx="1706674" cy="49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101fbd7835f_1_14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605146"/>
            <a:ext cx="1480188" cy="538354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g101fbd7835f_1_1417"/>
          <p:cNvSpPr txBox="1"/>
          <p:nvPr>
            <p:ph type="ctrTitle"/>
          </p:nvPr>
        </p:nvSpPr>
        <p:spPr>
          <a:xfrm>
            <a:off x="557213" y="402431"/>
            <a:ext cx="8008800" cy="16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00"/>
              <a:buFont typeface="Arial"/>
              <a:buNone/>
              <a:defRPr b="1" sz="4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g101fbd7835f_1_1417"/>
          <p:cNvSpPr txBox="1"/>
          <p:nvPr>
            <p:ph idx="1" type="subTitle"/>
          </p:nvPr>
        </p:nvSpPr>
        <p:spPr>
          <a:xfrm>
            <a:off x="557213" y="2734627"/>
            <a:ext cx="7989900" cy="16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64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9" name="Google Shape;89;g101fbd7835f_1_1417"/>
          <p:cNvSpPr txBox="1"/>
          <p:nvPr>
            <p:ph idx="2" type="body"/>
          </p:nvPr>
        </p:nvSpPr>
        <p:spPr>
          <a:xfrm>
            <a:off x="557213" y="2066258"/>
            <a:ext cx="80088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b="0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g101fbd7835f_1_14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6858001" cy="939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g101fbd7835f_1_14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" y="701200"/>
            <a:ext cx="6513938" cy="15201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g101fbd7835f_1_1435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g101fbd7835f_1_1435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g101fbd7835f_1_1435"/>
          <p:cNvSpPr txBox="1"/>
          <p:nvPr>
            <p:ph idx="1" type="body"/>
          </p:nvPr>
        </p:nvSpPr>
        <p:spPr>
          <a:xfrm>
            <a:off x="457200" y="932688"/>
            <a:ext cx="38862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g101fbd7835f_1_1435"/>
          <p:cNvSpPr txBox="1"/>
          <p:nvPr>
            <p:ph idx="2" type="body"/>
          </p:nvPr>
        </p:nvSpPr>
        <p:spPr>
          <a:xfrm>
            <a:off x="4648200" y="939547"/>
            <a:ext cx="38862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line headline">
  <p:cSld name="2 line headline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g101fbd7835f_1_14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6858001" cy="939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101fbd7835f_1_14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" y="701200"/>
            <a:ext cx="6513938" cy="15201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101fbd7835f_1_144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g101fbd7835f_1_1442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g101fbd7835f_1_1442"/>
          <p:cNvSpPr/>
          <p:nvPr>
            <p:ph idx="2" type="pic"/>
          </p:nvPr>
        </p:nvSpPr>
        <p:spPr>
          <a:xfrm>
            <a:off x="3646488" y="939546"/>
            <a:ext cx="1831800" cy="1860900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g101fbd7835f_1_1442"/>
          <p:cNvSpPr/>
          <p:nvPr>
            <p:ph idx="3" type="pic"/>
          </p:nvPr>
        </p:nvSpPr>
        <p:spPr>
          <a:xfrm>
            <a:off x="3646488" y="2914650"/>
            <a:ext cx="1831800" cy="1824000"/>
          </a:xfrm>
          <a:prstGeom prst="rect">
            <a:avLst/>
          </a:prstGeom>
          <a:noFill/>
          <a:ln>
            <a:noFill/>
          </a:ln>
        </p:spPr>
      </p:sp>
      <p:sp>
        <p:nvSpPr>
          <p:cNvPr id="104" name="Google Shape;104;g101fbd7835f_1_1442"/>
          <p:cNvSpPr/>
          <p:nvPr>
            <p:ph idx="4" type="pic"/>
          </p:nvPr>
        </p:nvSpPr>
        <p:spPr>
          <a:xfrm>
            <a:off x="6242954" y="932688"/>
            <a:ext cx="2442300" cy="3799200"/>
          </a:xfrm>
          <a:prstGeom prst="rect">
            <a:avLst/>
          </a:prstGeom>
          <a:noFill/>
          <a:ln>
            <a:noFill/>
          </a:ln>
        </p:spPr>
      </p:sp>
      <p:sp>
        <p:nvSpPr>
          <p:cNvPr id="105" name="Google Shape;105;g101fbd7835f_1_1442"/>
          <p:cNvSpPr txBox="1"/>
          <p:nvPr>
            <p:ph idx="1" type="body"/>
          </p:nvPr>
        </p:nvSpPr>
        <p:spPr>
          <a:xfrm>
            <a:off x="457200" y="932688"/>
            <a:ext cx="30132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and Chart on right">
  <p:cSld name="Content and Chart on righ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g101fbd7835f_1_14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6858001" cy="939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g101fbd7835f_1_14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" y="701200"/>
            <a:ext cx="6513938" cy="15201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g101fbd7835f_1_145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0" name="Google Shape;110;g101fbd7835f_1_145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g101fbd7835f_1_1451"/>
          <p:cNvSpPr/>
          <p:nvPr>
            <p:ph idx="2" type="chart"/>
          </p:nvPr>
        </p:nvSpPr>
        <p:spPr>
          <a:xfrm>
            <a:off x="6007100" y="932688"/>
            <a:ext cx="2667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264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-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6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Arial"/>
              <a:buChar char="-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g101fbd7835f_1_1451"/>
          <p:cNvSpPr txBox="1"/>
          <p:nvPr>
            <p:ph idx="1" type="body"/>
          </p:nvPr>
        </p:nvSpPr>
        <p:spPr>
          <a:xfrm>
            <a:off x="457200" y="932688"/>
            <a:ext cx="54849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Divi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01fbd7835f_1_1458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g101fbd7835f_1_145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01fbd7835f_1_1461"/>
          <p:cNvSpPr txBox="1"/>
          <p:nvPr>
            <p:ph idx="10" type="dt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" name="Google Shape;118;g101fbd7835f_1_1461"/>
          <p:cNvSpPr txBox="1"/>
          <p:nvPr>
            <p:ph idx="11" type="ftr"/>
          </p:nvPr>
        </p:nvSpPr>
        <p:spPr>
          <a:xfrm>
            <a:off x="0" y="0"/>
            <a:ext cx="3000000" cy="22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9" name="Google Shape;119;g101fbd7835f_1_146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fc578fe40d_4_52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gfc578fe40d_4_529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A4001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gfc578fe40d_4_529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6240" lvl="1" marL="914400" marR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Font typeface="Arial"/>
              <a:buChar char="-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5760" lvl="3" marL="182880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0520" lvl="4" marL="2286000" marR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Font typeface="Arial"/>
              <a:buChar char="-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9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Google Shape;24;p9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457200" y="932688"/>
            <a:ext cx="8108950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 sz="2200"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 sz="1800"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rst Slide">
  <p:cSld name="First Slide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fc578fe40d_4_516"/>
          <p:cNvSpPr txBox="1"/>
          <p:nvPr>
            <p:ph idx="12" type="sldNum"/>
          </p:nvPr>
        </p:nvSpPr>
        <p:spPr>
          <a:xfrm>
            <a:off x="8566150" y="4738688"/>
            <a:ext cx="3159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0" name="Google Shape;130;gfc578fe40d_4_5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9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gfc578fe40d_4_5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9100" y="4469450"/>
            <a:ext cx="2274900" cy="67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gfc578fe40d_4_5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469650"/>
            <a:ext cx="1973400" cy="67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s" type="title">
  <p:cSld name="TITLE">
    <p:bg>
      <p:bgPr>
        <a:solidFill>
          <a:srgbClr val="FFFFF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fc578fe40d_4_521"/>
          <p:cNvSpPr txBox="1"/>
          <p:nvPr>
            <p:ph type="title"/>
          </p:nvPr>
        </p:nvSpPr>
        <p:spPr>
          <a:xfrm>
            <a:off x="452437" y="96440"/>
            <a:ext cx="81027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A4001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Google Shape;135;gfc578fe40d_4_521"/>
          <p:cNvSpPr txBox="1"/>
          <p:nvPr>
            <p:ph idx="1" type="body"/>
          </p:nvPr>
        </p:nvSpPr>
        <p:spPr>
          <a:xfrm>
            <a:off x="450875" y="1089553"/>
            <a:ext cx="8105700" cy="3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93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Google Shape;136;gfc578fe40d_4_521"/>
          <p:cNvSpPr txBox="1"/>
          <p:nvPr>
            <p:ph idx="12" type="sldNum"/>
          </p:nvPr>
        </p:nvSpPr>
        <p:spPr>
          <a:xfrm>
            <a:off x="8667497" y="4749850"/>
            <a:ext cx="438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s 1">
  <p:cSld name="TITLE_1">
    <p:bg>
      <p:bgPr>
        <a:solidFill>
          <a:srgbClr val="FFFFFF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fc578fe40d_4_525"/>
          <p:cNvSpPr txBox="1"/>
          <p:nvPr>
            <p:ph type="title"/>
          </p:nvPr>
        </p:nvSpPr>
        <p:spPr>
          <a:xfrm>
            <a:off x="452437" y="96440"/>
            <a:ext cx="8102700" cy="564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A4001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gfc578fe40d_4_525"/>
          <p:cNvSpPr txBox="1"/>
          <p:nvPr>
            <p:ph idx="1" type="body"/>
          </p:nvPr>
        </p:nvSpPr>
        <p:spPr>
          <a:xfrm>
            <a:off x="450875" y="1089553"/>
            <a:ext cx="8105700" cy="3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algn="l">
              <a:lnSpc>
                <a:spcPct val="93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0" name="Google Shape;140;gfc578fe40d_4_525"/>
          <p:cNvSpPr txBox="1"/>
          <p:nvPr>
            <p:ph idx="12" type="sldNum"/>
          </p:nvPr>
        </p:nvSpPr>
        <p:spPr>
          <a:xfrm>
            <a:off x="8667497" y="4749850"/>
            <a:ext cx="438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Divid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fc578fe40d_4_533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gfc578fe40d_4_533"/>
          <p:cNvSpPr txBox="1"/>
          <p:nvPr>
            <p:ph type="title"/>
          </p:nvPr>
        </p:nvSpPr>
        <p:spPr>
          <a:xfrm>
            <a:off x="451822" y="96819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b="1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fc578fe40d_4_5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Google Shape;146;gfc578fe40d_4_5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gfc578fe40d_4_5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3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13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Divider_2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01fbd7835f_0_536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33;g101fbd7835f_0_53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">
  <p:cSld name="Divi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2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12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line headline">
  <p:cSld name="2 line headlin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10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0"/>
          <p:cNvSpPr/>
          <p:nvPr>
            <p:ph idx="2" type="pic"/>
          </p:nvPr>
        </p:nvSpPr>
        <p:spPr>
          <a:xfrm>
            <a:off x="3646488" y="939546"/>
            <a:ext cx="2442340" cy="1860804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10"/>
          <p:cNvSpPr/>
          <p:nvPr>
            <p:ph idx="3" type="pic"/>
          </p:nvPr>
        </p:nvSpPr>
        <p:spPr>
          <a:xfrm>
            <a:off x="3646488" y="2914650"/>
            <a:ext cx="2442340" cy="1824038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10"/>
          <p:cNvSpPr/>
          <p:nvPr>
            <p:ph idx="4" type="pic"/>
          </p:nvPr>
        </p:nvSpPr>
        <p:spPr>
          <a:xfrm>
            <a:off x="6242954" y="932688"/>
            <a:ext cx="2442340" cy="3799142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457201" y="932688"/>
            <a:ext cx="3013075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and Chart on right">
  <p:cSld name="Content and Chart on righ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1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/>
          <p:nvPr>
            <p:ph idx="2" type="chart"/>
          </p:nvPr>
        </p:nvSpPr>
        <p:spPr>
          <a:xfrm>
            <a:off x="6007100" y="932688"/>
            <a:ext cx="2667000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264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-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6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Arial"/>
              <a:buChar char="-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932688"/>
            <a:ext cx="5484812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indent="-36576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160"/>
              <a:buChar char="•"/>
              <a:defRPr/>
            </a:lvl2pPr>
            <a:lvl3pPr indent="-36576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•"/>
              <a:defRPr/>
            </a:lvl4pPr>
            <a:lvl5pPr indent="-36576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16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0" y="0"/>
            <a:ext cx="6858019" cy="93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" y="616458"/>
            <a:ext cx="8685294" cy="20269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4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457200" y="932688"/>
            <a:ext cx="3886200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2" type="body"/>
          </p:nvPr>
        </p:nvSpPr>
        <p:spPr>
          <a:xfrm>
            <a:off x="4648200" y="939547"/>
            <a:ext cx="3886200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None/>
              <a:defRPr/>
            </a:lvl1pPr>
            <a:lvl2pPr indent="-396240" lvl="1" marL="91440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ts val="2640"/>
              <a:buChar char="•"/>
              <a:defRPr/>
            </a:lvl2pPr>
            <a:lvl3pPr indent="-381000" lvl="2" marL="1371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400"/>
              <a:buChar char="-"/>
              <a:defRPr/>
            </a:lvl3pPr>
            <a:lvl4pPr indent="-365760" lvl="3" marL="18288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2160"/>
              <a:buChar char="•"/>
              <a:defRPr/>
            </a:lvl4pPr>
            <a:lvl5pPr indent="-350520" lvl="4" marL="22860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920"/>
              <a:buChar char="-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Divider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01fbd7835f_0_380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g101fbd7835f_0_38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g101fbd7835f_0_380"/>
          <p:cNvSpPr txBox="1"/>
          <p:nvPr>
            <p:ph idx="11" type="ftr"/>
          </p:nvPr>
        </p:nvSpPr>
        <p:spPr>
          <a:xfrm>
            <a:off x="377079" y="4781551"/>
            <a:ext cx="8176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25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365761" y="932688"/>
            <a:ext cx="8109919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6240" lvl="1" marL="9144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264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-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5760" lvl="3" marL="1828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6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0520" lvl="4" marL="2286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Arial"/>
              <a:buChar char="-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01fbd7835f_1_141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g101fbd7835f_1_1413"/>
          <p:cNvSpPr txBox="1"/>
          <p:nvPr>
            <p:ph idx="1" type="body"/>
          </p:nvPr>
        </p:nvSpPr>
        <p:spPr>
          <a:xfrm>
            <a:off x="365760" y="932688"/>
            <a:ext cx="8109900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96240" lvl="1" marL="9144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264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-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5760" lvl="3" marL="18288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6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0520" lvl="4" marL="2286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920"/>
              <a:buFont typeface="Arial"/>
              <a:buChar char="-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g101fbd7835f_1_141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gfc578fe40d_4_5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3278" cy="78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gfc578fe40d_4_5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11775"/>
            <a:ext cx="8436572" cy="196863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gfc578fe40d_4_512"/>
          <p:cNvSpPr txBox="1"/>
          <p:nvPr>
            <p:ph idx="1" type="body"/>
          </p:nvPr>
        </p:nvSpPr>
        <p:spPr>
          <a:xfrm>
            <a:off x="457200" y="1203390"/>
            <a:ext cx="8229300" cy="29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40.png"/><Relationship Id="rId5" Type="http://schemas.openxmlformats.org/officeDocument/2006/relationships/image" Target="../media/image31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37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141.png"/><Relationship Id="rId4" Type="http://schemas.openxmlformats.org/officeDocument/2006/relationships/image" Target="../media/image139.png"/><Relationship Id="rId5" Type="http://schemas.openxmlformats.org/officeDocument/2006/relationships/image" Target="../media/image138.pn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1.xml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2.xml"/><Relationship Id="rId3" Type="http://schemas.openxmlformats.org/officeDocument/2006/relationships/hyperlink" Target="https://stanford.zoom.us/rec/play/CsGn5ZPzQm_iBjn22sLiSwhbSTAhSbuimAPqNYD-_JwPpF9wUXw5yIALnO_FVzWY9GWKIX_Cu4DaKNhx.TRVMn5emSsuU0ZsC?continueMode=true&amp;_x_zm_rtaid=0CYBH9okTxiExvmvGmpk2A.1636664415331.1ab8c2fc20b2ee3506c6385b4c287f81&amp;_x_zm_rhtaid=96" TargetMode="External"/><Relationship Id="rId4" Type="http://schemas.openxmlformats.org/officeDocument/2006/relationships/image" Target="../media/image142.png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140.png"/><Relationship Id="rId4" Type="http://schemas.openxmlformats.org/officeDocument/2006/relationships/image" Target="../media/image143.png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144.png"/><Relationship Id="rId4" Type="http://schemas.openxmlformats.org/officeDocument/2006/relationships/image" Target="../media/image145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5.xml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6.xml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7.xml"/><Relationship Id="rId3" Type="http://schemas.openxmlformats.org/officeDocument/2006/relationships/image" Target="../media/image149.png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146.png"/><Relationship Id="rId4" Type="http://schemas.openxmlformats.org/officeDocument/2006/relationships/image" Target="../media/image148.png"/><Relationship Id="rId5" Type="http://schemas.openxmlformats.org/officeDocument/2006/relationships/image" Target="../media/image147.png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9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1.png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0.xml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155.png"/><Relationship Id="rId4" Type="http://schemas.openxmlformats.org/officeDocument/2006/relationships/image" Target="../media/image150.png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151.png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3.xml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4.xml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152.png"/></Relationships>
</file>

<file path=ppt/slides/_rels/slide1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6.xml"/><Relationship Id="rId3" Type="http://schemas.openxmlformats.org/officeDocument/2006/relationships/comments" Target="../comments/comment1.xml"/></Relationships>
</file>

<file path=ppt/slides/_rels/slide1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7.xml"/></Relationships>
</file>

<file path=ppt/slides/_rels/slide1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8.xml"/><Relationship Id="rId3" Type="http://schemas.openxmlformats.org/officeDocument/2006/relationships/hyperlink" Target="https://docs.epics-controls.org/en/latest/guides/EPICS_Intro.html" TargetMode="External"/><Relationship Id="rId4" Type="http://schemas.openxmlformats.org/officeDocument/2006/relationships/hyperlink" Target="https://www.bnl.gov/ps/epics/" TargetMode="External"/><Relationship Id="rId5" Type="http://schemas.openxmlformats.org/officeDocument/2006/relationships/hyperlink" Target="https://epics-controls.org/resources-and-support/documents/training/" TargetMode="External"/></Relationships>
</file>

<file path=ppt/slides/_rels/slide1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9.xml"/><Relationship Id="rId3" Type="http://schemas.openxmlformats.org/officeDocument/2006/relationships/image" Target="../media/image15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1.png"/></Relationships>
</file>

<file path=ppt/slides/_rels/slide1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0.xml"/></Relationships>
</file>

<file path=ppt/slides/_rels/slide1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1.xml"/></Relationships>
</file>

<file path=ppt/slides/_rels/slide1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2.xml"/><Relationship Id="rId3" Type="http://schemas.openxmlformats.org/officeDocument/2006/relationships/hyperlink" Target="https://github.com/pcdshub/pcds-envs" TargetMode="External"/><Relationship Id="rId4" Type="http://schemas.openxmlformats.org/officeDocument/2006/relationships/image" Target="../media/image153.png"/></Relationships>
</file>

<file path=ppt/slides/_rels/slide1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3.xml"/><Relationship Id="rId3" Type="http://schemas.openxmlformats.org/officeDocument/2006/relationships/image" Target="../media/image156.png"/></Relationships>
</file>

<file path=ppt/slides/_rels/slide1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4.xml"/></Relationships>
</file>

<file path=ppt/slides/_rels/slide1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5.xml"/><Relationship Id="rId3" Type="http://schemas.openxmlformats.org/officeDocument/2006/relationships/hyperlink" Target="https://blueskyproject.io/ophyd/" TargetMode="External"/></Relationships>
</file>

<file path=ppt/slides/_rels/slide1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6.xml"/><Relationship Id="rId3" Type="http://schemas.openxmlformats.org/officeDocument/2006/relationships/image" Target="../media/image157.png"/></Relationships>
</file>

<file path=ppt/slides/_rels/slide1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7.xml"/><Relationship Id="rId3" Type="http://schemas.openxmlformats.org/officeDocument/2006/relationships/hyperlink" Target="https://github.com/pcdshub/pcdsdevices/" TargetMode="External"/><Relationship Id="rId4" Type="http://schemas.openxmlformats.org/officeDocument/2006/relationships/image" Target="../media/image160.png"/><Relationship Id="rId5" Type="http://schemas.openxmlformats.org/officeDocument/2006/relationships/image" Target="../media/image159.png"/></Relationships>
</file>

<file path=ppt/slides/_rels/slide1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8.xml"/><Relationship Id="rId3" Type="http://schemas.openxmlformats.org/officeDocument/2006/relationships/hyperlink" Target="https://github.com/pcdshub/happi" TargetMode="External"/><Relationship Id="rId4" Type="http://schemas.openxmlformats.org/officeDocument/2006/relationships/image" Target="../media/image158.png"/><Relationship Id="rId5" Type="http://schemas.openxmlformats.org/officeDocument/2006/relationships/image" Target="../media/image161.png"/></Relationships>
</file>

<file path=ppt/slides/_rels/slide1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9.xml"/><Relationship Id="rId3" Type="http://schemas.openxmlformats.org/officeDocument/2006/relationships/hyperlink" Target="https://github.com/pcdshub/happi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github.com/pcdshub/tc_mca_std_lib/commits/79395f8273b4361fbb1a82230885d3938696722c" TargetMode="External"/><Relationship Id="rId4" Type="http://schemas.openxmlformats.org/officeDocument/2006/relationships/hyperlink" Target="https://github.com/pcdshub/tc_mca_std_lib/commit/02397767cfb38ffb898529e63315bd04b51b5730" TargetMode="External"/><Relationship Id="rId5" Type="http://schemas.openxmlformats.org/officeDocument/2006/relationships/hyperlink" Target="https://github.com/pcdshub/tc_mca_std_lib/commit/37cb250aee8aadba5359c7498369f03ae186f6da" TargetMode="External"/><Relationship Id="rId6" Type="http://schemas.openxmlformats.org/officeDocument/2006/relationships/hyperlink" Target="https://github.com/pcdshub/tc_mca_std_lib/commit/79395f8273b4361fbb1a82230885d3938696722c" TargetMode="External"/></Relationships>
</file>

<file path=ppt/slides/_rels/slide1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0.xml"/><Relationship Id="rId3" Type="http://schemas.openxmlformats.org/officeDocument/2006/relationships/hyperlink" Target="https://github.com/pcdshub/whatrecord" TargetMode="External"/><Relationship Id="rId4" Type="http://schemas.openxmlformats.org/officeDocument/2006/relationships/hyperlink" Target="https://github.com/pcdshub/happi-to-confluence" TargetMode="External"/><Relationship Id="rId5" Type="http://schemas.openxmlformats.org/officeDocument/2006/relationships/image" Target="../media/image162.png"/><Relationship Id="rId6" Type="http://schemas.openxmlformats.org/officeDocument/2006/relationships/image" Target="../media/image163.png"/><Relationship Id="rId7" Type="http://schemas.openxmlformats.org/officeDocument/2006/relationships/image" Target="../media/image164.png"/></Relationships>
</file>

<file path=ppt/slides/_rels/slide1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1.xml"/></Relationships>
</file>

<file path=ppt/slides/_rels/slide1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2.xml"/></Relationships>
</file>

<file path=ppt/slides/_rels/slide1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3.xml"/><Relationship Id="rId3" Type="http://schemas.openxmlformats.org/officeDocument/2006/relationships/hyperlink" Target="https://blueskyproject.io/bluesky/" TargetMode="External"/></Relationships>
</file>

<file path=ppt/slides/_rels/slide1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4.xml"/><Relationship Id="rId3" Type="http://schemas.openxmlformats.org/officeDocument/2006/relationships/hyperlink" Target="https://blueskyproject.io/bluesky/plans.html" TargetMode="External"/></Relationships>
</file>

<file path=ppt/slides/_rels/slide1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5.xml"/><Relationship Id="rId3" Type="http://schemas.openxmlformats.org/officeDocument/2006/relationships/image" Target="../media/image166.png"/></Relationships>
</file>

<file path=ppt/slides/_rels/slide1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6.xml"/><Relationship Id="rId3" Type="http://schemas.openxmlformats.org/officeDocument/2006/relationships/hyperlink" Target="https://nsls-ii.github.io/bluesky/documents.html" TargetMode="External"/><Relationship Id="rId4" Type="http://schemas.openxmlformats.org/officeDocument/2006/relationships/image" Target="../media/image167.png"/></Relationships>
</file>

<file path=ppt/slides/_rels/slide1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7.xml"/><Relationship Id="rId3" Type="http://schemas.openxmlformats.org/officeDocument/2006/relationships/hyperlink" Target="https://nsls-ii.github.io/bluesky/callbacks.html" TargetMode="External"/><Relationship Id="rId4" Type="http://schemas.openxmlformats.org/officeDocument/2006/relationships/hyperlink" Target="https://matplotlib.org/" TargetMode="External"/><Relationship Id="rId5" Type="http://schemas.openxmlformats.org/officeDocument/2006/relationships/image" Target="../media/image165.png"/><Relationship Id="rId6" Type="http://schemas.openxmlformats.org/officeDocument/2006/relationships/image" Target="../media/image168.png"/></Relationships>
</file>

<file path=ppt/slides/_rels/slide1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8.xml"/><Relationship Id="rId3" Type="http://schemas.openxmlformats.org/officeDocument/2006/relationships/hyperlink" Target="https://github.com/pcdshub/hutch-python" TargetMode="External"/><Relationship Id="rId4" Type="http://schemas.openxmlformats.org/officeDocument/2006/relationships/image" Target="../media/image180.png"/></Relationships>
</file>

<file path=ppt/slides/_rels/slide1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9.xml"/><Relationship Id="rId3" Type="http://schemas.openxmlformats.org/officeDocument/2006/relationships/hyperlink" Target="https://github.com/pcdshub/hutch-python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github.com/pcdshub/lcls-twincat-motion" TargetMode="External"/><Relationship Id="rId4" Type="http://schemas.openxmlformats.org/officeDocument/2006/relationships/image" Target="../media/image45.png"/></Relationships>
</file>

<file path=ppt/slides/_rels/slide1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0.xml"/></Relationships>
</file>

<file path=ppt/slides/_rels/slide1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1.xml"/><Relationship Id="rId3" Type="http://schemas.openxmlformats.org/officeDocument/2006/relationships/image" Target="../media/image173.png"/></Relationships>
</file>

<file path=ppt/slides/_rels/slide1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2.xml"/></Relationships>
</file>

<file path=ppt/slides/_rels/slide1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3.xml"/><Relationship Id="rId3" Type="http://schemas.openxmlformats.org/officeDocument/2006/relationships/hyperlink" Target="https://github.com/pcdshub/pcdsdaq/" TargetMode="External"/></Relationships>
</file>

<file path=ppt/slides/_rels/slide1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4.xml"/><Relationship Id="rId3" Type="http://schemas.openxmlformats.org/officeDocument/2006/relationships/hyperlink" Target="https://github.com/pcdshub/nabs" TargetMode="External"/><Relationship Id="rId4" Type="http://schemas.openxmlformats.org/officeDocument/2006/relationships/image" Target="../media/image176.png"/></Relationships>
</file>

<file path=ppt/slides/_rels/slide1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5.xml"/><Relationship Id="rId3" Type="http://schemas.openxmlformats.org/officeDocument/2006/relationships/hyperlink" Target="https://github.com/pcdshub/nabs" TargetMode="External"/><Relationship Id="rId4" Type="http://schemas.openxmlformats.org/officeDocument/2006/relationships/image" Target="../media/image176.png"/></Relationships>
</file>

<file path=ppt/slides/_rels/slide1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6.xml"/><Relationship Id="rId3" Type="http://schemas.openxmlformats.org/officeDocument/2006/relationships/image" Target="../media/image171.png"/></Relationships>
</file>

<file path=ppt/slides/_rels/slide1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7.xml"/><Relationship Id="rId3" Type="http://schemas.openxmlformats.org/officeDocument/2006/relationships/image" Target="../media/image170.png"/></Relationships>
</file>

<file path=ppt/slides/_rels/slide1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8.xml"/><Relationship Id="rId3" Type="http://schemas.openxmlformats.org/officeDocument/2006/relationships/image" Target="../media/image191.png"/><Relationship Id="rId4" Type="http://schemas.openxmlformats.org/officeDocument/2006/relationships/hyperlink" Target="https://github.com/pcdshub/typhos" TargetMode="External"/></Relationships>
</file>

<file path=ppt/slides/_rels/slide1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9.xml"/><Relationship Id="rId3" Type="http://schemas.openxmlformats.org/officeDocument/2006/relationships/image" Target="../media/image178.png"/><Relationship Id="rId4" Type="http://schemas.openxmlformats.org/officeDocument/2006/relationships/image" Target="../media/image174.png"/><Relationship Id="rId5" Type="http://schemas.openxmlformats.org/officeDocument/2006/relationships/hyperlink" Target="https://github.com/pcdshub/lucid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4.png"/></Relationships>
</file>

<file path=ppt/slides/_rels/slide1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0.xml"/><Relationship Id="rId3" Type="http://schemas.openxmlformats.org/officeDocument/2006/relationships/image" Target="../media/image194.png"/><Relationship Id="rId4" Type="http://schemas.openxmlformats.org/officeDocument/2006/relationships/image" Target="../media/image182.png"/><Relationship Id="rId5" Type="http://schemas.openxmlformats.org/officeDocument/2006/relationships/hyperlink" Target="https://github.com/pcdshub/lucid" TargetMode="External"/></Relationships>
</file>

<file path=ppt/slides/_rels/slide1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1.xml"/><Relationship Id="rId3" Type="http://schemas.openxmlformats.org/officeDocument/2006/relationships/image" Target="../media/image177.png"/><Relationship Id="rId4" Type="http://schemas.openxmlformats.org/officeDocument/2006/relationships/hyperlink" Target="https://github.com/pcdshub/lucid" TargetMode="External"/></Relationships>
</file>

<file path=ppt/slides/_rels/slide1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2.xml"/><Relationship Id="rId3" Type="http://schemas.openxmlformats.org/officeDocument/2006/relationships/hyperlink" Target="https://github.com/pcdshub/lightpath/" TargetMode="External"/><Relationship Id="rId4" Type="http://schemas.openxmlformats.org/officeDocument/2006/relationships/image" Target="../media/image175.png"/></Relationships>
</file>

<file path=ppt/slides/_rels/slide1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3.xml"/><Relationship Id="rId3" Type="http://schemas.openxmlformats.org/officeDocument/2006/relationships/image" Target="../media/image179.png"/><Relationship Id="rId4" Type="http://schemas.openxmlformats.org/officeDocument/2006/relationships/image" Target="../media/image193.png"/></Relationships>
</file>

<file path=ppt/slides/_rels/slide1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4.xml"/><Relationship Id="rId3" Type="http://schemas.openxmlformats.org/officeDocument/2006/relationships/image" Target="../media/image181.png"/></Relationships>
</file>

<file path=ppt/slides/_rels/slide1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5.xml"/><Relationship Id="rId3" Type="http://schemas.openxmlformats.org/officeDocument/2006/relationships/image" Target="../media/image179.png"/></Relationships>
</file>

<file path=ppt/slides/_rels/slide156.xml.rels><?xml version="1.0" encoding="UTF-8" standalone="yes"?><Relationships xmlns="http://schemas.openxmlformats.org/package/2006/relationships"><Relationship Id="rId10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6.xml"/><Relationship Id="rId3" Type="http://schemas.openxmlformats.org/officeDocument/2006/relationships/image" Target="../media/image192.png"/><Relationship Id="rId4" Type="http://schemas.openxmlformats.org/officeDocument/2006/relationships/image" Target="../media/image186.png"/><Relationship Id="rId9" Type="http://schemas.openxmlformats.org/officeDocument/2006/relationships/image" Target="../media/image189.png"/><Relationship Id="rId5" Type="http://schemas.openxmlformats.org/officeDocument/2006/relationships/image" Target="../media/image188.png"/><Relationship Id="rId6" Type="http://schemas.openxmlformats.org/officeDocument/2006/relationships/image" Target="../media/image184.png"/><Relationship Id="rId7" Type="http://schemas.openxmlformats.org/officeDocument/2006/relationships/image" Target="../media/image185.png"/><Relationship Id="rId8" Type="http://schemas.openxmlformats.org/officeDocument/2006/relationships/image" Target="../media/image187.png"/></Relationships>
</file>

<file path=ppt/slides/_rels/slide1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7.xml"/><Relationship Id="rId3" Type="http://schemas.openxmlformats.org/officeDocument/2006/relationships/image" Target="../media/image184.png"/><Relationship Id="rId4" Type="http://schemas.openxmlformats.org/officeDocument/2006/relationships/image" Target="../media/image205.png"/><Relationship Id="rId5" Type="http://schemas.openxmlformats.org/officeDocument/2006/relationships/image" Target="../media/image212.png"/><Relationship Id="rId6" Type="http://schemas.openxmlformats.org/officeDocument/2006/relationships/image" Target="../media/image195.png"/></Relationships>
</file>

<file path=ppt/slides/_rels/slide158.xml.rels><?xml version="1.0" encoding="UTF-8" standalone="yes"?><Relationships xmlns="http://schemas.openxmlformats.org/package/2006/relationships"><Relationship Id="rId11" Type="http://schemas.openxmlformats.org/officeDocument/2006/relationships/hyperlink" Target="https://github.com/pcdshub/pcdsutils/blob/master/pcdsutils/log.py" TargetMode="External"/><Relationship Id="rId10" Type="http://schemas.openxmlformats.org/officeDocument/2006/relationships/hyperlink" Target="https://infosys.beckhoff.com/english.php?content=../content/1033/tceventlogger/html/introduction.htm&amp;id=" TargetMode="External"/><Relationship Id="rId12" Type="http://schemas.openxmlformats.org/officeDocument/2006/relationships/image" Target="../media/image19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8.xml"/><Relationship Id="rId3" Type="http://schemas.openxmlformats.org/officeDocument/2006/relationships/hyperlink" Target="https://slacmshankar.github.io/epicsarchiver_docs/" TargetMode="External"/><Relationship Id="rId4" Type="http://schemas.openxmlformats.org/officeDocument/2006/relationships/hyperlink" Target="https://github.com/sasaki77/archiverappliance-datasource" TargetMode="External"/><Relationship Id="rId9" Type="http://schemas.openxmlformats.org/officeDocument/2006/relationships/hyperlink" Target="https://pcdshub.github.io/lcls-twincat-general/v2.4.2/LCLSGeneral_LCLSGeneral_source.html#fb-logmessage" TargetMode="External"/><Relationship Id="rId5" Type="http://schemas.openxmlformats.org/officeDocument/2006/relationships/hyperlink" Target="https://github.com/epics-modules/caPutLog" TargetMode="External"/><Relationship Id="rId6" Type="http://schemas.openxmlformats.org/officeDocument/2006/relationships/hyperlink" Target="https://github.com/epics-extensions/ca-gateway/blob/bdd6d1996aacfe6da14bfc7a0b54df25c5447644/src/gateResources.cc#L418-L424" TargetMode="External"/><Relationship Id="rId7" Type="http://schemas.openxmlformats.org/officeDocument/2006/relationships/hyperlink" Target="https://epics.anl.gov/base/R3-15/5-docs/AppDevGuide/IOCErrorLogging.html" TargetMode="External"/><Relationship Id="rId8" Type="http://schemas.openxmlformats.org/officeDocument/2006/relationships/hyperlink" Target="https://github.com/pcdshub/archstats/" TargetMode="External"/></Relationships>
</file>

<file path=ppt/slides/_rels/slide1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9.xml"/><Relationship Id="rId3" Type="http://schemas.openxmlformats.org/officeDocument/2006/relationships/image" Target="../media/image20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3.png"/><Relationship Id="rId4" Type="http://schemas.openxmlformats.org/officeDocument/2006/relationships/image" Target="../media/image42.png"/><Relationship Id="rId5" Type="http://schemas.openxmlformats.org/officeDocument/2006/relationships/image" Target="../media/image55.png"/><Relationship Id="rId6" Type="http://schemas.openxmlformats.org/officeDocument/2006/relationships/image" Target="../media/image46.png"/></Relationships>
</file>

<file path=ppt/slides/_rels/slide1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0.xml"/><Relationship Id="rId3" Type="http://schemas.openxmlformats.org/officeDocument/2006/relationships/hyperlink" Target="https://github.com/sasaki77/archiverappliance-datasource" TargetMode="External"/><Relationship Id="rId4" Type="http://schemas.openxmlformats.org/officeDocument/2006/relationships/image" Target="../media/image197.png"/><Relationship Id="rId5" Type="http://schemas.openxmlformats.org/officeDocument/2006/relationships/image" Target="../media/image198.png"/></Relationships>
</file>

<file path=ppt/slides/_rels/slide1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1.xml"/><Relationship Id="rId3" Type="http://schemas.openxmlformats.org/officeDocument/2006/relationships/image" Target="../media/image200.png"/><Relationship Id="rId4" Type="http://schemas.openxmlformats.org/officeDocument/2006/relationships/image" Target="../media/image202.png"/></Relationships>
</file>

<file path=ppt/slides/_rels/slide1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2.xml"/><Relationship Id="rId3" Type="http://schemas.openxmlformats.org/officeDocument/2006/relationships/image" Target="../media/image206.png"/><Relationship Id="rId4" Type="http://schemas.openxmlformats.org/officeDocument/2006/relationships/image" Target="../media/image215.png"/></Relationships>
</file>

<file path=ppt/slides/_rels/slide1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3.xml"/><Relationship Id="rId3" Type="http://schemas.openxmlformats.org/officeDocument/2006/relationships/image" Target="../media/image201.png"/></Relationships>
</file>

<file path=ppt/slides/_rels/slide1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4.xml"/><Relationship Id="rId3" Type="http://schemas.openxmlformats.org/officeDocument/2006/relationships/image" Target="../media/image53.png"/></Relationships>
</file>

<file path=ppt/slides/_rels/slide1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5.xml"/><Relationship Id="rId3" Type="http://schemas.openxmlformats.org/officeDocument/2006/relationships/image" Target="../media/image210.png"/><Relationship Id="rId4" Type="http://schemas.openxmlformats.org/officeDocument/2006/relationships/image" Target="../media/image226.png"/></Relationships>
</file>

<file path=ppt/slides/_rels/slide166.xml.rels><?xml version="1.0" encoding="UTF-8" standalone="yes"?><Relationships xmlns="http://schemas.openxmlformats.org/package/2006/relationships"><Relationship Id="rId10" Type="http://schemas.openxmlformats.org/officeDocument/2006/relationships/hyperlink" Target="https://pcdshub.github.io/archstats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6.xml"/><Relationship Id="rId3" Type="http://schemas.openxmlformats.org/officeDocument/2006/relationships/hyperlink" Target="https://grafana.com/" TargetMode="External"/><Relationship Id="rId4" Type="http://schemas.openxmlformats.org/officeDocument/2006/relationships/hyperlink" Target="https://www.elastic.co/logstash/" TargetMode="External"/><Relationship Id="rId9" Type="http://schemas.openxmlformats.org/officeDocument/2006/relationships/hyperlink" Target="https://github.com/pcdshub/pcdsutils/blob/master/pcdsutils/log.py" TargetMode="External"/><Relationship Id="rId5" Type="http://schemas.openxmlformats.org/officeDocument/2006/relationships/hyperlink" Target="https://www.elastic.co/what-is/elasticsearch" TargetMode="External"/><Relationship Id="rId6" Type="http://schemas.openxmlformats.org/officeDocument/2006/relationships/hyperlink" Target="https://github.com/pcdshub/pcds-logstash" TargetMode="External"/><Relationship Id="rId7" Type="http://schemas.openxmlformats.org/officeDocument/2006/relationships/hyperlink" Target="https://github.com/sasaki77/archiverappliance-datasource" TargetMode="External"/><Relationship Id="rId8" Type="http://schemas.openxmlformats.org/officeDocument/2006/relationships/hyperlink" Target="https://pcdshub.github.io/lcls-twincat-general/" TargetMode="External"/></Relationships>
</file>

<file path=ppt/slides/_rels/slide1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7.xml"/><Relationship Id="rId3" Type="http://schemas.openxmlformats.org/officeDocument/2006/relationships/image" Target="../media/image6.png"/></Relationships>
</file>

<file path=ppt/slides/_rels/slide1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8.xml"/></Relationships>
</file>

<file path=ppt/slides/_rels/slide1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9.xml"/><Relationship Id="rId3" Type="http://schemas.openxmlformats.org/officeDocument/2006/relationships/image" Target="../media/image20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8.png"/><Relationship Id="rId4" Type="http://schemas.openxmlformats.org/officeDocument/2006/relationships/hyperlink" Target="https://github.com/pcdshub/lcls-twincat-motion" TargetMode="External"/></Relationships>
</file>

<file path=ppt/slides/_rels/slide1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0.xml"/><Relationship Id="rId3" Type="http://schemas.openxmlformats.org/officeDocument/2006/relationships/image" Target="../media/image204.png"/><Relationship Id="rId4" Type="http://schemas.openxmlformats.org/officeDocument/2006/relationships/image" Target="../media/image216.png"/></Relationships>
</file>

<file path=ppt/slides/_rels/slide1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1.xml"/><Relationship Id="rId3" Type="http://schemas.openxmlformats.org/officeDocument/2006/relationships/image" Target="../media/image208.png"/><Relationship Id="rId4" Type="http://schemas.openxmlformats.org/officeDocument/2006/relationships/image" Target="../media/image211.png"/><Relationship Id="rId5" Type="http://schemas.openxmlformats.org/officeDocument/2006/relationships/image" Target="../media/image216.png"/></Relationships>
</file>

<file path=ppt/slides/_rels/slide1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2.xml"/><Relationship Id="rId3" Type="http://schemas.openxmlformats.org/officeDocument/2006/relationships/image" Target="../media/image208.png"/><Relationship Id="rId4" Type="http://schemas.openxmlformats.org/officeDocument/2006/relationships/image" Target="../media/image211.png"/><Relationship Id="rId5" Type="http://schemas.openxmlformats.org/officeDocument/2006/relationships/image" Target="../media/image216.png"/></Relationships>
</file>

<file path=ppt/slides/_rels/slide1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3.xml"/><Relationship Id="rId3" Type="http://schemas.openxmlformats.org/officeDocument/2006/relationships/image" Target="../media/image208.png"/><Relationship Id="rId4" Type="http://schemas.openxmlformats.org/officeDocument/2006/relationships/image" Target="../media/image211.png"/><Relationship Id="rId5" Type="http://schemas.openxmlformats.org/officeDocument/2006/relationships/image" Target="../media/image216.png"/></Relationships>
</file>

<file path=ppt/slides/_rels/slide1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4.xml"/><Relationship Id="rId3" Type="http://schemas.openxmlformats.org/officeDocument/2006/relationships/image" Target="../media/image208.png"/><Relationship Id="rId4" Type="http://schemas.openxmlformats.org/officeDocument/2006/relationships/image" Target="../media/image211.png"/><Relationship Id="rId5" Type="http://schemas.openxmlformats.org/officeDocument/2006/relationships/image" Target="../media/image216.png"/></Relationships>
</file>

<file path=ppt/slides/_rels/slide1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5.xml"/><Relationship Id="rId3" Type="http://schemas.openxmlformats.org/officeDocument/2006/relationships/hyperlink" Target="http://drive.google.com/file/d/1Ebaqn1svVUO_5rDl_EXTChfrnbI3FDiK/view" TargetMode="External"/><Relationship Id="rId4" Type="http://schemas.openxmlformats.org/officeDocument/2006/relationships/image" Target="../media/image218.png"/></Relationships>
</file>

<file path=ppt/slides/_rels/slide1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76.xml"/><Relationship Id="rId3" Type="http://schemas.openxmlformats.org/officeDocument/2006/relationships/image" Target="../media/image219.png"/></Relationships>
</file>

<file path=ppt/slides/_rels/slide1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77.xml"/></Relationships>
</file>

<file path=ppt/slides/_rels/slide1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78.xml"/><Relationship Id="rId3" Type="http://schemas.openxmlformats.org/officeDocument/2006/relationships/image" Target="../media/image220.png"/></Relationships>
</file>

<file path=ppt/slides/_rels/slide1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79.xml"/><Relationship Id="rId3" Type="http://schemas.openxmlformats.org/officeDocument/2006/relationships/image" Target="../media/image2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png"/><Relationship Id="rId4" Type="http://schemas.openxmlformats.org/officeDocument/2006/relationships/image" Target="../media/image54.png"/><Relationship Id="rId5" Type="http://schemas.openxmlformats.org/officeDocument/2006/relationships/image" Target="../media/image47.png"/><Relationship Id="rId6" Type="http://schemas.openxmlformats.org/officeDocument/2006/relationships/image" Target="../media/image52.png"/><Relationship Id="rId7" Type="http://schemas.openxmlformats.org/officeDocument/2006/relationships/hyperlink" Target="https://github.com/pcdshub/lcls-twincat-motion" TargetMode="External"/></Relationships>
</file>

<file path=ppt/slides/_rels/slide1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0.xml"/><Relationship Id="rId3" Type="http://schemas.openxmlformats.org/officeDocument/2006/relationships/image" Target="../media/image223.png"/></Relationships>
</file>

<file path=ppt/slides/_rels/slide1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1.xml"/><Relationship Id="rId3" Type="http://schemas.openxmlformats.org/officeDocument/2006/relationships/image" Target="../media/image224.png"/></Relationships>
</file>

<file path=ppt/slides/_rels/slide1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2.xml"/><Relationship Id="rId3" Type="http://schemas.openxmlformats.org/officeDocument/2006/relationships/image" Target="../media/image225.png"/></Relationships>
</file>

<file path=ppt/slides/_rels/slide1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83.xml"/><Relationship Id="rId3" Type="http://schemas.openxmlformats.org/officeDocument/2006/relationships/image" Target="../media/image2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github.com/pcdshub/lcls-twincat-general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9.png"/><Relationship Id="rId4" Type="http://schemas.openxmlformats.org/officeDocument/2006/relationships/image" Target="../media/image51.png"/><Relationship Id="rId5" Type="http://schemas.openxmlformats.org/officeDocument/2006/relationships/hyperlink" Target="https://github.com/pcdshub/lcls-twincat-general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bitbucket.org/europeanspallationsource/m-epics-twincat-ads/pull-requests/6" TargetMode="External"/><Relationship Id="rId4" Type="http://schemas.openxmlformats.org/officeDocument/2006/relationships/hyperlink" Target="https://bitbucket.org/europeanspallationsource/m-epics-twincat-ads/pull-requests/5" TargetMode="External"/><Relationship Id="rId10" Type="http://schemas.openxmlformats.org/officeDocument/2006/relationships/hyperlink" Target="https://github.com/pcdshub/twincat-ads/commit/ebd778736b06ed2ad9f095cbdc45eb9502db4456" TargetMode="External"/><Relationship Id="rId9" Type="http://schemas.openxmlformats.org/officeDocument/2006/relationships/hyperlink" Target="https://github.com/pcdshub/twincat-ads/commit/42936f4eb934ca4aa841d5f22b8584f7569c42de" TargetMode="External"/><Relationship Id="rId5" Type="http://schemas.openxmlformats.org/officeDocument/2006/relationships/hyperlink" Target="https://github.com/pcdshub/twincat-ads/commits/R2.0.0-0.branch" TargetMode="External"/><Relationship Id="rId6" Type="http://schemas.openxmlformats.org/officeDocument/2006/relationships/hyperlink" Target="https://github.com/pcdshub/twincat-ads/commit/b85c07ae52aa9d6971a0d019a1f91899ef99a96a" TargetMode="External"/><Relationship Id="rId7" Type="http://schemas.openxmlformats.org/officeDocument/2006/relationships/hyperlink" Target="https://github.com/pcdshub/twincat-ads/commit/a24bbd862614bb2ad51d2f648ee67bb46cedddba" TargetMode="External"/><Relationship Id="rId8" Type="http://schemas.openxmlformats.org/officeDocument/2006/relationships/hyperlink" Target="https://github.com/pcdshub/twincat-ads/commit/a24bbd862614bb2ad51d2f648ee67bb46cedddba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github.com/pcdshub/ethercatmc/tree/R2.1.0-0.branch" TargetMode="External"/><Relationship Id="rId4" Type="http://schemas.openxmlformats.org/officeDocument/2006/relationships/hyperlink" Target="https://github.com/pcdshub/ethercatmc/commit/84c6f4e6ece47f163c280301be645ac3961410a7" TargetMode="External"/><Relationship Id="rId5" Type="http://schemas.openxmlformats.org/officeDocument/2006/relationships/hyperlink" Target="https://github.com/pcdshub/ethercatmc/compare/master...R2.1.0-0.branch#diff-5510f5552e2f4b685e5a4867ecf95bc4e9c7c9c7a6ba3ef5d64cdd7441fb8001R189-R194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github.com/pcdshub/ads-async/" TargetMode="External"/><Relationship Id="rId4" Type="http://schemas.openxmlformats.org/officeDocument/2006/relationships/hyperlink" Target="https://github.com/Beckhoff/ADS/blob/master/AdsTool/main.cpp" TargetMode="External"/><Relationship Id="rId5" Type="http://schemas.openxmlformats.org/officeDocument/2006/relationships/hyperlink" Target="https://github.com/pcdshub/ads-ioc/blob/fc8a48a586751be00ba62b79c3a6cac7aface529/iocBoot/templates/st.cmd.template#L89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github.com/pcdshub/lcls-plc-las-bts/blob/a7f59b2f24cd927474456f4bb4cb66cd749c6c20/iocBoot/ioc-las-bts/st.cmd#L1-L24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github.com/pcdshub/lcls-plc-las-bts/blob/a7f59b2f24cd927474456f4bb4cb66cd749c6c20/iocBoot/ioc-las-bts/st.cmd#L91-L106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7.png"/><Relationship Id="rId4" Type="http://schemas.openxmlformats.org/officeDocument/2006/relationships/image" Target="../media/image56.png"/><Relationship Id="rId5" Type="http://schemas.openxmlformats.org/officeDocument/2006/relationships/image" Target="../media/image60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1" Type="http://schemas.openxmlformats.org/officeDocument/2006/relationships/image" Target="../media/image67.png"/><Relationship Id="rId10" Type="http://schemas.openxmlformats.org/officeDocument/2006/relationships/image" Target="../media/image65.png"/><Relationship Id="rId13" Type="http://schemas.openxmlformats.org/officeDocument/2006/relationships/image" Target="../media/image72.png"/><Relationship Id="rId1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9.png"/><Relationship Id="rId4" Type="http://schemas.openxmlformats.org/officeDocument/2006/relationships/image" Target="../media/image73.png"/><Relationship Id="rId9" Type="http://schemas.openxmlformats.org/officeDocument/2006/relationships/image" Target="../media/image69.png"/><Relationship Id="rId5" Type="http://schemas.openxmlformats.org/officeDocument/2006/relationships/image" Target="../media/image62.png"/><Relationship Id="rId6" Type="http://schemas.openxmlformats.org/officeDocument/2006/relationships/image" Target="../media/image61.png"/><Relationship Id="rId7" Type="http://schemas.openxmlformats.org/officeDocument/2006/relationships/image" Target="../media/image64.png"/><Relationship Id="rId8" Type="http://schemas.openxmlformats.org/officeDocument/2006/relationships/image" Target="../media/image6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8.jpg"/><Relationship Id="rId4" Type="http://schemas.openxmlformats.org/officeDocument/2006/relationships/image" Target="../media/image71.png"/><Relationship Id="rId5" Type="http://schemas.openxmlformats.org/officeDocument/2006/relationships/image" Target="../media/image7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5" Type="http://schemas.openxmlformats.org/officeDocument/2006/relationships/image" Target="../media/image18.png"/><Relationship Id="rId6" Type="http://schemas.openxmlformats.org/officeDocument/2006/relationships/image" Target="../media/image2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5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78.png"/><Relationship Id="rId4" Type="http://schemas.openxmlformats.org/officeDocument/2006/relationships/image" Target="../media/image74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76.png"/><Relationship Id="rId4" Type="http://schemas.openxmlformats.org/officeDocument/2006/relationships/image" Target="../media/image7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95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5" Type="http://schemas.openxmlformats.org/officeDocument/2006/relationships/image" Target="../media/image18.png"/><Relationship Id="rId6" Type="http://schemas.openxmlformats.org/officeDocument/2006/relationships/image" Target="../media/image2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3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4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4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64.png"/><Relationship Id="rId4" Type="http://schemas.openxmlformats.org/officeDocument/2006/relationships/image" Target="../media/image109.png"/><Relationship Id="rId5" Type="http://schemas.openxmlformats.org/officeDocument/2006/relationships/image" Target="../media/image87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91.png"/><Relationship Id="rId4" Type="http://schemas.openxmlformats.org/officeDocument/2006/relationships/image" Target="../media/image9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4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Relationship Id="rId5" Type="http://schemas.openxmlformats.org/officeDocument/2006/relationships/image" Target="../media/image30.png"/><Relationship Id="rId6" Type="http://schemas.openxmlformats.org/officeDocument/2006/relationships/image" Target="../media/image3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90.png"/><Relationship Id="rId4" Type="http://schemas.openxmlformats.org/officeDocument/2006/relationships/image" Target="../media/image89.png"/><Relationship Id="rId5" Type="http://schemas.openxmlformats.org/officeDocument/2006/relationships/hyperlink" Target="https://github.com/pcdshub/lcls-twincat-vacuum" TargetMode="Externa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4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33.png"/><Relationship Id="rId4" Type="http://schemas.openxmlformats.org/officeDocument/2006/relationships/image" Target="../media/image32.png"/><Relationship Id="rId5" Type="http://schemas.openxmlformats.org/officeDocument/2006/relationships/hyperlink" Target="https://github.com/pcdshub/ads-deploy" TargetMode="Externa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92.png"/><Relationship Id="rId4" Type="http://schemas.openxmlformats.org/officeDocument/2006/relationships/image" Target="../media/image96.png"/><Relationship Id="rId9" Type="http://schemas.openxmlformats.org/officeDocument/2006/relationships/hyperlink" Target="https://github.com/pcdshub/pcdsdevices" TargetMode="External"/><Relationship Id="rId5" Type="http://schemas.openxmlformats.org/officeDocument/2006/relationships/image" Target="../media/image97.png"/><Relationship Id="rId6" Type="http://schemas.openxmlformats.org/officeDocument/2006/relationships/image" Target="../media/image101.png"/><Relationship Id="rId7" Type="http://schemas.openxmlformats.org/officeDocument/2006/relationships/hyperlink" Target="https://github.com/pcdshub/pcdswidgets" TargetMode="External"/><Relationship Id="rId8" Type="http://schemas.openxmlformats.org/officeDocument/2006/relationships/hyperlink" Target="https://github.com/pcdshub/pcdsdevices" TargetMode="Externa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49.png"/><Relationship Id="rId4" Type="http://schemas.openxmlformats.org/officeDocument/2006/relationships/image" Target="../media/image51.png"/><Relationship Id="rId5" Type="http://schemas.openxmlformats.org/officeDocument/2006/relationships/hyperlink" Target="https://github.com/pcdshub/lcls-twincat-general" TargetMode="Externa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03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4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Relationship Id="rId5" Type="http://schemas.openxmlformats.org/officeDocument/2006/relationships/image" Target="../media/image30.png"/><Relationship Id="rId6" Type="http://schemas.openxmlformats.org/officeDocument/2006/relationships/image" Target="../media/image36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48.png"/><Relationship Id="rId4" Type="http://schemas.openxmlformats.org/officeDocument/2006/relationships/hyperlink" Target="https://github.com/pcdshub/lcls-twincat-motion" TargetMode="Externa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50.png"/><Relationship Id="rId4" Type="http://schemas.openxmlformats.org/officeDocument/2006/relationships/image" Target="../media/image54.png"/><Relationship Id="rId5" Type="http://schemas.openxmlformats.org/officeDocument/2006/relationships/image" Target="../media/image47.png"/><Relationship Id="rId6" Type="http://schemas.openxmlformats.org/officeDocument/2006/relationships/image" Target="../media/image52.png"/><Relationship Id="rId7" Type="http://schemas.openxmlformats.org/officeDocument/2006/relationships/hyperlink" Target="https://github.com/pcdshub/lcls-twincat-motion" TargetMode="Externa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98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Relationship Id="rId3" Type="http://schemas.openxmlformats.org/officeDocument/2006/relationships/hyperlink" Target="https://github.com/pcdshub/lcls-twincat-pmps" TargetMode="External"/><Relationship Id="rId4" Type="http://schemas.openxmlformats.org/officeDocument/2006/relationships/image" Target="../media/image99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02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02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04.png"/><Relationship Id="rId4" Type="http://schemas.openxmlformats.org/officeDocument/2006/relationships/hyperlink" Target="https://github.com/pcdshub/pmps-ui" TargetMode="Externa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00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3.png"/><Relationship Id="rId4" Type="http://schemas.openxmlformats.org/officeDocument/2006/relationships/image" Target="../media/image32.png"/><Relationship Id="rId5" Type="http://schemas.openxmlformats.org/officeDocument/2006/relationships/hyperlink" Target="https://github.com/pcdshub/ads-deploy" TargetMode="External"/><Relationship Id="rId6" Type="http://schemas.openxmlformats.org/officeDocument/2006/relationships/hyperlink" Target="https://github.com/pcdshub/pytmc" TargetMode="Externa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13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/Relationships>
</file>

<file path=ppt/slides/_rels/slide8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1.png"/><Relationship Id="rId10" Type="http://schemas.openxmlformats.org/officeDocument/2006/relationships/image" Target="../media/image121.jpg"/><Relationship Id="rId13" Type="http://schemas.openxmlformats.org/officeDocument/2006/relationships/image" Target="../media/image118.png"/><Relationship Id="rId1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19.png"/><Relationship Id="rId4" Type="http://schemas.openxmlformats.org/officeDocument/2006/relationships/image" Target="../media/image110.png"/><Relationship Id="rId9" Type="http://schemas.openxmlformats.org/officeDocument/2006/relationships/image" Target="../media/image114.png"/><Relationship Id="rId14" Type="http://schemas.openxmlformats.org/officeDocument/2006/relationships/image" Target="../media/image120.png"/><Relationship Id="rId5" Type="http://schemas.openxmlformats.org/officeDocument/2006/relationships/image" Target="../media/image116.png"/><Relationship Id="rId6" Type="http://schemas.openxmlformats.org/officeDocument/2006/relationships/image" Target="../media/image115.png"/><Relationship Id="rId7" Type="http://schemas.openxmlformats.org/officeDocument/2006/relationships/image" Target="../media/image108.png"/><Relationship Id="rId8" Type="http://schemas.openxmlformats.org/officeDocument/2006/relationships/image" Target="../media/image112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122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124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125.png"/><Relationship Id="rId4" Type="http://schemas.openxmlformats.org/officeDocument/2006/relationships/image" Target="../media/image123.png"/><Relationship Id="rId5" Type="http://schemas.openxmlformats.org/officeDocument/2006/relationships/image" Target="../media/image126.jp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127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2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136.png"/><Relationship Id="rId4" Type="http://schemas.openxmlformats.org/officeDocument/2006/relationships/image" Target="../media/image137.png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130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129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133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134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131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Relationship Id="rId3" Type="http://schemas.openxmlformats.org/officeDocument/2006/relationships/image" Target="../media/image132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Relationship Id="rId3" Type="http://schemas.openxmlformats.org/officeDocument/2006/relationships/image" Target="../media/image13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72edd4b106_0_225"/>
          <p:cNvSpPr txBox="1"/>
          <p:nvPr>
            <p:ph type="ctrTitle"/>
          </p:nvPr>
        </p:nvSpPr>
        <p:spPr>
          <a:xfrm>
            <a:off x="328614" y="402432"/>
            <a:ext cx="8008800" cy="16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</a:pPr>
            <a:r>
              <a:rPr lang="en-US">
                <a:highlight>
                  <a:schemeClr val="lt1"/>
                </a:highlight>
              </a:rPr>
              <a:t>ECS Control System</a:t>
            </a:r>
            <a:endParaRPr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</a:pPr>
            <a:r>
              <a:rPr lang="en-US">
                <a:highlight>
                  <a:schemeClr val="lt1"/>
                </a:highlight>
              </a:rPr>
              <a:t>Synoptic for ESS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154" name="Google Shape;154;g172edd4b106_0_225"/>
          <p:cNvSpPr txBox="1"/>
          <p:nvPr>
            <p:ph idx="1" type="subTitle"/>
          </p:nvPr>
        </p:nvSpPr>
        <p:spPr>
          <a:xfrm>
            <a:off x="730300" y="2734625"/>
            <a:ext cx="4223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LCLS ECS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October 25, 2022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5" name="Google Shape;155;g172edd4b106_0_225"/>
          <p:cNvSpPr txBox="1"/>
          <p:nvPr/>
        </p:nvSpPr>
        <p:spPr>
          <a:xfrm>
            <a:off x="3724102" y="4993877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7057cc7f23_0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7" name="Google Shape;257;g17057cc7f23_0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Subsystem</a:t>
            </a:r>
            <a:endParaRPr sz="2000"/>
          </a:p>
        </p:txBody>
      </p:sp>
      <p:sp>
        <p:nvSpPr>
          <p:cNvPr id="258" name="Google Shape;258;g17057cc7f23_0_0"/>
          <p:cNvSpPr txBox="1"/>
          <p:nvPr/>
        </p:nvSpPr>
        <p:spPr>
          <a:xfrm>
            <a:off x="89875" y="1047500"/>
            <a:ext cx="3369300" cy="37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7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Motion </a:t>
            </a:r>
            <a:r>
              <a:rPr lang="en-US" sz="1600"/>
              <a:t>Subsystem Devices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8277" lvl="3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Actuators 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2-phase steppers </a:t>
            </a:r>
            <a:endParaRPr sz="1600"/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lang="en-US" sz="1600"/>
              <a:t>Piezos</a:t>
            </a:r>
            <a:endParaRPr sz="1600"/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DC motors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Servos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Pneumatics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8277" lvl="3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Encoder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BISS-C</a:t>
            </a:r>
            <a:endParaRPr sz="1600"/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LVDTs</a:t>
            </a:r>
            <a:endParaRPr sz="1600"/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RS422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2286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69056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g17057cc7f2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20600" y="1164150"/>
            <a:ext cx="1318100" cy="131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17057cc7f23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8300" y="1164150"/>
            <a:ext cx="1838375" cy="1318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g17057cc7f23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22875" y="1164138"/>
            <a:ext cx="1838375" cy="131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17057cc7f23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20600" y="2720600"/>
            <a:ext cx="2315570" cy="56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17057cc7f23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89803" y="3498037"/>
            <a:ext cx="1659034" cy="13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17057cc7f23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32725" y="2832278"/>
            <a:ext cx="2173200" cy="456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g17057cc7f23_0_0"/>
          <p:cNvPicPr preferRelativeResize="0"/>
          <p:nvPr/>
        </p:nvPicPr>
        <p:blipFill rotWithShape="1">
          <a:blip r:embed="rId9">
            <a:alphaModFix/>
          </a:blip>
          <a:srcRect b="13763" l="0" r="0" t="16369"/>
          <a:stretch/>
        </p:blipFill>
        <p:spPr>
          <a:xfrm>
            <a:off x="3920600" y="3466825"/>
            <a:ext cx="2282476" cy="122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9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g101e3224331_1_28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11" name="Google Shape;1211;g101e3224331_1_28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Timing - Pulsed Fiber Timing System</a:t>
            </a:r>
            <a:endParaRPr/>
          </a:p>
        </p:txBody>
      </p:sp>
      <p:pic>
        <p:nvPicPr>
          <p:cNvPr id="1212" name="Google Shape;1212;g101e3224331_1_2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7850" y="1034475"/>
            <a:ext cx="4820489" cy="356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3" name="Google Shape;1213;g101e3224331_1_2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50775" y="3119175"/>
            <a:ext cx="2127299" cy="1595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4" name="Google Shape;1214;g101e3224331_1_281"/>
          <p:cNvPicPr preferRelativeResize="0"/>
          <p:nvPr/>
        </p:nvPicPr>
        <p:blipFill rotWithShape="1">
          <a:blip r:embed="rId5">
            <a:alphaModFix/>
          </a:blip>
          <a:srcRect b="22951" l="0" r="0" t="24039"/>
          <a:stretch/>
        </p:blipFill>
        <p:spPr>
          <a:xfrm>
            <a:off x="5858725" y="1156161"/>
            <a:ext cx="2519625" cy="1544782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g101e3224331_1_281"/>
          <p:cNvSpPr txBox="1"/>
          <p:nvPr/>
        </p:nvSpPr>
        <p:spPr>
          <a:xfrm>
            <a:off x="6287650" y="2736675"/>
            <a:ext cx="20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PFTS from Cycle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g101e3224331_1_281"/>
          <p:cNvSpPr txBox="1"/>
          <p:nvPr/>
        </p:nvSpPr>
        <p:spPr>
          <a:xfrm>
            <a:off x="5879375" y="4667125"/>
            <a:ext cx="244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TCBOC signals in timing lab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7" name="Google Shape;1217;g101e3224331_1_281"/>
          <p:cNvSpPr txBox="1"/>
          <p:nvPr/>
        </p:nvSpPr>
        <p:spPr>
          <a:xfrm>
            <a:off x="1693000" y="4515450"/>
            <a:ext cx="244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LCLS-II Timing System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2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g101fbd7835f_0_47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4" name="Google Shape;1224;g101fbd7835f_0_47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1225" name="Google Shape;1225;g101fbd7835f_0_471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Synoptic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Vacuum, Motion, 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Laser and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DAQ Overviews</a:t>
            </a:r>
            <a:endParaRPr b="1"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HLA, Python, EPICS Frameworks, Archiving and Logging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g101e3224331_0_2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2" name="Google Shape;1232;g101e3224331_0_28"/>
          <p:cNvSpPr txBox="1"/>
          <p:nvPr>
            <p:ph type="title"/>
          </p:nvPr>
        </p:nvSpPr>
        <p:spPr>
          <a:xfrm>
            <a:off x="225725" y="96825"/>
            <a:ext cx="87714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Overview</a:t>
            </a:r>
            <a:endParaRPr/>
          </a:p>
        </p:txBody>
      </p:sp>
      <p:sp>
        <p:nvSpPr>
          <p:cNvPr id="1233" name="Google Shape;1233;g101e3224331_0_28"/>
          <p:cNvSpPr txBox="1"/>
          <p:nvPr>
            <p:ph idx="1" type="body"/>
          </p:nvPr>
        </p:nvSpPr>
        <p:spPr>
          <a:xfrm>
            <a:off x="447675" y="9394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System separate to deal with large amounts of timestamped data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MEC-U will use the </a:t>
            </a:r>
            <a:r>
              <a:rPr b="1" lang="en-US" sz="2000" u="sng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LCLS-II data system</a:t>
            </a:r>
            <a:endParaRPr b="1" sz="2100">
              <a:solidFill>
                <a:srgbClr val="0000FF"/>
              </a:solidFill>
            </a:endParaRPr>
          </a:p>
        </p:txBody>
      </p:sp>
      <p:pic>
        <p:nvPicPr>
          <p:cNvPr id="1234" name="Google Shape;1234;g101e3224331_0_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7800" y="1627150"/>
            <a:ext cx="6415375" cy="335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9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gfc578fe40d_4_39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41" name="Google Shape;1241;gfc578fe40d_4_391"/>
          <p:cNvSpPr txBox="1"/>
          <p:nvPr>
            <p:ph type="title"/>
          </p:nvPr>
        </p:nvSpPr>
        <p:spPr>
          <a:xfrm>
            <a:off x="225725" y="96825"/>
            <a:ext cx="87714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Overview - continued</a:t>
            </a:r>
            <a:endParaRPr/>
          </a:p>
        </p:txBody>
      </p:sp>
      <p:sp>
        <p:nvSpPr>
          <p:cNvPr id="1242" name="Google Shape;1242;gfc578fe40d_4_391"/>
          <p:cNvSpPr txBox="1"/>
          <p:nvPr>
            <p:ph idx="1" type="body"/>
          </p:nvPr>
        </p:nvSpPr>
        <p:spPr>
          <a:xfrm>
            <a:off x="447675" y="9394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all processes started (and stopped) in unison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‘master’ control process  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tightly coupled to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look &amp; analyze data in real time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1243" name="Google Shape;1243;gfc578fe40d_4_3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1215" y="1340100"/>
            <a:ext cx="1403813" cy="2798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gfc578fe40d_4_3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0600" y="1340100"/>
            <a:ext cx="1640600" cy="36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9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gfc578fe40d_4_41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51" name="Google Shape;1251;gfc578fe40d_4_41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ami-examples</a:t>
            </a:r>
            <a:endParaRPr/>
          </a:p>
        </p:txBody>
      </p:sp>
      <p:sp>
        <p:nvSpPr>
          <p:cNvPr id="1252" name="Google Shape;1252;gfc578fe40d_4_418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253" name="Google Shape;1253;gfc578fe40d_4_4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6350" y="40950"/>
            <a:ext cx="6080650" cy="256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4" name="Google Shape;1254;gfc578fe40d_4_4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5223" y="2073275"/>
            <a:ext cx="5220526" cy="2936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9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gfc578fe40d_4_39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1" name="Google Shape;1261;gfc578fe40d_4_399"/>
          <p:cNvSpPr txBox="1"/>
          <p:nvPr>
            <p:ph type="title"/>
          </p:nvPr>
        </p:nvSpPr>
        <p:spPr>
          <a:xfrm>
            <a:off x="225725" y="96825"/>
            <a:ext cx="87714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&amp; controls</a:t>
            </a:r>
            <a:endParaRPr/>
          </a:p>
        </p:txBody>
      </p:sp>
      <p:sp>
        <p:nvSpPr>
          <p:cNvPr id="1262" name="Google Shape;1262;gfc578fe40d_4_399"/>
          <p:cNvSpPr txBox="1"/>
          <p:nvPr>
            <p:ph idx="1" type="body"/>
          </p:nvPr>
        </p:nvSpPr>
        <p:spPr>
          <a:xfrm>
            <a:off x="447675" y="9394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slow: current at ~1 Hz (epicsArchiver)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faster: need direct connection to the DRP layer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/>
              <a:t>tested at up 120 Hz</a:t>
            </a:r>
            <a:endParaRPr/>
          </a:p>
          <a:p>
            <a:pPr indent="-3746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300"/>
              <a:buChar char="○"/>
            </a:pPr>
            <a:r>
              <a:rPr lang="en-US" sz="1900"/>
              <a:t>PVs need to be time-stamped so data can be matched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(see next slide)</a:t>
            </a:r>
            <a:endParaRPr sz="19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EPICS used for feedback from DAQ to automation later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(step) scans: we save controls/other data about the conditions in a scan with the DAQ data in a specific data type (ControlData)</a:t>
            </a:r>
            <a:endParaRPr sz="2000"/>
          </a:p>
          <a:p>
            <a:pPr indent="-355600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■"/>
            </a:pPr>
            <a:r>
              <a:rPr lang="en-US"/>
              <a:t>this information is also shown in the elog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6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gfc578fe40d_4_43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- detector support (slide borrowed)</a:t>
            </a:r>
            <a:endParaRPr/>
          </a:p>
        </p:txBody>
      </p:sp>
      <p:sp>
        <p:nvSpPr>
          <p:cNvPr id="1268" name="Google Shape;1268;gfc578fe40d_4_439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●"/>
            </a:pPr>
            <a:r>
              <a:rPr lang="en-US" sz="1500">
                <a:solidFill>
                  <a:srgbClr val="666666"/>
                </a:solidFill>
              </a:rPr>
              <a:t>Detector readouts currently exercised in experiments or the teststand</a:t>
            </a:r>
            <a:endParaRPr sz="1500">
              <a:solidFill>
                <a:srgbClr val="666666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100"/>
              <a:buChar char="○"/>
            </a:pPr>
            <a:r>
              <a:rPr lang="en-US" sz="1500">
                <a:solidFill>
                  <a:srgbClr val="666666"/>
                </a:solidFill>
              </a:rPr>
              <a:t>Timing system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High speed digitizer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Wave8 ADC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Opal1000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Piranha4 (TimeTool)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Pvcam (Andor, XTCAV) [external devices via EPICS]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EpicsArch (asynchronous EPICS retrieval)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BLD (e-beam, hps [</a:t>
            </a:r>
            <a:r>
              <a:rPr lang="en-US" sz="1500">
                <a:solidFill>
                  <a:srgbClr val="FF9900"/>
                </a:solidFill>
              </a:rPr>
              <a:t>PCAV, GMD, XGMD</a:t>
            </a:r>
            <a:r>
              <a:rPr lang="en-US" sz="1500">
                <a:solidFill>
                  <a:srgbClr val="666666"/>
                </a:solidFill>
              </a:rPr>
              <a:t>])</a:t>
            </a:r>
            <a:endParaRPr sz="1500">
              <a:solidFill>
                <a:srgbClr val="666666"/>
              </a:solidFill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●"/>
            </a:pPr>
            <a:r>
              <a:rPr lang="en-US" sz="1500">
                <a:solidFill>
                  <a:srgbClr val="666666"/>
                </a:solidFill>
              </a:rPr>
              <a:t>New detector support requires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Timing interface integration [TTL/direct/data]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Data readout interface integration [CamLink/PGP/… to KCU1500 or other(EPICS)]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DRP software [configuration descr, event data descr]</a:t>
            </a:r>
            <a:endParaRPr sz="1500">
              <a:solidFill>
                <a:srgbClr val="666666"/>
              </a:solidFill>
            </a:endParaRPr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500"/>
              <a:buChar char="○"/>
            </a:pPr>
            <a:r>
              <a:rPr lang="en-US" sz="1500">
                <a:solidFill>
                  <a:srgbClr val="666666"/>
                </a:solidFill>
              </a:rPr>
              <a:t>Psana detector interface [calibration,geometry]</a:t>
            </a:r>
            <a:endParaRPr sz="1500">
              <a:solidFill>
                <a:srgbClr val="666666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2400"/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gfc578fe40d_4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5" name="Google Shape;1275;gfc578fe40d_4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&amp; Elog</a:t>
            </a:r>
            <a:endParaRPr/>
          </a:p>
        </p:txBody>
      </p:sp>
      <p:sp>
        <p:nvSpPr>
          <p:cNvPr id="1276" name="Google Shape;1276;gfc578fe40d_4_0"/>
          <p:cNvSpPr txBox="1"/>
          <p:nvPr>
            <p:ph idx="1" type="body"/>
          </p:nvPr>
        </p:nvSpPr>
        <p:spPr>
          <a:xfrm>
            <a:off x="457200" y="932700"/>
            <a:ext cx="4281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DAQ &amp; elog are integrated: runs are automatically entered with information about detectors used &amp; EPICS PVs at run start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you can add information later after analysis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all of this information can be used in making tables or simple plots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we can also start data processing jobs automatically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for all runs with tunable delays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you can specify conditions (e.g. single out calibration runs)</a:t>
            </a:r>
            <a:endParaRPr/>
          </a:p>
        </p:txBody>
      </p:sp>
      <p:pic>
        <p:nvPicPr>
          <p:cNvPr id="1277" name="Google Shape;1277;gfc578fe40d_4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81525" y="841049"/>
            <a:ext cx="4447579" cy="389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gfc578fe40d_4_41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84" name="Google Shape;1284;gfc578fe40d_4_411"/>
          <p:cNvSpPr txBox="1"/>
          <p:nvPr>
            <p:ph type="title"/>
          </p:nvPr>
        </p:nvSpPr>
        <p:spPr>
          <a:xfrm>
            <a:off x="225725" y="96825"/>
            <a:ext cx="87714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DAQ &amp; Elog</a:t>
            </a:r>
            <a:endParaRPr/>
          </a:p>
        </p:txBody>
      </p:sp>
      <p:sp>
        <p:nvSpPr>
          <p:cNvPr id="1285" name="Google Shape;1285;gfc578fe40d_4_411"/>
          <p:cNvSpPr txBox="1"/>
          <p:nvPr>
            <p:ph idx="1" type="body"/>
          </p:nvPr>
        </p:nvSpPr>
        <p:spPr>
          <a:xfrm>
            <a:off x="177700" y="866275"/>
            <a:ext cx="3028200" cy="15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55000"/>
          </a:bodyPr>
          <a:lstStyle/>
          <a:p>
            <a:pPr indent="-29845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we can also start data processing jobs automatically</a:t>
            </a:r>
            <a:endParaRPr sz="2000"/>
          </a:p>
          <a:p>
            <a:pPr indent="-2984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for all runs with tunable delays</a:t>
            </a:r>
            <a:endParaRPr sz="2000"/>
          </a:p>
          <a:p>
            <a:pPr indent="-2984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you can specify conditions (e.g. single out calibration runs)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81818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81818"/>
              <a:buNone/>
            </a:pPr>
            <a:r>
              <a:t/>
            </a:r>
            <a:endParaRPr/>
          </a:p>
        </p:txBody>
      </p:sp>
      <p:pic>
        <p:nvPicPr>
          <p:cNvPr id="1286" name="Google Shape;1286;gfc578fe40d_4_4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35650" y="12"/>
            <a:ext cx="6108352" cy="2906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7" name="Google Shape;1287;gfc578fe40d_4_4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122328"/>
            <a:ext cx="6348976" cy="302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gfc578fe40d_4_4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29675" y="1916800"/>
            <a:ext cx="5987073" cy="3226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3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g101fbd7835f_0_46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95" name="Google Shape;1295;g101fbd7835f_0_46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1296" name="Google Shape;1296;g101fbd7835f_0_464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Synoptic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Vacuum, Motion, 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Laser and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DAQ Overviews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HLA, Python, EPICS Frameworks, Archiving and Logging</a:t>
            </a:r>
            <a:endParaRPr b="1"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7057cc7f23_0_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2" name="Google Shape;272;g17057cc7f23_0_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Subsystem</a:t>
            </a:r>
            <a:endParaRPr sz="2000"/>
          </a:p>
        </p:txBody>
      </p:sp>
      <p:pic>
        <p:nvPicPr>
          <p:cNvPr id="273" name="Google Shape;273;g17057cc7f23_0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4975" y="1030175"/>
            <a:ext cx="3276575" cy="378675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17057cc7f23_0_8"/>
          <p:cNvSpPr txBox="1"/>
          <p:nvPr>
            <p:ph idx="1" type="body"/>
          </p:nvPr>
        </p:nvSpPr>
        <p:spPr>
          <a:xfrm>
            <a:off x="609600" y="11613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PyDM/Qt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Python classes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EPICS - Motor Record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- ADS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</a:t>
            </a:r>
            <a:endParaRPr sz="200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g101e3224331_0_2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3" name="Google Shape;1303;g101e3224331_0_21"/>
          <p:cNvSpPr txBox="1"/>
          <p:nvPr>
            <p:ph type="title"/>
          </p:nvPr>
        </p:nvSpPr>
        <p:spPr>
          <a:xfrm>
            <a:off x="225725" y="96825"/>
            <a:ext cx="87714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HLA, Python, EPICS Frameworks, Achiving and Logging</a:t>
            </a:r>
            <a:endParaRPr/>
          </a:p>
        </p:txBody>
      </p:sp>
      <p:sp>
        <p:nvSpPr>
          <p:cNvPr id="1304" name="Google Shape;1304;g101e3224331_0_21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EPICS Infrastructure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High-level applications (HLAs)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Python libraries and infrastructure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Archiving EPICS data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Centralized logging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Grafana</a:t>
            </a:r>
            <a:endParaRPr sz="2000"/>
          </a:p>
          <a:p>
            <a:pPr indent="0" lvl="1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9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g101fbd7835f_1_999"/>
          <p:cNvSpPr txBox="1"/>
          <p:nvPr>
            <p:ph idx="12" type="sldNum"/>
          </p:nvPr>
        </p:nvSpPr>
        <p:spPr>
          <a:xfrm>
            <a:off x="8592875" y="46763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1" name="Google Shape;1311;g101fbd7835f_1_99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Two minute introduction to EPICS</a:t>
            </a:r>
            <a:endParaRPr/>
          </a:p>
        </p:txBody>
      </p:sp>
      <p:pic>
        <p:nvPicPr>
          <p:cNvPr id="1312" name="Google Shape;1312;g101fbd7835f_1_9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1822" y="971550"/>
            <a:ext cx="6019576" cy="3933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3" name="Google Shape;1313;g101fbd7835f_1_9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7063" y="1904844"/>
            <a:ext cx="2723265" cy="1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g101fbd7835f_1_1059"/>
          <p:cNvSpPr txBox="1"/>
          <p:nvPr>
            <p:ph idx="12" type="sldNum"/>
          </p:nvPr>
        </p:nvSpPr>
        <p:spPr>
          <a:xfrm>
            <a:off x="8566150" y="3554016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19" name="Google Shape;1319;g101fbd7835f_1_105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The architecture of EPICS</a:t>
            </a:r>
            <a:endParaRPr/>
          </a:p>
        </p:txBody>
      </p:sp>
      <p:sp>
        <p:nvSpPr>
          <p:cNvPr id="1320" name="Google Shape;1320;g101fbd7835f_1_1059"/>
          <p:cNvSpPr/>
          <p:nvPr/>
        </p:nvSpPr>
        <p:spPr>
          <a:xfrm>
            <a:off x="506229" y="1052566"/>
            <a:ext cx="8433300" cy="12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distributed nature of EPICS means that clients and servers can interact with one another so long as they are accessible over the network.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communication happens over the </a:t>
            </a:r>
            <a:r>
              <a:rPr b="1" i="0" lang="en-US" sz="20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hannel </a:t>
            </a:r>
            <a:r>
              <a:rPr b="1" i="0" lang="en-US" sz="20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ccess protocol.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1" name="Google Shape;1321;g101fbd7835f_1_10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2288" y="2668866"/>
            <a:ext cx="6862519" cy="2562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5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Google Shape;1326;g101fbd7835f_1_123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27" name="Google Shape;1327;g101fbd7835f_1_123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EPICS PVs</a:t>
            </a:r>
            <a:endParaRPr/>
          </a:p>
        </p:txBody>
      </p:sp>
      <p:sp>
        <p:nvSpPr>
          <p:cNvPr id="1328" name="Google Shape;1328;g101fbd7835f_1_1238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0000"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Each server has its own database of information, the smallest piece of which you can query is called a Process Variable (</a:t>
            </a:r>
            <a:r>
              <a:rPr b="1" lang="en-US"/>
              <a:t>PV</a:t>
            </a:r>
            <a:r>
              <a:rPr lang="en-US"/>
              <a:t>)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Identified by a string (e.g., “BPM-01:X”)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Can hold simple scalar values, or arrays of scalars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Metadata associated with each PV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Timestamp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Alarm information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Units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Control limits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Clients can easily query all servers at once: </a:t>
            </a:r>
            <a:br>
              <a:rPr lang="en-US"/>
            </a:br>
            <a:r>
              <a:rPr lang="en-US"/>
              <a:t>			“Who has BPM-01:X”?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And then talk directly with the server that owns the PV to get, put, or monitor it</a:t>
            </a:r>
            <a:endParaRPr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101fbd7835f_1_124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34" name="Google Shape;1334;g101fbd7835f_1_124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A sample Channel Access client/server session</a:t>
            </a:r>
            <a:endParaRPr/>
          </a:p>
        </p:txBody>
      </p:sp>
      <p:sp>
        <p:nvSpPr>
          <p:cNvPr id="1335" name="Google Shape;1335;g101fbd7835f_1_1244"/>
          <p:cNvSpPr/>
          <p:nvPr/>
        </p:nvSpPr>
        <p:spPr>
          <a:xfrm>
            <a:off x="352425" y="3051458"/>
            <a:ext cx="1666800" cy="1764300"/>
          </a:xfrm>
          <a:prstGeom prst="rect">
            <a:avLst/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6" name="Google Shape;1336;g101fbd7835f_1_1244"/>
          <p:cNvSpPr/>
          <p:nvPr/>
        </p:nvSpPr>
        <p:spPr>
          <a:xfrm>
            <a:off x="352425" y="2872864"/>
            <a:ext cx="1666800" cy="178800"/>
          </a:xfrm>
          <a:prstGeom prst="rect">
            <a:avLst/>
          </a:prstGeom>
          <a:solidFill>
            <a:srgbClr val="C0C0C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7" name="Google Shape;1337;g101fbd7835f_1_1244"/>
          <p:cNvSpPr/>
          <p:nvPr/>
        </p:nvSpPr>
        <p:spPr>
          <a:xfrm>
            <a:off x="304800" y="3119324"/>
            <a:ext cx="17907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 Variables: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8" name="Google Shape;1338;g101fbd7835f_1_1244"/>
          <p:cNvSpPr/>
          <p:nvPr/>
        </p:nvSpPr>
        <p:spPr>
          <a:xfrm>
            <a:off x="352425" y="2870483"/>
            <a:ext cx="1676400" cy="18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Channel Access Server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9" name="Google Shape;1339;g101fbd7835f_1_1244"/>
          <p:cNvSpPr/>
          <p:nvPr/>
        </p:nvSpPr>
        <p:spPr>
          <a:xfrm>
            <a:off x="485775" y="3427047"/>
            <a:ext cx="1495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HVAC:Setpoint</a:t>
            </a:r>
            <a:b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HVAC:Temp</a:t>
            </a:r>
            <a:endParaRPr b="1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BPM-01:X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BPM-01:Y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0" name="Google Shape;1340;g101fbd7835f_1_1244"/>
          <p:cNvSpPr/>
          <p:nvPr/>
        </p:nvSpPr>
        <p:spPr>
          <a:xfrm>
            <a:off x="352425" y="1996139"/>
            <a:ext cx="1581300" cy="161700"/>
          </a:xfrm>
          <a:prstGeom prst="rect">
            <a:avLst/>
          </a:prstGeom>
          <a:solidFill>
            <a:srgbClr val="C0C0C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Channel Access Client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1" name="Google Shape;1341;g101fbd7835f_1_1244"/>
          <p:cNvCxnSpPr/>
          <p:nvPr/>
        </p:nvCxnSpPr>
        <p:spPr>
          <a:xfrm>
            <a:off x="314325" y="2526392"/>
            <a:ext cx="84438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1342" name="Google Shape;1342;g101fbd7835f_1_1244"/>
          <p:cNvCxnSpPr/>
          <p:nvPr/>
        </p:nvCxnSpPr>
        <p:spPr>
          <a:xfrm>
            <a:off x="755650" y="2153726"/>
            <a:ext cx="0" cy="739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43" name="Google Shape;1343;g101fbd7835f_1_1244"/>
          <p:cNvSpPr/>
          <p:nvPr/>
        </p:nvSpPr>
        <p:spPr>
          <a:xfrm>
            <a:off x="2124075" y="1883455"/>
            <a:ext cx="1871700" cy="458400"/>
          </a:xfrm>
          <a:prstGeom prst="wedgeRectCallout">
            <a:avLst>
              <a:gd fmla="val -9458" name="adj1"/>
              <a:gd fmla="val 85324" name="adj2"/>
            </a:avLst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has a PV named “HVAC:Setpoint”?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4" name="Google Shape;1344;g101fbd7835f_1_1244"/>
          <p:cNvSpPr/>
          <p:nvPr/>
        </p:nvSpPr>
        <p:spPr>
          <a:xfrm>
            <a:off x="2555875" y="2747849"/>
            <a:ext cx="915900" cy="338100"/>
          </a:xfrm>
          <a:prstGeom prst="wedgeRectCallout">
            <a:avLst>
              <a:gd fmla="val 14353" name="adj1"/>
              <a:gd fmla="val -114955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do.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5" name="Google Shape;1345;g101fbd7835f_1_1244"/>
          <p:cNvSpPr/>
          <p:nvPr/>
        </p:nvSpPr>
        <p:spPr>
          <a:xfrm>
            <a:off x="4067175" y="1883450"/>
            <a:ext cx="1114500" cy="350100"/>
          </a:xfrm>
          <a:prstGeom prst="wedgeRectCallout">
            <a:avLst>
              <a:gd fmla="val -46296" name="adj1"/>
              <a:gd fmla="val 120407" name="adj2"/>
            </a:avLst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its value?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6" name="Google Shape;1346;g101fbd7835f_1_1244"/>
          <p:cNvSpPr/>
          <p:nvPr/>
        </p:nvSpPr>
        <p:spPr>
          <a:xfrm>
            <a:off x="4067175" y="2747848"/>
            <a:ext cx="723900" cy="338100"/>
          </a:xfrm>
          <a:prstGeom prst="wedgeRectCallout">
            <a:avLst>
              <a:gd fmla="val -2194" name="adj1"/>
              <a:gd fmla="val -110255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25.5 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g101fbd7835f_1_1244"/>
          <p:cNvSpPr/>
          <p:nvPr/>
        </p:nvSpPr>
        <p:spPr>
          <a:xfrm>
            <a:off x="5292725" y="1492924"/>
            <a:ext cx="971700" cy="739500"/>
          </a:xfrm>
          <a:prstGeom prst="wedgeRectCallout">
            <a:avLst>
              <a:gd fmla="val -56046" name="adj1"/>
              <a:gd fmla="val 79060" name="adj2"/>
            </a:avLst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Change its value to 30.5, please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" name="Google Shape;1348;g101fbd7835f_1_1244"/>
          <p:cNvSpPr/>
          <p:nvPr/>
        </p:nvSpPr>
        <p:spPr>
          <a:xfrm>
            <a:off x="2124075" y="1127407"/>
            <a:ext cx="1871700" cy="2307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search request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" name="Google Shape;1349;g101fbd7835f_1_1244"/>
          <p:cNvSpPr/>
          <p:nvPr/>
        </p:nvSpPr>
        <p:spPr>
          <a:xfrm>
            <a:off x="5076825" y="2747849"/>
            <a:ext cx="1079400" cy="330600"/>
          </a:xfrm>
          <a:prstGeom prst="wedgeRectCallout">
            <a:avLst>
              <a:gd fmla="val -21885" name="adj1"/>
              <a:gd fmla="val -115876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OK, it is now 30.5 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" name="Google Shape;1350;g101fbd7835f_1_1244"/>
          <p:cNvSpPr/>
          <p:nvPr/>
        </p:nvSpPr>
        <p:spPr>
          <a:xfrm>
            <a:off x="4859338" y="3601526"/>
            <a:ext cx="1441500" cy="690600"/>
          </a:xfrm>
          <a:prstGeom prst="wedgeRectCallout">
            <a:avLst>
              <a:gd fmla="val -30176" name="adj1"/>
              <a:gd fmla="val -22241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30.5 is too high. It is now set to the maximum value of 27.5.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" name="Google Shape;1351;g101fbd7835f_1_1244"/>
          <p:cNvSpPr/>
          <p:nvPr/>
        </p:nvSpPr>
        <p:spPr>
          <a:xfrm>
            <a:off x="4859338" y="4333761"/>
            <a:ext cx="1443000" cy="652500"/>
          </a:xfrm>
          <a:prstGeom prst="wedgeRectCallout">
            <a:avLst>
              <a:gd fmla="val -36579" name="adj1"/>
              <a:gd fmla="val -33394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 are not authorized to change this value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" name="Google Shape;1352;g101fbd7835f_1_1244"/>
          <p:cNvSpPr/>
          <p:nvPr/>
        </p:nvSpPr>
        <p:spPr>
          <a:xfrm>
            <a:off x="6659563" y="1721530"/>
            <a:ext cx="2043000" cy="401100"/>
          </a:xfrm>
          <a:prstGeom prst="wedgeRectCallout">
            <a:avLst>
              <a:gd fmla="val -54273" name="adj1"/>
              <a:gd fmla="val 139019" name="adj2"/>
            </a:avLst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Notify me whenever the value changes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3" name="Google Shape;1353;g101fbd7835f_1_1244"/>
          <p:cNvSpPr/>
          <p:nvPr/>
        </p:nvSpPr>
        <p:spPr>
          <a:xfrm>
            <a:off x="6443663" y="2747849"/>
            <a:ext cx="769800" cy="338100"/>
          </a:xfrm>
          <a:prstGeom prst="wedgeRectCallout">
            <a:avLst>
              <a:gd fmla="val -8198" name="adj1"/>
              <a:gd fmla="val -118355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20.5 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" name="Google Shape;1354;g101fbd7835f_1_1244"/>
          <p:cNvSpPr/>
          <p:nvPr/>
        </p:nvSpPr>
        <p:spPr>
          <a:xfrm>
            <a:off x="7235825" y="2747849"/>
            <a:ext cx="638100" cy="338100"/>
          </a:xfrm>
          <a:prstGeom prst="wedgeRectCallout">
            <a:avLst>
              <a:gd fmla="val -29265" name="adj1"/>
              <a:gd fmla="val -118558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19.5 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5" name="Google Shape;1355;g101fbd7835f_1_1244"/>
          <p:cNvSpPr/>
          <p:nvPr/>
        </p:nvSpPr>
        <p:spPr>
          <a:xfrm>
            <a:off x="7956550" y="2747849"/>
            <a:ext cx="782700" cy="330600"/>
          </a:xfrm>
          <a:prstGeom prst="wedgeRectCallout">
            <a:avLst>
              <a:gd fmla="val -19036" name="adj1"/>
              <a:gd fmla="val -117228" name="adj2"/>
            </a:avLst>
          </a:prstGeom>
          <a:solidFill>
            <a:srgbClr val="CCFFCC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18.5 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g101fbd7835f_1_1244"/>
          <p:cNvSpPr/>
          <p:nvPr/>
        </p:nvSpPr>
        <p:spPr>
          <a:xfrm>
            <a:off x="5292725" y="1127407"/>
            <a:ext cx="973200" cy="2307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caput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7" name="Google Shape;1357;g101fbd7835f_1_1244"/>
          <p:cNvSpPr/>
          <p:nvPr/>
        </p:nvSpPr>
        <p:spPr>
          <a:xfrm>
            <a:off x="4067175" y="1127407"/>
            <a:ext cx="1114500" cy="2307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caget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8" name="Google Shape;1358;g101fbd7835f_1_1244"/>
          <p:cNvSpPr/>
          <p:nvPr/>
        </p:nvSpPr>
        <p:spPr>
          <a:xfrm>
            <a:off x="6443663" y="1127407"/>
            <a:ext cx="2314500" cy="2307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camonitor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9" name="Google Shape;1359;g101fbd7835f_1_1244"/>
          <p:cNvSpPr/>
          <p:nvPr/>
        </p:nvSpPr>
        <p:spPr>
          <a:xfrm>
            <a:off x="6532563" y="3233624"/>
            <a:ext cx="2170200" cy="2307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post a [monitor] event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0" name="Google Shape;1360;g101fbd7835f_1_1244"/>
          <p:cNvSpPr/>
          <p:nvPr/>
        </p:nvSpPr>
        <p:spPr>
          <a:xfrm>
            <a:off x="4859338" y="3233624"/>
            <a:ext cx="1441500" cy="235800"/>
          </a:xfrm>
          <a:prstGeom prst="rect">
            <a:avLst/>
          </a:prstGeom>
          <a:solidFill>
            <a:srgbClr val="C0C0C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 complete!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g101fbd7835f_1_1244"/>
          <p:cNvSpPr/>
          <p:nvPr/>
        </p:nvSpPr>
        <p:spPr>
          <a:xfrm>
            <a:off x="4373563" y="3830126"/>
            <a:ext cx="485700" cy="2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1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2" name="Google Shape;1362;g101fbd7835f_1_1244"/>
          <p:cNvSpPr/>
          <p:nvPr/>
        </p:nvSpPr>
        <p:spPr>
          <a:xfrm>
            <a:off x="4373563" y="4559980"/>
            <a:ext cx="485700" cy="2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1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3" name="Google Shape;1363;g101fbd7835f_1_1244"/>
          <p:cNvSpPr/>
          <p:nvPr/>
        </p:nvSpPr>
        <p:spPr>
          <a:xfrm>
            <a:off x="89087" y="4815964"/>
            <a:ext cx="1512900" cy="2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 Server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g101fbd7835f_1_1244"/>
          <p:cNvSpPr/>
          <p:nvPr/>
        </p:nvSpPr>
        <p:spPr>
          <a:xfrm>
            <a:off x="156556" y="1117883"/>
            <a:ext cx="1377900" cy="3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 Client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8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g101fbd7835f_1_139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0" name="Google Shape;1370;g101fbd7835f_1_139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EPICS Records</a:t>
            </a:r>
            <a:endParaRPr/>
          </a:p>
        </p:txBody>
      </p:sp>
      <p:sp>
        <p:nvSpPr>
          <p:cNvPr id="1371" name="Google Shape;1371;g101fbd7835f_1_1398"/>
          <p:cNvSpPr/>
          <p:nvPr/>
        </p:nvSpPr>
        <p:spPr>
          <a:xfrm>
            <a:off x="655475" y="958724"/>
            <a:ext cx="8229600" cy="18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1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Record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represents a grouping of data with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unique name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Properties (fields) that contain information (data), where different data types can appear in different fields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ability to perform actions on that data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2" name="Google Shape;1372;g101fbd7835f_1_13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2350" y="2948933"/>
            <a:ext cx="5081572" cy="2186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g101fbd7835f_1_1613"/>
          <p:cNvSpPr txBox="1"/>
          <p:nvPr>
            <p:ph idx="1" type="body"/>
          </p:nvPr>
        </p:nvSpPr>
        <p:spPr>
          <a:xfrm>
            <a:off x="310250" y="1207203"/>
            <a:ext cx="8109000" cy="37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The server - an “EPICS IOC”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“Input/Output Controller”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Contains a database of records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Records accessible as PVs over Channel Access (it’s a “CA server”)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Can talk to other IOCs, acting as a CA client too</a:t>
            </a:r>
            <a:endParaRPr sz="1600"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A common EPICS base IOC would be defined by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Module dependencies (e.g., for communicating with a specific controller, performing a specific calculation, …)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Database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Script that defines the startup process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Settings for how to save device state and restore it at startup</a:t>
            </a:r>
            <a:endParaRPr sz="1600"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Modules are shared among IOCs. IOCs may be templated and reused.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Version control tooling for ease of standardized releases</a:t>
            </a:r>
            <a:endParaRPr sz="1600"/>
          </a:p>
        </p:txBody>
      </p:sp>
      <p:sp>
        <p:nvSpPr>
          <p:cNvPr id="1379" name="Google Shape;1379;g101fbd7835f_1_1613"/>
          <p:cNvSpPr txBox="1"/>
          <p:nvPr>
            <p:ph idx="12" type="sldNum"/>
          </p:nvPr>
        </p:nvSpPr>
        <p:spPr>
          <a:xfrm>
            <a:off x="8514650" y="46763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80" name="Google Shape;1380;g101fbd7835f_1_1613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EPICS IOCs</a:t>
            </a:r>
            <a:endParaRPr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4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g101fbd7835f_1_1672"/>
          <p:cNvSpPr txBox="1"/>
          <p:nvPr>
            <p:ph idx="12" type="sldNum"/>
          </p:nvPr>
        </p:nvSpPr>
        <p:spPr>
          <a:xfrm>
            <a:off x="8674100" y="46763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86" name="Google Shape;1386;g101fbd7835f_1_1672"/>
          <p:cNvSpPr txBox="1"/>
          <p:nvPr>
            <p:ph type="title"/>
          </p:nvPr>
        </p:nvSpPr>
        <p:spPr>
          <a:xfrm>
            <a:off x="447672" y="251089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Deploying EPICS</a:t>
            </a:r>
            <a:endParaRPr/>
          </a:p>
        </p:txBody>
      </p:sp>
      <p:sp>
        <p:nvSpPr>
          <p:cNvPr id="1387" name="Google Shape;1387;g101fbd7835f_1_1672"/>
          <p:cNvSpPr txBox="1"/>
          <p:nvPr>
            <p:ph idx="1" type="body"/>
          </p:nvPr>
        </p:nvSpPr>
        <p:spPr>
          <a:xfrm>
            <a:off x="457200" y="1028700"/>
            <a:ext cx="81798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 lnSpcReduction="10000"/>
          </a:bodyPr>
          <a:lstStyle/>
          <a:p>
            <a:pPr indent="-28575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Per IOC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Database configuration, modules for device communication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S</a:t>
            </a:r>
            <a:r>
              <a:rPr lang="en-US" sz="2200"/>
              <a:t>tate saving and restoration after reboots/power cycles</a:t>
            </a:r>
            <a:endParaRPr sz="2200"/>
          </a:p>
          <a:p>
            <a:pPr indent="-28575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Hutch / area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Dedicated machines (or VMs) running IOC servers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Network segmentation to isolate and control traffic to/from IOCs</a:t>
            </a:r>
            <a:endParaRPr/>
          </a:p>
          <a:p>
            <a:pPr indent="-28575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Facility-wide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Archiver Appliance - archive historical PV data and metadata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Logging (caputs, errors, etc.); more on this later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PV gateways: control which machines and users can access IOCs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 sz="2200"/>
              <a:t>Future: alarm handling</a:t>
            </a:r>
            <a:endParaRPr sz="2200"/>
          </a:p>
          <a:p>
            <a:pPr indent="-28575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User-facing machines running clients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Console (shell, hutch-python)</a:t>
            </a:r>
            <a:endParaRPr/>
          </a:p>
          <a:p>
            <a:pPr indent="-160972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Graphical user interfaces</a:t>
            </a:r>
            <a:endParaRPr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g101fbd7835f_1_1730"/>
          <p:cNvSpPr txBox="1"/>
          <p:nvPr>
            <p:ph idx="1" type="body"/>
          </p:nvPr>
        </p:nvSpPr>
        <p:spPr>
          <a:xfrm>
            <a:off x="483925" y="1147053"/>
            <a:ext cx="8109000" cy="37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00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rPr lang="en-US"/>
              <a:t>EPICS introduction and good links:</a:t>
            </a:r>
            <a:endParaRPr/>
          </a:p>
          <a:p>
            <a:pPr indent="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https://docs.epics-controls.org/en/latest/guides/EPICS_Intro.html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t/>
            </a:r>
            <a:endParaRPr/>
          </a:p>
          <a:p>
            <a:pPr indent="-29718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/>
              <a:t>NSLS-II EPICS Lecture series (2018)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https://www.bnl.gov/ps/epics/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A lecture series with slides and recorded presentations from experts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Basics, records, driver writing, AreaDetector</a:t>
            </a:r>
            <a:endParaRPr/>
          </a:p>
          <a:p>
            <a:pPr indent="-34290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  <a:p>
            <a:pPr indent="-29718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/>
              <a:t>Additional training material: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https://epics-controls.org/resources-and-support/documents/training/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42857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42857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42857"/>
              <a:buNone/>
            </a:pPr>
            <a:r>
              <a:t/>
            </a:r>
            <a:endParaRPr/>
          </a:p>
        </p:txBody>
      </p:sp>
      <p:sp>
        <p:nvSpPr>
          <p:cNvPr id="1393" name="Google Shape;1393;g101fbd7835f_1_1730"/>
          <p:cNvSpPr txBox="1"/>
          <p:nvPr>
            <p:ph idx="12" type="sldNum"/>
          </p:nvPr>
        </p:nvSpPr>
        <p:spPr>
          <a:xfrm>
            <a:off x="8592925" y="47386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94" name="Google Shape;1394;g101fbd7835f_1_173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EPICS - for more details</a:t>
            </a:r>
            <a:endParaRPr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9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g101fbd7835f_1_223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01" name="Google Shape;1401;g101fbd7835f_1_223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IOC Manager</a:t>
            </a:r>
            <a:endParaRPr/>
          </a:p>
        </p:txBody>
      </p:sp>
      <p:sp>
        <p:nvSpPr>
          <p:cNvPr id="1402" name="Google Shape;1402;g101fbd7835f_1_2233"/>
          <p:cNvSpPr txBox="1"/>
          <p:nvPr>
            <p:ph idx="1" type="body"/>
          </p:nvPr>
        </p:nvSpPr>
        <p:spPr>
          <a:xfrm>
            <a:off x="457200" y="932700"/>
            <a:ext cx="31749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Configure which hosts run which IOCs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Start, stop, restart, monitor IOC status by way of GUI or command-line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Shortcuts for accessing logs, console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History and state is version-controlled</a:t>
            </a:r>
            <a:endParaRPr sz="2000"/>
          </a:p>
        </p:txBody>
      </p:sp>
      <p:pic>
        <p:nvPicPr>
          <p:cNvPr id="1403" name="Google Shape;1403;g101fbd7835f_1_22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66351" y="840950"/>
            <a:ext cx="6651643" cy="3890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75eb8fc9d9_0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1" name="Google Shape;281;g175eb8fc9d9_0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Subsystem</a:t>
            </a:r>
            <a:endParaRPr sz="2000"/>
          </a:p>
        </p:txBody>
      </p:sp>
      <p:pic>
        <p:nvPicPr>
          <p:cNvPr id="282" name="Google Shape;282;g175eb8fc9d9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4975" y="1030175"/>
            <a:ext cx="3276575" cy="378675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g175eb8fc9d9_0_0"/>
          <p:cNvSpPr txBox="1"/>
          <p:nvPr>
            <p:ph idx="1" type="body"/>
          </p:nvPr>
        </p:nvSpPr>
        <p:spPr>
          <a:xfrm>
            <a:off x="609600" y="11613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PyDM/Qt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Python classes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EPICS - Motor Record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- ADS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</a:t>
            </a:r>
            <a:endParaRPr sz="2000"/>
          </a:p>
        </p:txBody>
      </p:sp>
      <p:sp>
        <p:nvSpPr>
          <p:cNvPr id="284" name="Google Shape;284;g175eb8fc9d9_0_0"/>
          <p:cNvSpPr/>
          <p:nvPr/>
        </p:nvSpPr>
        <p:spPr>
          <a:xfrm>
            <a:off x="424500" y="2822900"/>
            <a:ext cx="4556400" cy="8067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8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g101fbd7835f_1_2196"/>
          <p:cNvSpPr/>
          <p:nvPr/>
        </p:nvSpPr>
        <p:spPr>
          <a:xfrm>
            <a:off x="3529500" y="992675"/>
            <a:ext cx="2085000" cy="928200"/>
          </a:xfrm>
          <a:prstGeom prst="rect">
            <a:avLst/>
          </a:prstGeom>
          <a:solidFill>
            <a:srgbClr val="CCFFCC"/>
          </a:solidFill>
          <a:ln cap="flat" cmpd="sng" w="19050">
            <a:solidFill>
              <a:srgbClr val="69BE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Hutch Subnet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g101fbd7835f_1_2196"/>
          <p:cNvSpPr/>
          <p:nvPr/>
        </p:nvSpPr>
        <p:spPr>
          <a:xfrm>
            <a:off x="5417650" y="2246500"/>
            <a:ext cx="3748500" cy="2643600"/>
          </a:xfrm>
          <a:prstGeom prst="rect">
            <a:avLst/>
          </a:prstGeom>
          <a:solidFill>
            <a:srgbClr val="CCFFCC"/>
          </a:solidFill>
          <a:ln cap="flat" cmpd="sng" w="19050">
            <a:solidFill>
              <a:srgbClr val="69BE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Area B Subnet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g101fbd7835f_1_2196"/>
          <p:cNvSpPr/>
          <p:nvPr/>
        </p:nvSpPr>
        <p:spPr>
          <a:xfrm>
            <a:off x="119325" y="2234200"/>
            <a:ext cx="3748500" cy="2643600"/>
          </a:xfrm>
          <a:prstGeom prst="rect">
            <a:avLst/>
          </a:prstGeom>
          <a:solidFill>
            <a:srgbClr val="CCFFCC"/>
          </a:solidFill>
          <a:ln cap="flat" cmpd="sng" w="19050">
            <a:solidFill>
              <a:srgbClr val="69BE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Area A Subnet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g101fbd7835f_1_219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13" name="Google Shape;1413;g101fbd7835f_1_219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Channel Access Gateways</a:t>
            </a:r>
            <a:endParaRPr/>
          </a:p>
        </p:txBody>
      </p:sp>
      <p:sp>
        <p:nvSpPr>
          <p:cNvPr id="1414" name="Google Shape;1414;g101fbd7835f_1_2196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300"/>
              <a:t>Between areas - access control using </a:t>
            </a:r>
            <a:endParaRPr sz="13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rPr lang="en-US" sz="1300"/>
              <a:t>Channel Access gateways:</a:t>
            </a:r>
            <a:endParaRPr sz="1300"/>
          </a:p>
          <a:p>
            <a:pPr indent="-31115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1300"/>
              <a:buChar char="●"/>
            </a:pPr>
            <a:r>
              <a:rPr lang="en-US" sz="1300"/>
              <a:t>Allow or deny access based on </a:t>
            </a:r>
            <a:br>
              <a:rPr lang="en-US" sz="1300"/>
            </a:br>
            <a:r>
              <a:rPr lang="en-US" sz="1300"/>
              <a:t>hostname or username </a:t>
            </a:r>
            <a:endParaRPr sz="1300"/>
          </a:p>
          <a:p>
            <a:pPr indent="-3111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US" sz="1300"/>
              <a:t>Read-only or read-write</a:t>
            </a:r>
            <a:endParaRPr sz="1300"/>
          </a:p>
        </p:txBody>
      </p:sp>
      <p:sp>
        <p:nvSpPr>
          <p:cNvPr id="1415" name="Google Shape;1415;g101fbd7835f_1_2196"/>
          <p:cNvSpPr/>
          <p:nvPr/>
        </p:nvSpPr>
        <p:spPr>
          <a:xfrm>
            <a:off x="160850" y="2842050"/>
            <a:ext cx="2804400" cy="1812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Host: ioc-a-host1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g101fbd7835f_1_2196"/>
          <p:cNvSpPr/>
          <p:nvPr/>
        </p:nvSpPr>
        <p:spPr>
          <a:xfrm>
            <a:off x="3154375" y="2846900"/>
            <a:ext cx="2804400" cy="1812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Host: gateway-host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g101fbd7835f_1_2196"/>
          <p:cNvSpPr/>
          <p:nvPr/>
        </p:nvSpPr>
        <p:spPr>
          <a:xfrm>
            <a:off x="319850" y="319315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Process: ioc-1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g101fbd7835f_1_2196"/>
          <p:cNvSpPr/>
          <p:nvPr/>
        </p:nvSpPr>
        <p:spPr>
          <a:xfrm>
            <a:off x="319850" y="359785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Process: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ioc-2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g101fbd7835f_1_2196"/>
          <p:cNvSpPr/>
          <p:nvPr/>
        </p:nvSpPr>
        <p:spPr>
          <a:xfrm>
            <a:off x="319850" y="400255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Process: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ioc-3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g101fbd7835f_1_2196"/>
          <p:cNvSpPr txBox="1"/>
          <p:nvPr>
            <p:ph idx="1" type="body"/>
          </p:nvPr>
        </p:nvSpPr>
        <p:spPr>
          <a:xfrm>
            <a:off x="6393600" y="2830375"/>
            <a:ext cx="14766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SzPts val="2400"/>
              <a:buNone/>
            </a:pPr>
            <a:r>
              <a:rPr lang="en-US"/>
              <a:t>IOC Host</a:t>
            </a:r>
            <a:endParaRPr/>
          </a:p>
        </p:txBody>
      </p:sp>
      <p:sp>
        <p:nvSpPr>
          <p:cNvPr id="1421" name="Google Shape;1421;g101fbd7835f_1_2196"/>
          <p:cNvSpPr/>
          <p:nvPr/>
        </p:nvSpPr>
        <p:spPr>
          <a:xfrm>
            <a:off x="6219925" y="2846900"/>
            <a:ext cx="2804400" cy="1812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Host: ioc-b-host1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g101fbd7835f_1_2196"/>
          <p:cNvSpPr/>
          <p:nvPr/>
        </p:nvSpPr>
        <p:spPr>
          <a:xfrm>
            <a:off x="6378925" y="319800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Process: ioc-4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g101fbd7835f_1_2196"/>
          <p:cNvSpPr/>
          <p:nvPr/>
        </p:nvSpPr>
        <p:spPr>
          <a:xfrm>
            <a:off x="6378925" y="360270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Process: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ioc-5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g101fbd7835f_1_2196"/>
          <p:cNvSpPr/>
          <p:nvPr/>
        </p:nvSpPr>
        <p:spPr>
          <a:xfrm>
            <a:off x="3313375" y="362190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Process: gateway-subnet2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5" name="Google Shape;1425;g101fbd7835f_1_2196"/>
          <p:cNvSpPr/>
          <p:nvPr/>
        </p:nvSpPr>
        <p:spPr>
          <a:xfrm>
            <a:off x="6378925" y="4007400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Process: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ioc-6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g101fbd7835f_1_2196"/>
          <p:cNvSpPr/>
          <p:nvPr/>
        </p:nvSpPr>
        <p:spPr>
          <a:xfrm>
            <a:off x="3313375" y="3217125"/>
            <a:ext cx="24864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Process: gateway-subnet1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7" name="Google Shape;1427;g101fbd7835f_1_2196"/>
          <p:cNvSpPr/>
          <p:nvPr/>
        </p:nvSpPr>
        <p:spPr>
          <a:xfrm>
            <a:off x="3697775" y="1339125"/>
            <a:ext cx="1703700" cy="404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EPICS Clients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28" name="Google Shape;1428;g101fbd7835f_1_2196"/>
          <p:cNvCxnSpPr>
            <a:stCxn id="1427" idx="2"/>
            <a:endCxn id="1416" idx="0"/>
          </p:cNvCxnSpPr>
          <p:nvPr/>
        </p:nvCxnSpPr>
        <p:spPr>
          <a:xfrm>
            <a:off x="4549625" y="1743825"/>
            <a:ext cx="6900" cy="110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3" name="Shape 1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" name="Google Shape;1434;g101fbd7835f_1_540"/>
          <p:cNvSpPr txBox="1"/>
          <p:nvPr>
            <p:ph idx="12" type="sldNum"/>
          </p:nvPr>
        </p:nvSpPr>
        <p:spPr>
          <a:xfrm>
            <a:off x="8403275" y="4697025"/>
            <a:ext cx="481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35" name="Google Shape;1435;g101fbd7835f_1_54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300"/>
              <a:t>Automated PLC IOC Generation using pytmc, ads-deploy</a:t>
            </a:r>
            <a:endParaRPr sz="2300"/>
          </a:p>
        </p:txBody>
      </p:sp>
      <p:sp>
        <p:nvSpPr>
          <p:cNvPr id="1436" name="Google Shape;1436;g101fbd7835f_1_540"/>
          <p:cNvSpPr txBox="1"/>
          <p:nvPr>
            <p:ph idx="1" type="body"/>
          </p:nvPr>
        </p:nvSpPr>
        <p:spPr>
          <a:xfrm>
            <a:off x="449125" y="3271100"/>
            <a:ext cx="8109000" cy="17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 lnSpcReduction="20000"/>
          </a:bodyPr>
          <a:lstStyle/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Annotated PLC source code used to generate EPICS process database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No separate mapping of symbols to PV names that could get out of sync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TwinCAT project when built generates XML-format “.tmc” file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Pragma information is included along with symbol and type information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SLAC-defined “pytmc” pragma format defines PV metadata and naming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Templated startup scripts and shared IOC binaries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ads-deploy wraps the above tool to generate a templated IOC and ready it for usage</a:t>
            </a:r>
            <a:endParaRPr/>
          </a:p>
        </p:txBody>
      </p:sp>
      <p:sp>
        <p:nvSpPr>
          <p:cNvPr id="1437" name="Google Shape;1437;g101fbd7835f_1_540"/>
          <p:cNvSpPr txBox="1"/>
          <p:nvPr/>
        </p:nvSpPr>
        <p:spPr>
          <a:xfrm>
            <a:off x="1224650" y="1184569"/>
            <a:ext cx="2392800" cy="2685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PLC Project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8" name="Google Shape;1438;g101fbd7835f_1_540"/>
          <p:cNvSpPr txBox="1"/>
          <p:nvPr/>
        </p:nvSpPr>
        <p:spPr>
          <a:xfrm>
            <a:off x="1224650" y="1453002"/>
            <a:ext cx="2392800" cy="1582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(* 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IEC 61131-3 pragma annotating fValue </a:t>
            </a:r>
            <a:endParaRPr b="0" i="1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*)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{attribute 'pytmc' := '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pv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IOC:PV:NAME</a:t>
            </a:r>
            <a:endParaRPr b="1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'}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fValue: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LREAL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439" name="Google Shape;1439;g101fbd7835f_1_540"/>
          <p:cNvCxnSpPr>
            <a:stCxn id="1438" idx="3"/>
          </p:cNvCxnSpPr>
          <p:nvPr/>
        </p:nvCxnSpPr>
        <p:spPr>
          <a:xfrm>
            <a:off x="3617450" y="2244252"/>
            <a:ext cx="1347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40" name="Google Shape;1440;g101fbd7835f_1_540"/>
          <p:cNvSpPr txBox="1"/>
          <p:nvPr/>
        </p:nvSpPr>
        <p:spPr>
          <a:xfrm>
            <a:off x="3749150" y="1840894"/>
            <a:ext cx="14508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 pytmc db 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1" name="Google Shape;1441;g101fbd7835f_1_540"/>
          <p:cNvSpPr txBox="1"/>
          <p:nvPr/>
        </p:nvSpPr>
        <p:spPr>
          <a:xfrm>
            <a:off x="4964450" y="1222181"/>
            <a:ext cx="2647200" cy="2685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EPICS IOC Database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2" name="Google Shape;1442;g101fbd7835f_1_540"/>
          <p:cNvSpPr txBox="1"/>
          <p:nvPr/>
        </p:nvSpPr>
        <p:spPr>
          <a:xfrm>
            <a:off x="4964450" y="1490599"/>
            <a:ext cx="2647200" cy="1502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record(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ai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, "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IOC:PV:NAME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")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field(DESC, "</a:t>
            </a:r>
            <a:r>
              <a:rPr b="1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fValue</a:t>
            </a: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")</a:t>
            </a:r>
            <a:endParaRPr b="0" i="0" sz="12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field(INP, "@asyn...")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   …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7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Google Shape;1448;g101fbd7835f_1_2338"/>
          <p:cNvSpPr txBox="1"/>
          <p:nvPr>
            <p:ph idx="1" type="body"/>
          </p:nvPr>
        </p:nvSpPr>
        <p:spPr>
          <a:xfrm>
            <a:off x="449125" y="1080277"/>
            <a:ext cx="8109000" cy="36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85000" lnSpcReduction="20000"/>
          </a:bodyPr>
          <a:lstStyle/>
          <a:p>
            <a:pPr indent="-293369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54544"/>
              <a:buChar char="●"/>
            </a:pPr>
            <a:r>
              <a:rPr lang="en-US" sz="2200"/>
              <a:t>Shared dev and tagged production environments</a:t>
            </a:r>
            <a:endParaRPr sz="2200"/>
          </a:p>
          <a:p>
            <a:pPr indent="-347344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Primary focus is Python packages</a:t>
            </a:r>
            <a:endParaRPr/>
          </a:p>
          <a:p>
            <a:pPr indent="-347344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/>
              <a:t>Also some more up-to-date system packages by way of conda-forge</a:t>
            </a:r>
            <a:endParaRPr sz="2200"/>
          </a:p>
          <a:p>
            <a:pPr indent="-293369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54544"/>
              <a:buChar char="●"/>
            </a:pPr>
            <a:r>
              <a:rPr lang="en-US" sz="2200"/>
              <a:t>Python 3.9-based production environments</a:t>
            </a:r>
            <a:endParaRPr sz="22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Built with conda / mamba on CI</a:t>
            </a:r>
            <a:endParaRPr sz="20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List of conda/pip packages to keep up-to-date</a:t>
            </a:r>
            <a:endParaRPr sz="20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Per-package tests are re-run to verify compatibility</a:t>
            </a:r>
            <a:endParaRPr sz="20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Released environments on shared filesystem (but read-only)</a:t>
            </a:r>
            <a:endParaRPr sz="2000"/>
          </a:p>
          <a:p>
            <a:pPr indent="-293369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54544"/>
              <a:buChar char="●"/>
            </a:pPr>
            <a:r>
              <a:rPr lang="en-US" sz="2200"/>
              <a:t>Per hutch</a:t>
            </a:r>
            <a:endParaRPr sz="22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Independent development installs of packages are possible</a:t>
            </a:r>
            <a:endParaRPr sz="2000"/>
          </a:p>
          <a:p>
            <a:pPr indent="-360297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1999"/>
              <a:buChar char="○"/>
            </a:pPr>
            <a:r>
              <a:rPr lang="en-US" sz="2000"/>
              <a:t>Startup scripts of sorts (more details shortly)</a:t>
            </a:r>
            <a:endParaRPr sz="2000"/>
          </a:p>
        </p:txBody>
      </p:sp>
      <p:sp>
        <p:nvSpPr>
          <p:cNvPr id="1449" name="Google Shape;1449;g101fbd7835f_1_2338"/>
          <p:cNvSpPr txBox="1"/>
          <p:nvPr>
            <p:ph idx="12" type="sldNum"/>
          </p:nvPr>
        </p:nvSpPr>
        <p:spPr>
          <a:xfrm>
            <a:off x="8566150" y="47386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0" name="Google Shape;1450;g101fbd7835f_1_233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Software environments with conda</a:t>
            </a:r>
            <a:endParaRPr/>
          </a:p>
        </p:txBody>
      </p:sp>
      <p:sp>
        <p:nvSpPr>
          <p:cNvPr id="1451" name="Google Shape;1451;g101fbd7835f_1_2338"/>
          <p:cNvSpPr txBox="1"/>
          <p:nvPr/>
        </p:nvSpPr>
        <p:spPr>
          <a:xfrm>
            <a:off x="0" y="4802825"/>
            <a:ext cx="91440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https://github.com/pcdshub/pcds-envs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2" name="Google Shape;1452;g101fbd7835f_1_23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65625" y="2024925"/>
            <a:ext cx="972225" cy="97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7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" name="Google Shape;1458;g101fbd7835f_1_236"/>
          <p:cNvSpPr txBox="1"/>
          <p:nvPr>
            <p:ph idx="12" type="sldNum"/>
          </p:nvPr>
        </p:nvSpPr>
        <p:spPr>
          <a:xfrm>
            <a:off x="8566150" y="4849416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59" name="Google Shape;1459;g101fbd7835f_1_23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PCDS-specific Python Architecture Overview</a:t>
            </a:r>
            <a:endParaRPr/>
          </a:p>
        </p:txBody>
      </p:sp>
      <p:pic>
        <p:nvPicPr>
          <p:cNvPr id="1460" name="Google Shape;1460;g101fbd7835f_1_2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3351" y="979200"/>
            <a:ext cx="6595073" cy="41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5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" name="Google Shape;1466;g101fbd7835f_1_2261"/>
          <p:cNvSpPr txBox="1"/>
          <p:nvPr>
            <p:ph idx="1" type="body"/>
          </p:nvPr>
        </p:nvSpPr>
        <p:spPr>
          <a:xfrm>
            <a:off x="449125" y="1117176"/>
            <a:ext cx="8109000" cy="32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/>
              <a:t>ophyd</a:t>
            </a:r>
            <a:r>
              <a:rPr lang="en-US"/>
              <a:t> is a hardware abstraction layer in Python. This section will include: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What makes an ophyd Device, and why are they useful?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How and where our Device subclasses are defined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How the Device subclasses are used outside of the bluesky plans ecosystem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How all of this comes together for the end-user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467" name="Google Shape;1467;g101fbd7835f_1_2261"/>
          <p:cNvSpPr txBox="1"/>
          <p:nvPr>
            <p:ph idx="12" type="sldNum"/>
          </p:nvPr>
        </p:nvSpPr>
        <p:spPr>
          <a:xfrm>
            <a:off x="8606225" y="480804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68" name="Google Shape;1468;g101fbd7835f_1_226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ophyd</a:t>
            </a:r>
            <a:endParaRPr/>
          </a:p>
        </p:txBody>
      </p:sp>
      <p:sp>
        <p:nvSpPr>
          <p:cNvPr id="1469" name="Google Shape;1469;g101fbd7835f_1_2261"/>
          <p:cNvSpPr txBox="1"/>
          <p:nvPr/>
        </p:nvSpPr>
        <p:spPr>
          <a:xfrm>
            <a:off x="0" y="4776100"/>
            <a:ext cx="91716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EPICS IOC Record -&gt; PVs -&gt; ophyd Signal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3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g101fbd7835f_1_2268"/>
          <p:cNvSpPr txBox="1"/>
          <p:nvPr>
            <p:ph idx="12" type="sldNum"/>
          </p:nvPr>
        </p:nvSpPr>
        <p:spPr>
          <a:xfrm>
            <a:off x="8555425" y="47318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5" name="Google Shape;1475;g101fbd7835f_1_2268"/>
          <p:cNvSpPr txBox="1"/>
          <p:nvPr>
            <p:ph idx="1" type="body"/>
          </p:nvPr>
        </p:nvSpPr>
        <p:spPr>
          <a:xfrm>
            <a:off x="457200" y="1143000"/>
            <a:ext cx="8109000" cy="35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75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Make abstractions of devices (e.g., hardware) in Python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Human-friendly naming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Consistent programming interface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Built-in abstractions for many common devices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EPICS PVs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Motors, scalers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Area detector cameras, plugins, etc.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Framework for making your own abstractions</a:t>
            </a:r>
            <a:endParaRPr/>
          </a:p>
          <a:p>
            <a:pPr indent="-305181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Not </a:t>
            </a:r>
            <a:r>
              <a:rPr i="1" lang="en-US"/>
              <a:t>strictly</a:t>
            </a:r>
            <a:r>
              <a:rPr lang="en-US"/>
              <a:t> EPICS-only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But in practice things that use it are likely EPICS-based</a:t>
            </a:r>
            <a:endParaRPr/>
          </a:p>
          <a:p>
            <a:pPr indent="-308610" lvl="2" marL="10334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-"/>
            </a:pPr>
            <a:r>
              <a:rPr lang="en-US"/>
              <a:t>Simulation, Python “soft” signals, Beckhoff ADS…</a:t>
            </a:r>
            <a:endParaRPr/>
          </a:p>
        </p:txBody>
      </p:sp>
      <p:sp>
        <p:nvSpPr>
          <p:cNvPr id="1476" name="Google Shape;1476;g101fbd7835f_1_226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ophyd</a:t>
            </a:r>
            <a:endParaRPr/>
          </a:p>
        </p:txBody>
      </p:sp>
      <p:sp>
        <p:nvSpPr>
          <p:cNvPr id="1477" name="Google Shape;1477;g101fbd7835f_1_2268"/>
          <p:cNvSpPr/>
          <p:nvPr/>
        </p:nvSpPr>
        <p:spPr>
          <a:xfrm>
            <a:off x="2895900" y="4845522"/>
            <a:ext cx="3352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https://blueskyproject.io/ophyd/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8" name="Google Shape;1478;g101fbd7835f_1_2268"/>
          <p:cNvSpPr txBox="1"/>
          <p:nvPr/>
        </p:nvSpPr>
        <p:spPr>
          <a:xfrm>
            <a:off x="0" y="4562350"/>
            <a:ext cx="9144000" cy="3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EPICS IOC Record -&gt; PVs -&gt; ophyd Signal -&gt; ophyd Device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2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g101fbd7835f_1_2275"/>
          <p:cNvSpPr txBox="1"/>
          <p:nvPr>
            <p:ph idx="12" type="sldNum"/>
          </p:nvPr>
        </p:nvSpPr>
        <p:spPr>
          <a:xfrm>
            <a:off x="8566100" y="4658466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84" name="Google Shape;1484;g101fbd7835f_1_2275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ophyd Device example</a:t>
            </a:r>
            <a:endParaRPr/>
          </a:p>
        </p:txBody>
      </p:sp>
      <p:sp>
        <p:nvSpPr>
          <p:cNvPr id="1485" name="Google Shape;1485;g101fbd7835f_1_2275"/>
          <p:cNvSpPr txBox="1"/>
          <p:nvPr>
            <p:ph idx="1" type="body"/>
          </p:nvPr>
        </p:nvSpPr>
        <p:spPr>
          <a:xfrm>
            <a:off x="457200" y="1081088"/>
            <a:ext cx="8109000" cy="14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 lnSpcReduction="10000"/>
          </a:bodyPr>
          <a:lstStyle/>
          <a:p>
            <a:pPr indent="-34290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/>
              <a:t>EPICS PVs contain 1 scalar/array value + limited metadata</a:t>
            </a:r>
            <a:endParaRPr/>
          </a:p>
          <a:p>
            <a:pPr indent="-28575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/>
              <a:t>ophyd Devices aggregate PVs + codify the interface</a:t>
            </a:r>
            <a:endParaRPr/>
          </a:p>
          <a:p>
            <a:pPr indent="-28575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/>
              <a:t>A hierarchical relationship: </a:t>
            </a: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parent</a:t>
            </a:r>
            <a:r>
              <a:rPr b="1" lang="en-US" u="sng">
                <a:latin typeface="Courier New"/>
                <a:ea typeface="Courier New"/>
                <a:cs typeface="Courier New"/>
                <a:sym typeface="Courier New"/>
              </a:rPr>
              <a:t>.</a:t>
            </a: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child</a:t>
            </a:r>
            <a:endParaRPr/>
          </a:p>
          <a:p>
            <a:pPr indent="-28575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en-US"/>
              <a:t>A lot of information represented concisely, readably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t/>
            </a:r>
            <a:endParaRPr/>
          </a:p>
        </p:txBody>
      </p:sp>
      <p:pic>
        <p:nvPicPr>
          <p:cNvPr id="1486" name="Google Shape;1486;g101fbd7835f_1_22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121" y="2500941"/>
            <a:ext cx="5118810" cy="1561472"/>
          </a:xfrm>
          <a:prstGeom prst="rect">
            <a:avLst/>
          </a:prstGeom>
          <a:noFill/>
          <a:ln>
            <a:noFill/>
          </a:ln>
        </p:spPr>
      </p:pic>
      <p:sp>
        <p:nvSpPr>
          <p:cNvPr id="1487" name="Google Shape;1487;g101fbd7835f_1_2275"/>
          <p:cNvSpPr txBox="1"/>
          <p:nvPr/>
        </p:nvSpPr>
        <p:spPr>
          <a:xfrm>
            <a:off x="762000" y="4160484"/>
            <a:ext cx="3124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Refer to X motor of the left stage:</a:t>
            </a:r>
            <a:b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left_stage.x</a:t>
            </a:r>
            <a:endParaRPr b="0" i="0" sz="14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488" name="Google Shape;1488;g101fbd7835f_1_2275"/>
          <p:cNvSpPr txBox="1"/>
          <p:nvPr/>
        </p:nvSpPr>
        <p:spPr>
          <a:xfrm>
            <a:off x="762000" y="4525204"/>
            <a:ext cx="3810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 the Y motor of the right stage: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right_stage.y.set(3.14*2)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9" name="Google Shape;1489;g101fbd7835f_1_2275"/>
          <p:cNvSpPr txBox="1"/>
          <p:nvPr/>
        </p:nvSpPr>
        <p:spPr>
          <a:xfrm>
            <a:off x="4664074" y="4160484"/>
            <a:ext cx="3717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left stage – X and Y motors:</a:t>
            </a:r>
            <a:b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left_stage.read()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0" name="Google Shape;1490;g101fbd7835f_1_2275"/>
          <p:cNvSpPr txBox="1"/>
          <p:nvPr/>
        </p:nvSpPr>
        <p:spPr>
          <a:xfrm>
            <a:off x="4710112" y="4548679"/>
            <a:ext cx="3717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left stage X motor only:</a:t>
            </a:r>
            <a:b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left_stage.x.read()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5" name="Shape 1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g101fbd7835f_1_2286"/>
          <p:cNvSpPr txBox="1"/>
          <p:nvPr>
            <p:ph idx="4294967295" type="body"/>
          </p:nvPr>
        </p:nvSpPr>
        <p:spPr>
          <a:xfrm>
            <a:off x="457200" y="1079531"/>
            <a:ext cx="8109000" cy="21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 standard place to define ophyd Devices for all of our special IOCs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Extra metadata for other high-level applications like typhos and lightpath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Utilities and reusable components for all devices</a:t>
            </a:r>
            <a:endParaRPr/>
          </a:p>
          <a:p>
            <a:pPr indent="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/>
          </a:p>
        </p:txBody>
      </p:sp>
      <p:sp>
        <p:nvSpPr>
          <p:cNvPr id="1497" name="Google Shape;1497;g101fbd7835f_1_228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98" name="Google Shape;1498;g101fbd7835f_1_228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“pcdsdevices” Module and Device Definitions</a:t>
            </a:r>
            <a:endParaRPr/>
          </a:p>
        </p:txBody>
      </p:sp>
      <p:sp>
        <p:nvSpPr>
          <p:cNvPr id="1499" name="Google Shape;1499;g101fbd7835f_1_2286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https://github.com/pcdshub/pcdsdevices/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0" name="Google Shape;1500;g101fbd7835f_1_2286"/>
          <p:cNvPicPr preferRelativeResize="0"/>
          <p:nvPr/>
        </p:nvPicPr>
        <p:blipFill rotWithShape="1">
          <a:blip r:embed="rId4">
            <a:alphaModFix/>
          </a:blip>
          <a:srcRect b="64089" l="0" r="0" t="0"/>
          <a:stretch/>
        </p:blipFill>
        <p:spPr>
          <a:xfrm>
            <a:off x="5186075" y="2800350"/>
            <a:ext cx="1306750" cy="1847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1" name="Google Shape;1501;g101fbd7835f_1_228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60850" y="2800353"/>
            <a:ext cx="1828800" cy="10858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2" name="Google Shape;1502;g101fbd7835f_1_2286"/>
          <p:cNvSpPr txBox="1"/>
          <p:nvPr/>
        </p:nvSpPr>
        <p:spPr>
          <a:xfrm>
            <a:off x="0" y="4562350"/>
            <a:ext cx="9144000" cy="3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EPICS IOC Record -&gt; PVs -&gt; ophyd Signal -&gt; ophyd Device -&gt; pcdsdevices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7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g101fbd7835f_1_2298"/>
          <p:cNvSpPr txBox="1"/>
          <p:nvPr>
            <p:ph idx="1" type="body"/>
          </p:nvPr>
        </p:nvSpPr>
        <p:spPr>
          <a:xfrm>
            <a:off x="457200" y="1079531"/>
            <a:ext cx="81090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“</a:t>
            </a:r>
            <a:r>
              <a:rPr b="1" lang="en-US"/>
              <a:t>H</a:t>
            </a:r>
            <a:r>
              <a:rPr lang="en-US"/>
              <a:t>euristic </a:t>
            </a:r>
            <a:r>
              <a:rPr b="1" lang="en-US"/>
              <a:t>A</a:t>
            </a:r>
            <a:r>
              <a:rPr lang="en-US"/>
              <a:t>ccess to </a:t>
            </a:r>
            <a:r>
              <a:rPr b="1" lang="en-US"/>
              <a:t>P</a:t>
            </a:r>
            <a:r>
              <a:rPr lang="en-US"/>
              <a:t>ositions of </a:t>
            </a:r>
            <a:r>
              <a:rPr b="1" lang="en-US"/>
              <a:t>P</a:t>
            </a:r>
            <a:r>
              <a:rPr lang="en-US"/>
              <a:t>hoton </a:t>
            </a:r>
            <a:r>
              <a:rPr b="1" lang="en-US"/>
              <a:t>I</a:t>
            </a:r>
            <a:r>
              <a:rPr lang="en-US"/>
              <a:t>nstruments".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Name-indexed database of devices:</a:t>
            </a:r>
            <a:endParaRPr sz="2700"/>
          </a:p>
        </p:txBody>
      </p:sp>
      <p:sp>
        <p:nvSpPr>
          <p:cNvPr id="1509" name="Google Shape;1509;g101fbd7835f_1_2298"/>
          <p:cNvSpPr txBox="1"/>
          <p:nvPr>
            <p:ph idx="12" type="sldNum"/>
          </p:nvPr>
        </p:nvSpPr>
        <p:spPr>
          <a:xfrm>
            <a:off x="8566200" y="47386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10" name="Google Shape;1510;g101fbd7835f_1_229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“happi” Module and Facility-wide Config</a:t>
            </a:r>
            <a:endParaRPr/>
          </a:p>
        </p:txBody>
      </p:sp>
      <p:sp>
        <p:nvSpPr>
          <p:cNvPr id="1511" name="Google Shape;1511;g101fbd7835f_1_2298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https://github.com/pcdshub/happi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2" name="Google Shape;1512;g101fbd7835f_1_22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7775" y="1983469"/>
            <a:ext cx="2662459" cy="266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3" name="Google Shape;1513;g101fbd7835f_1_229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36596" y="1983469"/>
            <a:ext cx="2745894" cy="2668969"/>
          </a:xfrm>
          <a:prstGeom prst="rect">
            <a:avLst/>
          </a:prstGeom>
          <a:noFill/>
          <a:ln>
            <a:noFill/>
          </a:ln>
        </p:spPr>
      </p:pic>
      <p:sp>
        <p:nvSpPr>
          <p:cNvPr id="1514" name="Google Shape;1514;g101fbd7835f_1_2298"/>
          <p:cNvSpPr txBox="1"/>
          <p:nvPr/>
        </p:nvSpPr>
        <p:spPr>
          <a:xfrm>
            <a:off x="0" y="4562350"/>
            <a:ext cx="9144000" cy="3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EPICS IOC Record -&gt; PVs -&gt; ophyd Signal -&gt; ophyd Device -&gt; pcdsdevices -&gt; happi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9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g101fbd7835f_1_2308"/>
          <p:cNvSpPr txBox="1"/>
          <p:nvPr>
            <p:ph idx="1" type="body"/>
          </p:nvPr>
        </p:nvSpPr>
        <p:spPr>
          <a:xfrm>
            <a:off x="457200" y="1079531"/>
            <a:ext cx="8109000" cy="38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US"/>
              <a:t>“</a:t>
            </a:r>
            <a:r>
              <a:rPr b="1" lang="en-US"/>
              <a:t>H</a:t>
            </a:r>
            <a:r>
              <a:rPr lang="en-US"/>
              <a:t>euristic </a:t>
            </a:r>
            <a:r>
              <a:rPr b="1" lang="en-US"/>
              <a:t>A</a:t>
            </a:r>
            <a:r>
              <a:rPr lang="en-US"/>
              <a:t>ccess to </a:t>
            </a:r>
            <a:r>
              <a:rPr b="1" lang="en-US"/>
              <a:t>P</a:t>
            </a:r>
            <a:r>
              <a:rPr lang="en-US"/>
              <a:t>ositions of </a:t>
            </a:r>
            <a:r>
              <a:rPr b="1" lang="en-US"/>
              <a:t>P</a:t>
            </a:r>
            <a:r>
              <a:rPr lang="en-US"/>
              <a:t>hoton </a:t>
            </a:r>
            <a:r>
              <a:rPr b="1" lang="en-US"/>
              <a:t>I</a:t>
            </a:r>
            <a:r>
              <a:rPr lang="en-US"/>
              <a:t>nstruments".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US"/>
              <a:t>Name-indexed database of devices:</a:t>
            </a:r>
            <a:endParaRPr/>
          </a:p>
          <a:p>
            <a:pPr indent="-293211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833"/>
              <a:buChar char="●"/>
            </a:pPr>
            <a:r>
              <a:rPr lang="en-US"/>
              <a:t>Which ophyd Device is associated with the instrument - and how to instantiate it</a:t>
            </a:r>
            <a:endParaRPr/>
          </a:p>
          <a:p>
            <a:pPr indent="-293211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Char char="●"/>
            </a:pPr>
            <a:r>
              <a:rPr lang="en-US"/>
              <a:t>Metadata</a:t>
            </a:r>
            <a:endParaRPr/>
          </a:p>
          <a:p>
            <a:pPr indent="-29321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Char char="○"/>
            </a:pPr>
            <a:r>
              <a:rPr lang="en-US"/>
              <a:t>Z location</a:t>
            </a:r>
            <a:endParaRPr/>
          </a:p>
          <a:p>
            <a:pPr indent="-29321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Char char="○"/>
            </a:pPr>
            <a:r>
              <a:rPr lang="en-US"/>
              <a:t>Beamline</a:t>
            </a:r>
            <a:endParaRPr/>
          </a:p>
          <a:p>
            <a:pPr indent="-29321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Char char="○"/>
            </a:pPr>
            <a:r>
              <a:rPr lang="en-US"/>
              <a:t>Active status (i.e., is it in service or functional?)</a:t>
            </a:r>
            <a:endParaRPr/>
          </a:p>
          <a:p>
            <a:pPr indent="-29321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0000"/>
              <a:buChar char="○"/>
            </a:pPr>
            <a:r>
              <a:rPr lang="en-US"/>
              <a:t>Other pertinent information</a:t>
            </a:r>
            <a:endParaRPr sz="1100"/>
          </a:p>
          <a:p>
            <a:pPr indent="-310831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3636"/>
              <a:buChar char="●"/>
            </a:pPr>
            <a:r>
              <a:rPr lang="en-US" sz="2200"/>
              <a:t>hutch-python performs a search for active devices on a specific beamline - automatically adding them to the user namespace</a:t>
            </a:r>
            <a:endParaRPr sz="2700"/>
          </a:p>
        </p:txBody>
      </p:sp>
      <p:sp>
        <p:nvSpPr>
          <p:cNvPr id="1521" name="Google Shape;1521;g101fbd7835f_1_2308"/>
          <p:cNvSpPr txBox="1"/>
          <p:nvPr>
            <p:ph idx="12" type="sldNum"/>
          </p:nvPr>
        </p:nvSpPr>
        <p:spPr>
          <a:xfrm>
            <a:off x="8639625" y="476974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22" name="Google Shape;1522;g101fbd7835f_1_230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“happi” Module and Facility-wide Config</a:t>
            </a:r>
            <a:endParaRPr/>
          </a:p>
        </p:txBody>
      </p:sp>
      <p:sp>
        <p:nvSpPr>
          <p:cNvPr id="1523" name="Google Shape;1523;g101fbd7835f_1_2308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https://github.com/pcdshub/happi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6af35d19b7_0_14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1" name="Google Shape;291;g16af35d19b7_0_144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Based on </a:t>
            </a: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tc_mca_std_lib</a:t>
            </a:r>
            <a:r>
              <a:rPr lang="en-US"/>
              <a:t>, largely unmodified (</a:t>
            </a:r>
            <a:r>
              <a:rPr lang="en-US" sz="2200" u="sng">
                <a:solidFill>
                  <a:schemeClr val="hlink"/>
                </a:solidFill>
                <a:hlinkClick r:id="rId3"/>
              </a:rPr>
              <a:t>Branch</a:t>
            </a:r>
            <a:r>
              <a:rPr lang="en-US"/>
              <a:t>).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/>
              <a:t>Three modifications:</a:t>
            </a:r>
            <a:endParaRPr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Visualizations removed due to additional dependencies (</a:t>
            </a:r>
            <a:r>
              <a:rPr lang="en-US" u="sng">
                <a:solidFill>
                  <a:schemeClr val="hlink"/>
                </a:solidFill>
                <a:hlinkClick r:id="rId4"/>
              </a:rPr>
              <a:t>commit</a:t>
            </a:r>
            <a:r>
              <a:rPr lang="en-US"/>
              <a:t>)</a:t>
            </a:r>
            <a:endParaRPr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Compiler warnings fixed (</a:t>
            </a:r>
            <a:r>
              <a:rPr lang="en-US" u="sng">
                <a:solidFill>
                  <a:schemeClr val="hlink"/>
                </a:solidFill>
                <a:hlinkClick r:id="rId5"/>
              </a:rPr>
              <a:t>commit</a:t>
            </a:r>
            <a:r>
              <a:rPr lang="en-US"/>
              <a:t>)</a:t>
            </a:r>
            <a:endParaRPr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MC_Power bypass (</a:t>
            </a:r>
            <a:r>
              <a:rPr lang="en-US" u="sng">
                <a:solidFill>
                  <a:schemeClr val="hlink"/>
                </a:solidFill>
                <a:hlinkClick r:id="rId6"/>
              </a:rPr>
              <a:t>commit</a:t>
            </a:r>
            <a:r>
              <a:rPr lang="en-US"/>
              <a:t>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/>
          </a:p>
        </p:txBody>
      </p:sp>
      <p:sp>
        <p:nvSpPr>
          <p:cNvPr id="292" name="Google Shape;292;g16af35d19b7_0_144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lcls-twincat-motion</a:t>
            </a:r>
            <a:endParaRPr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8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" name="Google Shape;1529;g101fbd7835f_1_2316"/>
          <p:cNvSpPr txBox="1"/>
          <p:nvPr>
            <p:ph idx="12" type="sldNum"/>
          </p:nvPr>
        </p:nvSpPr>
        <p:spPr>
          <a:xfrm>
            <a:off x="8646300" y="473869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0" name="Google Shape;1530;g101fbd7835f_1_231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Additional related tools built around happi</a:t>
            </a:r>
            <a:endParaRPr/>
          </a:p>
        </p:txBody>
      </p:sp>
      <p:cxnSp>
        <p:nvCxnSpPr>
          <p:cNvPr id="1531" name="Google Shape;1531;g101fbd7835f_1_2316"/>
          <p:cNvCxnSpPr/>
          <p:nvPr/>
        </p:nvCxnSpPr>
        <p:spPr>
          <a:xfrm>
            <a:off x="4503625" y="1080975"/>
            <a:ext cx="0" cy="4005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32" name="Google Shape;1532;g101fbd7835f_1_2316"/>
          <p:cNvSpPr txBox="1"/>
          <p:nvPr/>
        </p:nvSpPr>
        <p:spPr>
          <a:xfrm>
            <a:off x="4636475" y="1024463"/>
            <a:ext cx="45000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Device information and PV cross-referencing frontend via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whatrecord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3" name="Google Shape;1533;g101fbd7835f_1_2316"/>
          <p:cNvSpPr txBox="1"/>
          <p:nvPr/>
        </p:nvSpPr>
        <p:spPr>
          <a:xfrm>
            <a:off x="150725" y="1024463"/>
            <a:ext cx="42957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Automated Confluence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documentation generation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also viewable in typhos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4" name="Google Shape;1534;g101fbd7835f_1_2316"/>
          <p:cNvPicPr preferRelativeResize="0"/>
          <p:nvPr/>
        </p:nvPicPr>
        <p:blipFill rotWithShape="1">
          <a:blip r:embed="rId5">
            <a:alphaModFix/>
          </a:blip>
          <a:srcRect b="8424" l="0" r="0" t="0"/>
          <a:stretch/>
        </p:blipFill>
        <p:spPr>
          <a:xfrm>
            <a:off x="595150" y="1583813"/>
            <a:ext cx="3087124" cy="312285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1535" name="Google Shape;1535;g101fbd7835f_1_23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36475" y="1583815"/>
            <a:ext cx="4945669" cy="163003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1536" name="Google Shape;1536;g101fbd7835f_1_23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49874" y="3454938"/>
            <a:ext cx="2791613" cy="231727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cxnSp>
        <p:nvCxnSpPr>
          <p:cNvPr id="1537" name="Google Shape;1537;g101fbd7835f_1_2316"/>
          <p:cNvCxnSpPr/>
          <p:nvPr/>
        </p:nvCxnSpPr>
        <p:spPr>
          <a:xfrm flipH="1">
            <a:off x="5793375" y="3136969"/>
            <a:ext cx="1422600" cy="77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538" name="Google Shape;1538;g101fbd7835f_1_2316"/>
          <p:cNvCxnSpPr/>
          <p:nvPr/>
        </p:nvCxnSpPr>
        <p:spPr>
          <a:xfrm>
            <a:off x="9400" y="4777106"/>
            <a:ext cx="4500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39" name="Google Shape;1539;g101fbd7835f_1_2316"/>
          <p:cNvSpPr txBox="1"/>
          <p:nvPr/>
        </p:nvSpPr>
        <p:spPr>
          <a:xfrm>
            <a:off x="140925" y="4827731"/>
            <a:ext cx="5411100" cy="4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More on typhos, lucid, and lightpath in a bit...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g101fbd7835f_1_2331"/>
          <p:cNvSpPr txBox="1"/>
          <p:nvPr>
            <p:ph idx="12" type="sldNum"/>
          </p:nvPr>
        </p:nvSpPr>
        <p:spPr>
          <a:xfrm>
            <a:off x="8566150" y="4738700"/>
            <a:ext cx="4383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46" name="Google Shape;1546;g101fbd7835f_1_233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547" name="Google Shape;1547;g101fbd7835f_1_2331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Now that we have our hardware abstracted into ophyd devices:</a:t>
            </a:r>
            <a:endParaRPr/>
          </a:p>
          <a:p>
            <a:pPr indent="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How can we coordinate all of those devices to perform scans and run data acquisition routines?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What interfaces will we provide to the scientists for general control and data acquisition?</a:t>
            </a:r>
            <a:endParaRPr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2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fc578fe40d_0_13"/>
          <p:cNvSpPr txBox="1"/>
          <p:nvPr>
            <p:ph idx="12" type="sldNum"/>
          </p:nvPr>
        </p:nvSpPr>
        <p:spPr>
          <a:xfrm>
            <a:off x="8566150" y="4738700"/>
            <a:ext cx="3981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54" name="Google Shape;1554;gfc578fe40d_0_13"/>
          <p:cNvSpPr txBox="1"/>
          <p:nvPr>
            <p:ph idx="1" type="body"/>
          </p:nvPr>
        </p:nvSpPr>
        <p:spPr>
          <a:xfrm>
            <a:off x="457200" y="932688"/>
            <a:ext cx="8109000" cy="39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00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rPr lang="en-US"/>
              <a:t>Scanning seems so easy: “for-loop with a bit of writing + reading”; but what about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Interacting with hardware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Pausing, resuming, canceling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Combining scans sensibly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Displaying data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Analyzing + saving data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Error handling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Metadata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Recording device state and configuration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r>
              <a:rPr lang="en-US"/>
              <a:t>Usage among laboratories continues to grow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NSLS-II, APS, ALS, LCLS, DLS, …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DOE pilot program (top-down support for the ongoing collaborative effort)</a:t>
            </a:r>
            <a:endParaRPr/>
          </a:p>
          <a:p>
            <a:pPr indent="-173545" lvl="1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Some universities and non-DOE facilities as well</a:t>
            </a:r>
            <a:endParaRPr/>
          </a:p>
        </p:txBody>
      </p:sp>
      <p:sp>
        <p:nvSpPr>
          <p:cNvPr id="1555" name="Google Shape;1555;gfc578fe40d_0_13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Why bluesky?</a:t>
            </a:r>
            <a:endParaRPr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0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gfc578fe40d_0_0"/>
          <p:cNvSpPr txBox="1"/>
          <p:nvPr>
            <p:ph idx="12" type="sldNum"/>
          </p:nvPr>
        </p:nvSpPr>
        <p:spPr>
          <a:xfrm>
            <a:off x="8566150" y="4738700"/>
            <a:ext cx="4383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62" name="Google Shape;1562;gfc578fe40d_0_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The “virtues” of bluesky</a:t>
            </a:r>
            <a:endParaRPr/>
          </a:p>
        </p:txBody>
      </p:sp>
      <p:sp>
        <p:nvSpPr>
          <p:cNvPr id="1563" name="Google Shape;1563;gfc578fe40d_0_0"/>
          <p:cNvSpPr txBox="1"/>
          <p:nvPr>
            <p:ph idx="1" type="body"/>
          </p:nvPr>
        </p:nvSpPr>
        <p:spPr>
          <a:xfrm>
            <a:off x="457200" y="1085850"/>
            <a:ext cx="8229600" cy="3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/>
          </a:bodyPr>
          <a:lstStyle/>
          <a:p>
            <a:pPr indent="-30861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Live, Streaming Data:</a:t>
            </a:r>
            <a:r>
              <a:rPr lang="en-US"/>
              <a:t> Available for inline visualization and processing.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Rich Metadata:</a:t>
            </a:r>
            <a:r>
              <a:rPr lang="en-US"/>
              <a:t> Captured and organized to facilitate reproducibility and searchability.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Experiment Generality:</a:t>
            </a:r>
            <a:r>
              <a:rPr lang="en-US"/>
              <a:t> Seamlessly reuse a procedure on completely different hardware.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Interruption Recovery:</a:t>
            </a:r>
            <a:r>
              <a:rPr lang="en-US"/>
              <a:t> Experiments are “rewindable,” recovering cleanly from interruptions.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Automated Suspend/Resume:</a:t>
            </a:r>
            <a:r>
              <a:rPr lang="en-US"/>
              <a:t> Experiments can be run unattended, automatically suspending and resuming if needed.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Pluggable I/O:</a:t>
            </a:r>
            <a:r>
              <a:rPr lang="en-US"/>
              <a:t> Export data (live) into any desired format or database.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Customizability:</a:t>
            </a:r>
            <a:r>
              <a:rPr lang="en-US"/>
              <a:t> Integrate custom experimental procedures and commands, and get the I/O and interruption features for free.</a:t>
            </a:r>
            <a:endParaRPr/>
          </a:p>
          <a:p>
            <a:pPr indent="-308610" lvl="0" marL="3429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b="1" lang="en-US"/>
              <a:t>Integration with Scientific Python:</a:t>
            </a:r>
            <a:r>
              <a:rPr lang="en-US"/>
              <a:t> Interface naturally with numpy and the Python scientific stack.</a:t>
            </a:r>
            <a:endParaRPr/>
          </a:p>
        </p:txBody>
      </p:sp>
      <p:sp>
        <p:nvSpPr>
          <p:cNvPr id="1564" name="Google Shape;1564;gfc578fe40d_0_0"/>
          <p:cNvSpPr/>
          <p:nvPr/>
        </p:nvSpPr>
        <p:spPr>
          <a:xfrm>
            <a:off x="2818956" y="4866501"/>
            <a:ext cx="350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https://blueskyproject.io/bluesky/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9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gfc578fe40d_0_27"/>
          <p:cNvSpPr txBox="1"/>
          <p:nvPr>
            <p:ph idx="12" type="sldNum"/>
          </p:nvPr>
        </p:nvSpPr>
        <p:spPr>
          <a:xfrm>
            <a:off x="8566150" y="4738700"/>
            <a:ext cx="4383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71" name="Google Shape;1571;gfc578fe40d_0_27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Bluesky plans</a:t>
            </a:r>
            <a:endParaRPr/>
          </a:p>
        </p:txBody>
      </p:sp>
      <p:sp>
        <p:nvSpPr>
          <p:cNvPr id="1572" name="Google Shape;1572;gfc578fe40d_0_27"/>
          <p:cNvSpPr txBox="1"/>
          <p:nvPr>
            <p:ph idx="1" type="body"/>
          </p:nvPr>
        </p:nvSpPr>
        <p:spPr>
          <a:xfrm>
            <a:off x="449125" y="1147053"/>
            <a:ext cx="8225100" cy="36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 lnSpcReduction="1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Make a plan and tell the RunEngine to execute it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Plans are composed of simple messages (set, read, wait, etc.)</a:t>
            </a:r>
            <a:br>
              <a:rPr lang="en-US"/>
            </a:b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“Pre-assembled plans”: ready-to-use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Various 1D and 2D step scan (equal spacing, spiral scans, motors + list of positions, etc.)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Time series (i.e., “count”)</a:t>
            </a:r>
            <a:endParaRPr/>
          </a:p>
          <a:p>
            <a:pPr indent="-34290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Stubs to help you write your own plans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Absolute/relative motion</a:t>
            </a:r>
            <a:endParaRPr/>
          </a:p>
          <a:p>
            <a:pPr indent="-292608" lvl="1" marL="8001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•"/>
            </a:pPr>
            <a:r>
              <a:rPr lang="en-US"/>
              <a:t>Detector configuration/triggering</a:t>
            </a:r>
            <a:endParaRPr/>
          </a:p>
          <a:p>
            <a:pPr indent="-20193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981E32"/>
              </a:buClr>
              <a:buSzPct val="100000"/>
              <a:buNone/>
            </a:pPr>
            <a:r>
              <a:rPr lang="en-US"/>
              <a:t>Easily base your own completely custom plans on the above - while having the RunEngine take care of the rest.</a:t>
            </a:r>
            <a:endParaRPr/>
          </a:p>
        </p:txBody>
      </p:sp>
      <p:sp>
        <p:nvSpPr>
          <p:cNvPr id="1573" name="Google Shape;1573;gfc578fe40d_0_27"/>
          <p:cNvSpPr/>
          <p:nvPr/>
        </p:nvSpPr>
        <p:spPr>
          <a:xfrm>
            <a:off x="2232846" y="4802595"/>
            <a:ext cx="4557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https://blueskyproject.io/bluesky/plans.html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8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gfc578fe40d_0_21"/>
          <p:cNvSpPr txBox="1"/>
          <p:nvPr>
            <p:ph idx="12" type="sldNum"/>
          </p:nvPr>
        </p:nvSpPr>
        <p:spPr>
          <a:xfrm>
            <a:off x="8476750" y="4738700"/>
            <a:ext cx="4083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0" name="Google Shape;1580;gfc578fe40d_0_2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Executing simple bluesky plans</a:t>
            </a:r>
            <a:endParaRPr/>
          </a:p>
        </p:txBody>
      </p:sp>
      <p:pic>
        <p:nvPicPr>
          <p:cNvPr id="1581" name="Google Shape;1581;gfc578fe40d_0_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6863" y="965725"/>
            <a:ext cx="6373826" cy="412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6" name="Shape 1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Google Shape;1587;gfc578fe40d_0_41"/>
          <p:cNvSpPr txBox="1"/>
          <p:nvPr>
            <p:ph idx="12" type="sldNum"/>
          </p:nvPr>
        </p:nvSpPr>
        <p:spPr>
          <a:xfrm>
            <a:off x="8566150" y="4738700"/>
            <a:ext cx="4182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88" name="Google Shape;1588;gfc578fe40d_0_4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Event model and documents</a:t>
            </a:r>
            <a:endParaRPr/>
          </a:p>
        </p:txBody>
      </p:sp>
      <p:sp>
        <p:nvSpPr>
          <p:cNvPr id="1589" name="Google Shape;1589;gfc578fe40d_0_41"/>
          <p:cNvSpPr/>
          <p:nvPr/>
        </p:nvSpPr>
        <p:spPr>
          <a:xfrm>
            <a:off x="2100810" y="4831982"/>
            <a:ext cx="494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https://nsls-ii.github.io/bluesky/documents.html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0" name="Google Shape;1590;gfc578fe40d_0_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9850" y="922489"/>
            <a:ext cx="8261349" cy="3996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5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gfc578fe40d_0_50"/>
          <p:cNvSpPr txBox="1"/>
          <p:nvPr>
            <p:ph idx="12" type="sldNum"/>
          </p:nvPr>
        </p:nvSpPr>
        <p:spPr>
          <a:xfrm>
            <a:off x="8456725" y="4738700"/>
            <a:ext cx="4284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7" name="Google Shape;1597;gfc578fe40d_0_5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</a:pPr>
            <a:r>
              <a:rPr lang="en-US"/>
              <a:t>Streaming data</a:t>
            </a:r>
            <a:endParaRPr/>
          </a:p>
        </p:txBody>
      </p:sp>
      <p:sp>
        <p:nvSpPr>
          <p:cNvPr id="1598" name="Google Shape;1598;gfc578fe40d_0_50"/>
          <p:cNvSpPr txBox="1"/>
          <p:nvPr>
            <p:ph idx="1" type="body"/>
          </p:nvPr>
        </p:nvSpPr>
        <p:spPr>
          <a:xfrm>
            <a:off x="227125" y="932702"/>
            <a:ext cx="8339100" cy="20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048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/>
              <a:t>Add a “listener” to bluesky to access the document stream</a:t>
            </a:r>
            <a:endParaRPr sz="1800"/>
          </a:p>
          <a:p>
            <a:pPr indent="-299085" lvl="1" marL="8001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950"/>
              <a:buChar char="•"/>
            </a:pPr>
            <a:r>
              <a:rPr lang="en-US" sz="1675"/>
              <a:t>Customize on a per-scan or per-session basis what to do </a:t>
            </a:r>
            <a:endParaRPr sz="1675"/>
          </a:p>
          <a:p>
            <a:pPr indent="-299085" lvl="1" marL="800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50"/>
              <a:buChar char="•"/>
            </a:pPr>
            <a:r>
              <a:rPr lang="en-US" sz="1675"/>
              <a:t>Tables, plots, live fitting, statistics, …</a:t>
            </a:r>
            <a:endParaRPr sz="1675"/>
          </a:p>
          <a:p>
            <a:pPr indent="-299085" lvl="1" marL="800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50"/>
              <a:buChar char="•"/>
            </a:pPr>
            <a:r>
              <a:rPr lang="en-US" sz="1675"/>
              <a:t>Built-in support for simple, best-effort plots (matplotlib)</a:t>
            </a:r>
            <a:endParaRPr sz="1675"/>
          </a:p>
          <a:p>
            <a:pPr indent="-304800" lvl="2" marL="103346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550"/>
              <a:t>Does likely what you’d want/expect (table + plot)</a:t>
            </a:r>
            <a:endParaRPr sz="1550"/>
          </a:p>
          <a:p>
            <a:pPr indent="-175259" lvl="1" marL="800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50"/>
              <a:buNone/>
            </a:pPr>
            <a:r>
              <a:t/>
            </a:r>
            <a:endParaRPr sz="1675"/>
          </a:p>
          <a:p>
            <a:pPr indent="-175259" lvl="1" marL="800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50"/>
              <a:buNone/>
            </a:pPr>
            <a:r>
              <a:t/>
            </a:r>
            <a:endParaRPr sz="1675"/>
          </a:p>
        </p:txBody>
      </p:sp>
      <p:sp>
        <p:nvSpPr>
          <p:cNvPr id="1599" name="Google Shape;1599;gfc578fe40d_0_50"/>
          <p:cNvSpPr/>
          <p:nvPr/>
        </p:nvSpPr>
        <p:spPr>
          <a:xfrm>
            <a:off x="988326" y="4603382"/>
            <a:ext cx="7167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https://nsls-ii.github.io/bluesky/callbacks.html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+ </a:t>
            </a:r>
            <a:r>
              <a:rPr b="0" i="0" lang="en-US" sz="1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https://matplotlib.org/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0" name="Google Shape;1600;gfc578fe40d_0_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7050" y="3053370"/>
            <a:ext cx="3257550" cy="1272288"/>
          </a:xfrm>
          <a:prstGeom prst="rect">
            <a:avLst/>
          </a:prstGeom>
          <a:noFill/>
          <a:ln>
            <a:noFill/>
          </a:ln>
        </p:spPr>
      </p:pic>
      <p:sp>
        <p:nvSpPr>
          <p:cNvPr id="1601" name="Google Shape;1601;gfc578fe40d_0_50"/>
          <p:cNvSpPr txBox="1"/>
          <p:nvPr/>
        </p:nvSpPr>
        <p:spPr>
          <a:xfrm>
            <a:off x="761850" y="2499750"/>
            <a:ext cx="2571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Live-updating tables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2" name="Google Shape;1602;gfc578fe40d_0_50"/>
          <p:cNvPicPr preferRelativeResize="0"/>
          <p:nvPr/>
        </p:nvPicPr>
        <p:blipFill rotWithShape="1">
          <a:blip r:embed="rId6">
            <a:alphaModFix/>
          </a:blip>
          <a:srcRect b="5206" l="0" r="0" t="20205"/>
          <a:stretch/>
        </p:blipFill>
        <p:spPr>
          <a:xfrm>
            <a:off x="4700286" y="2869040"/>
            <a:ext cx="3364374" cy="1734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3" name="Google Shape;1603;gfc578fe40d_0_50"/>
          <p:cNvPicPr preferRelativeResize="0"/>
          <p:nvPr/>
        </p:nvPicPr>
        <p:blipFill rotWithShape="1">
          <a:blip r:embed="rId6">
            <a:alphaModFix/>
          </a:blip>
          <a:srcRect b="91615" l="0" r="0" t="0"/>
          <a:stretch/>
        </p:blipFill>
        <p:spPr>
          <a:xfrm>
            <a:off x="4594184" y="2649537"/>
            <a:ext cx="3787448" cy="219503"/>
          </a:xfrm>
          <a:prstGeom prst="rect">
            <a:avLst/>
          </a:prstGeom>
          <a:noFill/>
          <a:ln>
            <a:noFill/>
          </a:ln>
        </p:spPr>
      </p:pic>
      <p:sp>
        <p:nvSpPr>
          <p:cNvPr id="1604" name="Google Shape;1604;gfc578fe40d_0_50"/>
          <p:cNvSpPr txBox="1"/>
          <p:nvPr/>
        </p:nvSpPr>
        <p:spPr>
          <a:xfrm>
            <a:off x="5206463" y="2365157"/>
            <a:ext cx="2352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Live-updating plots…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9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g101fbd7835f_1_309"/>
          <p:cNvSpPr txBox="1"/>
          <p:nvPr>
            <p:ph idx="12" type="sldNum"/>
          </p:nvPr>
        </p:nvSpPr>
        <p:spPr>
          <a:xfrm>
            <a:off x="8453300" y="4738700"/>
            <a:ext cx="4416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11" name="Google Shape;1611;g101fbd7835f_1_30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“hutch-python” Module and Endstation Config</a:t>
            </a:r>
            <a:endParaRPr/>
          </a:p>
        </p:txBody>
      </p:sp>
      <p:sp>
        <p:nvSpPr>
          <p:cNvPr id="1612" name="Google Shape;1612;g101fbd7835f_1_309"/>
          <p:cNvSpPr txBox="1"/>
          <p:nvPr>
            <p:ph idx="1" type="body"/>
          </p:nvPr>
        </p:nvSpPr>
        <p:spPr>
          <a:xfrm>
            <a:off x="457200" y="907450"/>
            <a:ext cx="8109000" cy="26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LCLS IPython/bluesky sessions are launched via the shared “hutch-python” launcher.</a:t>
            </a:r>
            <a:endParaRPr/>
          </a:p>
        </p:txBody>
      </p:sp>
      <p:sp>
        <p:nvSpPr>
          <p:cNvPr id="1613" name="Google Shape;1613;g101fbd7835f_1_309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https://github.com/pcdshub/hutch-python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14" name="Google Shape;1614;g101fbd7835f_1_30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4600" y="1777300"/>
            <a:ext cx="6920873" cy="303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9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g101fbd7835f_1_318"/>
          <p:cNvSpPr txBox="1"/>
          <p:nvPr>
            <p:ph idx="12" type="sldNum"/>
          </p:nvPr>
        </p:nvSpPr>
        <p:spPr>
          <a:xfrm>
            <a:off x="8483425" y="4769775"/>
            <a:ext cx="4416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1" name="Google Shape;1621;g101fbd7835f_1_31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“hutch-python” Module and Endstation Config</a:t>
            </a:r>
            <a:endParaRPr/>
          </a:p>
        </p:txBody>
      </p:sp>
      <p:sp>
        <p:nvSpPr>
          <p:cNvPr id="1622" name="Google Shape;1622;g101fbd7835f_1_318"/>
          <p:cNvSpPr txBox="1"/>
          <p:nvPr>
            <p:ph idx="1" type="body"/>
          </p:nvPr>
        </p:nvSpPr>
        <p:spPr>
          <a:xfrm>
            <a:off x="449125" y="1008216"/>
            <a:ext cx="8109000" cy="28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85000" lnSpcReduction="20000"/>
          </a:bodyPr>
          <a:lstStyle/>
          <a:p>
            <a:pPr indent="-35814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This module starts an IPython session, preconfiguring all of the normal things an endstation needs: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RunEngine RE object, plan imports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LCLS data acquisition devices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All relevant control devices from happi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Utilities, like elog poster, archive searcher, calculations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Endstation and experiment-specific objects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/>
          </a:p>
        </p:txBody>
      </p:sp>
      <p:sp>
        <p:nvSpPr>
          <p:cNvPr id="1623" name="Google Shape;1623;g101fbd7835f_1_318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https://github.com/pcdshub/hutch-python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72edd4b106_0_4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9" name="Google Shape;299;g172edd4b106_0_40"/>
          <p:cNvSpPr txBox="1"/>
          <p:nvPr>
            <p:ph idx="1" type="body"/>
          </p:nvPr>
        </p:nvSpPr>
        <p:spPr>
          <a:xfrm>
            <a:off x="33125" y="1217625"/>
            <a:ext cx="4003200" cy="354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DUT_MotionStage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FB_MotionStage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Provide SLAC ex</a:t>
            </a:r>
            <a:r>
              <a:rPr lang="en-US" sz="2400"/>
              <a:t>te</a:t>
            </a:r>
            <a:r>
              <a:rPr lang="en-US"/>
              <a:t>nsions for</a:t>
            </a:r>
            <a:r>
              <a:rPr lang="en-US" sz="2400"/>
              <a:t> </a:t>
            </a:r>
            <a:r>
              <a:rPr lang="en-US" sz="24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DUT_AxisStatus </a:t>
            </a:r>
            <a:r>
              <a:rPr lang="en-US" sz="2400">
                <a:highlight>
                  <a:srgbClr val="FFFFFF"/>
                </a:highlight>
              </a:rPr>
              <a:t>and</a:t>
            </a:r>
            <a:r>
              <a:rPr lang="en-US" sz="2400"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 FB_DriveVirtual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172edd4b106_0_40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lcls-twincat-motion</a:t>
            </a:r>
            <a:endParaRPr/>
          </a:p>
        </p:txBody>
      </p:sp>
      <p:sp>
        <p:nvSpPr>
          <p:cNvPr id="301" name="Google Shape;301;g172edd4b106_0_40"/>
          <p:cNvSpPr txBox="1"/>
          <p:nvPr/>
        </p:nvSpPr>
        <p:spPr>
          <a:xfrm>
            <a:off x="3873950" y="4604100"/>
            <a:ext cx="4266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https://github.com/pcdshub/lcls-twincat-motion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2" name="Google Shape;302;g172edd4b106_0_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1750" y="1016786"/>
            <a:ext cx="6565451" cy="34425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8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g101fbd7835f_1_326"/>
          <p:cNvSpPr txBox="1"/>
          <p:nvPr>
            <p:ph idx="12" type="sldNum"/>
          </p:nvPr>
        </p:nvSpPr>
        <p:spPr>
          <a:xfrm>
            <a:off x="8555425" y="4738700"/>
            <a:ext cx="415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30" name="Google Shape;1630;g101fbd7835f_1_32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“hutch-python” Module and Endstation Config</a:t>
            </a:r>
            <a:endParaRPr/>
          </a:p>
        </p:txBody>
      </p:sp>
      <p:sp>
        <p:nvSpPr>
          <p:cNvPr id="1631" name="Google Shape;1631;g101fbd7835f_1_326"/>
          <p:cNvSpPr txBox="1"/>
          <p:nvPr>
            <p:ph idx="1" type="body"/>
          </p:nvPr>
        </p:nvSpPr>
        <p:spPr>
          <a:xfrm>
            <a:off x="457200" y="909925"/>
            <a:ext cx="8109000" cy="33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85000" lnSpcReduction="20000"/>
          </a:bodyPr>
          <a:lstStyle/>
          <a:p>
            <a:pPr indent="-35814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Two user-edited files are also loaded: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beamline.py</a:t>
            </a:r>
            <a:endParaRPr/>
          </a:p>
          <a:p>
            <a:pPr indent="-358139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■"/>
            </a:pPr>
            <a:r>
              <a:rPr lang="en-US"/>
              <a:t>Per-endstation Python script for adding Devices and utilities as needed for running experiments</a:t>
            </a:r>
            <a:endParaRPr/>
          </a:p>
          <a:p>
            <a:pPr indent="-358139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■"/>
            </a:pPr>
            <a:r>
              <a:rPr lang="en-US"/>
              <a:t>Functional equivalent of normal IPython profiles</a:t>
            </a:r>
            <a:endParaRPr/>
          </a:p>
          <a:p>
            <a:pPr indent="-37109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experiment_name.py</a:t>
            </a:r>
            <a:endParaRPr/>
          </a:p>
          <a:p>
            <a:pPr indent="-358139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0000"/>
              <a:buChar char="■"/>
            </a:pPr>
            <a:r>
              <a:rPr lang="en-US"/>
              <a:t>Per-experiment python file as a scratchpad for experiment-specific plans, etc.</a:t>
            </a:r>
            <a:endParaRPr/>
          </a:p>
          <a:p>
            <a:pPr indent="-35814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Ideally, devices, plans, and utilities flow back up to the shared configurations for wider benefits</a:t>
            </a:r>
            <a:endParaRPr/>
          </a:p>
        </p:txBody>
      </p:sp>
      <p:sp>
        <p:nvSpPr>
          <p:cNvPr id="1632" name="Google Shape;1632;g101fbd7835f_1_326"/>
          <p:cNvSpPr txBox="1"/>
          <p:nvPr/>
        </p:nvSpPr>
        <p:spPr>
          <a:xfrm>
            <a:off x="1275000" y="4427963"/>
            <a:ext cx="7291200" cy="4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session 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experiment_name.py → beamline.py 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pcdsdevices 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ophyd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session → experiment_name.py → beamline.py 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nabs             → bluesky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7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g101fbd7835f_1_334"/>
          <p:cNvSpPr txBox="1"/>
          <p:nvPr>
            <p:ph idx="1" type="body"/>
          </p:nvPr>
        </p:nvSpPr>
        <p:spPr>
          <a:xfrm>
            <a:off x="457200" y="1036725"/>
            <a:ext cx="8109000" cy="34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147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20"/>
              <a:buChar char="●"/>
            </a:pPr>
            <a:r>
              <a:rPr lang="en-US" sz="1620"/>
              <a:t>Standard namespaces</a:t>
            </a:r>
            <a:endParaRPr sz="162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5"/>
              <a:buNone/>
            </a:pP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br>
              <a:rPr lang="en-US" sz="1620"/>
            </a:br>
            <a:endParaRPr sz="1620"/>
          </a:p>
          <a:p>
            <a:pPr indent="-33147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20"/>
              <a:buChar char="●"/>
            </a:pPr>
            <a:r>
              <a:rPr lang="en-US" sz="1620"/>
              <a:t>“Engineering mode” and tab filtering -&gt; pcdsdevices</a:t>
            </a:r>
            <a:endParaRPr sz="1620"/>
          </a:p>
          <a:p>
            <a:pPr indent="-33147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20"/>
              <a:buChar char="●"/>
            </a:pPr>
            <a:r>
              <a:rPr lang="en-US" sz="1620"/>
              <a:t>Extremely detailed log files, including user input, output, and all inbetween log messages.</a:t>
            </a:r>
            <a:endParaRPr sz="1620"/>
          </a:p>
        </p:txBody>
      </p:sp>
      <p:sp>
        <p:nvSpPr>
          <p:cNvPr id="1639" name="Google Shape;1639;g101fbd7835f_1_334"/>
          <p:cNvSpPr txBox="1"/>
          <p:nvPr>
            <p:ph idx="12" type="sldNum"/>
          </p:nvPr>
        </p:nvSpPr>
        <p:spPr>
          <a:xfrm>
            <a:off x="8555425" y="4759550"/>
            <a:ext cx="451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40" name="Google Shape;1640;g101fbd7835f_1_334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Useful “hutch-python” features</a:t>
            </a:r>
            <a:endParaRPr/>
          </a:p>
        </p:txBody>
      </p:sp>
      <p:sp>
        <p:nvSpPr>
          <p:cNvPr id="1641" name="Google Shape;1641;g101fbd7835f_1_334"/>
          <p:cNvSpPr txBox="1"/>
          <p:nvPr/>
        </p:nvSpPr>
        <p:spPr>
          <a:xfrm>
            <a:off x="281075" y="1536375"/>
            <a:ext cx="5575500" cy="17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In [1]: sim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Out[1]: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This HelpfulNamespace has the following attributes available: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+-------------+-----------+--------------------------------------+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 Attribute  |   Class   | Description                      </a:t>
            </a:r>
            <a:r>
              <a:rPr b="0" i="0" lang="en-US" sz="10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+-------------+-----------+--------------------------------------+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fast_motor1 | FastMotor | Instant motor with `FltMvInterface`. 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fast_motor2 | FastMotor | Instant motor with `FltMvInterface`. 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fast_motor3 | FastMotor | Instant motor with `FltMvInterface`. 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slow_motor1 | SlowMotor | Simulated slow-moving motor.         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slow_motor2 | SlowMotor | Simulated slow-moving motor.         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 slow_motor3 | SlowMotor | Simulated slow-moving motor.     </a:t>
            </a:r>
            <a:r>
              <a:rPr b="0" i="0" lang="en-US" sz="10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|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+-------------+-----------+--------------------------------------+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642" name="Google Shape;1642;g101fbd7835f_1_3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04238" y="993188"/>
            <a:ext cx="3500195" cy="1538494"/>
          </a:xfrm>
          <a:prstGeom prst="rect">
            <a:avLst/>
          </a:prstGeom>
          <a:noFill/>
          <a:ln>
            <a:noFill/>
          </a:ln>
        </p:spPr>
      </p:pic>
      <p:sp>
        <p:nvSpPr>
          <p:cNvPr id="1643" name="Google Shape;1643;g101fbd7835f_1_334"/>
          <p:cNvSpPr txBox="1"/>
          <p:nvPr/>
        </p:nvSpPr>
        <p:spPr>
          <a:xfrm>
            <a:off x="617075" y="4354856"/>
            <a:ext cx="79803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2021-10-27 16:19:47 - PID 26000     ipython_log.py: 115 log_user_input     INPUT    - In  [3]: RE(bp.scan(dets, a.mono_g_pi, 153585, 153655, a.vernier_energy,  396, 404.5, 85))</a:t>
            </a:r>
            <a:endParaRPr b="0" i="0" sz="10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8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g101fbd7835f_1_377"/>
          <p:cNvSpPr txBox="1"/>
          <p:nvPr>
            <p:ph idx="12" type="sldNum"/>
          </p:nvPr>
        </p:nvSpPr>
        <p:spPr>
          <a:xfrm>
            <a:off x="8514650" y="4676400"/>
            <a:ext cx="4632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50" name="Google Shape;1650;g101fbd7835f_1_377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Specialized Data Collection</a:t>
            </a:r>
            <a:endParaRPr/>
          </a:p>
        </p:txBody>
      </p:sp>
      <p:sp>
        <p:nvSpPr>
          <p:cNvPr id="1651" name="Google Shape;1651;g101fbd7835f_1_377"/>
          <p:cNvSpPr txBox="1"/>
          <p:nvPr>
            <p:ph idx="1" type="body"/>
          </p:nvPr>
        </p:nvSpPr>
        <p:spPr>
          <a:xfrm>
            <a:off x="449125" y="1008216"/>
            <a:ext cx="8109000" cy="28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7500" lnSpcReduction="10000"/>
          </a:bodyPr>
          <a:lstStyle/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The beam comes in extremely short, bright pulses, and experiments come to LCLS when they need to take advantage of these pulses.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The data timing, triggering, and recording mechanisms are highly specialized and are run by the DAQ team.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The user must be able to match data from every diagnostic to their detectors on a per-pulse basis.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Pulses currently run at 120Hz, too fast for Python/Bluesky to handle directly. DAQ system handles the specifics of high frequency acquisition.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Facility-wide plans are stored in the “nabs” module.</a:t>
            </a:r>
            <a:endParaRPr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6" name="Shape 1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Google Shape;1657;g101fbd7835f_1_384"/>
          <p:cNvSpPr txBox="1"/>
          <p:nvPr>
            <p:ph idx="12" type="sldNum"/>
          </p:nvPr>
        </p:nvSpPr>
        <p:spPr>
          <a:xfrm>
            <a:off x="8566150" y="4620825"/>
            <a:ext cx="4584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58" name="Google Shape;1658;g101fbd7835f_1_384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“pcdsdaq” Module and Data Collection</a:t>
            </a:r>
            <a:endParaRPr/>
          </a:p>
        </p:txBody>
      </p:sp>
      <p:sp>
        <p:nvSpPr>
          <p:cNvPr id="1659" name="Google Shape;1659;g101fbd7835f_1_384"/>
          <p:cNvSpPr txBox="1"/>
          <p:nvPr>
            <p:ph idx="1" type="body"/>
          </p:nvPr>
        </p:nvSpPr>
        <p:spPr>
          <a:xfrm>
            <a:off x="449125" y="1214141"/>
            <a:ext cx="8109000" cy="28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7500" lnSpcReduction="20000"/>
          </a:bodyPr>
          <a:lstStyle/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All data collection for LCLS must be run through the custom “DAQ”, the data acquisition system.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The pcdsdaq module bluesky-izes the concept of the “DAQ”, turning it into a triggerable/flyable device.</a:t>
            </a:r>
            <a:endParaRPr/>
          </a:p>
          <a:p>
            <a:pPr indent="-358521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Uses internal API from data group, add the appropriate routines for trigger, kickoff, etc.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For the user: rather than passing specific detectors to the plans, pass the configured DAQ object.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For the developer: plans don’t need to consider the DAQ when being written.</a:t>
            </a:r>
            <a:endParaRPr/>
          </a:p>
        </p:txBody>
      </p:sp>
      <p:sp>
        <p:nvSpPr>
          <p:cNvPr id="1660" name="Google Shape;1660;g101fbd7835f_1_384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https://github.com/pcdshub/pcdsdaq/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5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Google Shape;1666;g101fbd7835f_1_392"/>
          <p:cNvSpPr txBox="1"/>
          <p:nvPr>
            <p:ph idx="12" type="sldNum"/>
          </p:nvPr>
        </p:nvSpPr>
        <p:spPr>
          <a:xfrm>
            <a:off x="8555425" y="4676400"/>
            <a:ext cx="4083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67" name="Google Shape;1667;g101fbd7835f_1_392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“nabs” Module and Plan Standardization</a:t>
            </a:r>
            <a:endParaRPr/>
          </a:p>
        </p:txBody>
      </p:sp>
      <p:sp>
        <p:nvSpPr>
          <p:cNvPr id="1668" name="Google Shape;1668;g101fbd7835f_1_392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https://github.com/pcdshub/nabs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9" name="Google Shape;1669;g101fbd7835f_1_392"/>
          <p:cNvPicPr preferRelativeResize="0"/>
          <p:nvPr/>
        </p:nvPicPr>
        <p:blipFill rotWithShape="1">
          <a:blip r:embed="rId4">
            <a:alphaModFix/>
          </a:blip>
          <a:srcRect b="57448" l="0" r="0" t="0"/>
          <a:stretch/>
        </p:blipFill>
        <p:spPr>
          <a:xfrm>
            <a:off x="1070123" y="2671213"/>
            <a:ext cx="6791050" cy="206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0" name="Google Shape;1670;g101fbd7835f_1_392"/>
          <p:cNvSpPr txBox="1"/>
          <p:nvPr>
            <p:ph idx="1" type="body"/>
          </p:nvPr>
        </p:nvSpPr>
        <p:spPr>
          <a:xfrm>
            <a:off x="457200" y="1079531"/>
            <a:ext cx="8109000" cy="18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nabs = “</a:t>
            </a:r>
            <a:r>
              <a:rPr b="1" lang="en-US"/>
              <a:t>N</a:t>
            </a:r>
            <a:r>
              <a:rPr lang="en-US"/>
              <a:t>ot </a:t>
            </a:r>
            <a:r>
              <a:rPr b="1" lang="en-US"/>
              <a:t>a</a:t>
            </a:r>
            <a:r>
              <a:rPr lang="en-US"/>
              <a:t> </a:t>
            </a:r>
            <a:r>
              <a:rPr b="1" lang="en-US"/>
              <a:t>B</a:t>
            </a:r>
            <a:r>
              <a:rPr lang="en-US"/>
              <a:t>eamline </a:t>
            </a:r>
            <a:r>
              <a:rPr b="1" lang="en-US"/>
              <a:t>S</a:t>
            </a:r>
            <a:r>
              <a:rPr lang="en-US"/>
              <a:t>cientist”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(i.e., </a:t>
            </a:r>
            <a:r>
              <a:rPr i="1" lang="en-US"/>
              <a:t>things that should be automated</a:t>
            </a:r>
            <a:r>
              <a:rPr lang="en-US"/>
              <a:t>)</a:t>
            </a:r>
            <a:endParaRPr/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2200"/>
              <a:t>Standard plans are defined in nabs, and are loaded alongside the bluesky built-in plans in the “bp” namespace</a:t>
            </a:r>
            <a:endParaRPr sz="2200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5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g101fbd7835f_1_401"/>
          <p:cNvSpPr txBox="1"/>
          <p:nvPr>
            <p:ph idx="12" type="sldNum"/>
          </p:nvPr>
        </p:nvSpPr>
        <p:spPr>
          <a:xfrm>
            <a:off x="8555425" y="4551000"/>
            <a:ext cx="3915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77" name="Google Shape;1677;g101fbd7835f_1_40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“nabs” Module and Plan Standardization</a:t>
            </a:r>
            <a:endParaRPr/>
          </a:p>
        </p:txBody>
      </p:sp>
      <p:sp>
        <p:nvSpPr>
          <p:cNvPr id="1678" name="Google Shape;1678;g101fbd7835f_1_401"/>
          <p:cNvSpPr txBox="1"/>
          <p:nvPr>
            <p:ph idx="1" type="body"/>
          </p:nvPr>
        </p:nvSpPr>
        <p:spPr>
          <a:xfrm>
            <a:off x="457200" y="1193831"/>
            <a:ext cx="8109000" cy="14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Defines preprocessors for “daq-ifying” a plan (adding arguments that configure the DAQ)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Contains some utilities previously written for the skywalker beam alignment project</a:t>
            </a:r>
            <a:endParaRPr/>
          </a:p>
        </p:txBody>
      </p:sp>
      <p:sp>
        <p:nvSpPr>
          <p:cNvPr id="1679" name="Google Shape;1679;g101fbd7835f_1_401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https://github.com/pcdshub/nabs</a:t>
            </a: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80" name="Google Shape;1680;g101fbd7835f_1_401"/>
          <p:cNvPicPr preferRelativeResize="0"/>
          <p:nvPr/>
        </p:nvPicPr>
        <p:blipFill rotWithShape="1">
          <a:blip r:embed="rId4">
            <a:alphaModFix/>
          </a:blip>
          <a:srcRect b="57448" l="0" r="0" t="0"/>
          <a:stretch/>
        </p:blipFill>
        <p:spPr>
          <a:xfrm>
            <a:off x="1070123" y="2671213"/>
            <a:ext cx="6791050" cy="206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5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g101fbd7835f_1_410"/>
          <p:cNvSpPr txBox="1"/>
          <p:nvPr>
            <p:ph idx="12" type="sldNum"/>
          </p:nvPr>
        </p:nvSpPr>
        <p:spPr>
          <a:xfrm>
            <a:off x="8555425" y="4676400"/>
            <a:ext cx="3981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87" name="Google Shape;1687;g101fbd7835f_1_41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DAQ</a:t>
            </a:r>
            <a:endParaRPr/>
          </a:p>
        </p:txBody>
      </p:sp>
      <p:sp>
        <p:nvSpPr>
          <p:cNvPr id="1688" name="Google Shape;1688;g101fbd7835f_1_410"/>
          <p:cNvSpPr txBox="1"/>
          <p:nvPr>
            <p:ph idx="1" type="body"/>
          </p:nvPr>
        </p:nvSpPr>
        <p:spPr>
          <a:xfrm>
            <a:off x="457200" y="1079531"/>
            <a:ext cx="5121600" cy="365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en-US"/>
              <a:t>All of the following: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User-facing program to configure which detectors to include in the data stream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Server-side code for timing detector shots with the full rate beam and event-matching the readings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 distributed system of servers, detectors, and fibers that that creates and saves scientific data</a:t>
            </a:r>
            <a:endParaRPr/>
          </a:p>
        </p:txBody>
      </p:sp>
      <p:pic>
        <p:nvPicPr>
          <p:cNvPr id="1689" name="Google Shape;1689;g101fbd7835f_1_4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49278" y="1026638"/>
            <a:ext cx="1880757" cy="40639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4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g101fbd7835f_1_2347"/>
          <p:cNvSpPr txBox="1"/>
          <p:nvPr>
            <p:ph idx="12" type="sldNum"/>
          </p:nvPr>
        </p:nvSpPr>
        <p:spPr>
          <a:xfrm>
            <a:off x="8430000" y="4738700"/>
            <a:ext cx="4551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96" name="Google Shape;1696;g101fbd7835f_1_23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6200" y="901875"/>
            <a:ext cx="6407224" cy="4078124"/>
          </a:xfrm>
          <a:prstGeom prst="rect">
            <a:avLst/>
          </a:prstGeom>
          <a:noFill/>
          <a:ln>
            <a:noFill/>
          </a:ln>
        </p:spPr>
      </p:pic>
      <p:sp>
        <p:nvSpPr>
          <p:cNvPr id="1697" name="Google Shape;1697;g101fbd7835f_1_234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Graphical user interfaces: PyDM</a:t>
            </a:r>
            <a:endParaRPr/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2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g101fbd7835f_1_450"/>
          <p:cNvSpPr txBox="1"/>
          <p:nvPr>
            <p:ph idx="12" type="sldNum"/>
          </p:nvPr>
        </p:nvSpPr>
        <p:spPr>
          <a:xfrm>
            <a:off x="8490125" y="4773225"/>
            <a:ext cx="394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4" name="Google Shape;1704;g101fbd7835f_1_45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“typhos” Module and Ophyd-backed GUIs</a:t>
            </a:r>
            <a:endParaRPr/>
          </a:p>
        </p:txBody>
      </p:sp>
      <p:sp>
        <p:nvSpPr>
          <p:cNvPr id="1705" name="Google Shape;1705;g101fbd7835f_1_450"/>
          <p:cNvSpPr txBox="1"/>
          <p:nvPr>
            <p:ph idx="1" type="body"/>
          </p:nvPr>
        </p:nvSpPr>
        <p:spPr>
          <a:xfrm>
            <a:off x="457200" y="699525"/>
            <a:ext cx="8109000" cy="40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Automatic ophyd Device to screen</a:t>
            </a:r>
            <a:endParaRPr sz="2100"/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US" sz="2100"/>
              <a:t>Also with happi integration!</a:t>
            </a:r>
            <a:endParaRPr sz="2100"/>
          </a:p>
        </p:txBody>
      </p:sp>
      <p:pic>
        <p:nvPicPr>
          <p:cNvPr id="1706" name="Google Shape;1706;g101fbd7835f_1_4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9075" y="1131468"/>
            <a:ext cx="6585848" cy="38485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7" name="Google Shape;1707;g101fbd7835f_1_450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https://github.com/pcdshub/typhos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2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3" name="Google Shape;1713;g101fbd7835f_1_4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18737" y="1187213"/>
            <a:ext cx="4320430" cy="3141751"/>
          </a:xfrm>
          <a:prstGeom prst="rect">
            <a:avLst/>
          </a:prstGeom>
          <a:noFill/>
          <a:ln>
            <a:noFill/>
          </a:ln>
        </p:spPr>
      </p:pic>
      <p:sp>
        <p:nvSpPr>
          <p:cNvPr id="1714" name="Google Shape;1714;g101fbd7835f_1_459"/>
          <p:cNvSpPr txBox="1"/>
          <p:nvPr>
            <p:ph idx="12" type="sldNum"/>
          </p:nvPr>
        </p:nvSpPr>
        <p:spPr>
          <a:xfrm>
            <a:off x="8389925" y="4773225"/>
            <a:ext cx="4950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15" name="Google Shape;1715;g101fbd7835f_1_45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“lucid” Home Screen Application</a:t>
            </a:r>
            <a:endParaRPr/>
          </a:p>
        </p:txBody>
      </p:sp>
      <p:sp>
        <p:nvSpPr>
          <p:cNvPr id="1716" name="Google Shape;1716;g101fbd7835f_1_459"/>
          <p:cNvSpPr txBox="1"/>
          <p:nvPr>
            <p:ph idx="1" type="body"/>
          </p:nvPr>
        </p:nvSpPr>
        <p:spPr>
          <a:xfrm>
            <a:off x="391425" y="4354350"/>
            <a:ext cx="81090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Overview grid populated by happi</a:t>
            </a:r>
            <a:endParaRPr/>
          </a:p>
        </p:txBody>
      </p:sp>
      <p:pic>
        <p:nvPicPr>
          <p:cNvPr id="1717" name="Google Shape;1717;g101fbd7835f_1_459"/>
          <p:cNvPicPr preferRelativeResize="0"/>
          <p:nvPr/>
        </p:nvPicPr>
        <p:blipFill rotWithShape="1">
          <a:blip r:embed="rId4">
            <a:alphaModFix/>
          </a:blip>
          <a:srcRect b="79406" l="20224" r="31610" t="0"/>
          <a:stretch/>
        </p:blipFill>
        <p:spPr>
          <a:xfrm>
            <a:off x="1473900" y="822375"/>
            <a:ext cx="2263251" cy="6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1718" name="Google Shape;1718;g101fbd7835f_1_459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https://github.com/pcdshub/lucid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72edd4b106_0_1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9" name="Google Shape;309;g172edd4b106_0_13"/>
          <p:cNvSpPr txBox="1"/>
          <p:nvPr>
            <p:ph idx="1" type="body"/>
          </p:nvPr>
        </p:nvSpPr>
        <p:spPr>
          <a:xfrm>
            <a:off x="148575" y="989025"/>
            <a:ext cx="59904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FB_MotionStage</a:t>
            </a:r>
            <a:r>
              <a:rPr lang="en-US"/>
              <a:t> in one slide:</a:t>
            </a:r>
            <a:endParaRPr/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Detect new commands</a:t>
            </a:r>
            <a:endParaRPr sz="2200"/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Manage HW enable logic, update enable booleans, check for errors</a:t>
            </a:r>
            <a:endParaRPr sz="2200"/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Call </a:t>
            </a:r>
            <a:r>
              <a:rPr lang="en-US" sz="2200">
                <a:latin typeface="Courier New"/>
                <a:ea typeface="Courier New"/>
                <a:cs typeface="Courier New"/>
                <a:sym typeface="Courier New"/>
              </a:rPr>
              <a:t>FB_DriveVirtual</a:t>
            </a:r>
            <a:endParaRPr sz="22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Logging, error checking</a:t>
            </a:r>
            <a:endParaRPr sz="2200"/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Sync EPICS data via pragma’d </a:t>
            </a:r>
            <a:r>
              <a:rPr lang="en-US" sz="2200">
                <a:latin typeface="Courier New"/>
                <a:ea typeface="Courier New"/>
                <a:cs typeface="Courier New"/>
                <a:sym typeface="Courier New"/>
              </a:rPr>
              <a:t>DUT_MotionStage</a:t>
            </a:r>
            <a:endParaRPr sz="22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10287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US" sz="2200"/>
              <a:t>Update status</a:t>
            </a:r>
            <a:endParaRPr sz="2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g172edd4b106_0_13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lcls-twincat-motion</a:t>
            </a:r>
            <a:endParaRPr/>
          </a:p>
        </p:txBody>
      </p:sp>
      <p:pic>
        <p:nvPicPr>
          <p:cNvPr id="311" name="Google Shape;311;g172edd4b106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2925" y="942598"/>
            <a:ext cx="3746525" cy="379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3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g101fbd7835f_1_469"/>
          <p:cNvSpPr txBox="1"/>
          <p:nvPr>
            <p:ph idx="12" type="sldNum"/>
          </p:nvPr>
        </p:nvSpPr>
        <p:spPr>
          <a:xfrm>
            <a:off x="8473250" y="4738700"/>
            <a:ext cx="4017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25" name="Google Shape;1725;g101fbd7835f_1_46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The “lucid” Home Screen Application</a:t>
            </a:r>
            <a:endParaRPr/>
          </a:p>
        </p:txBody>
      </p:sp>
      <p:sp>
        <p:nvSpPr>
          <p:cNvPr id="1726" name="Google Shape;1726;g101fbd7835f_1_469"/>
          <p:cNvSpPr txBox="1"/>
          <p:nvPr>
            <p:ph idx="1" type="body"/>
          </p:nvPr>
        </p:nvSpPr>
        <p:spPr>
          <a:xfrm>
            <a:off x="570925" y="2697300"/>
            <a:ext cx="81090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85000" lnSpcReduction="1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0"/>
              <a:buFont typeface="Arial"/>
              <a:buNone/>
            </a:pPr>
            <a:r>
              <a:rPr lang="en-US" sz="1800"/>
              <a:t>Simultaneously fuzzy search grid, device database, open windows</a:t>
            </a:r>
            <a:endParaRPr sz="1800"/>
          </a:p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7647"/>
              <a:buNone/>
            </a:pPr>
            <a:r>
              <a:t/>
            </a:r>
            <a:endParaRPr/>
          </a:p>
        </p:txBody>
      </p:sp>
      <p:pic>
        <p:nvPicPr>
          <p:cNvPr id="1727" name="Google Shape;1727;g101fbd7835f_1_4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1688" y="909681"/>
            <a:ext cx="3680605" cy="1824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8" name="Google Shape;1728;g101fbd7835f_1_4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05387" y="2982150"/>
            <a:ext cx="3480058" cy="1579369"/>
          </a:xfrm>
          <a:prstGeom prst="rect">
            <a:avLst/>
          </a:prstGeom>
          <a:noFill/>
          <a:ln>
            <a:noFill/>
          </a:ln>
        </p:spPr>
      </p:pic>
      <p:sp>
        <p:nvSpPr>
          <p:cNvPr id="1729" name="Google Shape;1729;g101fbd7835f_1_469"/>
          <p:cNvSpPr txBox="1"/>
          <p:nvPr>
            <p:ph idx="1" type="body"/>
          </p:nvPr>
        </p:nvSpPr>
        <p:spPr>
          <a:xfrm>
            <a:off x="570925" y="4505269"/>
            <a:ext cx="81090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800"/>
              <a:t>Flexible display docking</a:t>
            </a:r>
            <a:endParaRPr/>
          </a:p>
        </p:txBody>
      </p:sp>
      <p:sp>
        <p:nvSpPr>
          <p:cNvPr id="1730" name="Google Shape;1730;g101fbd7835f_1_469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https://github.com/pcdshub/lucid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5" name="Shape 1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6" name="Google Shape;1736;g101fbd7835f_1_4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7276" y="979373"/>
            <a:ext cx="6580990" cy="4309187"/>
          </a:xfrm>
          <a:prstGeom prst="rect">
            <a:avLst/>
          </a:prstGeom>
          <a:noFill/>
          <a:ln>
            <a:noFill/>
          </a:ln>
        </p:spPr>
      </p:pic>
      <p:sp>
        <p:nvSpPr>
          <p:cNvPr id="1737" name="Google Shape;1737;g101fbd7835f_1_480"/>
          <p:cNvSpPr txBox="1"/>
          <p:nvPr>
            <p:ph idx="12" type="sldNum"/>
          </p:nvPr>
        </p:nvSpPr>
        <p:spPr>
          <a:xfrm>
            <a:off x="8510150" y="4738700"/>
            <a:ext cx="441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38" name="Google Shape;1738;g101fbd7835f_1_480"/>
          <p:cNvSpPr txBox="1"/>
          <p:nvPr/>
        </p:nvSpPr>
        <p:spPr>
          <a:xfrm>
            <a:off x="226350" y="979375"/>
            <a:ext cx="4837800" cy="27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raise_to_operator</a:t>
            </a:r>
            <a:endParaRPr b="0" i="0" sz="14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Details include programmer-focused traceback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Integrated with centralized logging system alongside hutch-python IPython console exceptions (and several other aspects of the control system)</a:t>
            </a:r>
            <a:endParaRPr b="0" i="0" sz="2150" u="none" cap="none" strike="noStrike">
              <a:solidFill>
                <a:srgbClr val="981E3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9" name="Google Shape;1739;g101fbd7835f_1_48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Error handling in LUCID and Typhos</a:t>
            </a:r>
            <a:endParaRPr/>
          </a:p>
        </p:txBody>
      </p:sp>
      <p:sp>
        <p:nvSpPr>
          <p:cNvPr id="1740" name="Google Shape;1740;g101fbd7835f_1_480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https://github.com/pcdshub/lucid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5" name="Shape 1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6" name="Google Shape;1746;g101fbd7835f_1_489"/>
          <p:cNvSpPr txBox="1"/>
          <p:nvPr>
            <p:ph idx="12" type="sldNum"/>
          </p:nvPr>
        </p:nvSpPr>
        <p:spPr>
          <a:xfrm>
            <a:off x="8389925" y="4697025"/>
            <a:ext cx="4950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47" name="Google Shape;1747;g101fbd7835f_1_48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“lightpath” - visualizing and controlling the beamline</a:t>
            </a:r>
            <a:endParaRPr/>
          </a:p>
        </p:txBody>
      </p:sp>
      <p:sp>
        <p:nvSpPr>
          <p:cNvPr id="1748" name="Google Shape;1748;g101fbd7835f_1_489"/>
          <p:cNvSpPr txBox="1"/>
          <p:nvPr/>
        </p:nvSpPr>
        <p:spPr>
          <a:xfrm>
            <a:off x="0" y="4854600"/>
            <a:ext cx="91440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https://github.com/pcdshub/lightpath/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9" name="Google Shape;1749;g101fbd7835f_1_4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794" y="838775"/>
            <a:ext cx="8033981" cy="2781301"/>
          </a:xfrm>
          <a:prstGeom prst="rect">
            <a:avLst/>
          </a:prstGeom>
          <a:noFill/>
          <a:ln>
            <a:noFill/>
          </a:ln>
        </p:spPr>
      </p:pic>
      <p:sp>
        <p:nvSpPr>
          <p:cNvPr id="1750" name="Google Shape;1750;g101fbd7835f_1_489"/>
          <p:cNvSpPr txBox="1"/>
          <p:nvPr>
            <p:ph idx="1" type="body"/>
          </p:nvPr>
        </p:nvSpPr>
        <p:spPr>
          <a:xfrm>
            <a:off x="449125" y="3660886"/>
            <a:ext cx="8109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Which device is blocking my beam?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Which devices are upstream/downstream of others?</a:t>
            </a:r>
            <a:endParaRPr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4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5" name="Google Shape;1755;g101fbd7835f_1_609"/>
          <p:cNvSpPr txBox="1"/>
          <p:nvPr>
            <p:ph idx="1" type="body"/>
          </p:nvPr>
        </p:nvSpPr>
        <p:spPr>
          <a:xfrm>
            <a:off x="446100" y="1252538"/>
            <a:ext cx="81090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800">
                <a:solidFill>
                  <a:srgbClr val="172B4D"/>
                </a:solidFill>
                <a:highlight>
                  <a:srgbClr val="FFFFFF"/>
                </a:highlight>
              </a:rPr>
              <a:t>Grafana is an open-source analytics and monitoring platform. </a:t>
            </a:r>
            <a:br>
              <a:rPr lang="en-US" sz="1800">
                <a:solidFill>
                  <a:srgbClr val="172B4D"/>
                </a:solidFill>
                <a:highlight>
                  <a:srgbClr val="FFFFFF"/>
                </a:highlight>
              </a:rPr>
            </a:br>
            <a:endParaRPr sz="1800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800"/>
              <a:buChar char="●"/>
            </a:pPr>
            <a:r>
              <a:rPr lang="en-US" sz="1800">
                <a:solidFill>
                  <a:srgbClr val="172B4D"/>
                </a:solidFill>
                <a:highlight>
                  <a:srgbClr val="FFFFFF"/>
                </a:highlight>
              </a:rPr>
              <a:t>Accessible through a web browser (desktop or mobile)</a:t>
            </a:r>
            <a:endParaRPr sz="1800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800"/>
              <a:buChar char="●"/>
            </a:pPr>
            <a:r>
              <a:rPr lang="en-US" sz="1800">
                <a:solidFill>
                  <a:srgbClr val="172B4D"/>
                </a:solidFill>
                <a:highlight>
                  <a:srgbClr val="FFFFFF"/>
                </a:highlight>
              </a:rPr>
              <a:t>Simple to use for displaying near real-time or historical time-series data with intuitive visualizations (graphs, gauges, tables)</a:t>
            </a:r>
            <a:endParaRPr sz="1800">
              <a:solidFill>
                <a:srgbClr val="172B4D"/>
              </a:solidFill>
              <a:highlight>
                <a:srgbClr val="FFFFFF"/>
              </a:highlight>
            </a:endParaRPr>
          </a:p>
          <a:p>
            <a:pPr indent="-3429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72B4D"/>
              </a:buClr>
              <a:buSzPts val="1800"/>
              <a:buChar char="●"/>
            </a:pPr>
            <a:r>
              <a:rPr lang="en-US" sz="1800">
                <a:solidFill>
                  <a:srgbClr val="172B4D"/>
                </a:solidFill>
                <a:highlight>
                  <a:srgbClr val="FFFFFF"/>
                </a:highlight>
              </a:rPr>
              <a:t>Extensible with facility-specific data sources</a:t>
            </a:r>
            <a:endParaRPr sz="1800">
              <a:solidFill>
                <a:srgbClr val="172B4D"/>
              </a:solidFill>
              <a:highlight>
                <a:srgbClr val="FFFFFF"/>
              </a:highlight>
            </a:endParaRPr>
          </a:p>
        </p:txBody>
      </p:sp>
      <p:sp>
        <p:nvSpPr>
          <p:cNvPr id="1756" name="Google Shape;1756;g101fbd7835f_1_609"/>
          <p:cNvSpPr txBox="1"/>
          <p:nvPr>
            <p:ph idx="12" type="sldNum"/>
          </p:nvPr>
        </p:nvSpPr>
        <p:spPr>
          <a:xfrm>
            <a:off x="8503475" y="4773225"/>
            <a:ext cx="3816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57" name="Google Shape;1757;g101fbd7835f_1_609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What is Grafana?</a:t>
            </a:r>
            <a:endParaRPr/>
          </a:p>
        </p:txBody>
      </p:sp>
      <p:pic>
        <p:nvPicPr>
          <p:cNvPr id="1758" name="Google Shape;1758;g101fbd7835f_1_6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24000" y="2744628"/>
            <a:ext cx="3314703" cy="2308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9" name="Google Shape;1759;g101fbd7835f_1_60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825" y="3508256"/>
            <a:ext cx="2796394" cy="888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3" name="Shape 1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4" name="Google Shape;1764;g101fbd7835f_1_617"/>
          <p:cNvSpPr txBox="1"/>
          <p:nvPr>
            <p:ph idx="12" type="sldNum"/>
          </p:nvPr>
        </p:nvSpPr>
        <p:spPr>
          <a:xfrm>
            <a:off x="8423325" y="4697025"/>
            <a:ext cx="4617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65" name="Google Shape;1765;g101fbd7835f_1_617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Folders</a:t>
            </a:r>
            <a:endParaRPr/>
          </a:p>
        </p:txBody>
      </p:sp>
      <p:pic>
        <p:nvPicPr>
          <p:cNvPr id="1766" name="Google Shape;1766;g101fbd7835f_1_6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07724" y="874006"/>
            <a:ext cx="5017835" cy="4186429"/>
          </a:xfrm>
          <a:prstGeom prst="rect">
            <a:avLst/>
          </a:prstGeom>
          <a:noFill/>
          <a:ln>
            <a:noFill/>
          </a:ln>
        </p:spPr>
      </p:pic>
      <p:sp>
        <p:nvSpPr>
          <p:cNvPr id="1767" name="Google Shape;1767;g101fbd7835f_1_617"/>
          <p:cNvSpPr txBox="1"/>
          <p:nvPr/>
        </p:nvSpPr>
        <p:spPr>
          <a:xfrm>
            <a:off x="1181850" y="4848150"/>
            <a:ext cx="6780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Folders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are at the top-level. Folders are used to organize </a:t>
            </a: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dashboards.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Google Shape;1772;g101fbd7835f_1_624"/>
          <p:cNvSpPr txBox="1"/>
          <p:nvPr>
            <p:ph idx="12" type="sldNum"/>
          </p:nvPr>
        </p:nvSpPr>
        <p:spPr>
          <a:xfrm>
            <a:off x="8349850" y="4773225"/>
            <a:ext cx="5352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73" name="Google Shape;1773;g101fbd7835f_1_624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Dashboards and Panels</a:t>
            </a:r>
            <a:endParaRPr/>
          </a:p>
        </p:txBody>
      </p:sp>
      <p:pic>
        <p:nvPicPr>
          <p:cNvPr id="1774" name="Google Shape;1774;g101fbd7835f_1_6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1300" y="963281"/>
            <a:ext cx="5357590" cy="3730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5" name="Google Shape;1775;g101fbd7835f_1_624"/>
          <p:cNvSpPr txBox="1"/>
          <p:nvPr/>
        </p:nvSpPr>
        <p:spPr>
          <a:xfrm>
            <a:off x="1181850" y="4843350"/>
            <a:ext cx="6780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Dashboards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contain </a:t>
            </a: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Panels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visualization building blocks.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9" name="Shape 1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0" name="Google Shape;1780;g101fbd7835f_1_631"/>
          <p:cNvSpPr txBox="1"/>
          <p:nvPr>
            <p:ph idx="12" type="sldNum"/>
          </p:nvPr>
        </p:nvSpPr>
        <p:spPr>
          <a:xfrm>
            <a:off x="8566150" y="4773225"/>
            <a:ext cx="531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81" name="Google Shape;1781;g101fbd7835f_1_63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Panels</a:t>
            </a:r>
            <a:endParaRPr/>
          </a:p>
        </p:txBody>
      </p:sp>
      <p:pic>
        <p:nvPicPr>
          <p:cNvPr id="1782" name="Google Shape;1782;g101fbd7835f_1_6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9925" y="910950"/>
            <a:ext cx="2295882" cy="8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3" name="Google Shape;1783;g101fbd7835f_1_6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5651" y="965906"/>
            <a:ext cx="784986" cy="8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4" name="Google Shape;1784;g101fbd7835f_1_6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39425" y="2034722"/>
            <a:ext cx="1759220" cy="1003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5" name="Google Shape;1785;g101fbd7835f_1_6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79700" y="2416650"/>
            <a:ext cx="1123994" cy="1048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6" name="Google Shape;1786;g101fbd7835f_1_6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1600" y="1792378"/>
            <a:ext cx="1831575" cy="1700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7" name="Google Shape;1787;g101fbd7835f_1_631"/>
          <p:cNvPicPr preferRelativeResize="0"/>
          <p:nvPr/>
        </p:nvPicPr>
        <p:blipFill rotWithShape="1">
          <a:blip r:embed="rId8">
            <a:alphaModFix/>
          </a:blip>
          <a:srcRect b="4779" l="0" r="0" t="0"/>
          <a:stretch/>
        </p:blipFill>
        <p:spPr>
          <a:xfrm>
            <a:off x="4320713" y="1819912"/>
            <a:ext cx="2052575" cy="1644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8" name="Google Shape;1788;g101fbd7835f_1_631"/>
          <p:cNvSpPr txBox="1"/>
          <p:nvPr/>
        </p:nvSpPr>
        <p:spPr>
          <a:xfrm>
            <a:off x="951000" y="4623206"/>
            <a:ext cx="7242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Panels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are configured with </a:t>
            </a: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 sources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which can supply historical or up-to-date information about EPICS PVs, PLCs, and such.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9" name="Google Shape;1789;g101fbd7835f_1_6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9350" y="3619440"/>
            <a:ext cx="2943588" cy="1003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0" name="Google Shape;1790;g101fbd7835f_1_63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91900" y="3519152"/>
            <a:ext cx="2550825" cy="1149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4" name="Shape 1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5" name="Google Shape;1795;g101fbd7835f_1_645"/>
          <p:cNvSpPr txBox="1"/>
          <p:nvPr>
            <p:ph idx="12" type="sldNum"/>
          </p:nvPr>
        </p:nvSpPr>
        <p:spPr>
          <a:xfrm>
            <a:off x="8449850" y="4828200"/>
            <a:ext cx="4485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96" name="Google Shape;1796;g101fbd7835f_1_645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/>
              <a:t>Alerts</a:t>
            </a:r>
            <a:endParaRPr/>
          </a:p>
        </p:txBody>
      </p:sp>
      <p:pic>
        <p:nvPicPr>
          <p:cNvPr id="1797" name="Google Shape;1797;g101fbd7835f_1_6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725" y="894500"/>
            <a:ext cx="1934024" cy="1803638"/>
          </a:xfrm>
          <a:prstGeom prst="rect">
            <a:avLst/>
          </a:prstGeom>
          <a:noFill/>
          <a:ln>
            <a:noFill/>
          </a:ln>
        </p:spPr>
      </p:pic>
      <p:sp>
        <p:nvSpPr>
          <p:cNvPr id="1798" name="Google Shape;1798;g101fbd7835f_1_645"/>
          <p:cNvSpPr txBox="1"/>
          <p:nvPr/>
        </p:nvSpPr>
        <p:spPr>
          <a:xfrm>
            <a:off x="744950" y="4367381"/>
            <a:ext cx="7242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Alerts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can be configured to send messages to Slack (or send an e-mail, etc.) based on configurable thresholds.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9" name="Google Shape;1799;g101fbd7835f_1_6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7225" y="1013907"/>
            <a:ext cx="4796064" cy="24296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00" name="Google Shape;1800;g101fbd7835f_1_645"/>
          <p:cNvCxnSpPr/>
          <p:nvPr/>
        </p:nvCxnSpPr>
        <p:spPr>
          <a:xfrm flipH="1" rot="10800000">
            <a:off x="2197525" y="1803588"/>
            <a:ext cx="815100" cy="5538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801" name="Google Shape;1801;g101fbd7835f_1_6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68100" y="3141506"/>
            <a:ext cx="2409263" cy="1100156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02" name="Google Shape;1802;g101fbd7835f_1_645"/>
          <p:cNvPicPr preferRelativeResize="0"/>
          <p:nvPr/>
        </p:nvPicPr>
        <p:blipFill rotWithShape="1">
          <a:blip r:embed="rId6">
            <a:alphaModFix amt="70000"/>
          </a:blip>
          <a:srcRect b="0" l="0" r="0" t="0"/>
          <a:stretch/>
        </p:blipFill>
        <p:spPr>
          <a:xfrm>
            <a:off x="6979800" y="4031369"/>
            <a:ext cx="545725" cy="21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7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g101fbd7835f_1_656"/>
          <p:cNvSpPr txBox="1"/>
          <p:nvPr>
            <p:ph idx="12" type="sldNum"/>
          </p:nvPr>
        </p:nvSpPr>
        <p:spPr>
          <a:xfrm>
            <a:off x="8566150" y="4828200"/>
            <a:ext cx="4917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09" name="Google Shape;1809;g101fbd7835f_1_656"/>
          <p:cNvSpPr txBox="1"/>
          <p:nvPr>
            <p:ph idx="1" type="body"/>
          </p:nvPr>
        </p:nvSpPr>
        <p:spPr>
          <a:xfrm>
            <a:off x="449125" y="982481"/>
            <a:ext cx="8109000" cy="3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44144"/>
              <a:buNone/>
            </a:pPr>
            <a:r>
              <a:rPr b="1" lang="en-US" sz="1800">
                <a:solidFill>
                  <a:srgbClr val="172B4D"/>
                </a:solidFill>
                <a:highlight>
                  <a:schemeClr val="lt1"/>
                </a:highlight>
              </a:rPr>
              <a:t>Panels</a:t>
            </a:r>
            <a:r>
              <a:rPr lang="en-US" sz="1800">
                <a:solidFill>
                  <a:srgbClr val="172B4D"/>
                </a:solidFill>
                <a:highlight>
                  <a:schemeClr val="lt1"/>
                </a:highlight>
              </a:rPr>
              <a:t> get information from any of the following </a:t>
            </a:r>
            <a:r>
              <a:rPr b="1" lang="en-US" sz="1800">
                <a:solidFill>
                  <a:srgbClr val="172B4D"/>
                </a:solidFill>
                <a:highlight>
                  <a:schemeClr val="lt1"/>
                </a:highlight>
              </a:rPr>
              <a:t>data sources</a:t>
            </a:r>
            <a:r>
              <a:rPr lang="en-US" sz="1800">
                <a:solidFill>
                  <a:srgbClr val="172B4D"/>
                </a:solidFill>
                <a:highlight>
                  <a:schemeClr val="lt1"/>
                </a:highlight>
              </a:rPr>
              <a:t> we provide:</a:t>
            </a:r>
            <a:endParaRPr sz="1800"/>
          </a:p>
          <a:p>
            <a:pPr indent="-334327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800"/>
              <a:t>EPICS</a:t>
            </a:r>
            <a:endParaRPr sz="18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 u="sng">
                <a:solidFill>
                  <a:schemeClr val="hlink"/>
                </a:solidFill>
                <a:hlinkClick r:id="rId3"/>
              </a:rPr>
              <a:t>Archiver Appliance</a:t>
            </a:r>
            <a:r>
              <a:rPr lang="en-US" sz="1600"/>
              <a:t>: historical PV data from accelerator and photon side with support for alerting, by way of a </a:t>
            </a:r>
            <a:r>
              <a:rPr lang="en-US" sz="1600" u="sng">
                <a:solidFill>
                  <a:schemeClr val="hlink"/>
                </a:solidFill>
                <a:hlinkClick r:id="rId4"/>
              </a:rPr>
              <a:t>plugin</a:t>
            </a:r>
            <a:endParaRPr sz="16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 u="sng">
                <a:solidFill>
                  <a:schemeClr val="hlink"/>
                </a:solidFill>
                <a:hlinkClick r:id="rId5"/>
              </a:rPr>
              <a:t>caPutLog</a:t>
            </a:r>
            <a:r>
              <a:rPr lang="en-US" sz="1600"/>
              <a:t>: </a:t>
            </a:r>
            <a:r>
              <a:rPr i="1" lang="en-US" sz="1600"/>
              <a:t>when was a PV changed and by whom?</a:t>
            </a:r>
            <a:endParaRPr sz="16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 u="sng">
                <a:solidFill>
                  <a:schemeClr val="hlink"/>
                </a:solidFill>
                <a:hlinkClick r:id="rId6"/>
              </a:rPr>
              <a:t>Gateway caPutLog</a:t>
            </a:r>
            <a:r>
              <a:rPr lang="en-US" sz="1600"/>
              <a:t>: de-anonymize user caputs behind gateways</a:t>
            </a:r>
            <a:endParaRPr sz="1600"/>
          </a:p>
          <a:p>
            <a:pPr indent="-32258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600"/>
              <a:t>IOC Error logs: </a:t>
            </a:r>
            <a:r>
              <a:rPr lang="en-US" sz="1600" u="sng">
                <a:solidFill>
                  <a:schemeClr val="hlink"/>
                </a:solidFill>
                <a:hlinkClick r:id="rId7"/>
              </a:rPr>
              <a:t>errlogPrintf</a:t>
            </a:r>
            <a:endParaRPr sz="1600"/>
          </a:p>
          <a:p>
            <a:pPr indent="-32258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i="1" lang="en-US" sz="1600"/>
              <a:t>Future</a:t>
            </a:r>
            <a:r>
              <a:rPr lang="en-US" sz="1600"/>
              <a:t>: de-duplicated full IOC log output (needs work)</a:t>
            </a:r>
            <a:endParaRPr sz="1600"/>
          </a:p>
          <a:p>
            <a:pPr indent="-32258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600"/>
              <a:t>Archiver Appliance statistics - health and other metrics (</a:t>
            </a:r>
            <a:r>
              <a:rPr lang="en-US" sz="1600" u="sng">
                <a:solidFill>
                  <a:schemeClr val="hlink"/>
                </a:solidFill>
                <a:hlinkClick r:id="rId8"/>
              </a:rPr>
              <a:t>archstats</a:t>
            </a:r>
            <a:r>
              <a:rPr lang="en-US" sz="1600"/>
              <a:t>)</a:t>
            </a:r>
            <a:endParaRPr sz="1600"/>
          </a:p>
          <a:p>
            <a:pPr indent="-334327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800"/>
              <a:t>PLCs</a:t>
            </a:r>
            <a:endParaRPr sz="18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 u="sng">
                <a:solidFill>
                  <a:schemeClr val="hlink"/>
                </a:solidFill>
                <a:hlinkClick r:id="rId9"/>
              </a:rPr>
              <a:t>User-generated</a:t>
            </a:r>
            <a:r>
              <a:rPr lang="en-US" sz="1600"/>
              <a:t> messages: errors, warnings in our code</a:t>
            </a:r>
            <a:endParaRPr sz="16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 u="sng">
                <a:solidFill>
                  <a:schemeClr val="hlink"/>
                </a:solidFill>
                <a:hlinkClick r:id="rId10"/>
              </a:rPr>
              <a:t>System-generated</a:t>
            </a:r>
            <a:r>
              <a:rPr lang="en-US" sz="1600"/>
              <a:t> messages: hardware errors, licensing errors, page faults, etc.</a:t>
            </a:r>
            <a:endParaRPr sz="1600"/>
          </a:p>
          <a:p>
            <a:pPr indent="-334327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800"/>
              <a:t>Python (via </a:t>
            </a:r>
            <a:r>
              <a:rPr lang="en-US" sz="1800" u="sng">
                <a:solidFill>
                  <a:schemeClr val="hlink"/>
                </a:solidFill>
                <a:hlinkClick r:id="rId11"/>
              </a:rPr>
              <a:t>pcdsutils</a:t>
            </a:r>
            <a:r>
              <a:rPr lang="en-US" sz="1800"/>
              <a:t>)</a:t>
            </a:r>
            <a:endParaRPr sz="1800"/>
          </a:p>
          <a:p>
            <a:pPr indent="-348423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27497"/>
              <a:buChar char="○"/>
            </a:pPr>
            <a:r>
              <a:rPr lang="en-US" sz="1600"/>
              <a:t>User-facing application exceptions and status information</a:t>
            </a:r>
            <a:endParaRPr sz="1600"/>
          </a:p>
        </p:txBody>
      </p:sp>
      <p:sp>
        <p:nvSpPr>
          <p:cNvPr id="1810" name="Google Shape;1810;g101fbd7835f_1_65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</a:t>
            </a:r>
            <a:endParaRPr/>
          </a:p>
        </p:txBody>
      </p:sp>
      <p:pic>
        <p:nvPicPr>
          <p:cNvPr id="1811" name="Google Shape;1811;g101fbd7835f_1_65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712975" y="2009730"/>
            <a:ext cx="903937" cy="1853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6" name="Shape 1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7" name="Google Shape;1817;g101fbd7835f_1_6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6400" y="828771"/>
            <a:ext cx="2276707" cy="1993131"/>
          </a:xfrm>
          <a:prstGeom prst="rect">
            <a:avLst/>
          </a:prstGeom>
          <a:noFill/>
          <a:ln>
            <a:noFill/>
          </a:ln>
        </p:spPr>
      </p:pic>
      <p:sp>
        <p:nvSpPr>
          <p:cNvPr id="1818" name="Google Shape;1818;g101fbd7835f_1_664"/>
          <p:cNvSpPr txBox="1"/>
          <p:nvPr>
            <p:ph idx="12" type="sldNum"/>
          </p:nvPr>
        </p:nvSpPr>
        <p:spPr>
          <a:xfrm>
            <a:off x="8566150" y="4773225"/>
            <a:ext cx="4116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19" name="Google Shape;1819;g101fbd7835f_1_664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Architecture overview</a:t>
            </a:r>
            <a:endParaRPr/>
          </a:p>
        </p:txBody>
      </p:sp>
      <p:sp>
        <p:nvSpPr>
          <p:cNvPr id="1820" name="Google Shape;1820;g101fbd7835f_1_664"/>
          <p:cNvSpPr txBox="1"/>
          <p:nvPr/>
        </p:nvSpPr>
        <p:spPr>
          <a:xfrm>
            <a:off x="5095875" y="1647769"/>
            <a:ext cx="1537500" cy="564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Grafana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Frontend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1" name="Google Shape;1821;g101fbd7835f_1_664"/>
          <p:cNvSpPr txBox="1"/>
          <p:nvPr/>
        </p:nvSpPr>
        <p:spPr>
          <a:xfrm>
            <a:off x="2113075" y="3234956"/>
            <a:ext cx="1537500" cy="56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Logstash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2" name="Google Shape;1822;g101fbd7835f_1_664"/>
          <p:cNvSpPr txBox="1"/>
          <p:nvPr/>
        </p:nvSpPr>
        <p:spPr>
          <a:xfrm>
            <a:off x="3958050" y="3234956"/>
            <a:ext cx="1537500" cy="56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ElasticSearch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Database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3" name="Google Shape;1823;g101fbd7835f_1_664"/>
          <p:cNvSpPr txBox="1"/>
          <p:nvPr/>
        </p:nvSpPr>
        <p:spPr>
          <a:xfrm>
            <a:off x="6544900" y="3892031"/>
            <a:ext cx="1537500" cy="56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Archiver Appliance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4" name="Google Shape;1824;g101fbd7835f_1_664"/>
          <p:cNvSpPr txBox="1"/>
          <p:nvPr/>
        </p:nvSpPr>
        <p:spPr>
          <a:xfrm>
            <a:off x="625525" y="2586300"/>
            <a:ext cx="1001700" cy="346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PLCs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5" name="Google Shape;1825;g101fbd7835f_1_664"/>
          <p:cNvSpPr txBox="1"/>
          <p:nvPr/>
        </p:nvSpPr>
        <p:spPr>
          <a:xfrm>
            <a:off x="625525" y="3042619"/>
            <a:ext cx="1001700" cy="346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Python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6" name="Google Shape;1826;g101fbd7835f_1_664"/>
          <p:cNvSpPr txBox="1"/>
          <p:nvPr/>
        </p:nvSpPr>
        <p:spPr>
          <a:xfrm>
            <a:off x="625525" y="3498938"/>
            <a:ext cx="1001700" cy="346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EPICS IOCs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7" name="Google Shape;1827;g101fbd7835f_1_664"/>
          <p:cNvSpPr txBox="1"/>
          <p:nvPr/>
        </p:nvSpPr>
        <p:spPr>
          <a:xfrm>
            <a:off x="625525" y="3955256"/>
            <a:ext cx="1001700" cy="346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Log files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8" name="Google Shape;1828;g101fbd7835f_1_664"/>
          <p:cNvCxnSpPr>
            <a:stCxn id="1820" idx="2"/>
            <a:endCxn id="1822" idx="0"/>
          </p:cNvCxnSpPr>
          <p:nvPr/>
        </p:nvCxnSpPr>
        <p:spPr>
          <a:xfrm rot="5400000">
            <a:off x="4784475" y="2154919"/>
            <a:ext cx="1022400" cy="1137900"/>
          </a:xfrm>
          <a:prstGeom prst="bentConnector3">
            <a:avLst>
              <a:gd fmla="val 50508" name="adj1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29" name="Google Shape;1829;g101fbd7835f_1_664"/>
          <p:cNvCxnSpPr>
            <a:stCxn id="1820" idx="2"/>
            <a:endCxn id="1830" idx="0"/>
          </p:cNvCxnSpPr>
          <p:nvPr/>
        </p:nvCxnSpPr>
        <p:spPr>
          <a:xfrm flipH="1" rot="-5400000">
            <a:off x="6066375" y="2010919"/>
            <a:ext cx="1045500" cy="1449000"/>
          </a:xfrm>
          <a:prstGeom prst="bentConnector3">
            <a:avLst>
              <a:gd fmla="val 49388" name="adj1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1" name="Google Shape;1831;g101fbd7835f_1_664"/>
          <p:cNvCxnSpPr>
            <a:stCxn id="1830" idx="2"/>
          </p:cNvCxnSpPr>
          <p:nvPr/>
        </p:nvCxnSpPr>
        <p:spPr>
          <a:xfrm>
            <a:off x="7313650" y="3822975"/>
            <a:ext cx="0" cy="69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30" name="Google Shape;1830;g101fbd7835f_1_664"/>
          <p:cNvSpPr txBox="1"/>
          <p:nvPr/>
        </p:nvSpPr>
        <p:spPr>
          <a:xfrm>
            <a:off x="6544900" y="3258075"/>
            <a:ext cx="1537500" cy="56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Archiver Appliance Plugin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32" name="Google Shape;1832;g101fbd7835f_1_664"/>
          <p:cNvCxnSpPr>
            <a:stCxn id="1824" idx="3"/>
            <a:endCxn id="1821" idx="1"/>
          </p:cNvCxnSpPr>
          <p:nvPr/>
        </p:nvCxnSpPr>
        <p:spPr>
          <a:xfrm>
            <a:off x="1627225" y="2759400"/>
            <a:ext cx="486000" cy="758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3" name="Google Shape;1833;g101fbd7835f_1_664"/>
          <p:cNvCxnSpPr>
            <a:stCxn id="1825" idx="3"/>
            <a:endCxn id="1821" idx="1"/>
          </p:cNvCxnSpPr>
          <p:nvPr/>
        </p:nvCxnSpPr>
        <p:spPr>
          <a:xfrm>
            <a:off x="1627225" y="3215719"/>
            <a:ext cx="486000" cy="301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4" name="Google Shape;1834;g101fbd7835f_1_664"/>
          <p:cNvCxnSpPr>
            <a:stCxn id="1826" idx="3"/>
            <a:endCxn id="1821" idx="1"/>
          </p:cNvCxnSpPr>
          <p:nvPr/>
        </p:nvCxnSpPr>
        <p:spPr>
          <a:xfrm flipH="1" rot="10800000">
            <a:off x="1627225" y="3517538"/>
            <a:ext cx="486000" cy="154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5" name="Google Shape;1835;g101fbd7835f_1_664"/>
          <p:cNvCxnSpPr>
            <a:stCxn id="1827" idx="3"/>
            <a:endCxn id="1821" idx="1"/>
          </p:cNvCxnSpPr>
          <p:nvPr/>
        </p:nvCxnSpPr>
        <p:spPr>
          <a:xfrm flipH="1" rot="10800000">
            <a:off x="1627225" y="3517556"/>
            <a:ext cx="486000" cy="61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6" name="Google Shape;1836;g101fbd7835f_1_664"/>
          <p:cNvCxnSpPr>
            <a:stCxn id="1821" idx="3"/>
            <a:endCxn id="1822" idx="1"/>
          </p:cNvCxnSpPr>
          <p:nvPr/>
        </p:nvCxnSpPr>
        <p:spPr>
          <a:xfrm>
            <a:off x="3650575" y="3517406"/>
            <a:ext cx="307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837" name="Google Shape;1837;g101fbd7835f_1_664"/>
          <p:cNvCxnSpPr/>
          <p:nvPr/>
        </p:nvCxnSpPr>
        <p:spPr>
          <a:xfrm>
            <a:off x="16225" y="2570250"/>
            <a:ext cx="91764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838" name="Google Shape;1838;g101fbd7835f_1_664"/>
          <p:cNvSpPr txBox="1"/>
          <p:nvPr/>
        </p:nvSpPr>
        <p:spPr>
          <a:xfrm>
            <a:off x="54325" y="929419"/>
            <a:ext cx="2203200" cy="3462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User’s machine / browser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9" name="Google Shape;1839;g101fbd7835f_1_664"/>
          <p:cNvSpPr txBox="1"/>
          <p:nvPr/>
        </p:nvSpPr>
        <p:spPr>
          <a:xfrm>
            <a:off x="8069350" y="2570250"/>
            <a:ext cx="1312500" cy="102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Grafana-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provided proxied access to data sources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0" name="Google Shape;1840;g101fbd7835f_1_664"/>
          <p:cNvSpPr txBox="1"/>
          <p:nvPr/>
        </p:nvSpPr>
        <p:spPr>
          <a:xfrm>
            <a:off x="16225" y="4771369"/>
            <a:ext cx="2279400" cy="3462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Server-side resources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1" name="Google Shape;1841;g101fbd7835f_1_664"/>
          <p:cNvSpPr txBox="1"/>
          <p:nvPr/>
        </p:nvSpPr>
        <p:spPr>
          <a:xfrm>
            <a:off x="4726725" y="2826075"/>
            <a:ext cx="28137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/ctl/grafana/api/datasources/proxy/N/...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2" name="Google Shape;1842;g101fbd7835f_1_664"/>
          <p:cNvSpPr txBox="1"/>
          <p:nvPr/>
        </p:nvSpPr>
        <p:spPr>
          <a:xfrm>
            <a:off x="5016225" y="2311275"/>
            <a:ext cx="1778700" cy="3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/ctl/grafana/dashboard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3" name="Google Shape;1843;g101fbd7835f_1_664"/>
          <p:cNvSpPr txBox="1"/>
          <p:nvPr/>
        </p:nvSpPr>
        <p:spPr>
          <a:xfrm>
            <a:off x="4225950" y="4110731"/>
            <a:ext cx="1001700" cy="346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archstats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4" name="Google Shape;1844;g101fbd7835f_1_664"/>
          <p:cNvCxnSpPr>
            <a:stCxn id="1843" idx="0"/>
            <a:endCxn id="1822" idx="2"/>
          </p:cNvCxnSpPr>
          <p:nvPr/>
        </p:nvCxnSpPr>
        <p:spPr>
          <a:xfrm rot="10800000">
            <a:off x="4726800" y="3799931"/>
            <a:ext cx="0" cy="31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72edd4b106_0_23"/>
          <p:cNvSpPr txBox="1"/>
          <p:nvPr>
            <p:ph idx="12" type="sldNum"/>
          </p:nvPr>
        </p:nvSpPr>
        <p:spPr>
          <a:xfrm>
            <a:off x="8734675" y="4689325"/>
            <a:ext cx="363600" cy="3198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8" name="Google Shape;318;g172edd4b106_0_23"/>
          <p:cNvSpPr txBox="1"/>
          <p:nvPr>
            <p:ph idx="1" type="body"/>
          </p:nvPr>
        </p:nvSpPr>
        <p:spPr>
          <a:xfrm>
            <a:off x="148575" y="989025"/>
            <a:ext cx="50202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2100"/>
              <a:t>EPICS integration of un-coordinated axes becomes pretty simple:</a:t>
            </a:r>
            <a:endParaRPr sz="2100"/>
          </a:p>
          <a:p>
            <a:pPr indent="-323850" lvl="0" marL="685800" rtl="0" algn="l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US" sz="1900"/>
              <a:t>Define and pragma a</a:t>
            </a:r>
            <a:r>
              <a:rPr lang="en-US" sz="1900"/>
              <a:t> 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DUT_MotionStage</a:t>
            </a:r>
            <a:endParaRPr sz="1900">
              <a:latin typeface="Courier New"/>
              <a:ea typeface="Courier New"/>
              <a:cs typeface="Courier New"/>
              <a:sym typeface="Courier New"/>
            </a:endParaRPr>
          </a:p>
          <a:p>
            <a:pPr indent="-323850" lvl="0" marL="685800" rtl="0" algn="l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US" sz="1900"/>
              <a:t>Instantiate 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FB_MotionStage</a:t>
            </a:r>
            <a:r>
              <a:rPr lang="en-US" sz="1900"/>
              <a:t>, execute with reference to </a:t>
            </a:r>
            <a:r>
              <a:rPr lang="en-US" sz="1900">
                <a:latin typeface="Courier New"/>
                <a:ea typeface="Courier New"/>
                <a:cs typeface="Courier New"/>
                <a:sym typeface="Courier New"/>
              </a:rPr>
              <a:t>DUT_MotionStage</a:t>
            </a:r>
            <a:endParaRPr sz="1900">
              <a:latin typeface="Courier New"/>
              <a:ea typeface="Courier New"/>
              <a:cs typeface="Courier New"/>
              <a:sym typeface="Courier New"/>
            </a:endParaRPr>
          </a:p>
          <a:p>
            <a:pPr indent="-323850" lvl="0" marL="685800" rtl="0" algn="l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US" sz="1900"/>
              <a:t>Build IOC from template using pragma’d project and ads-deploy</a:t>
            </a:r>
            <a:endParaRPr sz="2100"/>
          </a:p>
        </p:txBody>
      </p:sp>
      <p:sp>
        <p:nvSpPr>
          <p:cNvPr id="319" name="Google Shape;319;g172edd4b106_0_23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lcls-twincat-motion</a:t>
            </a:r>
            <a:endParaRPr/>
          </a:p>
        </p:txBody>
      </p:sp>
      <p:pic>
        <p:nvPicPr>
          <p:cNvPr id="320" name="Google Shape;320;g172edd4b106_0_23"/>
          <p:cNvPicPr preferRelativeResize="0"/>
          <p:nvPr/>
        </p:nvPicPr>
        <p:blipFill rotWithShape="1">
          <a:blip r:embed="rId3">
            <a:alphaModFix/>
          </a:blip>
          <a:srcRect b="47218" l="0" r="42032" t="0"/>
          <a:stretch/>
        </p:blipFill>
        <p:spPr>
          <a:xfrm>
            <a:off x="5228665" y="1117584"/>
            <a:ext cx="3068615" cy="9155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1" name="Google Shape;321;g172edd4b106_0_23"/>
          <p:cNvGrpSpPr/>
          <p:nvPr/>
        </p:nvGrpSpPr>
        <p:grpSpPr>
          <a:xfrm>
            <a:off x="5168784" y="2343608"/>
            <a:ext cx="2568818" cy="669830"/>
            <a:chOff x="5621925" y="3343268"/>
            <a:chExt cx="3275300" cy="847457"/>
          </a:xfrm>
        </p:grpSpPr>
        <p:pic>
          <p:nvPicPr>
            <p:cNvPr id="322" name="Google Shape;322;g172edd4b106_0_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696825" y="3600175"/>
              <a:ext cx="3200400" cy="590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g172edd4b106_0_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621925" y="3343268"/>
              <a:ext cx="2276475" cy="2762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4" name="Google Shape;324;g172edd4b106_0_23"/>
          <p:cNvSpPr txBox="1"/>
          <p:nvPr/>
        </p:nvSpPr>
        <p:spPr>
          <a:xfrm>
            <a:off x="5168900" y="866875"/>
            <a:ext cx="186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US"/>
              <a:t>Main.TcGVL</a:t>
            </a:r>
            <a:endParaRPr/>
          </a:p>
        </p:txBody>
      </p:sp>
      <p:sp>
        <p:nvSpPr>
          <p:cNvPr id="325" name="Google Shape;325;g172edd4b106_0_23"/>
          <p:cNvSpPr txBox="1"/>
          <p:nvPr/>
        </p:nvSpPr>
        <p:spPr>
          <a:xfrm>
            <a:off x="5228679" y="2061050"/>
            <a:ext cx="276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2.	PRG_Main.TcPOU      </a:t>
            </a:r>
            <a:endParaRPr/>
          </a:p>
        </p:txBody>
      </p:sp>
      <p:pic>
        <p:nvPicPr>
          <p:cNvPr id="326" name="Google Shape;326;g172edd4b106_0_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50860" y="3142908"/>
            <a:ext cx="3258440" cy="2000593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g172edd4b106_0_23"/>
          <p:cNvSpPr txBox="1"/>
          <p:nvPr/>
        </p:nvSpPr>
        <p:spPr>
          <a:xfrm>
            <a:off x="5228665" y="2888334"/>
            <a:ext cx="1992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</a:t>
            </a:r>
            <a:r>
              <a:rPr lang="en-US"/>
              <a:t>.	st.cmd      </a:t>
            </a:r>
            <a:endParaRPr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9" name="Shape 1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0" name="Google Shape;1850;g101fbd7835f_1_696"/>
          <p:cNvSpPr txBox="1"/>
          <p:nvPr>
            <p:ph idx="12" type="sldNum"/>
          </p:nvPr>
        </p:nvSpPr>
        <p:spPr>
          <a:xfrm>
            <a:off x="8566200" y="4723700"/>
            <a:ext cx="4182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51" name="Google Shape;1851;g101fbd7835f_1_69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Archiver Appliance</a:t>
            </a:r>
            <a:endParaRPr/>
          </a:p>
        </p:txBody>
      </p:sp>
      <p:sp>
        <p:nvSpPr>
          <p:cNvPr id="1852" name="Google Shape;1852;g101fbd7835f_1_696"/>
          <p:cNvSpPr txBox="1"/>
          <p:nvPr>
            <p:ph idx="1" type="body"/>
          </p:nvPr>
        </p:nvSpPr>
        <p:spPr>
          <a:xfrm>
            <a:off x="449125" y="878641"/>
            <a:ext cx="8109000" cy="28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400"/>
              <a:t>Access historical EPICS PV data by way of the</a:t>
            </a:r>
            <a:r>
              <a:rPr lang="en-US" sz="1200"/>
              <a:t> </a:t>
            </a:r>
            <a:r>
              <a:rPr lang="en-US" sz="1200" u="sng">
                <a:solidFill>
                  <a:schemeClr val="hlink"/>
                </a:solidFill>
                <a:hlinkClick r:id="rId3"/>
              </a:rPr>
              <a:t>archiverappliance-datasource</a:t>
            </a:r>
            <a:r>
              <a:rPr lang="en-US" sz="1400"/>
              <a:t> plugin.</a:t>
            </a:r>
            <a:endParaRPr sz="1400"/>
          </a:p>
        </p:txBody>
      </p:sp>
      <p:pic>
        <p:nvPicPr>
          <p:cNvPr id="1853" name="Google Shape;1853;g101fbd7835f_1_6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07075" y="1261725"/>
            <a:ext cx="6061650" cy="3288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4" name="Google Shape;1854;g101fbd7835f_1_69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28800" y="3423254"/>
            <a:ext cx="5284780" cy="1804969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855" name="Google Shape;1855;g101fbd7835f_1_696"/>
          <p:cNvCxnSpPr/>
          <p:nvPr/>
        </p:nvCxnSpPr>
        <p:spPr>
          <a:xfrm flipH="1" rot="10800000">
            <a:off x="4337650" y="3043875"/>
            <a:ext cx="606000" cy="1115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0" name="Shape 1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1" name="Google Shape;1861;g101fbd7835f_1_723"/>
          <p:cNvSpPr txBox="1"/>
          <p:nvPr>
            <p:ph idx="12" type="sldNum"/>
          </p:nvPr>
        </p:nvSpPr>
        <p:spPr>
          <a:xfrm>
            <a:off x="8555425" y="4769750"/>
            <a:ext cx="5256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2" name="Google Shape;1862;g101fbd7835f_1_723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archstats</a:t>
            </a:r>
            <a:endParaRPr/>
          </a:p>
        </p:txBody>
      </p:sp>
      <p:sp>
        <p:nvSpPr>
          <p:cNvPr id="1863" name="Google Shape;1863;g101fbd7835f_1_723"/>
          <p:cNvSpPr txBox="1"/>
          <p:nvPr>
            <p:ph idx="1" type="body"/>
          </p:nvPr>
        </p:nvSpPr>
        <p:spPr>
          <a:xfrm>
            <a:off x="457200" y="699516"/>
            <a:ext cx="8109000" cy="28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864" name="Google Shape;1864;g101fbd7835f_1_723"/>
          <p:cNvPicPr preferRelativeResize="0"/>
          <p:nvPr/>
        </p:nvPicPr>
        <p:blipFill rotWithShape="1">
          <a:blip r:embed="rId3">
            <a:alphaModFix/>
          </a:blip>
          <a:srcRect b="27287" l="0" r="0" t="0"/>
          <a:stretch/>
        </p:blipFill>
        <p:spPr>
          <a:xfrm>
            <a:off x="1175725" y="991875"/>
            <a:ext cx="3469875" cy="3739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5" name="Google Shape;1865;g101fbd7835f_1_7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28550" y="991875"/>
            <a:ext cx="2977478" cy="3739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0" name="Shape 1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1" name="Google Shape;1871;g101fbd7835f_1_756"/>
          <p:cNvSpPr txBox="1"/>
          <p:nvPr>
            <p:ph idx="12" type="sldNum"/>
          </p:nvPr>
        </p:nvSpPr>
        <p:spPr>
          <a:xfrm>
            <a:off x="8566150" y="4586900"/>
            <a:ext cx="3840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72" name="Google Shape;1872;g101fbd7835f_1_756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caPutLog</a:t>
            </a:r>
            <a:endParaRPr/>
          </a:p>
        </p:txBody>
      </p:sp>
      <p:pic>
        <p:nvPicPr>
          <p:cNvPr id="1873" name="Google Shape;1873;g101fbd7835f_1_7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37625" y="886481"/>
            <a:ext cx="6077698" cy="2693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" name="Google Shape;1874;g101fbd7835f_1_7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7625" y="3526142"/>
            <a:ext cx="6077697" cy="1385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g101fbd7835f_1_783"/>
          <p:cNvSpPr txBox="1"/>
          <p:nvPr>
            <p:ph idx="12" type="sldNum"/>
          </p:nvPr>
        </p:nvSpPr>
        <p:spPr>
          <a:xfrm>
            <a:off x="8517500" y="4738700"/>
            <a:ext cx="4347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81" name="Google Shape;1881;g101fbd7835f_1_783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EPICS errLog</a:t>
            </a:r>
            <a:endParaRPr/>
          </a:p>
        </p:txBody>
      </p:sp>
      <p:pic>
        <p:nvPicPr>
          <p:cNvPr id="1882" name="Google Shape;1882;g101fbd7835f_1_7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87775" y="939950"/>
            <a:ext cx="6188749" cy="3848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7" name="Shape 1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8" name="Google Shape;1888;g101fbd7835f_1_811"/>
          <p:cNvSpPr txBox="1"/>
          <p:nvPr>
            <p:ph idx="12" type="sldNum"/>
          </p:nvPr>
        </p:nvSpPr>
        <p:spPr>
          <a:xfrm>
            <a:off x="8464250" y="4629475"/>
            <a:ext cx="4197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89" name="Google Shape;1889;g101fbd7835f_1_811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PLC</a:t>
            </a:r>
            <a:endParaRPr/>
          </a:p>
        </p:txBody>
      </p:sp>
      <p:pic>
        <p:nvPicPr>
          <p:cNvPr id="1890" name="Google Shape;1890;g101fbd7835f_1_8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8925" y="1028618"/>
            <a:ext cx="6629402" cy="3822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5" name="Shape 1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" name="Google Shape;1896;g101fbd7835f_1_870"/>
          <p:cNvSpPr txBox="1"/>
          <p:nvPr>
            <p:ph idx="12" type="sldNum"/>
          </p:nvPr>
        </p:nvSpPr>
        <p:spPr>
          <a:xfrm>
            <a:off x="8438150" y="4676400"/>
            <a:ext cx="471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97" name="Google Shape;1897;g101fbd7835f_1_870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PCDS Grafana Data Sources: Python</a:t>
            </a:r>
            <a:endParaRPr/>
          </a:p>
        </p:txBody>
      </p:sp>
      <p:pic>
        <p:nvPicPr>
          <p:cNvPr id="1898" name="Google Shape;1898;g101fbd7835f_1_8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3925" y="789218"/>
            <a:ext cx="6629402" cy="2923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9" name="Google Shape;1899;g101fbd7835f_1_8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3925" y="3772537"/>
            <a:ext cx="5416561" cy="1600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4" name="Shape 1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5" name="Google Shape;1905;g101fbd7835f_1_878"/>
          <p:cNvSpPr txBox="1"/>
          <p:nvPr>
            <p:ph idx="1" type="body"/>
          </p:nvPr>
        </p:nvSpPr>
        <p:spPr>
          <a:xfrm>
            <a:off x="313250" y="1111300"/>
            <a:ext cx="8244900" cy="35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en-US" sz="2210"/>
              <a:t>General:</a:t>
            </a:r>
            <a:endParaRPr sz="221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3"/>
              </a:rPr>
              <a:t>https://grafana.com/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4"/>
              </a:rPr>
              <a:t>https://www.elastic.co/logstash/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5"/>
              </a:rPr>
              <a:t>https://www.elastic.co/what-is/elasticsearch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t/>
            </a:r>
            <a:endParaRPr sz="221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en-US" sz="2210"/>
              <a:t>Our configuration and relevant libraries:</a:t>
            </a:r>
            <a:endParaRPr sz="221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6"/>
              </a:rPr>
              <a:t>https://github.com/pcdshub/pcds-logstash</a:t>
            </a:r>
            <a:r>
              <a:rPr lang="en-US" sz="2200"/>
              <a:t> (Logstash)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7"/>
              </a:rPr>
              <a:t>https://github.com/sasaki77/archiverappliance-datasource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8"/>
              </a:rPr>
              <a:t>https://pcdshub.github.io/lcls-twincat-general/</a:t>
            </a:r>
            <a:r>
              <a:rPr lang="en-US" sz="2200"/>
              <a:t> (PLC)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lt2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https://github.com/pcdshub/pcdsutils/</a:t>
            </a:r>
            <a:r>
              <a:rPr lang="en-US" sz="2200"/>
              <a:t> (Python)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 u="sng">
                <a:solidFill>
                  <a:schemeClr val="hlink"/>
                </a:solidFill>
                <a:hlinkClick r:id="rId10"/>
              </a:rPr>
              <a:t>https://pcdshub.github.io/archstats</a:t>
            </a:r>
            <a:r>
              <a:rPr lang="en-US" sz="2200"/>
              <a:t> (archiver statistics)</a:t>
            </a:r>
            <a:endParaRPr sz="2200"/>
          </a:p>
        </p:txBody>
      </p:sp>
      <p:sp>
        <p:nvSpPr>
          <p:cNvPr id="1906" name="Google Shape;1906;g101fbd7835f_1_878"/>
          <p:cNvSpPr txBox="1"/>
          <p:nvPr>
            <p:ph idx="12" type="sldNum"/>
          </p:nvPr>
        </p:nvSpPr>
        <p:spPr>
          <a:xfrm>
            <a:off x="8413075" y="4697025"/>
            <a:ext cx="471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07" name="Google Shape;1907;g101fbd7835f_1_878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Grafana - links</a:t>
            </a:r>
            <a:endParaRPr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2" name="Shape 1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3" name="Google Shape;1913;g101fbd7835f_0_4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67" y="1"/>
            <a:ext cx="913047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1914" name="Google Shape;1914;g101fbd7835f_0_480"/>
          <p:cNvSpPr/>
          <p:nvPr/>
        </p:nvSpPr>
        <p:spPr>
          <a:xfrm flipH="1">
            <a:off x="3422534" y="-5210"/>
            <a:ext cx="5784112" cy="4391247"/>
          </a:xfrm>
          <a:custGeom>
            <a:rect b="b" l="l" r="r" t="t"/>
            <a:pathLst>
              <a:path extrusionOk="0" h="4391247" w="5784112">
                <a:moveTo>
                  <a:pt x="0" y="0"/>
                </a:moveTo>
                <a:lnTo>
                  <a:pt x="5784112" y="0"/>
                </a:lnTo>
                <a:lnTo>
                  <a:pt x="1307805" y="4391247"/>
                </a:lnTo>
                <a:lnTo>
                  <a:pt x="21265" y="438061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2C295">
                  <a:alpha val="36470"/>
                </a:srgbClr>
              </a:gs>
              <a:gs pos="63000">
                <a:srgbClr val="F0DEDE">
                  <a:alpha val="0"/>
                </a:srgbClr>
              </a:gs>
              <a:gs pos="100000">
                <a:srgbClr val="F0DEDE">
                  <a:alpha val="0"/>
                </a:srgbClr>
              </a:gs>
            </a:gsLst>
            <a:lin ang="8400134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5" name="Google Shape;1915;g101fbd7835f_0_480"/>
          <p:cNvSpPr txBox="1"/>
          <p:nvPr/>
        </p:nvSpPr>
        <p:spPr>
          <a:xfrm>
            <a:off x="-23250" y="1714325"/>
            <a:ext cx="5638500" cy="15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A61C00"/>
                </a:solidFill>
                <a:latin typeface="Arial"/>
                <a:ea typeface="Arial"/>
                <a:cs typeface="Arial"/>
                <a:sym typeface="Arial"/>
              </a:rPr>
              <a:t>Thank you for your attention.</a:t>
            </a:r>
            <a:br>
              <a:rPr b="0" i="0" lang="en-US" sz="3200" u="none" cap="none" strike="noStrike">
                <a:solidFill>
                  <a:srgbClr val="A61C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3200" u="none" cap="none" strike="noStrike">
              <a:solidFill>
                <a:srgbClr val="A61C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A61C00"/>
                </a:solidFill>
                <a:latin typeface="Arial"/>
                <a:ea typeface="Arial"/>
                <a:cs typeface="Arial"/>
                <a:sym typeface="Arial"/>
              </a:rPr>
              <a:t>Questions?</a:t>
            </a:r>
            <a:endParaRPr b="0" i="0" sz="3200" u="none" cap="none" strike="noStrike">
              <a:solidFill>
                <a:srgbClr val="A61C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0" name="Shape 1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1" name="Google Shape;1921;gc4bbd83b21_0_241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922" name="Google Shape;1922;gc4bbd83b21_0_241"/>
          <p:cNvSpPr txBox="1"/>
          <p:nvPr>
            <p:ph type="title"/>
          </p:nvPr>
        </p:nvSpPr>
        <p:spPr>
          <a:xfrm>
            <a:off x="451825" y="96850"/>
            <a:ext cx="8103600" cy="2615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Backup slides</a:t>
            </a:r>
            <a:endParaRPr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7" name="Shape 1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g101e3224331_2_22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29" name="Google Shape;1929;g101e3224331_2_22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sp>
        <p:nvSpPr>
          <p:cNvPr id="1930" name="Google Shape;1930;g101e3224331_2_226"/>
          <p:cNvSpPr txBox="1"/>
          <p:nvPr>
            <p:ph idx="1" type="body"/>
          </p:nvPr>
        </p:nvSpPr>
        <p:spPr>
          <a:xfrm>
            <a:off x="457200" y="932700"/>
            <a:ext cx="60552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Implements required functionality and interlocks for all devices in the architecture document.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Function blocks</a:t>
            </a:r>
            <a:r>
              <a:rPr lang="en-US" sz="1900"/>
              <a:t> encapsulation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Bundling data and logic together as a single unit.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Local functions, variables and IOs are well hidden and safe from external modification.</a:t>
            </a:r>
            <a:endParaRPr sz="1900"/>
          </a:p>
          <a:p>
            <a:pPr indent="-3492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Modular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Library is made of multiple modules (devices).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Reduces development time.</a:t>
            </a:r>
            <a:endParaRPr sz="2000"/>
          </a:p>
        </p:txBody>
      </p:sp>
      <p:pic>
        <p:nvPicPr>
          <p:cNvPr id="1931" name="Google Shape;1931;g101e3224331_2_2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3199" y="749646"/>
            <a:ext cx="1603350" cy="439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g17057cc7f23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2550" y="1294775"/>
            <a:ext cx="5170251" cy="3105151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g17057cc7f23_0_1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5" name="Google Shape;335;g17057cc7f23_0_16"/>
          <p:cNvSpPr txBox="1"/>
          <p:nvPr>
            <p:ph type="title"/>
          </p:nvPr>
        </p:nvSpPr>
        <p:spPr>
          <a:xfrm>
            <a:off x="447672" y="106493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EPS - MPS</a:t>
            </a:r>
            <a:endParaRPr sz="2000"/>
          </a:p>
        </p:txBody>
      </p:sp>
      <p:sp>
        <p:nvSpPr>
          <p:cNvPr id="336" name="Google Shape;336;g17057cc7f23_0_16"/>
          <p:cNvSpPr txBox="1"/>
          <p:nvPr>
            <p:ph idx="1" type="body"/>
          </p:nvPr>
        </p:nvSpPr>
        <p:spPr>
          <a:xfrm>
            <a:off x="0" y="1161300"/>
            <a:ext cx="41388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173037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Axis coordination and basic automation</a:t>
            </a:r>
            <a:endParaRPr sz="1600"/>
          </a:p>
          <a:p>
            <a:pPr indent="-173037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EPS - Equipment Protection System</a:t>
            </a:r>
            <a:endParaRPr sz="1600"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-"/>
            </a:pPr>
            <a:r>
              <a:rPr lang="en-US" sz="1600"/>
              <a:t> Prevent crashes, collisions, damage</a:t>
            </a:r>
            <a:endParaRPr sz="1600"/>
          </a:p>
          <a:p>
            <a:pPr indent="-173037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PMPS Interface</a:t>
            </a:r>
            <a:endParaRPr sz="1600"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Provide timely readbacks to PMPS via Beckhoff EtherCAT interface</a:t>
            </a:r>
            <a:endParaRPr sz="1600"/>
          </a:p>
          <a:p>
            <a:pPr indent="-188277" lvl="3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•"/>
            </a:pPr>
            <a:r>
              <a:rPr lang="en-US" sz="1600"/>
              <a:t>State Mover</a:t>
            </a:r>
            <a:endParaRPr sz="1600"/>
          </a:p>
          <a:p>
            <a:pPr indent="-159680" lvl="4" marL="1152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/>
              <a:t>Prevent unsafe states preemptively </a:t>
            </a:r>
            <a:endParaRPr/>
          </a:p>
          <a:p>
            <a:pPr indent="-188277" lvl="3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•"/>
            </a:pPr>
            <a:r>
              <a:rPr lang="en-US" sz="1600"/>
              <a:t>BPTM</a:t>
            </a:r>
            <a:endParaRPr sz="1600"/>
          </a:p>
          <a:p>
            <a:pPr indent="-159680" lvl="4" marL="1152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/>
              <a:t>Ensures safe beam condition before transitions.</a:t>
            </a:r>
            <a:endParaRPr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MPS reactive fault via digital output</a:t>
            </a:r>
            <a:endParaRPr sz="1600"/>
          </a:p>
          <a:p>
            <a:pPr indent="0" lvl="1" marL="385762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sp>
        <p:nvSpPr>
          <p:cNvPr id="337" name="Google Shape;337;g17057cc7f23_0_16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https://github.com/pcdshub/lcls-twincat-motion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6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7" name="Google Shape;1937;g101e3224331_2_234"/>
          <p:cNvPicPr preferRelativeResize="0"/>
          <p:nvPr/>
        </p:nvPicPr>
        <p:blipFill rotWithShape="1">
          <a:blip r:embed="rId3">
            <a:alphaModFix/>
          </a:blip>
          <a:srcRect b="0" l="0" r="29348" t="0"/>
          <a:stretch/>
        </p:blipFill>
        <p:spPr>
          <a:xfrm>
            <a:off x="3702039" y="1252550"/>
            <a:ext cx="4972060" cy="3614326"/>
          </a:xfrm>
          <a:prstGeom prst="rect">
            <a:avLst/>
          </a:prstGeom>
          <a:noFill/>
          <a:ln>
            <a:noFill/>
          </a:ln>
        </p:spPr>
      </p:pic>
      <p:sp>
        <p:nvSpPr>
          <p:cNvPr id="1938" name="Google Shape;1938;g101e3224331_2_23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39" name="Google Shape;1939;g101e3224331_2_23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sp>
        <p:nvSpPr>
          <p:cNvPr id="1940" name="Google Shape;1940;g101e3224331_2_234"/>
          <p:cNvSpPr txBox="1"/>
          <p:nvPr>
            <p:ph idx="1" type="body"/>
          </p:nvPr>
        </p:nvSpPr>
        <p:spPr>
          <a:xfrm>
            <a:off x="457200" y="932700"/>
            <a:ext cx="78045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3492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Each vacuum device has its own function block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e.g cold cathode </a:t>
            </a:r>
            <a:endParaRPr sz="1900"/>
          </a:p>
          <a:p>
            <a:pPr indent="0" lvl="0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900"/>
              <a:t>gauges MKS 500</a:t>
            </a:r>
            <a:endParaRPr sz="1900"/>
          </a:p>
          <a:p>
            <a:pPr indent="0" lvl="0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900"/>
              <a:t>FB_MKS500</a:t>
            </a:r>
            <a:endParaRPr sz="1900"/>
          </a:p>
          <a:p>
            <a:pPr indent="-3492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Each function Block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Structure includes all </a:t>
            </a:r>
            <a:endParaRPr sz="1900"/>
          </a:p>
          <a:p>
            <a:pPr indent="0" lvl="0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900"/>
              <a:t>device PV/data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All I/Os definitions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Protection/Run Logic</a:t>
            </a:r>
            <a:endParaRPr sz="1900"/>
          </a:p>
          <a:p>
            <a:pPr indent="-34925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PLC variable tagging</a:t>
            </a:r>
            <a:endParaRPr sz="1900"/>
          </a:p>
          <a:p>
            <a:pPr indent="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900"/>
          </a:p>
        </p:txBody>
      </p:sp>
      <p:pic>
        <p:nvPicPr>
          <p:cNvPr id="1941" name="Google Shape;1941;g101e3224331_2_2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86325" y="2711975"/>
            <a:ext cx="4257674" cy="243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6" name="Shape 1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" name="Google Shape;1947;g101e3224331_2_2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0" y="862550"/>
            <a:ext cx="3904575" cy="415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48" name="Google Shape;1948;g101e3224331_2_24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49" name="Google Shape;1949;g101e3224331_2_24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pic>
        <p:nvPicPr>
          <p:cNvPr id="1950" name="Google Shape;1950;g101e3224331_2_2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7999" y="776950"/>
            <a:ext cx="4449276" cy="436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1" name="Google Shape;1951;g101e3224331_2_2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6325" y="2643400"/>
            <a:ext cx="4257674" cy="243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952" name="Google Shape;1952;g101e3224331_2_243"/>
          <p:cNvSpPr/>
          <p:nvPr/>
        </p:nvSpPr>
        <p:spPr>
          <a:xfrm>
            <a:off x="1427300" y="2257725"/>
            <a:ext cx="3162600" cy="750000"/>
          </a:xfrm>
          <a:prstGeom prst="wedgeRectCallout">
            <a:avLst>
              <a:gd fmla="val 75181" name="adj1"/>
              <a:gd fmla="val 71486" name="adj2"/>
            </a:avLst>
          </a:prstGeom>
          <a:solidFill>
            <a:srgbClr val="3D85C6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Input and Output signals are defined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7" name="Shape 1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8" name="Google Shape;1958;g101e3224331_2_2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0" y="862550"/>
            <a:ext cx="3904575" cy="415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59" name="Google Shape;1959;g101e3224331_2_25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60" name="Google Shape;1960;g101e3224331_2_25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pic>
        <p:nvPicPr>
          <p:cNvPr id="1961" name="Google Shape;1961;g101e3224331_2_2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7999" y="776950"/>
            <a:ext cx="4449276" cy="436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2" name="Google Shape;1962;g101e3224331_2_2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6325" y="2643400"/>
            <a:ext cx="4257674" cy="243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963" name="Google Shape;1963;g101e3224331_2_253"/>
          <p:cNvSpPr/>
          <p:nvPr/>
        </p:nvSpPr>
        <p:spPr>
          <a:xfrm>
            <a:off x="1877875" y="2303200"/>
            <a:ext cx="3162600" cy="750000"/>
          </a:xfrm>
          <a:prstGeom prst="wedgeRectCallout">
            <a:avLst>
              <a:gd fmla="val 82624" name="adj1"/>
              <a:gd fmla="val 175173" name="adj2"/>
            </a:avLst>
          </a:prstGeom>
          <a:solidFill>
            <a:srgbClr val="3D85C6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Operation and Interlock logic is implemented.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8" name="Shape 1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9" name="Google Shape;1969;g101e3224331_2_2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0" y="862550"/>
            <a:ext cx="3904575" cy="415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0" name="Google Shape;1970;g101e3224331_2_26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71" name="Google Shape;1971;g101e3224331_2_26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pic>
        <p:nvPicPr>
          <p:cNvPr id="1972" name="Google Shape;1972;g101e3224331_2_2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7999" y="776950"/>
            <a:ext cx="4449276" cy="436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3" name="Google Shape;1973;g101e3224331_2_2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6325" y="2643400"/>
            <a:ext cx="4257674" cy="243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4" name="Google Shape;1974;g101e3224331_2_263"/>
          <p:cNvSpPr/>
          <p:nvPr/>
        </p:nvSpPr>
        <p:spPr>
          <a:xfrm>
            <a:off x="118250" y="1244375"/>
            <a:ext cx="3162600" cy="750000"/>
          </a:xfrm>
          <a:prstGeom prst="wedgeRectCallout">
            <a:avLst>
              <a:gd fmla="val 75181" name="adj1"/>
              <a:gd fmla="val 71486" name="adj2"/>
            </a:avLst>
          </a:prstGeom>
          <a:solidFill>
            <a:srgbClr val="3D85C6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PLC Variables are tagged. 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This automates the generation of the EPICS records.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9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0" name="Google Shape;1980;g101e3224331_2_2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00" y="862550"/>
            <a:ext cx="3904575" cy="4152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81" name="Google Shape;1981;g101e3224331_2_27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82" name="Google Shape;1982;g101e3224331_2_27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</a:t>
            </a:r>
            <a:endParaRPr/>
          </a:p>
        </p:txBody>
      </p:sp>
      <p:pic>
        <p:nvPicPr>
          <p:cNvPr id="1983" name="Google Shape;1983;g101e3224331_2_2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7999" y="776950"/>
            <a:ext cx="4449276" cy="436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4" name="Google Shape;1984;g101e3224331_2_27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6325" y="2643400"/>
            <a:ext cx="4257674" cy="243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5" name="Google Shape;1985;g101e3224331_2_273"/>
          <p:cNvSpPr/>
          <p:nvPr/>
        </p:nvSpPr>
        <p:spPr>
          <a:xfrm>
            <a:off x="4572000" y="1430250"/>
            <a:ext cx="2204400" cy="750000"/>
          </a:xfrm>
          <a:prstGeom prst="wedgeRectCallout">
            <a:avLst>
              <a:gd fmla="val -125962" name="adj1"/>
              <a:gd fmla="val -38870" name="adj2"/>
            </a:avLst>
          </a:prstGeom>
          <a:solidFill>
            <a:srgbClr val="3D85C6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All encapsulated in one Function Block.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0" name="Shape 1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1" name="Google Shape;1991;g101fbd7835f_0_40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92" name="Google Shape;1992;g101fbd7835f_0_40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PMPS Arbitration</a:t>
            </a:r>
            <a:endParaRPr/>
          </a:p>
        </p:txBody>
      </p:sp>
      <p:pic>
        <p:nvPicPr>
          <p:cNvPr id="1993" name="Google Shape;1993;g101fbd7835f_0_408" title="zoom_0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28200" y="1140568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7" name="Shape 1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8" name="Google Shape;1998;gfc578fe40d_4_506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DAQ Grafana (pswww.slac.stanford.edu)</a:t>
            </a:r>
            <a:endParaRPr/>
          </a:p>
        </p:txBody>
      </p:sp>
      <p:pic>
        <p:nvPicPr>
          <p:cNvPr id="1999" name="Google Shape;1999;gfc578fe40d_4_506"/>
          <p:cNvPicPr preferRelativeResize="0"/>
          <p:nvPr/>
        </p:nvPicPr>
        <p:blipFill rotWithShape="1">
          <a:blip r:embed="rId3">
            <a:alphaModFix/>
          </a:blip>
          <a:srcRect b="655" l="-270" r="268" t="0"/>
          <a:stretch/>
        </p:blipFill>
        <p:spPr>
          <a:xfrm>
            <a:off x="227575" y="865825"/>
            <a:ext cx="8611976" cy="3686149"/>
          </a:xfrm>
          <a:prstGeom prst="rect">
            <a:avLst/>
          </a:prstGeom>
          <a:noFill/>
          <a:ln>
            <a:noFill/>
          </a:ln>
        </p:spPr>
      </p:pic>
      <p:sp>
        <p:nvSpPr>
          <p:cNvPr id="2000" name="Google Shape;2000;gfc578fe40d_4_506"/>
          <p:cNvSpPr txBox="1"/>
          <p:nvPr/>
        </p:nvSpPr>
        <p:spPr>
          <a:xfrm>
            <a:off x="4495475" y="4688525"/>
            <a:ext cx="4024800" cy="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digitizer channels; rate limited by filesystem at this time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4" name="Shape 2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5" name="Google Shape;2005;gfc578fe40d_4_540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Implementation - the event builders</a:t>
            </a:r>
            <a:endParaRPr/>
          </a:p>
        </p:txBody>
      </p:sp>
      <p:sp>
        <p:nvSpPr>
          <p:cNvPr id="2006" name="Google Shape;2006;gfc578fe40d_4_540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Trigger Event Builder</a:t>
            </a:r>
            <a:endParaRPr sz="18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Collects small data from every detector for every event</a:t>
            </a:r>
            <a:endParaRPr sz="14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Allows software-based trigger decision</a:t>
            </a:r>
            <a:endParaRPr sz="1400">
              <a:solidFill>
                <a:srgbClr val="595959"/>
              </a:solidFill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</a:pPr>
            <a:r>
              <a:rPr lang="en-US" sz="1400">
                <a:solidFill>
                  <a:srgbClr val="595959"/>
                </a:solidFill>
              </a:rPr>
              <a:t>Record or not</a:t>
            </a:r>
            <a:endParaRPr sz="1400">
              <a:solidFill>
                <a:srgbClr val="595959"/>
              </a:solidFill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</a:pPr>
            <a:r>
              <a:rPr lang="en-US" sz="1400">
                <a:solidFill>
                  <a:srgbClr val="595959"/>
                </a:solidFill>
              </a:rPr>
              <a:t>Forward to online analysis (or not)</a:t>
            </a:r>
            <a:endParaRPr sz="14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Software trigger algorithm is C++; maybe too big a barrier for users</a:t>
            </a:r>
            <a:endParaRPr sz="14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Performs up to 1MHz</a:t>
            </a:r>
            <a:br>
              <a:rPr lang="en-US" sz="1400">
                <a:solidFill>
                  <a:srgbClr val="595959"/>
                </a:solidFill>
              </a:rPr>
            </a:br>
            <a:endParaRPr sz="1400">
              <a:solidFill>
                <a:srgbClr val="595959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Monitoring Event Builder</a:t>
            </a:r>
            <a:endParaRPr sz="18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Collects full data from every detector for online analysis events</a:t>
            </a:r>
            <a:endParaRPr sz="14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Presents to analysis software via shared memory</a:t>
            </a:r>
            <a:br>
              <a:rPr lang="en-US" sz="1400">
                <a:solidFill>
                  <a:srgbClr val="595959"/>
                </a:solidFill>
              </a:rPr>
            </a:br>
            <a:r>
              <a:rPr lang="en-US" sz="1400">
                <a:solidFill>
                  <a:srgbClr val="595959"/>
                </a:solidFill>
              </a:rPr>
              <a:t>	AMI2 or user psana script</a:t>
            </a:r>
            <a:endParaRPr sz="1400">
              <a:solidFill>
                <a:srgbClr val="595959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</a:pPr>
            <a:r>
              <a:rPr lang="en-US" sz="1400">
                <a:solidFill>
                  <a:srgbClr val="595959"/>
                </a:solidFill>
              </a:rPr>
              <a:t>Will not perform at 1MHz (reason for “Forward to analysis” selection)</a:t>
            </a:r>
            <a:endParaRPr sz="1400">
              <a:solidFill>
                <a:srgbClr val="595959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375"/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1" name="Shape 2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2" name="Google Shape;2012;gfbc5065096_2_8"/>
          <p:cNvSpPr txBox="1"/>
          <p:nvPr>
            <p:ph idx="12" type="sldNum"/>
          </p:nvPr>
        </p:nvSpPr>
        <p:spPr>
          <a:xfrm>
            <a:off x="8566150" y="3554016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13" name="Google Shape;2013;gfbc5065096_2_8"/>
          <p:cNvSpPr txBox="1"/>
          <p:nvPr>
            <p:ph type="title"/>
          </p:nvPr>
        </p:nvSpPr>
        <p:spPr>
          <a:xfrm>
            <a:off x="451822" y="1546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archstats</a:t>
            </a:r>
            <a:endParaRPr/>
          </a:p>
        </p:txBody>
      </p:sp>
      <p:pic>
        <p:nvPicPr>
          <p:cNvPr id="2014" name="Google Shape;2014;gfbc5065096_2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675" y="674689"/>
            <a:ext cx="6367008" cy="4399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9" name="Shape 2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0" name="Google Shape;2020;gfbc5065096_2_34"/>
          <p:cNvSpPr txBox="1"/>
          <p:nvPr>
            <p:ph type="title"/>
          </p:nvPr>
        </p:nvSpPr>
        <p:spPr>
          <a:xfrm>
            <a:off x="451822" y="1546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caPutLog</a:t>
            </a:r>
            <a:endParaRPr/>
          </a:p>
        </p:txBody>
      </p:sp>
      <p:pic>
        <p:nvPicPr>
          <p:cNvPr id="2021" name="Google Shape;2021;gfbc5065096_2_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900" y="743864"/>
            <a:ext cx="6646106" cy="4399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17057cc7f23_0_25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4" name="Google Shape;344;g17057cc7f23_0_25"/>
          <p:cNvSpPr txBox="1"/>
          <p:nvPr>
            <p:ph type="title"/>
          </p:nvPr>
        </p:nvSpPr>
        <p:spPr>
          <a:xfrm>
            <a:off x="447672" y="106493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EPS - MPS</a:t>
            </a:r>
            <a:endParaRPr sz="2000"/>
          </a:p>
        </p:txBody>
      </p:sp>
      <p:sp>
        <p:nvSpPr>
          <p:cNvPr id="345" name="Google Shape;345;g17057cc7f23_0_25"/>
          <p:cNvSpPr txBox="1"/>
          <p:nvPr>
            <p:ph idx="1" type="body"/>
          </p:nvPr>
        </p:nvSpPr>
        <p:spPr>
          <a:xfrm>
            <a:off x="457200" y="932700"/>
            <a:ext cx="4842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73037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Position State Mover</a:t>
            </a:r>
            <a:endParaRPr sz="1600"/>
          </a:p>
          <a:p>
            <a:pPr indent="-182562" lvl="2" marL="6905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Virtual limits at key positions to prevent collisions</a:t>
            </a:r>
            <a:endParaRPr sz="1600"/>
          </a:p>
          <a:p>
            <a:pPr indent="-188277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forward movement</a:t>
            </a:r>
            <a:endParaRPr sz="1600"/>
          </a:p>
          <a:p>
            <a:pPr indent="-188277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backwards movement</a:t>
            </a:r>
            <a:endParaRPr sz="1600"/>
          </a:p>
          <a:p>
            <a:pPr indent="-188277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all movement and active feedback loops</a:t>
            </a:r>
            <a:endParaRPr sz="1600"/>
          </a:p>
          <a:p>
            <a:pPr indent="-182562" lvl="2" marL="6905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-"/>
            </a:pPr>
            <a:r>
              <a:rPr lang="en-US" sz="1600"/>
              <a:t>Restrict motion to small adjustments at predefined setpoints to maintain safe state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600"/>
          </a:p>
          <a:p>
            <a:pPr indent="0" lvl="1" marL="385762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600"/>
          </a:p>
        </p:txBody>
      </p:sp>
      <p:pic>
        <p:nvPicPr>
          <p:cNvPr id="346" name="Google Shape;346;g17057cc7f23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475" y="4035547"/>
            <a:ext cx="3586225" cy="84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17057cc7f23_0_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1825" y="3710150"/>
            <a:ext cx="2600750" cy="126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g17057cc7f23_0_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82575" y="1936375"/>
            <a:ext cx="1375425" cy="179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g17057cc7f23_0_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70255" y="1314749"/>
            <a:ext cx="1527144" cy="847525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g17057cc7f23_0_25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https://github.com/pcdshub/lcls-twincat-motion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6" name="Shape 2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" name="Google Shape;2027;gfbc5065096_2_66"/>
          <p:cNvSpPr txBox="1"/>
          <p:nvPr>
            <p:ph type="title"/>
          </p:nvPr>
        </p:nvSpPr>
        <p:spPr>
          <a:xfrm>
            <a:off x="451822" y="1546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EPICS errLog</a:t>
            </a:r>
            <a:endParaRPr/>
          </a:p>
        </p:txBody>
      </p:sp>
      <p:pic>
        <p:nvPicPr>
          <p:cNvPr id="2028" name="Google Shape;2028;gfbc5065096_2_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3725" y="674689"/>
            <a:ext cx="6687154" cy="4399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3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fbc5065096_2_92"/>
          <p:cNvSpPr txBox="1"/>
          <p:nvPr>
            <p:ph type="title"/>
          </p:nvPr>
        </p:nvSpPr>
        <p:spPr>
          <a:xfrm>
            <a:off x="451822" y="1546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PLC (part 1)</a:t>
            </a:r>
            <a:endParaRPr/>
          </a:p>
        </p:txBody>
      </p:sp>
      <p:pic>
        <p:nvPicPr>
          <p:cNvPr id="2035" name="Google Shape;2035;gfbc5065096_2_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200" y="825239"/>
            <a:ext cx="6876252" cy="4399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0" name="Shape 2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1" name="Google Shape;2041;gfbc5065096_2_120"/>
          <p:cNvSpPr txBox="1"/>
          <p:nvPr>
            <p:ph type="title"/>
          </p:nvPr>
        </p:nvSpPr>
        <p:spPr>
          <a:xfrm>
            <a:off x="451825" y="15474"/>
            <a:ext cx="8103600" cy="705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PLC (part 2)</a:t>
            </a:r>
            <a:br>
              <a:rPr lang="en-US"/>
            </a:br>
            <a:r>
              <a:rPr lang="en-US"/>
              <a:t>ads-log-daemon</a:t>
            </a:r>
            <a:endParaRPr/>
          </a:p>
        </p:txBody>
      </p:sp>
      <p:pic>
        <p:nvPicPr>
          <p:cNvPr id="2042" name="Google Shape;2042;gfbc5065096_2_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475" y="674689"/>
            <a:ext cx="7266499" cy="43996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7" name="Shape 2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" name="Google Shape;2048;gfbc5065096_2_152"/>
          <p:cNvSpPr txBox="1"/>
          <p:nvPr>
            <p:ph type="title"/>
          </p:nvPr>
        </p:nvSpPr>
        <p:spPr>
          <a:xfrm>
            <a:off x="451822" y="1546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PCDS Grafana Data Sources: Python</a:t>
            </a:r>
            <a:endParaRPr/>
          </a:p>
        </p:txBody>
      </p:sp>
      <p:pic>
        <p:nvPicPr>
          <p:cNvPr id="2049" name="Google Shape;2049;gfbc5065096_2_1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6225" y="743864"/>
            <a:ext cx="7216886" cy="43996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6af35d19b7_0_15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7" name="Google Shape;357;g16af35d19b7_0_152"/>
          <p:cNvSpPr txBox="1"/>
          <p:nvPr>
            <p:ph idx="1" type="body"/>
          </p:nvPr>
        </p:nvSpPr>
        <p:spPr>
          <a:xfrm>
            <a:off x="387625" y="989025"/>
            <a:ext cx="8442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Catch-all library for functionality that is not project specific, or doesn’t fit under motion/vacuum subsystems</a:t>
            </a:r>
            <a:endParaRPr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Ex: temperature sensors, flow sensors, general diagnostics, etc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i="1" lang="en-US"/>
              <a:t>Logging</a:t>
            </a:r>
            <a:endParaRPr i="1"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>
                <a:latin typeface="Courier New"/>
                <a:ea typeface="Courier New"/>
                <a:cs typeface="Courier New"/>
                <a:sym typeface="Courier New"/>
              </a:rPr>
              <a:t>FB_LogMessage</a:t>
            </a:r>
            <a:r>
              <a:rPr lang="en-US"/>
              <a:t> allows PLC code to emit log messages</a:t>
            </a:r>
            <a:endParaRPr/>
          </a:p>
          <a:p>
            <a:pPr indent="-396240" lvl="1" marL="914400" rtl="0" algn="l"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Log messages are aggregated and may be viewed via Grafana pages </a:t>
            </a:r>
            <a:endParaRPr/>
          </a:p>
        </p:txBody>
      </p:sp>
      <p:sp>
        <p:nvSpPr>
          <p:cNvPr id="358" name="Google Shape;358;g16af35d19b7_0_152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lcls-twincat-general</a:t>
            </a:r>
            <a:endParaRPr/>
          </a:p>
        </p:txBody>
      </p:sp>
      <p:sp>
        <p:nvSpPr>
          <p:cNvPr id="359" name="Google Shape;359;g16af35d19b7_0_152"/>
          <p:cNvSpPr txBox="1"/>
          <p:nvPr/>
        </p:nvSpPr>
        <p:spPr>
          <a:xfrm>
            <a:off x="162725" y="4672200"/>
            <a:ext cx="4358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https://github.com/pcdshub/lcls-twincat-general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72edd4b106_0_24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g172edd4b106_0_24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163" name="Google Shape;163;g172edd4b106_0_247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 TwinCat library</a:t>
            </a:r>
            <a:endParaRPr sz="2000"/>
          </a:p>
          <a:p>
            <a:pPr indent="-355600" lvl="0" marL="457200" rtl="0" algn="l"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pytmc/ads-deploy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Motion TwinCat library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“General” TwinCat library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twincat-ads and ethercatmc updates</a:t>
            </a:r>
            <a:endParaRPr sz="2000"/>
          </a:p>
          <a:p>
            <a:pPr indent="-355600" lvl="0" marL="457200" rtl="0" algn="l"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ads-ioc</a:t>
            </a:r>
            <a:endParaRPr sz="2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g172edd4b106_0_203"/>
          <p:cNvPicPr preferRelativeResize="0"/>
          <p:nvPr/>
        </p:nvPicPr>
        <p:blipFill rotWithShape="1">
          <a:blip r:embed="rId3">
            <a:alphaModFix/>
          </a:blip>
          <a:srcRect b="0" l="0" r="31679" t="0"/>
          <a:stretch/>
        </p:blipFill>
        <p:spPr>
          <a:xfrm>
            <a:off x="4633300" y="932700"/>
            <a:ext cx="4391400" cy="3071436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172edd4b106_0_20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7" name="Google Shape;367;g172edd4b106_0_20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Logging Example - Vacuum</a:t>
            </a:r>
            <a:endParaRPr sz="2000"/>
          </a:p>
        </p:txBody>
      </p:sp>
      <p:sp>
        <p:nvSpPr>
          <p:cNvPr id="368" name="Google Shape;368;g172edd4b106_0_203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9" name="Google Shape;369;g172edd4b106_0_20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025" y="3286493"/>
            <a:ext cx="8839198" cy="1275062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g172edd4b106_0_203"/>
          <p:cNvSpPr txBox="1"/>
          <p:nvPr>
            <p:ph idx="1" type="body"/>
          </p:nvPr>
        </p:nvSpPr>
        <p:spPr>
          <a:xfrm>
            <a:off x="457200" y="1085100"/>
            <a:ext cx="4287300" cy="21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Logging functionality is fully integrated in the library code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Messages are logged every PLC cycle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Device state changes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Actions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Interlock events</a:t>
            </a:r>
            <a:endParaRPr sz="16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sp>
        <p:nvSpPr>
          <p:cNvPr id="371" name="Google Shape;371;g172edd4b106_0_203"/>
          <p:cNvSpPr txBox="1"/>
          <p:nvPr/>
        </p:nvSpPr>
        <p:spPr>
          <a:xfrm>
            <a:off x="331275" y="4664025"/>
            <a:ext cx="396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https://github.com/pcdshub/lcls-twincat-general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72edd4b106_0_30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8" name="Google Shape;378;g172edd4b106_0_30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PLC Error Log Dashboard</a:t>
            </a:r>
            <a:endParaRPr/>
          </a:p>
        </p:txBody>
      </p:sp>
      <p:pic>
        <p:nvPicPr>
          <p:cNvPr id="379" name="Google Shape;379;g172edd4b106_0_3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6988" y="915801"/>
            <a:ext cx="7270026" cy="4192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6af35d19b7_0_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6" name="Google Shape;386;g16af35d19b7_0_7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m-epics-twincat-ads modifications</a:t>
            </a:r>
            <a:endParaRPr/>
          </a:p>
        </p:txBody>
      </p:sp>
      <p:sp>
        <p:nvSpPr>
          <p:cNvPr id="387" name="Google Shape;387;g16af35d19b7_0_7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Upstreamed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100" u="sng">
                <a:solidFill>
                  <a:schemeClr val="hlink"/>
                </a:solidFill>
                <a:hlinkClick r:id="rId3"/>
              </a:rPr>
              <a:t>adsSetLocalAddress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 u="sng">
                <a:solidFill>
                  <a:schemeClr val="hlink"/>
                </a:solidFill>
                <a:hlinkClick r:id="rId4"/>
              </a:rPr>
              <a:t>TwinCAT motion library compatibility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Our current main branch (</a:t>
            </a:r>
            <a:r>
              <a:rPr lang="en-US" sz="1200" u="sng">
                <a:solidFill>
                  <a:schemeClr val="hlink"/>
                </a:solidFill>
                <a:hlinkClick r:id="rId5"/>
              </a:rPr>
              <a:t>R2.0.0-0.branch</a:t>
            </a:r>
            <a:r>
              <a:rPr lang="en-US" sz="1200"/>
              <a:t>) has some commits that were not part of PRs: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 u="sng">
                <a:solidFill>
                  <a:schemeClr val="hlink"/>
                </a:solidFill>
                <a:hlinkClick r:id="rId6"/>
              </a:rPr>
              <a:t>Bulk reading</a:t>
            </a:r>
            <a:r>
              <a:rPr lang="en-US" sz="1200"/>
              <a:t> of parameters (handle + SUMUP_READ) 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Relevant commits: </a:t>
            </a:r>
            <a:r>
              <a:rPr lang="en-US" sz="1200" u="sng">
                <a:solidFill>
                  <a:schemeClr val="hlink"/>
                </a:solidFill>
                <a:hlinkClick r:id="rId7"/>
              </a:rPr>
              <a:t>1</a:t>
            </a:r>
            <a:r>
              <a:rPr lang="en-US" sz="1200"/>
              <a:t>, </a:t>
            </a:r>
            <a:r>
              <a:rPr lang="en-US" sz="1200" u="sng">
                <a:solidFill>
                  <a:schemeClr val="hlink"/>
                </a:solidFill>
                <a:hlinkClick r:id="rId8"/>
              </a:rPr>
              <a:t>2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PLC-defined bulk timestamp via fixed symbol name (</a:t>
            </a:r>
            <a:r>
              <a:rPr lang="en-US" sz="1200">
                <a:latin typeface="Courier New"/>
                <a:ea typeface="Courier New"/>
                <a:cs typeface="Courier New"/>
                <a:sym typeface="Courier New"/>
              </a:rPr>
              <a:t>MAIN.fbSystemTime.time{Lo,Hi}DW</a:t>
            </a:r>
            <a:r>
              <a:rPr lang="en-US" sz="1200"/>
              <a:t>)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Polling at 1 second is default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Pragmas can opt-in to notification/subscription-based updates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 u="sng">
                <a:solidFill>
                  <a:schemeClr val="hlink"/>
                </a:solidFill>
                <a:hlinkClick r:id="rId9"/>
              </a:rPr>
              <a:t>Absolute address fixes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Handle was being released erroneously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 u="sng">
                <a:solidFill>
                  <a:schemeClr val="hlink"/>
                </a:solidFill>
                <a:hlinkClick r:id="rId10"/>
              </a:rPr>
              <a:t>Exit on disconnect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Fast and repeated connections to PLC when rebooting are spammy and unnecessary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PLC reboot/crash/project activation leads to reinitialization at next IOC startup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There may be more. See the branch source for details.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16af35d19b7_0_137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Our current main branch (</a:t>
            </a:r>
            <a:r>
              <a:rPr lang="en-US" sz="1200" u="sng">
                <a:solidFill>
                  <a:schemeClr val="hlink"/>
                </a:solidFill>
                <a:hlinkClick r:id="rId3"/>
              </a:rPr>
              <a:t>R2.1.0-0.branch</a:t>
            </a:r>
            <a:r>
              <a:rPr lang="en-US" sz="1200"/>
              <a:t>)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Fixes soft limit reading when disconnected (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commit</a:t>
            </a:r>
            <a:r>
              <a:rPr lang="en-US" sz="1200"/>
              <a:t>)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1200"/>
              <a:t>Maybe not applicable upstream: fixed (as in static) ADS port for motion axis ID (</a:t>
            </a:r>
            <a:r>
              <a:rPr lang="en-US" sz="1200" u="sng">
                <a:solidFill>
                  <a:schemeClr val="hlink"/>
                </a:solidFill>
                <a:hlinkClick r:id="rId5"/>
              </a:rPr>
              <a:t>commit</a:t>
            </a:r>
            <a:r>
              <a:rPr lang="en-US" sz="1200"/>
              <a:t>)</a:t>
            </a:r>
            <a:endParaRPr sz="1200"/>
          </a:p>
        </p:txBody>
      </p:sp>
      <p:sp>
        <p:nvSpPr>
          <p:cNvPr id="394" name="Google Shape;394;g16af35d19b7_0_13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5" name="Google Shape;395;g16af35d19b7_0_137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m-epics-ethercatmc modifications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16af35d19b7_0_2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2" name="Google Shape;402;g16af35d19b7_0_28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30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PLC project and IOC startup script (</a:t>
            </a:r>
            <a:r>
              <a:rPr i="1" lang="en-US" sz="1900"/>
              <a:t>not</a:t>
            </a:r>
            <a:r>
              <a:rPr lang="en-US" sz="1900"/>
              <a:t> the binary) in one repository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Startup script auto-generation via pytmc/ads-deploy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Template from ads-ioc used to generate st.cmd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Additional records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Task information via records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Project / dependency information in records (new; see slide)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Automatic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Route addition (new; see slide)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Archive configuration of records (pragma-based with defaults)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○"/>
            </a:pPr>
            <a:r>
              <a:rPr lang="en-US" sz="1900"/>
              <a:t>Autosave configuration (pragma-based with defaults)</a:t>
            </a:r>
            <a:endParaRPr sz="1900"/>
          </a:p>
        </p:txBody>
      </p:sp>
      <p:sp>
        <p:nvSpPr>
          <p:cNvPr id="403" name="Google Shape;403;g16af35d19b7_0_28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ads-ioc general features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16af35d19b7_0_13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0" name="Google Shape;410;g16af35d19b7_0_130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ads-ioc updates: automatic route addition</a:t>
            </a:r>
            <a:endParaRPr/>
          </a:p>
        </p:txBody>
      </p:sp>
      <p:sp>
        <p:nvSpPr>
          <p:cNvPr id="411" name="Google Shape;411;g16af35d19b7_0_130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sz="2100"/>
              <a:t>Automatic route addition at startup via prototype/toy Python library for ads communication (</a:t>
            </a:r>
            <a:r>
              <a:rPr lang="en-US" sz="2100" u="sng">
                <a:solidFill>
                  <a:schemeClr val="hlink"/>
                </a:solidFill>
                <a:hlinkClick r:id="rId3"/>
              </a:rPr>
              <a:t>ads-asyn</a:t>
            </a:r>
            <a:r>
              <a:rPr lang="en-US" sz="2100"/>
              <a:t>)</a:t>
            </a:r>
            <a:endParaRPr sz="2100"/>
          </a:p>
          <a:p>
            <a:pPr indent="-377190" lvl="1" marL="914400" rtl="0" algn="l">
              <a:spcBef>
                <a:spcPts val="0"/>
              </a:spcBef>
              <a:spcAft>
                <a:spcPts val="0"/>
              </a:spcAft>
              <a:buSzPts val="2340"/>
              <a:buChar char="○"/>
            </a:pPr>
            <a:r>
              <a:rPr lang="en-US" sz="1900"/>
              <a:t>Developed partly with reverse engineering of the network protocol, prior to finding out about </a:t>
            </a:r>
            <a:r>
              <a:rPr lang="en-US" sz="1900" u="sng">
                <a:solidFill>
                  <a:schemeClr val="hlink"/>
                </a:solidFill>
                <a:hlinkClick r:id="rId4"/>
              </a:rPr>
              <a:t>AdsTool</a:t>
            </a:r>
            <a:endParaRPr sz="1900"/>
          </a:p>
          <a:p>
            <a:pPr indent="-377190" lvl="1" marL="914400" rtl="0" algn="l">
              <a:spcBef>
                <a:spcPts val="0"/>
              </a:spcBef>
              <a:spcAft>
                <a:spcPts val="0"/>
              </a:spcAft>
              <a:buSzPts val="2340"/>
              <a:buChar char="○"/>
            </a:pPr>
            <a:r>
              <a:rPr lang="en-US" sz="1900"/>
              <a:t>Going forward, we may choose to:</a:t>
            </a:r>
            <a:endParaRPr sz="1900"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1700"/>
              <a:t>Switch to AdsTool</a:t>
            </a:r>
            <a:endParaRPr sz="1700"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1700"/>
              <a:t>Compile in the route-adding functionality into ads-ioc</a:t>
            </a:r>
            <a:endParaRPr sz="1700"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 sz="1700"/>
              <a:t>Continue improving the prototype project</a:t>
            </a:r>
            <a:endParaRPr sz="1700"/>
          </a:p>
          <a:p>
            <a:pPr indent="-377190" lvl="1" marL="914400" rtl="0" algn="l">
              <a:spcBef>
                <a:spcPts val="0"/>
              </a:spcBef>
              <a:spcAft>
                <a:spcPts val="0"/>
              </a:spcAft>
              <a:buSzPts val="2340"/>
              <a:buChar char="○"/>
            </a:pPr>
            <a:r>
              <a:rPr lang="en-US" sz="1900"/>
              <a:t>st.cmd line: </a:t>
            </a:r>
            <a:r>
              <a:rPr lang="en-US" sz="1900" u="sng">
                <a:solidFill>
                  <a:schemeClr val="hlink"/>
                </a:solidFill>
                <a:hlinkClick r:id="rId5"/>
              </a:rPr>
              <a:t>link</a:t>
            </a:r>
            <a:endParaRPr sz="19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latin typeface="Courier New"/>
                <a:ea typeface="Courier New"/>
                <a:cs typeface="Courier New"/>
                <a:sym typeface="Courier New"/>
              </a:rPr>
              <a:t>system("${ADS_IOC_TOP}/scripts/add_route.sh {{ plc_host }} {{ ioc_host_ip_regex }}")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16af35d19b7_0_2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‹#›</a:t>
            </a:fld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18" name="Google Shape;418;g16af35d19b7_0_21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ads-ioc updates: project info header</a:t>
            </a:r>
            <a:endParaRPr/>
          </a:p>
        </p:txBody>
      </p:sp>
      <p:sp>
        <p:nvSpPr>
          <p:cNvPr id="419" name="Google Shape;419;g16af35d19b7_0_21"/>
          <p:cNvSpPr txBox="1"/>
          <p:nvPr/>
        </p:nvSpPr>
        <p:spPr>
          <a:xfrm>
            <a:off x="0" y="752250"/>
            <a:ext cx="81909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Sample link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20" name="Google Shape;420;g16af35d19b7_0_21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#!/reg/g/pcds/epics/ioc/common/ads-ioc/R0.6.0//bin/rhel7-x86_64/adsIoc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################### AUTO-GENERATED DO NOT EDIT ###################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  	Project: lcls-plc-las-bts.tsproj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 	PLC name: las_bts (las_bts Instance)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Generated using: pytmc 2.14.0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Project version: f1c0937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	Project hash: f1c0937c92d3a07565a01b1a2a7ff4029ecc3ab6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	PLC IP/host: 172.21.160.49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	PLC Net ID: 172.21.160.49.1.1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** Production mode IOC **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Using /cds/data/iocData for autosave and archiver settings.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Libraries: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LCLSVacuumSerialDriverLib: * -&gt; 1.2.2 (SLAC - LCLS)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Tc2_SerialCom: * -&gt; 3.3.7.0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Tc2_Standard: * -&gt; 3.3.3.0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Tc2_System: * -&gt; 3.4.24.0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Tc2_Utilities: * -&gt; 3.3.41.0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Tc3_Module: * -&gt; 3.3.21.0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TcUnit: * -&gt; 1.1.0.0 (www.tcunit.org)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################### AUTO-GENERATED DO NOT EDIT ###################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16af35d19b7_0_8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‹#›</a:t>
            </a:fld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27" name="Google Shape;427;g16af35d19b7_0_89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dbLoadRecords("TwinCAT_Project.db", "PREFIX=PLC:LAS:BTS,PROJECT=lcls-plc-las-bts.tsproj,HASH=f1c0937,VERSION=f1c0937,PYTMC=2.14.0,PLC_HOST=172.21.160.49")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LCLSVacuumSerialDriverLib: * -&gt; 1.2.2 (SLAC - LCLS)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dbLoadRecords("TwinCAT_Dependency.db", "PREFIX=PLC:LAS:BTS,DEPENDENCY=LCLSVacuumSerialDriverLib,VERSION=1.2.2,VENDOR=SLAC - LCLS")</a:t>
            </a:r>
            <a:br>
              <a:rPr lang="en-US" sz="900">
                <a:latin typeface="Courier New"/>
                <a:ea typeface="Courier New"/>
                <a:cs typeface="Courier New"/>
                <a:sym typeface="Courier New"/>
              </a:rPr>
            </a:b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Tc2_SerialCom: * -&gt; 3.3.7.0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dbLoadRecords("TwinCAT_Dependency.db", "PREFIX=PLC:LAS:BTS,DEPENDENCY=Tc2_SerialCom,VERSION=3.3.7.0,VENDOR=Beckhoff Automation GmbH")</a:t>
            </a:r>
            <a:br>
              <a:rPr lang="en-US" sz="900">
                <a:latin typeface="Courier New"/>
                <a:ea typeface="Courier New"/>
                <a:cs typeface="Courier New"/>
                <a:sym typeface="Courier New"/>
              </a:rPr>
            </a:b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#   Tc2_Standard: * -&gt; 3.3.3.0 (Beckhoff Automation GmbH)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dbLoadRecords("TwinCAT_Dependency.db", "PREFIX=PLC:LAS:BTS,DEPENDENCY=Tc2_Standard,VERSION=3.3.3.0,VENDOR=Beckhoff Automation GmbH")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428" name="Google Shape;428;g16af35d19b7_0_89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ads-ioc updates: project info records</a:t>
            </a:r>
            <a:endParaRPr/>
          </a:p>
        </p:txBody>
      </p:sp>
      <p:sp>
        <p:nvSpPr>
          <p:cNvPr id="429" name="Google Shape;429;g16af35d19b7_0_89"/>
          <p:cNvSpPr txBox="1"/>
          <p:nvPr/>
        </p:nvSpPr>
        <p:spPr>
          <a:xfrm>
            <a:off x="0" y="752250"/>
            <a:ext cx="81909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>
                <a:solidFill>
                  <a:schemeClr val="hlink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Sample link</a:t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6af35d19b7_0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6" name="Google Shape;436;g16af35d19b7_0_0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Questions?</a:t>
            </a:r>
            <a:endParaRPr/>
          </a:p>
        </p:txBody>
      </p:sp>
      <p:pic>
        <p:nvPicPr>
          <p:cNvPr id="437" name="Google Shape;437;g16af35d19b7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8975" y="988693"/>
            <a:ext cx="5829300" cy="38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75eb8fc9d9_0_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4" name="Google Shape;444;g175eb8fc9d9_0_9"/>
          <p:cNvSpPr txBox="1"/>
          <p:nvPr>
            <p:ph type="title"/>
          </p:nvPr>
        </p:nvSpPr>
        <p:spPr>
          <a:xfrm>
            <a:off x="451822" y="20618"/>
            <a:ext cx="8103600" cy="56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175eb8fc9d9_0_9"/>
          <p:cNvSpPr txBox="1"/>
          <p:nvPr>
            <p:ph idx="1" type="body"/>
          </p:nvPr>
        </p:nvSpPr>
        <p:spPr>
          <a:xfrm>
            <a:off x="387625" y="989013"/>
            <a:ext cx="8109000" cy="37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Lots of backup slides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72edd4b106_0_254"/>
          <p:cNvSpPr txBox="1"/>
          <p:nvPr>
            <p:ph idx="12" type="sldNum"/>
          </p:nvPr>
        </p:nvSpPr>
        <p:spPr>
          <a:xfrm>
            <a:off x="8753200" y="477644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0" name="Google Shape;170;g172edd4b106_0_254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 Diagram</a:t>
            </a:r>
            <a:endParaRPr/>
          </a:p>
        </p:txBody>
      </p:sp>
      <p:pic>
        <p:nvPicPr>
          <p:cNvPr id="171" name="Google Shape;171;g172edd4b106_0_2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1300" y="1389425"/>
            <a:ext cx="7406525" cy="25182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2" name="Google Shape;172;g172edd4b106_0_254"/>
          <p:cNvCxnSpPr/>
          <p:nvPr/>
        </p:nvCxnSpPr>
        <p:spPr>
          <a:xfrm>
            <a:off x="935427" y="4107609"/>
            <a:ext cx="7012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stealth"/>
            <a:tailEnd len="med" w="med" type="triangle"/>
          </a:ln>
        </p:spPr>
      </p:cxnSp>
      <p:sp>
        <p:nvSpPr>
          <p:cNvPr id="173" name="Google Shape;173;g172edd4b106_0_254"/>
          <p:cNvSpPr txBox="1"/>
          <p:nvPr/>
        </p:nvSpPr>
        <p:spPr>
          <a:xfrm>
            <a:off x="4888760" y="4107603"/>
            <a:ext cx="1356300" cy="4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4km / 2.5mi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4" name="Google Shape;174;g172edd4b106_0_254"/>
          <p:cNvCxnSpPr/>
          <p:nvPr/>
        </p:nvCxnSpPr>
        <p:spPr>
          <a:xfrm>
            <a:off x="935427" y="2605435"/>
            <a:ext cx="0" cy="154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g172edd4b106_0_254"/>
          <p:cNvCxnSpPr/>
          <p:nvPr/>
        </p:nvCxnSpPr>
        <p:spPr>
          <a:xfrm>
            <a:off x="7947570" y="2605441"/>
            <a:ext cx="0" cy="154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6" name="Google Shape;176;g172edd4b106_0_254"/>
          <p:cNvSpPr/>
          <p:nvPr/>
        </p:nvSpPr>
        <p:spPr>
          <a:xfrm>
            <a:off x="6119850" y="2122500"/>
            <a:ext cx="2193300" cy="12807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"/>
          <p:cNvSpPr txBox="1"/>
          <p:nvPr>
            <p:ph type="ctrTitle"/>
          </p:nvPr>
        </p:nvSpPr>
        <p:spPr>
          <a:xfrm>
            <a:off x="557214" y="402432"/>
            <a:ext cx="8008937" cy="16847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00"/>
              <a:buNone/>
            </a:pPr>
            <a:r>
              <a:rPr lang="en-US">
                <a:highlight>
                  <a:schemeClr val="lt1"/>
                </a:highlight>
                <a:extLst>
                  <a:ext uri="http://customooxmlschemas.google.com/">
                    <go:slidesCustomData xmlns:go="http://customooxmlschemas.google.com/" textRoundtripDataId="3"/>
                  </a:ext>
                </a:extLst>
              </a:rPr>
              <a:t>MEC Upgrade</a:t>
            </a:r>
            <a:endParaRPr/>
          </a:p>
        </p:txBody>
      </p:sp>
      <p:sp>
        <p:nvSpPr>
          <p:cNvPr id="452" name="Google Shape;452;p1"/>
          <p:cNvSpPr txBox="1"/>
          <p:nvPr>
            <p:ph idx="1" type="subTitle"/>
          </p:nvPr>
        </p:nvSpPr>
        <p:spPr>
          <a:xfrm>
            <a:off x="730300" y="2734625"/>
            <a:ext cx="4223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LCLS ECS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Nov 17, 2021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53" name="Google Shape;453;p1"/>
          <p:cNvSpPr txBox="1"/>
          <p:nvPr>
            <p:ph idx="2" type="body"/>
          </p:nvPr>
        </p:nvSpPr>
        <p:spPr>
          <a:xfrm>
            <a:off x="557288" y="1642675"/>
            <a:ext cx="8008800" cy="6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</a:pPr>
            <a:r>
              <a:rPr b="1" lang="en-US" sz="4300"/>
              <a:t>Control Systems</a:t>
            </a:r>
            <a:endParaRPr b="1" sz="43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t/>
            </a:r>
            <a:endParaRPr/>
          </a:p>
        </p:txBody>
      </p:sp>
      <p:sp>
        <p:nvSpPr>
          <p:cNvPr id="454" name="Google Shape;454;p1"/>
          <p:cNvSpPr txBox="1"/>
          <p:nvPr/>
        </p:nvSpPr>
        <p:spPr>
          <a:xfrm>
            <a:off x="3724102" y="4993877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5" name="Google Shape;45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15461" y="182900"/>
            <a:ext cx="3928538" cy="154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84692" y="3841070"/>
            <a:ext cx="1337928" cy="519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7350" y="3841070"/>
            <a:ext cx="1099317" cy="519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101fbd7835f_1_177"/>
          <p:cNvSpPr txBox="1"/>
          <p:nvPr>
            <p:ph idx="12" type="sldNum"/>
          </p:nvPr>
        </p:nvSpPr>
        <p:spPr>
          <a:xfrm>
            <a:off x="8753200" y="4776441"/>
            <a:ext cx="3189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4" name="Google Shape;464;g101fbd7835f_1_177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 Diagram</a:t>
            </a:r>
            <a:endParaRPr/>
          </a:p>
        </p:txBody>
      </p:sp>
      <p:pic>
        <p:nvPicPr>
          <p:cNvPr id="465" name="Google Shape;465;g101fbd7835f_1_1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1300" y="1389425"/>
            <a:ext cx="7406525" cy="25182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6" name="Google Shape;466;g101fbd7835f_1_177"/>
          <p:cNvCxnSpPr/>
          <p:nvPr/>
        </p:nvCxnSpPr>
        <p:spPr>
          <a:xfrm>
            <a:off x="935427" y="4107609"/>
            <a:ext cx="7012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stealth"/>
            <a:tailEnd len="med" w="med" type="triangle"/>
          </a:ln>
        </p:spPr>
      </p:cxnSp>
      <p:sp>
        <p:nvSpPr>
          <p:cNvPr id="467" name="Google Shape;467;g101fbd7835f_1_177"/>
          <p:cNvSpPr txBox="1"/>
          <p:nvPr/>
        </p:nvSpPr>
        <p:spPr>
          <a:xfrm>
            <a:off x="4888760" y="4107603"/>
            <a:ext cx="1356300" cy="4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4km / 2.5mi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68" name="Google Shape;468;g101fbd7835f_1_177"/>
          <p:cNvCxnSpPr/>
          <p:nvPr/>
        </p:nvCxnSpPr>
        <p:spPr>
          <a:xfrm>
            <a:off x="935427" y="2605435"/>
            <a:ext cx="0" cy="154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9" name="Google Shape;469;g101fbd7835f_1_177"/>
          <p:cNvCxnSpPr/>
          <p:nvPr/>
        </p:nvCxnSpPr>
        <p:spPr>
          <a:xfrm>
            <a:off x="7947570" y="2605441"/>
            <a:ext cx="0" cy="154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"/>
          <p:cNvSpPr txBox="1"/>
          <p:nvPr>
            <p:ph idx="12" type="sldNum"/>
          </p:nvPr>
        </p:nvSpPr>
        <p:spPr>
          <a:xfrm>
            <a:off x="8566150" y="4738688"/>
            <a:ext cx="318932" cy="404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6" name="Google Shape;476;p2"/>
          <p:cNvSpPr txBox="1"/>
          <p:nvPr>
            <p:ph type="title"/>
          </p:nvPr>
        </p:nvSpPr>
        <p:spPr>
          <a:xfrm>
            <a:off x="451822" y="96818"/>
            <a:ext cx="8103570" cy="5647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477" name="Google Shape;477;p2"/>
          <p:cNvSpPr txBox="1"/>
          <p:nvPr>
            <p:ph idx="1" type="body"/>
          </p:nvPr>
        </p:nvSpPr>
        <p:spPr>
          <a:xfrm>
            <a:off x="457200" y="932688"/>
            <a:ext cx="8108950" cy="37991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Synoptic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Vacuum, Motion, 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Laser and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DAQ Overviews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HLA, Python, EPICS Frameworks, Archiving and Logging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8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101fbd7835f_0_45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4" name="Google Shape;484;g101fbd7835f_0_45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485" name="Google Shape;485;g101fbd7835f_0_450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Control System Synoptic</a:t>
            </a:r>
            <a:endParaRPr b="1"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Vacuum, Motion, 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Laser and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DAQ Overviews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HLA, Python, EPICS Frameworks, Archiving and Logging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101e3224331_0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2" name="Google Shape;492;g101e3224331_0_0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rPr lang="en-US" sz="2000"/>
              <a:t>We’ll start by giving a high-level overview of the control system architecture: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in One Slide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Typical Controlled Devices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Typical Controller Hardware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EPICS IOCs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Switched Network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User Applications, in Brief</a:t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sp>
        <p:nvSpPr>
          <p:cNvPr id="493" name="Google Shape;493;g101e3224331_0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Control System Synoptic</a:t>
            </a:r>
            <a:endParaRPr sz="2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101e3224331_5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0" name="Google Shape;500;g101e3224331_5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 System in One Slide</a:t>
            </a:r>
            <a:endParaRPr/>
          </a:p>
        </p:txBody>
      </p:sp>
      <p:sp>
        <p:nvSpPr>
          <p:cNvPr id="501" name="Google Shape;501;g101e3224331_5_0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ECS maintains a network-based distributed controls system built on top of EPICS.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 vast array of devices and controllers exist within the controls system, requiring organized and sophisticated infrastructure to keep things online.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User applications are built on shared platforms, interacting with the control system and its metadata in a uniform way.</a:t>
            </a:r>
            <a:endParaRPr sz="20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01e3224331_5_4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8" name="Google Shape;508;g101e3224331_5_4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Typical Controlled Devices</a:t>
            </a:r>
            <a:endParaRPr/>
          </a:p>
        </p:txBody>
      </p:sp>
      <p:pic>
        <p:nvPicPr>
          <p:cNvPr id="509" name="Google Shape;509;g101e3224331_5_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275" y="1354178"/>
            <a:ext cx="1355736" cy="1355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g101e3224331_5_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80160" y="1474071"/>
            <a:ext cx="1275966" cy="768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g101e3224331_5_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07656" y="1455960"/>
            <a:ext cx="634869" cy="125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g101e3224331_5_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68568" y="3511987"/>
            <a:ext cx="804897" cy="602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g101e3224331_5_4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65212" y="3322909"/>
            <a:ext cx="1133934" cy="85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g101e3224331_5_4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9503" y="3042209"/>
            <a:ext cx="630521" cy="124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g101e3224331_5_4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494308" y="2799300"/>
            <a:ext cx="1261043" cy="1309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g101e3224331_5_4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379833" y="1464212"/>
            <a:ext cx="1232968" cy="900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g101e3224331_5_49"/>
          <p:cNvPicPr preferRelativeResize="0"/>
          <p:nvPr/>
        </p:nvPicPr>
        <p:blipFill rotWithShape="1">
          <a:blip r:embed="rId11">
            <a:alphaModFix/>
          </a:blip>
          <a:srcRect b="8334" l="2555" r="48668" t="42663"/>
          <a:stretch/>
        </p:blipFill>
        <p:spPr>
          <a:xfrm>
            <a:off x="3238861" y="2635686"/>
            <a:ext cx="1836257" cy="61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g101e3224331_5_4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583659" y="3487615"/>
            <a:ext cx="1642674" cy="990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g101e3224331_5_4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772195" y="1334824"/>
            <a:ext cx="2417854" cy="928144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g101e3224331_5_49"/>
          <p:cNvSpPr txBox="1"/>
          <p:nvPr/>
        </p:nvSpPr>
        <p:spPr>
          <a:xfrm>
            <a:off x="511250" y="2635675"/>
            <a:ext cx="1185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Stepper Motor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g101e3224331_5_49"/>
          <p:cNvSpPr txBox="1"/>
          <p:nvPr/>
        </p:nvSpPr>
        <p:spPr>
          <a:xfrm>
            <a:off x="489225" y="4289950"/>
            <a:ext cx="907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Gate Valve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g101e3224331_5_49"/>
          <p:cNvSpPr txBox="1"/>
          <p:nvPr/>
        </p:nvSpPr>
        <p:spPr>
          <a:xfrm>
            <a:off x="1487850" y="4213000"/>
            <a:ext cx="1185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Cold Cathode Gauge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g101e3224331_5_49"/>
          <p:cNvSpPr txBox="1"/>
          <p:nvPr/>
        </p:nvSpPr>
        <p:spPr>
          <a:xfrm>
            <a:off x="2764275" y="4213000"/>
            <a:ext cx="1185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Pirani Gauge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g101e3224331_5_49"/>
          <p:cNvSpPr txBox="1"/>
          <p:nvPr/>
        </p:nvSpPr>
        <p:spPr>
          <a:xfrm>
            <a:off x="1932288" y="2748138"/>
            <a:ext cx="1185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Encoder Strip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g101e3224331_5_49"/>
          <p:cNvSpPr txBox="1"/>
          <p:nvPr/>
        </p:nvSpPr>
        <p:spPr>
          <a:xfrm>
            <a:off x="3069713" y="2207013"/>
            <a:ext cx="1185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Encoder Read Head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g101e3224331_5_49"/>
          <p:cNvSpPr txBox="1"/>
          <p:nvPr/>
        </p:nvSpPr>
        <p:spPr>
          <a:xfrm>
            <a:off x="4744663" y="4366888"/>
            <a:ext cx="1185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High-rate CCD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g101e3224331_5_49"/>
          <p:cNvSpPr txBox="1"/>
          <p:nvPr/>
        </p:nvSpPr>
        <p:spPr>
          <a:xfrm>
            <a:off x="3244800" y="3173063"/>
            <a:ext cx="1185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Low-rate Camera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g101e3224331_5_49"/>
          <p:cNvSpPr txBox="1"/>
          <p:nvPr/>
        </p:nvSpPr>
        <p:spPr>
          <a:xfrm>
            <a:off x="5827225" y="2262975"/>
            <a:ext cx="236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Terminal Port Server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g101e3224331_5_49"/>
          <p:cNvSpPr txBox="1"/>
          <p:nvPr/>
        </p:nvSpPr>
        <p:spPr>
          <a:xfrm>
            <a:off x="6494225" y="4190825"/>
            <a:ext cx="1261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Turbo Pump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101e3224331_5_49"/>
          <p:cNvSpPr txBox="1"/>
          <p:nvPr/>
        </p:nvSpPr>
        <p:spPr>
          <a:xfrm>
            <a:off x="4410675" y="2364275"/>
            <a:ext cx="1261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HV Supply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101e3224331_5_10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7" name="Google Shape;537;g101e3224331_5_10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Typical Controller Hardware</a:t>
            </a:r>
            <a:endParaRPr/>
          </a:p>
        </p:txBody>
      </p:sp>
      <p:sp>
        <p:nvSpPr>
          <p:cNvPr id="538" name="Google Shape;538;g101e3224331_5_103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Control system is primarily Beckhoff PLCs</a:t>
            </a:r>
            <a:endParaRPr sz="2200"/>
          </a:p>
          <a:p>
            <a:pPr indent="-3683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-US"/>
              <a:t>Motion, vacuum, etc.</a:t>
            </a:r>
            <a:endParaRPr/>
          </a:p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Other controllers used as-needed</a:t>
            </a:r>
            <a:endParaRPr sz="2200"/>
          </a:p>
        </p:txBody>
      </p:sp>
      <p:pic>
        <p:nvPicPr>
          <p:cNvPr id="539" name="Google Shape;539;g101e3224331_5_103"/>
          <p:cNvPicPr preferRelativeResize="0"/>
          <p:nvPr/>
        </p:nvPicPr>
        <p:blipFill rotWithShape="1">
          <a:blip r:embed="rId3">
            <a:alphaModFix/>
          </a:blip>
          <a:srcRect b="51946" l="30286" r="16268" t="10499"/>
          <a:stretch/>
        </p:blipFill>
        <p:spPr>
          <a:xfrm>
            <a:off x="399775" y="2434925"/>
            <a:ext cx="3520773" cy="185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g101e3224331_5_10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0600" y="2839488"/>
            <a:ext cx="2155600" cy="95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g101e3224331_5_10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62750" y="2663928"/>
            <a:ext cx="1946650" cy="1306775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g101e3224331_5_103"/>
          <p:cNvSpPr txBox="1"/>
          <p:nvPr/>
        </p:nvSpPr>
        <p:spPr>
          <a:xfrm>
            <a:off x="410375" y="4290325"/>
            <a:ext cx="352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installed Beckhoff PLC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g101e3224331_5_103"/>
          <p:cNvSpPr txBox="1"/>
          <p:nvPr/>
        </p:nvSpPr>
        <p:spPr>
          <a:xfrm>
            <a:off x="6478025" y="3890125"/>
            <a:ext cx="215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Typical Gauge Controller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g101e3224331_5_103"/>
          <p:cNvSpPr txBox="1"/>
          <p:nvPr/>
        </p:nvSpPr>
        <p:spPr>
          <a:xfrm>
            <a:off x="4096150" y="3970700"/>
            <a:ext cx="2155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Specialized Motion Controller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101e3224331_5_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51" name="Google Shape;551;g101e3224331_5_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IOCs: Definitions</a:t>
            </a:r>
            <a:endParaRPr/>
          </a:p>
        </p:txBody>
      </p:sp>
      <p:sp>
        <p:nvSpPr>
          <p:cNvPr id="552" name="Google Shape;552;g101e3224331_5_7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Definitions: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EPICS: the name of the control system framework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IOC: input-output controller (software)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PV: process variable (some system measurement, e.g. voltage, temperature, pressure, position)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An EPICS IOC is software that allows PVs to be read from and written to as an interface to controller hardware.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553" name="Google Shape;553;g101e3224331_5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08899" y="3624502"/>
            <a:ext cx="1355500" cy="135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01e3224331_5_35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0" name="Google Shape;560;g101e3224331_5_35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IOCs: Protocol</a:t>
            </a:r>
            <a:endParaRPr/>
          </a:p>
        </p:txBody>
      </p:sp>
      <p:sp>
        <p:nvSpPr>
          <p:cNvPr id="561" name="Google Shape;561;g101e3224331_5_35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Standardized network protocol for manipulating PVs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Called “Channel Access” (newer: “PVAccess”)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On the network (simplified):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Client sends a UDP broadcast: “Who has this PV?”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Server with the PV replies: “I have this PV.”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Client and server exchange data over TCP.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Client can get data, put data, or subscribe to receive continual updates about changes to the data.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“Data” may include values, metadata, and timestamps.</a:t>
            </a:r>
            <a:endParaRPr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72edd4b106_0_6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3" name="Google Shape;183;g172edd4b106_0_6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Beckhoff </a:t>
            </a:r>
            <a:endParaRPr sz="2000"/>
          </a:p>
        </p:txBody>
      </p:sp>
      <p:sp>
        <p:nvSpPr>
          <p:cNvPr id="184" name="Google Shape;184;g172edd4b106_0_64"/>
          <p:cNvSpPr txBox="1"/>
          <p:nvPr>
            <p:ph idx="1" type="body"/>
          </p:nvPr>
        </p:nvSpPr>
        <p:spPr>
          <a:xfrm>
            <a:off x="152400" y="1161300"/>
            <a:ext cx="4593600" cy="3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Majority of c</a:t>
            </a:r>
            <a:r>
              <a:rPr lang="en-US" sz="1600"/>
              <a:t>ontrols designs are based on Beckhoff embedded controller and associated industrial hardware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Real time computing - high reliability, robust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EtherCAT fieldbus: fast, flexible, </a:t>
            </a:r>
            <a:endParaRPr sz="1600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32"/>
              <a:buNone/>
            </a:pPr>
            <a:r>
              <a:rPr lang="en-US" sz="1600"/>
              <a:t>expandable and easily configurable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I/O terminals: modular, compact, economical</a:t>
            </a:r>
            <a:endParaRPr sz="1600"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EPICS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ADS (Automation Device Specification)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Beckhoff communication interface over TCP/IP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Controls devices over the network</a:t>
            </a:r>
            <a:endParaRPr sz="1600"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Allows access to all PLC variables</a:t>
            </a:r>
            <a:endParaRPr sz="1600"/>
          </a:p>
        </p:txBody>
      </p:sp>
      <p:pic>
        <p:nvPicPr>
          <p:cNvPr id="185" name="Google Shape;185;g172edd4b106_0_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8650" y="1217150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g172edd4b106_0_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83525" y="2356363"/>
            <a:ext cx="635554" cy="32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g172edd4b106_0_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8901" y="3403975"/>
            <a:ext cx="4266375" cy="128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172edd4b106_0_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56100" y="2834687"/>
            <a:ext cx="1424884" cy="416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101e3224331_5_7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8" name="Google Shape;568;g101e3224331_5_7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IOCs: Drivers</a:t>
            </a:r>
            <a:endParaRPr/>
          </a:p>
        </p:txBody>
      </p:sp>
      <p:sp>
        <p:nvSpPr>
          <p:cNvPr id="569" name="Google Shape;569;g101e3224331_5_77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In the driver (simplified):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Read from controller, put data into PV</a:t>
            </a:r>
            <a:endParaRPr sz="2000"/>
          </a:p>
          <a:p>
            <a:pPr indent="-3556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-US" sz="2000"/>
              <a:t>Write to controller based on user data in PV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Generic drivers exist for specific common protocols like serial communication, modbus, Beckhoff PLC ADS, etc., that can be configured for each device.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Similar devices (e.g. motors, cameras) have standard EPICS APIs to adhere to, defined in shared modules.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Specialized devices will need custom EPICS drivers.</a:t>
            </a:r>
            <a:endParaRPr sz="20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101e3224331_5_14"/>
          <p:cNvSpPr txBox="1"/>
          <p:nvPr>
            <p:ph idx="12" type="sldNum"/>
          </p:nvPr>
        </p:nvSpPr>
        <p:spPr>
          <a:xfrm>
            <a:off x="8270863" y="4270625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6" name="Google Shape;576;g101e3224331_5_1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IOCs: Interface Architecture</a:t>
            </a:r>
            <a:endParaRPr/>
          </a:p>
        </p:txBody>
      </p:sp>
      <p:sp>
        <p:nvSpPr>
          <p:cNvPr id="577" name="Google Shape;577;g101e3224331_5_14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IOC runs on a server and typically (but not exclusively) communicates with devices over the network.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578" name="Google Shape;578;g101e3224331_5_14"/>
          <p:cNvSpPr/>
          <p:nvPr/>
        </p:nvSpPr>
        <p:spPr>
          <a:xfrm>
            <a:off x="2403138" y="1844675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Network Switch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g101e3224331_5_14"/>
          <p:cNvSpPr/>
          <p:nvPr/>
        </p:nvSpPr>
        <p:spPr>
          <a:xfrm>
            <a:off x="1222500" y="2610600"/>
            <a:ext cx="3358200" cy="908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IOC/CTL Host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g101e3224331_5_14"/>
          <p:cNvSpPr/>
          <p:nvPr/>
        </p:nvSpPr>
        <p:spPr>
          <a:xfrm>
            <a:off x="4943388" y="2610600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IOC/CTL Host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g101e3224331_5_14"/>
          <p:cNvSpPr/>
          <p:nvPr/>
        </p:nvSpPr>
        <p:spPr>
          <a:xfrm>
            <a:off x="3477213" y="2951250"/>
            <a:ext cx="996900" cy="4674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g101e3224331_5_14"/>
          <p:cNvSpPr/>
          <p:nvPr/>
        </p:nvSpPr>
        <p:spPr>
          <a:xfrm>
            <a:off x="2399388" y="2951250"/>
            <a:ext cx="996900" cy="4674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g101e3224331_5_14"/>
          <p:cNvSpPr/>
          <p:nvPr/>
        </p:nvSpPr>
        <p:spPr>
          <a:xfrm>
            <a:off x="1321563" y="3797163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Controller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g101e3224331_5_14"/>
          <p:cNvSpPr/>
          <p:nvPr/>
        </p:nvSpPr>
        <p:spPr>
          <a:xfrm>
            <a:off x="2399388" y="3797175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Controller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g101e3224331_5_14"/>
          <p:cNvSpPr/>
          <p:nvPr/>
        </p:nvSpPr>
        <p:spPr>
          <a:xfrm>
            <a:off x="3477213" y="3797175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Camera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6" name="Google Shape;586;g101e3224331_5_14"/>
          <p:cNvCxnSpPr>
            <a:stCxn id="583" idx="1"/>
            <a:endCxn id="578" idx="1"/>
          </p:cNvCxnSpPr>
          <p:nvPr/>
        </p:nvCxnSpPr>
        <p:spPr>
          <a:xfrm flipH="1" rot="10800000">
            <a:off x="1321563" y="2078463"/>
            <a:ext cx="1081500" cy="1952400"/>
          </a:xfrm>
          <a:prstGeom prst="bentConnector3">
            <a:avLst>
              <a:gd fmla="val -42095" name="adj1"/>
            </a:avLst>
          </a:prstGeom>
          <a:noFill/>
          <a:ln cap="flat" cmpd="sng" w="9525">
            <a:solidFill>
              <a:srgbClr val="0099C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7" name="Google Shape;587;g101e3224331_5_14"/>
          <p:cNvCxnSpPr>
            <a:stCxn id="588" idx="2"/>
            <a:endCxn id="580" idx="0"/>
          </p:cNvCxnSpPr>
          <p:nvPr/>
        </p:nvCxnSpPr>
        <p:spPr>
          <a:xfrm flipH="1" rot="-5400000">
            <a:off x="5292888" y="2461025"/>
            <a:ext cx="298500" cy="600"/>
          </a:xfrm>
          <a:prstGeom prst="bentConnector3">
            <a:avLst>
              <a:gd fmla="val 50004" name="adj1"/>
            </a:avLst>
          </a:prstGeom>
          <a:noFill/>
          <a:ln cap="flat" cmpd="sng" w="9525">
            <a:solidFill>
              <a:srgbClr val="0099C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89" name="Google Shape;589;g101e3224331_5_14"/>
          <p:cNvCxnSpPr>
            <a:stCxn id="579" idx="0"/>
            <a:endCxn id="578" idx="2"/>
          </p:cNvCxnSpPr>
          <p:nvPr/>
        </p:nvCxnSpPr>
        <p:spPr>
          <a:xfrm rot="-5400000">
            <a:off x="2752650" y="2461050"/>
            <a:ext cx="298500" cy="600"/>
          </a:xfrm>
          <a:prstGeom prst="bentConnector3">
            <a:avLst>
              <a:gd fmla="val 50004" name="adj1"/>
            </a:avLst>
          </a:prstGeom>
          <a:noFill/>
          <a:ln cap="flat" cmpd="sng" w="9525">
            <a:solidFill>
              <a:srgbClr val="0099C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0" name="Google Shape;590;g101e3224331_5_14"/>
          <p:cNvCxnSpPr>
            <a:stCxn id="582" idx="2"/>
            <a:endCxn id="584" idx="0"/>
          </p:cNvCxnSpPr>
          <p:nvPr/>
        </p:nvCxnSpPr>
        <p:spPr>
          <a:xfrm flipH="1" rot="-5400000">
            <a:off x="2708838" y="3607650"/>
            <a:ext cx="378600" cy="600"/>
          </a:xfrm>
          <a:prstGeom prst="bentConnector3">
            <a:avLst>
              <a:gd fmla="val 49990" name="adj1"/>
            </a:avLst>
          </a:prstGeom>
          <a:noFill/>
          <a:ln cap="flat" cmpd="sng" w="9525">
            <a:solidFill>
              <a:srgbClr val="A4001D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91" name="Google Shape;591;g101e3224331_5_14"/>
          <p:cNvCxnSpPr>
            <a:stCxn id="581" idx="2"/>
            <a:endCxn id="585" idx="0"/>
          </p:cNvCxnSpPr>
          <p:nvPr/>
        </p:nvCxnSpPr>
        <p:spPr>
          <a:xfrm flipH="1" rot="-5400000">
            <a:off x="3786663" y="3607650"/>
            <a:ext cx="378600" cy="600"/>
          </a:xfrm>
          <a:prstGeom prst="bentConnector3">
            <a:avLst>
              <a:gd fmla="val 49990" name="adj1"/>
            </a:avLst>
          </a:prstGeom>
          <a:noFill/>
          <a:ln cap="flat" cmpd="sng" w="9525">
            <a:solidFill>
              <a:srgbClr val="69BE28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92" name="Google Shape;592;g101e3224331_5_14"/>
          <p:cNvSpPr/>
          <p:nvPr/>
        </p:nvSpPr>
        <p:spPr>
          <a:xfrm>
            <a:off x="6250983" y="2610575"/>
            <a:ext cx="1637100" cy="908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Client Host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g101e3224331_5_14"/>
          <p:cNvSpPr/>
          <p:nvPr/>
        </p:nvSpPr>
        <p:spPr>
          <a:xfrm>
            <a:off x="6401605" y="2931450"/>
            <a:ext cx="13575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EPICS-aware Software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4" name="Google Shape;594;g101e3224331_5_14"/>
          <p:cNvCxnSpPr>
            <a:stCxn id="588" idx="3"/>
            <a:endCxn id="592" idx="0"/>
          </p:cNvCxnSpPr>
          <p:nvPr/>
        </p:nvCxnSpPr>
        <p:spPr>
          <a:xfrm>
            <a:off x="5940288" y="2078375"/>
            <a:ext cx="1129200" cy="532200"/>
          </a:xfrm>
          <a:prstGeom prst="bentConnector2">
            <a:avLst/>
          </a:prstGeom>
          <a:noFill/>
          <a:ln cap="flat" cmpd="sng" w="9525">
            <a:solidFill>
              <a:srgbClr val="0099C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8" name="Google Shape;588;g101e3224331_5_14"/>
          <p:cNvSpPr/>
          <p:nvPr/>
        </p:nvSpPr>
        <p:spPr>
          <a:xfrm>
            <a:off x="4943388" y="1844675"/>
            <a:ext cx="996900" cy="46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Network Switch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5" name="Google Shape;595;g101e3224331_5_14"/>
          <p:cNvCxnSpPr>
            <a:stCxn id="578" idx="3"/>
            <a:endCxn id="588" idx="1"/>
          </p:cNvCxnSpPr>
          <p:nvPr/>
        </p:nvCxnSpPr>
        <p:spPr>
          <a:xfrm>
            <a:off x="3400038" y="2078375"/>
            <a:ext cx="1543200" cy="600"/>
          </a:xfrm>
          <a:prstGeom prst="bentConnector3">
            <a:avLst>
              <a:gd fmla="val 50005" name="adj1"/>
            </a:avLst>
          </a:prstGeom>
          <a:noFill/>
          <a:ln cap="flat" cmpd="sng" w="9525">
            <a:solidFill>
              <a:srgbClr val="0099C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96" name="Google Shape;596;g101e3224331_5_14"/>
          <p:cNvSpPr/>
          <p:nvPr/>
        </p:nvSpPr>
        <p:spPr>
          <a:xfrm>
            <a:off x="1321563" y="2951250"/>
            <a:ext cx="996900" cy="4674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101e3224331_5_5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3" name="Google Shape;603;g101e3224331_5_5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Switched Network Architecture</a:t>
            </a:r>
            <a:endParaRPr/>
          </a:p>
        </p:txBody>
      </p:sp>
      <p:pic>
        <p:nvPicPr>
          <p:cNvPr id="604" name="Google Shape;604;g101e3224331_5_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1927" y="1073587"/>
            <a:ext cx="8502555" cy="3752039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g101e3224331_5_56"/>
          <p:cNvSpPr/>
          <p:nvPr/>
        </p:nvSpPr>
        <p:spPr>
          <a:xfrm>
            <a:off x="1410375" y="4667500"/>
            <a:ext cx="242400" cy="119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g101e3224331_5_56"/>
          <p:cNvSpPr/>
          <p:nvPr/>
        </p:nvSpPr>
        <p:spPr>
          <a:xfrm>
            <a:off x="5152325" y="4511375"/>
            <a:ext cx="1368900" cy="27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101e3224331_5_7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3" name="Google Shape;613;g101e3224331_5_7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User Applications, in Brief</a:t>
            </a:r>
            <a:endParaRPr/>
          </a:p>
        </p:txBody>
      </p:sp>
      <p:sp>
        <p:nvSpPr>
          <p:cNvPr id="614" name="Google Shape;614;g101e3224331_5_70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LCLS uses many applications build on top of EPICS.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About half of these come from the EPICS community, and the other half were developed in-house.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Two categories: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Native applications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Web applications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101e3224331_5_13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21" name="Google Shape;621;g101e3224331_5_13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Applications: Archiver Appliance</a:t>
            </a:r>
            <a:endParaRPr/>
          </a:p>
        </p:txBody>
      </p:sp>
      <p:sp>
        <p:nvSpPr>
          <p:cNvPr id="622" name="Google Shape;622;g101e3224331_5_131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The Archiver Appliance is a service that records the EPICS PVs in our controls system as they change.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Data from the archiver can be accessed via a simple HTTP requests and used in other applications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623" name="Google Shape;623;g101e3224331_5_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35225" y="3304526"/>
            <a:ext cx="809988" cy="778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g101e3224331_5_1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39289" y="2446050"/>
            <a:ext cx="5140308" cy="23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101e3224331_5_14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1" name="Google Shape;631;g101e3224331_5_14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Applications: Grafana</a:t>
            </a:r>
            <a:endParaRPr/>
          </a:p>
        </p:txBody>
      </p:sp>
      <p:sp>
        <p:nvSpPr>
          <p:cNvPr id="632" name="Google Shape;632;g101e3224331_5_149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Grafana is a web application tailored to visualizing time-series data.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Can read data from the archiver.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Can view and edit these displays from a standard web browsers (values are read-only).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Can correlate EPICS events with other system logs.</a:t>
            </a:r>
            <a:endParaRPr sz="2000"/>
          </a:p>
        </p:txBody>
      </p:sp>
      <p:pic>
        <p:nvPicPr>
          <p:cNvPr id="633" name="Google Shape;633;g101e3224331_5_149"/>
          <p:cNvPicPr preferRelativeResize="0"/>
          <p:nvPr/>
        </p:nvPicPr>
        <p:blipFill rotWithShape="1">
          <a:blip r:embed="rId3">
            <a:alphaModFix/>
          </a:blip>
          <a:srcRect b="0" l="5907" r="40962" t="28632"/>
          <a:stretch/>
        </p:blipFill>
        <p:spPr>
          <a:xfrm>
            <a:off x="892825" y="2795625"/>
            <a:ext cx="2918944" cy="20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g101e3224331_5_149"/>
          <p:cNvPicPr preferRelativeResize="0"/>
          <p:nvPr/>
        </p:nvPicPr>
        <p:blipFill rotWithShape="1">
          <a:blip r:embed="rId4">
            <a:alphaModFix/>
          </a:blip>
          <a:srcRect b="13401" l="49065" r="0" t="28018"/>
          <a:stretch/>
        </p:blipFill>
        <p:spPr>
          <a:xfrm>
            <a:off x="4042984" y="2907486"/>
            <a:ext cx="3044192" cy="1865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101e3224331_5_14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1" name="Google Shape;641;g101e3224331_5_14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Applications: PyDM</a:t>
            </a:r>
            <a:endParaRPr/>
          </a:p>
        </p:txBody>
      </p:sp>
      <p:sp>
        <p:nvSpPr>
          <p:cNvPr id="642" name="Google Shape;642;g101e3224331_5_140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PyDM is a framework for including and showing EPICS data inside of PyQT applications.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Can drag/drop widgets to make a UI or use the libraries to create procedurally generated displays.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643" name="Google Shape;643;g101e3224331_5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7672" y="2454275"/>
            <a:ext cx="3946424" cy="243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g101e3224331_5_1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2117" y="2454275"/>
            <a:ext cx="4023311" cy="2437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101e3224331_5_15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1" name="Google Shape;651;g101e3224331_5_15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Applications Built on PyDM</a:t>
            </a:r>
            <a:endParaRPr/>
          </a:p>
        </p:txBody>
      </p:sp>
      <p:sp>
        <p:nvSpPr>
          <p:cNvPr id="652" name="Google Shape;652;g101e3224331_5_158"/>
          <p:cNvSpPr txBox="1"/>
          <p:nvPr>
            <p:ph idx="1" type="body"/>
          </p:nvPr>
        </p:nvSpPr>
        <p:spPr>
          <a:xfrm>
            <a:off x="457200" y="932700"/>
            <a:ext cx="3972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7500" lnSpcReduction="10000"/>
          </a:bodyPr>
          <a:lstStyle/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Typhos</a:t>
            </a:r>
            <a:endParaRPr/>
          </a:p>
          <a:p>
            <a:pPr indent="-358521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Generate device screens automatically from a database</a:t>
            </a:r>
            <a:endParaRPr/>
          </a:p>
          <a:p>
            <a:pPr indent="-358521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Provide a launcher for device screens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LUCID</a:t>
            </a:r>
            <a:endParaRPr/>
          </a:p>
          <a:p>
            <a:pPr indent="-358521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Generate home screens automatically from a database</a:t>
            </a:r>
            <a:endParaRPr/>
          </a:p>
          <a:p>
            <a:pPr indent="-34671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Lightpath</a:t>
            </a:r>
            <a:endParaRPr/>
          </a:p>
          <a:p>
            <a:pPr indent="-358521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Understand the status of beamline devices and if they are blocking the x-ray beam</a:t>
            </a:r>
            <a:endParaRPr/>
          </a:p>
        </p:txBody>
      </p:sp>
      <p:pic>
        <p:nvPicPr>
          <p:cNvPr id="653" name="Google Shape;653;g101e3224331_5_1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13200" y="932700"/>
            <a:ext cx="4350099" cy="2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g101e3224331_5_1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13199" y="2865449"/>
            <a:ext cx="4350100" cy="1898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01e3224331_5_16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61" name="Google Shape;661;g101e3224331_5_16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Hutch Python</a:t>
            </a:r>
            <a:endParaRPr/>
          </a:p>
        </p:txBody>
      </p:sp>
      <p:sp>
        <p:nvSpPr>
          <p:cNvPr id="662" name="Google Shape;662;g101e3224331_5_167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IPython session for controlling experiments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User can script data collection routines via the DAQ and control beamline components via EPICS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Uses the lab community bluesky and ophyd packages, connects to all of our existing infrastructure</a:t>
            </a:r>
            <a:endParaRPr sz="2000"/>
          </a:p>
        </p:txBody>
      </p:sp>
      <p:pic>
        <p:nvPicPr>
          <p:cNvPr id="663" name="Google Shape;663;g101e3224331_5_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425" y="2841600"/>
            <a:ext cx="2753050" cy="2060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101fbd7835f_0_44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0" name="Google Shape;670;g101fbd7835f_0_44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671" name="Google Shape;671;g101fbd7835f_0_443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Synoptic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Vacuum, Motion, EPS/MPS</a:t>
            </a:r>
            <a:endParaRPr b="1"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Laser and Timing System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DAQ Overviews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HLA, Python, EPICS Frameworks, Archiving and Logging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72edd4b106_0_26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5" name="Google Shape;195;g172edd4b106_0_26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Beckhoff Integrated</a:t>
            </a:r>
            <a:r>
              <a:rPr lang="en-US"/>
              <a:t> Subsystems</a:t>
            </a:r>
            <a:endParaRPr sz="2000"/>
          </a:p>
        </p:txBody>
      </p:sp>
      <p:sp>
        <p:nvSpPr>
          <p:cNvPr id="196" name="Google Shape;196;g172edd4b106_0_266"/>
          <p:cNvSpPr txBox="1"/>
          <p:nvPr>
            <p:ph idx="1" type="body"/>
          </p:nvPr>
        </p:nvSpPr>
        <p:spPr>
          <a:xfrm>
            <a:off x="61525" y="1313700"/>
            <a:ext cx="43959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42900" lvl="0" marL="45720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Subsystems 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Vacuum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Motion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EPS/MPS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Sample delivery</a:t>
            </a:r>
            <a:endParaRPr sz="1800"/>
          </a:p>
          <a:p>
            <a:pPr indent="0" lvl="0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Beckhoff Control System Components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EPICS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ADS Deploy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Logging and monitoring</a:t>
            </a:r>
            <a:endParaRPr sz="1800"/>
          </a:p>
          <a:p>
            <a:pPr indent="-342900" lvl="1" marL="9144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python, pydm</a:t>
            </a:r>
            <a:endParaRPr sz="1800"/>
          </a:p>
        </p:txBody>
      </p:sp>
      <p:pic>
        <p:nvPicPr>
          <p:cNvPr id="197" name="Google Shape;197;g172edd4b106_0_2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g172edd4b106_0_2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g172edd4b106_0_266"/>
          <p:cNvPicPr preferRelativeResize="0"/>
          <p:nvPr/>
        </p:nvPicPr>
        <p:blipFill rotWithShape="1">
          <a:blip r:embed="rId5">
            <a:alphaModFix/>
          </a:blip>
          <a:srcRect b="0" l="0" r="4933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172edd4b106_0_2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101e3224331_0_1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8" name="Google Shape;678;g101e3224331_0_1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Controls Architecture and Subsystems</a:t>
            </a:r>
            <a:endParaRPr sz="2000"/>
          </a:p>
        </p:txBody>
      </p:sp>
      <p:sp>
        <p:nvSpPr>
          <p:cNvPr id="679" name="Google Shape;679;g101e3224331_0_14"/>
          <p:cNvSpPr txBox="1"/>
          <p:nvPr>
            <p:ph idx="1" type="body"/>
          </p:nvPr>
        </p:nvSpPr>
        <p:spPr>
          <a:xfrm>
            <a:off x="457200" y="932700"/>
            <a:ext cx="345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Subsystems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Vacuum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Motion - EPS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MPS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Stack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EPICS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Deploy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Logging and monitoring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python, pydm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0000"/>
              <a:buNone/>
            </a:pPr>
            <a:r>
              <a:t/>
            </a:r>
            <a:endParaRPr sz="2000"/>
          </a:p>
        </p:txBody>
      </p:sp>
      <p:pic>
        <p:nvPicPr>
          <p:cNvPr id="680" name="Google Shape;680;g101e3224331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g101e3224331_0_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g101e3224331_0_14"/>
          <p:cNvPicPr preferRelativeResize="0"/>
          <p:nvPr/>
        </p:nvPicPr>
        <p:blipFill rotWithShape="1">
          <a:blip r:embed="rId5">
            <a:alphaModFix/>
          </a:blip>
          <a:srcRect b="0" l="0" r="4932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g101e3224331_0_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101fbd7835f_0_265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0" name="Google Shape;690;g101fbd7835f_0_265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Controls Architecture and Subsystems</a:t>
            </a:r>
            <a:endParaRPr sz="2000"/>
          </a:p>
        </p:txBody>
      </p:sp>
      <p:sp>
        <p:nvSpPr>
          <p:cNvPr id="691" name="Google Shape;691;g101fbd7835f_0_265"/>
          <p:cNvSpPr txBox="1"/>
          <p:nvPr>
            <p:ph idx="1" type="body"/>
          </p:nvPr>
        </p:nvSpPr>
        <p:spPr>
          <a:xfrm>
            <a:off x="457200" y="932700"/>
            <a:ext cx="345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Subsystems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b="1" lang="en-US" sz="2000"/>
              <a:t>Vacuum</a:t>
            </a:r>
            <a:endParaRPr b="1"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Motion - EPS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MPS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Stack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EPICS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Deploy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Logging and monitoring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python, pydm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0000"/>
              <a:buNone/>
            </a:pPr>
            <a:r>
              <a:t/>
            </a:r>
            <a:endParaRPr sz="2000"/>
          </a:p>
        </p:txBody>
      </p:sp>
      <p:pic>
        <p:nvPicPr>
          <p:cNvPr id="692" name="Google Shape;692;g101fbd7835f_0_2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g101fbd7835f_0_2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g101fbd7835f_0_265"/>
          <p:cNvPicPr preferRelativeResize="0"/>
          <p:nvPr/>
        </p:nvPicPr>
        <p:blipFill rotWithShape="1">
          <a:blip r:embed="rId5">
            <a:alphaModFix/>
          </a:blip>
          <a:srcRect b="0" l="0" r="4932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g101fbd7835f_0_2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101e3224331_2_2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2" name="Google Shape;702;g101e3224331_2_2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Beckhoff PLC</a:t>
            </a:r>
            <a:endParaRPr sz="2000"/>
          </a:p>
        </p:txBody>
      </p:sp>
      <p:sp>
        <p:nvSpPr>
          <p:cNvPr id="703" name="Google Shape;703;g101e3224331_2_20"/>
          <p:cNvSpPr txBox="1"/>
          <p:nvPr>
            <p:ph idx="1" type="body"/>
          </p:nvPr>
        </p:nvSpPr>
        <p:spPr>
          <a:xfrm>
            <a:off x="457200" y="932700"/>
            <a:ext cx="4984500" cy="40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77500"/>
          </a:bodyPr>
          <a:lstStyle/>
          <a:p>
            <a:pPr indent="-32702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designs are based on Beckhoff embedded controller and associated industrial hardware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Real time computing - high reliability , robust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EtherCAT fieldbus: Fast, Flexible, </a:t>
            </a:r>
            <a:endParaRPr sz="2000"/>
          </a:p>
          <a:p>
            <a:pPr indent="0" lvl="0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4838"/>
              <a:buNone/>
            </a:pPr>
            <a:r>
              <a:rPr lang="en-US" sz="2000"/>
              <a:t>expandable and easily configurable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I/O terminals: Modular, Compact, Economical</a:t>
            </a:r>
            <a:endParaRPr sz="2000"/>
          </a:p>
          <a:p>
            <a:pPr indent="-32702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EPICS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(Automation Device Specification)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Beckhoff communication interface over TCP/IP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Controls Devices over the network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Integration with EPICS</a:t>
            </a:r>
            <a:endParaRPr sz="2000"/>
          </a:p>
          <a:p>
            <a:pPr indent="-32702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Allows access to all PLC variables</a:t>
            </a:r>
            <a:endParaRPr sz="2000"/>
          </a:p>
        </p:txBody>
      </p:sp>
      <p:pic>
        <p:nvPicPr>
          <p:cNvPr id="704" name="Google Shape;704;g101e3224331_2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8650" y="1217150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g101e3224331_2_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83525" y="2356363"/>
            <a:ext cx="635554" cy="32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g101e3224331_2_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8901" y="3403975"/>
            <a:ext cx="4266375" cy="128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g101e3224331_2_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56100" y="2834687"/>
            <a:ext cx="1424884" cy="416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101e3224331_2_47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14" name="Google Shape;714;g101e3224331_2_472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Vacuum Subsystem</a:t>
            </a:r>
            <a:endParaRPr/>
          </a:p>
        </p:txBody>
      </p:sp>
      <p:sp>
        <p:nvSpPr>
          <p:cNvPr id="715" name="Google Shape;715;g101e3224331_2_472"/>
          <p:cNvSpPr txBox="1"/>
          <p:nvPr/>
        </p:nvSpPr>
        <p:spPr>
          <a:xfrm>
            <a:off x="0" y="1148800"/>
            <a:ext cx="5584500" cy="35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Vacuum interface directly with various vacuum devices to provide basic operational functionality and interlocks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 IO, Analog IO, Serial Interface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Interlocks and EPS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Gauges that may suffer performance degradation when switched on at high pressure have protection setpoints.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Ion pumps are interlocked so they won’t be switched on at high pressure.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Turbo pumps Interlocks (backing pressure and inlet pressure)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Valves Interlock Setpoint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PMPS and MPS interface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6" name="Google Shape;716;g101e3224331_2_4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26025" y="1336775"/>
            <a:ext cx="3579550" cy="299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101e3224331_2_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3" name="Google Shape;723;g101e3224331_2_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724" name="Google Shape;724;g101e3224331_2_7"/>
          <p:cNvSpPr txBox="1"/>
          <p:nvPr>
            <p:ph idx="1" type="body"/>
          </p:nvPr>
        </p:nvSpPr>
        <p:spPr>
          <a:xfrm>
            <a:off x="457200" y="10089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EPICS interface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tested.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PLC.</a:t>
            </a:r>
            <a:endParaRPr sz="2000"/>
          </a:p>
        </p:txBody>
      </p:sp>
      <p:pic>
        <p:nvPicPr>
          <p:cNvPr id="725" name="Google Shape;725;g101e3224331_2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3725" y="958451"/>
            <a:ext cx="3804675" cy="40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101e3224331_2_13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2" name="Google Shape;732;g101e3224331_2_132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733" name="Google Shape;733;g101e3224331_2_132"/>
          <p:cNvSpPr txBox="1"/>
          <p:nvPr>
            <p:ph idx="1" type="body"/>
          </p:nvPr>
        </p:nvSpPr>
        <p:spPr>
          <a:xfrm>
            <a:off x="457200" y="10089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EPICS interface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tested.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PLC.</a:t>
            </a:r>
            <a:endParaRPr sz="2000"/>
          </a:p>
        </p:txBody>
      </p:sp>
      <p:pic>
        <p:nvPicPr>
          <p:cNvPr id="734" name="Google Shape;734;g101e3224331_2_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6000" y="958443"/>
            <a:ext cx="3542394" cy="3772171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g101e3224331_2_132"/>
          <p:cNvSpPr/>
          <p:nvPr/>
        </p:nvSpPr>
        <p:spPr>
          <a:xfrm>
            <a:off x="181375" y="3757875"/>
            <a:ext cx="8487000" cy="980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101e3224331_2_7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2" name="Google Shape;742;g101e3224331_2_72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Device Component - IO</a:t>
            </a:r>
            <a:endParaRPr sz="2000"/>
          </a:p>
        </p:txBody>
      </p:sp>
      <p:sp>
        <p:nvSpPr>
          <p:cNvPr id="743" name="Google Shape;743;g101e3224331_2_72"/>
          <p:cNvSpPr txBox="1"/>
          <p:nvPr>
            <p:ph idx="1" type="body"/>
          </p:nvPr>
        </p:nvSpPr>
        <p:spPr>
          <a:xfrm>
            <a:off x="152400" y="974750"/>
            <a:ext cx="2974200" cy="1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rPr lang="en-US" sz="1200"/>
              <a:t>MKS500 - Gauge </a:t>
            </a:r>
            <a:endParaRPr sz="1200"/>
          </a:p>
          <a:p>
            <a:pPr indent="-304800" lvl="1" marL="9144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Cable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pinouts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signals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connectors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cable type</a:t>
            </a:r>
            <a:endParaRPr sz="1200"/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-US" sz="1200"/>
              <a:t>Beckhoff terminals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control</a:t>
            </a:r>
            <a:endParaRPr sz="1200"/>
          </a:p>
          <a:p>
            <a: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-US" sz="1200"/>
              <a:t>readbacks</a:t>
            </a:r>
            <a:endParaRPr sz="1200"/>
          </a:p>
        </p:txBody>
      </p:sp>
      <p:sp>
        <p:nvSpPr>
          <p:cNvPr id="744" name="Google Shape;744;g101e3224331_2_72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5" name="Google Shape;745;g101e3224331_2_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9400" y="1030950"/>
            <a:ext cx="937200" cy="70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g101e3224331_2_7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35552" y="1030947"/>
            <a:ext cx="5833175" cy="37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g101e3224331_2_7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8849" y="2523023"/>
            <a:ext cx="3570324" cy="22669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101e3224331_2_6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4" name="Google Shape;754;g101e3224331_2_6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Beckhoff PLC - IO</a:t>
            </a:r>
            <a:endParaRPr sz="2000"/>
          </a:p>
        </p:txBody>
      </p:sp>
      <p:sp>
        <p:nvSpPr>
          <p:cNvPr id="755" name="Google Shape;755;g101e3224331_2_61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6" name="Google Shape;756;g101e3224331_2_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1509" y="1378700"/>
            <a:ext cx="4635059" cy="3487650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g101e3224331_2_61"/>
          <p:cNvSpPr txBox="1"/>
          <p:nvPr>
            <p:ph idx="1" type="body"/>
          </p:nvPr>
        </p:nvSpPr>
        <p:spPr>
          <a:xfrm>
            <a:off x="457200" y="932700"/>
            <a:ext cx="39462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H/W Test and checkouts</a:t>
            </a:r>
            <a:endParaRPr sz="1600"/>
          </a:p>
          <a:p>
            <a: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○"/>
            </a:pPr>
            <a:r>
              <a:rPr lang="en-US" sz="1600"/>
              <a:t>Test Boxes for most supported device along with test procedures to verify the cables.</a:t>
            </a:r>
            <a:endParaRPr sz="1600"/>
          </a:p>
          <a:p>
            <a:pPr indent="-3302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○"/>
            </a:pPr>
            <a:r>
              <a:rPr lang="en-US" sz="1600"/>
              <a:t>Also checks and unit IO tests to verify the wires are installed according to the EPLAN drawings.</a:t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758" name="Google Shape;758;g101e3224331_2_61"/>
          <p:cNvPicPr preferRelativeResize="0"/>
          <p:nvPr/>
        </p:nvPicPr>
        <p:blipFill rotWithShape="1">
          <a:blip r:embed="rId4">
            <a:alphaModFix/>
          </a:blip>
          <a:srcRect b="3600" l="29691" r="26840" t="7478"/>
          <a:stretch/>
        </p:blipFill>
        <p:spPr>
          <a:xfrm rot="5400000">
            <a:off x="2535521" y="3350075"/>
            <a:ext cx="1318353" cy="2022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101e3224331_2_14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5" name="Google Shape;765;g101e3224331_2_14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766" name="Google Shape;766;g101e3224331_2_141"/>
          <p:cNvSpPr txBox="1"/>
          <p:nvPr>
            <p:ph idx="1" type="body"/>
          </p:nvPr>
        </p:nvSpPr>
        <p:spPr>
          <a:xfrm>
            <a:off x="457200" y="10851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EPICS interface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tested.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 is well defined.</a:t>
            </a:r>
            <a:endParaRPr sz="2000"/>
          </a:p>
        </p:txBody>
      </p:sp>
      <p:pic>
        <p:nvPicPr>
          <p:cNvPr id="767" name="Google Shape;767;g101e3224331_2_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6000" y="958443"/>
            <a:ext cx="3542394" cy="3772171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g101e3224331_2_141"/>
          <p:cNvSpPr/>
          <p:nvPr/>
        </p:nvSpPr>
        <p:spPr>
          <a:xfrm>
            <a:off x="181375" y="2767275"/>
            <a:ext cx="8487000" cy="1056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101e3224331_2_8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5" name="Google Shape;775;g101e3224331_2_8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 </a:t>
            </a:r>
            <a:endParaRPr sz="2000"/>
          </a:p>
        </p:txBody>
      </p:sp>
      <p:sp>
        <p:nvSpPr>
          <p:cNvPr id="776" name="Google Shape;776;g101e3224331_2_88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g101e3224331_2_88"/>
          <p:cNvSpPr txBox="1"/>
          <p:nvPr>
            <p:ph idx="1" type="body"/>
          </p:nvPr>
        </p:nvSpPr>
        <p:spPr>
          <a:xfrm>
            <a:off x="457200" y="932700"/>
            <a:ext cx="4391400" cy="25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Basic operational functionality and Interlocks are implemented in the PLC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Bundling data and logic together as a single unit.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Structure includes all device PV/data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All I/Os definitions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Protection/Run Logic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PLC variable tagging.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Logging.</a:t>
            </a:r>
            <a:endParaRPr sz="16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778" name="Google Shape;778;g101e3224331_2_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50" y="4290950"/>
            <a:ext cx="7334250" cy="79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g101e3224331_2_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48600" y="940130"/>
            <a:ext cx="4173901" cy="3263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g101e3224331_2_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8870" y="2572200"/>
            <a:ext cx="2904430" cy="214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g101e3224331_2_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5900" y="3609700"/>
            <a:ext cx="2406373" cy="524550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g101e3224331_2_88"/>
          <p:cNvSpPr/>
          <p:nvPr/>
        </p:nvSpPr>
        <p:spPr>
          <a:xfrm>
            <a:off x="197825" y="3603900"/>
            <a:ext cx="2416800" cy="55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g101e3224331_2_88"/>
          <p:cNvSpPr/>
          <p:nvPr/>
        </p:nvSpPr>
        <p:spPr>
          <a:xfrm>
            <a:off x="197825" y="4312200"/>
            <a:ext cx="7182000" cy="790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72edd4b106_0_8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7" name="Google Shape;207;g172edd4b106_0_8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208" name="Google Shape;208;g172edd4b106_0_83"/>
          <p:cNvSpPr txBox="1"/>
          <p:nvPr>
            <p:ph idx="1" type="body"/>
          </p:nvPr>
        </p:nvSpPr>
        <p:spPr>
          <a:xfrm>
            <a:off x="457200" y="10089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PyDM/Qt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Python classes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EPICS interface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unit tested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</a:t>
            </a:r>
            <a:endParaRPr sz="2000"/>
          </a:p>
        </p:txBody>
      </p:sp>
      <p:pic>
        <p:nvPicPr>
          <p:cNvPr id="209" name="Google Shape;209;g172edd4b106_0_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3725" y="958451"/>
            <a:ext cx="3804675" cy="405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101fbd7835f_0_23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0" name="Google Shape;790;g101fbd7835f_0_23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 - Unit testing </a:t>
            </a:r>
            <a:endParaRPr sz="2000"/>
          </a:p>
        </p:txBody>
      </p:sp>
      <p:sp>
        <p:nvSpPr>
          <p:cNvPr id="791" name="Google Shape;791;g101fbd7835f_0_234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g101fbd7835f_0_234"/>
          <p:cNvSpPr txBox="1"/>
          <p:nvPr>
            <p:ph idx="1" type="body"/>
          </p:nvPr>
        </p:nvSpPr>
        <p:spPr>
          <a:xfrm>
            <a:off x="43675" y="947200"/>
            <a:ext cx="4287300" cy="25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175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sz="1400">
                <a:solidFill>
                  <a:srgbClr val="000000"/>
                </a:solidFill>
              </a:rPr>
              <a:t>Test functionality of most common vacuum devices Function block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Ensures all the devices’ code is tested</a:t>
            </a:r>
            <a:endParaRPr sz="1400"/>
          </a:p>
          <a:p>
            <a:pPr indent="-3175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Ensures any modifications to existing device didn’t break basic functionality and interlocks</a:t>
            </a:r>
            <a:endParaRPr sz="1400"/>
          </a:p>
          <a:p>
            <a:pPr indent="-3175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Reduce deployment time for future library releases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US" sz="1400"/>
              <a:t>Example : Cold Cathode Gauge</a:t>
            </a:r>
            <a:endParaRPr sz="1400"/>
          </a:p>
          <a:p>
            <a:pPr indent="-317500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sz="1400"/>
              <a:t>Reads voltage and calculates a pressure</a:t>
            </a:r>
            <a:endParaRPr sz="1400"/>
          </a:p>
          <a:p>
            <a:pPr indent="-317500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sz="1400"/>
              <a:t>Assign state based on the pressure calculation</a:t>
            </a:r>
            <a:endParaRPr sz="1400"/>
          </a:p>
          <a:p>
            <a:pPr indent="-317500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sz="1400"/>
              <a:t>Sets/Reset interlock bit</a:t>
            </a:r>
            <a:endParaRPr sz="1400"/>
          </a:p>
          <a:p>
            <a:pPr indent="-317500" lvl="2" marL="1371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US" sz="1400"/>
              <a:t>Log status</a:t>
            </a:r>
            <a:endParaRPr sz="14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400"/>
          </a:p>
        </p:txBody>
      </p:sp>
      <p:pic>
        <p:nvPicPr>
          <p:cNvPr id="793" name="Google Shape;793;g101fbd7835f_0_2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9550" y="1018425"/>
            <a:ext cx="4120874" cy="286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g101fbd7835f_0_234"/>
          <p:cNvPicPr preferRelativeResize="0"/>
          <p:nvPr/>
        </p:nvPicPr>
        <p:blipFill rotWithShape="1">
          <a:blip r:embed="rId4">
            <a:alphaModFix/>
          </a:blip>
          <a:srcRect b="0" l="0" r="21266" t="0"/>
          <a:stretch/>
        </p:blipFill>
        <p:spPr>
          <a:xfrm>
            <a:off x="4253700" y="3125925"/>
            <a:ext cx="4443625" cy="1688975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Google Shape;795;g101fbd7835f_0_234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https://github.com/pcdshub/lcls-twincat-vacuum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101e3224331_2_33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2" name="Google Shape;802;g101e3224331_2_33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803" name="Google Shape;803;g101e3224331_2_331"/>
          <p:cNvSpPr txBox="1"/>
          <p:nvPr>
            <p:ph idx="1" type="body"/>
          </p:nvPr>
        </p:nvSpPr>
        <p:spPr>
          <a:xfrm>
            <a:off x="457200" y="10089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EPICS interface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tested.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 is well defined.</a:t>
            </a:r>
            <a:endParaRPr sz="2000"/>
          </a:p>
        </p:txBody>
      </p:sp>
      <p:pic>
        <p:nvPicPr>
          <p:cNvPr id="804" name="Google Shape;804;g101e3224331_2_3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6000" y="958443"/>
            <a:ext cx="3542394" cy="3772171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g101e3224331_2_331"/>
          <p:cNvSpPr/>
          <p:nvPr/>
        </p:nvSpPr>
        <p:spPr>
          <a:xfrm>
            <a:off x="181375" y="1700475"/>
            <a:ext cx="8487000" cy="9807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101e3224331_2_34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2" name="Google Shape;812;g101e3224331_2_34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- ADS Deploy and Pytmc</a:t>
            </a:r>
            <a:endParaRPr/>
          </a:p>
        </p:txBody>
      </p:sp>
      <p:sp>
        <p:nvSpPr>
          <p:cNvPr id="813" name="Google Shape;813;g101e3224331_2_340"/>
          <p:cNvSpPr txBox="1"/>
          <p:nvPr>
            <p:ph idx="1" type="body"/>
          </p:nvPr>
        </p:nvSpPr>
        <p:spPr>
          <a:xfrm>
            <a:off x="152400" y="932700"/>
            <a:ext cx="522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Based on Beckhoff PLC open communication protocol (ADS).</a:t>
            </a:r>
            <a:endParaRPr sz="1600"/>
          </a:p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Automates and simplifies accessing PLC variables through EPICS.</a:t>
            </a:r>
            <a:endParaRPr sz="1600"/>
          </a:p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Pytmc Pragmas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Tag variables and data structures of the PLC code</a:t>
            </a:r>
            <a:endParaRPr sz="1600"/>
          </a:p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ADS-Deploy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pytmc pragma linting / verification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EPICS DB records are generated automatically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PLC process variable diagnostics  DB file is generated automatically</a:t>
            </a:r>
            <a:endParaRPr sz="1600"/>
          </a:p>
        </p:txBody>
      </p:sp>
      <p:pic>
        <p:nvPicPr>
          <p:cNvPr id="814" name="Google Shape;814;g101e3224331_2_3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75150" y="839925"/>
            <a:ext cx="2798950" cy="4231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g101e3224331_2_3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1625" y="4059281"/>
            <a:ext cx="4648676" cy="952425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Google Shape;816;g101e3224331_2_340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https://github.com/pcdshub/ads-deploy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101e3224331_2_465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3" name="Google Shape;823;g101e3224331_2_465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- Device Driver</a:t>
            </a:r>
            <a:endParaRPr/>
          </a:p>
        </p:txBody>
      </p:sp>
      <p:sp>
        <p:nvSpPr>
          <p:cNvPr id="824" name="Google Shape;824;g101e3224331_2_465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/>
          </a:bodyPr>
          <a:lstStyle/>
          <a:p>
            <a:pPr indent="-334327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ct val="100000"/>
              <a:buFont typeface="Arial"/>
              <a:buChar char="●"/>
            </a:pPr>
            <a:r>
              <a:rPr lang="en-US" sz="1800"/>
              <a:t>Non Interlock critical process variables are directly interfaced through EPICS.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Configuration variables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Device meta-info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Long-term device health/ status variables, monitored by our alert system</a:t>
            </a:r>
            <a:endParaRPr sz="1800"/>
          </a:p>
          <a:p>
            <a:pPr indent="-334327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800"/>
              <a:t>This interface will be achieved via TCP/IP, Modbus or RS232/485.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Serial interfaces through MOXA terminal servers</a:t>
            </a:r>
            <a:endParaRPr sz="1800"/>
          </a:p>
          <a:p>
            <a:pPr indent="-334327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1800"/>
              <a:t>EPICS device drivers: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MKS937A/B - RS232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QPCe - Ethernet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Twistorr turbo pumps - Serial</a:t>
            </a:r>
            <a:endParaRPr sz="1800"/>
          </a:p>
          <a:p>
            <a:pPr indent="-334326" lvl="1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1800"/>
              <a:t>...</a:t>
            </a:r>
            <a:endParaRPr sz="1800"/>
          </a:p>
          <a:p>
            <a:pPr indent="0" lvl="0" marL="0" marR="0" rtl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44144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101e3224331_2_39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1" name="Google Shape;831;g101e3224331_2_39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Vacuum Architecture</a:t>
            </a:r>
            <a:endParaRPr sz="2000"/>
          </a:p>
        </p:txBody>
      </p:sp>
      <p:sp>
        <p:nvSpPr>
          <p:cNvPr id="832" name="Google Shape;832;g101e3224331_2_399"/>
          <p:cNvSpPr txBox="1"/>
          <p:nvPr>
            <p:ph idx="1" type="body"/>
          </p:nvPr>
        </p:nvSpPr>
        <p:spPr>
          <a:xfrm>
            <a:off x="457200" y="10089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EPICS interface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(ADS).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implemented and tested.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 is well defined.</a:t>
            </a:r>
            <a:endParaRPr sz="2000"/>
          </a:p>
        </p:txBody>
      </p:sp>
      <p:pic>
        <p:nvPicPr>
          <p:cNvPr id="833" name="Google Shape;833;g101e3224331_2_3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26000" y="958443"/>
            <a:ext cx="3542394" cy="3772171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g101e3224331_2_399"/>
          <p:cNvSpPr/>
          <p:nvPr/>
        </p:nvSpPr>
        <p:spPr>
          <a:xfrm>
            <a:off x="181375" y="938475"/>
            <a:ext cx="8487000" cy="781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101e3224331_2_10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41" name="Google Shape;841;g101e3224331_2_10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- pcdsdevices and pydm pcdswidgets</a:t>
            </a:r>
            <a:endParaRPr sz="2000"/>
          </a:p>
        </p:txBody>
      </p:sp>
      <p:sp>
        <p:nvSpPr>
          <p:cNvPr id="842" name="Google Shape;842;g101e3224331_2_109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3" name="Google Shape;843;g101e3224331_2_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80507" y="1046075"/>
            <a:ext cx="5054975" cy="319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g101e3224331_2_10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950" y="1400657"/>
            <a:ext cx="4208167" cy="327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Google Shape;845;g101e3224331_2_10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85600" y="3265220"/>
            <a:ext cx="2647600" cy="1799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g101e3224331_2_109"/>
          <p:cNvPicPr preferRelativeResize="0"/>
          <p:nvPr/>
        </p:nvPicPr>
        <p:blipFill rotWithShape="1">
          <a:blip r:embed="rId6">
            <a:alphaModFix/>
          </a:blip>
          <a:srcRect b="37295" l="24197" r="29004" t="0"/>
          <a:stretch/>
        </p:blipFill>
        <p:spPr>
          <a:xfrm>
            <a:off x="2809750" y="969876"/>
            <a:ext cx="1257000" cy="1354175"/>
          </a:xfrm>
          <a:prstGeom prst="rect">
            <a:avLst/>
          </a:prstGeom>
          <a:noFill/>
          <a:ln>
            <a:noFill/>
          </a:ln>
        </p:spPr>
      </p:pic>
      <p:sp>
        <p:nvSpPr>
          <p:cNvPr id="847" name="Google Shape;847;g101e3224331_2_109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https://github.com/pcdshub/pcdswidgets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g101e3224331_2_109">
            <a:hlinkClick r:id="rId8"/>
          </p:cNvPr>
          <p:cNvSpPr txBox="1"/>
          <p:nvPr/>
        </p:nvSpPr>
        <p:spPr>
          <a:xfrm>
            <a:off x="133025" y="4522100"/>
            <a:ext cx="3391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https://github.com/pcdshub/pcdsdevices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4" name="Google Shape;854;g101fbd7835f_0_219"/>
          <p:cNvPicPr preferRelativeResize="0"/>
          <p:nvPr/>
        </p:nvPicPr>
        <p:blipFill rotWithShape="1">
          <a:blip r:embed="rId3">
            <a:alphaModFix/>
          </a:blip>
          <a:srcRect b="0" l="0" r="31679" t="0"/>
          <a:stretch/>
        </p:blipFill>
        <p:spPr>
          <a:xfrm>
            <a:off x="4633300" y="932700"/>
            <a:ext cx="4391400" cy="3071436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g101fbd7835f_0_21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6" name="Google Shape;856;g101fbd7835f_0_21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Logging </a:t>
            </a:r>
            <a:endParaRPr sz="2000"/>
          </a:p>
        </p:txBody>
      </p:sp>
      <p:sp>
        <p:nvSpPr>
          <p:cNvPr id="857" name="Google Shape;857;g101fbd7835f_0_219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8" name="Google Shape;858;g101fbd7835f_0_2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025" y="3286493"/>
            <a:ext cx="8839198" cy="1275062"/>
          </a:xfrm>
          <a:prstGeom prst="rect">
            <a:avLst/>
          </a:prstGeom>
          <a:noFill/>
          <a:ln>
            <a:noFill/>
          </a:ln>
        </p:spPr>
      </p:pic>
      <p:sp>
        <p:nvSpPr>
          <p:cNvPr id="859" name="Google Shape;859;g101fbd7835f_0_219"/>
          <p:cNvSpPr txBox="1"/>
          <p:nvPr>
            <p:ph idx="1" type="body"/>
          </p:nvPr>
        </p:nvSpPr>
        <p:spPr>
          <a:xfrm>
            <a:off x="457200" y="932700"/>
            <a:ext cx="4287300" cy="25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Logging functionality is fully integrated in the library code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Messages are logged every PLC cycle.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Device state changes.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Actions.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Interlock events.</a:t>
            </a:r>
            <a:endParaRPr sz="16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sp>
        <p:nvSpPr>
          <p:cNvPr id="860" name="Google Shape;860;g101fbd7835f_0_219"/>
          <p:cNvSpPr txBox="1"/>
          <p:nvPr/>
        </p:nvSpPr>
        <p:spPr>
          <a:xfrm>
            <a:off x="331275" y="4664025"/>
            <a:ext cx="396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https://github.com/pcdshub/lcls-twincat-general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101fbd7835f_0_25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7" name="Google Shape;867;g101fbd7835f_0_25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Controls Architecture and Subsystems</a:t>
            </a:r>
            <a:endParaRPr sz="2000"/>
          </a:p>
        </p:txBody>
      </p:sp>
      <p:sp>
        <p:nvSpPr>
          <p:cNvPr id="868" name="Google Shape;868;g101fbd7835f_0_254"/>
          <p:cNvSpPr txBox="1"/>
          <p:nvPr>
            <p:ph idx="1" type="body"/>
          </p:nvPr>
        </p:nvSpPr>
        <p:spPr>
          <a:xfrm>
            <a:off x="457200" y="932700"/>
            <a:ext cx="345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Subsystems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Vacuum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b="1" lang="en-US" sz="2000"/>
              <a:t>Motion - EPS</a:t>
            </a:r>
            <a:endParaRPr b="1"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MPS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Stack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EPICS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Deploy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Logging and monitoring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python, pydm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0000"/>
              <a:buNone/>
            </a:pPr>
            <a:r>
              <a:t/>
            </a:r>
            <a:endParaRPr sz="2000"/>
          </a:p>
        </p:txBody>
      </p:sp>
      <p:pic>
        <p:nvPicPr>
          <p:cNvPr id="869" name="Google Shape;869;g101fbd7835f_0_2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g101fbd7835f_0_2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g101fbd7835f_0_254"/>
          <p:cNvPicPr preferRelativeResize="0"/>
          <p:nvPr/>
        </p:nvPicPr>
        <p:blipFill rotWithShape="1">
          <a:blip r:embed="rId5">
            <a:alphaModFix/>
          </a:blip>
          <a:srcRect b="0" l="0" r="4932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g101fbd7835f_0_2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g101fbd7835f_0_2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9" name="Google Shape;879;g101fbd7835f_0_2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Subsystem</a:t>
            </a:r>
            <a:endParaRPr sz="2000"/>
          </a:p>
        </p:txBody>
      </p:sp>
      <p:sp>
        <p:nvSpPr>
          <p:cNvPr id="880" name="Google Shape;880;g101fbd7835f_0_2"/>
          <p:cNvSpPr txBox="1"/>
          <p:nvPr/>
        </p:nvSpPr>
        <p:spPr>
          <a:xfrm>
            <a:off x="89875" y="1047500"/>
            <a:ext cx="4983900" cy="37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6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Motion controls architecture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Integration of all motion devices all the way to EPICS.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8276" lvl="3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Actuators: 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2-phase steppers (64x microstepping)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DC motors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Servos 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Piezos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Pneumatics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8276" lvl="3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Encoders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9680" lvl="4" marL="11520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BISS-C, LVDTs, RS422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8276" lvl="3" marL="9144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Controllers: Beckhoff, Aerotech Ensemble, SmarAct MCS2, PI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1" name="Google Shape;881;g101fbd7835f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3775" y="1119150"/>
            <a:ext cx="3712450" cy="371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g101fbd7835f_0_29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8" name="Google Shape;888;g101fbd7835f_0_29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Subsystem</a:t>
            </a:r>
            <a:endParaRPr sz="2000"/>
          </a:p>
        </p:txBody>
      </p:sp>
      <p:pic>
        <p:nvPicPr>
          <p:cNvPr id="889" name="Google Shape;889;g101fbd7835f_0_2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4975" y="1030175"/>
            <a:ext cx="3276575" cy="3786751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g101fbd7835f_0_299"/>
          <p:cNvSpPr txBox="1"/>
          <p:nvPr>
            <p:ph idx="1" type="body"/>
          </p:nvPr>
        </p:nvSpPr>
        <p:spPr>
          <a:xfrm>
            <a:off x="609600" y="1161300"/>
            <a:ext cx="44871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UI/UX widgets.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Ophyd devices.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EPICS - Motor Record</a:t>
            </a:r>
            <a:r>
              <a:rPr lang="en-US" sz="2000"/>
              <a:t>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Communication interface with EPICS - ADS 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Beckhoff PLC Libraries and function blocks .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Device/Controller interface with Beckhoff PLC.</a:t>
            </a:r>
            <a:endParaRPr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172edd4b106_0_13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6" name="Google Shape;216;g172edd4b106_0_13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Vacuum Library </a:t>
            </a:r>
            <a:endParaRPr sz="2000"/>
          </a:p>
        </p:txBody>
      </p:sp>
      <p:sp>
        <p:nvSpPr>
          <p:cNvPr id="217" name="Google Shape;217;g172edd4b106_0_130"/>
          <p:cNvSpPr txBox="1"/>
          <p:nvPr/>
        </p:nvSpPr>
        <p:spPr>
          <a:xfrm>
            <a:off x="5064800" y="4161350"/>
            <a:ext cx="382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g172edd4b106_0_130"/>
          <p:cNvSpPr txBox="1"/>
          <p:nvPr>
            <p:ph idx="1" type="body"/>
          </p:nvPr>
        </p:nvSpPr>
        <p:spPr>
          <a:xfrm>
            <a:off x="457200" y="932700"/>
            <a:ext cx="4391400" cy="26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Basic operational functionality and interlocks are implemented in the PLC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Bundle data and logic together as a single unit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Structure includes all device PV/data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All I/O definitions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Protection/run logic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PLC variable tagging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Logging</a:t>
            </a:r>
            <a:endParaRPr sz="16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219" name="Google Shape;219;g172edd4b106_0_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50" y="4290950"/>
            <a:ext cx="7334250" cy="79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g172edd4b106_0_1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48600" y="940130"/>
            <a:ext cx="4173901" cy="3263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172edd4b106_0_1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38870" y="2572200"/>
            <a:ext cx="2904430" cy="214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172edd4b106_0_1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5900" y="3609700"/>
            <a:ext cx="2406373" cy="5245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g172edd4b106_0_130"/>
          <p:cNvSpPr/>
          <p:nvPr/>
        </p:nvSpPr>
        <p:spPr>
          <a:xfrm>
            <a:off x="197825" y="3603900"/>
            <a:ext cx="2416800" cy="557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g172edd4b106_0_130"/>
          <p:cNvSpPr/>
          <p:nvPr/>
        </p:nvSpPr>
        <p:spPr>
          <a:xfrm>
            <a:off x="197825" y="4312200"/>
            <a:ext cx="7182000" cy="790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" name="Google Shape;896;g101e3224331_2_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86350" y="1294775"/>
            <a:ext cx="5170251" cy="3105151"/>
          </a:xfrm>
          <a:prstGeom prst="rect">
            <a:avLst/>
          </a:prstGeom>
          <a:noFill/>
          <a:ln>
            <a:noFill/>
          </a:ln>
        </p:spPr>
      </p:pic>
      <p:sp>
        <p:nvSpPr>
          <p:cNvPr id="897" name="Google Shape;897;g101e3224331_2_2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98" name="Google Shape;898;g101e3224331_2_28"/>
          <p:cNvSpPr txBox="1"/>
          <p:nvPr>
            <p:ph type="title"/>
          </p:nvPr>
        </p:nvSpPr>
        <p:spPr>
          <a:xfrm>
            <a:off x="447672" y="106493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EPS - MPS</a:t>
            </a:r>
            <a:endParaRPr sz="2000"/>
          </a:p>
        </p:txBody>
      </p:sp>
      <p:sp>
        <p:nvSpPr>
          <p:cNvPr id="899" name="Google Shape;899;g101e3224331_2_28"/>
          <p:cNvSpPr txBox="1"/>
          <p:nvPr>
            <p:ph idx="1" type="body"/>
          </p:nvPr>
        </p:nvSpPr>
        <p:spPr>
          <a:xfrm>
            <a:off x="457200" y="932700"/>
            <a:ext cx="4842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73036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Axis coordination and basic automation</a:t>
            </a:r>
            <a:endParaRPr sz="1600"/>
          </a:p>
          <a:p>
            <a:pPr indent="-173036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EPS - Equipment Protection System</a:t>
            </a:r>
            <a:endParaRPr sz="1600"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-"/>
            </a:pPr>
            <a:r>
              <a:rPr lang="en-US" sz="1600"/>
              <a:t> Prevent crashes, collisions, damage</a:t>
            </a:r>
            <a:endParaRPr sz="1600"/>
          </a:p>
          <a:p>
            <a:pPr indent="-173036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PMPS Interface</a:t>
            </a:r>
            <a:endParaRPr sz="1600"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Provide timely readbacks to PMPS via Beckhoff EtherCAT interface</a:t>
            </a:r>
            <a:endParaRPr sz="1600"/>
          </a:p>
          <a:p>
            <a:pPr indent="-188276" lvl="3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•"/>
            </a:pPr>
            <a:r>
              <a:rPr lang="en-US" sz="1600"/>
              <a:t>State Mover</a:t>
            </a:r>
            <a:endParaRPr sz="1600"/>
          </a:p>
          <a:p>
            <a:pPr indent="-159680" lvl="4" marL="1152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/>
              <a:t>Prevent unsafe states preemptively </a:t>
            </a:r>
            <a:endParaRPr/>
          </a:p>
          <a:p>
            <a:pPr indent="-188276" lvl="3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•"/>
            </a:pPr>
            <a:r>
              <a:rPr lang="en-US" sz="1600"/>
              <a:t>BPTM</a:t>
            </a:r>
            <a:endParaRPr sz="1600"/>
          </a:p>
          <a:p>
            <a:pPr indent="-159680" lvl="4" marL="1152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/>
              <a:t>Ensures safe beam condition before transitions.</a:t>
            </a:r>
            <a:endParaRPr/>
          </a:p>
          <a:p>
            <a:pPr indent="-182562" lvl="2" marL="690562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MPS reactive fault via digital output</a:t>
            </a:r>
            <a:endParaRPr sz="1600"/>
          </a:p>
          <a:p>
            <a:pPr indent="0" lvl="1" marL="385762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  <p:sp>
        <p:nvSpPr>
          <p:cNvPr id="900" name="Google Shape;900;g101e3224331_2_28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https://github.com/pcdshub/lcls-twincat-motion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101fbd7835f_0_38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7" name="Google Shape;907;g101fbd7835f_0_384"/>
          <p:cNvSpPr txBox="1"/>
          <p:nvPr>
            <p:ph type="title"/>
          </p:nvPr>
        </p:nvSpPr>
        <p:spPr>
          <a:xfrm>
            <a:off x="447672" y="106493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Motion EPS - MPS</a:t>
            </a:r>
            <a:endParaRPr sz="2000"/>
          </a:p>
        </p:txBody>
      </p:sp>
      <p:sp>
        <p:nvSpPr>
          <p:cNvPr id="908" name="Google Shape;908;g101fbd7835f_0_384"/>
          <p:cNvSpPr txBox="1"/>
          <p:nvPr>
            <p:ph idx="1" type="body"/>
          </p:nvPr>
        </p:nvSpPr>
        <p:spPr>
          <a:xfrm>
            <a:off x="457200" y="932700"/>
            <a:ext cx="4842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73036" lvl="1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Position Sate Mover</a:t>
            </a:r>
            <a:endParaRPr sz="1600"/>
          </a:p>
          <a:p>
            <a:pPr indent="-182562" lvl="2" marL="6905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-"/>
            </a:pPr>
            <a:r>
              <a:rPr lang="en-US" sz="1600"/>
              <a:t>Virtual limits at key positions to prevent collisions.</a:t>
            </a:r>
            <a:endParaRPr sz="1600"/>
          </a:p>
          <a:p>
            <a:pPr indent="-188276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forward movement</a:t>
            </a:r>
            <a:endParaRPr sz="1600"/>
          </a:p>
          <a:p>
            <a:pPr indent="-188276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backwards movement</a:t>
            </a:r>
            <a:endParaRPr sz="1600"/>
          </a:p>
          <a:p>
            <a:pPr indent="-188276" lvl="3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•"/>
            </a:pPr>
            <a:r>
              <a:rPr lang="en-US" sz="1600"/>
              <a:t>Disable all movement and active feedback loops</a:t>
            </a:r>
            <a:endParaRPr sz="1600"/>
          </a:p>
          <a:p>
            <a:pPr indent="-182562" lvl="2" marL="690562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Char char="-"/>
            </a:pPr>
            <a:r>
              <a:rPr lang="en-US" sz="1600"/>
              <a:t>Restrict motion to small adjustments at predefined setpoints to maintain safe state.</a:t>
            </a:r>
            <a:endParaRPr sz="1600"/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600"/>
          </a:p>
          <a:p>
            <a:pPr indent="0" lvl="1" marL="385762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600"/>
          </a:p>
        </p:txBody>
      </p:sp>
      <p:pic>
        <p:nvPicPr>
          <p:cNvPr id="909" name="Google Shape;909;g101fbd7835f_0_3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6475" y="4035547"/>
            <a:ext cx="3586225" cy="84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0" name="Google Shape;910;g101fbd7835f_0_3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1825" y="3710150"/>
            <a:ext cx="2600750" cy="126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1" name="Google Shape;911;g101fbd7835f_0_3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82575" y="1936375"/>
            <a:ext cx="1375425" cy="179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2" name="Google Shape;912;g101fbd7835f_0_3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70255" y="1314749"/>
            <a:ext cx="1527144" cy="847525"/>
          </a:xfrm>
          <a:prstGeom prst="rect">
            <a:avLst/>
          </a:prstGeom>
          <a:noFill/>
          <a:ln>
            <a:noFill/>
          </a:ln>
        </p:spPr>
      </p:pic>
      <p:sp>
        <p:nvSpPr>
          <p:cNvPr id="913" name="Google Shape;913;g101fbd7835f_0_384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https://github.com/pcdshub/lcls-twincat-motion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101fbd7835f_0_2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0" name="Google Shape;920;g101fbd7835f_0_2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sp>
        <p:nvSpPr>
          <p:cNvPr id="921" name="Google Shape;921;g101fbd7835f_0_26"/>
          <p:cNvSpPr txBox="1"/>
          <p:nvPr/>
        </p:nvSpPr>
        <p:spPr>
          <a:xfrm>
            <a:off x="0" y="855975"/>
            <a:ext cx="5378400" cy="40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6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PMPS ensures that all beamline components are gated by the beam state.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Distributed system for monitoring beamline device states, and reacting quickly to unsafe conditions</a:t>
            </a: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Framework for implementing photon beamline device state machines that ensure the beamline device is protected prior to beginning any transition.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Arbiter automatically condition the beam so a requested device state can be reached safely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Transmission (gas and solid attenuators)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Beam class (asserted through a PMPS to AMPS interface), essentially beam rate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Photon energy range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-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Apertures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arbiter PLC communicates the requested assertion beam to an ATCA crate and/or communicates the requested Transmission or Aperture size to appropriate PLC.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2" name="Google Shape;922;g101fbd7835f_0_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04790" y="1078322"/>
            <a:ext cx="3841460" cy="353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101fbd7835f_0_276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9" name="Google Shape;929;g101fbd7835f_0_276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Controls Architecture and Subsystems</a:t>
            </a:r>
            <a:endParaRPr sz="2000"/>
          </a:p>
        </p:txBody>
      </p:sp>
      <p:sp>
        <p:nvSpPr>
          <p:cNvPr id="930" name="Google Shape;930;g101fbd7835f_0_276"/>
          <p:cNvSpPr txBox="1"/>
          <p:nvPr>
            <p:ph idx="1" type="body"/>
          </p:nvPr>
        </p:nvSpPr>
        <p:spPr>
          <a:xfrm>
            <a:off x="457200" y="932700"/>
            <a:ext cx="345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Subsystems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Vacuum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Motion - EPS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b="1" lang="en-US" sz="2000"/>
              <a:t>MPS</a:t>
            </a:r>
            <a:endParaRPr b="1"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Stack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EPICS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Deploy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Logging and monitoring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python, pydm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0000"/>
              <a:buNone/>
            </a:pPr>
            <a:r>
              <a:t/>
            </a:r>
            <a:endParaRPr sz="2000"/>
          </a:p>
        </p:txBody>
      </p:sp>
      <p:pic>
        <p:nvPicPr>
          <p:cNvPr id="931" name="Google Shape;931;g101fbd7835f_0_2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g101fbd7835f_0_2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3" name="Google Shape;933;g101fbd7835f_0_276"/>
          <p:cNvPicPr preferRelativeResize="0"/>
          <p:nvPr/>
        </p:nvPicPr>
        <p:blipFill rotWithShape="1">
          <a:blip r:embed="rId5">
            <a:alphaModFix/>
          </a:blip>
          <a:srcRect b="0" l="0" r="4932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g101fbd7835f_0_2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9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g101fbd7835f_0_12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1" name="Google Shape;941;g101fbd7835f_0_12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sp>
        <p:nvSpPr>
          <p:cNvPr id="942" name="Google Shape;942;g101fbd7835f_0_121"/>
          <p:cNvSpPr txBox="1"/>
          <p:nvPr/>
        </p:nvSpPr>
        <p:spPr>
          <a:xfrm>
            <a:off x="-76200" y="1004550"/>
            <a:ext cx="5074500" cy="37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PMPS ensures that all beamline components are gated by the beam state.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PMPS utilizes PLC controllers integrating various actuators, vacuum transducers, absolute encoders, dry-contact switches, flowmeters, and temperature sensors to control to monitor device states and beam parameters through the EtherCAT network.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Preemptive and reactive elements are kept separate.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Dedicated interface to the MPS Link node for active beamclass selection.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3036" lvl="1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PLC code library framework for implementing new devices, transitions and arbitrations.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https://github.com/pcdshub/lcls-twincat-pmps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3" name="Google Shape;943;g101fbd7835f_0_1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1268" y="994725"/>
            <a:ext cx="4178708" cy="3685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g101fbd7835f_0_11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0" name="Google Shape;950;g101fbd7835f_0_11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sp>
        <p:nvSpPr>
          <p:cNvPr id="951" name="Google Shape;951;g101fbd7835f_0_113"/>
          <p:cNvSpPr txBox="1"/>
          <p:nvPr/>
        </p:nvSpPr>
        <p:spPr>
          <a:xfrm>
            <a:off x="0" y="1004550"/>
            <a:ext cx="4331100" cy="39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603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Distributed controls system for monitoring beamline device states connected over EtherCAT network.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03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Arbiter automatically condition the beam so a requested device state can be reached safely.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Arbiter receives safe parameters set over EtherCAT.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arbiter PLC communicates the requested assertion beam to an MPS Link node.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arbiter PLC communicates the requested parameters to a PLC that has control over those parameters.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Beam parameters are continuously broadcasted over EtherCAT network.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2" name="Google Shape;952;g101fbd7835f_0_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8860" y="1411528"/>
            <a:ext cx="4733815" cy="311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101fbd7835f_0_40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9" name="Google Shape;959;g101fbd7835f_0_40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sp>
        <p:nvSpPr>
          <p:cNvPr id="960" name="Google Shape;960;g101fbd7835f_0_400"/>
          <p:cNvSpPr txBox="1"/>
          <p:nvPr/>
        </p:nvSpPr>
        <p:spPr>
          <a:xfrm>
            <a:off x="0" y="1004550"/>
            <a:ext cx="4331100" cy="39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603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Distributed controls system for monitoring beamline device states connected over EtherCAT network.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0336" lvl="1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Arbiter automatically condition the beam so a requested device state can be reached safely.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Arbiter receives safe parameters set over EtherCAT.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981E32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arbiter PLC communicates the requested assertion beam to an MPS Link node.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4001D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arbiter PLC communicates the requested parameters to a PLC that has control over those parameters. 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69862" lvl="2" marL="690562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-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Beam parameters are continuously broadcasted over EtherCAT network.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690562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1" name="Google Shape;961;g101fbd7835f_0_4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8860" y="1411528"/>
            <a:ext cx="4733815" cy="311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101fbd7835f_0_41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68" name="Google Shape;968;g101fbd7835f_0_41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pic>
        <p:nvPicPr>
          <p:cNvPr id="969" name="Google Shape;969;g101fbd7835f_0_4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7975" y="966518"/>
            <a:ext cx="8577081" cy="3772170"/>
          </a:xfrm>
          <a:prstGeom prst="rect">
            <a:avLst/>
          </a:prstGeom>
          <a:noFill/>
          <a:ln>
            <a:noFill/>
          </a:ln>
        </p:spPr>
      </p:pic>
      <p:sp>
        <p:nvSpPr>
          <p:cNvPr id="970" name="Google Shape;970;g101fbd7835f_0_419"/>
          <p:cNvSpPr txBox="1"/>
          <p:nvPr/>
        </p:nvSpPr>
        <p:spPr>
          <a:xfrm>
            <a:off x="307975" y="47409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https://github.com/pcdshub/pmps-ui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g101fbd7835f_0_42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7" name="Google Shape;977;g101fbd7835f_0_42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en-US" sz="2000"/>
              <a:t>PMPS Subsystem </a:t>
            </a:r>
            <a:endParaRPr/>
          </a:p>
        </p:txBody>
      </p:sp>
      <p:pic>
        <p:nvPicPr>
          <p:cNvPr id="978" name="Google Shape;978;g101fbd7835f_0_4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975" y="1046268"/>
            <a:ext cx="8604050" cy="3772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g101fbd7835f_0_28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5" name="Google Shape;985;g101fbd7835f_0_28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Controls Architecture and Subsystems</a:t>
            </a:r>
            <a:endParaRPr sz="2000"/>
          </a:p>
        </p:txBody>
      </p:sp>
      <p:sp>
        <p:nvSpPr>
          <p:cNvPr id="986" name="Google Shape;986;g101fbd7835f_0_287"/>
          <p:cNvSpPr txBox="1"/>
          <p:nvPr>
            <p:ph idx="1" type="body"/>
          </p:nvPr>
        </p:nvSpPr>
        <p:spPr>
          <a:xfrm>
            <a:off x="457200" y="932700"/>
            <a:ext cx="34533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46075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Subsystems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Vacuum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Motion - EPS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MPS</a:t>
            </a:r>
            <a:endParaRPr sz="2000"/>
          </a:p>
          <a:p>
            <a:pPr indent="-346075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2000"/>
              <a:t>Controls Stack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EPICS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ADS Deploy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Logging and monitoring</a:t>
            </a:r>
            <a:endParaRPr sz="2000"/>
          </a:p>
          <a:p>
            <a:pPr indent="-3460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US" sz="2000"/>
              <a:t>python - pydm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9729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120000"/>
              <a:buNone/>
            </a:pPr>
            <a:r>
              <a:t/>
            </a:r>
            <a:endParaRPr sz="2000"/>
          </a:p>
        </p:txBody>
      </p:sp>
      <p:pic>
        <p:nvPicPr>
          <p:cNvPr id="987" name="Google Shape;987;g101fbd7835f_0_2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49375" y="1609627"/>
            <a:ext cx="1560201" cy="14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g101fbd7835f_0_2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44475" y="1359575"/>
            <a:ext cx="1648425" cy="94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g101fbd7835f_0_287"/>
          <p:cNvPicPr preferRelativeResize="0"/>
          <p:nvPr/>
        </p:nvPicPr>
        <p:blipFill rotWithShape="1">
          <a:blip r:embed="rId5">
            <a:alphaModFix/>
          </a:blip>
          <a:srcRect b="0" l="0" r="4932" t="0"/>
          <a:stretch/>
        </p:blipFill>
        <p:spPr>
          <a:xfrm>
            <a:off x="5471550" y="3018325"/>
            <a:ext cx="2921100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g101fbd7835f_0_2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89350" y="2498788"/>
            <a:ext cx="635554" cy="32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72edd4b106_0_16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1" name="Google Shape;231;g172edd4b106_0_16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EPICS - ADS Deploy and Pytmc</a:t>
            </a:r>
            <a:endParaRPr/>
          </a:p>
        </p:txBody>
      </p:sp>
      <p:sp>
        <p:nvSpPr>
          <p:cNvPr id="232" name="Google Shape;232;g172edd4b106_0_164"/>
          <p:cNvSpPr txBox="1"/>
          <p:nvPr>
            <p:ph idx="1" type="body"/>
          </p:nvPr>
        </p:nvSpPr>
        <p:spPr>
          <a:xfrm>
            <a:off x="152400" y="932700"/>
            <a:ext cx="5223300" cy="34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Automates and simplifies accessing PLC variables through EPICS</a:t>
            </a:r>
            <a:endParaRPr sz="1600"/>
          </a:p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Pytmc Pragmas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Tag variables and data structures of the PLC code</a:t>
            </a:r>
            <a:endParaRPr sz="1600"/>
          </a:p>
          <a:p>
            <a:pPr indent="-3302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US" sz="1600"/>
              <a:t>ADS-Deploy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pytmc pragma linting / verification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EPICS DB records are generated automatically</a:t>
            </a:r>
            <a:endParaRPr sz="1600"/>
          </a:p>
          <a:p>
            <a:pPr indent="-33020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US" sz="1600"/>
              <a:t>PLC process variable diagnostics DB file is generated automatically</a:t>
            </a:r>
            <a:endParaRPr sz="1600"/>
          </a:p>
        </p:txBody>
      </p:sp>
      <p:pic>
        <p:nvPicPr>
          <p:cNvPr id="233" name="Google Shape;233;g172edd4b106_0_1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75150" y="839925"/>
            <a:ext cx="2798950" cy="4231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g172edd4b106_0_1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1625" y="4059281"/>
            <a:ext cx="4648676" cy="952425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g172edd4b106_0_164"/>
          <p:cNvSpPr txBox="1"/>
          <p:nvPr/>
        </p:nvSpPr>
        <p:spPr>
          <a:xfrm>
            <a:off x="169075" y="4740950"/>
            <a:ext cx="4036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https://github.com/pcdshub/ads-deploy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g172edd4b106_0_164"/>
          <p:cNvSpPr txBox="1"/>
          <p:nvPr/>
        </p:nvSpPr>
        <p:spPr>
          <a:xfrm>
            <a:off x="171425" y="4322800"/>
            <a:ext cx="336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https://github.com/pcdshub/pytmc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101fbd7835f_0_45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7" name="Google Shape;997;g101fbd7835f_0_45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rgbClr val="A61C00"/>
                </a:solidFill>
              </a:rPr>
              <a:t>Outline</a:t>
            </a:r>
            <a:endParaRPr sz="2000"/>
          </a:p>
        </p:txBody>
      </p:sp>
      <p:sp>
        <p:nvSpPr>
          <p:cNvPr id="998" name="Google Shape;998;g101fbd7835f_0_457"/>
          <p:cNvSpPr txBox="1"/>
          <p:nvPr>
            <p:ph idx="1" type="body"/>
          </p:nvPr>
        </p:nvSpPr>
        <p:spPr>
          <a:xfrm>
            <a:off x="457200" y="932688"/>
            <a:ext cx="8109000" cy="3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5560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Control System Synoptic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Vacuum, Motion, EPS/MPS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Laser and Timing System</a:t>
            </a:r>
            <a:endParaRPr b="1"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DAQ Overviews</a:t>
            </a:r>
            <a:endParaRPr sz="2000"/>
          </a:p>
          <a:p>
            <a:pPr indent="-3556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HLA, Python, EPICS Frameworks, Archiving and Logging</a:t>
            </a:r>
            <a:endParaRPr sz="2000"/>
          </a:p>
          <a:p>
            <a:pPr indent="0" lvl="0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71436" lvl="1" marL="457200" rtl="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g101e3224331_1_0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05" name="Google Shape;1005;g101e3224331_1_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Lasers and Timing</a:t>
            </a:r>
            <a:endParaRPr/>
          </a:p>
        </p:txBody>
      </p:sp>
      <p:sp>
        <p:nvSpPr>
          <p:cNvPr id="1006" name="Google Shape;1006;g101e3224331_1_0"/>
          <p:cNvSpPr txBox="1"/>
          <p:nvPr>
            <p:ph idx="1" type="body"/>
          </p:nvPr>
        </p:nvSpPr>
        <p:spPr>
          <a:xfrm>
            <a:off x="457200" y="1096950"/>
            <a:ext cx="8109000" cy="3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u="sng"/>
              <a:t>Goal:</a:t>
            </a:r>
            <a:r>
              <a:rPr lang="en-US"/>
              <a:t> spatial/temporal overlap between X-rays and optical laser at the interaction point (I.P.)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Also: control pulse energy, pulse length, wavelength, spatial profile, temporal profile…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Distributed systems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Sector 10 → I.P. (timing)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Laser hall → I.P. (lasers)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i="1" lang="en-US"/>
              <a:t>Coordinated</a:t>
            </a:r>
            <a:r>
              <a:rPr lang="en-US"/>
              <a:t> systems</a:t>
            </a:r>
            <a:endParaRPr/>
          </a:p>
          <a:p>
            <a:pPr indent="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101e3224331_1_13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3" name="Google Shape;1013;g101e3224331_1_13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Lasers</a:t>
            </a:r>
            <a:endParaRPr/>
          </a:p>
        </p:txBody>
      </p:sp>
      <p:sp>
        <p:nvSpPr>
          <p:cNvPr id="1014" name="Google Shape;1014;g101e3224331_1_133"/>
          <p:cNvSpPr txBox="1"/>
          <p:nvPr>
            <p:ph idx="1" type="body"/>
          </p:nvPr>
        </p:nvSpPr>
        <p:spPr>
          <a:xfrm>
            <a:off x="457200" y="1111575"/>
            <a:ext cx="4851900" cy="38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LCLS-I: Very few controls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Largely commercial laser systems: Coherent, etc.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Vendor LabVIEW control system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Strategically placed controls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Motors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Cameras/Diagnostics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Often used manually inserted diagnostics</a:t>
            </a:r>
            <a:endParaRPr/>
          </a:p>
        </p:txBody>
      </p:sp>
      <p:pic>
        <p:nvPicPr>
          <p:cNvPr id="1015" name="Google Shape;1015;g101e3224331_1_133"/>
          <p:cNvPicPr preferRelativeResize="0"/>
          <p:nvPr/>
        </p:nvPicPr>
        <p:blipFill rotWithShape="1">
          <a:blip r:embed="rId3">
            <a:alphaModFix/>
          </a:blip>
          <a:srcRect b="21301" l="0" r="0" t="20605"/>
          <a:stretch/>
        </p:blipFill>
        <p:spPr>
          <a:xfrm>
            <a:off x="5309100" y="1047925"/>
            <a:ext cx="3530100" cy="205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6" name="Google Shape;1016;g101e3224331_1_1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99193" y="3343275"/>
            <a:ext cx="2166782" cy="1166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7" name="Google Shape;1017;g101e3224331_1_1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99138" y="3155375"/>
            <a:ext cx="1863525" cy="139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101e3224331_1_14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4" name="Google Shape;1024;g101e3224331_1_14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</a:t>
            </a:r>
            <a:endParaRPr/>
          </a:p>
        </p:txBody>
      </p:sp>
      <p:sp>
        <p:nvSpPr>
          <p:cNvPr id="1025" name="Google Shape;1025;g101e3224331_1_144"/>
          <p:cNvSpPr txBox="1"/>
          <p:nvPr>
            <p:ph idx="1" type="body"/>
          </p:nvPr>
        </p:nvSpPr>
        <p:spPr>
          <a:xfrm>
            <a:off x="457200" y="1085100"/>
            <a:ext cx="4407600" cy="39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Designed to be operated completely remotely</a:t>
            </a:r>
            <a:endParaRPr sz="2200"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EPICS integration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Motorization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Diagnostics</a:t>
            </a:r>
            <a:endParaRPr/>
          </a:p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Goal: enable non-experts to operate the laser systems</a:t>
            </a:r>
            <a:endParaRPr sz="2200"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Automation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High level control</a:t>
            </a:r>
            <a:endParaRPr/>
          </a:p>
        </p:txBody>
      </p:sp>
      <p:sp>
        <p:nvSpPr>
          <p:cNvPr id="1026" name="Google Shape;1026;g101e3224331_1_14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7" name="Google Shape;1027;g101e3224331_1_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76750" y="1078574"/>
            <a:ext cx="1730001" cy="12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Google Shape;1028;g101e3224331_1_1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38623" y="2002951"/>
            <a:ext cx="791429" cy="87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g101e3224331_1_144"/>
          <p:cNvPicPr preferRelativeResize="0"/>
          <p:nvPr/>
        </p:nvPicPr>
        <p:blipFill rotWithShape="1">
          <a:blip r:embed="rId5">
            <a:alphaModFix/>
          </a:blip>
          <a:srcRect b="24961" l="29477" r="32130" t="17258"/>
          <a:stretch/>
        </p:blipFill>
        <p:spPr>
          <a:xfrm>
            <a:off x="4909973" y="1019606"/>
            <a:ext cx="683381" cy="87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Google Shape;1030;g101e3224331_1_1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55546" y="1233928"/>
            <a:ext cx="929501" cy="1121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Google Shape;1031;g101e3224331_1_1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33606" y="2927988"/>
            <a:ext cx="1503313" cy="112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g101e3224331_1_1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669098" y="2617305"/>
            <a:ext cx="903575" cy="430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g101e3224331_1_14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64800" y="3820688"/>
            <a:ext cx="1623794" cy="12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g101e3224331_1_144"/>
          <p:cNvPicPr preferRelativeResize="0"/>
          <p:nvPr/>
        </p:nvPicPr>
        <p:blipFill rotWithShape="1">
          <a:blip r:embed="rId10">
            <a:alphaModFix/>
          </a:blip>
          <a:srcRect b="25890" l="22707" r="28969" t="16957"/>
          <a:stretch/>
        </p:blipFill>
        <p:spPr>
          <a:xfrm rot="5400000">
            <a:off x="7346873" y="3719736"/>
            <a:ext cx="937977" cy="1479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g101e3224331_1_144"/>
          <p:cNvPicPr preferRelativeResize="0"/>
          <p:nvPr/>
        </p:nvPicPr>
        <p:blipFill rotWithShape="1">
          <a:blip r:embed="rId11">
            <a:alphaModFix/>
          </a:blip>
          <a:srcRect b="0" l="25476" r="26606" t="0"/>
          <a:stretch/>
        </p:blipFill>
        <p:spPr>
          <a:xfrm>
            <a:off x="5994319" y="2755323"/>
            <a:ext cx="984456" cy="117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g101e3224331_1_14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03877" y="2423430"/>
            <a:ext cx="1058758" cy="58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g101e3224331_1_144"/>
          <p:cNvPicPr preferRelativeResize="0"/>
          <p:nvPr/>
        </p:nvPicPr>
        <p:blipFill rotWithShape="1">
          <a:blip r:embed="rId13">
            <a:alphaModFix/>
          </a:blip>
          <a:srcRect b="18849" l="0" r="0" t="0"/>
          <a:stretch/>
        </p:blipFill>
        <p:spPr>
          <a:xfrm>
            <a:off x="4874024" y="1949400"/>
            <a:ext cx="1058750" cy="727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g101e3224331_1_144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5009875" y="2772650"/>
            <a:ext cx="984450" cy="98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g101e3224331_1_163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45" name="Google Shape;1045;g101e3224331_1_16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</a:t>
            </a:r>
            <a:endParaRPr/>
          </a:p>
        </p:txBody>
      </p:sp>
      <p:pic>
        <p:nvPicPr>
          <p:cNvPr id="1046" name="Google Shape;1046;g101e3224331_1_1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3163" y="874368"/>
            <a:ext cx="7340918" cy="4176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101e3224331_1_17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3" name="Google Shape;1053;g101e3224331_1_17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 - Laser Hall</a:t>
            </a:r>
            <a:endParaRPr/>
          </a:p>
        </p:txBody>
      </p:sp>
      <p:pic>
        <p:nvPicPr>
          <p:cNvPr id="1054" name="Google Shape;1054;g101e3224331_1_1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02500" y="966518"/>
            <a:ext cx="6651991" cy="41769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g101e3224331_1_171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61" name="Google Shape;1061;g101e3224331_1_171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 - Laser Switch Box</a:t>
            </a:r>
            <a:endParaRPr/>
          </a:p>
        </p:txBody>
      </p:sp>
      <p:pic>
        <p:nvPicPr>
          <p:cNvPr id="1062" name="Google Shape;1062;g101e3224331_1_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8400" y="962300"/>
            <a:ext cx="6108701" cy="406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3" name="Google Shape;1063;g101e3224331_1_1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201" y="906338"/>
            <a:ext cx="2097750" cy="1270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4" name="Google Shape;1064;g101e3224331_1_171"/>
          <p:cNvPicPr preferRelativeResize="0"/>
          <p:nvPr/>
        </p:nvPicPr>
        <p:blipFill rotWithShape="1">
          <a:blip r:embed="rId5">
            <a:alphaModFix/>
          </a:blip>
          <a:srcRect b="24890" l="17443" r="18284" t="6043"/>
          <a:stretch/>
        </p:blipFill>
        <p:spPr>
          <a:xfrm>
            <a:off x="280200" y="1889950"/>
            <a:ext cx="2028650" cy="2906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101e3224331_1_22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1" name="Google Shape;1071;g101e3224331_1_22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 - MODS</a:t>
            </a:r>
            <a:endParaRPr/>
          </a:p>
        </p:txBody>
      </p:sp>
      <p:sp>
        <p:nvSpPr>
          <p:cNvPr id="1072" name="Google Shape;1072;g101e3224331_1_227"/>
          <p:cNvSpPr/>
          <p:nvPr/>
        </p:nvSpPr>
        <p:spPr>
          <a:xfrm>
            <a:off x="5826497" y="1520880"/>
            <a:ext cx="2771400" cy="5784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Injection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" name="Google Shape;1073;g101e3224331_1_227"/>
          <p:cNvSpPr/>
          <p:nvPr/>
        </p:nvSpPr>
        <p:spPr>
          <a:xfrm>
            <a:off x="5826497" y="2099277"/>
            <a:ext cx="2771400" cy="5784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ATM Feed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g101e3224331_1_227"/>
          <p:cNvSpPr/>
          <p:nvPr/>
        </p:nvSpPr>
        <p:spPr>
          <a:xfrm>
            <a:off x="5826497" y="3857556"/>
            <a:ext cx="2771400" cy="5784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Ejection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5" name="Google Shape;1075;g101e3224331_1_227"/>
          <p:cNvCxnSpPr/>
          <p:nvPr/>
        </p:nvCxnSpPr>
        <p:spPr>
          <a:xfrm>
            <a:off x="7186577" y="999800"/>
            <a:ext cx="6000" cy="4980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76" name="Google Shape;1076;g101e3224331_1_227"/>
          <p:cNvSpPr txBox="1"/>
          <p:nvPr/>
        </p:nvSpPr>
        <p:spPr>
          <a:xfrm>
            <a:off x="7417923" y="4516672"/>
            <a:ext cx="10074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L.I.C.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g101e3224331_1_227"/>
          <p:cNvSpPr/>
          <p:nvPr/>
        </p:nvSpPr>
        <p:spPr>
          <a:xfrm>
            <a:off x="5826497" y="2689218"/>
            <a:ext cx="2771400" cy="5784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Compressor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8" name="Google Shape;1078;g101e3224331_1_227"/>
          <p:cNvSpPr/>
          <p:nvPr/>
        </p:nvSpPr>
        <p:spPr>
          <a:xfrm>
            <a:off x="5826497" y="3257328"/>
            <a:ext cx="2771400" cy="5784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Vis 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9" name="Google Shape;1079;g101e3224331_1_227"/>
          <p:cNvCxnSpPr/>
          <p:nvPr/>
        </p:nvCxnSpPr>
        <p:spPr>
          <a:xfrm>
            <a:off x="7239093" y="4457783"/>
            <a:ext cx="6000" cy="4980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80" name="Google Shape;1080;g101e3224331_1_227"/>
          <p:cNvSpPr txBox="1"/>
          <p:nvPr/>
        </p:nvSpPr>
        <p:spPr>
          <a:xfrm>
            <a:off x="7587019" y="1165778"/>
            <a:ext cx="10074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From B.T.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81" name="Google Shape;1081;g101e3224331_1_227"/>
          <p:cNvCxnSpPr/>
          <p:nvPr/>
        </p:nvCxnSpPr>
        <p:spPr>
          <a:xfrm flipH="1" rot="10800000">
            <a:off x="4880575" y="4619382"/>
            <a:ext cx="560400" cy="54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82" name="Google Shape;1082;g101e3224331_1_227"/>
          <p:cNvCxnSpPr/>
          <p:nvPr/>
        </p:nvCxnSpPr>
        <p:spPr>
          <a:xfrm flipH="1" rot="10800000">
            <a:off x="4880575" y="4867671"/>
            <a:ext cx="560400" cy="540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83" name="Google Shape;1083;g101e3224331_1_227"/>
          <p:cNvSpPr txBox="1"/>
          <p:nvPr/>
        </p:nvSpPr>
        <p:spPr>
          <a:xfrm>
            <a:off x="5439750" y="4485575"/>
            <a:ext cx="16266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Common Platform TILEs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4" name="Google Shape;1084;g101e3224331_1_227"/>
          <p:cNvSpPr txBox="1"/>
          <p:nvPr/>
        </p:nvSpPr>
        <p:spPr>
          <a:xfrm>
            <a:off x="5428925" y="4732775"/>
            <a:ext cx="1439100" cy="3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Experiment TILEs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5" name="Google Shape;1085;g101e3224331_1_227"/>
          <p:cNvSpPr txBox="1"/>
          <p:nvPr>
            <p:ph idx="1" type="body"/>
          </p:nvPr>
        </p:nvSpPr>
        <p:spPr>
          <a:xfrm>
            <a:off x="105425" y="1085100"/>
            <a:ext cx="4709400" cy="39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u="sng"/>
              <a:t>M</a:t>
            </a:r>
            <a:r>
              <a:rPr lang="en-US"/>
              <a:t>odular </a:t>
            </a:r>
            <a:r>
              <a:rPr lang="en-US" u="sng"/>
              <a:t>O</a:t>
            </a:r>
            <a:r>
              <a:rPr lang="en-US"/>
              <a:t>ptical </a:t>
            </a:r>
            <a:r>
              <a:rPr lang="en-US" u="sng"/>
              <a:t>D</a:t>
            </a:r>
            <a:r>
              <a:rPr lang="en-US"/>
              <a:t>elivery </a:t>
            </a:r>
            <a:r>
              <a:rPr lang="en-US" u="sng"/>
              <a:t>S</a:t>
            </a:r>
            <a:r>
              <a:rPr lang="en-US"/>
              <a:t>ystem - </a:t>
            </a:r>
            <a:r>
              <a:rPr lang="en-US" u="sng"/>
              <a:t>M</a:t>
            </a:r>
            <a:r>
              <a:rPr lang="en-US"/>
              <a:t>.</a:t>
            </a:r>
            <a:r>
              <a:rPr lang="en-US" u="sng"/>
              <a:t>O</a:t>
            </a:r>
            <a:r>
              <a:rPr lang="en-US"/>
              <a:t>.</a:t>
            </a:r>
            <a:r>
              <a:rPr lang="en-US" u="sng"/>
              <a:t>D</a:t>
            </a:r>
            <a:r>
              <a:rPr lang="en-US"/>
              <a:t>.</a:t>
            </a:r>
            <a:r>
              <a:rPr lang="en-US" u="sng"/>
              <a:t>S</a:t>
            </a:r>
            <a:r>
              <a:rPr lang="en-US"/>
              <a:t>.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Composed of </a:t>
            </a:r>
            <a:r>
              <a:rPr lang="en-US" u="sng"/>
              <a:t>T</a:t>
            </a:r>
            <a:r>
              <a:rPr lang="en-US"/>
              <a:t>abletop </a:t>
            </a:r>
            <a:r>
              <a:rPr lang="en-US" u="sng"/>
              <a:t>I</a:t>
            </a:r>
            <a:r>
              <a:rPr lang="en-US"/>
              <a:t>nterchangeable </a:t>
            </a:r>
            <a:r>
              <a:rPr lang="en-US" u="sng"/>
              <a:t>L</a:t>
            </a:r>
            <a:r>
              <a:rPr lang="en-US"/>
              <a:t>aser </a:t>
            </a:r>
            <a:r>
              <a:rPr lang="en-US" u="sng"/>
              <a:t>E</a:t>
            </a:r>
            <a:r>
              <a:rPr lang="en-US"/>
              <a:t>lements - T.I.L.E.s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Common platform TILEs stay with a hutch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Experiment TILEs change depending on experiment needs</a:t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g101e3224331_1_24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2" name="Google Shape;1092;g101e3224331_1_24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LCLS-II Lasers - MODS</a:t>
            </a:r>
            <a:endParaRPr/>
          </a:p>
        </p:txBody>
      </p:sp>
      <p:pic>
        <p:nvPicPr>
          <p:cNvPr id="1093" name="Google Shape;1093;g101e3224331_1_2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5263" y="1311166"/>
            <a:ext cx="8753475" cy="401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101e3224331_1_18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00" name="Google Shape;1100;g101e3224331_1_18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 - MODS</a:t>
            </a:r>
            <a:endParaRPr/>
          </a:p>
        </p:txBody>
      </p:sp>
      <p:pic>
        <p:nvPicPr>
          <p:cNvPr id="1101" name="Google Shape;1101;g101e3224331_1_1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6937" y="1129624"/>
            <a:ext cx="7253374" cy="375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72edd4b106_0_277"/>
          <p:cNvSpPr txBox="1"/>
          <p:nvPr>
            <p:ph idx="12" type="sldNum"/>
          </p:nvPr>
        </p:nvSpPr>
        <p:spPr>
          <a:xfrm>
            <a:off x="8403275" y="4697025"/>
            <a:ext cx="4818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3" name="Google Shape;243;g172edd4b106_0_277"/>
          <p:cNvSpPr txBox="1"/>
          <p:nvPr>
            <p:ph type="title"/>
          </p:nvPr>
        </p:nvSpPr>
        <p:spPr>
          <a:xfrm>
            <a:off x="451822" y="72614"/>
            <a:ext cx="8103600" cy="423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300"/>
              <a:t>Automated PLC IOC Generation using pytmc, ads-deploy</a:t>
            </a:r>
            <a:endParaRPr sz="2300"/>
          </a:p>
        </p:txBody>
      </p:sp>
      <p:sp>
        <p:nvSpPr>
          <p:cNvPr id="244" name="Google Shape;244;g172edd4b106_0_277"/>
          <p:cNvSpPr txBox="1"/>
          <p:nvPr>
            <p:ph idx="1" type="body"/>
          </p:nvPr>
        </p:nvSpPr>
        <p:spPr>
          <a:xfrm>
            <a:off x="449125" y="3271100"/>
            <a:ext cx="8109000" cy="17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62500" lnSpcReduction="20000"/>
          </a:bodyPr>
          <a:lstStyle/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Annotated PLC source code used to generate EPICS process database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No separate mapping of symbols to PV names that could get out of sync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TwinCAT project when built generates XML-format “.tmc” file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Pragma information is included along with symbol and type information</a:t>
            </a:r>
            <a:endParaRPr/>
          </a:p>
          <a:p>
            <a:pPr indent="-333375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19999"/>
              <a:buChar char="○"/>
            </a:pPr>
            <a:r>
              <a:rPr lang="en-US"/>
              <a:t>SLAC-defined “pytmc” pragma format defines PV metadata and naming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Templated startup scripts and shared IOC binaries</a:t>
            </a:r>
            <a:endParaRPr/>
          </a:p>
          <a:p>
            <a:pPr indent="-32385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ads-deploy wraps the above tool to generate a templated IOC and ready it for usage</a:t>
            </a:r>
            <a:endParaRPr/>
          </a:p>
        </p:txBody>
      </p:sp>
      <p:sp>
        <p:nvSpPr>
          <p:cNvPr id="245" name="Google Shape;245;g172edd4b106_0_277"/>
          <p:cNvSpPr txBox="1"/>
          <p:nvPr/>
        </p:nvSpPr>
        <p:spPr>
          <a:xfrm>
            <a:off x="1224650" y="1184569"/>
            <a:ext cx="2392800" cy="2685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PLC Project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g172edd4b106_0_277"/>
          <p:cNvSpPr txBox="1"/>
          <p:nvPr/>
        </p:nvSpPr>
        <p:spPr>
          <a:xfrm>
            <a:off x="1224650" y="1453002"/>
            <a:ext cx="2392800" cy="1582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(* 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IEC 61131-3 pragma annotating fValue </a:t>
            </a:r>
            <a:endParaRPr b="0" i="1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*)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{attribute 'pytmc' := '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 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pv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IOC:PV:NAME</a:t>
            </a:r>
            <a:endParaRPr b="1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'}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fValue: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LREAL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247" name="Google Shape;247;g172edd4b106_0_277"/>
          <p:cNvCxnSpPr>
            <a:stCxn id="246" idx="3"/>
          </p:cNvCxnSpPr>
          <p:nvPr/>
        </p:nvCxnSpPr>
        <p:spPr>
          <a:xfrm>
            <a:off x="3617450" y="2244252"/>
            <a:ext cx="1347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48" name="Google Shape;248;g172edd4b106_0_277"/>
          <p:cNvSpPr txBox="1"/>
          <p:nvPr/>
        </p:nvSpPr>
        <p:spPr>
          <a:xfrm>
            <a:off x="3749150" y="1840894"/>
            <a:ext cx="14508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$ pytmc db 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172edd4b106_0_277"/>
          <p:cNvSpPr txBox="1"/>
          <p:nvPr/>
        </p:nvSpPr>
        <p:spPr>
          <a:xfrm>
            <a:off x="4964450" y="1222181"/>
            <a:ext cx="2647200" cy="2685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EPICS IOC Database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g172edd4b106_0_277"/>
          <p:cNvSpPr txBox="1"/>
          <p:nvPr/>
        </p:nvSpPr>
        <p:spPr>
          <a:xfrm>
            <a:off x="4964450" y="1490599"/>
            <a:ext cx="2647200" cy="1502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record(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ai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, "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IOC:PV:NAME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")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field(DESC, "</a:t>
            </a:r>
            <a:r>
              <a:rPr b="1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fValue</a:t>
            </a: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")</a:t>
            </a:r>
            <a:endParaRPr b="0" i="0" sz="1200" u="none" cap="none" strike="noStrike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   field(INP, "@asyn...")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   …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b="0" i="0" sz="1200" u="none" cap="none" strike="noStrike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101e3224331_1_209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08" name="Google Shape;1108;g101e3224331_1_209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Lasers - MODS</a:t>
            </a:r>
            <a:endParaRPr/>
          </a:p>
        </p:txBody>
      </p:sp>
      <p:pic>
        <p:nvPicPr>
          <p:cNvPr id="1109" name="Google Shape;1109;g101e3224331_1_2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81175" y="1041175"/>
            <a:ext cx="2957798" cy="3943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0" name="Google Shape;1110;g101e3224331_1_20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5725" y="1041175"/>
            <a:ext cx="2957798" cy="3943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5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g101e3224331_1_21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7" name="Google Shape;1117;g101e3224331_1_21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 System - Happi Database</a:t>
            </a:r>
            <a:endParaRPr/>
          </a:p>
        </p:txBody>
      </p:sp>
      <p:sp>
        <p:nvSpPr>
          <p:cNvPr id="1118" name="Google Shape;1118;g101e3224331_1_218"/>
          <p:cNvSpPr txBox="1"/>
          <p:nvPr>
            <p:ph idx="1" type="body"/>
          </p:nvPr>
        </p:nvSpPr>
        <p:spPr>
          <a:xfrm>
            <a:off x="225925" y="1085100"/>
            <a:ext cx="4134300" cy="39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Happi: database for beamline devices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Auto-instatiates devices in beamline python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Adds devices to auto-generated LUCID homescreens</a:t>
            </a:r>
            <a:endParaRPr/>
          </a:p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Metadata from Happi can be used to (re-)build TILE IOCs</a:t>
            </a:r>
            <a:endParaRPr/>
          </a:p>
        </p:txBody>
      </p:sp>
      <p:pic>
        <p:nvPicPr>
          <p:cNvPr id="1119" name="Google Shape;1119;g101e3224331_1_2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32225" y="1126251"/>
            <a:ext cx="3923575" cy="393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101e3224331_1_19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6" name="Google Shape;1126;g101e3224331_1_19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LCLS-II Laser System - LUCID Homescreen</a:t>
            </a:r>
            <a:endParaRPr/>
          </a:p>
        </p:txBody>
      </p:sp>
      <p:pic>
        <p:nvPicPr>
          <p:cNvPr id="1127" name="Google Shape;1127;g101e3224331_1_1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137943"/>
            <a:ext cx="8839201" cy="3718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g101e3224331_1_7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34" name="Google Shape;1134;g101e3224331_1_7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 Timing - What’s it for?</a:t>
            </a:r>
            <a:endParaRPr/>
          </a:p>
        </p:txBody>
      </p:sp>
      <p:sp>
        <p:nvSpPr>
          <p:cNvPr id="1135" name="Google Shape;1135;g101e3224331_1_7"/>
          <p:cNvSpPr txBox="1"/>
          <p:nvPr>
            <p:ph idx="1" type="body"/>
          </p:nvPr>
        </p:nvSpPr>
        <p:spPr>
          <a:xfrm>
            <a:off x="457200" y="1154449"/>
            <a:ext cx="8109000" cy="35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810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Coordinating devices across the facility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LINAC structures need to know when the beam is arriving to ramp up parts of the accelerator, prepare diagnostics, etc.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Optical lasers on the photon side need to sync up with the X-rays to achieve temporal overlap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DAQ needs to occur in sync with the X-rays to capture experimental data in sync with both of the above</a:t>
            </a:r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101e3224331_1_1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2" name="Google Shape;1142;g101e3224331_1_1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</a:t>
            </a:r>
            <a:endParaRPr/>
          </a:p>
        </p:txBody>
      </p:sp>
      <p:sp>
        <p:nvSpPr>
          <p:cNvPr id="1143" name="Google Shape;1143;g101e3224331_1_14"/>
          <p:cNvSpPr txBox="1"/>
          <p:nvPr>
            <p:ph idx="1" type="body"/>
          </p:nvPr>
        </p:nvSpPr>
        <p:spPr>
          <a:xfrm>
            <a:off x="451825" y="1283300"/>
            <a:ext cx="8336700" cy="345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Two clocks: “fiducials”, and “ticks”</a:t>
            </a:r>
            <a:endParaRPr sz="2200"/>
          </a:p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Fiducials</a:t>
            </a:r>
            <a:endParaRPr sz="2200"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Derived from 360 Hz facility power 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Phase zero crossings create 6 coarse buckets (“timeslots”) that triggers fall in to</a:t>
            </a:r>
            <a:endParaRPr/>
          </a:p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Ticks</a:t>
            </a:r>
            <a:endParaRPr sz="2200"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119 MHz pulses, derived from 476 MHz reference</a:t>
            </a:r>
            <a:endParaRPr/>
          </a:p>
          <a:p>
            <a:pPr indent="-396240" lvl="1" marL="9144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40"/>
              <a:buChar char="○"/>
            </a:pPr>
            <a:r>
              <a:rPr lang="en-US"/>
              <a:t>Fine timing control (8.4 ns/tick)</a:t>
            </a:r>
            <a:endParaRPr/>
          </a:p>
          <a:p>
            <a:pPr indent="-3683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Combine the above into “Event” timing system</a:t>
            </a:r>
            <a:endParaRPr sz="220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g101e3224331_1_65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- Events and the EVG</a:t>
            </a:r>
            <a:endParaRPr/>
          </a:p>
        </p:txBody>
      </p:sp>
      <p:sp>
        <p:nvSpPr>
          <p:cNvPr id="1150" name="Google Shape;1150;g101e3224331_1_65"/>
          <p:cNvSpPr txBox="1"/>
          <p:nvPr>
            <p:ph idx="1" type="body"/>
          </p:nvPr>
        </p:nvSpPr>
        <p:spPr>
          <a:xfrm>
            <a:off x="240975" y="1206000"/>
            <a:ext cx="4706700" cy="35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“Event” based timing system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Event codes generated by EVG (</a:t>
            </a:r>
            <a:r>
              <a:rPr lang="en-US" sz="2200" u="sng"/>
              <a:t>EV</a:t>
            </a:r>
            <a:r>
              <a:rPr lang="en-US" sz="2200"/>
              <a:t>ent </a:t>
            </a:r>
            <a:r>
              <a:rPr lang="en-US" sz="2200" u="sng"/>
              <a:t>G</a:t>
            </a:r>
            <a:r>
              <a:rPr lang="en-US" sz="2200"/>
              <a:t>enerator) in a timing data stream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Some codes are always present, others are conditional</a:t>
            </a:r>
            <a:endParaRPr sz="2200"/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-US" sz="2200"/>
              <a:t>EVG creates a constant stream of event frames, synchronous with the linac</a:t>
            </a:r>
            <a:endParaRPr sz="2200"/>
          </a:p>
        </p:txBody>
      </p:sp>
      <p:pic>
        <p:nvPicPr>
          <p:cNvPr id="1151" name="Google Shape;1151;g101e3224331_1_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10323" y="1365352"/>
            <a:ext cx="4111402" cy="326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6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101e3224331_1_93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- EVRs</a:t>
            </a:r>
            <a:endParaRPr/>
          </a:p>
        </p:txBody>
      </p:sp>
      <p:sp>
        <p:nvSpPr>
          <p:cNvPr id="1158" name="Google Shape;1158;g101e3224331_1_93"/>
          <p:cNvSpPr txBox="1"/>
          <p:nvPr>
            <p:ph idx="1" type="body"/>
          </p:nvPr>
        </p:nvSpPr>
        <p:spPr>
          <a:xfrm>
            <a:off x="240975" y="1185375"/>
            <a:ext cx="4706700" cy="36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u="sng"/>
              <a:t>EV</a:t>
            </a:r>
            <a:r>
              <a:rPr lang="en-US"/>
              <a:t>ent </a:t>
            </a:r>
            <a:r>
              <a:rPr lang="en-US" u="sng"/>
              <a:t>R</a:t>
            </a:r>
            <a:r>
              <a:rPr lang="en-US"/>
              <a:t>eceivers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PCIe cards running SLAC firmware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Parse the timing data stream and generate up to 12 LVTTL HW triggers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Configurable polarity, pulse width, and delay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EVR channels can be used by IOCs for timestamping</a:t>
            </a:r>
            <a:endParaRPr/>
          </a:p>
        </p:txBody>
      </p:sp>
      <p:pic>
        <p:nvPicPr>
          <p:cNvPr id="1159" name="Google Shape;1159;g101e3224331_1_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0932" y="1090787"/>
            <a:ext cx="3587569" cy="381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101e3224331_1_38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6" name="Google Shape;1166;g101e3224331_1_38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- A high level overview</a:t>
            </a:r>
            <a:endParaRPr/>
          </a:p>
        </p:txBody>
      </p:sp>
      <p:sp>
        <p:nvSpPr>
          <p:cNvPr id="1167" name="Google Shape;1167;g101e3224331_1_38"/>
          <p:cNvSpPr/>
          <p:nvPr/>
        </p:nvSpPr>
        <p:spPr>
          <a:xfrm>
            <a:off x="2043475" y="2135850"/>
            <a:ext cx="1415700" cy="1370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g101e3224331_1_38"/>
          <p:cNvSpPr/>
          <p:nvPr/>
        </p:nvSpPr>
        <p:spPr>
          <a:xfrm>
            <a:off x="275550" y="2073275"/>
            <a:ext cx="728700" cy="802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360 Hz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g101e3224331_1_38"/>
          <p:cNvSpPr/>
          <p:nvPr/>
        </p:nvSpPr>
        <p:spPr>
          <a:xfrm>
            <a:off x="275550" y="3167025"/>
            <a:ext cx="728700" cy="802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119 MHz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70" name="Google Shape;1170;g101e3224331_1_38"/>
          <p:cNvCxnSpPr/>
          <p:nvPr/>
        </p:nvCxnSpPr>
        <p:spPr>
          <a:xfrm>
            <a:off x="1004275" y="2474400"/>
            <a:ext cx="1036500" cy="1689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71" name="Google Shape;1171;g101e3224331_1_38"/>
          <p:cNvCxnSpPr>
            <a:stCxn id="1169" idx="3"/>
          </p:cNvCxnSpPr>
          <p:nvPr/>
        </p:nvCxnSpPr>
        <p:spPr>
          <a:xfrm flipH="1" rot="10800000">
            <a:off x="1004250" y="3049875"/>
            <a:ext cx="1051800" cy="5184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72" name="Google Shape;1172;g101e3224331_1_38"/>
          <p:cNvSpPr/>
          <p:nvPr/>
        </p:nvSpPr>
        <p:spPr>
          <a:xfrm rot="-5400000">
            <a:off x="4263275" y="1840175"/>
            <a:ext cx="1396200" cy="675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Fanout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g101e3224331_1_38"/>
          <p:cNvSpPr/>
          <p:nvPr/>
        </p:nvSpPr>
        <p:spPr>
          <a:xfrm>
            <a:off x="6138875" y="1541475"/>
            <a:ext cx="1396200" cy="675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74" name="Google Shape;1174;g101e3224331_1_38"/>
          <p:cNvCxnSpPr>
            <a:stCxn id="1167" idx="3"/>
            <a:endCxn id="1172" idx="0"/>
          </p:cNvCxnSpPr>
          <p:nvPr/>
        </p:nvCxnSpPr>
        <p:spPr>
          <a:xfrm flipH="1" rot="10800000">
            <a:off x="3459175" y="2177700"/>
            <a:ext cx="1164600" cy="643500"/>
          </a:xfrm>
          <a:prstGeom prst="bentConnector3">
            <a:avLst>
              <a:gd fmla="val 50004" name="adj1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75" name="Google Shape;1175;g101e3224331_1_38"/>
          <p:cNvCxnSpPr>
            <a:stCxn id="1172" idx="2"/>
            <a:endCxn id="1176" idx="1"/>
          </p:cNvCxnSpPr>
          <p:nvPr/>
        </p:nvCxnSpPr>
        <p:spPr>
          <a:xfrm>
            <a:off x="5298875" y="2177675"/>
            <a:ext cx="974100" cy="1246200"/>
          </a:xfrm>
          <a:prstGeom prst="bentConnector3">
            <a:avLst>
              <a:gd fmla="val 50006" name="adj1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77" name="Google Shape;1177;g101e3224331_1_38"/>
          <p:cNvCxnSpPr>
            <a:stCxn id="1172" idx="2"/>
            <a:endCxn id="1173" idx="1"/>
          </p:cNvCxnSpPr>
          <p:nvPr/>
        </p:nvCxnSpPr>
        <p:spPr>
          <a:xfrm flipH="1" rot="10800000">
            <a:off x="5298875" y="1878875"/>
            <a:ext cx="840000" cy="2988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78" name="Google Shape;1178;g101e3224331_1_38"/>
          <p:cNvSpPr/>
          <p:nvPr/>
        </p:nvSpPr>
        <p:spPr>
          <a:xfrm>
            <a:off x="8090050" y="2883425"/>
            <a:ext cx="795000" cy="564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79" name="Google Shape;1179;g101e3224331_1_38"/>
          <p:cNvCxnSpPr>
            <a:stCxn id="1173" idx="3"/>
            <a:endCxn id="1178" idx="1"/>
          </p:cNvCxnSpPr>
          <p:nvPr/>
        </p:nvCxnSpPr>
        <p:spPr>
          <a:xfrm>
            <a:off x="7535075" y="1878975"/>
            <a:ext cx="555000" cy="1287000"/>
          </a:xfrm>
          <a:prstGeom prst="bentConnector3">
            <a:avLst>
              <a:gd fmla="val 29072" name="adj1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80" name="Google Shape;1180;g101e3224331_1_38"/>
          <p:cNvSpPr/>
          <p:nvPr/>
        </p:nvSpPr>
        <p:spPr>
          <a:xfrm>
            <a:off x="8090050" y="1541475"/>
            <a:ext cx="795000" cy="564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1" name="Google Shape;1181;g101e3224331_1_38"/>
          <p:cNvCxnSpPr>
            <a:stCxn id="1173" idx="3"/>
            <a:endCxn id="1180" idx="1"/>
          </p:cNvCxnSpPr>
          <p:nvPr/>
        </p:nvCxnSpPr>
        <p:spPr>
          <a:xfrm flipH="1" rot="10800000">
            <a:off x="7535075" y="1823775"/>
            <a:ext cx="555000" cy="55200"/>
          </a:xfrm>
          <a:prstGeom prst="bentConnector3">
            <a:avLst>
              <a:gd fmla="val 49998" name="adj1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182" name="Google Shape;1182;g101e3224331_1_38"/>
          <p:cNvSpPr txBox="1"/>
          <p:nvPr/>
        </p:nvSpPr>
        <p:spPr>
          <a:xfrm>
            <a:off x="8322375" y="2288450"/>
            <a:ext cx="37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g101e3224331_1_38"/>
          <p:cNvSpPr txBox="1"/>
          <p:nvPr/>
        </p:nvSpPr>
        <p:spPr>
          <a:xfrm>
            <a:off x="6273100" y="3223775"/>
            <a:ext cx="37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" name="Google Shape;1183;g101e3224331_1_38"/>
          <p:cNvSpPr txBox="1"/>
          <p:nvPr/>
        </p:nvSpPr>
        <p:spPr>
          <a:xfrm>
            <a:off x="7419425" y="972025"/>
            <a:ext cx="1091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LVTTL Triggers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" name="Google Shape;1184;g101e3224331_1_38"/>
          <p:cNvSpPr txBox="1"/>
          <p:nvPr/>
        </p:nvSpPr>
        <p:spPr>
          <a:xfrm>
            <a:off x="3819875" y="1809175"/>
            <a:ext cx="67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Fiber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5" name="Google Shape;1185;g101e3224331_1_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4575" y="4082318"/>
            <a:ext cx="936200" cy="8449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86" name="Google Shape;1186;g101e3224331_1_38"/>
          <p:cNvCxnSpPr>
            <a:stCxn id="1185" idx="1"/>
            <a:endCxn id="1167" idx="2"/>
          </p:cNvCxnSpPr>
          <p:nvPr/>
        </p:nvCxnSpPr>
        <p:spPr>
          <a:xfrm rot="10800000">
            <a:off x="2751175" y="3506406"/>
            <a:ext cx="4523400" cy="998400"/>
          </a:xfrm>
          <a:prstGeom prst="bentConnector2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187" name="Google Shape;1187;g101e3224331_1_38"/>
          <p:cNvCxnSpPr>
            <a:stCxn id="1185" idx="1"/>
            <a:endCxn id="1173" idx="2"/>
          </p:cNvCxnSpPr>
          <p:nvPr/>
        </p:nvCxnSpPr>
        <p:spPr>
          <a:xfrm rot="10800000">
            <a:off x="6836875" y="2216406"/>
            <a:ext cx="437700" cy="2288400"/>
          </a:xfrm>
          <a:prstGeom prst="bentConnector2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2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g101e3224331_1_120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- Sequencer</a:t>
            </a:r>
            <a:endParaRPr/>
          </a:p>
        </p:txBody>
      </p:sp>
      <p:pic>
        <p:nvPicPr>
          <p:cNvPr id="1194" name="Google Shape;1194;g101e3224331_1_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7298" y="1085225"/>
            <a:ext cx="3547977" cy="38947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5" name="Google Shape;1195;g101e3224331_1_120"/>
          <p:cNvSpPr txBox="1"/>
          <p:nvPr>
            <p:ph idx="1" type="body"/>
          </p:nvPr>
        </p:nvSpPr>
        <p:spPr>
          <a:xfrm>
            <a:off x="240975" y="1206000"/>
            <a:ext cx="4706700" cy="35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/>
          </a:bodyPr>
          <a:lstStyle/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Allows creation of custom event sequences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Codes can be delayed relative to each other, and to a sync marker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Used to execute more complex experiments/DAQ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Used by MEC to coordinate the lasers, pulse picker, and many diagnostics w.r.t. the X-rays</a:t>
            </a:r>
            <a:endParaRPr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101e3224331_1_154"/>
          <p:cNvSpPr txBox="1"/>
          <p:nvPr>
            <p:ph idx="12" type="sldNum"/>
          </p:nvPr>
        </p:nvSpPr>
        <p:spPr>
          <a:xfrm>
            <a:off x="8566150" y="4738688"/>
            <a:ext cx="318900" cy="4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72000" spcFirstLastPara="1" rIns="72000" wrap="square" tIns="57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02" name="Google Shape;1202;g101e3224331_1_154"/>
          <p:cNvSpPr txBox="1"/>
          <p:nvPr>
            <p:ph type="title"/>
          </p:nvPr>
        </p:nvSpPr>
        <p:spPr>
          <a:xfrm>
            <a:off x="451822" y="96818"/>
            <a:ext cx="81036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LCLS-I Timing - MEC SPL (c/o Eric Cunningham)</a:t>
            </a:r>
            <a:endParaRPr/>
          </a:p>
        </p:txBody>
      </p:sp>
      <p:pic>
        <p:nvPicPr>
          <p:cNvPr id="1203" name="Google Shape;1203;g101e3224331_1_1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87275" y="992150"/>
            <a:ext cx="5503199" cy="411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4" name="Google Shape;1204;g101e3224331_1_154"/>
          <p:cNvSpPr txBox="1"/>
          <p:nvPr>
            <p:ph idx="1" type="body"/>
          </p:nvPr>
        </p:nvSpPr>
        <p:spPr>
          <a:xfrm>
            <a:off x="67775" y="1077150"/>
            <a:ext cx="3319500" cy="38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fontScale="92500" lnSpcReduction="20000"/>
          </a:bodyPr>
          <a:lstStyle/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EVRs combined with SRS DG645 (EPICS integrated) delay generators for increased resolution and flexibility</a:t>
            </a:r>
            <a:endParaRPr/>
          </a:p>
          <a:p>
            <a:pPr indent="-36957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/>
              <a:t>SPL: use up to 4 different groups of event codes to trigger the laser and related hardware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ank">
  <a:themeElements>
    <a:clrScheme name="SLAC_RevisedPalette_2012">
      <a:dk1>
        <a:srgbClr val="000000"/>
      </a:dk1>
      <a:lt1>
        <a:srgbClr val="FFFFFF"/>
      </a:lt1>
      <a:dk2>
        <a:srgbClr val="E17000"/>
      </a:dk2>
      <a:lt2>
        <a:srgbClr val="A4001D"/>
      </a:lt2>
      <a:accent1>
        <a:srgbClr val="A4001D"/>
      </a:accent1>
      <a:accent2>
        <a:srgbClr val="E17000"/>
      </a:accent2>
      <a:accent3>
        <a:srgbClr val="4D4F53"/>
      </a:accent3>
      <a:accent4>
        <a:srgbClr val="545455"/>
      </a:accent4>
      <a:accent5>
        <a:srgbClr val="0099CC"/>
      </a:accent5>
      <a:accent6>
        <a:srgbClr val="69BE28"/>
      </a:accent6>
      <a:hlink>
        <a:srgbClr val="A4001D"/>
      </a:hlink>
      <a:folHlink>
        <a:srgbClr val="A4001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Blank">
  <a:themeElements>
    <a:clrScheme name="SLAC_RevisedPalette_2012">
      <a:dk1>
        <a:srgbClr val="000000"/>
      </a:dk1>
      <a:lt1>
        <a:srgbClr val="FFFFFF"/>
      </a:lt1>
      <a:dk2>
        <a:srgbClr val="E17000"/>
      </a:dk2>
      <a:lt2>
        <a:srgbClr val="A4001D"/>
      </a:lt2>
      <a:accent1>
        <a:srgbClr val="A4001D"/>
      </a:accent1>
      <a:accent2>
        <a:srgbClr val="E17000"/>
      </a:accent2>
      <a:accent3>
        <a:srgbClr val="4D4F53"/>
      </a:accent3>
      <a:accent4>
        <a:srgbClr val="545455"/>
      </a:accent4>
      <a:accent5>
        <a:srgbClr val="0099CC"/>
      </a:accent5>
      <a:accent6>
        <a:srgbClr val="69BE28"/>
      </a:accent6>
      <a:hlink>
        <a:srgbClr val="A4001D"/>
      </a:hlink>
      <a:folHlink>
        <a:srgbClr val="A4001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2012-06-11T23:48:53Z</dcterms:created>
</cp:coreProperties>
</file>