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3" r:id="rId5"/>
    <p:sldId id="301" r:id="rId6"/>
    <p:sldId id="259" r:id="rId7"/>
    <p:sldId id="303" r:id="rId8"/>
    <p:sldId id="268" r:id="rId9"/>
    <p:sldId id="264" r:id="rId10"/>
    <p:sldId id="265" r:id="rId11"/>
    <p:sldId id="267" r:id="rId12"/>
    <p:sldId id="266" r:id="rId13"/>
    <p:sldId id="269" r:id="rId14"/>
    <p:sldId id="270" r:id="rId15"/>
    <p:sldId id="271" r:id="rId16"/>
    <p:sldId id="302" r:id="rId17"/>
    <p:sldId id="292" r:id="rId18"/>
    <p:sldId id="295" r:id="rId19"/>
    <p:sldId id="276" r:id="rId20"/>
    <p:sldId id="277" r:id="rId21"/>
    <p:sldId id="273" r:id="rId22"/>
    <p:sldId id="278" r:id="rId23"/>
    <p:sldId id="296" r:id="rId24"/>
    <p:sldId id="282" r:id="rId25"/>
    <p:sldId id="279" r:id="rId26"/>
    <p:sldId id="280" r:id="rId27"/>
    <p:sldId id="297" r:id="rId28"/>
    <p:sldId id="298" r:id="rId29"/>
    <p:sldId id="299" r:id="rId30"/>
    <p:sldId id="294" r:id="rId31"/>
    <p:sldId id="284" r:id="rId32"/>
    <p:sldId id="304" r:id="rId33"/>
    <p:sldId id="283" r:id="rId34"/>
    <p:sldId id="285" r:id="rId35"/>
    <p:sldId id="286" r:id="rId36"/>
    <p:sldId id="306" r:id="rId37"/>
    <p:sldId id="300" r:id="rId3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4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76" autoAdjust="0"/>
  </p:normalViewPr>
  <p:slideViewPr>
    <p:cSldViewPr>
      <p:cViewPr>
        <p:scale>
          <a:sx n="150" d="100"/>
          <a:sy n="150" d="100"/>
        </p:scale>
        <p:origin x="-4224" y="-10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F57FC-B3FF-4DF2-9417-962901C07B3B}" type="datetimeFigureOut">
              <a:rPr lang="sv-SE" smtClean="0"/>
              <a:t>2016-11-14</a:t>
            </a:fld>
            <a:endParaRPr lang="sv-S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A53A7-64CD-4D0E-AAE8-1AC9C79D7085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84655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download.beckhoff.com</a:t>
            </a:r>
            <a:r>
              <a:rPr lang="en-US" dirty="0" smtClean="0"/>
              <a:t>/download/document/catalog/Beckhoff_TwinCAT3_042012_e.pdf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39054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also</a:t>
            </a:r>
            <a:r>
              <a:rPr lang="en-US" baseline="0" dirty="0" smtClean="0"/>
              <a:t> how the motor record driver runs motion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29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2629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download.beckhoff.com</a:t>
            </a:r>
            <a:r>
              <a:rPr lang="en-US" dirty="0" smtClean="0"/>
              <a:t>/download/document/catalog/Beckhoff_TwinCAT3_042012_e.pdf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20406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download.beckhoff.com</a:t>
            </a:r>
            <a:r>
              <a:rPr lang="en-US" dirty="0" smtClean="0"/>
              <a:t>/download/document/catalog/Beckhoff_TwinCAT3_042012_e.pdf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5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8969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</a:t>
            </a:r>
            <a:r>
              <a:rPr lang="en-US" baseline="0" dirty="0" smtClean="0"/>
              <a:t> different windows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87086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Licenses</a:t>
            </a:r>
            <a:r>
              <a:rPr lang="en-US" baseline="0" dirty="0" smtClean="0"/>
              <a:t> also need a lot of </a:t>
            </a:r>
            <a:r>
              <a:rPr lang="en-US" baseline="0" dirty="0" err="1" smtClean="0"/>
              <a:t>administartion</a:t>
            </a:r>
            <a:r>
              <a:rPr lang="en-US" baseline="0" dirty="0" smtClean="0"/>
              <a:t>…</a:t>
            </a:r>
            <a:endParaRPr lang="en-US" dirty="0" smtClean="0"/>
          </a:p>
          <a:p>
            <a:r>
              <a:rPr lang="en-US" dirty="0" smtClean="0"/>
              <a:t>Trial </a:t>
            </a:r>
            <a:r>
              <a:rPr lang="en-US" dirty="0" err="1" smtClean="0"/>
              <a:t>licence</a:t>
            </a:r>
            <a:r>
              <a:rPr lang="en-US" dirty="0" smtClean="0"/>
              <a:t> </a:t>
            </a:r>
            <a:r>
              <a:rPr lang="en-US" dirty="0" err="1" smtClean="0"/>
              <a:t>convieneient</a:t>
            </a:r>
            <a:r>
              <a:rPr lang="en-US" dirty="0" smtClean="0"/>
              <a:t> since you can test </a:t>
            </a:r>
            <a:r>
              <a:rPr lang="en-US" dirty="0" err="1" smtClean="0"/>
              <a:t>evetything</a:t>
            </a:r>
            <a:r>
              <a:rPr lang="en-US" dirty="0" smtClean="0"/>
              <a:t> and then se which </a:t>
            </a:r>
            <a:r>
              <a:rPr lang="en-US" dirty="0" err="1" smtClean="0"/>
              <a:t>licences</a:t>
            </a:r>
            <a:r>
              <a:rPr lang="en-US" baseline="0" dirty="0" smtClean="0"/>
              <a:t> you need.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</a:t>
            </a:r>
            <a:r>
              <a:rPr lang="en-US" dirty="0" err="1" smtClean="0"/>
              <a:t>download.beckhoff.com</a:t>
            </a:r>
            <a:r>
              <a:rPr lang="en-US" dirty="0" smtClean="0"/>
              <a:t>/download/document/catalog/Beckhoff_TwinCAT3_042012_e.pdf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16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87691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 position interface.. Where </a:t>
            </a:r>
            <a:r>
              <a:rPr lang="en-US" dirty="0" err="1" smtClean="0"/>
              <a:t>traj</a:t>
            </a:r>
            <a:r>
              <a:rPr lang="en-US" dirty="0" smtClean="0"/>
              <a:t> is made in card!</a:t>
            </a:r>
            <a:r>
              <a:rPr lang="en-US" baseline="0" dirty="0" smtClean="0"/>
              <a:t> Good for open loop..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21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0712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 position interface.. Where </a:t>
            </a:r>
            <a:r>
              <a:rPr lang="en-US" dirty="0" err="1" smtClean="0"/>
              <a:t>traj</a:t>
            </a:r>
            <a:r>
              <a:rPr lang="en-US" dirty="0" smtClean="0"/>
              <a:t> is made in card!</a:t>
            </a:r>
            <a:r>
              <a:rPr lang="en-US" baseline="0" dirty="0" smtClean="0"/>
              <a:t> Good for open loop..</a:t>
            </a:r>
          </a:p>
          <a:p>
            <a:r>
              <a:rPr lang="en-US" baseline="0" dirty="0" smtClean="0"/>
              <a:t>No need for axis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22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0712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running</a:t>
            </a:r>
            <a:r>
              <a:rPr lang="en-US" baseline="0" dirty="0" smtClean="0"/>
              <a:t> BLDC many settings are automatic. Steppers need some settings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23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8997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running</a:t>
            </a:r>
            <a:r>
              <a:rPr lang="en-US" baseline="0" dirty="0" smtClean="0"/>
              <a:t> BLDC many settings are automatic. Steppers need </a:t>
            </a:r>
            <a:r>
              <a:rPr lang="en-US" baseline="0" smtClean="0"/>
              <a:t>some settings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24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899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94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AC81-318B-4D49-A602-9E30227C87EC}" type="datetime1">
              <a:rPr lang="sv-SE" smtClean="0"/>
              <a:t>2016-11-14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‹#›</a:t>
            </a:fld>
            <a:endParaRPr lang="sv-SE" dirty="0"/>
          </a:p>
        </p:txBody>
      </p:sp>
      <p:pic>
        <p:nvPicPr>
          <p:cNvPr id="7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656184" cy="8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884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0094CA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99CB0-346B-43FA-9EE6-F90C3F3BC0BA}" type="datetime1">
              <a:rPr lang="sv-SE" smtClean="0"/>
              <a:t>2016-11-14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‹#›</a:t>
            </a:fld>
            <a:endParaRPr lang="sv-SE" dirty="0"/>
          </a:p>
        </p:txBody>
      </p:sp>
      <p:pic>
        <p:nvPicPr>
          <p:cNvPr id="8" name="Bildobjekt 5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08" y="319530"/>
            <a:ext cx="1370480" cy="73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9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0094CA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66B7F-8271-49DA-A25A-F4BB9F476347}" type="datetime1">
              <a:rPr lang="sv-SE" smtClean="0"/>
              <a:t>2016-11-14</a:t>
            </a:fld>
            <a:endParaRPr lang="sv-S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‹#›</a:t>
            </a:fld>
            <a:endParaRPr lang="sv-SE" dirty="0"/>
          </a:p>
        </p:txBody>
      </p:sp>
      <p:pic>
        <p:nvPicPr>
          <p:cNvPr id="9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62" y="260648"/>
            <a:ext cx="1359826" cy="72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3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23FA-05C4-4CC1-B281-2F815585BC1C}" type="datetime1">
              <a:rPr lang="sv-SE" smtClean="0"/>
              <a:t>2016-11-14</a:t>
            </a:fld>
            <a:endParaRPr lang="sv-S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‹#›</a:t>
            </a:fld>
            <a:endParaRPr lang="sv-SE" dirty="0"/>
          </a:p>
        </p:txBody>
      </p:sp>
      <p:sp>
        <p:nvSpPr>
          <p:cNvPr id="10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rgbClr val="0094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40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sv-S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3233B-D569-4A6E-878F-CDE152514C47}" type="datetime1">
              <a:rPr lang="sv-SE" smtClean="0"/>
              <a:t>2016-11-14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115BC-487E-4422-894C-CB7CD3E79223}" type="slidenum">
              <a:rPr lang="sv-SE" smtClean="0"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0640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4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smtClean="0"/>
              <a:t>TwinCAT Introduction</a:t>
            </a:r>
            <a:br>
              <a:rPr lang="en-GB" sz="4000" smtClean="0"/>
            </a:br>
            <a:r>
              <a:rPr lang="en-GB" sz="4000" smtClean="0"/>
              <a:t>Hands on Session</a:t>
            </a:r>
            <a:br>
              <a:rPr lang="en-GB" sz="4000" smtClean="0"/>
            </a:br>
            <a:endParaRPr lang="en-GB" sz="4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GB" sz="2000" smtClean="0">
                <a:solidFill>
                  <a:schemeClr val="bg1"/>
                </a:solidFill>
              </a:rPr>
              <a:t>Anders Sandström</a:t>
            </a:r>
          </a:p>
          <a:p>
            <a:r>
              <a:rPr lang="en-GB" sz="2000" smtClean="0">
                <a:solidFill>
                  <a:schemeClr val="bg1"/>
                </a:solidFill>
              </a:rPr>
              <a:t>Electronics Engineer</a:t>
            </a:r>
            <a:endParaRPr lang="en-GB" sz="200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5949280"/>
            <a:ext cx="4572000" cy="6032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600" smtClean="0">
                <a:solidFill>
                  <a:srgbClr val="FFFFFF"/>
                </a:solidFill>
              </a:rPr>
              <a:t>www.europeanspallationsource.se</a:t>
            </a:r>
          </a:p>
          <a:p>
            <a:pPr algn="ctr"/>
            <a:fld id="{656E358F-28A8-D04A-99E6-206C49444CD4}" type="datetime3">
              <a:rPr lang="en-GB" sz="1400" smtClean="0">
                <a:solidFill>
                  <a:srgbClr val="FFFFFF"/>
                </a:solidFill>
              </a:rPr>
              <a:t>14 November 2016</a:t>
            </a:fld>
            <a:endParaRPr lang="en-GB" sz="14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10</a:t>
            </a:fld>
            <a:endParaRPr lang="en-GB"/>
          </a:p>
        </p:txBody>
      </p:sp>
      <p:pic>
        <p:nvPicPr>
          <p:cNvPr id="6" name="Picture 5" descr="Screen Shot 2016-11-09 at 13.36.2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1"/>
            <a:ext cx="9000000" cy="447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102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11</a:t>
            </a:fld>
            <a:endParaRPr lang="en-GB"/>
          </a:p>
        </p:txBody>
      </p:sp>
      <p:pic>
        <p:nvPicPr>
          <p:cNvPr id="3" name="Picture 2" descr="Screen Shot 2016-11-09 at 13.33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485336"/>
            <a:ext cx="9000000" cy="49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1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Safety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12</a:t>
            </a:fld>
            <a:endParaRPr lang="en-GB"/>
          </a:p>
        </p:txBody>
      </p:sp>
      <p:pic>
        <p:nvPicPr>
          <p:cNvPr id="3" name="Picture 2" descr="Screen Shot 2016-11-09 at 13.41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0"/>
            <a:ext cx="9000000" cy="444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18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C++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13</a:t>
            </a:fld>
            <a:endParaRPr lang="sv-SE" dirty="0"/>
          </a:p>
        </p:txBody>
      </p:sp>
      <p:pic>
        <p:nvPicPr>
          <p:cNvPr id="5" name="Picture 4" descr="Screen Shot 2016-11-09 at 13.43.16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8865107" cy="440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6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I/O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14</a:t>
            </a:fld>
            <a:endParaRPr lang="sv-SE" dirty="0"/>
          </a:p>
        </p:txBody>
      </p:sp>
      <p:pic>
        <p:nvPicPr>
          <p:cNvPr id="3" name="Picture 2" descr="Screen Shot 2016-11-09 at 13.45.4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0"/>
            <a:ext cx="9000000" cy="44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34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Control/Status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15</a:t>
            </a:fld>
            <a:endParaRPr lang="sv-SE" dirty="0"/>
          </a:p>
        </p:txBody>
      </p:sp>
      <p:pic>
        <p:nvPicPr>
          <p:cNvPr id="5" name="Picture 4" descr="Screen Shot 2016-11-09 at 13.48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861048"/>
            <a:ext cx="5248681" cy="1959295"/>
          </a:xfrm>
          <a:prstGeom prst="rect">
            <a:avLst/>
          </a:prstGeom>
        </p:spPr>
      </p:pic>
      <p:pic>
        <p:nvPicPr>
          <p:cNvPr id="6" name="Picture 5" descr="Screen Shot 2016-11-09 at 13.51.0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484784"/>
            <a:ext cx="4320480" cy="2151239"/>
          </a:xfrm>
          <a:prstGeom prst="rect">
            <a:avLst/>
          </a:prstGeom>
        </p:spPr>
      </p:pic>
      <p:pic>
        <p:nvPicPr>
          <p:cNvPr id="7" name="Picture 6" descr="Screen Shot 2016-11-09 at 13.52.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933056"/>
            <a:ext cx="2576858" cy="1898737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0" y="4149080"/>
            <a:ext cx="5220072" cy="720080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244408" y="5373216"/>
            <a:ext cx="747192" cy="720080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20272" y="3501008"/>
            <a:ext cx="216024" cy="208186"/>
          </a:xfrm>
          <a:prstGeom prst="ellips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99792" y="1628800"/>
            <a:ext cx="2088232" cy="218528"/>
          </a:xfrm>
          <a:prstGeom prst="ellips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1" idx="2"/>
            <a:endCxn id="8" idx="2"/>
          </p:cNvCxnSpPr>
          <p:nvPr/>
        </p:nvCxnSpPr>
        <p:spPr>
          <a:xfrm flipH="1">
            <a:off x="0" y="1738064"/>
            <a:ext cx="2699792" cy="2771056"/>
          </a:xfrm>
          <a:prstGeom prst="lin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/>
          <p:cNvCxnSpPr>
            <a:endCxn id="8" idx="6"/>
          </p:cNvCxnSpPr>
          <p:nvPr/>
        </p:nvCxnSpPr>
        <p:spPr>
          <a:xfrm>
            <a:off x="4751512" y="1772816"/>
            <a:ext cx="468560" cy="2736304"/>
          </a:xfrm>
          <a:prstGeom prst="lin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5" name="Straight Connector 14"/>
          <p:cNvCxnSpPr>
            <a:endCxn id="9" idx="3"/>
          </p:cNvCxnSpPr>
          <p:nvPr/>
        </p:nvCxnSpPr>
        <p:spPr>
          <a:xfrm>
            <a:off x="7020272" y="3573016"/>
            <a:ext cx="1333560" cy="2414827"/>
          </a:xfrm>
          <a:prstGeom prst="lin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7" name="Straight Connector 16"/>
          <p:cNvCxnSpPr>
            <a:endCxn id="9" idx="7"/>
          </p:cNvCxnSpPr>
          <p:nvPr/>
        </p:nvCxnSpPr>
        <p:spPr>
          <a:xfrm>
            <a:off x="7236296" y="3573016"/>
            <a:ext cx="1645880" cy="1905653"/>
          </a:xfrm>
          <a:prstGeom prst="line">
            <a:avLst/>
          </a:prstGeom>
          <a:noFill/>
          <a:ln w="25400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57256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License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5544616" cy="489654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Engineering tool is free</a:t>
            </a:r>
          </a:p>
          <a:p>
            <a:r>
              <a:rPr lang="en-US" dirty="0" smtClean="0"/>
              <a:t>Runtime licenses are needed.</a:t>
            </a:r>
          </a:p>
          <a:p>
            <a:pPr lvl="1"/>
            <a:r>
              <a:rPr lang="en-US" dirty="0" smtClean="0"/>
              <a:t>Runtime licenses are needed for functionalities:</a:t>
            </a:r>
          </a:p>
          <a:p>
            <a:pPr lvl="2"/>
            <a:r>
              <a:rPr lang="en-US" dirty="0" smtClean="0"/>
              <a:t>PLC</a:t>
            </a:r>
          </a:p>
          <a:p>
            <a:pPr lvl="2"/>
            <a:r>
              <a:rPr lang="en-US" dirty="0" smtClean="0"/>
              <a:t>Motion</a:t>
            </a:r>
          </a:p>
          <a:p>
            <a:pPr lvl="2"/>
            <a:r>
              <a:rPr lang="en-US" dirty="0" smtClean="0"/>
              <a:t>HMI</a:t>
            </a:r>
          </a:p>
          <a:p>
            <a:pPr lvl="2"/>
            <a:r>
              <a:rPr lang="en-US" dirty="0" smtClean="0"/>
              <a:t>Connectivity</a:t>
            </a:r>
          </a:p>
          <a:p>
            <a:pPr lvl="2"/>
            <a:r>
              <a:rPr lang="en-US" dirty="0" smtClean="0"/>
              <a:t>C++</a:t>
            </a:r>
          </a:p>
          <a:p>
            <a:pPr lvl="2"/>
            <a:r>
              <a:rPr lang="en-US" dirty="0" smtClean="0"/>
              <a:t>…</a:t>
            </a:r>
            <a:endParaRPr lang="en-US" dirty="0" smtClean="0"/>
          </a:p>
          <a:p>
            <a:pPr lvl="1"/>
            <a:r>
              <a:rPr lang="en-US" dirty="0" smtClean="0"/>
              <a:t>License costs are related to performance of CPU (performance classes)</a:t>
            </a:r>
          </a:p>
          <a:p>
            <a:r>
              <a:rPr lang="en-US" dirty="0" smtClean="0"/>
              <a:t>1 week trial licenses can be generated (unlimited number of times). 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Our test crate needs licenses for approx. 700Eur (including Windows license and 8 axes)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16</a:t>
            </a:fld>
            <a:endParaRPr lang="sv-SE" dirty="0"/>
          </a:p>
        </p:txBody>
      </p:sp>
      <p:pic>
        <p:nvPicPr>
          <p:cNvPr id="5" name="Picture 4" descr="Screen Shot 2016-11-09 at 12.49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833" y="1556792"/>
            <a:ext cx="3427679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97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2600" dirty="0" smtClean="0"/>
              <a:t>Data exchange between different modules are done through “data links”</a:t>
            </a:r>
          </a:p>
          <a:p>
            <a:r>
              <a:rPr lang="en-US" sz="2600" dirty="0" smtClean="0"/>
              <a:t>Example:</a:t>
            </a:r>
          </a:p>
          <a:p>
            <a:pPr lvl="1"/>
            <a:r>
              <a:rPr lang="en-US" sz="2200" dirty="0" smtClean="0"/>
              <a:t>Digital inputs, or other I/O, can be linked to a PLC variable</a:t>
            </a:r>
          </a:p>
          <a:p>
            <a:pPr lvl="1"/>
            <a:r>
              <a:rPr lang="en-US" sz="2200" dirty="0" smtClean="0"/>
              <a:t>A motion axis can be linked to an amplifier, encoder and PLC program.</a:t>
            </a:r>
          </a:p>
          <a:p>
            <a:pPr marL="0" indent="0">
              <a:buNone/>
            </a:pPr>
            <a:endParaRPr lang="en-US" sz="2600" dirty="0" smtClean="0"/>
          </a:p>
          <a:p>
            <a:r>
              <a:rPr lang="en-US" dirty="0" smtClean="0"/>
              <a:t>Pros:</a:t>
            </a:r>
          </a:p>
          <a:p>
            <a:pPr lvl="1"/>
            <a:r>
              <a:rPr lang="en-US" dirty="0" smtClean="0"/>
              <a:t>Nice way to separate hardware from software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Can be a lot of work to link variables</a:t>
            </a:r>
          </a:p>
          <a:p>
            <a:pPr lvl="1"/>
            <a:r>
              <a:rPr lang="en-US" dirty="0" smtClean="0"/>
              <a:t>Easy to make mistakes (link wrong variables)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00039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Data Links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02806" y="5780286"/>
            <a:ext cx="2133600" cy="365125"/>
          </a:xfrm>
        </p:spPr>
        <p:txBody>
          <a:bodyPr/>
          <a:lstStyle/>
          <a:p>
            <a:fld id="{551115BC-487E-4422-894C-CB7CD3E79223}" type="slidenum">
              <a:rPr lang="sv-SE" smtClean="0"/>
              <a:t>18</a:t>
            </a:fld>
            <a:endParaRPr lang="sv-SE" dirty="0"/>
          </a:p>
        </p:txBody>
      </p:sp>
      <p:pic>
        <p:nvPicPr>
          <p:cNvPr id="13" name="Picture 12" descr="Screen Shot 2016-11-13 at 21.25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132856"/>
            <a:ext cx="4968553" cy="345302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2483769" y="3068960"/>
            <a:ext cx="1080120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699793" y="5229200"/>
            <a:ext cx="1080120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-Down Arrow 16"/>
          <p:cNvSpPr/>
          <p:nvPr/>
        </p:nvSpPr>
        <p:spPr>
          <a:xfrm>
            <a:off x="3059833" y="3356992"/>
            <a:ext cx="144016" cy="1728192"/>
          </a:xfrm>
          <a:prstGeom prst="up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427985" y="2492896"/>
            <a:ext cx="2592288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245342" y="1772816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 hardware to Axis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213894" y="2420888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 Axis to PLC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51520" y="5805264"/>
            <a:ext cx="1512168" cy="576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251520" y="4005064"/>
            <a:ext cx="1512168" cy="576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Motion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51520" y="2204864"/>
            <a:ext cx="1512168" cy="576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PLC</a:t>
            </a:r>
            <a:endParaRPr lang="en-US" dirty="0"/>
          </a:p>
        </p:txBody>
      </p:sp>
      <p:pic>
        <p:nvPicPr>
          <p:cNvPr id="20" name="Picture 19" descr="Screen Shot 2016-11-13 at 21.30.3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2852936"/>
            <a:ext cx="4684715" cy="3312368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4644009" y="4077072"/>
            <a:ext cx="1080120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932041" y="5661248"/>
            <a:ext cx="1080120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Up-Down Arrow 24"/>
          <p:cNvSpPr/>
          <p:nvPr/>
        </p:nvSpPr>
        <p:spPr>
          <a:xfrm>
            <a:off x="5148065" y="4437112"/>
            <a:ext cx="144016" cy="1152128"/>
          </a:xfrm>
          <a:prstGeom prst="up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300193" y="3356992"/>
            <a:ext cx="2592288" cy="216024"/>
          </a:xfrm>
          <a:prstGeom prst="ellipse">
            <a:avLst/>
          </a:prstGeom>
          <a:noFill/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Up-Down Arrow 29"/>
          <p:cNvSpPr/>
          <p:nvPr/>
        </p:nvSpPr>
        <p:spPr>
          <a:xfrm>
            <a:off x="971600" y="2852936"/>
            <a:ext cx="144016" cy="1080120"/>
          </a:xfrm>
          <a:prstGeom prst="up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Up-Down Arrow 30"/>
          <p:cNvSpPr/>
          <p:nvPr/>
        </p:nvSpPr>
        <p:spPr>
          <a:xfrm>
            <a:off x="971600" y="4653136"/>
            <a:ext cx="144016" cy="1080120"/>
          </a:xfrm>
          <a:prstGeom prst="upDown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34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Control 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 smtClean="0"/>
              <a:t>Current</a:t>
            </a:r>
            <a:r>
              <a:rPr lang="en-US" sz="2000" dirty="0" smtClean="0"/>
              <a:t> Control Loop:</a:t>
            </a:r>
          </a:p>
          <a:p>
            <a:pPr lvl="1"/>
            <a:r>
              <a:rPr lang="en-US" sz="1600" dirty="0" smtClean="0"/>
              <a:t>Needed for both open and closed loop setups (however depends on actuator)</a:t>
            </a:r>
          </a:p>
          <a:p>
            <a:pPr lvl="1"/>
            <a:r>
              <a:rPr lang="en-US" sz="1600" dirty="0"/>
              <a:t>Functionality depends on motor </a:t>
            </a:r>
            <a:r>
              <a:rPr lang="en-US" sz="1600" dirty="0" smtClean="0"/>
              <a:t>type (phase shift output for commutation)</a:t>
            </a:r>
          </a:p>
          <a:p>
            <a:pPr lvl="1"/>
            <a:r>
              <a:rPr lang="en-US" sz="1600" dirty="0" smtClean="0"/>
              <a:t>Current is related to </a:t>
            </a:r>
            <a:r>
              <a:rPr lang="en-US" sz="1600" b="1" dirty="0" smtClean="0"/>
              <a:t>torque</a:t>
            </a:r>
            <a:r>
              <a:rPr lang="en-US" sz="1600" dirty="0" smtClean="0"/>
              <a:t> via the motor K</a:t>
            </a:r>
            <a:r>
              <a:rPr lang="en-US" sz="1600" baseline="-25000" dirty="0" smtClean="0"/>
              <a:t>T</a:t>
            </a:r>
            <a:r>
              <a:rPr lang="en-US" sz="1600" dirty="0" smtClean="0"/>
              <a:t> constant for rotary motors or to a force for linear motors.</a:t>
            </a:r>
          </a:p>
          <a:p>
            <a:pPr lvl="1"/>
            <a:r>
              <a:rPr lang="en-US" sz="1600" dirty="0" smtClean="0"/>
              <a:t>Common sample rate range: 10-50kHz</a:t>
            </a:r>
          </a:p>
          <a:p>
            <a:pPr lvl="1"/>
            <a:r>
              <a:rPr lang="en-US" sz="1600" dirty="0" smtClean="0"/>
              <a:t>Type: PI controller (maybe filters, observer)</a:t>
            </a:r>
          </a:p>
          <a:p>
            <a:r>
              <a:rPr lang="en-US" sz="2000" b="1" dirty="0" smtClean="0"/>
              <a:t>Velocity</a:t>
            </a:r>
            <a:r>
              <a:rPr lang="en-US" sz="2000" dirty="0" smtClean="0"/>
              <a:t> Control Loop:</a:t>
            </a:r>
          </a:p>
          <a:p>
            <a:pPr lvl="1"/>
            <a:r>
              <a:rPr lang="en-US" sz="1600" dirty="0" smtClean="0"/>
              <a:t>Needed for closed loop, sometimes used for open loop (frequency control)</a:t>
            </a:r>
          </a:p>
          <a:p>
            <a:pPr lvl="1"/>
            <a:r>
              <a:rPr lang="en-US" sz="1600" dirty="0" smtClean="0"/>
              <a:t>Common </a:t>
            </a:r>
            <a:r>
              <a:rPr lang="en-US" sz="1600" dirty="0"/>
              <a:t>sample rate range</a:t>
            </a:r>
            <a:r>
              <a:rPr lang="en-US" sz="1600" dirty="0" smtClean="0"/>
              <a:t>: 1-10kHz</a:t>
            </a:r>
          </a:p>
          <a:p>
            <a:pPr lvl="1"/>
            <a:r>
              <a:rPr lang="en-US" sz="1600" dirty="0" smtClean="0"/>
              <a:t>Type: PI controller</a:t>
            </a:r>
          </a:p>
          <a:p>
            <a:r>
              <a:rPr lang="en-US" sz="2000" b="1" dirty="0" smtClean="0"/>
              <a:t>Position</a:t>
            </a:r>
            <a:r>
              <a:rPr lang="en-US" sz="2000" dirty="0" smtClean="0"/>
              <a:t> Control Loop:</a:t>
            </a:r>
          </a:p>
          <a:p>
            <a:pPr lvl="1"/>
            <a:r>
              <a:rPr lang="en-US" sz="1600" dirty="0"/>
              <a:t>Needed for closed </a:t>
            </a:r>
            <a:r>
              <a:rPr lang="en-US" sz="1600" dirty="0" smtClean="0"/>
              <a:t>loop, </a:t>
            </a:r>
            <a:r>
              <a:rPr lang="en-US" sz="1600" dirty="0"/>
              <a:t>sometimes </a:t>
            </a:r>
            <a:r>
              <a:rPr lang="en-US" sz="1600" dirty="0" smtClean="0"/>
              <a:t>used for </a:t>
            </a:r>
            <a:r>
              <a:rPr lang="en-US" sz="1600" dirty="0"/>
              <a:t>open loop </a:t>
            </a:r>
            <a:r>
              <a:rPr lang="en-US" sz="1600" dirty="0" smtClean="0"/>
              <a:t>(for consistency)</a:t>
            </a:r>
          </a:p>
          <a:p>
            <a:pPr lvl="1"/>
            <a:r>
              <a:rPr lang="en-US" sz="1600" dirty="0" smtClean="0"/>
              <a:t>Common </a:t>
            </a:r>
            <a:r>
              <a:rPr lang="en-US" sz="1600" dirty="0"/>
              <a:t>sample rate range</a:t>
            </a:r>
            <a:r>
              <a:rPr lang="en-US" sz="1600" dirty="0" smtClean="0"/>
              <a:t>100-5kHz</a:t>
            </a:r>
          </a:p>
          <a:p>
            <a:pPr lvl="1"/>
            <a:r>
              <a:rPr lang="en-US" sz="1600" dirty="0" smtClean="0"/>
              <a:t>Type: P or PI controller (if P the stationary error will be handled by velocity PI)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19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6782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Outline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mtClean="0"/>
              <a:t>TwinCAT overview</a:t>
            </a:r>
          </a:p>
          <a:p>
            <a:r>
              <a:rPr lang="en-GB" smtClean="0"/>
              <a:t>Runtime</a:t>
            </a:r>
          </a:p>
          <a:p>
            <a:r>
              <a:rPr lang="en-GB" smtClean="0"/>
              <a:t>Engineering Tool</a:t>
            </a:r>
          </a:p>
          <a:p>
            <a:r>
              <a:rPr lang="en-GB" smtClean="0"/>
              <a:t>License system</a:t>
            </a:r>
          </a:p>
          <a:p>
            <a:r>
              <a:rPr lang="en-GB" smtClean="0"/>
              <a:t>Data Links</a:t>
            </a:r>
          </a:p>
          <a:p>
            <a:r>
              <a:rPr lang="en-GB" smtClean="0"/>
              <a:t>Control Loops (Motion)</a:t>
            </a:r>
          </a:p>
          <a:p>
            <a:r>
              <a:rPr lang="en-GB" smtClean="0"/>
              <a:t>Configuration</a:t>
            </a:r>
          </a:p>
          <a:p>
            <a:r>
              <a:rPr lang="en-GB" smtClean="0"/>
              <a:t>FB_DriveVirtual</a:t>
            </a:r>
          </a:p>
          <a:p>
            <a:r>
              <a:rPr lang="en-GB" smtClean="0"/>
              <a:t>Hands on session</a:t>
            </a:r>
          </a:p>
          <a:p>
            <a:endParaRPr lang="en-GB" smtClean="0"/>
          </a:p>
          <a:p>
            <a:endParaRPr lang="en-GB" smtClean="0"/>
          </a:p>
          <a:p>
            <a:pPr marL="0" indent="0">
              <a:buNone/>
            </a:pPr>
            <a:endParaRPr lang="en-GB" smtClean="0"/>
          </a:p>
          <a:p>
            <a:endParaRPr lang="en-GB" smtClean="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028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Control </a:t>
            </a:r>
            <a:r>
              <a:rPr lang="en-US" dirty="0"/>
              <a:t>L</a:t>
            </a:r>
            <a:r>
              <a:rPr lang="en-US" dirty="0" smtClean="0"/>
              <a:t>oops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8224" y="6309320"/>
            <a:ext cx="2133600" cy="365125"/>
          </a:xfrm>
        </p:spPr>
        <p:txBody>
          <a:bodyPr/>
          <a:lstStyle/>
          <a:p>
            <a:fld id="{551115BC-487E-4422-894C-CB7CD3E79223}" type="slidenum">
              <a:rPr lang="en-GB" smtClean="0"/>
              <a:pPr/>
              <a:t>20</a:t>
            </a:fld>
            <a:endParaRPr lang="en-GB" dirty="0"/>
          </a:p>
        </p:txBody>
      </p:sp>
      <p:grpSp>
        <p:nvGrpSpPr>
          <p:cNvPr id="52" name="Group 51"/>
          <p:cNvGrpSpPr/>
          <p:nvPr/>
        </p:nvGrpSpPr>
        <p:grpSpPr>
          <a:xfrm>
            <a:off x="0" y="1547438"/>
            <a:ext cx="9055527" cy="5121922"/>
            <a:chOff x="0" y="109684"/>
            <a:chExt cx="9055527" cy="5121922"/>
          </a:xfrm>
        </p:grpSpPr>
        <p:cxnSp>
          <p:nvCxnSpPr>
            <p:cNvPr id="53" name="Straight Arrow Connector 52"/>
            <p:cNvCxnSpPr/>
            <p:nvPr/>
          </p:nvCxnSpPr>
          <p:spPr>
            <a:xfrm flipH="1">
              <a:off x="7907510" y="1949007"/>
              <a:ext cx="52058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7541007" y="1665957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endCxn id="61" idx="2"/>
            </p:cNvCxnSpPr>
            <p:nvPr/>
          </p:nvCxnSpPr>
          <p:spPr>
            <a:xfrm>
              <a:off x="941526" y="1665957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1582342" y="1672063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3278962" y="1672063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3929952" y="1676135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>
              <a:off x="5498415" y="1676135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>
              <a:off x="6224622" y="1672063"/>
              <a:ext cx="7120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/>
            <p:cNvSpPr/>
            <p:nvPr/>
          </p:nvSpPr>
          <p:spPr>
            <a:xfrm>
              <a:off x="1653547" y="1523553"/>
              <a:ext cx="284807" cy="28480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314708" y="1376063"/>
              <a:ext cx="1033155" cy="5797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P(ID)</a:t>
              </a:r>
              <a:r>
                <a:rPr lang="en-US" sz="1600" baseline="-25000" dirty="0" smtClean="0"/>
                <a:t>Position</a:t>
              </a:r>
              <a:endParaRPr lang="en-US" sz="1600" baseline="-25000" dirty="0"/>
            </a:p>
          </p:txBody>
        </p:sp>
        <p:sp>
          <p:nvSpPr>
            <p:cNvPr id="63" name="Oval 62"/>
            <p:cNvSpPr/>
            <p:nvPr/>
          </p:nvSpPr>
          <p:spPr>
            <a:xfrm>
              <a:off x="4001156" y="1523553"/>
              <a:ext cx="284807" cy="28480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64" name="Oval 63"/>
            <p:cNvSpPr/>
            <p:nvPr/>
          </p:nvSpPr>
          <p:spPr>
            <a:xfrm>
              <a:off x="6210436" y="1523553"/>
              <a:ext cx="284807" cy="28480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 flipH="1">
              <a:off x="4143560" y="3128473"/>
              <a:ext cx="4169674" cy="0"/>
            </a:xfrm>
            <a:prstGeom prst="straightConnector1">
              <a:avLst/>
            </a:prstGeom>
            <a:ln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>
              <a:endCxn id="63" idx="4"/>
            </p:cNvCxnSpPr>
            <p:nvPr/>
          </p:nvCxnSpPr>
          <p:spPr>
            <a:xfrm flipH="1" flipV="1">
              <a:off x="4143560" y="1808360"/>
              <a:ext cx="1" cy="13201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>
              <a:off x="1795951" y="3599924"/>
              <a:ext cx="6517284" cy="0"/>
            </a:xfrm>
            <a:prstGeom prst="straightConnector1">
              <a:avLst/>
            </a:prstGeom>
            <a:ln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>
              <a:endCxn id="61" idx="4"/>
            </p:cNvCxnSpPr>
            <p:nvPr/>
          </p:nvCxnSpPr>
          <p:spPr>
            <a:xfrm flipV="1">
              <a:off x="1795951" y="1808360"/>
              <a:ext cx="0" cy="17915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151458" y="1386836"/>
              <a:ext cx="9138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</a:t>
              </a:r>
              <a:r>
                <a:rPr lang="en-US" baseline="-25000" dirty="0" smtClean="0"/>
                <a:t>Position</a:t>
              </a:r>
              <a:endParaRPr lang="en-US" baseline="-25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859180" y="2486989"/>
              <a:ext cx="9387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PV</a:t>
              </a:r>
              <a:r>
                <a:rPr lang="en-US" baseline="-25000" dirty="0" smtClean="0"/>
                <a:t>Position</a:t>
              </a:r>
              <a:endParaRPr lang="en-US" baseline="-25000" dirty="0"/>
            </a:p>
          </p:txBody>
        </p:sp>
        <p:cxnSp>
          <p:nvCxnSpPr>
            <p:cNvPr id="71" name="Straight Arrow Connector 70"/>
            <p:cNvCxnSpPr>
              <a:endCxn id="63" idx="0"/>
            </p:cNvCxnSpPr>
            <p:nvPr/>
          </p:nvCxnSpPr>
          <p:spPr>
            <a:xfrm>
              <a:off x="4143561" y="964106"/>
              <a:ext cx="0" cy="55944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>
              <a:off x="1795951" y="964106"/>
              <a:ext cx="0" cy="55944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1210555" y="542582"/>
              <a:ext cx="841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O</a:t>
              </a:r>
              <a:r>
                <a:rPr lang="en-US" baseline="-25000" dirty="0" smtClean="0"/>
                <a:t>Position</a:t>
              </a:r>
              <a:endParaRPr lang="en-US" baseline="-250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37427" y="542582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SP</a:t>
              </a:r>
              <a:r>
                <a:rPr lang="en-US" baseline="-25000" dirty="0" err="1" smtClean="0"/>
                <a:t>Speed</a:t>
              </a:r>
              <a:r>
                <a:rPr lang="en-US" baseline="-25000" dirty="0" smtClean="0"/>
                <a:t> </a:t>
              </a:r>
              <a:r>
                <a:rPr lang="en-US" dirty="0" smtClean="0"/>
                <a:t>=</a:t>
              </a:r>
              <a:r>
                <a:rPr lang="en-US" dirty="0" err="1" smtClean="0"/>
                <a:t>FF</a:t>
              </a:r>
              <a:r>
                <a:rPr lang="en-US" baseline="-25000" dirty="0" err="1" smtClean="0"/>
                <a:t>Speed</a:t>
              </a:r>
              <a:endParaRPr lang="en-US" baseline="-250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175921" y="2025613"/>
              <a:ext cx="82043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PV</a:t>
              </a:r>
              <a:r>
                <a:rPr lang="en-US" baseline="-25000" dirty="0" smtClean="0"/>
                <a:t>Speed</a:t>
              </a:r>
              <a:endParaRPr lang="en-US" baseline="-25000" dirty="0"/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6354036" y="985259"/>
              <a:ext cx="0" cy="55944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6079645" y="594773"/>
              <a:ext cx="4355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FF</a:t>
              </a:r>
              <a:r>
                <a:rPr lang="en-US" baseline="-25000" dirty="0" smtClean="0"/>
                <a:t>I</a:t>
              </a:r>
              <a:endParaRPr lang="en-US" baseline="-250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84236" y="1233664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383294" y="1041809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579060" y="1254611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814122" y="1839226"/>
              <a:ext cx="25533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-</a:t>
              </a:r>
              <a:endParaRPr lang="en-US" baseline="-250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143561" y="1825019"/>
              <a:ext cx="25533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-</a:t>
              </a:r>
              <a:endParaRPr lang="en-US" baseline="-250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739988" y="1065002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779563" y="1275763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940492" y="1086154"/>
              <a:ext cx="3000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+</a:t>
              </a:r>
              <a:endParaRPr lang="en-US" baseline="-25000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579060" y="231742"/>
              <a:ext cx="5397092" cy="3108784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4642924" y="1391323"/>
              <a:ext cx="964252" cy="5797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PI(D)</a:t>
              </a:r>
              <a:r>
                <a:rPr lang="en-US" sz="1600" baseline="-25000" dirty="0" smtClean="0"/>
                <a:t>Speed</a:t>
              </a:r>
              <a:endParaRPr lang="en-US" sz="1600" baseline="-25000" dirty="0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8744" y="109684"/>
              <a:ext cx="9016783" cy="3819568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739988" y="231742"/>
              <a:ext cx="1513756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Speed Control</a:t>
              </a:r>
              <a:endParaRPr lang="en-US" baseline="-25000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6577" y="109684"/>
              <a:ext cx="16912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Position Control</a:t>
              </a:r>
              <a:endParaRPr lang="en-US" baseline="-25000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0" y="4295898"/>
              <a:ext cx="26981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</a:t>
              </a:r>
              <a:r>
                <a:rPr lang="en-US" baseline="-25000" dirty="0" smtClean="0"/>
                <a:t>Position	</a:t>
              </a:r>
              <a:r>
                <a:rPr lang="en-US" dirty="0" smtClean="0"/>
                <a:t>Position </a:t>
              </a:r>
              <a:r>
                <a:rPr lang="en-US" dirty="0" err="1" smtClean="0"/>
                <a:t>setpoint</a:t>
              </a:r>
              <a:endParaRPr lang="en-US" dirty="0" smtClean="0"/>
            </a:p>
            <a:p>
              <a:r>
                <a:rPr lang="en-US" dirty="0" smtClean="0"/>
                <a:t>O</a:t>
              </a:r>
              <a:r>
                <a:rPr lang="en-US" baseline="-25000" dirty="0"/>
                <a:t>P</a:t>
              </a:r>
              <a:r>
                <a:rPr lang="en-US" baseline="-25000" dirty="0" smtClean="0"/>
                <a:t>osition 	</a:t>
              </a:r>
              <a:r>
                <a:rPr lang="en-US" dirty="0" smtClean="0"/>
                <a:t>Position offset</a:t>
              </a:r>
            </a:p>
            <a:p>
              <a:r>
                <a:rPr lang="en-US" dirty="0" smtClean="0"/>
                <a:t>PV</a:t>
              </a:r>
              <a:r>
                <a:rPr lang="en-US" baseline="-25000" dirty="0" smtClean="0"/>
                <a:t>Position	</a:t>
              </a:r>
              <a:r>
                <a:rPr lang="en-US" dirty="0" smtClean="0"/>
                <a:t>Actual position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736960" y="4308276"/>
              <a:ext cx="29620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</a:t>
              </a:r>
              <a:r>
                <a:rPr lang="en-US" baseline="-25000" dirty="0" smtClean="0"/>
                <a:t>Speed</a:t>
              </a:r>
              <a:r>
                <a:rPr lang="en-US" dirty="0" smtClean="0"/>
                <a:t> 	Speed Setpoint</a:t>
              </a:r>
            </a:p>
            <a:p>
              <a:r>
                <a:rPr lang="en-US" dirty="0" smtClean="0"/>
                <a:t>FF</a:t>
              </a:r>
              <a:r>
                <a:rPr lang="en-US" baseline="-25000" dirty="0" smtClean="0"/>
                <a:t>speed 	</a:t>
              </a:r>
              <a:r>
                <a:rPr lang="en-US" dirty="0" smtClean="0"/>
                <a:t>Speed feed forward</a:t>
              </a:r>
            </a:p>
            <a:p>
              <a:r>
                <a:rPr lang="en-US" dirty="0" smtClean="0"/>
                <a:t>PV</a:t>
              </a:r>
              <a:r>
                <a:rPr lang="en-US" baseline="-25000" dirty="0" smtClean="0"/>
                <a:t>Speed</a:t>
              </a:r>
              <a:r>
                <a:rPr lang="en-US" dirty="0" smtClean="0"/>
                <a:t>	Actual speed </a:t>
              </a: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943258" y="1386240"/>
              <a:ext cx="964252" cy="80811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/>
                <a:t>PI(D)</a:t>
              </a:r>
              <a:r>
                <a:rPr lang="en-US" sz="1600" baseline="-25000" dirty="0" smtClean="0"/>
                <a:t>I</a:t>
              </a:r>
              <a:endParaRPr lang="en-US" sz="1600" baseline="-25000" dirty="0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760307" y="363820"/>
              <a:ext cx="2136467" cy="2566582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8266258" y="1411662"/>
              <a:ext cx="579788" cy="238529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2000" dirty="0" smtClean="0"/>
                <a:t>Process</a:t>
              </a:r>
              <a:endParaRPr lang="en-US" sz="2800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760307" y="363820"/>
              <a:ext cx="16541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Current Control</a:t>
              </a:r>
              <a:endParaRPr lang="en-US" baseline="-25000" dirty="0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6732240" y="5949280"/>
            <a:ext cx="2435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Mech., motor, feedback</a:t>
            </a:r>
            <a:endParaRPr lang="en-US" dirty="0"/>
          </a:p>
        </p:txBody>
      </p:sp>
      <p:cxnSp>
        <p:nvCxnSpPr>
          <p:cNvPr id="50" name="Straight Arrow Connector 49"/>
          <p:cNvCxnSpPr>
            <a:endCxn id="95" idx="2"/>
          </p:cNvCxnSpPr>
          <p:nvPr/>
        </p:nvCxnSpPr>
        <p:spPr>
          <a:xfrm flipV="1">
            <a:off x="7956376" y="5234707"/>
            <a:ext cx="599776" cy="7865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091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2146380"/>
            <a:ext cx="1485900" cy="100330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146380"/>
            <a:ext cx="1485900" cy="10033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44" y="2146380"/>
            <a:ext cx="1485900" cy="1003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Loop Execution Options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37535" y="6376243"/>
            <a:ext cx="2133600" cy="365125"/>
          </a:xfrm>
        </p:spPr>
        <p:txBody>
          <a:bodyPr/>
          <a:lstStyle/>
          <a:p>
            <a:fld id="{551115BC-487E-4422-894C-CB7CD3E79223}" type="slidenum">
              <a:rPr lang="sv-SE" smtClean="0"/>
              <a:t>21</a:t>
            </a:fld>
            <a:endParaRPr lang="sv-SE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43608" y="2973154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763688" y="4413314"/>
            <a:ext cx="0" cy="68058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5205402"/>
            <a:ext cx="1313892" cy="875928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V="1">
            <a:off x="899592" y="4413314"/>
            <a:ext cx="0" cy="983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5205402"/>
            <a:ext cx="1071967" cy="79985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07504" y="3183796"/>
            <a:ext cx="896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Act. position</a:t>
            </a:r>
            <a:endParaRPr lang="en-US" sz="105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1534936" y="3183796"/>
            <a:ext cx="9488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Position </a:t>
            </a:r>
            <a:r>
              <a:rPr lang="en-US" sz="1050" i="1" dirty="0" err="1" smtClean="0"/>
              <a:t>setp</a:t>
            </a:r>
            <a:r>
              <a:rPr lang="en-US" sz="1050" i="1" dirty="0" smtClean="0"/>
              <a:t>.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3882261" y="2973154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4602341" y="4413314"/>
            <a:ext cx="0" cy="68058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269" y="5205402"/>
            <a:ext cx="1313892" cy="875928"/>
          </a:xfrm>
          <a:prstGeom prst="rect">
            <a:avLst/>
          </a:prstGeom>
        </p:spPr>
      </p:pic>
      <p:cxnSp>
        <p:nvCxnSpPr>
          <p:cNvPr id="40" name="Straight Arrow Connector 39"/>
          <p:cNvCxnSpPr/>
          <p:nvPr/>
        </p:nvCxnSpPr>
        <p:spPr>
          <a:xfrm flipV="1">
            <a:off x="3738245" y="4413314"/>
            <a:ext cx="0" cy="983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0173" y="5205402"/>
            <a:ext cx="1071967" cy="79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3059832" y="3183796"/>
            <a:ext cx="896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Act. position</a:t>
            </a:r>
            <a:endParaRPr lang="en-US" sz="1050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4499992" y="3183796"/>
            <a:ext cx="9412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Velocity </a:t>
            </a:r>
            <a:r>
              <a:rPr lang="en-US" sz="1050" i="1" dirty="0" err="1" smtClean="0"/>
              <a:t>setp</a:t>
            </a:r>
            <a:r>
              <a:rPr lang="en-US" sz="1050" i="1" dirty="0" smtClean="0"/>
              <a:t>.</a:t>
            </a:r>
            <a:endParaRPr lang="en-US" sz="1050" i="1" dirty="0"/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7120631" y="2993047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7840711" y="4433207"/>
            <a:ext cx="0" cy="660689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2639" y="5225295"/>
            <a:ext cx="1313892" cy="875928"/>
          </a:xfrm>
          <a:prstGeom prst="rect">
            <a:avLst/>
          </a:prstGeom>
        </p:spPr>
      </p:pic>
      <p:cxnSp>
        <p:nvCxnSpPr>
          <p:cNvPr id="51" name="Straight Arrow Connector 50"/>
          <p:cNvCxnSpPr/>
          <p:nvPr/>
        </p:nvCxnSpPr>
        <p:spPr>
          <a:xfrm flipV="1">
            <a:off x="6976615" y="4433207"/>
            <a:ext cx="0" cy="983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8543" y="5225295"/>
            <a:ext cx="1071967" cy="799852"/>
          </a:xfrm>
          <a:prstGeom prst="rect">
            <a:avLst/>
          </a:prstGeom>
        </p:spPr>
      </p:pic>
      <p:cxnSp>
        <p:nvCxnSpPr>
          <p:cNvPr id="53" name="Straight Arrow Connector 52"/>
          <p:cNvCxnSpPr/>
          <p:nvPr/>
        </p:nvCxnSpPr>
        <p:spPr>
          <a:xfrm flipV="1">
            <a:off x="7768703" y="2953549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300192" y="3183796"/>
            <a:ext cx="896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Act. position</a:t>
            </a:r>
            <a:endParaRPr lang="en-US" sz="1050" i="1" dirty="0"/>
          </a:p>
        </p:txBody>
      </p:sp>
      <p:sp>
        <p:nvSpPr>
          <p:cNvPr id="55" name="TextBox 54"/>
          <p:cNvSpPr txBox="1"/>
          <p:nvPr/>
        </p:nvSpPr>
        <p:spPr>
          <a:xfrm>
            <a:off x="7752471" y="3183796"/>
            <a:ext cx="8971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Torque </a:t>
            </a:r>
            <a:r>
              <a:rPr lang="en-US" sz="1050" i="1" dirty="0" err="1" smtClean="0"/>
              <a:t>setp</a:t>
            </a:r>
            <a:r>
              <a:rPr lang="en-US" sz="1050" i="1" dirty="0" smtClean="0"/>
              <a:t>.</a:t>
            </a:r>
            <a:endParaRPr lang="en-US" sz="1050" i="1" dirty="0"/>
          </a:p>
        </p:txBody>
      </p:sp>
      <p:sp>
        <p:nvSpPr>
          <p:cNvPr id="57" name="TextBox 56"/>
          <p:cNvSpPr txBox="1"/>
          <p:nvPr/>
        </p:nvSpPr>
        <p:spPr>
          <a:xfrm>
            <a:off x="689660" y="1484784"/>
            <a:ext cx="14357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CSP-Mode</a:t>
            </a:r>
          </a:p>
          <a:p>
            <a:pPr algn="ctr"/>
            <a:r>
              <a:rPr lang="en-US" sz="1200" dirty="0" smtClean="0"/>
              <a:t>Cyclic Sync. Position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3493572" y="1484784"/>
            <a:ext cx="14414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CSV-Mode</a:t>
            </a:r>
          </a:p>
          <a:p>
            <a:pPr algn="ctr"/>
            <a:r>
              <a:rPr lang="en-US" sz="1200" dirty="0" smtClean="0"/>
              <a:t>Cyclic Sync. Velocity</a:t>
            </a:r>
            <a:endParaRPr lang="en-US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1835696" y="3653736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Control: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Pos.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err="1" smtClean="0"/>
              <a:t>Velo</a:t>
            </a:r>
            <a:r>
              <a:rPr lang="en-US" sz="1100" dirty="0" smtClean="0"/>
              <a:t>.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Torque</a:t>
            </a:r>
            <a:endParaRPr lang="en-US" sz="1100" dirty="0"/>
          </a:p>
        </p:txBody>
      </p:sp>
      <p:sp>
        <p:nvSpPr>
          <p:cNvPr id="63" name="TextBox 62"/>
          <p:cNvSpPr txBox="1"/>
          <p:nvPr/>
        </p:nvSpPr>
        <p:spPr>
          <a:xfrm>
            <a:off x="5178405" y="3653736"/>
            <a:ext cx="7617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Control: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err="1" smtClean="0"/>
              <a:t>Velo</a:t>
            </a:r>
            <a:r>
              <a:rPr lang="en-US" sz="1100" dirty="0" smtClean="0"/>
              <a:t>.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Torque</a:t>
            </a:r>
            <a:endParaRPr lang="en-US" sz="11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3653736"/>
            <a:ext cx="1008112" cy="72113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0173" y="3653736"/>
            <a:ext cx="1008112" cy="72113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0293" y="3653736"/>
            <a:ext cx="1008112" cy="721131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8543" y="3673629"/>
            <a:ext cx="1008112" cy="7211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8663" y="3673629"/>
            <a:ext cx="1008112" cy="721131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1907704" y="2377485"/>
            <a:ext cx="11216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- Trajectory gen.</a:t>
            </a:r>
          </a:p>
          <a:p>
            <a:r>
              <a:rPr lang="en-US" sz="1100" dirty="0" smtClean="0"/>
              <a:t>- No control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751536" y="2377485"/>
            <a:ext cx="10951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-Trajectory gen.</a:t>
            </a:r>
          </a:p>
          <a:p>
            <a:r>
              <a:rPr lang="en-US" sz="1100" dirty="0" smtClean="0"/>
              <a:t>-Position cont.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981562" y="2377485"/>
            <a:ext cx="109517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-Trajectory gen.</a:t>
            </a:r>
          </a:p>
          <a:p>
            <a:r>
              <a:rPr lang="en-US" sz="1100" dirty="0" smtClean="0"/>
              <a:t>-Position cont.</a:t>
            </a:r>
          </a:p>
          <a:p>
            <a:r>
              <a:rPr lang="en-US" sz="1100" dirty="0" smtClean="0"/>
              <a:t>-Velocity cont.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418765" y="3653736"/>
            <a:ext cx="7617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Control: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Torque</a:t>
            </a:r>
            <a:endParaRPr lang="en-US" sz="1100" dirty="0"/>
          </a:p>
        </p:txBody>
      </p:sp>
      <p:sp>
        <p:nvSpPr>
          <p:cNvPr id="3" name="Rectangle 2"/>
          <p:cNvSpPr/>
          <p:nvPr/>
        </p:nvSpPr>
        <p:spPr>
          <a:xfrm>
            <a:off x="107504" y="3509720"/>
            <a:ext cx="9001000" cy="1080120"/>
          </a:xfrm>
          <a:prstGeom prst="rect">
            <a:avLst/>
          </a:prstGeom>
          <a:noFill/>
          <a:ln w="222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107504" y="3509720"/>
            <a:ext cx="7152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Amplifier </a:t>
            </a:r>
          </a:p>
          <a:p>
            <a:r>
              <a:rPr lang="en-US" sz="1050" i="1" dirty="0" smtClean="0"/>
              <a:t>Level</a:t>
            </a:r>
            <a:endParaRPr lang="en-US" sz="1050" i="1" dirty="0"/>
          </a:p>
        </p:txBody>
      </p:sp>
      <p:sp>
        <p:nvSpPr>
          <p:cNvPr id="62" name="TextBox 61"/>
          <p:cNvSpPr txBox="1"/>
          <p:nvPr/>
        </p:nvSpPr>
        <p:spPr>
          <a:xfrm>
            <a:off x="107504" y="6030000"/>
            <a:ext cx="2253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Controller: No loops needed</a:t>
            </a:r>
          </a:p>
          <a:p>
            <a:r>
              <a:rPr lang="en-US" sz="1400" dirty="0" smtClean="0"/>
              <a:t>Drive: All control loops</a:t>
            </a:r>
            <a:endParaRPr lang="en-US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2987824" y="6030000"/>
            <a:ext cx="2595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Controller: Position loop</a:t>
            </a:r>
          </a:p>
          <a:p>
            <a:r>
              <a:rPr lang="en-US" sz="1400" dirty="0" smtClean="0"/>
              <a:t>Drive: Velocity and current loop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6300192" y="6030000"/>
            <a:ext cx="2613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Controller: Position, velocity loop</a:t>
            </a:r>
          </a:p>
          <a:p>
            <a:r>
              <a:rPr lang="en-US" sz="1400" dirty="0" smtClean="0"/>
              <a:t>Drive: Current loop</a:t>
            </a:r>
            <a:endParaRPr lang="en-US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6733932" y="1484784"/>
            <a:ext cx="158248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CST-Mode</a:t>
            </a:r>
          </a:p>
          <a:p>
            <a:pPr algn="ctr"/>
            <a:r>
              <a:rPr lang="en-US" sz="1400" dirty="0" smtClean="0"/>
              <a:t>Cyclic Sync. Torque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2987824" y="1484784"/>
            <a:ext cx="3096344" cy="5112568"/>
          </a:xfrm>
          <a:prstGeom prst="rect">
            <a:avLst/>
          </a:prstGeom>
          <a:noFill/>
          <a:ln w="41275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4530333" y="2973154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1547664" y="2973154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180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164" y="2137668"/>
            <a:ext cx="1485900" cy="10033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more alternative…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923928" y="2964442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644008" y="4404602"/>
            <a:ext cx="0" cy="680582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5196690"/>
            <a:ext cx="1313892" cy="875928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V="1">
            <a:off x="3779912" y="4404602"/>
            <a:ext cx="0" cy="9831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5196690"/>
            <a:ext cx="1071967" cy="79985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987824" y="3175084"/>
            <a:ext cx="8964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Act. position</a:t>
            </a:r>
            <a:endParaRPr lang="en-US" sz="105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15256" y="3175084"/>
            <a:ext cx="15223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Position target position.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153583" y="1620088"/>
            <a:ext cx="212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Positioning Interface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716016" y="3645024"/>
            <a:ext cx="122341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Control: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/>
              <a:t>Trajectory gen</a:t>
            </a:r>
            <a:r>
              <a:rPr lang="en-US" sz="1100" dirty="0" smtClean="0"/>
              <a:t>.</a:t>
            </a:r>
            <a:endParaRPr lang="en-US" sz="1100" dirty="0"/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Pos.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err="1" smtClean="0"/>
              <a:t>Velo</a:t>
            </a:r>
            <a:r>
              <a:rPr lang="en-US" sz="1100" dirty="0" smtClean="0"/>
              <a:t>.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/>
              <a:t>Torque</a:t>
            </a:r>
            <a:endParaRPr lang="en-US" sz="11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7904" y="3645024"/>
            <a:ext cx="1008112" cy="721131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4788024" y="2368773"/>
            <a:ext cx="868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- No control</a:t>
            </a:r>
          </a:p>
        </p:txBody>
      </p:sp>
      <p:sp>
        <p:nvSpPr>
          <p:cNvPr id="3" name="Rectangle 2"/>
          <p:cNvSpPr/>
          <p:nvPr/>
        </p:nvSpPr>
        <p:spPr>
          <a:xfrm>
            <a:off x="2987824" y="3501008"/>
            <a:ext cx="2880320" cy="1080120"/>
          </a:xfrm>
          <a:prstGeom prst="rect">
            <a:avLst/>
          </a:prstGeom>
          <a:noFill/>
          <a:ln w="22225" cmpd="sng"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2987824" y="3501008"/>
            <a:ext cx="7152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i="1" dirty="0" smtClean="0"/>
              <a:t>Amplifier </a:t>
            </a:r>
          </a:p>
          <a:p>
            <a:r>
              <a:rPr lang="en-US" sz="1050" i="1" dirty="0" smtClean="0"/>
              <a:t>Level</a:t>
            </a:r>
            <a:endParaRPr lang="en-US" sz="1050" i="1" dirty="0"/>
          </a:p>
        </p:txBody>
      </p:sp>
      <p:sp>
        <p:nvSpPr>
          <p:cNvPr id="62" name="TextBox 61"/>
          <p:cNvSpPr txBox="1"/>
          <p:nvPr/>
        </p:nvSpPr>
        <p:spPr>
          <a:xfrm>
            <a:off x="2987824" y="6021288"/>
            <a:ext cx="3685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Controller: No loops needed</a:t>
            </a:r>
          </a:p>
          <a:p>
            <a:r>
              <a:rPr lang="en-US" sz="1400" dirty="0" smtClean="0"/>
              <a:t>Drive: All control loops and trajectory generator</a:t>
            </a:r>
            <a:endParaRPr lang="en-US" sz="1400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4427984" y="2964442"/>
            <a:ext cx="0" cy="720080"/>
          </a:xfrm>
          <a:prstGeom prst="straightConnector1">
            <a:avLst/>
          </a:prstGeom>
          <a:ln>
            <a:solidFill>
              <a:srgbClr val="008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40152" y="2276872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Useful for open loop </a:t>
            </a:r>
          </a:p>
          <a:p>
            <a:r>
              <a:rPr lang="en-US" dirty="0" smtClean="0"/>
              <a:t>stepper or for use when encoder is connected to local terminal.</a:t>
            </a:r>
          </a:p>
        </p:txBody>
      </p:sp>
    </p:spTree>
    <p:extLst>
      <p:ext uri="{BB962C8B-B14F-4D97-AF65-F5344CB8AC3E}">
        <p14:creationId xmlns:p14="http://schemas.microsoft.com/office/powerpoint/2010/main" val="1149294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Motion settings are made in Solution Explorer under “Motion” and in the actual I/O terminal.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23</a:t>
            </a:fld>
            <a:endParaRPr lang="sv-SE" dirty="0"/>
          </a:p>
        </p:txBody>
      </p:sp>
      <p:pic>
        <p:nvPicPr>
          <p:cNvPr id="6" name="Picture 5" descr="Screen Shot 2016-11-10 at 12.43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2780928"/>
            <a:ext cx="5508104" cy="2431466"/>
          </a:xfrm>
          <a:prstGeom prst="rect">
            <a:avLst/>
          </a:prstGeom>
        </p:spPr>
      </p:pic>
      <p:pic>
        <p:nvPicPr>
          <p:cNvPr id="5" name="Picture 4" descr="Screen Shot 2016-11-10 at 12.44.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573016"/>
            <a:ext cx="4447152" cy="263308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23528" y="3501008"/>
            <a:ext cx="1080120" cy="1008112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55976" y="4725144"/>
            <a:ext cx="1080120" cy="1224136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9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I/O card (important parameters start at </a:t>
            </a:r>
            <a:r>
              <a:rPr lang="en-US" dirty="0" err="1" smtClean="0"/>
              <a:t>CoE</a:t>
            </a:r>
            <a:r>
              <a:rPr lang="en-US" dirty="0" smtClean="0"/>
              <a:t> 0x8000):</a:t>
            </a:r>
          </a:p>
          <a:p>
            <a:r>
              <a:rPr lang="en-US" dirty="0" smtClean="0"/>
              <a:t>Maximum current</a:t>
            </a:r>
          </a:p>
          <a:p>
            <a:r>
              <a:rPr lang="en-US" dirty="0" smtClean="0"/>
              <a:t>Motor Voltage</a:t>
            </a:r>
          </a:p>
          <a:p>
            <a:r>
              <a:rPr lang="en-US" dirty="0" smtClean="0"/>
              <a:t>Steps/rev</a:t>
            </a:r>
          </a:p>
          <a:p>
            <a:r>
              <a:rPr lang="en-US" dirty="0" smtClean="0"/>
              <a:t>(Encoder resolution)</a:t>
            </a:r>
          </a:p>
          <a:p>
            <a:r>
              <a:rPr lang="en-US" dirty="0" smtClean="0"/>
              <a:t>(Controller parameters)</a:t>
            </a:r>
          </a:p>
          <a:p>
            <a:r>
              <a:rPr lang="en-US" dirty="0" smtClean="0"/>
              <a:t>(Modes)</a:t>
            </a:r>
          </a:p>
          <a:p>
            <a:pPr marL="0" indent="0">
              <a:buNone/>
            </a:pPr>
            <a:r>
              <a:rPr lang="en-US" dirty="0" smtClean="0"/>
              <a:t>Motion Axis (Settings for Controller):</a:t>
            </a:r>
          </a:p>
          <a:p>
            <a:r>
              <a:rPr lang="en-US" dirty="0" smtClean="0"/>
              <a:t>Scale factors</a:t>
            </a:r>
          </a:p>
          <a:p>
            <a:r>
              <a:rPr lang="en-US" dirty="0" smtClean="0"/>
              <a:t>Dynamics (acceleration, deceleration, jerk)</a:t>
            </a:r>
          </a:p>
          <a:p>
            <a:r>
              <a:rPr lang="en-US" dirty="0" smtClean="0"/>
              <a:t>Velocities (max, manual, referencing)</a:t>
            </a:r>
          </a:p>
          <a:p>
            <a:r>
              <a:rPr lang="en-US" dirty="0" smtClean="0"/>
              <a:t>Control parameter(s)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16644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Straight Arrow Connector 89"/>
          <p:cNvCxnSpPr/>
          <p:nvPr/>
        </p:nvCxnSpPr>
        <p:spPr>
          <a:xfrm>
            <a:off x="7822068" y="5805264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7822068" y="4509120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7822068" y="3933056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822068" y="3501008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 Forward and Trajectory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25</a:t>
            </a:fld>
            <a:endParaRPr lang="sv-SE" dirty="0"/>
          </a:p>
        </p:txBody>
      </p:sp>
      <p:pic>
        <p:nvPicPr>
          <p:cNvPr id="5" name="Picture 4" descr="Screen Shot 2016-04-13 at 12.46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" y="2759322"/>
            <a:ext cx="6696744" cy="3850736"/>
          </a:xfrm>
          <a:prstGeom prst="rect">
            <a:avLst/>
          </a:prstGeom>
          <a:ln>
            <a:noFill/>
          </a:ln>
        </p:spPr>
      </p:pic>
      <p:sp>
        <p:nvSpPr>
          <p:cNvPr id="48" name="Rectangle 47"/>
          <p:cNvSpPr/>
          <p:nvPr/>
        </p:nvSpPr>
        <p:spPr>
          <a:xfrm>
            <a:off x="7117940" y="3332578"/>
            <a:ext cx="1368152" cy="456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P(ID)</a:t>
            </a:r>
            <a:r>
              <a:rPr lang="en-US" sz="1600" baseline="-25000" dirty="0" smtClean="0"/>
              <a:t>Position</a:t>
            </a:r>
            <a:endParaRPr lang="en-US" sz="1600" baseline="-25000" dirty="0"/>
          </a:p>
        </p:txBody>
      </p:sp>
      <p:sp>
        <p:nvSpPr>
          <p:cNvPr id="49" name="Rectangle 48"/>
          <p:cNvSpPr/>
          <p:nvPr/>
        </p:nvSpPr>
        <p:spPr>
          <a:xfrm>
            <a:off x="7117940" y="4340690"/>
            <a:ext cx="1368152" cy="456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PI(D)</a:t>
            </a:r>
            <a:r>
              <a:rPr lang="en-US" sz="1600" baseline="-25000" dirty="0" smtClean="0"/>
              <a:t>Speed</a:t>
            </a:r>
            <a:endParaRPr lang="en-US" sz="1600" baseline="-25000" dirty="0"/>
          </a:p>
        </p:txBody>
      </p:sp>
      <p:sp>
        <p:nvSpPr>
          <p:cNvPr id="50" name="Rectangle 49"/>
          <p:cNvSpPr/>
          <p:nvPr/>
        </p:nvSpPr>
        <p:spPr>
          <a:xfrm>
            <a:off x="7117940" y="5373216"/>
            <a:ext cx="1368152" cy="456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PI(D)</a:t>
            </a:r>
            <a:r>
              <a:rPr lang="en-US" sz="1600" baseline="-25000" dirty="0" smtClean="0"/>
              <a:t>I (torque)</a:t>
            </a:r>
            <a:endParaRPr lang="en-US" sz="1600" baseline="-25000" dirty="0"/>
          </a:p>
        </p:txBody>
      </p:sp>
      <p:sp>
        <p:nvSpPr>
          <p:cNvPr id="51" name="Rectangle 50"/>
          <p:cNvSpPr/>
          <p:nvPr/>
        </p:nvSpPr>
        <p:spPr>
          <a:xfrm>
            <a:off x="7117940" y="6237312"/>
            <a:ext cx="1368152" cy="456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Process</a:t>
            </a:r>
            <a:endParaRPr lang="en-US" sz="1600" baseline="-25000" dirty="0"/>
          </a:p>
        </p:txBody>
      </p:sp>
      <p:sp>
        <p:nvSpPr>
          <p:cNvPr id="58" name="Oval 57"/>
          <p:cNvSpPr/>
          <p:nvPr/>
        </p:nvSpPr>
        <p:spPr>
          <a:xfrm>
            <a:off x="7709955" y="3933056"/>
            <a:ext cx="224226" cy="224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6721896" y="4077072"/>
            <a:ext cx="992616" cy="0"/>
          </a:xfrm>
          <a:prstGeom prst="straightConnector1">
            <a:avLst/>
          </a:prstGeom>
          <a:ln>
            <a:solidFill>
              <a:srgbClr val="5ED63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7822068" y="4941168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/>
          <p:nvPr/>
        </p:nvSpPr>
        <p:spPr>
          <a:xfrm>
            <a:off x="7709955" y="4941168"/>
            <a:ext cx="224226" cy="224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7822068" y="2924944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7822068" y="2492896"/>
            <a:ext cx="0" cy="440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Oval 85"/>
          <p:cNvSpPr/>
          <p:nvPr/>
        </p:nvSpPr>
        <p:spPr>
          <a:xfrm>
            <a:off x="7709955" y="2924944"/>
            <a:ext cx="224226" cy="22422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6721896" y="3068960"/>
            <a:ext cx="992616" cy="0"/>
          </a:xfrm>
          <a:prstGeom prst="straightConnector1">
            <a:avLst/>
          </a:prstGeom>
          <a:ln>
            <a:solidFill>
              <a:srgbClr val="5ED63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6721896" y="5085184"/>
            <a:ext cx="992616" cy="0"/>
          </a:xfrm>
          <a:prstGeom prst="straightConnector1">
            <a:avLst/>
          </a:prstGeom>
          <a:ln>
            <a:solidFill>
              <a:srgbClr val="5ED63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7452320" y="3717032"/>
            <a:ext cx="236252" cy="290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baseline="-25000" dirty="0"/>
          </a:p>
        </p:txBody>
      </p:sp>
      <p:sp>
        <p:nvSpPr>
          <p:cNvPr id="92" name="TextBox 91"/>
          <p:cNvSpPr txBox="1"/>
          <p:nvPr/>
        </p:nvSpPr>
        <p:spPr>
          <a:xfrm>
            <a:off x="7452320" y="4725144"/>
            <a:ext cx="236252" cy="290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</a:t>
            </a:r>
            <a:endParaRPr lang="en-US" baseline="-25000" dirty="0"/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467544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Already known changes can be fed forward. The error for the controller to handle will be less. Scaling of velocity </a:t>
            </a:r>
            <a:r>
              <a:rPr lang="en-US" sz="2000" dirty="0" smtClean="0"/>
              <a:t>feed </a:t>
            </a:r>
            <a:r>
              <a:rPr lang="en-US" sz="2000" dirty="0" smtClean="0"/>
              <a:t>forward is made through the “</a:t>
            </a:r>
            <a:r>
              <a:rPr lang="en-US" sz="2000" b="1" dirty="0" smtClean="0"/>
              <a:t>Reference speed</a:t>
            </a:r>
            <a:r>
              <a:rPr lang="en-US" sz="2000" dirty="0" smtClean="0"/>
              <a:t>” parameter in the TwinCAT motion axis.</a:t>
            </a:r>
            <a:endParaRPr lang="en-US" sz="2000" dirty="0"/>
          </a:p>
        </p:txBody>
      </p:sp>
      <p:sp>
        <p:nvSpPr>
          <p:cNvPr id="25" name="Oval 24"/>
          <p:cNvSpPr/>
          <p:nvPr/>
        </p:nvSpPr>
        <p:spPr>
          <a:xfrm>
            <a:off x="7092280" y="3717032"/>
            <a:ext cx="1440160" cy="720080"/>
          </a:xfrm>
          <a:prstGeom prst="ellipse">
            <a:avLst/>
          </a:prstGeom>
          <a:noFill/>
          <a:ln w="47625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5076056" y="2276872"/>
            <a:ext cx="2016224" cy="1584176"/>
          </a:xfrm>
          <a:prstGeom prst="straightConnector1">
            <a:avLst/>
          </a:prstGeom>
          <a:noFill/>
          <a:ln w="47625">
            <a:solidFill>
              <a:srgbClr val="008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181875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 Forward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26</a:t>
            </a:fld>
            <a:endParaRPr lang="sv-SE" dirty="0"/>
          </a:p>
        </p:txBody>
      </p:sp>
      <p:cxnSp>
        <p:nvCxnSpPr>
          <p:cNvPr id="135" name="Straight Connector 134"/>
          <p:cNvCxnSpPr/>
          <p:nvPr/>
        </p:nvCxnSpPr>
        <p:spPr>
          <a:xfrm>
            <a:off x="88880" y="1647964"/>
            <a:ext cx="2160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308179" y="1494076"/>
            <a:ext cx="1284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Target position</a:t>
            </a:r>
            <a:endParaRPr lang="en-US" sz="1400" dirty="0"/>
          </a:p>
        </p:txBody>
      </p:sp>
      <p:cxnSp>
        <p:nvCxnSpPr>
          <p:cNvPr id="137" name="Straight Connector 136"/>
          <p:cNvCxnSpPr/>
          <p:nvPr/>
        </p:nvCxnSpPr>
        <p:spPr>
          <a:xfrm>
            <a:off x="88880" y="1935996"/>
            <a:ext cx="216024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08179" y="1782108"/>
            <a:ext cx="1276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Actual position</a:t>
            </a:r>
            <a:endParaRPr lang="en-US" sz="1400" dirty="0"/>
          </a:p>
        </p:txBody>
      </p:sp>
      <p:cxnSp>
        <p:nvCxnSpPr>
          <p:cNvPr id="139" name="Straight Connector 138"/>
          <p:cNvCxnSpPr/>
          <p:nvPr/>
        </p:nvCxnSpPr>
        <p:spPr>
          <a:xfrm>
            <a:off x="88880" y="2224028"/>
            <a:ext cx="216024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88880" y="2502768"/>
            <a:ext cx="216024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308179" y="2348880"/>
            <a:ext cx="2068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Position Controller output</a:t>
            </a:r>
            <a:endParaRPr lang="en-US" sz="1400" dirty="0"/>
          </a:p>
        </p:txBody>
      </p:sp>
      <p:sp>
        <p:nvSpPr>
          <p:cNvPr id="142" name="Freeform 141"/>
          <p:cNvSpPr/>
          <p:nvPr/>
        </p:nvSpPr>
        <p:spPr>
          <a:xfrm>
            <a:off x="1137619" y="3861048"/>
            <a:ext cx="1756708" cy="2376264"/>
          </a:xfrm>
          <a:custGeom>
            <a:avLst/>
            <a:gdLst>
              <a:gd name="connsiteX0" fmla="*/ 0 w 2476788"/>
              <a:gd name="connsiteY0" fmla="*/ 2368954 h 2406148"/>
              <a:gd name="connsiteX1" fmla="*/ 402281 w 2476788"/>
              <a:gd name="connsiteY1" fmla="*/ 2368954 h 2406148"/>
              <a:gd name="connsiteX2" fmla="*/ 859777 w 2476788"/>
              <a:gd name="connsiteY2" fmla="*/ 1982421 h 2406148"/>
              <a:gd name="connsiteX3" fmla="*/ 1798432 w 2476788"/>
              <a:gd name="connsiteY3" fmla="*/ 341629 h 2406148"/>
              <a:gd name="connsiteX4" fmla="*/ 2106058 w 2476788"/>
              <a:gd name="connsiteY4" fmla="*/ 41868 h 2406148"/>
              <a:gd name="connsiteX5" fmla="*/ 2476788 w 2476788"/>
              <a:gd name="connsiteY5" fmla="*/ 2426 h 240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6788" h="2406148">
                <a:moveTo>
                  <a:pt x="0" y="2368954"/>
                </a:moveTo>
                <a:cubicBezTo>
                  <a:pt x="129492" y="2401165"/>
                  <a:pt x="258985" y="2433376"/>
                  <a:pt x="402281" y="2368954"/>
                </a:cubicBezTo>
                <a:cubicBezTo>
                  <a:pt x="545577" y="2304532"/>
                  <a:pt x="627085" y="2320308"/>
                  <a:pt x="859777" y="1982421"/>
                </a:cubicBezTo>
                <a:cubicBezTo>
                  <a:pt x="1092469" y="1644533"/>
                  <a:pt x="1590719" y="665054"/>
                  <a:pt x="1798432" y="341629"/>
                </a:cubicBezTo>
                <a:cubicBezTo>
                  <a:pt x="2006145" y="18204"/>
                  <a:pt x="1992999" y="98402"/>
                  <a:pt x="2106058" y="41868"/>
                </a:cubicBezTo>
                <a:cubicBezTo>
                  <a:pt x="2219117" y="-14666"/>
                  <a:pt x="2476788" y="2426"/>
                  <a:pt x="2476788" y="2426"/>
                </a:cubicBezTo>
              </a:path>
            </a:pathLst>
          </a:cu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Connector 142"/>
          <p:cNvCxnSpPr/>
          <p:nvPr/>
        </p:nvCxnSpPr>
        <p:spPr>
          <a:xfrm>
            <a:off x="734087" y="3218033"/>
            <a:ext cx="0" cy="3312368"/>
          </a:xfrm>
          <a:prstGeom prst="line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>
            <a:off x="446055" y="6242369"/>
            <a:ext cx="3528392" cy="0"/>
          </a:xfrm>
          <a:prstGeom prst="line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flipV="1">
            <a:off x="1238143" y="3866105"/>
            <a:ext cx="0" cy="23762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>
            <a:off x="1238143" y="3852000"/>
            <a:ext cx="27363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2174247" y="6314377"/>
            <a:ext cx="649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148" name="TextBox 147"/>
          <p:cNvSpPr txBox="1"/>
          <p:nvPr/>
        </p:nvSpPr>
        <p:spPr>
          <a:xfrm rot="16200000">
            <a:off x="-245179" y="4472946"/>
            <a:ext cx="1445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Position / Output</a:t>
            </a:r>
            <a:endParaRPr lang="en-US" sz="1400" dirty="0"/>
          </a:p>
        </p:txBody>
      </p:sp>
      <p:sp>
        <p:nvSpPr>
          <p:cNvPr id="149" name="Rectangle 148"/>
          <p:cNvSpPr/>
          <p:nvPr/>
        </p:nvSpPr>
        <p:spPr>
          <a:xfrm>
            <a:off x="932023" y="5722009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Connector 149"/>
          <p:cNvCxnSpPr/>
          <p:nvPr/>
        </p:nvCxnSpPr>
        <p:spPr>
          <a:xfrm>
            <a:off x="734087" y="6242369"/>
            <a:ext cx="4956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>
            <a:off x="3707904" y="3852000"/>
            <a:ext cx="288032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308179" y="2041103"/>
            <a:ext cx="2391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Trajectory generator set-point</a:t>
            </a:r>
            <a:endParaRPr lang="en-US" sz="1400" dirty="0"/>
          </a:p>
        </p:txBody>
      </p:sp>
      <p:cxnSp>
        <p:nvCxnSpPr>
          <p:cNvPr id="160" name="Straight Connector 159"/>
          <p:cNvCxnSpPr/>
          <p:nvPr/>
        </p:nvCxnSpPr>
        <p:spPr>
          <a:xfrm>
            <a:off x="88880" y="2790800"/>
            <a:ext cx="2160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308179" y="2636912"/>
            <a:ext cx="2801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Feed Forward output (to speed PID)</a:t>
            </a:r>
            <a:endParaRPr lang="en-US" sz="1400" dirty="0"/>
          </a:p>
        </p:txBody>
      </p:sp>
      <p:sp>
        <p:nvSpPr>
          <p:cNvPr id="163" name="Freeform 162"/>
          <p:cNvSpPr/>
          <p:nvPr/>
        </p:nvSpPr>
        <p:spPr>
          <a:xfrm>
            <a:off x="1308100" y="3747985"/>
            <a:ext cx="2444750" cy="2520000"/>
          </a:xfrm>
          <a:custGeom>
            <a:avLst/>
            <a:gdLst>
              <a:gd name="connsiteX0" fmla="*/ 0 w 2444750"/>
              <a:gd name="connsiteY0" fmla="*/ 2525815 h 2538521"/>
              <a:gd name="connsiteX1" fmla="*/ 107950 w 2444750"/>
              <a:gd name="connsiteY1" fmla="*/ 2532165 h 2538521"/>
              <a:gd name="connsiteX2" fmla="*/ 171450 w 2444750"/>
              <a:gd name="connsiteY2" fmla="*/ 2532165 h 2538521"/>
              <a:gd name="connsiteX3" fmla="*/ 495300 w 2444750"/>
              <a:gd name="connsiteY3" fmla="*/ 2449615 h 2538521"/>
              <a:gd name="connsiteX4" fmla="*/ 628650 w 2444750"/>
              <a:gd name="connsiteY4" fmla="*/ 2297215 h 2538521"/>
              <a:gd name="connsiteX5" fmla="*/ 793750 w 2444750"/>
              <a:gd name="connsiteY5" fmla="*/ 1668565 h 2538521"/>
              <a:gd name="connsiteX6" fmla="*/ 1098550 w 2444750"/>
              <a:gd name="connsiteY6" fmla="*/ 652565 h 2538521"/>
              <a:gd name="connsiteX7" fmla="*/ 1460500 w 2444750"/>
              <a:gd name="connsiteY7" fmla="*/ 30265 h 2538521"/>
              <a:gd name="connsiteX8" fmla="*/ 1758950 w 2444750"/>
              <a:gd name="connsiteY8" fmla="*/ 106465 h 2538521"/>
              <a:gd name="connsiteX9" fmla="*/ 1892300 w 2444750"/>
              <a:gd name="connsiteY9" fmla="*/ 189015 h 2538521"/>
              <a:gd name="connsiteX10" fmla="*/ 2114550 w 2444750"/>
              <a:gd name="connsiteY10" fmla="*/ 74715 h 2538521"/>
              <a:gd name="connsiteX11" fmla="*/ 2324100 w 2444750"/>
              <a:gd name="connsiteY11" fmla="*/ 87415 h 2538521"/>
              <a:gd name="connsiteX12" fmla="*/ 2444750 w 2444750"/>
              <a:gd name="connsiteY12" fmla="*/ 106465 h 25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44750" h="2538521">
                <a:moveTo>
                  <a:pt x="0" y="2525815"/>
                </a:moveTo>
                <a:lnTo>
                  <a:pt x="107950" y="2532165"/>
                </a:lnTo>
                <a:cubicBezTo>
                  <a:pt x="136525" y="2533223"/>
                  <a:pt x="106892" y="2545923"/>
                  <a:pt x="171450" y="2532165"/>
                </a:cubicBezTo>
                <a:cubicBezTo>
                  <a:pt x="236008" y="2518407"/>
                  <a:pt x="419100" y="2488773"/>
                  <a:pt x="495300" y="2449615"/>
                </a:cubicBezTo>
                <a:cubicBezTo>
                  <a:pt x="571500" y="2410457"/>
                  <a:pt x="578908" y="2427390"/>
                  <a:pt x="628650" y="2297215"/>
                </a:cubicBezTo>
                <a:cubicBezTo>
                  <a:pt x="678392" y="2167040"/>
                  <a:pt x="715433" y="1942673"/>
                  <a:pt x="793750" y="1668565"/>
                </a:cubicBezTo>
                <a:cubicBezTo>
                  <a:pt x="872067" y="1394457"/>
                  <a:pt x="987425" y="925615"/>
                  <a:pt x="1098550" y="652565"/>
                </a:cubicBezTo>
                <a:cubicBezTo>
                  <a:pt x="1209675" y="379515"/>
                  <a:pt x="1350433" y="121282"/>
                  <a:pt x="1460500" y="30265"/>
                </a:cubicBezTo>
                <a:cubicBezTo>
                  <a:pt x="1570567" y="-60752"/>
                  <a:pt x="1686983" y="80007"/>
                  <a:pt x="1758950" y="106465"/>
                </a:cubicBezTo>
                <a:cubicBezTo>
                  <a:pt x="1830917" y="132923"/>
                  <a:pt x="1833033" y="194307"/>
                  <a:pt x="1892300" y="189015"/>
                </a:cubicBezTo>
                <a:cubicBezTo>
                  <a:pt x="1951567" y="183723"/>
                  <a:pt x="2042583" y="91648"/>
                  <a:pt x="2114550" y="74715"/>
                </a:cubicBezTo>
                <a:cubicBezTo>
                  <a:pt x="2186517" y="57782"/>
                  <a:pt x="2269067" y="82123"/>
                  <a:pt x="2324100" y="87415"/>
                </a:cubicBezTo>
                <a:cubicBezTo>
                  <a:pt x="2379133" y="92707"/>
                  <a:pt x="2444750" y="106465"/>
                  <a:pt x="2444750" y="106465"/>
                </a:cubicBezTo>
              </a:path>
            </a:pathLst>
          </a:cu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/>
          <p:cNvSpPr/>
          <p:nvPr/>
        </p:nvSpPr>
        <p:spPr>
          <a:xfrm>
            <a:off x="1187624" y="6381328"/>
            <a:ext cx="535249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1259632" y="5244794"/>
            <a:ext cx="1584176" cy="1069398"/>
          </a:xfrm>
          <a:custGeom>
            <a:avLst/>
            <a:gdLst>
              <a:gd name="connsiteX0" fmla="*/ 0 w 1803400"/>
              <a:gd name="connsiteY0" fmla="*/ 990906 h 1069398"/>
              <a:gd name="connsiteX1" fmla="*/ 190500 w 1803400"/>
              <a:gd name="connsiteY1" fmla="*/ 997256 h 1069398"/>
              <a:gd name="connsiteX2" fmla="*/ 247650 w 1803400"/>
              <a:gd name="connsiteY2" fmla="*/ 1003606 h 1069398"/>
              <a:gd name="connsiteX3" fmla="*/ 355600 w 1803400"/>
              <a:gd name="connsiteY3" fmla="*/ 946456 h 1069398"/>
              <a:gd name="connsiteX4" fmla="*/ 495300 w 1803400"/>
              <a:gd name="connsiteY4" fmla="*/ 457506 h 1069398"/>
              <a:gd name="connsiteX5" fmla="*/ 622300 w 1803400"/>
              <a:gd name="connsiteY5" fmla="*/ 57456 h 1069398"/>
              <a:gd name="connsiteX6" fmla="*/ 1155700 w 1803400"/>
              <a:gd name="connsiteY6" fmla="*/ 13006 h 1069398"/>
              <a:gd name="connsiteX7" fmla="*/ 1263650 w 1803400"/>
              <a:gd name="connsiteY7" fmla="*/ 159056 h 1069398"/>
              <a:gd name="connsiteX8" fmla="*/ 1346200 w 1803400"/>
              <a:gd name="connsiteY8" fmla="*/ 622606 h 1069398"/>
              <a:gd name="connsiteX9" fmla="*/ 1428750 w 1803400"/>
              <a:gd name="connsiteY9" fmla="*/ 997256 h 1069398"/>
              <a:gd name="connsiteX10" fmla="*/ 1466850 w 1803400"/>
              <a:gd name="connsiteY10" fmla="*/ 1067106 h 1069398"/>
              <a:gd name="connsiteX11" fmla="*/ 1568450 w 1803400"/>
              <a:gd name="connsiteY11" fmla="*/ 959156 h 1069398"/>
              <a:gd name="connsiteX12" fmla="*/ 1739900 w 1803400"/>
              <a:gd name="connsiteY12" fmla="*/ 1016306 h 1069398"/>
              <a:gd name="connsiteX13" fmla="*/ 1803400 w 1803400"/>
              <a:gd name="connsiteY13" fmla="*/ 997256 h 106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3400" h="1069398">
                <a:moveTo>
                  <a:pt x="0" y="990906"/>
                </a:moveTo>
                <a:lnTo>
                  <a:pt x="190500" y="997256"/>
                </a:lnTo>
                <a:cubicBezTo>
                  <a:pt x="231775" y="999373"/>
                  <a:pt x="220133" y="1012073"/>
                  <a:pt x="247650" y="1003606"/>
                </a:cubicBezTo>
                <a:cubicBezTo>
                  <a:pt x="275167" y="995139"/>
                  <a:pt x="314325" y="1037473"/>
                  <a:pt x="355600" y="946456"/>
                </a:cubicBezTo>
                <a:cubicBezTo>
                  <a:pt x="396875" y="855439"/>
                  <a:pt x="450850" y="605673"/>
                  <a:pt x="495300" y="457506"/>
                </a:cubicBezTo>
                <a:cubicBezTo>
                  <a:pt x="539750" y="309339"/>
                  <a:pt x="512233" y="131539"/>
                  <a:pt x="622300" y="57456"/>
                </a:cubicBezTo>
                <a:cubicBezTo>
                  <a:pt x="732367" y="-16627"/>
                  <a:pt x="1048808" y="-3927"/>
                  <a:pt x="1155700" y="13006"/>
                </a:cubicBezTo>
                <a:cubicBezTo>
                  <a:pt x="1262592" y="29939"/>
                  <a:pt x="1231900" y="57456"/>
                  <a:pt x="1263650" y="159056"/>
                </a:cubicBezTo>
                <a:cubicBezTo>
                  <a:pt x="1295400" y="260656"/>
                  <a:pt x="1318683" y="482906"/>
                  <a:pt x="1346200" y="622606"/>
                </a:cubicBezTo>
                <a:cubicBezTo>
                  <a:pt x="1373717" y="762306"/>
                  <a:pt x="1408642" y="923173"/>
                  <a:pt x="1428750" y="997256"/>
                </a:cubicBezTo>
                <a:cubicBezTo>
                  <a:pt x="1448858" y="1071339"/>
                  <a:pt x="1443567" y="1073456"/>
                  <a:pt x="1466850" y="1067106"/>
                </a:cubicBezTo>
                <a:cubicBezTo>
                  <a:pt x="1490133" y="1060756"/>
                  <a:pt x="1522942" y="967623"/>
                  <a:pt x="1568450" y="959156"/>
                </a:cubicBezTo>
                <a:cubicBezTo>
                  <a:pt x="1613958" y="950689"/>
                  <a:pt x="1700742" y="1009956"/>
                  <a:pt x="1739900" y="1016306"/>
                </a:cubicBezTo>
                <a:cubicBezTo>
                  <a:pt x="1779058" y="1022656"/>
                  <a:pt x="1803400" y="997256"/>
                  <a:pt x="1803400" y="997256"/>
                </a:cubicBezTo>
              </a:path>
            </a:pathLst>
          </a:custGeom>
          <a:ln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lide Number Placeholder 3"/>
          <p:cNvSpPr txBox="1">
            <a:spLocks/>
          </p:cNvSpPr>
          <p:nvPr/>
        </p:nvSpPr>
        <p:spPr>
          <a:xfrm>
            <a:off x="6585501" y="62843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sv-S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1115BC-487E-4422-894C-CB7CD3E79223}" type="slidenum">
              <a:rPr lang="sv-SE" smtClean="0"/>
              <a:pPr/>
              <a:t>26</a:t>
            </a:fld>
            <a:endParaRPr lang="sv-SE" dirty="0"/>
          </a:p>
        </p:txBody>
      </p:sp>
      <p:sp>
        <p:nvSpPr>
          <p:cNvPr id="169" name="Freeform 168"/>
          <p:cNvSpPr/>
          <p:nvPr/>
        </p:nvSpPr>
        <p:spPr>
          <a:xfrm>
            <a:off x="5479588" y="3866105"/>
            <a:ext cx="1756708" cy="2376264"/>
          </a:xfrm>
          <a:custGeom>
            <a:avLst/>
            <a:gdLst>
              <a:gd name="connsiteX0" fmla="*/ 0 w 2476788"/>
              <a:gd name="connsiteY0" fmla="*/ 2368954 h 2406148"/>
              <a:gd name="connsiteX1" fmla="*/ 402281 w 2476788"/>
              <a:gd name="connsiteY1" fmla="*/ 2368954 h 2406148"/>
              <a:gd name="connsiteX2" fmla="*/ 859777 w 2476788"/>
              <a:gd name="connsiteY2" fmla="*/ 1982421 h 2406148"/>
              <a:gd name="connsiteX3" fmla="*/ 1798432 w 2476788"/>
              <a:gd name="connsiteY3" fmla="*/ 341629 h 2406148"/>
              <a:gd name="connsiteX4" fmla="*/ 2106058 w 2476788"/>
              <a:gd name="connsiteY4" fmla="*/ 41868 h 2406148"/>
              <a:gd name="connsiteX5" fmla="*/ 2476788 w 2476788"/>
              <a:gd name="connsiteY5" fmla="*/ 2426 h 2406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6788" h="2406148">
                <a:moveTo>
                  <a:pt x="0" y="2368954"/>
                </a:moveTo>
                <a:cubicBezTo>
                  <a:pt x="129492" y="2401165"/>
                  <a:pt x="258985" y="2433376"/>
                  <a:pt x="402281" y="2368954"/>
                </a:cubicBezTo>
                <a:cubicBezTo>
                  <a:pt x="545577" y="2304532"/>
                  <a:pt x="627085" y="2320308"/>
                  <a:pt x="859777" y="1982421"/>
                </a:cubicBezTo>
                <a:cubicBezTo>
                  <a:pt x="1092469" y="1644533"/>
                  <a:pt x="1590719" y="665054"/>
                  <a:pt x="1798432" y="341629"/>
                </a:cubicBezTo>
                <a:cubicBezTo>
                  <a:pt x="2006145" y="18204"/>
                  <a:pt x="1992999" y="98402"/>
                  <a:pt x="2106058" y="41868"/>
                </a:cubicBezTo>
                <a:cubicBezTo>
                  <a:pt x="2219117" y="-14666"/>
                  <a:pt x="2476788" y="2426"/>
                  <a:pt x="2476788" y="2426"/>
                </a:cubicBezTo>
              </a:path>
            </a:pathLst>
          </a:cu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0" name="Straight Connector 169"/>
          <p:cNvCxnSpPr/>
          <p:nvPr/>
        </p:nvCxnSpPr>
        <p:spPr>
          <a:xfrm>
            <a:off x="5076056" y="3218033"/>
            <a:ext cx="0" cy="3312368"/>
          </a:xfrm>
          <a:prstGeom prst="line">
            <a:avLst/>
          </a:prstGeom>
          <a:ln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4788024" y="6242369"/>
            <a:ext cx="3528392" cy="0"/>
          </a:xfrm>
          <a:prstGeom prst="line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flipV="1">
            <a:off x="5580112" y="3866105"/>
            <a:ext cx="0" cy="23762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5580112" y="3866105"/>
            <a:ext cx="27363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6516216" y="6314377"/>
            <a:ext cx="649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175" name="TextBox 174"/>
          <p:cNvSpPr txBox="1"/>
          <p:nvPr/>
        </p:nvSpPr>
        <p:spPr>
          <a:xfrm rot="16200000">
            <a:off x="4096790" y="4472946"/>
            <a:ext cx="1445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Position / Output</a:t>
            </a:r>
            <a:endParaRPr lang="en-US" sz="1400" dirty="0"/>
          </a:p>
        </p:txBody>
      </p:sp>
      <p:sp>
        <p:nvSpPr>
          <p:cNvPr id="176" name="Rectangle 175"/>
          <p:cNvSpPr/>
          <p:nvPr/>
        </p:nvSpPr>
        <p:spPr>
          <a:xfrm>
            <a:off x="5273992" y="5722009"/>
            <a:ext cx="288032" cy="5040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7" name="Straight Connector 176"/>
          <p:cNvCxnSpPr/>
          <p:nvPr/>
        </p:nvCxnSpPr>
        <p:spPr>
          <a:xfrm>
            <a:off x="5076056" y="6242369"/>
            <a:ext cx="4956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H="1">
            <a:off x="7308304" y="3866105"/>
            <a:ext cx="648072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9" name="Freeform 178"/>
          <p:cNvSpPr/>
          <p:nvPr/>
        </p:nvSpPr>
        <p:spPr>
          <a:xfrm>
            <a:off x="5724128" y="3861048"/>
            <a:ext cx="1584176" cy="2381321"/>
          </a:xfrm>
          <a:custGeom>
            <a:avLst/>
            <a:gdLst>
              <a:gd name="connsiteX0" fmla="*/ 0 w 1893086"/>
              <a:gd name="connsiteY0" fmla="*/ 2413985 h 2418425"/>
              <a:gd name="connsiteX1" fmla="*/ 165645 w 1893086"/>
              <a:gd name="connsiteY1" fmla="*/ 2413985 h 2418425"/>
              <a:gd name="connsiteX2" fmla="*/ 252412 w 1893086"/>
              <a:gd name="connsiteY2" fmla="*/ 2382432 h 2418425"/>
              <a:gd name="connsiteX3" fmla="*/ 457496 w 1893086"/>
              <a:gd name="connsiteY3" fmla="*/ 2059006 h 2418425"/>
              <a:gd name="connsiteX4" fmla="*/ 859777 w 1893086"/>
              <a:gd name="connsiteY4" fmla="*/ 1238610 h 2418425"/>
              <a:gd name="connsiteX5" fmla="*/ 1025422 w 1893086"/>
              <a:gd name="connsiteY5" fmla="*/ 828412 h 2418425"/>
              <a:gd name="connsiteX6" fmla="*/ 1262058 w 1893086"/>
              <a:gd name="connsiteY6" fmla="*/ 378771 h 2418425"/>
              <a:gd name="connsiteX7" fmla="*/ 1538133 w 1893086"/>
              <a:gd name="connsiteY7" fmla="*/ 31681 h 2418425"/>
              <a:gd name="connsiteX8" fmla="*/ 1893086 w 1893086"/>
              <a:gd name="connsiteY8" fmla="*/ 15904 h 241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3086" h="2418425">
                <a:moveTo>
                  <a:pt x="0" y="2413985"/>
                </a:moveTo>
                <a:cubicBezTo>
                  <a:pt x="61788" y="2416614"/>
                  <a:pt x="123576" y="2419244"/>
                  <a:pt x="165645" y="2413985"/>
                </a:cubicBezTo>
                <a:cubicBezTo>
                  <a:pt x="207714" y="2408726"/>
                  <a:pt x="203770" y="2441595"/>
                  <a:pt x="252412" y="2382432"/>
                </a:cubicBezTo>
                <a:cubicBezTo>
                  <a:pt x="301054" y="2323269"/>
                  <a:pt x="356268" y="2249643"/>
                  <a:pt x="457496" y="2059006"/>
                </a:cubicBezTo>
                <a:cubicBezTo>
                  <a:pt x="558724" y="1868369"/>
                  <a:pt x="765123" y="1443709"/>
                  <a:pt x="859777" y="1238610"/>
                </a:cubicBezTo>
                <a:cubicBezTo>
                  <a:pt x="954431" y="1033511"/>
                  <a:pt x="958375" y="971718"/>
                  <a:pt x="1025422" y="828412"/>
                </a:cubicBezTo>
                <a:cubicBezTo>
                  <a:pt x="1092469" y="685106"/>
                  <a:pt x="1176606" y="511559"/>
                  <a:pt x="1262058" y="378771"/>
                </a:cubicBezTo>
                <a:cubicBezTo>
                  <a:pt x="1347510" y="245983"/>
                  <a:pt x="1432962" y="92159"/>
                  <a:pt x="1538133" y="31681"/>
                </a:cubicBezTo>
                <a:cubicBezTo>
                  <a:pt x="1643304" y="-28797"/>
                  <a:pt x="1893086" y="15904"/>
                  <a:pt x="1893086" y="15904"/>
                </a:cubicBezTo>
              </a:path>
            </a:pathLst>
          </a:cu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Freeform 179"/>
          <p:cNvSpPr/>
          <p:nvPr/>
        </p:nvSpPr>
        <p:spPr>
          <a:xfrm>
            <a:off x="5792068" y="5157193"/>
            <a:ext cx="292100" cy="1078508"/>
          </a:xfrm>
          <a:custGeom>
            <a:avLst/>
            <a:gdLst>
              <a:gd name="connsiteX0" fmla="*/ 0 w 292100"/>
              <a:gd name="connsiteY0" fmla="*/ 445501 h 445501"/>
              <a:gd name="connsiteX1" fmla="*/ 171450 w 292100"/>
              <a:gd name="connsiteY1" fmla="*/ 337551 h 445501"/>
              <a:gd name="connsiteX2" fmla="*/ 254000 w 292100"/>
              <a:gd name="connsiteY2" fmla="*/ 45451 h 445501"/>
              <a:gd name="connsiteX3" fmla="*/ 292100 w 292100"/>
              <a:gd name="connsiteY3" fmla="*/ 1001 h 445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00" h="445501">
                <a:moveTo>
                  <a:pt x="0" y="445501"/>
                </a:moveTo>
                <a:cubicBezTo>
                  <a:pt x="64558" y="424863"/>
                  <a:pt x="129117" y="404226"/>
                  <a:pt x="171450" y="337551"/>
                </a:cubicBezTo>
                <a:cubicBezTo>
                  <a:pt x="213783" y="270876"/>
                  <a:pt x="233892" y="101543"/>
                  <a:pt x="254000" y="45451"/>
                </a:cubicBezTo>
                <a:cubicBezTo>
                  <a:pt x="274108" y="-10641"/>
                  <a:pt x="292100" y="1001"/>
                  <a:pt x="292100" y="100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1" name="Straight Connector 180"/>
          <p:cNvCxnSpPr>
            <a:endCxn id="182" idx="3"/>
          </p:cNvCxnSpPr>
          <p:nvPr/>
        </p:nvCxnSpPr>
        <p:spPr>
          <a:xfrm>
            <a:off x="6084168" y="5157192"/>
            <a:ext cx="644004" cy="24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2" name="Freeform 181"/>
          <p:cNvSpPr/>
          <p:nvPr/>
        </p:nvSpPr>
        <p:spPr>
          <a:xfrm flipH="1">
            <a:off x="6728172" y="5157192"/>
            <a:ext cx="292100" cy="1078508"/>
          </a:xfrm>
          <a:custGeom>
            <a:avLst/>
            <a:gdLst>
              <a:gd name="connsiteX0" fmla="*/ 0 w 292100"/>
              <a:gd name="connsiteY0" fmla="*/ 445501 h 445501"/>
              <a:gd name="connsiteX1" fmla="*/ 171450 w 292100"/>
              <a:gd name="connsiteY1" fmla="*/ 337551 h 445501"/>
              <a:gd name="connsiteX2" fmla="*/ 254000 w 292100"/>
              <a:gd name="connsiteY2" fmla="*/ 45451 h 445501"/>
              <a:gd name="connsiteX3" fmla="*/ 292100 w 292100"/>
              <a:gd name="connsiteY3" fmla="*/ 1001 h 445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00" h="445501">
                <a:moveTo>
                  <a:pt x="0" y="445501"/>
                </a:moveTo>
                <a:cubicBezTo>
                  <a:pt x="64558" y="424863"/>
                  <a:pt x="129117" y="404226"/>
                  <a:pt x="171450" y="337551"/>
                </a:cubicBezTo>
                <a:cubicBezTo>
                  <a:pt x="213783" y="270876"/>
                  <a:pt x="233892" y="101543"/>
                  <a:pt x="254000" y="45451"/>
                </a:cubicBezTo>
                <a:cubicBezTo>
                  <a:pt x="274108" y="-10641"/>
                  <a:pt x="292100" y="1001"/>
                  <a:pt x="292100" y="100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5734050" y="6190559"/>
            <a:ext cx="2146300" cy="89591"/>
          </a:xfrm>
          <a:custGeom>
            <a:avLst/>
            <a:gdLst>
              <a:gd name="connsiteX0" fmla="*/ 0 w 2146300"/>
              <a:gd name="connsiteY0" fmla="*/ 89591 h 89591"/>
              <a:gd name="connsiteX1" fmla="*/ 152400 w 2146300"/>
              <a:gd name="connsiteY1" fmla="*/ 691 h 89591"/>
              <a:gd name="connsiteX2" fmla="*/ 349250 w 2146300"/>
              <a:gd name="connsiteY2" fmla="*/ 83241 h 89591"/>
              <a:gd name="connsiteX3" fmla="*/ 482600 w 2146300"/>
              <a:gd name="connsiteY3" fmla="*/ 691 h 89591"/>
              <a:gd name="connsiteX4" fmla="*/ 704850 w 2146300"/>
              <a:gd name="connsiteY4" fmla="*/ 45141 h 89591"/>
              <a:gd name="connsiteX5" fmla="*/ 857250 w 2146300"/>
              <a:gd name="connsiteY5" fmla="*/ 70541 h 89591"/>
              <a:gd name="connsiteX6" fmla="*/ 946150 w 2146300"/>
              <a:gd name="connsiteY6" fmla="*/ 19741 h 89591"/>
              <a:gd name="connsiteX7" fmla="*/ 1143000 w 2146300"/>
              <a:gd name="connsiteY7" fmla="*/ 45141 h 89591"/>
              <a:gd name="connsiteX8" fmla="*/ 1263650 w 2146300"/>
              <a:gd name="connsiteY8" fmla="*/ 26091 h 89591"/>
              <a:gd name="connsiteX9" fmla="*/ 1466850 w 2146300"/>
              <a:gd name="connsiteY9" fmla="*/ 51491 h 89591"/>
              <a:gd name="connsiteX10" fmla="*/ 1574800 w 2146300"/>
              <a:gd name="connsiteY10" fmla="*/ 45141 h 89591"/>
              <a:gd name="connsiteX11" fmla="*/ 1695450 w 2146300"/>
              <a:gd name="connsiteY11" fmla="*/ 45141 h 89591"/>
              <a:gd name="connsiteX12" fmla="*/ 1835150 w 2146300"/>
              <a:gd name="connsiteY12" fmla="*/ 70541 h 89591"/>
              <a:gd name="connsiteX13" fmla="*/ 2051050 w 2146300"/>
              <a:gd name="connsiteY13" fmla="*/ 57841 h 89591"/>
              <a:gd name="connsiteX14" fmla="*/ 2146300 w 2146300"/>
              <a:gd name="connsiteY14" fmla="*/ 38791 h 89591"/>
              <a:gd name="connsiteX15" fmla="*/ 2146300 w 2146300"/>
              <a:gd name="connsiteY15" fmla="*/ 38791 h 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6300" h="89591">
                <a:moveTo>
                  <a:pt x="0" y="89591"/>
                </a:moveTo>
                <a:cubicBezTo>
                  <a:pt x="47096" y="45670"/>
                  <a:pt x="94192" y="1749"/>
                  <a:pt x="152400" y="691"/>
                </a:cubicBezTo>
                <a:cubicBezTo>
                  <a:pt x="210608" y="-367"/>
                  <a:pt x="294217" y="83241"/>
                  <a:pt x="349250" y="83241"/>
                </a:cubicBezTo>
                <a:cubicBezTo>
                  <a:pt x="404283" y="83241"/>
                  <a:pt x="423333" y="7041"/>
                  <a:pt x="482600" y="691"/>
                </a:cubicBezTo>
                <a:cubicBezTo>
                  <a:pt x="541867" y="-5659"/>
                  <a:pt x="642408" y="33499"/>
                  <a:pt x="704850" y="45141"/>
                </a:cubicBezTo>
                <a:cubicBezTo>
                  <a:pt x="767292" y="56783"/>
                  <a:pt x="817033" y="74774"/>
                  <a:pt x="857250" y="70541"/>
                </a:cubicBezTo>
                <a:cubicBezTo>
                  <a:pt x="897467" y="66308"/>
                  <a:pt x="898525" y="23974"/>
                  <a:pt x="946150" y="19741"/>
                </a:cubicBezTo>
                <a:cubicBezTo>
                  <a:pt x="993775" y="15508"/>
                  <a:pt x="1090083" y="44083"/>
                  <a:pt x="1143000" y="45141"/>
                </a:cubicBezTo>
                <a:cubicBezTo>
                  <a:pt x="1195917" y="46199"/>
                  <a:pt x="1209675" y="25033"/>
                  <a:pt x="1263650" y="26091"/>
                </a:cubicBezTo>
                <a:cubicBezTo>
                  <a:pt x="1317625" y="27149"/>
                  <a:pt x="1414992" y="48316"/>
                  <a:pt x="1466850" y="51491"/>
                </a:cubicBezTo>
                <a:cubicBezTo>
                  <a:pt x="1518708" y="54666"/>
                  <a:pt x="1536700" y="46199"/>
                  <a:pt x="1574800" y="45141"/>
                </a:cubicBezTo>
                <a:cubicBezTo>
                  <a:pt x="1612900" y="44083"/>
                  <a:pt x="1652058" y="40908"/>
                  <a:pt x="1695450" y="45141"/>
                </a:cubicBezTo>
                <a:cubicBezTo>
                  <a:pt x="1738842" y="49374"/>
                  <a:pt x="1775883" y="68424"/>
                  <a:pt x="1835150" y="70541"/>
                </a:cubicBezTo>
                <a:cubicBezTo>
                  <a:pt x="1894417" y="72658"/>
                  <a:pt x="1999192" y="63133"/>
                  <a:pt x="2051050" y="57841"/>
                </a:cubicBezTo>
                <a:cubicBezTo>
                  <a:pt x="2102908" y="52549"/>
                  <a:pt x="2146300" y="38791"/>
                  <a:pt x="2146300" y="38791"/>
                </a:cubicBezTo>
                <a:lnTo>
                  <a:pt x="2146300" y="38791"/>
                </a:lnTo>
              </a:path>
            </a:pathLst>
          </a:custGeom>
          <a:ln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>
            <a:off x="2843808" y="6197565"/>
            <a:ext cx="792088" cy="45719"/>
          </a:xfrm>
          <a:custGeom>
            <a:avLst/>
            <a:gdLst>
              <a:gd name="connsiteX0" fmla="*/ 0 w 577850"/>
              <a:gd name="connsiteY0" fmla="*/ 44485 h 63535"/>
              <a:gd name="connsiteX1" fmla="*/ 107950 w 577850"/>
              <a:gd name="connsiteY1" fmla="*/ 35 h 63535"/>
              <a:gd name="connsiteX2" fmla="*/ 158750 w 577850"/>
              <a:gd name="connsiteY2" fmla="*/ 50835 h 63535"/>
              <a:gd name="connsiteX3" fmla="*/ 330200 w 577850"/>
              <a:gd name="connsiteY3" fmla="*/ 57185 h 63535"/>
              <a:gd name="connsiteX4" fmla="*/ 508000 w 577850"/>
              <a:gd name="connsiteY4" fmla="*/ 19085 h 63535"/>
              <a:gd name="connsiteX5" fmla="*/ 577850 w 577850"/>
              <a:gd name="connsiteY5" fmla="*/ 63535 h 6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7850" h="63535">
                <a:moveTo>
                  <a:pt x="0" y="44485"/>
                </a:moveTo>
                <a:cubicBezTo>
                  <a:pt x="40746" y="21731"/>
                  <a:pt x="81492" y="-1023"/>
                  <a:pt x="107950" y="35"/>
                </a:cubicBezTo>
                <a:cubicBezTo>
                  <a:pt x="134408" y="1093"/>
                  <a:pt x="121708" y="41310"/>
                  <a:pt x="158750" y="50835"/>
                </a:cubicBezTo>
                <a:cubicBezTo>
                  <a:pt x="195792" y="60360"/>
                  <a:pt x="271992" y="62477"/>
                  <a:pt x="330200" y="57185"/>
                </a:cubicBezTo>
                <a:cubicBezTo>
                  <a:pt x="388408" y="51893"/>
                  <a:pt x="466725" y="18027"/>
                  <a:pt x="508000" y="19085"/>
                </a:cubicBezTo>
                <a:cubicBezTo>
                  <a:pt x="549275" y="20143"/>
                  <a:pt x="577850" y="63535"/>
                  <a:pt x="577850" y="63535"/>
                </a:cubicBezTo>
              </a:path>
            </a:pathLst>
          </a:custGeom>
          <a:ln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TextBox 185"/>
          <p:cNvSpPr txBox="1"/>
          <p:nvPr/>
        </p:nvSpPr>
        <p:spPr>
          <a:xfrm>
            <a:off x="1691680" y="3068960"/>
            <a:ext cx="1802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Feed </a:t>
            </a:r>
            <a:r>
              <a:rPr lang="en-US" dirty="0"/>
              <a:t>F</a:t>
            </a:r>
            <a:r>
              <a:rPr lang="en-US" dirty="0" smtClean="0"/>
              <a:t>orward</a:t>
            </a:r>
            <a:endParaRPr lang="en-US" dirty="0"/>
          </a:p>
        </p:txBody>
      </p:sp>
      <p:sp>
        <p:nvSpPr>
          <p:cNvPr id="187" name="TextBox 186"/>
          <p:cNvSpPr txBox="1"/>
          <p:nvPr/>
        </p:nvSpPr>
        <p:spPr>
          <a:xfrm>
            <a:off x="5868144" y="3068960"/>
            <a:ext cx="1479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Feed Forward</a:t>
            </a:r>
            <a:endParaRPr lang="en-US" dirty="0"/>
          </a:p>
        </p:txBody>
      </p:sp>
      <p:sp>
        <p:nvSpPr>
          <p:cNvPr id="188" name="Content Placeholder 2"/>
          <p:cNvSpPr>
            <a:spLocks noGrp="1"/>
          </p:cNvSpPr>
          <p:nvPr>
            <p:ph idx="1"/>
          </p:nvPr>
        </p:nvSpPr>
        <p:spPr>
          <a:xfrm>
            <a:off x="3131840" y="1600201"/>
            <a:ext cx="6012160" cy="1396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Already known changes can be fed forward to increase performance. </a:t>
            </a:r>
          </a:p>
          <a:p>
            <a:pPr marL="0" indent="0">
              <a:buNone/>
            </a:pPr>
            <a:r>
              <a:rPr lang="en-US" sz="20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000" dirty="0" smtClean="0"/>
              <a:t>The error for the controller to handle will be smaller. </a:t>
            </a:r>
            <a:endParaRPr lang="en-US" sz="2000" dirty="0"/>
          </a:p>
        </p:txBody>
      </p:sp>
      <p:cxnSp>
        <p:nvCxnSpPr>
          <p:cNvPr id="190" name="Straight Arrow Connector 189"/>
          <p:cNvCxnSpPr/>
          <p:nvPr/>
        </p:nvCxnSpPr>
        <p:spPr>
          <a:xfrm flipH="1">
            <a:off x="6444208" y="5157192"/>
            <a:ext cx="1368152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1" name="TextBox 190"/>
          <p:cNvSpPr txBox="1"/>
          <p:nvPr/>
        </p:nvSpPr>
        <p:spPr>
          <a:xfrm>
            <a:off x="7206779" y="4149080"/>
            <a:ext cx="1716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Feed Forward handles </a:t>
            </a:r>
          </a:p>
          <a:p>
            <a:r>
              <a:rPr lang="en-US" sz="1200" dirty="0" smtClean="0"/>
              <a:t>main part of the control</a:t>
            </a:r>
            <a:endParaRPr lang="en-US" sz="1200" dirty="0"/>
          </a:p>
        </p:txBody>
      </p:sp>
      <p:cxnSp>
        <p:nvCxnSpPr>
          <p:cNvPr id="193" name="Straight Arrow Connector 192"/>
          <p:cNvCxnSpPr/>
          <p:nvPr/>
        </p:nvCxnSpPr>
        <p:spPr>
          <a:xfrm flipH="1">
            <a:off x="6732240" y="4581128"/>
            <a:ext cx="1080120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7794456" y="4725144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Position controller </a:t>
            </a:r>
          </a:p>
          <a:p>
            <a:r>
              <a:rPr lang="en-US" sz="1200" dirty="0" smtClean="0"/>
              <a:t>only handles small </a:t>
            </a:r>
          </a:p>
          <a:p>
            <a:r>
              <a:rPr lang="en-US" sz="1200" dirty="0" smtClean="0"/>
              <a:t>deviations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62366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FB_DriveVirtual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Function block that handles most common use cases:</a:t>
            </a:r>
          </a:p>
          <a:p>
            <a:pPr lvl="1"/>
            <a:r>
              <a:rPr lang="en-US" dirty="0" smtClean="0"/>
              <a:t>Absolute Positioning</a:t>
            </a:r>
          </a:p>
          <a:p>
            <a:pPr lvl="1"/>
            <a:r>
              <a:rPr lang="en-US" dirty="0" smtClean="0"/>
              <a:t>Relative </a:t>
            </a:r>
            <a:r>
              <a:rPr lang="en-US" dirty="0"/>
              <a:t>P</a:t>
            </a:r>
            <a:r>
              <a:rPr lang="en-US" dirty="0" smtClean="0"/>
              <a:t>ositioning</a:t>
            </a:r>
          </a:p>
          <a:p>
            <a:pPr lvl="1"/>
            <a:r>
              <a:rPr lang="en-US" dirty="0" smtClean="0"/>
              <a:t>Constant Velocity</a:t>
            </a:r>
          </a:p>
          <a:p>
            <a:pPr lvl="1"/>
            <a:r>
              <a:rPr lang="en-US" dirty="0" smtClean="0"/>
              <a:t>Homing/Referencing Procedures</a:t>
            </a:r>
          </a:p>
          <a:p>
            <a:pPr lvl="1"/>
            <a:r>
              <a:rPr lang="en-US" dirty="0" smtClean="0"/>
              <a:t>Jog</a:t>
            </a:r>
          </a:p>
          <a:p>
            <a:r>
              <a:rPr lang="en-US" dirty="0" smtClean="0"/>
              <a:t>Implements EPCIS motor record functionalities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27</a:t>
            </a:fld>
            <a:endParaRPr lang="sv-SE" dirty="0"/>
          </a:p>
        </p:txBody>
      </p:sp>
      <p:pic>
        <p:nvPicPr>
          <p:cNvPr id="6" name="Picture 5" descr="Screen Shot 2016-11-14 at 14.19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816" y="1772816"/>
            <a:ext cx="4632672" cy="323722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788024" y="4149080"/>
            <a:ext cx="1080120" cy="216024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83968" y="2852936"/>
            <a:ext cx="1080120" cy="216024"/>
          </a:xfrm>
          <a:prstGeom prst="ellipse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49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1-14 at 13.46.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245" y="1628800"/>
            <a:ext cx="3601835" cy="3717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FB_DriveVirtual</a:t>
            </a:r>
            <a:r>
              <a:rPr lang="en-US" dirty="0" smtClean="0"/>
              <a:t>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bEnable</a:t>
            </a:r>
            <a:r>
              <a:rPr lang="en-US" dirty="0" smtClean="0"/>
              <a:t>: Amplifier On/Off</a:t>
            </a:r>
          </a:p>
          <a:p>
            <a:r>
              <a:rPr lang="en-US" dirty="0" err="1" smtClean="0"/>
              <a:t>nCommand</a:t>
            </a:r>
            <a:r>
              <a:rPr lang="en-US" dirty="0" smtClean="0"/>
              <a:t>: Defines commands</a:t>
            </a:r>
          </a:p>
          <a:p>
            <a:pPr lvl="1"/>
            <a:r>
              <a:rPr lang="en-US" dirty="0" smtClean="0"/>
              <a:t>0 = Jog</a:t>
            </a:r>
          </a:p>
          <a:p>
            <a:pPr lvl="1"/>
            <a:r>
              <a:rPr lang="en-US" dirty="0" smtClean="0"/>
              <a:t>1 = Constant Velocity</a:t>
            </a:r>
          </a:p>
          <a:p>
            <a:pPr lvl="1"/>
            <a:r>
              <a:rPr lang="en-US" dirty="0" smtClean="0"/>
              <a:t>2 = Relative Positioning</a:t>
            </a:r>
          </a:p>
          <a:p>
            <a:pPr lvl="1"/>
            <a:r>
              <a:rPr lang="en-US" dirty="0" smtClean="0"/>
              <a:t>3 = Absolute Positioning</a:t>
            </a:r>
          </a:p>
          <a:p>
            <a:pPr lvl="1"/>
            <a:r>
              <a:rPr lang="en-US" dirty="0" smtClean="0"/>
              <a:t>10 = Homing/Referencing procedures</a:t>
            </a:r>
          </a:p>
          <a:p>
            <a:r>
              <a:rPr lang="en-US" dirty="0" err="1" smtClean="0"/>
              <a:t>nCmdData</a:t>
            </a:r>
            <a:r>
              <a:rPr lang="en-US" dirty="0" smtClean="0"/>
              <a:t>: Parameter to </a:t>
            </a:r>
            <a:r>
              <a:rPr lang="en-US" dirty="0" err="1" smtClean="0"/>
              <a:t>nCommand</a:t>
            </a:r>
            <a:endParaRPr lang="en-US" dirty="0" smtClean="0"/>
          </a:p>
          <a:p>
            <a:pPr lvl="1"/>
            <a:r>
              <a:rPr lang="en-US" dirty="0" smtClean="0"/>
              <a:t>Example: For </a:t>
            </a:r>
            <a:r>
              <a:rPr lang="en-US" dirty="0" err="1" smtClean="0"/>
              <a:t>nCommand</a:t>
            </a:r>
            <a:r>
              <a:rPr lang="en-US" dirty="0" smtClean="0"/>
              <a:t> = 10, the </a:t>
            </a:r>
            <a:r>
              <a:rPr lang="en-US" dirty="0" err="1" smtClean="0"/>
              <a:t>nCmdData</a:t>
            </a:r>
            <a:r>
              <a:rPr lang="en-US" dirty="0" smtClean="0"/>
              <a:t> specifies which procedure to use. </a:t>
            </a:r>
          </a:p>
          <a:p>
            <a:r>
              <a:rPr lang="en-US" dirty="0" err="1" smtClean="0"/>
              <a:t>fPosition</a:t>
            </a:r>
            <a:r>
              <a:rPr lang="en-US" dirty="0" smtClean="0"/>
              <a:t>: Target position</a:t>
            </a:r>
          </a:p>
          <a:p>
            <a:r>
              <a:rPr lang="en-US" dirty="0" err="1" smtClean="0"/>
              <a:t>fVelocity</a:t>
            </a:r>
            <a:r>
              <a:rPr lang="en-US" dirty="0" smtClean="0"/>
              <a:t>: Target velocity</a:t>
            </a:r>
          </a:p>
          <a:p>
            <a:r>
              <a:rPr lang="en-US" dirty="0" err="1" smtClean="0"/>
              <a:t>bExecute</a:t>
            </a:r>
            <a:r>
              <a:rPr lang="en-US" dirty="0" smtClean="0"/>
              <a:t> (Execute new command on rising edge)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28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8788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1-14 at 13.46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165" y="1988840"/>
            <a:ext cx="3601835" cy="3717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FB_DriveVirtual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600" dirty="0" smtClean="0"/>
              <a:t>Absolute positioning to a target position of 100 with a target velocity of 200.</a:t>
            </a:r>
          </a:p>
          <a:p>
            <a:pPr marL="0" indent="0">
              <a:buNone/>
            </a:pPr>
            <a:r>
              <a:rPr lang="en-US" sz="26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bEnable</a:t>
            </a:r>
            <a:r>
              <a:rPr lang="en-US" sz="2600" dirty="0"/>
              <a:t> </a:t>
            </a:r>
            <a:r>
              <a:rPr lang="en-US" sz="2600" dirty="0" smtClean="0"/>
              <a:t>= 1 (Amplifier On)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nCommand</a:t>
            </a:r>
            <a:r>
              <a:rPr lang="en-US" sz="2600" dirty="0" smtClean="0"/>
              <a:t> = 3 (Absolute Positioning)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nCmdData</a:t>
            </a:r>
            <a:r>
              <a:rPr lang="en-US" sz="2600" dirty="0" smtClean="0"/>
              <a:t> = 0 (not used for </a:t>
            </a:r>
            <a:r>
              <a:rPr lang="en-US" sz="2600" dirty="0" err="1" smtClean="0"/>
              <a:t>nCommand</a:t>
            </a:r>
            <a:r>
              <a:rPr lang="en-US" sz="2600" dirty="0" smtClean="0"/>
              <a:t> =3)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fPosition</a:t>
            </a:r>
            <a:r>
              <a:rPr lang="en-US" sz="2600" dirty="0" smtClean="0"/>
              <a:t> = 100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fVelocity</a:t>
            </a:r>
            <a:r>
              <a:rPr lang="en-US" sz="2600" dirty="0"/>
              <a:t> </a:t>
            </a:r>
            <a:r>
              <a:rPr lang="en-US" sz="2600" dirty="0" smtClean="0"/>
              <a:t>=200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 smtClean="0"/>
              <a:t>bExecute</a:t>
            </a:r>
            <a:r>
              <a:rPr lang="en-US" sz="2600" dirty="0"/>
              <a:t> </a:t>
            </a:r>
            <a:r>
              <a:rPr lang="en-US" sz="2600" dirty="0" smtClean="0"/>
              <a:t>= 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err="1"/>
              <a:t>bExecute</a:t>
            </a:r>
            <a:r>
              <a:rPr lang="en-US" sz="2600" dirty="0"/>
              <a:t> = </a:t>
            </a:r>
            <a:r>
              <a:rPr lang="en-US" sz="2600" dirty="0" smtClean="0"/>
              <a:t>1 (Positive Edge)</a:t>
            </a:r>
            <a:endParaRPr lang="en-US" sz="2600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Note</a:t>
            </a:r>
            <a:r>
              <a:rPr lang="en-US" dirty="0" smtClean="0"/>
              <a:t>: EPICS motor record model 3 driver is utilizing </a:t>
            </a:r>
            <a:r>
              <a:rPr lang="en-US" dirty="0" err="1" smtClean="0"/>
              <a:t>FB_DriveVirtual</a:t>
            </a:r>
            <a:r>
              <a:rPr lang="en-US" dirty="0" smtClean="0"/>
              <a:t> in the same way.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29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7941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TwinCAT</a:t>
            </a:r>
            <a:r>
              <a:rPr lang="sv-SE" dirty="0" smtClean="0"/>
              <a:t> </a:t>
            </a:r>
            <a:r>
              <a:rPr lang="sv-SE" dirty="0" err="1"/>
              <a:t>O</a:t>
            </a:r>
            <a:r>
              <a:rPr lang="sv-SE" dirty="0" err="1" smtClean="0"/>
              <a:t>verview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TwinCAT:</a:t>
            </a:r>
          </a:p>
          <a:p>
            <a:r>
              <a:rPr lang="en-US" sz="1800" dirty="0" smtClean="0"/>
              <a:t>“Soft PLC” system</a:t>
            </a:r>
          </a:p>
          <a:p>
            <a:r>
              <a:rPr lang="en-US" sz="1800" dirty="0" smtClean="0"/>
              <a:t>Runs on/under Windows systems</a:t>
            </a:r>
          </a:p>
          <a:p>
            <a:r>
              <a:rPr lang="en-US" sz="1800" dirty="0" smtClean="0"/>
              <a:t>Two generations available:</a:t>
            </a:r>
          </a:p>
          <a:p>
            <a:pPr lvl="1"/>
            <a:r>
              <a:rPr lang="en-US" sz="1600" dirty="0" smtClean="0"/>
              <a:t>TwinCAT 2.x </a:t>
            </a:r>
          </a:p>
          <a:p>
            <a:pPr lvl="1"/>
            <a:r>
              <a:rPr lang="en-US" sz="1600" b="1" dirty="0" smtClean="0"/>
              <a:t>TwinCAT 3.x </a:t>
            </a:r>
          </a:p>
          <a:p>
            <a:pPr marL="0" indent="0">
              <a:buNone/>
            </a:pPr>
            <a:endParaRPr lang="en-US" dirty="0" smtClean="0"/>
          </a:p>
          <a:p>
            <a:endParaRPr lang="sv-S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</a:t>
            </a:fld>
            <a:endParaRPr lang="sv-SE" dirty="0"/>
          </a:p>
        </p:txBody>
      </p:sp>
      <p:pic>
        <p:nvPicPr>
          <p:cNvPr id="5" name="Picture 4" descr="Screen Shot 2016-11-09 at 08.04.4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28800"/>
            <a:ext cx="4479491" cy="481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156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v-SE" sz="4000" dirty="0" smtClean="0"/>
              <a:t/>
            </a:r>
            <a:br>
              <a:rPr lang="sv-SE" sz="4000" dirty="0" smtClean="0"/>
            </a:br>
            <a:r>
              <a:rPr lang="sv-SE" sz="4000" dirty="0" smtClean="0"/>
              <a:t>Hands on Session</a:t>
            </a:r>
            <a:endParaRPr lang="sv-SE" sz="4000" dirty="0"/>
          </a:p>
        </p:txBody>
      </p:sp>
      <p:sp>
        <p:nvSpPr>
          <p:cNvPr id="4" name="Rectangle 3"/>
          <p:cNvSpPr/>
          <p:nvPr/>
        </p:nvSpPr>
        <p:spPr>
          <a:xfrm>
            <a:off x="2286000" y="5949280"/>
            <a:ext cx="4572000" cy="6032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600" dirty="0" smtClean="0">
                <a:solidFill>
                  <a:srgbClr val="FFFFFF"/>
                </a:solidFill>
              </a:rPr>
              <a:t>www.europeanspallationsource.se</a:t>
            </a:r>
          </a:p>
          <a:p>
            <a:pPr algn="ctr"/>
            <a:fld id="{656E358F-28A8-D04A-99E6-206C49444CD4}" type="datetime3">
              <a:rPr lang="sv-SE" sz="1400" smtClean="0">
                <a:solidFill>
                  <a:srgbClr val="FFFFFF"/>
                </a:solidFill>
              </a:rPr>
              <a:t>14 November 2016</a:t>
            </a:fld>
            <a:endParaRPr lang="en-GB" sz="1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639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Test Crates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31</a:t>
            </a:fld>
            <a:endParaRPr lang="sv-SE" dirty="0"/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238573" y="1708232"/>
            <a:ext cx="4476705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19’’- 6HU – </a:t>
            </a:r>
            <a:r>
              <a:rPr lang="en-US" sz="2000" dirty="0" err="1" smtClean="0">
                <a:solidFill>
                  <a:schemeClr val="tx1"/>
                </a:solidFill>
              </a:rPr>
              <a:t>subcrate</a:t>
            </a:r>
            <a:r>
              <a:rPr lang="en-US" sz="2000" dirty="0" smtClean="0">
                <a:solidFill>
                  <a:schemeClr val="tx1"/>
                </a:solidFill>
              </a:rPr>
              <a:t>, depth 175mm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Different configurations for 1 or 2 axes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Standardized set of IOs per axis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chemeClr val="tx1"/>
                </a:solidFill>
              </a:rPr>
              <a:t>M</a:t>
            </a:r>
            <a:r>
              <a:rPr lang="en-US" sz="2000" dirty="0" smtClean="0">
                <a:solidFill>
                  <a:schemeClr val="tx1"/>
                </a:solidFill>
              </a:rPr>
              <a:t>echanics included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For both OS versions (W7/</a:t>
            </a:r>
            <a:r>
              <a:rPr lang="en-US" sz="2000" dirty="0" err="1" smtClean="0">
                <a:solidFill>
                  <a:schemeClr val="tx1"/>
                </a:solidFill>
              </a:rPr>
              <a:t>TwinCAT</a:t>
            </a:r>
            <a:r>
              <a:rPr lang="en-US" sz="2000" dirty="0" smtClean="0">
                <a:solidFill>
                  <a:schemeClr val="tx1"/>
                </a:solidFill>
              </a:rPr>
              <a:t> and Linux/Open Source)</a:t>
            </a:r>
          </a:p>
        </p:txBody>
      </p:sp>
      <p:pic>
        <p:nvPicPr>
          <p:cNvPr id="6" name="Picture 5" descr="Beckhoff 19 inch Crate - Dual Axi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278" y="1547003"/>
            <a:ext cx="3976479" cy="2639467"/>
          </a:xfrm>
          <a:prstGeom prst="rect">
            <a:avLst/>
          </a:prstGeom>
        </p:spPr>
      </p:pic>
      <p:pic>
        <p:nvPicPr>
          <p:cNvPr id="7" name="Picture 6" descr="Solectro 19 inch Crate - Dual Axis - Rea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925" y="4161257"/>
            <a:ext cx="3737455" cy="271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83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Hardware: CX5130 CPU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32</a:t>
            </a:fld>
            <a:endParaRPr lang="en-GB"/>
          </a:p>
        </p:txBody>
      </p:sp>
      <p:sp>
        <p:nvSpPr>
          <p:cNvPr id="6" name="Subtitle 3"/>
          <p:cNvSpPr txBox="1">
            <a:spLocks/>
          </p:cNvSpPr>
          <p:nvPr/>
        </p:nvSpPr>
        <p:spPr>
          <a:xfrm>
            <a:off x="611560" y="1708232"/>
            <a:ext cx="4320480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Embedded PC with Intel® Atom™ processor, 1.75 GHz, 2 cores (TC3: 40)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Flash memory slot for </a:t>
            </a:r>
            <a:r>
              <a:rPr lang="en-GB" sz="2000" dirty="0" err="1">
                <a:solidFill>
                  <a:schemeClr val="tx1"/>
                </a:solidFill>
              </a:rPr>
              <a:t>CFast</a:t>
            </a:r>
            <a:r>
              <a:rPr lang="en-GB" sz="2000" dirty="0">
                <a:solidFill>
                  <a:schemeClr val="tx1"/>
                </a:solidFill>
              </a:rPr>
              <a:t> card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Integrated 1-second UPS (1 MB persistent memory on </a:t>
            </a:r>
            <a:r>
              <a:rPr lang="en-GB" sz="2000" dirty="0" err="1">
                <a:solidFill>
                  <a:schemeClr val="tx1"/>
                </a:solidFill>
              </a:rPr>
              <a:t>CFast</a:t>
            </a:r>
            <a:r>
              <a:rPr lang="en-GB" sz="2000" dirty="0">
                <a:solidFill>
                  <a:schemeClr val="tx1"/>
                </a:solidFill>
              </a:rPr>
              <a:t> card)	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Windows Embedded Standard 7 64 bit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3 network ports (2 RJ45 and 1 dedicated </a:t>
            </a:r>
            <a:r>
              <a:rPr lang="en-GB" sz="2000" dirty="0" err="1">
                <a:solidFill>
                  <a:schemeClr val="tx1"/>
                </a:solidFill>
              </a:rPr>
              <a:t>EtherCAT</a:t>
            </a:r>
            <a:r>
              <a:rPr lang="en-GB" sz="2000" dirty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4 USB ports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 smtClean="0">
                <a:solidFill>
                  <a:schemeClr val="tx1"/>
                </a:solidFill>
              </a:rPr>
              <a:t>DVI connection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 smtClean="0">
                <a:solidFill>
                  <a:schemeClr val="tx1"/>
                </a:solidFill>
              </a:rPr>
              <a:t>Diagnostic LEDs (</a:t>
            </a:r>
            <a:r>
              <a:rPr lang="en-GB" sz="2000" dirty="0" err="1" smtClean="0">
                <a:solidFill>
                  <a:schemeClr val="tx1"/>
                </a:solidFill>
              </a:rPr>
              <a:t>TwinCAT</a:t>
            </a:r>
            <a:r>
              <a:rPr lang="en-GB" sz="2000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 err="1" smtClean="0">
                <a:solidFill>
                  <a:schemeClr val="tx1"/>
                </a:solidFill>
              </a:rPr>
              <a:t>TwinCAT</a:t>
            </a:r>
            <a:r>
              <a:rPr lang="en-GB" sz="2000" dirty="0" smtClean="0">
                <a:solidFill>
                  <a:schemeClr val="tx1"/>
                </a:solidFill>
              </a:rPr>
              <a:t> 3.1 Runtime installed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000" dirty="0">
                <a:solidFill>
                  <a:schemeClr val="tx1"/>
                </a:solidFill>
              </a:rPr>
              <a:t>L</a:t>
            </a:r>
            <a:r>
              <a:rPr lang="en-GB" sz="2000" dirty="0" smtClean="0">
                <a:solidFill>
                  <a:schemeClr val="tx1"/>
                </a:solidFill>
              </a:rPr>
              <a:t>icences (not all crates)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GB" sz="2000" dirty="0" smtClean="0">
              <a:solidFill>
                <a:schemeClr val="tx1"/>
              </a:solidFill>
            </a:endParaRP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GB" sz="2000" dirty="0" smtClean="0">
              <a:solidFill>
                <a:schemeClr val="tx1"/>
              </a:solidFill>
            </a:endParaRP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GB" sz="2000" dirty="0" smtClean="0">
              <a:solidFill>
                <a:schemeClr val="tx1"/>
              </a:solidFill>
            </a:endParaRP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GB" sz="2000" dirty="0" smtClean="0">
              <a:solidFill>
                <a:schemeClr val="tx1"/>
              </a:solidFill>
            </a:endParaRPr>
          </a:p>
        </p:txBody>
      </p:sp>
      <p:pic>
        <p:nvPicPr>
          <p:cNvPr id="8" name="Picture 7" descr="Screen Shot 2016-11-14 at 20.59.4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564904"/>
            <a:ext cx="3875360" cy="273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289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EL7037 Drive Card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33</a:t>
            </a:fld>
            <a:endParaRPr lang="sv-SE" dirty="0"/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611560" y="1708232"/>
            <a:ext cx="4476705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2 phase stepper drive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24V, 1.5A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Incremental Encoder (TTL)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2 Inputs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Distributed clock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Modes: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Open Loop (step counter)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Closed Loop with encoder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Vector Control (closed loop with current control)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Supported Control Modes: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Cyclic Synchronous Position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>
                <a:solidFill>
                  <a:schemeClr val="tx1"/>
                </a:solidFill>
              </a:rPr>
              <a:t>Cyclic Synchronous </a:t>
            </a:r>
            <a:r>
              <a:rPr lang="en-US" sz="1400" dirty="0" smtClean="0">
                <a:solidFill>
                  <a:schemeClr val="tx1"/>
                </a:solidFill>
              </a:rPr>
              <a:t>Velocity </a:t>
            </a:r>
            <a:endParaRPr lang="en-US" sz="1400" dirty="0">
              <a:solidFill>
                <a:schemeClr val="tx1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tx1"/>
                </a:solidFill>
              </a:rPr>
              <a:t>Positioning Interface</a:t>
            </a: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8" name="Picture 7" descr="Screen Shot 2016-11-11 at 12.18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72816"/>
            <a:ext cx="3765746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69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6-11-13 at 20.35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680" y="2132856"/>
            <a:ext cx="4277320" cy="41226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EL5101 Incremental Encoder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34</a:t>
            </a:fld>
            <a:endParaRPr lang="sv-SE" dirty="0"/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611560" y="1708232"/>
            <a:ext cx="4116665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Differential Incremental Encoder Interface (A, A/,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B, B/, C, C/)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1 Input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Distributed clock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Latch, Gate functionalities (can be used as inputs)</a:t>
            </a:r>
          </a:p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689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Hardware: </a:t>
            </a:r>
            <a:r>
              <a:rPr lang="en-US" dirty="0" smtClean="0"/>
              <a:t>EL1018, EL2808 </a:t>
            </a:r>
            <a:r>
              <a:rPr lang="en-US" dirty="0" smtClean="0"/>
              <a:t>Digital Inputs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35</a:t>
            </a:fld>
            <a:endParaRPr lang="sv-SE" dirty="0"/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959391" y="1708232"/>
            <a:ext cx="4476705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EL1018: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8 </a:t>
            </a:r>
            <a:r>
              <a:rPr lang="en-US" sz="2000" dirty="0" smtClean="0">
                <a:solidFill>
                  <a:schemeClr val="tx1"/>
                </a:solidFill>
              </a:rPr>
              <a:t>inputs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24V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10 micro seconds filter</a:t>
            </a:r>
          </a:p>
        </p:txBody>
      </p:sp>
      <p:pic>
        <p:nvPicPr>
          <p:cNvPr id="7" name="Picture 6" descr="Screen Shot 2016-11-11 at 12.32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62" y="3429000"/>
            <a:ext cx="2557742" cy="3104951"/>
          </a:xfrm>
          <a:prstGeom prst="rect">
            <a:avLst/>
          </a:prstGeom>
        </p:spPr>
      </p:pic>
      <p:pic>
        <p:nvPicPr>
          <p:cNvPr id="6" name="Picture 5" descr="Screen Shot 2016-11-11 at 12.34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01008"/>
            <a:ext cx="3096344" cy="2959653"/>
          </a:xfrm>
          <a:prstGeom prst="rect">
            <a:avLst/>
          </a:prstGeom>
        </p:spPr>
      </p:pic>
      <p:sp>
        <p:nvSpPr>
          <p:cNvPr id="9" name="Subtitle 3"/>
          <p:cNvSpPr txBox="1">
            <a:spLocks/>
          </p:cNvSpPr>
          <p:nvPr/>
        </p:nvSpPr>
        <p:spPr>
          <a:xfrm>
            <a:off x="4991839" y="1708232"/>
            <a:ext cx="4476705" cy="49827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96900" marR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 sz="2400" b="0" kern="120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1pPr>
            <a:lvl2pPr marL="648000" marR="0" indent="-23400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Pct val="75000"/>
              <a:buFont typeface="Lucida Grande"/>
              <a:buChar char="-"/>
              <a:tabLst/>
              <a:defRPr sz="1800" kern="1200" baseline="0">
                <a:solidFill>
                  <a:srgbClr val="0094CA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 smtClean="0">
                <a:solidFill>
                  <a:schemeClr val="tx1"/>
                </a:solidFill>
              </a:rPr>
              <a:t>EL2808: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8 </a:t>
            </a:r>
            <a:r>
              <a:rPr lang="en-US" sz="2000" dirty="0" smtClean="0">
                <a:solidFill>
                  <a:schemeClr val="tx1"/>
                </a:solidFill>
              </a:rPr>
              <a:t>Outputs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tx1"/>
                </a:solidFill>
              </a:rPr>
              <a:t>24V, 0.5A</a:t>
            </a:r>
          </a:p>
        </p:txBody>
      </p:sp>
    </p:spTree>
    <p:extLst>
      <p:ext uri="{BB962C8B-B14F-4D97-AF65-F5344CB8AC3E}">
        <p14:creationId xmlns:p14="http://schemas.microsoft.com/office/powerpoint/2010/main" val="18281835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Concept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36</a:t>
            </a:fld>
            <a:endParaRPr lang="sv-SE" dirty="0"/>
          </a:p>
        </p:txBody>
      </p:sp>
      <p:pic>
        <p:nvPicPr>
          <p:cNvPr id="6" name="Picture 5" descr="Screen Shot 2016-11-15 at 09.45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6624736" cy="362617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43608" y="2132856"/>
            <a:ext cx="5472608" cy="3672408"/>
          </a:xfrm>
          <a:prstGeom prst="rect">
            <a:avLst/>
          </a:prstGeom>
          <a:noFill/>
          <a:ln w="28575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16216" y="2132856"/>
            <a:ext cx="1287760" cy="3672408"/>
          </a:xfrm>
          <a:prstGeom prst="rect">
            <a:avLst/>
          </a:prstGeom>
          <a:noFill/>
          <a:ln w="28575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56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Get familiar with hardware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Signal testing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Commission one axis in open loop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Commission one axis in closed loop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Test debug HMI (visualization </a:t>
            </a:r>
            <a:r>
              <a:rPr lang="en-US" dirty="0" err="1" smtClean="0"/>
              <a:t>FB_DriveViz</a:t>
            </a:r>
            <a:r>
              <a:rPr lang="en-US" dirty="0" smtClean="0"/>
              <a:t>..)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More detailed instructions will be available in the lab.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GOOD LUCK!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0326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TwinCAT</a:t>
            </a:r>
            <a:r>
              <a:rPr lang="sv-SE" dirty="0" smtClean="0"/>
              <a:t> 3.1 XAR (</a:t>
            </a:r>
            <a:r>
              <a:rPr lang="sv-SE" dirty="0" err="1" smtClean="0"/>
              <a:t>Runtime</a:t>
            </a:r>
            <a:r>
              <a:rPr lang="sv-SE" dirty="0" smtClean="0"/>
              <a:t>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000" dirty="0" smtClean="0"/>
              <a:t>XAR : </a:t>
            </a:r>
            <a:r>
              <a:rPr lang="en-US" sz="2000" dirty="0"/>
              <a:t>eXtended Automation </a:t>
            </a:r>
            <a:r>
              <a:rPr lang="en-US" sz="2000" dirty="0" smtClean="0"/>
              <a:t>Runtime</a:t>
            </a:r>
          </a:p>
          <a:p>
            <a:r>
              <a:rPr lang="en-US" sz="2000" dirty="0" smtClean="0"/>
              <a:t>Real time environment</a:t>
            </a:r>
          </a:p>
          <a:p>
            <a:r>
              <a:rPr lang="en-US" sz="2000" dirty="0" smtClean="0"/>
              <a:t>PLC</a:t>
            </a:r>
          </a:p>
          <a:p>
            <a:r>
              <a:rPr lang="en-US" sz="2000" dirty="0" smtClean="0"/>
              <a:t>Motion</a:t>
            </a:r>
          </a:p>
          <a:p>
            <a:r>
              <a:rPr lang="en-US" sz="2000" dirty="0" smtClean="0"/>
              <a:t>..</a:t>
            </a:r>
            <a:endParaRPr lang="en-US" sz="2000" dirty="0"/>
          </a:p>
          <a:p>
            <a:endParaRPr lang="sv-S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4</a:t>
            </a:fld>
            <a:endParaRPr lang="sv-SE" dirty="0"/>
          </a:p>
        </p:txBody>
      </p:sp>
      <p:pic>
        <p:nvPicPr>
          <p:cNvPr id="6" name="Picture 5" descr="Screen Shot 2016-11-09 at 08.04.4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345472" cy="466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40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TwinCAT</a:t>
            </a:r>
            <a:r>
              <a:rPr lang="sv-SE" dirty="0" smtClean="0"/>
              <a:t> 3.1 XAE (</a:t>
            </a:r>
            <a:r>
              <a:rPr lang="sv-SE" dirty="0" err="1" smtClean="0"/>
              <a:t>Engineering</a:t>
            </a:r>
            <a:r>
              <a:rPr lang="sv-SE" dirty="0" smtClean="0"/>
              <a:t> </a:t>
            </a:r>
            <a:r>
              <a:rPr lang="sv-SE" dirty="0" err="1" smtClean="0"/>
              <a:t>tool</a:t>
            </a:r>
            <a:r>
              <a:rPr lang="sv-SE" dirty="0" smtClean="0"/>
              <a:t>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XAE : </a:t>
            </a:r>
            <a:r>
              <a:rPr lang="en-US" dirty="0"/>
              <a:t>eXtended Automation </a:t>
            </a:r>
            <a:r>
              <a:rPr lang="en-US" dirty="0" smtClean="0"/>
              <a:t>Engineering:</a:t>
            </a:r>
          </a:p>
          <a:p>
            <a:r>
              <a:rPr lang="en-US" dirty="0" smtClean="0"/>
              <a:t>Integrated </a:t>
            </a:r>
            <a:r>
              <a:rPr lang="en-US" dirty="0"/>
              <a:t>into Visual Studio® </a:t>
            </a:r>
          </a:p>
          <a:p>
            <a:r>
              <a:rPr lang="en-US" dirty="0"/>
              <a:t>support for the native Visual Studio® interfaces (e.g. connection to source code management systems)</a:t>
            </a:r>
          </a:p>
          <a:p>
            <a:r>
              <a:rPr lang="en-US" dirty="0"/>
              <a:t>IEC 61131-3 languages (with object oriented extensions</a:t>
            </a:r>
            <a:r>
              <a:rPr lang="en-US" dirty="0" smtClean="0"/>
              <a:t>), Structured Text (</a:t>
            </a:r>
            <a:r>
              <a:rPr lang="en-US" b="1" dirty="0" smtClean="0"/>
              <a:t>ST</a:t>
            </a:r>
            <a:r>
              <a:rPr lang="en-US" dirty="0" smtClean="0"/>
              <a:t>), Function Block Diagram (</a:t>
            </a:r>
            <a:r>
              <a:rPr lang="en-US" b="1" dirty="0" smtClean="0"/>
              <a:t>FBD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C</a:t>
            </a:r>
            <a:r>
              <a:rPr lang="en-US" dirty="0"/>
              <a:t>++ </a:t>
            </a:r>
            <a:r>
              <a:rPr lang="en-US" dirty="0" smtClean="0"/>
              <a:t>support (with debugger)</a:t>
            </a:r>
            <a:endParaRPr lang="en-US" dirty="0"/>
          </a:p>
          <a:p>
            <a:r>
              <a:rPr lang="en-US" dirty="0"/>
              <a:t>Integration with </a:t>
            </a:r>
            <a:r>
              <a:rPr lang="en-US" dirty="0" err="1"/>
              <a:t>Matlab</a:t>
            </a:r>
            <a:r>
              <a:rPr lang="en-US" dirty="0"/>
              <a:t> Simulink possible (</a:t>
            </a:r>
            <a:r>
              <a:rPr lang="en-US" dirty="0" err="1"/>
              <a:t>Matlab</a:t>
            </a:r>
            <a:r>
              <a:rPr lang="en-US" dirty="0"/>
              <a:t> Simulink coder)</a:t>
            </a:r>
          </a:p>
          <a:p>
            <a:r>
              <a:rPr lang="en-US" dirty="0"/>
              <a:t>Possibility </a:t>
            </a:r>
            <a:r>
              <a:rPr lang="en-US" dirty="0" smtClean="0"/>
              <a:t>for </a:t>
            </a:r>
            <a:r>
              <a:rPr lang="en-US" dirty="0"/>
              <a:t>.NET projects in the same solution (e.g. for HMI</a:t>
            </a:r>
            <a:r>
              <a:rPr lang="en-US" dirty="0" smtClean="0"/>
              <a:t>)</a:t>
            </a:r>
          </a:p>
          <a:p>
            <a:r>
              <a:rPr lang="en-US" dirty="0" smtClean="0"/>
              <a:t>Safety editor</a:t>
            </a:r>
          </a:p>
          <a:p>
            <a:r>
              <a:rPr lang="en-US" dirty="0" smtClean="0"/>
              <a:t>Motion libraries (PLC-Open compliant)</a:t>
            </a:r>
          </a:p>
          <a:p>
            <a:r>
              <a:rPr lang="en-US" dirty="0" smtClean="0"/>
              <a:t>…</a:t>
            </a:r>
            <a:r>
              <a:rPr lang="en-US" dirty="0"/>
              <a:t>	</a:t>
            </a:r>
          </a:p>
          <a:p>
            <a:pPr marL="0" indent="0">
              <a:buNone/>
            </a:pPr>
            <a:endParaRPr lang="sv-S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5</a:t>
            </a:fld>
            <a:endParaRPr lang="sv-SE" dirty="0"/>
          </a:p>
        </p:txBody>
      </p:sp>
      <p:pic>
        <p:nvPicPr>
          <p:cNvPr id="5" name="Picture 4" descr="Screen Shot 2016-11-09 at 08.42.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267" y="2204864"/>
            <a:ext cx="4414733" cy="248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46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Engineering Tool: Overview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6</a:t>
            </a:fld>
            <a:endParaRPr lang="en-GB"/>
          </a:p>
        </p:txBody>
      </p:sp>
      <p:pic>
        <p:nvPicPr>
          <p:cNvPr id="7" name="Picture 6" descr="Screen Shot 2016-11-09 at 13.38.1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0"/>
            <a:ext cx="9000000" cy="44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“management”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Highest level in solution explorer tree is “Solution”</a:t>
            </a:r>
          </a:p>
          <a:p>
            <a:r>
              <a:rPr lang="en-US" dirty="0" smtClean="0"/>
              <a:t>A solution can contain several projects.</a:t>
            </a:r>
          </a:p>
          <a:p>
            <a:r>
              <a:rPr lang="en-US" dirty="0" smtClean="0"/>
              <a:t>Project types:</a:t>
            </a:r>
          </a:p>
          <a:p>
            <a:pPr lvl="1"/>
            <a:r>
              <a:rPr lang="en-US" dirty="0" smtClean="0"/>
              <a:t>C# (non </a:t>
            </a:r>
            <a:r>
              <a:rPr lang="en-US" dirty="0" err="1" smtClean="0"/>
              <a:t>realtime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TwinCAT</a:t>
            </a:r>
            <a:r>
              <a:rPr lang="en-US" dirty="0" smtClean="0"/>
              <a:t> (</a:t>
            </a:r>
            <a:r>
              <a:rPr lang="en-US" dirty="0" err="1" smtClean="0"/>
              <a:t>realtime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C++</a:t>
            </a:r>
          </a:p>
          <a:p>
            <a:pPr lvl="1"/>
            <a:r>
              <a:rPr lang="en-US" dirty="0" smtClean="0"/>
              <a:t>..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TwinCAT</a:t>
            </a:r>
            <a:r>
              <a:rPr lang="en-US" dirty="0" smtClean="0"/>
              <a:t> Project can contain source code and configurations  (hardware and other)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</a:t>
            </a:fld>
            <a:endParaRPr lang="sv-SE" dirty="0"/>
          </a:p>
        </p:txBody>
      </p:sp>
      <p:pic>
        <p:nvPicPr>
          <p:cNvPr id="5" name="Picture 4" descr="Screen Shot 2016-11-14 at 20.37.5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72816"/>
            <a:ext cx="4053656" cy="447496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4355976" y="2276872"/>
            <a:ext cx="720080" cy="216024"/>
          </a:xfrm>
          <a:prstGeom prst="straightConnector1">
            <a:avLst/>
          </a:prstGeom>
          <a:noFill/>
          <a:ln w="47625">
            <a:solidFill>
              <a:srgbClr val="008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347864" y="2708920"/>
            <a:ext cx="2016224" cy="1008112"/>
          </a:xfrm>
          <a:prstGeom prst="straightConnector1">
            <a:avLst/>
          </a:prstGeom>
          <a:noFill/>
          <a:ln w="47625">
            <a:solidFill>
              <a:srgbClr val="008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491880" y="3789040"/>
            <a:ext cx="1800200" cy="432048"/>
          </a:xfrm>
          <a:prstGeom prst="straightConnector1">
            <a:avLst/>
          </a:prstGeom>
          <a:noFill/>
          <a:ln w="47625">
            <a:solidFill>
              <a:srgbClr val="008000"/>
            </a:solidFill>
            <a:prstDash val="solid"/>
            <a:tailEnd type="stealth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89882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8</a:t>
            </a:fld>
            <a:endParaRPr lang="en-GB"/>
          </a:p>
        </p:txBody>
      </p:sp>
      <p:pic>
        <p:nvPicPr>
          <p:cNvPr id="5" name="Picture 4" descr="Screen Shot 2016-11-09 at 13.31.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0"/>
            <a:ext cx="9000000" cy="400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18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en-GB" smtClean="0"/>
              <a:t>9</a:t>
            </a:fld>
            <a:endParaRPr lang="en-GB"/>
          </a:p>
        </p:txBody>
      </p:sp>
      <p:pic>
        <p:nvPicPr>
          <p:cNvPr id="5" name="Picture 4" descr="Screen Shot 2016-11-09 at 13.37.0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872000"/>
            <a:ext cx="9000000" cy="44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228764"/>
      </p:ext>
    </p:extLst>
  </p:cSld>
  <p:clrMapOvr>
    <a:masterClrMapping/>
  </p:clrMapOvr>
</p:sld>
</file>

<file path=ppt/theme/theme1.xml><?xml version="1.0" encoding="utf-8"?>
<a:theme xmlns:a="http://schemas.openxmlformats.org/drawingml/2006/main" name="Chess Core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3" id="{304B92AB-78BC-4C78-8451-6C93EA327D00}" vid="{09D1907C-5BBC-45D0-9EBC-8615AFB12B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Chess Core Powerpoint.potx</Template>
  <TotalTime>8821</TotalTime>
  <Words>1617</Words>
  <Application>Microsoft Macintosh PowerPoint</Application>
  <PresentationFormat>On-screen Show (4:3)</PresentationFormat>
  <Paragraphs>384</Paragraphs>
  <Slides>37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Chess Core Powerpoint</vt:lpstr>
      <vt:lpstr>TwinCAT Introduction Hands on Session </vt:lpstr>
      <vt:lpstr>Outline</vt:lpstr>
      <vt:lpstr>TwinCAT Overview</vt:lpstr>
      <vt:lpstr>TwinCAT 3.1 XAR (Runtime)</vt:lpstr>
      <vt:lpstr>TwinCAT 3.1 XAE (Engineering tool)</vt:lpstr>
      <vt:lpstr>Engineering Tool: Overview</vt:lpstr>
      <vt:lpstr>Software “management”</vt:lpstr>
      <vt:lpstr>Motion</vt:lpstr>
      <vt:lpstr>System</vt:lpstr>
      <vt:lpstr>Motion</vt:lpstr>
      <vt:lpstr>PLC</vt:lpstr>
      <vt:lpstr>Safety</vt:lpstr>
      <vt:lpstr>C++</vt:lpstr>
      <vt:lpstr>I/O</vt:lpstr>
      <vt:lpstr>Application Control/Status</vt:lpstr>
      <vt:lpstr>License System</vt:lpstr>
      <vt:lpstr>Data Links</vt:lpstr>
      <vt:lpstr>Motion Data Links</vt:lpstr>
      <vt:lpstr>Motion Control Loops</vt:lpstr>
      <vt:lpstr>Motion Control Loops</vt:lpstr>
      <vt:lpstr>Control Loop Execution Options</vt:lpstr>
      <vt:lpstr>One more alternative…</vt:lpstr>
      <vt:lpstr>Configuration</vt:lpstr>
      <vt:lpstr>Important Configurations</vt:lpstr>
      <vt:lpstr>Feed Forward and Trajectory</vt:lpstr>
      <vt:lpstr>Feed Forward</vt:lpstr>
      <vt:lpstr>FB_DriveVirtual</vt:lpstr>
      <vt:lpstr>FB_DriveVirtual Operation</vt:lpstr>
      <vt:lpstr>FB_DriveVirtual Example</vt:lpstr>
      <vt:lpstr> Hands on Session</vt:lpstr>
      <vt:lpstr>Hardware: Test Crates</vt:lpstr>
      <vt:lpstr>Hardware: CX5130 CPU </vt:lpstr>
      <vt:lpstr>Hardware: EL7037 Drive Card</vt:lpstr>
      <vt:lpstr>Hardware: EL5101 Incremental Encoder</vt:lpstr>
      <vt:lpstr>Hardware: EL1018, EL2808 Digital Inputs</vt:lpstr>
      <vt:lpstr>Power Concept</vt:lpstr>
      <vt:lpstr>Tasks</vt:lpstr>
    </vt:vector>
  </TitlesOfParts>
  <Company>ESS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Heléne Björkman</dc:creator>
  <cp:lastModifiedBy>Anders Sandström</cp:lastModifiedBy>
  <cp:revision>299</cp:revision>
  <dcterms:created xsi:type="dcterms:W3CDTF">2013-10-29T16:05:10Z</dcterms:created>
  <dcterms:modified xsi:type="dcterms:W3CDTF">2016-11-15T11:20:36Z</dcterms:modified>
</cp:coreProperties>
</file>