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6" r:id="rId2"/>
    <p:sldId id="289" r:id="rId3"/>
    <p:sldId id="324" r:id="rId4"/>
    <p:sldId id="325" r:id="rId5"/>
    <p:sldId id="327" r:id="rId6"/>
    <p:sldId id="329" r:id="rId7"/>
    <p:sldId id="326" r:id="rId8"/>
    <p:sldId id="328" r:id="rId9"/>
  </p:sldIdLst>
  <p:sldSz cx="12192000" cy="6858000"/>
  <p:notesSz cx="6858000" cy="9144000"/>
  <p:embeddedFontLst>
    <p:embeddedFont>
      <p:font typeface="Lucida Console" panose="020B0609040504020204" pitchFamily="49" charset="0"/>
      <p:regular r:id="rId12"/>
    </p:embeddedFont>
    <p:embeddedFont>
      <p:font typeface="Oswald Regular" panose="020B0604020202020204" charset="0"/>
      <p:regular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B8"/>
    <a:srgbClr val="C7DE37"/>
    <a:srgbClr val="C0D0CF"/>
    <a:srgbClr val="A91D37"/>
    <a:srgbClr val="000000"/>
    <a:srgbClr val="EFB531"/>
    <a:srgbClr val="0033C3"/>
    <a:srgbClr val="D3D3D3"/>
    <a:srgbClr val="B8B8B8"/>
    <a:srgbClr val="115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2" autoAdjust="0"/>
    <p:restoredTop sz="97467" autoAdjust="0"/>
  </p:normalViewPr>
  <p:slideViewPr>
    <p:cSldViewPr snapToGrid="0">
      <p:cViewPr varScale="1">
        <p:scale>
          <a:sx n="90" d="100"/>
          <a:sy n="90" d="100"/>
        </p:scale>
        <p:origin x="64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3325092" y="4597651"/>
            <a:ext cx="8090420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The EPICS Training VM</a:t>
            </a:r>
            <a:b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Ralph Lange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623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Basic Ideas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Reproducible platform for hands-on training sessions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Training courses are done a few times a year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Demonstrations and hands-on exercises are often part of the training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Needs to be easily maintainable in a shared fashion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Virtual machine based setup 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Runs on may host platforms (Linux, Windows, old Macs)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OVA applications can be distributed (but they are huge)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Trainees start with a working setup (don’t waste time with the installation) </a:t>
            </a: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Ansible based installation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Different parts (training sessions) are available as independent roles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Automated installation on the “empty” VM for a specific training course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Ansible content are text files (</a:t>
            </a:r>
            <a:r>
              <a:rPr lang="en-GB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yaml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 under Git management</a:t>
            </a:r>
          </a:p>
        </p:txBody>
      </p:sp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966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 Virtual Machine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Based on Oracle VirtualBox (7.0)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Freely available virtualization platform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Good experiences at many labs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Using Rocky Linux 9.3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Best knowledge and most existing Ansible code is based on RHEL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Easy installation from Rocky distribution images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Training-VM could be extended to also work on Debian-based distros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Generic “EPICS Developer” (epics-dev) User Account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Best practice: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Read-only shared installation, development under a regular user account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Personalize your VM (or use your own)!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Make yourself comfortable: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Create your own user, install your favourite IDE and tools, use your own VM</a:t>
            </a:r>
          </a:p>
        </p:txBody>
      </p:sp>
    </p:spTree>
    <p:extLst>
      <p:ext uri="{BB962C8B-B14F-4D97-AF65-F5344CB8AC3E}">
        <p14:creationId xmlns:p14="http://schemas.microsoft.com/office/powerpoint/2010/main" val="14964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65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 Training-VM Installation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From sources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 the EPICS related parts, the virtual machine contains all source code and all knowledge how things are built and set up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Simple, following best practice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Avoid unnecessary complexity (e.g., containers)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Show how a minimal EPICS set-up would look like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Reproducible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Under configuration control (git) and fully scripted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Easier to support trainees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Modular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Easy to adapt to specific training events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Easy to maintain collaboratively</a:t>
            </a:r>
          </a:p>
        </p:txBody>
      </p:sp>
    </p:spTree>
    <p:extLst>
      <p:ext uri="{BB962C8B-B14F-4D97-AF65-F5344CB8AC3E}">
        <p14:creationId xmlns:p14="http://schemas.microsoft.com/office/powerpoint/2010/main" val="20256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166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 Training-VM Installation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Ansible roles control the scope of the installation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epics-modules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C/C++ EPICS Support modules: Base, ASYN, Sequencer, </a:t>
            </a:r>
            <a:r>
              <a:rPr lang="en-GB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AreaDetector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…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Under 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/opt/epics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epics-tools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Java 17, Maven: from installation downloads for a fixed and portable install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Phoebus: from source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Under 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/opt/epics-tools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i="1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docker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2000" dirty="0" err="1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Podman</a:t>
            </a: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and </a:t>
            </a:r>
            <a:r>
              <a:rPr lang="en-GB" sz="2000" dirty="0" err="1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podman</a:t>
            </a: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-compose: everything to run groups of containers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i="1" dirty="0" err="1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bluesky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Containerized setup for the </a:t>
            </a:r>
            <a:r>
              <a:rPr lang="en-GB" sz="2000" dirty="0" err="1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Bluesky</a:t>
            </a: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training session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In container images and under 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/opt/</a:t>
            </a:r>
            <a:r>
              <a:rPr lang="en-GB" dirty="0" err="1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bluesky</a:t>
            </a:r>
            <a:endParaRPr lang="en-GB" dirty="0">
              <a:solidFill>
                <a:srgbClr val="60737F"/>
              </a:solidFill>
              <a:latin typeface="Lucida Console" panose="020B0609040504020204" pitchFamily="49" charset="0"/>
              <a:ea typeface="Source Sans Pro" panose="020B0503030403020204" pitchFamily="34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687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3012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Configuring the Training-VM Installation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central configuration file is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~/training/</a:t>
            </a:r>
            <a:r>
              <a:rPr lang="en-GB" sz="2000" dirty="0" err="1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local.yml</a:t>
            </a:r>
            <a:endParaRPr lang="en-GB" sz="2000" dirty="0">
              <a:solidFill>
                <a:srgbClr val="60737F"/>
              </a:solidFill>
              <a:latin typeface="Lucida Console" panose="020B0609040504020204" pitchFamily="49" charset="0"/>
              <a:ea typeface="Milo-Medium"/>
              <a:cs typeface="Source Sans Pro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Enable/disable roles as you need them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Define the list of EPICS modules that the </a:t>
            </a:r>
            <a: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epics-modules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role will install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Set http/https proxies (if you need to)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Source Sans Pro" panose="020B0503030403020204" pitchFamily="34" charset="0"/>
                <a:cs typeface="Source Sans Pro"/>
              </a:rPr>
              <a:t>Define the settings for a corporate firewall (if you need to)</a:t>
            </a:r>
            <a:endParaRPr lang="en-GB" dirty="0">
              <a:solidFill>
                <a:srgbClr val="60737F"/>
              </a:solidFill>
              <a:latin typeface="Lucida Console" panose="020B0609040504020204" pitchFamily="49" charset="0"/>
              <a:ea typeface="Source Sans Pro" panose="020B0503030403020204" pitchFamily="34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3349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8638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Applications on the Training-VM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Under </a:t>
            </a:r>
            <a: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~/training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Apps roughly follow the training sessions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directories under 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~/training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mostly contain regular EPICS Modules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Configuration against the training VM setup is done through a </a:t>
            </a:r>
            <a: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single file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~/training/</a:t>
            </a:r>
            <a:r>
              <a:rPr lang="en-GB" dirty="0" err="1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RELEASE.local</a:t>
            </a:r>
            <a:endParaRPr lang="en-GB" dirty="0">
              <a:solidFill>
                <a:srgbClr val="60737F"/>
              </a:solidFill>
              <a:latin typeface="Lucida Console" panose="020B0609040504020204" pitchFamily="49" charset="0"/>
              <a:ea typeface="Milo-Medium"/>
              <a:cs typeface="Source Sans Pro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To compile application modules, follow the usual EPICS approach: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$ cd &lt;TOP&gt;</a:t>
            </a:r>
            <a:b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</a:b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$ make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To run IOCs, similarly: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$ cd &lt;TOP&gt;</a:t>
            </a:r>
            <a:b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</a:b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$ ( cd </a:t>
            </a:r>
            <a:r>
              <a:rPr lang="en-GB" dirty="0" err="1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iocBoot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/</a:t>
            </a:r>
            <a:r>
              <a:rPr lang="en-GB" dirty="0" err="1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ioc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&lt;</a:t>
            </a:r>
            <a:r>
              <a:rPr lang="en-GB" dirty="0" err="1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ioc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-name&gt;; \</a:t>
            </a:r>
            <a:b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</a:b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../../bin/linux-x86_64/&lt;</a:t>
            </a:r>
            <a:r>
              <a:rPr lang="en-GB" dirty="0" err="1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IOCbinary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&gt; st.cmd )</a:t>
            </a:r>
          </a:p>
        </p:txBody>
      </p:sp>
    </p:spTree>
    <p:extLst>
      <p:ext uri="{BB962C8B-B14F-4D97-AF65-F5344CB8AC3E}">
        <p14:creationId xmlns:p14="http://schemas.microsoft.com/office/powerpoint/2010/main" val="1065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6105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Update the Training-VM Installation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update.sh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script gets your training-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vm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up-to-date.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Call it (best from the </a:t>
            </a:r>
            <a: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~/training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directory) to: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Update the Ansible configuration and the applications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git pull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the appropriate branch of the 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training-collection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meta-repo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(The training event name is configured in 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/etc/epics-training)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Get the Ansible collections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Install the required Ansible collections (equivalent to libraries)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i="1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Run Ansible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Re-run main Ansible playbook  to update the installation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Ansible is target state-based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Tasks have been written to minimize run time when nothing needs to be done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Run it before a session to catch last-minute updates by the trainers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If you only want to update the application part, it suffices to run</a:t>
            </a:r>
            <a:br>
              <a:rPr lang="en-GB" sz="24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git pull --recurse-submodules</a:t>
            </a:r>
            <a:b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in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~/training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directory</a:t>
            </a:r>
            <a:endParaRPr lang="en-GB" sz="2400" dirty="0">
              <a:solidFill>
                <a:srgbClr val="607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155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Lucida Console</vt:lpstr>
      <vt:lpstr>Oswald Regular</vt:lpstr>
      <vt:lpstr>Calibri</vt:lpstr>
      <vt:lpstr>Source Sans Pro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2020-10-21T14:12:22Z</dcterms:created>
  <dcterms:modified xsi:type="dcterms:W3CDTF">2024-04-16T01:02:23Z</dcterms:modified>
</cp:coreProperties>
</file>