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6" r:id="rId2"/>
    <p:sldId id="289" r:id="rId3"/>
    <p:sldId id="304" r:id="rId4"/>
    <p:sldId id="301" r:id="rId5"/>
    <p:sldId id="306" r:id="rId6"/>
    <p:sldId id="319" r:id="rId7"/>
    <p:sldId id="307" r:id="rId8"/>
    <p:sldId id="320" r:id="rId9"/>
    <p:sldId id="321" r:id="rId10"/>
    <p:sldId id="322" r:id="rId11"/>
    <p:sldId id="315" r:id="rId12"/>
    <p:sldId id="302" r:id="rId13"/>
    <p:sldId id="323" r:id="rId14"/>
    <p:sldId id="316" r:id="rId15"/>
  </p:sldIdLst>
  <p:sldSz cx="12192000" cy="6858000"/>
  <p:notesSz cx="6858000" cy="9144000"/>
  <p:embeddedFontLst>
    <p:embeddedFont>
      <p:font typeface="Oswald Regular" panose="020B0604020202020204" charset="0"/>
      <p:regular r:id="rId18"/>
    </p:embeddedFont>
    <p:embeddedFont>
      <p:font typeface="Source Sans Pro" panose="020B0503030403020204" pitchFamily="34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BB8"/>
    <a:srgbClr val="C7DE37"/>
    <a:srgbClr val="C0D0CF"/>
    <a:srgbClr val="A91D37"/>
    <a:srgbClr val="000000"/>
    <a:srgbClr val="EFB531"/>
    <a:srgbClr val="0033C3"/>
    <a:srgbClr val="D3D3D3"/>
    <a:srgbClr val="B8B8B8"/>
    <a:srgbClr val="115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2" autoAdjust="0"/>
    <p:restoredTop sz="97467" autoAdjust="0"/>
  </p:normalViewPr>
  <p:slideViewPr>
    <p:cSldViewPr snapToGrid="0">
      <p:cViewPr varScale="1">
        <p:scale>
          <a:sx n="67" d="100"/>
          <a:sy n="67" d="100"/>
        </p:scale>
        <p:origin x="66" y="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14.04.2024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14.04.2024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07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802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56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31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3146D-F9CD-4667-9733-91597583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83CE06-6889-4F07-9BDB-F60D87A0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369807-43E9-4E6F-A3E0-5D77B68F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6AF13-49B3-4FE9-B94D-0CD8BBAE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B81F20-5618-4C2C-B875-915115B7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2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F8505-DC85-4124-B03D-74FED555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CD297E-272F-4873-A2EA-99254EB5A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79D37-5C54-4648-BC05-D93512E0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C2188-E367-4F3B-B212-CBD0838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827D5-7942-4DB0-866C-DFD78B5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9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E50A8C9-E3BB-4DA1-AF29-8CB58BAE5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998828-6246-499E-8416-8FA63C50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A716FF-32E2-417F-8FB2-3B742982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976C2B-432E-40FA-BD82-526215F8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DD793-DB9D-48DE-BE05-FB76A115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1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0AC99-2076-43D9-B787-7562050B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EEA89-F850-4F9A-AF61-50796D81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9DD63-82FB-45C4-9C46-A46D9D89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F4776-D99C-4135-B29D-B7D98867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7797C-8BB4-442E-8DDB-97B3C1E1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5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8B62F-7BA0-465D-BEBF-182FFE6C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115AEB-4E22-4AC3-A18A-01627829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60CA-7E10-4594-A689-D06550C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C4FC93-C90F-4DC1-81C0-083990C3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77A670-2D23-47BD-B759-B5E5CF52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23B35-854E-4696-8A87-7E7B728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645F74-BD8D-4E4E-BDB9-D02A44EEA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61FF99-02E9-4119-919B-E4B5BEC2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927D07-FAB5-4FEF-91B2-B2533B9F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283F85-213C-4B7A-9B9D-F8AD8A92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23057A-E691-4F8C-9DE9-72DBAB7E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BEA62-38E6-4B5F-AD25-C142598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12F239-6267-4445-88DA-C6FA8FDA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8EFE8D-222A-401D-9C0F-BC9592B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2B5365-1527-4EE6-B7A0-96E721040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A62BEE-9E9A-4648-BE58-51CCA2250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F725D7-3A71-4698-AD5D-05CA4956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205A89-55DB-4AA1-9811-6CB6C253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88FAFAE-4685-4696-8BE6-A9FF1C1E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CFD02-FCDE-4CDE-BBD9-303E9235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E4FC69-EEA5-4B6F-9EDC-3FE3A444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CD84CD-7858-4431-B124-3BC3FE4B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3F721B-6992-4CBE-92C7-8C16E47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0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3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7622E-6FA0-48E8-841D-5199DDA5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C957F8-4344-4A7D-9FA7-6EBAC93A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139DC7-5A2B-438D-B985-4A4B096E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CE11AD-5C9B-4155-94F7-DAA73F19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BA642A-8B77-4D6B-92C3-91DD0380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82536F-7F1A-47B5-96F6-7CCF0B54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5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3AF85-EB0C-4B9D-A332-DFE9B7A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11919E-478C-47FE-A050-93C6355C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C08F94-D57A-4C09-81F4-00E41C9F9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0857B2-BC24-4673-8C75-6C4D5949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CFE2D3-1321-4B02-A5E1-2F614517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0553D3-324D-4DAF-814A-4A7C55D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8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4955" y="6123708"/>
            <a:ext cx="656278" cy="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3325092" y="4597651"/>
            <a:ext cx="8090420" cy="145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hangingPunct="0"/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EPICS 7 – Introduction and Overview</a:t>
            </a:r>
            <a:b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</a:br>
            <a: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  <a:t>Ralph Lange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17" y="1513153"/>
            <a:ext cx="1865076" cy="9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5153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Adoption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Important new and upgrade projects have selected EPICS 7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New installations can start using pvAccess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There’s a smooth migration path for existing installations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User-level libraries: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Second generation libraries make better use of language specifics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core-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(Java), PVXS (C++)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Real-time for legacy VME: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RTEMS is well supported in EPICS 7 </a:t>
            </a:r>
          </a:p>
        </p:txBody>
      </p:sp>
    </p:spTree>
    <p:extLst>
      <p:ext uri="{BB962C8B-B14F-4D97-AF65-F5344CB8AC3E}">
        <p14:creationId xmlns:p14="http://schemas.microsoft.com/office/powerpoint/2010/main" val="20152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590"/>
            <a:ext cx="12192000" cy="70065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Plans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237A2-6696-4E93-BD20-9C1AC5E30E6F}"/>
              </a:ext>
            </a:extLst>
          </p:cNvPr>
          <p:cNvSpPr/>
          <p:nvPr/>
        </p:nvSpPr>
        <p:spPr>
          <a:xfrm>
            <a:off x="456877" y="6231813"/>
            <a:ext cx="458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Current Projects</a:t>
            </a: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3865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en-US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IPv6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second generation user-level libraries support IPv6</a:t>
            </a: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endParaRPr lang="en-US" sz="3200" b="1" dirty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en-US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Security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At SLAC, a multi-year project has started that will add industrial-level security TLS-style security to the pvAccess protocol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hard part, i.e. key management, is still in early design phase</a:t>
            </a:r>
          </a:p>
        </p:txBody>
      </p:sp>
    </p:spTree>
    <p:extLst>
      <p:ext uri="{BB962C8B-B14F-4D97-AF65-F5344CB8AC3E}">
        <p14:creationId xmlns:p14="http://schemas.microsoft.com/office/powerpoint/2010/main" val="308819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590"/>
            <a:ext cx="12192000" cy="70065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Conclusions</a:t>
            </a: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68498"/>
            <a:ext cx="9283883" cy="4273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Conclusions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All initial goals of the development have been met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migration path works: we see increasing adoption and use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Users are beginning to explore the new possibilities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Future challenges are being addressed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Of course, there is still room for improvement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Questions?</a:t>
            </a:r>
            <a:endParaRPr lang="en-GB" sz="32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44476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340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Outline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Creation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Initial goals of the EPICS 7 project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pvAccess protocol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Evolution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Normative Types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Integration in the EPICS context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 cases for the new protocol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Increased adoption in the community</a:t>
            </a: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Plans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IPv6 support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TLS security on the network</a:t>
            </a:r>
          </a:p>
        </p:txBody>
      </p:sp>
    </p:spTree>
    <p:extLst>
      <p:ext uri="{BB962C8B-B14F-4D97-AF65-F5344CB8AC3E}">
        <p14:creationId xmlns:p14="http://schemas.microsoft.com/office/powerpoint/2010/main" val="325748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590"/>
            <a:ext cx="12192000" cy="70065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Creation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237A2-6696-4E93-BD20-9C1AC5E30E6F}"/>
              </a:ext>
            </a:extLst>
          </p:cNvPr>
          <p:cNvSpPr/>
          <p:nvPr/>
        </p:nvSpPr>
        <p:spPr>
          <a:xfrm>
            <a:off x="456877" y="6231813"/>
            <a:ext cx="458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EPICS 7 and its Initial Goals</a:t>
            </a:r>
            <a:endParaRPr lang="de-DE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00340" y="442335"/>
            <a:ext cx="9283883" cy="5222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Initial Goals (2007)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Leave no lab behind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“EPICS V4” Group could not agree on basic design ideas for “perfect” IOC</a:t>
            </a:r>
          </a:p>
          <a:p>
            <a:pPr eaLnBrk="0" hangingPunct="0">
              <a:spcBef>
                <a:spcPts val="12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New user-focused goals: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Don’t break the IOC (Input/Output Controller) software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Extend the scope, allowing migration for existing installations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Provide a migration path with minimal configuration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Include user-level libraries for Java, C++, Python</a:t>
            </a:r>
          </a:p>
          <a:p>
            <a:pPr algn="ctr" eaLnBrk="0" hangingPunct="0">
              <a:spcBef>
                <a:spcPts val="24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48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3 + 4  = 7</a:t>
            </a:r>
          </a:p>
        </p:txBody>
      </p:sp>
    </p:spTree>
    <p:extLst>
      <p:ext uri="{BB962C8B-B14F-4D97-AF65-F5344CB8AC3E}">
        <p14:creationId xmlns:p14="http://schemas.microsoft.com/office/powerpoint/2010/main" val="275626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8333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The pvAccess (PVA) Protocol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Transporting arbitrary structures efficiently</a:t>
            </a:r>
            <a:endParaRPr lang="en-GB" sz="2400" u="sng" dirty="0">
              <a:solidFill>
                <a:srgbClr val="156BB8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Based on a reasonable set of standard types and arrays,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plus structures of those, plus variants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Similar to Channel Access in many aspects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Client needs to know the name, not the server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Subscriptions are very efficient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On opening a subscription, the client gets a full structure copy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Any further updates only contain the elements that have changed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client has a consistent full copy at any time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New “RPC” Access method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“Argument” (structure) posted with the call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“Return value” (structure) may differ in type between calls</a:t>
            </a:r>
          </a:p>
        </p:txBody>
      </p:sp>
    </p:spTree>
    <p:extLst>
      <p:ext uri="{BB962C8B-B14F-4D97-AF65-F5344CB8AC3E}">
        <p14:creationId xmlns:p14="http://schemas.microsoft.com/office/powerpoint/2010/main" val="160584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590"/>
            <a:ext cx="12192000" cy="70065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Evolution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237A2-6696-4E93-BD20-9C1AC5E30E6F}"/>
              </a:ext>
            </a:extLst>
          </p:cNvPr>
          <p:cNvSpPr/>
          <p:nvPr/>
        </p:nvSpPr>
        <p:spPr>
          <a:xfrm>
            <a:off x="456877" y="6231813"/>
            <a:ext cx="458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The Last Years</a:t>
            </a:r>
            <a:endParaRPr lang="de-DE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335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Normative Types (NT)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Arbitrary structures can be a bad idea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Normative Types define standard structures for standard use cases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All fixed structure types of Channel Access are covered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Plus: 2D array, table, image (+ metadata), time series, channel collection, …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Generic clients (e.g., GUI, Archivers, services) understand NTs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Specific types, however, are possible and common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Support by generic clients is very limited (often reduced to printing)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Applications become specific and non-portable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 Normative Types whenever possible and reasonable</a:t>
            </a:r>
          </a:p>
        </p:txBody>
      </p:sp>
    </p:spTree>
    <p:extLst>
      <p:ext uri="{BB962C8B-B14F-4D97-AF65-F5344CB8AC3E}">
        <p14:creationId xmlns:p14="http://schemas.microsoft.com/office/powerpoint/2010/main" val="7910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06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Integration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Fitting in with the others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 the IOC (QSRV):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 server allows access to all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records.fields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using Normative Types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Multiple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record.fields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can be configured into an arbitrary structure</a:t>
            </a:r>
          </a:p>
          <a:p>
            <a:pPr eaLnBrk="0" hangingPunct="0">
              <a:spcBef>
                <a:spcPts val="24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 clients, like GUI frameworks and archivers: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 Phoebus, channel names are prefixed with “ca://” or “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://”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with a configurable default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Archiver Appliance always searches on both protocols to provide consistent archive data across migration</a:t>
            </a:r>
          </a:p>
        </p:txBody>
      </p:sp>
    </p:spTree>
    <p:extLst>
      <p:ext uri="{BB962C8B-B14F-4D97-AF65-F5344CB8AC3E}">
        <p14:creationId xmlns:p14="http://schemas.microsoft.com/office/powerpoint/2010/main" val="25815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874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Use Cases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Things that were not possible before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Images: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 image Normative Type contains image and metadata in a single structure; clients always have a consistent set 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Middle-layer services: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RPC-type method (request/response with changing payload) allows wrapping database, model or directory service calls 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Transactional configuration: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Using the RPC </a:t>
            </a:r>
            <a:r>
              <a:rPr lang="en-GB" sz="240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type method,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client can write configuration for a complete subsystem in a single structure</a:t>
            </a:r>
          </a:p>
        </p:txBody>
      </p:sp>
    </p:spTree>
    <p:extLst>
      <p:ext uri="{BB962C8B-B14F-4D97-AF65-F5344CB8AC3E}">
        <p14:creationId xmlns:p14="http://schemas.microsoft.com/office/powerpoint/2010/main" val="25600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Microsoft Office PowerPoint</Application>
  <PresentationFormat>Widescreen</PresentationFormat>
  <Paragraphs>93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Source Sans Pro</vt:lpstr>
      <vt:lpstr>Oswald Regular</vt:lpstr>
      <vt:lpstr>Arial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2020-10-21T14:12:22Z</dcterms:created>
  <dcterms:modified xsi:type="dcterms:W3CDTF">2024-04-14T02:40:45Z</dcterms:modified>
</cp:coreProperties>
</file>