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76" r:id="rId5"/>
  </p:sldMasterIdLst>
  <p:notesMasterIdLst>
    <p:notesMasterId r:id="rId15"/>
  </p:notesMasterIdLst>
  <p:handoutMasterIdLst>
    <p:handoutMasterId r:id="rId16"/>
  </p:handoutMasterIdLst>
  <p:sldIdLst>
    <p:sldId id="317" r:id="rId6"/>
    <p:sldId id="756" r:id="rId7"/>
    <p:sldId id="766" r:id="rId8"/>
    <p:sldId id="759" r:id="rId9"/>
    <p:sldId id="763" r:id="rId10"/>
    <p:sldId id="764" r:id="rId11"/>
    <p:sldId id="765" r:id="rId12"/>
    <p:sldId id="761" r:id="rId13"/>
    <p:sldId id="757" r:id="rId14"/>
  </p:sldIdLst>
  <p:sldSz cx="9144000" cy="6858000" type="screen4x3"/>
  <p:notesSz cx="6858000" cy="9144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Montanez" initials="PM" lastIdx="4" clrIdx="0"/>
  <p:cmAuthor id="1" name="dratner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E15E"/>
    <a:srgbClr val="DA8B00"/>
    <a:srgbClr val="2F30F4"/>
    <a:srgbClr val="403EFF"/>
    <a:srgbClr val="3C9C3C"/>
    <a:srgbClr val="54B040"/>
    <a:srgbClr val="224ADE"/>
    <a:srgbClr val="49F4FF"/>
    <a:srgbClr val="56F967"/>
    <a:srgbClr val="359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165"/>
    <p:restoredTop sz="99793" autoAdjust="0"/>
  </p:normalViewPr>
  <p:slideViewPr>
    <p:cSldViewPr>
      <p:cViewPr varScale="1">
        <p:scale>
          <a:sx n="76" d="100"/>
          <a:sy n="76" d="100"/>
        </p:scale>
        <p:origin x="192" y="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6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35495-F173-444C-A30B-68E0E9A9826C}" type="datetimeFigureOut">
              <a:rPr lang="en-US" smtClean="0"/>
              <a:t>3/7/24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9C5E3-9689-C246-AE26-8E43B1C8A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70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97FBA-F169-46B9-B871-B5F97C6E2014}" type="datetimeFigureOut">
              <a:rPr lang="en-US" smtClean="0"/>
              <a:t>3/7/24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07383-C112-437D-A52A-F472BCEF0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87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73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AED90-9AA5-76EF-7C10-2E4485EAA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EDDF1-5767-D95D-8C4A-7BFF28837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DD503-73D5-7107-9FD6-C8C4F4DAA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5B2B-D85A-2BD8-BA64-7870F78905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2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AED90-9AA5-76EF-7C10-2E4485EAA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EDDF1-5767-D95D-8C4A-7BFF28837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DD503-73D5-7107-9FD6-C8C4F4DAA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5B2B-D85A-2BD8-BA64-7870F78905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86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AED90-9AA5-76EF-7C10-2E4485EAA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EDDF1-5767-D95D-8C4A-7BFF28837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DD503-73D5-7107-9FD6-C8C4F4DAA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5B2B-D85A-2BD8-BA64-7870F78905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1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AED90-9AA5-76EF-7C10-2E4485EAA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EDDF1-5767-D95D-8C4A-7BFF28837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DD503-73D5-7107-9FD6-C8C4F4DAA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5B2B-D85A-2BD8-BA64-7870F78905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8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AED90-9AA5-76EF-7C10-2E4485EAA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EDDF1-5767-D95D-8C4A-7BFF28837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DD503-73D5-7107-9FD6-C8C4F4DAA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5B2B-D85A-2BD8-BA64-7870F78905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BC5A5-5A28-34C2-C707-F0DA11BC3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414AE9-93F8-54A0-FF7A-64AA72A94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F8582E-814F-14A0-29C4-5F83214E3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DE1E5-2BD2-8D4E-D9A0-950492D79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0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5" y="6196868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4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755012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1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1956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53963" y="0"/>
            <a:ext cx="8412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1" y="6356351"/>
            <a:ext cx="5257800" cy="365125"/>
          </a:xfrm>
          <a:prstGeom prst="rect">
            <a:avLst/>
          </a:prstGeom>
        </p:spPr>
        <p:txBody>
          <a:bodyPr lIns="91356" tIns="45678" rIns="91356" bIns="45678"/>
          <a:lstStyle>
            <a:lvl1pPr algn="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9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71BFFFE-0D05-4D66-940B-5D906D674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4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1993" tIns="57594" rIns="71993" bIns="45715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sldNum="0" hdr="0" ftr="0" dt="0"/>
  <p:txStyles>
    <p:titleStyle>
      <a:lvl1pPr algn="l" defTabSz="914305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305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153" indent="-223815" algn="l" defTabSz="914305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492" indent="-233339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305" indent="-223815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1881" indent="-179981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83" rIns="91160" bIns="455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9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83" rIns="91160" bIns="45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9"/>
            <a:ext cx="381000" cy="365125"/>
          </a:xfrm>
          <a:prstGeom prst="rect">
            <a:avLst/>
          </a:prstGeom>
        </p:spPr>
        <p:txBody>
          <a:bodyPr vert="horz" lIns="91160" tIns="45583" rIns="91160" bIns="45583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337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0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616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41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23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59" indent="-34075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157" indent="-28370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7977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432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0891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945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3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60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67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08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1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18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31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37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4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5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64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1EiXATRy4uBpy4D8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590800"/>
            <a:ext cx="6019800" cy="2187702"/>
          </a:xfrm>
        </p:spPr>
        <p:txBody>
          <a:bodyPr/>
          <a:lstStyle/>
          <a:p>
            <a:r>
              <a:rPr lang="en-US" sz="2000" i="1" dirty="0"/>
              <a:t>Mar 8, 2024</a:t>
            </a:r>
          </a:p>
          <a:p>
            <a:r>
              <a:rPr lang="en-US" sz="2000" dirty="0"/>
              <a:t>D. Ratner </a:t>
            </a:r>
          </a:p>
          <a:p>
            <a:r>
              <a:rPr lang="en-US" sz="2000" dirty="0"/>
              <a:t>SLAC National Accelerator Laboratory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1000" y="533400"/>
            <a:ext cx="8153400" cy="788289"/>
          </a:xfrm>
        </p:spPr>
        <p:txBody>
          <a:bodyPr/>
          <a:lstStyle/>
          <a:p>
            <a:r>
              <a:rPr lang="en-US" b="1" dirty="0"/>
              <a:t>4</a:t>
            </a:r>
            <a:r>
              <a:rPr lang="en-US" b="1" baseline="30000" dirty="0"/>
              <a:t>th</a:t>
            </a:r>
            <a:r>
              <a:rPr lang="en-US" b="1" dirty="0"/>
              <a:t> ICFA Workshop</a:t>
            </a:r>
          </a:p>
          <a:p>
            <a:r>
              <a:rPr lang="en-US" b="1" dirty="0"/>
              <a:t>Machine Learning Applications for Particle 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16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e chart with text on it&#10;&#10;Description automatically generated">
            <a:extLst>
              <a:ext uri="{FF2B5EF4-FFF2-40B4-BE49-F238E27FC236}">
                <a16:creationId xmlns:a16="http://schemas.microsoft.com/office/drawing/2014/main" id="{F5B77F83-A1BE-A07C-489F-FB24CDED2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17" y="2042053"/>
            <a:ext cx="5789083" cy="3546833"/>
          </a:xfrm>
          <a:prstGeom prst="rect">
            <a:avLst/>
          </a:prstGeom>
        </p:spPr>
      </p:pic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Workshop summary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DF4C9A-478D-275B-6B26-01D4CB7DB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2</a:t>
            </a:fld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FC944A-1D77-6ED1-02B6-A16BC5F57706}"/>
              </a:ext>
            </a:extLst>
          </p:cNvPr>
          <p:cNvSpPr txBox="1"/>
          <p:nvPr/>
        </p:nvSpPr>
        <p:spPr>
          <a:xfrm>
            <a:off x="483721" y="2057400"/>
            <a:ext cx="358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 Tutorials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41 Talks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32 Flash talks / posters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794C09-BD35-0F90-0A59-66507FC7AB72}"/>
              </a:ext>
            </a:extLst>
          </p:cNvPr>
          <p:cNvSpPr txBox="1"/>
          <p:nvPr/>
        </p:nvSpPr>
        <p:spPr>
          <a:xfrm>
            <a:off x="1676400" y="1295400"/>
            <a:ext cx="551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Workshop summary by the numbers</a:t>
            </a:r>
          </a:p>
        </p:txBody>
      </p:sp>
      <p:pic>
        <p:nvPicPr>
          <p:cNvPr id="10" name="Picture 9" descr="A group of people sitting in a room with laptops&#10;&#10;Description automatically generated">
            <a:extLst>
              <a:ext uri="{FF2B5EF4-FFF2-40B4-BE49-F238E27FC236}">
                <a16:creationId xmlns:a16="http://schemas.microsoft.com/office/drawing/2014/main" id="{40AE2A5F-3915-6985-4A03-CC11F8D9E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7" y="4009909"/>
            <a:ext cx="3589652" cy="26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56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e chart with different colors of the same color with Crust in the background&#10;&#10;Description automatically generated">
            <a:extLst>
              <a:ext uri="{FF2B5EF4-FFF2-40B4-BE49-F238E27FC236}">
                <a16:creationId xmlns:a16="http://schemas.microsoft.com/office/drawing/2014/main" id="{75FEC175-775E-D2E2-3E2E-21BA7D209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0" y="2170340"/>
            <a:ext cx="5105400" cy="3491566"/>
          </a:xfrm>
          <a:prstGeom prst="rect">
            <a:avLst/>
          </a:prstGeom>
        </p:spPr>
      </p:pic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Workshop summary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DF4C9A-478D-275B-6B26-01D4CB7DB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3</a:t>
            </a:fld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FC944A-1D77-6ED1-02B6-A16BC5F57706}"/>
              </a:ext>
            </a:extLst>
          </p:cNvPr>
          <p:cNvSpPr txBox="1"/>
          <p:nvPr/>
        </p:nvSpPr>
        <p:spPr>
          <a:xfrm>
            <a:off x="483721" y="2057400"/>
            <a:ext cx="3581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 Tutorials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41 Talks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32 Flash talks / posters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91 Participants from around the world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794C09-BD35-0F90-0A59-66507FC7AB72}"/>
              </a:ext>
            </a:extLst>
          </p:cNvPr>
          <p:cNvSpPr txBox="1"/>
          <p:nvPr/>
        </p:nvSpPr>
        <p:spPr>
          <a:xfrm>
            <a:off x="1676400" y="1295400"/>
            <a:ext cx="551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Workshop summary by the numbers</a:t>
            </a:r>
          </a:p>
        </p:txBody>
      </p:sp>
      <p:pic>
        <p:nvPicPr>
          <p:cNvPr id="7" name="Picture 6" descr="A group of people sitting in a room with laptops&#10;&#10;Description automatically generated">
            <a:extLst>
              <a:ext uri="{FF2B5EF4-FFF2-40B4-BE49-F238E27FC236}">
                <a16:creationId xmlns:a16="http://schemas.microsoft.com/office/drawing/2014/main" id="{DCB31BCB-F657-B162-8D5F-02ED1BBD6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7" y="4009909"/>
            <a:ext cx="3589652" cy="26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0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AC6F-80AF-FB72-EA70-99580D1F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8AD4CC92-FF4A-CFF4-5AA7-AB0872FC1AF7}"/>
              </a:ext>
            </a:extLst>
          </p:cNvPr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914305">
              <a:spcAft>
                <a:spcPts val="600"/>
              </a:spcAft>
            </a:pPr>
            <a:r>
              <a:rPr lang="en-US" dirty="0"/>
              <a:t>Lost of hard work (and play)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6333D2-CB58-52FF-2650-2787F955C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9" r="-2" b="-2"/>
          <a:stretch/>
        </p:blipFill>
        <p:spPr bwMode="auto">
          <a:xfrm>
            <a:off x="883470" y="2120587"/>
            <a:ext cx="7377059" cy="4608322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6" hidden="1">
            <a:extLst>
              <a:ext uri="{FF2B5EF4-FFF2-40B4-BE49-F238E27FC236}">
                <a16:creationId xmlns:a16="http://schemas.microsoft.com/office/drawing/2014/main" id="{C1A216C2-48A3-D92D-8AEE-3F8C3F2D4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pPr>
              <a:spcAft>
                <a:spcPts val="600"/>
              </a:spcAft>
            </a:pPr>
            <a:fld id="{5BD36294-2849-48A8-8531-5354CF3095D2}" type="slidenum">
              <a:rPr lang="en-US" sz="1200" smtClean="0"/>
              <a:pPr>
                <a:spcAft>
                  <a:spcPts val="600"/>
                </a:spcAft>
              </a:pPr>
              <a:t>4</a:t>
            </a:fld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15790-EA19-0731-7E93-34D1F582571D}"/>
              </a:ext>
            </a:extLst>
          </p:cNvPr>
          <p:cNvSpPr txBox="1"/>
          <p:nvPr/>
        </p:nvSpPr>
        <p:spPr>
          <a:xfrm>
            <a:off x="3113365" y="1443335"/>
            <a:ext cx="2709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Bulguksa</a:t>
            </a:r>
            <a:r>
              <a:rPr lang="en-US" sz="2400" b="1" dirty="0"/>
              <a:t> Temple</a:t>
            </a:r>
          </a:p>
        </p:txBody>
      </p:sp>
    </p:spTree>
    <p:extLst>
      <p:ext uri="{BB962C8B-B14F-4D97-AF65-F5344CB8AC3E}">
        <p14:creationId xmlns:p14="http://schemas.microsoft.com/office/powerpoint/2010/main" val="26976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AC6F-80AF-FB72-EA70-99580D1F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8AD4CC92-FF4A-CFF4-5AA7-AB0872FC1AF7}"/>
              </a:ext>
            </a:extLst>
          </p:cNvPr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914305">
              <a:spcAft>
                <a:spcPts val="600"/>
              </a:spcAft>
            </a:pPr>
            <a:r>
              <a:rPr lang="en-US" dirty="0"/>
              <a:t>Lost of hard work (and play)</a:t>
            </a:r>
          </a:p>
        </p:txBody>
      </p:sp>
      <p:sp>
        <p:nvSpPr>
          <p:cNvPr id="4" name="Slide Number Placeholder 6" hidden="1">
            <a:extLst>
              <a:ext uri="{FF2B5EF4-FFF2-40B4-BE49-F238E27FC236}">
                <a16:creationId xmlns:a16="http://schemas.microsoft.com/office/drawing/2014/main" id="{C1A216C2-48A3-D92D-8AEE-3F8C3F2D4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pPr>
              <a:spcAft>
                <a:spcPts val="600"/>
              </a:spcAft>
            </a:pPr>
            <a:fld id="{5BD36294-2849-48A8-8531-5354CF3095D2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580A7A2-51C3-4FB5-1826-72C322BD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9047" y="2362200"/>
            <a:ext cx="4376752" cy="328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taking a picture of a pig statue&#10;&#10;Description automatically generated">
            <a:extLst>
              <a:ext uri="{FF2B5EF4-FFF2-40B4-BE49-F238E27FC236}">
                <a16:creationId xmlns:a16="http://schemas.microsoft.com/office/drawing/2014/main" id="{4BA04E9A-8482-3EDD-287D-A9F7A27F9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/>
          <a:stretch/>
        </p:blipFill>
        <p:spPr>
          <a:xfrm>
            <a:off x="4673599" y="2362200"/>
            <a:ext cx="4394201" cy="3282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5D3D4-A8BC-BDE0-568A-A690E648D9F6}"/>
              </a:ext>
            </a:extLst>
          </p:cNvPr>
          <p:cNvSpPr txBox="1"/>
          <p:nvPr/>
        </p:nvSpPr>
        <p:spPr>
          <a:xfrm>
            <a:off x="3113365" y="1443335"/>
            <a:ext cx="2709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Bulguksa</a:t>
            </a:r>
            <a:r>
              <a:rPr lang="en-US" sz="2400" b="1" dirty="0"/>
              <a:t> Temple</a:t>
            </a:r>
          </a:p>
        </p:txBody>
      </p:sp>
    </p:spTree>
    <p:extLst>
      <p:ext uri="{BB962C8B-B14F-4D97-AF65-F5344CB8AC3E}">
        <p14:creationId xmlns:p14="http://schemas.microsoft.com/office/powerpoint/2010/main" val="1016580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AC6F-80AF-FB72-EA70-99580D1F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8AD4CC92-FF4A-CFF4-5AA7-AB0872FC1AF7}"/>
              </a:ext>
            </a:extLst>
          </p:cNvPr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914305">
              <a:spcAft>
                <a:spcPts val="600"/>
              </a:spcAft>
            </a:pPr>
            <a:r>
              <a:rPr lang="en-US" dirty="0"/>
              <a:t>Lost of hard work (and play)</a:t>
            </a:r>
          </a:p>
        </p:txBody>
      </p:sp>
      <p:sp>
        <p:nvSpPr>
          <p:cNvPr id="4" name="Slide Number Placeholder 6" hidden="1">
            <a:extLst>
              <a:ext uri="{FF2B5EF4-FFF2-40B4-BE49-F238E27FC236}">
                <a16:creationId xmlns:a16="http://schemas.microsoft.com/office/drawing/2014/main" id="{C1A216C2-48A3-D92D-8AEE-3F8C3F2D4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pPr>
              <a:spcAft>
                <a:spcPts val="600"/>
              </a:spcAft>
            </a:pPr>
            <a:fld id="{5BD36294-2849-48A8-8531-5354CF3095D2}" type="slidenum">
              <a:rPr lang="en-US" sz="1200" smtClean="0"/>
              <a:pPr>
                <a:spcAft>
                  <a:spcPts val="600"/>
                </a:spcAft>
              </a:pPr>
              <a:t>6</a:t>
            </a:fld>
            <a:endParaRPr lang="en-US" sz="12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693E07B-1ADC-110D-5DE7-6929E13E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07" y="2209800"/>
            <a:ext cx="65532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A02721-A0DC-C60F-848E-43387151DF75}"/>
              </a:ext>
            </a:extLst>
          </p:cNvPr>
          <p:cNvSpPr txBox="1"/>
          <p:nvPr/>
        </p:nvSpPr>
        <p:spPr>
          <a:xfrm>
            <a:off x="3694629" y="1443335"/>
            <a:ext cx="1516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PAL Tour</a:t>
            </a:r>
          </a:p>
        </p:txBody>
      </p:sp>
    </p:spTree>
    <p:extLst>
      <p:ext uri="{BB962C8B-B14F-4D97-AF65-F5344CB8AC3E}">
        <p14:creationId xmlns:p14="http://schemas.microsoft.com/office/powerpoint/2010/main" val="111754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AC6F-80AF-FB72-EA70-99580D1F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8AD4CC92-FF4A-CFF4-5AA7-AB0872FC1AF7}"/>
              </a:ext>
            </a:extLst>
          </p:cNvPr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914305">
              <a:spcAft>
                <a:spcPts val="600"/>
              </a:spcAft>
            </a:pPr>
            <a:r>
              <a:rPr lang="en-US" dirty="0"/>
              <a:t>Lost of hard work (and play)</a:t>
            </a:r>
          </a:p>
        </p:txBody>
      </p:sp>
      <p:sp>
        <p:nvSpPr>
          <p:cNvPr id="4" name="Slide Number Placeholder 6" hidden="1">
            <a:extLst>
              <a:ext uri="{FF2B5EF4-FFF2-40B4-BE49-F238E27FC236}">
                <a16:creationId xmlns:a16="http://schemas.microsoft.com/office/drawing/2014/main" id="{C1A216C2-48A3-D92D-8AEE-3F8C3F2D4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pPr>
              <a:spcAft>
                <a:spcPts val="600"/>
              </a:spcAft>
            </a:pPr>
            <a:fld id="{5BD36294-2849-48A8-8531-5354CF3095D2}" type="slidenum">
              <a:rPr lang="en-US" sz="1200" smtClean="0"/>
              <a:pPr>
                <a:spcAft>
                  <a:spcPts val="600"/>
                </a:spcAft>
              </a:pPr>
              <a:t>7</a:t>
            </a:fld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02721-A0DC-C60F-848E-43387151DF75}"/>
              </a:ext>
            </a:extLst>
          </p:cNvPr>
          <p:cNvSpPr txBox="1"/>
          <p:nvPr/>
        </p:nvSpPr>
        <p:spPr>
          <a:xfrm>
            <a:off x="3529786" y="1443335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Social Events</a:t>
            </a:r>
          </a:p>
        </p:txBody>
      </p:sp>
      <p:pic>
        <p:nvPicPr>
          <p:cNvPr id="5" name="Picture 4" descr="A group of people sitting around a long table&#10;&#10;Description automatically generated">
            <a:extLst>
              <a:ext uri="{FF2B5EF4-FFF2-40B4-BE49-F238E27FC236}">
                <a16:creationId xmlns:a16="http://schemas.microsoft.com/office/drawing/2014/main" id="{58A1B956-BDAC-618A-9041-25A886094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73" y="2114948"/>
            <a:ext cx="3313627" cy="2485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F7708-E782-8A2E-4203-162426054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/>
          <a:stretch/>
        </p:blipFill>
        <p:spPr>
          <a:xfrm>
            <a:off x="434889" y="2131330"/>
            <a:ext cx="3429000" cy="2468838"/>
          </a:xfrm>
          <a:prstGeom prst="rect">
            <a:avLst/>
          </a:prstGeom>
        </p:spPr>
      </p:pic>
      <p:pic>
        <p:nvPicPr>
          <p:cNvPr id="10" name="Picture 9" descr="A group of people on a stage&#10;&#10;Description automatically generated">
            <a:extLst>
              <a:ext uri="{FF2B5EF4-FFF2-40B4-BE49-F238E27FC236}">
                <a16:creationId xmlns:a16="http://schemas.microsoft.com/office/drawing/2014/main" id="{DC158C6F-E122-E80A-0E57-4169ED1EF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9"/>
          <a:stretch/>
        </p:blipFill>
        <p:spPr>
          <a:xfrm>
            <a:off x="2337614" y="4743052"/>
            <a:ext cx="4724400" cy="20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29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AC6F-80AF-FB72-EA70-99580D1F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8AD4CC92-FF4A-CFF4-5AA7-AB0872FC1AF7}"/>
              </a:ext>
            </a:extLst>
          </p:cNvPr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914305">
              <a:spcAft>
                <a:spcPts val="600"/>
              </a:spcAft>
            </a:pPr>
            <a:r>
              <a:rPr lang="en-US" dirty="0"/>
              <a:t>Thanks!</a:t>
            </a:r>
          </a:p>
        </p:txBody>
      </p:sp>
      <p:sp>
        <p:nvSpPr>
          <p:cNvPr id="4" name="Slide Number Placeholder 6" hidden="1">
            <a:extLst>
              <a:ext uri="{FF2B5EF4-FFF2-40B4-BE49-F238E27FC236}">
                <a16:creationId xmlns:a16="http://schemas.microsoft.com/office/drawing/2014/main" id="{C1A216C2-48A3-D92D-8AEE-3F8C3F2D4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pPr>
              <a:spcAft>
                <a:spcPts val="600"/>
              </a:spcAft>
            </a:pPr>
            <a:fld id="{5BD36294-2849-48A8-8531-5354CF3095D2}" type="slidenum">
              <a:rPr lang="en-US" sz="1200" smtClean="0"/>
              <a:pPr>
                <a:spcAft>
                  <a:spcPts val="600"/>
                </a:spcAft>
              </a:pPr>
              <a:t>8</a:t>
            </a:fld>
            <a:endParaRPr lang="en-US" sz="1200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93F1174E-9AF2-AFEA-C8F4-58D5CD739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CAA45-CFD6-8C6A-D022-4233C1599AD5}"/>
              </a:ext>
            </a:extLst>
          </p:cNvPr>
          <p:cNvSpPr txBox="1"/>
          <p:nvPr/>
        </p:nvSpPr>
        <p:spPr>
          <a:xfrm>
            <a:off x="1600200" y="1393576"/>
            <a:ext cx="5639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Thanks to everyone who made this possible!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0B807-7973-98BB-DA9B-982D70C7F605}"/>
              </a:ext>
            </a:extLst>
          </p:cNvPr>
          <p:cNvSpPr txBox="1"/>
          <p:nvPr/>
        </p:nvSpPr>
        <p:spPr>
          <a:xfrm>
            <a:off x="418150" y="2027311"/>
            <a:ext cx="7659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Local organizing committee (</a:t>
            </a:r>
            <a:r>
              <a:rPr lang="en-US" sz="2000" dirty="0" err="1"/>
              <a:t>Inhyuk</a:t>
            </a:r>
            <a:r>
              <a:rPr lang="en-US" sz="2000" dirty="0"/>
              <a:t>, </a:t>
            </a:r>
            <a:r>
              <a:rPr lang="en-US" sz="2000" dirty="0" err="1"/>
              <a:t>Gyujin</a:t>
            </a:r>
            <a:r>
              <a:rPr lang="en-US" sz="2000" dirty="0"/>
              <a:t>, Heung-</a:t>
            </a:r>
            <a:r>
              <a:rPr lang="en-US" sz="2000" dirty="0" err="1"/>
              <a:t>Sik</a:t>
            </a:r>
            <a:r>
              <a:rPr lang="en-US" sz="2000" dirty="0"/>
              <a:t>, ...)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4874B-85FD-F756-DB66-58CD69C90319}"/>
              </a:ext>
            </a:extLst>
          </p:cNvPr>
          <p:cNvSpPr txBox="1"/>
          <p:nvPr/>
        </p:nvSpPr>
        <p:spPr>
          <a:xfrm>
            <a:off x="418150" y="2641098"/>
            <a:ext cx="6363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Scientific organizing committee (especially Tia!)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FA805B-968C-6F58-7331-F5FB77876BE2}"/>
              </a:ext>
            </a:extLst>
          </p:cNvPr>
          <p:cNvSpPr txBox="1"/>
          <p:nvPr/>
        </p:nvSpPr>
        <p:spPr>
          <a:xfrm>
            <a:off x="418150" y="3224107"/>
            <a:ext cx="6363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And of course all of us!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2BA12E-8982-D396-3F02-1BC78585A51B}"/>
              </a:ext>
            </a:extLst>
          </p:cNvPr>
          <p:cNvSpPr txBox="1"/>
          <p:nvPr/>
        </p:nvSpPr>
        <p:spPr>
          <a:xfrm>
            <a:off x="2545793" y="4152753"/>
            <a:ext cx="462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effectLst/>
                <a:latin typeface="Slack-Lato"/>
                <a:hlinkClick r:id="rId3"/>
              </a:rPr>
              <a:t>https://forms.gle/1EiXATRy4uBpy4D87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B8C295-5ED3-C009-F1EC-B884AFE9673A}"/>
              </a:ext>
            </a:extLst>
          </p:cNvPr>
          <p:cNvSpPr txBox="1"/>
          <p:nvPr/>
        </p:nvSpPr>
        <p:spPr>
          <a:xfrm>
            <a:off x="685800" y="415275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Give feedback!</a:t>
            </a:r>
          </a:p>
        </p:txBody>
      </p:sp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6493B63-1098-88B0-A916-DC6CBDEF9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971281"/>
            <a:ext cx="2590800" cy="2590800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5D53FAB-DD34-7E22-2EE8-09665A6DC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8750" r="55063" b="11250"/>
          <a:stretch/>
        </p:blipFill>
        <p:spPr bwMode="auto">
          <a:xfrm>
            <a:off x="392750" y="4632347"/>
            <a:ext cx="1388353" cy="212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0E753C3-2682-0D23-E3D2-E85CB80CA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3174" r="21603" b="15008"/>
          <a:stretch/>
        </p:blipFill>
        <p:spPr bwMode="auto">
          <a:xfrm>
            <a:off x="1981200" y="4632347"/>
            <a:ext cx="3654910" cy="212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11068-58BC-8595-6A7C-1189CE586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4240DFE5-3203-5BF9-C572-7B64FA4DF59B}"/>
              </a:ext>
            </a:extLst>
          </p:cNvPr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Next year at CERN!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9ACF65E-490E-F731-BCA5-30D00D3964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9</a:t>
            </a:fld>
            <a:endParaRPr lang="en-US" sz="1200" dirty="0"/>
          </a:p>
        </p:txBody>
      </p:sp>
      <p:pic>
        <p:nvPicPr>
          <p:cNvPr id="1026" name="Picture 2" descr="The 3 Reasons Why CERN's Large Hadron Collider Can't Make Particles Go  Faster">
            <a:extLst>
              <a:ext uri="{FF2B5EF4-FFF2-40B4-BE49-F238E27FC236}">
                <a16:creationId xmlns:a16="http://schemas.microsoft.com/office/drawing/2014/main" id="{E40902A8-59D1-2DE0-6EAD-239CE692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07" y="28956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0886A-3E7E-D6D6-3584-27DFECF7E8A6}"/>
              </a:ext>
            </a:extLst>
          </p:cNvPr>
          <p:cNvSpPr txBox="1"/>
          <p:nvPr/>
        </p:nvSpPr>
        <p:spPr>
          <a:xfrm>
            <a:off x="1322736" y="1447800"/>
            <a:ext cx="6464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</a:t>
            </a:r>
            <a:r>
              <a:rPr lang="en-US" sz="2400" b="1" baseline="30000" dirty="0"/>
              <a:t>th</a:t>
            </a:r>
            <a:r>
              <a:rPr lang="en-US" sz="2400" b="1" dirty="0"/>
              <a:t> ICFA </a:t>
            </a:r>
            <a:r>
              <a:rPr lang="en-US" sz="2400" b="1" dirty="0" err="1"/>
              <a:t>MaLAPA</a:t>
            </a:r>
            <a:r>
              <a:rPr lang="en-US" sz="2400" b="1" dirty="0"/>
              <a:t> Workshop to be at CERN!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5960F-C828-F639-E744-CBEDEB96030A}"/>
              </a:ext>
            </a:extLst>
          </p:cNvPr>
          <p:cNvSpPr txBox="1"/>
          <p:nvPr/>
        </p:nvSpPr>
        <p:spPr>
          <a:xfrm>
            <a:off x="2514600" y="2138465"/>
            <a:ext cx="402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 TBD: mid February or early April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D4A156-061C-F585-D2C1-8019523E91E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334401" y="2507797"/>
            <a:ext cx="194084" cy="6926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C14CD5-7067-86F1-9A88-BDB7B24CE74C}"/>
              </a:ext>
            </a:extLst>
          </p:cNvPr>
          <p:cNvSpPr txBox="1"/>
          <p:nvPr/>
        </p:nvSpPr>
        <p:spPr>
          <a:xfrm>
            <a:off x="4596812" y="2438400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824DE5-FFE3-F02F-BA19-D5E7F924D7C8}"/>
              </a:ext>
            </a:extLst>
          </p:cNvPr>
          <p:cNvSpPr/>
          <p:nvPr/>
        </p:nvSpPr>
        <p:spPr>
          <a:xfrm>
            <a:off x="4114800" y="3200400"/>
            <a:ext cx="422684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C7C9B6-C433-9A10-B495-E1EBF30D26C6}"/>
              </a:ext>
            </a:extLst>
          </p:cNvPr>
          <p:cNvCxnSpPr>
            <a:cxnSpLocks/>
          </p:cNvCxnSpPr>
          <p:nvPr/>
        </p:nvCxnSpPr>
        <p:spPr>
          <a:xfrm flipH="1">
            <a:off x="5662369" y="2475140"/>
            <a:ext cx="551515" cy="1411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2388592-C5D2-F049-F66A-9E4DB37EC060}"/>
              </a:ext>
            </a:extLst>
          </p:cNvPr>
          <p:cNvSpPr txBox="1"/>
          <p:nvPr/>
        </p:nvSpPr>
        <p:spPr>
          <a:xfrm>
            <a:off x="6172200" y="2433935"/>
            <a:ext cx="381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C95375-7C59-05C5-7881-73831BE5016E}"/>
              </a:ext>
            </a:extLst>
          </p:cNvPr>
          <p:cNvSpPr/>
          <p:nvPr/>
        </p:nvSpPr>
        <p:spPr>
          <a:xfrm>
            <a:off x="5368516" y="4050268"/>
            <a:ext cx="422684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6903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066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EC86DF8B4B1478E631376EBAE4F83" ma:contentTypeVersion="0" ma:contentTypeDescription="Create a new document." ma:contentTypeScope="" ma:versionID="4df6a44078c25dad800c41a1a36a713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5dc24512384f7b2521230f395eec81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Speaker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ED92D3-BD80-42A4-90EC-9F6B32217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11188AB-5CE3-4766-8DDF-7F661956509C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BD912D1-57FF-4493-87CA-2E48D45FEB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SLAC-ppt-template-orange-July26</Template>
  <TotalTime>238258</TotalTime>
  <Words>183</Words>
  <Application>Microsoft Macintosh PowerPoint</Application>
  <PresentationFormat>On-screen Show (4:3)</PresentationFormat>
  <Paragraphs>52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Slack-Lato</vt:lpstr>
      <vt:lpstr>Blank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Z. Huang</dc:title>
  <dc:creator>Paul Montanez</dc:creator>
  <cp:lastModifiedBy>Ratner, Daniel Fried</cp:lastModifiedBy>
  <cp:revision>991</cp:revision>
  <dcterms:created xsi:type="dcterms:W3CDTF">2014-09-30T17:57:27Z</dcterms:created>
  <dcterms:modified xsi:type="dcterms:W3CDTF">2024-03-08T03:08:49Z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0x010100D20EC86DF8B4B1478E631376EBAE4F83</vt:lpwstr>
  </property>
</Properties>
</file>