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4" r:id="rId1"/>
  </p:sldMasterIdLst>
  <p:notesMasterIdLst>
    <p:notesMasterId r:id="rId3"/>
  </p:notesMasterIdLst>
  <p:sldIdLst>
    <p:sldId id="301" r:id="rId2"/>
  </p:sldIdLst>
  <p:sldSz cx="12192000" cy="6858000"/>
  <p:notesSz cx="7559675" cy="106918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94660"/>
  </p:normalViewPr>
  <p:slideViewPr>
    <p:cSldViewPr snapToGrid="0">
      <p:cViewPr varScale="1">
        <p:scale>
          <a:sx n="77" d="100"/>
          <a:sy n="77" d="100"/>
        </p:scale>
        <p:origin x="77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en-US" sz="4400" b="0" strike="noStrike" spc="-1">
                <a:latin typeface="Arial"/>
              </a:rPr>
              <a:t>Click to move the slide</a:t>
            </a:r>
          </a:p>
        </p:txBody>
      </p:sp>
      <p:sp>
        <p:nvSpPr>
          <p:cNvPr id="166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en-US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16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&lt;header&gt;</a:t>
            </a:r>
          </a:p>
        </p:txBody>
      </p:sp>
      <p:sp>
        <p:nvSpPr>
          <p:cNvPr id="168" name="PlaceHolder 4"/>
          <p:cNvSpPr>
            <a:spLocks noGrp="1"/>
          </p:cNvSpPr>
          <p:nvPr>
            <p:ph type="dt" idx="7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buNone/>
              <a:defRPr lang="en-US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r>
              <a:rPr lang="en-US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169" name="PlaceHolder 5"/>
          <p:cNvSpPr>
            <a:spLocks noGrp="1"/>
          </p:cNvSpPr>
          <p:nvPr>
            <p:ph type="ftr" idx="8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>
              <a:defRPr lang="en-US" sz="1400" b="0" strike="noStrike" spc="-1">
                <a:latin typeface="Times New Roman"/>
              </a:defRPr>
            </a:lvl1pPr>
          </a:lstStyle>
          <a:p>
            <a:r>
              <a:rPr lang="en-US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170" name="PlaceHolder 6"/>
          <p:cNvSpPr>
            <a:spLocks noGrp="1"/>
          </p:cNvSpPr>
          <p:nvPr>
            <p:ph type="sldNum" idx="9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buNone/>
              <a:defRPr lang="en-US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fld id="{AFF7D781-12F7-430B-88A1-CA982B83D066}" type="slidenum">
              <a:rPr lang="en-US" sz="1400" b="0" strike="noStrike" spc="-1">
                <a:latin typeface="Times New Roman"/>
              </a:rPr>
              <a:t>‹Nº›</a:t>
            </a:fld>
            <a:endParaRPr lang="en-U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97908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D42738E6-D00A-4DEC-A71D-1A508ACB3D1A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9AC6A46B-B5E8-4019-8C0F-9FABB572DF97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6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5B27117A-2EF8-4E06-B289-817958DBD32B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1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2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3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18577D2F-62BC-42CC-AA0E-095FDE4E2F83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F3ADA946-F941-4C4D-9E9D-3174686086FF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ECC6B8D3-73C5-48C3-9ADA-71A4A7BE2432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7CDFDC8E-5368-4AF0-B103-160D3DE7EA19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EE9C1FC9-D67D-4F01-BE52-525912187FC2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126C6377-37A3-49AD-8E9D-B2BB0D66AC1A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D8010722-318F-4373-A8DF-DFC6BEF1110D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8AD2CC61-B001-4A02-8ECC-7A57F127E93F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B14F7749-1374-4430-ABFF-8F23429EDD63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Picture 4"/>
          <p:cNvPicPr/>
          <p:nvPr/>
        </p:nvPicPr>
        <p:blipFill>
          <a:blip r:embed="rId14"/>
          <a:stretch/>
        </p:blipFill>
        <p:spPr>
          <a:xfrm>
            <a:off x="0" y="6315840"/>
            <a:ext cx="12189960" cy="540000"/>
          </a:xfrm>
          <a:prstGeom prst="rect">
            <a:avLst/>
          </a:prstGeom>
          <a:ln w="0">
            <a:noFill/>
          </a:ln>
        </p:spPr>
      </p:pic>
      <p:sp>
        <p:nvSpPr>
          <p:cNvPr id="83" name="PlaceHolder 1"/>
          <p:cNvSpPr>
            <a:spLocks noGrp="1"/>
          </p:cNvSpPr>
          <p:nvPr>
            <p:ph type="ftr" idx="4"/>
          </p:nvPr>
        </p:nvSpPr>
        <p:spPr>
          <a:xfrm>
            <a:off x="4259160" y="6356520"/>
            <a:ext cx="6570000" cy="3628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ctr">
              <a:lnSpc>
                <a:spcPct val="100000"/>
              </a:lnSpc>
              <a:buNone/>
              <a:defRPr lang="en-US" sz="1200" b="0" strike="noStrike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FFFFFF"/>
                </a:solidFill>
                <a:latin typeface="Arial"/>
                <a:ea typeface="DejaVu Sans"/>
              </a:rPr>
              <a:t>&lt;footer&gt;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sldNum" idx="5"/>
          </p:nvPr>
        </p:nvSpPr>
        <p:spPr>
          <a:xfrm>
            <a:off x="11107440" y="6356520"/>
            <a:ext cx="678960" cy="362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r">
              <a:lnSpc>
                <a:spcPct val="100000"/>
              </a:lnSpc>
              <a:buNone/>
              <a:defRPr lang="en-US" sz="1000" b="0" strike="noStrike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36DAA533-27EC-4B48-BBB7-6448D211C5C5}" type="slidenum">
              <a:rPr lang="en-US" sz="1000" b="0" strike="noStrike" spc="-1">
                <a:solidFill>
                  <a:srgbClr val="FFFFFF"/>
                </a:solidFill>
                <a:latin typeface="Arial"/>
                <a:ea typeface="DejaVu Sans"/>
              </a:rPr>
              <a:t>‹Nº›</a:t>
            </a:fld>
            <a:endParaRPr lang="en-US" sz="1000" b="0" strike="noStrike" spc="-1">
              <a:latin typeface="Times New Roman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dt" idx="6"/>
          </p:nvPr>
        </p:nvSpPr>
        <p:spPr>
          <a:xfrm>
            <a:off x="2574000" y="6350760"/>
            <a:ext cx="1540080" cy="362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>
              <a:defRPr lang="en-US" sz="1400" b="0" strike="noStrike" spc="-1">
                <a:latin typeface="Times New Roman"/>
              </a:defRPr>
            </a:lvl1pPr>
          </a:lstStyle>
          <a:p>
            <a:r>
              <a:rPr lang="en-US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86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87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PlaceHolder 2"/>
          <p:cNvSpPr>
            <a:spLocks noGrp="1"/>
          </p:cNvSpPr>
          <p:nvPr>
            <p:ph type="ftr" idx="4294967295"/>
          </p:nvPr>
        </p:nvSpPr>
        <p:spPr>
          <a:xfrm>
            <a:off x="4259160" y="6356520"/>
            <a:ext cx="6570000" cy="3628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ctr">
              <a:lnSpc>
                <a:spcPct val="100000"/>
              </a:lnSpc>
              <a:buNone/>
              <a:defRPr lang="en-US" sz="1200" b="0" strike="noStrike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FFFFFF"/>
                </a:solidFill>
                <a:latin typeface="Arial"/>
                <a:ea typeface="DejaVu Sans"/>
              </a:rPr>
              <a:t>Alejandro Börjesson Carazo | Supervised Learning for Nonlinear Corrections in the LHC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F356DE35-B028-4AD2-AFAD-62856B50B255}" type="slidenum">
              <a:t>1</a:t>
            </a:fld>
            <a:endParaRPr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1543" y="707896"/>
            <a:ext cx="4989600" cy="2970000"/>
          </a:xfrm>
          <a:prstGeom prst="rect">
            <a:avLst/>
          </a:prstGeom>
        </p:spPr>
      </p:pic>
      <p:graphicFrame>
        <p:nvGraphicFramePr>
          <p:cNvPr id="15" name="Tabla 1"/>
          <p:cNvGraphicFramePr/>
          <p:nvPr>
            <p:extLst>
              <p:ext uri="{D42A27DB-BD31-4B8C-83A1-F6EECF244321}">
                <p14:modId xmlns:p14="http://schemas.microsoft.com/office/powerpoint/2010/main" val="2073493616"/>
              </p:ext>
            </p:extLst>
          </p:nvPr>
        </p:nvGraphicFramePr>
        <p:xfrm>
          <a:off x="5127707" y="2986227"/>
          <a:ext cx="2565180" cy="1097280"/>
        </p:xfrm>
        <a:graphic>
          <a:graphicData uri="http://schemas.openxmlformats.org/drawingml/2006/table">
            <a:tbl>
              <a:tblPr/>
              <a:tblGrid>
                <a:gridCol w="696623"/>
                <a:gridCol w="795131"/>
                <a:gridCol w="1073426"/>
              </a:tblGrid>
              <a:tr h="3152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s-ES" sz="1800" b="1" strike="noStrike" spc="-1" dirty="0">
                          <a:solidFill>
                            <a:srgbClr val="FFFFFF"/>
                          </a:solidFill>
                          <a:latin typeface="Arial"/>
                          <a:ea typeface="DejaVu Sans"/>
                        </a:rPr>
                        <a:t>Set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s-ES" sz="1800" b="1" strike="noStrike" spc="-1" dirty="0">
                          <a:solidFill>
                            <a:srgbClr val="FFFFFF"/>
                          </a:solidFill>
                          <a:latin typeface="Arial"/>
                          <a:ea typeface="DejaVu Sans"/>
                        </a:rPr>
                        <a:t>R2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33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s-ES" sz="1800" b="1" strike="noStrike" spc="-1" dirty="0">
                          <a:solidFill>
                            <a:srgbClr val="FFFFFF"/>
                          </a:solidFill>
                          <a:latin typeface="Arial"/>
                          <a:ea typeface="DejaVu Sans"/>
                        </a:rPr>
                        <a:t>MAE </a:t>
                      </a:r>
                      <a:r>
                        <a:rPr lang="es-ES" sz="1800" b="1" strike="noStrike" spc="-1" dirty="0" smtClean="0">
                          <a:solidFill>
                            <a:srgbClr val="FFFFFF"/>
                          </a:solidFill>
                          <a:latin typeface="Arial"/>
                          <a:ea typeface="DejaVu Sans"/>
                        </a:rPr>
                        <a:t>[σ]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33A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s-E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Train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DD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0.904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DD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0.157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DDF"/>
                    </a:solidFill>
                  </a:tcPr>
                </a:tc>
              </a:tr>
              <a:tr h="3172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s-E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Test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8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0.883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8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0.173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8EF"/>
                    </a:solidFill>
                  </a:tcPr>
                </a:tc>
              </a:tr>
            </a:tbl>
          </a:graphicData>
        </a:graphic>
      </p:graphicFrame>
      <p:pic>
        <p:nvPicPr>
          <p:cNvPr id="18" name="Imagen 17"/>
          <p:cNvPicPr>
            <a:picLocks noChangeAspect="1"/>
          </p:cNvPicPr>
          <p:nvPr/>
        </p:nvPicPr>
        <p:blipFill rotWithShape="1">
          <a:blip r:embed="rId3"/>
          <a:srcRect t="2424" b="1888"/>
          <a:stretch/>
        </p:blipFill>
        <p:spPr>
          <a:xfrm>
            <a:off x="7832040" y="3508514"/>
            <a:ext cx="4174021" cy="2792896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0" y="1306186"/>
            <a:ext cx="6626641" cy="2350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tabLst>
                <a:tab pos="0" algn="l"/>
              </a:tabLst>
            </a:pPr>
            <a:r>
              <a:rPr lang="en-US" spc="-1" dirty="0" smtClean="0">
                <a:solidFill>
                  <a:srgbClr val="FF0000"/>
                </a:solidFill>
              </a:rPr>
              <a:t> </a:t>
            </a:r>
            <a:r>
              <a:rPr lang="es-ES" spc="-1" dirty="0" err="1">
                <a:solidFill>
                  <a:srgbClr val="171717"/>
                </a:solidFill>
              </a:rPr>
              <a:t>Current</a:t>
            </a:r>
            <a:r>
              <a:rPr lang="es-ES" spc="-1" dirty="0">
                <a:solidFill>
                  <a:srgbClr val="171717"/>
                </a:solidFill>
              </a:rPr>
              <a:t> </a:t>
            </a:r>
            <a:r>
              <a:rPr lang="es-ES" spc="-1" dirty="0" err="1">
                <a:solidFill>
                  <a:srgbClr val="171717"/>
                </a:solidFill>
              </a:rPr>
              <a:t>state</a:t>
            </a:r>
            <a:r>
              <a:rPr lang="es-ES" spc="-1" dirty="0">
                <a:solidFill>
                  <a:srgbClr val="171717"/>
                </a:solidFill>
              </a:rPr>
              <a:t> of </a:t>
            </a:r>
            <a:r>
              <a:rPr lang="es-ES" spc="-1" dirty="0" err="1">
                <a:solidFill>
                  <a:srgbClr val="171717"/>
                </a:solidFill>
              </a:rPr>
              <a:t>nonlinear</a:t>
            </a:r>
            <a:r>
              <a:rPr lang="es-ES" spc="-1" dirty="0">
                <a:solidFill>
                  <a:srgbClr val="171717"/>
                </a:solidFill>
              </a:rPr>
              <a:t> </a:t>
            </a:r>
            <a:r>
              <a:rPr lang="es-ES" spc="-1" dirty="0" err="1">
                <a:solidFill>
                  <a:srgbClr val="171717"/>
                </a:solidFill>
              </a:rPr>
              <a:t>commissioning</a:t>
            </a:r>
            <a:r>
              <a:rPr lang="es-ES" spc="-1" dirty="0">
                <a:solidFill>
                  <a:srgbClr val="171717"/>
                </a:solidFill>
              </a:rPr>
              <a:t> in </a:t>
            </a:r>
            <a:r>
              <a:rPr lang="es-ES" spc="-1" dirty="0" err="1">
                <a:solidFill>
                  <a:srgbClr val="171717"/>
                </a:solidFill>
              </a:rPr>
              <a:t>the</a:t>
            </a:r>
            <a:r>
              <a:rPr lang="es-ES" spc="-1" dirty="0">
                <a:solidFill>
                  <a:srgbClr val="171717"/>
                </a:solidFill>
              </a:rPr>
              <a:t> </a:t>
            </a:r>
            <a:r>
              <a:rPr lang="es-ES" spc="-1" dirty="0" smtClean="0">
                <a:solidFill>
                  <a:srgbClr val="171717"/>
                </a:solidFill>
              </a:rPr>
              <a:t>LHC </a:t>
            </a:r>
            <a:r>
              <a:rPr lang="es-ES" b="1" spc="-1" dirty="0"/>
              <a:t>t</a:t>
            </a:r>
            <a:r>
              <a:rPr lang="es-ES" b="1" spc="-1" dirty="0" smtClean="0"/>
              <a:t>ime </a:t>
            </a:r>
            <a:r>
              <a:rPr lang="es-ES" b="1" spc="-1" dirty="0" err="1"/>
              <a:t>consuming</a:t>
            </a:r>
            <a:r>
              <a:rPr lang="es-ES" b="1" spc="-1" dirty="0"/>
              <a:t> and </a:t>
            </a:r>
            <a:r>
              <a:rPr lang="es-ES" b="1" spc="-1" dirty="0" err="1" smtClean="0"/>
              <a:t>iterative</a:t>
            </a:r>
            <a:endParaRPr lang="es-ES" b="1" spc="-1" dirty="0" smtClean="0"/>
          </a:p>
          <a:p>
            <a:pPr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tabLst>
                <a:tab pos="0" algn="l"/>
              </a:tabLst>
            </a:pPr>
            <a:endParaRPr lang="es-ES" spc="-1" dirty="0">
              <a:solidFill>
                <a:srgbClr val="171717"/>
              </a:solidFill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tabLst>
                <a:tab pos="0" algn="l"/>
              </a:tabLst>
            </a:pPr>
            <a:r>
              <a:rPr lang="en-US" b="1" spc="-1" dirty="0" smtClean="0">
                <a:solidFill>
                  <a:srgbClr val="FF0000"/>
                </a:solidFill>
              </a:rPr>
              <a:t>Can ML be used to correct multiple order errors at once using resonance driving terms (RDTs)? </a:t>
            </a:r>
          </a:p>
          <a:p>
            <a:pPr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tabLst>
                <a:tab pos="0" algn="l"/>
              </a:tabLst>
            </a:pPr>
            <a:endParaRPr lang="en-US" b="1" spc="-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tabLst>
                <a:tab pos="0" algn="l"/>
              </a:tabLst>
            </a:pPr>
            <a:endParaRPr lang="en-US" b="1" spc="-1" dirty="0" smtClean="0">
              <a:solidFill>
                <a:srgbClr val="FF0000"/>
              </a:solidFill>
            </a:endParaRPr>
          </a:p>
        </p:txBody>
      </p:sp>
      <p:sp>
        <p:nvSpPr>
          <p:cNvPr id="19" name="PlaceHolder 2"/>
          <p:cNvSpPr txBox="1">
            <a:spLocks/>
          </p:cNvSpPr>
          <p:nvPr/>
        </p:nvSpPr>
        <p:spPr>
          <a:xfrm>
            <a:off x="74162" y="171718"/>
            <a:ext cx="12117838" cy="1063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spc="-1" dirty="0" smtClean="0">
                <a:solidFill>
                  <a:srgbClr val="0033A0"/>
                </a:solidFill>
                <a:latin typeface="Arial"/>
                <a:ea typeface="DejaVu Sans"/>
              </a:rPr>
              <a:t>Supervised learning for nonlinear corrections </a:t>
            </a:r>
          </a:p>
          <a:p>
            <a:r>
              <a:rPr lang="en-US" sz="3600" b="1" spc="-1" dirty="0" smtClean="0">
                <a:solidFill>
                  <a:srgbClr val="0033A0"/>
                </a:solidFill>
                <a:latin typeface="Arial"/>
                <a:ea typeface="DejaVu Sans"/>
              </a:rPr>
              <a:t>in the LHC</a:t>
            </a:r>
            <a:endParaRPr lang="en-US" sz="3600" spc="-1" dirty="0">
              <a:latin typeface="Arial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-1" y="5308968"/>
            <a:ext cx="76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/>
              <a:t>Performance </a:t>
            </a:r>
            <a:r>
              <a:rPr lang="es-ES" b="1" dirty="0" err="1" smtClean="0"/>
              <a:t>yields</a:t>
            </a:r>
            <a:r>
              <a:rPr lang="es-ES" b="1" dirty="0" smtClean="0"/>
              <a:t> </a:t>
            </a:r>
            <a:r>
              <a:rPr lang="es-ES" b="1" dirty="0" err="1"/>
              <a:t>better</a:t>
            </a:r>
            <a:r>
              <a:rPr lang="es-ES" b="1" dirty="0"/>
              <a:t> </a:t>
            </a:r>
            <a:r>
              <a:rPr lang="es-ES" b="1" dirty="0" err="1"/>
              <a:t>results</a:t>
            </a:r>
            <a:r>
              <a:rPr lang="es-ES" b="1" dirty="0"/>
              <a:t> </a:t>
            </a:r>
            <a:r>
              <a:rPr lang="es-ES" b="1" dirty="0" err="1"/>
              <a:t>than</a:t>
            </a:r>
            <a:r>
              <a:rPr lang="es-ES" b="1" dirty="0"/>
              <a:t> </a:t>
            </a:r>
            <a:r>
              <a:rPr lang="es-ES" b="1" dirty="0" smtClean="0"/>
              <a:t>a </a:t>
            </a:r>
            <a:r>
              <a:rPr lang="es-ES" b="1" dirty="0" err="1" smtClean="0"/>
              <a:t>traditional</a:t>
            </a:r>
            <a:r>
              <a:rPr lang="es-ES" b="1" dirty="0" smtClean="0"/>
              <a:t> response </a:t>
            </a:r>
            <a:r>
              <a:rPr lang="es-ES" b="1" dirty="0" err="1"/>
              <a:t>matrix</a:t>
            </a:r>
            <a:r>
              <a:rPr lang="es-ES" b="1" dirty="0"/>
              <a:t> </a:t>
            </a:r>
            <a:r>
              <a:rPr lang="es-ES" b="1" dirty="0" err="1" smtClean="0"/>
              <a:t>method</a:t>
            </a:r>
            <a:r>
              <a:rPr lang="es-ES" b="1" dirty="0" smtClean="0"/>
              <a:t> </a:t>
            </a:r>
            <a:r>
              <a:rPr lang="es-ES" b="1" dirty="0" err="1" smtClean="0"/>
              <a:t>for</a:t>
            </a:r>
            <a:r>
              <a:rPr lang="es-ES" b="1" dirty="0" smtClean="0"/>
              <a:t> </a:t>
            </a:r>
            <a:r>
              <a:rPr lang="es-ES" b="1" dirty="0" err="1" smtClean="0"/>
              <a:t>simultaneous</a:t>
            </a:r>
            <a:r>
              <a:rPr lang="es-ES" b="1" dirty="0" smtClean="0"/>
              <a:t> </a:t>
            </a:r>
            <a:r>
              <a:rPr lang="es-ES" b="1" dirty="0" err="1" smtClean="0"/>
              <a:t>correction</a:t>
            </a:r>
            <a:r>
              <a:rPr lang="es-ES" b="1" dirty="0" smtClean="0"/>
              <a:t> of </a:t>
            </a:r>
            <a:r>
              <a:rPr lang="es-ES" b="1" dirty="0" err="1" smtClean="0"/>
              <a:t>RDTs</a:t>
            </a:r>
            <a:endParaRPr lang="es-ES" b="1" dirty="0"/>
          </a:p>
        </p:txBody>
      </p:sp>
      <p:sp>
        <p:nvSpPr>
          <p:cNvPr id="5" name="Rectángulo 4"/>
          <p:cNvSpPr/>
          <p:nvPr/>
        </p:nvSpPr>
        <p:spPr>
          <a:xfrm>
            <a:off x="2" y="3166488"/>
            <a:ext cx="5237920" cy="2222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tabLst>
                <a:tab pos="0" algn="l"/>
              </a:tabLst>
            </a:pPr>
            <a:r>
              <a:rPr lang="en-US" b="1" spc="-1" dirty="0"/>
              <a:t>Using MADNG to generate up to 30k RDT samples with random </a:t>
            </a:r>
            <a:r>
              <a:rPr lang="en-US" b="1" spc="-1" dirty="0" smtClean="0"/>
              <a:t>errors </a:t>
            </a:r>
            <a:r>
              <a:rPr lang="en-US" b="1" spc="-1" dirty="0" smtClean="0">
                <a:solidFill>
                  <a:srgbClr val="FF0000"/>
                </a:solidFill>
              </a:rPr>
              <a:t>82 times faster than PTC!</a:t>
            </a:r>
          </a:p>
          <a:p>
            <a:pPr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tabLst>
                <a:tab pos="0" algn="l"/>
              </a:tabLst>
            </a:pPr>
            <a:endParaRPr lang="en-US" b="1" spc="-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tabLst>
                <a:tab pos="0" algn="l"/>
              </a:tabLst>
            </a:pPr>
            <a:r>
              <a:rPr lang="en-US" spc="-1" dirty="0">
                <a:solidFill>
                  <a:srgbClr val="FF0000"/>
                </a:solidFill>
              </a:rPr>
              <a:t>Quadratic </a:t>
            </a:r>
            <a:r>
              <a:rPr lang="en-US" spc="-1" dirty="0" smtClean="0">
                <a:solidFill>
                  <a:srgbClr val="FF0000"/>
                </a:solidFill>
              </a:rPr>
              <a:t>polynomial </a:t>
            </a:r>
            <a:r>
              <a:rPr lang="en-US" spc="-1" dirty="0">
                <a:solidFill>
                  <a:srgbClr val="FF0000"/>
                </a:solidFill>
              </a:rPr>
              <a:t>regression</a:t>
            </a:r>
            <a:r>
              <a:rPr lang="en-US" spc="-1" dirty="0">
                <a:solidFill>
                  <a:srgbClr val="000000"/>
                </a:solidFill>
              </a:rPr>
              <a:t> </a:t>
            </a:r>
            <a:r>
              <a:rPr lang="en-US" spc="-1" dirty="0" smtClean="0">
                <a:solidFill>
                  <a:srgbClr val="000000"/>
                </a:solidFill>
              </a:rPr>
              <a:t>allows to model nonlinearities and collinearity in the variables</a:t>
            </a:r>
          </a:p>
          <a:p>
            <a:pPr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tabLst>
                <a:tab pos="0" algn="l"/>
              </a:tabLst>
            </a:pPr>
            <a:endParaRPr lang="en-US" b="1" u="sng" spc="-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879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F2F2F"/>
      </a:dk2>
      <a:lt2>
        <a:srgbClr val="F8F8F8"/>
      </a:lt2>
      <a:accent1>
        <a:srgbClr val="0033A0"/>
      </a:accent1>
      <a:accent2>
        <a:srgbClr val="61C4D3"/>
      </a:accent2>
      <a:accent3>
        <a:srgbClr val="E15E32"/>
      </a:accent3>
      <a:accent4>
        <a:srgbClr val="BEBECB"/>
      </a:accent4>
      <a:accent5>
        <a:srgbClr val="6E2466"/>
      </a:accent5>
      <a:accent6>
        <a:srgbClr val="1C446A"/>
      </a:accent6>
      <a:hlink>
        <a:srgbClr val="6D2466"/>
      </a:hlink>
      <a:folHlink>
        <a:srgbClr val="61C4D3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F2F2F"/>
      </a:dk2>
      <a:lt2>
        <a:srgbClr val="F8F8F8"/>
      </a:lt2>
      <a:accent1>
        <a:srgbClr val="0033A0"/>
      </a:accent1>
      <a:accent2>
        <a:srgbClr val="61C4D3"/>
      </a:accent2>
      <a:accent3>
        <a:srgbClr val="E15E32"/>
      </a:accent3>
      <a:accent4>
        <a:srgbClr val="BEBECB"/>
      </a:accent4>
      <a:accent5>
        <a:srgbClr val="6E2466"/>
      </a:accent5>
      <a:accent6>
        <a:srgbClr val="1C446A"/>
      </a:accent6>
      <a:hlink>
        <a:srgbClr val="6D2466"/>
      </a:hlink>
      <a:folHlink>
        <a:srgbClr val="61C4D3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ML Optic Correction</Template>
  <TotalTime>14917</TotalTime>
  <Words>109</Words>
  <Application>Microsoft Office PowerPoint</Application>
  <PresentationFormat>Panorámica</PresentationFormat>
  <Paragraphs>20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DejaVu Sans</vt:lpstr>
      <vt:lpstr>Symbol</vt:lpstr>
      <vt:lpstr>Times New Roman</vt:lpstr>
      <vt:lpstr>Wingdings</vt:lpstr>
      <vt:lpstr>Office Theme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Learning for Optic Correction</dc:title>
  <dc:subject/>
  <dc:creator>Windows User</dc:creator>
  <dc:description/>
  <cp:lastModifiedBy>Cuenta Microsoft</cp:lastModifiedBy>
  <cp:revision>311</cp:revision>
  <dcterms:created xsi:type="dcterms:W3CDTF">2023-02-02T09:19:18Z</dcterms:created>
  <dcterms:modified xsi:type="dcterms:W3CDTF">2024-02-21T12:17:49Z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Panorámica</vt:lpwstr>
  </property>
  <property fmtid="{D5CDD505-2E9C-101B-9397-08002B2CF9AE}" pid="4" name="Slides">
    <vt:i4>40</vt:i4>
  </property>
</Properties>
</file>