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Gill Sans"/>
      <p:regular r:id="rId24"/>
      <p:bold r:id="rId25"/>
    </p:embeddedFont>
    <p:embeddedFont>
      <p:font typeface="Century Gothic"/>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0" roundtripDataSignature="AMtx7mgXf9RxLNmjUQ/A24LrsKHaJjR01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GillSans-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enturyGothic-regular.fntdata"/><Relationship Id="rId25" Type="http://schemas.openxmlformats.org/officeDocument/2006/relationships/font" Target="fonts/GillSans-bold.fntdata"/><Relationship Id="rId28" Type="http://schemas.openxmlformats.org/officeDocument/2006/relationships/font" Target="fonts/CenturyGothic-italic.fntdata"/><Relationship Id="rId27" Type="http://schemas.openxmlformats.org/officeDocument/2006/relationships/font" Target="fonts/CenturyGothic-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enturyGothic-boldItalic.fntdata"/><Relationship Id="rId7" Type="http://schemas.openxmlformats.org/officeDocument/2006/relationships/slide" Target="slides/slide2.xml"/><Relationship Id="rId8" Type="http://schemas.openxmlformats.org/officeDocument/2006/relationships/slide" Target="slides/slide3.xml"/><Relationship Id="rId3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6a3f06aa62_0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 name="Google Shape;61;g26a3f06aa62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 name="Google Shape;62;g26a3f06aa62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6a3f06aa62_0_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26a3f06aa62_0_2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g26a3f06aa62_0_2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6a3f06aa62_0_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26a3f06aa62_0_2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 name="Google Shape;177;g26a3f06aa62_0_2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bf9565a7d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bf9565a7d8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g2bf9565a7d8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6a3f06aa62_0_1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6a3f06aa62_0_1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g26a3f06aa62_0_1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6a3f06aa62_0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26a3f06aa62_0_1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 name="Google Shape;219;g26a3f06aa62_0_1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bf9565a7d8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bf9565a7d8_0_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g2bf9565a7d8_0_3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6e6645703d_0_2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16e6645703d_0_2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Equally applicable to x-ray experiments</a:t>
            </a:r>
            <a:endParaRPr/>
          </a:p>
          <a:p>
            <a:pPr indent="0" lvl="0" marL="0" rtl="0" algn="l">
              <a:lnSpc>
                <a:spcPct val="100000"/>
              </a:lnSpc>
              <a:spcBef>
                <a:spcPts val="0"/>
              </a:spcBef>
              <a:spcAft>
                <a:spcPts val="0"/>
              </a:spcAft>
              <a:buSzPts val="1400"/>
              <a:buNone/>
            </a:pPr>
            <a:r>
              <a:rPr lang="en-US"/>
              <a:t>Take the user out of the loop</a:t>
            </a:r>
            <a:endParaRPr/>
          </a:p>
          <a:p>
            <a:pPr indent="0" lvl="0" marL="0" rtl="0" algn="l">
              <a:lnSpc>
                <a:spcPct val="100000"/>
              </a:lnSpc>
              <a:spcBef>
                <a:spcPts val="0"/>
              </a:spcBef>
              <a:spcAft>
                <a:spcPts val="0"/>
              </a:spcAft>
              <a:buSzPts val="1400"/>
              <a:buNone/>
            </a:pPr>
            <a:r>
              <a:rPr lang="en-US"/>
              <a:t>Single GPU can visualize and interactively look and data</a:t>
            </a:r>
            <a:endParaRPr/>
          </a:p>
        </p:txBody>
      </p:sp>
      <p:sp>
        <p:nvSpPr>
          <p:cNvPr id="235" name="Google Shape;235;g16e6645703d_0_2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be43fcae40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g2be43fcae4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6a3f06aa62_0_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 name="Google Shape;74;g26a3f06aa62_0_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 name="Google Shape;75;g26a3f06aa62_0_1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6e6645703d_0_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16e6645703d_0_1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 name="Google Shape;90;g16e6645703d_0_1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Top left to bottom right: TOPAZ beamline station, TOPAZ sample arm, TOPAZ sample chamber, detectors on TOPAZ chamber</a:t>
            </a:r>
            <a:endParaRPr/>
          </a:p>
        </p:txBody>
      </p:sp>
      <p:sp>
        <p:nvSpPr>
          <p:cNvPr id="99" name="Google Shape;99;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be61506da2_1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be61506da2_1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g2be61506da2_1_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be61506da2_1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be61506da2_1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2be61506da2_1_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be61506da2_1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be61506da2_1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g2be61506da2_1_3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be61506da2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be61506da2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2be61506da2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be61506da2_1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be61506da2_1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2be61506da2_1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5" name="Shape 15"/>
        <p:cNvGrpSpPr/>
        <p:nvPr/>
      </p:nvGrpSpPr>
      <p:grpSpPr>
        <a:xfrm>
          <a:off x="0" y="0"/>
          <a:ext cx="0" cy="0"/>
          <a:chOff x="0" y="0"/>
          <a:chExt cx="0" cy="0"/>
        </a:xfrm>
      </p:grpSpPr>
      <p:sp>
        <p:nvSpPr>
          <p:cNvPr id="16" name="Google Shape;16;g26a3f06aa62_0_25"/>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 name="Google Shape;17;g26a3f06aa62_0_25"/>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 name="Google Shape;18;g26a3f06aa62_0_25"/>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9" name="Google Shape;19;g26a3f06aa62_0_2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 name="Google Shape;20;g26a3f06aa62_0_25"/>
          <p:cNvSpPr/>
          <p:nvPr>
            <p:ph idx="2" type="pic"/>
          </p:nvPr>
        </p:nvSpPr>
        <p:spPr>
          <a:xfrm>
            <a:off x="6299200" y="1600200"/>
            <a:ext cx="5283300" cy="44196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VNC_2019">
  <p:cSld name="1_IVNC_2019">
    <p:spTree>
      <p:nvGrpSpPr>
        <p:cNvPr id="21" name="Shape 21"/>
        <p:cNvGrpSpPr/>
        <p:nvPr/>
      </p:nvGrpSpPr>
      <p:grpSpPr>
        <a:xfrm>
          <a:off x="0" y="0"/>
          <a:ext cx="0" cy="0"/>
          <a:chOff x="0" y="0"/>
          <a:chExt cx="0" cy="0"/>
        </a:xfrm>
      </p:grpSpPr>
      <p:sp>
        <p:nvSpPr>
          <p:cNvPr id="22" name="Google Shape;22;g26a3f06aa62_0_31"/>
          <p:cNvSpPr txBox="1"/>
          <p:nvPr>
            <p:ph type="title"/>
          </p:nvPr>
        </p:nvSpPr>
        <p:spPr>
          <a:xfrm>
            <a:off x="304800" y="76200"/>
            <a:ext cx="11582400" cy="6858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2800"/>
              <a:buFont typeface="Gill Sans"/>
              <a:buNone/>
              <a:defRPr b="1" i="0" sz="2800">
                <a:latin typeface="Gill Sans"/>
                <a:ea typeface="Gill Sans"/>
                <a:cs typeface="Gill Sans"/>
                <a:sym typeface="Gill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g26a3f06aa62_0_31"/>
          <p:cNvSpPr txBox="1"/>
          <p:nvPr>
            <p:ph idx="1" type="body"/>
          </p:nvPr>
        </p:nvSpPr>
        <p:spPr>
          <a:xfrm>
            <a:off x="304800" y="914400"/>
            <a:ext cx="11582400" cy="5334000"/>
          </a:xfrm>
          <a:prstGeom prst="rect">
            <a:avLst/>
          </a:prstGeom>
          <a:noFill/>
          <a:ln>
            <a:noFill/>
          </a:ln>
        </p:spPr>
        <p:txBody>
          <a:bodyPr anchorCtr="0" anchor="t" bIns="45700" lIns="91425" spcFirstLastPara="1" rIns="91425" wrap="square" tIns="45700">
            <a:normAutofit/>
          </a:bodyPr>
          <a:lstStyle>
            <a:lvl1pPr indent="-368300" lvl="0" marL="457200" rtl="0" algn="l">
              <a:spcBef>
                <a:spcPts val="0"/>
              </a:spcBef>
              <a:spcAft>
                <a:spcPts val="0"/>
              </a:spcAft>
              <a:buClr>
                <a:srgbClr val="025BA8"/>
              </a:buClr>
              <a:buSzPts val="2200"/>
              <a:buChar char="•"/>
              <a:defRPr b="0" i="0" sz="2200">
                <a:solidFill>
                  <a:srgbClr val="025BA8"/>
                </a:solidFill>
                <a:latin typeface="Gill Sans"/>
                <a:ea typeface="Gill Sans"/>
                <a:cs typeface="Gill Sans"/>
                <a:sym typeface="Gill Sans"/>
              </a:defRPr>
            </a:lvl1pPr>
            <a:lvl2pPr indent="-342900" lvl="1" marL="914400" rtl="0" algn="l">
              <a:spcBef>
                <a:spcPts val="600"/>
              </a:spcBef>
              <a:spcAft>
                <a:spcPts val="0"/>
              </a:spcAft>
              <a:buClr>
                <a:schemeClr val="dk1"/>
              </a:buClr>
              <a:buSzPts val="1800"/>
              <a:buFont typeface="Arial"/>
              <a:buChar char="•"/>
              <a:defRPr i="0" sz="1800">
                <a:solidFill>
                  <a:schemeClr val="dk1"/>
                </a:solidFill>
                <a:latin typeface="Gill Sans"/>
                <a:ea typeface="Gill Sans"/>
                <a:cs typeface="Gill Sans"/>
                <a:sym typeface="Gill Sans"/>
              </a:defRPr>
            </a:lvl2pPr>
            <a:lvl3pPr indent="-330200" lvl="2" marL="1371600" rtl="0" algn="l">
              <a:spcBef>
                <a:spcPts val="600"/>
              </a:spcBef>
              <a:spcAft>
                <a:spcPts val="0"/>
              </a:spcAft>
              <a:buClr>
                <a:schemeClr val="dk1"/>
              </a:buClr>
              <a:buSzPts val="1600"/>
              <a:buFont typeface="Arial"/>
              <a:buChar char="•"/>
              <a:defRPr i="0" sz="1600">
                <a:solidFill>
                  <a:schemeClr val="dk1"/>
                </a:solidFill>
                <a:latin typeface="Gill Sans"/>
                <a:ea typeface="Gill Sans"/>
                <a:cs typeface="Gill Sans"/>
                <a:sym typeface="Gill Sans"/>
              </a:defRPr>
            </a:lvl3pPr>
            <a:lvl4pPr indent="-317500" lvl="3" marL="1828800" rtl="0" algn="l">
              <a:spcBef>
                <a:spcPts val="600"/>
              </a:spcBef>
              <a:spcAft>
                <a:spcPts val="0"/>
              </a:spcAft>
              <a:buClr>
                <a:schemeClr val="dk1"/>
              </a:buClr>
              <a:buSzPts val="1400"/>
              <a:buFont typeface="Arial"/>
              <a:buChar char="•"/>
              <a:defRPr b="0" i="0" sz="1400">
                <a:solidFill>
                  <a:schemeClr val="dk1"/>
                </a:solidFill>
                <a:latin typeface="Gill Sans"/>
                <a:ea typeface="Gill Sans"/>
                <a:cs typeface="Gill Sans"/>
                <a:sym typeface="Gill Sans"/>
              </a:defRPr>
            </a:lvl4pPr>
            <a:lvl5pPr indent="-304800" lvl="4" marL="2286000" rtl="0" algn="l">
              <a:spcBef>
                <a:spcPts val="600"/>
              </a:spcBef>
              <a:spcAft>
                <a:spcPts val="0"/>
              </a:spcAft>
              <a:buClr>
                <a:schemeClr val="dk1"/>
              </a:buClr>
              <a:buSzPts val="1200"/>
              <a:buFont typeface="Arial"/>
              <a:buChar char="•"/>
              <a:defRPr b="0" i="0" sz="1200">
                <a:solidFill>
                  <a:schemeClr val="dk1"/>
                </a:solidFill>
                <a:latin typeface="Gill Sans"/>
                <a:ea typeface="Gill Sans"/>
                <a:cs typeface="Gill Sans"/>
                <a:sym typeface="Gill Sans"/>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4" name="Google Shape;24;g26a3f06aa62_0_31"/>
          <p:cNvSpPr/>
          <p:nvPr/>
        </p:nvSpPr>
        <p:spPr>
          <a:xfrm>
            <a:off x="0" y="6400800"/>
            <a:ext cx="12192000" cy="457200"/>
          </a:xfrm>
          <a:prstGeom prst="rect">
            <a:avLst/>
          </a:prstGeom>
          <a:solidFill>
            <a:srgbClr val="4484C5">
              <a:alpha val="239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 name="Google Shape;25;g26a3f06aa62_0_31"/>
          <p:cNvSpPr txBox="1"/>
          <p:nvPr/>
        </p:nvSpPr>
        <p:spPr>
          <a:xfrm>
            <a:off x="10972800" y="6504801"/>
            <a:ext cx="914400" cy="276900"/>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300">
              <a:solidFill>
                <a:srgbClr val="3F3F3F"/>
              </a:solidFill>
              <a:latin typeface="Century Gothic"/>
              <a:ea typeface="Century Gothic"/>
              <a:cs typeface="Century Gothic"/>
              <a:sym typeface="Century Gothic"/>
            </a:endParaRPr>
          </a:p>
        </p:txBody>
      </p:sp>
      <p:sp>
        <p:nvSpPr>
          <p:cNvPr id="26" name="Google Shape;26;g26a3f06aa62_0_31"/>
          <p:cNvSpPr/>
          <p:nvPr/>
        </p:nvSpPr>
        <p:spPr>
          <a:xfrm>
            <a:off x="3855698" y="6451600"/>
            <a:ext cx="4480500" cy="323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3F3F3F"/>
                </a:solidFill>
                <a:latin typeface="Century Gothic"/>
                <a:ea typeface="Century Gothic"/>
                <a:cs typeface="Century Gothic"/>
                <a:sym typeface="Century Gothic"/>
              </a:rPr>
              <a:t>ICFA 2024</a:t>
            </a:r>
            <a:endParaRPr sz="1600">
              <a:solidFill>
                <a:srgbClr val="3F3F3F"/>
              </a:solidFill>
              <a:latin typeface="Century Gothic"/>
              <a:ea typeface="Century Gothic"/>
              <a:cs typeface="Century Gothic"/>
              <a:sym typeface="Century Gothic"/>
            </a:endParaRPr>
          </a:p>
        </p:txBody>
      </p:sp>
      <p:pic>
        <p:nvPicPr>
          <p:cNvPr descr="A picture containing clock, drawing&#10;&#10;Description automatically generated" id="27" name="Google Shape;27;g26a3f06aa62_0_31"/>
          <p:cNvPicPr preferRelativeResize="0"/>
          <p:nvPr/>
        </p:nvPicPr>
        <p:blipFill rotWithShape="1">
          <a:blip r:embed="rId2">
            <a:alphaModFix/>
          </a:blip>
          <a:srcRect b="0" l="0" r="0" t="0"/>
          <a:stretch/>
        </p:blipFill>
        <p:spPr>
          <a:xfrm>
            <a:off x="304800" y="6477000"/>
            <a:ext cx="1682124" cy="28551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VNC_2019">
  <p:cSld name="3_IVNC_2019">
    <p:spTree>
      <p:nvGrpSpPr>
        <p:cNvPr id="28" name="Shape 28"/>
        <p:cNvGrpSpPr/>
        <p:nvPr/>
      </p:nvGrpSpPr>
      <p:grpSpPr>
        <a:xfrm>
          <a:off x="0" y="0"/>
          <a:ext cx="0" cy="0"/>
          <a:chOff x="0" y="0"/>
          <a:chExt cx="0" cy="0"/>
        </a:xfrm>
      </p:grpSpPr>
      <p:sp>
        <p:nvSpPr>
          <p:cNvPr id="29" name="Google Shape;29;g26a3f06aa62_0_38"/>
          <p:cNvSpPr txBox="1"/>
          <p:nvPr>
            <p:ph type="title"/>
          </p:nvPr>
        </p:nvSpPr>
        <p:spPr>
          <a:xfrm>
            <a:off x="304800" y="76200"/>
            <a:ext cx="11582400" cy="6858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2800"/>
              <a:buFont typeface="Gill Sans"/>
              <a:buNone/>
              <a:defRPr b="1" i="0" sz="2800">
                <a:latin typeface="Gill Sans"/>
                <a:ea typeface="Gill Sans"/>
                <a:cs typeface="Gill Sans"/>
                <a:sym typeface="Gill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 name="Google Shape;30;g26a3f06aa62_0_38"/>
          <p:cNvSpPr txBox="1"/>
          <p:nvPr>
            <p:ph idx="1" type="body"/>
          </p:nvPr>
        </p:nvSpPr>
        <p:spPr>
          <a:xfrm>
            <a:off x="304800" y="914400"/>
            <a:ext cx="11582400" cy="1600200"/>
          </a:xfrm>
          <a:prstGeom prst="rect">
            <a:avLst/>
          </a:prstGeom>
          <a:noFill/>
          <a:ln>
            <a:noFill/>
          </a:ln>
        </p:spPr>
        <p:txBody>
          <a:bodyPr anchorCtr="0" anchor="t" bIns="45700" lIns="91425" spcFirstLastPara="1" rIns="91425" wrap="square" tIns="45700">
            <a:normAutofit/>
          </a:bodyPr>
          <a:lstStyle>
            <a:lvl1pPr indent="-368300" lvl="0" marL="457200" rtl="0" algn="l">
              <a:spcBef>
                <a:spcPts val="0"/>
              </a:spcBef>
              <a:spcAft>
                <a:spcPts val="0"/>
              </a:spcAft>
              <a:buClr>
                <a:srgbClr val="025BA8"/>
              </a:buClr>
              <a:buSzPts val="2200"/>
              <a:buChar char="•"/>
              <a:defRPr b="0" i="0" sz="2200">
                <a:solidFill>
                  <a:srgbClr val="025BA8"/>
                </a:solidFill>
                <a:latin typeface="Gill Sans"/>
                <a:ea typeface="Gill Sans"/>
                <a:cs typeface="Gill Sans"/>
                <a:sym typeface="Gill Sans"/>
              </a:defRPr>
            </a:lvl1pPr>
            <a:lvl2pPr indent="-342900" lvl="1" marL="914400" rtl="0" algn="l">
              <a:spcBef>
                <a:spcPts val="600"/>
              </a:spcBef>
              <a:spcAft>
                <a:spcPts val="0"/>
              </a:spcAft>
              <a:buClr>
                <a:schemeClr val="dk1"/>
              </a:buClr>
              <a:buSzPts val="1800"/>
              <a:buFont typeface="Arial"/>
              <a:buChar char="•"/>
              <a:defRPr i="0" sz="1800">
                <a:solidFill>
                  <a:schemeClr val="dk1"/>
                </a:solidFill>
                <a:latin typeface="Gill Sans"/>
                <a:ea typeface="Gill Sans"/>
                <a:cs typeface="Gill Sans"/>
                <a:sym typeface="Gill Sans"/>
              </a:defRPr>
            </a:lvl2pPr>
            <a:lvl3pPr indent="-330200" lvl="2" marL="1371600" rtl="0" algn="l">
              <a:spcBef>
                <a:spcPts val="600"/>
              </a:spcBef>
              <a:spcAft>
                <a:spcPts val="0"/>
              </a:spcAft>
              <a:buClr>
                <a:schemeClr val="dk1"/>
              </a:buClr>
              <a:buSzPts val="1600"/>
              <a:buFont typeface="Arial"/>
              <a:buChar char="•"/>
              <a:defRPr i="0" sz="1600">
                <a:solidFill>
                  <a:schemeClr val="dk1"/>
                </a:solidFill>
                <a:latin typeface="Gill Sans"/>
                <a:ea typeface="Gill Sans"/>
                <a:cs typeface="Gill Sans"/>
                <a:sym typeface="Gill Sans"/>
              </a:defRPr>
            </a:lvl3pPr>
            <a:lvl4pPr indent="-317500" lvl="3" marL="1828800" rtl="0" algn="l">
              <a:spcBef>
                <a:spcPts val="600"/>
              </a:spcBef>
              <a:spcAft>
                <a:spcPts val="0"/>
              </a:spcAft>
              <a:buClr>
                <a:schemeClr val="dk1"/>
              </a:buClr>
              <a:buSzPts val="1400"/>
              <a:buFont typeface="Arial"/>
              <a:buChar char="•"/>
              <a:defRPr b="0" i="0" sz="1400">
                <a:solidFill>
                  <a:schemeClr val="dk1"/>
                </a:solidFill>
                <a:latin typeface="Gill Sans"/>
                <a:ea typeface="Gill Sans"/>
                <a:cs typeface="Gill Sans"/>
                <a:sym typeface="Gill Sans"/>
              </a:defRPr>
            </a:lvl4pPr>
            <a:lvl5pPr indent="-304800" lvl="4" marL="2286000" rtl="0" algn="l">
              <a:spcBef>
                <a:spcPts val="600"/>
              </a:spcBef>
              <a:spcAft>
                <a:spcPts val="0"/>
              </a:spcAft>
              <a:buClr>
                <a:schemeClr val="dk1"/>
              </a:buClr>
              <a:buSzPts val="1200"/>
              <a:buFont typeface="Arial"/>
              <a:buChar char="•"/>
              <a:defRPr b="0" i="0" sz="1200">
                <a:solidFill>
                  <a:schemeClr val="dk1"/>
                </a:solidFill>
                <a:latin typeface="Gill Sans"/>
                <a:ea typeface="Gill Sans"/>
                <a:cs typeface="Gill Sans"/>
                <a:sym typeface="Gill Sans"/>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 name="Google Shape;31;g26a3f06aa62_0_38"/>
          <p:cNvSpPr/>
          <p:nvPr/>
        </p:nvSpPr>
        <p:spPr>
          <a:xfrm>
            <a:off x="0" y="6484958"/>
            <a:ext cx="12192000" cy="372900"/>
          </a:xfrm>
          <a:prstGeom prst="rect">
            <a:avLst/>
          </a:prstGeom>
          <a:solidFill>
            <a:srgbClr val="4484C5">
              <a:alpha val="239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 name="Google Shape;32;g26a3f06aa62_0_38"/>
          <p:cNvSpPr txBox="1"/>
          <p:nvPr/>
        </p:nvSpPr>
        <p:spPr>
          <a:xfrm>
            <a:off x="10903395" y="6550224"/>
            <a:ext cx="983700" cy="2769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i="0" lang="en-US" sz="1200">
                <a:solidFill>
                  <a:srgbClr val="3F3F3F"/>
                </a:solidFill>
                <a:latin typeface="Century Gothic"/>
                <a:ea typeface="Century Gothic"/>
                <a:cs typeface="Century Gothic"/>
                <a:sym typeface="Century Gothic"/>
              </a:rPr>
              <a:t>‹#›</a:t>
            </a:fld>
            <a:r>
              <a:rPr i="0" lang="en-US" sz="1200">
                <a:solidFill>
                  <a:srgbClr val="3F3F3F"/>
                </a:solidFill>
                <a:latin typeface="Century Gothic"/>
                <a:ea typeface="Century Gothic"/>
                <a:cs typeface="Century Gothic"/>
                <a:sym typeface="Century Gothic"/>
              </a:rPr>
              <a:t>/?</a:t>
            </a:r>
            <a:endParaRPr/>
          </a:p>
        </p:txBody>
      </p:sp>
      <p:sp>
        <p:nvSpPr>
          <p:cNvPr id="33" name="Google Shape;33;g26a3f06aa62_0_38"/>
          <p:cNvSpPr/>
          <p:nvPr/>
        </p:nvSpPr>
        <p:spPr>
          <a:xfrm>
            <a:off x="3855698" y="6507541"/>
            <a:ext cx="4480500" cy="323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3F3F3F"/>
                </a:solidFill>
                <a:latin typeface="Century Gothic"/>
                <a:ea typeface="Century Gothic"/>
                <a:cs typeface="Century Gothic"/>
                <a:sym typeface="Century Gothic"/>
              </a:rPr>
              <a:t>Conference Name</a:t>
            </a:r>
            <a:endParaRPr/>
          </a:p>
        </p:txBody>
      </p:sp>
      <p:sp>
        <p:nvSpPr>
          <p:cNvPr id="34" name="Google Shape;34;g26a3f06aa62_0_38"/>
          <p:cNvSpPr/>
          <p:nvPr>
            <p:ph idx="2" type="pic"/>
          </p:nvPr>
        </p:nvSpPr>
        <p:spPr>
          <a:xfrm>
            <a:off x="304800" y="2743200"/>
            <a:ext cx="11582400" cy="34290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A picture containing clock, drawing&#10;&#10;Description automatically generated" id="35" name="Google Shape;35;g26a3f06aa62_0_38"/>
          <p:cNvPicPr preferRelativeResize="0"/>
          <p:nvPr/>
        </p:nvPicPr>
        <p:blipFill rotWithShape="1">
          <a:blip r:embed="rId2">
            <a:alphaModFix/>
          </a:blip>
          <a:srcRect b="0" l="0" r="0" t="0"/>
          <a:stretch/>
        </p:blipFill>
        <p:spPr>
          <a:xfrm>
            <a:off x="304800" y="6526367"/>
            <a:ext cx="1682124" cy="28551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VNC_2019">
  <p:cSld name="4_IVNC_2019">
    <p:spTree>
      <p:nvGrpSpPr>
        <p:cNvPr id="36" name="Shape 36"/>
        <p:cNvGrpSpPr/>
        <p:nvPr/>
      </p:nvGrpSpPr>
      <p:grpSpPr>
        <a:xfrm>
          <a:off x="0" y="0"/>
          <a:ext cx="0" cy="0"/>
          <a:chOff x="0" y="0"/>
          <a:chExt cx="0" cy="0"/>
        </a:xfrm>
      </p:grpSpPr>
      <p:sp>
        <p:nvSpPr>
          <p:cNvPr id="37" name="Google Shape;37;g26a3f06aa62_0_46"/>
          <p:cNvSpPr txBox="1"/>
          <p:nvPr>
            <p:ph type="title"/>
          </p:nvPr>
        </p:nvSpPr>
        <p:spPr>
          <a:xfrm>
            <a:off x="304800" y="76200"/>
            <a:ext cx="11582400" cy="6858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2800"/>
              <a:buFont typeface="Gill Sans"/>
              <a:buNone/>
              <a:defRPr b="1" i="0" sz="2800">
                <a:latin typeface="Gill Sans"/>
                <a:ea typeface="Gill Sans"/>
                <a:cs typeface="Gill Sans"/>
                <a:sym typeface="Gill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 name="Google Shape;38;g26a3f06aa62_0_46"/>
          <p:cNvSpPr txBox="1"/>
          <p:nvPr>
            <p:ph idx="1" type="body"/>
          </p:nvPr>
        </p:nvSpPr>
        <p:spPr>
          <a:xfrm>
            <a:off x="304800" y="914400"/>
            <a:ext cx="11582400" cy="1600200"/>
          </a:xfrm>
          <a:prstGeom prst="rect">
            <a:avLst/>
          </a:prstGeom>
          <a:noFill/>
          <a:ln>
            <a:noFill/>
          </a:ln>
        </p:spPr>
        <p:txBody>
          <a:bodyPr anchorCtr="0" anchor="t" bIns="45700" lIns="91425" spcFirstLastPara="1" rIns="91425" wrap="square" tIns="45700">
            <a:normAutofit/>
          </a:bodyPr>
          <a:lstStyle>
            <a:lvl1pPr indent="-368300" lvl="0" marL="457200" rtl="0" algn="l">
              <a:spcBef>
                <a:spcPts val="0"/>
              </a:spcBef>
              <a:spcAft>
                <a:spcPts val="0"/>
              </a:spcAft>
              <a:buClr>
                <a:srgbClr val="005CA5"/>
              </a:buClr>
              <a:buSzPts val="2200"/>
              <a:buChar char="•"/>
              <a:defRPr b="0" i="0" sz="2200">
                <a:solidFill>
                  <a:srgbClr val="005CA5"/>
                </a:solidFill>
                <a:latin typeface="Gill Sans"/>
                <a:ea typeface="Gill Sans"/>
                <a:cs typeface="Gill Sans"/>
                <a:sym typeface="Gill Sans"/>
              </a:defRPr>
            </a:lvl1pPr>
            <a:lvl2pPr indent="-342900" lvl="1" marL="914400" rtl="0" algn="l">
              <a:spcBef>
                <a:spcPts val="600"/>
              </a:spcBef>
              <a:spcAft>
                <a:spcPts val="0"/>
              </a:spcAft>
              <a:buClr>
                <a:schemeClr val="dk1"/>
              </a:buClr>
              <a:buSzPts val="1800"/>
              <a:buFont typeface="Arial"/>
              <a:buChar char="•"/>
              <a:defRPr i="0" sz="1800">
                <a:solidFill>
                  <a:schemeClr val="dk1"/>
                </a:solidFill>
                <a:latin typeface="Gill Sans"/>
                <a:ea typeface="Gill Sans"/>
                <a:cs typeface="Gill Sans"/>
                <a:sym typeface="Gill Sans"/>
              </a:defRPr>
            </a:lvl2pPr>
            <a:lvl3pPr indent="-330200" lvl="2" marL="1371600" rtl="0" algn="l">
              <a:spcBef>
                <a:spcPts val="600"/>
              </a:spcBef>
              <a:spcAft>
                <a:spcPts val="0"/>
              </a:spcAft>
              <a:buClr>
                <a:schemeClr val="dk1"/>
              </a:buClr>
              <a:buSzPts val="1600"/>
              <a:buFont typeface="Arial"/>
              <a:buChar char="•"/>
              <a:defRPr i="0" sz="1600">
                <a:solidFill>
                  <a:schemeClr val="dk1"/>
                </a:solidFill>
                <a:latin typeface="Gill Sans"/>
                <a:ea typeface="Gill Sans"/>
                <a:cs typeface="Gill Sans"/>
                <a:sym typeface="Gill Sans"/>
              </a:defRPr>
            </a:lvl3pPr>
            <a:lvl4pPr indent="-317500" lvl="3" marL="1828800" rtl="0" algn="l">
              <a:spcBef>
                <a:spcPts val="600"/>
              </a:spcBef>
              <a:spcAft>
                <a:spcPts val="0"/>
              </a:spcAft>
              <a:buClr>
                <a:schemeClr val="dk1"/>
              </a:buClr>
              <a:buSzPts val="1400"/>
              <a:buFont typeface="Arial"/>
              <a:buChar char="•"/>
              <a:defRPr b="0" i="0" sz="1400">
                <a:solidFill>
                  <a:schemeClr val="dk1"/>
                </a:solidFill>
                <a:latin typeface="Gill Sans"/>
                <a:ea typeface="Gill Sans"/>
                <a:cs typeface="Gill Sans"/>
                <a:sym typeface="Gill Sans"/>
              </a:defRPr>
            </a:lvl4pPr>
            <a:lvl5pPr indent="-304800" lvl="4" marL="2286000" rtl="0" algn="l">
              <a:spcBef>
                <a:spcPts val="600"/>
              </a:spcBef>
              <a:spcAft>
                <a:spcPts val="0"/>
              </a:spcAft>
              <a:buClr>
                <a:schemeClr val="dk1"/>
              </a:buClr>
              <a:buSzPts val="1200"/>
              <a:buFont typeface="Arial"/>
              <a:buChar char="•"/>
              <a:defRPr b="0" i="0" sz="1200">
                <a:solidFill>
                  <a:schemeClr val="dk1"/>
                </a:solidFill>
                <a:latin typeface="Gill Sans"/>
                <a:ea typeface="Gill Sans"/>
                <a:cs typeface="Gill Sans"/>
                <a:sym typeface="Gill Sans"/>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9" name="Google Shape;39;g26a3f06aa62_0_46"/>
          <p:cNvSpPr/>
          <p:nvPr/>
        </p:nvSpPr>
        <p:spPr>
          <a:xfrm>
            <a:off x="0" y="6484958"/>
            <a:ext cx="12192000" cy="372900"/>
          </a:xfrm>
          <a:prstGeom prst="rect">
            <a:avLst/>
          </a:prstGeom>
          <a:solidFill>
            <a:srgbClr val="4484C5">
              <a:alpha val="239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 name="Google Shape;40;g26a3f06aa62_0_46"/>
          <p:cNvSpPr txBox="1"/>
          <p:nvPr/>
        </p:nvSpPr>
        <p:spPr>
          <a:xfrm>
            <a:off x="10903395" y="6550224"/>
            <a:ext cx="983700" cy="2769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i="0" lang="en-US" sz="1200">
                <a:solidFill>
                  <a:srgbClr val="3F3F3F"/>
                </a:solidFill>
                <a:latin typeface="Century Gothic"/>
                <a:ea typeface="Century Gothic"/>
                <a:cs typeface="Century Gothic"/>
                <a:sym typeface="Century Gothic"/>
              </a:rPr>
              <a:t>‹#›</a:t>
            </a:fld>
            <a:r>
              <a:rPr i="0" lang="en-US" sz="1200">
                <a:solidFill>
                  <a:srgbClr val="3F3F3F"/>
                </a:solidFill>
                <a:latin typeface="Century Gothic"/>
                <a:ea typeface="Century Gothic"/>
                <a:cs typeface="Century Gothic"/>
                <a:sym typeface="Century Gothic"/>
              </a:rPr>
              <a:t>/?</a:t>
            </a:r>
            <a:endParaRPr/>
          </a:p>
        </p:txBody>
      </p:sp>
      <p:sp>
        <p:nvSpPr>
          <p:cNvPr id="41" name="Google Shape;41;g26a3f06aa62_0_46"/>
          <p:cNvSpPr/>
          <p:nvPr/>
        </p:nvSpPr>
        <p:spPr>
          <a:xfrm>
            <a:off x="3855698" y="6517391"/>
            <a:ext cx="4480500" cy="323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3F3F3F"/>
                </a:solidFill>
                <a:latin typeface="Century Gothic"/>
                <a:ea typeface="Century Gothic"/>
                <a:cs typeface="Century Gothic"/>
                <a:sym typeface="Century Gothic"/>
              </a:rPr>
              <a:t>Conference Name</a:t>
            </a:r>
            <a:endParaRPr/>
          </a:p>
        </p:txBody>
      </p:sp>
      <p:sp>
        <p:nvSpPr>
          <p:cNvPr id="42" name="Google Shape;42;g26a3f06aa62_0_46"/>
          <p:cNvSpPr/>
          <p:nvPr>
            <p:ph idx="2" type="pic"/>
          </p:nvPr>
        </p:nvSpPr>
        <p:spPr>
          <a:xfrm>
            <a:off x="304800" y="2743200"/>
            <a:ext cx="5689500" cy="35052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 name="Google Shape;43;g26a3f06aa62_0_46"/>
          <p:cNvSpPr/>
          <p:nvPr>
            <p:ph idx="3" type="pic"/>
          </p:nvPr>
        </p:nvSpPr>
        <p:spPr>
          <a:xfrm>
            <a:off x="6197600" y="2743200"/>
            <a:ext cx="5689500" cy="35052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A picture containing clock, drawing&#10;&#10;Description automatically generated" id="44" name="Google Shape;44;g26a3f06aa62_0_46"/>
          <p:cNvPicPr preferRelativeResize="0"/>
          <p:nvPr/>
        </p:nvPicPr>
        <p:blipFill rotWithShape="1">
          <a:blip r:embed="rId2">
            <a:alphaModFix/>
          </a:blip>
          <a:srcRect b="0" l="0" r="0" t="0"/>
          <a:stretch/>
        </p:blipFill>
        <p:spPr>
          <a:xfrm>
            <a:off x="304800" y="6526367"/>
            <a:ext cx="1682124" cy="28551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VNC_2019">
  <p:cSld name="2_IVNC_2019">
    <p:spTree>
      <p:nvGrpSpPr>
        <p:cNvPr id="45" name="Shape 45"/>
        <p:cNvGrpSpPr/>
        <p:nvPr/>
      </p:nvGrpSpPr>
      <p:grpSpPr>
        <a:xfrm>
          <a:off x="0" y="0"/>
          <a:ext cx="0" cy="0"/>
          <a:chOff x="0" y="0"/>
          <a:chExt cx="0" cy="0"/>
        </a:xfrm>
      </p:grpSpPr>
      <p:sp>
        <p:nvSpPr>
          <p:cNvPr id="46" name="Google Shape;46;g26a3f06aa62_0_55"/>
          <p:cNvSpPr txBox="1"/>
          <p:nvPr>
            <p:ph type="title"/>
          </p:nvPr>
        </p:nvSpPr>
        <p:spPr>
          <a:xfrm>
            <a:off x="304800" y="76200"/>
            <a:ext cx="11582400" cy="6858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2800"/>
              <a:buFont typeface="Gill Sans"/>
              <a:buNone/>
              <a:defRPr b="1" i="0" sz="2800">
                <a:latin typeface="Gill Sans"/>
                <a:ea typeface="Gill Sans"/>
                <a:cs typeface="Gill Sans"/>
                <a:sym typeface="Gill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 name="Google Shape;47;g26a3f06aa62_0_55"/>
          <p:cNvSpPr txBox="1"/>
          <p:nvPr>
            <p:ph idx="1" type="body"/>
          </p:nvPr>
        </p:nvSpPr>
        <p:spPr>
          <a:xfrm>
            <a:off x="304800" y="914400"/>
            <a:ext cx="5689500" cy="5334000"/>
          </a:xfrm>
          <a:prstGeom prst="rect">
            <a:avLst/>
          </a:prstGeom>
          <a:noFill/>
          <a:ln>
            <a:noFill/>
          </a:ln>
        </p:spPr>
        <p:txBody>
          <a:bodyPr anchorCtr="0" anchor="t" bIns="45700" lIns="91425" spcFirstLastPara="1" rIns="91425" wrap="square" tIns="45700">
            <a:normAutofit/>
          </a:bodyPr>
          <a:lstStyle>
            <a:lvl1pPr indent="-368300" lvl="0" marL="457200" rtl="0" algn="l">
              <a:spcBef>
                <a:spcPts val="0"/>
              </a:spcBef>
              <a:spcAft>
                <a:spcPts val="0"/>
              </a:spcAft>
              <a:buClr>
                <a:srgbClr val="025BA8"/>
              </a:buClr>
              <a:buSzPts val="2200"/>
              <a:buChar char="•"/>
              <a:defRPr b="0" i="0" sz="2200">
                <a:solidFill>
                  <a:srgbClr val="025BA8"/>
                </a:solidFill>
                <a:latin typeface="Gill Sans"/>
                <a:ea typeface="Gill Sans"/>
                <a:cs typeface="Gill Sans"/>
                <a:sym typeface="Gill Sans"/>
              </a:defRPr>
            </a:lvl1pPr>
            <a:lvl2pPr indent="-342900" lvl="1" marL="914400" rtl="0" algn="l">
              <a:spcBef>
                <a:spcPts val="600"/>
              </a:spcBef>
              <a:spcAft>
                <a:spcPts val="0"/>
              </a:spcAft>
              <a:buClr>
                <a:schemeClr val="dk1"/>
              </a:buClr>
              <a:buSzPts val="1800"/>
              <a:buFont typeface="Arial"/>
              <a:buChar char="•"/>
              <a:defRPr i="0" sz="1800">
                <a:solidFill>
                  <a:schemeClr val="dk1"/>
                </a:solidFill>
                <a:latin typeface="Gill Sans"/>
                <a:ea typeface="Gill Sans"/>
                <a:cs typeface="Gill Sans"/>
                <a:sym typeface="Gill Sans"/>
              </a:defRPr>
            </a:lvl2pPr>
            <a:lvl3pPr indent="-330200" lvl="2" marL="1371600" rtl="0" algn="l">
              <a:spcBef>
                <a:spcPts val="600"/>
              </a:spcBef>
              <a:spcAft>
                <a:spcPts val="0"/>
              </a:spcAft>
              <a:buClr>
                <a:schemeClr val="dk1"/>
              </a:buClr>
              <a:buSzPts val="1600"/>
              <a:buFont typeface="Arial"/>
              <a:buChar char="•"/>
              <a:defRPr i="0" sz="1600">
                <a:solidFill>
                  <a:schemeClr val="dk1"/>
                </a:solidFill>
                <a:latin typeface="Gill Sans"/>
                <a:ea typeface="Gill Sans"/>
                <a:cs typeface="Gill Sans"/>
                <a:sym typeface="Gill Sans"/>
              </a:defRPr>
            </a:lvl3pPr>
            <a:lvl4pPr indent="-317500" lvl="3" marL="1828800" rtl="0" algn="l">
              <a:spcBef>
                <a:spcPts val="600"/>
              </a:spcBef>
              <a:spcAft>
                <a:spcPts val="0"/>
              </a:spcAft>
              <a:buClr>
                <a:schemeClr val="dk1"/>
              </a:buClr>
              <a:buSzPts val="1400"/>
              <a:buFont typeface="Arial"/>
              <a:buChar char="•"/>
              <a:defRPr b="0" i="0" sz="1400">
                <a:solidFill>
                  <a:schemeClr val="dk1"/>
                </a:solidFill>
                <a:latin typeface="Gill Sans"/>
                <a:ea typeface="Gill Sans"/>
                <a:cs typeface="Gill Sans"/>
                <a:sym typeface="Gill Sans"/>
              </a:defRPr>
            </a:lvl4pPr>
            <a:lvl5pPr indent="-304800" lvl="4" marL="2286000" rtl="0" algn="l">
              <a:spcBef>
                <a:spcPts val="600"/>
              </a:spcBef>
              <a:spcAft>
                <a:spcPts val="0"/>
              </a:spcAft>
              <a:buClr>
                <a:schemeClr val="dk1"/>
              </a:buClr>
              <a:buSzPts val="1200"/>
              <a:buFont typeface="Arial"/>
              <a:buChar char="•"/>
              <a:defRPr b="0" i="0" sz="1200">
                <a:solidFill>
                  <a:schemeClr val="dk1"/>
                </a:solidFill>
                <a:latin typeface="Gill Sans"/>
                <a:ea typeface="Gill Sans"/>
                <a:cs typeface="Gill Sans"/>
                <a:sym typeface="Gill Sans"/>
              </a:defRPr>
            </a:lvl5pPr>
            <a:lvl6pPr indent="-342900" lvl="5" marL="2743200" rtl="0" algn="l">
              <a:spcBef>
                <a:spcPts val="6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8" name="Google Shape;48;g26a3f06aa62_0_55"/>
          <p:cNvSpPr/>
          <p:nvPr/>
        </p:nvSpPr>
        <p:spPr>
          <a:xfrm>
            <a:off x="0" y="6484958"/>
            <a:ext cx="12192000" cy="372900"/>
          </a:xfrm>
          <a:prstGeom prst="rect">
            <a:avLst/>
          </a:prstGeom>
          <a:solidFill>
            <a:srgbClr val="4484C5">
              <a:alpha val="239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 name="Google Shape;49;g26a3f06aa62_0_55"/>
          <p:cNvSpPr txBox="1"/>
          <p:nvPr/>
        </p:nvSpPr>
        <p:spPr>
          <a:xfrm>
            <a:off x="10903395" y="6550224"/>
            <a:ext cx="983700" cy="2769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fld id="{00000000-1234-1234-1234-123412341234}" type="slidenum">
              <a:rPr i="0" lang="en-US" sz="1200">
                <a:solidFill>
                  <a:srgbClr val="3F3F3F"/>
                </a:solidFill>
                <a:latin typeface="Century Gothic"/>
                <a:ea typeface="Century Gothic"/>
                <a:cs typeface="Century Gothic"/>
                <a:sym typeface="Century Gothic"/>
              </a:rPr>
              <a:t>‹#›</a:t>
            </a:fld>
            <a:r>
              <a:rPr i="0" lang="en-US" sz="1200">
                <a:solidFill>
                  <a:srgbClr val="3F3F3F"/>
                </a:solidFill>
                <a:latin typeface="Century Gothic"/>
                <a:ea typeface="Century Gothic"/>
                <a:cs typeface="Century Gothic"/>
                <a:sym typeface="Century Gothic"/>
              </a:rPr>
              <a:t>/?</a:t>
            </a:r>
            <a:endParaRPr/>
          </a:p>
        </p:txBody>
      </p:sp>
      <p:sp>
        <p:nvSpPr>
          <p:cNvPr id="50" name="Google Shape;50;g26a3f06aa62_0_55"/>
          <p:cNvSpPr/>
          <p:nvPr/>
        </p:nvSpPr>
        <p:spPr>
          <a:xfrm>
            <a:off x="3855698" y="6517391"/>
            <a:ext cx="4480500" cy="323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3F3F3F"/>
                </a:solidFill>
                <a:latin typeface="Century Gothic"/>
                <a:ea typeface="Century Gothic"/>
                <a:cs typeface="Century Gothic"/>
                <a:sym typeface="Century Gothic"/>
              </a:rPr>
              <a:t>Conference Name</a:t>
            </a:r>
            <a:endParaRPr/>
          </a:p>
        </p:txBody>
      </p:sp>
      <p:sp>
        <p:nvSpPr>
          <p:cNvPr id="51" name="Google Shape;51;g26a3f06aa62_0_55"/>
          <p:cNvSpPr/>
          <p:nvPr>
            <p:ph idx="2" type="pic"/>
          </p:nvPr>
        </p:nvSpPr>
        <p:spPr>
          <a:xfrm>
            <a:off x="6197600" y="914400"/>
            <a:ext cx="5689500" cy="53340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A picture containing clock, drawing&#10;&#10;Description automatically generated" id="52" name="Google Shape;52;g26a3f06aa62_0_55"/>
          <p:cNvPicPr preferRelativeResize="0"/>
          <p:nvPr/>
        </p:nvPicPr>
        <p:blipFill rotWithShape="1">
          <a:blip r:embed="rId2">
            <a:alphaModFix/>
          </a:blip>
          <a:srcRect b="0" l="0" r="0" t="0"/>
          <a:stretch/>
        </p:blipFill>
        <p:spPr>
          <a:xfrm>
            <a:off x="304800" y="6526367"/>
            <a:ext cx="1682124" cy="28551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53" name="Shape 53"/>
        <p:cNvGrpSpPr/>
        <p:nvPr/>
      </p:nvGrpSpPr>
      <p:grpSpPr>
        <a:xfrm>
          <a:off x="0" y="0"/>
          <a:ext cx="0" cy="0"/>
          <a:chOff x="0" y="0"/>
          <a:chExt cx="0" cy="0"/>
        </a:xfrm>
      </p:grpSpPr>
      <p:sp>
        <p:nvSpPr>
          <p:cNvPr id="54" name="Google Shape;54;g26a3f06aa62_0_63"/>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 name="Google Shape;55;g26a3f06aa62_0_63"/>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 name="Google Shape;56;g26a3f06aa62_0_63"/>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57" name="Google Shape;57;g26a3f06aa62_0_63"/>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 name="Google Shape;58;g26a3f06aa62_0_63"/>
          <p:cNvSpPr/>
          <p:nvPr>
            <p:ph idx="2" type="pic"/>
          </p:nvPr>
        </p:nvSpPr>
        <p:spPr>
          <a:xfrm>
            <a:off x="6299200" y="1600200"/>
            <a:ext cx="5283300" cy="44196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26a3f06aa62_0_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 name="Google Shape;11;g26a3f06aa62_0_19"/>
          <p:cNvSpPr txBox="1"/>
          <p:nvPr>
            <p:ph idx="1" type="body"/>
          </p:nvPr>
        </p:nvSpPr>
        <p:spPr>
          <a:xfrm>
            <a:off x="609600" y="1600201"/>
            <a:ext cx="109728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g26a3f06aa62_0_19"/>
          <p:cNvSpPr txBox="1"/>
          <p:nvPr>
            <p:ph idx="10" type="dt"/>
          </p:nvPr>
        </p:nvSpPr>
        <p:spPr>
          <a:xfrm>
            <a:off x="609600" y="6356351"/>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g26a3f06aa62_0_19"/>
          <p:cNvSpPr txBox="1"/>
          <p:nvPr>
            <p:ph idx="11" type="ftr"/>
          </p:nvPr>
        </p:nvSpPr>
        <p:spPr>
          <a:xfrm>
            <a:off x="4165600" y="6356351"/>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g26a3f06aa62_0_19"/>
          <p:cNvSpPr txBox="1"/>
          <p:nvPr>
            <p:ph idx="12" type="sldNum"/>
          </p:nvPr>
        </p:nvSpPr>
        <p:spPr>
          <a:xfrm>
            <a:off x="8737600" y="6356351"/>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hyperlink" Target="https://www.ornl.gov/blog/what-makes-neutron-scattering-uniqu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8.jpg"/><Relationship Id="rId5" Type="http://schemas.openxmlformats.org/officeDocument/2006/relationships/hyperlink" Target="https://neutrons.ornl.gov/topaz"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8.jpg"/><Relationship Id="rId5" Type="http://schemas.openxmlformats.org/officeDocument/2006/relationships/image" Target="../media/image10.jpg"/><Relationship Id="rId6"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hyperlink" Target="https://www.mantidproject.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hyperlink" Target="https://scikit-learn.org/stable/modules/generated/sklearn.cluster.DBSCAN.html#sklearn.cluster.DBSCA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g26a3f06aa62_0_69"/>
          <p:cNvSpPr/>
          <p:nvPr/>
        </p:nvSpPr>
        <p:spPr>
          <a:xfrm>
            <a:off x="800100" y="3632731"/>
            <a:ext cx="10591800" cy="24237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lang="en-US" sz="1600">
                <a:solidFill>
                  <a:srgbClr val="025BA8"/>
                </a:solidFill>
                <a:latin typeface="Gill Sans"/>
                <a:ea typeface="Gill Sans"/>
                <a:cs typeface="Gill Sans"/>
                <a:sym typeface="Gill Sans"/>
              </a:rPr>
              <a:t>March</a:t>
            </a:r>
            <a:r>
              <a:rPr b="0" i="0" lang="en-US" sz="1600" u="none" cap="none" strike="noStrike">
                <a:solidFill>
                  <a:srgbClr val="025BA8"/>
                </a:solidFill>
                <a:latin typeface="Gill Sans"/>
                <a:ea typeface="Gill Sans"/>
                <a:cs typeface="Gill Sans"/>
                <a:sym typeface="Gill Sans"/>
              </a:rPr>
              <a:t> </a:t>
            </a:r>
            <a:r>
              <a:rPr lang="en-US" sz="1600">
                <a:solidFill>
                  <a:srgbClr val="025BA8"/>
                </a:solidFill>
                <a:latin typeface="Gill Sans"/>
                <a:ea typeface="Gill Sans"/>
                <a:cs typeface="Gill Sans"/>
                <a:sym typeface="Gill Sans"/>
              </a:rPr>
              <a:t>7</a:t>
            </a:r>
            <a:r>
              <a:rPr b="0" i="0" lang="en-US" sz="1600" u="none" cap="none" strike="noStrike">
                <a:solidFill>
                  <a:srgbClr val="025BA8"/>
                </a:solidFill>
                <a:latin typeface="Gill Sans"/>
                <a:ea typeface="Gill Sans"/>
                <a:cs typeface="Gill Sans"/>
                <a:sym typeface="Gill Sans"/>
              </a:rPr>
              <a:t>, </a:t>
            </a:r>
            <a:r>
              <a:rPr lang="en-US" sz="1600">
                <a:solidFill>
                  <a:srgbClr val="025BA8"/>
                </a:solidFill>
                <a:latin typeface="Gill Sans"/>
                <a:ea typeface="Gill Sans"/>
                <a:cs typeface="Gill Sans"/>
                <a:sym typeface="Gill Sans"/>
              </a:rPr>
              <a:t>2024</a:t>
            </a:r>
            <a:endParaRPr/>
          </a:p>
          <a:p>
            <a:pPr indent="0" lvl="0" marL="0" marR="0" rtl="0" algn="ctr">
              <a:spcBef>
                <a:spcPts val="0"/>
              </a:spcBef>
              <a:spcAft>
                <a:spcPts val="0"/>
              </a:spcAft>
              <a:buNone/>
            </a:pPr>
            <a:r>
              <a:t/>
            </a:r>
            <a:endParaRPr b="1" i="0" sz="1200" u="none" cap="none" strike="noStrike">
              <a:solidFill>
                <a:srgbClr val="B9D532"/>
              </a:solidFill>
              <a:latin typeface="Gill Sans"/>
              <a:ea typeface="Gill Sans"/>
              <a:cs typeface="Gill Sans"/>
              <a:sym typeface="Gill Sans"/>
            </a:endParaRPr>
          </a:p>
          <a:p>
            <a:pPr indent="0" lvl="0" marL="0" marR="0" rtl="0" algn="ctr">
              <a:spcBef>
                <a:spcPts val="0"/>
              </a:spcBef>
              <a:spcAft>
                <a:spcPts val="0"/>
              </a:spcAft>
              <a:buNone/>
            </a:pPr>
            <a:r>
              <a:rPr lang="en-US" sz="2200">
                <a:solidFill>
                  <a:srgbClr val="5FBB46"/>
                </a:solidFill>
                <a:latin typeface="Gill Sans"/>
                <a:ea typeface="Gill Sans"/>
                <a:cs typeface="Gill Sans"/>
                <a:sym typeface="Gill Sans"/>
              </a:rPr>
              <a:t>ICFA 2024</a:t>
            </a:r>
            <a:r>
              <a:rPr b="0" i="0" lang="en-US" sz="2200" u="none" cap="none" strike="noStrike">
                <a:solidFill>
                  <a:srgbClr val="5FBB46"/>
                </a:solidFill>
                <a:latin typeface="Gill Sans"/>
                <a:ea typeface="Gill Sans"/>
                <a:cs typeface="Gill Sans"/>
                <a:sym typeface="Gill Sans"/>
              </a:rPr>
              <a:t>, </a:t>
            </a:r>
            <a:r>
              <a:rPr lang="en-US" sz="2200">
                <a:solidFill>
                  <a:srgbClr val="5FBB46"/>
                </a:solidFill>
                <a:latin typeface="Gill Sans"/>
                <a:ea typeface="Gill Sans"/>
                <a:cs typeface="Gill Sans"/>
                <a:sym typeface="Gill Sans"/>
              </a:rPr>
              <a:t>Lahan Select Gyeongju, Republic of Korea</a:t>
            </a:r>
            <a:endParaRPr b="1" i="0" sz="1400" u="none" cap="none" strike="noStrike">
              <a:solidFill>
                <a:srgbClr val="5FBB46"/>
              </a:solidFill>
              <a:latin typeface="Gill Sans"/>
              <a:ea typeface="Gill Sans"/>
              <a:cs typeface="Gill Sans"/>
              <a:sym typeface="Gill Sans"/>
            </a:endParaRPr>
          </a:p>
          <a:p>
            <a:pPr indent="0" lvl="0" marL="0" marR="0" rtl="0" algn="ctr">
              <a:spcBef>
                <a:spcPts val="0"/>
              </a:spcBef>
              <a:spcAft>
                <a:spcPts val="0"/>
              </a:spcAft>
              <a:buNone/>
            </a:pPr>
            <a:r>
              <a:t/>
            </a:r>
            <a:endParaRPr b="1" i="0" sz="1400" u="none" cap="none" strike="noStrike">
              <a:solidFill>
                <a:srgbClr val="B9D532"/>
              </a:solidFill>
              <a:latin typeface="Gill Sans"/>
              <a:ea typeface="Gill Sans"/>
              <a:cs typeface="Gill Sans"/>
              <a:sym typeface="Gill Sans"/>
            </a:endParaRPr>
          </a:p>
          <a:p>
            <a:pPr indent="0" lvl="0" marL="0" marR="0" rtl="0" algn="ctr">
              <a:spcBef>
                <a:spcPts val="0"/>
              </a:spcBef>
              <a:spcAft>
                <a:spcPts val="0"/>
              </a:spcAft>
              <a:buNone/>
            </a:pPr>
            <a:r>
              <a:t/>
            </a:r>
            <a:endParaRPr b="1" i="0" sz="1400" u="none" cap="none" strike="noStrike">
              <a:solidFill>
                <a:srgbClr val="B9D532"/>
              </a:solidFill>
              <a:latin typeface="Gill Sans"/>
              <a:ea typeface="Gill Sans"/>
              <a:cs typeface="Gill Sans"/>
              <a:sym typeface="Gill Sans"/>
            </a:endParaRPr>
          </a:p>
          <a:p>
            <a:pPr indent="0" lvl="0" marL="0" marR="0" rtl="0" algn="ctr">
              <a:spcBef>
                <a:spcPts val="0"/>
              </a:spcBef>
              <a:spcAft>
                <a:spcPts val="0"/>
              </a:spcAft>
              <a:buNone/>
            </a:pPr>
            <a:r>
              <a:t/>
            </a:r>
            <a:endParaRPr b="1" i="0" sz="1400" u="none" cap="none" strike="noStrike">
              <a:solidFill>
                <a:srgbClr val="B9D532"/>
              </a:solidFill>
              <a:latin typeface="Gill Sans"/>
              <a:ea typeface="Gill Sans"/>
              <a:cs typeface="Gill Sans"/>
              <a:sym typeface="Gill Sans"/>
            </a:endParaRPr>
          </a:p>
          <a:p>
            <a:pPr indent="0" lvl="0" marL="0" marR="0" rtl="0" algn="ctr">
              <a:spcBef>
                <a:spcPts val="0"/>
              </a:spcBef>
              <a:spcAft>
                <a:spcPts val="0"/>
              </a:spcAft>
              <a:buNone/>
            </a:pPr>
            <a:r>
              <a:rPr b="0" i="0" lang="en-US" sz="1050" u="none" cap="none" strike="noStrike">
                <a:solidFill>
                  <a:srgbClr val="888888"/>
                </a:solidFill>
                <a:latin typeface="Gill Sans"/>
                <a:ea typeface="Gill Sans"/>
                <a:cs typeface="Gill Sans"/>
                <a:sym typeface="Gill Sans"/>
              </a:rPr>
              <a:t>This material is based upon work supported by the U.S. Department of Energy, Office of Science, Office of Basi</a:t>
            </a:r>
            <a:r>
              <a:rPr lang="en-US" sz="1050">
                <a:solidFill>
                  <a:srgbClr val="888888"/>
                </a:solidFill>
                <a:latin typeface="Gill Sans"/>
                <a:ea typeface="Gill Sans"/>
                <a:cs typeface="Gill Sans"/>
                <a:sym typeface="Gill Sans"/>
              </a:rPr>
              <a:t>c Energy Sciences DE-SC0021551.</a:t>
            </a:r>
            <a:endParaRPr/>
          </a:p>
        </p:txBody>
      </p:sp>
      <p:sp>
        <p:nvSpPr>
          <p:cNvPr id="65" name="Google Shape;65;g26a3f06aa62_0_69"/>
          <p:cNvSpPr txBox="1"/>
          <p:nvPr>
            <p:ph type="title"/>
          </p:nvPr>
        </p:nvSpPr>
        <p:spPr>
          <a:xfrm>
            <a:off x="186600" y="1324225"/>
            <a:ext cx="11818800" cy="2308500"/>
          </a:xfrm>
          <a:prstGeom prst="rect">
            <a:avLst/>
          </a:prstGeom>
          <a:no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Clr>
                <a:schemeClr val="dk1"/>
              </a:buClr>
              <a:buSzPts val="2800"/>
              <a:buFont typeface="Gill Sans"/>
              <a:buNone/>
            </a:pPr>
            <a:r>
              <a:rPr b="1" lang="en-US" sz="2800">
                <a:latin typeface="Gill Sans"/>
                <a:ea typeface="Gill Sans"/>
                <a:cs typeface="Gill Sans"/>
                <a:sym typeface="Gill Sans"/>
              </a:rPr>
              <a:t>Interactive Visualization and Automated Analysis of Neutron Scattering Experiments</a:t>
            </a:r>
            <a:br>
              <a:rPr lang="en-US" sz="2800">
                <a:latin typeface="Gill Sans"/>
                <a:ea typeface="Gill Sans"/>
                <a:cs typeface="Gill Sans"/>
                <a:sym typeface="Gill Sans"/>
              </a:rPr>
            </a:br>
            <a:r>
              <a:rPr lang="en-US" sz="1800">
                <a:latin typeface="Gill Sans"/>
                <a:ea typeface="Gill Sans"/>
                <a:cs typeface="Gill Sans"/>
                <a:sym typeface="Gill Sans"/>
              </a:rPr>
              <a:t>Matthew Kilpatrick</a:t>
            </a:r>
            <a:r>
              <a:rPr lang="en-US" sz="1800">
                <a:latin typeface="Gill Sans"/>
                <a:ea typeface="Gill Sans"/>
                <a:cs typeface="Gill Sans"/>
                <a:sym typeface="Gill Sans"/>
              </a:rPr>
              <a:t>*, David Bruhwiler, Evan Carlin, Gurhar Kalsa, Boaz Nash (RadiaSoft),  </a:t>
            </a:r>
            <a:endParaRPr sz="1800">
              <a:latin typeface="Gill Sans"/>
              <a:ea typeface="Gill Sans"/>
              <a:cs typeface="Gill Sans"/>
              <a:sym typeface="Gill Sans"/>
            </a:endParaRPr>
          </a:p>
          <a:p>
            <a:pPr indent="0" lvl="0" marL="0" rtl="0" algn="ctr">
              <a:lnSpc>
                <a:spcPct val="150000"/>
              </a:lnSpc>
              <a:spcBef>
                <a:spcPts val="0"/>
              </a:spcBef>
              <a:spcAft>
                <a:spcPts val="0"/>
              </a:spcAft>
              <a:buClr>
                <a:schemeClr val="dk1"/>
              </a:buClr>
              <a:buSzPts val="2800"/>
              <a:buFont typeface="Gill Sans"/>
              <a:buNone/>
            </a:pPr>
            <a:r>
              <a:rPr lang="en-US" sz="1800">
                <a:latin typeface="Gill Sans"/>
                <a:ea typeface="Gill Sans"/>
                <a:cs typeface="Gill Sans"/>
                <a:sym typeface="Gill Sans"/>
              </a:rPr>
              <a:t>Christina Hoffmann, Zachary Morgan, Andrei T Savici, Matthew Tucker, Bogdan Vacaliuc (ORNL)</a:t>
            </a:r>
            <a:endParaRPr sz="1800">
              <a:latin typeface="Gill Sans"/>
              <a:ea typeface="Gill Sans"/>
              <a:cs typeface="Gill Sans"/>
              <a:sym typeface="Gill Sans"/>
            </a:endParaRPr>
          </a:p>
          <a:p>
            <a:pPr indent="0" lvl="0" marL="0" rtl="0" algn="ctr">
              <a:lnSpc>
                <a:spcPct val="150000"/>
              </a:lnSpc>
              <a:spcBef>
                <a:spcPts val="0"/>
              </a:spcBef>
              <a:spcAft>
                <a:spcPts val="0"/>
              </a:spcAft>
              <a:buClr>
                <a:schemeClr val="dk1"/>
              </a:buClr>
              <a:buSzPts val="2800"/>
              <a:buFont typeface="Gill Sans"/>
              <a:buNone/>
            </a:pPr>
            <a:r>
              <a:rPr lang="en-US" sz="1800">
                <a:latin typeface="Gill Sans"/>
                <a:ea typeface="Gill Sans"/>
                <a:cs typeface="Gill Sans"/>
                <a:sym typeface="Gill Sans"/>
              </a:rPr>
              <a:t>Alexander Kuhn, Jörg Mensmann, Peter Messmer, Marc Nienhaus, Steffen Roemer, Dragos Tatulea (NVIDIA)</a:t>
            </a:r>
            <a:br>
              <a:rPr lang="en-US" sz="1800">
                <a:latin typeface="Gill Sans"/>
                <a:ea typeface="Gill Sans"/>
                <a:cs typeface="Gill Sans"/>
                <a:sym typeface="Gill Sans"/>
              </a:rPr>
            </a:br>
            <a:r>
              <a:rPr lang="en-US" sz="1100">
                <a:latin typeface="Gill Sans"/>
                <a:ea typeface="Gill Sans"/>
                <a:cs typeface="Gill Sans"/>
                <a:sym typeface="Gill Sans"/>
              </a:rPr>
              <a:t>*kilpatrick@radiasoft.net</a:t>
            </a:r>
            <a:endParaRPr sz="1100">
              <a:latin typeface="Gill Sans"/>
              <a:ea typeface="Gill Sans"/>
              <a:cs typeface="Gill Sans"/>
              <a:sym typeface="Gill Sans"/>
            </a:endParaRPr>
          </a:p>
        </p:txBody>
      </p:sp>
      <p:sp>
        <p:nvSpPr>
          <p:cNvPr id="66" name="Google Shape;66;g26a3f06aa62_0_69"/>
          <p:cNvSpPr/>
          <p:nvPr/>
        </p:nvSpPr>
        <p:spPr>
          <a:xfrm>
            <a:off x="4165359" y="6325393"/>
            <a:ext cx="3556500" cy="30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400" u="none" cap="none" strike="noStrike">
                <a:solidFill>
                  <a:schemeClr val="dk1"/>
                </a:solidFill>
                <a:latin typeface="Century Gothic"/>
                <a:ea typeface="Century Gothic"/>
                <a:cs typeface="Century Gothic"/>
                <a:sym typeface="Century Gothic"/>
              </a:rPr>
              <a:t>Boulder, Colorado USA | radiasoft.net </a:t>
            </a:r>
            <a:endParaRPr/>
          </a:p>
        </p:txBody>
      </p:sp>
      <p:pic>
        <p:nvPicPr>
          <p:cNvPr id="67" name="Google Shape;67;g26a3f06aa62_0_69"/>
          <p:cNvPicPr preferRelativeResize="0"/>
          <p:nvPr/>
        </p:nvPicPr>
        <p:blipFill rotWithShape="1">
          <a:blip r:embed="rId3">
            <a:alphaModFix/>
          </a:blip>
          <a:srcRect b="0" l="0" r="0" t="0"/>
          <a:stretch/>
        </p:blipFill>
        <p:spPr>
          <a:xfrm>
            <a:off x="228599" y="6271700"/>
            <a:ext cx="2133599" cy="415164"/>
          </a:xfrm>
          <a:prstGeom prst="rect">
            <a:avLst/>
          </a:prstGeom>
          <a:noFill/>
          <a:ln>
            <a:noFill/>
          </a:ln>
        </p:spPr>
      </p:pic>
      <p:sp>
        <p:nvSpPr>
          <p:cNvPr id="68" name="Google Shape;68;g26a3f06aa62_0_69"/>
          <p:cNvSpPr txBox="1"/>
          <p:nvPr>
            <p:ph idx="12" type="sldNum"/>
          </p:nvPr>
        </p:nvSpPr>
        <p:spPr>
          <a:xfrm>
            <a:off x="9525000" y="6306313"/>
            <a:ext cx="685800" cy="415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A close up of a sign&#10;&#10;Description automatically generated" id="69" name="Google Shape;69;g26a3f06aa62_0_69"/>
          <p:cNvPicPr preferRelativeResize="0"/>
          <p:nvPr/>
        </p:nvPicPr>
        <p:blipFill rotWithShape="1">
          <a:blip r:embed="rId4">
            <a:alphaModFix/>
          </a:blip>
          <a:srcRect b="0" l="0" r="0" t="0"/>
          <a:stretch/>
        </p:blipFill>
        <p:spPr>
          <a:xfrm>
            <a:off x="9791700" y="6277488"/>
            <a:ext cx="2133600" cy="355600"/>
          </a:xfrm>
          <a:prstGeom prst="rect">
            <a:avLst/>
          </a:prstGeom>
          <a:noFill/>
          <a:ln>
            <a:noFill/>
          </a:ln>
        </p:spPr>
      </p:pic>
      <p:pic>
        <p:nvPicPr>
          <p:cNvPr descr="Logo&#10;&#10;Description automatically generated" id="70" name="Google Shape;70;g26a3f06aa62_0_69"/>
          <p:cNvPicPr preferRelativeResize="0"/>
          <p:nvPr/>
        </p:nvPicPr>
        <p:blipFill rotWithShape="1">
          <a:blip r:embed="rId5">
            <a:alphaModFix/>
          </a:blip>
          <a:srcRect b="0" l="0" r="0" t="0"/>
          <a:stretch/>
        </p:blipFill>
        <p:spPr>
          <a:xfrm>
            <a:off x="533400" y="5495343"/>
            <a:ext cx="1458510" cy="752348"/>
          </a:xfrm>
          <a:prstGeom prst="rect">
            <a:avLst/>
          </a:prstGeom>
          <a:noFill/>
          <a:ln>
            <a:noFill/>
          </a:ln>
        </p:spPr>
      </p:pic>
      <p:pic>
        <p:nvPicPr>
          <p:cNvPr id="71" name="Google Shape;71;g26a3f06aa62_0_69"/>
          <p:cNvPicPr preferRelativeResize="0"/>
          <p:nvPr/>
        </p:nvPicPr>
        <p:blipFill>
          <a:blip r:embed="rId6">
            <a:alphaModFix/>
          </a:blip>
          <a:stretch>
            <a:fillRect/>
          </a:stretch>
        </p:blipFill>
        <p:spPr>
          <a:xfrm>
            <a:off x="10309251" y="5374050"/>
            <a:ext cx="1098499" cy="873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g26a3f06aa62_0_227"/>
          <p:cNvPicPr preferRelativeResize="0"/>
          <p:nvPr/>
        </p:nvPicPr>
        <p:blipFill rotWithShape="1">
          <a:blip r:embed="rId3">
            <a:alphaModFix/>
          </a:blip>
          <a:srcRect b="0" l="0" r="0" t="0"/>
          <a:stretch/>
        </p:blipFill>
        <p:spPr>
          <a:xfrm>
            <a:off x="525375" y="2626900"/>
            <a:ext cx="4419051" cy="3358800"/>
          </a:xfrm>
          <a:prstGeom prst="rect">
            <a:avLst/>
          </a:prstGeom>
          <a:noFill/>
          <a:ln>
            <a:noFill/>
          </a:ln>
        </p:spPr>
      </p:pic>
      <p:grpSp>
        <p:nvGrpSpPr>
          <p:cNvPr id="162" name="Google Shape;162;g26a3f06aa62_0_227"/>
          <p:cNvGrpSpPr/>
          <p:nvPr/>
        </p:nvGrpSpPr>
        <p:grpSpPr>
          <a:xfrm>
            <a:off x="5364075" y="2917075"/>
            <a:ext cx="6659675" cy="3358799"/>
            <a:chOff x="5364075" y="2917075"/>
            <a:chExt cx="6659675" cy="3358799"/>
          </a:xfrm>
        </p:grpSpPr>
        <p:pic>
          <p:nvPicPr>
            <p:cNvPr id="163" name="Google Shape;163;g26a3f06aa62_0_227"/>
            <p:cNvPicPr preferRelativeResize="0"/>
            <p:nvPr/>
          </p:nvPicPr>
          <p:blipFill rotWithShape="1">
            <a:blip r:embed="rId4">
              <a:alphaModFix/>
            </a:blip>
            <a:srcRect b="0" l="0" r="0" t="0"/>
            <a:stretch/>
          </p:blipFill>
          <p:spPr>
            <a:xfrm>
              <a:off x="5364075" y="2917075"/>
              <a:ext cx="6481501" cy="3358799"/>
            </a:xfrm>
            <a:prstGeom prst="rect">
              <a:avLst/>
            </a:prstGeom>
            <a:noFill/>
            <a:ln>
              <a:noFill/>
            </a:ln>
          </p:spPr>
        </p:pic>
        <p:sp>
          <p:nvSpPr>
            <p:cNvPr id="164" name="Google Shape;164;g26a3f06aa62_0_227"/>
            <p:cNvSpPr/>
            <p:nvPr/>
          </p:nvSpPr>
          <p:spPr>
            <a:xfrm>
              <a:off x="5803775" y="5917425"/>
              <a:ext cx="2232300" cy="33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165" name="Google Shape;165;g26a3f06aa62_0_227"/>
            <p:cNvSpPr/>
            <p:nvPr/>
          </p:nvSpPr>
          <p:spPr>
            <a:xfrm>
              <a:off x="8545550" y="5917425"/>
              <a:ext cx="1341300" cy="33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166" name="Google Shape;166;g26a3f06aa62_0_227"/>
            <p:cNvSpPr/>
            <p:nvPr/>
          </p:nvSpPr>
          <p:spPr>
            <a:xfrm>
              <a:off x="10240225" y="5883125"/>
              <a:ext cx="783000" cy="33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167" name="Google Shape;167;g26a3f06aa62_0_227"/>
            <p:cNvSpPr/>
            <p:nvPr/>
          </p:nvSpPr>
          <p:spPr>
            <a:xfrm>
              <a:off x="11342350" y="5883125"/>
              <a:ext cx="459900" cy="33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168" name="Google Shape;168;g26a3f06aa62_0_227"/>
            <p:cNvSpPr txBox="1"/>
            <p:nvPr/>
          </p:nvSpPr>
          <p:spPr>
            <a:xfrm>
              <a:off x="5714500" y="5848475"/>
              <a:ext cx="2199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Trebuchet MS"/>
                  <a:ea typeface="Trebuchet MS"/>
                  <a:cs typeface="Trebuchet MS"/>
                  <a:sym typeface="Trebuchet MS"/>
                </a:rPr>
                <a:t>Conv + Batch Normalization + ReLU</a:t>
              </a:r>
              <a:endParaRPr b="0" i="0" sz="1000" u="none" cap="none" strike="noStrike">
                <a:solidFill>
                  <a:srgbClr val="000000"/>
                </a:solidFill>
                <a:latin typeface="Trebuchet MS"/>
                <a:ea typeface="Trebuchet MS"/>
                <a:cs typeface="Trebuchet MS"/>
                <a:sym typeface="Trebuchet MS"/>
              </a:endParaRPr>
            </a:p>
          </p:txBody>
        </p:sp>
        <p:sp>
          <p:nvSpPr>
            <p:cNvPr id="169" name="Google Shape;169;g26a3f06aa62_0_227"/>
            <p:cNvSpPr txBox="1"/>
            <p:nvPr/>
          </p:nvSpPr>
          <p:spPr>
            <a:xfrm>
              <a:off x="8464400" y="5848475"/>
              <a:ext cx="134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Trebuchet MS"/>
                  <a:ea typeface="Trebuchet MS"/>
                  <a:cs typeface="Trebuchet MS"/>
                  <a:sym typeface="Trebuchet MS"/>
                </a:rPr>
                <a:t>Pooling/Upsampling</a:t>
              </a:r>
              <a:endParaRPr b="0" i="0" sz="1000" u="none" cap="none" strike="noStrike">
                <a:solidFill>
                  <a:srgbClr val="000000"/>
                </a:solidFill>
                <a:latin typeface="Trebuchet MS"/>
                <a:ea typeface="Trebuchet MS"/>
                <a:cs typeface="Trebuchet MS"/>
                <a:sym typeface="Trebuchet MS"/>
              </a:endParaRPr>
            </a:p>
          </p:txBody>
        </p:sp>
        <p:sp>
          <p:nvSpPr>
            <p:cNvPr id="170" name="Google Shape;170;g26a3f06aa62_0_227"/>
            <p:cNvSpPr txBox="1"/>
            <p:nvPr/>
          </p:nvSpPr>
          <p:spPr>
            <a:xfrm>
              <a:off x="10234025" y="5848475"/>
              <a:ext cx="653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Trebuchet MS"/>
                  <a:ea typeface="Trebuchet MS"/>
                  <a:cs typeface="Trebuchet MS"/>
                  <a:sym typeface="Trebuchet MS"/>
                </a:rPr>
                <a:t>Dropout</a:t>
              </a:r>
              <a:endParaRPr b="0" i="0" sz="1000" u="none" cap="none" strike="noStrike">
                <a:solidFill>
                  <a:srgbClr val="000000"/>
                </a:solidFill>
                <a:latin typeface="Trebuchet MS"/>
                <a:ea typeface="Trebuchet MS"/>
                <a:cs typeface="Trebuchet MS"/>
                <a:sym typeface="Trebuchet MS"/>
              </a:endParaRPr>
            </a:p>
          </p:txBody>
        </p:sp>
        <p:sp>
          <p:nvSpPr>
            <p:cNvPr id="171" name="Google Shape;171;g26a3f06aa62_0_227"/>
            <p:cNvSpPr txBox="1"/>
            <p:nvPr/>
          </p:nvSpPr>
          <p:spPr>
            <a:xfrm>
              <a:off x="11315750" y="5887025"/>
              <a:ext cx="7080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Trebuchet MS"/>
                  <a:ea typeface="Trebuchet MS"/>
                  <a:cs typeface="Trebuchet MS"/>
                  <a:sym typeface="Trebuchet MS"/>
                </a:rPr>
                <a:t>Softmax</a:t>
              </a:r>
              <a:endParaRPr b="0" i="0" sz="900" u="none" cap="none" strike="noStrike">
                <a:solidFill>
                  <a:srgbClr val="000000"/>
                </a:solidFill>
                <a:latin typeface="Trebuchet MS"/>
                <a:ea typeface="Trebuchet MS"/>
                <a:cs typeface="Trebuchet MS"/>
                <a:sym typeface="Trebuchet MS"/>
              </a:endParaRPr>
            </a:p>
          </p:txBody>
        </p:sp>
      </p:grpSp>
      <p:sp>
        <p:nvSpPr>
          <p:cNvPr id="172" name="Google Shape;172;g26a3f06aa62_0_227"/>
          <p:cNvSpPr txBox="1"/>
          <p:nvPr>
            <p:ph idx="1" type="body"/>
          </p:nvPr>
        </p:nvSpPr>
        <p:spPr>
          <a:xfrm>
            <a:off x="304800" y="914400"/>
            <a:ext cx="11582400" cy="5334000"/>
          </a:xfrm>
          <a:prstGeom prst="rect">
            <a:avLst/>
          </a:prstGeom>
        </p:spPr>
        <p:txBody>
          <a:bodyPr anchorCtr="0" anchor="t" bIns="45700" lIns="91425" spcFirstLastPara="1" rIns="91425" wrap="square" tIns="45700">
            <a:normAutofit/>
          </a:bodyPr>
          <a:lstStyle/>
          <a:p>
            <a:pPr indent="-368300" lvl="0" marL="457200" rtl="0" algn="l">
              <a:spcBef>
                <a:spcPts val="0"/>
              </a:spcBef>
              <a:spcAft>
                <a:spcPts val="0"/>
              </a:spcAft>
              <a:buSzPts val="2200"/>
              <a:buChar char="•"/>
            </a:pPr>
            <a:r>
              <a:rPr lang="en-US"/>
              <a:t>Building a neural network</a:t>
            </a:r>
            <a:endParaRPr/>
          </a:p>
          <a:p>
            <a:pPr indent="-342900" lvl="1" marL="914400" rtl="0" algn="l">
              <a:spcBef>
                <a:spcPts val="0"/>
              </a:spcBef>
              <a:spcAft>
                <a:spcPts val="0"/>
              </a:spcAft>
              <a:buSzPts val="1800"/>
              <a:buChar char="•"/>
            </a:pPr>
            <a:r>
              <a:rPr lang="en-US"/>
              <a:t>Identify a 3D CNN to train and predict aluminum rings</a:t>
            </a:r>
            <a:endParaRPr/>
          </a:p>
          <a:p>
            <a:pPr indent="-342900" lvl="1" marL="914400" rtl="0" algn="l">
              <a:spcBef>
                <a:spcPts val="0"/>
              </a:spcBef>
              <a:spcAft>
                <a:spcPts val="0"/>
              </a:spcAft>
              <a:buSzPts val="1800"/>
              <a:buChar char="•"/>
            </a:pPr>
            <a:r>
              <a:rPr lang="en-US"/>
              <a:t>General Unet mainly used for image segmentation</a:t>
            </a:r>
            <a:endParaRPr/>
          </a:p>
          <a:p>
            <a:pPr indent="-330200" lvl="2" marL="1371600" rtl="0" algn="l">
              <a:spcBef>
                <a:spcPts val="0"/>
              </a:spcBef>
              <a:spcAft>
                <a:spcPts val="0"/>
              </a:spcAft>
              <a:buSzPts val="1600"/>
              <a:buChar char="•"/>
            </a:pPr>
            <a:r>
              <a:rPr lang="en-US"/>
              <a:t>Fully connected</a:t>
            </a:r>
            <a:endParaRPr/>
          </a:p>
          <a:p>
            <a:pPr indent="-330200" lvl="2" marL="1371600" rtl="0" algn="l">
              <a:spcBef>
                <a:spcPts val="0"/>
              </a:spcBef>
              <a:spcAft>
                <a:spcPts val="0"/>
              </a:spcAft>
              <a:buSzPts val="1600"/>
              <a:buChar char="•"/>
            </a:pPr>
            <a:r>
              <a:rPr lang="en-US"/>
              <a:t>Contraction and expansion paths</a:t>
            </a:r>
            <a:endParaRPr/>
          </a:p>
          <a:p>
            <a:pPr indent="-330200" lvl="2" marL="1371600" rtl="0" algn="l">
              <a:spcBef>
                <a:spcPts val="0"/>
              </a:spcBef>
              <a:spcAft>
                <a:spcPts val="0"/>
              </a:spcAft>
              <a:buSzPts val="1600"/>
              <a:buChar char="•"/>
            </a:pPr>
            <a:r>
              <a:rPr lang="en-US"/>
              <a:t>3D Unet used for learning dense volumetric segmentation from sparse annotations</a:t>
            </a:r>
            <a:endParaRPr/>
          </a:p>
        </p:txBody>
      </p:sp>
      <p:sp>
        <p:nvSpPr>
          <p:cNvPr id="173" name="Google Shape;173;g26a3f06aa62_0_227"/>
          <p:cNvSpPr txBox="1"/>
          <p:nvPr>
            <p:ph type="title"/>
          </p:nvPr>
        </p:nvSpPr>
        <p:spPr>
          <a:xfrm>
            <a:off x="304800" y="76200"/>
            <a:ext cx="11582400" cy="6858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Identification of Aluminum Rings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6a3f06aa62_0_244"/>
          <p:cNvSpPr txBox="1"/>
          <p:nvPr>
            <p:ph idx="1" type="body"/>
          </p:nvPr>
        </p:nvSpPr>
        <p:spPr>
          <a:xfrm>
            <a:off x="304800" y="914400"/>
            <a:ext cx="11582400" cy="5334000"/>
          </a:xfrm>
          <a:prstGeom prst="rect">
            <a:avLst/>
          </a:prstGeom>
        </p:spPr>
        <p:txBody>
          <a:bodyPr anchorCtr="0" anchor="t" bIns="45700" lIns="91425" spcFirstLastPara="1" rIns="91425" wrap="square" tIns="45700">
            <a:normAutofit/>
          </a:bodyPr>
          <a:lstStyle/>
          <a:p>
            <a:pPr indent="-368300" lvl="0" marL="457200" rtl="0" algn="l">
              <a:spcBef>
                <a:spcPts val="0"/>
              </a:spcBef>
              <a:spcAft>
                <a:spcPts val="0"/>
              </a:spcAft>
              <a:buSzPts val="2200"/>
              <a:buChar char="•"/>
            </a:pPr>
            <a:r>
              <a:rPr lang="en-US"/>
              <a:t>Building a neural network</a:t>
            </a:r>
            <a:endParaRPr/>
          </a:p>
          <a:p>
            <a:pPr indent="-342900" lvl="1" marL="914400" rtl="0" algn="l">
              <a:spcBef>
                <a:spcPts val="0"/>
              </a:spcBef>
              <a:spcAft>
                <a:spcPts val="0"/>
              </a:spcAft>
              <a:buSzPts val="1800"/>
              <a:buChar char="•"/>
            </a:pPr>
            <a:r>
              <a:rPr lang="en-US"/>
              <a:t>Identify a 3D CNN to train and predict aluminum rings</a:t>
            </a:r>
            <a:endParaRPr/>
          </a:p>
          <a:p>
            <a:pPr indent="-342900" lvl="1" marL="914400" rtl="0" algn="l">
              <a:spcBef>
                <a:spcPts val="0"/>
              </a:spcBef>
              <a:spcAft>
                <a:spcPts val="0"/>
              </a:spcAft>
              <a:buSzPts val="1800"/>
              <a:buChar char="•"/>
            </a:pPr>
            <a:r>
              <a:rPr lang="en-US"/>
              <a:t>General Unet mainly used for image segmentation</a:t>
            </a:r>
            <a:endParaRPr/>
          </a:p>
          <a:p>
            <a:pPr indent="-330200" lvl="2" marL="1371600" rtl="0" algn="l">
              <a:spcBef>
                <a:spcPts val="0"/>
              </a:spcBef>
              <a:spcAft>
                <a:spcPts val="0"/>
              </a:spcAft>
              <a:buSzPts val="1600"/>
              <a:buChar char="•"/>
            </a:pPr>
            <a:r>
              <a:rPr lang="en-US"/>
              <a:t>Fully connected</a:t>
            </a:r>
            <a:endParaRPr/>
          </a:p>
          <a:p>
            <a:pPr indent="-330200" lvl="2" marL="1371600" rtl="0" algn="l">
              <a:spcBef>
                <a:spcPts val="0"/>
              </a:spcBef>
              <a:spcAft>
                <a:spcPts val="0"/>
              </a:spcAft>
              <a:buSzPts val="1600"/>
              <a:buChar char="•"/>
            </a:pPr>
            <a:r>
              <a:rPr lang="en-US"/>
              <a:t>Contraction and expansion paths</a:t>
            </a:r>
            <a:endParaRPr/>
          </a:p>
          <a:p>
            <a:pPr indent="-330200" lvl="2" marL="1371600" rtl="0" algn="l">
              <a:spcBef>
                <a:spcPts val="0"/>
              </a:spcBef>
              <a:spcAft>
                <a:spcPts val="0"/>
              </a:spcAft>
              <a:buSzPts val="1600"/>
              <a:buChar char="•"/>
            </a:pPr>
            <a:r>
              <a:rPr lang="en-US"/>
              <a:t>3D Unet used for learning dense volumetric segmentation from sparse annotations</a:t>
            </a:r>
            <a:endParaRPr/>
          </a:p>
        </p:txBody>
      </p:sp>
      <p:pic>
        <p:nvPicPr>
          <p:cNvPr id="180" name="Google Shape;180;g26a3f06aa62_0_244"/>
          <p:cNvPicPr preferRelativeResize="0"/>
          <p:nvPr/>
        </p:nvPicPr>
        <p:blipFill>
          <a:blip r:embed="rId3">
            <a:alphaModFix/>
          </a:blip>
          <a:stretch>
            <a:fillRect/>
          </a:stretch>
        </p:blipFill>
        <p:spPr>
          <a:xfrm>
            <a:off x="8914850" y="159825"/>
            <a:ext cx="3211200" cy="2809825"/>
          </a:xfrm>
          <a:prstGeom prst="rect">
            <a:avLst/>
          </a:prstGeom>
          <a:noFill/>
          <a:ln>
            <a:noFill/>
          </a:ln>
        </p:spPr>
      </p:pic>
      <p:pic>
        <p:nvPicPr>
          <p:cNvPr id="181" name="Google Shape;181;g26a3f06aa62_0_244"/>
          <p:cNvPicPr preferRelativeResize="0"/>
          <p:nvPr/>
        </p:nvPicPr>
        <p:blipFill rotWithShape="1">
          <a:blip r:embed="rId4">
            <a:alphaModFix/>
          </a:blip>
          <a:srcRect b="21197" l="0" r="0" t="0"/>
          <a:stretch/>
        </p:blipFill>
        <p:spPr>
          <a:xfrm>
            <a:off x="2562527" y="3205800"/>
            <a:ext cx="6140348" cy="2507526"/>
          </a:xfrm>
          <a:prstGeom prst="rect">
            <a:avLst/>
          </a:prstGeom>
          <a:noFill/>
          <a:ln>
            <a:noFill/>
          </a:ln>
        </p:spPr>
      </p:pic>
      <p:pic>
        <p:nvPicPr>
          <p:cNvPr id="182" name="Google Shape;182;g26a3f06aa62_0_244"/>
          <p:cNvPicPr preferRelativeResize="0"/>
          <p:nvPr/>
        </p:nvPicPr>
        <p:blipFill rotWithShape="1">
          <a:blip r:embed="rId5">
            <a:alphaModFix/>
          </a:blip>
          <a:srcRect b="1960" l="2554" r="9067" t="18674"/>
          <a:stretch/>
        </p:blipFill>
        <p:spPr>
          <a:xfrm>
            <a:off x="0" y="3429000"/>
            <a:ext cx="2729800" cy="2154601"/>
          </a:xfrm>
          <a:prstGeom prst="rect">
            <a:avLst/>
          </a:prstGeom>
          <a:noFill/>
          <a:ln>
            <a:noFill/>
          </a:ln>
        </p:spPr>
      </p:pic>
      <p:sp>
        <p:nvSpPr>
          <p:cNvPr id="183" name="Google Shape;183;g26a3f06aa62_0_244"/>
          <p:cNvSpPr txBox="1"/>
          <p:nvPr/>
        </p:nvSpPr>
        <p:spPr>
          <a:xfrm>
            <a:off x="95775" y="3205800"/>
            <a:ext cx="1254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Gill Sans"/>
                <a:ea typeface="Gill Sans"/>
                <a:cs typeface="Gill Sans"/>
                <a:sym typeface="Gill Sans"/>
              </a:rPr>
              <a:t>Full Sample</a:t>
            </a:r>
            <a:endParaRPr sz="1700">
              <a:solidFill>
                <a:schemeClr val="dk1"/>
              </a:solidFill>
              <a:latin typeface="Gill Sans"/>
              <a:ea typeface="Gill Sans"/>
              <a:cs typeface="Gill Sans"/>
              <a:sym typeface="Gill Sans"/>
            </a:endParaRPr>
          </a:p>
        </p:txBody>
      </p:sp>
      <p:sp>
        <p:nvSpPr>
          <p:cNvPr id="184" name="Google Shape;184;g26a3f06aa62_0_244"/>
          <p:cNvSpPr/>
          <p:nvPr/>
        </p:nvSpPr>
        <p:spPr>
          <a:xfrm>
            <a:off x="9048625" y="184500"/>
            <a:ext cx="756000" cy="229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85" name="Google Shape;185;g26a3f06aa62_0_244"/>
          <p:cNvSpPr/>
          <p:nvPr/>
        </p:nvSpPr>
        <p:spPr>
          <a:xfrm>
            <a:off x="9048625" y="3069475"/>
            <a:ext cx="910800" cy="229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86" name="Google Shape;186;g26a3f06aa62_0_244"/>
          <p:cNvSpPr txBox="1"/>
          <p:nvPr/>
        </p:nvSpPr>
        <p:spPr>
          <a:xfrm>
            <a:off x="9004825" y="76200"/>
            <a:ext cx="1532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Gill Sans"/>
                <a:ea typeface="Gill Sans"/>
                <a:cs typeface="Gill Sans"/>
                <a:sym typeface="Gill Sans"/>
              </a:rPr>
              <a:t>Labelled Rings</a:t>
            </a:r>
            <a:endParaRPr sz="1700">
              <a:solidFill>
                <a:schemeClr val="dk1"/>
              </a:solidFill>
              <a:latin typeface="Gill Sans"/>
              <a:ea typeface="Gill Sans"/>
              <a:cs typeface="Gill Sans"/>
              <a:sym typeface="Gill Sans"/>
            </a:endParaRPr>
          </a:p>
        </p:txBody>
      </p:sp>
      <p:sp>
        <p:nvSpPr>
          <p:cNvPr id="187" name="Google Shape;187;g26a3f06aa62_0_244"/>
          <p:cNvSpPr txBox="1"/>
          <p:nvPr>
            <p:ph type="title"/>
          </p:nvPr>
        </p:nvSpPr>
        <p:spPr>
          <a:xfrm>
            <a:off x="304800" y="76200"/>
            <a:ext cx="11582400" cy="6858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Identification of Aluminum Rings</a:t>
            </a:r>
            <a:endParaRPr/>
          </a:p>
        </p:txBody>
      </p:sp>
      <p:pic>
        <p:nvPicPr>
          <p:cNvPr id="188" name="Google Shape;188;g26a3f06aa62_0_244"/>
          <p:cNvPicPr preferRelativeResize="0"/>
          <p:nvPr/>
        </p:nvPicPr>
        <p:blipFill>
          <a:blip r:embed="rId6">
            <a:alphaModFix/>
          </a:blip>
          <a:stretch>
            <a:fillRect/>
          </a:stretch>
        </p:blipFill>
        <p:spPr>
          <a:xfrm>
            <a:off x="8848633" y="3613325"/>
            <a:ext cx="3343366" cy="2507525"/>
          </a:xfrm>
          <a:prstGeom prst="rect">
            <a:avLst/>
          </a:prstGeom>
          <a:noFill/>
          <a:ln>
            <a:noFill/>
          </a:ln>
        </p:spPr>
      </p:pic>
      <p:sp>
        <p:nvSpPr>
          <p:cNvPr id="189" name="Google Shape;189;g26a3f06aa62_0_244"/>
          <p:cNvSpPr/>
          <p:nvPr/>
        </p:nvSpPr>
        <p:spPr>
          <a:xfrm>
            <a:off x="10387700" y="5946425"/>
            <a:ext cx="593700" cy="174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90" name="Google Shape;190;g26a3f06aa62_0_244"/>
          <p:cNvSpPr txBox="1"/>
          <p:nvPr/>
        </p:nvSpPr>
        <p:spPr>
          <a:xfrm>
            <a:off x="9959425" y="5901450"/>
            <a:ext cx="1776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Discriminator</a:t>
            </a:r>
            <a:endParaRPr sz="2000">
              <a:solidFill>
                <a:schemeClr val="dk1"/>
              </a:solidFill>
              <a:latin typeface="Calibri"/>
              <a:ea typeface="Calibri"/>
              <a:cs typeface="Calibri"/>
              <a:sym typeface="Calibri"/>
            </a:endParaRPr>
          </a:p>
        </p:txBody>
      </p:sp>
      <p:sp>
        <p:nvSpPr>
          <p:cNvPr id="191" name="Google Shape;191;g26a3f06aa62_0_244"/>
          <p:cNvSpPr/>
          <p:nvPr/>
        </p:nvSpPr>
        <p:spPr>
          <a:xfrm>
            <a:off x="8848625" y="4372471"/>
            <a:ext cx="200100" cy="788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92" name="Google Shape;192;g26a3f06aa62_0_244"/>
          <p:cNvSpPr txBox="1"/>
          <p:nvPr/>
        </p:nvSpPr>
        <p:spPr>
          <a:xfrm rot="-5400000">
            <a:off x="7743425" y="4520375"/>
            <a:ext cx="2118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Number of voxels</a:t>
            </a:r>
            <a:endParaRPr sz="20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bf9565a7d8_0_0"/>
          <p:cNvSpPr txBox="1"/>
          <p:nvPr>
            <p:ph idx="1" type="body"/>
          </p:nvPr>
        </p:nvSpPr>
        <p:spPr>
          <a:xfrm>
            <a:off x="304800" y="914400"/>
            <a:ext cx="11582400" cy="5334000"/>
          </a:xfrm>
          <a:prstGeom prst="rect">
            <a:avLst/>
          </a:prstGeom>
        </p:spPr>
        <p:txBody>
          <a:bodyPr anchorCtr="0" anchor="t" bIns="45700" lIns="91425" spcFirstLastPara="1" rIns="91425" wrap="square" tIns="45700">
            <a:normAutofit/>
          </a:bodyPr>
          <a:lstStyle/>
          <a:p>
            <a:pPr indent="-368300" lvl="0" marL="457200" rtl="0" algn="l">
              <a:spcBef>
                <a:spcPts val="0"/>
              </a:spcBef>
              <a:spcAft>
                <a:spcPts val="0"/>
              </a:spcAft>
              <a:buSzPts val="2200"/>
              <a:buChar char="•"/>
            </a:pPr>
            <a:r>
              <a:rPr lang="en-US"/>
              <a:t>Building a neural network</a:t>
            </a:r>
            <a:endParaRPr/>
          </a:p>
          <a:p>
            <a:pPr indent="-342900" lvl="1" marL="914400" rtl="0" algn="l">
              <a:spcBef>
                <a:spcPts val="0"/>
              </a:spcBef>
              <a:spcAft>
                <a:spcPts val="0"/>
              </a:spcAft>
              <a:buSzPts val="1800"/>
              <a:buChar char="•"/>
            </a:pPr>
            <a:r>
              <a:rPr lang="en-US"/>
              <a:t>Identify a 3D CNN to train and predict aluminum rings</a:t>
            </a:r>
            <a:endParaRPr/>
          </a:p>
          <a:p>
            <a:pPr indent="-342900" lvl="1" marL="914400" rtl="0" algn="l">
              <a:spcBef>
                <a:spcPts val="0"/>
              </a:spcBef>
              <a:spcAft>
                <a:spcPts val="0"/>
              </a:spcAft>
              <a:buSzPts val="1800"/>
              <a:buChar char="•"/>
            </a:pPr>
            <a:r>
              <a:rPr lang="en-US"/>
              <a:t>General Unet mainly used for image segmentation</a:t>
            </a:r>
            <a:endParaRPr/>
          </a:p>
          <a:p>
            <a:pPr indent="-330200" lvl="2" marL="1371600" rtl="0" algn="l">
              <a:spcBef>
                <a:spcPts val="0"/>
              </a:spcBef>
              <a:spcAft>
                <a:spcPts val="0"/>
              </a:spcAft>
              <a:buSzPts val="1600"/>
              <a:buChar char="•"/>
            </a:pPr>
            <a:r>
              <a:rPr lang="en-US"/>
              <a:t>Fully connected</a:t>
            </a:r>
            <a:endParaRPr/>
          </a:p>
          <a:p>
            <a:pPr indent="-330200" lvl="2" marL="1371600" rtl="0" algn="l">
              <a:spcBef>
                <a:spcPts val="0"/>
              </a:spcBef>
              <a:spcAft>
                <a:spcPts val="0"/>
              </a:spcAft>
              <a:buSzPts val="1600"/>
              <a:buChar char="•"/>
            </a:pPr>
            <a:r>
              <a:rPr lang="en-US"/>
              <a:t>Contraction and expansion paths</a:t>
            </a:r>
            <a:endParaRPr/>
          </a:p>
          <a:p>
            <a:pPr indent="-330200" lvl="2" marL="1371600" rtl="0" algn="l">
              <a:spcBef>
                <a:spcPts val="0"/>
              </a:spcBef>
              <a:spcAft>
                <a:spcPts val="0"/>
              </a:spcAft>
              <a:buSzPts val="1600"/>
              <a:buChar char="•"/>
            </a:pPr>
            <a:r>
              <a:rPr lang="en-US"/>
              <a:t>3D Unet used for learning dense volumetric segmentation from sparse annotations</a:t>
            </a:r>
            <a:endParaRPr/>
          </a:p>
        </p:txBody>
      </p:sp>
      <p:pic>
        <p:nvPicPr>
          <p:cNvPr id="199" name="Google Shape;199;g2bf9565a7d8_0_0"/>
          <p:cNvPicPr preferRelativeResize="0"/>
          <p:nvPr/>
        </p:nvPicPr>
        <p:blipFill>
          <a:blip r:embed="rId3">
            <a:alphaModFix/>
          </a:blip>
          <a:stretch>
            <a:fillRect/>
          </a:stretch>
        </p:blipFill>
        <p:spPr>
          <a:xfrm>
            <a:off x="8914850" y="159825"/>
            <a:ext cx="3211200" cy="2809825"/>
          </a:xfrm>
          <a:prstGeom prst="rect">
            <a:avLst/>
          </a:prstGeom>
          <a:noFill/>
          <a:ln>
            <a:noFill/>
          </a:ln>
        </p:spPr>
      </p:pic>
      <p:pic>
        <p:nvPicPr>
          <p:cNvPr id="200" name="Google Shape;200;g2bf9565a7d8_0_0"/>
          <p:cNvPicPr preferRelativeResize="0"/>
          <p:nvPr/>
        </p:nvPicPr>
        <p:blipFill rotWithShape="1">
          <a:blip r:embed="rId4">
            <a:alphaModFix/>
          </a:blip>
          <a:srcRect b="1960" l="2554" r="9067" t="18674"/>
          <a:stretch/>
        </p:blipFill>
        <p:spPr>
          <a:xfrm>
            <a:off x="0" y="3429000"/>
            <a:ext cx="2729800" cy="2154601"/>
          </a:xfrm>
          <a:prstGeom prst="rect">
            <a:avLst/>
          </a:prstGeom>
          <a:noFill/>
          <a:ln>
            <a:noFill/>
          </a:ln>
        </p:spPr>
      </p:pic>
      <p:pic>
        <p:nvPicPr>
          <p:cNvPr id="201" name="Google Shape;201;g2bf9565a7d8_0_0"/>
          <p:cNvPicPr preferRelativeResize="0"/>
          <p:nvPr/>
        </p:nvPicPr>
        <p:blipFill>
          <a:blip r:embed="rId5">
            <a:alphaModFix/>
          </a:blip>
          <a:stretch>
            <a:fillRect/>
          </a:stretch>
        </p:blipFill>
        <p:spPr>
          <a:xfrm>
            <a:off x="8914850" y="3069484"/>
            <a:ext cx="3276600" cy="2867043"/>
          </a:xfrm>
          <a:prstGeom prst="rect">
            <a:avLst/>
          </a:prstGeom>
          <a:noFill/>
          <a:ln>
            <a:noFill/>
          </a:ln>
        </p:spPr>
      </p:pic>
      <p:sp>
        <p:nvSpPr>
          <p:cNvPr id="202" name="Google Shape;202;g2bf9565a7d8_0_0"/>
          <p:cNvSpPr txBox="1"/>
          <p:nvPr/>
        </p:nvSpPr>
        <p:spPr>
          <a:xfrm>
            <a:off x="95775" y="3205800"/>
            <a:ext cx="1254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Gill Sans"/>
                <a:ea typeface="Gill Sans"/>
                <a:cs typeface="Gill Sans"/>
                <a:sym typeface="Gill Sans"/>
              </a:rPr>
              <a:t>Full Sample</a:t>
            </a:r>
            <a:endParaRPr sz="1700">
              <a:solidFill>
                <a:schemeClr val="dk1"/>
              </a:solidFill>
              <a:latin typeface="Gill Sans"/>
              <a:ea typeface="Gill Sans"/>
              <a:cs typeface="Gill Sans"/>
              <a:sym typeface="Gill Sans"/>
            </a:endParaRPr>
          </a:p>
        </p:txBody>
      </p:sp>
      <p:sp>
        <p:nvSpPr>
          <p:cNvPr id="203" name="Google Shape;203;g2bf9565a7d8_0_0"/>
          <p:cNvSpPr/>
          <p:nvPr/>
        </p:nvSpPr>
        <p:spPr>
          <a:xfrm>
            <a:off x="9048625" y="184500"/>
            <a:ext cx="756000" cy="229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04" name="Google Shape;204;g2bf9565a7d8_0_0"/>
          <p:cNvSpPr/>
          <p:nvPr/>
        </p:nvSpPr>
        <p:spPr>
          <a:xfrm>
            <a:off x="9048625" y="3069475"/>
            <a:ext cx="910800" cy="229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05" name="Google Shape;205;g2bf9565a7d8_0_0"/>
          <p:cNvSpPr txBox="1"/>
          <p:nvPr/>
        </p:nvSpPr>
        <p:spPr>
          <a:xfrm>
            <a:off x="9004825" y="76200"/>
            <a:ext cx="1532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Gill Sans"/>
                <a:ea typeface="Gill Sans"/>
                <a:cs typeface="Gill Sans"/>
                <a:sym typeface="Gill Sans"/>
              </a:rPr>
              <a:t>Labelled Rings</a:t>
            </a:r>
            <a:endParaRPr sz="1700">
              <a:solidFill>
                <a:schemeClr val="dk1"/>
              </a:solidFill>
              <a:latin typeface="Gill Sans"/>
              <a:ea typeface="Gill Sans"/>
              <a:cs typeface="Gill Sans"/>
              <a:sym typeface="Gill Sans"/>
            </a:endParaRPr>
          </a:p>
        </p:txBody>
      </p:sp>
      <p:sp>
        <p:nvSpPr>
          <p:cNvPr id="206" name="Google Shape;206;g2bf9565a7d8_0_0"/>
          <p:cNvSpPr txBox="1"/>
          <p:nvPr/>
        </p:nvSpPr>
        <p:spPr>
          <a:xfrm>
            <a:off x="8959550" y="3069475"/>
            <a:ext cx="1801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Gill Sans"/>
                <a:ea typeface="Gill Sans"/>
                <a:cs typeface="Gill Sans"/>
                <a:sym typeface="Gill Sans"/>
              </a:rPr>
              <a:t>Predicted Rings</a:t>
            </a:r>
            <a:endParaRPr sz="1700">
              <a:solidFill>
                <a:schemeClr val="dk1"/>
              </a:solidFill>
              <a:latin typeface="Gill Sans"/>
              <a:ea typeface="Gill Sans"/>
              <a:cs typeface="Gill Sans"/>
              <a:sym typeface="Gill Sans"/>
            </a:endParaRPr>
          </a:p>
        </p:txBody>
      </p:sp>
      <p:sp>
        <p:nvSpPr>
          <p:cNvPr id="207" name="Google Shape;207;g2bf9565a7d8_0_0"/>
          <p:cNvSpPr txBox="1"/>
          <p:nvPr>
            <p:ph type="title"/>
          </p:nvPr>
        </p:nvSpPr>
        <p:spPr>
          <a:xfrm>
            <a:off x="304800" y="76200"/>
            <a:ext cx="11582400" cy="6858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Identification of Aluminum Rings</a:t>
            </a:r>
            <a:endParaRPr/>
          </a:p>
        </p:txBody>
      </p:sp>
      <p:pic>
        <p:nvPicPr>
          <p:cNvPr id="208" name="Google Shape;208;g2bf9565a7d8_0_0"/>
          <p:cNvPicPr preferRelativeResize="0"/>
          <p:nvPr/>
        </p:nvPicPr>
        <p:blipFill rotWithShape="1">
          <a:blip r:embed="rId6">
            <a:alphaModFix/>
          </a:blip>
          <a:srcRect b="21197" l="0" r="0" t="0"/>
          <a:stretch/>
        </p:blipFill>
        <p:spPr>
          <a:xfrm>
            <a:off x="2562527" y="3205800"/>
            <a:ext cx="6140348" cy="25075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26a3f06aa62_0_164"/>
          <p:cNvSpPr txBox="1"/>
          <p:nvPr>
            <p:ph type="title"/>
          </p:nvPr>
        </p:nvSpPr>
        <p:spPr>
          <a:xfrm>
            <a:off x="304800" y="76200"/>
            <a:ext cx="11582400" cy="685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a:t>System Architecture, with JupyterHub Interface</a:t>
            </a:r>
            <a:endParaRPr/>
          </a:p>
        </p:txBody>
      </p:sp>
      <p:pic>
        <p:nvPicPr>
          <p:cNvPr id="215" name="Google Shape;215;g26a3f06aa62_0_164"/>
          <p:cNvPicPr preferRelativeResize="0"/>
          <p:nvPr/>
        </p:nvPicPr>
        <p:blipFill rotWithShape="1">
          <a:blip r:embed="rId3">
            <a:alphaModFix/>
          </a:blip>
          <a:srcRect b="0" l="0" r="0" t="0"/>
          <a:stretch/>
        </p:blipFill>
        <p:spPr>
          <a:xfrm>
            <a:off x="1054402" y="755712"/>
            <a:ext cx="10083197" cy="5346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6a3f06aa62_0_170"/>
          <p:cNvSpPr txBox="1"/>
          <p:nvPr>
            <p:ph type="title"/>
          </p:nvPr>
        </p:nvSpPr>
        <p:spPr>
          <a:xfrm>
            <a:off x="304800" y="76200"/>
            <a:ext cx="11582400" cy="685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a:t>NVIDIA’s IndeX: Browser-based 3D visualization</a:t>
            </a:r>
            <a:endParaRPr/>
          </a:p>
        </p:txBody>
      </p:sp>
      <p:sp>
        <p:nvSpPr>
          <p:cNvPr id="222" name="Google Shape;222;g26a3f06aa62_0_170"/>
          <p:cNvSpPr txBox="1"/>
          <p:nvPr>
            <p:ph idx="1" type="body"/>
          </p:nvPr>
        </p:nvSpPr>
        <p:spPr>
          <a:xfrm>
            <a:off x="304800" y="914400"/>
            <a:ext cx="6942000" cy="5334000"/>
          </a:xfrm>
          <a:prstGeom prst="rect">
            <a:avLst/>
          </a:prstGeom>
          <a:noFill/>
          <a:ln>
            <a:noFill/>
          </a:ln>
        </p:spPr>
        <p:txBody>
          <a:bodyPr anchorCtr="0" anchor="t" bIns="45700" lIns="91425" spcFirstLastPara="1" rIns="91425" wrap="square" tIns="45700">
            <a:normAutofit/>
          </a:bodyPr>
          <a:lstStyle/>
          <a:p>
            <a:pPr indent="-340360" lvl="0" marL="457200" rtl="0" algn="l">
              <a:lnSpc>
                <a:spcPct val="100000"/>
              </a:lnSpc>
              <a:spcBef>
                <a:spcPts val="0"/>
              </a:spcBef>
              <a:spcAft>
                <a:spcPts val="0"/>
              </a:spcAft>
              <a:buSzPts val="1760"/>
              <a:buChar char="●"/>
            </a:pPr>
            <a:r>
              <a:rPr lang="en-US"/>
              <a:t>IndeX: interactive 3D volumetric visualization framework</a:t>
            </a:r>
            <a:endParaRPr/>
          </a:p>
          <a:p>
            <a:pPr indent="-320040" lvl="1" marL="914400" rtl="0" algn="l">
              <a:lnSpc>
                <a:spcPct val="100000"/>
              </a:lnSpc>
              <a:spcBef>
                <a:spcPts val="0"/>
              </a:spcBef>
              <a:spcAft>
                <a:spcPts val="0"/>
              </a:spcAft>
              <a:buSzPts val="1440"/>
              <a:buChar char="○"/>
            </a:pPr>
            <a:r>
              <a:rPr lang="en-US"/>
              <a:t>rotate, pan, zoom into large 3D volumes</a:t>
            </a:r>
            <a:endParaRPr/>
          </a:p>
          <a:p>
            <a:pPr indent="-320040" lvl="1" marL="914400" rtl="0" algn="l">
              <a:lnSpc>
                <a:spcPct val="100000"/>
              </a:lnSpc>
              <a:spcBef>
                <a:spcPts val="0"/>
              </a:spcBef>
              <a:spcAft>
                <a:spcPts val="0"/>
              </a:spcAft>
              <a:buSzPts val="1440"/>
              <a:buChar char="○"/>
            </a:pPr>
            <a:r>
              <a:rPr lang="en-US"/>
              <a:t>executes remotely on a GPU server</a:t>
            </a:r>
            <a:endParaRPr/>
          </a:p>
          <a:p>
            <a:pPr indent="-320040" lvl="1" marL="914400" rtl="0" algn="l">
              <a:lnSpc>
                <a:spcPct val="100000"/>
              </a:lnSpc>
              <a:spcBef>
                <a:spcPts val="0"/>
              </a:spcBef>
              <a:spcAft>
                <a:spcPts val="0"/>
              </a:spcAft>
              <a:buSzPts val="1440"/>
              <a:buChar char="○"/>
            </a:pPr>
            <a:r>
              <a:rPr lang="en-US"/>
              <a:t>streams video to the user’s browser</a:t>
            </a:r>
            <a:endParaRPr/>
          </a:p>
          <a:p>
            <a:pPr indent="-340360" lvl="0" marL="457200" rtl="0" algn="l">
              <a:lnSpc>
                <a:spcPct val="100000"/>
              </a:lnSpc>
              <a:spcBef>
                <a:spcPts val="0"/>
              </a:spcBef>
              <a:spcAft>
                <a:spcPts val="0"/>
              </a:spcAft>
              <a:buSzPts val="1760"/>
              <a:buChar char="●"/>
            </a:pPr>
            <a:r>
              <a:rPr lang="en-US"/>
              <a:t>TOPAZ event data is converted into a voxel database</a:t>
            </a:r>
            <a:endParaRPr/>
          </a:p>
          <a:p>
            <a:pPr indent="-320040" lvl="1" marL="914400" rtl="0" algn="l">
              <a:lnSpc>
                <a:spcPct val="100000"/>
              </a:lnSpc>
              <a:spcBef>
                <a:spcPts val="0"/>
              </a:spcBef>
              <a:spcAft>
                <a:spcPts val="0"/>
              </a:spcAft>
              <a:buSzPts val="1440"/>
              <a:buChar char="○"/>
            </a:pPr>
            <a:r>
              <a:rPr lang="en-US"/>
              <a:t>voxels are a regular 3D grid</a:t>
            </a:r>
            <a:endParaRPr/>
          </a:p>
          <a:p>
            <a:pPr indent="-320040" lvl="1" marL="914400" rtl="0" algn="l">
              <a:lnSpc>
                <a:spcPct val="100000"/>
              </a:lnSpc>
              <a:spcBef>
                <a:spcPts val="0"/>
              </a:spcBef>
              <a:spcAft>
                <a:spcPts val="0"/>
              </a:spcAft>
              <a:buSzPts val="1440"/>
              <a:buChar char="○"/>
            </a:pPr>
            <a:r>
              <a:rPr lang="en-US"/>
              <a:t>each is colored and/or made transparent based on the number of neutron events within it</a:t>
            </a:r>
            <a:endParaRPr/>
          </a:p>
          <a:p>
            <a:pPr indent="-320040" lvl="1" marL="914400" rtl="0" algn="l">
              <a:lnSpc>
                <a:spcPct val="100000"/>
              </a:lnSpc>
              <a:spcBef>
                <a:spcPts val="0"/>
              </a:spcBef>
              <a:spcAft>
                <a:spcPts val="0"/>
              </a:spcAft>
              <a:buSzPts val="1440"/>
              <a:buChar char="○"/>
            </a:pPr>
            <a:r>
              <a:rPr lang="en-US"/>
              <a:t>colors &amp; transparency can be dynamically edited</a:t>
            </a:r>
            <a:endParaRPr/>
          </a:p>
          <a:p>
            <a:pPr indent="-340360" lvl="0" marL="457200" rtl="0" algn="l">
              <a:lnSpc>
                <a:spcPct val="100000"/>
              </a:lnSpc>
              <a:spcBef>
                <a:spcPts val="0"/>
              </a:spcBef>
              <a:spcAft>
                <a:spcPts val="0"/>
              </a:spcAft>
              <a:buSzPts val="1760"/>
              <a:buChar char="●"/>
            </a:pPr>
            <a:r>
              <a:rPr lang="en-US"/>
              <a:t>The voxel database can be dense or sparse</a:t>
            </a:r>
            <a:endParaRPr/>
          </a:p>
          <a:p>
            <a:pPr indent="-320040" lvl="1" marL="914400" rtl="0" algn="l">
              <a:lnSpc>
                <a:spcPct val="100000"/>
              </a:lnSpc>
              <a:spcBef>
                <a:spcPts val="0"/>
              </a:spcBef>
              <a:spcAft>
                <a:spcPts val="0"/>
              </a:spcAft>
              <a:buSzPts val="1440"/>
              <a:buChar char="○"/>
            </a:pPr>
            <a:r>
              <a:rPr lang="en-US"/>
              <a:t>large fraction of voxels are empty, so the sparse data format is very efficient</a:t>
            </a:r>
            <a:endParaRPr/>
          </a:p>
          <a:p>
            <a:pPr indent="-340360" lvl="0" marL="457200" rtl="0" algn="l">
              <a:lnSpc>
                <a:spcPct val="100000"/>
              </a:lnSpc>
              <a:spcBef>
                <a:spcPts val="0"/>
              </a:spcBef>
              <a:spcAft>
                <a:spcPts val="0"/>
              </a:spcAft>
              <a:buSzPts val="1760"/>
              <a:buChar char="●"/>
            </a:pPr>
            <a:r>
              <a:rPr lang="en-US"/>
              <a:t>Interactive response is robust to WiFi quality</a:t>
            </a:r>
            <a:endParaRPr/>
          </a:p>
          <a:p>
            <a:pPr indent="-320040" lvl="1" marL="914400" rtl="0" algn="l">
              <a:lnSpc>
                <a:spcPct val="100000"/>
              </a:lnSpc>
              <a:spcBef>
                <a:spcPts val="0"/>
              </a:spcBef>
              <a:spcAft>
                <a:spcPts val="0"/>
              </a:spcAft>
              <a:buSzPts val="1440"/>
              <a:buChar char="○"/>
            </a:pPr>
            <a:r>
              <a:rPr lang="en-US"/>
              <a:t>even with a poor network connection, the typical delay after a mouse click is &lt; 0.25 s</a:t>
            </a:r>
            <a:endParaRPr/>
          </a:p>
        </p:txBody>
      </p:sp>
      <p:pic>
        <p:nvPicPr>
          <p:cNvPr id="223" name="Google Shape;223;g26a3f06aa62_0_170"/>
          <p:cNvPicPr preferRelativeResize="0"/>
          <p:nvPr/>
        </p:nvPicPr>
        <p:blipFill rotWithShape="1">
          <a:blip r:embed="rId3">
            <a:alphaModFix/>
          </a:blip>
          <a:srcRect b="0" l="0" r="0" t="0"/>
          <a:stretch/>
        </p:blipFill>
        <p:spPr>
          <a:xfrm>
            <a:off x="7246775" y="1019925"/>
            <a:ext cx="4776603" cy="463955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2bf9565a7d8_0_38"/>
          <p:cNvSpPr txBox="1"/>
          <p:nvPr>
            <p:ph type="title"/>
          </p:nvPr>
        </p:nvSpPr>
        <p:spPr>
          <a:xfrm>
            <a:off x="304800" y="76200"/>
            <a:ext cx="11582400" cy="685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230" name="Google Shape;230;g2bf9565a7d8_0_38"/>
          <p:cNvSpPr txBox="1"/>
          <p:nvPr>
            <p:ph idx="1" type="body"/>
          </p:nvPr>
        </p:nvSpPr>
        <p:spPr>
          <a:xfrm>
            <a:off x="304800" y="914400"/>
            <a:ext cx="11582400" cy="5334000"/>
          </a:xfrm>
          <a:prstGeom prst="rect">
            <a:avLst/>
          </a:prstGeom>
        </p:spPr>
        <p:txBody>
          <a:bodyPr anchorCtr="0" anchor="t" bIns="45700" lIns="91425" spcFirstLastPara="1" rIns="91425" wrap="square" tIns="45700">
            <a:normAutofit/>
          </a:bodyPr>
          <a:lstStyle/>
          <a:p>
            <a:pPr indent="0" lvl="0" marL="0" rtl="0" algn="l">
              <a:spcBef>
                <a:spcPts val="0"/>
              </a:spcBef>
              <a:spcAft>
                <a:spcPts val="600"/>
              </a:spcAft>
              <a:buNone/>
            </a:pPr>
            <a:r>
              <a:t/>
            </a:r>
            <a:endParaRPr/>
          </a:p>
        </p:txBody>
      </p:sp>
      <p:pic>
        <p:nvPicPr>
          <p:cNvPr id="231" name="Google Shape;231;g2bf9565a7d8_0_38"/>
          <p:cNvPicPr preferRelativeResize="0"/>
          <p:nvPr/>
        </p:nvPicPr>
        <p:blipFill>
          <a:blip r:embed="rId3">
            <a:alphaModFix/>
          </a:blip>
          <a:stretch>
            <a:fillRect/>
          </a:stretch>
        </p:blipFill>
        <p:spPr>
          <a:xfrm>
            <a:off x="0" y="0"/>
            <a:ext cx="12192000" cy="63086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16e6645703d_0_289"/>
          <p:cNvSpPr txBox="1"/>
          <p:nvPr>
            <p:ph type="title"/>
          </p:nvPr>
        </p:nvSpPr>
        <p:spPr>
          <a:xfrm>
            <a:off x="304800" y="76200"/>
            <a:ext cx="11582400" cy="685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a:t>Summary</a:t>
            </a:r>
            <a:endParaRPr/>
          </a:p>
        </p:txBody>
      </p:sp>
      <p:sp>
        <p:nvSpPr>
          <p:cNvPr id="238" name="Google Shape;238;g16e6645703d_0_289"/>
          <p:cNvSpPr txBox="1"/>
          <p:nvPr>
            <p:ph idx="1" type="body"/>
          </p:nvPr>
        </p:nvSpPr>
        <p:spPr>
          <a:xfrm>
            <a:off x="304800" y="914400"/>
            <a:ext cx="11582400" cy="5334000"/>
          </a:xfrm>
          <a:prstGeom prst="rect">
            <a:avLst/>
          </a:prstGeom>
          <a:noFill/>
          <a:ln>
            <a:noFill/>
          </a:ln>
        </p:spPr>
        <p:txBody>
          <a:bodyPr anchorCtr="0" anchor="t" bIns="45700" lIns="91425" spcFirstLastPara="1" rIns="91425" wrap="square" tIns="45700">
            <a:normAutofit/>
          </a:bodyPr>
          <a:lstStyle/>
          <a:p>
            <a:pPr indent="-340360" lvl="0" marL="457200" rtl="0" algn="l">
              <a:lnSpc>
                <a:spcPct val="100000"/>
              </a:lnSpc>
              <a:spcBef>
                <a:spcPts val="0"/>
              </a:spcBef>
              <a:spcAft>
                <a:spcPts val="0"/>
              </a:spcAft>
              <a:buSzPts val="1760"/>
              <a:buChar char="●"/>
            </a:pPr>
            <a:r>
              <a:rPr lang="en-US"/>
              <a:t>Take the user out of the loop</a:t>
            </a:r>
            <a:endParaRPr/>
          </a:p>
          <a:p>
            <a:pPr indent="-320040" lvl="1" marL="914400" rtl="0" algn="l">
              <a:lnSpc>
                <a:spcPct val="100000"/>
              </a:lnSpc>
              <a:spcBef>
                <a:spcPts val="0"/>
              </a:spcBef>
              <a:spcAft>
                <a:spcPts val="0"/>
              </a:spcAft>
              <a:buSzPts val="1440"/>
              <a:buChar char="○"/>
            </a:pPr>
            <a:r>
              <a:rPr lang="en-US"/>
              <a:t>Automated sample identification</a:t>
            </a:r>
            <a:endParaRPr/>
          </a:p>
          <a:p>
            <a:pPr indent="-320040" lvl="1" marL="914400" rtl="0" algn="l">
              <a:lnSpc>
                <a:spcPct val="100000"/>
              </a:lnSpc>
              <a:spcBef>
                <a:spcPts val="0"/>
              </a:spcBef>
              <a:spcAft>
                <a:spcPts val="0"/>
              </a:spcAft>
              <a:buSzPts val="1440"/>
              <a:buChar char="○"/>
            </a:pPr>
            <a:r>
              <a:rPr lang="en-US"/>
              <a:t>Real time sample visualization and analysis</a:t>
            </a:r>
            <a:endParaRPr/>
          </a:p>
          <a:p>
            <a:pPr indent="-320040" lvl="1" marL="914400" rtl="0" algn="l">
              <a:lnSpc>
                <a:spcPct val="100000"/>
              </a:lnSpc>
              <a:spcBef>
                <a:spcPts val="0"/>
              </a:spcBef>
              <a:spcAft>
                <a:spcPts val="0"/>
              </a:spcAft>
              <a:buSzPts val="1440"/>
              <a:buChar char="○"/>
            </a:pPr>
            <a:r>
              <a:rPr lang="en-US"/>
              <a:t>Information at your fingertips</a:t>
            </a:r>
            <a:endParaRPr/>
          </a:p>
          <a:p>
            <a:pPr indent="0" lvl="0" marL="914400" rtl="0" algn="l">
              <a:lnSpc>
                <a:spcPct val="100000"/>
              </a:lnSpc>
              <a:spcBef>
                <a:spcPts val="0"/>
              </a:spcBef>
              <a:spcAft>
                <a:spcPts val="0"/>
              </a:spcAft>
              <a:buSzPts val="1760"/>
              <a:buNone/>
            </a:pPr>
            <a:r>
              <a:t/>
            </a:r>
            <a:endParaRPr/>
          </a:p>
          <a:p>
            <a:pPr indent="-340360" lvl="0" marL="457200" rtl="0" algn="l">
              <a:lnSpc>
                <a:spcPct val="100000"/>
              </a:lnSpc>
              <a:spcBef>
                <a:spcPts val="0"/>
              </a:spcBef>
              <a:spcAft>
                <a:spcPts val="0"/>
              </a:spcAft>
              <a:buSzPts val="1760"/>
              <a:buChar char="●"/>
            </a:pPr>
            <a:r>
              <a:rPr lang="en-US"/>
              <a:t>3D visualization</a:t>
            </a:r>
            <a:endParaRPr/>
          </a:p>
          <a:p>
            <a:pPr indent="-320040" lvl="1" marL="914400" rtl="0" algn="l">
              <a:lnSpc>
                <a:spcPct val="100000"/>
              </a:lnSpc>
              <a:spcBef>
                <a:spcPts val="0"/>
              </a:spcBef>
              <a:spcAft>
                <a:spcPts val="0"/>
              </a:spcAft>
              <a:buSzPts val="1440"/>
              <a:buChar char="○"/>
            </a:pPr>
            <a:r>
              <a:rPr lang="en-US"/>
              <a:t>Integrated on a single GPU</a:t>
            </a:r>
            <a:endParaRPr/>
          </a:p>
          <a:p>
            <a:pPr indent="-320040" lvl="1" marL="914400" rtl="0" algn="l">
              <a:lnSpc>
                <a:spcPct val="100000"/>
              </a:lnSpc>
              <a:spcBef>
                <a:spcPts val="0"/>
              </a:spcBef>
              <a:spcAft>
                <a:spcPts val="0"/>
              </a:spcAft>
              <a:buSzPts val="1440"/>
              <a:buChar char="○"/>
            </a:pPr>
            <a:r>
              <a:rPr lang="en-US"/>
              <a:t>Interactive analysis</a:t>
            </a:r>
            <a:endParaRPr/>
          </a:p>
          <a:p>
            <a:pPr indent="0" lvl="0" marL="0" rtl="0" algn="l">
              <a:lnSpc>
                <a:spcPct val="100000"/>
              </a:lnSpc>
              <a:spcBef>
                <a:spcPts val="0"/>
              </a:spcBef>
              <a:spcAft>
                <a:spcPts val="0"/>
              </a:spcAft>
              <a:buSzPts val="1760"/>
              <a:buNone/>
            </a:pPr>
            <a:r>
              <a:t/>
            </a:r>
            <a:endParaRPr/>
          </a:p>
          <a:p>
            <a:pPr indent="-340360" lvl="0" marL="457200" rtl="0" algn="l">
              <a:lnSpc>
                <a:spcPct val="100000"/>
              </a:lnSpc>
              <a:spcBef>
                <a:spcPts val="0"/>
              </a:spcBef>
              <a:spcAft>
                <a:spcPts val="0"/>
              </a:spcAft>
              <a:buSzPts val="1760"/>
              <a:buChar char="●"/>
            </a:pPr>
            <a:r>
              <a:rPr lang="en-US"/>
              <a:t>Open-source collaboration</a:t>
            </a:r>
            <a:endParaRPr/>
          </a:p>
          <a:p>
            <a:pPr indent="-320040" lvl="1" marL="914400" rtl="0" algn="l">
              <a:lnSpc>
                <a:spcPct val="100000"/>
              </a:lnSpc>
              <a:spcBef>
                <a:spcPts val="0"/>
              </a:spcBef>
              <a:spcAft>
                <a:spcPts val="0"/>
              </a:spcAft>
              <a:buSzPts val="1440"/>
              <a:buChar char="○"/>
            </a:pPr>
            <a:r>
              <a:rPr lang="en-US"/>
              <a:t>Applications to many real time 3D datasets</a:t>
            </a:r>
            <a:endParaRPr/>
          </a:p>
          <a:p>
            <a:pPr indent="-320040" lvl="1" marL="914400" rtl="0" algn="l">
              <a:lnSpc>
                <a:spcPct val="100000"/>
              </a:lnSpc>
              <a:spcBef>
                <a:spcPts val="0"/>
              </a:spcBef>
              <a:spcAft>
                <a:spcPts val="0"/>
              </a:spcAft>
              <a:buSzPts val="1440"/>
              <a:buChar char="○"/>
            </a:pPr>
            <a:r>
              <a:rPr lang="en-US"/>
              <a:t>Broad applications to samples within a beamline</a:t>
            </a:r>
            <a:endParaRPr/>
          </a:p>
          <a:p>
            <a:pPr indent="0" lvl="0" marL="0" rtl="0" algn="l">
              <a:lnSpc>
                <a:spcPct val="100000"/>
              </a:lnSpc>
              <a:spcBef>
                <a:spcPts val="0"/>
              </a:spcBef>
              <a:spcAft>
                <a:spcPts val="0"/>
              </a:spcAft>
              <a:buSzPts val="1760"/>
              <a:buNone/>
            </a:pPr>
            <a:r>
              <a:t/>
            </a:r>
            <a:endParaRPr/>
          </a:p>
          <a:p>
            <a:pPr indent="0" lvl="0" marL="0" rtl="0" algn="l">
              <a:lnSpc>
                <a:spcPct val="100000"/>
              </a:lnSpc>
              <a:spcBef>
                <a:spcPts val="0"/>
              </a:spcBef>
              <a:spcAft>
                <a:spcPts val="0"/>
              </a:spcAft>
              <a:buSzPts val="1760"/>
              <a:buNone/>
            </a:pPr>
            <a:r>
              <a:t/>
            </a:r>
            <a:endParaRPr/>
          </a:p>
          <a:p>
            <a:pPr indent="0" lvl="0" marL="0" rtl="0" algn="ctr">
              <a:lnSpc>
                <a:spcPct val="100000"/>
              </a:lnSpc>
              <a:spcBef>
                <a:spcPts val="0"/>
              </a:spcBef>
              <a:spcAft>
                <a:spcPts val="0"/>
              </a:spcAft>
              <a:buSzPts val="1760"/>
              <a:buNone/>
            </a:pPr>
            <a:r>
              <a:rPr lang="en-US"/>
              <a:t>THANK YOU!</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52"/>
          <p:cNvSpPr txBox="1"/>
          <p:nvPr>
            <p:ph type="title"/>
          </p:nvPr>
        </p:nvSpPr>
        <p:spPr>
          <a:xfrm>
            <a:off x="304800" y="76200"/>
            <a:ext cx="11582400" cy="685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1"/>
              </a:buClr>
              <a:buSzPts val="2800"/>
              <a:buFont typeface="Gill Sans"/>
              <a:buNone/>
            </a:pPr>
            <a:r>
              <a:rPr lang="en-US"/>
              <a:t>Acknowledgements</a:t>
            </a:r>
            <a:endParaRPr/>
          </a:p>
        </p:txBody>
      </p:sp>
      <p:sp>
        <p:nvSpPr>
          <p:cNvPr id="244" name="Google Shape;244;p52"/>
          <p:cNvSpPr txBox="1"/>
          <p:nvPr>
            <p:ph idx="1" type="body"/>
          </p:nvPr>
        </p:nvSpPr>
        <p:spPr>
          <a:xfrm>
            <a:off x="304800" y="914400"/>
            <a:ext cx="11582400" cy="5334000"/>
          </a:xfrm>
          <a:prstGeom prst="rect">
            <a:avLst/>
          </a:prstGeom>
          <a:noFill/>
          <a:ln>
            <a:noFill/>
          </a:ln>
        </p:spPr>
        <p:txBody>
          <a:bodyPr anchorCtr="0" anchor="t" bIns="45700" lIns="91425" spcFirstLastPara="1" rIns="91425" wrap="square" tIns="45700">
            <a:normAutofit/>
          </a:bodyPr>
          <a:lstStyle/>
          <a:p>
            <a:pPr indent="-342900" lvl="0" marL="342900" rtl="0" algn="l">
              <a:lnSpc>
                <a:spcPct val="115000"/>
              </a:lnSpc>
              <a:spcBef>
                <a:spcPts val="0"/>
              </a:spcBef>
              <a:spcAft>
                <a:spcPts val="0"/>
              </a:spcAft>
              <a:buSzPts val="1760"/>
              <a:buChar char="●"/>
            </a:pPr>
            <a:r>
              <a:rPr lang="en-US"/>
              <a:t>Our ORNL partners</a:t>
            </a:r>
            <a:endParaRPr/>
          </a:p>
          <a:p>
            <a:pPr indent="-340360" lvl="1" marL="914400" rtl="0" algn="l">
              <a:lnSpc>
                <a:spcPct val="115000"/>
              </a:lnSpc>
              <a:spcBef>
                <a:spcPts val="0"/>
              </a:spcBef>
              <a:spcAft>
                <a:spcPts val="0"/>
              </a:spcAft>
              <a:buSzPts val="1760"/>
              <a:buChar char="○"/>
            </a:pPr>
            <a:r>
              <a:rPr lang="en-US"/>
              <a:t>C. Hoffman, B. Vacaliuc, J. Taylor, J. Kohl, Z. Morgan, A. Savici, </a:t>
            </a:r>
            <a:endParaRPr/>
          </a:p>
          <a:p>
            <a:pPr indent="-314960" lvl="0" marL="342900" rtl="0" algn="l">
              <a:lnSpc>
                <a:spcPct val="115000"/>
              </a:lnSpc>
              <a:spcBef>
                <a:spcPts val="0"/>
              </a:spcBef>
              <a:spcAft>
                <a:spcPts val="0"/>
              </a:spcAft>
              <a:buSzPts val="1760"/>
              <a:buChar char="●"/>
            </a:pPr>
            <a:r>
              <a:rPr lang="en-US" sz="2200">
                <a:solidFill>
                  <a:srgbClr val="025BA8"/>
                </a:solidFill>
              </a:rPr>
              <a:t>NVIDIA</a:t>
            </a:r>
            <a:endParaRPr/>
          </a:p>
          <a:p>
            <a:pPr indent="-340360" lvl="1" marL="914400" rtl="0" algn="l">
              <a:lnSpc>
                <a:spcPct val="115000"/>
              </a:lnSpc>
              <a:spcBef>
                <a:spcPts val="0"/>
              </a:spcBef>
              <a:spcAft>
                <a:spcPts val="0"/>
              </a:spcAft>
              <a:buSzPts val="1760"/>
              <a:buFont typeface="Noto Sans"/>
              <a:buChar char="○"/>
            </a:pPr>
            <a:r>
              <a:rPr lang="en-US" sz="1800"/>
              <a:t>M</a:t>
            </a:r>
            <a:r>
              <a:rPr lang="en-US"/>
              <a:t>.</a:t>
            </a:r>
            <a:r>
              <a:rPr lang="en-US" sz="1800"/>
              <a:t> Nienhaus, A</a:t>
            </a:r>
            <a:r>
              <a:rPr lang="en-US"/>
              <a:t>.</a:t>
            </a:r>
            <a:r>
              <a:rPr lang="en-US" sz="1800"/>
              <a:t> Kuhn, D</a:t>
            </a:r>
            <a:r>
              <a:rPr lang="en-US"/>
              <a:t>.</a:t>
            </a:r>
            <a:r>
              <a:rPr lang="en-US" sz="1800"/>
              <a:t> Tatulea, J</a:t>
            </a:r>
            <a:r>
              <a:rPr lang="en-US"/>
              <a:t>.</a:t>
            </a:r>
            <a:r>
              <a:rPr lang="en-US" sz="1800"/>
              <a:t> Mensmann, S</a:t>
            </a:r>
            <a:r>
              <a:rPr lang="en-US"/>
              <a:t>.</a:t>
            </a:r>
            <a:r>
              <a:rPr lang="en-US" sz="1800"/>
              <a:t> Roemer,</a:t>
            </a:r>
            <a:endParaRPr sz="1800"/>
          </a:p>
          <a:p>
            <a:pPr indent="-340360" lvl="0" marL="457200" rtl="0" algn="l">
              <a:lnSpc>
                <a:spcPct val="115000"/>
              </a:lnSpc>
              <a:spcBef>
                <a:spcPts val="0"/>
              </a:spcBef>
              <a:spcAft>
                <a:spcPts val="0"/>
              </a:spcAft>
              <a:buSzPts val="1760"/>
              <a:buFont typeface="Noto Sans"/>
              <a:buChar char="●"/>
            </a:pPr>
            <a:r>
              <a:rPr lang="en-US" sz="2200">
                <a:solidFill>
                  <a:srgbClr val="025BA8"/>
                </a:solidFill>
              </a:rPr>
              <a:t>RadiaSoft</a:t>
            </a:r>
            <a:endParaRPr/>
          </a:p>
          <a:p>
            <a:pPr indent="-283210" lvl="1" marL="742950" rtl="0" algn="l">
              <a:lnSpc>
                <a:spcPct val="115000"/>
              </a:lnSpc>
              <a:spcBef>
                <a:spcPts val="0"/>
              </a:spcBef>
              <a:spcAft>
                <a:spcPts val="0"/>
              </a:spcAft>
              <a:buSzPts val="1760"/>
              <a:buFont typeface="Noto Sans"/>
              <a:buChar char="○"/>
            </a:pPr>
            <a:r>
              <a:rPr lang="en-US" sz="1800"/>
              <a:t>D</a:t>
            </a:r>
            <a:r>
              <a:rPr lang="en-US"/>
              <a:t>.</a:t>
            </a:r>
            <a:r>
              <a:rPr lang="en-US" sz="1800"/>
              <a:t> Bruhwiler, E</a:t>
            </a:r>
            <a:r>
              <a:rPr lang="en-US"/>
              <a:t>.</a:t>
            </a:r>
            <a:r>
              <a:rPr lang="en-US" sz="1800"/>
              <a:t> Carlin, </a:t>
            </a:r>
            <a:r>
              <a:rPr lang="en-US"/>
              <a:t>G.</a:t>
            </a:r>
            <a:r>
              <a:rPr lang="en-US"/>
              <a:t> Kalsa, B. Nash</a:t>
            </a:r>
            <a:endParaRPr/>
          </a:p>
          <a:p>
            <a:pPr indent="-314960" lvl="0" marL="342900" rtl="0" algn="l">
              <a:lnSpc>
                <a:spcPct val="115000"/>
              </a:lnSpc>
              <a:spcBef>
                <a:spcPts val="0"/>
              </a:spcBef>
              <a:spcAft>
                <a:spcPts val="0"/>
              </a:spcAft>
              <a:buSzPts val="1760"/>
              <a:buFont typeface="Noto Sans"/>
              <a:buChar char="●"/>
            </a:pPr>
            <a:r>
              <a:rPr lang="en-US"/>
              <a:t>DOE Office of Science, Basic Energy Sciences</a:t>
            </a:r>
            <a:endParaRPr/>
          </a:p>
          <a:p>
            <a:pPr indent="-340360" lvl="1" marL="914400" rtl="0" algn="l">
              <a:lnSpc>
                <a:spcPct val="115000"/>
              </a:lnSpc>
              <a:spcBef>
                <a:spcPts val="0"/>
              </a:spcBef>
              <a:spcAft>
                <a:spcPts val="0"/>
              </a:spcAft>
              <a:buSzPts val="1760"/>
              <a:buFont typeface="Noto Sans"/>
              <a:buChar char="○"/>
            </a:pPr>
            <a:r>
              <a:rPr lang="en-US" sz="1800">
                <a:latin typeface="Arial"/>
                <a:ea typeface="Arial"/>
                <a:cs typeface="Arial"/>
                <a:sym typeface="Arial"/>
              </a:rPr>
              <a:t>SBIR and STTR Program, a</a:t>
            </a:r>
            <a:r>
              <a:rPr lang="en-US"/>
              <a:t>ward # </a:t>
            </a:r>
            <a:r>
              <a:rPr lang="en-US" sz="1800">
                <a:latin typeface="Arial"/>
                <a:ea typeface="Arial"/>
                <a:cs typeface="Arial"/>
                <a:sym typeface="Arial"/>
              </a:rPr>
              <a:t>DE-</a:t>
            </a:r>
            <a:r>
              <a:rPr lang="en-US">
                <a:latin typeface="Arial"/>
                <a:ea typeface="Arial"/>
                <a:cs typeface="Arial"/>
                <a:sym typeface="Arial"/>
              </a:rPr>
              <a:t>SC0021551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2be43fcae40_0_0"/>
          <p:cNvSpPr txBox="1"/>
          <p:nvPr>
            <p:ph type="title"/>
          </p:nvPr>
        </p:nvSpPr>
        <p:spPr>
          <a:xfrm>
            <a:off x="304800" y="76200"/>
            <a:ext cx="11582400" cy="68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2800"/>
              <a:buFont typeface="Gill Sans"/>
              <a:buNone/>
            </a:pPr>
            <a:r>
              <a:rPr lang="en-US"/>
              <a:t>Disclaimer</a:t>
            </a:r>
            <a:endParaRPr/>
          </a:p>
        </p:txBody>
      </p:sp>
      <p:sp>
        <p:nvSpPr>
          <p:cNvPr id="250" name="Google Shape;250;g2be43fcae40_0_0"/>
          <p:cNvSpPr txBox="1"/>
          <p:nvPr>
            <p:ph idx="1" type="body"/>
          </p:nvPr>
        </p:nvSpPr>
        <p:spPr>
          <a:xfrm>
            <a:off x="304800" y="914400"/>
            <a:ext cx="11582400" cy="5334000"/>
          </a:xfrm>
          <a:prstGeom prst="rect">
            <a:avLst/>
          </a:prstGeom>
          <a:noFill/>
          <a:ln>
            <a:noFill/>
          </a:ln>
        </p:spPr>
        <p:txBody>
          <a:bodyPr anchorCtr="0" anchor="t" bIns="45700" lIns="91425" spcFirstLastPara="1" rIns="91425" wrap="square" tIns="45700">
            <a:normAutofit/>
          </a:bodyPr>
          <a:lstStyle/>
          <a:p>
            <a:pPr indent="0" lvl="0" marL="0" rtl="0" algn="just">
              <a:spcBef>
                <a:spcPts val="0"/>
              </a:spcBef>
              <a:spcAft>
                <a:spcPts val="0"/>
              </a:spcAft>
              <a:buClr>
                <a:schemeClr val="dk1"/>
              </a:buClr>
              <a:buSzPts val="2000"/>
              <a:buNone/>
            </a:pPr>
            <a:r>
              <a:rPr lang="en-US" sz="2000">
                <a:solidFill>
                  <a:schemeClr val="dk1"/>
                </a:solidFill>
              </a:rPr>
              <a:t>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g26a3f06aa62_0_132"/>
          <p:cNvSpPr txBox="1"/>
          <p:nvPr>
            <p:ph idx="1" type="body"/>
          </p:nvPr>
        </p:nvSpPr>
        <p:spPr>
          <a:xfrm>
            <a:off x="304800" y="914400"/>
            <a:ext cx="11582400" cy="5334000"/>
          </a:xfrm>
          <a:prstGeom prst="rect">
            <a:avLst/>
          </a:prstGeom>
          <a:noFill/>
          <a:ln>
            <a:noFill/>
          </a:ln>
        </p:spPr>
        <p:txBody>
          <a:bodyPr anchorCtr="0" anchor="t" bIns="45700" lIns="91425" spcFirstLastPara="1" rIns="91425" wrap="square" tIns="45700">
            <a:normAutofit/>
          </a:bodyPr>
          <a:lstStyle/>
          <a:p>
            <a:pPr indent="-340360" lvl="0" marL="457200" rtl="0" algn="l">
              <a:lnSpc>
                <a:spcPct val="100000"/>
              </a:lnSpc>
              <a:spcBef>
                <a:spcPts val="0"/>
              </a:spcBef>
              <a:spcAft>
                <a:spcPts val="0"/>
              </a:spcAft>
              <a:buSzPts val="1760"/>
              <a:buChar char="●"/>
            </a:pPr>
            <a:r>
              <a:rPr lang="en-US"/>
              <a:t>Why do we shoot particles at things?</a:t>
            </a:r>
            <a:endParaRPr/>
          </a:p>
          <a:p>
            <a:pPr indent="-320040" lvl="1" marL="914400" rtl="0" algn="l">
              <a:lnSpc>
                <a:spcPct val="100000"/>
              </a:lnSpc>
              <a:spcBef>
                <a:spcPts val="0"/>
              </a:spcBef>
              <a:spcAft>
                <a:spcPts val="0"/>
              </a:spcAft>
              <a:buSzPts val="1440"/>
              <a:buChar char="○"/>
            </a:pPr>
            <a:r>
              <a:rPr lang="en-US"/>
              <a:t>X-ray scattering probes low-Z materials and are scattered by electrons</a:t>
            </a:r>
            <a:endParaRPr/>
          </a:p>
          <a:p>
            <a:pPr indent="-320040" lvl="1" marL="914400" rtl="0" algn="l">
              <a:lnSpc>
                <a:spcPct val="100000"/>
              </a:lnSpc>
              <a:spcBef>
                <a:spcPts val="0"/>
              </a:spcBef>
              <a:spcAft>
                <a:spcPts val="0"/>
              </a:spcAft>
              <a:buSzPts val="1440"/>
              <a:buChar char="○"/>
            </a:pPr>
            <a:r>
              <a:rPr lang="en-US"/>
              <a:t>Electron scattering is great for low-Z materials and is strongly interacting</a:t>
            </a:r>
            <a:endParaRPr/>
          </a:p>
          <a:p>
            <a:pPr indent="-340360" lvl="0" marL="457200" rtl="0" algn="l">
              <a:lnSpc>
                <a:spcPct val="100000"/>
              </a:lnSpc>
              <a:spcBef>
                <a:spcPts val="0"/>
              </a:spcBef>
              <a:spcAft>
                <a:spcPts val="0"/>
              </a:spcAft>
              <a:buSzPts val="1760"/>
              <a:buChar char="●"/>
            </a:pPr>
            <a:r>
              <a:rPr lang="en-US"/>
              <a:t>Neutrons are weakly scattering!</a:t>
            </a:r>
            <a:endParaRPr/>
          </a:p>
          <a:p>
            <a:pPr indent="-320040" lvl="1" marL="914400" rtl="0" algn="l">
              <a:lnSpc>
                <a:spcPct val="100000"/>
              </a:lnSpc>
              <a:spcBef>
                <a:spcPts val="0"/>
              </a:spcBef>
              <a:spcAft>
                <a:spcPts val="0"/>
              </a:spcAft>
              <a:buSzPts val="1440"/>
              <a:buChar char="○"/>
            </a:pPr>
            <a:r>
              <a:rPr lang="en-US"/>
              <a:t>Neutrons will either pass straight through most materials or only single scatter off the atomic nuclei in the material</a:t>
            </a:r>
            <a:endParaRPr/>
          </a:p>
          <a:p>
            <a:pPr indent="-320040" lvl="1" marL="914400" rtl="0" algn="l">
              <a:lnSpc>
                <a:spcPct val="100000"/>
              </a:lnSpc>
              <a:spcBef>
                <a:spcPts val="0"/>
              </a:spcBef>
              <a:spcAft>
                <a:spcPts val="0"/>
              </a:spcAft>
              <a:buSzPts val="1440"/>
              <a:buChar char="○"/>
            </a:pPr>
            <a:r>
              <a:rPr lang="en-US"/>
              <a:t>Neutrons can penetrate materials that stop X-rays or electrons</a:t>
            </a:r>
            <a:endParaRPr/>
          </a:p>
          <a:p>
            <a:pPr indent="-320040" lvl="1" marL="914400" rtl="0" algn="l">
              <a:lnSpc>
                <a:spcPct val="100000"/>
              </a:lnSpc>
              <a:spcBef>
                <a:spcPts val="0"/>
              </a:spcBef>
              <a:spcAft>
                <a:spcPts val="0"/>
              </a:spcAft>
              <a:buSzPts val="1440"/>
              <a:buChar char="○"/>
            </a:pPr>
            <a:r>
              <a:rPr lang="en-US"/>
              <a:t>Beneficial for studying materials near absolute zero</a:t>
            </a:r>
            <a:endParaRPr/>
          </a:p>
        </p:txBody>
      </p:sp>
      <p:grpSp>
        <p:nvGrpSpPr>
          <p:cNvPr id="78" name="Google Shape;78;g26a3f06aa62_0_132"/>
          <p:cNvGrpSpPr/>
          <p:nvPr/>
        </p:nvGrpSpPr>
        <p:grpSpPr>
          <a:xfrm>
            <a:off x="2343954" y="3896466"/>
            <a:ext cx="7504084" cy="2464124"/>
            <a:chOff x="1780525" y="2750646"/>
            <a:chExt cx="10105150" cy="3744300"/>
          </a:xfrm>
        </p:grpSpPr>
        <p:pic>
          <p:nvPicPr>
            <p:cNvPr id="79" name="Google Shape;79;g26a3f06aa62_0_132"/>
            <p:cNvPicPr preferRelativeResize="0"/>
            <p:nvPr/>
          </p:nvPicPr>
          <p:blipFill rotWithShape="1">
            <a:blip r:embed="rId3">
              <a:alphaModFix/>
            </a:blip>
            <a:srcRect b="0" l="0" r="0" t="0"/>
            <a:stretch/>
          </p:blipFill>
          <p:spPr>
            <a:xfrm>
              <a:off x="1780525" y="2750646"/>
              <a:ext cx="10105150" cy="3744300"/>
            </a:xfrm>
            <a:prstGeom prst="rect">
              <a:avLst/>
            </a:prstGeom>
            <a:noFill/>
            <a:ln>
              <a:noFill/>
            </a:ln>
          </p:spPr>
        </p:pic>
        <p:sp>
          <p:nvSpPr>
            <p:cNvPr id="80" name="Google Shape;80;g26a3f06aa62_0_132"/>
            <p:cNvSpPr/>
            <p:nvPr/>
          </p:nvSpPr>
          <p:spPr>
            <a:xfrm>
              <a:off x="7131925" y="5214425"/>
              <a:ext cx="1623900" cy="753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g26a3f06aa62_0_132"/>
            <p:cNvSpPr/>
            <p:nvPr/>
          </p:nvSpPr>
          <p:spPr>
            <a:xfrm>
              <a:off x="3987400" y="4838525"/>
              <a:ext cx="1080300" cy="493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g26a3f06aa62_0_132"/>
            <p:cNvSpPr/>
            <p:nvPr/>
          </p:nvSpPr>
          <p:spPr>
            <a:xfrm>
              <a:off x="7836325" y="3552900"/>
              <a:ext cx="661200" cy="493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g26a3f06aa62_0_132"/>
            <p:cNvSpPr/>
            <p:nvPr/>
          </p:nvSpPr>
          <p:spPr>
            <a:xfrm>
              <a:off x="4598100" y="3552900"/>
              <a:ext cx="1155900" cy="493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g26a3f06aa62_0_132"/>
            <p:cNvSpPr/>
            <p:nvPr/>
          </p:nvSpPr>
          <p:spPr>
            <a:xfrm>
              <a:off x="7763725" y="4265450"/>
              <a:ext cx="661200" cy="27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 name="Google Shape;85;g26a3f06aa62_0_132"/>
          <p:cNvSpPr txBox="1"/>
          <p:nvPr>
            <p:ph type="title"/>
          </p:nvPr>
        </p:nvSpPr>
        <p:spPr>
          <a:xfrm>
            <a:off x="304800" y="76200"/>
            <a:ext cx="11582400" cy="685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a:t>Neutron Scattering probes within Materials</a:t>
            </a:r>
            <a:endParaRPr/>
          </a:p>
        </p:txBody>
      </p:sp>
      <p:sp>
        <p:nvSpPr>
          <p:cNvPr id="86" name="Google Shape;86;g26a3f06aa62_0_132"/>
          <p:cNvSpPr txBox="1"/>
          <p:nvPr/>
        </p:nvSpPr>
        <p:spPr>
          <a:xfrm>
            <a:off x="397975" y="6156000"/>
            <a:ext cx="4177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25BA8"/>
                </a:solidFill>
                <a:latin typeface="Calibri"/>
                <a:ea typeface="Calibri"/>
                <a:cs typeface="Calibri"/>
                <a:sym typeface="Calibri"/>
              </a:rPr>
              <a:t> </a:t>
            </a:r>
            <a:r>
              <a:rPr b="0" i="0" lang="en-US" sz="1000" u="sng" cap="none" strike="noStrike">
                <a:solidFill>
                  <a:srgbClr val="025BA8"/>
                </a:solidFill>
                <a:latin typeface="Calibri"/>
                <a:ea typeface="Calibri"/>
                <a:cs typeface="Calibri"/>
                <a:sym typeface="Calibri"/>
                <a:hlinkClick r:id="rId4">
                  <a:extLst>
                    <a:ext uri="{A12FA001-AC4F-418D-AE19-62706E023703}">
                      <ahyp:hlinkClr val="tx"/>
                    </a:ext>
                  </a:extLst>
                </a:hlinkClick>
              </a:rPr>
              <a:t>https://www.ornl.gov/blog/what-makes-neutron-scattering-unique</a:t>
            </a:r>
            <a:r>
              <a:rPr b="0" i="0" lang="en-US" sz="1000" u="none" cap="none" strike="noStrike">
                <a:solidFill>
                  <a:srgbClr val="025BA8"/>
                </a:solidFill>
                <a:latin typeface="Calibri"/>
                <a:ea typeface="Calibri"/>
                <a:cs typeface="Calibri"/>
                <a:sym typeface="Calibri"/>
              </a:rPr>
              <a:t> </a:t>
            </a:r>
            <a:endParaRPr b="0" i="0" sz="1000" u="none" cap="none" strike="noStrike">
              <a:solidFill>
                <a:srgbClr val="025BA8"/>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g16e6645703d_0_173"/>
          <p:cNvSpPr txBox="1"/>
          <p:nvPr>
            <p:ph idx="1" type="body"/>
          </p:nvPr>
        </p:nvSpPr>
        <p:spPr>
          <a:xfrm>
            <a:off x="304800" y="914400"/>
            <a:ext cx="11582400" cy="5334000"/>
          </a:xfrm>
          <a:prstGeom prst="rect">
            <a:avLst/>
          </a:prstGeom>
          <a:noFill/>
          <a:ln>
            <a:noFill/>
          </a:ln>
        </p:spPr>
        <p:txBody>
          <a:bodyPr anchorCtr="0" anchor="t" bIns="45700" lIns="91425" spcFirstLastPara="1" rIns="91425" wrap="square" tIns="45700">
            <a:normAutofit/>
          </a:bodyPr>
          <a:lstStyle/>
          <a:p>
            <a:pPr indent="-340360" lvl="0" marL="457200" rtl="0" algn="l">
              <a:lnSpc>
                <a:spcPct val="100000"/>
              </a:lnSpc>
              <a:spcBef>
                <a:spcPts val="0"/>
              </a:spcBef>
              <a:spcAft>
                <a:spcPts val="0"/>
              </a:spcAft>
              <a:buSzPts val="1760"/>
              <a:buChar char="●"/>
            </a:pPr>
            <a:r>
              <a:rPr lang="en-US"/>
              <a:t>Located at ORNL and receives neutrons from the Spallation Neutron Source</a:t>
            </a:r>
            <a:endParaRPr/>
          </a:p>
          <a:p>
            <a:pPr indent="-340360" lvl="0" marL="457200" rtl="0" algn="l">
              <a:lnSpc>
                <a:spcPct val="100000"/>
              </a:lnSpc>
              <a:spcBef>
                <a:spcPts val="0"/>
              </a:spcBef>
              <a:spcAft>
                <a:spcPts val="0"/>
              </a:spcAft>
              <a:buSzPts val="1760"/>
              <a:buChar char="●"/>
            </a:pPr>
            <a:r>
              <a:rPr lang="en-US"/>
              <a:t>Samples can be measured with high precision for volumetric sampling in reciprocal space (momentum measurements)</a:t>
            </a:r>
            <a:endParaRPr/>
          </a:p>
          <a:p>
            <a:pPr indent="-320040" lvl="1" marL="914400" rtl="0" algn="l">
              <a:lnSpc>
                <a:spcPct val="100000"/>
              </a:lnSpc>
              <a:spcBef>
                <a:spcPts val="0"/>
              </a:spcBef>
              <a:spcAft>
                <a:spcPts val="0"/>
              </a:spcAft>
              <a:buSzPts val="1440"/>
              <a:buChar char="○"/>
            </a:pPr>
            <a:r>
              <a:rPr lang="en-US"/>
              <a:t>Samples are rotated to measure all aspects of the lattice</a:t>
            </a:r>
            <a:endParaRPr/>
          </a:p>
          <a:p>
            <a:pPr indent="-320040" lvl="1" marL="914400" rtl="0" algn="l">
              <a:lnSpc>
                <a:spcPct val="100000"/>
              </a:lnSpc>
              <a:spcBef>
                <a:spcPts val="0"/>
              </a:spcBef>
              <a:spcAft>
                <a:spcPts val="0"/>
              </a:spcAft>
              <a:buSzPts val="1440"/>
              <a:buChar char="○"/>
            </a:pPr>
            <a:r>
              <a:rPr lang="en-US"/>
              <a:t>Temperature control from 5 K - 450 K</a:t>
            </a:r>
            <a:endParaRPr/>
          </a:p>
          <a:p>
            <a:pPr indent="-320040" lvl="1" marL="914400" rtl="0" algn="l">
              <a:lnSpc>
                <a:spcPct val="100000"/>
              </a:lnSpc>
              <a:spcBef>
                <a:spcPts val="0"/>
              </a:spcBef>
              <a:spcAft>
                <a:spcPts val="0"/>
              </a:spcAft>
              <a:buSzPts val="1440"/>
              <a:buChar char="○"/>
            </a:pPr>
            <a:r>
              <a:rPr lang="en-US"/>
              <a:t>Broad Q coverage</a:t>
            </a:r>
            <a:endParaRPr/>
          </a:p>
        </p:txBody>
      </p:sp>
      <p:pic>
        <p:nvPicPr>
          <p:cNvPr descr="Diagram&#10;&#10;Description automatically generated with medium confidence" id="93" name="Google Shape;93;g16e6645703d_0_173"/>
          <p:cNvPicPr preferRelativeResize="0"/>
          <p:nvPr/>
        </p:nvPicPr>
        <p:blipFill rotWithShape="1">
          <a:blip r:embed="rId3">
            <a:alphaModFix/>
          </a:blip>
          <a:srcRect b="0" l="0" r="0" t="0"/>
          <a:stretch/>
        </p:blipFill>
        <p:spPr>
          <a:xfrm>
            <a:off x="2427326" y="3040425"/>
            <a:ext cx="3394573" cy="3207975"/>
          </a:xfrm>
          <a:prstGeom prst="rect">
            <a:avLst/>
          </a:prstGeom>
          <a:noFill/>
          <a:ln>
            <a:noFill/>
          </a:ln>
        </p:spPr>
      </p:pic>
      <p:sp>
        <p:nvSpPr>
          <p:cNvPr id="94" name="Google Shape;94;g16e6645703d_0_173"/>
          <p:cNvSpPr txBox="1"/>
          <p:nvPr>
            <p:ph type="title"/>
          </p:nvPr>
        </p:nvSpPr>
        <p:spPr>
          <a:xfrm>
            <a:off x="304800" y="76200"/>
            <a:ext cx="11582400" cy="685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a:t>TOPAZ Single-crystal Diffractometer</a:t>
            </a:r>
            <a:endParaRPr/>
          </a:p>
        </p:txBody>
      </p:sp>
      <p:pic>
        <p:nvPicPr>
          <p:cNvPr id="95" name="Google Shape;95;g16e6645703d_0_173"/>
          <p:cNvPicPr preferRelativeResize="0"/>
          <p:nvPr/>
        </p:nvPicPr>
        <p:blipFill rotWithShape="1">
          <a:blip r:embed="rId4">
            <a:alphaModFix/>
          </a:blip>
          <a:srcRect b="0" l="0" r="0" t="0"/>
          <a:stretch/>
        </p:blipFill>
        <p:spPr>
          <a:xfrm>
            <a:off x="5821900" y="3040425"/>
            <a:ext cx="4811949" cy="3207975"/>
          </a:xfrm>
          <a:prstGeom prst="rect">
            <a:avLst/>
          </a:prstGeom>
          <a:noFill/>
          <a:ln>
            <a:noFill/>
          </a:ln>
        </p:spPr>
      </p:pic>
      <p:sp>
        <p:nvSpPr>
          <p:cNvPr id="96" name="Google Shape;96;g16e6645703d_0_173"/>
          <p:cNvSpPr txBox="1"/>
          <p:nvPr/>
        </p:nvSpPr>
        <p:spPr>
          <a:xfrm>
            <a:off x="0" y="6059550"/>
            <a:ext cx="3473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25BA8"/>
                </a:solidFill>
                <a:latin typeface="Calibri"/>
                <a:ea typeface="Calibri"/>
                <a:cs typeface="Calibri"/>
                <a:sym typeface="Calibri"/>
              </a:rPr>
              <a:t> </a:t>
            </a:r>
            <a:r>
              <a:rPr b="0" i="0" lang="en-US" sz="1000" u="sng" cap="none" strike="noStrike">
                <a:solidFill>
                  <a:srgbClr val="025BA8"/>
                </a:solidFill>
                <a:latin typeface="Calibri"/>
                <a:ea typeface="Calibri"/>
                <a:cs typeface="Calibri"/>
                <a:sym typeface="Calibri"/>
                <a:hlinkClick r:id="rId5">
                  <a:extLst>
                    <a:ext uri="{A12FA001-AC4F-418D-AE19-62706E023703}">
                      <ahyp:hlinkClr val="tx"/>
                    </a:ext>
                  </a:extLst>
                </a:hlinkClick>
              </a:rPr>
              <a:t>https://neutrons.ornl.gov/topaz</a:t>
            </a:r>
            <a:r>
              <a:rPr b="0" i="0" lang="en-US" sz="1000" u="none" cap="none" strike="noStrike">
                <a:solidFill>
                  <a:srgbClr val="025BA8"/>
                </a:solidFill>
                <a:latin typeface="Calibri"/>
                <a:ea typeface="Calibri"/>
                <a:cs typeface="Calibri"/>
                <a:sym typeface="Calibri"/>
              </a:rPr>
              <a:t> </a:t>
            </a:r>
            <a:endParaRPr b="0" i="0" sz="1000" u="none" cap="none" strike="noStrike">
              <a:solidFill>
                <a:srgbClr val="025BA8"/>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30"/>
          <p:cNvSpPr txBox="1"/>
          <p:nvPr>
            <p:ph type="title"/>
          </p:nvPr>
        </p:nvSpPr>
        <p:spPr>
          <a:xfrm>
            <a:off x="304800" y="76200"/>
            <a:ext cx="11582400" cy="6858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2800"/>
              <a:buFont typeface="Arial"/>
              <a:buNone/>
            </a:pPr>
            <a:r>
              <a:rPr lang="en-US"/>
              <a:t>TOPAZ Single-crystal Diffractometer</a:t>
            </a:r>
            <a:endParaRPr/>
          </a:p>
        </p:txBody>
      </p:sp>
      <p:pic>
        <p:nvPicPr>
          <p:cNvPr id="102" name="Google Shape;102;p30"/>
          <p:cNvPicPr preferRelativeResize="0"/>
          <p:nvPr/>
        </p:nvPicPr>
        <p:blipFill rotWithShape="1">
          <a:blip r:embed="rId3">
            <a:alphaModFix/>
          </a:blip>
          <a:srcRect b="0" l="0" r="0" t="0"/>
          <a:stretch/>
        </p:blipFill>
        <p:spPr>
          <a:xfrm>
            <a:off x="883920" y="777240"/>
            <a:ext cx="4714240" cy="2651760"/>
          </a:xfrm>
          <a:prstGeom prst="rect">
            <a:avLst/>
          </a:prstGeom>
          <a:noFill/>
          <a:ln>
            <a:noFill/>
          </a:ln>
        </p:spPr>
      </p:pic>
      <p:pic>
        <p:nvPicPr>
          <p:cNvPr id="103" name="Google Shape;103;p30"/>
          <p:cNvPicPr preferRelativeResize="0"/>
          <p:nvPr/>
        </p:nvPicPr>
        <p:blipFill rotWithShape="1">
          <a:blip r:embed="rId4">
            <a:alphaModFix/>
          </a:blip>
          <a:srcRect b="0" l="0" r="0" t="0"/>
          <a:stretch/>
        </p:blipFill>
        <p:spPr>
          <a:xfrm>
            <a:off x="883920" y="3629025"/>
            <a:ext cx="4714240" cy="2651760"/>
          </a:xfrm>
          <a:prstGeom prst="rect">
            <a:avLst/>
          </a:prstGeom>
          <a:noFill/>
          <a:ln>
            <a:noFill/>
          </a:ln>
        </p:spPr>
      </p:pic>
      <p:pic>
        <p:nvPicPr>
          <p:cNvPr id="104" name="Google Shape;104;p30"/>
          <p:cNvPicPr preferRelativeResize="0"/>
          <p:nvPr/>
        </p:nvPicPr>
        <p:blipFill rotWithShape="1">
          <a:blip r:embed="rId5">
            <a:alphaModFix/>
          </a:blip>
          <a:srcRect b="0" l="0" r="0" t="0"/>
          <a:stretch/>
        </p:blipFill>
        <p:spPr>
          <a:xfrm>
            <a:off x="6593840" y="3629025"/>
            <a:ext cx="4714240" cy="2651760"/>
          </a:xfrm>
          <a:prstGeom prst="rect">
            <a:avLst/>
          </a:prstGeom>
          <a:noFill/>
          <a:ln>
            <a:noFill/>
          </a:ln>
        </p:spPr>
      </p:pic>
      <p:pic>
        <p:nvPicPr>
          <p:cNvPr id="105" name="Google Shape;105;p30"/>
          <p:cNvPicPr preferRelativeResize="0"/>
          <p:nvPr/>
        </p:nvPicPr>
        <p:blipFill rotWithShape="1">
          <a:blip r:embed="rId6">
            <a:alphaModFix/>
          </a:blip>
          <a:srcRect b="0" l="0" r="0" t="0"/>
          <a:stretch/>
        </p:blipFill>
        <p:spPr>
          <a:xfrm>
            <a:off x="6593840" y="777240"/>
            <a:ext cx="4714240" cy="26517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2be61506da2_1_14"/>
          <p:cNvSpPr txBox="1"/>
          <p:nvPr>
            <p:ph type="title"/>
          </p:nvPr>
        </p:nvSpPr>
        <p:spPr>
          <a:xfrm>
            <a:off x="304800" y="76200"/>
            <a:ext cx="11582400" cy="6858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Analysis methods for TOPAZ data</a:t>
            </a:r>
            <a:endParaRPr/>
          </a:p>
        </p:txBody>
      </p:sp>
      <p:sp>
        <p:nvSpPr>
          <p:cNvPr id="112" name="Google Shape;112;g2be61506da2_1_14"/>
          <p:cNvSpPr txBox="1"/>
          <p:nvPr>
            <p:ph idx="1" type="body"/>
          </p:nvPr>
        </p:nvSpPr>
        <p:spPr>
          <a:xfrm>
            <a:off x="304800" y="914400"/>
            <a:ext cx="11582400" cy="5334000"/>
          </a:xfrm>
          <a:prstGeom prst="rect">
            <a:avLst/>
          </a:prstGeom>
        </p:spPr>
        <p:txBody>
          <a:bodyPr anchorCtr="0" anchor="t" bIns="45700" lIns="91425" spcFirstLastPara="1" rIns="91425" wrap="square" tIns="45700">
            <a:normAutofit/>
          </a:bodyPr>
          <a:lstStyle/>
          <a:p>
            <a:pPr indent="-368300" lvl="0" marL="457200" rtl="0" algn="l">
              <a:spcBef>
                <a:spcPts val="0"/>
              </a:spcBef>
              <a:spcAft>
                <a:spcPts val="0"/>
              </a:spcAft>
              <a:buSzPts val="2200"/>
              <a:buChar char="•"/>
            </a:pPr>
            <a:r>
              <a:rPr lang="en-US"/>
              <a:t>Mantid</a:t>
            </a:r>
            <a:endParaRPr/>
          </a:p>
          <a:p>
            <a:pPr indent="-342900" lvl="1" marL="914400" rtl="0" algn="l">
              <a:spcBef>
                <a:spcPts val="0"/>
              </a:spcBef>
              <a:spcAft>
                <a:spcPts val="0"/>
              </a:spcAft>
              <a:buSzPts val="1800"/>
              <a:buChar char="•"/>
            </a:pPr>
            <a:r>
              <a:rPr lang="en-US"/>
              <a:t>Open source community developed application</a:t>
            </a:r>
            <a:endParaRPr/>
          </a:p>
          <a:p>
            <a:pPr indent="-342900" lvl="1" marL="914400" rtl="0" algn="l">
              <a:spcBef>
                <a:spcPts val="0"/>
              </a:spcBef>
              <a:spcAft>
                <a:spcPts val="0"/>
              </a:spcAft>
              <a:buSzPts val="1800"/>
              <a:buChar char="•"/>
            </a:pPr>
            <a:r>
              <a:rPr lang="en-US"/>
              <a:t>Algorithms use raw data processed within 2D slices of the 3D data</a:t>
            </a:r>
            <a:endParaRPr/>
          </a:p>
          <a:p>
            <a:pPr indent="-368300" lvl="0" marL="457200" rtl="0" algn="l">
              <a:spcBef>
                <a:spcPts val="0"/>
              </a:spcBef>
              <a:spcAft>
                <a:spcPts val="0"/>
              </a:spcAft>
              <a:buSzPts val="2200"/>
              <a:buChar char="•"/>
            </a:pPr>
            <a:r>
              <a:rPr lang="en-US"/>
              <a:t>Some challenges faced by the community</a:t>
            </a:r>
            <a:endParaRPr/>
          </a:p>
          <a:p>
            <a:pPr indent="-342900" lvl="1" marL="914400" rtl="0" algn="l">
              <a:spcBef>
                <a:spcPts val="0"/>
              </a:spcBef>
              <a:spcAft>
                <a:spcPts val="0"/>
              </a:spcAft>
              <a:buSzPts val="1800"/>
              <a:buChar char="•"/>
            </a:pPr>
            <a:r>
              <a:rPr lang="en-US"/>
              <a:t>Large datasets can be up to 100 Gb in size and current tools limit interactivity</a:t>
            </a:r>
            <a:endParaRPr/>
          </a:p>
          <a:p>
            <a:pPr indent="-342900" lvl="1" marL="914400" rtl="0" algn="l">
              <a:spcBef>
                <a:spcPts val="0"/>
              </a:spcBef>
              <a:spcAft>
                <a:spcPts val="0"/>
              </a:spcAft>
              <a:buSzPts val="1800"/>
              <a:buChar char="•"/>
            </a:pPr>
            <a:r>
              <a:rPr lang="en-US"/>
              <a:t>Displaying data requires a high level of user interaction</a:t>
            </a:r>
            <a:endParaRPr/>
          </a:p>
          <a:p>
            <a:pPr indent="-342900" lvl="1" marL="914400" rtl="0" algn="l">
              <a:spcBef>
                <a:spcPts val="0"/>
              </a:spcBef>
              <a:spcAft>
                <a:spcPts val="0"/>
              </a:spcAft>
              <a:buSzPts val="1800"/>
              <a:buChar char="•"/>
            </a:pPr>
            <a:r>
              <a:rPr lang="en-US"/>
              <a:t>2D slices may miss key features of the diffraction data</a:t>
            </a:r>
            <a:endParaRPr/>
          </a:p>
          <a:p>
            <a:pPr indent="-342900" lvl="1" marL="914400" rtl="0" algn="l">
              <a:spcBef>
                <a:spcPts val="0"/>
              </a:spcBef>
              <a:spcAft>
                <a:spcPts val="0"/>
              </a:spcAft>
              <a:buSzPts val="1800"/>
              <a:buChar char="•"/>
            </a:pPr>
            <a:r>
              <a:rPr lang="en-US"/>
              <a:t>May be slow to run due to optimization shortfalls</a:t>
            </a:r>
            <a:endParaRPr/>
          </a:p>
          <a:p>
            <a:pPr indent="-342900" lvl="1" marL="914400" rtl="0" algn="l">
              <a:spcBef>
                <a:spcPts val="0"/>
              </a:spcBef>
              <a:spcAft>
                <a:spcPts val="0"/>
              </a:spcAft>
              <a:buSzPts val="1800"/>
              <a:buChar char="•"/>
            </a:pPr>
            <a:r>
              <a:rPr lang="en-US"/>
              <a:t>Timescale: 1-2 hours</a:t>
            </a:r>
            <a:endParaRPr/>
          </a:p>
          <a:p>
            <a:pPr indent="0" lvl="0" marL="0" rtl="0" algn="l">
              <a:spcBef>
                <a:spcPts val="0"/>
              </a:spcBef>
              <a:spcAft>
                <a:spcPts val="0"/>
              </a:spcAft>
              <a:buNone/>
            </a:pPr>
            <a:r>
              <a:t/>
            </a:r>
            <a:endParaRPr/>
          </a:p>
          <a:p>
            <a:pPr indent="-368300" lvl="0" marL="457200" rtl="0" algn="l">
              <a:spcBef>
                <a:spcPts val="0"/>
              </a:spcBef>
              <a:spcAft>
                <a:spcPts val="0"/>
              </a:spcAft>
              <a:buSzPts val="2200"/>
              <a:buChar char="•"/>
            </a:pPr>
            <a:r>
              <a:rPr lang="en-US"/>
              <a:t>Working collaboratively to leverage Mantid</a:t>
            </a:r>
            <a:endParaRPr/>
          </a:p>
          <a:p>
            <a:pPr indent="-342900" lvl="1" marL="914400" rtl="0" algn="l">
              <a:spcBef>
                <a:spcPts val="0"/>
              </a:spcBef>
              <a:spcAft>
                <a:spcPts val="0"/>
              </a:spcAft>
              <a:buSzPts val="1800"/>
              <a:buChar char="•"/>
            </a:pPr>
            <a:r>
              <a:rPr lang="en-US"/>
              <a:t>Machine learning – DBSCAN, U-Nets</a:t>
            </a:r>
            <a:endParaRPr/>
          </a:p>
          <a:p>
            <a:pPr indent="-342900" lvl="1" marL="914400" rtl="0" algn="l">
              <a:spcBef>
                <a:spcPts val="0"/>
              </a:spcBef>
              <a:spcAft>
                <a:spcPts val="0"/>
              </a:spcAft>
              <a:buSzPts val="1800"/>
              <a:buChar char="•"/>
            </a:pPr>
            <a:r>
              <a:rPr lang="en-US"/>
              <a:t>Automated Bragg peak identification</a:t>
            </a:r>
            <a:endParaRPr/>
          </a:p>
          <a:p>
            <a:pPr indent="-342900" lvl="1" marL="914400" rtl="0" algn="l">
              <a:spcBef>
                <a:spcPts val="0"/>
              </a:spcBef>
              <a:spcAft>
                <a:spcPts val="0"/>
              </a:spcAft>
              <a:buSzPts val="1800"/>
              <a:buChar char="•"/>
            </a:pPr>
            <a:r>
              <a:rPr lang="en-US"/>
              <a:t>Automated background subtraction</a:t>
            </a:r>
            <a:endParaRPr/>
          </a:p>
          <a:p>
            <a:pPr indent="-368300" lvl="0" marL="457200" rtl="0" algn="l">
              <a:spcBef>
                <a:spcPts val="0"/>
              </a:spcBef>
              <a:spcAft>
                <a:spcPts val="0"/>
              </a:spcAft>
              <a:buSzPts val="2200"/>
              <a:buChar char="•"/>
            </a:pPr>
            <a:r>
              <a:rPr lang="en-US"/>
              <a:t>Also improving the interactivity of the data viz</a:t>
            </a:r>
            <a:endParaRPr/>
          </a:p>
          <a:p>
            <a:pPr indent="-342900" lvl="1" marL="914400" rtl="0" algn="l">
              <a:spcBef>
                <a:spcPts val="0"/>
              </a:spcBef>
              <a:spcAft>
                <a:spcPts val="0"/>
              </a:spcAft>
              <a:buSzPts val="1800"/>
              <a:buChar char="•"/>
            </a:pPr>
            <a:r>
              <a:rPr lang="en-US"/>
              <a:t>Close collaboration with the NVIDIA IndeX development team (Berlin)</a:t>
            </a:r>
            <a:endParaRPr/>
          </a:p>
          <a:p>
            <a:pPr indent="-368300" lvl="0" marL="457200" rtl="0" algn="l">
              <a:spcBef>
                <a:spcPts val="0"/>
              </a:spcBef>
              <a:spcAft>
                <a:spcPts val="0"/>
              </a:spcAft>
              <a:buSzPts val="2200"/>
              <a:buChar char="•"/>
            </a:pPr>
            <a:r>
              <a:rPr lang="en-US"/>
              <a:t>Working towards combination of 3D viz and automated analysis</a:t>
            </a:r>
            <a:endParaRPr/>
          </a:p>
        </p:txBody>
      </p:sp>
      <p:pic>
        <p:nvPicPr>
          <p:cNvPr id="113" name="Google Shape;113;g2be61506da2_1_14"/>
          <p:cNvPicPr preferRelativeResize="0"/>
          <p:nvPr/>
        </p:nvPicPr>
        <p:blipFill rotWithShape="1">
          <a:blip r:embed="rId3">
            <a:alphaModFix/>
          </a:blip>
          <a:srcRect b="0" l="0" r="0" t="0"/>
          <a:stretch/>
        </p:blipFill>
        <p:spPr>
          <a:xfrm>
            <a:off x="7823200" y="2514600"/>
            <a:ext cx="3214425" cy="2544750"/>
          </a:xfrm>
          <a:prstGeom prst="rect">
            <a:avLst/>
          </a:prstGeom>
          <a:noFill/>
          <a:ln>
            <a:noFill/>
          </a:ln>
        </p:spPr>
      </p:pic>
      <p:sp>
        <p:nvSpPr>
          <p:cNvPr id="114" name="Google Shape;114;g2be61506da2_1_14"/>
          <p:cNvSpPr txBox="1"/>
          <p:nvPr/>
        </p:nvSpPr>
        <p:spPr>
          <a:xfrm>
            <a:off x="1" y="6019198"/>
            <a:ext cx="4010700" cy="384600"/>
          </a:xfrm>
          <a:prstGeom prst="rect">
            <a:avLst/>
          </a:prstGeom>
          <a:no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Clr>
                <a:srgbClr val="000000"/>
              </a:buClr>
              <a:buSzPts val="1000"/>
              <a:buFont typeface="Arial"/>
              <a:buNone/>
            </a:pPr>
            <a:r>
              <a:rPr b="0" i="0" lang="en-US" sz="1600" u="none" cap="none" strike="noStrike">
                <a:solidFill>
                  <a:srgbClr val="025BA8"/>
                </a:solidFill>
                <a:latin typeface="Calibri"/>
                <a:ea typeface="Calibri"/>
                <a:cs typeface="Calibri"/>
                <a:sym typeface="Calibri"/>
              </a:rPr>
              <a:t> </a:t>
            </a:r>
            <a:r>
              <a:rPr b="0" i="0" lang="en-US" sz="1600" u="sng" cap="none" strike="noStrike">
                <a:solidFill>
                  <a:srgbClr val="025BA8"/>
                </a:solidFill>
                <a:latin typeface="Calibri"/>
                <a:ea typeface="Calibri"/>
                <a:cs typeface="Calibri"/>
                <a:sym typeface="Calibri"/>
                <a:hlinkClick r:id="rId4">
                  <a:extLst>
                    <a:ext uri="{A12FA001-AC4F-418D-AE19-62706E023703}">
                      <ahyp:hlinkClr val="tx"/>
                    </a:ext>
                  </a:extLst>
                </a:hlinkClick>
              </a:rPr>
              <a:t>https://www.mantidproject.org/</a:t>
            </a:r>
            <a:r>
              <a:rPr b="0" i="0" lang="en-US" sz="1600" u="none" cap="none" strike="noStrike">
                <a:solidFill>
                  <a:srgbClr val="025BA8"/>
                </a:solidFill>
                <a:latin typeface="Calibri"/>
                <a:ea typeface="Calibri"/>
                <a:cs typeface="Calibri"/>
                <a:sym typeface="Calibri"/>
              </a:rPr>
              <a:t> </a:t>
            </a:r>
            <a:endParaRPr b="0" i="0" sz="1600" u="none" cap="none" strike="noStrike">
              <a:solidFill>
                <a:srgbClr val="025BA8"/>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2be61506da2_1_24"/>
          <p:cNvSpPr txBox="1"/>
          <p:nvPr>
            <p:ph type="title"/>
          </p:nvPr>
        </p:nvSpPr>
        <p:spPr>
          <a:xfrm>
            <a:off x="304800" y="76200"/>
            <a:ext cx="11582400" cy="6858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Analysis of Scattering Data for a Single Silicon Crystal</a:t>
            </a:r>
            <a:endParaRPr/>
          </a:p>
        </p:txBody>
      </p:sp>
      <p:pic>
        <p:nvPicPr>
          <p:cNvPr id="121" name="Google Shape;121;g2be61506da2_1_24"/>
          <p:cNvPicPr preferRelativeResize="0"/>
          <p:nvPr/>
        </p:nvPicPr>
        <p:blipFill rotWithShape="1">
          <a:blip r:embed="rId3">
            <a:alphaModFix/>
          </a:blip>
          <a:srcRect b="0" l="0" r="0" t="0"/>
          <a:stretch/>
        </p:blipFill>
        <p:spPr>
          <a:xfrm>
            <a:off x="784375" y="3654278"/>
            <a:ext cx="4287017" cy="2136922"/>
          </a:xfrm>
          <a:prstGeom prst="rect">
            <a:avLst/>
          </a:prstGeom>
          <a:noFill/>
          <a:ln>
            <a:noFill/>
          </a:ln>
        </p:spPr>
      </p:pic>
      <p:pic>
        <p:nvPicPr>
          <p:cNvPr id="122" name="Google Shape;122;g2be61506da2_1_24"/>
          <p:cNvPicPr preferRelativeResize="0"/>
          <p:nvPr/>
        </p:nvPicPr>
        <p:blipFill rotWithShape="1">
          <a:blip r:embed="rId4">
            <a:alphaModFix/>
          </a:blip>
          <a:srcRect b="0" l="0" r="0" t="0"/>
          <a:stretch/>
        </p:blipFill>
        <p:spPr>
          <a:xfrm>
            <a:off x="5867898" y="3654275"/>
            <a:ext cx="3682502" cy="2095970"/>
          </a:xfrm>
          <a:prstGeom prst="rect">
            <a:avLst/>
          </a:prstGeom>
          <a:noFill/>
          <a:ln>
            <a:noFill/>
          </a:ln>
        </p:spPr>
      </p:pic>
      <p:pic>
        <p:nvPicPr>
          <p:cNvPr id="123" name="Google Shape;123;g2be61506da2_1_24"/>
          <p:cNvPicPr preferRelativeResize="0"/>
          <p:nvPr/>
        </p:nvPicPr>
        <p:blipFill rotWithShape="1">
          <a:blip r:embed="rId5">
            <a:alphaModFix/>
          </a:blip>
          <a:srcRect b="0" l="0" r="0" t="0"/>
          <a:stretch/>
        </p:blipFill>
        <p:spPr>
          <a:xfrm>
            <a:off x="10252485" y="3902848"/>
            <a:ext cx="824391" cy="1658246"/>
          </a:xfrm>
          <a:prstGeom prst="rect">
            <a:avLst/>
          </a:prstGeom>
          <a:noFill/>
          <a:ln>
            <a:noFill/>
          </a:ln>
        </p:spPr>
      </p:pic>
      <p:sp>
        <p:nvSpPr>
          <p:cNvPr id="124" name="Google Shape;124;g2be61506da2_1_24"/>
          <p:cNvSpPr txBox="1"/>
          <p:nvPr/>
        </p:nvSpPr>
        <p:spPr>
          <a:xfrm>
            <a:off x="10005000" y="3503150"/>
            <a:ext cx="1431300" cy="334800"/>
          </a:xfrm>
          <a:prstGeom prst="rect">
            <a:avLst/>
          </a:prstGeom>
          <a:no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Clr>
                <a:srgbClr val="000000"/>
              </a:buClr>
              <a:buSzPts val="2800"/>
              <a:buFont typeface="Arial"/>
              <a:buNone/>
            </a:pPr>
            <a:r>
              <a:rPr i="0" lang="en-US" sz="1275" u="none" cap="none" strike="noStrike">
                <a:solidFill>
                  <a:srgbClr val="000000"/>
                </a:solidFill>
                <a:latin typeface="Gill Sans"/>
                <a:ea typeface="Gill Sans"/>
                <a:cs typeface="Gill Sans"/>
                <a:sym typeface="Gill Sans"/>
              </a:rPr>
              <a:t>Silicon Cluster ID</a:t>
            </a:r>
            <a:endParaRPr i="0" sz="1275" u="none" cap="none" strike="noStrike">
              <a:solidFill>
                <a:srgbClr val="000000"/>
              </a:solidFill>
              <a:latin typeface="Gill Sans"/>
              <a:ea typeface="Gill Sans"/>
              <a:cs typeface="Gill Sans"/>
              <a:sym typeface="Gill Sans"/>
            </a:endParaRPr>
          </a:p>
        </p:txBody>
      </p:sp>
      <p:sp>
        <p:nvSpPr>
          <p:cNvPr id="125" name="Google Shape;125;g2be61506da2_1_24"/>
          <p:cNvSpPr txBox="1"/>
          <p:nvPr/>
        </p:nvSpPr>
        <p:spPr>
          <a:xfrm>
            <a:off x="304800" y="5949252"/>
            <a:ext cx="11772000" cy="384600"/>
          </a:xfrm>
          <a:prstGeom prst="rect">
            <a:avLst/>
          </a:prstGeom>
          <a:no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Clr>
                <a:srgbClr val="000000"/>
              </a:buClr>
              <a:buSzPts val="1000"/>
              <a:buFont typeface="Arial"/>
              <a:buNone/>
            </a:pPr>
            <a:r>
              <a:rPr b="0" i="0" lang="en-US" sz="1600" u="none" cap="none" strike="noStrike">
                <a:solidFill>
                  <a:srgbClr val="025BA8"/>
                </a:solidFill>
                <a:latin typeface="Calibri"/>
                <a:ea typeface="Calibri"/>
                <a:cs typeface="Calibri"/>
                <a:sym typeface="Calibri"/>
              </a:rPr>
              <a:t> </a:t>
            </a:r>
            <a:r>
              <a:rPr b="0" i="0" lang="en-US" sz="1600" u="sng" cap="none" strike="noStrike">
                <a:solidFill>
                  <a:srgbClr val="025BA8"/>
                </a:solidFill>
                <a:latin typeface="Calibri"/>
                <a:ea typeface="Calibri"/>
                <a:cs typeface="Calibri"/>
                <a:sym typeface="Calibri"/>
                <a:hlinkClick r:id="rId6">
                  <a:extLst>
                    <a:ext uri="{A12FA001-AC4F-418D-AE19-62706E023703}">
                      <ahyp:hlinkClr val="tx"/>
                    </a:ext>
                  </a:extLst>
                </a:hlinkClick>
              </a:rPr>
              <a:t>https://scikit-learn.org/stable/modules/generated/sklearn.cluster.DBSCAN.html#sklearn.cluster.DBSCAN</a:t>
            </a:r>
            <a:r>
              <a:rPr b="0" i="0" lang="en-US" sz="1600" u="none" cap="none" strike="noStrike">
                <a:solidFill>
                  <a:srgbClr val="025BA8"/>
                </a:solidFill>
                <a:latin typeface="Calibri"/>
                <a:ea typeface="Calibri"/>
                <a:cs typeface="Calibri"/>
                <a:sym typeface="Calibri"/>
              </a:rPr>
              <a:t> </a:t>
            </a:r>
            <a:endParaRPr b="0" i="0" sz="1600" u="none" cap="none" strike="noStrike">
              <a:solidFill>
                <a:srgbClr val="025BA8"/>
              </a:solidFill>
              <a:latin typeface="Calibri"/>
              <a:ea typeface="Calibri"/>
              <a:cs typeface="Calibri"/>
              <a:sym typeface="Calibri"/>
            </a:endParaRPr>
          </a:p>
        </p:txBody>
      </p:sp>
      <p:sp>
        <p:nvSpPr>
          <p:cNvPr id="126" name="Google Shape;126;g2be61506da2_1_24"/>
          <p:cNvSpPr txBox="1"/>
          <p:nvPr>
            <p:ph idx="1" type="body"/>
          </p:nvPr>
        </p:nvSpPr>
        <p:spPr>
          <a:xfrm>
            <a:off x="304800" y="914400"/>
            <a:ext cx="11582400" cy="2600400"/>
          </a:xfrm>
          <a:prstGeom prst="rect">
            <a:avLst/>
          </a:prstGeom>
        </p:spPr>
        <p:txBody>
          <a:bodyPr anchorCtr="0" anchor="t" bIns="45700" lIns="91425" spcFirstLastPara="1" rIns="91425" wrap="square" tIns="45700">
            <a:normAutofit lnSpcReduction="10000"/>
          </a:bodyPr>
          <a:lstStyle/>
          <a:p>
            <a:pPr indent="-368300" lvl="0" marL="457200" rtl="0" algn="l">
              <a:spcBef>
                <a:spcPts val="0"/>
              </a:spcBef>
              <a:spcAft>
                <a:spcPts val="0"/>
              </a:spcAft>
              <a:buSzPts val="2200"/>
              <a:buChar char="•"/>
            </a:pPr>
            <a:r>
              <a:rPr lang="en-US"/>
              <a:t>Preprocessing the data</a:t>
            </a:r>
            <a:endParaRPr/>
          </a:p>
          <a:p>
            <a:pPr indent="-342900" lvl="1" marL="914400" rtl="0" algn="l">
              <a:spcBef>
                <a:spcPts val="0"/>
              </a:spcBef>
              <a:spcAft>
                <a:spcPts val="0"/>
              </a:spcAft>
              <a:buSzPts val="1800"/>
              <a:buChar char="•"/>
            </a:pPr>
            <a:r>
              <a:rPr lang="en-US"/>
              <a:t>Measurements of the particles in momentum space</a:t>
            </a:r>
            <a:endParaRPr/>
          </a:p>
          <a:p>
            <a:pPr indent="-342900" lvl="1" marL="914400" rtl="0" algn="l">
              <a:spcBef>
                <a:spcPts val="0"/>
              </a:spcBef>
              <a:spcAft>
                <a:spcPts val="0"/>
              </a:spcAft>
              <a:buSzPts val="1800"/>
              <a:buChar char="•"/>
            </a:pPr>
            <a:r>
              <a:rPr lang="en-US"/>
              <a:t>Looking for pockets of constructive interference</a:t>
            </a:r>
            <a:endParaRPr/>
          </a:p>
          <a:p>
            <a:pPr indent="-342900" lvl="1" marL="914400" rtl="0" algn="l">
              <a:spcBef>
                <a:spcPts val="0"/>
              </a:spcBef>
              <a:spcAft>
                <a:spcPts val="0"/>
              </a:spcAft>
              <a:buSzPts val="1800"/>
              <a:buChar char="•"/>
            </a:pPr>
            <a:r>
              <a:rPr lang="en-US"/>
              <a:t>Measurements projected onto a 3D mesh</a:t>
            </a:r>
            <a:endParaRPr/>
          </a:p>
          <a:p>
            <a:pPr indent="-368300" lvl="0" marL="457200" rtl="0" algn="l">
              <a:spcBef>
                <a:spcPts val="0"/>
              </a:spcBef>
              <a:spcAft>
                <a:spcPts val="0"/>
              </a:spcAft>
              <a:buSzPts val="2200"/>
              <a:buChar char="•"/>
            </a:pPr>
            <a:r>
              <a:rPr lang="en-US"/>
              <a:t>DBSCAN is a density based clustering algorithm</a:t>
            </a:r>
            <a:endParaRPr/>
          </a:p>
          <a:p>
            <a:pPr indent="-342900" lvl="1" marL="914400" rtl="0" algn="l">
              <a:spcBef>
                <a:spcPts val="0"/>
              </a:spcBef>
              <a:spcAft>
                <a:spcPts val="0"/>
              </a:spcAft>
              <a:buSzPts val="1800"/>
              <a:buChar char="•"/>
            </a:pPr>
            <a:r>
              <a:rPr lang="en-US"/>
              <a:t>Can identify oblong clusters and attribute data to noise if it doesn’t match anything</a:t>
            </a:r>
            <a:endParaRPr/>
          </a:p>
          <a:p>
            <a:pPr indent="-342900" lvl="1" marL="914400" rtl="0" algn="l">
              <a:spcBef>
                <a:spcPts val="0"/>
              </a:spcBef>
              <a:spcAft>
                <a:spcPts val="0"/>
              </a:spcAft>
              <a:buSzPts val="1800"/>
              <a:buChar char="•"/>
            </a:pPr>
            <a:r>
              <a:rPr lang="en-US"/>
              <a:t>Sparse background can be removed easily</a:t>
            </a:r>
            <a:endParaRPr/>
          </a:p>
          <a:p>
            <a:pPr indent="-342900" lvl="1" marL="914400" rtl="0" algn="l">
              <a:spcBef>
                <a:spcPts val="0"/>
              </a:spcBef>
              <a:spcAft>
                <a:spcPts val="0"/>
              </a:spcAft>
              <a:buSzPts val="1800"/>
              <a:buChar char="•"/>
            </a:pPr>
            <a:r>
              <a:rPr lang="en-US"/>
              <a:t>Provides real time identification of Bragg peaks</a:t>
            </a:r>
            <a:endParaRPr/>
          </a:p>
          <a:p>
            <a:pPr indent="-342900" lvl="1" marL="914400" rtl="0" algn="l">
              <a:spcBef>
                <a:spcPts val="0"/>
              </a:spcBef>
              <a:spcAft>
                <a:spcPts val="0"/>
              </a:spcAft>
              <a:buSzPts val="1800"/>
              <a:buChar char="•"/>
            </a:pPr>
            <a:r>
              <a:rPr lang="en-US"/>
              <a:t>Agrees</a:t>
            </a:r>
            <a:r>
              <a:rPr lang="en-US"/>
              <a:t> with Mantid reconstruction of Bragg peaks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2be61506da2_1_36"/>
          <p:cNvSpPr txBox="1"/>
          <p:nvPr>
            <p:ph type="title"/>
          </p:nvPr>
        </p:nvSpPr>
        <p:spPr>
          <a:xfrm>
            <a:off x="304800" y="76200"/>
            <a:ext cx="11582400" cy="6858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Background Removal Processes</a:t>
            </a:r>
            <a:endParaRPr/>
          </a:p>
        </p:txBody>
      </p:sp>
      <p:sp>
        <p:nvSpPr>
          <p:cNvPr id="133" name="Google Shape;133;g2be61506da2_1_36"/>
          <p:cNvSpPr txBox="1"/>
          <p:nvPr>
            <p:ph idx="1" type="body"/>
          </p:nvPr>
        </p:nvSpPr>
        <p:spPr>
          <a:xfrm>
            <a:off x="304800" y="914400"/>
            <a:ext cx="11582400" cy="5334000"/>
          </a:xfrm>
          <a:prstGeom prst="rect">
            <a:avLst/>
          </a:prstGeom>
        </p:spPr>
        <p:txBody>
          <a:bodyPr anchorCtr="0" anchor="t" bIns="45700" lIns="91425" spcFirstLastPara="1" rIns="91425" wrap="square" tIns="45700">
            <a:normAutofit/>
          </a:bodyPr>
          <a:lstStyle/>
          <a:p>
            <a:pPr indent="-368300" lvl="0" marL="457200" rtl="0" algn="l">
              <a:spcBef>
                <a:spcPts val="0"/>
              </a:spcBef>
              <a:spcAft>
                <a:spcPts val="0"/>
              </a:spcAft>
              <a:buSzPts val="2200"/>
              <a:buChar char="•"/>
            </a:pPr>
            <a:r>
              <a:rPr lang="en-US"/>
              <a:t>Sample mounting</a:t>
            </a:r>
            <a:endParaRPr/>
          </a:p>
          <a:p>
            <a:pPr indent="-342900" lvl="1" marL="914400" rtl="0" algn="l">
              <a:spcBef>
                <a:spcPts val="0"/>
              </a:spcBef>
              <a:spcAft>
                <a:spcPts val="0"/>
              </a:spcAft>
              <a:buSzPts val="1800"/>
              <a:buChar char="•"/>
            </a:pPr>
            <a:r>
              <a:rPr lang="en-US"/>
              <a:t>Crystal sample can be tested at low temperatures</a:t>
            </a:r>
            <a:endParaRPr/>
          </a:p>
          <a:p>
            <a:pPr indent="-342900" lvl="1" marL="914400" rtl="0" algn="l">
              <a:spcBef>
                <a:spcPts val="0"/>
              </a:spcBef>
              <a:spcAft>
                <a:spcPts val="0"/>
              </a:spcAft>
              <a:buSzPts val="1800"/>
              <a:buChar char="•"/>
            </a:pPr>
            <a:r>
              <a:rPr lang="en-US"/>
              <a:t>Aluminum cylinders have a randomly oriented crystal structure</a:t>
            </a:r>
            <a:endParaRPr/>
          </a:p>
          <a:p>
            <a:pPr indent="-342900" lvl="1" marL="914400" rtl="0" algn="l">
              <a:spcBef>
                <a:spcPts val="0"/>
              </a:spcBef>
              <a:spcAft>
                <a:spcPts val="0"/>
              </a:spcAft>
              <a:buSzPts val="1800"/>
              <a:buChar char="•"/>
            </a:pPr>
            <a:r>
              <a:rPr lang="en-US"/>
              <a:t>These rings will scatter neutrons into a sphere or ring</a:t>
            </a:r>
            <a:endParaRPr/>
          </a:p>
          <a:p>
            <a:pPr indent="-368300" lvl="0" marL="457200" rtl="0" algn="l">
              <a:spcBef>
                <a:spcPts val="0"/>
              </a:spcBef>
              <a:spcAft>
                <a:spcPts val="0"/>
              </a:spcAft>
              <a:buSzPts val="2200"/>
              <a:buChar char="•"/>
            </a:pPr>
            <a:r>
              <a:rPr lang="en-US"/>
              <a:t>Scattered neutrons</a:t>
            </a:r>
            <a:endParaRPr/>
          </a:p>
          <a:p>
            <a:pPr indent="-342900" lvl="1" marL="914400" rtl="0" algn="l">
              <a:spcBef>
                <a:spcPts val="0"/>
              </a:spcBef>
              <a:spcAft>
                <a:spcPts val="0"/>
              </a:spcAft>
              <a:buSzPts val="1800"/>
              <a:buChar char="•"/>
            </a:pPr>
            <a:r>
              <a:rPr lang="en-US"/>
              <a:t>Each plane orientation will create rings within reciprocal space</a:t>
            </a:r>
            <a:endParaRPr/>
          </a:p>
          <a:p>
            <a:pPr indent="-342900" lvl="1" marL="914400" rtl="0" algn="l">
              <a:spcBef>
                <a:spcPts val="0"/>
              </a:spcBef>
              <a:spcAft>
                <a:spcPts val="0"/>
              </a:spcAft>
              <a:buSzPts val="1800"/>
              <a:buChar char="•"/>
            </a:pPr>
            <a:r>
              <a:rPr lang="en-US"/>
              <a:t>Translates into a sphere in 3D representation</a:t>
            </a:r>
            <a:endParaRPr/>
          </a:p>
        </p:txBody>
      </p:sp>
      <p:pic>
        <p:nvPicPr>
          <p:cNvPr id="134" name="Google Shape;134;g2be61506da2_1_36"/>
          <p:cNvPicPr preferRelativeResize="0"/>
          <p:nvPr/>
        </p:nvPicPr>
        <p:blipFill rotWithShape="1">
          <a:blip r:embed="rId3">
            <a:alphaModFix/>
          </a:blip>
          <a:srcRect b="0" l="0" r="0" t="0"/>
          <a:stretch/>
        </p:blipFill>
        <p:spPr>
          <a:xfrm>
            <a:off x="7574976" y="860575"/>
            <a:ext cx="4617021" cy="5333998"/>
          </a:xfrm>
          <a:prstGeom prst="rect">
            <a:avLst/>
          </a:prstGeom>
          <a:noFill/>
          <a:ln>
            <a:noFill/>
          </a:ln>
        </p:spPr>
      </p:pic>
      <p:pic>
        <p:nvPicPr>
          <p:cNvPr id="135" name="Google Shape;135;g2be61506da2_1_36"/>
          <p:cNvPicPr preferRelativeResize="0"/>
          <p:nvPr/>
        </p:nvPicPr>
        <p:blipFill rotWithShape="1">
          <a:blip r:embed="rId4">
            <a:alphaModFix/>
          </a:blip>
          <a:srcRect b="0" l="0" r="0" t="0"/>
          <a:stretch/>
        </p:blipFill>
        <p:spPr>
          <a:xfrm>
            <a:off x="608675" y="3515875"/>
            <a:ext cx="5330100" cy="281865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2be61506da2_1_0"/>
          <p:cNvSpPr txBox="1"/>
          <p:nvPr>
            <p:ph type="title"/>
          </p:nvPr>
        </p:nvSpPr>
        <p:spPr>
          <a:xfrm>
            <a:off x="304800" y="76200"/>
            <a:ext cx="11582400" cy="6858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Identify Accurate Ground Truths</a:t>
            </a:r>
            <a:endParaRPr/>
          </a:p>
        </p:txBody>
      </p:sp>
      <p:sp>
        <p:nvSpPr>
          <p:cNvPr id="142" name="Google Shape;142;g2be61506da2_1_0"/>
          <p:cNvSpPr txBox="1"/>
          <p:nvPr>
            <p:ph idx="1" type="body"/>
          </p:nvPr>
        </p:nvSpPr>
        <p:spPr>
          <a:xfrm>
            <a:off x="304800" y="914400"/>
            <a:ext cx="11582400" cy="5334000"/>
          </a:xfrm>
          <a:prstGeom prst="rect">
            <a:avLst/>
          </a:prstGeom>
        </p:spPr>
        <p:txBody>
          <a:bodyPr anchorCtr="0" anchor="t" bIns="45700" lIns="91425" spcFirstLastPara="1" rIns="91425" wrap="square" tIns="45700">
            <a:normAutofit/>
          </a:bodyPr>
          <a:lstStyle/>
          <a:p>
            <a:pPr indent="-368300" lvl="0" marL="457200" rtl="0" algn="l">
              <a:spcBef>
                <a:spcPts val="0"/>
              </a:spcBef>
              <a:spcAft>
                <a:spcPts val="0"/>
              </a:spcAft>
              <a:buSzPts val="2200"/>
              <a:buChar char="•"/>
            </a:pPr>
            <a:r>
              <a:rPr lang="en-US"/>
              <a:t>Properties of Aluminum Rings</a:t>
            </a:r>
            <a:endParaRPr/>
          </a:p>
          <a:p>
            <a:pPr indent="-342900" lvl="1" marL="914400" rtl="0" algn="l">
              <a:spcBef>
                <a:spcPts val="0"/>
              </a:spcBef>
              <a:spcAft>
                <a:spcPts val="0"/>
              </a:spcAft>
              <a:buSzPts val="1800"/>
              <a:buChar char="•"/>
            </a:pPr>
            <a:r>
              <a:rPr lang="en-US"/>
              <a:t>Monochromatic in neutron intensity</a:t>
            </a:r>
            <a:endParaRPr/>
          </a:p>
          <a:p>
            <a:pPr indent="-342900" lvl="1" marL="914400" rtl="0" algn="l">
              <a:spcBef>
                <a:spcPts val="0"/>
              </a:spcBef>
              <a:spcAft>
                <a:spcPts val="0"/>
              </a:spcAft>
              <a:buSzPts val="1800"/>
              <a:buChar char="•"/>
            </a:pPr>
            <a:r>
              <a:rPr lang="en-US"/>
              <a:t>Concentrated at a fixed radius</a:t>
            </a:r>
            <a:endParaRPr/>
          </a:p>
          <a:p>
            <a:pPr indent="-342900" lvl="1" marL="914400" rtl="0" algn="l">
              <a:spcBef>
                <a:spcPts val="0"/>
              </a:spcBef>
              <a:spcAft>
                <a:spcPts val="0"/>
              </a:spcAft>
              <a:buSzPts val="1800"/>
              <a:buChar char="•"/>
            </a:pPr>
            <a:r>
              <a:rPr lang="en-US"/>
              <a:t>Varies from sample to sample</a:t>
            </a:r>
            <a:endParaRPr/>
          </a:p>
          <a:p>
            <a:pPr indent="-368300" lvl="0" marL="457200" rtl="0" algn="l">
              <a:spcBef>
                <a:spcPts val="0"/>
              </a:spcBef>
              <a:spcAft>
                <a:spcPts val="0"/>
              </a:spcAft>
              <a:buSzPts val="2200"/>
              <a:buChar char="•"/>
            </a:pPr>
            <a:r>
              <a:rPr lang="en-US"/>
              <a:t>Define a scale factor</a:t>
            </a:r>
            <a:endParaRPr/>
          </a:p>
          <a:p>
            <a:pPr indent="-342900" lvl="1" marL="914400" rtl="0" algn="l">
              <a:spcBef>
                <a:spcPts val="0"/>
              </a:spcBef>
              <a:spcAft>
                <a:spcPts val="0"/>
              </a:spcAft>
              <a:buSzPts val="1800"/>
              <a:buChar char="•"/>
            </a:pPr>
            <a:r>
              <a:rPr lang="en-US"/>
              <a:t>Simple clustering</a:t>
            </a:r>
            <a:endParaRPr/>
          </a:p>
          <a:p>
            <a:pPr indent="-330200" lvl="2" marL="1371600" rtl="0" algn="l">
              <a:spcBef>
                <a:spcPts val="0"/>
              </a:spcBef>
              <a:spcAft>
                <a:spcPts val="0"/>
              </a:spcAft>
              <a:buSzPts val="1600"/>
              <a:buChar char="•"/>
            </a:pPr>
            <a:r>
              <a:rPr lang="en-US"/>
              <a:t>Tune DBSCAN parameters to get rings</a:t>
            </a:r>
            <a:endParaRPr/>
          </a:p>
          <a:p>
            <a:pPr indent="-342900" lvl="1" marL="914400" rtl="0" algn="l">
              <a:spcBef>
                <a:spcPts val="0"/>
              </a:spcBef>
              <a:spcAft>
                <a:spcPts val="0"/>
              </a:spcAft>
              <a:buSzPts val="1800"/>
              <a:buChar char="•"/>
            </a:pPr>
            <a:r>
              <a:rPr lang="en-US"/>
              <a:t>Gradient based definitial for clustering</a:t>
            </a:r>
            <a:endParaRPr/>
          </a:p>
          <a:p>
            <a:pPr indent="-330200" lvl="2" marL="1371600" rtl="0" algn="l">
              <a:spcBef>
                <a:spcPts val="0"/>
              </a:spcBef>
              <a:spcAft>
                <a:spcPts val="0"/>
              </a:spcAft>
              <a:buSzPts val="1600"/>
              <a:buChar char="•"/>
            </a:pPr>
            <a:r>
              <a:rPr lang="en-US"/>
              <a:t>Normalized by the mean number of voxels</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368300" lvl="0" marL="457200" rtl="0" algn="l">
              <a:spcBef>
                <a:spcPts val="600"/>
              </a:spcBef>
              <a:spcAft>
                <a:spcPts val="0"/>
              </a:spcAft>
              <a:buSzPts val="2200"/>
              <a:buChar char="•"/>
            </a:pPr>
            <a:r>
              <a:rPr lang="en-US"/>
              <a:t>How do these two methods compare?</a:t>
            </a:r>
            <a:endParaRPr/>
          </a:p>
        </p:txBody>
      </p:sp>
      <p:sp>
        <p:nvSpPr>
          <p:cNvPr id="143" name="Google Shape;143;g2be61506da2_1_0"/>
          <p:cNvSpPr txBox="1"/>
          <p:nvPr/>
        </p:nvSpPr>
        <p:spPr>
          <a:xfrm>
            <a:off x="8416150" y="2978525"/>
            <a:ext cx="2713500" cy="23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Add radius plots and scale factors</a:t>
            </a:r>
            <a:endParaRPr sz="3200">
              <a:solidFill>
                <a:schemeClr val="dk1"/>
              </a:solidFill>
              <a:latin typeface="Calibri"/>
              <a:ea typeface="Calibri"/>
              <a:cs typeface="Calibri"/>
              <a:sym typeface="Calibri"/>
            </a:endParaRPr>
          </a:p>
        </p:txBody>
      </p:sp>
      <p:pic>
        <p:nvPicPr>
          <p:cNvPr id="144" name="Google Shape;144;g2be61506da2_1_0"/>
          <p:cNvPicPr preferRelativeResize="0"/>
          <p:nvPr/>
        </p:nvPicPr>
        <p:blipFill>
          <a:blip r:embed="rId3">
            <a:alphaModFix/>
          </a:blip>
          <a:stretch>
            <a:fillRect/>
          </a:stretch>
        </p:blipFill>
        <p:spPr>
          <a:xfrm>
            <a:off x="6096000" y="1063475"/>
            <a:ext cx="6096000" cy="4572000"/>
          </a:xfrm>
          <a:prstGeom prst="rect">
            <a:avLst/>
          </a:prstGeom>
          <a:noFill/>
          <a:ln>
            <a:noFill/>
          </a:ln>
        </p:spPr>
      </p:pic>
      <p:pic>
        <p:nvPicPr>
          <p:cNvPr id="145" name="Google Shape;145;g2be61506da2_1_0"/>
          <p:cNvPicPr preferRelativeResize="0"/>
          <p:nvPr/>
        </p:nvPicPr>
        <p:blipFill>
          <a:blip r:embed="rId4">
            <a:alphaModFix/>
          </a:blip>
          <a:stretch>
            <a:fillRect/>
          </a:stretch>
        </p:blipFill>
        <p:spPr>
          <a:xfrm>
            <a:off x="1604550" y="3577375"/>
            <a:ext cx="2122087" cy="685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2be61506da2_1_7"/>
          <p:cNvSpPr txBox="1"/>
          <p:nvPr>
            <p:ph type="title"/>
          </p:nvPr>
        </p:nvSpPr>
        <p:spPr>
          <a:xfrm>
            <a:off x="304800" y="76200"/>
            <a:ext cx="11582400" cy="6858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Aluminum Labels</a:t>
            </a:r>
            <a:endParaRPr/>
          </a:p>
        </p:txBody>
      </p:sp>
      <p:pic>
        <p:nvPicPr>
          <p:cNvPr id="152" name="Google Shape;152;g2be61506da2_1_7"/>
          <p:cNvPicPr preferRelativeResize="0"/>
          <p:nvPr/>
        </p:nvPicPr>
        <p:blipFill>
          <a:blip r:embed="rId3">
            <a:alphaModFix/>
          </a:blip>
          <a:stretch>
            <a:fillRect/>
          </a:stretch>
        </p:blipFill>
        <p:spPr>
          <a:xfrm>
            <a:off x="6098256" y="1059525"/>
            <a:ext cx="6093744" cy="5332075"/>
          </a:xfrm>
          <a:prstGeom prst="rect">
            <a:avLst/>
          </a:prstGeom>
          <a:noFill/>
          <a:ln>
            <a:noFill/>
          </a:ln>
        </p:spPr>
      </p:pic>
      <p:pic>
        <p:nvPicPr>
          <p:cNvPr id="153" name="Google Shape;153;g2be61506da2_1_7"/>
          <p:cNvPicPr preferRelativeResize="0"/>
          <p:nvPr/>
        </p:nvPicPr>
        <p:blipFill>
          <a:blip r:embed="rId4">
            <a:alphaModFix/>
          </a:blip>
          <a:stretch>
            <a:fillRect/>
          </a:stretch>
        </p:blipFill>
        <p:spPr>
          <a:xfrm>
            <a:off x="0" y="1058578"/>
            <a:ext cx="6096000" cy="5332071"/>
          </a:xfrm>
          <a:prstGeom prst="rect">
            <a:avLst/>
          </a:prstGeom>
          <a:noFill/>
          <a:ln>
            <a:noFill/>
          </a:ln>
        </p:spPr>
      </p:pic>
      <p:sp>
        <p:nvSpPr>
          <p:cNvPr id="154" name="Google Shape;154;g2be61506da2_1_7"/>
          <p:cNvSpPr txBox="1"/>
          <p:nvPr/>
        </p:nvSpPr>
        <p:spPr>
          <a:xfrm>
            <a:off x="304800" y="1399150"/>
            <a:ext cx="17913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DBSCAN </a:t>
            </a:r>
            <a:endParaRPr sz="2100">
              <a:solidFill>
                <a:schemeClr val="dk1"/>
              </a:solidFill>
              <a:latin typeface="Calibri"/>
              <a:ea typeface="Calibri"/>
              <a:cs typeface="Calibri"/>
              <a:sym typeface="Calibri"/>
            </a:endParaRPr>
          </a:p>
        </p:txBody>
      </p:sp>
      <p:sp>
        <p:nvSpPr>
          <p:cNvPr id="155" name="Google Shape;155;g2be61506da2_1_7"/>
          <p:cNvSpPr txBox="1"/>
          <p:nvPr/>
        </p:nvSpPr>
        <p:spPr>
          <a:xfrm>
            <a:off x="6361225" y="1399150"/>
            <a:ext cx="24153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DBSCAN with SF </a:t>
            </a:r>
            <a:endParaRPr sz="21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2019-07-13T16:43:49Z</dcterms:created>
  <dc:creator>Jonathan Edelen</dc:creator>
</cp:coreProperties>
</file>