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76" r:id="rId4"/>
    <p:sldId id="284" r:id="rId5"/>
    <p:sldId id="262" r:id="rId6"/>
    <p:sldId id="268" r:id="rId7"/>
    <p:sldId id="267" r:id="rId8"/>
    <p:sldId id="265" r:id="rId9"/>
    <p:sldId id="277" r:id="rId10"/>
    <p:sldId id="270" r:id="rId11"/>
    <p:sldId id="271" r:id="rId12"/>
    <p:sldId id="278" r:id="rId13"/>
    <p:sldId id="279" r:id="rId14"/>
    <p:sldId id="281" r:id="rId15"/>
    <p:sldId id="275" r:id="rId16"/>
    <p:sldId id="282" r:id="rId17"/>
    <p:sldId id="273" r:id="rId18"/>
    <p:sldId id="283" r:id="rId19"/>
    <p:sldId id="274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DFE"/>
    <a:srgbClr val="D7FAFD"/>
    <a:srgbClr val="BDE7F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88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ithr\Dropbox\Work\machine%20stats\FaultAnalysForTimur\FaultAnalysis_FINAL.xlsx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smithr\Downloads\query(30).iqy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NSLS-II</a:t>
            </a:r>
            <a:r>
              <a:rPr lang="en-US" b="1" baseline="0" dirty="0"/>
              <a:t> yearly </a:t>
            </a:r>
            <a:r>
              <a:rPr lang="en-US" b="1" dirty="0"/>
              <a:t>Reliability (%)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1042538783073861E-2"/>
          <c:y val="0.15568875324622866"/>
          <c:w val="0.8844486350643026"/>
          <c:h val="0.7406424104423587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Chart_Running!$B$35</c:f>
              <c:strCache>
                <c:ptCount val="1"/>
                <c:pt idx="0">
                  <c:v>Dumps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AC7-4FEC-879D-815E23DDEB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AC7-4FEC-879D-815E23DDEBA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CAC7-4FEC-879D-815E23DDEBA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CAC7-4FEC-879D-815E23DDEBA9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Chart_Running!$A$36:$A$42</c:f>
              <c:strCache>
                <c:ptCount val="7"/>
                <c:pt idx="0">
                  <c:v>FY17</c:v>
                </c:pt>
                <c:pt idx="1">
                  <c:v>FY18</c:v>
                </c:pt>
                <c:pt idx="2">
                  <c:v>FY19</c:v>
                </c:pt>
                <c:pt idx="3">
                  <c:v>FY20</c:v>
                </c:pt>
                <c:pt idx="4">
                  <c:v>FY21</c:v>
                </c:pt>
                <c:pt idx="5">
                  <c:v>FY22</c:v>
                </c:pt>
                <c:pt idx="6">
                  <c:v>FY23</c:v>
                </c:pt>
              </c:strCache>
            </c:strRef>
          </c:cat>
          <c:val>
            <c:numRef>
              <c:f>Chart_Running!$E$36:$E$42</c:f>
              <c:numCache>
                <c:formatCode>0.0</c:formatCode>
                <c:ptCount val="7"/>
                <c:pt idx="0">
                  <c:v>96.8</c:v>
                </c:pt>
                <c:pt idx="1">
                  <c:v>96.5</c:v>
                </c:pt>
                <c:pt idx="2">
                  <c:v>97.1</c:v>
                </c:pt>
                <c:pt idx="3">
                  <c:v>97</c:v>
                </c:pt>
                <c:pt idx="4">
                  <c:v>96.7</c:v>
                </c:pt>
                <c:pt idx="5">
                  <c:v>95.99</c:v>
                </c:pt>
                <c:pt idx="6" formatCode="0.00">
                  <c:v>95.8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AC7-4FEC-879D-815E23DDE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19798927"/>
        <c:axId val="411237599"/>
      </c:barChart>
      <c:catAx>
        <c:axId val="219798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37599"/>
        <c:crosses val="autoZero"/>
        <c:auto val="1"/>
        <c:lblAlgn val="ctr"/>
        <c:lblOffset val="100"/>
        <c:noMultiLvlLbl val="0"/>
      </c:catAx>
      <c:valAx>
        <c:axId val="411237599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798927"/>
        <c:crosses val="autoZero"/>
        <c:crossBetween val="between"/>
      </c:valAx>
    </c:plotArea>
    <c:plotVisOnly val="1"/>
    <c:dispBlanksAs val="gap"/>
    <c:showDLblsOverMax val="0"/>
    <c:extLst/>
  </c:chart>
  <c:spPr>
    <a:ln>
      <a:solidFill>
        <a:schemeClr val="accent1"/>
      </a:solidFill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'query(30)'!$AM$3:$AM$4437</cx:f>
        <cx:lvl ptCount="64" formatCode="m/d/yyyy\ h:mm">
          <cx:pt idx="0">45323.463402777779</cx:pt>
          <cx:pt idx="1">45323.458136574074</cx:pt>
          <cx:pt idx="2">45317.760150462964</cx:pt>
          <cx:pt idx="3">45317.571944444448</cx:pt>
          <cx:pt idx="4">45316.72011574074</cx:pt>
          <cx:pt idx="5">45316.717280092591</cx:pt>
          <cx:pt idx="6">45315.472893518519</cx:pt>
          <cx:pt idx="7">45315.438587962963</cx:pt>
          <cx:pt idx="8">45315.432175925926</cx:pt>
          <cx:pt idx="9">45308.565868055557</cx:pt>
          <cx:pt idx="10">45308.561724537038</cx:pt>
          <cx:pt idx="11">45308.543819444443</cx:pt>
          <cx:pt idx="12">45308.540312500001</cx:pt>
          <cx:pt idx="13">45308.536296296297</cx:pt>
          <cx:pt idx="14">45307.503321759257</cx:pt>
          <cx:pt idx="15">45302.448993055557</cx:pt>
          <cx:pt idx="16">45301.547800925924</cx:pt>
          <cx:pt idx="17">45301.539120370369</cx:pt>
          <cx:pt idx="18">45300.646990740737</cx:pt>
          <cx:pt idx="19">45300.610486111109</cx:pt>
          <cx:pt idx="20">45273.647430555553</cx:pt>
          <cx:pt idx="21">45183.521736111114</cx:pt>
          <cx:pt idx="22">45174.56453703704</cx:pt>
          <cx:pt idx="23">45142.56863425926</cx:pt>
          <cx:pt idx="24">45142.564432870371</cx:pt>
          <cx:pt idx="25">45142.561331018522</cx:pt>
          <cx:pt idx="26">45142.559305555558</cx:pt>
          <cx:pt idx="27">45142.556574074071</cx:pt>
          <cx:pt idx="28">45106.371851851851</cx:pt>
          <cx:pt idx="29">45092.633356481485</cx:pt>
          <cx:pt idx="30">45092.630462962959</cx:pt>
          <cx:pt idx="31">45092.622696759259</cx:pt>
          <cx:pt idx="32">45092.618344907409</cx:pt>
          <cx:pt idx="33">45077.761064814818</cx:pt>
          <cx:pt idx="34">45071.706238425926</cx:pt>
          <cx:pt idx="35">45071.703842592593</cx:pt>
          <cx:pt idx="36">45071.70008101852</cx:pt>
          <cx:pt idx="37">45071.693194444444</cx:pt>
          <cx:pt idx="38">45051.393333333333</cx:pt>
          <cx:pt idx="39">45048.58390046296</cx:pt>
          <cx:pt idx="40">44680.400682870371</cx:pt>
          <cx:pt idx="41">44680.397280092591</cx:pt>
          <cx:pt idx="42">44680.393877314818</cx:pt>
          <cx:pt idx="43">44680.38921296296</cx:pt>
          <cx:pt idx="44">44658.640821759262</cx:pt>
          <cx:pt idx="45">44657.424375000002</cx:pt>
          <cx:pt idx="46">44657.416377314818</cx:pt>
          <cx:pt idx="47">44620.667662037034</cx:pt>
          <cx:pt idx="48">44620.663449074076</cx:pt>
          <cx:pt idx="49">44620.563217592593</cx:pt>
          <cx:pt idx="50">44616.432118055556</cx:pt>
          <cx:pt idx="51">44616.431458333333</cx:pt>
          <cx:pt idx="52">44616.430439814816</cx:pt>
          <cx:pt idx="53">44616.419791666667</cx:pt>
          <cx:pt idx="54">44614.4059375</cx:pt>
          <cx:pt idx="55">44558.635775462964</cx:pt>
          <cx:pt idx="56">44543.487384259257</cx:pt>
          <cx:pt idx="57">44543.455659722225</cx:pt>
          <cx:pt idx="58">44543.451562499999</cx:pt>
          <cx:pt idx="59">44536.484340277777</cx:pt>
          <cx:pt idx="60">44484.341527777775</cx:pt>
          <cx:pt idx="61">44469.377893518518</cx:pt>
          <cx:pt idx="62">43885.440625000003</cx:pt>
          <cx:pt idx="63">43853.345439814817</cx:pt>
        </cx:lvl>
      </cx:numDim>
    </cx:data>
  </cx:chartData>
  <cx:chart>
    <cx:title pos="t" align="ctr" overlay="0">
      <cx:tx>
        <cx:txData>
          <cx:v>Magnet Flushes during Maintenances/Shutdowns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Magnet Flushes during Maintenances/Shutdowns</a:t>
          </a:r>
        </a:p>
      </cx:txPr>
    </cx:title>
    <cx:plotArea>
      <cx:plotAreaRegion>
        <cx:series layoutId="clusteredColumn" uniqueId="{B0370BAE-0977-4FE0-8075-1059072B5DAC}">
          <cx:dataLabels/>
          <cx:dataId val="0"/>
          <cx:layoutPr>
            <cx:binning intervalClosed="r">
              <cx:binSize val="91"/>
            </cx:binning>
          </cx:layoutPr>
        </cx:series>
      </cx:plotAreaRegion>
      <cx:axis id="0">
        <cx:catScaling gapWidth="0.5"/>
        <cx:tickLabels/>
        <cx:numFmt formatCode="[$-en-US]mmm-yy;@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800"/>
            </a:pPr>
            <a:endParaRPr lang="en-US" sz="800" b="0" i="0" u="none" strike="noStrike" baseline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/>
            </a:endParaRPr>
          </a:p>
        </cx:txPr>
      </cx:axis>
      <cx:axis id="1">
        <cx:valScaling/>
        <cx:majorGridlines/>
        <cx:tickLabels/>
      </cx:axis>
    </cx:plotArea>
  </cx:chart>
  <cx:spPr>
    <a:solidFill>
      <a:schemeClr val="bg1"/>
    </a:solidFill>
    <a:ln>
      <a:solidFill>
        <a:schemeClr val="tx1"/>
      </a:solidFill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0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560" y="1625864"/>
            <a:ext cx="10334625" cy="194746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Predicting preventable Interruptions to Operations at NSLS-II</a:t>
            </a:r>
            <a:br>
              <a:rPr lang="en-US" sz="4000" dirty="0">
                <a:latin typeface="Amasis MT Pro Medium" panose="02040604050005020304" pitchFamily="18" charset="0"/>
              </a:rPr>
            </a:br>
            <a:br>
              <a:rPr lang="en-US" sz="4000" dirty="0">
                <a:latin typeface="Amasis MT Pro Medium" panose="02040604050005020304" pitchFamily="18" charset="0"/>
              </a:rPr>
            </a:br>
            <a:br>
              <a:rPr lang="en-US" sz="4000" dirty="0">
                <a:latin typeface="Amasis MT Pro Medium" panose="02040604050005020304" pitchFamily="18" charset="0"/>
              </a:rPr>
            </a:br>
            <a:r>
              <a:rPr lang="en-US" sz="4000" dirty="0">
                <a:latin typeface="Amasis MT Pro Medium" panose="02040604050005020304" pitchFamily="18" charset="0"/>
              </a:rPr>
              <a:t>In collaboration with SLAC, ANL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6101220"/>
            <a:ext cx="1567247" cy="74618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Mar.07.2024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7780" y="4844837"/>
            <a:ext cx="10334625" cy="125960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Reid Smith : Speaker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Feng Bai : Postdoc researcher</a:t>
            </a:r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A81E41DF-767D-38BC-97EA-B8842841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173" y="2496361"/>
            <a:ext cx="2226365" cy="367406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F90A5D5-EBF6-C731-B994-B682A5E3C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163" y="3140376"/>
            <a:ext cx="1857375" cy="73153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C254996-90D1-9C8B-8028-7259755B1E1B}"/>
              </a:ext>
            </a:extLst>
          </p:cNvPr>
          <p:cNvSpPr txBox="1">
            <a:spLocks/>
          </p:cNvSpPr>
          <p:nvPr/>
        </p:nvSpPr>
        <p:spPr>
          <a:xfrm>
            <a:off x="3032914" y="6133600"/>
            <a:ext cx="4401556" cy="74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IFCA Beam Dynamics Workshop - MLAPA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717C0-198E-750C-AB00-7A51E281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Walbaum Display Light" panose="02070303090703020303" pitchFamily="18" charset="0"/>
              </a:rPr>
              <a:t>Data Engineering and Storage Systems</a:t>
            </a:r>
            <a:endParaRPr lang="en-US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65B8E6-F36F-65A8-FB81-A49DE99A8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1199" y="3049260"/>
            <a:ext cx="5991547" cy="3042113"/>
          </a:xfrm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7F2BF-EA74-4FBF-65BA-DC1DA4E41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41EC5-7202-D6A8-F165-23563FB2362C}"/>
              </a:ext>
            </a:extLst>
          </p:cNvPr>
          <p:cNvSpPr txBox="1"/>
          <p:nvPr/>
        </p:nvSpPr>
        <p:spPr>
          <a:xfrm>
            <a:off x="829253" y="2834109"/>
            <a:ext cx="351755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Engineering includes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1.) Data acquisition based on the network paths from online sensors.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2.) Raw data written into HDF5 files.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3.) Data transfer by reorganizing the raw data into self-structured data in .py files (we reorganize the sensor data into 5 minutes per point in time series)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CAC83-1BBE-D33E-AA8C-103DD4CE770D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Data Structure for QM magnets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6BF317-0F1C-0578-2673-7839AD2480D9}"/>
              </a:ext>
            </a:extLst>
          </p:cNvPr>
          <p:cNvSpPr txBox="1"/>
          <p:nvPr/>
        </p:nvSpPr>
        <p:spPr>
          <a:xfrm>
            <a:off x="829253" y="1361624"/>
            <a:ext cx="495234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to do about asynchronous triggered data?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sampled from archiver at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fixed interval 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min by default)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1146CC-B46E-0AB7-93F5-8D1C90A66BF7}"/>
              </a:ext>
            </a:extLst>
          </p:cNvPr>
          <p:cNvSpPr txBox="1"/>
          <p:nvPr/>
        </p:nvSpPr>
        <p:spPr>
          <a:xfrm>
            <a:off x="2732579" y="6297224"/>
            <a:ext cx="317426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Slide content provided by Feng Bai</a:t>
            </a:r>
          </a:p>
        </p:txBody>
      </p:sp>
    </p:spTree>
    <p:extLst>
      <p:ext uri="{BB962C8B-B14F-4D97-AF65-F5344CB8AC3E}">
        <p14:creationId xmlns:p14="http://schemas.microsoft.com/office/powerpoint/2010/main" val="3645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9230-F053-7911-9FCE-313E5497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Walbaum Display Light" panose="02070303090703020303" pitchFamily="18" charset="0"/>
              </a:rPr>
              <a:t>Machine Learning Systems (ML systems)</a:t>
            </a:r>
            <a:endParaRPr lang="en-US" sz="3200" dirty="0"/>
          </a:p>
        </p:txBody>
      </p:sp>
      <p:pic>
        <p:nvPicPr>
          <p:cNvPr id="6" name="Content Placeholder 5" descr="A diagram of a machine learning system&#10;&#10;Description automatically generated">
            <a:extLst>
              <a:ext uri="{FF2B5EF4-FFF2-40B4-BE49-F238E27FC236}">
                <a16:creationId xmlns:a16="http://schemas.microsoft.com/office/drawing/2014/main" id="{6B693E11-9554-CF89-E74D-15615E5CB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3199" y="1808975"/>
            <a:ext cx="4873857" cy="36766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5F4C8-FCE9-2349-8F19-B75CBC553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9EA4E-4545-CA3F-EC3D-1B6ADD811CAD}"/>
              </a:ext>
            </a:extLst>
          </p:cNvPr>
          <p:cNvSpPr txBox="1"/>
          <p:nvPr/>
        </p:nvSpPr>
        <p:spPr>
          <a:xfrm>
            <a:off x="571500" y="1759789"/>
            <a:ext cx="5182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input temperature data is retrieved from the archiver appliance, organized, processed, and the outputs are written to files and PVs.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82357-2939-D97F-7021-E742E2F98AC5}"/>
              </a:ext>
            </a:extLst>
          </p:cNvPr>
          <p:cNvSpPr txBox="1"/>
          <p:nvPr/>
        </p:nvSpPr>
        <p:spPr>
          <a:xfrm>
            <a:off x="571499" y="3262999"/>
            <a:ext cx="5182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three components in the ML systems that are parallelized: </a:t>
            </a:r>
          </a:p>
          <a:p>
            <a:pPr marL="342900" indent="-342900">
              <a:buAutoNum type="arabicParenBoth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Cleaning</a:t>
            </a:r>
          </a:p>
          <a:p>
            <a:pPr marL="342900" indent="-342900">
              <a:buAutoNum type="arabicParenBoth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Model/Learning </a:t>
            </a:r>
          </a:p>
          <a:p>
            <a:pPr marL="342900" indent="-342900">
              <a:buAutoNum type="arabicParenBoth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432759-7158-34DC-5896-8629B20415A1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Data Structure for QM magnets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E0626-C96B-0BE5-1FD5-7DF12C68109C}"/>
              </a:ext>
            </a:extLst>
          </p:cNvPr>
          <p:cNvSpPr txBox="1"/>
          <p:nvPr/>
        </p:nvSpPr>
        <p:spPr>
          <a:xfrm>
            <a:off x="2732579" y="6297224"/>
            <a:ext cx="317426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Slide content provided by Feng Bai</a:t>
            </a:r>
          </a:p>
        </p:txBody>
      </p:sp>
    </p:spTree>
    <p:extLst>
      <p:ext uri="{BB962C8B-B14F-4D97-AF65-F5344CB8AC3E}">
        <p14:creationId xmlns:p14="http://schemas.microsoft.com/office/powerpoint/2010/main" val="3022304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D27C3-AAF7-556C-FC5F-8B0BFA3E8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905B01-D4CF-0016-9865-0C66276720FB}"/>
              </a:ext>
            </a:extLst>
          </p:cNvPr>
          <p:cNvGrpSpPr>
            <a:grpSpLocks noChangeAspect="1"/>
          </p:cNvGrpSpPr>
          <p:nvPr/>
        </p:nvGrpSpPr>
        <p:grpSpPr>
          <a:xfrm>
            <a:off x="1410669" y="2906047"/>
            <a:ext cx="3126346" cy="2412128"/>
            <a:chOff x="6496485" y="1866716"/>
            <a:chExt cx="4822167" cy="372053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E2CD33A-C3C2-BBBD-CBCE-B2561391C7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6650" y="2460799"/>
              <a:ext cx="0" cy="312645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C10720D-ED5A-3098-1935-8378D051A6A3}"/>
                </a:ext>
              </a:extLst>
            </p:cNvPr>
            <p:cNvCxnSpPr>
              <a:cxnSpLocks/>
            </p:cNvCxnSpPr>
            <p:nvPr/>
          </p:nvCxnSpPr>
          <p:spPr>
            <a:xfrm>
              <a:off x="6746650" y="5587253"/>
              <a:ext cx="4572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AB47FC9-B099-6D66-68E6-D4651E77A6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95960" y="2205124"/>
              <a:ext cx="372080" cy="5696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CF868F-BA9C-C7A0-10A9-46EC0E158EE2}"/>
                </a:ext>
              </a:extLst>
            </p:cNvPr>
            <p:cNvSpPr/>
            <p:nvPr/>
          </p:nvSpPr>
          <p:spPr>
            <a:xfrm>
              <a:off x="8294953" y="1866716"/>
              <a:ext cx="1443487" cy="31808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Outliers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F66A570-C1C1-7C0F-F4B8-FC37D11452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6485" y="2999483"/>
              <a:ext cx="4580626" cy="179402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67EBD6D-4535-78DD-5C6E-C2AFF82D9B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6485" y="2547986"/>
              <a:ext cx="4641011" cy="24281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F75EA1C-2ECB-73F5-BF5F-5F2F6579FDE2}"/>
                </a:ext>
              </a:extLst>
            </p:cNvPr>
            <p:cNvCxnSpPr>
              <a:cxnSpLocks/>
            </p:cNvCxnSpPr>
            <p:nvPr/>
          </p:nvCxnSpPr>
          <p:spPr>
            <a:xfrm>
              <a:off x="8250240" y="3159060"/>
              <a:ext cx="0" cy="8579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9B28B4-D653-D105-4E4C-22CB706DE61E}"/>
                </a:ext>
              </a:extLst>
            </p:cNvPr>
            <p:cNvSpPr txBox="1"/>
            <p:nvPr/>
          </p:nvSpPr>
          <p:spPr>
            <a:xfrm>
              <a:off x="6681880" y="2132494"/>
              <a:ext cx="1324588" cy="379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Temperature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F89231-AE6F-4877-8DDA-7ED4B3BBD9D2}"/>
                </a:ext>
              </a:extLst>
            </p:cNvPr>
            <p:cNvSpPr txBox="1"/>
            <p:nvPr/>
          </p:nvSpPr>
          <p:spPr>
            <a:xfrm>
              <a:off x="10509432" y="5191222"/>
              <a:ext cx="809220" cy="379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</a:t>
              </a:r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F9636406-AF1C-66A9-C534-38D7D307A3C0}"/>
                </a:ext>
              </a:extLst>
            </p:cNvPr>
            <p:cNvSpPr/>
            <p:nvPr/>
          </p:nvSpPr>
          <p:spPr>
            <a:xfrm>
              <a:off x="7527341" y="4159521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AA1BC7C3-6B18-A922-453D-278AAAF217DB}"/>
                </a:ext>
              </a:extLst>
            </p:cNvPr>
            <p:cNvSpPr/>
            <p:nvPr/>
          </p:nvSpPr>
          <p:spPr>
            <a:xfrm>
              <a:off x="7298454" y="4555246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CD112CD5-E236-7ED4-585B-D0F65A787FF6}"/>
                </a:ext>
              </a:extLst>
            </p:cNvPr>
            <p:cNvSpPr/>
            <p:nvPr/>
          </p:nvSpPr>
          <p:spPr>
            <a:xfrm>
              <a:off x="7879014" y="4068081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7D1F6642-77A2-D549-3362-F4CD7CE7183C}"/>
                </a:ext>
              </a:extLst>
            </p:cNvPr>
            <p:cNvSpPr/>
            <p:nvPr/>
          </p:nvSpPr>
          <p:spPr>
            <a:xfrm>
              <a:off x="8772713" y="3912279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B4D721BC-1E27-E5A6-8EC2-8C6CEF396DF7}"/>
                </a:ext>
              </a:extLst>
            </p:cNvPr>
            <p:cNvSpPr/>
            <p:nvPr/>
          </p:nvSpPr>
          <p:spPr>
            <a:xfrm>
              <a:off x="8498532" y="4167935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E6E5CCB-AAED-B9A3-26E4-CEAE24D2787B}"/>
                </a:ext>
              </a:extLst>
            </p:cNvPr>
            <p:cNvSpPr/>
            <p:nvPr/>
          </p:nvSpPr>
          <p:spPr>
            <a:xfrm>
              <a:off x="6982728" y="4429013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0A336293-18F0-1312-FF28-E21BB880908E}"/>
                </a:ext>
              </a:extLst>
            </p:cNvPr>
            <p:cNvSpPr/>
            <p:nvPr/>
          </p:nvSpPr>
          <p:spPr>
            <a:xfrm>
              <a:off x="9049905" y="3650110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17DB4B90-CEE2-5B43-C072-80116CBF5F3C}"/>
                </a:ext>
              </a:extLst>
            </p:cNvPr>
            <p:cNvSpPr/>
            <p:nvPr/>
          </p:nvSpPr>
          <p:spPr>
            <a:xfrm>
              <a:off x="9665399" y="3321306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26C95B26-18BC-7AB7-9BB0-994F6D3EC680}"/>
                </a:ext>
              </a:extLst>
            </p:cNvPr>
            <p:cNvSpPr/>
            <p:nvPr/>
          </p:nvSpPr>
          <p:spPr>
            <a:xfrm>
              <a:off x="9942021" y="3510606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4E04A12C-4A7B-7BE7-042A-DADFB5D5F4C7}"/>
                </a:ext>
              </a:extLst>
            </p:cNvPr>
            <p:cNvSpPr/>
            <p:nvPr/>
          </p:nvSpPr>
          <p:spPr>
            <a:xfrm>
              <a:off x="10827449" y="3113340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8C253BA7-A636-C707-AB3F-89D68B13A320}"/>
                </a:ext>
              </a:extLst>
            </p:cNvPr>
            <p:cNvSpPr/>
            <p:nvPr/>
          </p:nvSpPr>
          <p:spPr>
            <a:xfrm>
              <a:off x="10525953" y="2999483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72E06941-B6B1-B61B-9CBD-BC0896F81860}"/>
                </a:ext>
              </a:extLst>
            </p:cNvPr>
            <p:cNvSpPr/>
            <p:nvPr/>
          </p:nvSpPr>
          <p:spPr>
            <a:xfrm>
              <a:off x="10222815" y="3270429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07BF9D0F-58C7-DD66-8411-9BB8DFE1EB4D}"/>
                </a:ext>
              </a:extLst>
            </p:cNvPr>
            <p:cNvSpPr/>
            <p:nvPr/>
          </p:nvSpPr>
          <p:spPr>
            <a:xfrm>
              <a:off x="8207969" y="2902807"/>
              <a:ext cx="91440" cy="914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D117E7A-0F65-0BBF-808A-563B91F4280D}"/>
                </a:ext>
              </a:extLst>
            </p:cNvPr>
            <p:cNvSpPr/>
            <p:nvPr/>
          </p:nvSpPr>
          <p:spPr>
            <a:xfrm>
              <a:off x="9386628" y="3575151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43934E54-6E0B-CA71-8C05-4C67DB4E5292}"/>
                </a:ext>
              </a:extLst>
            </p:cNvPr>
            <p:cNvSpPr/>
            <p:nvPr/>
          </p:nvSpPr>
          <p:spPr>
            <a:xfrm>
              <a:off x="8204520" y="4062203"/>
              <a:ext cx="91440" cy="91440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4A4B6376-CEDE-65EE-2443-3FF9D66408C7}"/>
                </a:ext>
              </a:extLst>
            </p:cNvPr>
            <p:cNvSpPr/>
            <p:nvPr/>
          </p:nvSpPr>
          <p:spPr>
            <a:xfrm>
              <a:off x="10222815" y="2460799"/>
              <a:ext cx="91440" cy="9144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31B69AB-48B0-9893-DAE5-B9BF124BC4AB}"/>
                </a:ext>
              </a:extLst>
            </p:cNvPr>
            <p:cNvCxnSpPr>
              <a:cxnSpLocks/>
            </p:cNvCxnSpPr>
            <p:nvPr/>
          </p:nvCxnSpPr>
          <p:spPr>
            <a:xfrm>
              <a:off x="9646920" y="2201163"/>
              <a:ext cx="496237" cy="2334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4C4736E-75C3-92BE-21A3-C66B4DB8743A}"/>
                </a:ext>
              </a:extLst>
            </p:cNvPr>
            <p:cNvCxnSpPr>
              <a:cxnSpLocks/>
            </p:cNvCxnSpPr>
            <p:nvPr/>
          </p:nvCxnSpPr>
          <p:spPr>
            <a:xfrm>
              <a:off x="10268535" y="2643347"/>
              <a:ext cx="0" cy="60045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B6F785-11B1-C5C4-38A9-70495F4E0239}"/>
              </a:ext>
            </a:extLst>
          </p:cNvPr>
          <p:cNvGrpSpPr>
            <a:grpSpLocks noChangeAspect="1"/>
          </p:cNvGrpSpPr>
          <p:nvPr/>
        </p:nvGrpSpPr>
        <p:grpSpPr>
          <a:xfrm>
            <a:off x="6905464" y="2959039"/>
            <a:ext cx="3406793" cy="2351645"/>
            <a:chOff x="8051023" y="1604214"/>
            <a:chExt cx="3825467" cy="2657639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0214FF5-9BBB-EDAF-2838-4BDB2AFC4B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2204" y="1802999"/>
              <a:ext cx="0" cy="245885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B6EAC0D-5136-EE8E-8A94-0C326F2F487E}"/>
                </a:ext>
              </a:extLst>
            </p:cNvPr>
            <p:cNvCxnSpPr>
              <a:cxnSpLocks/>
            </p:cNvCxnSpPr>
            <p:nvPr/>
          </p:nvCxnSpPr>
          <p:spPr>
            <a:xfrm>
              <a:off x="8142204" y="4261853"/>
              <a:ext cx="36244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ADDBC26D-8A68-E2FB-3A43-699EC154D181}"/>
                </a:ext>
              </a:extLst>
            </p:cNvPr>
            <p:cNvSpPr/>
            <p:nvPr/>
          </p:nvSpPr>
          <p:spPr>
            <a:xfrm>
              <a:off x="8328719" y="2866733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rgbClr val="00B050"/>
                </a:solidFill>
              </a:endParaRP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E5AB2589-0126-5AEC-9319-7C2C5DA0B65E}"/>
                </a:ext>
              </a:extLst>
            </p:cNvPr>
            <p:cNvSpPr/>
            <p:nvPr/>
          </p:nvSpPr>
          <p:spPr>
            <a:xfrm>
              <a:off x="8517258" y="3067983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2E0F3143-1897-A78B-DC0D-993D45919C5A}"/>
                </a:ext>
              </a:extLst>
            </p:cNvPr>
            <p:cNvSpPr/>
            <p:nvPr/>
          </p:nvSpPr>
          <p:spPr>
            <a:xfrm>
              <a:off x="8754200" y="3067983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DD432538-717C-2204-4A63-EC37D0891E49}"/>
                </a:ext>
              </a:extLst>
            </p:cNvPr>
            <p:cNvSpPr/>
            <p:nvPr/>
          </p:nvSpPr>
          <p:spPr>
            <a:xfrm>
              <a:off x="8991658" y="3064801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D5060995-C622-806D-90F4-B1386FDC64D5}"/>
                </a:ext>
              </a:extLst>
            </p:cNvPr>
            <p:cNvSpPr/>
            <p:nvPr/>
          </p:nvSpPr>
          <p:spPr>
            <a:xfrm>
              <a:off x="9227317" y="3064854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C466F6C2-46BE-45CA-9658-CCD78D42655A}"/>
                </a:ext>
              </a:extLst>
            </p:cNvPr>
            <p:cNvSpPr/>
            <p:nvPr/>
          </p:nvSpPr>
          <p:spPr>
            <a:xfrm>
              <a:off x="9459483" y="3064854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59A7CF43-48CD-6E67-422D-64CE05DC6004}"/>
                </a:ext>
              </a:extLst>
            </p:cNvPr>
            <p:cNvSpPr/>
            <p:nvPr/>
          </p:nvSpPr>
          <p:spPr>
            <a:xfrm>
              <a:off x="9859896" y="3068848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44DFEB0D-9A45-97F4-36D9-F22E2A01BBE7}"/>
                </a:ext>
              </a:extLst>
            </p:cNvPr>
            <p:cNvSpPr/>
            <p:nvPr/>
          </p:nvSpPr>
          <p:spPr>
            <a:xfrm>
              <a:off x="10100689" y="3063971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79CBFDBB-39CF-6D6B-7EC2-2C59E49F4D3A}"/>
                </a:ext>
              </a:extLst>
            </p:cNvPr>
            <p:cNvSpPr/>
            <p:nvPr/>
          </p:nvSpPr>
          <p:spPr>
            <a:xfrm>
              <a:off x="10318940" y="3068848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3A1E4BC2-C27E-73E9-FB8C-79494EE9D486}"/>
                </a:ext>
              </a:extLst>
            </p:cNvPr>
            <p:cNvSpPr/>
            <p:nvPr/>
          </p:nvSpPr>
          <p:spPr>
            <a:xfrm>
              <a:off x="10553481" y="3068848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0C262BD-5A04-BE93-52DE-1A6A312300D9}"/>
                </a:ext>
              </a:extLst>
            </p:cNvPr>
            <p:cNvCxnSpPr>
              <a:cxnSpLocks/>
            </p:cNvCxnSpPr>
            <p:nvPr/>
          </p:nvCxnSpPr>
          <p:spPr>
            <a:xfrm>
              <a:off x="8051023" y="3007943"/>
              <a:ext cx="3393926" cy="1268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51623F3-B0E9-B1A4-CD3F-6CCBF455F244}"/>
                </a:ext>
              </a:extLst>
            </p:cNvPr>
            <p:cNvCxnSpPr>
              <a:cxnSpLocks/>
            </p:cNvCxnSpPr>
            <p:nvPr/>
          </p:nvCxnSpPr>
          <p:spPr>
            <a:xfrm>
              <a:off x="8051023" y="2849513"/>
              <a:ext cx="3393926" cy="36833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54C955BF-41CE-9DDB-2C20-615B99A5D281}"/>
                </a:ext>
              </a:extLst>
            </p:cNvPr>
            <p:cNvSpPr/>
            <p:nvPr/>
          </p:nvSpPr>
          <p:spPr>
            <a:xfrm>
              <a:off x="11508578" y="2909319"/>
              <a:ext cx="36244" cy="224319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26E6408-DF9A-72B6-FFEA-1FD4F180449E}"/>
                </a:ext>
              </a:extLst>
            </p:cNvPr>
            <p:cNvSpPr/>
            <p:nvPr/>
          </p:nvSpPr>
          <p:spPr>
            <a:xfrm>
              <a:off x="10176529" y="2174596"/>
              <a:ext cx="1196189" cy="48310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Sensor Resolution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806B55F-D800-F834-509F-07B22FE1C51D}"/>
                </a:ext>
              </a:extLst>
            </p:cNvPr>
            <p:cNvSpPr txBox="1"/>
            <p:nvPr/>
          </p:nvSpPr>
          <p:spPr>
            <a:xfrm>
              <a:off x="8141959" y="1604214"/>
              <a:ext cx="1069214" cy="223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Temperature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F18FA2E-60BA-BF0B-22E9-EF9E40175861}"/>
                </a:ext>
              </a:extLst>
            </p:cNvPr>
            <p:cNvSpPr txBox="1"/>
            <p:nvPr/>
          </p:nvSpPr>
          <p:spPr>
            <a:xfrm>
              <a:off x="11213211" y="3958401"/>
              <a:ext cx="553448" cy="223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</a:t>
              </a:r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D4C983E5-A40B-68C2-BD01-4D624E71B31C}"/>
                </a:ext>
              </a:extLst>
            </p:cNvPr>
            <p:cNvSpPr/>
            <p:nvPr/>
          </p:nvSpPr>
          <p:spPr>
            <a:xfrm>
              <a:off x="9650798" y="2866733"/>
              <a:ext cx="72489" cy="72489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591FCAC-8058-E1D1-4A72-68C59F21AFA5}"/>
                </a:ext>
              </a:extLst>
            </p:cNvPr>
            <p:cNvCxnSpPr>
              <a:cxnSpLocks/>
            </p:cNvCxnSpPr>
            <p:nvPr/>
          </p:nvCxnSpPr>
          <p:spPr>
            <a:xfrm>
              <a:off x="8096531" y="2896636"/>
              <a:ext cx="3393926" cy="12683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1E39332-9B4D-435D-F351-BE9C785D28B7}"/>
                </a:ext>
              </a:extLst>
            </p:cNvPr>
            <p:cNvCxnSpPr>
              <a:cxnSpLocks/>
            </p:cNvCxnSpPr>
            <p:nvPr/>
          </p:nvCxnSpPr>
          <p:spPr>
            <a:xfrm>
              <a:off x="8096009" y="3100213"/>
              <a:ext cx="3393926" cy="12683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5" name="Connector: Curved 54">
              <a:extLst>
                <a:ext uri="{FF2B5EF4-FFF2-40B4-BE49-F238E27FC236}">
                  <a16:creationId xmlns:a16="http://schemas.microsoft.com/office/drawing/2014/main" id="{B1DB033D-89D8-AB01-AED5-2174429D563F}"/>
                </a:ext>
              </a:extLst>
            </p:cNvPr>
            <p:cNvCxnSpPr>
              <a:cxnSpLocks/>
              <a:endCxn id="49" idx="6"/>
            </p:cNvCxnSpPr>
            <p:nvPr/>
          </p:nvCxnSpPr>
          <p:spPr>
            <a:xfrm rot="16200000" flipV="1">
              <a:off x="11307841" y="2481026"/>
              <a:ext cx="467442" cy="337688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1524468-9BA8-4A4F-8FCF-35DC8E24F4DA}"/>
                </a:ext>
              </a:extLst>
            </p:cNvPr>
            <p:cNvSpPr txBox="1"/>
            <p:nvPr/>
          </p:nvSpPr>
          <p:spPr>
            <a:xfrm>
              <a:off x="11590193" y="2831232"/>
              <a:ext cx="286297" cy="232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𝜀</a:t>
              </a:r>
              <a:endParaRPr lang="en-US" sz="1000" dirty="0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138F2C2-2799-866F-874E-A7EF1FFE18BD}"/>
              </a:ext>
            </a:extLst>
          </p:cNvPr>
          <p:cNvSpPr txBox="1"/>
          <p:nvPr/>
        </p:nvSpPr>
        <p:spPr>
          <a:xfrm>
            <a:off x="1572858" y="5358185"/>
            <a:ext cx="3087669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Outlier Detection (Linear regression case)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63F3A9-ED1E-2885-C727-C67490AEEBEF}"/>
              </a:ext>
            </a:extLst>
          </p:cNvPr>
          <p:cNvSpPr txBox="1"/>
          <p:nvPr/>
        </p:nvSpPr>
        <p:spPr>
          <a:xfrm>
            <a:off x="6976284" y="5340596"/>
            <a:ext cx="3188066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resolution (Linear regression case)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DA954CC-6611-212B-D42F-A5838AE68ACC}"/>
              </a:ext>
            </a:extLst>
          </p:cNvPr>
          <p:cNvSpPr txBox="1"/>
          <p:nvPr/>
        </p:nvSpPr>
        <p:spPr>
          <a:xfrm>
            <a:off x="2889569" y="4508324"/>
            <a:ext cx="25130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regression model without outliers.</a:t>
            </a:r>
          </a:p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regression model including outliers.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7A9E7D-B5B1-518C-E3DE-921BEA0D0BA4}"/>
              </a:ext>
            </a:extLst>
          </p:cNvPr>
          <p:cNvSpPr txBox="1"/>
          <p:nvPr/>
        </p:nvSpPr>
        <p:spPr>
          <a:xfrm>
            <a:off x="8223171" y="4546344"/>
            <a:ext cx="308766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regression model accounting for sensor resolution.</a:t>
            </a:r>
          </a:p>
          <a:p>
            <a:r>
              <a:rPr lang="en-US" sz="1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regression model without considering sensor resolution.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87B6D9-A363-6B5F-A8C7-FB9518D8E8F8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Data Structure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DA83684-915C-1FC7-5440-FB541FA8B125}"/>
              </a:ext>
            </a:extLst>
          </p:cNvPr>
          <p:cNvSpPr txBox="1"/>
          <p:nvPr/>
        </p:nvSpPr>
        <p:spPr>
          <a:xfrm>
            <a:off x="1262917" y="2193973"/>
            <a:ext cx="413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Filtering out outliers from sensor faults using isolation forest algorithm (over Euclid norms)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F5AAB6A-980A-A774-F614-67093AA947B5}"/>
              </a:ext>
            </a:extLst>
          </p:cNvPr>
          <p:cNvSpPr txBox="1"/>
          <p:nvPr/>
        </p:nvSpPr>
        <p:spPr>
          <a:xfrm>
            <a:off x="6945991" y="2035239"/>
            <a:ext cx="4384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Adjusting sensitivity to account for jitter “created by” sensor resolution </a:t>
            </a:r>
            <a:br>
              <a:rPr lang="en-US" sz="1400" dirty="0"/>
            </a:br>
            <a:r>
              <a:rPr lang="en-US" sz="1400" dirty="0"/>
              <a:t>(0.125 C for our 1-wire sensors)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791B71AB-E828-E510-3E37-FFF45F0E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3998"/>
            <a:ext cx="3808917" cy="104003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Walbaum Display Light" panose="02070303090703020303" pitchFamily="18" charset="0"/>
              </a:rPr>
              <a:t>1. Data Cleaning</a:t>
            </a:r>
            <a:endParaRPr lang="en-US" sz="32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5792C48-1357-6F92-47CA-F5B87CE47A20}"/>
              </a:ext>
            </a:extLst>
          </p:cNvPr>
          <p:cNvSpPr txBox="1"/>
          <p:nvPr/>
        </p:nvSpPr>
        <p:spPr>
          <a:xfrm>
            <a:off x="2732579" y="6297224"/>
            <a:ext cx="317426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Slide content provided by Feng Bai</a:t>
            </a:r>
          </a:p>
        </p:txBody>
      </p:sp>
    </p:spTree>
    <p:extLst>
      <p:ext uri="{BB962C8B-B14F-4D97-AF65-F5344CB8AC3E}">
        <p14:creationId xmlns:p14="http://schemas.microsoft.com/office/powerpoint/2010/main" val="2696328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machine learning&#10;&#10;Description automatically generated">
            <a:extLst>
              <a:ext uri="{FF2B5EF4-FFF2-40B4-BE49-F238E27FC236}">
                <a16:creationId xmlns:a16="http://schemas.microsoft.com/office/drawing/2014/main" id="{C398B4DE-B5BC-7E19-CE6B-11E7ABB0A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746" y="3221570"/>
            <a:ext cx="4239853" cy="2956457"/>
          </a:xfrm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49999-0539-60BD-BD20-3741FC7C6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BFAAF6-ADD6-DC31-0E99-CCFAF890E82F}"/>
              </a:ext>
            </a:extLst>
          </p:cNvPr>
          <p:cNvSpPr txBox="1">
            <a:spLocks/>
          </p:cNvSpPr>
          <p:nvPr/>
        </p:nvSpPr>
        <p:spPr>
          <a:xfrm>
            <a:off x="571500" y="1269058"/>
            <a:ext cx="4654595" cy="1952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time-series data per PV make temperature prediction in the pipelines. We tried several regression methods and deep learning methods for online predictions.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1.) Linear Regression;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2.) Quadratic Regression;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3.) Nonlinear Exponential Regression;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4.) LSTM.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37F163-D4CF-DAFE-C8ED-C45029A0325C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Methods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D85041-5337-63FA-5244-DB11CFB6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3998"/>
            <a:ext cx="5181300" cy="69477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Walbaum Display Light" panose="02070303090703020303" pitchFamily="18" charset="0"/>
              </a:rPr>
              <a:t>2. Modeling &amp; Regression</a:t>
            </a:r>
            <a:endParaRPr lang="en-US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00A2CC-685B-7452-CA70-2CE54B1DBAFF}"/>
              </a:ext>
            </a:extLst>
          </p:cNvPr>
          <p:cNvSpPr txBox="1">
            <a:spLocks/>
          </p:cNvSpPr>
          <p:nvPr/>
        </p:nvSpPr>
        <p:spPr>
          <a:xfrm>
            <a:off x="7261500" y="543628"/>
            <a:ext cx="3808917" cy="694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Walbaum Display Light" panose="02070303090703020303" pitchFamily="18" charset="0"/>
              </a:rPr>
              <a:t>3. Prediction</a:t>
            </a:r>
            <a:endParaRPr lang="en-US" sz="3200" dirty="0"/>
          </a:p>
        </p:txBody>
      </p:sp>
      <p:pic>
        <p:nvPicPr>
          <p:cNvPr id="12" name="Picture 11" descr="A diagram of a machine learning&#10;&#10;Description automatically generated">
            <a:extLst>
              <a:ext uri="{FF2B5EF4-FFF2-40B4-BE49-F238E27FC236}">
                <a16:creationId xmlns:a16="http://schemas.microsoft.com/office/drawing/2014/main" id="{5108E7C7-F869-EA91-5121-51D180085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000" y="2228671"/>
            <a:ext cx="4294492" cy="24006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3A440A-24BD-7571-EE97-AC09F6E8E640}"/>
              </a:ext>
            </a:extLst>
          </p:cNvPr>
          <p:cNvSpPr txBox="1"/>
          <p:nvPr/>
        </p:nvSpPr>
        <p:spPr>
          <a:xfrm>
            <a:off x="10193930" y="3161817"/>
            <a:ext cx="1752974" cy="3016210"/>
          </a:xfrm>
          <a:prstGeom prst="rect">
            <a:avLst/>
          </a:prstGeom>
          <a:solidFill>
            <a:srgbClr val="ECFDFE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Predictions/Parameters</a:t>
            </a:r>
          </a:p>
          <a:p>
            <a:pPr algn="ctr"/>
            <a:endParaRPr lang="en-US" sz="1000" b="1" dirty="0"/>
          </a:p>
          <a:p>
            <a:r>
              <a:rPr lang="en-US" sz="1000" u="sng" dirty="0"/>
              <a:t>ALL models: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Days to 40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T 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T 7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T 14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T 30 days</a:t>
            </a:r>
          </a:p>
          <a:p>
            <a:r>
              <a:rPr lang="en-US" sz="1000" u="sng" dirty="0"/>
              <a:t>Linear Fit: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/>
              <a:t>Slope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/>
              <a:t>Least sq error</a:t>
            </a:r>
          </a:p>
          <a:p>
            <a:r>
              <a:rPr lang="en-US" sz="1000" u="sng" dirty="0"/>
              <a:t>Quadratic Fit: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/>
              <a:t>Square </a:t>
            </a:r>
            <a:r>
              <a:rPr lang="en-US" sz="1000" dirty="0" err="1"/>
              <a:t>coeff</a:t>
            </a: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/>
              <a:t>Linear </a:t>
            </a:r>
            <a:r>
              <a:rPr lang="en-US" sz="1000" dirty="0" err="1"/>
              <a:t>coeff</a:t>
            </a: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0" dirty="0"/>
              <a:t>Least sq error</a:t>
            </a:r>
          </a:p>
          <a:p>
            <a:r>
              <a:rPr lang="en-US" sz="1000" u="sng" dirty="0"/>
              <a:t>LSTM: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&lt;shape parameters&gt;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&lt;error parameter(s)&gt;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EC760-4E4E-0976-9850-5D16C3323801}"/>
              </a:ext>
            </a:extLst>
          </p:cNvPr>
          <p:cNvSpPr txBox="1"/>
          <p:nvPr/>
        </p:nvSpPr>
        <p:spPr>
          <a:xfrm>
            <a:off x="6028200" y="1300263"/>
            <a:ext cx="537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newly trained ML models are used to model future behavior and predict temperatures at points in future.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6A8D44-85FD-E467-5444-D65270529FA9}"/>
              </a:ext>
            </a:extLst>
          </p:cNvPr>
          <p:cNvSpPr txBox="1"/>
          <p:nvPr/>
        </p:nvSpPr>
        <p:spPr>
          <a:xfrm>
            <a:off x="2732579" y="6297224"/>
            <a:ext cx="317426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Slide content provided by Feng Bai</a:t>
            </a:r>
          </a:p>
        </p:txBody>
      </p:sp>
    </p:spTree>
    <p:extLst>
      <p:ext uri="{BB962C8B-B14F-4D97-AF65-F5344CB8AC3E}">
        <p14:creationId xmlns:p14="http://schemas.microsoft.com/office/powerpoint/2010/main" val="3089453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F02E1-E38E-FF8C-16FC-76E0C4D15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814D1-7ACC-FC0B-2BB3-802BB3E08FEC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(Tested but Unused Prediction Models)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158A2C-4726-1665-CFC3-D794FB7BC2D8}"/>
              </a:ext>
            </a:extLst>
          </p:cNvPr>
          <p:cNvSpPr txBox="1"/>
          <p:nvPr/>
        </p:nvSpPr>
        <p:spPr>
          <a:xfrm>
            <a:off x="401320" y="673854"/>
            <a:ext cx="5694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ckwell" panose="02060603020205020403" pitchFamily="18" charset="0"/>
              </a:rPr>
              <a:t>Piecewise Linear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3EF57-5BB1-7299-C108-B67EE33CDC1A}"/>
              </a:ext>
            </a:extLst>
          </p:cNvPr>
          <p:cNvSpPr txBox="1"/>
          <p:nvPr/>
        </p:nvSpPr>
        <p:spPr>
          <a:xfrm>
            <a:off x="6228735" y="665182"/>
            <a:ext cx="5694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ckwell" panose="02060603020205020403" pitchFamily="18" charset="0"/>
              </a:rPr>
              <a:t>Overlap Piecewise Linear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FC8A8C-6E96-D1C0-8711-D0AFE5FFBE74}"/>
              </a:ext>
            </a:extLst>
          </p:cNvPr>
          <p:cNvSpPr txBox="1"/>
          <p:nvPr/>
        </p:nvSpPr>
        <p:spPr>
          <a:xfrm>
            <a:off x="414020" y="3586152"/>
            <a:ext cx="5694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ckwell" panose="02060603020205020403" pitchFamily="18" charset="0"/>
              </a:rPr>
              <a:t>Linear Models, Lasso/ Ridge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629941-53E3-9BF8-254A-DC96B8EB9336}"/>
                  </a:ext>
                </a:extLst>
              </p:cNvPr>
              <p:cNvSpPr txBox="1"/>
              <p:nvPr/>
            </p:nvSpPr>
            <p:spPr>
              <a:xfrm>
                <a:off x="414020" y="1186547"/>
                <a:ext cx="236963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Dataset of temperature for every day: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 ≔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000" b="0" i="1" baseline="-250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000" b="0" i="1" baseline="-250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d>
                            <m:d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000" b="0" i="1" baseline="-2500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000" b="0" i="1" baseline="-2500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=12∗24=288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D: daily dataset;</a:t>
                </a:r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N: # of daily data inputs (5 mins); </a:t>
                </a:r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n: number of days;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regression done every day with N data inputs; </a:t>
                </a:r>
              </a:p>
              <a:p>
                <a:endParaRPr lang="en-US" sz="1000" dirty="0"/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piecewise linear models can capture the daily parameter </a:t>
                </a:r>
                <a14:m>
                  <m:oMath xmlns:m="http://schemas.openxmlformats.org/officeDocument/2006/math">
                    <m:r>
                      <a:rPr lang="en-US" sz="10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m:rPr>
                        <m:sty m:val="p"/>
                      </m:rPr>
                      <a:rPr lang="en-US" altLang="zh-CN" sz="1000" i="1" baseline="-25000" dirty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(slopes)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629941-53E3-9BF8-254A-DC96B8EB9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0" y="1186547"/>
                <a:ext cx="2369634" cy="2246769"/>
              </a:xfrm>
              <a:prstGeom prst="rect">
                <a:avLst/>
              </a:prstGeom>
              <a:blipFill>
                <a:blip r:embed="rId2"/>
                <a:stretch>
                  <a:fillRect b="-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9545F291-C4D8-B221-0019-BED300FEA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615" y="1569782"/>
            <a:ext cx="3312346" cy="17244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259E62-CED6-16E5-D462-6F89251E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329" y="1467545"/>
            <a:ext cx="3433086" cy="1757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FA2C7C5-F73A-D07B-C5CF-0D22541D99CA}"/>
                  </a:ext>
                </a:extLst>
              </p:cNvPr>
              <p:cNvSpPr txBox="1"/>
              <p:nvPr/>
            </p:nvSpPr>
            <p:spPr>
              <a:xfrm>
                <a:off x="6289040" y="1186547"/>
                <a:ext cx="2369634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Dataset of temperature for every day: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 ≔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000" b="0" i="1" baseline="-250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000" b="0" i="1" baseline="-2500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d>
                            <m:d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000" b="0" i="1" baseline="-2500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000" b="0" i="1" baseline="-2500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=12∗24=288</m:t>
                      </m:r>
                    </m:oMath>
                  </m:oMathPara>
                </a14:m>
                <a:endParaRPr lang="en-US" sz="1000" dirty="0"/>
              </a:p>
              <a:p>
                <a:endParaRPr lang="en-US" sz="1000" dirty="0"/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D: daily dataset;</a:t>
                </a:r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N: # of daily data inputs (5 mins); </a:t>
                </a:r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n: number of days;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regression done every 12hs with N data inputs (including the dash lines); </a:t>
                </a:r>
              </a:p>
              <a:p>
                <a:endParaRPr lang="en-US" sz="1000" dirty="0"/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piecewise linear models can capture the daily parameter </a:t>
                </a:r>
                <a14:m>
                  <m:oMath xmlns:m="http://schemas.openxmlformats.org/officeDocument/2006/math">
                    <m:r>
                      <a:rPr lang="en-US" sz="10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1000" b="0" i="1" baseline="-25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000" b="0" i="1" baseline="-25000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000" b="0" i="1" baseline="-25000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(slopes)</a:t>
                </a:r>
              </a:p>
              <a:p>
                <a:endParaRPr lang="en-US" sz="1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FA2C7C5-F73A-D07B-C5CF-0D22541D9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1186547"/>
                <a:ext cx="2369634" cy="24006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C03AC4CE-FCDC-E4D8-72DB-0B885F4889C2}"/>
              </a:ext>
            </a:extLst>
          </p:cNvPr>
          <p:cNvSpPr txBox="1"/>
          <p:nvPr/>
        </p:nvSpPr>
        <p:spPr>
          <a:xfrm>
            <a:off x="883920" y="4109353"/>
            <a:ext cx="933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Lasso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BE6B6F-5F75-BA8A-9560-08B3A6E702EB}"/>
              </a:ext>
            </a:extLst>
          </p:cNvPr>
          <p:cNvSpPr txBox="1"/>
          <p:nvPr/>
        </p:nvSpPr>
        <p:spPr>
          <a:xfrm>
            <a:off x="896620" y="5027583"/>
            <a:ext cx="933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Ridge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04B2E32-6369-4D79-7513-5E8FDCC60979}"/>
                  </a:ext>
                </a:extLst>
              </p:cNvPr>
              <p:cNvSpPr txBox="1"/>
              <p:nvPr/>
            </p:nvSpPr>
            <p:spPr>
              <a:xfrm>
                <a:off x="1710326" y="4044562"/>
                <a:ext cx="2682825" cy="2795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20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𝕽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12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2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func>
                    <m:d>
                      <m:dPr>
                        <m:begChr m:val="‖"/>
                        <m:endChr m:val="‖"/>
                        <m:ctrlPr>
                          <a:rPr lang="en-US" sz="12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2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2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200" dirty="0"/>
                  <a:t>+</a:t>
                </a:r>
                <a:r>
                  <a:rPr lang="el-GR" sz="1200" dirty="0"/>
                  <a:t>λ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12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200" baseline="-25000" dirty="0"/>
                  <a:t>1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04B2E32-6369-4D79-7513-5E8FDCC60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326" y="4044562"/>
                <a:ext cx="2682825" cy="279564"/>
              </a:xfrm>
              <a:prstGeom prst="rect">
                <a:avLst/>
              </a:prstGeom>
              <a:blipFill>
                <a:blip r:embed="rId6"/>
                <a:stretch>
                  <a:fillRect l="-2045" t="-652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1B8EAD-62D0-81CA-CBC3-E99280EE7FC1}"/>
                  </a:ext>
                </a:extLst>
              </p:cNvPr>
              <p:cNvSpPr txBox="1"/>
              <p:nvPr/>
            </p:nvSpPr>
            <p:spPr>
              <a:xfrm>
                <a:off x="1735540" y="4994240"/>
                <a:ext cx="2682825" cy="2795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20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𝕽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12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2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func>
                    <m:d>
                      <m:dPr>
                        <m:begChr m:val="‖"/>
                        <m:endChr m:val="‖"/>
                        <m:ctrlPr>
                          <a:rPr lang="en-US" sz="12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2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200" b="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200" dirty="0"/>
                  <a:t>+</a:t>
                </a:r>
                <a:r>
                  <a:rPr lang="el-GR" sz="1200" dirty="0"/>
                  <a:t>λ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12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1200" b="0" i="0" baseline="-25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1200" baseline="-250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81B8EAD-62D0-81CA-CBC3-E99280EE7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540" y="4994240"/>
                <a:ext cx="2682825" cy="279564"/>
              </a:xfrm>
              <a:prstGeom prst="rect">
                <a:avLst/>
              </a:prstGeom>
              <a:blipFill>
                <a:blip r:embed="rId7"/>
                <a:stretch>
                  <a:fillRect l="-2045" t="-652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6DD6171A-217A-C2C9-5CB0-41E9B207CECA}"/>
              </a:ext>
            </a:extLst>
          </p:cNvPr>
          <p:cNvSpPr txBox="1"/>
          <p:nvPr/>
        </p:nvSpPr>
        <p:spPr>
          <a:xfrm>
            <a:off x="4412074" y="4052681"/>
            <a:ext cx="1512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Regularization</a:t>
            </a:r>
          </a:p>
        </p:txBody>
      </p: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97C61BBB-D618-1968-8968-FE86888F1BE9}"/>
              </a:ext>
            </a:extLst>
          </p:cNvPr>
          <p:cNvCxnSpPr>
            <a:cxnSpLocks/>
          </p:cNvCxnSpPr>
          <p:nvPr/>
        </p:nvCxnSpPr>
        <p:spPr>
          <a:xfrm>
            <a:off x="3349163" y="4189818"/>
            <a:ext cx="436865" cy="17396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263DC22-05CA-54BB-9AC1-351DFB68B617}"/>
              </a:ext>
            </a:extLst>
          </p:cNvPr>
          <p:cNvSpPr txBox="1"/>
          <p:nvPr/>
        </p:nvSpPr>
        <p:spPr>
          <a:xfrm>
            <a:off x="3742741" y="4273183"/>
            <a:ext cx="698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L1 Norm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BBC24E9-4D96-F6D6-7B3E-58904352DA3A}"/>
              </a:ext>
            </a:extLst>
          </p:cNvPr>
          <p:cNvGrpSpPr/>
          <p:nvPr/>
        </p:nvGrpSpPr>
        <p:grpSpPr>
          <a:xfrm>
            <a:off x="5878711" y="3710023"/>
            <a:ext cx="1106613" cy="836520"/>
            <a:chOff x="6669016" y="3453651"/>
            <a:chExt cx="2082649" cy="1697321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D9338EA-3031-8979-514B-999443563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3273" y="3453651"/>
              <a:ext cx="0" cy="169732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547AA74-5AAA-C26B-8A1C-67EA5D814D46}"/>
                </a:ext>
              </a:extLst>
            </p:cNvPr>
            <p:cNvCxnSpPr>
              <a:cxnSpLocks/>
            </p:cNvCxnSpPr>
            <p:nvPr/>
          </p:nvCxnSpPr>
          <p:spPr>
            <a:xfrm>
              <a:off x="6669016" y="4368865"/>
              <a:ext cx="20658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Diamond 54">
              <a:extLst>
                <a:ext uri="{FF2B5EF4-FFF2-40B4-BE49-F238E27FC236}">
                  <a16:creationId xmlns:a16="http://schemas.microsoft.com/office/drawing/2014/main" id="{28C9FC38-0630-1EFA-3B7D-9F394EFD0634}"/>
                </a:ext>
              </a:extLst>
            </p:cNvPr>
            <p:cNvSpPr/>
            <p:nvPr/>
          </p:nvSpPr>
          <p:spPr>
            <a:xfrm>
              <a:off x="7292952" y="4025965"/>
              <a:ext cx="760365" cy="659217"/>
            </a:xfrm>
            <a:prstGeom prst="diamond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1457E3-5A2B-7013-A53F-E4A30BFC0D27}"/>
                </a:ext>
              </a:extLst>
            </p:cNvPr>
            <p:cNvCxnSpPr>
              <a:cxnSpLocks/>
            </p:cNvCxnSpPr>
            <p:nvPr/>
          </p:nvCxnSpPr>
          <p:spPr>
            <a:xfrm>
              <a:off x="7364685" y="3860811"/>
              <a:ext cx="1386980" cy="78274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C642A94-C662-09E0-E0D1-A1F0DD814AEE}"/>
              </a:ext>
            </a:extLst>
          </p:cNvPr>
          <p:cNvCxnSpPr>
            <a:cxnSpLocks/>
          </p:cNvCxnSpPr>
          <p:nvPr/>
        </p:nvCxnSpPr>
        <p:spPr>
          <a:xfrm>
            <a:off x="3748679" y="5064664"/>
            <a:ext cx="6696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7230A6CE-AD95-D364-6FC2-98DB5ED50A16}"/>
              </a:ext>
            </a:extLst>
          </p:cNvPr>
          <p:cNvSpPr txBox="1"/>
          <p:nvPr/>
        </p:nvSpPr>
        <p:spPr>
          <a:xfrm>
            <a:off x="4437130" y="4935454"/>
            <a:ext cx="1512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 Regularization</a:t>
            </a:r>
          </a:p>
        </p:txBody>
      </p: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BC6A89E7-3CE7-2B23-FF07-28B32E9FB1A7}"/>
              </a:ext>
            </a:extLst>
          </p:cNvPr>
          <p:cNvCxnSpPr>
            <a:cxnSpLocks/>
          </p:cNvCxnSpPr>
          <p:nvPr/>
        </p:nvCxnSpPr>
        <p:spPr>
          <a:xfrm>
            <a:off x="3349163" y="5104130"/>
            <a:ext cx="436865" cy="17396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55BC1A3-5300-8C23-56F5-9DD98135B31F}"/>
              </a:ext>
            </a:extLst>
          </p:cNvPr>
          <p:cNvSpPr txBox="1"/>
          <p:nvPr/>
        </p:nvSpPr>
        <p:spPr>
          <a:xfrm>
            <a:off x="3749053" y="5173490"/>
            <a:ext cx="698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L2 Norm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3F0A17F-C69C-F51E-EDC8-773A1B0521C2}"/>
              </a:ext>
            </a:extLst>
          </p:cNvPr>
          <p:cNvGrpSpPr/>
          <p:nvPr/>
        </p:nvGrpSpPr>
        <p:grpSpPr>
          <a:xfrm>
            <a:off x="5878711" y="4641015"/>
            <a:ext cx="1115585" cy="857845"/>
            <a:chOff x="10536207" y="3169442"/>
            <a:chExt cx="2082649" cy="1601483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018D07C-2870-00A1-A397-C7B7A5B8CC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40464" y="3169442"/>
              <a:ext cx="0" cy="160148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031B493-D951-AED3-6179-B6B4A7927966}"/>
                </a:ext>
              </a:extLst>
            </p:cNvPr>
            <p:cNvCxnSpPr>
              <a:cxnSpLocks/>
            </p:cNvCxnSpPr>
            <p:nvPr/>
          </p:nvCxnSpPr>
          <p:spPr>
            <a:xfrm>
              <a:off x="10536207" y="3988818"/>
              <a:ext cx="20658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Flowchart: Connector 68">
              <a:extLst>
                <a:ext uri="{FF2B5EF4-FFF2-40B4-BE49-F238E27FC236}">
                  <a16:creationId xmlns:a16="http://schemas.microsoft.com/office/drawing/2014/main" id="{128D0832-0A8D-7EAA-A2F4-AC85E10DA64D}"/>
                </a:ext>
              </a:extLst>
            </p:cNvPr>
            <p:cNvSpPr/>
            <p:nvPr/>
          </p:nvSpPr>
          <p:spPr>
            <a:xfrm>
              <a:off x="11160143" y="3668464"/>
              <a:ext cx="760365" cy="659217"/>
            </a:xfrm>
            <a:prstGeom prst="flowChartConnector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836DA76-D476-76F2-87AB-A0DBE93BDE07}"/>
                </a:ext>
              </a:extLst>
            </p:cNvPr>
            <p:cNvCxnSpPr>
              <a:cxnSpLocks/>
            </p:cNvCxnSpPr>
            <p:nvPr/>
          </p:nvCxnSpPr>
          <p:spPr>
            <a:xfrm>
              <a:off x="11231876" y="3427430"/>
              <a:ext cx="1386980" cy="78274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79C9329-9EFA-D441-7F79-6B77D27775F9}"/>
                  </a:ext>
                </a:extLst>
              </p:cNvPr>
              <p:cNvSpPr txBox="1"/>
              <p:nvPr/>
            </p:nvSpPr>
            <p:spPr>
              <a:xfrm>
                <a:off x="756988" y="5481674"/>
                <a:ext cx="95985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Regularization can feature the small parameters with the L1 norm distance to 0. However, Smooth Regularization just feature the characteristics of parameters gradually.</a:t>
                </a:r>
              </a:p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X: data inputs (daily time series temps), </a:t>
                </a:r>
                <a14:m>
                  <m:oMath xmlns:m="http://schemas.openxmlformats.org/officeDocument/2006/math">
                    <m:r>
                      <a:rPr lang="en-US" sz="1000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output parameter 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79C9329-9EFA-D441-7F79-6B77D277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88" y="5481674"/>
                <a:ext cx="9598592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B1A95C9-71E0-FFEC-7B01-AB9CE5FCEF5F}"/>
              </a:ext>
            </a:extLst>
          </p:cNvPr>
          <p:cNvCxnSpPr>
            <a:cxnSpLocks/>
          </p:cNvCxnSpPr>
          <p:nvPr/>
        </p:nvCxnSpPr>
        <p:spPr>
          <a:xfrm>
            <a:off x="3723465" y="4156702"/>
            <a:ext cx="6696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D86F7B6B-DF9B-2AA2-B450-EC8004CCA568}"/>
              </a:ext>
            </a:extLst>
          </p:cNvPr>
          <p:cNvSpPr txBox="1"/>
          <p:nvPr/>
        </p:nvSpPr>
        <p:spPr>
          <a:xfrm>
            <a:off x="2732579" y="6297224"/>
            <a:ext cx="317426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Slide content provided by Feng Bai</a:t>
            </a:r>
          </a:p>
        </p:txBody>
      </p:sp>
    </p:spTree>
    <p:extLst>
      <p:ext uri="{BB962C8B-B14F-4D97-AF65-F5344CB8AC3E}">
        <p14:creationId xmlns:p14="http://schemas.microsoft.com/office/powerpoint/2010/main" val="598631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019ED-9CE0-F2EC-CA66-557FCD2CC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Walbaum Display Light" panose="02070303090703020303" pitchFamily="18" charset="0"/>
              </a:rPr>
              <a:t>Machine Learning Methods: LSTM</a:t>
            </a:r>
            <a:endParaRPr lang="en-US" sz="3200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842CAB52-F560-9B52-4071-3D428CD6A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0037" y="2183419"/>
            <a:ext cx="3193161" cy="3726226"/>
          </a:xfrm>
          <a:ln>
            <a:solidFill>
              <a:schemeClr val="bg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75CC3-CC40-33E2-F80C-50CDE4C6F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08D7B-C8ED-A2AF-B9C4-F5A5AA9E9379}"/>
              </a:ext>
            </a:extLst>
          </p:cNvPr>
          <p:cNvSpPr txBox="1"/>
          <p:nvPr/>
        </p:nvSpPr>
        <p:spPr>
          <a:xfrm>
            <a:off x="571501" y="1690688"/>
            <a:ext cx="530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data structures in the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LSTM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shown in distributed pipelines per PV, per cell.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data in the training are displayed in tensor networks with the given period to form  the “time window”.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4FE6153-5C13-907F-02E5-CFFD34D8A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107401"/>
            <a:ext cx="6612226" cy="28022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92A27-5996-EAEA-61CD-E00075704C37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(Tested but Unused Prediction Models)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02903-EE3A-FA5A-E826-93979A5B3AA8}"/>
              </a:ext>
            </a:extLst>
          </p:cNvPr>
          <p:cNvSpPr txBox="1"/>
          <p:nvPr/>
        </p:nvSpPr>
        <p:spPr>
          <a:xfrm>
            <a:off x="2732579" y="6297224"/>
            <a:ext cx="317426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Slide content provided by Feng Bai</a:t>
            </a:r>
          </a:p>
        </p:txBody>
      </p:sp>
    </p:spTree>
    <p:extLst>
      <p:ext uri="{BB962C8B-B14F-4D97-AF65-F5344CB8AC3E}">
        <p14:creationId xmlns:p14="http://schemas.microsoft.com/office/powerpoint/2010/main" val="4097046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9C4A3-4AAA-6E7D-6AB7-F204DC32A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6000C8-877D-F482-1667-B90ABCE77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096000" y="1320748"/>
            <a:ext cx="4830614" cy="38724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C25A4B-D4A4-EDD0-4DF4-0EE70C7EA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90" y="1320748"/>
            <a:ext cx="4794654" cy="38617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19DBD3-3145-48ED-8821-FABE58DC0E45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Results of Fitting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28E7B6-76EB-DA42-61C7-BACDF4356C0C}"/>
              </a:ext>
            </a:extLst>
          </p:cNvPr>
          <p:cNvSpPr txBox="1"/>
          <p:nvPr/>
        </p:nvSpPr>
        <p:spPr>
          <a:xfrm>
            <a:off x="2732579" y="6297224"/>
            <a:ext cx="317426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Slide content provided by Feng Bai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F03CED-3CE3-55C2-F6BD-886510F01E0D}"/>
              </a:ext>
            </a:extLst>
          </p:cNvPr>
          <p:cNvSpPr txBox="1"/>
          <p:nvPr/>
        </p:nvSpPr>
        <p:spPr>
          <a:xfrm>
            <a:off x="495300" y="742949"/>
            <a:ext cx="814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Shown: results of Linear/least-squares and Lasso models over a 10-day span.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production: training and prediction periods are independent.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B8FECA-8A96-E96D-BC70-C65B4BCCB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755" y="5108713"/>
            <a:ext cx="6949109" cy="105827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Better predictions with longer fitting dataset, EXCEPT: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 able to deal with abnormalities in training set </a:t>
            </a:r>
          </a:p>
        </p:txBody>
      </p:sp>
    </p:spTree>
    <p:extLst>
      <p:ext uri="{BB962C8B-B14F-4D97-AF65-F5344CB8AC3E}">
        <p14:creationId xmlns:p14="http://schemas.microsoft.com/office/powerpoint/2010/main" val="2943349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0D390-3FE9-7698-82EA-47758EAE7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7479DD-B312-9C60-A1FE-2649E4EFD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1001150"/>
            <a:ext cx="7496556" cy="31834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16AD23-9EE2-D684-E189-F44A051E9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299" y="3879000"/>
            <a:ext cx="4798603" cy="2858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8F0784-B7FB-2A2C-E787-AA418876C50A}"/>
              </a:ext>
            </a:extLst>
          </p:cNvPr>
          <p:cNvSpPr txBox="1"/>
          <p:nvPr/>
        </p:nvSpPr>
        <p:spPr>
          <a:xfrm>
            <a:off x="1145292" y="4984896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linear fit prediction right now.</a:t>
            </a:r>
          </a:p>
          <a:p>
            <a:r>
              <a:rPr lang="en-US" dirty="0"/>
              <a:t>Still testing learning-model fitting and prediction.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41C56-A31B-7C19-2FBF-577CB5025434}"/>
              </a:ext>
            </a:extLst>
          </p:cNvPr>
          <p:cNvSpPr txBox="1"/>
          <p:nvPr/>
        </p:nvSpPr>
        <p:spPr>
          <a:xfrm>
            <a:off x="447150" y="1016678"/>
            <a:ext cx="2195466" cy="2646878"/>
          </a:xfrm>
          <a:prstGeom prst="rect">
            <a:avLst/>
          </a:prstGeom>
          <a:solidFill>
            <a:srgbClr val="ECFDFE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Predictions/Parameters</a:t>
            </a:r>
          </a:p>
          <a:p>
            <a:pPr algn="ctr"/>
            <a:endParaRPr lang="en-US" sz="1100" b="1" dirty="0"/>
          </a:p>
          <a:p>
            <a:r>
              <a:rPr lang="en-US" sz="1200" u="sng" dirty="0"/>
              <a:t>Both models: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Days to 40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 in	  3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 in 	  7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 in 	14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 in 	30 days</a:t>
            </a:r>
          </a:p>
          <a:p>
            <a:r>
              <a:rPr lang="en-US" sz="1200" u="sng" dirty="0"/>
              <a:t>Linear Fit: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Slope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Least sq error</a:t>
            </a:r>
          </a:p>
          <a:p>
            <a:r>
              <a:rPr lang="en-US" sz="1200" u="sng" dirty="0"/>
              <a:t>LSTM: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&lt;shape parameters&gt;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&lt;error parameter(s)&gt;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E60E91-90E0-A5C0-BAF1-F71B13A4E162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Predictions &amp; Displays</a:t>
            </a:r>
          </a:p>
        </p:txBody>
      </p:sp>
    </p:spTree>
    <p:extLst>
      <p:ext uri="{BB962C8B-B14F-4D97-AF65-F5344CB8AC3E}">
        <p14:creationId xmlns:p14="http://schemas.microsoft.com/office/powerpoint/2010/main" val="1579320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4FB5A-F7FB-3975-FF64-6E02A929F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1028" name="x_image_0">
            <a:extLst>
              <a:ext uri="{FF2B5EF4-FFF2-40B4-BE49-F238E27FC236}">
                <a16:creationId xmlns:a16="http://schemas.microsoft.com/office/drawing/2014/main" id="{ECC9E8B8-9157-5FFE-B791-D682671ED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58" y="2113281"/>
            <a:ext cx="7109213" cy="37776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Up-Down 5">
            <a:extLst>
              <a:ext uri="{FF2B5EF4-FFF2-40B4-BE49-F238E27FC236}">
                <a16:creationId xmlns:a16="http://schemas.microsoft.com/office/drawing/2014/main" id="{EEF6C371-5869-D771-15E2-5F404EC6AE37}"/>
              </a:ext>
            </a:extLst>
          </p:cNvPr>
          <p:cNvSpPr/>
          <p:nvPr/>
        </p:nvSpPr>
        <p:spPr>
          <a:xfrm>
            <a:off x="5066636" y="4425583"/>
            <a:ext cx="91440" cy="525651"/>
          </a:xfrm>
          <a:prstGeom prst="upDown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227A9A-6FDE-4923-ED70-C2834D0193BE}"/>
              </a:ext>
            </a:extLst>
          </p:cNvPr>
          <p:cNvGrpSpPr/>
          <p:nvPr/>
        </p:nvGrpSpPr>
        <p:grpSpPr>
          <a:xfrm>
            <a:off x="1310779" y="3643280"/>
            <a:ext cx="2680637" cy="2247615"/>
            <a:chOff x="1657201" y="3815144"/>
            <a:chExt cx="3860799" cy="2882614"/>
          </a:xfrm>
        </p:grpSpPr>
        <p:pic>
          <p:nvPicPr>
            <p:cNvPr id="1027" name="x_Picture 1">
              <a:extLst>
                <a:ext uri="{FF2B5EF4-FFF2-40B4-BE49-F238E27FC236}">
                  <a16:creationId xmlns:a16="http://schemas.microsoft.com/office/drawing/2014/main" id="{E826B06D-E267-0518-4DE7-1C176A6C8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201" y="3815144"/>
              <a:ext cx="3860799" cy="28826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5" name="Arrow: Up-Down 4">
              <a:extLst>
                <a:ext uri="{FF2B5EF4-FFF2-40B4-BE49-F238E27FC236}">
                  <a16:creationId xmlns:a16="http://schemas.microsoft.com/office/drawing/2014/main" id="{62A99C92-641D-4642-E241-E32E24936888}"/>
                </a:ext>
              </a:extLst>
            </p:cNvPr>
            <p:cNvSpPr/>
            <p:nvPr/>
          </p:nvSpPr>
          <p:spPr>
            <a:xfrm>
              <a:off x="1755445" y="4242041"/>
              <a:ext cx="91440" cy="1214723"/>
            </a:xfrm>
            <a:prstGeom prst="upDownArrow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6082C7-685A-75D7-6296-56293E3B2531}"/>
                </a:ext>
              </a:extLst>
            </p:cNvPr>
            <p:cNvSpPr txBox="1"/>
            <p:nvPr/>
          </p:nvSpPr>
          <p:spPr>
            <a:xfrm>
              <a:off x="1846885" y="4134321"/>
              <a:ext cx="589338" cy="276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accent5"/>
                  </a:solidFill>
                </a:rPr>
                <a:t>5 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EA3592-F4F1-1C9D-92DB-6FE8A5713DEE}"/>
              </a:ext>
            </a:extLst>
          </p:cNvPr>
          <p:cNvSpPr txBox="1"/>
          <p:nvPr/>
        </p:nvSpPr>
        <p:spPr>
          <a:xfrm>
            <a:off x="5129472" y="4302760"/>
            <a:ext cx="3759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/>
                </a:solidFill>
              </a:rPr>
              <a:t>5 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7AFE4-AD94-CC93-D44E-64C10CB1AA96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Use by Experts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B02986-4143-21A4-723E-D0643290A998}"/>
              </a:ext>
            </a:extLst>
          </p:cNvPr>
          <p:cNvSpPr txBox="1"/>
          <p:nvPr/>
        </p:nvSpPr>
        <p:spPr>
          <a:xfrm>
            <a:off x="706121" y="741679"/>
            <a:ext cx="10271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Presently, EE &amp; Mechanical groups are watching hot magnets. </a:t>
            </a:r>
          </a:p>
          <a:p>
            <a:endParaRPr lang="en-US" sz="1600" dirty="0"/>
          </a:p>
          <a:p>
            <a:r>
              <a:rPr lang="en-US" sz="1600" dirty="0"/>
              <a:t>Slope, temp predictions, and ‘time to threshold’ PVs are directing and replacing the same calculations being done by hand or in Excel, with much less time committed. </a:t>
            </a:r>
          </a:p>
        </p:txBody>
      </p:sp>
    </p:spTree>
    <p:extLst>
      <p:ext uri="{BB962C8B-B14F-4D97-AF65-F5344CB8AC3E}">
        <p14:creationId xmlns:p14="http://schemas.microsoft.com/office/powerpoint/2010/main" val="986520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EEE1-7E56-DFDB-7DC3-A2FA79EBC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776748"/>
            <a:ext cx="4796913" cy="89042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Walbaum Display Light" panose="02070303090703020303" pitchFamily="18" charset="0"/>
              </a:rPr>
              <a:t>Strengths and limitations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0D390-3FE9-7698-82EA-47758EAE7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9C7A9-7756-FB5E-64A9-64C69B01BD50}"/>
              </a:ext>
            </a:extLst>
          </p:cNvPr>
          <p:cNvSpPr txBox="1"/>
          <p:nvPr/>
        </p:nvSpPr>
        <p:spPr>
          <a:xfrm>
            <a:off x="576470" y="1663900"/>
            <a:ext cx="41343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+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Slope is a VERY helpful early warning.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Linear prediction catches magnets warming from ‘normal baseline’.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Changing time windows &amp; thresholds can help adapt to situations.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Python; able to add features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r>
              <a:rPr lang="en-US" sz="1400" b="1" dirty="0"/>
              <a:t>-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Fitting models deal poorly with fast changes (repairs, clogs);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Even with perfect modeling, ‘sudden temp jumps’ in modeling time-window will result in bad predictions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LSTM learning model needs more data (both length &amp; type) to be worth using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8CDDC-BA78-2527-50B4-6A6F2CAE03BA}"/>
              </a:ext>
            </a:extLst>
          </p:cNvPr>
          <p:cNvSpPr txBox="1"/>
          <p:nvPr/>
        </p:nvSpPr>
        <p:spPr>
          <a:xfrm>
            <a:off x="5796103" y="2956561"/>
            <a:ext cx="63958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Next Steps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Expand ML model to use years of history, &amp; other magnet/water readbacks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Decide if all QM temp datasets can be treated (&amp; trained) interchangeably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Consider multivariable Transformer vs LSTM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Can we make a model to deal with sudden temp rise/drop separately?</a:t>
            </a:r>
          </a:p>
          <a:p>
            <a:endParaRPr lang="en-US" sz="1400" b="1" u="sng" dirty="0"/>
          </a:p>
          <a:p>
            <a:r>
              <a:rPr lang="en-US" sz="1400" b="1" u="sng" dirty="0"/>
              <a:t>Applied to QM Magnets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Need to expand scope to make learning model worthwhile: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If ML is wanted, train using GPU cluster (for parallel processing)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Make the display easier for experts to use/scan:</a:t>
            </a:r>
          </a:p>
          <a:p>
            <a:endParaRPr lang="en-US" sz="1400" b="1" u="sng" dirty="0"/>
          </a:p>
          <a:p>
            <a:r>
              <a:rPr lang="en-US" sz="1400" b="1" u="sng" dirty="0"/>
              <a:t>Future  Systems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Power supply ground currents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Possible use in RF and/or Cryo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D929A-0721-C46B-8EB8-FE37EF1217AD}"/>
              </a:ext>
            </a:extLst>
          </p:cNvPr>
          <p:cNvSpPr txBox="1">
            <a:spLocks/>
          </p:cNvSpPr>
          <p:nvPr/>
        </p:nvSpPr>
        <p:spPr>
          <a:xfrm>
            <a:off x="5796101" y="1334426"/>
            <a:ext cx="6395897" cy="1388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Walbaum Display Light" panose="02070303090703020303" pitchFamily="18" charset="0"/>
              </a:rPr>
              <a:t>Next steps &amp; Future 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F26B8-F978-BD55-C0A1-75EE80F909DF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Conclusions &amp; Next Steps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9B817CD-C4C9-C884-BFD8-DA638FF99BFB}"/>
              </a:ext>
            </a:extLst>
          </p:cNvPr>
          <p:cNvSpPr/>
          <p:nvPr/>
        </p:nvSpPr>
        <p:spPr>
          <a:xfrm>
            <a:off x="4710792" y="4539343"/>
            <a:ext cx="947057" cy="21227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6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32736"/>
            <a:ext cx="11049000" cy="4903941"/>
          </a:xfrm>
        </p:spPr>
        <p:txBody>
          <a:bodyPr>
            <a:norm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/>
              <a:t>NSLS-II Accelerator Overview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/>
              <a:t>Context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 dirty="0"/>
              <a:t>Reliability, Downtime, Types of Faults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 dirty="0"/>
              <a:t>Magnet cooling &amp; water systems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/>
              <a:t>Development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 dirty="0"/>
              <a:t>Philosophy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 dirty="0"/>
              <a:t>Structure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 dirty="0"/>
              <a:t>Methods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/>
              <a:t>Application &amp; Use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 dirty="0"/>
              <a:t>Prediction parameters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 dirty="0"/>
              <a:t>Use by System experts, Operations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400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76328-EF12-79AA-DF05-62117795F594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389" y="1676392"/>
            <a:ext cx="10334625" cy="3303822"/>
          </a:xfrm>
        </p:spPr>
        <p:txBody>
          <a:bodyPr>
            <a:normAutofit/>
          </a:bodyPr>
          <a:lstStyle/>
          <a:p>
            <a:r>
              <a:rPr lang="en-US" sz="4000" dirty="0"/>
              <a:t>Thanks to:</a:t>
            </a:r>
            <a:br>
              <a:rPr lang="en-US" sz="4000" dirty="0"/>
            </a:br>
            <a:r>
              <a:rPr lang="en-US" sz="2400" u="sng" dirty="0"/>
              <a:t>BNL</a:t>
            </a:r>
            <a:r>
              <a:rPr lang="en-US" sz="2400" dirty="0"/>
              <a:t>:	 </a:t>
            </a:r>
            <a:r>
              <a:rPr lang="en-US" sz="2400" b="0" dirty="0"/>
              <a:t>Feng Bai, Guimei Wang, Yoshi Hidaka, </a:t>
            </a:r>
            <a:r>
              <a:rPr lang="en-US" sz="2400" b="0" dirty="0" err="1"/>
              <a:t>Jinhyuk</a:t>
            </a:r>
            <a:r>
              <a:rPr lang="en-US" sz="2400" b="0" dirty="0"/>
              <a:t> Choi, </a:t>
            </a:r>
            <a:br>
              <a:rPr lang="en-US" sz="2400" b="0" dirty="0"/>
            </a:br>
            <a:r>
              <a:rPr lang="en-US" sz="2400" b="0" dirty="0"/>
              <a:t>	 Wing Louie, Joseph Gormley, Brian Walsh, Michael Charumaneeroj</a:t>
            </a:r>
            <a:br>
              <a:rPr lang="en-US" sz="2400" dirty="0"/>
            </a:br>
            <a:r>
              <a:rPr lang="en-US" sz="2400" u="sng" dirty="0"/>
              <a:t>SLAC</a:t>
            </a:r>
            <a:r>
              <a:rPr lang="en-US" sz="2400" dirty="0"/>
              <a:t>: </a:t>
            </a:r>
            <a:r>
              <a:rPr lang="en-US" sz="2400" b="0" dirty="0"/>
              <a:t>Daniel Ratner, Finn O’Shea, Anwesha Das</a:t>
            </a:r>
            <a:br>
              <a:rPr lang="en-US" sz="2400" dirty="0"/>
            </a:br>
            <a:r>
              <a:rPr lang="en-US" sz="2400" u="sng" dirty="0"/>
              <a:t>ANL</a:t>
            </a:r>
            <a:r>
              <a:rPr lang="en-US" sz="2400" dirty="0"/>
              <a:t>:	 </a:t>
            </a:r>
            <a:r>
              <a:rPr lang="en-US" sz="2400" b="0" dirty="0"/>
              <a:t>Louis Emery, Nikita </a:t>
            </a:r>
            <a:r>
              <a:rPr lang="en-US" sz="2400" b="0" dirty="0" err="1"/>
              <a:t>Kuklev</a:t>
            </a:r>
            <a:r>
              <a:rPr lang="en-US" sz="2400" b="0" dirty="0"/>
              <a:t>, </a:t>
            </a:r>
            <a:r>
              <a:rPr lang="en-US" sz="2400" b="0" dirty="0" err="1"/>
              <a:t>Ihar</a:t>
            </a:r>
            <a:r>
              <a:rPr lang="en-US" sz="2400" b="0" dirty="0"/>
              <a:t> </a:t>
            </a:r>
            <a:r>
              <a:rPr lang="en-US" sz="2400" b="0" dirty="0" err="1"/>
              <a:t>Lobach</a:t>
            </a:r>
            <a:endParaRPr lang="en-US" sz="24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5274129"/>
            <a:ext cx="10334625" cy="486922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Mar.07.2024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00AFB-83B0-5FC7-F9D5-2F8419605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19" name="Picture 18" descr="An aerial view of a city&#10;&#10;Description automatically generated">
            <a:extLst>
              <a:ext uri="{FF2B5EF4-FFF2-40B4-BE49-F238E27FC236}">
                <a16:creationId xmlns:a16="http://schemas.microsoft.com/office/drawing/2014/main" id="{7BB21BA9-AC0E-883C-45EB-9E4BA6B1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909" y="606956"/>
            <a:ext cx="8431856" cy="56410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BA92586-D041-3BA9-5B5A-8720506DF173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NSLS-II Accelerator Overview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717986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screen shot of a circular diagram&#10;&#10;Description automatically generated">
            <a:extLst>
              <a:ext uri="{FF2B5EF4-FFF2-40B4-BE49-F238E27FC236}">
                <a16:creationId xmlns:a16="http://schemas.microsoft.com/office/drawing/2014/main" id="{0CCC5981-9C7F-7D20-2030-562CDEE81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8" y="597415"/>
            <a:ext cx="6482230" cy="5476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2899C33-CD22-5EA0-5C3B-79CBD1AD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84C5A8-C392-46B7-82D6-9DB70C9C893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86DFE-431A-DA39-60D7-77127E33BDA2}"/>
              </a:ext>
            </a:extLst>
          </p:cNvPr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NSLS-II Accelerator Overview</a:t>
            </a:r>
            <a:endParaRPr lang="en-US" sz="30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2DD5D0-8E0B-8870-17D0-7DCA08A13422}"/>
              </a:ext>
            </a:extLst>
          </p:cNvPr>
          <p:cNvSpPr txBox="1"/>
          <p:nvPr/>
        </p:nvSpPr>
        <p:spPr>
          <a:xfrm>
            <a:off x="6972301" y="597416"/>
            <a:ext cx="4647194" cy="5476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b="1" u="sng" dirty="0"/>
              <a:t>STORAGE RING PARAMETERS </a:t>
            </a:r>
          </a:p>
          <a:p>
            <a:endParaRPr lang="en-US" sz="1200" dirty="0"/>
          </a:p>
          <a:p>
            <a:r>
              <a:rPr lang="en-US" sz="1200" dirty="0"/>
              <a:t>Ring circumference		792 m (.5 mile)</a:t>
            </a:r>
          </a:p>
          <a:p>
            <a:r>
              <a:rPr lang="en-US" sz="1200" dirty="0"/>
              <a:t>Ring Energy			3 </a:t>
            </a:r>
            <a:r>
              <a:rPr lang="en-US" sz="1200" dirty="0" err="1"/>
              <a:t>Gev</a:t>
            </a:r>
            <a:endParaRPr lang="en-US" sz="1200" dirty="0"/>
          </a:p>
          <a:p>
            <a:r>
              <a:rPr lang="en-US" sz="1200" dirty="0"/>
              <a:t>Ring Current		500 mA</a:t>
            </a:r>
          </a:p>
          <a:p>
            <a:endParaRPr lang="en-US" sz="1200" dirty="0"/>
          </a:p>
          <a:p>
            <a:r>
              <a:rPr lang="en-US" sz="1200" dirty="0"/>
              <a:t># Cells			30</a:t>
            </a:r>
          </a:p>
          <a:p>
            <a:r>
              <a:rPr lang="en-US" sz="1200" dirty="0"/>
              <a:t>Cell design type		Double-Bend Achromat</a:t>
            </a:r>
          </a:p>
          <a:p>
            <a:endParaRPr lang="en-US" sz="1200" dirty="0"/>
          </a:p>
          <a:p>
            <a:r>
              <a:rPr lang="en-US" sz="1200" dirty="0"/>
              <a:t>Vertical emittance		.008 nm-rad</a:t>
            </a:r>
          </a:p>
          <a:p>
            <a:r>
              <a:rPr lang="en-US" sz="1200" dirty="0"/>
              <a:t>Horizontal emittance		.55 nm-rad</a:t>
            </a:r>
          </a:p>
          <a:p>
            <a:endParaRPr lang="en-US" sz="1200" dirty="0"/>
          </a:p>
          <a:p>
            <a:r>
              <a:rPr lang="en-US" sz="1200" dirty="0"/>
              <a:t>Time between bunches		2 ns</a:t>
            </a:r>
          </a:p>
          <a:p>
            <a:r>
              <a:rPr lang="en-US" sz="1200" dirty="0"/>
              <a:t>Revolution period		2.64 us</a:t>
            </a:r>
          </a:p>
          <a:p>
            <a:r>
              <a:rPr lang="en-US" sz="1200" dirty="0"/>
              <a:t>RF frequency		500 </a:t>
            </a:r>
            <a:r>
              <a:rPr lang="en-US" sz="1200" dirty="0" err="1"/>
              <a:t>mHz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#RF Buckets		1320</a:t>
            </a:r>
          </a:p>
          <a:p>
            <a:r>
              <a:rPr lang="en-US" sz="1200" dirty="0"/>
              <a:t># Bunches			1056</a:t>
            </a:r>
          </a:p>
          <a:p>
            <a:endParaRPr lang="en-US" sz="1200" dirty="0"/>
          </a:p>
          <a:p>
            <a:r>
              <a:rPr lang="en-US" sz="1200" dirty="0"/>
              <a:t>Active beamlines		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7030A0"/>
                </a:solidFill>
              </a:rPr>
              <a:t>Complex scattering		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00000"/>
                </a:solidFill>
              </a:rPr>
              <a:t>Hard X-ray scattering &amp; spectroscopy	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2">
                    <a:lumMod val="50000"/>
                  </a:schemeClr>
                </a:solidFill>
              </a:rPr>
              <a:t>Soft X-Ray scattering &amp; spectroscopy	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B050"/>
                </a:solidFill>
              </a:rPr>
              <a:t>Structural biology		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70C0"/>
                </a:solidFill>
              </a:rPr>
              <a:t>Imaging &amp; Microscopy		6</a:t>
            </a:r>
          </a:p>
        </p:txBody>
      </p:sp>
    </p:spTree>
    <p:extLst>
      <p:ext uri="{BB962C8B-B14F-4D97-AF65-F5344CB8AC3E}">
        <p14:creationId xmlns:p14="http://schemas.microsoft.com/office/powerpoint/2010/main" val="401220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0D390-3FE9-7698-82EA-47758EAE7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425EE2C2-C526-4729-B079-A9A8A75575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604447"/>
              </p:ext>
            </p:extLst>
          </p:nvPr>
        </p:nvGraphicFramePr>
        <p:xfrm>
          <a:off x="629038" y="1120566"/>
          <a:ext cx="5466963" cy="274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A05E13A2-FDD2-BB29-9073-9D58E9DC4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38" y="3898768"/>
            <a:ext cx="5466963" cy="2226729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Accelerator Reliability goal defined by DOE as 90%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NSLS-II Internal goal of 95%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NSLS2 regularly runs between 95-97% reliability</a:t>
            </a:r>
          </a:p>
          <a:p>
            <a:pPr marL="457200" lvl="1" indent="0">
              <a:buNone/>
            </a:pPr>
            <a:endParaRPr lang="en-US" sz="1600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sz="1600" b="1" dirty="0">
                <a:solidFill>
                  <a:srgbClr val="C00000"/>
                </a:solidFill>
              </a:rPr>
              <a:t>…but 5% of 4800 </a:t>
            </a:r>
            <a:r>
              <a:rPr lang="en-US" sz="1600" b="1" dirty="0" err="1">
                <a:solidFill>
                  <a:srgbClr val="C00000"/>
                </a:solidFill>
              </a:rPr>
              <a:t>hrs</a:t>
            </a:r>
            <a:r>
              <a:rPr lang="en-US" sz="1600" b="1" dirty="0">
                <a:solidFill>
                  <a:srgbClr val="C00000"/>
                </a:solidFill>
              </a:rPr>
              <a:t> is still 240 </a:t>
            </a:r>
            <a:r>
              <a:rPr lang="en-US" sz="1600" b="1" dirty="0" err="1">
                <a:solidFill>
                  <a:srgbClr val="C00000"/>
                </a:solidFill>
              </a:rPr>
              <a:t>hrs</a:t>
            </a:r>
            <a:r>
              <a:rPr lang="en-US" sz="1600" b="1" dirty="0">
                <a:solidFill>
                  <a:srgbClr val="C00000"/>
                </a:solidFill>
              </a:rPr>
              <a:t> of downtime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Even in a reliable machine, downtime is a tangible burden on users.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28C71-1C1E-F813-9A34-9121912C10AE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Accelerator Reliability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0FF3EC-71FE-8327-C160-343809A0671B}"/>
              </a:ext>
            </a:extLst>
          </p:cNvPr>
          <p:cNvSpPr txBox="1">
            <a:spLocks/>
          </p:cNvSpPr>
          <p:nvPr/>
        </p:nvSpPr>
        <p:spPr>
          <a:xfrm>
            <a:off x="6615732" y="890520"/>
            <a:ext cx="5388225" cy="3937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800" b="1" u="sng" dirty="0"/>
              <a:t>Where can we reasonably gain in reliability?: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Fast Faults -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Power dips, power supply trips, network outages, vacuum spikes, RF trips, cryo quenches, etc.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b="1" dirty="0">
                <a:highlight>
                  <a:srgbClr val="FF6600"/>
                </a:highlight>
              </a:rPr>
              <a:t>Not especially predictable – actionable by system improvement, or reducing trip-recovery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Slow Faults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Temperature, pressure, flow rate, ground current, etc.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Trip usually initiated by Equipment Protection systems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b="1" dirty="0">
                <a:highlight>
                  <a:srgbClr val="FFFF00"/>
                </a:highlight>
              </a:rPr>
              <a:t>Actionable when caught early enough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18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1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7C7F29-4C94-44AB-5659-5D7485FB337F}"/>
              </a:ext>
            </a:extLst>
          </p:cNvPr>
          <p:cNvSpPr txBox="1"/>
          <p:nvPr/>
        </p:nvSpPr>
        <p:spPr>
          <a:xfrm>
            <a:off x="6542580" y="5097964"/>
            <a:ext cx="5388225" cy="1538883"/>
          </a:xfrm>
          <a:prstGeom prst="rect">
            <a:avLst/>
          </a:prstGeom>
          <a:solidFill>
            <a:srgbClr val="BDE7F6">
              <a:alpha val="30196"/>
            </a:srgb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/>
                </a:solidFill>
              </a:rPr>
              <a:t>How early?</a:t>
            </a:r>
          </a:p>
          <a:p>
            <a:pPr algn="ctr"/>
            <a:endParaRPr lang="en-US" dirty="0"/>
          </a:p>
          <a:p>
            <a:r>
              <a:rPr lang="en-US" sz="1400" dirty="0">
                <a:solidFill>
                  <a:schemeClr val="accent1"/>
                </a:solidFill>
              </a:rPr>
              <a:t>One 2-day maintenance &amp; one 1-day interlocks period w weekend studies, repeating every 3 weeks.</a:t>
            </a:r>
          </a:p>
          <a:p>
            <a:endParaRPr lang="en-US" sz="1400" dirty="0"/>
          </a:p>
          <a:p>
            <a:pPr algn="ctr"/>
            <a:r>
              <a:rPr lang="en-US" sz="1600" b="1" dirty="0"/>
              <a:t>10 days minimum, 20 days preferred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F0F46-1EE3-4A42-C155-94C083387BC8}"/>
              </a:ext>
            </a:extLst>
          </p:cNvPr>
          <p:cNvSpPr txBox="1"/>
          <p:nvPr/>
        </p:nvSpPr>
        <p:spPr>
          <a:xfrm>
            <a:off x="629038" y="616268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Reliability is % uptime when in Scheduled Ops.</a:t>
            </a:r>
          </a:p>
        </p:txBody>
      </p:sp>
    </p:spTree>
    <p:extLst>
      <p:ext uri="{BB962C8B-B14F-4D97-AF65-F5344CB8AC3E}">
        <p14:creationId xmlns:p14="http://schemas.microsoft.com/office/powerpoint/2010/main" val="6648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0D390-3FE9-7698-82EA-47758EAE7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62A4302A-18F0-BD9F-FB73-64E431B65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712949"/>
            <a:ext cx="10832758" cy="1638694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sz="1600" u="sng" dirty="0"/>
              <a:t>Issue Summary</a:t>
            </a:r>
            <a:r>
              <a:rPr lang="en-US" sz="1600" dirty="0"/>
              <a:t>: local clogs in magnet cooling-water system sporadically cause heating issues with magnets. Seen most in QM magnets.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/>
              <a:t>Normal temps ~35C; </a:t>
            </a:r>
            <a:r>
              <a:rPr lang="en-US" sz="1600" dirty="0" err="1"/>
              <a:t>Klixons</a:t>
            </a:r>
            <a:r>
              <a:rPr lang="en-US" sz="1600" dirty="0"/>
              <a:t> will dump beam between 70-80C unless overridden; Experts will abort at 80C.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/>
              <a:t>Overheating can cause permanent damage to magnets – </a:t>
            </a:r>
            <a:br>
              <a:rPr lang="en-US" sz="1600" dirty="0"/>
            </a:br>
            <a:r>
              <a:rPr lang="en-US" sz="1600" dirty="0"/>
              <a:t>leading long &amp; costly replacement.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/>
              <a:t>Not the first time we’ve dealt with this issue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AF0F2F2C-AC73-0E1D-17E2-739660AD2E8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38301555"/>
                  </p:ext>
                </p:extLst>
              </p:nvPr>
            </p:nvGraphicFramePr>
            <p:xfrm>
              <a:off x="571498" y="3003239"/>
              <a:ext cx="5923085" cy="273939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AF0F2F2C-AC73-0E1D-17E2-739660AD2E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1498" y="3003239"/>
                <a:ext cx="5923085" cy="273939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image_0">
            <a:extLst>
              <a:ext uri="{FF2B5EF4-FFF2-40B4-BE49-F238E27FC236}">
                <a16:creationId xmlns:a16="http://schemas.microsoft.com/office/drawing/2014/main" id="{371A648C-E51A-BD5E-2110-7E3414A9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310" y="1845571"/>
            <a:ext cx="2951569" cy="38970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0CF8F-204C-0802-45D2-EC3E5B76BC3B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Magnet Temps &amp; Cooling water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D5C3F-F626-505B-FB48-313EE90619A8}"/>
              </a:ext>
            </a:extLst>
          </p:cNvPr>
          <p:cNvSpPr txBox="1"/>
          <p:nvPr/>
        </p:nvSpPr>
        <p:spPr>
          <a:xfrm>
            <a:off x="571499" y="5745677"/>
            <a:ext cx="592308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# of magnet cooling-water flushes, 3-month bins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16657-1AE5-CEFE-B4D8-73B21FD43674}"/>
              </a:ext>
            </a:extLst>
          </p:cNvPr>
          <p:cNvSpPr txBox="1"/>
          <p:nvPr/>
        </p:nvSpPr>
        <p:spPr>
          <a:xfrm>
            <a:off x="7899310" y="5739580"/>
            <a:ext cx="295156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Thermal camera image of a hot magnet.</a:t>
            </a:r>
          </a:p>
        </p:txBody>
      </p:sp>
    </p:spTree>
    <p:extLst>
      <p:ext uri="{BB962C8B-B14F-4D97-AF65-F5344CB8AC3E}">
        <p14:creationId xmlns:p14="http://schemas.microsoft.com/office/powerpoint/2010/main" val="1952832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0D390-3FE9-7698-82EA-47758EAE7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2050" name="x_Picture 2">
            <a:extLst>
              <a:ext uri="{FF2B5EF4-FFF2-40B4-BE49-F238E27FC236}">
                <a16:creationId xmlns:a16="http://schemas.microsoft.com/office/drawing/2014/main" id="{9088667B-9C12-C727-6C56-CAAEA28C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85" y="2581186"/>
            <a:ext cx="5432106" cy="201931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5DA482-3F9D-A0F3-E5F2-C492EDF05B0A}"/>
              </a:ext>
            </a:extLst>
          </p:cNvPr>
          <p:cNvSpPr txBox="1"/>
          <p:nvPr/>
        </p:nvSpPr>
        <p:spPr>
          <a:xfrm>
            <a:off x="807607" y="4615179"/>
            <a:ext cx="547760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Plot</a:t>
            </a:r>
            <a:r>
              <a:rPr lang="en-US" sz="1200" dirty="0"/>
              <a:t> of quadrupole magnet temperatures in several ‘bad’ spots around the ring; rising over 10 days in January 2024.</a:t>
            </a:r>
          </a:p>
        </p:txBody>
      </p:sp>
      <p:pic>
        <p:nvPicPr>
          <p:cNvPr id="2052" name="x_Picture 3">
            <a:extLst>
              <a:ext uri="{FF2B5EF4-FFF2-40B4-BE49-F238E27FC236}">
                <a16:creationId xmlns:a16="http://schemas.microsoft.com/office/drawing/2014/main" id="{E97F21DC-82A9-6AAA-D7B8-F7098D0A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48" y="1202773"/>
            <a:ext cx="4725240" cy="166948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DE28FB-3EB1-433A-D56F-D2EDCB8A9802}"/>
              </a:ext>
            </a:extLst>
          </p:cNvPr>
          <p:cNvSpPr txBox="1"/>
          <p:nvPr/>
        </p:nvSpPr>
        <p:spPr>
          <a:xfrm>
            <a:off x="6783688" y="2894306"/>
            <a:ext cx="47683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Summary-alarm </a:t>
            </a:r>
            <a:r>
              <a:rPr lang="en-US" sz="1200" dirty="0"/>
              <a:t>values</a:t>
            </a:r>
            <a:r>
              <a:rPr lang="en-US" sz="1200" b="1" dirty="0"/>
              <a:t> </a:t>
            </a:r>
            <a:r>
              <a:rPr lang="en-US" sz="1200" dirty="0"/>
              <a:t>of Magnet RTD temperatures. Alarms sound in the accelerator Control Room, email experts,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98987-AC6B-4BFA-2240-A79F2D0E0F05}"/>
              </a:ext>
            </a:extLst>
          </p:cNvPr>
          <p:cNvSpPr txBox="1"/>
          <p:nvPr/>
        </p:nvSpPr>
        <p:spPr>
          <a:xfrm>
            <a:off x="774845" y="826860"/>
            <a:ext cx="41745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Monitors: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Plots (visual inspection)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Alarms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Calculating change over time (drift)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Programmatic prediction…</a:t>
            </a:r>
          </a:p>
          <a:p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D8E7CC-4ABE-7F0A-3940-F576CEDEF1DB}"/>
              </a:ext>
            </a:extLst>
          </p:cNvPr>
          <p:cNvSpPr txBox="1"/>
          <p:nvPr/>
        </p:nvSpPr>
        <p:spPr>
          <a:xfrm>
            <a:off x="6762129" y="6235758"/>
            <a:ext cx="47899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Drift monitor </a:t>
            </a:r>
            <a:r>
              <a:rPr lang="en-US" sz="1200" dirty="0"/>
              <a:t>shows difference between reference temp &amp; current temp – colors indicate size of delta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DBEE27-9CFF-7004-3F4F-2A20E2B3E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468" b="5721"/>
          <a:stretch/>
        </p:blipFill>
        <p:spPr>
          <a:xfrm>
            <a:off x="6783688" y="3617345"/>
            <a:ext cx="4746800" cy="258787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47857-0886-8A63-5F98-88DC5382ADA9}"/>
              </a:ext>
            </a:extLst>
          </p:cNvPr>
          <p:cNvSpPr txBox="1"/>
          <p:nvPr/>
        </p:nvSpPr>
        <p:spPr>
          <a:xfrm>
            <a:off x="510836" y="2559393"/>
            <a:ext cx="31290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5454F-BF24-534B-F56E-E08112685639}"/>
              </a:ext>
            </a:extLst>
          </p:cNvPr>
          <p:cNvSpPr txBox="1"/>
          <p:nvPr/>
        </p:nvSpPr>
        <p:spPr>
          <a:xfrm>
            <a:off x="6466572" y="1185187"/>
            <a:ext cx="31290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D20AA-6518-D088-B49A-6DA7045B85A5}"/>
              </a:ext>
            </a:extLst>
          </p:cNvPr>
          <p:cNvSpPr txBox="1"/>
          <p:nvPr/>
        </p:nvSpPr>
        <p:spPr>
          <a:xfrm>
            <a:off x="6445012" y="3596849"/>
            <a:ext cx="31290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D0C48-9416-10DD-7809-CF0A8B9440D0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Magnet Temps: the run-up to Predictive Programs</a:t>
            </a:r>
          </a:p>
        </p:txBody>
      </p:sp>
    </p:spTree>
    <p:extLst>
      <p:ext uri="{BB962C8B-B14F-4D97-AF65-F5344CB8AC3E}">
        <p14:creationId xmlns:p14="http://schemas.microsoft.com/office/powerpoint/2010/main" val="138573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1F58B-6E15-259F-9552-D9602B2C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Walbaum Display Light" panose="02070303090703020303" pitchFamily="18" charset="0"/>
              </a:rPr>
              <a:t>Machine Learning Operations</a:t>
            </a:r>
          </a:p>
        </p:txBody>
      </p:sp>
      <p:pic>
        <p:nvPicPr>
          <p:cNvPr id="6" name="Content Placeholder 5" descr="A diagram of software development&#10;&#10;Description automatically generated">
            <a:extLst>
              <a:ext uri="{FF2B5EF4-FFF2-40B4-BE49-F238E27FC236}">
                <a16:creationId xmlns:a16="http://schemas.microsoft.com/office/drawing/2014/main" id="{6EDF9166-2976-6D88-376D-0D574D975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409" y="2864544"/>
            <a:ext cx="5420979" cy="30503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F6B50-FDB4-741E-2BA6-1BA09B7C6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EF22D-CADB-0B69-1845-84C991B32229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Development Philosophy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B39024-2158-0A48-65E6-CD60E50A8C08}"/>
              </a:ext>
            </a:extLst>
          </p:cNvPr>
          <p:cNvSpPr txBox="1"/>
          <p:nvPr/>
        </p:nvSpPr>
        <p:spPr>
          <a:xfrm>
            <a:off x="571500" y="1465526"/>
            <a:ext cx="552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name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MLOps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incorporates machine learning (ML), software development (DEV) and operations (OPS). </a:t>
            </a:r>
          </a:p>
        </p:txBody>
      </p:sp>
      <p:pic>
        <p:nvPicPr>
          <p:cNvPr id="10" name="Content Placeholder 7" descr="A diagram of different types of engineering&#10;&#10;Description automatically generated">
            <a:extLst>
              <a:ext uri="{FF2B5EF4-FFF2-40B4-BE49-F238E27FC236}">
                <a16:creationId xmlns:a16="http://schemas.microsoft.com/office/drawing/2014/main" id="{AE37822A-5CC1-1AB0-917E-D569A2F52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559" y="3355924"/>
            <a:ext cx="4348455" cy="28974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495162-794A-5A82-9EC7-F093109C0B37}"/>
              </a:ext>
            </a:extLst>
          </p:cNvPr>
          <p:cNvSpPr txBox="1"/>
          <p:nvPr/>
        </p:nvSpPr>
        <p:spPr>
          <a:xfrm>
            <a:off x="6452616" y="2451453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Operation is designed to incorporate machine learning engineering and DevOps to seek for data governance and deployment in production with reliability and scalability.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043870-9F11-50F6-097F-285694321E49}"/>
              </a:ext>
            </a:extLst>
          </p:cNvPr>
          <p:cNvSpPr txBox="1"/>
          <p:nvPr/>
        </p:nvSpPr>
        <p:spPr>
          <a:xfrm>
            <a:off x="2732579" y="6297224"/>
            <a:ext cx="317426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Slide content provided by Feng Bai</a:t>
            </a:r>
          </a:p>
        </p:txBody>
      </p:sp>
    </p:spTree>
    <p:extLst>
      <p:ext uri="{BB962C8B-B14F-4D97-AF65-F5344CB8AC3E}">
        <p14:creationId xmlns:p14="http://schemas.microsoft.com/office/powerpoint/2010/main" val="3744058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E297D-8297-9FB2-02C4-29A0812F0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A128E-362F-B808-D625-CCD846D1217E}"/>
              </a:ext>
            </a:extLst>
          </p:cNvPr>
          <p:cNvSpPr txBox="1"/>
          <p:nvPr/>
        </p:nvSpPr>
        <p:spPr>
          <a:xfrm>
            <a:off x="265471" y="0"/>
            <a:ext cx="11926528" cy="553998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Data Structure for QM magnets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87BEF9A5-F337-18F0-41A6-45D2D7065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331" y="1690688"/>
            <a:ext cx="6862926" cy="42068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33719E-B8CA-148F-00DA-0E3E9952012C}"/>
              </a:ext>
            </a:extLst>
          </p:cNvPr>
          <p:cNvSpPr txBox="1"/>
          <p:nvPr/>
        </p:nvSpPr>
        <p:spPr>
          <a:xfrm>
            <a:off x="669822" y="963306"/>
            <a:ext cx="351755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for all QM magnets around the ring handled in 4 layers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data as a list of HDF5 files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Cells in NSLS-II storage ring. 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sensors/magnet * 4-5 QM/cell =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20-24 PVs per cell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 data time series (288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/day @ 5 minute sampling rate) for each sensor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80CB3-6EB2-E8F8-52F9-55804EEDD28D}"/>
              </a:ext>
            </a:extLst>
          </p:cNvPr>
          <p:cNvSpPr txBox="1"/>
          <p:nvPr/>
        </p:nvSpPr>
        <p:spPr>
          <a:xfrm>
            <a:off x="2732579" y="6297224"/>
            <a:ext cx="317426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Slide content provided by Feng Bai</a:t>
            </a:r>
          </a:p>
        </p:txBody>
      </p:sp>
    </p:spTree>
    <p:extLst>
      <p:ext uri="{BB962C8B-B14F-4D97-AF65-F5344CB8AC3E}">
        <p14:creationId xmlns:p14="http://schemas.microsoft.com/office/powerpoint/2010/main" val="332690726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13057</TotalTime>
  <Words>1781</Words>
  <Application>Microsoft Office PowerPoint</Application>
  <PresentationFormat>Widescreen</PresentationFormat>
  <Paragraphs>288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Amasis MT Pro Medium</vt:lpstr>
      <vt:lpstr>Arial</vt:lpstr>
      <vt:lpstr>Calibri</vt:lpstr>
      <vt:lpstr>Cambria Math</vt:lpstr>
      <vt:lpstr>Rockwell</vt:lpstr>
      <vt:lpstr>Times New Roman</vt:lpstr>
      <vt:lpstr>Walbaum Display Light</vt:lpstr>
      <vt:lpstr>Wingdings</vt:lpstr>
      <vt:lpstr>BNL</vt:lpstr>
      <vt:lpstr>Predicting preventable Interruptions to Operations at NSLS-II   In collaboration with SLAC, ANL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Operations</vt:lpstr>
      <vt:lpstr>PowerPoint Presentation</vt:lpstr>
      <vt:lpstr>Data Engineering and Storage Systems</vt:lpstr>
      <vt:lpstr>Machine Learning Systems (ML systems)</vt:lpstr>
      <vt:lpstr>1. Data Cleaning</vt:lpstr>
      <vt:lpstr>2. Modeling &amp; Regression</vt:lpstr>
      <vt:lpstr>PowerPoint Presentation</vt:lpstr>
      <vt:lpstr>Machine Learning Methods: LSTM</vt:lpstr>
      <vt:lpstr>PowerPoint Presentation</vt:lpstr>
      <vt:lpstr>PowerPoint Presentation</vt:lpstr>
      <vt:lpstr>PowerPoint Presentation</vt:lpstr>
      <vt:lpstr>Strengths and limitations</vt:lpstr>
      <vt:lpstr>Thanks to: BNL:  Feng Bai, Guimei Wang, Yoshi Hidaka, Jinhyuk Choi,    Wing Louie, Joseph Gormley, Brian Walsh, Michael Charumaneeroj SLAC: Daniel Ratner, Finn O’Shea, Anwesha Das ANL:  Louis Emery, Nikita Kuklev, Ihar Lobach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Smith, Reid</dc:creator>
  <cp:keywords/>
  <dc:description/>
  <cp:lastModifiedBy>Smith, Reid</cp:lastModifiedBy>
  <cp:revision>163</cp:revision>
  <dcterms:created xsi:type="dcterms:W3CDTF">2021-09-29T20:09:02Z</dcterms:created>
  <dcterms:modified xsi:type="dcterms:W3CDTF">2024-03-06T23:50:27Z</dcterms:modified>
  <cp:category/>
</cp:coreProperties>
</file>