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220" r:id="rId2"/>
    <p:sldId id="1215" r:id="rId3"/>
    <p:sldId id="1218" r:id="rId4"/>
    <p:sldId id="1224" r:id="rId5"/>
    <p:sldId id="1269" r:id="rId6"/>
    <p:sldId id="1243" r:id="rId7"/>
    <p:sldId id="1244" r:id="rId8"/>
    <p:sldId id="1259" r:id="rId9"/>
    <p:sldId id="1270" r:id="rId10"/>
    <p:sldId id="1227" r:id="rId11"/>
    <p:sldId id="1246" r:id="rId12"/>
    <p:sldId id="1260" r:id="rId13"/>
    <p:sldId id="1261" r:id="rId14"/>
    <p:sldId id="1229" r:id="rId15"/>
    <p:sldId id="1228" r:id="rId16"/>
    <p:sldId id="1230" r:id="rId17"/>
    <p:sldId id="1249" r:id="rId18"/>
    <p:sldId id="1254" r:id="rId19"/>
    <p:sldId id="1262" r:id="rId20"/>
    <p:sldId id="1266" r:id="rId21"/>
    <p:sldId id="1263" r:id="rId22"/>
    <p:sldId id="1253" r:id="rId23"/>
    <p:sldId id="1248" r:id="rId24"/>
    <p:sldId id="1231" r:id="rId25"/>
    <p:sldId id="1271" r:id="rId26"/>
    <p:sldId id="1272" r:id="rId27"/>
    <p:sldId id="1273" r:id="rId28"/>
    <p:sldId id="1267" r:id="rId29"/>
    <p:sldId id="1268" r:id="rId30"/>
    <p:sldId id="1233" r:id="rId31"/>
    <p:sldId id="1250" r:id="rId32"/>
    <p:sldId id="1255" r:id="rId33"/>
    <p:sldId id="1234" r:id="rId34"/>
    <p:sldId id="1251" r:id="rId35"/>
    <p:sldId id="1237" r:id="rId36"/>
    <p:sldId id="1257" r:id="rId37"/>
    <p:sldId id="1256" r:id="rId38"/>
    <p:sldId id="1239" r:id="rId39"/>
    <p:sldId id="1258" r:id="rId40"/>
    <p:sldId id="1240" r:id="rId41"/>
    <p:sldId id="1241" r:id="rId42"/>
    <p:sldId id="1247" r:id="rId4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21"/>
    <a:srgbClr val="002A7F"/>
    <a:srgbClr val="002060"/>
    <a:srgbClr val="000000"/>
    <a:srgbClr val="9437FF"/>
    <a:srgbClr val="0432FF"/>
    <a:srgbClr val="E32351"/>
    <a:srgbClr val="FCBE00"/>
    <a:srgbClr val="FFC000"/>
    <a:srgbClr val="03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6"/>
    <p:restoredTop sz="91656"/>
  </p:normalViewPr>
  <p:slideViewPr>
    <p:cSldViewPr snapToGrid="0" snapToObjects="1">
      <p:cViewPr>
        <p:scale>
          <a:sx n="188" d="100"/>
          <a:sy n="188" d="100"/>
        </p:scale>
        <p:origin x="-2552" y="-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26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106FC6-8F7B-8946-BB5E-854F501DA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55D29-386E-7AC9-7AAA-FD8C278E2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505F-BF29-924D-A027-0D866DE6FDE2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BF9EA-8E7E-CA5C-4FC0-69E900491A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20D7B-FF4E-0106-0CB0-B12628A1E1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5067A-B79E-0344-B741-DE23A7D6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964B6-75A6-314F-9149-D72A4A8443D0}" type="datetimeFigureOut">
              <a:rPr lang="en-CH" smtClean="0"/>
              <a:t>3/4/24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94D9-45EC-B945-B651-AA76890947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218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Notebook prepared akin to </a:t>
            </a:r>
            <a:r>
              <a:rPr lang="en-US" dirty="0" err="1"/>
              <a:t>tensorflow</a:t>
            </a:r>
            <a:r>
              <a:rPr lang="en-US" dirty="0"/>
              <a:t> transformer for machine translation notebook</a:t>
            </a:r>
          </a:p>
          <a:p>
            <a:r>
              <a:rPr lang="en-US" dirty="0"/>
              <a:t>* Not so heavy on theory, will skim through notebook. Interested parties can look at it at the same time and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868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Transform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𝑠𝑖𝑧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𝑏𝑎𝑡𝑐h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𝑠𝑒𝑞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𝑓𝑒𝑎𝑡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𝑠𝑖𝑧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𝑏𝑎𝑡𝑐h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𝑠𝑒𝑞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𝑑𝑖𝑚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Transform </a:t>
                </a:r>
                <a:r>
                  <a:rPr lang="en-US" sz="1200" b="0" i="0">
                    <a:latin typeface="Cambria Math" panose="02040503050406030204" pitchFamily="18" charset="0"/>
                  </a:rPr>
                  <a:t>[𝑠𝑖𝑧𝑒_𝑏𝑎𝑡𝑐ℎ, 𝐿_𝑠𝑒𝑞, 𝑁_𝑓𝑒𝑎𝑡]</a:t>
                </a:r>
                <a:r>
                  <a:rPr lang="en-US" sz="1200" dirty="0"/>
                  <a:t> to </a:t>
                </a:r>
                <a:r>
                  <a:rPr lang="en-US" sz="1200" i="0">
                    <a:latin typeface="Cambria Math" panose="02040503050406030204" pitchFamily="18" charset="0"/>
                  </a:rPr>
                  <a:t>[𝑠𝑖𝑧𝑒_𝑏𝑎𝑡𝑐ℎ, 𝐿_𝑠𝑒𝑞,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𝑁_𝑑𝑖𝑚</a:t>
                </a:r>
                <a:r>
                  <a:rPr lang="en-US" sz="1200" i="0">
                    <a:latin typeface="Cambria Math" panose="02040503050406030204" pitchFamily="18" charset="0"/>
                  </a:rPr>
                  <a:t>]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8615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 all inputs all at once, processing them in parallel, as opposed to sequentially like RNNs</a:t>
            </a:r>
          </a:p>
          <a:p>
            <a:r>
              <a:rPr lang="en-US" dirty="0"/>
              <a:t>Fixed number of layers. Output of one is input of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8736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0005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798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“sees” whole sequence during self attention due to matrix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717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Self-attention in the Encoder — the input sequence pays attention to itself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Self-attention in the Decoder — the target sequence pays attention to itself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Encoder-Decoder-attention in the Decoder — the target sequence pays attention to the input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34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7485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37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7159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also developing our own library for multivariate time series predictions at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41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038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15CE-061A-412E-B3D5-018AD93365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one missing is irregular component (noise)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ritusantra</a:t>
            </a:r>
            <a:r>
              <a:rPr lang="en-US" dirty="0"/>
              <a:t>/what-is-time-series-and-components-of-time-series-c80b69ad5cb9</a:t>
            </a:r>
          </a:p>
          <a:p>
            <a:endParaRPr lang="en-US" dirty="0"/>
          </a:p>
          <a:p>
            <a:r>
              <a:rPr lang="en-US" dirty="0"/>
              <a:t>Temperature prediction of cryostats</a:t>
            </a:r>
          </a:p>
          <a:p>
            <a:r>
              <a:rPr lang="en-US" sz="2400" dirty="0"/>
              <a:t>Magnetic field evolution as a function of current (and time…)</a:t>
            </a:r>
          </a:p>
          <a:p>
            <a:r>
              <a:rPr lang="en-US" dirty="0"/>
              <a:t>Can be seen as multivariate time series “forecasting”</a:t>
            </a:r>
          </a:p>
          <a:p>
            <a:endParaRPr lang="en-US" dirty="0"/>
          </a:p>
          <a:p>
            <a:r>
              <a:rPr lang="en-US" sz="2000" dirty="0"/>
              <a:t>Diagnostics systems in particle accelerators often read out data at k/M/G Hz that can be represented as a time series</a:t>
            </a:r>
          </a:p>
          <a:p>
            <a:pPr lvl="1"/>
            <a:r>
              <a:rPr lang="en-US" sz="1600" dirty="0"/>
              <a:t>The temporal axis is implicitly embedded in the data</a:t>
            </a:r>
          </a:p>
          <a:p>
            <a:r>
              <a:rPr lang="en-US" sz="2000" dirty="0"/>
              <a:t>Naïve univariate forecasting not possible if there are phenomenon that cannot be learned from data</a:t>
            </a:r>
          </a:p>
          <a:p>
            <a:pPr lvl="1"/>
            <a:r>
              <a:rPr lang="en-US" sz="1600" dirty="0"/>
              <a:t>Time series often have a lagging time dependency on other covariates, which can become apparent in higher temporal resolutions</a:t>
            </a:r>
          </a:p>
          <a:p>
            <a:r>
              <a:rPr lang="en-US" sz="2000" dirty="0"/>
              <a:t>Large amount of data makes forecasting challenging, especially for longer prediction horizons and high precision</a:t>
            </a:r>
          </a:p>
          <a:p>
            <a:pPr lvl="1"/>
            <a:r>
              <a:rPr lang="en-US" sz="1600" dirty="0"/>
              <a:t>Fast evolving dynamics over long time horizons AND dependency on other covariates are especially challenging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123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Diagnostics systems in particle accelerators often read out data at k/M/G Hz that can be represented as a time series</a:t>
            </a:r>
          </a:p>
          <a:p>
            <a:pPr lvl="1"/>
            <a:r>
              <a:rPr lang="en-US" sz="1600" dirty="0"/>
              <a:t>The temporal axis is implicitly embedded in the data</a:t>
            </a:r>
          </a:p>
          <a:p>
            <a:r>
              <a:rPr lang="en-US" sz="2000" dirty="0"/>
              <a:t>Naïve univariate forecasting not possible if there are phenomenon that cannot be learned from data</a:t>
            </a:r>
          </a:p>
          <a:p>
            <a:pPr lvl="1"/>
            <a:r>
              <a:rPr lang="en-US" sz="1600" dirty="0"/>
              <a:t>Time series often have a lagging time dependency on other covariates, which can become apparent in higher temporal resolutions</a:t>
            </a:r>
          </a:p>
          <a:p>
            <a:r>
              <a:rPr lang="en-US" sz="2000" dirty="0"/>
              <a:t>Large amount of data makes forecasting challenging, especially for longer prediction horizons and high precision</a:t>
            </a:r>
          </a:p>
          <a:p>
            <a:pPr lvl="1"/>
            <a:r>
              <a:rPr lang="en-US" sz="1600" dirty="0"/>
              <a:t>Fast evolving dynamics over long time horizons AND dependency on other covariates are especially challenging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529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LSTM solves gradient vanishing and long-term dependency modeling, but are not easily </a:t>
            </a:r>
            <a:r>
              <a:rPr lang="en-US" dirty="0" err="1"/>
              <a:t>parallizable</a:t>
            </a:r>
            <a:r>
              <a:rPr lang="en-US" dirty="0"/>
              <a:t>, the recurrent architecture allowed passing of hidden state between timesteps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2377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LSTM solves gradient vanishing and long-term dependency modeling, but are not easily </a:t>
            </a:r>
            <a:r>
              <a:rPr lang="en-US" dirty="0" err="1"/>
              <a:t>parallizable</a:t>
            </a:r>
            <a:r>
              <a:rPr lang="en-US" dirty="0"/>
              <a:t>, the recurrent architecture allowed passing of hidden state between timesteps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171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LSTM solves gradient vanishing and long-term dependency modeling, but are not easily </a:t>
            </a:r>
            <a:r>
              <a:rPr lang="en-US" dirty="0" err="1"/>
              <a:t>parallizable</a:t>
            </a:r>
            <a:r>
              <a:rPr lang="en-US" dirty="0"/>
              <a:t>, the recurrent architecture allowed passing of hidden state between timesteps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374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39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94D9-45EC-B945-B651-AA76890947D8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364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F045-E7B0-EF4C-823B-27FF86C9E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8053" y="2214391"/>
            <a:ext cx="9144000" cy="795805"/>
          </a:xfrm>
        </p:spPr>
        <p:txBody>
          <a:bodyPr tIns="0" bIns="0" anchor="b">
            <a:normAutofit/>
          </a:bodyPr>
          <a:lstStyle>
            <a:lvl1pPr algn="l">
              <a:defRPr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6D805-F13F-0044-98D4-371A94F18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8053" y="3016935"/>
            <a:ext cx="9144000" cy="675629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3486-8B1A-A046-817E-8BBFF1F2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7128" y="6442076"/>
            <a:ext cx="2729345" cy="306622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2060"/>
                </a:solidFill>
              </a:defRPr>
            </a:lvl1pPr>
          </a:lstStyle>
          <a:p>
            <a:r>
              <a:rPr lang="sv-SE"/>
              <a:t>5 March 2024</a:t>
            </a:r>
            <a:endParaRPr lang="en-CH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233DCE-4D2E-D3D4-BF53-95E22877A468}"/>
              </a:ext>
            </a:extLst>
          </p:cNvPr>
          <p:cNvCxnSpPr>
            <a:cxnSpLocks/>
          </p:cNvCxnSpPr>
          <p:nvPr userDrawn="1"/>
        </p:nvCxnSpPr>
        <p:spPr>
          <a:xfrm>
            <a:off x="1608053" y="1998195"/>
            <a:ext cx="3480053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1000">
                  <a:schemeClr val="accent1">
                    <a:lumMod val="45000"/>
                    <a:lumOff val="55000"/>
                  </a:schemeClr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F3A613-3EAF-45EF-8340-D7B33B35A8A1}"/>
              </a:ext>
            </a:extLst>
          </p:cNvPr>
          <p:cNvCxnSpPr>
            <a:cxnSpLocks/>
          </p:cNvCxnSpPr>
          <p:nvPr userDrawn="1"/>
        </p:nvCxnSpPr>
        <p:spPr>
          <a:xfrm>
            <a:off x="4446337" y="3879595"/>
            <a:ext cx="3673514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1000">
                  <a:schemeClr val="accent1">
                    <a:lumMod val="45000"/>
                    <a:lumOff val="55000"/>
                  </a:schemeClr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D2ED85-B8D6-36C0-563F-6E9D62463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83" y="235334"/>
            <a:ext cx="1087851" cy="1087851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2A4EDC6-DF3C-272E-E063-6E7DD0408B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49837" y="4674088"/>
            <a:ext cx="4003964" cy="30662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First Author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A1487A9-E070-9DC5-E41A-ADE82DDF7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49837" y="4993859"/>
            <a:ext cx="4003964" cy="9683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author, third author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9C76979-D037-FD84-61FB-5B1125BA429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9436" y="6442076"/>
            <a:ext cx="4426239" cy="312016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Event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818" y="107287"/>
            <a:ext cx="10325464" cy="460458"/>
          </a:xfrm>
        </p:spPr>
        <p:txBody>
          <a:bodyPr bIns="0" anchor="b"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17" y="1603095"/>
            <a:ext cx="11413315" cy="45738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3818" y="574964"/>
            <a:ext cx="10325464" cy="327695"/>
          </a:xfrm>
        </p:spPr>
        <p:txBody>
          <a:bodyPr tIns="0" bIns="0">
            <a:normAutofit/>
          </a:bodyPr>
          <a:lstStyle>
            <a:lvl1pPr marL="0" indent="0">
              <a:buNone/>
              <a:defRPr sz="2200" i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413819" y="6355766"/>
            <a:ext cx="3952748" cy="365125"/>
          </a:xfrm>
          <a:prstGeom prst="rect">
            <a:avLst/>
          </a:prstGeom>
        </p:spPr>
        <p:txBody>
          <a:bodyPr/>
          <a:lstStyle>
            <a:lvl1pPr algn="l">
              <a:defRPr sz="1200" i="1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xfrm>
            <a:off x="9083932" y="6355765"/>
            <a:ext cx="2743200" cy="365125"/>
          </a:xfrm>
        </p:spPr>
        <p:txBody>
          <a:bodyPr/>
          <a:lstStyle>
            <a:lvl1pPr algn="r">
              <a:defRPr sz="1200" i="1">
                <a:solidFill>
                  <a:schemeClr val="accent5">
                    <a:lumMod val="75000"/>
                    <a:alpha val="70000"/>
                  </a:schemeClr>
                </a:solidFill>
              </a:defRPr>
            </a:lvl1pPr>
          </a:lstStyle>
          <a:p>
            <a:fld id="{E02D04CC-0B1D-4DCE-AE55-9105744B006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76225" y="902666"/>
            <a:ext cx="3381563" cy="0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51D845C-39F3-0759-795C-AB072F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2235" y="635576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5 March 2024</a:t>
            </a:r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78E44-96B3-4E10-A1E2-1C3631316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838" y="137110"/>
            <a:ext cx="1087851" cy="10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0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0CFC-0CE0-5148-AA18-ACFB0E0D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6887-1102-C649-999D-08235755B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F0047-40CA-9A43-9E13-53CE87AB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605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C0E5D-AB97-8D4C-B78A-C2287BDC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225" y="1343918"/>
            <a:ext cx="5643575" cy="483304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34605-E615-BE49-93F9-3455111A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43918"/>
            <a:ext cx="5643575" cy="48330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ABFBC-0E79-5045-ADC6-671F17B1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3163" y="6352107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947DA-2D59-8142-8AA4-0B00D94C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25" y="635346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lang="en-CH"/>
              <a:t>Transformers for Time Series - ICFA MLAPA Workshop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122BF-BB86-EF44-8B72-7E87605B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574" y="6356350"/>
            <a:ext cx="2743200" cy="365125"/>
          </a:xfrm>
        </p:spPr>
        <p:txBody>
          <a:bodyPr/>
          <a:lstStyle/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F26A86-D896-7F8C-E9C7-E7287D8660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818" y="574964"/>
            <a:ext cx="10325464" cy="327695"/>
          </a:xfrm>
        </p:spPr>
        <p:txBody>
          <a:bodyPr tIns="0" bIns="0">
            <a:normAutofit/>
          </a:bodyPr>
          <a:lstStyle>
            <a:lvl1pPr marL="0" indent="0">
              <a:buNone/>
              <a:defRPr sz="2200" i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CF36A-1076-26E1-672B-339BC1DD9D69}"/>
              </a:ext>
            </a:extLst>
          </p:cNvPr>
          <p:cNvCxnSpPr/>
          <p:nvPr userDrawn="1"/>
        </p:nvCxnSpPr>
        <p:spPr>
          <a:xfrm>
            <a:off x="376225" y="902666"/>
            <a:ext cx="3381563" cy="0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2746AA-8926-EF08-DFCA-B31ADD508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838" y="137110"/>
            <a:ext cx="1087851" cy="10878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B4CE928-00E0-9352-A404-E2C519C09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818" y="107287"/>
            <a:ext cx="10325464" cy="460458"/>
          </a:xfrm>
        </p:spPr>
        <p:txBody>
          <a:bodyPr bIns="0" anchor="b"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4469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AFA5D-9DAB-FB40-BFAC-F669F460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225" y="1224961"/>
            <a:ext cx="56213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0FA8E-5FBA-974F-9A09-4285AFA2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226" y="2048873"/>
            <a:ext cx="5621350" cy="41407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6C820-6C0D-E64A-9654-E341A7243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2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36729-57F6-E840-8F93-A1DE2D56E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048873"/>
            <a:ext cx="5183188" cy="414079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C8FD0-ADC0-0F45-ABDD-D243E71C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5FAA4-B020-6F41-877A-44F6F078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25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lang="en-CH"/>
              <a:t>Transformers for Time Series - ICFA MLAPA Workshop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15F96-FA23-FE47-9600-0644253C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BB5F0F-3392-E051-EFE2-7EEEF0DFED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818" y="574964"/>
            <a:ext cx="10325464" cy="327695"/>
          </a:xfrm>
        </p:spPr>
        <p:txBody>
          <a:bodyPr tIns="0" bIns="0">
            <a:normAutofit/>
          </a:bodyPr>
          <a:lstStyle>
            <a:lvl1pPr marL="0" indent="0">
              <a:buNone/>
              <a:defRPr sz="2200" i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EF004D-91AB-4CA5-7A36-5DE404C3309F}"/>
              </a:ext>
            </a:extLst>
          </p:cNvPr>
          <p:cNvCxnSpPr/>
          <p:nvPr userDrawn="1"/>
        </p:nvCxnSpPr>
        <p:spPr>
          <a:xfrm>
            <a:off x="376225" y="902666"/>
            <a:ext cx="3381563" cy="0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1F25697-672F-29BA-689B-8C1B022C3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838" y="137110"/>
            <a:ext cx="1087851" cy="10878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2A4544D-4CB0-3895-29BD-E592AB7E4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818" y="107287"/>
            <a:ext cx="10325464" cy="460458"/>
          </a:xfrm>
        </p:spPr>
        <p:txBody>
          <a:bodyPr bIns="0" anchor="b"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9873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049E-4E34-D347-BF51-CB28B79A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4618-6171-724C-A5A0-E09B82E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75539D47-CA56-7549-D1A2-8460B2DCCD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7243" y="6355766"/>
            <a:ext cx="3952748" cy="365125"/>
          </a:xfrm>
          <a:prstGeom prst="rect">
            <a:avLst/>
          </a:prstGeom>
        </p:spPr>
        <p:txBody>
          <a:bodyPr/>
          <a:lstStyle>
            <a:lvl1pPr algn="l">
              <a:defRPr sz="1200" i="1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B352034-23D8-44B7-34D6-0F82CE26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2235" y="635576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5 March 2024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730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5E089-629E-C44B-9C3C-5174DE0F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3208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974D5-C7D8-5749-9C64-B4E5378E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lang="en-CH"/>
              <a:t>Transformers for Time Series - ICFA MLAPA Workshop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753EC-07DD-2E4A-B26C-673A5E12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36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5D7C-2302-C146-A7F7-D0EDF98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5B072-C5A9-714C-ADC9-FDBA154B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20BBD-AADC-3245-88FE-53915F64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B270-2E1F-4E4A-BBD8-6E6C78D5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2B830872-C1B7-3B67-216E-ECCECE87CF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9435" y="6355766"/>
            <a:ext cx="3952748" cy="365125"/>
          </a:xfrm>
          <a:prstGeom prst="rect">
            <a:avLst/>
          </a:prstGeom>
        </p:spPr>
        <p:txBody>
          <a:bodyPr/>
          <a:lstStyle>
            <a:lvl1pPr algn="l">
              <a:defRPr sz="1200" i="1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DC7B20B-0415-3F9D-D400-EDE3E14D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2235" y="635576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5 March 2024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911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6AB7-7A51-7448-AFAF-308BC79F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26ACF-7C11-444F-9B04-136C68E87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DD793-7E1F-AC4F-9820-0B069834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8FFC7-5D4C-EE4B-88FE-48CD7F60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9C553EB6-49DC-D636-98DE-15685EF807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9435" y="6355766"/>
            <a:ext cx="3952748" cy="365125"/>
          </a:xfrm>
          <a:prstGeom prst="rect">
            <a:avLst/>
          </a:prstGeom>
        </p:spPr>
        <p:txBody>
          <a:bodyPr/>
          <a:lstStyle>
            <a:lvl1pPr algn="l">
              <a:defRPr sz="1200" i="1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BA96A5E-2772-FCDE-518A-9C724E0B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2235" y="635576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5 March 2024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5769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18683-7D14-A14F-8167-7077D4EA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96AC8-DF34-D541-BA51-AD76BAA7C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5C204-EBA2-A145-8526-6CF701189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638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5 March 2024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20BE3-8F69-0648-8DB1-DA9D859F4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734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H"/>
              <a:t>Transformers for Time Series - ICFA MLAPA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80F-0846-CC49-9701-1ABF0D8A4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8B05-2B32-E745-B61F-B40A1323BF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611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12" Type="http://schemas.openxmlformats.org/officeDocument/2006/relationships/image" Target="../media/image31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image" Target="../media/image20.png"/><Relationship Id="rId19" Type="http://schemas.openxmlformats.org/officeDocument/2006/relationships/image" Target="../media/image6.tiff"/><Relationship Id="rId4" Type="http://schemas.openxmlformats.org/officeDocument/2006/relationships/image" Target="../media/image32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hyperlink" Target="https://arxiv.org/abs/1810.04805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s://arxiv.org/abs/2005.14165" TargetMode="External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45.png"/><Relationship Id="rId2" Type="http://schemas.openxmlformats.org/officeDocument/2006/relationships/image" Target="../media/image1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4.png"/><Relationship Id="rId5" Type="http://schemas.openxmlformats.org/officeDocument/2006/relationships/image" Target="../media/image21.png"/><Relationship Id="rId1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91.png"/><Relationship Id="rId5" Type="http://schemas.openxmlformats.org/officeDocument/2006/relationships/image" Target="../media/image21.png"/><Relationship Id="rId10" Type="http://schemas.openxmlformats.org/officeDocument/2006/relationships/image" Target="../media/image4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0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1.png"/><Relationship Id="rId11" Type="http://schemas.openxmlformats.org/officeDocument/2006/relationships/image" Target="../media/image64.png"/><Relationship Id="rId5" Type="http://schemas.openxmlformats.org/officeDocument/2006/relationships/image" Target="../media/image24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651.png"/><Relationship Id="rId3" Type="http://schemas.openxmlformats.org/officeDocument/2006/relationships/image" Target="../media/image60.png"/><Relationship Id="rId7" Type="http://schemas.openxmlformats.org/officeDocument/2006/relationships/image" Target="../media/image1.png"/><Relationship Id="rId12" Type="http://schemas.openxmlformats.org/officeDocument/2006/relationships/image" Target="../media/image640.png"/><Relationship Id="rId17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3.png"/><Relationship Id="rId5" Type="http://schemas.openxmlformats.org/officeDocument/2006/relationships/image" Target="../media/image591.png"/><Relationship Id="rId15" Type="http://schemas.openxmlformats.org/officeDocument/2006/relationships/image" Target="../media/image68.png"/><Relationship Id="rId10" Type="http://schemas.openxmlformats.org/officeDocument/2006/relationships/image" Target="../media/image62.png"/><Relationship Id="rId4" Type="http://schemas.openxmlformats.org/officeDocument/2006/relationships/image" Target="../media/image24.png"/><Relationship Id="rId9" Type="http://schemas.openxmlformats.org/officeDocument/2006/relationships/image" Target="../media/image67.png"/><Relationship Id="rId14" Type="http://schemas.openxmlformats.org/officeDocument/2006/relationships/image" Target="../media/image6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51.png"/><Relationship Id="rId3" Type="http://schemas.openxmlformats.org/officeDocument/2006/relationships/image" Target="../media/image60.png"/><Relationship Id="rId7" Type="http://schemas.openxmlformats.org/officeDocument/2006/relationships/image" Target="../media/image600.png"/><Relationship Id="rId12" Type="http://schemas.openxmlformats.org/officeDocument/2006/relationships/image" Target="../media/image6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1.png"/><Relationship Id="rId11" Type="http://schemas.openxmlformats.org/officeDocument/2006/relationships/image" Target="../media/image63.png"/><Relationship Id="rId5" Type="http://schemas.openxmlformats.org/officeDocument/2006/relationships/image" Target="../media/image24.png"/><Relationship Id="rId10" Type="http://schemas.openxmlformats.org/officeDocument/2006/relationships/image" Target="../media/image62.png"/><Relationship Id="rId4" Type="http://schemas.openxmlformats.org/officeDocument/2006/relationships/image" Target="../media/image20.png"/><Relationship Id="rId9" Type="http://schemas.openxmlformats.org/officeDocument/2006/relationships/image" Target="../media/image61.png"/><Relationship Id="rId14" Type="http://schemas.openxmlformats.org/officeDocument/2006/relationships/image" Target="../media/image6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70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51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Relationship Id="rId14" Type="http://schemas.openxmlformats.org/officeDocument/2006/relationships/image" Target="../media/image6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26.png"/><Relationship Id="rId7" Type="http://schemas.openxmlformats.org/officeDocument/2006/relationships/image" Target="../media/image43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351.png"/><Relationship Id="rId10" Type="http://schemas.openxmlformats.org/officeDocument/2006/relationships/image" Target="../media/image460.png"/><Relationship Id="rId4" Type="http://schemas.openxmlformats.org/officeDocument/2006/relationships/image" Target="../media/image18.png"/><Relationship Id="rId9" Type="http://schemas.openxmlformats.org/officeDocument/2006/relationships/image" Target="../media/image4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10.png"/><Relationship Id="rId7" Type="http://schemas.openxmlformats.org/officeDocument/2006/relationships/image" Target="../media/image550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7" Type="http://schemas.openxmlformats.org/officeDocument/2006/relationships/image" Target="../media/image65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91.png"/><Relationship Id="rId10" Type="http://schemas.openxmlformats.org/officeDocument/2006/relationships/image" Target="../media/image83.png"/><Relationship Id="rId4" Type="http://schemas.openxmlformats.org/officeDocument/2006/relationships/image" Target="../media/image781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18.png"/><Relationship Id="rId7" Type="http://schemas.openxmlformats.org/officeDocument/2006/relationships/image" Target="../media/image4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351.png"/><Relationship Id="rId9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9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49.png"/><Relationship Id="rId2" Type="http://schemas.openxmlformats.org/officeDocument/2006/relationships/image" Target="../media/image88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92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Relationship Id="rId1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88.png"/><Relationship Id="rId7" Type="http://schemas.openxmlformats.org/officeDocument/2006/relationships/image" Target="../media/image76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10" Type="http://schemas.openxmlformats.org/officeDocument/2006/relationships/image" Target="../media/image790.png"/><Relationship Id="rId4" Type="http://schemas.openxmlformats.org/officeDocument/2006/relationships/image" Target="../media/image590.png"/><Relationship Id="rId9" Type="http://schemas.openxmlformats.org/officeDocument/2006/relationships/image" Target="../media/image7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5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12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9.png"/><Relationship Id="rId5" Type="http://schemas.openxmlformats.org/officeDocument/2006/relationships/image" Target="../media/image19.png"/><Relationship Id="rId15" Type="http://schemas.openxmlformats.org/officeDocument/2006/relationships/image" Target="../media/image96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Relationship Id="rId1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6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9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5.png"/><Relationship Id="rId5" Type="http://schemas.openxmlformats.org/officeDocument/2006/relationships/image" Target="../media/image21.png"/><Relationship Id="rId10" Type="http://schemas.openxmlformats.org/officeDocument/2006/relationships/image" Target="../media/image94.png"/><Relationship Id="rId4" Type="http://schemas.openxmlformats.org/officeDocument/2006/relationships/image" Target="../media/image20.png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5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9.png"/><Relationship Id="rId5" Type="http://schemas.openxmlformats.org/officeDocument/2006/relationships/image" Target="../media/image19.png"/><Relationship Id="rId15" Type="http://schemas.openxmlformats.org/officeDocument/2006/relationships/image" Target="../media/image96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Relationship Id="rId1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106.13008" TargetMode="External"/><Relationship Id="rId4" Type="http://schemas.openxmlformats.org/officeDocument/2006/relationships/hyperlink" Target="https://arxiv.org/abs/2012.0743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912.0936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303.06053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2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12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94.png"/><Relationship Id="rId5" Type="http://schemas.openxmlformats.org/officeDocument/2006/relationships/image" Target="../media/image20.png"/><Relationship Id="rId10" Type="http://schemas.openxmlformats.org/officeDocument/2006/relationships/image" Target="../media/image49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0038-5F6F-F27F-771A-5C22B519E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Transformers for Time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0701E-2E42-5366-D7B5-540DD610B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 just for Natural Language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D8F18-9975-61E2-EC37-D5AB6383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29189-D537-E9E2-6B84-54DB357141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Anton Lu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7FA88-7E64-342A-7821-0C7102BAC9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49837" y="4924586"/>
            <a:ext cx="4003964" cy="1374614"/>
          </a:xfrm>
        </p:spPr>
        <p:txBody>
          <a:bodyPr>
            <a:normAutofit/>
          </a:bodyPr>
          <a:lstStyle/>
          <a:p>
            <a:r>
              <a:rPr lang="en-US" dirty="0"/>
              <a:t>Verena Kain, Michael Schenk, Borja Rodrigo </a:t>
            </a:r>
            <a:r>
              <a:rPr lang="en-US" dirty="0" err="1"/>
              <a:t>Mateos</a:t>
            </a:r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Data Science for Beam Operations</a:t>
            </a:r>
          </a:p>
          <a:p>
            <a:pPr>
              <a:spcBef>
                <a:spcPts val="0"/>
              </a:spcBef>
            </a:pPr>
            <a:r>
              <a:rPr lang="en-US" i="1" dirty="0"/>
              <a:t>Beams Department</a:t>
            </a:r>
          </a:p>
          <a:p>
            <a:pPr>
              <a:spcBef>
                <a:spcPts val="0"/>
              </a:spcBef>
            </a:pPr>
            <a:r>
              <a:rPr lang="en-US" dirty="0"/>
              <a:t>CERN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6BAB4B-7BE2-AA0C-B44A-330EC696E7A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ICFA MLAPA Workshop 2024, </a:t>
            </a:r>
            <a:r>
              <a:rPr lang="en-US" dirty="0" err="1"/>
              <a:t>Gyeong-ju</a:t>
            </a:r>
            <a:r>
              <a:rPr lang="en-US" dirty="0"/>
              <a:t>, Korea</a:t>
            </a:r>
          </a:p>
        </p:txBody>
      </p:sp>
    </p:spTree>
    <p:extLst>
      <p:ext uri="{BB962C8B-B14F-4D97-AF65-F5344CB8AC3E}">
        <p14:creationId xmlns:p14="http://schemas.microsoft.com/office/powerpoint/2010/main" val="324536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1039-7BD2-BBD5-9C82-50C1B397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7" y="1603095"/>
            <a:ext cx="6781067" cy="4573869"/>
          </a:xfrm>
        </p:spPr>
        <p:txBody>
          <a:bodyPr>
            <a:normAutofit/>
          </a:bodyPr>
          <a:lstStyle/>
          <a:p>
            <a:r>
              <a:rPr lang="en-US" sz="2400" dirty="0"/>
              <a:t>The State-of-the-Art for sequence modeling</a:t>
            </a:r>
          </a:p>
          <a:p>
            <a:pPr lvl="1"/>
            <a:r>
              <a:rPr lang="en-US" sz="2000" dirty="0"/>
              <a:t>Self attention</a:t>
            </a:r>
          </a:p>
          <a:p>
            <a:pPr lvl="1"/>
            <a:r>
              <a:rPr lang="en-US" sz="2000" dirty="0"/>
              <a:t>No-recurrent units, allowing parallel computation</a:t>
            </a:r>
          </a:p>
          <a:p>
            <a:pPr lvl="1"/>
            <a:r>
              <a:rPr lang="en-US" sz="2000" dirty="0"/>
              <a:t>Widely used in almost all language tasks now</a:t>
            </a:r>
          </a:p>
          <a:p>
            <a:pPr lvl="2"/>
            <a:r>
              <a:rPr lang="en-US" sz="1800" dirty="0"/>
              <a:t>Machine translation</a:t>
            </a:r>
          </a:p>
          <a:p>
            <a:pPr lvl="2"/>
            <a:r>
              <a:rPr lang="en-US" sz="1800" dirty="0"/>
              <a:t>Text generation</a:t>
            </a:r>
          </a:p>
          <a:p>
            <a:pPr lvl="2"/>
            <a:r>
              <a:rPr lang="en-US" sz="1800" dirty="0"/>
              <a:t>Question answering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Enter the Transformer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7" name="Content Placeholder 7" descr="A movie poster of a robot&#10;&#10;Description automatically generated">
            <a:extLst>
              <a:ext uri="{FF2B5EF4-FFF2-40B4-BE49-F238E27FC236}">
                <a16:creationId xmlns:a16="http://schemas.microsoft.com/office/drawing/2014/main" id="{F708CE11-5F9F-BE68-9FCB-984D974CD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 r="3479"/>
          <a:stretch/>
        </p:blipFill>
        <p:spPr>
          <a:xfrm>
            <a:off x="7465679" y="1603094"/>
            <a:ext cx="4361453" cy="457386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E21C5-45F3-604B-7CC0-D2EB1ED1CDF0}"/>
              </a:ext>
            </a:extLst>
          </p:cNvPr>
          <p:cNvSpPr txBox="1"/>
          <p:nvPr/>
        </p:nvSpPr>
        <p:spPr>
          <a:xfrm>
            <a:off x="413817" y="6020143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arXiv:1706.03762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83CDB-86BB-3BF0-7A88-799657511E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5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ncoder">
            <a:extLst>
              <a:ext uri="{FF2B5EF4-FFF2-40B4-BE49-F238E27FC236}">
                <a16:creationId xmlns:a16="http://schemas.microsoft.com/office/drawing/2014/main" id="{09D177FA-4A98-FC06-46AF-D77356B5E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3267" y="3116412"/>
            <a:ext cx="1098148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1039-7BD2-BBD5-9C82-50C1B397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7" y="1603095"/>
            <a:ext cx="6922497" cy="4573869"/>
          </a:xfrm>
        </p:spPr>
        <p:txBody>
          <a:bodyPr/>
          <a:lstStyle/>
          <a:p>
            <a:r>
              <a:rPr lang="en-US" sz="2400" dirty="0"/>
              <a:t>The State-of-the-Art for sequence modeling</a:t>
            </a:r>
          </a:p>
          <a:p>
            <a:pPr lvl="1"/>
            <a:r>
              <a:rPr lang="en-US" sz="2000" dirty="0"/>
              <a:t>Powered by the multi-headed self-attention</a:t>
            </a:r>
          </a:p>
          <a:p>
            <a:pPr lvl="1"/>
            <a:r>
              <a:rPr lang="en-US" sz="2000" dirty="0"/>
              <a:t>No-recurrent units, allowing parallel computation</a:t>
            </a:r>
          </a:p>
          <a:p>
            <a:pPr lvl="1"/>
            <a:r>
              <a:rPr lang="en-US" sz="2000" dirty="0"/>
              <a:t>As opposed to RNNs, transformers have </a:t>
            </a:r>
            <a:r>
              <a:rPr lang="en-US" sz="2000" b="1" dirty="0"/>
              <a:t>two</a:t>
            </a:r>
            <a:r>
              <a:rPr lang="en-US" sz="2000" dirty="0"/>
              <a:t> inputs</a:t>
            </a:r>
            <a:endParaRPr lang="en-US" sz="2000" b="1" dirty="0"/>
          </a:p>
          <a:p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Enter the Transformer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8" name="enc">
            <a:extLst>
              <a:ext uri="{FF2B5EF4-FFF2-40B4-BE49-F238E27FC236}">
                <a16:creationId xmlns:a16="http://schemas.microsoft.com/office/drawing/2014/main" id="{3CAD2182-CEC9-4758-FA1E-275FABB4A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osenc_enc">
            <a:extLst>
              <a:ext uri="{FF2B5EF4-FFF2-40B4-BE49-F238E27FC236}">
                <a16:creationId xmlns:a16="http://schemas.microsoft.com/office/drawing/2014/main" id="{8CEDAAA1-0FAB-C7FF-1633-CC3AB8165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3601" y="4832411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osenc_dec">
            <a:extLst>
              <a:ext uri="{FF2B5EF4-FFF2-40B4-BE49-F238E27FC236}">
                <a16:creationId xmlns:a16="http://schemas.microsoft.com/office/drawing/2014/main" id="{BE852DED-E1BA-3EA8-9B56-6C6D0BF21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8320" y="4857811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dec">
            <a:extLst>
              <a:ext uri="{FF2B5EF4-FFF2-40B4-BE49-F238E27FC236}">
                <a16:creationId xmlns:a16="http://schemas.microsoft.com/office/drawing/2014/main" id="{C68CE5F3-4B83-F638-0317-02445F677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6974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utput">
            <a:extLst>
              <a:ext uri="{FF2B5EF4-FFF2-40B4-BE49-F238E27FC236}">
                <a16:creationId xmlns:a16="http://schemas.microsoft.com/office/drawing/2014/main" id="{F67F337B-A544-0110-E9FC-A8E3C66C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2777" y="1163080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nput">
            <a:extLst>
              <a:ext uri="{FF2B5EF4-FFF2-40B4-BE49-F238E27FC236}">
                <a16:creationId xmlns:a16="http://schemas.microsoft.com/office/drawing/2014/main" id="{660F5ADA-2C4B-5A99-4C88-B4EFF7AD2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5582" y="5171627"/>
            <a:ext cx="977582" cy="8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utput">
            <a:extLst>
              <a:ext uri="{FF2B5EF4-FFF2-40B4-BE49-F238E27FC236}">
                <a16:creationId xmlns:a16="http://schemas.microsoft.com/office/drawing/2014/main" id="{B832D67A-0439-EFB0-409F-650F361F6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8140" y="519531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ultihead_attn">
            <a:extLst>
              <a:ext uri="{FF2B5EF4-FFF2-40B4-BE49-F238E27FC236}">
                <a16:creationId xmlns:a16="http://schemas.microsoft.com/office/drawing/2014/main" id="{906BDFFA-ABFA-0E7A-F085-6FB076F4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3253" y="4097752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architecture">
            <a:extLst>
              <a:ext uri="{FF2B5EF4-FFF2-40B4-BE49-F238E27FC236}">
                <a16:creationId xmlns:a16="http://schemas.microsoft.com/office/drawing/2014/main" id="{1050CF45-6A29-B1A1-8ED0-60236530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37" y="1081459"/>
            <a:ext cx="3666539" cy="51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E45C7-377B-1991-0C8F-7702621DB9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rchitecture">
            <a:extLst>
              <a:ext uri="{FF2B5EF4-FFF2-40B4-BE49-F238E27FC236}">
                <a16:creationId xmlns:a16="http://schemas.microsoft.com/office/drawing/2014/main" id="{1050CF45-6A29-B1A1-8ED0-60236530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64" y="1142065"/>
            <a:ext cx="3245118" cy="45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913E07-6F28-D3BC-6529-F7D4EB92DA57}"/>
              </a:ext>
            </a:extLst>
          </p:cNvPr>
          <p:cNvSpPr/>
          <p:nvPr/>
        </p:nvSpPr>
        <p:spPr>
          <a:xfrm>
            <a:off x="9034959" y="5329226"/>
            <a:ext cx="113371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Enter the Transformer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future_b">
                <a:extLst>
                  <a:ext uri="{FF2B5EF4-FFF2-40B4-BE49-F238E27FC236}">
                    <a16:creationId xmlns:a16="http://schemas.microsoft.com/office/drawing/2014/main" id="{6A418AAA-CBD3-470B-826A-52020AF336A1}"/>
                  </a:ext>
                </a:extLst>
              </p:cNvPr>
              <p:cNvSpPr/>
              <p:nvPr/>
            </p:nvSpPr>
            <p:spPr>
              <a:xfrm>
                <a:off x="8652745" y="1189347"/>
                <a:ext cx="1993696" cy="34724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:…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!!future_b">
                <a:extLst>
                  <a:ext uri="{FF2B5EF4-FFF2-40B4-BE49-F238E27FC236}">
                    <a16:creationId xmlns:a16="http://schemas.microsoft.com/office/drawing/2014/main" id="{6A418AAA-CBD3-470B-826A-52020AF33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745" y="1189347"/>
                <a:ext cx="1993696" cy="347240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9B92B-20CB-FB7C-8C59-39E4FA83E5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817" y="1603095"/>
                <a:ext cx="7411618" cy="457386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Example: predicting future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, as univariate time series</a:t>
                </a:r>
              </a:p>
              <a:p>
                <a:r>
                  <a:rPr lang="en-US" sz="2400" dirty="0"/>
                  <a:t>This does not make any sense since we know that future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817" y="1603095"/>
                <a:ext cx="7411618" cy="4573869"/>
              </a:xfrm>
              <a:blipFill>
                <a:blip r:embed="rId5"/>
                <a:stretch>
                  <a:fillRect l="-1197" t="-1662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past_b">
                <a:extLst>
                  <a:ext uri="{FF2B5EF4-FFF2-40B4-BE49-F238E27FC236}">
                    <a16:creationId xmlns:a16="http://schemas.microsoft.com/office/drawing/2014/main" id="{4739D239-B069-0F0B-76C5-7B7BFB1DDD56}"/>
                  </a:ext>
                </a:extLst>
              </p:cNvPr>
              <p:cNvSpPr/>
              <p:nvPr/>
            </p:nvSpPr>
            <p:spPr>
              <a:xfrm>
                <a:off x="7357403" y="5329226"/>
                <a:ext cx="1627936" cy="257776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=0: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!!past_b">
                <a:extLst>
                  <a:ext uri="{FF2B5EF4-FFF2-40B4-BE49-F238E27FC236}">
                    <a16:creationId xmlns:a16="http://schemas.microsoft.com/office/drawing/2014/main" id="{4739D239-B069-0F0B-76C5-7B7BFB1D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03" y="5329226"/>
                <a:ext cx="1627936" cy="257776"/>
              </a:xfrm>
              <a:prstGeom prst="rect">
                <a:avLst/>
              </a:prstGeom>
              <a:blipFill>
                <a:blip r:embed="rId6"/>
                <a:stretch>
                  <a:fillRect t="-9091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zeros">
                <a:extLst>
                  <a:ext uri="{FF2B5EF4-FFF2-40B4-BE49-F238E27FC236}">
                    <a16:creationId xmlns:a16="http://schemas.microsoft.com/office/drawing/2014/main" id="{E4A1FA8D-9F58-9D03-D6C9-C8F8816DF551}"/>
                  </a:ext>
                </a:extLst>
              </p:cNvPr>
              <p:cNvSpPr/>
              <p:nvPr/>
            </p:nvSpPr>
            <p:spPr>
              <a:xfrm>
                <a:off x="9117477" y="5329598"/>
                <a:ext cx="1051200" cy="252377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!!zeros">
                <a:extLst>
                  <a:ext uri="{FF2B5EF4-FFF2-40B4-BE49-F238E27FC236}">
                    <a16:creationId xmlns:a16="http://schemas.microsoft.com/office/drawing/2014/main" id="{E4A1FA8D-9F58-9D03-D6C9-C8F8816DF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77" y="5329598"/>
                <a:ext cx="1051200" cy="252377"/>
              </a:xfrm>
              <a:prstGeom prst="rect">
                <a:avLst/>
              </a:prstGeom>
              <a:blipFill>
                <a:blip r:embed="rId7"/>
                <a:stretch>
                  <a:fillRect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5A51C78-0862-E854-FB7F-FDE743A9024B}"/>
              </a:ext>
            </a:extLst>
          </p:cNvPr>
          <p:cNvSpPr txBox="1"/>
          <p:nvPr/>
        </p:nvSpPr>
        <p:spPr>
          <a:xfrm>
            <a:off x="6694714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Nx_enc">
                <a:extLst>
                  <a:ext uri="{FF2B5EF4-FFF2-40B4-BE49-F238E27FC236}">
                    <a16:creationId xmlns:a16="http://schemas.microsoft.com/office/drawing/2014/main" id="{CD8E8E5E-28F4-1614-918A-60068A412C75}"/>
                  </a:ext>
                </a:extLst>
              </p:cNvPr>
              <p:cNvSpPr txBox="1"/>
              <p:nvPr/>
            </p:nvSpPr>
            <p:spPr>
              <a:xfrm>
                <a:off x="7452206" y="3511084"/>
                <a:ext cx="627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!!Nx_enc">
                <a:extLst>
                  <a:ext uri="{FF2B5EF4-FFF2-40B4-BE49-F238E27FC236}">
                    <a16:creationId xmlns:a16="http://schemas.microsoft.com/office/drawing/2014/main" id="{CD8E8E5E-28F4-1614-918A-60068A412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206" y="3511084"/>
                <a:ext cx="627929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Nx_dec">
                <a:extLst>
                  <a:ext uri="{FF2B5EF4-FFF2-40B4-BE49-F238E27FC236}">
                    <a16:creationId xmlns:a16="http://schemas.microsoft.com/office/drawing/2014/main" id="{3B468421-1EC0-C239-6C39-15035F85E898}"/>
                  </a:ext>
                </a:extLst>
              </p:cNvPr>
              <p:cNvSpPr txBox="1"/>
              <p:nvPr/>
            </p:nvSpPr>
            <p:spPr>
              <a:xfrm>
                <a:off x="8657804" y="3244334"/>
                <a:ext cx="627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!!Nx_dec">
                <a:extLst>
                  <a:ext uri="{FF2B5EF4-FFF2-40B4-BE49-F238E27FC236}">
                    <a16:creationId xmlns:a16="http://schemas.microsoft.com/office/drawing/2014/main" id="{3B468421-1EC0-C239-6C39-15035F85E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804" y="3244334"/>
                <a:ext cx="627929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!!target_emb">
            <a:extLst>
              <a:ext uri="{FF2B5EF4-FFF2-40B4-BE49-F238E27FC236}">
                <a16:creationId xmlns:a16="http://schemas.microsoft.com/office/drawing/2014/main" id="{6C1543C7-3887-3EAC-8D46-93172DB6D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8871" y="4781979"/>
            <a:ext cx="768409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!!posenc_dec">
            <a:extLst>
              <a:ext uri="{FF2B5EF4-FFF2-40B4-BE49-F238E27FC236}">
                <a16:creationId xmlns:a16="http://schemas.microsoft.com/office/drawing/2014/main" id="{EB3B7763-87E0-83C7-E816-385F0D032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6911" y="4484099"/>
            <a:ext cx="1059757" cy="2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output">
            <a:extLst>
              <a:ext uri="{FF2B5EF4-FFF2-40B4-BE49-F238E27FC236}">
                <a16:creationId xmlns:a16="http://schemas.microsoft.com/office/drawing/2014/main" id="{1D3F9FD2-05C8-C560-72F9-F4D2B06BA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0449" y="1235274"/>
            <a:ext cx="812319" cy="9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!!dec">
            <a:extLst>
              <a:ext uri="{FF2B5EF4-FFF2-40B4-BE49-F238E27FC236}">
                <a16:creationId xmlns:a16="http://schemas.microsoft.com/office/drawing/2014/main" id="{685903E5-8D16-F74B-7E59-A1AE4E545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0326" y="2176416"/>
            <a:ext cx="1114951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!!input">
            <a:extLst>
              <a:ext uri="{FF2B5EF4-FFF2-40B4-BE49-F238E27FC236}">
                <a16:creationId xmlns:a16="http://schemas.microsoft.com/office/drawing/2014/main" id="{0C7E4E89-419B-B22E-CC35-8BADB5E29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171357" y="4779440"/>
            <a:ext cx="842644" cy="7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!!posenc_enc">
            <a:extLst>
              <a:ext uri="{FF2B5EF4-FFF2-40B4-BE49-F238E27FC236}">
                <a16:creationId xmlns:a16="http://schemas.microsoft.com/office/drawing/2014/main" id="{FE089894-E487-B141-4F5F-8F0B50F72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1337" y="4460737"/>
            <a:ext cx="1065867" cy="2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!!enc">
            <a:extLst>
              <a:ext uri="{FF2B5EF4-FFF2-40B4-BE49-F238E27FC236}">
                <a16:creationId xmlns:a16="http://schemas.microsoft.com/office/drawing/2014/main" id="{2053A178-8F30-B4F6-289F-E650BCFA2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1134" y="2854079"/>
            <a:ext cx="1148551" cy="16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817" y="1603095"/>
                <a:ext cx="6577825" cy="457386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Example: predicting future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, conditioned on past and future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b="1" dirty="0"/>
              </a:p>
              <a:p>
                <a:pPr lvl="1"/>
                <a:r>
                  <a:rPr lang="en-US" sz="2000" dirty="0"/>
                  <a:t>Multivariate time series “forecasting”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817" y="1603095"/>
                <a:ext cx="6577825" cy="4573869"/>
              </a:xfrm>
              <a:blipFill>
                <a:blip r:embed="rId12"/>
                <a:stretch>
                  <a:fillRect l="-1349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Enter the Transformer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20" name="architecture">
            <a:extLst>
              <a:ext uri="{FF2B5EF4-FFF2-40B4-BE49-F238E27FC236}">
                <a16:creationId xmlns:a16="http://schemas.microsoft.com/office/drawing/2014/main" id="{5EE7EBDF-8199-6B1C-8F76-1D169DA8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64" y="1142065"/>
            <a:ext cx="3245118" cy="45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EFD44C-8BF2-4784-15F8-FE91D6909DAC}"/>
              </a:ext>
            </a:extLst>
          </p:cNvPr>
          <p:cNvSpPr/>
          <p:nvPr/>
        </p:nvSpPr>
        <p:spPr>
          <a:xfrm>
            <a:off x="9034959" y="5329226"/>
            <a:ext cx="113371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past_b">
                <a:extLst>
                  <a:ext uri="{FF2B5EF4-FFF2-40B4-BE49-F238E27FC236}">
                    <a16:creationId xmlns:a16="http://schemas.microsoft.com/office/drawing/2014/main" id="{5DA14C35-3FB4-9B63-937B-909C51744EAF}"/>
                  </a:ext>
                </a:extLst>
              </p:cNvPr>
              <p:cNvSpPr/>
              <p:nvPr/>
            </p:nvSpPr>
            <p:spPr>
              <a:xfrm>
                <a:off x="7357403" y="5329226"/>
                <a:ext cx="1627936" cy="257776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=0: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!!past_b">
                <a:extLst>
                  <a:ext uri="{FF2B5EF4-FFF2-40B4-BE49-F238E27FC236}">
                    <a16:creationId xmlns:a16="http://schemas.microsoft.com/office/drawing/2014/main" id="{5DA14C35-3FB4-9B63-937B-909C51744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03" y="5329226"/>
                <a:ext cx="1627936" cy="257776"/>
              </a:xfrm>
              <a:prstGeom prst="rect">
                <a:avLst/>
              </a:prstGeom>
              <a:blipFill>
                <a:blip r:embed="rId14"/>
                <a:stretch>
                  <a:fillRect t="-9091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zeros">
                <a:extLst>
                  <a:ext uri="{FF2B5EF4-FFF2-40B4-BE49-F238E27FC236}">
                    <a16:creationId xmlns:a16="http://schemas.microsoft.com/office/drawing/2014/main" id="{C97D6788-832C-DBB1-51DF-AFF62AB99B2A}"/>
                  </a:ext>
                </a:extLst>
              </p:cNvPr>
              <p:cNvSpPr/>
              <p:nvPr/>
            </p:nvSpPr>
            <p:spPr>
              <a:xfrm>
                <a:off x="9117477" y="5329598"/>
                <a:ext cx="1051200" cy="252377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!!zeros">
                <a:extLst>
                  <a:ext uri="{FF2B5EF4-FFF2-40B4-BE49-F238E27FC236}">
                    <a16:creationId xmlns:a16="http://schemas.microsoft.com/office/drawing/2014/main" id="{C97D6788-832C-DBB1-51DF-AFF62AB99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77" y="5329598"/>
                <a:ext cx="1051200" cy="252377"/>
              </a:xfrm>
              <a:prstGeom prst="rect">
                <a:avLst/>
              </a:prstGeom>
              <a:blipFill>
                <a:blip r:embed="rId15"/>
                <a:stretch>
                  <a:fillRect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future_b">
                <a:extLst>
                  <a:ext uri="{FF2B5EF4-FFF2-40B4-BE49-F238E27FC236}">
                    <a16:creationId xmlns:a16="http://schemas.microsoft.com/office/drawing/2014/main" id="{B9063A52-6632-17FB-DA49-2074095BCB40}"/>
                  </a:ext>
                </a:extLst>
              </p:cNvPr>
              <p:cNvSpPr/>
              <p:nvPr/>
            </p:nvSpPr>
            <p:spPr>
              <a:xfrm>
                <a:off x="8640687" y="1189347"/>
                <a:ext cx="1993696" cy="34724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:…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!!future_b">
                <a:extLst>
                  <a:ext uri="{FF2B5EF4-FFF2-40B4-BE49-F238E27FC236}">
                    <a16:creationId xmlns:a16="http://schemas.microsoft.com/office/drawing/2014/main" id="{B9063A52-6632-17FB-DA49-2074095BC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687" y="1189347"/>
                <a:ext cx="1993696" cy="347240"/>
              </a:xfrm>
              <a:prstGeom prst="rect">
                <a:avLst/>
              </a:prstGeom>
              <a:blipFill>
                <a:blip r:embed="rId16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!!past_i">
                <a:extLst>
                  <a:ext uri="{FF2B5EF4-FFF2-40B4-BE49-F238E27FC236}">
                    <a16:creationId xmlns:a16="http://schemas.microsoft.com/office/drawing/2014/main" id="{A7F27974-B076-3160-3D39-23E1394C2B93}"/>
                  </a:ext>
                </a:extLst>
              </p:cNvPr>
              <p:cNvSpPr/>
              <p:nvPr/>
            </p:nvSpPr>
            <p:spPr>
              <a:xfrm>
                <a:off x="7357401" y="5581975"/>
                <a:ext cx="1627937" cy="25777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=0: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5" name="!!past_i">
                <a:extLst>
                  <a:ext uri="{FF2B5EF4-FFF2-40B4-BE49-F238E27FC236}">
                    <a16:creationId xmlns:a16="http://schemas.microsoft.com/office/drawing/2014/main" id="{A7F27974-B076-3160-3D39-23E1394C2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01" y="5581975"/>
                <a:ext cx="1627937" cy="257776"/>
              </a:xfrm>
              <a:prstGeom prst="rect">
                <a:avLst/>
              </a:prstGeom>
              <a:blipFill>
                <a:blip r:embed="rId17"/>
                <a:stretch>
                  <a:fillRect t="-14286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future_i">
                <a:extLst>
                  <a:ext uri="{FF2B5EF4-FFF2-40B4-BE49-F238E27FC236}">
                    <a16:creationId xmlns:a16="http://schemas.microsoft.com/office/drawing/2014/main" id="{AE09BCD1-26D4-4770-65A5-4C3EF3EFCE14}"/>
                  </a:ext>
                </a:extLst>
              </p:cNvPr>
              <p:cNvSpPr/>
              <p:nvPr/>
            </p:nvSpPr>
            <p:spPr>
              <a:xfrm>
                <a:off x="9117476" y="5570106"/>
                <a:ext cx="1051200" cy="25237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:…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!!future_i">
                <a:extLst>
                  <a:ext uri="{FF2B5EF4-FFF2-40B4-BE49-F238E27FC236}">
                    <a16:creationId xmlns:a16="http://schemas.microsoft.com/office/drawing/2014/main" id="{AE09BCD1-26D4-4770-65A5-4C3EF3EFC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76" y="5570106"/>
                <a:ext cx="1051200" cy="252377"/>
              </a:xfrm>
              <a:prstGeom prst="rect">
                <a:avLst/>
              </a:prstGeom>
              <a:blipFill>
                <a:blip r:embed="rId18"/>
                <a:stretch>
                  <a:fillRect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5A21B-4D94-2E10-218A-A8989FAB6E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697D6-86BE-5C52-C7C0-DEECD45281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800" y="3029512"/>
            <a:ext cx="5076683" cy="30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6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!!encoder">
            <a:extLst>
              <a:ext uri="{FF2B5EF4-FFF2-40B4-BE49-F238E27FC236}">
                <a16:creationId xmlns:a16="http://schemas.microsoft.com/office/drawing/2014/main" id="{008C83CA-64F9-BC9F-268B-27E1204FA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111" y="2989607"/>
            <a:ext cx="1098148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7" y="1603095"/>
            <a:ext cx="3282909" cy="457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Process an input sequence (e.g. a sentence) and extract meaningful, context-aware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Encoder-only examples</a:t>
            </a:r>
            <a:endParaRPr lang="en-US" dirty="0"/>
          </a:p>
          <a:p>
            <a:r>
              <a:rPr lang="en-US" sz="2000" dirty="0"/>
              <a:t>BERT</a:t>
            </a:r>
            <a:br>
              <a:rPr lang="en-US" sz="2000" dirty="0"/>
            </a:br>
            <a:r>
              <a:rPr lang="en-GB" sz="1400" b="0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arXiv:1810.04805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Encoder-Decoder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15" name="!!enc">
            <a:extLst>
              <a:ext uri="{FF2B5EF4-FFF2-40B4-BE49-F238E27FC236}">
                <a16:creationId xmlns:a16="http://schemas.microsoft.com/office/drawing/2014/main" id="{FC0D2349-92F3-4CB0-6A4F-F6F2FB179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4561" y="2906649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!!posenc_enc">
            <a:extLst>
              <a:ext uri="{FF2B5EF4-FFF2-40B4-BE49-F238E27FC236}">
                <a16:creationId xmlns:a16="http://schemas.microsoft.com/office/drawing/2014/main" id="{B67651CC-8BA6-6FDC-27FD-612C6F8D1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4221" y="4685760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!!posenc_dec">
            <a:extLst>
              <a:ext uri="{FF2B5EF4-FFF2-40B4-BE49-F238E27FC236}">
                <a16:creationId xmlns:a16="http://schemas.microsoft.com/office/drawing/2014/main" id="{D6C1BC22-4161-EC32-80D4-E58538725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1445" y="4684456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!!dec">
            <a:extLst>
              <a:ext uri="{FF2B5EF4-FFF2-40B4-BE49-F238E27FC236}">
                <a16:creationId xmlns:a16="http://schemas.microsoft.com/office/drawing/2014/main" id="{31B105DD-1669-78DD-B2E4-FEC8F11A8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1445" y="2099849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!!output">
            <a:extLst>
              <a:ext uri="{FF2B5EF4-FFF2-40B4-BE49-F238E27FC236}">
                <a16:creationId xmlns:a16="http://schemas.microsoft.com/office/drawing/2014/main" id="{2EFC4487-D3BC-E951-CC54-0A309BECA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7045" y="1038687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!!input">
            <a:extLst>
              <a:ext uri="{FF2B5EF4-FFF2-40B4-BE49-F238E27FC236}">
                <a16:creationId xmlns:a16="http://schemas.microsoft.com/office/drawing/2014/main" id="{2B6D7080-3643-E0F0-E962-2879C045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4689269" y="5012498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!!target_emb">
            <a:extLst>
              <a:ext uri="{FF2B5EF4-FFF2-40B4-BE49-F238E27FC236}">
                <a16:creationId xmlns:a16="http://schemas.microsoft.com/office/drawing/2014/main" id="{5520E2B1-C3F9-2F41-ABF4-A293561EA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9445" y="5012498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774239-8161-5882-FB96-BC40803BF641}"/>
              </a:ext>
            </a:extLst>
          </p:cNvPr>
          <p:cNvSpPr txBox="1">
            <a:spLocks/>
          </p:cNvSpPr>
          <p:nvPr/>
        </p:nvSpPr>
        <p:spPr>
          <a:xfrm>
            <a:off x="8186792" y="1603095"/>
            <a:ext cx="3282909" cy="43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Generate an output sequence based on the context provided by the encoder, autoregressively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Decoder-only examples</a:t>
            </a:r>
            <a:endParaRPr lang="en-US" sz="2000" dirty="0"/>
          </a:p>
          <a:p>
            <a:r>
              <a:rPr lang="en-US" sz="2000" dirty="0"/>
              <a:t>GPT</a:t>
            </a:r>
            <a:br>
              <a:rPr lang="en-US" sz="2000" dirty="0"/>
            </a:br>
            <a:r>
              <a:rPr lang="en-GB" sz="1400" b="0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arXiv:2005.14165</a:t>
            </a:r>
            <a:r>
              <a:rPr lang="en-GB" sz="1400" b="1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</a:rPr>
              <a:t> 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Nx_enc">
                <a:extLst>
                  <a:ext uri="{FF2B5EF4-FFF2-40B4-BE49-F238E27FC236}">
                    <a16:creationId xmlns:a16="http://schemas.microsoft.com/office/drawing/2014/main" id="{674A72B5-B006-73F2-401D-0DAB56F0EBC8}"/>
                  </a:ext>
                </a:extLst>
              </p:cNvPr>
              <p:cNvSpPr txBox="1"/>
              <p:nvPr/>
            </p:nvSpPr>
            <p:spPr>
              <a:xfrm>
                <a:off x="3853229" y="3647880"/>
                <a:ext cx="627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!!Nx_enc">
                <a:extLst>
                  <a:ext uri="{FF2B5EF4-FFF2-40B4-BE49-F238E27FC236}">
                    <a16:creationId xmlns:a16="http://schemas.microsoft.com/office/drawing/2014/main" id="{674A72B5-B006-73F2-401D-0DAB56F0E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229" y="3647880"/>
                <a:ext cx="627929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Nx_dec">
                <a:extLst>
                  <a:ext uri="{FF2B5EF4-FFF2-40B4-BE49-F238E27FC236}">
                    <a16:creationId xmlns:a16="http://schemas.microsoft.com/office/drawing/2014/main" id="{B31E5CC6-388D-4C51-2E64-9250C1665A5A}"/>
                  </a:ext>
                </a:extLst>
              </p:cNvPr>
              <p:cNvSpPr txBox="1"/>
              <p:nvPr/>
            </p:nvSpPr>
            <p:spPr>
              <a:xfrm>
                <a:off x="5957934" y="3325859"/>
                <a:ext cx="627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!!Nx_dec">
                <a:extLst>
                  <a:ext uri="{FF2B5EF4-FFF2-40B4-BE49-F238E27FC236}">
                    <a16:creationId xmlns:a16="http://schemas.microsoft.com/office/drawing/2014/main" id="{B31E5CC6-388D-4C51-2E64-9250C1665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934" y="3325859"/>
                <a:ext cx="627929" cy="369332"/>
              </a:xfrm>
              <a:prstGeom prst="rect">
                <a:avLst/>
              </a:prstGeom>
              <a:blipFill>
                <a:blip r:embed="rId1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0213B2A-A87F-1F82-40C3-129468D45F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past_b">
                <a:extLst>
                  <a:ext uri="{FF2B5EF4-FFF2-40B4-BE49-F238E27FC236}">
                    <a16:creationId xmlns:a16="http://schemas.microsoft.com/office/drawing/2014/main" id="{B1E0292E-FCDF-566E-2485-3D4E5EE3CD50}"/>
                  </a:ext>
                </a:extLst>
              </p:cNvPr>
              <p:cNvSpPr/>
              <p:nvPr/>
            </p:nvSpPr>
            <p:spPr>
              <a:xfrm>
                <a:off x="4658891" y="5646313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!!past_b">
                <a:extLst>
                  <a:ext uri="{FF2B5EF4-FFF2-40B4-BE49-F238E27FC236}">
                    <a16:creationId xmlns:a16="http://schemas.microsoft.com/office/drawing/2014/main" id="{B1E0292E-FCDF-566E-2485-3D4E5EE3C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91" y="5646313"/>
                <a:ext cx="1049468" cy="213040"/>
              </a:xfrm>
              <a:prstGeom prst="rect">
                <a:avLst/>
              </a:prstGeom>
              <a:blipFill>
                <a:blip r:embed="rId14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zeros">
                <a:extLst>
                  <a:ext uri="{FF2B5EF4-FFF2-40B4-BE49-F238E27FC236}">
                    <a16:creationId xmlns:a16="http://schemas.microsoft.com/office/drawing/2014/main" id="{0DD72558-8E1D-DC46-E567-10697D793790}"/>
                  </a:ext>
                </a:extLst>
              </p:cNvPr>
              <p:cNvSpPr/>
              <p:nvPr/>
            </p:nvSpPr>
            <p:spPr>
              <a:xfrm>
                <a:off x="6494841" y="5651482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!!zeros">
                <a:extLst>
                  <a:ext uri="{FF2B5EF4-FFF2-40B4-BE49-F238E27FC236}">
                    <a16:creationId xmlns:a16="http://schemas.microsoft.com/office/drawing/2014/main" id="{0DD72558-8E1D-DC46-E567-10697D793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41" y="5651482"/>
                <a:ext cx="1049469" cy="220608"/>
              </a:xfrm>
              <a:prstGeom prst="rect">
                <a:avLst/>
              </a:prstGeom>
              <a:blipFill>
                <a:blip r:embed="rId15"/>
                <a:stretch>
                  <a:fillRect b="-3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past_i">
                <a:extLst>
                  <a:ext uri="{FF2B5EF4-FFF2-40B4-BE49-F238E27FC236}">
                    <a16:creationId xmlns:a16="http://schemas.microsoft.com/office/drawing/2014/main" id="{9AECB5DE-206E-A72E-AAE5-33AC95089B58}"/>
                  </a:ext>
                </a:extLst>
              </p:cNvPr>
              <p:cNvSpPr/>
              <p:nvPr/>
            </p:nvSpPr>
            <p:spPr>
              <a:xfrm>
                <a:off x="4658891" y="5857405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6" name="!!past_context">
                <a:extLst>
                  <a:ext uri="{FF2B5EF4-FFF2-40B4-BE49-F238E27FC236}">
                    <a16:creationId xmlns:a16="http://schemas.microsoft.com/office/drawing/2014/main" id="{9AECB5DE-206E-A72E-AAE5-33AC95089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91" y="5857405"/>
                <a:ext cx="1049468" cy="213040"/>
              </a:xfrm>
              <a:prstGeom prst="rect">
                <a:avLst/>
              </a:prstGeom>
              <a:blipFill>
                <a:blip r:embed="rId16"/>
                <a:stretch>
                  <a:fillRect t="-27778" b="-4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future_i">
                <a:extLst>
                  <a:ext uri="{FF2B5EF4-FFF2-40B4-BE49-F238E27FC236}">
                    <a16:creationId xmlns:a16="http://schemas.microsoft.com/office/drawing/2014/main" id="{031496A0-9FB2-A8D3-C1C7-7F1C308FB032}"/>
                  </a:ext>
                </a:extLst>
              </p:cNvPr>
              <p:cNvSpPr/>
              <p:nvPr/>
            </p:nvSpPr>
            <p:spPr>
              <a:xfrm>
                <a:off x="6494842" y="5867518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7" name="!!future_i">
                <a:extLst>
                  <a:ext uri="{FF2B5EF4-FFF2-40B4-BE49-F238E27FC236}">
                    <a16:creationId xmlns:a16="http://schemas.microsoft.com/office/drawing/2014/main" id="{031496A0-9FB2-A8D3-C1C7-7F1C308FB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42" y="5867518"/>
                <a:ext cx="1049468" cy="220608"/>
              </a:xfrm>
              <a:prstGeom prst="rect">
                <a:avLst/>
              </a:prstGeom>
              <a:blipFill>
                <a:blip r:embed="rId17"/>
                <a:stretch>
                  <a:fillRect t="-27778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future_b">
                <a:extLst>
                  <a:ext uri="{FF2B5EF4-FFF2-40B4-BE49-F238E27FC236}">
                    <a16:creationId xmlns:a16="http://schemas.microsoft.com/office/drawing/2014/main" id="{8D52B609-FC60-BDB8-BF6B-9E98FCF909E2}"/>
                  </a:ext>
                </a:extLst>
              </p:cNvPr>
              <p:cNvSpPr/>
              <p:nvPr/>
            </p:nvSpPr>
            <p:spPr>
              <a:xfrm>
                <a:off x="6022727" y="1038687"/>
                <a:ext cx="1993696" cy="34724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!!future_b">
                <a:extLst>
                  <a:ext uri="{FF2B5EF4-FFF2-40B4-BE49-F238E27FC236}">
                    <a16:creationId xmlns:a16="http://schemas.microsoft.com/office/drawing/2014/main" id="{8D52B609-FC60-BDB8-BF6B-9E98FCF90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727" y="1038687"/>
                <a:ext cx="1993696" cy="347240"/>
              </a:xfrm>
              <a:prstGeom prst="rect">
                <a:avLst/>
              </a:prstGeom>
              <a:blipFill>
                <a:blip r:embed="rId18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213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!!encoder">
            <a:extLst>
              <a:ext uri="{FF2B5EF4-FFF2-40B4-BE49-F238E27FC236}">
                <a16:creationId xmlns:a16="http://schemas.microsoft.com/office/drawing/2014/main" id="{017CD1D4-2F0A-6BB2-5E3A-C63E5825F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9712" y="2744254"/>
            <a:ext cx="1098148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22" name="!!enc">
            <a:extLst>
              <a:ext uri="{FF2B5EF4-FFF2-40B4-BE49-F238E27FC236}">
                <a16:creationId xmlns:a16="http://schemas.microsoft.com/office/drawing/2014/main" id="{3EEFC807-E008-33D7-89AE-26F656AFF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2656138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!!posenc_enc">
            <a:extLst>
              <a:ext uri="{FF2B5EF4-FFF2-40B4-BE49-F238E27FC236}">
                <a16:creationId xmlns:a16="http://schemas.microsoft.com/office/drawing/2014/main" id="{5012ADFC-E5DD-88E4-D39D-4086574DB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663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!!posenc_dec">
            <a:extLst>
              <a:ext uri="{FF2B5EF4-FFF2-40B4-BE49-F238E27FC236}">
                <a16:creationId xmlns:a16="http://schemas.microsoft.com/office/drawing/2014/main" id="{9219D809-AE57-924C-3327-C43EC27D6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9472" y="463511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!!dec">
            <a:extLst>
              <a:ext uri="{FF2B5EF4-FFF2-40B4-BE49-F238E27FC236}">
                <a16:creationId xmlns:a16="http://schemas.microsoft.com/office/drawing/2014/main" id="{77AD9359-485E-D77B-1A6A-9E305DF1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9472" y="1849338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!!output">
            <a:extLst>
              <a:ext uri="{FF2B5EF4-FFF2-40B4-BE49-F238E27FC236}">
                <a16:creationId xmlns:a16="http://schemas.microsoft.com/office/drawing/2014/main" id="{D2B3AC94-0EAF-C4E6-8814-C659D6126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5072" y="541288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!!input">
            <a:extLst>
              <a:ext uri="{FF2B5EF4-FFF2-40B4-BE49-F238E27FC236}">
                <a16:creationId xmlns:a16="http://schemas.microsoft.com/office/drawing/2014/main" id="{68F515BD-3BFA-DF1E-E9A4-99A21F405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!!output_emb">
            <a:extLst>
              <a:ext uri="{FF2B5EF4-FFF2-40B4-BE49-F238E27FC236}">
                <a16:creationId xmlns:a16="http://schemas.microsoft.com/office/drawing/2014/main" id="{D63E8191-B7FF-78DF-B80F-F69C31B8C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7472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40D09-0512-FC4F-EE0A-F319406DF4D4}"/>
              </a:ext>
            </a:extLst>
          </p:cNvPr>
          <p:cNvSpPr txBox="1"/>
          <p:nvPr/>
        </p:nvSpPr>
        <p:spPr>
          <a:xfrm>
            <a:off x="2834727" y="2967715"/>
            <a:ext cx="253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Let us break down the transformer piece-by-piece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DA288-887A-E51A-FE80-B13849567C55}"/>
              </a:ext>
            </a:extLst>
          </p:cNvPr>
          <p:cNvSpPr txBox="1"/>
          <p:nvPr/>
        </p:nvSpPr>
        <p:spPr>
          <a:xfrm>
            <a:off x="4152953" y="4336317"/>
            <a:ext cx="2538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Understanding the Encoder makes understanding the Decoder 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future_b">
                <a:extLst>
                  <a:ext uri="{FF2B5EF4-FFF2-40B4-BE49-F238E27FC236}">
                    <a16:creationId xmlns:a16="http://schemas.microsoft.com/office/drawing/2014/main" id="{52D2C9CC-2BB2-C0E1-734E-E2B92B503A8D}"/>
                  </a:ext>
                </a:extLst>
              </p:cNvPr>
              <p:cNvSpPr/>
              <p:nvPr/>
            </p:nvSpPr>
            <p:spPr>
              <a:xfrm>
                <a:off x="8745586" y="534257"/>
                <a:ext cx="1993696" cy="34724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!!future_b">
                <a:extLst>
                  <a:ext uri="{FF2B5EF4-FFF2-40B4-BE49-F238E27FC236}">
                    <a16:creationId xmlns:a16="http://schemas.microsoft.com/office/drawing/2014/main" id="{52D2C9CC-2BB2-C0E1-734E-E2B92B503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586" y="534257"/>
                <a:ext cx="1993696" cy="347240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past_b">
                <a:extLst>
                  <a:ext uri="{FF2B5EF4-FFF2-40B4-BE49-F238E27FC236}">
                    <a16:creationId xmlns:a16="http://schemas.microsoft.com/office/drawing/2014/main" id="{4DE4C38F-1AE4-1F9E-0D74-C15CF4EC57F0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!!past_b">
                <a:extLst>
                  <a:ext uri="{FF2B5EF4-FFF2-40B4-BE49-F238E27FC236}">
                    <a16:creationId xmlns:a16="http://schemas.microsoft.com/office/drawing/2014/main" id="{4DE4C38F-1AE4-1F9E-0D74-C15CF4EC5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11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zeros">
                <a:extLst>
                  <a:ext uri="{FF2B5EF4-FFF2-40B4-BE49-F238E27FC236}">
                    <a16:creationId xmlns:a16="http://schemas.microsoft.com/office/drawing/2014/main" id="{89DBB453-8DCC-51DB-232E-9CDD7ABB7756}"/>
                  </a:ext>
                </a:extLst>
              </p:cNvPr>
              <p:cNvSpPr/>
              <p:nvPr/>
            </p:nvSpPr>
            <p:spPr>
              <a:xfrm>
                <a:off x="9533540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!!zeros">
                <a:extLst>
                  <a:ext uri="{FF2B5EF4-FFF2-40B4-BE49-F238E27FC236}">
                    <a16:creationId xmlns:a16="http://schemas.microsoft.com/office/drawing/2014/main" id="{89DBB453-8DCC-51DB-232E-9CDD7ABB7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540" y="5709587"/>
                <a:ext cx="1049469" cy="220608"/>
              </a:xfrm>
              <a:prstGeom prst="rect">
                <a:avLst/>
              </a:prstGeom>
              <a:blipFill>
                <a:blip r:embed="rId12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past_i">
                <a:extLst>
                  <a:ext uri="{FF2B5EF4-FFF2-40B4-BE49-F238E27FC236}">
                    <a16:creationId xmlns:a16="http://schemas.microsoft.com/office/drawing/2014/main" id="{EB47FADD-AC6B-CBC9-D380-D9D9B725985B}"/>
                  </a:ext>
                </a:extLst>
              </p:cNvPr>
              <p:cNvSpPr/>
              <p:nvPr/>
            </p:nvSpPr>
            <p:spPr>
              <a:xfrm>
                <a:off x="8013102" y="5923130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!!past_i">
                <a:extLst>
                  <a:ext uri="{FF2B5EF4-FFF2-40B4-BE49-F238E27FC236}">
                    <a16:creationId xmlns:a16="http://schemas.microsoft.com/office/drawing/2014/main" id="{EB47FADD-AC6B-CBC9-D380-D9D9B7259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3130"/>
                <a:ext cx="1049468" cy="213040"/>
              </a:xfrm>
              <a:prstGeom prst="rect">
                <a:avLst/>
              </a:prstGeom>
              <a:blipFill>
                <a:blip r:embed="rId13"/>
                <a:stretch>
                  <a:fillRect t="-27778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future_i">
                <a:extLst>
                  <a:ext uri="{FF2B5EF4-FFF2-40B4-BE49-F238E27FC236}">
                    <a16:creationId xmlns:a16="http://schemas.microsoft.com/office/drawing/2014/main" id="{77B6DE46-2947-A46D-684E-35F903D1295E}"/>
                  </a:ext>
                </a:extLst>
              </p:cNvPr>
              <p:cNvSpPr/>
              <p:nvPr/>
            </p:nvSpPr>
            <p:spPr>
              <a:xfrm>
                <a:off x="9533541" y="5923130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!!future_i">
                <a:extLst>
                  <a:ext uri="{FF2B5EF4-FFF2-40B4-BE49-F238E27FC236}">
                    <a16:creationId xmlns:a16="http://schemas.microsoft.com/office/drawing/2014/main" id="{77B6DE46-2947-A46D-684E-35F903D12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541" y="5923130"/>
                <a:ext cx="1049468" cy="220608"/>
              </a:xfrm>
              <a:prstGeom prst="rect">
                <a:avLst/>
              </a:prstGeom>
              <a:blipFill>
                <a:blip r:embed="rId14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4DD9DB-B745-75E7-ADB5-FA940330ED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Nx_enc">
                <a:extLst>
                  <a:ext uri="{FF2B5EF4-FFF2-40B4-BE49-F238E27FC236}">
                    <a16:creationId xmlns:a16="http://schemas.microsoft.com/office/drawing/2014/main" id="{BB3A3515-45A7-36D0-A2A4-D2544085DEFA}"/>
                  </a:ext>
                </a:extLst>
              </p:cNvPr>
              <p:cNvSpPr txBox="1"/>
              <p:nvPr/>
            </p:nvSpPr>
            <p:spPr>
              <a:xfrm>
                <a:off x="7260100" y="3374596"/>
                <a:ext cx="627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!!Nx_enc">
                <a:extLst>
                  <a:ext uri="{FF2B5EF4-FFF2-40B4-BE49-F238E27FC236}">
                    <a16:creationId xmlns:a16="http://schemas.microsoft.com/office/drawing/2014/main" id="{BB3A3515-45A7-36D0-A2A4-D2544085D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100" y="3374596"/>
                <a:ext cx="627929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Nx_dec">
                <a:extLst>
                  <a:ext uri="{FF2B5EF4-FFF2-40B4-BE49-F238E27FC236}">
                    <a16:creationId xmlns:a16="http://schemas.microsoft.com/office/drawing/2014/main" id="{7D217CC2-7FC2-57C4-E8D8-DB0250040167}"/>
                  </a:ext>
                </a:extLst>
              </p:cNvPr>
              <p:cNvSpPr txBox="1"/>
              <p:nvPr/>
            </p:nvSpPr>
            <p:spPr>
              <a:xfrm>
                <a:off x="8989543" y="3114312"/>
                <a:ext cx="627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!!Nx_dec">
                <a:extLst>
                  <a:ext uri="{FF2B5EF4-FFF2-40B4-BE49-F238E27FC236}">
                    <a16:creationId xmlns:a16="http://schemas.microsoft.com/office/drawing/2014/main" id="{7D217CC2-7FC2-57C4-E8D8-DB0250040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543" y="3114312"/>
                <a:ext cx="62792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15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!!multihead_attn">
            <a:extLst>
              <a:ext uri="{FF2B5EF4-FFF2-40B4-BE49-F238E27FC236}">
                <a16:creationId xmlns:a16="http://schemas.microsoft.com/office/drawing/2014/main" id="{681F2A3E-2403-1A6A-CBA0-AB0278DE8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9079" y="4122875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Embedding and positional encoding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7" name="!!enc">
            <a:extLst>
              <a:ext uri="{FF2B5EF4-FFF2-40B4-BE49-F238E27FC236}">
                <a16:creationId xmlns:a16="http://schemas.microsoft.com/office/drawing/2014/main" id="{B1FE56A4-5784-A923-D1C6-7322C74F8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!!posenc_enc">
            <a:extLst>
              <a:ext uri="{FF2B5EF4-FFF2-40B4-BE49-F238E27FC236}">
                <a16:creationId xmlns:a16="http://schemas.microsoft.com/office/drawing/2014/main" id="{F082A6B6-2554-BB2A-1B3A-AF27EB8BE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!!posenc_dec">
            <a:extLst>
              <a:ext uri="{FF2B5EF4-FFF2-40B4-BE49-F238E27FC236}">
                <a16:creationId xmlns:a16="http://schemas.microsoft.com/office/drawing/2014/main" id="{AA916582-7AF7-18F6-6D3D-C42133E01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000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!!dec">
            <a:extLst>
              <a:ext uri="{FF2B5EF4-FFF2-40B4-BE49-F238E27FC236}">
                <a16:creationId xmlns:a16="http://schemas.microsoft.com/office/drawing/2014/main" id="{223724FA-1F55-0608-6C36-8C06D6402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2000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!!output">
            <a:extLst>
              <a:ext uri="{FF2B5EF4-FFF2-40B4-BE49-F238E27FC236}">
                <a16:creationId xmlns:a16="http://schemas.microsoft.com/office/drawing/2014/main" id="{E9BF651F-4547-63EB-1A68-73671EFEE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7600" y="1163080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!!input">
            <a:extLst>
              <a:ext uri="{FF2B5EF4-FFF2-40B4-BE49-F238E27FC236}">
                <a16:creationId xmlns:a16="http://schemas.microsoft.com/office/drawing/2014/main" id="{7C61DF07-D4C7-D607-8674-EF4E61991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target_emb">
            <a:extLst>
              <a:ext uri="{FF2B5EF4-FFF2-40B4-BE49-F238E27FC236}">
                <a16:creationId xmlns:a16="http://schemas.microsoft.com/office/drawing/2014/main" id="{2BBEB1C3-3FA8-8ECF-3B8F-DDA921E4A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0000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!!past_b">
                <a:extLst>
                  <a:ext uri="{FF2B5EF4-FFF2-40B4-BE49-F238E27FC236}">
                    <a16:creationId xmlns:a16="http://schemas.microsoft.com/office/drawing/2014/main" id="{862B5D66-0BC8-F3BB-0629-B15BF6B08912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5" name="!!past_b">
                <a:extLst>
                  <a:ext uri="{FF2B5EF4-FFF2-40B4-BE49-F238E27FC236}">
                    <a16:creationId xmlns:a16="http://schemas.microsoft.com/office/drawing/2014/main" id="{862B5D66-0BC8-F3BB-0629-B15BF6B08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10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zeros">
                <a:extLst>
                  <a:ext uri="{FF2B5EF4-FFF2-40B4-BE49-F238E27FC236}">
                    <a16:creationId xmlns:a16="http://schemas.microsoft.com/office/drawing/2014/main" id="{FF809DFF-4AB2-EB6A-4105-8144D541EE44}"/>
                  </a:ext>
                </a:extLst>
              </p:cNvPr>
              <p:cNvSpPr/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!!zeros">
                <a:extLst>
                  <a:ext uri="{FF2B5EF4-FFF2-40B4-BE49-F238E27FC236}">
                    <a16:creationId xmlns:a16="http://schemas.microsoft.com/office/drawing/2014/main" id="{FF809DFF-4AB2-EB6A-4105-8144D541E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blipFill>
                <a:blip r:embed="rId11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future_b">
                <a:extLst>
                  <a:ext uri="{FF2B5EF4-FFF2-40B4-BE49-F238E27FC236}">
                    <a16:creationId xmlns:a16="http://schemas.microsoft.com/office/drawing/2014/main" id="{D5D8F222-87FE-DB6F-16FC-8E78AA52BB22}"/>
                  </a:ext>
                </a:extLst>
              </p:cNvPr>
              <p:cNvSpPr/>
              <p:nvPr/>
            </p:nvSpPr>
            <p:spPr>
              <a:xfrm>
                <a:off x="8974708" y="1215803"/>
                <a:ext cx="1462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!!future_b">
                <a:extLst>
                  <a:ext uri="{FF2B5EF4-FFF2-40B4-BE49-F238E27FC236}">
                    <a16:creationId xmlns:a16="http://schemas.microsoft.com/office/drawing/2014/main" id="{D5D8F222-87FE-DB6F-16FC-8E78AA52B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08" y="1215803"/>
                <a:ext cx="1462639" cy="311278"/>
              </a:xfrm>
              <a:prstGeom prst="rect">
                <a:avLst/>
              </a:prstGeom>
              <a:blipFill>
                <a:blip r:embed="rId12"/>
                <a:stretch>
                  <a:fillRect b="-1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26B340F5-A1F5-6DF8-FE4F-EDAE85A7D63D}"/>
                  </a:ext>
                </a:extLst>
              </p:cNvPr>
              <p:cNvSpPr/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26B340F5-A1F5-6DF8-FE4F-EDAE85A7D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blipFill>
                <a:blip r:embed="rId13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future_i">
                <a:extLst>
                  <a:ext uri="{FF2B5EF4-FFF2-40B4-BE49-F238E27FC236}">
                    <a16:creationId xmlns:a16="http://schemas.microsoft.com/office/drawing/2014/main" id="{407D0404-7200-BD20-025B-20C6F0DACC33}"/>
                  </a:ext>
                </a:extLst>
              </p:cNvPr>
              <p:cNvSpPr/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!!future_i">
                <a:extLst>
                  <a:ext uri="{FF2B5EF4-FFF2-40B4-BE49-F238E27FC236}">
                    <a16:creationId xmlns:a16="http://schemas.microsoft.com/office/drawing/2014/main" id="{407D0404-7200-BD20-025B-20C6F0DA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blipFill>
                <a:blip r:embed="rId14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E16D70-5DF0-2D3F-303A-1674B74598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90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Embedding and positional encoding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8" name="!!posenc_enc">
            <a:extLst>
              <a:ext uri="{FF2B5EF4-FFF2-40B4-BE49-F238E27FC236}">
                <a16:creationId xmlns:a16="http://schemas.microsoft.com/office/drawing/2014/main" id="{F082A6B6-2554-BB2A-1B3A-AF27EB8BE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6201" y="299081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!!posenc_dec">
            <a:extLst>
              <a:ext uri="{FF2B5EF4-FFF2-40B4-BE49-F238E27FC236}">
                <a16:creationId xmlns:a16="http://schemas.microsoft.com/office/drawing/2014/main" id="{AA916582-7AF7-18F6-6D3D-C42133E01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4201" y="2989515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!!input">
            <a:extLst>
              <a:ext uri="{FF2B5EF4-FFF2-40B4-BE49-F238E27FC236}">
                <a16:creationId xmlns:a16="http://schemas.microsoft.com/office/drawing/2014/main" id="{7C61DF07-D4C7-D607-8674-EF4E61991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5131249" y="4483748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target_emb">
            <a:extLst>
              <a:ext uri="{FF2B5EF4-FFF2-40B4-BE49-F238E27FC236}">
                <a16:creationId xmlns:a16="http://schemas.microsoft.com/office/drawing/2014/main" id="{2BBEB1C3-3FA8-8ECF-3B8F-DDA921E4A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2201" y="4483748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0079C4-1875-5BD0-3161-08007043DA10}"/>
              </a:ext>
            </a:extLst>
          </p:cNvPr>
          <p:cNvSpPr txBox="1"/>
          <p:nvPr/>
        </p:nvSpPr>
        <p:spPr>
          <a:xfrm>
            <a:off x="1035792" y="4432319"/>
            <a:ext cx="3521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steps are applied for inputs and outputs, just with different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past_b">
                <a:extLst>
                  <a:ext uri="{FF2B5EF4-FFF2-40B4-BE49-F238E27FC236}">
                    <a16:creationId xmlns:a16="http://schemas.microsoft.com/office/drawing/2014/main" id="{B6A880BC-F1E0-6BEB-F8F3-0AEC16513657}"/>
                  </a:ext>
                </a:extLst>
              </p:cNvPr>
              <p:cNvSpPr/>
              <p:nvPr/>
            </p:nvSpPr>
            <p:spPr>
              <a:xfrm>
                <a:off x="5105303" y="5061388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!!past_b">
                <a:extLst>
                  <a:ext uri="{FF2B5EF4-FFF2-40B4-BE49-F238E27FC236}">
                    <a16:creationId xmlns:a16="http://schemas.microsoft.com/office/drawing/2014/main" id="{B6A880BC-F1E0-6BEB-F8F3-0AEC16513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03" y="5061388"/>
                <a:ext cx="1049468" cy="213040"/>
              </a:xfrm>
              <a:prstGeom prst="rect">
                <a:avLst/>
              </a:prstGeom>
              <a:blipFill>
                <a:blip r:embed="rId6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zeros">
                <a:extLst>
                  <a:ext uri="{FF2B5EF4-FFF2-40B4-BE49-F238E27FC236}">
                    <a16:creationId xmlns:a16="http://schemas.microsoft.com/office/drawing/2014/main" id="{3E0B8DB3-7526-2CF1-58E3-7F3021717A97}"/>
                  </a:ext>
                </a:extLst>
              </p:cNvPr>
              <p:cNvSpPr/>
              <p:nvPr/>
            </p:nvSpPr>
            <p:spPr>
              <a:xfrm>
                <a:off x="6282841" y="5056444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!!zeros">
                <a:extLst>
                  <a:ext uri="{FF2B5EF4-FFF2-40B4-BE49-F238E27FC236}">
                    <a16:creationId xmlns:a16="http://schemas.microsoft.com/office/drawing/2014/main" id="{3E0B8DB3-7526-2CF1-58E3-7F3021717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41" y="5056444"/>
                <a:ext cx="1049469" cy="220608"/>
              </a:xfrm>
              <a:prstGeom prst="rect">
                <a:avLst/>
              </a:prstGeom>
              <a:blipFill>
                <a:blip r:embed="rId7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past_i">
                <a:extLst>
                  <a:ext uri="{FF2B5EF4-FFF2-40B4-BE49-F238E27FC236}">
                    <a16:creationId xmlns:a16="http://schemas.microsoft.com/office/drawing/2014/main" id="{9D610C90-ED03-987C-F80E-FB94F4F3C8B9}"/>
                  </a:ext>
                </a:extLst>
              </p:cNvPr>
              <p:cNvSpPr/>
              <p:nvPr/>
            </p:nvSpPr>
            <p:spPr>
              <a:xfrm>
                <a:off x="5105303" y="5272180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!!past_i">
                <a:extLst>
                  <a:ext uri="{FF2B5EF4-FFF2-40B4-BE49-F238E27FC236}">
                    <a16:creationId xmlns:a16="http://schemas.microsoft.com/office/drawing/2014/main" id="{9D610C90-ED03-987C-F80E-FB94F4F3C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03" y="5272180"/>
                <a:ext cx="1049468" cy="213040"/>
              </a:xfrm>
              <a:prstGeom prst="rect">
                <a:avLst/>
              </a:prstGeom>
              <a:blipFill>
                <a:blip r:embed="rId8"/>
                <a:stretch>
                  <a:fillRect t="-27778" b="-4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future_i">
                <a:extLst>
                  <a:ext uri="{FF2B5EF4-FFF2-40B4-BE49-F238E27FC236}">
                    <a16:creationId xmlns:a16="http://schemas.microsoft.com/office/drawing/2014/main" id="{630C97C3-42A4-8012-81B5-7C737BADAB6A}"/>
                  </a:ext>
                </a:extLst>
              </p:cNvPr>
              <p:cNvSpPr/>
              <p:nvPr/>
            </p:nvSpPr>
            <p:spPr>
              <a:xfrm>
                <a:off x="6282842" y="5272180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!!future_i">
                <a:extLst>
                  <a:ext uri="{FF2B5EF4-FFF2-40B4-BE49-F238E27FC236}">
                    <a16:creationId xmlns:a16="http://schemas.microsoft.com/office/drawing/2014/main" id="{630C97C3-42A4-8012-81B5-7C737BADA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42" y="5272180"/>
                <a:ext cx="1049468" cy="220608"/>
              </a:xfrm>
              <a:prstGeom prst="rect">
                <a:avLst/>
              </a:prstGeom>
              <a:blipFill>
                <a:blip r:embed="rId9"/>
                <a:stretch>
                  <a:fillRect t="-27778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489D08E-C0E2-1461-16D3-4F5EE73318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9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8" y="1603095"/>
            <a:ext cx="4668418" cy="457386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Embedding and positional encoding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8" name="!!posenc_enc">
            <a:extLst>
              <a:ext uri="{FF2B5EF4-FFF2-40B4-BE49-F238E27FC236}">
                <a16:creationId xmlns:a16="http://schemas.microsoft.com/office/drawing/2014/main" id="{F082A6B6-2554-BB2A-1B3A-AF27EB8BE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8078" y="2722592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!!input">
            <a:extLst>
              <a:ext uri="{FF2B5EF4-FFF2-40B4-BE49-F238E27FC236}">
                <a16:creationId xmlns:a16="http://schemas.microsoft.com/office/drawing/2014/main" id="{7C61DF07-D4C7-D607-8674-EF4E61991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5903126" y="421552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past_b">
                <a:extLst>
                  <a:ext uri="{FF2B5EF4-FFF2-40B4-BE49-F238E27FC236}">
                    <a16:creationId xmlns:a16="http://schemas.microsoft.com/office/drawing/2014/main" id="{3D69190B-0DFE-68A6-B7A1-0317282CF3D5}"/>
                  </a:ext>
                </a:extLst>
              </p:cNvPr>
              <p:cNvSpPr/>
              <p:nvPr/>
            </p:nvSpPr>
            <p:spPr>
              <a:xfrm>
                <a:off x="5872646" y="4819887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!!past_b">
                <a:extLst>
                  <a:ext uri="{FF2B5EF4-FFF2-40B4-BE49-F238E27FC236}">
                    <a16:creationId xmlns:a16="http://schemas.microsoft.com/office/drawing/2014/main" id="{3D69190B-0DFE-68A6-B7A1-0317282CF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46" y="4819887"/>
                <a:ext cx="1049468" cy="213040"/>
              </a:xfrm>
              <a:prstGeom prst="rect">
                <a:avLst/>
              </a:prstGeom>
              <a:blipFill>
                <a:blip r:embed="rId4"/>
                <a:stretch>
                  <a:fillRect t="-27778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3597474C-A393-1640-60EC-C61F1EC4E2D1}"/>
                  </a:ext>
                </a:extLst>
              </p:cNvPr>
              <p:cNvSpPr/>
              <p:nvPr/>
            </p:nvSpPr>
            <p:spPr>
              <a:xfrm>
                <a:off x="5872646" y="5030979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3597474C-A393-1640-60EC-C61F1EC4E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46" y="5030979"/>
                <a:ext cx="1049468" cy="213040"/>
              </a:xfrm>
              <a:prstGeom prst="rect">
                <a:avLst/>
              </a:prstGeom>
              <a:blipFill>
                <a:blip r:embed="rId5"/>
                <a:stretch>
                  <a:fillRect t="-29412" b="-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past_embedded">
            <a:extLst>
              <a:ext uri="{FF2B5EF4-FFF2-40B4-BE49-F238E27FC236}">
                <a16:creationId xmlns:a16="http://schemas.microsoft.com/office/drawing/2014/main" id="{FB25F796-EC14-B48C-6F53-B639E9375995}"/>
              </a:ext>
            </a:extLst>
          </p:cNvPr>
          <p:cNvSpPr/>
          <p:nvPr/>
        </p:nvSpPr>
        <p:spPr>
          <a:xfrm>
            <a:off x="5597157" y="3285300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</a:t>
            </a:r>
            <a:br>
              <a:rPr lang="en-US" sz="1400" dirty="0"/>
            </a:br>
            <a:r>
              <a:rPr lang="en-US" sz="1400" dirty="0"/>
              <a:t>past</a:t>
            </a:r>
          </a:p>
        </p:txBody>
      </p:sp>
      <p:sp>
        <p:nvSpPr>
          <p:cNvPr id="23" name="!!encoder_input">
            <a:extLst>
              <a:ext uri="{FF2B5EF4-FFF2-40B4-BE49-F238E27FC236}">
                <a16:creationId xmlns:a16="http://schemas.microsoft.com/office/drawing/2014/main" id="{C34A6F20-210D-8134-2452-7F7F2612B2C8}"/>
              </a:ext>
            </a:extLst>
          </p:cNvPr>
          <p:cNvSpPr/>
          <p:nvPr/>
        </p:nvSpPr>
        <p:spPr>
          <a:xfrm>
            <a:off x="5586271" y="1791067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Encoder</a:t>
            </a:r>
            <a:br>
              <a:rPr lang="en-US" sz="1400" dirty="0"/>
            </a:br>
            <a:r>
              <a:rPr lang="en-US" sz="1400" dirty="0"/>
              <a:t>input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797661F-FE57-84E7-7A51-3E472CF8D1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6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!!past_b">
                <a:extLst>
                  <a:ext uri="{FF2B5EF4-FFF2-40B4-BE49-F238E27FC236}">
                    <a16:creationId xmlns:a16="http://schemas.microsoft.com/office/drawing/2014/main" id="{0E823C7A-6323-9A91-3F64-928260751AAD}"/>
                  </a:ext>
                </a:extLst>
              </p:cNvPr>
              <p:cNvSpPr/>
              <p:nvPr/>
            </p:nvSpPr>
            <p:spPr>
              <a:xfrm>
                <a:off x="5921562" y="4862544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7" name="!!past_b">
                <a:extLst>
                  <a:ext uri="{FF2B5EF4-FFF2-40B4-BE49-F238E27FC236}">
                    <a16:creationId xmlns:a16="http://schemas.microsoft.com/office/drawing/2014/main" id="{0E823C7A-6323-9A91-3F64-928260751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62" y="4862544"/>
                <a:ext cx="1049468" cy="213040"/>
              </a:xfrm>
              <a:prstGeom prst="rect">
                <a:avLst/>
              </a:prstGeom>
              <a:blipFill>
                <a:blip r:embed="rId3"/>
                <a:stretch>
                  <a:fillRect t="-29412" b="-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!!past_i">
                <a:extLst>
                  <a:ext uri="{FF2B5EF4-FFF2-40B4-BE49-F238E27FC236}">
                    <a16:creationId xmlns:a16="http://schemas.microsoft.com/office/drawing/2014/main" id="{31F0E595-2E6E-E83B-274E-E39647DE84F4}"/>
                  </a:ext>
                </a:extLst>
              </p:cNvPr>
              <p:cNvSpPr/>
              <p:nvPr/>
            </p:nvSpPr>
            <p:spPr>
              <a:xfrm>
                <a:off x="5921562" y="5073336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0" name="!!past_i">
                <a:extLst>
                  <a:ext uri="{FF2B5EF4-FFF2-40B4-BE49-F238E27FC236}">
                    <a16:creationId xmlns:a16="http://schemas.microsoft.com/office/drawing/2014/main" id="{31F0E595-2E6E-E83B-274E-E39647DE8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62" y="5073336"/>
                <a:ext cx="1049468" cy="213040"/>
              </a:xfrm>
              <a:prstGeom prst="rect">
                <a:avLst/>
              </a:prstGeom>
              <a:blipFill>
                <a:blip r:embed="rId4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arrow">
            <a:extLst>
              <a:ext uri="{FF2B5EF4-FFF2-40B4-BE49-F238E27FC236}">
                <a16:creationId xmlns:a16="http://schemas.microsoft.com/office/drawing/2014/main" id="{4CE927CE-4C41-5119-4EFC-CBEBB7342181}"/>
              </a:ext>
            </a:extLst>
          </p:cNvPr>
          <p:cNvCxnSpPr>
            <a:cxnSpLocks/>
          </p:cNvCxnSpPr>
          <p:nvPr/>
        </p:nvCxnSpPr>
        <p:spPr>
          <a:xfrm flipV="1">
            <a:off x="6364528" y="3276600"/>
            <a:ext cx="0" cy="650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8" y="1603095"/>
            <a:ext cx="4271820" cy="457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Embedding</a:t>
            </a:r>
          </a:p>
          <a:p>
            <a:r>
              <a:rPr lang="en-US" sz="2400" dirty="0"/>
              <a:t>Inputs must be transformed from input space to embedded feature space</a:t>
            </a:r>
          </a:p>
          <a:p>
            <a:pPr lvl="1"/>
            <a:r>
              <a:rPr lang="en-US" sz="2000" dirty="0"/>
              <a:t>Typically using linear layers or even RNNs</a:t>
            </a:r>
          </a:p>
          <a:p>
            <a:pPr lvl="1"/>
            <a:r>
              <a:rPr lang="en-US" sz="2000" dirty="0"/>
              <a:t>In NLP this can be word embeddings like word2vec or BERT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Embedding and positional encoding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13" name="!!input">
            <a:extLst>
              <a:ext uri="{FF2B5EF4-FFF2-40B4-BE49-F238E27FC236}">
                <a16:creationId xmlns:a16="http://schemas.microsoft.com/office/drawing/2014/main" id="{6AFCA626-5C85-EA98-97A2-239B47DEE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5908202" y="4214832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past_b">
                <a:extLst>
                  <a:ext uri="{FF2B5EF4-FFF2-40B4-BE49-F238E27FC236}">
                    <a16:creationId xmlns:a16="http://schemas.microsoft.com/office/drawing/2014/main" id="{7B525079-0925-6009-D1E3-7EA3AD978739}"/>
                  </a:ext>
                </a:extLst>
              </p:cNvPr>
              <p:cNvSpPr/>
              <p:nvPr/>
            </p:nvSpPr>
            <p:spPr>
              <a:xfrm>
                <a:off x="5877722" y="4819198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!!past_b">
                <a:extLst>
                  <a:ext uri="{FF2B5EF4-FFF2-40B4-BE49-F238E27FC236}">
                    <a16:creationId xmlns:a16="http://schemas.microsoft.com/office/drawing/2014/main" id="{7B525079-0925-6009-D1E3-7EA3AD978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22" y="4819198"/>
                <a:ext cx="1049468" cy="213040"/>
              </a:xfrm>
              <a:prstGeom prst="rect">
                <a:avLst/>
              </a:prstGeom>
              <a:blipFill>
                <a:blip r:embed="rId6"/>
                <a:stretch>
                  <a:fillRect t="-29412" b="-5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ast_i">
                <a:extLst>
                  <a:ext uri="{FF2B5EF4-FFF2-40B4-BE49-F238E27FC236}">
                    <a16:creationId xmlns:a16="http://schemas.microsoft.com/office/drawing/2014/main" id="{A323875B-AD07-AE32-6F89-6AD1AE198E0D}"/>
                  </a:ext>
                </a:extLst>
              </p:cNvPr>
              <p:cNvSpPr/>
              <p:nvPr/>
            </p:nvSpPr>
            <p:spPr>
              <a:xfrm>
                <a:off x="5877722" y="5029990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!!past_i">
                <a:extLst>
                  <a:ext uri="{FF2B5EF4-FFF2-40B4-BE49-F238E27FC236}">
                    <a16:creationId xmlns:a16="http://schemas.microsoft.com/office/drawing/2014/main" id="{A323875B-AD07-AE32-6F89-6AD1AE19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22" y="5029990"/>
                <a:ext cx="1049468" cy="213040"/>
              </a:xfrm>
              <a:prstGeom prst="rect">
                <a:avLst/>
              </a:prstGeom>
              <a:blipFill>
                <a:blip r:embed="rId7"/>
                <a:stretch>
                  <a:fillRect t="-29412" b="-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F55D220-0E4A-E343-6009-975183AE3F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C0B63B-1CBA-7E9A-7059-5DFCBB456B7A}"/>
                  </a:ext>
                </a:extLst>
              </p:cNvPr>
              <p:cNvSpPr txBox="1"/>
              <p:nvPr/>
            </p:nvSpPr>
            <p:spPr>
              <a:xfrm rot="16200000">
                <a:off x="5166561" y="3522333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C0B63B-1CBA-7E9A-7059-5DFCBB45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66561" y="3522333"/>
                <a:ext cx="534442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3EF8D-3CCC-2A8E-1A7C-40C142CFF681}"/>
                  </a:ext>
                </a:extLst>
              </p:cNvPr>
              <p:cNvSpPr txBox="1"/>
              <p:nvPr/>
            </p:nvSpPr>
            <p:spPr>
              <a:xfrm rot="18605294">
                <a:off x="7068085" y="3789639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3EF8D-3CCC-2A8E-1A7C-40C142CFF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68085" y="3789639"/>
                <a:ext cx="53790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C6097-2734-E861-85ED-8C43ECF2CDF3}"/>
                  </a:ext>
                </a:extLst>
              </p:cNvPr>
              <p:cNvSpPr txBox="1"/>
              <p:nvPr/>
            </p:nvSpPr>
            <p:spPr>
              <a:xfrm>
                <a:off x="5617194" y="3928519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C6097-2734-E861-85ED-8C43ECF2C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94" y="3928519"/>
                <a:ext cx="1527854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!!past_embedded">
            <a:extLst>
              <a:ext uri="{FF2B5EF4-FFF2-40B4-BE49-F238E27FC236}">
                <a16:creationId xmlns:a16="http://schemas.microsoft.com/office/drawing/2014/main" id="{8297D31D-2B2D-1592-E3E0-66DC80054A9A}"/>
              </a:ext>
            </a:extLst>
          </p:cNvPr>
          <p:cNvSpPr/>
          <p:nvPr/>
        </p:nvSpPr>
        <p:spPr>
          <a:xfrm>
            <a:off x="5597157" y="3285300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</a:t>
            </a:r>
            <a:br>
              <a:rPr lang="en-US" sz="1400" dirty="0"/>
            </a:br>
            <a:r>
              <a:rPr lang="en-US" sz="1400" dirty="0"/>
              <a:t>past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98D724-BDA7-431A-9D00-D5242672C6D2}"/>
                  </a:ext>
                </a:extLst>
              </p:cNvPr>
              <p:cNvSpPr txBox="1"/>
              <p:nvPr/>
            </p:nvSpPr>
            <p:spPr>
              <a:xfrm rot="16200000">
                <a:off x="5583211" y="4917118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98D724-BDA7-431A-9D00-D5242672C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83211" y="4917118"/>
                <a:ext cx="30489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BDDE6-65E8-1740-08E8-E630863A0C7E}"/>
                  </a:ext>
                </a:extLst>
              </p:cNvPr>
              <p:cNvSpPr txBox="1"/>
              <p:nvPr/>
            </p:nvSpPr>
            <p:spPr>
              <a:xfrm rot="18605294">
                <a:off x="7014967" y="5061477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BDDE6-65E8-1740-08E8-E630863A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14967" y="5061477"/>
                <a:ext cx="53790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FB291F-5E3B-1778-8EB0-0FDE3657429E}"/>
                  </a:ext>
                </a:extLst>
              </p:cNvPr>
              <p:cNvSpPr txBox="1"/>
              <p:nvPr/>
            </p:nvSpPr>
            <p:spPr>
              <a:xfrm>
                <a:off x="5658013" y="5228665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FB291F-5E3B-1778-8EB0-0FDE36574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013" y="5228665"/>
                <a:ext cx="1527854" cy="276999"/>
              </a:xfrm>
              <a:prstGeom prst="rect">
                <a:avLst/>
              </a:prstGeom>
              <a:blipFill>
                <a:blip r:embed="rId1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32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6">
            <a:extLst>
              <a:ext uri="{FF2B5EF4-FFF2-40B4-BE49-F238E27FC236}">
                <a16:creationId xmlns:a16="http://schemas.microsoft.com/office/drawing/2014/main" id="{19116B29-125A-D94F-BAAB-B381BD7B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18" y="55174"/>
            <a:ext cx="8315590" cy="682383"/>
          </a:xfrm>
        </p:spPr>
        <p:txBody>
          <a:bodyPr/>
          <a:lstStyle/>
          <a:p>
            <a:r>
              <a:rPr lang="en-CH" dirty="0">
                <a:solidFill>
                  <a:srgbClr val="002060"/>
                </a:solidFill>
              </a:rPr>
              <a:t>Contents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9ED3A8-7F6C-CFD2-2387-3F7F58B672A2}"/>
              </a:ext>
            </a:extLst>
          </p:cNvPr>
          <p:cNvSpPr txBox="1"/>
          <p:nvPr/>
        </p:nvSpPr>
        <p:spPr>
          <a:xfrm>
            <a:off x="413818" y="1246276"/>
            <a:ext cx="115409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513" lvl="2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Time series overview</a:t>
            </a:r>
            <a:endParaRPr lang="en-CH" sz="2400" dirty="0">
              <a:solidFill>
                <a:srgbClr val="002060"/>
              </a:solidFill>
            </a:endParaRPr>
          </a:p>
          <a:p>
            <a:pPr marL="544513" lvl="2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Deconstructing the Transformer</a:t>
            </a:r>
          </a:p>
          <a:p>
            <a:pPr marL="544513" lvl="2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Hands-on</a:t>
            </a:r>
            <a:endParaRPr lang="en-CH" sz="2400" dirty="0">
              <a:solidFill>
                <a:srgbClr val="002060"/>
              </a:solidFill>
            </a:endParaRPr>
          </a:p>
          <a:p>
            <a:pPr marL="544513" lvl="2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Advanced Architectures</a:t>
            </a:r>
          </a:p>
          <a:p>
            <a:pPr marL="544513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Conclusions</a:t>
            </a:r>
            <a:endParaRPr lang="en-CH" sz="2400" dirty="0">
              <a:solidFill>
                <a:srgbClr val="00206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87CC0-4F8C-0D19-4CFA-F7AD6951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E7724-0B68-D03F-06F6-CC9C3D6387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C304D-5121-5A6C-3C04-19F4EE34CE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4542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!!past_b">
                <a:extLst>
                  <a:ext uri="{FF2B5EF4-FFF2-40B4-BE49-F238E27FC236}">
                    <a16:creationId xmlns:a16="http://schemas.microsoft.com/office/drawing/2014/main" id="{87349EC0-F13F-09FA-B5D4-C6D9D1F62057}"/>
                  </a:ext>
                </a:extLst>
              </p:cNvPr>
              <p:cNvSpPr/>
              <p:nvPr/>
            </p:nvSpPr>
            <p:spPr>
              <a:xfrm>
                <a:off x="5921562" y="4862544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0" name="!!past_b">
                <a:extLst>
                  <a:ext uri="{FF2B5EF4-FFF2-40B4-BE49-F238E27FC236}">
                    <a16:creationId xmlns:a16="http://schemas.microsoft.com/office/drawing/2014/main" id="{87349EC0-F13F-09FA-B5D4-C6D9D1F62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62" y="4862544"/>
                <a:ext cx="1049468" cy="213040"/>
              </a:xfrm>
              <a:prstGeom prst="rect">
                <a:avLst/>
              </a:prstGeom>
              <a:blipFill>
                <a:blip r:embed="rId2"/>
                <a:stretch>
                  <a:fillRect t="-29412" b="-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7C58A52F-A79F-13A9-9932-00B46BA3A554}"/>
                  </a:ext>
                </a:extLst>
              </p:cNvPr>
              <p:cNvSpPr/>
              <p:nvPr/>
            </p:nvSpPr>
            <p:spPr>
              <a:xfrm>
                <a:off x="5921562" y="5073336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7C58A52F-A79F-13A9-9932-00B46BA3A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62" y="5073336"/>
                <a:ext cx="1049468" cy="213040"/>
              </a:xfrm>
              <a:prstGeom prst="rect">
                <a:avLst/>
              </a:prstGeom>
              <a:blipFill>
                <a:blip r:embed="rId3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Embedding and positional encoding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13" name="!!input">
            <a:extLst>
              <a:ext uri="{FF2B5EF4-FFF2-40B4-BE49-F238E27FC236}">
                <a16:creationId xmlns:a16="http://schemas.microsoft.com/office/drawing/2014/main" id="{6AFCA626-5C85-EA98-97A2-239B47DEE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5908202" y="4214832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past_b">
                <a:extLst>
                  <a:ext uri="{FF2B5EF4-FFF2-40B4-BE49-F238E27FC236}">
                    <a16:creationId xmlns:a16="http://schemas.microsoft.com/office/drawing/2014/main" id="{7B525079-0925-6009-D1E3-7EA3AD978739}"/>
                  </a:ext>
                </a:extLst>
              </p:cNvPr>
              <p:cNvSpPr/>
              <p:nvPr/>
            </p:nvSpPr>
            <p:spPr>
              <a:xfrm>
                <a:off x="5877722" y="4819198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!!past_b">
                <a:extLst>
                  <a:ext uri="{FF2B5EF4-FFF2-40B4-BE49-F238E27FC236}">
                    <a16:creationId xmlns:a16="http://schemas.microsoft.com/office/drawing/2014/main" id="{7B525079-0925-6009-D1E3-7EA3AD978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22" y="4819198"/>
                <a:ext cx="1049468" cy="213040"/>
              </a:xfrm>
              <a:prstGeom prst="rect">
                <a:avLst/>
              </a:prstGeom>
              <a:blipFill>
                <a:blip r:embed="rId5"/>
                <a:stretch>
                  <a:fillRect t="-29412" b="-5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ast_i">
                <a:extLst>
                  <a:ext uri="{FF2B5EF4-FFF2-40B4-BE49-F238E27FC236}">
                    <a16:creationId xmlns:a16="http://schemas.microsoft.com/office/drawing/2014/main" id="{A323875B-AD07-AE32-6F89-6AD1AE198E0D}"/>
                  </a:ext>
                </a:extLst>
              </p:cNvPr>
              <p:cNvSpPr/>
              <p:nvPr/>
            </p:nvSpPr>
            <p:spPr>
              <a:xfrm>
                <a:off x="5877722" y="5029990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!!past_i">
                <a:extLst>
                  <a:ext uri="{FF2B5EF4-FFF2-40B4-BE49-F238E27FC236}">
                    <a16:creationId xmlns:a16="http://schemas.microsoft.com/office/drawing/2014/main" id="{A323875B-AD07-AE32-6F89-6AD1AE19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22" y="5029990"/>
                <a:ext cx="1049468" cy="213040"/>
              </a:xfrm>
              <a:prstGeom prst="rect">
                <a:avLst/>
              </a:prstGeom>
              <a:blipFill>
                <a:blip r:embed="rId6"/>
                <a:stretch>
                  <a:fillRect t="-29412" b="-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149258-B7AE-31EF-4038-5D2E852D1728}"/>
              </a:ext>
            </a:extLst>
          </p:cNvPr>
          <p:cNvSpPr txBox="1">
            <a:spLocks/>
          </p:cNvSpPr>
          <p:nvPr/>
        </p:nvSpPr>
        <p:spPr>
          <a:xfrm>
            <a:off x="7506364" y="1581761"/>
            <a:ext cx="4271820" cy="457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Positional encoding</a:t>
            </a:r>
          </a:p>
          <a:p>
            <a:r>
              <a:rPr lang="en-US" sz="2400" dirty="0"/>
              <a:t>The transformer does not know the order of the inputs</a:t>
            </a:r>
          </a:p>
          <a:p>
            <a:pPr lvl="1"/>
            <a:r>
              <a:rPr lang="en-US" sz="2000" dirty="0"/>
              <a:t>Add positional information with positional encodings</a:t>
            </a:r>
          </a:p>
          <a:p>
            <a:pPr lvl="1"/>
            <a:r>
              <a:rPr lang="en-US" sz="2000" dirty="0"/>
              <a:t>Usually with a sin + cos encoding</a:t>
            </a:r>
          </a:p>
          <a:p>
            <a:pPr lvl="1"/>
            <a:r>
              <a:rPr lang="en-US" sz="2000" dirty="0"/>
              <a:t>Add the position information point-wise to the embeddings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06E90E-6520-1305-AE74-7BED707BA0AB}"/>
                  </a:ext>
                </a:extLst>
              </p:cNvPr>
              <p:cNvSpPr/>
              <p:nvPr/>
            </p:nvSpPr>
            <p:spPr>
              <a:xfrm>
                <a:off x="3067805" y="3420498"/>
                <a:ext cx="1970104" cy="39625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[1, 2, 3, 4, 5, 6,…,]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06E90E-6520-1305-AE74-7BED707BA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05" y="3420498"/>
                <a:ext cx="1970104" cy="396253"/>
              </a:xfrm>
              <a:prstGeom prst="rect">
                <a:avLst/>
              </a:prstGeom>
              <a:blipFill>
                <a:blip r:embed="rId8"/>
                <a:stretch>
                  <a:fillRect l="-641"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5136FA8B-83A6-5EE6-2787-76DCAB41C8D2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5006115" y="2062086"/>
            <a:ext cx="405155" cy="2311671"/>
          </a:xfrm>
          <a:prstGeom prst="bentConnector2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0913D2A-3634-769D-3731-BA68A6F400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325702-446C-EE90-C1F4-4E052CCCAE69}"/>
                  </a:ext>
                </a:extLst>
              </p:cNvPr>
              <p:cNvSpPr txBox="1"/>
              <p:nvPr/>
            </p:nvSpPr>
            <p:spPr>
              <a:xfrm rot="16200000">
                <a:off x="5166560" y="3522333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325702-446C-EE90-C1F4-4E052CCC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66560" y="3522333"/>
                <a:ext cx="53444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A232C1-4B07-DA83-07B5-D2C63D6D76BE}"/>
                  </a:ext>
                </a:extLst>
              </p:cNvPr>
              <p:cNvSpPr txBox="1"/>
              <p:nvPr/>
            </p:nvSpPr>
            <p:spPr>
              <a:xfrm rot="18605294">
                <a:off x="7068084" y="3789639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A232C1-4B07-DA83-07B5-D2C63D6D7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68084" y="3789639"/>
                <a:ext cx="53790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00AC92-9470-A324-7938-55C609885B39}"/>
                  </a:ext>
                </a:extLst>
              </p:cNvPr>
              <p:cNvSpPr txBox="1"/>
              <p:nvPr/>
            </p:nvSpPr>
            <p:spPr>
              <a:xfrm>
                <a:off x="5617193" y="3928519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00AC92-9470-A324-7938-55C60988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93" y="3928519"/>
                <a:ext cx="1527854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31D83-9188-033F-40B7-EC094DEC389C}"/>
                  </a:ext>
                </a:extLst>
              </p:cNvPr>
              <p:cNvSpPr txBox="1"/>
              <p:nvPr/>
            </p:nvSpPr>
            <p:spPr>
              <a:xfrm rot="16200000">
                <a:off x="5151154" y="2001240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31D83-9188-033F-40B7-EC094DEC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51154" y="2001240"/>
                <a:ext cx="53444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3B6C2E-840B-3A53-C315-20C253EC028B}"/>
                  </a:ext>
                </a:extLst>
              </p:cNvPr>
              <p:cNvSpPr txBox="1"/>
              <p:nvPr/>
            </p:nvSpPr>
            <p:spPr>
              <a:xfrm rot="18605294">
                <a:off x="7063564" y="226854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3B6C2E-840B-3A53-C315-20C253EC0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63564" y="2268546"/>
                <a:ext cx="53790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5F7C1-29E8-FD6C-DEA2-219732B0CC4B}"/>
                  </a:ext>
                </a:extLst>
              </p:cNvPr>
              <p:cNvSpPr txBox="1"/>
              <p:nvPr/>
            </p:nvSpPr>
            <p:spPr>
              <a:xfrm>
                <a:off x="5601787" y="2407426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5F7C1-29E8-FD6C-DEA2-219732B0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87" y="2407426"/>
                <a:ext cx="1527854" cy="276999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past_embedded">
            <a:extLst>
              <a:ext uri="{FF2B5EF4-FFF2-40B4-BE49-F238E27FC236}">
                <a16:creationId xmlns:a16="http://schemas.microsoft.com/office/drawing/2014/main" id="{51CA5CFF-80F2-A5D8-AF74-076ED428D92C}"/>
              </a:ext>
            </a:extLst>
          </p:cNvPr>
          <p:cNvSpPr/>
          <p:nvPr/>
        </p:nvSpPr>
        <p:spPr>
          <a:xfrm>
            <a:off x="5597157" y="3285300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</a:t>
            </a:r>
            <a:br>
              <a:rPr lang="en-US" sz="1400" dirty="0"/>
            </a:br>
            <a:r>
              <a:rPr lang="en-US" sz="1400" dirty="0"/>
              <a:t>past</a:t>
            </a:r>
          </a:p>
        </p:txBody>
      </p:sp>
      <p:sp>
        <p:nvSpPr>
          <p:cNvPr id="27" name="!!encoder_input">
            <a:extLst>
              <a:ext uri="{FF2B5EF4-FFF2-40B4-BE49-F238E27FC236}">
                <a16:creationId xmlns:a16="http://schemas.microsoft.com/office/drawing/2014/main" id="{6FA8A8A2-1CB7-6FBE-97CF-085CC504ACFA}"/>
              </a:ext>
            </a:extLst>
          </p:cNvPr>
          <p:cNvSpPr/>
          <p:nvPr/>
        </p:nvSpPr>
        <p:spPr>
          <a:xfrm>
            <a:off x="5586271" y="1791067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Encoder</a:t>
            </a:r>
            <a:br>
              <a:rPr lang="en-US" sz="1400" dirty="0"/>
            </a:br>
            <a:r>
              <a:rPr lang="en-US" sz="1400" dirty="0"/>
              <a:t>input</a:t>
            </a:r>
          </a:p>
        </p:txBody>
      </p:sp>
      <p:cxnSp>
        <p:nvCxnSpPr>
          <p:cNvPr id="35" name="!!arrow">
            <a:extLst>
              <a:ext uri="{FF2B5EF4-FFF2-40B4-BE49-F238E27FC236}">
                <a16:creationId xmlns:a16="http://schemas.microsoft.com/office/drawing/2014/main" id="{526A9F66-9072-2A81-25BB-7E2E9427D500}"/>
              </a:ext>
            </a:extLst>
          </p:cNvPr>
          <p:cNvCxnSpPr>
            <a:cxnSpLocks/>
          </p:cNvCxnSpPr>
          <p:nvPr/>
        </p:nvCxnSpPr>
        <p:spPr>
          <a:xfrm flipV="1">
            <a:off x="6364528" y="2601686"/>
            <a:ext cx="0" cy="791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FE7AB5-CE15-A548-B52C-AEEFA776EC34}"/>
                  </a:ext>
                </a:extLst>
              </p:cNvPr>
              <p:cNvSpPr txBox="1"/>
              <p:nvPr/>
            </p:nvSpPr>
            <p:spPr>
              <a:xfrm rot="18605294">
                <a:off x="4864292" y="3654231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FE7AB5-CE15-A548-B52C-AEEFA776E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4864292" y="3654231"/>
                <a:ext cx="53790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9680B2-E5AA-E181-854E-C39E7401BBF7}"/>
                  </a:ext>
                </a:extLst>
              </p:cNvPr>
              <p:cNvSpPr txBox="1"/>
              <p:nvPr/>
            </p:nvSpPr>
            <p:spPr>
              <a:xfrm>
                <a:off x="3340249" y="3793111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9680B2-E5AA-E181-854E-C39E7401B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249" y="3793111"/>
                <a:ext cx="1527854" cy="276999"/>
              </a:xfrm>
              <a:prstGeom prst="rect">
                <a:avLst/>
              </a:prstGeom>
              <a:blipFill>
                <a:blip r:embed="rId1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1ABAA1-7AED-5FC2-666F-AC161B210564}"/>
                  </a:ext>
                </a:extLst>
              </p:cNvPr>
              <p:cNvSpPr txBox="1"/>
              <p:nvPr/>
            </p:nvSpPr>
            <p:spPr>
              <a:xfrm rot="16200000">
                <a:off x="2746100" y="3485141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{}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1ABAA1-7AED-5FC2-666F-AC161B210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46100" y="3485141"/>
                <a:ext cx="338554" cy="276999"/>
              </a:xfrm>
              <a:prstGeom prst="rect">
                <a:avLst/>
              </a:prstGeom>
              <a:blipFill>
                <a:blip r:embed="rId17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AE93C9-B217-721B-F82A-E50DB2D1134E}"/>
                  </a:ext>
                </a:extLst>
              </p:cNvPr>
              <p:cNvSpPr txBox="1"/>
              <p:nvPr/>
            </p:nvSpPr>
            <p:spPr>
              <a:xfrm rot="16200000">
                <a:off x="5583211" y="4917118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AE93C9-B217-721B-F82A-E50DB2D1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83211" y="4917118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E4489F-C3A5-66DC-6AC0-9C4FBE6544E0}"/>
                  </a:ext>
                </a:extLst>
              </p:cNvPr>
              <p:cNvSpPr txBox="1"/>
              <p:nvPr/>
            </p:nvSpPr>
            <p:spPr>
              <a:xfrm rot="18605294">
                <a:off x="7014967" y="5061477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E4489F-C3A5-66DC-6AC0-9C4FBE65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14967" y="5061477"/>
                <a:ext cx="53790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3C3463-22C6-F69C-412D-FBD54B281852}"/>
                  </a:ext>
                </a:extLst>
              </p:cNvPr>
              <p:cNvSpPr txBox="1"/>
              <p:nvPr/>
            </p:nvSpPr>
            <p:spPr>
              <a:xfrm>
                <a:off x="5658013" y="5228665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3C3463-22C6-F69C-412D-FBD54B28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013" y="5228665"/>
                <a:ext cx="1527854" cy="276999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02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past_b">
                <a:extLst>
                  <a:ext uri="{FF2B5EF4-FFF2-40B4-BE49-F238E27FC236}">
                    <a16:creationId xmlns:a16="http://schemas.microsoft.com/office/drawing/2014/main" id="{0AD2FFA5-3522-5B9F-38E1-D701A2F1984E}"/>
                  </a:ext>
                </a:extLst>
              </p:cNvPr>
              <p:cNvSpPr/>
              <p:nvPr/>
            </p:nvSpPr>
            <p:spPr>
              <a:xfrm>
                <a:off x="5921562" y="4862544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" name="!!past_b">
                <a:extLst>
                  <a:ext uri="{FF2B5EF4-FFF2-40B4-BE49-F238E27FC236}">
                    <a16:creationId xmlns:a16="http://schemas.microsoft.com/office/drawing/2014/main" id="{0AD2FFA5-3522-5B9F-38E1-D701A2F19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62" y="4862544"/>
                <a:ext cx="1049468" cy="213040"/>
              </a:xfrm>
              <a:prstGeom prst="rect">
                <a:avLst/>
              </a:prstGeom>
              <a:blipFill>
                <a:blip r:embed="rId2"/>
                <a:stretch>
                  <a:fillRect t="-29412" b="-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!!past_i">
                <a:extLst>
                  <a:ext uri="{FF2B5EF4-FFF2-40B4-BE49-F238E27FC236}">
                    <a16:creationId xmlns:a16="http://schemas.microsoft.com/office/drawing/2014/main" id="{9AF2E464-788E-C6DF-1530-CDE9F333920B}"/>
                  </a:ext>
                </a:extLst>
              </p:cNvPr>
              <p:cNvSpPr/>
              <p:nvPr/>
            </p:nvSpPr>
            <p:spPr>
              <a:xfrm>
                <a:off x="5921562" y="5073336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9" name="!!past_i">
                <a:extLst>
                  <a:ext uri="{FF2B5EF4-FFF2-40B4-BE49-F238E27FC236}">
                    <a16:creationId xmlns:a16="http://schemas.microsoft.com/office/drawing/2014/main" id="{9AF2E464-788E-C6DF-1530-CDE9F3339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62" y="5073336"/>
                <a:ext cx="1049468" cy="213040"/>
              </a:xfrm>
              <a:prstGeom prst="rect">
                <a:avLst/>
              </a:prstGeom>
              <a:blipFill>
                <a:blip r:embed="rId3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Embedding and positional encoding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8" name="!!posenc_enc">
            <a:extLst>
              <a:ext uri="{FF2B5EF4-FFF2-40B4-BE49-F238E27FC236}">
                <a16:creationId xmlns:a16="http://schemas.microsoft.com/office/drawing/2014/main" id="{F082A6B6-2554-BB2A-1B3A-AF27EB8BE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3154" y="272190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!!input">
            <a:extLst>
              <a:ext uri="{FF2B5EF4-FFF2-40B4-BE49-F238E27FC236}">
                <a16:creationId xmlns:a16="http://schemas.microsoft.com/office/drawing/2014/main" id="{7C61DF07-D4C7-D607-8674-EF4E61991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5908202" y="4214832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past_b">
                <a:extLst>
                  <a:ext uri="{FF2B5EF4-FFF2-40B4-BE49-F238E27FC236}">
                    <a16:creationId xmlns:a16="http://schemas.microsoft.com/office/drawing/2014/main" id="{3D69190B-0DFE-68A6-B7A1-0317282CF3D5}"/>
                  </a:ext>
                </a:extLst>
              </p:cNvPr>
              <p:cNvSpPr/>
              <p:nvPr/>
            </p:nvSpPr>
            <p:spPr>
              <a:xfrm>
                <a:off x="5877722" y="4819198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!!past_b">
                <a:extLst>
                  <a:ext uri="{FF2B5EF4-FFF2-40B4-BE49-F238E27FC236}">
                    <a16:creationId xmlns:a16="http://schemas.microsoft.com/office/drawing/2014/main" id="{3D69190B-0DFE-68A6-B7A1-0317282CF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22" y="4819198"/>
                <a:ext cx="1049468" cy="213040"/>
              </a:xfrm>
              <a:prstGeom prst="rect">
                <a:avLst/>
              </a:prstGeom>
              <a:blipFill>
                <a:blip r:embed="rId6"/>
                <a:stretch>
                  <a:fillRect t="-29412" b="-5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3597474C-A393-1640-60EC-C61F1EC4E2D1}"/>
                  </a:ext>
                </a:extLst>
              </p:cNvPr>
              <p:cNvSpPr/>
              <p:nvPr/>
            </p:nvSpPr>
            <p:spPr>
              <a:xfrm>
                <a:off x="5877722" y="5029990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3597474C-A393-1640-60EC-C61F1EC4E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22" y="5029990"/>
                <a:ext cx="1049468" cy="213040"/>
              </a:xfrm>
              <a:prstGeom prst="rect">
                <a:avLst/>
              </a:prstGeom>
              <a:blipFill>
                <a:blip r:embed="rId7"/>
                <a:stretch>
                  <a:fillRect t="-29412" b="-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98C6D7-2235-0361-581A-813E5984FAA5}"/>
              </a:ext>
            </a:extLst>
          </p:cNvPr>
          <p:cNvSpPr txBox="1">
            <a:spLocks/>
          </p:cNvSpPr>
          <p:nvPr/>
        </p:nvSpPr>
        <p:spPr>
          <a:xfrm>
            <a:off x="413818" y="1603095"/>
            <a:ext cx="4271820" cy="457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Embedding</a:t>
            </a:r>
          </a:p>
          <a:p>
            <a:r>
              <a:rPr lang="en-US" sz="2400" dirty="0"/>
              <a:t>Inputs must be transformed from input space to embedded feature space</a:t>
            </a:r>
          </a:p>
          <a:p>
            <a:pPr lvl="1"/>
            <a:r>
              <a:rPr lang="en-US" sz="2000" dirty="0"/>
              <a:t>Typically using linear layers or even RNNs</a:t>
            </a:r>
          </a:p>
          <a:p>
            <a:pPr lvl="1"/>
            <a:r>
              <a:rPr lang="en-US" sz="2000" dirty="0"/>
              <a:t>In NLP this can be word embeddings like word2vec or BERT</a:t>
            </a:r>
          </a:p>
          <a:p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51A7CC-D36D-DA96-6A18-5E15151716D1}"/>
              </a:ext>
            </a:extLst>
          </p:cNvPr>
          <p:cNvSpPr txBox="1">
            <a:spLocks/>
          </p:cNvSpPr>
          <p:nvPr/>
        </p:nvSpPr>
        <p:spPr>
          <a:xfrm>
            <a:off x="7506364" y="1581761"/>
            <a:ext cx="4271820" cy="457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Positional encoding</a:t>
            </a:r>
          </a:p>
          <a:p>
            <a:r>
              <a:rPr lang="en-US" sz="2400" dirty="0"/>
              <a:t>The transformer does not know the order of the inputs</a:t>
            </a:r>
          </a:p>
          <a:p>
            <a:pPr lvl="1"/>
            <a:r>
              <a:rPr lang="en-US" sz="2000" dirty="0"/>
              <a:t>Add positional information with positional encodings</a:t>
            </a:r>
          </a:p>
          <a:p>
            <a:pPr lvl="1"/>
            <a:r>
              <a:rPr lang="en-US" sz="2000" dirty="0"/>
              <a:t>Usually with a sin + cos function</a:t>
            </a:r>
          </a:p>
          <a:p>
            <a:pPr lvl="1"/>
            <a:r>
              <a:rPr lang="en-US" sz="2000" dirty="0"/>
              <a:t>Add the position information point-wise to the embeddings</a:t>
            </a:r>
          </a:p>
          <a:p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F143E2-A01B-14E6-02C5-CEB7D53192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5CC6DA-AFB9-5578-F322-1EE5908F8305}"/>
                  </a:ext>
                </a:extLst>
              </p:cNvPr>
              <p:cNvSpPr txBox="1"/>
              <p:nvPr/>
            </p:nvSpPr>
            <p:spPr>
              <a:xfrm rot="16200000">
                <a:off x="5166560" y="3522333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5CC6DA-AFB9-5578-F322-1EE5908F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66560" y="3522333"/>
                <a:ext cx="53444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57B17A-0BDE-0D4A-B36D-6B9FB74EFBFB}"/>
                  </a:ext>
                </a:extLst>
              </p:cNvPr>
              <p:cNvSpPr txBox="1"/>
              <p:nvPr/>
            </p:nvSpPr>
            <p:spPr>
              <a:xfrm rot="18605294">
                <a:off x="7068084" y="3789639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57B17A-0BDE-0D4A-B36D-6B9FB74EF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68084" y="3789639"/>
                <a:ext cx="53790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F717B-1093-23BF-0ADD-876F36B23EBD}"/>
                  </a:ext>
                </a:extLst>
              </p:cNvPr>
              <p:cNvSpPr txBox="1"/>
              <p:nvPr/>
            </p:nvSpPr>
            <p:spPr>
              <a:xfrm>
                <a:off x="5617193" y="3928519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F717B-1093-23BF-0ADD-876F36B23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93" y="3928519"/>
                <a:ext cx="1527854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9A0424-BF4C-8828-0EF6-BCCE88488B65}"/>
                  </a:ext>
                </a:extLst>
              </p:cNvPr>
              <p:cNvSpPr txBox="1"/>
              <p:nvPr/>
            </p:nvSpPr>
            <p:spPr>
              <a:xfrm rot="16200000">
                <a:off x="5151154" y="2001240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9A0424-BF4C-8828-0EF6-BCCE88488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51154" y="2001240"/>
                <a:ext cx="53444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7EF62E-3D73-032E-416C-3513953D339A}"/>
                  </a:ext>
                </a:extLst>
              </p:cNvPr>
              <p:cNvSpPr txBox="1"/>
              <p:nvPr/>
            </p:nvSpPr>
            <p:spPr>
              <a:xfrm rot="18605294">
                <a:off x="7063564" y="226854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7EF62E-3D73-032E-416C-3513953D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63564" y="2268546"/>
                <a:ext cx="53790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78B48E-1045-235B-5880-D52BC651DA15}"/>
                  </a:ext>
                </a:extLst>
              </p:cNvPr>
              <p:cNvSpPr txBox="1"/>
              <p:nvPr/>
            </p:nvSpPr>
            <p:spPr>
              <a:xfrm>
                <a:off x="5601787" y="2407426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78B48E-1045-235B-5880-D52BC651D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87" y="2407426"/>
                <a:ext cx="1527854" cy="276999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!!past_embedded">
            <a:extLst>
              <a:ext uri="{FF2B5EF4-FFF2-40B4-BE49-F238E27FC236}">
                <a16:creationId xmlns:a16="http://schemas.microsoft.com/office/drawing/2014/main" id="{1F31C7B8-FE56-3B8B-D8BF-198775178D7B}"/>
              </a:ext>
            </a:extLst>
          </p:cNvPr>
          <p:cNvSpPr/>
          <p:nvPr/>
        </p:nvSpPr>
        <p:spPr>
          <a:xfrm>
            <a:off x="5597157" y="3285300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</a:t>
            </a:r>
            <a:br>
              <a:rPr lang="en-US" sz="1400" dirty="0"/>
            </a:br>
            <a:r>
              <a:rPr lang="en-US" sz="1400" dirty="0"/>
              <a:t>past</a:t>
            </a:r>
          </a:p>
        </p:txBody>
      </p:sp>
      <p:sp>
        <p:nvSpPr>
          <p:cNvPr id="30" name="!!encoder_input">
            <a:extLst>
              <a:ext uri="{FF2B5EF4-FFF2-40B4-BE49-F238E27FC236}">
                <a16:creationId xmlns:a16="http://schemas.microsoft.com/office/drawing/2014/main" id="{8BA6CB03-3C20-1A23-4C6C-496988392D22}"/>
              </a:ext>
            </a:extLst>
          </p:cNvPr>
          <p:cNvSpPr/>
          <p:nvPr/>
        </p:nvSpPr>
        <p:spPr>
          <a:xfrm>
            <a:off x="5586271" y="1791067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Encoder</a:t>
            </a:r>
            <a:br>
              <a:rPr lang="en-US" sz="1400" dirty="0"/>
            </a:br>
            <a:r>
              <a:rPr lang="en-US" sz="1400" dirty="0"/>
              <a:t>input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1E0EF-C5A1-DB56-D338-638E976A441F}"/>
                  </a:ext>
                </a:extLst>
              </p:cNvPr>
              <p:cNvSpPr txBox="1"/>
              <p:nvPr/>
            </p:nvSpPr>
            <p:spPr>
              <a:xfrm rot="16200000">
                <a:off x="5583211" y="4917118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1E0EF-C5A1-DB56-D338-638E976A4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83211" y="4917118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4FF4C5-F1C0-F5B8-88EF-175A9131CC00}"/>
                  </a:ext>
                </a:extLst>
              </p:cNvPr>
              <p:cNvSpPr txBox="1"/>
              <p:nvPr/>
            </p:nvSpPr>
            <p:spPr>
              <a:xfrm rot="18605294">
                <a:off x="7014967" y="5061477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4FF4C5-F1C0-F5B8-88EF-175A9131C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7014967" y="5061477"/>
                <a:ext cx="53790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477F8B-02D7-D642-469A-62305EF6098C}"/>
                  </a:ext>
                </a:extLst>
              </p:cNvPr>
              <p:cNvSpPr txBox="1"/>
              <p:nvPr/>
            </p:nvSpPr>
            <p:spPr>
              <a:xfrm>
                <a:off x="5658013" y="5228665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477F8B-02D7-D642-469A-62305E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013" y="5228665"/>
                <a:ext cx="1527854" cy="276999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41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!!encoder">
            <a:extLst>
              <a:ext uri="{FF2B5EF4-FFF2-40B4-BE49-F238E27FC236}">
                <a16:creationId xmlns:a16="http://schemas.microsoft.com/office/drawing/2014/main" id="{5A956A08-BA95-6439-2D2D-7975F0E35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6184" y="3081686"/>
            <a:ext cx="1138722" cy="16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Encoder Layer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B9E04-5998-9A55-FC4C-F9AFE12C21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9" name="!!multihead_attn">
            <a:extLst>
              <a:ext uri="{FF2B5EF4-FFF2-40B4-BE49-F238E27FC236}">
                <a16:creationId xmlns:a16="http://schemas.microsoft.com/office/drawing/2014/main" id="{70273622-6154-4D6D-AAC3-D5740DA82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9079" y="4122875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!!enc">
            <a:extLst>
              <a:ext uri="{FF2B5EF4-FFF2-40B4-BE49-F238E27FC236}">
                <a16:creationId xmlns:a16="http://schemas.microsoft.com/office/drawing/2014/main" id="{65748258-35F5-1F1E-8DED-5FDE61918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!!posenc_enc">
            <a:extLst>
              <a:ext uri="{FF2B5EF4-FFF2-40B4-BE49-F238E27FC236}">
                <a16:creationId xmlns:a16="http://schemas.microsoft.com/office/drawing/2014/main" id="{B41BC7D3-0206-DF8A-8B8F-516175E41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!!posenc_dec">
            <a:extLst>
              <a:ext uri="{FF2B5EF4-FFF2-40B4-BE49-F238E27FC236}">
                <a16:creationId xmlns:a16="http://schemas.microsoft.com/office/drawing/2014/main" id="{AF12C921-3B2D-AC29-6ABC-AAB6A7C8F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5403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!!dec">
            <a:extLst>
              <a:ext uri="{FF2B5EF4-FFF2-40B4-BE49-F238E27FC236}">
                <a16:creationId xmlns:a16="http://schemas.microsoft.com/office/drawing/2014/main" id="{ED30E767-E7CE-3146-4060-2C615EDEA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5403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!!output">
            <a:extLst>
              <a:ext uri="{FF2B5EF4-FFF2-40B4-BE49-F238E27FC236}">
                <a16:creationId xmlns:a16="http://schemas.microsoft.com/office/drawing/2014/main" id="{11C08AAB-B9F9-53BF-92BA-56E1A2EF3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1003" y="1163080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!!input">
            <a:extLst>
              <a:ext uri="{FF2B5EF4-FFF2-40B4-BE49-F238E27FC236}">
                <a16:creationId xmlns:a16="http://schemas.microsoft.com/office/drawing/2014/main" id="{B053970F-F16F-40B6-8161-6B22D9532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!!target_emb">
            <a:extLst>
              <a:ext uri="{FF2B5EF4-FFF2-40B4-BE49-F238E27FC236}">
                <a16:creationId xmlns:a16="http://schemas.microsoft.com/office/drawing/2014/main" id="{C02F1B90-FA0A-F41A-3847-C21AE427D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3403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!!past_b">
                <a:extLst>
                  <a:ext uri="{FF2B5EF4-FFF2-40B4-BE49-F238E27FC236}">
                    <a16:creationId xmlns:a16="http://schemas.microsoft.com/office/drawing/2014/main" id="{4F364897-BAC1-AA3D-AD93-F85D96047688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!!past_b">
                <a:extLst>
                  <a:ext uri="{FF2B5EF4-FFF2-40B4-BE49-F238E27FC236}">
                    <a16:creationId xmlns:a16="http://schemas.microsoft.com/office/drawing/2014/main" id="{4F364897-BAC1-AA3D-AD93-F85D96047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12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!!zeros">
                <a:extLst>
                  <a:ext uri="{FF2B5EF4-FFF2-40B4-BE49-F238E27FC236}">
                    <a16:creationId xmlns:a16="http://schemas.microsoft.com/office/drawing/2014/main" id="{C239E072-2889-761F-2791-95F472DD9AC9}"/>
                  </a:ext>
                </a:extLst>
              </p:cNvPr>
              <p:cNvSpPr/>
              <p:nvPr/>
            </p:nvSpPr>
            <p:spPr>
              <a:xfrm>
                <a:off x="9724043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!!zeros">
                <a:extLst>
                  <a:ext uri="{FF2B5EF4-FFF2-40B4-BE49-F238E27FC236}">
                    <a16:creationId xmlns:a16="http://schemas.microsoft.com/office/drawing/2014/main" id="{C239E072-2889-761F-2791-95F472DD9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43" y="5709587"/>
                <a:ext cx="1049469" cy="220608"/>
              </a:xfrm>
              <a:prstGeom prst="rect">
                <a:avLst/>
              </a:prstGeom>
              <a:blipFill>
                <a:blip r:embed="rId13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!!future_b">
                <a:extLst>
                  <a:ext uri="{FF2B5EF4-FFF2-40B4-BE49-F238E27FC236}">
                    <a16:creationId xmlns:a16="http://schemas.microsoft.com/office/drawing/2014/main" id="{EB74F0AA-86B8-68CF-605E-1018EEC81F7F}"/>
                  </a:ext>
                </a:extLst>
              </p:cNvPr>
              <p:cNvSpPr/>
              <p:nvPr/>
            </p:nvSpPr>
            <p:spPr>
              <a:xfrm>
                <a:off x="9508111" y="1215803"/>
                <a:ext cx="1462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!!future_b">
                <a:extLst>
                  <a:ext uri="{FF2B5EF4-FFF2-40B4-BE49-F238E27FC236}">
                    <a16:creationId xmlns:a16="http://schemas.microsoft.com/office/drawing/2014/main" id="{EB74F0AA-86B8-68CF-605E-1018EEC8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111" y="1215803"/>
                <a:ext cx="1462639" cy="311278"/>
              </a:xfrm>
              <a:prstGeom prst="rect">
                <a:avLst/>
              </a:prstGeom>
              <a:blipFill>
                <a:blip r:embed="rId14"/>
                <a:stretch>
                  <a:fillRect b="-1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!!past_i">
                <a:extLst>
                  <a:ext uri="{FF2B5EF4-FFF2-40B4-BE49-F238E27FC236}">
                    <a16:creationId xmlns:a16="http://schemas.microsoft.com/office/drawing/2014/main" id="{4C390C6E-47FB-26F7-F8B0-03BDBC632D46}"/>
                  </a:ext>
                </a:extLst>
              </p:cNvPr>
              <p:cNvSpPr/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!!past_i">
                <a:extLst>
                  <a:ext uri="{FF2B5EF4-FFF2-40B4-BE49-F238E27FC236}">
                    <a16:creationId xmlns:a16="http://schemas.microsoft.com/office/drawing/2014/main" id="{4C390C6E-47FB-26F7-F8B0-03BDBC632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blipFill>
                <a:blip r:embed="rId15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!!future_i">
                <a:extLst>
                  <a:ext uri="{FF2B5EF4-FFF2-40B4-BE49-F238E27FC236}">
                    <a16:creationId xmlns:a16="http://schemas.microsoft.com/office/drawing/2014/main" id="{DB9076CB-B935-47FA-BDE1-4715D7565614}"/>
                  </a:ext>
                </a:extLst>
              </p:cNvPr>
              <p:cNvSpPr/>
              <p:nvPr/>
            </p:nvSpPr>
            <p:spPr>
              <a:xfrm>
                <a:off x="9724044" y="5925623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!!future_i">
                <a:extLst>
                  <a:ext uri="{FF2B5EF4-FFF2-40B4-BE49-F238E27FC236}">
                    <a16:creationId xmlns:a16="http://schemas.microsoft.com/office/drawing/2014/main" id="{DB9076CB-B935-47FA-BDE1-4715D7565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44" y="5925623"/>
                <a:ext cx="1049468" cy="220608"/>
              </a:xfrm>
              <a:prstGeom prst="rect">
                <a:avLst/>
              </a:prstGeom>
              <a:blipFill>
                <a:blip r:embed="rId16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28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attention-input">
            <a:extLst>
              <a:ext uri="{FF2B5EF4-FFF2-40B4-BE49-F238E27FC236}">
                <a16:creationId xmlns:a16="http://schemas.microsoft.com/office/drawing/2014/main" id="{CA1FCE67-F550-0516-B7B7-3621C361F5A9}"/>
              </a:ext>
            </a:extLst>
          </p:cNvPr>
          <p:cNvSpPr/>
          <p:nvPr/>
        </p:nvSpPr>
        <p:spPr>
          <a:xfrm>
            <a:off x="7672540" y="5361800"/>
            <a:ext cx="1499719" cy="557646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1B813-C8D2-B855-3850-A4B65D930FCE}"/>
                  </a:ext>
                </a:extLst>
              </p:cNvPr>
              <p:cNvSpPr txBox="1"/>
              <p:nvPr/>
            </p:nvSpPr>
            <p:spPr>
              <a:xfrm>
                <a:off x="7735904" y="5662643"/>
                <a:ext cx="1344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1B813-C8D2-B855-3850-A4B65D930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904" y="5662643"/>
                <a:ext cx="1344855" cy="276999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!!multihead_attn">
            <a:extLst>
              <a:ext uri="{FF2B5EF4-FFF2-40B4-BE49-F238E27FC236}">
                <a16:creationId xmlns:a16="http://schemas.microsoft.com/office/drawing/2014/main" id="{F354E8CC-BAED-390E-57DC-432DE139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4405" y="4011834"/>
            <a:ext cx="1535632" cy="6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8" y="1603095"/>
            <a:ext cx="5192146" cy="4573869"/>
          </a:xfrm>
        </p:spPr>
        <p:txBody>
          <a:bodyPr>
            <a:normAutofit/>
          </a:bodyPr>
          <a:lstStyle/>
          <a:p>
            <a:r>
              <a:rPr lang="en-US" sz="2400" dirty="0"/>
              <a:t>The block learns context-aware representations from attention</a:t>
            </a:r>
          </a:p>
          <a:p>
            <a:r>
              <a:rPr lang="en-US" sz="2400" dirty="0"/>
              <a:t>Repeated layers allow transformer to learn complex patterns</a:t>
            </a:r>
          </a:p>
          <a:p>
            <a:r>
              <a:rPr lang="en-US" sz="2400" dirty="0"/>
              <a:t>Residual connections allow information to propagate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Encoder Layer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9" name="!!encoder">
            <a:extLst>
              <a:ext uri="{FF2B5EF4-FFF2-40B4-BE49-F238E27FC236}">
                <a16:creationId xmlns:a16="http://schemas.microsoft.com/office/drawing/2014/main" id="{A26B43CB-3567-4BA5-1F44-FF5DFE751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8168" y="2191096"/>
            <a:ext cx="1967627" cy="29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B7CBFE87-DB74-04E1-F85E-37DEDF0CB3B2}"/>
              </a:ext>
            </a:extLst>
          </p:cNvPr>
          <p:cNvSpPr/>
          <p:nvPr/>
        </p:nvSpPr>
        <p:spPr>
          <a:xfrm>
            <a:off x="7609300" y="5290509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Encoder block</a:t>
            </a:r>
            <a:br>
              <a:rPr lang="en-US" sz="1400" dirty="0"/>
            </a:br>
            <a:r>
              <a:rPr lang="en-US" sz="1400" dirty="0"/>
              <a:t>input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BA492B7-8B0B-D89B-91EF-1ABA15A15985}"/>
              </a:ext>
            </a:extLst>
          </p:cNvPr>
          <p:cNvSpPr/>
          <p:nvPr/>
        </p:nvSpPr>
        <p:spPr>
          <a:xfrm>
            <a:off x="7609300" y="1299885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Encoder block</a:t>
            </a:r>
            <a:br>
              <a:rPr lang="en-US" sz="1400" dirty="0"/>
            </a:br>
            <a:r>
              <a:rPr lang="en-US" sz="1400" dirty="0"/>
              <a:t>output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C6BBCA-1348-B7B2-9E91-FF4085603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1E22AD-564E-5595-47A1-CE06A87F515A}"/>
                  </a:ext>
                </a:extLst>
              </p:cNvPr>
              <p:cNvSpPr txBox="1"/>
              <p:nvPr/>
            </p:nvSpPr>
            <p:spPr>
              <a:xfrm>
                <a:off x="9259992" y="3607842"/>
                <a:ext cx="1642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1E22AD-564E-5595-47A1-CE06A87F5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92" y="3607842"/>
                <a:ext cx="1642886" cy="369332"/>
              </a:xfrm>
              <a:prstGeom prst="rect">
                <a:avLst/>
              </a:prstGeom>
              <a:blipFill>
                <a:blip r:embed="rId5"/>
                <a:stretch>
                  <a:fillRect l="-3077" t="-10345" r="-2308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DFAE43-AAEF-B13B-94F1-BCA18A573DC1}"/>
                  </a:ext>
                </a:extLst>
              </p:cNvPr>
              <p:cNvSpPr txBox="1"/>
              <p:nvPr/>
            </p:nvSpPr>
            <p:spPr>
              <a:xfrm rot="16200000">
                <a:off x="7129446" y="5513725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DFAE43-AAEF-B13B-94F1-BCA18A573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29446" y="5513725"/>
                <a:ext cx="53444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5DEAE-58B1-E3AA-D7A2-8154A9AF67FC}"/>
                  </a:ext>
                </a:extLst>
              </p:cNvPr>
              <p:cNvSpPr txBox="1"/>
              <p:nvPr/>
            </p:nvSpPr>
            <p:spPr>
              <a:xfrm rot="18605294">
                <a:off x="9020084" y="5781031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5DEAE-58B1-E3AA-D7A2-8154A9AF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9020084" y="5781031"/>
                <a:ext cx="53790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3A0A6-83FE-0C2D-5732-14D40300F1F7}"/>
                  </a:ext>
                </a:extLst>
              </p:cNvPr>
              <p:cNvSpPr txBox="1"/>
              <p:nvPr/>
            </p:nvSpPr>
            <p:spPr>
              <a:xfrm>
                <a:off x="7580079" y="5919911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3A0A6-83FE-0C2D-5732-14D40300F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79" y="5919911"/>
                <a:ext cx="1527854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405CE8-E1A6-20DD-F655-871BDF97A349}"/>
                  </a:ext>
                </a:extLst>
              </p:cNvPr>
              <p:cNvSpPr txBox="1"/>
              <p:nvPr/>
            </p:nvSpPr>
            <p:spPr>
              <a:xfrm rot="16200000">
                <a:off x="7193772" y="1535284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405CE8-E1A6-20DD-F655-871BDF97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93772" y="1535284"/>
                <a:ext cx="53444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F871B-92C6-734B-3EC3-B0B60EBC9236}"/>
                  </a:ext>
                </a:extLst>
              </p:cNvPr>
              <p:cNvSpPr txBox="1"/>
              <p:nvPr/>
            </p:nvSpPr>
            <p:spPr>
              <a:xfrm rot="18605294">
                <a:off x="9084410" y="1802590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F871B-92C6-734B-3EC3-B0B60EBC9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9084410" y="1802590"/>
                <a:ext cx="53790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578BA5-A357-1F4A-2961-A49E01EA169A}"/>
                  </a:ext>
                </a:extLst>
              </p:cNvPr>
              <p:cNvSpPr txBox="1"/>
              <p:nvPr/>
            </p:nvSpPr>
            <p:spPr>
              <a:xfrm>
                <a:off x="7644405" y="1941470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578BA5-A357-1F4A-2961-A49E01EA1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05" y="1941470"/>
                <a:ext cx="1527854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32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!attention-input1">
            <a:extLst>
              <a:ext uri="{FF2B5EF4-FFF2-40B4-BE49-F238E27FC236}">
                <a16:creationId xmlns:a16="http://schemas.microsoft.com/office/drawing/2014/main" id="{412652D6-5E24-D30B-9A34-222197E9FAC6}"/>
              </a:ext>
            </a:extLst>
          </p:cNvPr>
          <p:cNvSpPr/>
          <p:nvPr/>
        </p:nvSpPr>
        <p:spPr>
          <a:xfrm>
            <a:off x="5071281" y="3729821"/>
            <a:ext cx="1616495" cy="434898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  <p:sp>
        <p:nvSpPr>
          <p:cNvPr id="18" name="!!attention-input2">
            <a:extLst>
              <a:ext uri="{FF2B5EF4-FFF2-40B4-BE49-F238E27FC236}">
                <a16:creationId xmlns:a16="http://schemas.microsoft.com/office/drawing/2014/main" id="{70EBD2AB-1E9D-081B-A7E5-F3D1ECC00C1D}"/>
              </a:ext>
            </a:extLst>
          </p:cNvPr>
          <p:cNvSpPr/>
          <p:nvPr/>
        </p:nvSpPr>
        <p:spPr>
          <a:xfrm>
            <a:off x="5073091" y="3949689"/>
            <a:ext cx="1616495" cy="434898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  <p:sp>
        <p:nvSpPr>
          <p:cNvPr id="16" name="!!multihead-frame">
            <a:extLst>
              <a:ext uri="{FF2B5EF4-FFF2-40B4-BE49-F238E27FC236}">
                <a16:creationId xmlns:a16="http://schemas.microsoft.com/office/drawing/2014/main" id="{39B959A9-9088-C47D-EF1A-9B3FF1E967AC}"/>
              </a:ext>
            </a:extLst>
          </p:cNvPr>
          <p:cNvSpPr/>
          <p:nvPr/>
        </p:nvSpPr>
        <p:spPr>
          <a:xfrm>
            <a:off x="4990972" y="2487122"/>
            <a:ext cx="1690623" cy="676622"/>
          </a:xfrm>
          <a:prstGeom prst="roundRect">
            <a:avLst>
              <a:gd name="adj" fmla="val 894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!!self-attention2">
            <a:extLst>
              <a:ext uri="{FF2B5EF4-FFF2-40B4-BE49-F238E27FC236}">
                <a16:creationId xmlns:a16="http://schemas.microsoft.com/office/drawing/2014/main" id="{30DB120E-73BC-43DF-C708-87250C3437E9}"/>
              </a:ext>
            </a:extLst>
          </p:cNvPr>
          <p:cNvSpPr/>
          <p:nvPr/>
        </p:nvSpPr>
        <p:spPr>
          <a:xfrm>
            <a:off x="5026073" y="2553629"/>
            <a:ext cx="1628078" cy="546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Self-Attention</a:t>
            </a:r>
          </a:p>
        </p:txBody>
      </p:sp>
      <p:sp>
        <p:nvSpPr>
          <p:cNvPr id="9" name="!!self-attention">
            <a:extLst>
              <a:ext uri="{FF2B5EF4-FFF2-40B4-BE49-F238E27FC236}">
                <a16:creationId xmlns:a16="http://schemas.microsoft.com/office/drawing/2014/main" id="{E063121F-07BD-77D4-637E-7BFEC35C40C5}"/>
              </a:ext>
            </a:extLst>
          </p:cNvPr>
          <p:cNvSpPr/>
          <p:nvPr/>
        </p:nvSpPr>
        <p:spPr>
          <a:xfrm>
            <a:off x="5039795" y="2564615"/>
            <a:ext cx="1628078" cy="546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Self-Attention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14" name="!!multihead_attn">
            <a:extLst>
              <a:ext uri="{FF2B5EF4-FFF2-40B4-BE49-F238E27FC236}">
                <a16:creationId xmlns:a16="http://schemas.microsoft.com/office/drawing/2014/main" id="{53B088A0-9DBE-B86F-643B-69655182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3962" y="2429072"/>
            <a:ext cx="1839744" cy="7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26899-145F-43A6-04C9-A650CABD26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F53063-5241-DA7C-A8FA-3F063397F5AF}"/>
                  </a:ext>
                </a:extLst>
              </p:cNvPr>
              <p:cNvSpPr txBox="1"/>
              <p:nvPr/>
            </p:nvSpPr>
            <p:spPr>
              <a:xfrm rot="16200000">
                <a:off x="4621827" y="3939774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F53063-5241-DA7C-A8FA-3F063397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21827" y="3939774"/>
                <a:ext cx="53444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AE2867-5CA4-992C-4945-CEB61D520F94}"/>
                  </a:ext>
                </a:extLst>
              </p:cNvPr>
              <p:cNvSpPr txBox="1"/>
              <p:nvPr/>
            </p:nvSpPr>
            <p:spPr>
              <a:xfrm rot="18605294">
                <a:off x="6521609" y="4252800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AE2867-5CA4-992C-4945-CEB61D52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6521609" y="4252800"/>
                <a:ext cx="53790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A67005-C1C9-7DA4-00E7-AD6ECC574D00}"/>
                  </a:ext>
                </a:extLst>
              </p:cNvPr>
              <p:cNvSpPr txBox="1"/>
              <p:nvPr/>
            </p:nvSpPr>
            <p:spPr>
              <a:xfrm>
                <a:off x="5163900" y="4345960"/>
                <a:ext cx="1344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A67005-C1C9-7DA4-00E7-AD6ECC57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900" y="4345960"/>
                <a:ext cx="1344855" cy="276999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!!arrow">
            <a:extLst>
              <a:ext uri="{FF2B5EF4-FFF2-40B4-BE49-F238E27FC236}">
                <a16:creationId xmlns:a16="http://schemas.microsoft.com/office/drawing/2014/main" id="{C315B64D-EAEC-F218-DD65-ADA755AE906F}"/>
              </a:ext>
            </a:extLst>
          </p:cNvPr>
          <p:cNvCxnSpPr/>
          <p:nvPr/>
        </p:nvCxnSpPr>
        <p:spPr>
          <a:xfrm flipV="1">
            <a:off x="5852675" y="3222702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!!attention-input">
            <a:extLst>
              <a:ext uri="{FF2B5EF4-FFF2-40B4-BE49-F238E27FC236}">
                <a16:creationId xmlns:a16="http://schemas.microsoft.com/office/drawing/2014/main" id="{A06C04DD-751B-BBA4-635A-F97937ACEF06}"/>
              </a:ext>
            </a:extLst>
          </p:cNvPr>
          <p:cNvSpPr/>
          <p:nvPr/>
        </p:nvSpPr>
        <p:spPr>
          <a:xfrm>
            <a:off x="5065105" y="3716558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</p:spTree>
    <p:extLst>
      <p:ext uri="{BB962C8B-B14F-4D97-AF65-F5344CB8AC3E}">
        <p14:creationId xmlns:p14="http://schemas.microsoft.com/office/powerpoint/2010/main" val="3983117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3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46" name="!!self-attention-frame">
            <a:extLst>
              <a:ext uri="{FF2B5EF4-FFF2-40B4-BE49-F238E27FC236}">
                <a16:creationId xmlns:a16="http://schemas.microsoft.com/office/drawing/2014/main" id="{9050A9C7-9940-B078-6621-C8BED9ECDFFD}"/>
              </a:ext>
            </a:extLst>
          </p:cNvPr>
          <p:cNvSpPr/>
          <p:nvPr/>
        </p:nvSpPr>
        <p:spPr>
          <a:xfrm>
            <a:off x="3736436" y="3245057"/>
            <a:ext cx="1616496" cy="542036"/>
          </a:xfrm>
          <a:prstGeom prst="roundRect">
            <a:avLst>
              <a:gd name="adj" fmla="val 24690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Multi-Head Self-Attention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26899-145F-43A6-04C9-A650CABD26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!!self-attention">
            <a:extLst>
              <a:ext uri="{FF2B5EF4-FFF2-40B4-BE49-F238E27FC236}">
                <a16:creationId xmlns:a16="http://schemas.microsoft.com/office/drawing/2014/main" id="{E063121F-07BD-77D4-637E-7BFEC35C40C5}"/>
              </a:ext>
            </a:extLst>
          </p:cNvPr>
          <p:cNvSpPr/>
          <p:nvPr/>
        </p:nvSpPr>
        <p:spPr>
          <a:xfrm>
            <a:off x="3728764" y="3235152"/>
            <a:ext cx="1628078" cy="546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Self-Attention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text1">
                <a:extLst>
                  <a:ext uri="{FF2B5EF4-FFF2-40B4-BE49-F238E27FC236}">
                    <a16:creationId xmlns:a16="http://schemas.microsoft.com/office/drawing/2014/main" id="{3AF53063-5241-DA7C-A8FA-3F063397F5AF}"/>
                  </a:ext>
                </a:extLst>
              </p:cNvPr>
              <p:cNvSpPr txBox="1"/>
              <p:nvPr/>
            </p:nvSpPr>
            <p:spPr>
              <a:xfrm rot="16200000">
                <a:off x="3168935" y="4536005"/>
                <a:ext cx="745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!!text1">
                <a:extLst>
                  <a:ext uri="{FF2B5EF4-FFF2-40B4-BE49-F238E27FC236}">
                    <a16:creationId xmlns:a16="http://schemas.microsoft.com/office/drawing/2014/main" id="{3AF53063-5241-DA7C-A8FA-3F063397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168935" y="4536005"/>
                <a:ext cx="745012" cy="276999"/>
              </a:xfrm>
              <a:prstGeom prst="rect">
                <a:avLst/>
              </a:prstGeom>
              <a:blipFill>
                <a:blip r:embed="rId4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text3">
                <a:extLst>
                  <a:ext uri="{FF2B5EF4-FFF2-40B4-BE49-F238E27FC236}">
                    <a16:creationId xmlns:a16="http://schemas.microsoft.com/office/drawing/2014/main" id="{81AE2867-5CA4-992C-4945-CEB61D520F94}"/>
                  </a:ext>
                </a:extLst>
              </p:cNvPr>
              <p:cNvSpPr txBox="1"/>
              <p:nvPr/>
            </p:nvSpPr>
            <p:spPr>
              <a:xfrm rot="18605294">
                <a:off x="5164858" y="473799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!!text3">
                <a:extLst>
                  <a:ext uri="{FF2B5EF4-FFF2-40B4-BE49-F238E27FC236}">
                    <a16:creationId xmlns:a16="http://schemas.microsoft.com/office/drawing/2014/main" id="{81AE2867-5CA4-992C-4945-CEB61D52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5164858" y="4737996"/>
                <a:ext cx="53790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text2">
                <a:extLst>
                  <a:ext uri="{FF2B5EF4-FFF2-40B4-BE49-F238E27FC236}">
                    <a16:creationId xmlns:a16="http://schemas.microsoft.com/office/drawing/2014/main" id="{06A67005-C1C9-7DA4-00E7-AD6ECC574D00}"/>
                  </a:ext>
                </a:extLst>
              </p:cNvPr>
              <p:cNvSpPr txBox="1"/>
              <p:nvPr/>
            </p:nvSpPr>
            <p:spPr>
              <a:xfrm>
                <a:off x="3877253" y="4811560"/>
                <a:ext cx="1344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!!text2">
                <a:extLst>
                  <a:ext uri="{FF2B5EF4-FFF2-40B4-BE49-F238E27FC236}">
                    <a16:creationId xmlns:a16="http://schemas.microsoft.com/office/drawing/2014/main" id="{06A67005-C1C9-7DA4-00E7-AD6ECC57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53" y="4811560"/>
                <a:ext cx="1344855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E0E6E-6AF0-48B8-3244-7B9ACC4D019E}"/>
              </a:ext>
            </a:extLst>
          </p:cNvPr>
          <p:cNvCxnSpPr>
            <a:cxnSpLocks/>
          </p:cNvCxnSpPr>
          <p:nvPr/>
        </p:nvCxnSpPr>
        <p:spPr>
          <a:xfrm flipH="1" flipV="1">
            <a:off x="4159688" y="3911523"/>
            <a:ext cx="360000" cy="3586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CA20CB-9B0D-3600-E0DF-23EBE0B8B75F}"/>
              </a:ext>
            </a:extLst>
          </p:cNvPr>
          <p:cNvCxnSpPr>
            <a:cxnSpLocks/>
          </p:cNvCxnSpPr>
          <p:nvPr/>
        </p:nvCxnSpPr>
        <p:spPr>
          <a:xfrm flipV="1">
            <a:off x="4564505" y="3910221"/>
            <a:ext cx="360000" cy="36000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953BD3-3B5A-E0FA-FC2E-EF0252AEE1FF}"/>
              </a:ext>
            </a:extLst>
          </p:cNvPr>
          <p:cNvCxnSpPr/>
          <p:nvPr/>
        </p:nvCxnSpPr>
        <p:spPr>
          <a:xfrm flipV="1">
            <a:off x="4541644" y="2727871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!!multihead-frame">
            <a:extLst>
              <a:ext uri="{FF2B5EF4-FFF2-40B4-BE49-F238E27FC236}">
                <a16:creationId xmlns:a16="http://schemas.microsoft.com/office/drawing/2014/main" id="{D15CA337-13EB-79ED-AC36-43CB02591CD6}"/>
              </a:ext>
            </a:extLst>
          </p:cNvPr>
          <p:cNvSpPr/>
          <p:nvPr/>
        </p:nvSpPr>
        <p:spPr>
          <a:xfrm>
            <a:off x="2397033" y="1959427"/>
            <a:ext cx="7657849" cy="3500756"/>
          </a:xfrm>
          <a:prstGeom prst="roundRect">
            <a:avLst>
              <a:gd name="adj" fmla="val 894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B8731-A800-45F1-72B3-C26FBC62BC30}"/>
                  </a:ext>
                </a:extLst>
              </p:cNvPr>
              <p:cNvSpPr txBox="1"/>
              <p:nvPr/>
            </p:nvSpPr>
            <p:spPr>
              <a:xfrm>
                <a:off x="2542748" y="3781561"/>
                <a:ext cx="656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B8731-A800-45F1-72B3-C26FBC62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48" y="3781561"/>
                <a:ext cx="656783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!!attention-input1">
            <a:extLst>
              <a:ext uri="{FF2B5EF4-FFF2-40B4-BE49-F238E27FC236}">
                <a16:creationId xmlns:a16="http://schemas.microsoft.com/office/drawing/2014/main" id="{1B08861B-9EF7-1365-5CFB-B8AD175E3923}"/>
              </a:ext>
            </a:extLst>
          </p:cNvPr>
          <p:cNvSpPr/>
          <p:nvPr/>
        </p:nvSpPr>
        <p:spPr>
          <a:xfrm>
            <a:off x="3724853" y="4371130"/>
            <a:ext cx="1616495" cy="434898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  <p:sp>
        <p:nvSpPr>
          <p:cNvPr id="25" name="!!attention-input2">
            <a:extLst>
              <a:ext uri="{FF2B5EF4-FFF2-40B4-BE49-F238E27FC236}">
                <a16:creationId xmlns:a16="http://schemas.microsoft.com/office/drawing/2014/main" id="{CB4CF005-71B3-B8B5-BBCF-D90398836C8A}"/>
              </a:ext>
            </a:extLst>
          </p:cNvPr>
          <p:cNvSpPr/>
          <p:nvPr/>
        </p:nvSpPr>
        <p:spPr>
          <a:xfrm>
            <a:off x="7020426" y="4417155"/>
            <a:ext cx="1616495" cy="434898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text4">
                <a:extLst>
                  <a:ext uri="{FF2B5EF4-FFF2-40B4-BE49-F238E27FC236}">
                    <a16:creationId xmlns:a16="http://schemas.microsoft.com/office/drawing/2014/main" id="{85C236E0-C69F-6B09-2D41-70F5D6FF619A}"/>
                  </a:ext>
                </a:extLst>
              </p:cNvPr>
              <p:cNvSpPr txBox="1"/>
              <p:nvPr/>
            </p:nvSpPr>
            <p:spPr>
              <a:xfrm rot="16200000">
                <a:off x="6447364" y="4536005"/>
                <a:ext cx="745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!!text4">
                <a:extLst>
                  <a:ext uri="{FF2B5EF4-FFF2-40B4-BE49-F238E27FC236}">
                    <a16:creationId xmlns:a16="http://schemas.microsoft.com/office/drawing/2014/main" id="{85C236E0-C69F-6B09-2D41-70F5D6FF6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47364" y="4536005"/>
                <a:ext cx="745012" cy="276999"/>
              </a:xfrm>
              <a:prstGeom prst="rect">
                <a:avLst/>
              </a:prstGeom>
              <a:blipFill>
                <a:blip r:embed="rId8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text6">
                <a:extLst>
                  <a:ext uri="{FF2B5EF4-FFF2-40B4-BE49-F238E27FC236}">
                    <a16:creationId xmlns:a16="http://schemas.microsoft.com/office/drawing/2014/main" id="{2DD80CC9-02B8-91B9-F3C3-8664F8ABA6CC}"/>
                  </a:ext>
                </a:extLst>
              </p:cNvPr>
              <p:cNvSpPr txBox="1"/>
              <p:nvPr/>
            </p:nvSpPr>
            <p:spPr>
              <a:xfrm rot="18605294">
                <a:off x="8443287" y="473799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!!text6">
                <a:extLst>
                  <a:ext uri="{FF2B5EF4-FFF2-40B4-BE49-F238E27FC236}">
                    <a16:creationId xmlns:a16="http://schemas.microsoft.com/office/drawing/2014/main" id="{2DD80CC9-02B8-91B9-F3C3-8664F8ABA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8443287" y="4737996"/>
                <a:ext cx="53790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text5">
                <a:extLst>
                  <a:ext uri="{FF2B5EF4-FFF2-40B4-BE49-F238E27FC236}">
                    <a16:creationId xmlns:a16="http://schemas.microsoft.com/office/drawing/2014/main" id="{B10C2A6E-C65A-1055-EA39-4D23741B0C09}"/>
                  </a:ext>
                </a:extLst>
              </p:cNvPr>
              <p:cNvSpPr txBox="1"/>
              <p:nvPr/>
            </p:nvSpPr>
            <p:spPr>
              <a:xfrm>
                <a:off x="7177452" y="4811560"/>
                <a:ext cx="1344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!!text5">
                <a:extLst>
                  <a:ext uri="{FF2B5EF4-FFF2-40B4-BE49-F238E27FC236}">
                    <a16:creationId xmlns:a16="http://schemas.microsoft.com/office/drawing/2014/main" id="{B10C2A6E-C65A-1055-EA39-4D23741B0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452" y="4811560"/>
                <a:ext cx="1344855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!!self-attention2">
            <a:extLst>
              <a:ext uri="{FF2B5EF4-FFF2-40B4-BE49-F238E27FC236}">
                <a16:creationId xmlns:a16="http://schemas.microsoft.com/office/drawing/2014/main" id="{53FBF16B-46C8-0423-427D-DEDDE97AC272}"/>
              </a:ext>
            </a:extLst>
          </p:cNvPr>
          <p:cNvSpPr/>
          <p:nvPr/>
        </p:nvSpPr>
        <p:spPr>
          <a:xfrm>
            <a:off x="7023884" y="3235152"/>
            <a:ext cx="1628078" cy="546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Self-Attention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E1E667-2178-BDDB-C221-C44E848AEE04}"/>
              </a:ext>
            </a:extLst>
          </p:cNvPr>
          <p:cNvCxnSpPr/>
          <p:nvPr/>
        </p:nvCxnSpPr>
        <p:spPr>
          <a:xfrm flipV="1">
            <a:off x="7836764" y="3872831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C74F87-3470-325C-FE2C-CF0D1813F5EF}"/>
              </a:ext>
            </a:extLst>
          </p:cNvPr>
          <p:cNvCxnSpPr>
            <a:cxnSpLocks/>
          </p:cNvCxnSpPr>
          <p:nvPr/>
        </p:nvCxnSpPr>
        <p:spPr>
          <a:xfrm flipH="1" flipV="1">
            <a:off x="7454808" y="3911523"/>
            <a:ext cx="360000" cy="3586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4D6247-0DD7-4C1C-9AB0-154599FA0399}"/>
              </a:ext>
            </a:extLst>
          </p:cNvPr>
          <p:cNvCxnSpPr>
            <a:cxnSpLocks/>
          </p:cNvCxnSpPr>
          <p:nvPr/>
        </p:nvCxnSpPr>
        <p:spPr>
          <a:xfrm flipV="1">
            <a:off x="7859625" y="3910221"/>
            <a:ext cx="360000" cy="36000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499EA0-3D04-2CC4-265C-5BD8AB722146}"/>
              </a:ext>
            </a:extLst>
          </p:cNvPr>
          <p:cNvCxnSpPr/>
          <p:nvPr/>
        </p:nvCxnSpPr>
        <p:spPr>
          <a:xfrm flipV="1">
            <a:off x="7836764" y="2727871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9F4EF91-EBDE-0907-7766-EBE3E13FAF43}"/>
              </a:ext>
            </a:extLst>
          </p:cNvPr>
          <p:cNvSpPr/>
          <p:nvPr/>
        </p:nvSpPr>
        <p:spPr>
          <a:xfrm>
            <a:off x="3724853" y="2099174"/>
            <a:ext cx="4947590" cy="546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Concatenate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C8CF5-2333-2123-C981-B06AFE1CEF87}"/>
              </a:ext>
            </a:extLst>
          </p:cNvPr>
          <p:cNvSpPr txBox="1"/>
          <p:nvPr/>
        </p:nvSpPr>
        <p:spPr>
          <a:xfrm>
            <a:off x="6012200" y="377759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1DF323-861B-AF2B-525F-8EF7ED28D8CF}"/>
              </a:ext>
            </a:extLst>
          </p:cNvPr>
          <p:cNvCxnSpPr/>
          <p:nvPr/>
        </p:nvCxnSpPr>
        <p:spPr>
          <a:xfrm flipV="1">
            <a:off x="6136764" y="1664276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!!attention-output">
            <a:extLst>
              <a:ext uri="{FF2B5EF4-FFF2-40B4-BE49-F238E27FC236}">
                <a16:creationId xmlns:a16="http://schemas.microsoft.com/office/drawing/2014/main" id="{B5342580-2A07-7AF7-F995-047BD363A577}"/>
              </a:ext>
            </a:extLst>
          </p:cNvPr>
          <p:cNvSpPr/>
          <p:nvPr/>
        </p:nvSpPr>
        <p:spPr>
          <a:xfrm>
            <a:off x="5328516" y="800074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Multi-head attention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!!text7">
                <a:extLst>
                  <a:ext uri="{FF2B5EF4-FFF2-40B4-BE49-F238E27FC236}">
                    <a16:creationId xmlns:a16="http://schemas.microsoft.com/office/drawing/2014/main" id="{F07C26AF-88E7-E949-6B2E-6A97C2774E7E}"/>
                  </a:ext>
                </a:extLst>
              </p:cNvPr>
              <p:cNvSpPr txBox="1"/>
              <p:nvPr/>
            </p:nvSpPr>
            <p:spPr>
              <a:xfrm rot="16200000">
                <a:off x="4848662" y="1023290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9" name="!!text7">
                <a:extLst>
                  <a:ext uri="{FF2B5EF4-FFF2-40B4-BE49-F238E27FC236}">
                    <a16:creationId xmlns:a16="http://schemas.microsoft.com/office/drawing/2014/main" id="{F07C26AF-88E7-E949-6B2E-6A97C2774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848662" y="1023290"/>
                <a:ext cx="53444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!!text9">
                <a:extLst>
                  <a:ext uri="{FF2B5EF4-FFF2-40B4-BE49-F238E27FC236}">
                    <a16:creationId xmlns:a16="http://schemas.microsoft.com/office/drawing/2014/main" id="{74589CD0-ECC6-5243-27FB-2A74FE3E17CB}"/>
                  </a:ext>
                </a:extLst>
              </p:cNvPr>
              <p:cNvSpPr txBox="1"/>
              <p:nvPr/>
            </p:nvSpPr>
            <p:spPr>
              <a:xfrm rot="18605294">
                <a:off x="6739300" y="129059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40" name="!!text9">
                <a:extLst>
                  <a:ext uri="{FF2B5EF4-FFF2-40B4-BE49-F238E27FC236}">
                    <a16:creationId xmlns:a16="http://schemas.microsoft.com/office/drawing/2014/main" id="{74589CD0-ECC6-5243-27FB-2A74FE3E1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6739300" y="1290596"/>
                <a:ext cx="53790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!!text8">
                <a:extLst>
                  <a:ext uri="{FF2B5EF4-FFF2-40B4-BE49-F238E27FC236}">
                    <a16:creationId xmlns:a16="http://schemas.microsoft.com/office/drawing/2014/main" id="{4EFF35CE-6F3A-B312-6731-EFB6343C6C2C}"/>
                  </a:ext>
                </a:extLst>
              </p:cNvPr>
              <p:cNvSpPr txBox="1"/>
              <p:nvPr/>
            </p:nvSpPr>
            <p:spPr>
              <a:xfrm>
                <a:off x="5299295" y="1429476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FF35CE-6F3A-B312-6731-EFB6343C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295" y="1429476"/>
                <a:ext cx="1527854" cy="276999"/>
              </a:xfrm>
              <a:prstGeom prst="rect">
                <a:avLst/>
              </a:prstGeom>
              <a:blipFill>
                <a:blip r:embed="rId1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!!arrow">
            <a:extLst>
              <a:ext uri="{FF2B5EF4-FFF2-40B4-BE49-F238E27FC236}">
                <a16:creationId xmlns:a16="http://schemas.microsoft.com/office/drawing/2014/main" id="{AD193AC6-D6D8-340B-0103-A9246C7F59C8}"/>
              </a:ext>
            </a:extLst>
          </p:cNvPr>
          <p:cNvCxnSpPr/>
          <p:nvPr/>
        </p:nvCxnSpPr>
        <p:spPr>
          <a:xfrm flipV="1">
            <a:off x="4541644" y="3867100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82D42C-FDC3-3A8F-5FBE-3EB8F307922D}"/>
              </a:ext>
            </a:extLst>
          </p:cNvPr>
          <p:cNvSpPr txBox="1"/>
          <p:nvPr/>
        </p:nvSpPr>
        <p:spPr>
          <a:xfrm>
            <a:off x="3907303" y="379699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7D8085-FF8B-759F-3F4D-6E1E761A0060}"/>
              </a:ext>
            </a:extLst>
          </p:cNvPr>
          <p:cNvSpPr txBox="1"/>
          <p:nvPr/>
        </p:nvSpPr>
        <p:spPr>
          <a:xfrm>
            <a:off x="4234151" y="3796997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F4262F-D073-4DB8-C7F3-D528855B31E3}"/>
              </a:ext>
            </a:extLst>
          </p:cNvPr>
          <p:cNvSpPr txBox="1"/>
          <p:nvPr/>
        </p:nvSpPr>
        <p:spPr>
          <a:xfrm>
            <a:off x="4595896" y="379699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5196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Multi-Head Self-Attention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26899-145F-43A6-04C9-A650CABD26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!!self-attention">
            <a:extLst>
              <a:ext uri="{FF2B5EF4-FFF2-40B4-BE49-F238E27FC236}">
                <a16:creationId xmlns:a16="http://schemas.microsoft.com/office/drawing/2014/main" id="{E063121F-07BD-77D4-637E-7BFEC35C40C5}"/>
              </a:ext>
            </a:extLst>
          </p:cNvPr>
          <p:cNvSpPr/>
          <p:nvPr/>
        </p:nvSpPr>
        <p:spPr>
          <a:xfrm>
            <a:off x="5409284" y="3235152"/>
            <a:ext cx="1628078" cy="546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Self-Attention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text1">
                <a:extLst>
                  <a:ext uri="{FF2B5EF4-FFF2-40B4-BE49-F238E27FC236}">
                    <a16:creationId xmlns:a16="http://schemas.microsoft.com/office/drawing/2014/main" id="{3AF53063-5241-DA7C-A8FA-3F063397F5AF}"/>
                  </a:ext>
                </a:extLst>
              </p:cNvPr>
              <p:cNvSpPr txBox="1"/>
              <p:nvPr/>
            </p:nvSpPr>
            <p:spPr>
              <a:xfrm rot="16200000">
                <a:off x="4849455" y="4536005"/>
                <a:ext cx="745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!!text1">
                <a:extLst>
                  <a:ext uri="{FF2B5EF4-FFF2-40B4-BE49-F238E27FC236}">
                    <a16:creationId xmlns:a16="http://schemas.microsoft.com/office/drawing/2014/main" id="{3AF53063-5241-DA7C-A8FA-3F063397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849455" y="4536005"/>
                <a:ext cx="745012" cy="276999"/>
              </a:xfrm>
              <a:prstGeom prst="rect">
                <a:avLst/>
              </a:prstGeom>
              <a:blipFill>
                <a:blip r:embed="rId4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text3">
                <a:extLst>
                  <a:ext uri="{FF2B5EF4-FFF2-40B4-BE49-F238E27FC236}">
                    <a16:creationId xmlns:a16="http://schemas.microsoft.com/office/drawing/2014/main" id="{81AE2867-5CA4-992C-4945-CEB61D520F94}"/>
                  </a:ext>
                </a:extLst>
              </p:cNvPr>
              <p:cNvSpPr txBox="1"/>
              <p:nvPr/>
            </p:nvSpPr>
            <p:spPr>
              <a:xfrm rot="18605294">
                <a:off x="6845378" y="473799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!!text3">
                <a:extLst>
                  <a:ext uri="{FF2B5EF4-FFF2-40B4-BE49-F238E27FC236}">
                    <a16:creationId xmlns:a16="http://schemas.microsoft.com/office/drawing/2014/main" id="{81AE2867-5CA4-992C-4945-CEB61D52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6845378" y="4737996"/>
                <a:ext cx="53790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text2">
                <a:extLst>
                  <a:ext uri="{FF2B5EF4-FFF2-40B4-BE49-F238E27FC236}">
                    <a16:creationId xmlns:a16="http://schemas.microsoft.com/office/drawing/2014/main" id="{06A67005-C1C9-7DA4-00E7-AD6ECC574D00}"/>
                  </a:ext>
                </a:extLst>
              </p:cNvPr>
              <p:cNvSpPr txBox="1"/>
              <p:nvPr/>
            </p:nvSpPr>
            <p:spPr>
              <a:xfrm>
                <a:off x="5557772" y="4811560"/>
                <a:ext cx="1344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!!text2">
                <a:extLst>
                  <a:ext uri="{FF2B5EF4-FFF2-40B4-BE49-F238E27FC236}">
                    <a16:creationId xmlns:a16="http://schemas.microsoft.com/office/drawing/2014/main" id="{06A67005-C1C9-7DA4-00E7-AD6ECC57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72" y="4811560"/>
                <a:ext cx="1344855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E0E6E-6AF0-48B8-3244-7B9ACC4D019E}"/>
              </a:ext>
            </a:extLst>
          </p:cNvPr>
          <p:cNvCxnSpPr>
            <a:cxnSpLocks/>
          </p:cNvCxnSpPr>
          <p:nvPr/>
        </p:nvCxnSpPr>
        <p:spPr>
          <a:xfrm flipH="1" flipV="1">
            <a:off x="5840208" y="3911523"/>
            <a:ext cx="360000" cy="3586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CA20CB-9B0D-3600-E0DF-23EBE0B8B75F}"/>
              </a:ext>
            </a:extLst>
          </p:cNvPr>
          <p:cNvCxnSpPr>
            <a:cxnSpLocks/>
          </p:cNvCxnSpPr>
          <p:nvPr/>
        </p:nvCxnSpPr>
        <p:spPr>
          <a:xfrm flipV="1">
            <a:off x="6245025" y="3910221"/>
            <a:ext cx="360000" cy="36000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953BD3-3B5A-E0FA-FC2E-EF0252AEE1FF}"/>
              </a:ext>
            </a:extLst>
          </p:cNvPr>
          <p:cNvCxnSpPr/>
          <p:nvPr/>
        </p:nvCxnSpPr>
        <p:spPr>
          <a:xfrm flipV="1">
            <a:off x="6222164" y="2727871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!!multihead-frame">
            <a:extLst>
              <a:ext uri="{FF2B5EF4-FFF2-40B4-BE49-F238E27FC236}">
                <a16:creationId xmlns:a16="http://schemas.microsoft.com/office/drawing/2014/main" id="{D15CA337-13EB-79ED-AC36-43CB02591CD6}"/>
              </a:ext>
            </a:extLst>
          </p:cNvPr>
          <p:cNvSpPr/>
          <p:nvPr/>
        </p:nvSpPr>
        <p:spPr>
          <a:xfrm>
            <a:off x="4077553" y="1959427"/>
            <a:ext cx="7657849" cy="3500756"/>
          </a:xfrm>
          <a:prstGeom prst="roundRect">
            <a:avLst>
              <a:gd name="adj" fmla="val 894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B8731-A800-45F1-72B3-C26FBC62BC30}"/>
                  </a:ext>
                </a:extLst>
              </p:cNvPr>
              <p:cNvSpPr txBox="1"/>
              <p:nvPr/>
            </p:nvSpPr>
            <p:spPr>
              <a:xfrm>
                <a:off x="4223268" y="3781561"/>
                <a:ext cx="656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B8731-A800-45F1-72B3-C26FBC62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68" y="3781561"/>
                <a:ext cx="656783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!!attention-input1">
            <a:extLst>
              <a:ext uri="{FF2B5EF4-FFF2-40B4-BE49-F238E27FC236}">
                <a16:creationId xmlns:a16="http://schemas.microsoft.com/office/drawing/2014/main" id="{1B08861B-9EF7-1365-5CFB-B8AD175E3923}"/>
              </a:ext>
            </a:extLst>
          </p:cNvPr>
          <p:cNvSpPr/>
          <p:nvPr/>
        </p:nvSpPr>
        <p:spPr>
          <a:xfrm>
            <a:off x="5405373" y="4371130"/>
            <a:ext cx="1616495" cy="434898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  <p:sp>
        <p:nvSpPr>
          <p:cNvPr id="25" name="!!attention-input2">
            <a:extLst>
              <a:ext uri="{FF2B5EF4-FFF2-40B4-BE49-F238E27FC236}">
                <a16:creationId xmlns:a16="http://schemas.microsoft.com/office/drawing/2014/main" id="{CB4CF005-71B3-B8B5-BBCF-D90398836C8A}"/>
              </a:ext>
            </a:extLst>
          </p:cNvPr>
          <p:cNvSpPr/>
          <p:nvPr/>
        </p:nvSpPr>
        <p:spPr>
          <a:xfrm>
            <a:off x="8700946" y="4417155"/>
            <a:ext cx="1616495" cy="434898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Attention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text4">
                <a:extLst>
                  <a:ext uri="{FF2B5EF4-FFF2-40B4-BE49-F238E27FC236}">
                    <a16:creationId xmlns:a16="http://schemas.microsoft.com/office/drawing/2014/main" id="{85C236E0-C69F-6B09-2D41-70F5D6FF619A}"/>
                  </a:ext>
                </a:extLst>
              </p:cNvPr>
              <p:cNvSpPr txBox="1"/>
              <p:nvPr/>
            </p:nvSpPr>
            <p:spPr>
              <a:xfrm rot="16200000">
                <a:off x="8127884" y="4536005"/>
                <a:ext cx="745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!!text4">
                <a:extLst>
                  <a:ext uri="{FF2B5EF4-FFF2-40B4-BE49-F238E27FC236}">
                    <a16:creationId xmlns:a16="http://schemas.microsoft.com/office/drawing/2014/main" id="{85C236E0-C69F-6B09-2D41-70F5D6FF6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127884" y="4536005"/>
                <a:ext cx="745012" cy="276999"/>
              </a:xfrm>
              <a:prstGeom prst="rect">
                <a:avLst/>
              </a:prstGeom>
              <a:blipFill>
                <a:blip r:embed="rId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text6">
                <a:extLst>
                  <a:ext uri="{FF2B5EF4-FFF2-40B4-BE49-F238E27FC236}">
                    <a16:creationId xmlns:a16="http://schemas.microsoft.com/office/drawing/2014/main" id="{2DD80CC9-02B8-91B9-F3C3-8664F8ABA6CC}"/>
                  </a:ext>
                </a:extLst>
              </p:cNvPr>
              <p:cNvSpPr txBox="1"/>
              <p:nvPr/>
            </p:nvSpPr>
            <p:spPr>
              <a:xfrm rot="18605294">
                <a:off x="10123807" y="473799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!!text6">
                <a:extLst>
                  <a:ext uri="{FF2B5EF4-FFF2-40B4-BE49-F238E27FC236}">
                    <a16:creationId xmlns:a16="http://schemas.microsoft.com/office/drawing/2014/main" id="{2DD80CC9-02B8-91B9-F3C3-8664F8ABA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10123807" y="4737996"/>
                <a:ext cx="53790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text5">
                <a:extLst>
                  <a:ext uri="{FF2B5EF4-FFF2-40B4-BE49-F238E27FC236}">
                    <a16:creationId xmlns:a16="http://schemas.microsoft.com/office/drawing/2014/main" id="{B10C2A6E-C65A-1055-EA39-4D23741B0C09}"/>
                  </a:ext>
                </a:extLst>
              </p:cNvPr>
              <p:cNvSpPr txBox="1"/>
              <p:nvPr/>
            </p:nvSpPr>
            <p:spPr>
              <a:xfrm>
                <a:off x="8847088" y="4811560"/>
                <a:ext cx="1344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!!text5">
                <a:extLst>
                  <a:ext uri="{FF2B5EF4-FFF2-40B4-BE49-F238E27FC236}">
                    <a16:creationId xmlns:a16="http://schemas.microsoft.com/office/drawing/2014/main" id="{B10C2A6E-C65A-1055-EA39-4D23741B0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088" y="4811560"/>
                <a:ext cx="1344855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!!self-attention2">
            <a:extLst>
              <a:ext uri="{FF2B5EF4-FFF2-40B4-BE49-F238E27FC236}">
                <a16:creationId xmlns:a16="http://schemas.microsoft.com/office/drawing/2014/main" id="{53FBF16B-46C8-0423-427D-DEDDE97AC272}"/>
              </a:ext>
            </a:extLst>
          </p:cNvPr>
          <p:cNvSpPr/>
          <p:nvPr/>
        </p:nvSpPr>
        <p:spPr>
          <a:xfrm>
            <a:off x="8704404" y="3235152"/>
            <a:ext cx="1628078" cy="546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Self-Attention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E1E667-2178-BDDB-C221-C44E848AEE04}"/>
              </a:ext>
            </a:extLst>
          </p:cNvPr>
          <p:cNvCxnSpPr/>
          <p:nvPr/>
        </p:nvCxnSpPr>
        <p:spPr>
          <a:xfrm flipV="1">
            <a:off x="9517284" y="3872831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C74F87-3470-325C-FE2C-CF0D1813F5EF}"/>
              </a:ext>
            </a:extLst>
          </p:cNvPr>
          <p:cNvCxnSpPr>
            <a:cxnSpLocks/>
          </p:cNvCxnSpPr>
          <p:nvPr/>
        </p:nvCxnSpPr>
        <p:spPr>
          <a:xfrm flipH="1" flipV="1">
            <a:off x="9135328" y="3911523"/>
            <a:ext cx="360000" cy="3586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4D6247-0DD7-4C1C-9AB0-154599FA0399}"/>
              </a:ext>
            </a:extLst>
          </p:cNvPr>
          <p:cNvCxnSpPr>
            <a:cxnSpLocks/>
          </p:cNvCxnSpPr>
          <p:nvPr/>
        </p:nvCxnSpPr>
        <p:spPr>
          <a:xfrm flipV="1">
            <a:off x="9540145" y="3910221"/>
            <a:ext cx="360000" cy="36000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499EA0-3D04-2CC4-265C-5BD8AB722146}"/>
              </a:ext>
            </a:extLst>
          </p:cNvPr>
          <p:cNvCxnSpPr/>
          <p:nvPr/>
        </p:nvCxnSpPr>
        <p:spPr>
          <a:xfrm flipV="1">
            <a:off x="9517284" y="2727871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9F4EF91-EBDE-0907-7766-EBE3E13FAF43}"/>
              </a:ext>
            </a:extLst>
          </p:cNvPr>
          <p:cNvSpPr/>
          <p:nvPr/>
        </p:nvSpPr>
        <p:spPr>
          <a:xfrm>
            <a:off x="5405373" y="2099174"/>
            <a:ext cx="4947590" cy="546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Concatenate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C8CF5-2333-2123-C981-B06AFE1CEF87}"/>
              </a:ext>
            </a:extLst>
          </p:cNvPr>
          <p:cNvSpPr txBox="1"/>
          <p:nvPr/>
        </p:nvSpPr>
        <p:spPr>
          <a:xfrm>
            <a:off x="7692720" y="377759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1DF323-861B-AF2B-525F-8EF7ED28D8CF}"/>
              </a:ext>
            </a:extLst>
          </p:cNvPr>
          <p:cNvCxnSpPr/>
          <p:nvPr/>
        </p:nvCxnSpPr>
        <p:spPr>
          <a:xfrm flipV="1">
            <a:off x="7817284" y="1664276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!!attention-output">
            <a:extLst>
              <a:ext uri="{FF2B5EF4-FFF2-40B4-BE49-F238E27FC236}">
                <a16:creationId xmlns:a16="http://schemas.microsoft.com/office/drawing/2014/main" id="{B5342580-2A07-7AF7-F995-047BD363A577}"/>
              </a:ext>
            </a:extLst>
          </p:cNvPr>
          <p:cNvSpPr/>
          <p:nvPr/>
        </p:nvSpPr>
        <p:spPr>
          <a:xfrm>
            <a:off x="7009036" y="800074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Multi-head attention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!!text7">
                <a:extLst>
                  <a:ext uri="{FF2B5EF4-FFF2-40B4-BE49-F238E27FC236}">
                    <a16:creationId xmlns:a16="http://schemas.microsoft.com/office/drawing/2014/main" id="{F07C26AF-88E7-E949-6B2E-6A97C2774E7E}"/>
                  </a:ext>
                </a:extLst>
              </p:cNvPr>
              <p:cNvSpPr txBox="1"/>
              <p:nvPr/>
            </p:nvSpPr>
            <p:spPr>
              <a:xfrm rot="16200000">
                <a:off x="6529182" y="1023290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9" name="!!text7">
                <a:extLst>
                  <a:ext uri="{FF2B5EF4-FFF2-40B4-BE49-F238E27FC236}">
                    <a16:creationId xmlns:a16="http://schemas.microsoft.com/office/drawing/2014/main" id="{F07C26AF-88E7-E949-6B2E-6A97C2774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29182" y="1023290"/>
                <a:ext cx="53444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!!text9">
                <a:extLst>
                  <a:ext uri="{FF2B5EF4-FFF2-40B4-BE49-F238E27FC236}">
                    <a16:creationId xmlns:a16="http://schemas.microsoft.com/office/drawing/2014/main" id="{74589CD0-ECC6-5243-27FB-2A74FE3E17CB}"/>
                  </a:ext>
                </a:extLst>
              </p:cNvPr>
              <p:cNvSpPr txBox="1"/>
              <p:nvPr/>
            </p:nvSpPr>
            <p:spPr>
              <a:xfrm rot="18605294">
                <a:off x="8419820" y="1290596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40" name="!!text9">
                <a:extLst>
                  <a:ext uri="{FF2B5EF4-FFF2-40B4-BE49-F238E27FC236}">
                    <a16:creationId xmlns:a16="http://schemas.microsoft.com/office/drawing/2014/main" id="{74589CD0-ECC6-5243-27FB-2A74FE3E1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8419820" y="1290596"/>
                <a:ext cx="53790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!!text8">
                <a:extLst>
                  <a:ext uri="{FF2B5EF4-FFF2-40B4-BE49-F238E27FC236}">
                    <a16:creationId xmlns:a16="http://schemas.microsoft.com/office/drawing/2014/main" id="{4EFF35CE-6F3A-B312-6731-EFB6343C6C2C}"/>
                  </a:ext>
                </a:extLst>
              </p:cNvPr>
              <p:cNvSpPr txBox="1"/>
              <p:nvPr/>
            </p:nvSpPr>
            <p:spPr>
              <a:xfrm>
                <a:off x="6979815" y="1429476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41" name="!!text8">
                <a:extLst>
                  <a:ext uri="{FF2B5EF4-FFF2-40B4-BE49-F238E27FC236}">
                    <a16:creationId xmlns:a16="http://schemas.microsoft.com/office/drawing/2014/main" id="{4EFF35CE-6F3A-B312-6731-EFB6343C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15" y="1429476"/>
                <a:ext cx="1527854" cy="276999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!!arrow">
            <a:extLst>
              <a:ext uri="{FF2B5EF4-FFF2-40B4-BE49-F238E27FC236}">
                <a16:creationId xmlns:a16="http://schemas.microsoft.com/office/drawing/2014/main" id="{AD193AC6-D6D8-340B-0103-A9246C7F59C8}"/>
              </a:ext>
            </a:extLst>
          </p:cNvPr>
          <p:cNvCxnSpPr/>
          <p:nvPr/>
        </p:nvCxnSpPr>
        <p:spPr>
          <a:xfrm flipV="1">
            <a:off x="6222164" y="3867100"/>
            <a:ext cx="0" cy="43489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82D42C-FDC3-3A8F-5FBE-3EB8F307922D}"/>
              </a:ext>
            </a:extLst>
          </p:cNvPr>
          <p:cNvSpPr txBox="1"/>
          <p:nvPr/>
        </p:nvSpPr>
        <p:spPr>
          <a:xfrm>
            <a:off x="5587823" y="379699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7D8085-FF8B-759F-3F4D-6E1E761A0060}"/>
              </a:ext>
            </a:extLst>
          </p:cNvPr>
          <p:cNvSpPr txBox="1"/>
          <p:nvPr/>
        </p:nvSpPr>
        <p:spPr>
          <a:xfrm>
            <a:off x="5914671" y="3796997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F4262F-D073-4DB8-C7F3-D528855B31E3}"/>
              </a:ext>
            </a:extLst>
          </p:cNvPr>
          <p:cNvSpPr txBox="1"/>
          <p:nvPr/>
        </p:nvSpPr>
        <p:spPr>
          <a:xfrm>
            <a:off x="6276416" y="379699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1F5A7-812D-2A88-8E05-13A3C7A29CC2}"/>
                  </a:ext>
                </a:extLst>
              </p:cNvPr>
              <p:cNvSpPr txBox="1"/>
              <p:nvPr/>
            </p:nvSpPr>
            <p:spPr>
              <a:xfrm>
                <a:off x="501588" y="1167381"/>
                <a:ext cx="4267517" cy="591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Self Attention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𝑆𝑜𝑓𝑡𝑀𝑎𝑥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1F5A7-812D-2A88-8E05-13A3C7A2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" y="1167381"/>
                <a:ext cx="4267517" cy="591893"/>
              </a:xfrm>
              <a:prstGeom prst="rect">
                <a:avLst/>
              </a:prstGeom>
              <a:blipFill>
                <a:blip r:embed="rId13"/>
                <a:stretch>
                  <a:fillRect l="-1187" t="-2083" b="-7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45F6D07-6842-8CA6-EDD7-DE89766A8C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4069" y="1989742"/>
            <a:ext cx="1937463" cy="2878516"/>
          </a:xfrm>
          <a:prstGeom prst="rect">
            <a:avLst/>
          </a:prstGeom>
        </p:spPr>
      </p:pic>
      <p:sp>
        <p:nvSpPr>
          <p:cNvPr id="10" name="!!self-attention-frame">
            <a:extLst>
              <a:ext uri="{FF2B5EF4-FFF2-40B4-BE49-F238E27FC236}">
                <a16:creationId xmlns:a16="http://schemas.microsoft.com/office/drawing/2014/main" id="{08981D69-18B1-344F-7D85-FCB844BC963B}"/>
              </a:ext>
            </a:extLst>
          </p:cNvPr>
          <p:cNvSpPr/>
          <p:nvPr/>
        </p:nvSpPr>
        <p:spPr>
          <a:xfrm>
            <a:off x="1188760" y="2067630"/>
            <a:ext cx="1684845" cy="2738397"/>
          </a:xfrm>
          <a:prstGeom prst="roundRect">
            <a:avLst>
              <a:gd name="adj" fmla="val 1446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8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multihead-frame">
            <a:extLst>
              <a:ext uri="{FF2B5EF4-FFF2-40B4-BE49-F238E27FC236}">
                <a16:creationId xmlns:a16="http://schemas.microsoft.com/office/drawing/2014/main" id="{C88A5F9F-71B2-3348-A19C-5291E2242F3B}"/>
              </a:ext>
            </a:extLst>
          </p:cNvPr>
          <p:cNvSpPr/>
          <p:nvPr/>
        </p:nvSpPr>
        <p:spPr>
          <a:xfrm>
            <a:off x="7735330" y="4006557"/>
            <a:ext cx="1348602" cy="590503"/>
          </a:xfrm>
          <a:prstGeom prst="roundRect">
            <a:avLst>
              <a:gd name="adj" fmla="val 8945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ultihead_attn">
            <a:extLst>
              <a:ext uri="{FF2B5EF4-FFF2-40B4-BE49-F238E27FC236}">
                <a16:creationId xmlns:a16="http://schemas.microsoft.com/office/drawing/2014/main" id="{F354E8CC-BAED-390E-57DC-432DE139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4405" y="4011834"/>
            <a:ext cx="1535632" cy="6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8" y="1603095"/>
            <a:ext cx="5192146" cy="4573869"/>
          </a:xfrm>
        </p:spPr>
        <p:txBody>
          <a:bodyPr>
            <a:normAutofit/>
          </a:bodyPr>
          <a:lstStyle/>
          <a:p>
            <a:r>
              <a:rPr lang="en-US" sz="2400" dirty="0"/>
              <a:t>The block learns context-aware representations from attention</a:t>
            </a:r>
          </a:p>
          <a:p>
            <a:r>
              <a:rPr lang="en-US" sz="2400" dirty="0"/>
              <a:t>Repeated layers allow transformer to learn complex patterns</a:t>
            </a:r>
          </a:p>
          <a:p>
            <a:r>
              <a:rPr lang="en-US" sz="2400" dirty="0"/>
              <a:t>Residual connections allow information to propagate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Encoder Layer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9" name="!!encoder">
            <a:extLst>
              <a:ext uri="{FF2B5EF4-FFF2-40B4-BE49-F238E27FC236}">
                <a16:creationId xmlns:a16="http://schemas.microsoft.com/office/drawing/2014/main" id="{A26B43CB-3567-4BA5-1F44-FF5DFE751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8168" y="2191096"/>
            <a:ext cx="1967627" cy="29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B7CBFE87-DB74-04E1-F85E-37DEDF0CB3B2}"/>
              </a:ext>
            </a:extLst>
          </p:cNvPr>
          <p:cNvSpPr/>
          <p:nvPr/>
        </p:nvSpPr>
        <p:spPr>
          <a:xfrm>
            <a:off x="7609300" y="5290509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Encoder block</a:t>
            </a:r>
            <a:br>
              <a:rPr lang="en-US" sz="1400" dirty="0"/>
            </a:br>
            <a:r>
              <a:rPr lang="en-US" sz="1400" dirty="0"/>
              <a:t>input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BA492B7-8B0B-D89B-91EF-1ABA15A15985}"/>
              </a:ext>
            </a:extLst>
          </p:cNvPr>
          <p:cNvSpPr/>
          <p:nvPr/>
        </p:nvSpPr>
        <p:spPr>
          <a:xfrm>
            <a:off x="7609300" y="1299885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Encoder block</a:t>
            </a:r>
            <a:br>
              <a:rPr lang="en-US" sz="1400" dirty="0"/>
            </a:br>
            <a:r>
              <a:rPr lang="en-US" sz="1400" dirty="0"/>
              <a:t>output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C6BBCA-1348-B7B2-9E91-FF4085603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1E22AD-564E-5595-47A1-CE06A87F515A}"/>
                  </a:ext>
                </a:extLst>
              </p:cNvPr>
              <p:cNvSpPr txBox="1"/>
              <p:nvPr/>
            </p:nvSpPr>
            <p:spPr>
              <a:xfrm>
                <a:off x="9259992" y="3607842"/>
                <a:ext cx="1642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1E22AD-564E-5595-47A1-CE06A87F5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92" y="3607842"/>
                <a:ext cx="1642886" cy="369332"/>
              </a:xfrm>
              <a:prstGeom prst="rect">
                <a:avLst/>
              </a:prstGeom>
              <a:blipFill>
                <a:blip r:embed="rId4"/>
                <a:stretch>
                  <a:fillRect l="-3077" t="-10345" r="-2308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DFAE43-AAEF-B13B-94F1-BCA18A573DC1}"/>
                  </a:ext>
                </a:extLst>
              </p:cNvPr>
              <p:cNvSpPr txBox="1"/>
              <p:nvPr/>
            </p:nvSpPr>
            <p:spPr>
              <a:xfrm rot="16200000">
                <a:off x="7129446" y="5513725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DFAE43-AAEF-B13B-94F1-BCA18A573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29446" y="5513725"/>
                <a:ext cx="53444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5DEAE-58B1-E3AA-D7A2-8154A9AF67FC}"/>
                  </a:ext>
                </a:extLst>
              </p:cNvPr>
              <p:cNvSpPr txBox="1"/>
              <p:nvPr/>
            </p:nvSpPr>
            <p:spPr>
              <a:xfrm rot="18605294">
                <a:off x="9020084" y="5781031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5DEAE-58B1-E3AA-D7A2-8154A9AF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9020084" y="5781031"/>
                <a:ext cx="53790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3A0A6-83FE-0C2D-5732-14D40300F1F7}"/>
                  </a:ext>
                </a:extLst>
              </p:cNvPr>
              <p:cNvSpPr txBox="1"/>
              <p:nvPr/>
            </p:nvSpPr>
            <p:spPr>
              <a:xfrm>
                <a:off x="7580079" y="5919911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63A0A6-83FE-0C2D-5732-14D40300F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79" y="5919911"/>
                <a:ext cx="1527854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405CE8-E1A6-20DD-F655-871BDF97A349}"/>
                  </a:ext>
                </a:extLst>
              </p:cNvPr>
              <p:cNvSpPr txBox="1"/>
              <p:nvPr/>
            </p:nvSpPr>
            <p:spPr>
              <a:xfrm rot="16200000">
                <a:off x="7193772" y="1535284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405CE8-E1A6-20DD-F655-871BDF97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93772" y="1535284"/>
                <a:ext cx="534442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F871B-92C6-734B-3EC3-B0B60EBC9236}"/>
                  </a:ext>
                </a:extLst>
              </p:cNvPr>
              <p:cNvSpPr txBox="1"/>
              <p:nvPr/>
            </p:nvSpPr>
            <p:spPr>
              <a:xfrm rot="18605294">
                <a:off x="9084410" y="1802590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F871B-92C6-734B-3EC3-B0B60EBC9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9084410" y="1802590"/>
                <a:ext cx="53790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578BA5-A357-1F4A-2961-A49E01EA169A}"/>
                  </a:ext>
                </a:extLst>
              </p:cNvPr>
              <p:cNvSpPr txBox="1"/>
              <p:nvPr/>
            </p:nvSpPr>
            <p:spPr>
              <a:xfrm>
                <a:off x="7644405" y="1941470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578BA5-A357-1F4A-2961-A49E01EA1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05" y="1941470"/>
                <a:ext cx="1527854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400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!!decoder">
            <a:extLst>
              <a:ext uri="{FF2B5EF4-FFF2-40B4-BE49-F238E27FC236}">
                <a16:creationId xmlns:a16="http://schemas.microsoft.com/office/drawing/2014/main" id="{167F5C3A-CBAC-0C31-C444-FB6E89176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8587" y="2285162"/>
            <a:ext cx="1090428" cy="24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pic>
        <p:nvPicPr>
          <p:cNvPr id="34" name="!!encoder">
            <a:extLst>
              <a:ext uri="{FF2B5EF4-FFF2-40B4-BE49-F238E27FC236}">
                <a16:creationId xmlns:a16="http://schemas.microsoft.com/office/drawing/2014/main" id="{593E26ED-8F5F-6141-BC4F-22916FBD7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6184" y="3081686"/>
            <a:ext cx="1138722" cy="16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Decoder Layer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B9E04-5998-9A55-FC4C-F9AFE12C21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3" name="!!multihead_attn">
            <a:extLst>
              <a:ext uri="{FF2B5EF4-FFF2-40B4-BE49-F238E27FC236}">
                <a16:creationId xmlns:a16="http://schemas.microsoft.com/office/drawing/2014/main" id="{7EC7734C-37F4-B772-44B9-5DC6248BB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9079" y="4122875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!!enc">
            <a:extLst>
              <a:ext uri="{FF2B5EF4-FFF2-40B4-BE49-F238E27FC236}">
                <a16:creationId xmlns:a16="http://schemas.microsoft.com/office/drawing/2014/main" id="{8BD01CF1-CB34-C932-9A26-52DB900B4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!!posenc_enc">
            <a:extLst>
              <a:ext uri="{FF2B5EF4-FFF2-40B4-BE49-F238E27FC236}">
                <a16:creationId xmlns:a16="http://schemas.microsoft.com/office/drawing/2014/main" id="{F7F4E8EC-88A4-84CA-0159-5458E74D7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!!posenc_dec">
            <a:extLst>
              <a:ext uri="{FF2B5EF4-FFF2-40B4-BE49-F238E27FC236}">
                <a16:creationId xmlns:a16="http://schemas.microsoft.com/office/drawing/2014/main" id="{A2BEEFDE-2787-0364-B287-B47AB9DE4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5403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!!dec">
            <a:extLst>
              <a:ext uri="{FF2B5EF4-FFF2-40B4-BE49-F238E27FC236}">
                <a16:creationId xmlns:a16="http://schemas.microsoft.com/office/drawing/2014/main" id="{0EEBFE5B-C882-20BE-A225-3E21181E8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5403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!!output">
            <a:extLst>
              <a:ext uri="{FF2B5EF4-FFF2-40B4-BE49-F238E27FC236}">
                <a16:creationId xmlns:a16="http://schemas.microsoft.com/office/drawing/2014/main" id="{6981BAD6-181E-E216-3EE2-7551D3B47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1003" y="1163080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!!input">
            <a:extLst>
              <a:ext uri="{FF2B5EF4-FFF2-40B4-BE49-F238E27FC236}">
                <a16:creationId xmlns:a16="http://schemas.microsoft.com/office/drawing/2014/main" id="{C015C291-FD5A-4244-ED29-647177456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!!target_emb">
            <a:extLst>
              <a:ext uri="{FF2B5EF4-FFF2-40B4-BE49-F238E27FC236}">
                <a16:creationId xmlns:a16="http://schemas.microsoft.com/office/drawing/2014/main" id="{C13EA725-AE45-E1C5-215C-6768F2CB2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3403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past_b">
                <a:extLst>
                  <a:ext uri="{FF2B5EF4-FFF2-40B4-BE49-F238E27FC236}">
                    <a16:creationId xmlns:a16="http://schemas.microsoft.com/office/drawing/2014/main" id="{5611076B-1D1E-1979-EA0D-B76DD2C8B6DA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9" name="!!past_b">
                <a:extLst>
                  <a:ext uri="{FF2B5EF4-FFF2-40B4-BE49-F238E27FC236}">
                    <a16:creationId xmlns:a16="http://schemas.microsoft.com/office/drawing/2014/main" id="{5611076B-1D1E-1979-EA0D-B76DD2C8B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12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!!zeros">
                <a:extLst>
                  <a:ext uri="{FF2B5EF4-FFF2-40B4-BE49-F238E27FC236}">
                    <a16:creationId xmlns:a16="http://schemas.microsoft.com/office/drawing/2014/main" id="{B5EEB84C-CEBB-1D2C-77B4-40250C4C7B5A}"/>
                  </a:ext>
                </a:extLst>
              </p:cNvPr>
              <p:cNvSpPr/>
              <p:nvPr/>
            </p:nvSpPr>
            <p:spPr>
              <a:xfrm>
                <a:off x="9724043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0" name="!!zeros">
                <a:extLst>
                  <a:ext uri="{FF2B5EF4-FFF2-40B4-BE49-F238E27FC236}">
                    <a16:creationId xmlns:a16="http://schemas.microsoft.com/office/drawing/2014/main" id="{B5EEB84C-CEBB-1D2C-77B4-40250C4C7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43" y="5709587"/>
                <a:ext cx="1049469" cy="220608"/>
              </a:xfrm>
              <a:prstGeom prst="rect">
                <a:avLst/>
              </a:prstGeom>
              <a:blipFill>
                <a:blip r:embed="rId13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!!future_b">
                <a:extLst>
                  <a:ext uri="{FF2B5EF4-FFF2-40B4-BE49-F238E27FC236}">
                    <a16:creationId xmlns:a16="http://schemas.microsoft.com/office/drawing/2014/main" id="{BF8BB2CF-DCA9-E3D7-8B6A-EC68BA3A24F1}"/>
                  </a:ext>
                </a:extLst>
              </p:cNvPr>
              <p:cNvSpPr/>
              <p:nvPr/>
            </p:nvSpPr>
            <p:spPr>
              <a:xfrm>
                <a:off x="9508111" y="1215803"/>
                <a:ext cx="1462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1" name="!!future_b">
                <a:extLst>
                  <a:ext uri="{FF2B5EF4-FFF2-40B4-BE49-F238E27FC236}">
                    <a16:creationId xmlns:a16="http://schemas.microsoft.com/office/drawing/2014/main" id="{BF8BB2CF-DCA9-E3D7-8B6A-EC68BA3A2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111" y="1215803"/>
                <a:ext cx="1462639" cy="311278"/>
              </a:xfrm>
              <a:prstGeom prst="rect">
                <a:avLst/>
              </a:prstGeom>
              <a:blipFill>
                <a:blip r:embed="rId14"/>
                <a:stretch>
                  <a:fillRect b="-1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!!past_i">
                <a:extLst>
                  <a:ext uri="{FF2B5EF4-FFF2-40B4-BE49-F238E27FC236}">
                    <a16:creationId xmlns:a16="http://schemas.microsoft.com/office/drawing/2014/main" id="{C4153D7C-33D7-60FC-32E1-418E1D59AACD}"/>
                  </a:ext>
                </a:extLst>
              </p:cNvPr>
              <p:cNvSpPr/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2" name="!!past_i">
                <a:extLst>
                  <a:ext uri="{FF2B5EF4-FFF2-40B4-BE49-F238E27FC236}">
                    <a16:creationId xmlns:a16="http://schemas.microsoft.com/office/drawing/2014/main" id="{C4153D7C-33D7-60FC-32E1-418E1D59A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blipFill>
                <a:blip r:embed="rId15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!!future_i">
                <a:extLst>
                  <a:ext uri="{FF2B5EF4-FFF2-40B4-BE49-F238E27FC236}">
                    <a16:creationId xmlns:a16="http://schemas.microsoft.com/office/drawing/2014/main" id="{020B2262-BB17-FBCD-052A-19C827E3806C}"/>
                  </a:ext>
                </a:extLst>
              </p:cNvPr>
              <p:cNvSpPr/>
              <p:nvPr/>
            </p:nvSpPr>
            <p:spPr>
              <a:xfrm>
                <a:off x="9724044" y="5925623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3" name="!!future_i">
                <a:extLst>
                  <a:ext uri="{FF2B5EF4-FFF2-40B4-BE49-F238E27FC236}">
                    <a16:creationId xmlns:a16="http://schemas.microsoft.com/office/drawing/2014/main" id="{020B2262-BB17-FBCD-052A-19C827E38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44" y="5925623"/>
                <a:ext cx="1049468" cy="220608"/>
              </a:xfrm>
              <a:prstGeom prst="rect">
                <a:avLst/>
              </a:prstGeom>
              <a:blipFill>
                <a:blip r:embed="rId16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16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8" y="1603095"/>
            <a:ext cx="5192146" cy="4573869"/>
          </a:xfrm>
        </p:spPr>
        <p:txBody>
          <a:bodyPr>
            <a:normAutofit/>
          </a:bodyPr>
          <a:lstStyle/>
          <a:p>
            <a:r>
              <a:rPr lang="en-US" sz="2400" dirty="0"/>
              <a:t>Masked attention hides the future during decoding</a:t>
            </a:r>
          </a:p>
          <a:p>
            <a:r>
              <a:rPr lang="en-US" sz="2400" dirty="0"/>
              <a:t>Encoder output make the Query and Key in multi-head attention</a:t>
            </a:r>
          </a:p>
          <a:p>
            <a:r>
              <a:rPr lang="en-US" sz="2400" dirty="0"/>
              <a:t>Residual connections allow information to propagate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Decoder Layer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B7CBFE87-DB74-04E1-F85E-37DEDF0CB3B2}"/>
              </a:ext>
            </a:extLst>
          </p:cNvPr>
          <p:cNvSpPr/>
          <p:nvPr/>
        </p:nvSpPr>
        <p:spPr>
          <a:xfrm>
            <a:off x="7609300" y="5697030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Decoder block</a:t>
            </a:r>
            <a:br>
              <a:rPr lang="en-US" sz="1400" dirty="0"/>
            </a:br>
            <a:r>
              <a:rPr lang="en-US" sz="1400" dirty="0"/>
              <a:t>input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BA492B7-8B0B-D89B-91EF-1ABA15A15985}"/>
              </a:ext>
            </a:extLst>
          </p:cNvPr>
          <p:cNvSpPr/>
          <p:nvPr/>
        </p:nvSpPr>
        <p:spPr>
          <a:xfrm>
            <a:off x="7609300" y="1299885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Decoder block</a:t>
            </a:r>
            <a:br>
              <a:rPr lang="en-US" sz="1400" dirty="0"/>
            </a:br>
            <a:r>
              <a:rPr lang="en-US" sz="1400" dirty="0"/>
              <a:t>output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C6BBCA-1348-B7B2-9E91-FF4085603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1E22AD-564E-5595-47A1-CE06A87F515A}"/>
                  </a:ext>
                </a:extLst>
              </p:cNvPr>
              <p:cNvSpPr txBox="1"/>
              <p:nvPr/>
            </p:nvSpPr>
            <p:spPr>
              <a:xfrm>
                <a:off x="9259992" y="3607842"/>
                <a:ext cx="1642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1E22AD-564E-5595-47A1-CE06A87F5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92" y="3607842"/>
                <a:ext cx="1642886" cy="369332"/>
              </a:xfrm>
              <a:prstGeom prst="rect">
                <a:avLst/>
              </a:prstGeom>
              <a:blipFill>
                <a:blip r:embed="rId2"/>
                <a:stretch>
                  <a:fillRect l="-3077" t="-10345" r="-2308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!!decoder">
            <a:extLst>
              <a:ext uri="{FF2B5EF4-FFF2-40B4-BE49-F238E27FC236}">
                <a16:creationId xmlns:a16="http://schemas.microsoft.com/office/drawing/2014/main" id="{6E26F8DB-2885-21F4-0CD0-0282A390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565" y="2146714"/>
            <a:ext cx="1479964" cy="33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be 13">
            <a:extLst>
              <a:ext uri="{FF2B5EF4-FFF2-40B4-BE49-F238E27FC236}">
                <a16:creationId xmlns:a16="http://schemas.microsoft.com/office/drawing/2014/main" id="{7EF57443-3169-3B1C-1CA0-4F033A2CF1BE}"/>
              </a:ext>
            </a:extLst>
          </p:cNvPr>
          <p:cNvSpPr/>
          <p:nvPr/>
        </p:nvSpPr>
        <p:spPr>
          <a:xfrm>
            <a:off x="5992805" y="3703984"/>
            <a:ext cx="1616495" cy="668029"/>
          </a:xfrm>
          <a:prstGeom prst="cube">
            <a:avLst>
              <a:gd name="adj" fmla="val 1701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Encoder</a:t>
            </a:r>
            <a:br>
              <a:rPr lang="en-US" sz="1400" dirty="0"/>
            </a:br>
            <a:r>
              <a:rPr lang="en-US" sz="14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3488F2-A322-8F10-F369-6B8E3CD36676}"/>
                  </a:ext>
                </a:extLst>
              </p:cNvPr>
              <p:cNvSpPr txBox="1"/>
              <p:nvPr/>
            </p:nvSpPr>
            <p:spPr>
              <a:xfrm rot="16200000">
                <a:off x="7158667" y="5948761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3488F2-A322-8F10-F369-6B8E3CD3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58667" y="5948761"/>
                <a:ext cx="53444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122A55-C402-4BA5-4B76-42B38E647BB3}"/>
                  </a:ext>
                </a:extLst>
              </p:cNvPr>
              <p:cNvSpPr txBox="1"/>
              <p:nvPr/>
            </p:nvSpPr>
            <p:spPr>
              <a:xfrm rot="18605294">
                <a:off x="9049305" y="6216067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122A55-C402-4BA5-4B76-42B38E64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9049305" y="6216067"/>
                <a:ext cx="53790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2AD539-5990-159B-86DD-2D471CBD8433}"/>
                  </a:ext>
                </a:extLst>
              </p:cNvPr>
              <p:cNvSpPr txBox="1"/>
              <p:nvPr/>
            </p:nvSpPr>
            <p:spPr>
              <a:xfrm>
                <a:off x="7609300" y="6350128"/>
                <a:ext cx="1458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2AD539-5990-159B-86DD-2D471CBD8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300" y="6350128"/>
                <a:ext cx="1458926" cy="276999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428A1A-A2D8-8462-8528-F28A5FC76249}"/>
                  </a:ext>
                </a:extLst>
              </p:cNvPr>
              <p:cNvSpPr txBox="1"/>
              <p:nvPr/>
            </p:nvSpPr>
            <p:spPr>
              <a:xfrm rot="16200000">
                <a:off x="7158667" y="1520709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428A1A-A2D8-8462-8528-F28A5FC7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58667" y="1520709"/>
                <a:ext cx="53444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AC4DF6-4907-0FEA-9253-06BF125AA9D0}"/>
                  </a:ext>
                </a:extLst>
              </p:cNvPr>
              <p:cNvSpPr txBox="1"/>
              <p:nvPr/>
            </p:nvSpPr>
            <p:spPr>
              <a:xfrm rot="18605294">
                <a:off x="9004393" y="1779824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AC4DF6-4907-0FEA-9253-06BF125AA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5294">
                <a:off x="9004393" y="1779824"/>
                <a:ext cx="53790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ABF678-EE8C-10C8-4FE9-98C0A11BF342}"/>
                  </a:ext>
                </a:extLst>
              </p:cNvPr>
              <p:cNvSpPr txBox="1"/>
              <p:nvPr/>
            </p:nvSpPr>
            <p:spPr>
              <a:xfrm>
                <a:off x="7564388" y="1913885"/>
                <a:ext cx="1458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ABF678-EE8C-10C8-4FE9-98C0A11BF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388" y="1913885"/>
                <a:ext cx="1458926" cy="276999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B764EC-67FA-94D8-F5DA-8A5396C7B480}"/>
                  </a:ext>
                </a:extLst>
              </p:cNvPr>
              <p:cNvSpPr txBox="1"/>
              <p:nvPr/>
            </p:nvSpPr>
            <p:spPr>
              <a:xfrm rot="16200000">
                <a:off x="5491900" y="3956640"/>
                <a:ext cx="534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B764EC-67FA-94D8-F5DA-8A5396C7B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91900" y="3956640"/>
                <a:ext cx="534442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FA8F4-8207-A648-DAC4-D6350AA101E3}"/>
                  </a:ext>
                </a:extLst>
              </p:cNvPr>
              <p:cNvSpPr txBox="1"/>
              <p:nvPr/>
            </p:nvSpPr>
            <p:spPr>
              <a:xfrm>
                <a:off x="5942533" y="4362826"/>
                <a:ext cx="1527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𝑠𝑒𝑞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FA8F4-8207-A648-DAC4-D6350AA10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33" y="4362826"/>
                <a:ext cx="1527854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170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D4CC-FD98-E848-7DA2-828AFB3F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E0C7-F28F-3DB5-5AED-41CEF789A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Time series consist of</a:t>
            </a:r>
          </a:p>
          <a:p>
            <a:pPr lvl="1"/>
            <a:r>
              <a:rPr lang="en-US" sz="2000" dirty="0"/>
              <a:t>Data points ordered in time</a:t>
            </a:r>
          </a:p>
          <a:p>
            <a:pPr lvl="1"/>
            <a:r>
              <a:rPr lang="en-US" sz="2000" dirty="0"/>
              <a:t>Preferably in regular intervals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Typically, 3 (or 4) main components</a:t>
            </a:r>
            <a:endParaRPr lang="en-US" sz="2000" dirty="0"/>
          </a:p>
          <a:p>
            <a:r>
              <a:rPr lang="en-US" sz="2400" dirty="0"/>
              <a:t>Time axis not </a:t>
            </a:r>
            <a:r>
              <a:rPr lang="en-US" sz="2400" i="1" dirty="0"/>
              <a:t>strictly </a:t>
            </a:r>
            <a:r>
              <a:rPr lang="en-US" sz="2400" dirty="0"/>
              <a:t>needed but helpful to</a:t>
            </a:r>
          </a:p>
          <a:p>
            <a:pPr lvl="1"/>
            <a:r>
              <a:rPr lang="en-US" sz="2000" dirty="0"/>
              <a:t>Order data</a:t>
            </a:r>
          </a:p>
          <a:p>
            <a:pPr lvl="1"/>
            <a:r>
              <a:rPr lang="en-US" sz="2000" dirty="0"/>
              <a:t>Perform analysis, like in finance and prediction of natural or artificial phenomenon</a:t>
            </a:r>
          </a:p>
          <a:p>
            <a:pPr lvl="1"/>
            <a:r>
              <a:rPr lang="en-US" sz="2000" dirty="0"/>
              <a:t>Temporal resolution of the time series depends on the use-case</a:t>
            </a:r>
          </a:p>
          <a:p>
            <a:pPr lvl="2"/>
            <a:r>
              <a:rPr lang="en-US" sz="1800" dirty="0"/>
              <a:t>Often in minutes, hours, days, weeks, month, ...</a:t>
            </a:r>
          </a:p>
          <a:p>
            <a:pPr lvl="2"/>
            <a:r>
              <a:rPr lang="en-US" sz="1800" dirty="0"/>
              <a:t>Sub-second resolution is not as common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DE00E-1468-A637-7C32-E6035102F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817" y="585978"/>
            <a:ext cx="11413315" cy="400719"/>
          </a:xfrm>
        </p:spPr>
        <p:txBody>
          <a:bodyPr/>
          <a:lstStyle/>
          <a:p>
            <a:r>
              <a:rPr lang="en-US" dirty="0"/>
              <a:t>Come in different forms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61691-A2D7-045E-EB4C-1220AFE7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71117-5DAF-7787-E79A-3ECFF3664D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7E704-A992-EC9C-BA42-6C6D1346D0FC}"/>
              </a:ext>
            </a:extLst>
          </p:cNvPr>
          <p:cNvSpPr txBox="1"/>
          <p:nvPr/>
        </p:nvSpPr>
        <p:spPr>
          <a:xfrm>
            <a:off x="9746673" y="1731819"/>
            <a:ext cx="1588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Stock prices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A44BA8-74BD-AE64-C925-CBECDE5F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70" y="307695"/>
            <a:ext cx="28516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BDC964-25B5-ECFB-CCAF-DE5CD4C9DD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57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!!decoder">
            <a:extLst>
              <a:ext uri="{FF2B5EF4-FFF2-40B4-BE49-F238E27FC236}">
                <a16:creationId xmlns:a16="http://schemas.microsoft.com/office/drawing/2014/main" id="{2BDB2665-FD1B-213D-3873-E8F524D5C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5224" y="2284387"/>
            <a:ext cx="1092114" cy="24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Output projection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91C4536-BDD7-DF6E-FE22-5F074DBF60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2" name="!!output">
            <a:extLst>
              <a:ext uri="{FF2B5EF4-FFF2-40B4-BE49-F238E27FC236}">
                <a16:creationId xmlns:a16="http://schemas.microsoft.com/office/drawing/2014/main" id="{FE49B629-40D8-B87E-3EA6-811284E3C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7600" y="1163080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!!multihead_attn">
            <a:extLst>
              <a:ext uri="{FF2B5EF4-FFF2-40B4-BE49-F238E27FC236}">
                <a16:creationId xmlns:a16="http://schemas.microsoft.com/office/drawing/2014/main" id="{14D55BB2-0A78-8033-0E71-A37686B21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9079" y="4122875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!!enc">
            <a:extLst>
              <a:ext uri="{FF2B5EF4-FFF2-40B4-BE49-F238E27FC236}">
                <a16:creationId xmlns:a16="http://schemas.microsoft.com/office/drawing/2014/main" id="{D21F265D-276D-1F8A-4170-6A4D48493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!!posenc_enc">
            <a:extLst>
              <a:ext uri="{FF2B5EF4-FFF2-40B4-BE49-F238E27FC236}">
                <a16:creationId xmlns:a16="http://schemas.microsoft.com/office/drawing/2014/main" id="{0CDC447E-6A98-2E6B-13A0-48200F2FB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!!posenc_dec">
            <a:extLst>
              <a:ext uri="{FF2B5EF4-FFF2-40B4-BE49-F238E27FC236}">
                <a16:creationId xmlns:a16="http://schemas.microsoft.com/office/drawing/2014/main" id="{159D3BB6-631A-DAD0-B9A0-94AC628FC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000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!!dec">
            <a:extLst>
              <a:ext uri="{FF2B5EF4-FFF2-40B4-BE49-F238E27FC236}">
                <a16:creationId xmlns:a16="http://schemas.microsoft.com/office/drawing/2014/main" id="{D047B487-A908-67F5-6CC3-038B909C4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2000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!!input">
            <a:extLst>
              <a:ext uri="{FF2B5EF4-FFF2-40B4-BE49-F238E27FC236}">
                <a16:creationId xmlns:a16="http://schemas.microsoft.com/office/drawing/2014/main" id="{AC5C5677-69D7-6EED-2D16-428A429A2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!!target_emb">
            <a:extLst>
              <a:ext uri="{FF2B5EF4-FFF2-40B4-BE49-F238E27FC236}">
                <a16:creationId xmlns:a16="http://schemas.microsoft.com/office/drawing/2014/main" id="{7555FA0B-66A1-B59C-C753-8AA60BE7B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0000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!!past_i">
                <a:extLst>
                  <a:ext uri="{FF2B5EF4-FFF2-40B4-BE49-F238E27FC236}">
                    <a16:creationId xmlns:a16="http://schemas.microsoft.com/office/drawing/2014/main" id="{A3BAD8B6-4E9B-F190-4515-AC2C05F1B5CE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7" name="!!past_i">
                <a:extLst>
                  <a:ext uri="{FF2B5EF4-FFF2-40B4-BE49-F238E27FC236}">
                    <a16:creationId xmlns:a16="http://schemas.microsoft.com/office/drawing/2014/main" id="{A3BAD8B6-4E9B-F190-4515-AC2C05F1B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11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!!zeros">
                <a:extLst>
                  <a:ext uri="{FF2B5EF4-FFF2-40B4-BE49-F238E27FC236}">
                    <a16:creationId xmlns:a16="http://schemas.microsoft.com/office/drawing/2014/main" id="{0D9B75FC-D6B4-D126-3CBE-6AFC5420C58F}"/>
                  </a:ext>
                </a:extLst>
              </p:cNvPr>
              <p:cNvSpPr/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8" name="!!zeros">
                <a:extLst>
                  <a:ext uri="{FF2B5EF4-FFF2-40B4-BE49-F238E27FC236}">
                    <a16:creationId xmlns:a16="http://schemas.microsoft.com/office/drawing/2014/main" id="{0D9B75FC-D6B4-D126-3CBE-6AFC5420C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blipFill>
                <a:blip r:embed="rId12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future_b">
                <a:extLst>
                  <a:ext uri="{FF2B5EF4-FFF2-40B4-BE49-F238E27FC236}">
                    <a16:creationId xmlns:a16="http://schemas.microsoft.com/office/drawing/2014/main" id="{53463493-0C1B-BE95-91E2-E400050C7698}"/>
                  </a:ext>
                </a:extLst>
              </p:cNvPr>
              <p:cNvSpPr/>
              <p:nvPr/>
            </p:nvSpPr>
            <p:spPr>
              <a:xfrm>
                <a:off x="9237600" y="1221035"/>
                <a:ext cx="995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9" name="!!future_b">
                <a:extLst>
                  <a:ext uri="{FF2B5EF4-FFF2-40B4-BE49-F238E27FC236}">
                    <a16:creationId xmlns:a16="http://schemas.microsoft.com/office/drawing/2014/main" id="{53463493-0C1B-BE95-91E2-E400050C7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00" y="1221035"/>
                <a:ext cx="995639" cy="311278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!!past_i">
                <a:extLst>
                  <a:ext uri="{FF2B5EF4-FFF2-40B4-BE49-F238E27FC236}">
                    <a16:creationId xmlns:a16="http://schemas.microsoft.com/office/drawing/2014/main" id="{FF1B0F31-4ACE-97EC-5EC3-1AC22651F2BB}"/>
                  </a:ext>
                </a:extLst>
              </p:cNvPr>
              <p:cNvSpPr/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0" name="!!past_i">
                <a:extLst>
                  <a:ext uri="{FF2B5EF4-FFF2-40B4-BE49-F238E27FC236}">
                    <a16:creationId xmlns:a16="http://schemas.microsoft.com/office/drawing/2014/main" id="{FF1B0F31-4ACE-97EC-5EC3-1AC22651F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blipFill>
                <a:blip r:embed="rId14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!!future_i">
                <a:extLst>
                  <a:ext uri="{FF2B5EF4-FFF2-40B4-BE49-F238E27FC236}">
                    <a16:creationId xmlns:a16="http://schemas.microsoft.com/office/drawing/2014/main" id="{C2E3E5D4-A256-F29C-8969-5C2A782781BB}"/>
                  </a:ext>
                </a:extLst>
              </p:cNvPr>
              <p:cNvSpPr/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1" name="!!future_i">
                <a:extLst>
                  <a:ext uri="{FF2B5EF4-FFF2-40B4-BE49-F238E27FC236}">
                    <a16:creationId xmlns:a16="http://schemas.microsoft.com/office/drawing/2014/main" id="{C2E3E5D4-A256-F29C-8969-5C2A78278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blipFill>
                <a:blip r:embed="rId15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60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NLP, we predict the next token (classification)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Output projection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12" name="!!output">
            <a:extLst>
              <a:ext uri="{FF2B5EF4-FFF2-40B4-BE49-F238E27FC236}">
                <a16:creationId xmlns:a16="http://schemas.microsoft.com/office/drawing/2014/main" id="{C6BAA816-8B07-D0CF-3C7E-B05E2FC2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3113" y="3319976"/>
            <a:ext cx="2186363" cy="2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797DC-A978-CDAE-ACD6-116A7746BD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49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" name="!!future_b">
                <a:extLst>
                  <a:ext uri="{FF2B5EF4-FFF2-40B4-BE49-F238E27FC236}">
                    <a16:creationId xmlns:a16="http://schemas.microsoft.com/office/drawing/2014/main" id="{4DE7DA69-3CC1-4153-9E82-FCCF78CF0B69}"/>
                  </a:ext>
                </a:extLst>
              </p:cNvPr>
              <p:cNvSpPr/>
              <p:nvPr/>
            </p:nvSpPr>
            <p:spPr>
              <a:xfrm>
                <a:off x="8920381" y="3245688"/>
                <a:ext cx="1462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7" name="!!future_b">
                <a:extLst>
                  <a:ext uri="{FF2B5EF4-FFF2-40B4-BE49-F238E27FC236}">
                    <a16:creationId xmlns:a16="http://schemas.microsoft.com/office/drawing/2014/main" id="{4DE7DA69-3CC1-4153-9E82-FCCF78CF0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381" y="3245688"/>
                <a:ext cx="1462639" cy="311278"/>
              </a:xfrm>
              <a:prstGeom prst="rect">
                <a:avLst/>
              </a:prstGeom>
              <a:blipFill>
                <a:blip r:embed="rId2"/>
                <a:stretch>
                  <a:fillRect t="-4000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arget prediction">
            <a:extLst>
              <a:ext uri="{FF2B5EF4-FFF2-40B4-BE49-F238E27FC236}">
                <a16:creationId xmlns:a16="http://schemas.microsoft.com/office/drawing/2014/main" id="{01221D03-DB68-7800-06FC-0D62B72FD3C0}"/>
              </a:ext>
            </a:extLst>
          </p:cNvPr>
          <p:cNvSpPr/>
          <p:nvPr/>
        </p:nvSpPr>
        <p:spPr>
          <a:xfrm>
            <a:off x="8862024" y="3225777"/>
            <a:ext cx="1462639" cy="3112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Target Prediction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7" y="1603095"/>
            <a:ext cx="7564743" cy="4573869"/>
          </a:xfrm>
        </p:spPr>
        <p:txBody>
          <a:bodyPr>
            <a:normAutofit/>
          </a:bodyPr>
          <a:lstStyle/>
          <a:p>
            <a:r>
              <a:rPr lang="en-US" sz="2400" dirty="0"/>
              <a:t>In NLP, we predict the next token (classification)</a:t>
            </a:r>
          </a:p>
          <a:p>
            <a:r>
              <a:rPr lang="en-US" sz="2400" dirty="0"/>
              <a:t>In time series, we want the future value (regression)</a:t>
            </a:r>
          </a:p>
          <a:p>
            <a:r>
              <a:rPr lang="en-US" sz="2400" dirty="0"/>
              <a:t>Use feed-forward layers to project embeddings to 1 (for point estimate), or many (for other loss functions)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Output projection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F424E1-8D3E-9253-C050-BD4E2E9E99FB}"/>
              </a:ext>
            </a:extLst>
          </p:cNvPr>
          <p:cNvGrpSpPr/>
          <p:nvPr/>
        </p:nvGrpSpPr>
        <p:grpSpPr>
          <a:xfrm>
            <a:off x="8190835" y="3137954"/>
            <a:ext cx="2926554" cy="2920483"/>
            <a:chOff x="4875888" y="2885799"/>
            <a:chExt cx="2926554" cy="292048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3045E4-DC39-D647-9D7B-C2781EB09A62}"/>
                </a:ext>
              </a:extLst>
            </p:cNvPr>
            <p:cNvGrpSpPr/>
            <p:nvPr/>
          </p:nvGrpSpPr>
          <p:grpSpPr>
            <a:xfrm>
              <a:off x="4875888" y="5002269"/>
              <a:ext cx="2926554" cy="804013"/>
              <a:chOff x="8231774" y="4415818"/>
              <a:chExt cx="2926554" cy="804013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65F77B49-6D2E-B7FB-1522-4F4910AD0B48}"/>
                  </a:ext>
                </a:extLst>
              </p:cNvPr>
              <p:cNvSpPr/>
              <p:nvPr/>
            </p:nvSpPr>
            <p:spPr>
              <a:xfrm>
                <a:off x="8525022" y="4415818"/>
                <a:ext cx="2335237" cy="478301"/>
              </a:xfrm>
              <a:prstGeom prst="cube">
                <a:avLst/>
              </a:prstGeom>
              <a:solidFill>
                <a:srgbClr val="002A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Decoder output</a:t>
                </a:r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08D0DBC-3F07-F3B7-7CDB-71C3F98BE32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103053" y="4596882"/>
                    <a:ext cx="53444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08D0DBC-3F07-F3B7-7CDB-71C3F98BE3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8103053" y="4596882"/>
                    <a:ext cx="534442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2B068CD-0C1A-7627-5071-4005A45EACC6}"/>
                      </a:ext>
                    </a:extLst>
                  </p:cNvPr>
                  <p:cNvSpPr txBox="1"/>
                  <p:nvPr/>
                </p:nvSpPr>
                <p:spPr>
                  <a:xfrm rot="18637201">
                    <a:off x="10689321" y="4750825"/>
                    <a:ext cx="53790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𝑏𝑎𝑡𝑐h</m:t>
                          </m:r>
                        </m:oMath>
                        <m:oMath xmlns:m="http://schemas.openxmlformats.org/officeDocument/2006/math"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2B068CD-0C1A-7627-5071-4005A45EAC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637201">
                    <a:off x="10689321" y="4750825"/>
                    <a:ext cx="537903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BC8DEAB-93F6-9435-9F77-E2DD6C15611E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883" y="4876593"/>
                    <a:ext cx="18343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𝑠𝑒𝑞𝑢𝑒𝑛𝑐𝑒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BC8DEAB-93F6-9435-9F77-E2DD6C1561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9883" y="4876593"/>
                    <a:ext cx="183434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9E72FD-E723-D358-FD83-7ED340992639}"/>
                </a:ext>
              </a:extLst>
            </p:cNvPr>
            <p:cNvGrpSpPr/>
            <p:nvPr/>
          </p:nvGrpSpPr>
          <p:grpSpPr>
            <a:xfrm>
              <a:off x="4882240" y="2885799"/>
              <a:ext cx="2622134" cy="768374"/>
              <a:chOff x="8238125" y="4415818"/>
              <a:chExt cx="2622134" cy="76837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Cube 28">
                    <a:extLst>
                      <a:ext uri="{FF2B5EF4-FFF2-40B4-BE49-F238E27FC236}">
                        <a16:creationId xmlns:a16="http://schemas.microsoft.com/office/drawing/2014/main" id="{031D3128-E898-2DD1-7362-C31094A9C2AB}"/>
                      </a:ext>
                    </a:extLst>
                  </p:cNvPr>
                  <p:cNvSpPr/>
                  <p:nvPr/>
                </p:nvSpPr>
                <p:spPr>
                  <a:xfrm>
                    <a:off x="8525022" y="4415818"/>
                    <a:ext cx="2335237" cy="478301"/>
                  </a:xfrm>
                  <a:prstGeom prst="cub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Future </a:t>
                    </a:r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29" name="Cube 28">
                    <a:extLst>
                      <a:ext uri="{FF2B5EF4-FFF2-40B4-BE49-F238E27FC236}">
                        <a16:creationId xmlns:a16="http://schemas.microsoft.com/office/drawing/2014/main" id="{031D3128-E898-2DD1-7362-C31094A9C2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5022" y="4415818"/>
                    <a:ext cx="2335237" cy="478301"/>
                  </a:xfrm>
                  <a:prstGeom prst="cube">
                    <a:avLst/>
                  </a:prstGeom>
                  <a:blipFill>
                    <a:blip r:embed="rId6"/>
                    <a:stretch>
                      <a:fillRect b="-789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246E094-F3A9-1309-D908-88BBE576B7A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160059" y="4573791"/>
                    <a:ext cx="4331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246E094-F3A9-1309-D908-88BBE576B7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8160059" y="4573791"/>
                    <a:ext cx="43313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F5F6B85-5041-E400-859D-2517477FAE3A}"/>
                      </a:ext>
                    </a:extLst>
                  </p:cNvPr>
                  <p:cNvSpPr txBox="1"/>
                  <p:nvPr/>
                </p:nvSpPr>
                <p:spPr>
                  <a:xfrm>
                    <a:off x="8775466" y="4907193"/>
                    <a:ext cx="18343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𝑠𝑒𝑞𝑢𝑒𝑛𝑐𝑒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F5F6B85-5041-E400-859D-2517477FAE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75466" y="4907193"/>
                    <a:ext cx="183434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1B9D-1B1D-15A8-5D7E-9AB0E2EEC7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!!fc">
            <a:extLst>
              <a:ext uri="{FF2B5EF4-FFF2-40B4-BE49-F238E27FC236}">
                <a16:creationId xmlns:a16="http://schemas.microsoft.com/office/drawing/2014/main" id="{936A8CA6-06B2-5C89-B011-B3DD173AE293}"/>
              </a:ext>
            </a:extLst>
          </p:cNvPr>
          <p:cNvSpPr/>
          <p:nvPr/>
        </p:nvSpPr>
        <p:spPr>
          <a:xfrm>
            <a:off x="8807706" y="4367103"/>
            <a:ext cx="1689333" cy="400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Connected</a:t>
            </a:r>
          </a:p>
        </p:txBody>
      </p:sp>
      <p:cxnSp>
        <p:nvCxnSpPr>
          <p:cNvPr id="9" name="!!fc-in">
            <a:extLst>
              <a:ext uri="{FF2B5EF4-FFF2-40B4-BE49-F238E27FC236}">
                <a16:creationId xmlns:a16="http://schemas.microsoft.com/office/drawing/2014/main" id="{30CE6064-D906-967F-9681-716172EE1F27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9652373" y="4767656"/>
            <a:ext cx="0" cy="5040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!!fc-out">
            <a:extLst>
              <a:ext uri="{FF2B5EF4-FFF2-40B4-BE49-F238E27FC236}">
                <a16:creationId xmlns:a16="http://schemas.microsoft.com/office/drawing/2014/main" id="{F6D133EC-1B64-CC60-1A58-9F99ED2481F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652373" y="3911099"/>
            <a:ext cx="0" cy="456004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B9616F-E57E-7F03-DC4C-F01D202197DD}"/>
                  </a:ext>
                </a:extLst>
              </p:cNvPr>
              <p:cNvSpPr txBox="1"/>
              <p:nvPr/>
            </p:nvSpPr>
            <p:spPr>
              <a:xfrm rot="18637201">
                <a:off x="10626873" y="3482038"/>
                <a:ext cx="537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𝑏𝑎𝑡𝑐h</m:t>
                      </m:r>
                    </m:oMath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B9616F-E57E-7F03-DC4C-F01D2021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37201">
                <a:off x="10626873" y="3482038"/>
                <a:ext cx="53790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719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!!fc-in">
            <a:extLst>
              <a:ext uri="{FF2B5EF4-FFF2-40B4-BE49-F238E27FC236}">
                <a16:creationId xmlns:a16="http://schemas.microsoft.com/office/drawing/2014/main" id="{42B14C9E-4953-8125-34B6-C2F9438269A5}"/>
              </a:ext>
            </a:extLst>
          </p:cNvPr>
          <p:cNvCxnSpPr>
            <a:cxnSpLocks/>
          </p:cNvCxnSpPr>
          <p:nvPr/>
        </p:nvCxnSpPr>
        <p:spPr>
          <a:xfrm flipV="1">
            <a:off x="9712800" y="2109651"/>
            <a:ext cx="0" cy="404433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7" y="1603095"/>
            <a:ext cx="6727719" cy="457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Classic loss functions</a:t>
            </a:r>
          </a:p>
          <a:p>
            <a:pPr lvl="1"/>
            <a:r>
              <a:rPr lang="en-US" sz="2000" dirty="0"/>
              <a:t>For point-estimates: MSE, MAE</a:t>
            </a:r>
          </a:p>
          <a:p>
            <a:pPr lvl="1"/>
            <a:r>
              <a:rPr lang="en-US" sz="2000" dirty="0"/>
              <a:t>Quantile loss to learn prediction interval</a:t>
            </a:r>
          </a:p>
          <a:p>
            <a:pPr lvl="1"/>
            <a:r>
              <a:rPr lang="en-US" sz="2000" dirty="0"/>
              <a:t>NLL to learn probability distribution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Choice depends on task and data</a:t>
            </a:r>
          </a:p>
          <a:p>
            <a:pPr lvl="2"/>
            <a:r>
              <a:rPr lang="en-US" sz="1800" dirty="0"/>
              <a:t>Does the data have a lot of inherent variance or outliers?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15" name="!!loss">
            <a:extLst>
              <a:ext uri="{FF2B5EF4-FFF2-40B4-BE49-F238E27FC236}">
                <a16:creationId xmlns:a16="http://schemas.microsoft.com/office/drawing/2014/main" id="{39454F1C-19F8-DA5A-5B52-4114136D5380}"/>
              </a:ext>
            </a:extLst>
          </p:cNvPr>
          <p:cNvSpPr txBox="1"/>
          <p:nvPr/>
        </p:nvSpPr>
        <p:spPr>
          <a:xfrm>
            <a:off x="9348322" y="759889"/>
            <a:ext cx="715409" cy="369332"/>
          </a:xfrm>
          <a:prstGeom prst="rect">
            <a:avLst/>
          </a:prstGeom>
          <a:noFill/>
        </p:spPr>
        <p:txBody>
          <a:bodyPr wrap="none" lIns="90000" tIns="0" bIns="0" rtlCol="0">
            <a:spAutoFit/>
          </a:bodyPr>
          <a:lstStyle/>
          <a:p>
            <a:r>
              <a:rPr lang="en-US" sz="2400" dirty="0"/>
              <a:t>Loss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D2DD9-2221-ADCE-9F68-0B9EA88E9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46EBD9-3654-EC8E-EBC3-9B20C5774AC5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9706027" y="1129221"/>
            <a:ext cx="1" cy="170857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!!multihead_attn">
            <a:extLst>
              <a:ext uri="{FF2B5EF4-FFF2-40B4-BE49-F238E27FC236}">
                <a16:creationId xmlns:a16="http://schemas.microsoft.com/office/drawing/2014/main" id="{038014A6-9F2E-3216-6A5E-D62D88F30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9079" y="4122875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!!enc">
            <a:extLst>
              <a:ext uri="{FF2B5EF4-FFF2-40B4-BE49-F238E27FC236}">
                <a16:creationId xmlns:a16="http://schemas.microsoft.com/office/drawing/2014/main" id="{034479C1-1436-15DE-8FD1-56C2F78B4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!!posenc_enc">
            <a:extLst>
              <a:ext uri="{FF2B5EF4-FFF2-40B4-BE49-F238E27FC236}">
                <a16:creationId xmlns:a16="http://schemas.microsoft.com/office/drawing/2014/main" id="{996E4AFD-7AB2-F60D-502B-AAA723117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!!posenc_dec">
            <a:extLst>
              <a:ext uri="{FF2B5EF4-FFF2-40B4-BE49-F238E27FC236}">
                <a16:creationId xmlns:a16="http://schemas.microsoft.com/office/drawing/2014/main" id="{ECD5BF62-DA22-D2AE-60FA-5B376F1D6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000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!!dec">
            <a:extLst>
              <a:ext uri="{FF2B5EF4-FFF2-40B4-BE49-F238E27FC236}">
                <a16:creationId xmlns:a16="http://schemas.microsoft.com/office/drawing/2014/main" id="{3B4514A5-B86D-1BB2-EB1A-A231797CB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2000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!!input">
            <a:extLst>
              <a:ext uri="{FF2B5EF4-FFF2-40B4-BE49-F238E27FC236}">
                <a16:creationId xmlns:a16="http://schemas.microsoft.com/office/drawing/2014/main" id="{7E2BC4B4-751A-34FC-DA31-25793EB76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!!target_emb">
            <a:extLst>
              <a:ext uri="{FF2B5EF4-FFF2-40B4-BE49-F238E27FC236}">
                <a16:creationId xmlns:a16="http://schemas.microsoft.com/office/drawing/2014/main" id="{9193B4E1-80A6-E2B6-03CA-C94B653F0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0000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!!past_i">
                <a:extLst>
                  <a:ext uri="{FF2B5EF4-FFF2-40B4-BE49-F238E27FC236}">
                    <a16:creationId xmlns:a16="http://schemas.microsoft.com/office/drawing/2014/main" id="{0492AE98-BDAD-9CB2-534D-9996BBE6F49A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0" name="!!past_i">
                <a:extLst>
                  <a:ext uri="{FF2B5EF4-FFF2-40B4-BE49-F238E27FC236}">
                    <a16:creationId xmlns:a16="http://schemas.microsoft.com/office/drawing/2014/main" id="{0492AE98-BDAD-9CB2-534D-9996BBE6F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9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!!zeros">
                <a:extLst>
                  <a:ext uri="{FF2B5EF4-FFF2-40B4-BE49-F238E27FC236}">
                    <a16:creationId xmlns:a16="http://schemas.microsoft.com/office/drawing/2014/main" id="{B0B2709D-B2A8-8CC9-E8DE-4CFF2FD7A113}"/>
                  </a:ext>
                </a:extLst>
              </p:cNvPr>
              <p:cNvSpPr/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1" name="!!zeros">
                <a:extLst>
                  <a:ext uri="{FF2B5EF4-FFF2-40B4-BE49-F238E27FC236}">
                    <a16:creationId xmlns:a16="http://schemas.microsoft.com/office/drawing/2014/main" id="{B0B2709D-B2A8-8CC9-E8DE-4CFF2FD7A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blipFill>
                <a:blip r:embed="rId10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!!future_b">
                <a:extLst>
                  <a:ext uri="{FF2B5EF4-FFF2-40B4-BE49-F238E27FC236}">
                    <a16:creationId xmlns:a16="http://schemas.microsoft.com/office/drawing/2014/main" id="{DA7B7562-9920-1A66-B3C7-CB2BB2368111}"/>
                  </a:ext>
                </a:extLst>
              </p:cNvPr>
              <p:cNvSpPr/>
              <p:nvPr/>
            </p:nvSpPr>
            <p:spPr>
              <a:xfrm>
                <a:off x="8974708" y="1287647"/>
                <a:ext cx="1462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6" name="!!future_b">
                <a:extLst>
                  <a:ext uri="{FF2B5EF4-FFF2-40B4-BE49-F238E27FC236}">
                    <a16:creationId xmlns:a16="http://schemas.microsoft.com/office/drawing/2014/main" id="{DA7B7562-9920-1A66-B3C7-CB2BB2368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08" y="1287647"/>
                <a:ext cx="1462639" cy="311278"/>
              </a:xfrm>
              <a:prstGeom prst="rect">
                <a:avLst/>
              </a:prstGeom>
              <a:blipFill>
                <a:blip r:embed="rId11"/>
                <a:stretch>
                  <a:fillRect t="-4000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!!past_i">
                <a:extLst>
                  <a:ext uri="{FF2B5EF4-FFF2-40B4-BE49-F238E27FC236}">
                    <a16:creationId xmlns:a16="http://schemas.microsoft.com/office/drawing/2014/main" id="{7802DD73-C36C-0C2F-52E2-1EC38DD73024}"/>
                  </a:ext>
                </a:extLst>
              </p:cNvPr>
              <p:cNvSpPr/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7" name="!!past_i">
                <a:extLst>
                  <a:ext uri="{FF2B5EF4-FFF2-40B4-BE49-F238E27FC236}">
                    <a16:creationId xmlns:a16="http://schemas.microsoft.com/office/drawing/2014/main" id="{7802DD73-C36C-0C2F-52E2-1EC38DD73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blipFill>
                <a:blip r:embed="rId12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!!future_i">
                <a:extLst>
                  <a:ext uri="{FF2B5EF4-FFF2-40B4-BE49-F238E27FC236}">
                    <a16:creationId xmlns:a16="http://schemas.microsoft.com/office/drawing/2014/main" id="{FDFDD106-9601-DCE1-6734-52A79EF1199B}"/>
                  </a:ext>
                </a:extLst>
              </p:cNvPr>
              <p:cNvSpPr/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8" name="!!future_i">
                <a:extLst>
                  <a:ext uri="{FF2B5EF4-FFF2-40B4-BE49-F238E27FC236}">
                    <a16:creationId xmlns:a16="http://schemas.microsoft.com/office/drawing/2014/main" id="{FDFDD106-9601-DCE1-6734-52A79EF11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blipFill>
                <a:blip r:embed="rId13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!!fc">
            <a:extLst>
              <a:ext uri="{FF2B5EF4-FFF2-40B4-BE49-F238E27FC236}">
                <a16:creationId xmlns:a16="http://schemas.microsoft.com/office/drawing/2014/main" id="{A159219A-2C41-BA82-4BBF-A81C6417237E}"/>
              </a:ext>
            </a:extLst>
          </p:cNvPr>
          <p:cNvSpPr/>
          <p:nvPr/>
        </p:nvSpPr>
        <p:spPr>
          <a:xfrm>
            <a:off x="9190640" y="1884553"/>
            <a:ext cx="1188902" cy="21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Connected</a:t>
            </a:r>
          </a:p>
        </p:txBody>
      </p:sp>
      <p:cxnSp>
        <p:nvCxnSpPr>
          <p:cNvPr id="41" name="!!fc-out">
            <a:extLst>
              <a:ext uri="{FF2B5EF4-FFF2-40B4-BE49-F238E27FC236}">
                <a16:creationId xmlns:a16="http://schemas.microsoft.com/office/drawing/2014/main" id="{29A79F6F-EEE7-9EB1-47FD-3C7668715EA1}"/>
              </a:ext>
            </a:extLst>
          </p:cNvPr>
          <p:cNvCxnSpPr>
            <a:cxnSpLocks/>
          </p:cNvCxnSpPr>
          <p:nvPr/>
        </p:nvCxnSpPr>
        <p:spPr>
          <a:xfrm flipV="1">
            <a:off x="9704708" y="1592394"/>
            <a:ext cx="1320" cy="28435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2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rchitecture">
            <a:extLst>
              <a:ext uri="{FF2B5EF4-FFF2-40B4-BE49-F238E27FC236}">
                <a16:creationId xmlns:a16="http://schemas.microsoft.com/office/drawing/2014/main" id="{9A1B1E4B-7618-2478-084F-0A8604B6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37" y="1081459"/>
            <a:ext cx="3666539" cy="51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27F5-77ED-E9C0-8085-E033CD3C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7" y="1603095"/>
            <a:ext cx="6236455" cy="45738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739B4A7-9334-899C-59ED-F740651244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9754BF-ADD4-2A1C-49E7-C9B34D250459}"/>
              </a:ext>
            </a:extLst>
          </p:cNvPr>
          <p:cNvSpPr/>
          <p:nvPr/>
        </p:nvSpPr>
        <p:spPr>
          <a:xfrm>
            <a:off x="9704708" y="4914901"/>
            <a:ext cx="1195135" cy="35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!!fc-in">
            <a:extLst>
              <a:ext uri="{FF2B5EF4-FFF2-40B4-BE49-F238E27FC236}">
                <a16:creationId xmlns:a16="http://schemas.microsoft.com/office/drawing/2014/main" id="{D0663987-BDBA-8222-7F1C-858F0F46CE1B}"/>
              </a:ext>
            </a:extLst>
          </p:cNvPr>
          <p:cNvCxnSpPr>
            <a:cxnSpLocks/>
          </p:cNvCxnSpPr>
          <p:nvPr/>
        </p:nvCxnSpPr>
        <p:spPr>
          <a:xfrm flipV="1">
            <a:off x="9712800" y="2109651"/>
            <a:ext cx="0" cy="404433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loss">
            <a:extLst>
              <a:ext uri="{FF2B5EF4-FFF2-40B4-BE49-F238E27FC236}">
                <a16:creationId xmlns:a16="http://schemas.microsoft.com/office/drawing/2014/main" id="{F2600B7A-D399-05FC-F68C-E0F78D5573F2}"/>
              </a:ext>
            </a:extLst>
          </p:cNvPr>
          <p:cNvSpPr txBox="1"/>
          <p:nvPr/>
        </p:nvSpPr>
        <p:spPr>
          <a:xfrm>
            <a:off x="9348322" y="759889"/>
            <a:ext cx="715409" cy="369332"/>
          </a:xfrm>
          <a:prstGeom prst="rect">
            <a:avLst/>
          </a:prstGeom>
          <a:noFill/>
        </p:spPr>
        <p:txBody>
          <a:bodyPr wrap="none" lIns="90000" tIns="0" bIns="0" rtlCol="0">
            <a:spAutoFit/>
          </a:bodyPr>
          <a:lstStyle/>
          <a:p>
            <a:r>
              <a:rPr lang="en-US" sz="2400" dirty="0"/>
              <a:t>Loss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70166F-C939-BDD5-F247-4B06DAB2E4DA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9706027" y="1129221"/>
            <a:ext cx="1" cy="170857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39DED7E-C6BF-3756-2980-48DD25CDCE04}"/>
              </a:ext>
            </a:extLst>
          </p:cNvPr>
          <p:cNvSpPr/>
          <p:nvPr/>
        </p:nvSpPr>
        <p:spPr>
          <a:xfrm>
            <a:off x="9007572" y="1092780"/>
            <a:ext cx="1462639" cy="11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!!multihead_attn">
            <a:extLst>
              <a:ext uri="{FF2B5EF4-FFF2-40B4-BE49-F238E27FC236}">
                <a16:creationId xmlns:a16="http://schemas.microsoft.com/office/drawing/2014/main" id="{55A39E1A-D837-69ED-AD66-03AF1203F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9079" y="4122875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enc">
            <a:extLst>
              <a:ext uri="{FF2B5EF4-FFF2-40B4-BE49-F238E27FC236}">
                <a16:creationId xmlns:a16="http://schemas.microsoft.com/office/drawing/2014/main" id="{BB452FA2-3BAE-0758-421A-683B921D5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!!posenc_enc">
            <a:extLst>
              <a:ext uri="{FF2B5EF4-FFF2-40B4-BE49-F238E27FC236}">
                <a16:creationId xmlns:a16="http://schemas.microsoft.com/office/drawing/2014/main" id="{E63EA3AA-B43E-1428-9635-8AFD50BB7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!!posenc_dec">
            <a:extLst>
              <a:ext uri="{FF2B5EF4-FFF2-40B4-BE49-F238E27FC236}">
                <a16:creationId xmlns:a16="http://schemas.microsoft.com/office/drawing/2014/main" id="{B786F341-FD47-E511-9D9F-3117E66A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000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!!dec">
            <a:extLst>
              <a:ext uri="{FF2B5EF4-FFF2-40B4-BE49-F238E27FC236}">
                <a16:creationId xmlns:a16="http://schemas.microsoft.com/office/drawing/2014/main" id="{163BCDD1-2F01-9A77-038E-DA0D31A52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2000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!!input">
            <a:extLst>
              <a:ext uri="{FF2B5EF4-FFF2-40B4-BE49-F238E27FC236}">
                <a16:creationId xmlns:a16="http://schemas.microsoft.com/office/drawing/2014/main" id="{20EC5AF8-FC2C-92E4-94CE-BB3E735BC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!!target_emb">
            <a:extLst>
              <a:ext uri="{FF2B5EF4-FFF2-40B4-BE49-F238E27FC236}">
                <a16:creationId xmlns:a16="http://schemas.microsoft.com/office/drawing/2014/main" id="{2B9149D1-28DE-0494-0AB1-FE2507E06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0000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!!past_i">
                <a:extLst>
                  <a:ext uri="{FF2B5EF4-FFF2-40B4-BE49-F238E27FC236}">
                    <a16:creationId xmlns:a16="http://schemas.microsoft.com/office/drawing/2014/main" id="{26042BFC-7D5A-4358-60AC-908AFB555013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1" name="!!past_i">
                <a:extLst>
                  <a:ext uri="{FF2B5EF4-FFF2-40B4-BE49-F238E27FC236}">
                    <a16:creationId xmlns:a16="http://schemas.microsoft.com/office/drawing/2014/main" id="{26042BFC-7D5A-4358-60AC-908AFB555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11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!!zeros">
                <a:extLst>
                  <a:ext uri="{FF2B5EF4-FFF2-40B4-BE49-F238E27FC236}">
                    <a16:creationId xmlns:a16="http://schemas.microsoft.com/office/drawing/2014/main" id="{46EC8C37-7A12-CE62-8289-1D00FD5448D0}"/>
                  </a:ext>
                </a:extLst>
              </p:cNvPr>
              <p:cNvSpPr/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2" name="!!zeros">
                <a:extLst>
                  <a:ext uri="{FF2B5EF4-FFF2-40B4-BE49-F238E27FC236}">
                    <a16:creationId xmlns:a16="http://schemas.microsoft.com/office/drawing/2014/main" id="{46EC8C37-7A12-CE62-8289-1D00FD54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blipFill>
                <a:blip r:embed="rId12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!!future_b">
                <a:extLst>
                  <a:ext uri="{FF2B5EF4-FFF2-40B4-BE49-F238E27FC236}">
                    <a16:creationId xmlns:a16="http://schemas.microsoft.com/office/drawing/2014/main" id="{6E1D6F39-68EC-ACF2-6BC8-B6DBC5C2A322}"/>
                  </a:ext>
                </a:extLst>
              </p:cNvPr>
              <p:cNvSpPr/>
              <p:nvPr/>
            </p:nvSpPr>
            <p:spPr>
              <a:xfrm>
                <a:off x="8974708" y="1287647"/>
                <a:ext cx="1462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3" name="!!future_b">
                <a:extLst>
                  <a:ext uri="{FF2B5EF4-FFF2-40B4-BE49-F238E27FC236}">
                    <a16:creationId xmlns:a16="http://schemas.microsoft.com/office/drawing/2014/main" id="{6E1D6F39-68EC-ACF2-6BC8-B6DBC5C2A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08" y="1287647"/>
                <a:ext cx="1462639" cy="311278"/>
              </a:xfrm>
              <a:prstGeom prst="rect">
                <a:avLst/>
              </a:prstGeom>
              <a:blipFill>
                <a:blip r:embed="rId13"/>
                <a:stretch>
                  <a:fillRect t="-4000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!!past_i">
                <a:extLst>
                  <a:ext uri="{FF2B5EF4-FFF2-40B4-BE49-F238E27FC236}">
                    <a16:creationId xmlns:a16="http://schemas.microsoft.com/office/drawing/2014/main" id="{E8099AFE-EDC0-A1F1-D42A-C495F43B0EAC}"/>
                  </a:ext>
                </a:extLst>
              </p:cNvPr>
              <p:cNvSpPr/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4" name="!!past_i">
                <a:extLst>
                  <a:ext uri="{FF2B5EF4-FFF2-40B4-BE49-F238E27FC236}">
                    <a16:creationId xmlns:a16="http://schemas.microsoft.com/office/drawing/2014/main" id="{E8099AFE-EDC0-A1F1-D42A-C495F43B0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blipFill>
                <a:blip r:embed="rId14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!!future_i">
                <a:extLst>
                  <a:ext uri="{FF2B5EF4-FFF2-40B4-BE49-F238E27FC236}">
                    <a16:creationId xmlns:a16="http://schemas.microsoft.com/office/drawing/2014/main" id="{1F82675D-2E7F-5F10-1FCD-A1BC2AEABB77}"/>
                  </a:ext>
                </a:extLst>
              </p:cNvPr>
              <p:cNvSpPr/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5" name="!!future_i">
                <a:extLst>
                  <a:ext uri="{FF2B5EF4-FFF2-40B4-BE49-F238E27FC236}">
                    <a16:creationId xmlns:a16="http://schemas.microsoft.com/office/drawing/2014/main" id="{1F82675D-2E7F-5F10-1FCD-A1BC2AEAB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blipFill>
                <a:blip r:embed="rId15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!!fc">
            <a:extLst>
              <a:ext uri="{FF2B5EF4-FFF2-40B4-BE49-F238E27FC236}">
                <a16:creationId xmlns:a16="http://schemas.microsoft.com/office/drawing/2014/main" id="{74280A49-5734-2B81-9178-D48A5E071ABE}"/>
              </a:ext>
            </a:extLst>
          </p:cNvPr>
          <p:cNvSpPr/>
          <p:nvPr/>
        </p:nvSpPr>
        <p:spPr>
          <a:xfrm>
            <a:off x="9190640" y="1884553"/>
            <a:ext cx="1188902" cy="21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Connected</a:t>
            </a:r>
          </a:p>
        </p:txBody>
      </p:sp>
      <p:cxnSp>
        <p:nvCxnSpPr>
          <p:cNvPr id="37" name="!!fc-out">
            <a:extLst>
              <a:ext uri="{FF2B5EF4-FFF2-40B4-BE49-F238E27FC236}">
                <a16:creationId xmlns:a16="http://schemas.microsoft.com/office/drawing/2014/main" id="{A1BB46F4-9770-C2C9-8E5F-707ED8D78D7F}"/>
              </a:ext>
            </a:extLst>
          </p:cNvPr>
          <p:cNvCxnSpPr>
            <a:cxnSpLocks/>
          </p:cNvCxnSpPr>
          <p:nvPr/>
        </p:nvCxnSpPr>
        <p:spPr>
          <a:xfrm flipV="1">
            <a:off x="9704708" y="1592394"/>
            <a:ext cx="1320" cy="28435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AB6498-8F69-C1A7-44EE-6BA442CDB3C4}"/>
              </a:ext>
            </a:extLst>
          </p:cNvPr>
          <p:cNvCxnSpPr>
            <a:cxnSpLocks/>
          </p:cNvCxnSpPr>
          <p:nvPr/>
        </p:nvCxnSpPr>
        <p:spPr>
          <a:xfrm flipH="1" flipV="1">
            <a:off x="9704047" y="1115368"/>
            <a:ext cx="1" cy="170857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5877-A811-9224-C737-E656A3F3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E1B59-A8BE-C9CA-E066-1A1950738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our hands dirty in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FCB1C-F32A-B9BF-94E2-6862916B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35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7300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B596-F60D-C743-D13D-3195FAA8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Transformer Architectures for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7F10-9740-BCD4-525A-89AC59E7D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6FC22-9DFF-67B9-A2EB-FA936323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Autoformer</a:t>
            </a:r>
            <a:r>
              <a:rPr lang="en-US" dirty="0"/>
              <a:t> and Informer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01FDC-10A5-069F-0514-DDDA5F22A8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E2A94E-3AF4-D2BC-2418-7CDAA8EB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E4D28-DF04-4121-9CEB-0CCAB99126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3" name="Picture 12" descr="Autoformer Architecture">
            <a:extLst>
              <a:ext uri="{FF2B5EF4-FFF2-40B4-BE49-F238E27FC236}">
                <a16:creationId xmlns:a16="http://schemas.microsoft.com/office/drawing/2014/main" id="{6862AF58-916D-D691-57CD-71F7C490B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36"/>
          <a:stretch/>
        </p:blipFill>
        <p:spPr>
          <a:xfrm>
            <a:off x="5209980" y="1491938"/>
            <a:ext cx="6982020" cy="2983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639A1-5425-8C07-CAF6-0289A532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8" y="3437082"/>
            <a:ext cx="4731327" cy="26735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9FE4B3-65E8-51D8-828A-DD2B2B597FCB}"/>
              </a:ext>
            </a:extLst>
          </p:cNvPr>
          <p:cNvSpPr txBox="1"/>
          <p:nvPr/>
        </p:nvSpPr>
        <p:spPr>
          <a:xfrm>
            <a:off x="259772" y="3067750"/>
            <a:ext cx="464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Informer</a:t>
            </a:r>
            <a:r>
              <a:rPr lang="en-US" dirty="0"/>
              <a:t> – for long term time series forecasting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6AD5A-E7BC-3889-55C8-F614B2E98CAB}"/>
              </a:ext>
            </a:extLst>
          </p:cNvPr>
          <p:cNvSpPr txBox="1"/>
          <p:nvPr/>
        </p:nvSpPr>
        <p:spPr>
          <a:xfrm>
            <a:off x="5209980" y="1233821"/>
            <a:ext cx="545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Autoformer</a:t>
            </a:r>
            <a:r>
              <a:rPr lang="en-US" b="1" dirty="0"/>
              <a:t> </a:t>
            </a:r>
            <a:r>
              <a:rPr lang="en-US" dirty="0"/>
              <a:t>– decomposing the time series components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B2CCD4-6ABC-870C-2197-8EC69F6405CE}"/>
              </a:ext>
            </a:extLst>
          </p:cNvPr>
          <p:cNvSpPr txBox="1"/>
          <p:nvPr/>
        </p:nvSpPr>
        <p:spPr>
          <a:xfrm>
            <a:off x="8947429" y="5621284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and many more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80F271-38F8-6105-2340-6979C925925C}"/>
              </a:ext>
            </a:extLst>
          </p:cNvPr>
          <p:cNvSpPr txBox="1"/>
          <p:nvPr/>
        </p:nvSpPr>
        <p:spPr>
          <a:xfrm>
            <a:off x="3824925" y="6036815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arXiv:2012.07436</a:t>
            </a:r>
            <a:r>
              <a:rPr lang="en-GB" sz="1000" b="1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</a:rPr>
              <a:t> 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5367D-7D99-8B31-4271-88396D231F50}"/>
              </a:ext>
            </a:extLst>
          </p:cNvPr>
          <p:cNvSpPr txBox="1"/>
          <p:nvPr/>
        </p:nvSpPr>
        <p:spPr>
          <a:xfrm>
            <a:off x="10492646" y="4487375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arXiv:2106.13008</a:t>
            </a:r>
            <a:r>
              <a:rPr lang="en-GB" sz="1000" b="1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</a:rPr>
              <a:t> 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26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B596-F60D-C743-D13D-3195FAA8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Transformer Architectures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6FC22-9DFF-67B9-A2EB-FA936323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Temporal Fusion Transformer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01FDC-10A5-069F-0514-DDDA5F22A8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E2A94E-3AF4-D2BC-2418-7CDAA8EB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03103-1857-6760-0DE1-E94257270B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E1E7F42-F6F0-ED9A-EABC-0757B528A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818" y="1080569"/>
            <a:ext cx="9055599" cy="5117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A5D6AC-1736-481B-BFA5-D6D6685CC545}"/>
              </a:ext>
            </a:extLst>
          </p:cNvPr>
          <p:cNvSpPr txBox="1"/>
          <p:nvPr/>
        </p:nvSpPr>
        <p:spPr>
          <a:xfrm>
            <a:off x="10471414" y="6020851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arXiv:1912.09363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2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B596-F60D-C743-D13D-3195FAA8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Alternatives for Time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6FC22-9DFF-67B9-A2EB-FA936323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TSMixer</a:t>
            </a:r>
            <a:r>
              <a:rPr lang="en-US" dirty="0"/>
              <a:t> – An All MLP Architecture for Time Series Forecasting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01FDC-10A5-069F-0514-DDDA5F22A8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E2A94E-3AF4-D2BC-2418-7CDAA8EB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4D17-764D-331F-C91E-4AD4022B4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35E816-B2C9-1F23-3850-C5A808DD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27" y="1714013"/>
            <a:ext cx="4119525" cy="45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7321509-5195-EA42-ED52-37287623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8" y="1758535"/>
            <a:ext cx="6242208" cy="30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6840CC-8B7A-6D4C-FDC4-691448C02E04}"/>
              </a:ext>
            </a:extLst>
          </p:cNvPr>
          <p:cNvSpPr txBox="1"/>
          <p:nvPr/>
        </p:nvSpPr>
        <p:spPr>
          <a:xfrm>
            <a:off x="10374891" y="6036815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rgbClr val="C00000"/>
                </a:solidFill>
                <a:effectLst/>
                <a:latin typeface="Lucida Grande" panose="020B06000405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arXiv:2303.06053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3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D4CC-FD98-E848-7DA2-828AFB3F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DE00E-1468-A637-7C32-E6035102F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817" y="515638"/>
            <a:ext cx="11413315" cy="400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61691-A2D7-045E-EB4C-1220AFE7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71117-5DAF-7787-E79A-3ECFF3664D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E9E025-D691-B6BE-D95B-78B220AD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8" y="1603095"/>
            <a:ext cx="6632688" cy="4573869"/>
          </a:xfrm>
        </p:spPr>
        <p:txBody>
          <a:bodyPr>
            <a:normAutofit/>
          </a:bodyPr>
          <a:lstStyle/>
          <a:p>
            <a:r>
              <a:rPr lang="en-US" sz="2400" dirty="0"/>
              <a:t>Multivariate time series forecasting is a challenging task</a:t>
            </a:r>
          </a:p>
          <a:p>
            <a:pPr lvl="1"/>
            <a:r>
              <a:rPr lang="en-US" sz="2000" dirty="0"/>
              <a:t>Long prediction horizons and high accuracy is especially challenging</a:t>
            </a:r>
          </a:p>
          <a:p>
            <a:r>
              <a:rPr lang="en-US" sz="2400" dirty="0"/>
              <a:t>Transformers represent the state-of-the-art of sequence modeling</a:t>
            </a:r>
          </a:p>
          <a:p>
            <a:pPr lvl="1"/>
            <a:r>
              <a:rPr lang="en-US" sz="2000" dirty="0"/>
              <a:t>Dominant in language tasks, but not for time series</a:t>
            </a:r>
          </a:p>
          <a:p>
            <a:r>
              <a:rPr lang="en-US" sz="2400" dirty="0"/>
              <a:t>We have seen today</a:t>
            </a:r>
          </a:p>
          <a:p>
            <a:pPr lvl="1"/>
            <a:r>
              <a:rPr lang="en-US" sz="2000" dirty="0"/>
              <a:t>What goes in to a transformer …</a:t>
            </a:r>
          </a:p>
          <a:p>
            <a:pPr lvl="1"/>
            <a:r>
              <a:rPr lang="en-US" sz="2000" dirty="0"/>
              <a:t>… and what comes out on the other side …</a:t>
            </a:r>
          </a:p>
          <a:p>
            <a:pPr lvl="1"/>
            <a:r>
              <a:rPr lang="en-US" sz="2000" dirty="0"/>
              <a:t>… and how to do it in Python</a:t>
            </a:r>
          </a:p>
          <a:p>
            <a:r>
              <a:rPr lang="en-US" sz="2400" dirty="0"/>
              <a:t>Have fun playing around with transformers!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88627-C836-4A34-1604-FAC12D1D3E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architecture">
            <a:extLst>
              <a:ext uri="{FF2B5EF4-FFF2-40B4-BE49-F238E27FC236}">
                <a16:creationId xmlns:a16="http://schemas.microsoft.com/office/drawing/2014/main" id="{4ED7BB78-2B65-88EE-BB9D-4A2D64EF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37" y="1081459"/>
            <a:ext cx="3666539" cy="51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BCE0C-5749-060D-F79A-866C08D02D6B}"/>
              </a:ext>
            </a:extLst>
          </p:cNvPr>
          <p:cNvSpPr/>
          <p:nvPr/>
        </p:nvSpPr>
        <p:spPr>
          <a:xfrm>
            <a:off x="9704708" y="4914901"/>
            <a:ext cx="1195135" cy="35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!!fc-in">
            <a:extLst>
              <a:ext uri="{FF2B5EF4-FFF2-40B4-BE49-F238E27FC236}">
                <a16:creationId xmlns:a16="http://schemas.microsoft.com/office/drawing/2014/main" id="{108BCA5F-1267-E8D9-B5DB-CF6627B721AA}"/>
              </a:ext>
            </a:extLst>
          </p:cNvPr>
          <p:cNvCxnSpPr>
            <a:cxnSpLocks/>
          </p:cNvCxnSpPr>
          <p:nvPr/>
        </p:nvCxnSpPr>
        <p:spPr>
          <a:xfrm flipV="1">
            <a:off x="9712800" y="2109651"/>
            <a:ext cx="0" cy="404433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!!loss">
            <a:extLst>
              <a:ext uri="{FF2B5EF4-FFF2-40B4-BE49-F238E27FC236}">
                <a16:creationId xmlns:a16="http://schemas.microsoft.com/office/drawing/2014/main" id="{09C9F209-B880-519B-9F01-B91FC1584482}"/>
              </a:ext>
            </a:extLst>
          </p:cNvPr>
          <p:cNvSpPr txBox="1"/>
          <p:nvPr/>
        </p:nvSpPr>
        <p:spPr>
          <a:xfrm>
            <a:off x="9348322" y="759889"/>
            <a:ext cx="715409" cy="369332"/>
          </a:xfrm>
          <a:prstGeom prst="rect">
            <a:avLst/>
          </a:prstGeom>
          <a:noFill/>
        </p:spPr>
        <p:txBody>
          <a:bodyPr wrap="none" lIns="90000" tIns="0" bIns="0" rtlCol="0">
            <a:spAutoFit/>
          </a:bodyPr>
          <a:lstStyle/>
          <a:p>
            <a:r>
              <a:rPr lang="en-US" sz="2400" dirty="0"/>
              <a:t>Loss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199B25-9C1B-1A64-0770-E693361F4CD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9706027" y="1129221"/>
            <a:ext cx="1" cy="170857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5ECF3-DD2C-35BD-39E8-7B2E2B5ACCAD}"/>
              </a:ext>
            </a:extLst>
          </p:cNvPr>
          <p:cNvSpPr/>
          <p:nvPr/>
        </p:nvSpPr>
        <p:spPr>
          <a:xfrm>
            <a:off x="9007572" y="1092780"/>
            <a:ext cx="1462639" cy="11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!!multihead_attn">
            <a:extLst>
              <a:ext uri="{FF2B5EF4-FFF2-40B4-BE49-F238E27FC236}">
                <a16:creationId xmlns:a16="http://schemas.microsoft.com/office/drawing/2014/main" id="{66BEB122-3B5D-0123-CA3B-97E9B9A6C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9079" y="4122875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!!enc">
            <a:extLst>
              <a:ext uri="{FF2B5EF4-FFF2-40B4-BE49-F238E27FC236}">
                <a16:creationId xmlns:a16="http://schemas.microsoft.com/office/drawing/2014/main" id="{3B37FFBF-A198-774D-13D9-111566D39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!!posenc_enc">
            <a:extLst>
              <a:ext uri="{FF2B5EF4-FFF2-40B4-BE49-F238E27FC236}">
                <a16:creationId xmlns:a16="http://schemas.microsoft.com/office/drawing/2014/main" id="{E1246789-AE08-BBAF-6987-993115AB7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!!posenc_dec">
            <a:extLst>
              <a:ext uri="{FF2B5EF4-FFF2-40B4-BE49-F238E27FC236}">
                <a16:creationId xmlns:a16="http://schemas.microsoft.com/office/drawing/2014/main" id="{9F18941F-3F33-5DE0-57BB-D9DD964A9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000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!!dec">
            <a:extLst>
              <a:ext uri="{FF2B5EF4-FFF2-40B4-BE49-F238E27FC236}">
                <a16:creationId xmlns:a16="http://schemas.microsoft.com/office/drawing/2014/main" id="{B61B7642-6316-B9DE-23CF-D155E6493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2000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!!input">
            <a:extLst>
              <a:ext uri="{FF2B5EF4-FFF2-40B4-BE49-F238E27FC236}">
                <a16:creationId xmlns:a16="http://schemas.microsoft.com/office/drawing/2014/main" id="{F42CA665-E24C-3BC5-1BC3-7835FD2B9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!!target_emb">
            <a:extLst>
              <a:ext uri="{FF2B5EF4-FFF2-40B4-BE49-F238E27FC236}">
                <a16:creationId xmlns:a16="http://schemas.microsoft.com/office/drawing/2014/main" id="{B87F4A87-3FD8-3FA1-1FDA-35AE8871C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0000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81C0275E-F03A-7C9D-4024-4B4C603AF91C}"/>
                  </a:ext>
                </a:extLst>
              </p:cNvPr>
              <p:cNvSpPr/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1" name="!!past_i">
                <a:extLst>
                  <a:ext uri="{FF2B5EF4-FFF2-40B4-BE49-F238E27FC236}">
                    <a16:creationId xmlns:a16="http://schemas.microsoft.com/office/drawing/2014/main" id="{81C0275E-F03A-7C9D-4024-4B4C603AF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714531"/>
                <a:ext cx="1049468" cy="213040"/>
              </a:xfrm>
              <a:prstGeom prst="rect">
                <a:avLst/>
              </a:prstGeom>
              <a:blipFill>
                <a:blip r:embed="rId10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!!zeros">
                <a:extLst>
                  <a:ext uri="{FF2B5EF4-FFF2-40B4-BE49-F238E27FC236}">
                    <a16:creationId xmlns:a16="http://schemas.microsoft.com/office/drawing/2014/main" id="{CA652923-3DF8-C487-7538-6A6462FC1826}"/>
                  </a:ext>
                </a:extLst>
              </p:cNvPr>
              <p:cNvSpPr/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solidFill>
                <a:srgbClr val="0098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2" name="!!zeros">
                <a:extLst>
                  <a:ext uri="{FF2B5EF4-FFF2-40B4-BE49-F238E27FC236}">
                    <a16:creationId xmlns:a16="http://schemas.microsoft.com/office/drawing/2014/main" id="{CA652923-3DF8-C487-7538-6A6462FC1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0" y="5709587"/>
                <a:ext cx="1049469" cy="220608"/>
              </a:xfrm>
              <a:prstGeom prst="rect">
                <a:avLst/>
              </a:prstGeom>
              <a:blipFill>
                <a:blip r:embed="rId11"/>
                <a:stretch>
                  <a:fillRect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!!future_b">
                <a:extLst>
                  <a:ext uri="{FF2B5EF4-FFF2-40B4-BE49-F238E27FC236}">
                    <a16:creationId xmlns:a16="http://schemas.microsoft.com/office/drawing/2014/main" id="{BD2335D1-F80D-A6C7-C30C-2F8724BDE0C6}"/>
                  </a:ext>
                </a:extLst>
              </p:cNvPr>
              <p:cNvSpPr/>
              <p:nvPr/>
            </p:nvSpPr>
            <p:spPr>
              <a:xfrm>
                <a:off x="8974708" y="1287647"/>
                <a:ext cx="1462639" cy="3112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3" name="!!future_b">
                <a:extLst>
                  <a:ext uri="{FF2B5EF4-FFF2-40B4-BE49-F238E27FC236}">
                    <a16:creationId xmlns:a16="http://schemas.microsoft.com/office/drawing/2014/main" id="{BD2335D1-F80D-A6C7-C30C-2F8724BDE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08" y="1287647"/>
                <a:ext cx="1462639" cy="311278"/>
              </a:xfrm>
              <a:prstGeom prst="rect">
                <a:avLst/>
              </a:prstGeom>
              <a:blipFill>
                <a:blip r:embed="rId12"/>
                <a:stretch>
                  <a:fillRect t="-4000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!!past_i">
                <a:extLst>
                  <a:ext uri="{FF2B5EF4-FFF2-40B4-BE49-F238E27FC236}">
                    <a16:creationId xmlns:a16="http://schemas.microsoft.com/office/drawing/2014/main" id="{516AF10D-4D90-5783-C5C9-BEC4C0DAC986}"/>
                  </a:ext>
                </a:extLst>
              </p:cNvPr>
              <p:cNvSpPr/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4" name="!!past_i">
                <a:extLst>
                  <a:ext uri="{FF2B5EF4-FFF2-40B4-BE49-F238E27FC236}">
                    <a16:creationId xmlns:a16="http://schemas.microsoft.com/office/drawing/2014/main" id="{516AF10D-4D90-5783-C5C9-BEC4C0DA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2" y="5925623"/>
                <a:ext cx="1049468" cy="213040"/>
              </a:xfrm>
              <a:prstGeom prst="rect">
                <a:avLst/>
              </a:prstGeom>
              <a:blipFill>
                <a:blip r:embed="rId13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!!future_i">
                <a:extLst>
                  <a:ext uri="{FF2B5EF4-FFF2-40B4-BE49-F238E27FC236}">
                    <a16:creationId xmlns:a16="http://schemas.microsoft.com/office/drawing/2014/main" id="{071B7FC9-B7E9-FF05-F2F4-96E1D79E3E0F}"/>
                  </a:ext>
                </a:extLst>
              </p:cNvPr>
              <p:cNvSpPr/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Future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5" name="!!future_i">
                <a:extLst>
                  <a:ext uri="{FF2B5EF4-FFF2-40B4-BE49-F238E27FC236}">
                    <a16:creationId xmlns:a16="http://schemas.microsoft.com/office/drawing/2014/main" id="{071B7FC9-B7E9-FF05-F2F4-96E1D79E3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41" y="5925623"/>
                <a:ext cx="1049468" cy="220608"/>
              </a:xfrm>
              <a:prstGeom prst="rect">
                <a:avLst/>
              </a:prstGeom>
              <a:blipFill>
                <a:blip r:embed="rId14"/>
                <a:stretch>
                  <a:fillRect t="-22222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fc">
            <a:extLst>
              <a:ext uri="{FF2B5EF4-FFF2-40B4-BE49-F238E27FC236}">
                <a16:creationId xmlns:a16="http://schemas.microsoft.com/office/drawing/2014/main" id="{7033DF25-3424-B012-6AD4-FFF2F596CAE4}"/>
              </a:ext>
            </a:extLst>
          </p:cNvPr>
          <p:cNvSpPr/>
          <p:nvPr/>
        </p:nvSpPr>
        <p:spPr>
          <a:xfrm>
            <a:off x="9190640" y="1884553"/>
            <a:ext cx="1188902" cy="21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Connected</a:t>
            </a:r>
          </a:p>
        </p:txBody>
      </p:sp>
      <p:cxnSp>
        <p:nvCxnSpPr>
          <p:cNvPr id="27" name="!!fc-out">
            <a:extLst>
              <a:ext uri="{FF2B5EF4-FFF2-40B4-BE49-F238E27FC236}">
                <a16:creationId xmlns:a16="http://schemas.microsoft.com/office/drawing/2014/main" id="{4668FC8C-3672-D6B8-F72F-A1B71AD7461F}"/>
              </a:ext>
            </a:extLst>
          </p:cNvPr>
          <p:cNvCxnSpPr>
            <a:cxnSpLocks/>
          </p:cNvCxnSpPr>
          <p:nvPr/>
        </p:nvCxnSpPr>
        <p:spPr>
          <a:xfrm flipV="1">
            <a:off x="9704708" y="1592394"/>
            <a:ext cx="1320" cy="28435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DEEB46-B336-1DB0-944D-929C5319E60E}"/>
              </a:ext>
            </a:extLst>
          </p:cNvPr>
          <p:cNvCxnSpPr>
            <a:cxnSpLocks/>
          </p:cNvCxnSpPr>
          <p:nvPr/>
        </p:nvCxnSpPr>
        <p:spPr>
          <a:xfrm flipH="1" flipV="1">
            <a:off x="9704047" y="1115368"/>
            <a:ext cx="1" cy="170857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3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7C83-470E-2F90-2957-FF6335C4E5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Single time series forecasting (with time)</a:t>
            </a:r>
          </a:p>
          <a:p>
            <a:pPr lvl="1"/>
            <a:r>
              <a:rPr lang="en-US" sz="1600" dirty="0"/>
              <a:t>The future may be forecasted just by looking at the past</a:t>
            </a:r>
          </a:p>
          <a:p>
            <a:r>
              <a:rPr lang="en-US" sz="2000" dirty="0"/>
              <a:t>Analysis and ML forecasting methods for this is widely researched</a:t>
            </a:r>
          </a:p>
          <a:p>
            <a:pPr lvl="1"/>
            <a:r>
              <a:rPr lang="en-US" sz="1600" dirty="0"/>
              <a:t>Simple methods like moving average, regression and basic neural networks can often be sufficient, depending on the accuracy required</a:t>
            </a:r>
          </a:p>
          <a:p>
            <a:endParaRPr lang="en-US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5DD4-1808-7804-DBCA-9E4D870B4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Univariate forecasting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8197-B747-9A7F-B62B-87768DA4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Multivariate forecasting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8D4482-0223-0D2C-36FF-9623803DB9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Forecasting with multiple time series</a:t>
            </a:r>
          </a:p>
          <a:p>
            <a:pPr lvl="1"/>
            <a:r>
              <a:rPr lang="en-US" sz="1600" dirty="0"/>
              <a:t>Access to conditional past and future data, both continuous and categorical</a:t>
            </a:r>
          </a:p>
          <a:p>
            <a:r>
              <a:rPr lang="en-US" sz="2000" dirty="0"/>
              <a:t>Accurate forecasting is a difficult task </a:t>
            </a:r>
          </a:p>
          <a:p>
            <a:pPr lvl="1"/>
            <a:r>
              <a:rPr lang="en-US" sz="1600" dirty="0"/>
              <a:t>Dependency on multiple covariates</a:t>
            </a:r>
          </a:p>
          <a:p>
            <a:pPr lvl="1"/>
            <a:r>
              <a:rPr lang="en-US" sz="1600" dirty="0"/>
              <a:t>Long-range dependencies</a:t>
            </a:r>
          </a:p>
          <a:p>
            <a:pPr lvl="1"/>
            <a:r>
              <a:rPr lang="en-US" sz="1600" dirty="0"/>
              <a:t>Inherent uncertainty in input and target data</a:t>
            </a:r>
          </a:p>
          <a:p>
            <a:r>
              <a:rPr lang="en-US" sz="2000" dirty="0"/>
              <a:t>Long-term Time Series Forecasting (LTSF) a rapidly expanding field in ML</a:t>
            </a:r>
          </a:p>
          <a:p>
            <a:pPr lvl="1"/>
            <a:r>
              <a:rPr lang="en-US" sz="1600" dirty="0"/>
              <a:t>But depending on the task, high-precision forecasting is not so commonly seen</a:t>
            </a:r>
          </a:p>
          <a:p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BD4390-BA1F-7C9E-F1E2-5B044488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2E07AC-FF66-D791-A9A0-AC566BBAA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Predicting the future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B73F7F-5A8C-B766-9EE8-265C84F9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Forecasting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E9CB17-1A32-88FB-E9BF-222BAF24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00" y="5118961"/>
            <a:ext cx="2489382" cy="107070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ADFE89F-60D9-AE97-AD9D-72E7A021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8" y="4352676"/>
            <a:ext cx="2093252" cy="12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C94B8C-954E-E453-0BDD-B2656C5F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4</a:t>
            </a:fld>
            <a:endParaRPr lang="en-CH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477DB47-8C69-80B3-B0F2-0CDD2945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H"/>
              <a:t>Transformers for Time Series - ICFA MLAPA Workshop 2024</a:t>
            </a:r>
          </a:p>
        </p:txBody>
      </p:sp>
    </p:spTree>
    <p:extLst>
      <p:ext uri="{BB962C8B-B14F-4D97-AF65-F5344CB8AC3E}">
        <p14:creationId xmlns:p14="http://schemas.microsoft.com/office/powerpoint/2010/main" val="1761962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B140-5D73-4DA6-3E8D-78F79131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359FF-75D9-9972-7DBB-BCF29129A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8880C-1FF0-0664-31CE-7D6B2154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40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8793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9EA5-B92C-6CAC-1811-431CC768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Libraries with Transformer implementations for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3193-6D7D-6270-97E6-52A0F137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Huggingface</a:t>
            </a:r>
            <a:r>
              <a:rPr lang="en-US" dirty="0"/>
              <a:t> transformers</a:t>
            </a:r>
          </a:p>
          <a:p>
            <a:r>
              <a:rPr lang="en-US" dirty="0" err="1"/>
              <a:t>GluonTS</a:t>
            </a:r>
            <a:endParaRPr lang="en-US" dirty="0"/>
          </a:p>
          <a:p>
            <a:r>
              <a:rPr lang="en-US" dirty="0"/>
              <a:t>Dart</a:t>
            </a:r>
          </a:p>
          <a:p>
            <a:r>
              <a:rPr lang="en-US" dirty="0" err="1"/>
              <a:t>Neuralforecast</a:t>
            </a:r>
            <a:endParaRPr lang="en-US" dirty="0"/>
          </a:p>
          <a:p>
            <a:r>
              <a:rPr lang="en-US" dirty="0" err="1"/>
              <a:t>Pytorch</a:t>
            </a:r>
            <a:r>
              <a:rPr lang="en-US" dirty="0"/>
              <a:t>-forecasting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5ED75-4BE3-BB87-C49D-8F87E8C7A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6976-0389-449A-5718-41007B5696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A160D1-5B26-4EBF-AC11-6D860D06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D2E39-EEC5-B659-36F3-077179012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09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6F7-0445-8FFE-A532-A333F70B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the Transformer 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D39-5293-CFEA-55D2-A82258B91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Encoder-Decoder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3581-B700-93FB-67F1-EBB0204FF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16F411-7FBF-3082-2F4F-2DB1602F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7" name="!!enc">
            <a:extLst>
              <a:ext uri="{FF2B5EF4-FFF2-40B4-BE49-F238E27FC236}">
                <a16:creationId xmlns:a16="http://schemas.microsoft.com/office/drawing/2014/main" id="{C37B1881-3EDB-8D90-550D-E65E23FBB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340" y="3031042"/>
            <a:ext cx="1275347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!!posenc_enc">
            <a:extLst>
              <a:ext uri="{FF2B5EF4-FFF2-40B4-BE49-F238E27FC236}">
                <a16:creationId xmlns:a16="http://schemas.microsoft.com/office/drawing/2014/main" id="{8F0BE07F-A2D7-4965-BC75-A7D83ED81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000" y="4810153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!!posenc_dec">
            <a:extLst>
              <a:ext uri="{FF2B5EF4-FFF2-40B4-BE49-F238E27FC236}">
                <a16:creationId xmlns:a16="http://schemas.microsoft.com/office/drawing/2014/main" id="{60EFBADA-3498-1093-1CD8-7C008025E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2000" y="4808849"/>
            <a:ext cx="1195135" cy="3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!!dec">
            <a:extLst>
              <a:ext uri="{FF2B5EF4-FFF2-40B4-BE49-F238E27FC236}">
                <a16:creationId xmlns:a16="http://schemas.microsoft.com/office/drawing/2014/main" id="{09F78D54-F051-9AB9-AD51-F9365BE92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2000" y="2224242"/>
            <a:ext cx="1275347" cy="25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!!output">
            <a:extLst>
              <a:ext uri="{FF2B5EF4-FFF2-40B4-BE49-F238E27FC236}">
                <a16:creationId xmlns:a16="http://schemas.microsoft.com/office/drawing/2014/main" id="{BD3AA69E-BAB6-E8B2-7DA3-58856B5C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7600" y="1163080"/>
            <a:ext cx="936676" cy="10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nput">
            <a:extLst>
              <a:ext uri="{FF2B5EF4-FFF2-40B4-BE49-F238E27FC236}">
                <a16:creationId xmlns:a16="http://schemas.microsoft.com/office/drawing/2014/main" id="{FA51DEDA-7959-5605-42DE-FE2B5CF00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"/>
          <a:stretch/>
        </p:blipFill>
        <p:spPr bwMode="auto">
          <a:xfrm>
            <a:off x="8039048" y="5136891"/>
            <a:ext cx="977582" cy="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target">
            <a:extLst>
              <a:ext uri="{FF2B5EF4-FFF2-40B4-BE49-F238E27FC236}">
                <a16:creationId xmlns:a16="http://schemas.microsoft.com/office/drawing/2014/main" id="{57BE39F0-FDC4-3629-9BA2-A486F123F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0000" y="5136891"/>
            <a:ext cx="884331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!!multihead_attn">
            <a:extLst>
              <a:ext uri="{FF2B5EF4-FFF2-40B4-BE49-F238E27FC236}">
                <a16:creationId xmlns:a16="http://schemas.microsoft.com/office/drawing/2014/main" id="{694E341F-C673-6D7B-5088-3589B5394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3253" y="4097752"/>
            <a:ext cx="857519" cy="3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5DA6C-F071-4421-1421-6A78E78026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8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7C83-470E-2F90-2957-FF6335C4E5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Single time series forecasting (with time)</a:t>
            </a:r>
          </a:p>
          <a:p>
            <a:pPr lvl="1"/>
            <a:r>
              <a:rPr lang="en-US" sz="1600" dirty="0"/>
              <a:t>The future may be forecasted just by looking at the past</a:t>
            </a:r>
          </a:p>
          <a:p>
            <a:r>
              <a:rPr lang="en-US" sz="2000" dirty="0"/>
              <a:t>Analysis and ML forecasting methods for this is widely researched</a:t>
            </a:r>
          </a:p>
          <a:p>
            <a:pPr lvl="1"/>
            <a:r>
              <a:rPr lang="en-US" sz="1600" dirty="0"/>
              <a:t>Simple methods like moving average, regression and basic neural networks can often be sufficient, depending on the accuracy required</a:t>
            </a:r>
          </a:p>
          <a:p>
            <a:endParaRPr lang="en-US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5DD4-1808-7804-DBCA-9E4D870B4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Univariate forecasting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8197-B747-9A7F-B62B-87768DA4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Multivariate forecasting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8D4482-0223-0D2C-36FF-9623803DB9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Forecasting with multiple time series</a:t>
            </a:r>
          </a:p>
          <a:p>
            <a:pPr lvl="1"/>
            <a:r>
              <a:rPr lang="en-US" sz="1600" dirty="0"/>
              <a:t>Access to conditional past and future data, both continuous and categorical</a:t>
            </a:r>
          </a:p>
          <a:p>
            <a:r>
              <a:rPr lang="en-US" sz="2000" dirty="0"/>
              <a:t>Accurate forecasting is a difficult task </a:t>
            </a:r>
          </a:p>
          <a:p>
            <a:pPr lvl="1"/>
            <a:r>
              <a:rPr lang="en-US" sz="1600" dirty="0"/>
              <a:t>Dependency on multiple covariates</a:t>
            </a:r>
          </a:p>
          <a:p>
            <a:pPr lvl="1"/>
            <a:r>
              <a:rPr lang="en-US" sz="1600" dirty="0"/>
              <a:t>Long-range dependencies</a:t>
            </a:r>
          </a:p>
          <a:p>
            <a:pPr lvl="1"/>
            <a:r>
              <a:rPr lang="en-US" sz="1600" dirty="0"/>
              <a:t>Inherent uncertainty in input and target data</a:t>
            </a:r>
          </a:p>
          <a:p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BD4390-BA1F-7C9E-F1E2-5B044488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2E07AC-FF66-D791-A9A0-AC566BBAA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Predicting the future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B73F7F-5A8C-B766-9EE8-265C84F9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Forecasting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E9CB17-1A32-88FB-E9BF-222BAF24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00" y="5118961"/>
            <a:ext cx="2489382" cy="107070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ADFE89F-60D9-AE97-AD9D-72E7A021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8" y="4352676"/>
            <a:ext cx="2093252" cy="12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C94B8C-954E-E453-0BDD-B2656C5F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B05-2B32-E745-B61F-B40A1323BF96}" type="slidenum">
              <a:rPr lang="en-CH" smtClean="0"/>
              <a:t>5</a:t>
            </a:fld>
            <a:endParaRPr lang="en-C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8C8B10-B7BB-67E1-79EB-DC4327D58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45" y="4179273"/>
            <a:ext cx="3959392" cy="2359638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9A638F-5984-4457-BDD3-06082E3E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H"/>
              <a:t>Transformers for Time Series - ICFA MLAPA Workshop 2024</a:t>
            </a:r>
          </a:p>
        </p:txBody>
      </p:sp>
    </p:spTree>
    <p:extLst>
      <p:ext uri="{BB962C8B-B14F-4D97-AF65-F5344CB8AC3E}">
        <p14:creationId xmlns:p14="http://schemas.microsoft.com/office/powerpoint/2010/main" val="294470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817" y="1603095"/>
                <a:ext cx="4668417" cy="457386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 physics we often build transfer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where the the dynamics are time and past dependent,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Represent the data as a time series and use sequence-to-sequence models</a:t>
                </a:r>
              </a:p>
              <a:p>
                <a:pPr lvl="1"/>
                <a:r>
                  <a:rPr lang="en-US" sz="2000" dirty="0"/>
                  <a:t>Can be seen as multivariate time-series forecasting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817" y="1603095"/>
                <a:ext cx="4668417" cy="4573869"/>
              </a:xfrm>
              <a:blipFill>
                <a:blip r:embed="rId2"/>
                <a:stretch>
                  <a:fillRect l="-1897" t="-1662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 this Forecasting?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B030B-5549-772F-966F-C78DEDC106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4D41C-454D-C831-A395-B7055D0A1805}"/>
              </a:ext>
            </a:extLst>
          </p:cNvPr>
          <p:cNvSpPr txBox="1"/>
          <p:nvPr/>
        </p:nvSpPr>
        <p:spPr>
          <a:xfrm>
            <a:off x="9083932" y="491683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49E06-4CE7-4658-764C-BBED54A0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2" y="2761440"/>
            <a:ext cx="5731132" cy="3415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41BB68-AEE6-D922-E433-A777C75776D3}"/>
              </a:ext>
            </a:extLst>
          </p:cNvPr>
          <p:cNvSpPr txBox="1"/>
          <p:nvPr/>
        </p:nvSpPr>
        <p:spPr>
          <a:xfrm>
            <a:off x="6453835" y="3225100"/>
            <a:ext cx="58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960EB-0556-389D-7DA9-52EBC681C1BA}"/>
              </a:ext>
            </a:extLst>
          </p:cNvPr>
          <p:cNvSpPr txBox="1"/>
          <p:nvPr/>
        </p:nvSpPr>
        <p:spPr>
          <a:xfrm>
            <a:off x="9237724" y="3225100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D81070-202B-EF3E-DCC2-0363FADC7C9E}"/>
                  </a:ext>
                </a:extLst>
              </p:cNvPr>
              <p:cNvSpPr txBox="1"/>
              <p:nvPr/>
            </p:nvSpPr>
            <p:spPr>
              <a:xfrm>
                <a:off x="6496140" y="595712"/>
                <a:ext cx="3959392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predict future magnetic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a function of excitation 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sz="1600" dirty="0"/>
                  <a:t>Find the relationship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 lvl="1"/>
                <a:r>
                  <a:rPr lang="en-US" sz="1600" dirty="0"/>
                  <a:t>The relationship is non-trivial as static and dynamic effects make the field difficult to model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D81070-202B-EF3E-DCC2-0363FADC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40" y="595712"/>
                <a:ext cx="3959392" cy="2092881"/>
              </a:xfrm>
              <a:prstGeom prst="rect">
                <a:avLst/>
              </a:prstGeom>
              <a:blipFill>
                <a:blip r:embed="rId4"/>
                <a:stretch>
                  <a:fillRect l="-127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54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 physics we often build transfer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where the the dynamics are time and past dependent,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Represent the data as a time series and use sequence-to-sequence models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RNNs like GRUs and LSTMs represent the previous state-of-the-art sequence-to-sequence modeling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6146" name="Picture 2" descr="An unrolled recurrent neural network.">
            <a:extLst>
              <a:ext uri="{FF2B5EF4-FFF2-40B4-BE49-F238E27FC236}">
                <a16:creationId xmlns:a16="http://schemas.microsoft.com/office/drawing/2014/main" id="{59CB41A4-FB85-EE49-C306-40FABD79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3" y="4305228"/>
            <a:ext cx="5682182" cy="14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1E6F0-ECE0-17D3-37F0-DF4B20183984}"/>
                  </a:ext>
                </a:extLst>
              </p:cNvPr>
              <p:cNvSpPr txBox="1"/>
              <p:nvPr/>
            </p:nvSpPr>
            <p:spPr>
              <a:xfrm>
                <a:off x="9017662" y="3705363"/>
                <a:ext cx="1731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1E6F0-ECE0-17D3-37F0-DF4B20183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62" y="3705363"/>
                <a:ext cx="1731821" cy="369332"/>
              </a:xfrm>
              <a:prstGeom prst="rect">
                <a:avLst/>
              </a:prstGeom>
              <a:blipFill>
                <a:blip r:embed="rId5"/>
                <a:stretch>
                  <a:fillRect l="-21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AA8E42-B957-9158-2BD2-7A40DE007530}"/>
                  </a:ext>
                </a:extLst>
              </p:cNvPr>
              <p:cNvSpPr/>
              <p:nvPr/>
            </p:nvSpPr>
            <p:spPr>
              <a:xfrm>
                <a:off x="9613232" y="5342021"/>
                <a:ext cx="589547" cy="589547"/>
              </a:xfrm>
              <a:prstGeom prst="ellipse">
                <a:avLst/>
              </a:prstGeom>
              <a:solidFill>
                <a:srgbClr val="002A7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AA8E42-B957-9158-2BD2-7A40DE007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232" y="5342021"/>
                <a:ext cx="589547" cy="5895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9A531B-139B-E9CB-5F17-23360BD2E4DB}"/>
              </a:ext>
            </a:extLst>
          </p:cNvPr>
          <p:cNvCxnSpPr>
            <a:cxnSpLocks/>
          </p:cNvCxnSpPr>
          <p:nvPr/>
        </p:nvCxnSpPr>
        <p:spPr>
          <a:xfrm>
            <a:off x="9093739" y="5636794"/>
            <a:ext cx="463221" cy="0"/>
          </a:xfrm>
          <a:prstGeom prst="straightConnector1">
            <a:avLst/>
          </a:prstGeom>
          <a:ln w="38100">
            <a:solidFill>
              <a:srgbClr val="002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1A1F7-8EC6-E144-08CE-97B80C6E4240}"/>
              </a:ext>
            </a:extLst>
          </p:cNvPr>
          <p:cNvCxnSpPr>
            <a:cxnSpLocks/>
          </p:cNvCxnSpPr>
          <p:nvPr/>
        </p:nvCxnSpPr>
        <p:spPr>
          <a:xfrm>
            <a:off x="10273119" y="5636795"/>
            <a:ext cx="536503" cy="0"/>
          </a:xfrm>
          <a:prstGeom prst="straightConnector1">
            <a:avLst/>
          </a:prstGeom>
          <a:ln w="38100">
            <a:solidFill>
              <a:srgbClr val="002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4BFAC-7A88-AA23-93F9-1D32F14FCD43}"/>
                  </a:ext>
                </a:extLst>
              </p:cNvPr>
              <p:cNvSpPr txBox="1"/>
              <p:nvPr/>
            </p:nvSpPr>
            <p:spPr>
              <a:xfrm>
                <a:off x="8307788" y="4335645"/>
                <a:ext cx="1327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4BFAC-7A88-AA23-93F9-1D32F14F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788" y="4335645"/>
                <a:ext cx="13274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78342-34C1-19BD-E697-63670D7DDE96}"/>
                  </a:ext>
                </a:extLst>
              </p:cNvPr>
              <p:cNvSpPr txBox="1"/>
              <p:nvPr/>
            </p:nvSpPr>
            <p:spPr>
              <a:xfrm>
                <a:off x="10455388" y="4305228"/>
                <a:ext cx="1136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78342-34C1-19BD-E697-63670D7D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388" y="4305228"/>
                <a:ext cx="11366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8D6AFC6-2797-C705-7B86-2727CE7B983D}"/>
              </a:ext>
            </a:extLst>
          </p:cNvPr>
          <p:cNvSpPr/>
          <p:nvPr/>
        </p:nvSpPr>
        <p:spPr>
          <a:xfrm>
            <a:off x="8705718" y="4712677"/>
            <a:ext cx="311944" cy="1761037"/>
          </a:xfrm>
          <a:prstGeom prst="rect">
            <a:avLst/>
          </a:prstGeom>
          <a:solidFill>
            <a:srgbClr val="0098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1CCF8E-5D26-B8B6-637C-C261BEE7056B}"/>
              </a:ext>
            </a:extLst>
          </p:cNvPr>
          <p:cNvSpPr/>
          <p:nvPr/>
        </p:nvSpPr>
        <p:spPr>
          <a:xfrm>
            <a:off x="10867745" y="4704977"/>
            <a:ext cx="311944" cy="1761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4C5E9A-7FCD-E2C8-5411-316E70314B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3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 physics we often build transfer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where the the dynamics are time and past dependent,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Represent the data as a time series and use sequence-to-sequence models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RNNs like GRUs and LSTMs represent the previous state-of-the-art sequence-to-sequence modeling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6146" name="Picture 2" descr="An unrolled recurrent neural network.">
            <a:extLst>
              <a:ext uri="{FF2B5EF4-FFF2-40B4-BE49-F238E27FC236}">
                <a16:creationId xmlns:a16="http://schemas.microsoft.com/office/drawing/2014/main" id="{59CB41A4-FB85-EE49-C306-40FABD79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3" y="4305228"/>
            <a:ext cx="5682182" cy="14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1E6F0-ECE0-17D3-37F0-DF4B20183984}"/>
                  </a:ext>
                </a:extLst>
              </p:cNvPr>
              <p:cNvSpPr txBox="1"/>
              <p:nvPr/>
            </p:nvSpPr>
            <p:spPr>
              <a:xfrm>
                <a:off x="9017662" y="3705363"/>
                <a:ext cx="1668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1E6F0-ECE0-17D3-37F0-DF4B20183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62" y="3705363"/>
                <a:ext cx="1668790" cy="369332"/>
              </a:xfrm>
              <a:prstGeom prst="rect">
                <a:avLst/>
              </a:prstGeom>
              <a:blipFill>
                <a:blip r:embed="rId5"/>
                <a:stretch>
                  <a:fillRect l="-225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AA8E42-B957-9158-2BD2-7A40DE007530}"/>
                  </a:ext>
                </a:extLst>
              </p:cNvPr>
              <p:cNvSpPr/>
              <p:nvPr/>
            </p:nvSpPr>
            <p:spPr>
              <a:xfrm>
                <a:off x="9613232" y="5342021"/>
                <a:ext cx="589547" cy="589547"/>
              </a:xfrm>
              <a:prstGeom prst="ellipse">
                <a:avLst/>
              </a:prstGeom>
              <a:solidFill>
                <a:srgbClr val="002A7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AA8E42-B957-9158-2BD2-7A40DE007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232" y="5342021"/>
                <a:ext cx="589547" cy="5895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9A531B-139B-E9CB-5F17-23360BD2E4DB}"/>
              </a:ext>
            </a:extLst>
          </p:cNvPr>
          <p:cNvCxnSpPr>
            <a:cxnSpLocks/>
          </p:cNvCxnSpPr>
          <p:nvPr/>
        </p:nvCxnSpPr>
        <p:spPr>
          <a:xfrm>
            <a:off x="9093739" y="5636794"/>
            <a:ext cx="463221" cy="0"/>
          </a:xfrm>
          <a:prstGeom prst="straightConnector1">
            <a:avLst/>
          </a:prstGeom>
          <a:ln w="38100">
            <a:solidFill>
              <a:srgbClr val="002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1A1F7-8EC6-E144-08CE-97B80C6E4240}"/>
              </a:ext>
            </a:extLst>
          </p:cNvPr>
          <p:cNvCxnSpPr>
            <a:cxnSpLocks/>
          </p:cNvCxnSpPr>
          <p:nvPr/>
        </p:nvCxnSpPr>
        <p:spPr>
          <a:xfrm>
            <a:off x="10273119" y="5636795"/>
            <a:ext cx="536503" cy="0"/>
          </a:xfrm>
          <a:prstGeom prst="straightConnector1">
            <a:avLst/>
          </a:prstGeom>
          <a:ln w="38100">
            <a:solidFill>
              <a:srgbClr val="002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4BFAC-7A88-AA23-93F9-1D32F14FCD43}"/>
                  </a:ext>
                </a:extLst>
              </p:cNvPr>
              <p:cNvSpPr txBox="1"/>
              <p:nvPr/>
            </p:nvSpPr>
            <p:spPr>
              <a:xfrm>
                <a:off x="8341163" y="4335645"/>
                <a:ext cx="1069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:…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4BFAC-7A88-AA23-93F9-1D32F14F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163" y="4335645"/>
                <a:ext cx="106990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78342-34C1-19BD-E697-63670D7DDE96}"/>
                  </a:ext>
                </a:extLst>
              </p:cNvPr>
              <p:cNvSpPr txBox="1"/>
              <p:nvPr/>
            </p:nvSpPr>
            <p:spPr>
              <a:xfrm>
                <a:off x="10452913" y="4301746"/>
                <a:ext cx="1136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78342-34C1-19BD-E697-63670D7D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913" y="4301746"/>
                <a:ext cx="11366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8D6AFC6-2797-C705-7B86-2727CE7B983D}"/>
              </a:ext>
            </a:extLst>
          </p:cNvPr>
          <p:cNvSpPr/>
          <p:nvPr/>
        </p:nvSpPr>
        <p:spPr>
          <a:xfrm>
            <a:off x="8705718" y="4712677"/>
            <a:ext cx="311944" cy="1761037"/>
          </a:xfrm>
          <a:prstGeom prst="rect">
            <a:avLst/>
          </a:prstGeom>
          <a:solidFill>
            <a:srgbClr val="0098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1CCF8E-5D26-B8B6-637C-C261BEE7056B}"/>
              </a:ext>
            </a:extLst>
          </p:cNvPr>
          <p:cNvSpPr/>
          <p:nvPr/>
        </p:nvSpPr>
        <p:spPr>
          <a:xfrm>
            <a:off x="10867745" y="4704977"/>
            <a:ext cx="311944" cy="1761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E272AD-A6D8-F2E7-F583-9BA71D42A5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6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067F-CB20-1160-82C0-F1EEF2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neural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 physics we often build transfer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where the the dynamics are time and past dependent,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Represent the data as a time series and use sequence-to-sequence models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RNNs like GRUs and LSTMs represent the previous state-of-the-art sequence-to-sequence modeling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11039-7BD2-BBD5-9C82-50C1B397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EAD7-4CF3-55BA-DE90-BC901FF3C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A441-3EB9-5056-1822-EB3727866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Transformers for Time Series - ICFA MLAPA Workshop 2024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453125-AA89-12A9-B1E2-FB955BC7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 March 2024</a:t>
            </a:r>
            <a:endParaRPr lang="en-CH"/>
          </a:p>
        </p:txBody>
      </p:sp>
      <p:pic>
        <p:nvPicPr>
          <p:cNvPr id="6146" name="Picture 2" descr="An unrolled recurrent neural network.">
            <a:extLst>
              <a:ext uri="{FF2B5EF4-FFF2-40B4-BE49-F238E27FC236}">
                <a16:creationId xmlns:a16="http://schemas.microsoft.com/office/drawing/2014/main" id="{59CB41A4-FB85-EE49-C306-40FABD79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3" y="4305228"/>
            <a:ext cx="5682182" cy="14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1E6F0-ECE0-17D3-37F0-DF4B20183984}"/>
                  </a:ext>
                </a:extLst>
              </p:cNvPr>
              <p:cNvSpPr txBox="1"/>
              <p:nvPr/>
            </p:nvSpPr>
            <p:spPr>
              <a:xfrm>
                <a:off x="9017662" y="3705363"/>
                <a:ext cx="1668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1E6F0-ECE0-17D3-37F0-DF4B20183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62" y="3705363"/>
                <a:ext cx="1668790" cy="369332"/>
              </a:xfrm>
              <a:prstGeom prst="rect">
                <a:avLst/>
              </a:prstGeom>
              <a:blipFill>
                <a:blip r:embed="rId5"/>
                <a:stretch>
                  <a:fillRect l="-225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AA8E42-B957-9158-2BD2-7A40DE007530}"/>
                  </a:ext>
                </a:extLst>
              </p:cNvPr>
              <p:cNvSpPr/>
              <p:nvPr/>
            </p:nvSpPr>
            <p:spPr>
              <a:xfrm>
                <a:off x="9613232" y="5342021"/>
                <a:ext cx="589547" cy="589547"/>
              </a:xfrm>
              <a:prstGeom prst="ellipse">
                <a:avLst/>
              </a:prstGeom>
              <a:solidFill>
                <a:srgbClr val="002A7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AA8E42-B957-9158-2BD2-7A40DE007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232" y="5342021"/>
                <a:ext cx="589547" cy="5895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9A531B-139B-E9CB-5F17-23360BD2E4DB}"/>
              </a:ext>
            </a:extLst>
          </p:cNvPr>
          <p:cNvCxnSpPr>
            <a:cxnSpLocks/>
          </p:cNvCxnSpPr>
          <p:nvPr/>
        </p:nvCxnSpPr>
        <p:spPr>
          <a:xfrm>
            <a:off x="9093739" y="5636794"/>
            <a:ext cx="463221" cy="0"/>
          </a:xfrm>
          <a:prstGeom prst="straightConnector1">
            <a:avLst/>
          </a:prstGeom>
          <a:ln w="38100">
            <a:solidFill>
              <a:srgbClr val="002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1A1F7-8EC6-E144-08CE-97B80C6E4240}"/>
              </a:ext>
            </a:extLst>
          </p:cNvPr>
          <p:cNvCxnSpPr>
            <a:cxnSpLocks/>
          </p:cNvCxnSpPr>
          <p:nvPr/>
        </p:nvCxnSpPr>
        <p:spPr>
          <a:xfrm>
            <a:off x="10273119" y="5636795"/>
            <a:ext cx="536503" cy="0"/>
          </a:xfrm>
          <a:prstGeom prst="straightConnector1">
            <a:avLst/>
          </a:prstGeom>
          <a:ln w="38100">
            <a:solidFill>
              <a:srgbClr val="002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4BFAC-7A88-AA23-93F9-1D32F14FCD43}"/>
                  </a:ext>
                </a:extLst>
              </p:cNvPr>
              <p:cNvSpPr txBox="1"/>
              <p:nvPr/>
            </p:nvSpPr>
            <p:spPr>
              <a:xfrm>
                <a:off x="7601276" y="4332677"/>
                <a:ext cx="1058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=0:…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4BFAC-7A88-AA23-93F9-1D32F14F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276" y="4332677"/>
                <a:ext cx="105843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78342-34C1-19BD-E697-63670D7DDE96}"/>
                  </a:ext>
                </a:extLst>
              </p:cNvPr>
              <p:cNvSpPr txBox="1"/>
              <p:nvPr/>
            </p:nvSpPr>
            <p:spPr>
              <a:xfrm>
                <a:off x="10452913" y="4301746"/>
                <a:ext cx="1136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78342-34C1-19BD-E697-63670D7D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913" y="4301746"/>
                <a:ext cx="11366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8D6AFC6-2797-C705-7B86-2727CE7B983D}"/>
              </a:ext>
            </a:extLst>
          </p:cNvPr>
          <p:cNvSpPr/>
          <p:nvPr/>
        </p:nvSpPr>
        <p:spPr>
          <a:xfrm>
            <a:off x="8705718" y="4712677"/>
            <a:ext cx="311944" cy="1761037"/>
          </a:xfrm>
          <a:prstGeom prst="rect">
            <a:avLst/>
          </a:prstGeom>
          <a:solidFill>
            <a:srgbClr val="0098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1CCF8E-5D26-B8B6-637C-C261BEE7056B}"/>
              </a:ext>
            </a:extLst>
          </p:cNvPr>
          <p:cNvSpPr/>
          <p:nvPr/>
        </p:nvSpPr>
        <p:spPr>
          <a:xfrm>
            <a:off x="10867745" y="4704977"/>
            <a:ext cx="311944" cy="1761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E272AD-A6D8-F2E7-F583-9BA71D42A5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2D04CC-0B1D-4DCE-AE55-9105744B00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9232FE-84DF-1A4D-BA9B-3E04FFD56901}"/>
              </a:ext>
            </a:extLst>
          </p:cNvPr>
          <p:cNvSpPr/>
          <p:nvPr/>
        </p:nvSpPr>
        <p:spPr>
          <a:xfrm>
            <a:off x="8280517" y="4712676"/>
            <a:ext cx="311944" cy="17610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D8F701-F3EC-CA59-33CD-AC08133AAAEB}"/>
                  </a:ext>
                </a:extLst>
              </p:cNvPr>
              <p:cNvSpPr txBox="1"/>
              <p:nvPr/>
            </p:nvSpPr>
            <p:spPr>
              <a:xfrm>
                <a:off x="8602372" y="4332677"/>
                <a:ext cx="1327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D8F701-F3EC-CA59-33CD-AC08133AA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372" y="4332677"/>
                <a:ext cx="13274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7CF09BA-A4A7-DCDF-CE41-BD9B3FB721AE}"/>
              </a:ext>
            </a:extLst>
          </p:cNvPr>
          <p:cNvSpPr/>
          <p:nvPr/>
        </p:nvSpPr>
        <p:spPr>
          <a:xfrm>
            <a:off x="7830105" y="4712676"/>
            <a:ext cx="311944" cy="17610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6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111383</TotalTime>
  <Words>3003</Words>
  <Application>Microsoft Macintosh PowerPoint</Application>
  <PresentationFormat>Widescreen</PresentationFormat>
  <Paragraphs>633</Paragraphs>
  <Slides>42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source-serif-pro</vt:lpstr>
      <vt:lpstr>Arial</vt:lpstr>
      <vt:lpstr>Calibri</vt:lpstr>
      <vt:lpstr>Calibri Light</vt:lpstr>
      <vt:lpstr>Cambria Math</vt:lpstr>
      <vt:lpstr>Lucida Grande</vt:lpstr>
      <vt:lpstr>Office Theme</vt:lpstr>
      <vt:lpstr>Transformers for Time Series</vt:lpstr>
      <vt:lpstr>Contents</vt:lpstr>
      <vt:lpstr>Time Series</vt:lpstr>
      <vt:lpstr>Time Series Forecasting</vt:lpstr>
      <vt:lpstr>Time Series Forecasting</vt:lpstr>
      <vt:lpstr>Sequence-to-Sequence neural models</vt:lpstr>
      <vt:lpstr>Sequence-to-Sequence neural models</vt:lpstr>
      <vt:lpstr>Sequence-to-Sequence neural models</vt:lpstr>
      <vt:lpstr>Sequence-to-Sequence neural models</vt:lpstr>
      <vt:lpstr>Sequence-to-Sequence neural models</vt:lpstr>
      <vt:lpstr>Sequence-to-Sequence neural models</vt:lpstr>
      <vt:lpstr>Sequence-to-Sequence neural models</vt:lpstr>
      <vt:lpstr>Sequence-to-Sequence neural models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Deconstructing the Transformer</vt:lpstr>
      <vt:lpstr>Hands-On</vt:lpstr>
      <vt:lpstr>Advanced Transformer Architectures for Time Series</vt:lpstr>
      <vt:lpstr>Advanced Transformer Architectures</vt:lpstr>
      <vt:lpstr>Transformer Alternatives for Time Series</vt:lpstr>
      <vt:lpstr>Conclusions</vt:lpstr>
      <vt:lpstr>Appendix</vt:lpstr>
      <vt:lpstr>PyTorch Libraries with Transformer implementations for Time Series</vt:lpstr>
      <vt:lpstr>Deconstructing the Transformer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topics</dc:title>
  <dc:creator>Michael Schenk</dc:creator>
  <cp:lastModifiedBy>Anton Lu</cp:lastModifiedBy>
  <cp:revision>5445</cp:revision>
  <dcterms:created xsi:type="dcterms:W3CDTF">2020-05-11T10:51:45Z</dcterms:created>
  <dcterms:modified xsi:type="dcterms:W3CDTF">2024-03-05T02:12:12Z</dcterms:modified>
</cp:coreProperties>
</file>