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256" r:id="rId3"/>
    <p:sldId id="258" r:id="rId4"/>
    <p:sldId id="259" r:id="rId5"/>
    <p:sldId id="267" r:id="rId6"/>
    <p:sldId id="260" r:id="rId7"/>
    <p:sldId id="263" r:id="rId8"/>
    <p:sldId id="274" r:id="rId9"/>
    <p:sldId id="275" r:id="rId10"/>
    <p:sldId id="276" r:id="rId11"/>
    <p:sldId id="294" r:id="rId12"/>
    <p:sldId id="277" r:id="rId13"/>
    <p:sldId id="280" r:id="rId14"/>
    <p:sldId id="293" r:id="rId15"/>
    <p:sldId id="295" r:id="rId16"/>
    <p:sldId id="288" r:id="rId17"/>
    <p:sldId id="289" r:id="rId18"/>
    <p:sldId id="290" r:id="rId19"/>
    <p:sldId id="291" r:id="rId20"/>
    <p:sldId id="284" r:id="rId21"/>
    <p:sldId id="265" r:id="rId22"/>
    <p:sldId id="292" r:id="rId23"/>
    <p:sldId id="297" r:id="rId24"/>
    <p:sldId id="298" r:id="rId25"/>
    <p:sldId id="299"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5E5E"/>
    <a:srgbClr val="5DBB44"/>
    <a:srgbClr val="005CA9"/>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9"/>
    <p:restoredTop sz="96070"/>
  </p:normalViewPr>
  <p:slideViewPr>
    <p:cSldViewPr snapToGrid="0">
      <p:cViewPr>
        <p:scale>
          <a:sx n="128" d="100"/>
          <a:sy n="128" d="100"/>
        </p:scale>
        <p:origin x="-20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4DFFF-8D93-FF45-9EFA-40A986F84EAA}" type="datetimeFigureOut">
              <a:rPr lang="en-US" smtClean="0"/>
              <a:t>2/27/24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E1F41-5F32-C847-B1E2-DB45641140D2}" type="slidenum">
              <a:rPr lang="en-US" smtClean="0"/>
              <a:t>‹#›</a:t>
            </a:fld>
            <a:endParaRPr lang="en-US"/>
          </a:p>
        </p:txBody>
      </p:sp>
    </p:spTree>
    <p:extLst>
      <p:ext uri="{BB962C8B-B14F-4D97-AF65-F5344CB8AC3E}">
        <p14:creationId xmlns:p14="http://schemas.microsoft.com/office/powerpoint/2010/main" val="383137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F986-74D9-4A10-6DB4-D465A65BC48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E125F69-C5E8-4D7E-9833-CA9C5B1A3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7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A56B71-9732-7A71-8919-37B09E4483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6FC43F-610A-ADC2-FE97-19939E9F0B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1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499614-3348-2247-25E8-D131DE58CE2A}"/>
              </a:ext>
            </a:extLst>
          </p:cNvPr>
          <p:cNvSpPr>
            <a:spLocks noGrp="1"/>
          </p:cNvSpPr>
          <p:nvPr>
            <p:ph type="ctrTitle"/>
          </p:nvPr>
        </p:nvSpPr>
        <p:spPr>
          <a:xfrm>
            <a:off x="1524000" y="1122363"/>
            <a:ext cx="9144000" cy="2133599"/>
          </a:xfrm>
          <a:prstGeom prst="rect">
            <a:avLst/>
          </a:prstGeom>
        </p:spPr>
        <p:txBody>
          <a:bodyPr anchor="ctr">
            <a:normAutofit/>
          </a:bodyPr>
          <a:lstStyle>
            <a:lvl1pPr algn="ctr">
              <a:lnSpc>
                <a:spcPct val="114000"/>
              </a:lnSpc>
              <a:defRPr sz="5400" b="1" i="0">
                <a:solidFill>
                  <a:srgbClr val="005CA9"/>
                </a:solidFill>
                <a:latin typeface="Gill Sans SemiBold" panose="020B0502020104020203" pitchFamily="34" charset="-79"/>
                <a:cs typeface="Gill Sans SemiBold" panose="020B0502020104020203" pitchFamily="34" charset="-79"/>
              </a:defRPr>
            </a:lvl1pPr>
          </a:lstStyle>
          <a:p>
            <a:r>
              <a:rPr lang="en-US" dirty="0"/>
              <a:t>Click to edit Master title style</a:t>
            </a:r>
          </a:p>
        </p:txBody>
      </p:sp>
      <p:sp>
        <p:nvSpPr>
          <p:cNvPr id="8" name="Subtitle 2">
            <a:extLst>
              <a:ext uri="{FF2B5EF4-FFF2-40B4-BE49-F238E27FC236}">
                <a16:creationId xmlns:a16="http://schemas.microsoft.com/office/drawing/2014/main" id="{00C4236F-9137-EBC3-5496-EC289989F910}"/>
              </a:ext>
            </a:extLst>
          </p:cNvPr>
          <p:cNvSpPr>
            <a:spLocks noGrp="1"/>
          </p:cNvSpPr>
          <p:nvPr>
            <p:ph type="subTitle" idx="1"/>
          </p:nvPr>
        </p:nvSpPr>
        <p:spPr>
          <a:xfrm>
            <a:off x="1524000" y="3255962"/>
            <a:ext cx="9144000" cy="1128751"/>
          </a:xfrm>
          <a:prstGeom prst="rect">
            <a:avLst/>
          </a:prstGeom>
        </p:spPr>
        <p:txBody>
          <a:bodyPr anchor="ctr">
            <a:normAutofit/>
          </a:bodyPr>
          <a:lstStyle>
            <a:lvl1pPr marL="0" indent="0" algn="ctr">
              <a:lnSpc>
                <a:spcPct val="114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17213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A9F1-7404-47B3-2C14-9E6A4D910520}"/>
              </a:ext>
            </a:extLst>
          </p:cNvPr>
          <p:cNvSpPr>
            <a:spLocks noGrp="1"/>
          </p:cNvSpPr>
          <p:nvPr>
            <p:ph type="title"/>
          </p:nvPr>
        </p:nvSpPr>
        <p:spPr>
          <a:xfrm>
            <a:off x="831850" y="1709738"/>
            <a:ext cx="10515600" cy="2852737"/>
          </a:xfrm>
        </p:spPr>
        <p:txBody>
          <a:bodyPr anchor="ctr">
            <a:normAutofit/>
          </a:bodyPr>
          <a:lstStyle>
            <a:lvl1pPr algn="l">
              <a:defRPr sz="4000" b="1" i="0">
                <a:solidFill>
                  <a:srgbClr val="005CA9"/>
                </a:solidFill>
                <a:latin typeface="Gill Sans SemiBold" panose="020B0502020104020203" pitchFamily="34" charset="-79"/>
                <a:cs typeface="Gill Sans SemiBold" panose="020B0502020104020203" pitchFamily="34" charset="-79"/>
              </a:defRPr>
            </a:lvl1pPr>
          </a:lstStyle>
          <a:p>
            <a:r>
              <a:rPr lang="en-US" dirty="0"/>
              <a:t>Click to edit Master title style</a:t>
            </a:r>
          </a:p>
        </p:txBody>
      </p:sp>
      <p:sp>
        <p:nvSpPr>
          <p:cNvPr id="3" name="Text Placeholder 2">
            <a:extLst>
              <a:ext uri="{FF2B5EF4-FFF2-40B4-BE49-F238E27FC236}">
                <a16:creationId xmlns:a16="http://schemas.microsoft.com/office/drawing/2014/main" id="{861B5F53-2185-0E84-3774-9B59160E9E69}"/>
              </a:ext>
            </a:extLst>
          </p:cNvPr>
          <p:cNvSpPr>
            <a:spLocks noGrp="1"/>
          </p:cNvSpPr>
          <p:nvPr>
            <p:ph type="body" idx="1"/>
          </p:nvPr>
        </p:nvSpPr>
        <p:spPr>
          <a:xfrm>
            <a:off x="831850" y="4589463"/>
            <a:ext cx="10515600" cy="1500187"/>
          </a:xfrm>
        </p:spPr>
        <p:txBody>
          <a:bodyPr anchor="ctr"/>
          <a:lstStyle>
            <a:lvl1pPr marL="0" indent="0">
              <a:buNone/>
              <a:defRPr sz="2400">
                <a:solidFill>
                  <a:srgbClr val="5DBB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9453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57AA-8525-78C9-FE11-34C0F8C92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D4A10-E91C-6151-56D4-CBDFD8C72644}"/>
              </a:ext>
            </a:extLst>
          </p:cNvPr>
          <p:cNvSpPr>
            <a:spLocks noGrp="1"/>
          </p:cNvSpPr>
          <p:nvPr>
            <p:ph sz="half" idx="1"/>
          </p:nvPr>
        </p:nvSpPr>
        <p:spPr>
          <a:xfrm>
            <a:off x="838200" y="1147763"/>
            <a:ext cx="5181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89652-5164-BA67-57DB-4A436369E934}"/>
              </a:ext>
            </a:extLst>
          </p:cNvPr>
          <p:cNvSpPr>
            <a:spLocks noGrp="1"/>
          </p:cNvSpPr>
          <p:nvPr>
            <p:ph sz="half" idx="2"/>
          </p:nvPr>
        </p:nvSpPr>
        <p:spPr>
          <a:xfrm>
            <a:off x="6172200" y="1147763"/>
            <a:ext cx="5181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37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CDC8-9418-B940-5FDA-8FDEBB02DD72}"/>
              </a:ext>
            </a:extLst>
          </p:cNvPr>
          <p:cNvSpPr>
            <a:spLocks noGrp="1"/>
          </p:cNvSpPr>
          <p:nvPr>
            <p:ph type="title"/>
          </p:nvPr>
        </p:nvSpPr>
        <p:spPr>
          <a:xfrm>
            <a:off x="839788" y="555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E58279F-94F5-60DC-B770-A54331DED5BC}"/>
              </a:ext>
            </a:extLst>
          </p:cNvPr>
          <p:cNvSpPr>
            <a:spLocks noGrp="1"/>
          </p:cNvSpPr>
          <p:nvPr>
            <p:ph type="body" idx="1"/>
          </p:nvPr>
        </p:nvSpPr>
        <p:spPr>
          <a:xfrm>
            <a:off x="839788" y="1331118"/>
            <a:ext cx="5157787" cy="823912"/>
          </a:xfrm>
        </p:spPr>
        <p:txBody>
          <a:bodyPr anchor="b">
            <a:noAutofit/>
          </a:bodyPr>
          <a:lstStyle>
            <a:lvl1pPr marL="0" indent="0" algn="ctr">
              <a:buNone/>
              <a:defRPr sz="3200" b="1" i="0">
                <a:latin typeface="Gill Sans SemiBold" panose="020B0502020104020203" pitchFamily="34" charset="-79"/>
                <a:cs typeface="Gill Sans SemiBold"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439A081-51DC-581C-6B41-0B070248BF50}"/>
              </a:ext>
            </a:extLst>
          </p:cNvPr>
          <p:cNvSpPr>
            <a:spLocks noGrp="1"/>
          </p:cNvSpPr>
          <p:nvPr>
            <p:ph sz="half" idx="2"/>
          </p:nvPr>
        </p:nvSpPr>
        <p:spPr>
          <a:xfrm>
            <a:off x="839788" y="2155030"/>
            <a:ext cx="5157787" cy="4034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68AE03E-86BF-AF23-5E79-E22C1B5AAFE3}"/>
              </a:ext>
            </a:extLst>
          </p:cNvPr>
          <p:cNvSpPr>
            <a:spLocks noGrp="1"/>
          </p:cNvSpPr>
          <p:nvPr>
            <p:ph type="body" sz="quarter" idx="3"/>
          </p:nvPr>
        </p:nvSpPr>
        <p:spPr>
          <a:xfrm>
            <a:off x="6172200" y="1331118"/>
            <a:ext cx="5183188" cy="823912"/>
          </a:xfrm>
        </p:spPr>
        <p:txBody>
          <a:bodyPr anchor="b">
            <a:noAutofit/>
          </a:bodyPr>
          <a:lstStyle>
            <a:lvl1pPr marL="0" indent="0" algn="ctr">
              <a:buNone/>
              <a:defRPr sz="3200" b="1" i="0">
                <a:latin typeface="Gill Sans SemiBold" panose="020B0502020104020203" pitchFamily="34" charset="-79"/>
                <a:cs typeface="Gill Sans SemiBold"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0DA60D8-6643-81AE-0441-5D1B8E03F871}"/>
              </a:ext>
            </a:extLst>
          </p:cNvPr>
          <p:cNvSpPr>
            <a:spLocks noGrp="1"/>
          </p:cNvSpPr>
          <p:nvPr>
            <p:ph sz="quarter" idx="4"/>
          </p:nvPr>
        </p:nvSpPr>
        <p:spPr>
          <a:xfrm>
            <a:off x="6172200" y="2155030"/>
            <a:ext cx="5183188" cy="4034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46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D8B2-5DCD-B5E7-C789-9D94E0899D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1149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822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C6EE-63B3-6E52-DB7C-24473FDAB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4F2B48-A02A-A2EB-24C3-8FF43AE18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777E6E-9ACF-BC36-6996-1046DF0DA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0335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B94-1535-FF67-ED7C-883AE42B13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203F52-D77E-62BC-0833-2AC1D51AB6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710F0-49B7-4BA7-7735-87E04A593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386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5E01-56B1-2B3E-E140-5D101CFE59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4DEDD8-D877-4B8E-5007-A84F59F688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11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8B736-B8CB-1D78-B4FA-54AFE1E802B4}"/>
              </a:ext>
            </a:extLst>
          </p:cNvPr>
          <p:cNvSpPr>
            <a:spLocks noGrp="1"/>
          </p:cNvSpPr>
          <p:nvPr>
            <p:ph type="title"/>
          </p:nvPr>
        </p:nvSpPr>
        <p:spPr>
          <a:xfrm>
            <a:off x="838200" y="0"/>
            <a:ext cx="10515600" cy="9474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6F28C9-F162-158E-CA24-A4008D95EA59}"/>
              </a:ext>
            </a:extLst>
          </p:cNvPr>
          <p:cNvSpPr>
            <a:spLocks noGrp="1"/>
          </p:cNvSpPr>
          <p:nvPr>
            <p:ph type="body" idx="1"/>
          </p:nvPr>
        </p:nvSpPr>
        <p:spPr>
          <a:xfrm>
            <a:off x="838200" y="1145753"/>
            <a:ext cx="10515600" cy="50312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15DF1D0-4674-2AC3-2461-8E6A31B17A94}"/>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4800" y="6477000"/>
            <a:ext cx="1682126" cy="285514"/>
          </a:xfrm>
          <a:prstGeom prst="rect">
            <a:avLst/>
          </a:prstGeom>
        </p:spPr>
      </p:pic>
      <p:sp>
        <p:nvSpPr>
          <p:cNvPr id="6" name="Rectangle 5">
            <a:extLst>
              <a:ext uri="{FF2B5EF4-FFF2-40B4-BE49-F238E27FC236}">
                <a16:creationId xmlns:a16="http://schemas.microsoft.com/office/drawing/2014/main" id="{7055DF55-5581-A0B8-5568-4BE95D6B3FF8}"/>
              </a:ext>
            </a:extLst>
          </p:cNvPr>
          <p:cNvSpPr/>
          <p:nvPr userDrawn="1"/>
        </p:nvSpPr>
        <p:spPr>
          <a:xfrm>
            <a:off x="0" y="6400800"/>
            <a:ext cx="12192000" cy="457201"/>
          </a:xfrm>
          <a:prstGeom prst="rect">
            <a:avLst/>
          </a:prstGeom>
          <a:solidFill>
            <a:srgbClr val="4484C5">
              <a:alpha val="24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lumMod val="75000"/>
                    <a:lumOff val="25000"/>
                  </a:schemeClr>
                </a:solidFill>
                <a:latin typeface="Gill Sans" panose="020B0502020104020203" pitchFamily="34" charset="-79"/>
                <a:cs typeface="Gill Sans" panose="020B0502020104020203" pitchFamily="34" charset="-79"/>
              </a:rPr>
              <a:t>ICFA ML 2024 | </a:t>
            </a:r>
            <a:r>
              <a:rPr lang="en-US" sz="1600" b="0" i="0" dirty="0" err="1">
                <a:solidFill>
                  <a:schemeClr val="tx1">
                    <a:lumMod val="75000"/>
                    <a:lumOff val="25000"/>
                  </a:schemeClr>
                </a:solidFill>
                <a:latin typeface="Gill Sans" panose="020B0502020104020203" pitchFamily="34" charset="-79"/>
                <a:cs typeface="Gill Sans" panose="020B0502020104020203" pitchFamily="34" charset="-79"/>
              </a:rPr>
              <a:t>Gyeongju</a:t>
            </a:r>
            <a:r>
              <a:rPr lang="en-US" sz="1600" b="0" i="0" dirty="0">
                <a:solidFill>
                  <a:schemeClr val="tx1">
                    <a:lumMod val="75000"/>
                    <a:lumOff val="25000"/>
                  </a:schemeClr>
                </a:solidFill>
                <a:latin typeface="Gill Sans" panose="020B0502020104020203" pitchFamily="34" charset="-79"/>
                <a:cs typeface="Gill Sans" panose="020B0502020104020203" pitchFamily="34" charset="-79"/>
              </a:rPr>
              <a:t>, South Korea</a:t>
            </a:r>
          </a:p>
        </p:txBody>
      </p:sp>
      <p:sp>
        <p:nvSpPr>
          <p:cNvPr id="5" name="TextBox 4">
            <a:extLst>
              <a:ext uri="{FF2B5EF4-FFF2-40B4-BE49-F238E27FC236}">
                <a16:creationId xmlns:a16="http://schemas.microsoft.com/office/drawing/2014/main" id="{DB14532C-9B18-E47B-0D79-B98FF82CA073}"/>
              </a:ext>
            </a:extLst>
          </p:cNvPr>
          <p:cNvSpPr txBox="1"/>
          <p:nvPr userDrawn="1"/>
        </p:nvSpPr>
        <p:spPr>
          <a:xfrm>
            <a:off x="11353800" y="6460123"/>
            <a:ext cx="696024" cy="338554"/>
          </a:xfrm>
          <a:prstGeom prst="rect">
            <a:avLst/>
          </a:prstGeom>
          <a:noFill/>
        </p:spPr>
        <p:txBody>
          <a:bodyPr wrap="none" rtlCol="0">
            <a:spAutoFit/>
          </a:bodyPr>
          <a:lstStyle/>
          <a:p>
            <a:fld id="{9F0F1574-4BA9-0840-BE7F-CBC7CC7B944B}" type="slidenum">
              <a:rPr lang="en-US" sz="1600" b="0" i="0" smtClean="0">
                <a:latin typeface="Gill Sans" panose="020B0502020104020203" pitchFamily="34" charset="-79"/>
                <a:cs typeface="Gill Sans" panose="020B0502020104020203" pitchFamily="34" charset="-79"/>
              </a:rPr>
              <a:t>‹#›</a:t>
            </a:fld>
            <a:r>
              <a:rPr lang="en-US" sz="1600" b="0" i="0" dirty="0">
                <a:latin typeface="Gill Sans" panose="020B0502020104020203" pitchFamily="34" charset="-79"/>
                <a:cs typeface="Gill Sans" panose="020B0502020104020203" pitchFamily="34" charset="-79"/>
              </a:rPr>
              <a:t>/25</a:t>
            </a:r>
          </a:p>
        </p:txBody>
      </p:sp>
    </p:spTree>
    <p:extLst>
      <p:ext uri="{BB962C8B-B14F-4D97-AF65-F5344CB8AC3E}">
        <p14:creationId xmlns:p14="http://schemas.microsoft.com/office/powerpoint/2010/main" val="82700118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p:titleStyle>
    <p:bodyStyle>
      <a:lvl1pPr marL="228600" indent="-228600" algn="l" defTabSz="914400" rtl="0" eaLnBrk="1" latinLnBrk="0" hangingPunct="1">
        <a:lnSpc>
          <a:spcPct val="150000"/>
        </a:lnSpc>
        <a:spcBef>
          <a:spcPts val="0"/>
        </a:spcBef>
        <a:buFont typeface="Arial" panose="020B0604020202020204" pitchFamily="34" charset="0"/>
        <a:buChar char="•"/>
        <a:defRPr sz="2800" b="0" i="0" kern="1200">
          <a:solidFill>
            <a:srgbClr val="005CA9"/>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150000"/>
        </a:lnSpc>
        <a:spcBef>
          <a:spcPts val="0"/>
        </a:spcBef>
        <a:buSzPct val="110000"/>
        <a:buFont typeface="System Font Regular"/>
        <a:buChar char="◦"/>
        <a:defRPr sz="2400" b="0" i="0" kern="1200">
          <a:solidFill>
            <a:schemeClr val="tx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150000"/>
        </a:lnSpc>
        <a:spcBef>
          <a:spcPts val="0"/>
        </a:spcBef>
        <a:buFont typeface="Wingdings" pitchFamily="2" charset="2"/>
        <a:buChar char="§"/>
        <a:defRPr sz="2000" b="0" i="0" kern="1200">
          <a:solidFill>
            <a:schemeClr val="tx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150000"/>
        </a:lnSpc>
        <a:spcBef>
          <a:spcPts val="0"/>
        </a:spcBef>
        <a:buFont typeface="Apple Symbols" panose="02000000000000000000" pitchFamily="2" charset="-79"/>
        <a:buChar char="⎻"/>
        <a:defRPr sz="2000" b="0" i="0" kern="1200">
          <a:solidFill>
            <a:schemeClr val="tx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150000"/>
        </a:lnSpc>
        <a:spcBef>
          <a:spcPts val="0"/>
        </a:spcBef>
        <a:buFont typeface="Menlo Regular" panose="020B0609030804020204" pitchFamily="49" charset="0"/>
        <a:buChar char="▻"/>
        <a:defRPr sz="2000" b="0" i="0" kern="1200">
          <a:solidFill>
            <a:schemeClr val="tx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07CC05-BD4F-6D84-D295-8384DB47344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6362341"/>
            <a:ext cx="1682126" cy="285514"/>
          </a:xfrm>
          <a:prstGeom prst="rect">
            <a:avLst/>
          </a:prstGeom>
        </p:spPr>
      </p:pic>
      <p:sp>
        <p:nvSpPr>
          <p:cNvPr id="8" name="TextBox 7">
            <a:extLst>
              <a:ext uri="{FF2B5EF4-FFF2-40B4-BE49-F238E27FC236}">
                <a16:creationId xmlns:a16="http://schemas.microsoft.com/office/drawing/2014/main" id="{08512093-F923-9A5B-AE76-346FEDEE48F8}"/>
              </a:ext>
            </a:extLst>
          </p:cNvPr>
          <p:cNvSpPr txBox="1"/>
          <p:nvPr userDrawn="1"/>
        </p:nvSpPr>
        <p:spPr>
          <a:xfrm>
            <a:off x="4386090" y="6450480"/>
            <a:ext cx="3419819" cy="338554"/>
          </a:xfrm>
          <a:prstGeom prst="rect">
            <a:avLst/>
          </a:prstGeom>
          <a:noFill/>
        </p:spPr>
        <p:txBody>
          <a:bodyPr wrap="square" rtlCol="0" anchor="ctr">
            <a:spAutoFit/>
          </a:bodyPr>
          <a:lstStyle/>
          <a:p>
            <a:pPr algn="ctr"/>
            <a:r>
              <a:rPr lang="en-US" sz="1600" b="0" i="0" dirty="0">
                <a:latin typeface="Gill Sans" panose="020B0502020104020203" pitchFamily="34" charset="-79"/>
                <a:cs typeface="Gill Sans" panose="020B0502020104020203" pitchFamily="34" charset="-79"/>
              </a:rPr>
              <a:t>Boulder, Colorado USA | </a:t>
            </a:r>
            <a:r>
              <a:rPr lang="en-US" sz="1600" b="0" i="0" dirty="0" err="1">
                <a:latin typeface="Gill Sans" panose="020B0502020104020203" pitchFamily="34" charset="-79"/>
                <a:cs typeface="Gill Sans" panose="020B0502020104020203" pitchFamily="34" charset="-79"/>
              </a:rPr>
              <a:t>radiasoft.net</a:t>
            </a:r>
            <a:endParaRPr lang="en-US" sz="1600" b="0" i="0" dirty="0">
              <a:latin typeface="Gill Sans" panose="020B0502020104020203" pitchFamily="34" charset="-79"/>
              <a:cs typeface="Gill Sans" panose="020B0502020104020203" pitchFamily="34" charset="-79"/>
            </a:endParaRPr>
          </a:p>
        </p:txBody>
      </p:sp>
      <p:sp>
        <p:nvSpPr>
          <p:cNvPr id="9" name="TextBox 8">
            <a:extLst>
              <a:ext uri="{FF2B5EF4-FFF2-40B4-BE49-F238E27FC236}">
                <a16:creationId xmlns:a16="http://schemas.microsoft.com/office/drawing/2014/main" id="{5BDDE5A6-2C90-061D-A11C-0231F371D822}"/>
              </a:ext>
            </a:extLst>
          </p:cNvPr>
          <p:cNvSpPr txBox="1"/>
          <p:nvPr userDrawn="1"/>
        </p:nvSpPr>
        <p:spPr>
          <a:xfrm>
            <a:off x="4386090" y="4363644"/>
            <a:ext cx="3419819" cy="1344279"/>
          </a:xfrm>
          <a:prstGeom prst="rect">
            <a:avLst/>
          </a:prstGeom>
          <a:noFill/>
        </p:spPr>
        <p:txBody>
          <a:bodyPr wrap="square" rtlCol="0" anchor="ctr">
            <a:spAutoFit/>
          </a:bodyPr>
          <a:lstStyle/>
          <a:p>
            <a:pPr algn="ctr">
              <a:lnSpc>
                <a:spcPct val="150000"/>
              </a:lnSpc>
            </a:pPr>
            <a:r>
              <a:rPr lang="en-US" sz="2400" b="1" i="0" dirty="0">
                <a:solidFill>
                  <a:srgbClr val="5DBB44"/>
                </a:solidFill>
                <a:latin typeface="Gill Sans SemiBold" panose="020B0502020104020203" pitchFamily="34" charset="-79"/>
                <a:cs typeface="Gill Sans SemiBold" panose="020B0502020104020203" pitchFamily="34" charset="-79"/>
              </a:rPr>
              <a:t>ICFA ML 2024</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b="1" i="1" dirty="0" err="1">
                <a:solidFill>
                  <a:srgbClr val="005CA9"/>
                </a:solidFill>
                <a:latin typeface="Gill Sans SemiBold" panose="020B0502020104020203" pitchFamily="34" charset="-79"/>
                <a:cs typeface="Gill Sans SemiBold" panose="020B0502020104020203" pitchFamily="34" charset="-79"/>
              </a:rPr>
              <a:t>Gyeongju</a:t>
            </a:r>
            <a:r>
              <a:rPr lang="en-US" sz="1600" b="1" i="1" dirty="0">
                <a:solidFill>
                  <a:srgbClr val="005CA9"/>
                </a:solidFill>
                <a:latin typeface="Gill Sans SemiBold" panose="020B0502020104020203" pitchFamily="34" charset="-79"/>
                <a:cs typeface="Gill Sans SemiBold" panose="020B0502020104020203" pitchFamily="34" charset="-79"/>
              </a:rPr>
              <a:t>, South Korea</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b="1" i="1" dirty="0">
                <a:solidFill>
                  <a:srgbClr val="005CA9"/>
                </a:solidFill>
                <a:latin typeface="Gill Sans SemiBold" panose="020B0502020104020203" pitchFamily="34" charset="-79"/>
                <a:cs typeface="Gill Sans SemiBold" panose="020B0502020104020203" pitchFamily="34" charset="-79"/>
              </a:rPr>
              <a:t>March 6, 2024</a:t>
            </a:r>
          </a:p>
        </p:txBody>
      </p:sp>
      <p:pic>
        <p:nvPicPr>
          <p:cNvPr id="2" name="Picture 2">
            <a:extLst>
              <a:ext uri="{FF2B5EF4-FFF2-40B4-BE49-F238E27FC236}">
                <a16:creationId xmlns:a16="http://schemas.microsoft.com/office/drawing/2014/main" id="{E3660E0D-7B92-E6F9-7CA3-9FA919AF7D6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00708" y="6152197"/>
            <a:ext cx="1371600" cy="705803"/>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66;p1">
            <a:extLst>
              <a:ext uri="{FF2B5EF4-FFF2-40B4-BE49-F238E27FC236}">
                <a16:creationId xmlns:a16="http://schemas.microsoft.com/office/drawing/2014/main" id="{B129F802-AB6D-CC78-AE32-E3EB01BE5461}"/>
              </a:ext>
            </a:extLst>
          </p:cNvPr>
          <p:cNvPicPr preferRelativeResize="0"/>
          <p:nvPr userDrawn="1"/>
        </p:nvPicPr>
        <p:blipFill>
          <a:blip r:embed="rId5">
            <a:alphaModFix/>
          </a:blip>
          <a:stretch>
            <a:fillRect/>
          </a:stretch>
        </p:blipFill>
        <p:spPr>
          <a:xfrm>
            <a:off x="9339549" y="6371748"/>
            <a:ext cx="1600200" cy="266700"/>
          </a:xfrm>
          <a:prstGeom prst="rect">
            <a:avLst/>
          </a:prstGeom>
          <a:noFill/>
          <a:ln>
            <a:noFill/>
          </a:ln>
        </p:spPr>
      </p:pic>
    </p:spTree>
    <p:extLst>
      <p:ext uri="{BB962C8B-B14F-4D97-AF65-F5344CB8AC3E}">
        <p14:creationId xmlns:p14="http://schemas.microsoft.com/office/powerpoint/2010/main" val="27910365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file/d/1N_hKwSw7j2CcTQWy28RsIEyK4GoaVimu/view?usp=drive_link" TargetMode="External"/><Relationship Id="rId2" Type="http://schemas.openxmlformats.org/officeDocument/2006/relationships/image" Target="../media/image39.gif"/><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rzrBCF_TkFr53Lk17_BKeDsP-zE11FST/view?usp=drive_link" TargetMode="External"/><Relationship Id="rId2" Type="http://schemas.openxmlformats.org/officeDocument/2006/relationships/image" Target="../media/image41.gif"/><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71A36-37F8-39DC-68A1-D0073C267D8A}"/>
              </a:ext>
            </a:extLst>
          </p:cNvPr>
          <p:cNvSpPr>
            <a:spLocks noGrp="1"/>
          </p:cNvSpPr>
          <p:nvPr>
            <p:ph type="ctrTitle"/>
          </p:nvPr>
        </p:nvSpPr>
        <p:spPr>
          <a:xfrm>
            <a:off x="840059" y="1122363"/>
            <a:ext cx="10511883" cy="2133599"/>
          </a:xfrm>
        </p:spPr>
        <p:txBody>
          <a:bodyPr>
            <a:noAutofit/>
          </a:bodyPr>
          <a:lstStyle/>
          <a:p>
            <a:r>
              <a:rPr lang="en-US" sz="3600" dirty="0"/>
              <a:t>A Front-End Framework with Embedded ML Tools for Automating Neutron Scattering Experiments</a:t>
            </a:r>
          </a:p>
        </p:txBody>
      </p:sp>
      <p:sp>
        <p:nvSpPr>
          <p:cNvPr id="3" name="Subtitle 2">
            <a:extLst>
              <a:ext uri="{FF2B5EF4-FFF2-40B4-BE49-F238E27FC236}">
                <a16:creationId xmlns:a16="http://schemas.microsoft.com/office/drawing/2014/main" id="{11039BD4-486C-4ECE-89A5-259CDF4A8713}"/>
              </a:ext>
            </a:extLst>
          </p:cNvPr>
          <p:cNvSpPr>
            <a:spLocks noGrp="1"/>
          </p:cNvSpPr>
          <p:nvPr>
            <p:ph type="subTitle" idx="1"/>
          </p:nvPr>
        </p:nvSpPr>
        <p:spPr/>
        <p:txBody>
          <a:bodyPr/>
          <a:lstStyle/>
          <a:p>
            <a:r>
              <a:rPr lang="en-US" dirty="0">
                <a:latin typeface="Gill Sans" panose="020B0502020104020203" pitchFamily="34" charset="-79"/>
                <a:cs typeface="Gill Sans" panose="020B0502020104020203" pitchFamily="34" charset="-79"/>
              </a:rPr>
              <a:t>M. Henderson, J. Edelen, M. Kilpatrick (RadiaSoft LLC)</a:t>
            </a:r>
          </a:p>
          <a:p>
            <a:r>
              <a:rPr lang="en-US" dirty="0">
                <a:latin typeface="Gill Sans" panose="020B0502020104020203" pitchFamily="34" charset="-79"/>
                <a:cs typeface="Gill Sans" panose="020B0502020104020203" pitchFamily="34" charset="-79"/>
              </a:rPr>
              <a:t>S. Calder, C. Hoffmann, B. Krishna, G. </a:t>
            </a:r>
            <a:r>
              <a:rPr lang="en-US" dirty="0" err="1">
                <a:latin typeface="Gill Sans" panose="020B0502020104020203" pitchFamily="34" charset="-79"/>
                <a:cs typeface="Gill Sans" panose="020B0502020104020203" pitchFamily="34" charset="-79"/>
              </a:rPr>
              <a:t>Taufer</a:t>
            </a:r>
            <a:r>
              <a:rPr lang="en-US" dirty="0">
                <a:latin typeface="Gill Sans" panose="020B0502020104020203" pitchFamily="34" charset="-79"/>
                <a:cs typeface="Gill Sans" panose="020B0502020104020203" pitchFamily="34" charset="-79"/>
              </a:rPr>
              <a:t>, B. </a:t>
            </a:r>
            <a:r>
              <a:rPr lang="en-US" dirty="0" err="1">
                <a:latin typeface="Gill Sans" panose="020B0502020104020203" pitchFamily="34" charset="-79"/>
                <a:cs typeface="Gill Sans" panose="020B0502020104020203" pitchFamily="34" charset="-79"/>
              </a:rPr>
              <a:t>Vacaliuc</a:t>
            </a:r>
            <a:r>
              <a:rPr lang="en-US" dirty="0">
                <a:latin typeface="Gill Sans" panose="020B0502020104020203" pitchFamily="34" charset="-79"/>
                <a:cs typeface="Gill Sans" panose="020B0502020104020203" pitchFamily="34" charset="-79"/>
              </a:rPr>
              <a:t> (ORNL)</a:t>
            </a:r>
          </a:p>
        </p:txBody>
      </p:sp>
      <p:sp>
        <p:nvSpPr>
          <p:cNvPr id="6" name="TextBox 5">
            <a:extLst>
              <a:ext uri="{FF2B5EF4-FFF2-40B4-BE49-F238E27FC236}">
                <a16:creationId xmlns:a16="http://schemas.microsoft.com/office/drawing/2014/main" id="{18CC607C-9524-EC00-FE4A-CBFD375767F3}"/>
              </a:ext>
            </a:extLst>
          </p:cNvPr>
          <p:cNvSpPr txBox="1"/>
          <p:nvPr/>
        </p:nvSpPr>
        <p:spPr>
          <a:xfrm>
            <a:off x="7638584" y="0"/>
            <a:ext cx="4553416" cy="415498"/>
          </a:xfrm>
          <a:prstGeom prst="rect">
            <a:avLst/>
          </a:prstGeom>
          <a:noFill/>
        </p:spPr>
        <p:txBody>
          <a:bodyPr wrap="square" rtlCol="0">
            <a:spAutoFit/>
          </a:bodyPr>
          <a:lstStyle/>
          <a:p>
            <a:pPr algn="r"/>
            <a:r>
              <a:rPr lang="en-US" sz="1050" i="1" u="none" strike="noStrike" cap="none" dirty="0">
                <a:latin typeface="Gill Sans" panose="020B0502020104020203" pitchFamily="34" charset="-79"/>
                <a:ea typeface="Gill Sans"/>
                <a:cs typeface="Gill Sans" panose="020B0502020104020203" pitchFamily="34" charset="-79"/>
                <a:sym typeface="Gill Sans"/>
              </a:rPr>
              <a:t>This material is based upon work supported by the U.S. Department of Energy, Office of Science, Office of </a:t>
            </a:r>
            <a:r>
              <a:rPr lang="en-US" sz="1050" i="1" dirty="0">
                <a:latin typeface="Gill Sans" panose="020B0502020104020203" pitchFamily="34" charset="-79"/>
                <a:ea typeface="Gill Sans"/>
                <a:cs typeface="Gill Sans" panose="020B0502020104020203" pitchFamily="34" charset="-79"/>
                <a:sym typeface="Gill Sans"/>
              </a:rPr>
              <a:t>Accelerator R&amp;D and Production award number </a:t>
            </a:r>
            <a:r>
              <a:rPr lang="en-US" sz="1050" i="1" dirty="0">
                <a:effectLst/>
                <a:latin typeface="Gill Sans" panose="020B0502020104020203" pitchFamily="34" charset="-79"/>
                <a:cs typeface="Gill Sans" panose="020B0502020104020203" pitchFamily="34" charset="-79"/>
              </a:rPr>
              <a:t>DE- SC0021555 </a:t>
            </a:r>
          </a:p>
        </p:txBody>
      </p:sp>
    </p:spTree>
    <p:extLst>
      <p:ext uri="{BB962C8B-B14F-4D97-AF65-F5344CB8AC3E}">
        <p14:creationId xmlns:p14="http://schemas.microsoft.com/office/powerpoint/2010/main" val="873425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C037-08C1-E929-A58B-EA2B888D88E3}"/>
              </a:ext>
            </a:extLst>
          </p:cNvPr>
          <p:cNvSpPr>
            <a:spLocks noGrp="1"/>
          </p:cNvSpPr>
          <p:nvPr>
            <p:ph type="title"/>
          </p:nvPr>
        </p:nvSpPr>
        <p:spPr/>
        <p:txBody>
          <a:bodyPr/>
          <a:lstStyle/>
          <a:p>
            <a:r>
              <a:rPr lang="en-US" dirty="0" err="1">
                <a:latin typeface="Courier" pitchFamily="2" charset="0"/>
              </a:rPr>
              <a:t>rscontrols</a:t>
            </a:r>
            <a:r>
              <a:rPr lang="en-US" dirty="0"/>
              <a:t> Workflow</a:t>
            </a:r>
          </a:p>
        </p:txBody>
      </p:sp>
      <p:pic>
        <p:nvPicPr>
          <p:cNvPr id="3" name="Picture 2" descr="A screenshot of a device&#10;&#10;Description automatically generated">
            <a:extLst>
              <a:ext uri="{FF2B5EF4-FFF2-40B4-BE49-F238E27FC236}">
                <a16:creationId xmlns:a16="http://schemas.microsoft.com/office/drawing/2014/main" id="{AE52489A-830A-F4E8-D487-241B8D520CFC}"/>
              </a:ext>
            </a:extLst>
          </p:cNvPr>
          <p:cNvPicPr>
            <a:picLocks noChangeAspect="1"/>
          </p:cNvPicPr>
          <p:nvPr/>
        </p:nvPicPr>
        <p:blipFill>
          <a:blip r:embed="rId2"/>
          <a:stretch>
            <a:fillRect/>
          </a:stretch>
        </p:blipFill>
        <p:spPr>
          <a:xfrm>
            <a:off x="1130618" y="1319019"/>
            <a:ext cx="9930763" cy="4754880"/>
          </a:xfrm>
          <a:prstGeom prst="rect">
            <a:avLst/>
          </a:prstGeom>
        </p:spPr>
      </p:pic>
    </p:spTree>
    <p:extLst>
      <p:ext uri="{BB962C8B-B14F-4D97-AF65-F5344CB8AC3E}">
        <p14:creationId xmlns:p14="http://schemas.microsoft.com/office/powerpoint/2010/main" val="2555246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ED34-4726-9B13-00AF-FBFC90A9080A}"/>
              </a:ext>
            </a:extLst>
          </p:cNvPr>
          <p:cNvSpPr>
            <a:spLocks noGrp="1"/>
          </p:cNvSpPr>
          <p:nvPr>
            <p:ph type="title"/>
          </p:nvPr>
        </p:nvSpPr>
        <p:spPr/>
        <p:txBody>
          <a:bodyPr/>
          <a:lstStyle/>
          <a:p>
            <a:r>
              <a:rPr lang="en-US" dirty="0"/>
              <a:t>Image Recognition</a:t>
            </a:r>
          </a:p>
        </p:txBody>
      </p:sp>
      <p:sp>
        <p:nvSpPr>
          <p:cNvPr id="3" name="Content Placeholder 2">
            <a:extLst>
              <a:ext uri="{FF2B5EF4-FFF2-40B4-BE49-F238E27FC236}">
                <a16:creationId xmlns:a16="http://schemas.microsoft.com/office/drawing/2014/main" id="{6AA6A6D6-D3F1-53BE-D684-0AA93536E164}"/>
              </a:ext>
            </a:extLst>
          </p:cNvPr>
          <p:cNvSpPr>
            <a:spLocks noGrp="1"/>
          </p:cNvSpPr>
          <p:nvPr>
            <p:ph idx="1"/>
          </p:nvPr>
        </p:nvSpPr>
        <p:spPr>
          <a:xfrm>
            <a:off x="838200" y="947451"/>
            <a:ext cx="10515600" cy="5521588"/>
          </a:xfrm>
        </p:spPr>
        <p:txBody>
          <a:bodyPr>
            <a:normAutofit/>
          </a:bodyPr>
          <a:lstStyle/>
          <a:p>
            <a:r>
              <a:rPr lang="en-US" sz="2400" dirty="0"/>
              <a:t>Classic use-case for convolutional neural networks (CNNs)</a:t>
            </a:r>
          </a:p>
          <a:p>
            <a:pPr lvl="1"/>
            <a:r>
              <a:rPr lang="en-US" sz="2000" dirty="0" err="1"/>
              <a:t>UNet</a:t>
            </a:r>
            <a:r>
              <a:rPr lang="en-US" sz="2000" dirty="0"/>
              <a:t> specifically designed for image &amp; semantic segmentation</a:t>
            </a:r>
            <a:endParaRPr lang="en-US" dirty="0"/>
          </a:p>
          <a:p>
            <a:pPr lvl="1"/>
            <a:r>
              <a:rPr lang="en-US" sz="2000" dirty="0"/>
              <a:t>Labor-intensive supervised learning regimen</a:t>
            </a:r>
          </a:p>
          <a:p>
            <a:r>
              <a:rPr lang="en-US" sz="2400" dirty="0"/>
              <a:t>Must be robust to use cases</a:t>
            </a:r>
          </a:p>
          <a:p>
            <a:pPr lvl="1"/>
            <a:r>
              <a:rPr lang="en-US" sz="2000" dirty="0"/>
              <a:t>No sample (TOPAZ &amp; HB-2A)</a:t>
            </a:r>
          </a:p>
          <a:p>
            <a:pPr lvl="1"/>
            <a:r>
              <a:rPr lang="en-US" sz="2000" dirty="0"/>
              <a:t>Multiple samples (HB-2A) </a:t>
            </a:r>
          </a:p>
        </p:txBody>
      </p:sp>
      <p:grpSp>
        <p:nvGrpSpPr>
          <p:cNvPr id="4" name="Group 3">
            <a:extLst>
              <a:ext uri="{FF2B5EF4-FFF2-40B4-BE49-F238E27FC236}">
                <a16:creationId xmlns:a16="http://schemas.microsoft.com/office/drawing/2014/main" id="{1CD14F7B-A6EF-10DA-D246-AAF6F3BE112E}"/>
              </a:ext>
            </a:extLst>
          </p:cNvPr>
          <p:cNvGrpSpPr>
            <a:grpSpLocks noChangeAspect="1"/>
          </p:cNvGrpSpPr>
          <p:nvPr/>
        </p:nvGrpSpPr>
        <p:grpSpPr>
          <a:xfrm>
            <a:off x="5480615" y="2703058"/>
            <a:ext cx="6559153" cy="3377148"/>
            <a:chOff x="4456" y="844705"/>
            <a:chExt cx="9665598" cy="5203073"/>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73BFC1C-A13B-4C6C-19A1-B07EF15FF6AD}"/>
                    </a:ext>
                  </a:extLst>
                </p:cNvPr>
                <p:cNvSpPr txBox="1"/>
                <p:nvPr/>
              </p:nvSpPr>
              <p:spPr>
                <a:xfrm>
                  <a:off x="4456" y="5200078"/>
                  <a:ext cx="3657602" cy="847700"/>
                </a:xfrm>
                <a:prstGeom prst="rect">
                  <a:avLst/>
                </a:prstGeom>
                <a:noFill/>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C42F1A">
                          <a:lumMod val="75000"/>
                        </a:srgbClr>
                      </a:solidFill>
                      <a:effectLst/>
                      <a:uLnTx/>
                      <a:uFillTx/>
                      <a:latin typeface="Gill Sans" panose="020B0502020104020203" pitchFamily="34" charset="-79"/>
                      <a:cs typeface="Gill Sans" panose="020B0502020104020203" pitchFamily="34" charset="-79"/>
                      <a:sym typeface="Arial"/>
                    </a:rPr>
                    <a:t>Contraction Path </a:t>
                  </a:r>
                  <a14:m>
                    <m:oMath xmlns:m="http://schemas.openxmlformats.org/officeDocument/2006/math">
                      <m:r>
                        <a:rPr kumimoji="0" lang="en-US" sz="1100" b="1" i="0" u="none" strike="noStrike" kern="0" cap="none" spc="0" normalizeH="0" baseline="0" noProof="0" smtClean="0">
                          <a:ln>
                            <a:noFill/>
                          </a:ln>
                          <a:solidFill>
                            <a:srgbClr val="C42F1A">
                              <a:lumMod val="75000"/>
                            </a:srgbClr>
                          </a:solidFill>
                          <a:effectLst/>
                          <a:uLnTx/>
                          <a:uFillTx/>
                          <a:latin typeface="Cambria Math" panose="02040503050406030204" pitchFamily="18" charset="0"/>
                          <a:ea typeface="Cambria Math" panose="02040503050406030204" pitchFamily="18" charset="0"/>
                          <a:sym typeface="Arial"/>
                        </a:rPr>
                        <m:t>⟶</m:t>
                      </m:r>
                    </m:oMath>
                  </a14:m>
                  <a:endParaRPr kumimoji="0" lang="en-US" sz="1100" b="1" i="0" u="none" strike="noStrike" kern="0" cap="none" spc="0" normalizeH="0" baseline="0" noProof="0" dirty="0">
                    <a:ln>
                      <a:noFill/>
                    </a:ln>
                    <a:solidFill>
                      <a:srgbClr val="C42F1A">
                        <a:lumMod val="75000"/>
                      </a:srgbClr>
                    </a:solidFill>
                    <a:effectLst/>
                    <a:uLnTx/>
                    <a:uFillTx/>
                    <a:latin typeface="Gill Sans" panose="020B0502020104020203" pitchFamily="34" charset="-79"/>
                    <a:cs typeface="Gill Sans" panose="020B0502020104020203" pitchFamily="34" charset="-79"/>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C42F1A">
                          <a:lumMod val="75000"/>
                        </a:srgbClr>
                      </a:solidFill>
                      <a:effectLst/>
                      <a:uLnTx/>
                      <a:uFillTx/>
                      <a:latin typeface="Gill Sans" panose="020B0502020104020203" pitchFamily="34" charset="-79"/>
                      <a:cs typeface="Gill Sans" panose="020B0502020104020203" pitchFamily="34" charset="-79"/>
                      <a:sym typeface="Arial"/>
                    </a:rPr>
                    <a:t>Extract features, lose spatial information</a:t>
                  </a:r>
                </a:p>
              </p:txBody>
            </p:sp>
          </mc:Choice>
          <mc:Fallback>
            <p:sp>
              <p:nvSpPr>
                <p:cNvPr id="5" name="TextBox 4">
                  <a:extLst>
                    <a:ext uri="{FF2B5EF4-FFF2-40B4-BE49-F238E27FC236}">
                      <a16:creationId xmlns:a16="http://schemas.microsoft.com/office/drawing/2014/main" id="{273BFC1C-A13B-4C6C-19A1-B07EF15FF6AD}"/>
                    </a:ext>
                  </a:extLst>
                </p:cNvPr>
                <p:cNvSpPr txBox="1">
                  <a:spLocks noRot="1" noChangeAspect="1" noMove="1" noResize="1" noEditPoints="1" noAdjustHandles="1" noChangeArrowheads="1" noChangeShapeType="1" noTextEdit="1"/>
                </p:cNvSpPr>
                <p:nvPr/>
              </p:nvSpPr>
              <p:spPr>
                <a:xfrm>
                  <a:off x="4456" y="5200078"/>
                  <a:ext cx="3657602" cy="847700"/>
                </a:xfrm>
                <a:prstGeom prst="rect">
                  <a:avLst/>
                </a:prstGeom>
                <a:blipFill>
                  <a:blip r:embed="rId2"/>
                  <a:stretch>
                    <a:fillRect b="-454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4CDBE189-65F4-D138-8699-1B7F9664A891}"/>
                </a:ext>
              </a:extLst>
            </p:cNvPr>
            <p:cNvSpPr>
              <a:spLocks/>
            </p:cNvSpPr>
            <p:nvPr/>
          </p:nvSpPr>
          <p:spPr>
            <a:xfrm>
              <a:off x="3799218" y="4863118"/>
              <a:ext cx="299733" cy="291898"/>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CF655A-8A7D-8D70-DBFA-E970AB63E32B}"/>
                    </a:ext>
                  </a:extLst>
                </p:cNvPr>
                <p:cNvSpPr txBox="1"/>
                <p:nvPr/>
              </p:nvSpPr>
              <p:spPr>
                <a:xfrm>
                  <a:off x="6012452" y="5200078"/>
                  <a:ext cx="3657602" cy="847700"/>
                </a:xfrm>
                <a:prstGeom prst="rect">
                  <a:avLst/>
                </a:prstGeom>
                <a:noFill/>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25BA8"/>
                      </a:solidFill>
                      <a:effectLst/>
                      <a:uLnTx/>
                      <a:uFillTx/>
                      <a:latin typeface="Gill Sans" panose="020B0502020104020203" pitchFamily="34" charset="-79"/>
                      <a:cs typeface="Gill Sans" panose="020B0502020104020203" pitchFamily="34" charset="-79"/>
                      <a:sym typeface="Arial"/>
                    </a:rPr>
                    <a:t>Expansion Path </a:t>
                  </a:r>
                  <a14:m>
                    <m:oMath xmlns:m="http://schemas.openxmlformats.org/officeDocument/2006/math">
                      <m:r>
                        <a:rPr kumimoji="0" lang="en-US" sz="1100" b="1" i="0" u="none" strike="noStrike" kern="0" cap="none" spc="0" normalizeH="0" baseline="0" noProof="0" smtClean="0">
                          <a:ln>
                            <a:noFill/>
                          </a:ln>
                          <a:solidFill>
                            <a:srgbClr val="025BA8"/>
                          </a:solidFill>
                          <a:effectLst/>
                          <a:uLnTx/>
                          <a:uFillTx/>
                          <a:latin typeface="Cambria Math" panose="02040503050406030204" pitchFamily="18" charset="0"/>
                          <a:ea typeface="Cambria Math" panose="02040503050406030204" pitchFamily="18" charset="0"/>
                          <a:sym typeface="Arial"/>
                        </a:rPr>
                        <m:t>⟶</m:t>
                      </m:r>
                    </m:oMath>
                  </a14:m>
                  <a:endParaRPr kumimoji="0" lang="en-US" sz="1100" b="1" i="0" u="none" strike="noStrike" kern="0" cap="none" spc="0" normalizeH="0" baseline="0" noProof="0" dirty="0">
                    <a:ln>
                      <a:noFill/>
                    </a:ln>
                    <a:solidFill>
                      <a:srgbClr val="025BA8"/>
                    </a:solidFill>
                    <a:effectLst/>
                    <a:uLnTx/>
                    <a:uFillTx/>
                    <a:latin typeface="Gill Sans" panose="020B0502020104020203" pitchFamily="34" charset="-79"/>
                    <a:cs typeface="Gill Sans" panose="020B0502020104020203" pitchFamily="34" charset="-79"/>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25BA8"/>
                      </a:solidFill>
                      <a:effectLst/>
                      <a:uLnTx/>
                      <a:uFillTx/>
                      <a:latin typeface="Gill Sans" panose="020B0502020104020203" pitchFamily="34" charset="-79"/>
                      <a:cs typeface="Gill Sans" panose="020B0502020104020203" pitchFamily="34" charset="-79"/>
                      <a:sym typeface="Arial"/>
                    </a:rPr>
                    <a:t>Expand features, regain spatial information</a:t>
                  </a:r>
                </a:p>
              </p:txBody>
            </p:sp>
          </mc:Choice>
          <mc:Fallback>
            <p:sp>
              <p:nvSpPr>
                <p:cNvPr id="7" name="TextBox 6">
                  <a:extLst>
                    <a:ext uri="{FF2B5EF4-FFF2-40B4-BE49-F238E27FC236}">
                      <a16:creationId xmlns:a16="http://schemas.microsoft.com/office/drawing/2014/main" id="{2FCF655A-8A7D-8D70-DBFA-E970AB63E32B}"/>
                    </a:ext>
                  </a:extLst>
                </p:cNvPr>
                <p:cNvSpPr txBox="1">
                  <a:spLocks noRot="1" noChangeAspect="1" noMove="1" noResize="1" noEditPoints="1" noAdjustHandles="1" noChangeArrowheads="1" noChangeShapeType="1" noTextEdit="1"/>
                </p:cNvSpPr>
                <p:nvPr/>
              </p:nvSpPr>
              <p:spPr>
                <a:xfrm>
                  <a:off x="6012452" y="5200078"/>
                  <a:ext cx="3657602" cy="847700"/>
                </a:xfrm>
                <a:prstGeom prst="rect">
                  <a:avLst/>
                </a:prstGeom>
                <a:blipFill>
                  <a:blip r:embed="rId3"/>
                  <a:stretch>
                    <a:fillRect b="-454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74F4BB5-4624-382D-0C8A-4191BDBF518D}"/>
                </a:ext>
              </a:extLst>
            </p:cNvPr>
            <p:cNvSpPr txBox="1"/>
            <p:nvPr/>
          </p:nvSpPr>
          <p:spPr>
            <a:xfrm>
              <a:off x="3236491" y="5220042"/>
              <a:ext cx="2964182" cy="6164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Feature-space Representation</a:t>
              </a:r>
            </a:p>
          </p:txBody>
        </p:sp>
        <p:sp>
          <p:nvSpPr>
            <p:cNvPr id="9" name="TextBox 8">
              <a:extLst>
                <a:ext uri="{FF2B5EF4-FFF2-40B4-BE49-F238E27FC236}">
                  <a16:creationId xmlns:a16="http://schemas.microsoft.com/office/drawing/2014/main" id="{6F4BB0DA-7CB2-51A0-DDEC-28BD6411C2C0}"/>
                </a:ext>
              </a:extLst>
            </p:cNvPr>
            <p:cNvSpPr txBox="1"/>
            <p:nvPr/>
          </p:nvSpPr>
          <p:spPr>
            <a:xfrm>
              <a:off x="210445" y="844705"/>
              <a:ext cx="2342753" cy="6164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Regular Convolutions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Expand feature space</a:t>
              </a:r>
            </a:p>
          </p:txBody>
        </p:sp>
        <p:sp>
          <p:nvSpPr>
            <p:cNvPr id="10" name="TextBox 9">
              <a:extLst>
                <a:ext uri="{FF2B5EF4-FFF2-40B4-BE49-F238E27FC236}">
                  <a16:creationId xmlns:a16="http://schemas.microsoft.com/office/drawing/2014/main" id="{01C78827-7D69-9FD2-34E1-2774FEBF3595}"/>
                </a:ext>
              </a:extLst>
            </p:cNvPr>
            <p:cNvSpPr txBox="1"/>
            <p:nvPr/>
          </p:nvSpPr>
          <p:spPr>
            <a:xfrm>
              <a:off x="203816" y="4041131"/>
              <a:ext cx="2342753" cy="6164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Max Pooling</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Reduce spatial dimensions</a:t>
              </a:r>
            </a:p>
          </p:txBody>
        </p:sp>
        <p:sp>
          <p:nvSpPr>
            <p:cNvPr id="11" name="TextBox 10">
              <a:extLst>
                <a:ext uri="{FF2B5EF4-FFF2-40B4-BE49-F238E27FC236}">
                  <a16:creationId xmlns:a16="http://schemas.microsoft.com/office/drawing/2014/main" id="{F629D4F7-C6A5-3587-B9BF-E9462828DD38}"/>
                </a:ext>
              </a:extLst>
            </p:cNvPr>
            <p:cNvSpPr txBox="1"/>
            <p:nvPr/>
          </p:nvSpPr>
          <p:spPr>
            <a:xfrm rot="16200000">
              <a:off x="215365" y="1919979"/>
              <a:ext cx="1215588" cy="362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Input Image</a:t>
              </a:r>
            </a:p>
          </p:txBody>
        </p:sp>
        <p:sp>
          <p:nvSpPr>
            <p:cNvPr id="12" name="Rectangle 11">
              <a:extLst>
                <a:ext uri="{FF2B5EF4-FFF2-40B4-BE49-F238E27FC236}">
                  <a16:creationId xmlns:a16="http://schemas.microsoft.com/office/drawing/2014/main" id="{13B9D00B-4557-2564-EEEA-B777291E234F}"/>
                </a:ext>
              </a:extLst>
            </p:cNvPr>
            <p:cNvSpPr>
              <a:spLocks/>
            </p:cNvSpPr>
            <p:nvPr/>
          </p:nvSpPr>
          <p:spPr>
            <a:xfrm>
              <a:off x="1058011" y="1477059"/>
              <a:ext cx="91437" cy="1188785"/>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13" name="Rectangle 12">
              <a:extLst>
                <a:ext uri="{FF2B5EF4-FFF2-40B4-BE49-F238E27FC236}">
                  <a16:creationId xmlns:a16="http://schemas.microsoft.com/office/drawing/2014/main" id="{B57A1EC0-3DDE-249E-2F8A-5026422C7B4B}"/>
                </a:ext>
              </a:extLst>
            </p:cNvPr>
            <p:cNvSpPr>
              <a:spLocks/>
            </p:cNvSpPr>
            <p:nvPr/>
          </p:nvSpPr>
          <p:spPr>
            <a:xfrm>
              <a:off x="1306613" y="1477059"/>
              <a:ext cx="137160" cy="1188785"/>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14" name="Rectangle 13">
              <a:extLst>
                <a:ext uri="{FF2B5EF4-FFF2-40B4-BE49-F238E27FC236}">
                  <a16:creationId xmlns:a16="http://schemas.microsoft.com/office/drawing/2014/main" id="{AB74BEF9-D19A-858C-C612-428FED28449E}"/>
                </a:ext>
              </a:extLst>
            </p:cNvPr>
            <p:cNvSpPr>
              <a:spLocks/>
            </p:cNvSpPr>
            <p:nvPr/>
          </p:nvSpPr>
          <p:spPr>
            <a:xfrm>
              <a:off x="1600938" y="1477059"/>
              <a:ext cx="137160" cy="1188785"/>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15" name="Bent-Up Arrow 14">
              <a:extLst>
                <a:ext uri="{FF2B5EF4-FFF2-40B4-BE49-F238E27FC236}">
                  <a16:creationId xmlns:a16="http://schemas.microsoft.com/office/drawing/2014/main" id="{2DBDC3FE-72DC-D2D2-6301-98D6BC9F5547}"/>
                </a:ext>
              </a:extLst>
            </p:cNvPr>
            <p:cNvSpPr>
              <a:spLocks noChangeAspect="1"/>
            </p:cNvSpPr>
            <p:nvPr/>
          </p:nvSpPr>
          <p:spPr>
            <a:xfrm rot="5400000">
              <a:off x="1057040" y="3101098"/>
              <a:ext cx="640115" cy="640080"/>
            </a:xfrm>
            <a:prstGeom prst="bentUpArrow">
              <a:avLst/>
            </a:prstGeom>
            <a:solidFill>
              <a:srgbClr val="C42F1A">
                <a:lumMod val="20000"/>
                <a:lumOff val="80000"/>
              </a:srgbClr>
            </a:solidFill>
            <a:ln w="25400" cap="flat" cmpd="sng" algn="ctr">
              <a:solidFill>
                <a:srgbClr val="C42F1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16" name="Rectangle 15">
              <a:extLst>
                <a:ext uri="{FF2B5EF4-FFF2-40B4-BE49-F238E27FC236}">
                  <a16:creationId xmlns:a16="http://schemas.microsoft.com/office/drawing/2014/main" id="{EBF871D8-7C91-15CE-E0B3-83E8CE6BDDB1}"/>
                </a:ext>
              </a:extLst>
            </p:cNvPr>
            <p:cNvSpPr>
              <a:spLocks/>
            </p:cNvSpPr>
            <p:nvPr/>
          </p:nvSpPr>
          <p:spPr>
            <a:xfrm>
              <a:off x="2446347" y="3089650"/>
              <a:ext cx="274320" cy="914450"/>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17" name="Rectangle 16">
              <a:extLst>
                <a:ext uri="{FF2B5EF4-FFF2-40B4-BE49-F238E27FC236}">
                  <a16:creationId xmlns:a16="http://schemas.microsoft.com/office/drawing/2014/main" id="{74A08974-78F2-EB93-D2F7-CECD376F0F50}"/>
                </a:ext>
              </a:extLst>
            </p:cNvPr>
            <p:cNvSpPr>
              <a:spLocks/>
            </p:cNvSpPr>
            <p:nvPr/>
          </p:nvSpPr>
          <p:spPr>
            <a:xfrm>
              <a:off x="2877832" y="3089650"/>
              <a:ext cx="274320" cy="914450"/>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cxnSp>
          <p:nvCxnSpPr>
            <p:cNvPr id="18" name="Straight Connector 17">
              <a:extLst>
                <a:ext uri="{FF2B5EF4-FFF2-40B4-BE49-F238E27FC236}">
                  <a16:creationId xmlns:a16="http://schemas.microsoft.com/office/drawing/2014/main" id="{41EE8EA2-3CE0-AC32-0252-ED7746CC57D8}"/>
                </a:ext>
              </a:extLst>
            </p:cNvPr>
            <p:cNvCxnSpPr>
              <a:stCxn id="12" idx="3"/>
              <a:endCxn id="13" idx="1"/>
            </p:cNvCxnSpPr>
            <p:nvPr/>
          </p:nvCxnSpPr>
          <p:spPr>
            <a:xfrm>
              <a:off x="1149448" y="2071451"/>
              <a:ext cx="157165" cy="0"/>
            </a:xfrm>
            <a:prstGeom prst="line">
              <a:avLst/>
            </a:prstGeom>
            <a:noFill/>
            <a:ln w="38100" cap="flat" cmpd="sng" algn="ctr">
              <a:solidFill>
                <a:srgbClr val="000000"/>
              </a:solidFill>
              <a:prstDash val="solid"/>
            </a:ln>
            <a:effectLst/>
          </p:spPr>
        </p:cxnSp>
        <p:cxnSp>
          <p:nvCxnSpPr>
            <p:cNvPr id="19" name="Straight Connector 18">
              <a:extLst>
                <a:ext uri="{FF2B5EF4-FFF2-40B4-BE49-F238E27FC236}">
                  <a16:creationId xmlns:a16="http://schemas.microsoft.com/office/drawing/2014/main" id="{405C8384-E43C-A625-A19E-5286E764B00A}"/>
                </a:ext>
              </a:extLst>
            </p:cNvPr>
            <p:cNvCxnSpPr>
              <a:cxnSpLocks/>
              <a:stCxn id="13" idx="3"/>
              <a:endCxn id="14" idx="1"/>
            </p:cNvCxnSpPr>
            <p:nvPr/>
          </p:nvCxnSpPr>
          <p:spPr>
            <a:xfrm>
              <a:off x="1443774" y="2071451"/>
              <a:ext cx="157165" cy="0"/>
            </a:xfrm>
            <a:prstGeom prst="line">
              <a:avLst/>
            </a:prstGeom>
            <a:noFill/>
            <a:ln w="38100" cap="flat" cmpd="sng" algn="ctr">
              <a:solidFill>
                <a:srgbClr val="000000"/>
              </a:solidFill>
              <a:prstDash val="solid"/>
            </a:ln>
            <a:effectLst/>
          </p:spPr>
        </p:cxnSp>
        <p:sp>
          <p:nvSpPr>
            <p:cNvPr id="20" name="Rectangle 19">
              <a:extLst>
                <a:ext uri="{FF2B5EF4-FFF2-40B4-BE49-F238E27FC236}">
                  <a16:creationId xmlns:a16="http://schemas.microsoft.com/office/drawing/2014/main" id="{E4727597-22F9-3C27-D838-F03870B145E4}"/>
                </a:ext>
              </a:extLst>
            </p:cNvPr>
            <p:cNvSpPr>
              <a:spLocks/>
            </p:cNvSpPr>
            <p:nvPr/>
          </p:nvSpPr>
          <p:spPr>
            <a:xfrm>
              <a:off x="2152022" y="3089650"/>
              <a:ext cx="137160" cy="914450"/>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21" name="Bent-Up Arrow 20">
              <a:extLst>
                <a:ext uri="{FF2B5EF4-FFF2-40B4-BE49-F238E27FC236}">
                  <a16:creationId xmlns:a16="http://schemas.microsoft.com/office/drawing/2014/main" id="{6244FF58-0F8C-B574-75FB-DB5E9036591E}"/>
                </a:ext>
              </a:extLst>
            </p:cNvPr>
            <p:cNvSpPr>
              <a:spLocks noChangeAspect="1"/>
            </p:cNvSpPr>
            <p:nvPr/>
          </p:nvSpPr>
          <p:spPr>
            <a:xfrm rot="5400000">
              <a:off x="2980685" y="4466735"/>
              <a:ext cx="640115" cy="640080"/>
            </a:xfrm>
            <a:prstGeom prst="bentUpArrow">
              <a:avLst/>
            </a:prstGeom>
            <a:solidFill>
              <a:srgbClr val="C42F1A">
                <a:lumMod val="20000"/>
                <a:lumOff val="80000"/>
              </a:srgbClr>
            </a:solidFill>
            <a:ln w="25400" cap="flat" cmpd="sng" algn="ctr">
              <a:solidFill>
                <a:srgbClr val="C42F1A">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cxnSp>
          <p:nvCxnSpPr>
            <p:cNvPr id="22" name="Straight Connector 21">
              <a:extLst>
                <a:ext uri="{FF2B5EF4-FFF2-40B4-BE49-F238E27FC236}">
                  <a16:creationId xmlns:a16="http://schemas.microsoft.com/office/drawing/2014/main" id="{1681ED72-CCF6-F4CB-FC95-48D18D538643}"/>
                </a:ext>
              </a:extLst>
            </p:cNvPr>
            <p:cNvCxnSpPr>
              <a:cxnSpLocks/>
              <a:stCxn id="16" idx="1"/>
              <a:endCxn id="20" idx="3"/>
            </p:cNvCxnSpPr>
            <p:nvPr/>
          </p:nvCxnSpPr>
          <p:spPr>
            <a:xfrm flipH="1">
              <a:off x="2289182" y="3546875"/>
              <a:ext cx="157165" cy="0"/>
            </a:xfrm>
            <a:prstGeom prst="line">
              <a:avLst/>
            </a:prstGeom>
            <a:noFill/>
            <a:ln w="38100" cap="flat" cmpd="sng" algn="ctr">
              <a:solidFill>
                <a:srgbClr val="000000"/>
              </a:solidFill>
              <a:prstDash val="solid"/>
            </a:ln>
            <a:effectLst/>
          </p:spPr>
        </p:cxnSp>
        <p:cxnSp>
          <p:nvCxnSpPr>
            <p:cNvPr id="23" name="Straight Connector 22">
              <a:extLst>
                <a:ext uri="{FF2B5EF4-FFF2-40B4-BE49-F238E27FC236}">
                  <a16:creationId xmlns:a16="http://schemas.microsoft.com/office/drawing/2014/main" id="{DE039435-E7BD-70E1-22F8-0F6F438F21CC}"/>
                </a:ext>
              </a:extLst>
            </p:cNvPr>
            <p:cNvCxnSpPr>
              <a:cxnSpLocks/>
              <a:stCxn id="17" idx="1"/>
              <a:endCxn id="16" idx="3"/>
            </p:cNvCxnSpPr>
            <p:nvPr/>
          </p:nvCxnSpPr>
          <p:spPr>
            <a:xfrm flipH="1">
              <a:off x="2720667" y="3546875"/>
              <a:ext cx="157165" cy="0"/>
            </a:xfrm>
            <a:prstGeom prst="line">
              <a:avLst/>
            </a:prstGeom>
            <a:noFill/>
            <a:ln w="38100" cap="flat" cmpd="sng" algn="ctr">
              <a:solidFill>
                <a:srgbClr val="000000"/>
              </a:solidFill>
              <a:prstDash val="solid"/>
            </a:ln>
            <a:effectLst/>
          </p:spPr>
        </p:cxnSp>
        <p:sp>
          <p:nvSpPr>
            <p:cNvPr id="24" name="Rectangle 23">
              <a:extLst>
                <a:ext uri="{FF2B5EF4-FFF2-40B4-BE49-F238E27FC236}">
                  <a16:creationId xmlns:a16="http://schemas.microsoft.com/office/drawing/2014/main" id="{D7D1D96A-1425-4644-FB18-F71198A89023}"/>
                </a:ext>
              </a:extLst>
            </p:cNvPr>
            <p:cNvSpPr>
              <a:spLocks/>
            </p:cNvSpPr>
            <p:nvPr/>
          </p:nvSpPr>
          <p:spPr>
            <a:xfrm flipH="1">
              <a:off x="8270113" y="1475451"/>
              <a:ext cx="91437" cy="1188785"/>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25" name="Rectangle 24">
              <a:extLst>
                <a:ext uri="{FF2B5EF4-FFF2-40B4-BE49-F238E27FC236}">
                  <a16:creationId xmlns:a16="http://schemas.microsoft.com/office/drawing/2014/main" id="{518A6935-4D75-F5BE-2870-70D0C3B0A714}"/>
                </a:ext>
              </a:extLst>
            </p:cNvPr>
            <p:cNvSpPr>
              <a:spLocks/>
            </p:cNvSpPr>
            <p:nvPr/>
          </p:nvSpPr>
          <p:spPr>
            <a:xfrm flipH="1">
              <a:off x="7975788" y="1475451"/>
              <a:ext cx="137160" cy="1188785"/>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26" name="Rectangle 25">
              <a:extLst>
                <a:ext uri="{FF2B5EF4-FFF2-40B4-BE49-F238E27FC236}">
                  <a16:creationId xmlns:a16="http://schemas.microsoft.com/office/drawing/2014/main" id="{3F16BEA0-9866-4B4B-92B0-2A6EC6281F1E}"/>
                </a:ext>
              </a:extLst>
            </p:cNvPr>
            <p:cNvSpPr>
              <a:spLocks/>
            </p:cNvSpPr>
            <p:nvPr/>
          </p:nvSpPr>
          <p:spPr>
            <a:xfrm flipH="1">
              <a:off x="7681463" y="1475451"/>
              <a:ext cx="137160" cy="1188785"/>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27" name="Rectangle 26">
              <a:extLst>
                <a:ext uri="{FF2B5EF4-FFF2-40B4-BE49-F238E27FC236}">
                  <a16:creationId xmlns:a16="http://schemas.microsoft.com/office/drawing/2014/main" id="{E5F6CC2D-432C-29D1-3A8E-DB1FDABFE517}"/>
                </a:ext>
              </a:extLst>
            </p:cNvPr>
            <p:cNvSpPr>
              <a:spLocks/>
            </p:cNvSpPr>
            <p:nvPr/>
          </p:nvSpPr>
          <p:spPr>
            <a:xfrm flipH="1">
              <a:off x="6624658" y="3089650"/>
              <a:ext cx="274320" cy="914450"/>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28" name="Rectangle 27">
              <a:extLst>
                <a:ext uri="{FF2B5EF4-FFF2-40B4-BE49-F238E27FC236}">
                  <a16:creationId xmlns:a16="http://schemas.microsoft.com/office/drawing/2014/main" id="{FC582755-5BA9-D305-180E-81DDA95CD1E8}"/>
                </a:ext>
              </a:extLst>
            </p:cNvPr>
            <p:cNvSpPr>
              <a:spLocks/>
            </p:cNvSpPr>
            <p:nvPr/>
          </p:nvSpPr>
          <p:spPr>
            <a:xfrm flipH="1">
              <a:off x="6193173" y="3089650"/>
              <a:ext cx="274320" cy="914450"/>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cxnSp>
          <p:nvCxnSpPr>
            <p:cNvPr id="29" name="Straight Connector 28">
              <a:extLst>
                <a:ext uri="{FF2B5EF4-FFF2-40B4-BE49-F238E27FC236}">
                  <a16:creationId xmlns:a16="http://schemas.microsoft.com/office/drawing/2014/main" id="{F268CF3D-2DFE-550E-7C0C-F5866F092AA2}"/>
                </a:ext>
              </a:extLst>
            </p:cNvPr>
            <p:cNvCxnSpPr>
              <a:stCxn id="24" idx="3"/>
              <a:endCxn id="25" idx="1"/>
            </p:cNvCxnSpPr>
            <p:nvPr/>
          </p:nvCxnSpPr>
          <p:spPr>
            <a:xfrm flipH="1">
              <a:off x="8112949" y="2069844"/>
              <a:ext cx="157165" cy="0"/>
            </a:xfrm>
            <a:prstGeom prst="line">
              <a:avLst/>
            </a:prstGeom>
            <a:noFill/>
            <a:ln w="38100" cap="flat" cmpd="sng" algn="ctr">
              <a:solidFill>
                <a:srgbClr val="000000"/>
              </a:solidFill>
              <a:prstDash val="solid"/>
            </a:ln>
            <a:effectLst/>
          </p:spPr>
        </p:cxnSp>
        <p:cxnSp>
          <p:nvCxnSpPr>
            <p:cNvPr id="30" name="Straight Connector 29">
              <a:extLst>
                <a:ext uri="{FF2B5EF4-FFF2-40B4-BE49-F238E27FC236}">
                  <a16:creationId xmlns:a16="http://schemas.microsoft.com/office/drawing/2014/main" id="{258520D1-12C1-5A3F-52A5-5A4015BE7900}"/>
                </a:ext>
              </a:extLst>
            </p:cNvPr>
            <p:cNvCxnSpPr>
              <a:cxnSpLocks/>
              <a:stCxn id="25" idx="3"/>
              <a:endCxn id="26" idx="1"/>
            </p:cNvCxnSpPr>
            <p:nvPr/>
          </p:nvCxnSpPr>
          <p:spPr>
            <a:xfrm flipH="1">
              <a:off x="7818623" y="2069844"/>
              <a:ext cx="157165" cy="0"/>
            </a:xfrm>
            <a:prstGeom prst="line">
              <a:avLst/>
            </a:prstGeom>
            <a:noFill/>
            <a:ln w="38100" cap="flat" cmpd="sng" algn="ctr">
              <a:solidFill>
                <a:srgbClr val="000000"/>
              </a:solidFill>
              <a:prstDash val="solid"/>
            </a:ln>
            <a:effectLst/>
          </p:spPr>
        </p:cxnSp>
        <p:sp>
          <p:nvSpPr>
            <p:cNvPr id="31" name="Rectangle 30">
              <a:extLst>
                <a:ext uri="{FF2B5EF4-FFF2-40B4-BE49-F238E27FC236}">
                  <a16:creationId xmlns:a16="http://schemas.microsoft.com/office/drawing/2014/main" id="{7B1793ED-B440-7A38-ABE8-BFC1AFECC382}"/>
                </a:ext>
              </a:extLst>
            </p:cNvPr>
            <p:cNvSpPr>
              <a:spLocks/>
            </p:cNvSpPr>
            <p:nvPr/>
          </p:nvSpPr>
          <p:spPr>
            <a:xfrm flipH="1">
              <a:off x="7056143" y="3089650"/>
              <a:ext cx="137160" cy="914450"/>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32" name="Bent-Up Arrow 31">
              <a:extLst>
                <a:ext uri="{FF2B5EF4-FFF2-40B4-BE49-F238E27FC236}">
                  <a16:creationId xmlns:a16="http://schemas.microsoft.com/office/drawing/2014/main" id="{34AAE757-8F47-76DB-6A36-0AABC4B65B35}"/>
                </a:ext>
              </a:extLst>
            </p:cNvPr>
            <p:cNvSpPr>
              <a:spLocks noChangeAspect="1"/>
            </p:cNvSpPr>
            <p:nvPr/>
          </p:nvSpPr>
          <p:spPr>
            <a:xfrm>
              <a:off x="5804553" y="4466717"/>
              <a:ext cx="640080" cy="640115"/>
            </a:xfrm>
            <a:prstGeom prst="bentUpArrow">
              <a:avLst/>
            </a:prstGeom>
            <a:solidFill>
              <a:srgbClr val="94C3CF"/>
            </a:solidFill>
            <a:ln w="25400" cap="flat" cmpd="sng" algn="ctr">
              <a:solidFill>
                <a:srgbClr val="025BA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cxnSp>
          <p:nvCxnSpPr>
            <p:cNvPr id="33" name="Straight Connector 32">
              <a:extLst>
                <a:ext uri="{FF2B5EF4-FFF2-40B4-BE49-F238E27FC236}">
                  <a16:creationId xmlns:a16="http://schemas.microsoft.com/office/drawing/2014/main" id="{63900C92-F1AE-57C6-0CE5-611E5E45553A}"/>
                </a:ext>
              </a:extLst>
            </p:cNvPr>
            <p:cNvCxnSpPr>
              <a:cxnSpLocks/>
              <a:stCxn id="27" idx="1"/>
              <a:endCxn id="31" idx="3"/>
            </p:cNvCxnSpPr>
            <p:nvPr/>
          </p:nvCxnSpPr>
          <p:spPr>
            <a:xfrm>
              <a:off x="6898978" y="3546875"/>
              <a:ext cx="157165" cy="0"/>
            </a:xfrm>
            <a:prstGeom prst="line">
              <a:avLst/>
            </a:prstGeom>
            <a:noFill/>
            <a:ln w="38100" cap="flat" cmpd="sng" algn="ctr">
              <a:solidFill>
                <a:srgbClr val="000000"/>
              </a:solidFill>
              <a:prstDash val="solid"/>
            </a:ln>
            <a:effectLst/>
          </p:spPr>
        </p:cxnSp>
        <p:cxnSp>
          <p:nvCxnSpPr>
            <p:cNvPr id="34" name="Straight Connector 33">
              <a:extLst>
                <a:ext uri="{FF2B5EF4-FFF2-40B4-BE49-F238E27FC236}">
                  <a16:creationId xmlns:a16="http://schemas.microsoft.com/office/drawing/2014/main" id="{D5997B00-BE8B-D44F-1334-B5092F766E85}"/>
                </a:ext>
              </a:extLst>
            </p:cNvPr>
            <p:cNvCxnSpPr>
              <a:cxnSpLocks/>
              <a:stCxn id="28" idx="1"/>
              <a:endCxn id="27" idx="3"/>
            </p:cNvCxnSpPr>
            <p:nvPr/>
          </p:nvCxnSpPr>
          <p:spPr>
            <a:xfrm>
              <a:off x="6467493" y="3546875"/>
              <a:ext cx="157165" cy="0"/>
            </a:xfrm>
            <a:prstGeom prst="line">
              <a:avLst/>
            </a:prstGeom>
            <a:noFill/>
            <a:ln w="38100" cap="flat" cmpd="sng" algn="ctr">
              <a:solidFill>
                <a:srgbClr val="000000"/>
              </a:solidFill>
              <a:prstDash val="solid"/>
            </a:ln>
            <a:effectLst/>
          </p:spPr>
        </p:cxnSp>
        <p:sp>
          <p:nvSpPr>
            <p:cNvPr id="35" name="Bent-Up Arrow 34">
              <a:extLst>
                <a:ext uri="{FF2B5EF4-FFF2-40B4-BE49-F238E27FC236}">
                  <a16:creationId xmlns:a16="http://schemas.microsoft.com/office/drawing/2014/main" id="{002DB164-CE20-2BD2-7E8F-2DFEE3C4FEC9}"/>
                </a:ext>
              </a:extLst>
            </p:cNvPr>
            <p:cNvSpPr>
              <a:spLocks noChangeAspect="1"/>
            </p:cNvSpPr>
            <p:nvPr/>
          </p:nvSpPr>
          <p:spPr>
            <a:xfrm>
              <a:off x="7828303" y="3089338"/>
              <a:ext cx="640080" cy="640115"/>
            </a:xfrm>
            <a:prstGeom prst="bentUpArrow">
              <a:avLst/>
            </a:prstGeom>
            <a:solidFill>
              <a:srgbClr val="94C3CF"/>
            </a:solidFill>
            <a:ln w="25400" cap="flat" cmpd="sng" algn="ctr">
              <a:solidFill>
                <a:srgbClr val="025BA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36" name="TextBox 35">
              <a:extLst>
                <a:ext uri="{FF2B5EF4-FFF2-40B4-BE49-F238E27FC236}">
                  <a16:creationId xmlns:a16="http://schemas.microsoft.com/office/drawing/2014/main" id="{1D622C45-1F3F-EAC2-AAFA-8115AFAD30FD}"/>
                </a:ext>
              </a:extLst>
            </p:cNvPr>
            <p:cNvSpPr txBox="1"/>
            <p:nvPr/>
          </p:nvSpPr>
          <p:spPr>
            <a:xfrm>
              <a:off x="7020153" y="4036585"/>
              <a:ext cx="2342753" cy="6164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Up-Convolution</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Expand spatial dimensions</a:t>
              </a:r>
            </a:p>
          </p:txBody>
        </p:sp>
        <p:sp>
          <p:nvSpPr>
            <p:cNvPr id="37" name="TextBox 36">
              <a:extLst>
                <a:ext uri="{FF2B5EF4-FFF2-40B4-BE49-F238E27FC236}">
                  <a16:creationId xmlns:a16="http://schemas.microsoft.com/office/drawing/2014/main" id="{4E04FB1F-FD2A-DDD7-7E1F-8AE192DAFE5B}"/>
                </a:ext>
              </a:extLst>
            </p:cNvPr>
            <p:cNvSpPr txBox="1"/>
            <p:nvPr/>
          </p:nvSpPr>
          <p:spPr>
            <a:xfrm rot="5400000">
              <a:off x="7917310" y="1893751"/>
              <a:ext cx="1339072" cy="3628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Output Mask</a:t>
              </a:r>
            </a:p>
          </p:txBody>
        </p:sp>
        <p:sp>
          <p:nvSpPr>
            <p:cNvPr id="38" name="Right Arrow 37">
              <a:extLst>
                <a:ext uri="{FF2B5EF4-FFF2-40B4-BE49-F238E27FC236}">
                  <a16:creationId xmlns:a16="http://schemas.microsoft.com/office/drawing/2014/main" id="{BC16FDC5-6F16-F53A-9BEB-F9E115C0BE72}"/>
                </a:ext>
              </a:extLst>
            </p:cNvPr>
            <p:cNvSpPr/>
            <p:nvPr/>
          </p:nvSpPr>
          <p:spPr>
            <a:xfrm>
              <a:off x="2190296" y="1940802"/>
              <a:ext cx="5029202" cy="259040"/>
            </a:xfrm>
            <a:prstGeom prst="rightArrow">
              <a:avLst>
                <a:gd name="adj1" fmla="val 50000"/>
                <a:gd name="adj2" fmla="val 88226"/>
              </a:avLst>
            </a:prstGeom>
            <a:solidFill>
              <a:srgbClr val="FFFFFF">
                <a:lumMod val="85000"/>
              </a:srgbClr>
            </a:solidFill>
            <a:ln w="25400" cap="flat" cmpd="sng" algn="ctr">
              <a:solidFill>
                <a:srgbClr val="EBEBEB">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39" name="Right Arrow 38">
              <a:extLst>
                <a:ext uri="{FF2B5EF4-FFF2-40B4-BE49-F238E27FC236}">
                  <a16:creationId xmlns:a16="http://schemas.microsoft.com/office/drawing/2014/main" id="{DC200D0C-A6A1-6DE1-7601-DDE5D9772B1B}"/>
                </a:ext>
              </a:extLst>
            </p:cNvPr>
            <p:cNvSpPr/>
            <p:nvPr/>
          </p:nvSpPr>
          <p:spPr>
            <a:xfrm>
              <a:off x="3453663" y="3429187"/>
              <a:ext cx="2510910" cy="246767"/>
            </a:xfrm>
            <a:prstGeom prst="rightArrow">
              <a:avLst>
                <a:gd name="adj1" fmla="val 50000"/>
                <a:gd name="adj2" fmla="val 88226"/>
              </a:avLst>
            </a:prstGeom>
            <a:solidFill>
              <a:srgbClr val="FFFFFF">
                <a:lumMod val="85000"/>
              </a:srgbClr>
            </a:solidFill>
            <a:ln w="25400" cap="flat" cmpd="sng" algn="ctr">
              <a:solidFill>
                <a:srgbClr val="EBEBEB">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40" name="TextBox 39">
              <a:extLst>
                <a:ext uri="{FF2B5EF4-FFF2-40B4-BE49-F238E27FC236}">
                  <a16:creationId xmlns:a16="http://schemas.microsoft.com/office/drawing/2014/main" id="{4A4E8DE9-338C-B4BC-2C7E-431A84CB5060}"/>
                </a:ext>
              </a:extLst>
            </p:cNvPr>
            <p:cNvSpPr txBox="1"/>
            <p:nvPr/>
          </p:nvSpPr>
          <p:spPr>
            <a:xfrm>
              <a:off x="3296032" y="2462184"/>
              <a:ext cx="3082446" cy="8535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Concatenations (Skip Connections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Improve spatial precision</a:t>
              </a:r>
            </a:p>
          </p:txBody>
        </p:sp>
        <p:sp>
          <p:nvSpPr>
            <p:cNvPr id="41" name="TextBox 40">
              <a:extLst>
                <a:ext uri="{FF2B5EF4-FFF2-40B4-BE49-F238E27FC236}">
                  <a16:creationId xmlns:a16="http://schemas.microsoft.com/office/drawing/2014/main" id="{40C3D79F-3AF5-9041-74B6-C5948C27A67E}"/>
                </a:ext>
              </a:extLst>
            </p:cNvPr>
            <p:cNvSpPr txBox="1"/>
            <p:nvPr/>
          </p:nvSpPr>
          <p:spPr>
            <a:xfrm>
              <a:off x="6884381" y="846230"/>
              <a:ext cx="2342753" cy="6164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Regular Convolutions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ysClr val="windowText" lastClr="000000"/>
                  </a:solidFill>
                  <a:effectLst/>
                  <a:uLnTx/>
                  <a:uFillTx/>
                  <a:latin typeface="Gill Sans" panose="020B0502020104020203" pitchFamily="34" charset="-79"/>
                  <a:cs typeface="Gill Sans" panose="020B0502020104020203" pitchFamily="34" charset="-79"/>
                  <a:sym typeface="Arial"/>
                </a:rPr>
                <a:t>Compress feature space</a:t>
              </a:r>
            </a:p>
          </p:txBody>
        </p:sp>
        <p:sp>
          <p:nvSpPr>
            <p:cNvPr id="42" name="Rectangle 41">
              <a:extLst>
                <a:ext uri="{FF2B5EF4-FFF2-40B4-BE49-F238E27FC236}">
                  <a16:creationId xmlns:a16="http://schemas.microsoft.com/office/drawing/2014/main" id="{697D7FE4-368E-58AE-F968-E370910D2416}"/>
                </a:ext>
              </a:extLst>
            </p:cNvPr>
            <p:cNvSpPr>
              <a:spLocks/>
            </p:cNvSpPr>
            <p:nvPr/>
          </p:nvSpPr>
          <p:spPr>
            <a:xfrm>
              <a:off x="5326381" y="4866014"/>
              <a:ext cx="299732" cy="291898"/>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sp>
          <p:nvSpPr>
            <p:cNvPr id="43" name="Rectangle 42">
              <a:extLst>
                <a:ext uri="{FF2B5EF4-FFF2-40B4-BE49-F238E27FC236}">
                  <a16:creationId xmlns:a16="http://schemas.microsoft.com/office/drawing/2014/main" id="{60FF156B-9F54-2BC8-B70D-C2B82B62711A}"/>
                </a:ext>
              </a:extLst>
            </p:cNvPr>
            <p:cNvSpPr>
              <a:spLocks/>
            </p:cNvSpPr>
            <p:nvPr/>
          </p:nvSpPr>
          <p:spPr>
            <a:xfrm>
              <a:off x="4477029" y="4863109"/>
              <a:ext cx="464173" cy="291898"/>
            </a:xfrm>
            <a:prstGeom prst="rect">
              <a:avLst/>
            </a:prstGeom>
            <a:solidFill>
              <a:srgbClr val="8FB192"/>
            </a:solidFill>
            <a:ln w="25400" cap="flat" cmpd="sng" algn="ctr">
              <a:solidFill>
                <a:srgbClr val="90C2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FFFFF"/>
                </a:solidFill>
                <a:effectLst/>
                <a:uLnTx/>
                <a:uFillTx/>
                <a:latin typeface="Gill Sans" panose="020B0502020104020203" pitchFamily="34" charset="-79"/>
                <a:ea typeface="+mn-ea"/>
                <a:cs typeface="Gill Sans" panose="020B0502020104020203" pitchFamily="34" charset="-79"/>
                <a:sym typeface="Arial"/>
              </a:endParaRPr>
            </a:p>
          </p:txBody>
        </p:sp>
        <p:cxnSp>
          <p:nvCxnSpPr>
            <p:cNvPr id="44" name="Straight Connector 43">
              <a:extLst>
                <a:ext uri="{FF2B5EF4-FFF2-40B4-BE49-F238E27FC236}">
                  <a16:creationId xmlns:a16="http://schemas.microsoft.com/office/drawing/2014/main" id="{1AA10DA7-7330-C221-3C68-BEEC464CC35E}"/>
                </a:ext>
              </a:extLst>
            </p:cNvPr>
            <p:cNvCxnSpPr>
              <a:cxnSpLocks/>
              <a:stCxn id="6" idx="3"/>
              <a:endCxn id="43" idx="1"/>
            </p:cNvCxnSpPr>
            <p:nvPr/>
          </p:nvCxnSpPr>
          <p:spPr>
            <a:xfrm>
              <a:off x="4098952" y="5009057"/>
              <a:ext cx="378078" cy="0"/>
            </a:xfrm>
            <a:prstGeom prst="line">
              <a:avLst/>
            </a:prstGeom>
            <a:noFill/>
            <a:ln w="38100" cap="flat" cmpd="sng" algn="ctr">
              <a:solidFill>
                <a:srgbClr val="000000"/>
              </a:solidFill>
              <a:prstDash val="solid"/>
            </a:ln>
            <a:effectLst/>
          </p:spPr>
        </p:cxnSp>
        <p:cxnSp>
          <p:nvCxnSpPr>
            <p:cNvPr id="45" name="Straight Connector 44">
              <a:extLst>
                <a:ext uri="{FF2B5EF4-FFF2-40B4-BE49-F238E27FC236}">
                  <a16:creationId xmlns:a16="http://schemas.microsoft.com/office/drawing/2014/main" id="{7D3B2AC1-4BDB-9E64-6B21-7FA51E8C6DE4}"/>
                </a:ext>
              </a:extLst>
            </p:cNvPr>
            <p:cNvCxnSpPr>
              <a:cxnSpLocks/>
              <a:stCxn id="43" idx="3"/>
              <a:endCxn id="42" idx="1"/>
            </p:cNvCxnSpPr>
            <p:nvPr/>
          </p:nvCxnSpPr>
          <p:spPr>
            <a:xfrm>
              <a:off x="4941201" y="5008792"/>
              <a:ext cx="385179" cy="2896"/>
            </a:xfrm>
            <a:prstGeom prst="line">
              <a:avLst/>
            </a:prstGeom>
            <a:noFill/>
            <a:ln w="38100" cap="flat" cmpd="sng" algn="ctr">
              <a:solidFill>
                <a:srgbClr val="000000"/>
              </a:solidFill>
              <a:prstDash val="solid"/>
            </a:ln>
            <a:effectLst/>
          </p:spPr>
        </p:cxnSp>
      </p:grpSp>
    </p:spTree>
    <p:extLst>
      <p:ext uri="{BB962C8B-B14F-4D97-AF65-F5344CB8AC3E}">
        <p14:creationId xmlns:p14="http://schemas.microsoft.com/office/powerpoint/2010/main" val="4051911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817-61BD-0142-59BC-9EDB1A98A487}"/>
              </a:ext>
            </a:extLst>
          </p:cNvPr>
          <p:cNvSpPr>
            <a:spLocks noGrp="1"/>
          </p:cNvSpPr>
          <p:nvPr>
            <p:ph type="title"/>
          </p:nvPr>
        </p:nvSpPr>
        <p:spPr/>
        <p:txBody>
          <a:bodyPr/>
          <a:lstStyle/>
          <a:p>
            <a:r>
              <a:rPr lang="en-US" dirty="0"/>
              <a:t>Results</a:t>
            </a:r>
          </a:p>
        </p:txBody>
      </p:sp>
      <p:sp>
        <p:nvSpPr>
          <p:cNvPr id="3" name="Text Placeholder 2">
            <a:extLst>
              <a:ext uri="{FF2B5EF4-FFF2-40B4-BE49-F238E27FC236}">
                <a16:creationId xmlns:a16="http://schemas.microsoft.com/office/drawing/2014/main" id="{F5E0AF97-C6A4-AF38-F844-0529DD7F75A1}"/>
              </a:ext>
            </a:extLst>
          </p:cNvPr>
          <p:cNvSpPr>
            <a:spLocks noGrp="1"/>
          </p:cNvSpPr>
          <p:nvPr>
            <p:ph type="body" idx="1"/>
          </p:nvPr>
        </p:nvSpPr>
        <p:spPr/>
        <p:txBody>
          <a:bodyPr/>
          <a:lstStyle/>
          <a:p>
            <a:r>
              <a:rPr lang="en-US" dirty="0" err="1">
                <a:latin typeface="Courier" pitchFamily="2" charset="0"/>
              </a:rPr>
              <a:t>rscontrols</a:t>
            </a:r>
            <a:r>
              <a:rPr lang="en-US" dirty="0"/>
              <a:t> UI, model uncertainties, and sample alignment</a:t>
            </a:r>
          </a:p>
        </p:txBody>
      </p:sp>
    </p:spTree>
    <p:extLst>
      <p:ext uri="{BB962C8B-B14F-4D97-AF65-F5344CB8AC3E}">
        <p14:creationId xmlns:p14="http://schemas.microsoft.com/office/powerpoint/2010/main" val="198614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72FE-8EA5-8DCE-0FCC-758EC2EB0524}"/>
              </a:ext>
            </a:extLst>
          </p:cNvPr>
          <p:cNvSpPr>
            <a:spLocks noGrp="1"/>
          </p:cNvSpPr>
          <p:nvPr>
            <p:ph type="title"/>
          </p:nvPr>
        </p:nvSpPr>
        <p:spPr/>
        <p:txBody>
          <a:bodyPr>
            <a:normAutofit/>
          </a:bodyPr>
          <a:lstStyle/>
          <a:p>
            <a:r>
              <a:rPr lang="en-US" dirty="0" err="1">
                <a:latin typeface="Courier" pitchFamily="2" charset="0"/>
              </a:rPr>
              <a:t>rscontrols</a:t>
            </a:r>
            <a:r>
              <a:rPr lang="en-US" dirty="0">
                <a:latin typeface="Courier" pitchFamily="2" charset="0"/>
              </a:rPr>
              <a:t>,</a:t>
            </a:r>
            <a:r>
              <a:rPr lang="en-US" dirty="0"/>
              <a:t> Simulated Beamline Example</a:t>
            </a:r>
          </a:p>
        </p:txBody>
      </p:sp>
      <p:pic>
        <p:nvPicPr>
          <p:cNvPr id="10" name="Picture 9" descr="A screenshot of a computer program&#10;&#10;Description automatically generated">
            <a:extLst>
              <a:ext uri="{FF2B5EF4-FFF2-40B4-BE49-F238E27FC236}">
                <a16:creationId xmlns:a16="http://schemas.microsoft.com/office/drawing/2014/main" id="{40D57937-3C22-1549-E0E9-B86CEE58D6D0}"/>
              </a:ext>
            </a:extLst>
          </p:cNvPr>
          <p:cNvPicPr>
            <a:picLocks noChangeAspect="1"/>
          </p:cNvPicPr>
          <p:nvPr/>
        </p:nvPicPr>
        <p:blipFill rotWithShape="1">
          <a:blip r:embed="rId2"/>
          <a:srcRect b="47127"/>
          <a:stretch/>
        </p:blipFill>
        <p:spPr>
          <a:xfrm>
            <a:off x="307509" y="1084611"/>
            <a:ext cx="2559006" cy="365760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B003D1F0-3A2E-84B6-D623-32C9813137BC}"/>
              </a:ext>
            </a:extLst>
          </p:cNvPr>
          <p:cNvPicPr>
            <a:picLocks noChangeAspect="1"/>
          </p:cNvPicPr>
          <p:nvPr/>
        </p:nvPicPr>
        <p:blipFill>
          <a:blip r:embed="rId3"/>
          <a:stretch>
            <a:fillRect/>
          </a:stretch>
        </p:blipFill>
        <p:spPr>
          <a:xfrm>
            <a:off x="6275224" y="1084611"/>
            <a:ext cx="5462016" cy="5120640"/>
          </a:xfrm>
          <a:prstGeom prst="rect">
            <a:avLst/>
          </a:prstGeom>
        </p:spPr>
      </p:pic>
      <p:pic>
        <p:nvPicPr>
          <p:cNvPr id="13" name="Picture 12" descr="A screenshot of a computer program&#10;&#10;Description automatically generated">
            <a:extLst>
              <a:ext uri="{FF2B5EF4-FFF2-40B4-BE49-F238E27FC236}">
                <a16:creationId xmlns:a16="http://schemas.microsoft.com/office/drawing/2014/main" id="{E3E46E1B-5C3D-F75E-5419-F80906735D1F}"/>
              </a:ext>
            </a:extLst>
          </p:cNvPr>
          <p:cNvPicPr>
            <a:picLocks noChangeAspect="1"/>
          </p:cNvPicPr>
          <p:nvPr/>
        </p:nvPicPr>
        <p:blipFill rotWithShape="1">
          <a:blip r:embed="rId2"/>
          <a:srcRect t="52873"/>
          <a:stretch/>
        </p:blipFill>
        <p:spPr>
          <a:xfrm>
            <a:off x="3135350" y="2547652"/>
            <a:ext cx="2560320" cy="3261755"/>
          </a:xfrm>
          <a:prstGeom prst="rect">
            <a:avLst/>
          </a:prstGeom>
        </p:spPr>
      </p:pic>
      <p:cxnSp>
        <p:nvCxnSpPr>
          <p:cNvPr id="16" name="Straight Connector 15">
            <a:extLst>
              <a:ext uri="{FF2B5EF4-FFF2-40B4-BE49-F238E27FC236}">
                <a16:creationId xmlns:a16="http://schemas.microsoft.com/office/drawing/2014/main" id="{0B90A78B-6253-EDB6-5B9D-2F4DA89AF0DE}"/>
              </a:ext>
            </a:extLst>
          </p:cNvPr>
          <p:cNvCxnSpPr/>
          <p:nvPr/>
        </p:nvCxnSpPr>
        <p:spPr>
          <a:xfrm>
            <a:off x="376197" y="4742211"/>
            <a:ext cx="2423160" cy="0"/>
          </a:xfrm>
          <a:prstGeom prst="line">
            <a:avLst/>
          </a:prstGeom>
          <a:ln w="12700">
            <a:solidFill>
              <a:srgbClr val="5E5E5E"/>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8688C7-B779-34B0-364C-4A8F989D314D}"/>
              </a:ext>
            </a:extLst>
          </p:cNvPr>
          <p:cNvCxnSpPr/>
          <p:nvPr/>
        </p:nvCxnSpPr>
        <p:spPr>
          <a:xfrm>
            <a:off x="3205963" y="2544182"/>
            <a:ext cx="2423160" cy="0"/>
          </a:xfrm>
          <a:prstGeom prst="line">
            <a:avLst/>
          </a:prstGeom>
          <a:ln w="12700">
            <a:solidFill>
              <a:srgbClr val="5E5E5E"/>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60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72FE-8EA5-8DCE-0FCC-758EC2EB0524}"/>
              </a:ext>
            </a:extLst>
          </p:cNvPr>
          <p:cNvSpPr>
            <a:spLocks noGrp="1"/>
          </p:cNvSpPr>
          <p:nvPr>
            <p:ph type="title"/>
          </p:nvPr>
        </p:nvSpPr>
        <p:spPr/>
        <p:txBody>
          <a:bodyPr/>
          <a:lstStyle/>
          <a:p>
            <a:r>
              <a:rPr lang="en-US" dirty="0" err="1">
                <a:latin typeface="Courier" pitchFamily="2" charset="0"/>
              </a:rPr>
              <a:t>rscontrols</a:t>
            </a:r>
            <a:r>
              <a:rPr lang="en-US" dirty="0">
                <a:latin typeface="Courier" pitchFamily="2" charset="0"/>
              </a:rPr>
              <a:t>,</a:t>
            </a:r>
            <a:r>
              <a:rPr lang="en-US" dirty="0"/>
              <a:t> CS Studio UI</a:t>
            </a:r>
          </a:p>
        </p:txBody>
      </p:sp>
      <p:pic>
        <p:nvPicPr>
          <p:cNvPr id="4" name="Picture 3" descr="A screenshot of a computer&#10;&#10;Description automatically generated">
            <a:extLst>
              <a:ext uri="{FF2B5EF4-FFF2-40B4-BE49-F238E27FC236}">
                <a16:creationId xmlns:a16="http://schemas.microsoft.com/office/drawing/2014/main" id="{4BC8713B-1BDC-9F94-1D0A-64E21D379E9E}"/>
              </a:ext>
            </a:extLst>
          </p:cNvPr>
          <p:cNvPicPr>
            <a:picLocks noChangeAspect="1"/>
          </p:cNvPicPr>
          <p:nvPr/>
        </p:nvPicPr>
        <p:blipFill>
          <a:blip r:embed="rId2"/>
          <a:stretch>
            <a:fillRect/>
          </a:stretch>
        </p:blipFill>
        <p:spPr>
          <a:xfrm>
            <a:off x="1520134" y="878715"/>
            <a:ext cx="9151731" cy="5212080"/>
          </a:xfrm>
          <a:prstGeom prst="rect">
            <a:avLst/>
          </a:prstGeom>
        </p:spPr>
      </p:pic>
    </p:spTree>
    <p:extLst>
      <p:ext uri="{BB962C8B-B14F-4D97-AF65-F5344CB8AC3E}">
        <p14:creationId xmlns:p14="http://schemas.microsoft.com/office/powerpoint/2010/main" val="3236511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110FE-B098-70ED-0B2F-4409076F613F}"/>
              </a:ext>
            </a:extLst>
          </p:cNvPr>
          <p:cNvPicPr>
            <a:picLocks noChangeAspect="1"/>
          </p:cNvPicPr>
          <p:nvPr/>
        </p:nvPicPr>
        <p:blipFill rotWithShape="1">
          <a:blip r:embed="rId2"/>
          <a:srcRect t="9573"/>
          <a:stretch/>
        </p:blipFill>
        <p:spPr>
          <a:xfrm>
            <a:off x="1981200" y="859970"/>
            <a:ext cx="8229600" cy="5442871"/>
          </a:xfrm>
          <a:prstGeom prst="rect">
            <a:avLst/>
          </a:prstGeom>
        </p:spPr>
      </p:pic>
      <p:sp>
        <p:nvSpPr>
          <p:cNvPr id="6" name="Title 1">
            <a:extLst>
              <a:ext uri="{FF2B5EF4-FFF2-40B4-BE49-F238E27FC236}">
                <a16:creationId xmlns:a16="http://schemas.microsoft.com/office/drawing/2014/main" id="{8BCC1E92-9011-CFC5-B62F-6B0A1D98F15C}"/>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Unoptimized Ensemble Predictions</a:t>
            </a:r>
          </a:p>
        </p:txBody>
      </p:sp>
    </p:spTree>
    <p:extLst>
      <p:ext uri="{BB962C8B-B14F-4D97-AF65-F5344CB8AC3E}">
        <p14:creationId xmlns:p14="http://schemas.microsoft.com/office/powerpoint/2010/main" val="4161244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F7416-763B-82CD-4E7E-D1494964331E}"/>
              </a:ext>
            </a:extLst>
          </p:cNvPr>
          <p:cNvPicPr>
            <a:picLocks noChangeAspect="1"/>
          </p:cNvPicPr>
          <p:nvPr/>
        </p:nvPicPr>
        <p:blipFill rotWithShape="1">
          <a:blip r:embed="rId2"/>
          <a:srcRect t="9573"/>
          <a:stretch/>
        </p:blipFill>
        <p:spPr>
          <a:xfrm>
            <a:off x="1981200" y="859968"/>
            <a:ext cx="8229600" cy="5442875"/>
          </a:xfrm>
          <a:prstGeom prst="rect">
            <a:avLst/>
          </a:prstGeom>
        </p:spPr>
      </p:pic>
      <p:sp>
        <p:nvSpPr>
          <p:cNvPr id="2" name="Title 1">
            <a:extLst>
              <a:ext uri="{FF2B5EF4-FFF2-40B4-BE49-F238E27FC236}">
                <a16:creationId xmlns:a16="http://schemas.microsoft.com/office/drawing/2014/main" id="{B4DCED27-DB97-5A6C-60B5-87EB8666E379}"/>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Optimized Ensemble Predictions</a:t>
            </a:r>
          </a:p>
        </p:txBody>
      </p:sp>
    </p:spTree>
    <p:extLst>
      <p:ext uri="{BB962C8B-B14F-4D97-AF65-F5344CB8AC3E}">
        <p14:creationId xmlns:p14="http://schemas.microsoft.com/office/powerpoint/2010/main" val="4120831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25E22-5021-D4E3-590F-48FF4C3460A2}"/>
              </a:ext>
            </a:extLst>
          </p:cNvPr>
          <p:cNvPicPr>
            <a:picLocks noChangeAspect="1"/>
          </p:cNvPicPr>
          <p:nvPr/>
        </p:nvPicPr>
        <p:blipFill rotWithShape="1">
          <a:blip r:embed="rId2"/>
          <a:srcRect t="9573"/>
          <a:stretch/>
        </p:blipFill>
        <p:spPr>
          <a:xfrm>
            <a:off x="1981200" y="859968"/>
            <a:ext cx="8229600" cy="5442875"/>
          </a:xfrm>
          <a:prstGeom prst="rect">
            <a:avLst/>
          </a:prstGeom>
        </p:spPr>
      </p:pic>
      <p:sp>
        <p:nvSpPr>
          <p:cNvPr id="2" name="Title 1">
            <a:extLst>
              <a:ext uri="{FF2B5EF4-FFF2-40B4-BE49-F238E27FC236}">
                <a16:creationId xmlns:a16="http://schemas.microsoft.com/office/drawing/2014/main" id="{B73E8220-F48E-FE69-B687-5C4F12AD49D9}"/>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Optimized &amp; Transferred Ensemble Predictions</a:t>
            </a:r>
          </a:p>
        </p:txBody>
      </p:sp>
    </p:spTree>
    <p:extLst>
      <p:ext uri="{BB962C8B-B14F-4D97-AF65-F5344CB8AC3E}">
        <p14:creationId xmlns:p14="http://schemas.microsoft.com/office/powerpoint/2010/main" val="1823074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8220-F48E-FE69-B687-5C4F12AD49D9}"/>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Live Uncertainty Reporting, HB-2A</a:t>
            </a:r>
          </a:p>
        </p:txBody>
      </p:sp>
      <p:pic>
        <p:nvPicPr>
          <p:cNvPr id="5" name="Picture 4" descr="A white object with a ruler&#10;&#10;Description automatically generated">
            <a:extLst>
              <a:ext uri="{FF2B5EF4-FFF2-40B4-BE49-F238E27FC236}">
                <a16:creationId xmlns:a16="http://schemas.microsoft.com/office/drawing/2014/main" id="{F243A0A8-9641-4E27-9A6B-2449591E0F5E}"/>
              </a:ext>
            </a:extLst>
          </p:cNvPr>
          <p:cNvPicPr>
            <a:picLocks noChangeAspect="1"/>
          </p:cNvPicPr>
          <p:nvPr/>
        </p:nvPicPr>
        <p:blipFill rotWithShape="1">
          <a:blip r:embed="rId2"/>
          <a:srcRect l="2160" r="10276" b="10448"/>
          <a:stretch/>
        </p:blipFill>
        <p:spPr>
          <a:xfrm>
            <a:off x="4203437" y="1390660"/>
            <a:ext cx="3911629" cy="2834640"/>
          </a:xfrm>
          <a:prstGeom prst="rect">
            <a:avLst/>
          </a:prstGeom>
        </p:spPr>
      </p:pic>
      <p:pic>
        <p:nvPicPr>
          <p:cNvPr id="7" name="Picture 6" descr="A white line on a black background&#10;&#10;Description automatically generated">
            <a:extLst>
              <a:ext uri="{FF2B5EF4-FFF2-40B4-BE49-F238E27FC236}">
                <a16:creationId xmlns:a16="http://schemas.microsoft.com/office/drawing/2014/main" id="{FC6E35F6-70CC-1314-1623-AABA54965195}"/>
              </a:ext>
            </a:extLst>
          </p:cNvPr>
          <p:cNvPicPr>
            <a:picLocks noChangeAspect="1"/>
          </p:cNvPicPr>
          <p:nvPr/>
        </p:nvPicPr>
        <p:blipFill rotWithShape="1">
          <a:blip r:embed="rId3"/>
          <a:srcRect l="2189" r="10615" b="10448"/>
          <a:stretch/>
        </p:blipFill>
        <p:spPr>
          <a:xfrm>
            <a:off x="8346704" y="1390660"/>
            <a:ext cx="3845296" cy="2834640"/>
          </a:xfrm>
          <a:prstGeom prst="rect">
            <a:avLst/>
          </a:prstGeom>
        </p:spPr>
      </p:pic>
      <p:pic>
        <p:nvPicPr>
          <p:cNvPr id="9" name="Picture 8" descr="A close-up of a light&#10;&#10;Description automatically generated">
            <a:extLst>
              <a:ext uri="{FF2B5EF4-FFF2-40B4-BE49-F238E27FC236}">
                <a16:creationId xmlns:a16="http://schemas.microsoft.com/office/drawing/2014/main" id="{BFD35E07-B927-45BD-EA24-78CCCCA68CF7}"/>
              </a:ext>
            </a:extLst>
          </p:cNvPr>
          <p:cNvPicPr>
            <a:picLocks noChangeAspect="1"/>
          </p:cNvPicPr>
          <p:nvPr/>
        </p:nvPicPr>
        <p:blipFill rotWithShape="1">
          <a:blip r:embed="rId4"/>
          <a:srcRect l="2073" r="10526" b="6001"/>
          <a:stretch/>
        </p:blipFill>
        <p:spPr>
          <a:xfrm>
            <a:off x="0" y="1390660"/>
            <a:ext cx="3971799" cy="2834640"/>
          </a:xfrm>
          <a:prstGeom prst="rect">
            <a:avLst/>
          </a:prstGeom>
        </p:spPr>
      </p:pic>
      <p:sp>
        <p:nvSpPr>
          <p:cNvPr id="11" name="TextBox 10">
            <a:extLst>
              <a:ext uri="{FF2B5EF4-FFF2-40B4-BE49-F238E27FC236}">
                <a16:creationId xmlns:a16="http://schemas.microsoft.com/office/drawing/2014/main" id="{73FC2F6B-E1C5-C15D-3BF4-59E8E9883843}"/>
              </a:ext>
            </a:extLst>
          </p:cNvPr>
          <p:cNvSpPr txBox="1"/>
          <p:nvPr/>
        </p:nvSpPr>
        <p:spPr>
          <a:xfrm>
            <a:off x="1077766" y="4668509"/>
            <a:ext cx="1816266" cy="369332"/>
          </a:xfrm>
          <a:prstGeom prst="rect">
            <a:avLst/>
          </a:prstGeom>
          <a:noFill/>
        </p:spPr>
        <p:txBody>
          <a:bodyPr wrap="none" rtlCol="0">
            <a:spAutoFit/>
          </a:bodyPr>
          <a:lstStyle/>
          <a:p>
            <a:pPr algn="ctr"/>
            <a:r>
              <a:rPr lang="en-US" i="1" dirty="0">
                <a:latin typeface="Gill Sans" panose="020B0502020104020203" pitchFamily="34" charset="-79"/>
                <a:cs typeface="Gill Sans" panose="020B0502020104020203" pitchFamily="34" charset="-79"/>
              </a:rPr>
              <a:t>Live Sample Image</a:t>
            </a:r>
          </a:p>
        </p:txBody>
      </p:sp>
      <p:sp>
        <p:nvSpPr>
          <p:cNvPr id="12" name="TextBox 11">
            <a:extLst>
              <a:ext uri="{FF2B5EF4-FFF2-40B4-BE49-F238E27FC236}">
                <a16:creationId xmlns:a16="http://schemas.microsoft.com/office/drawing/2014/main" id="{0CC59F03-95CB-E46D-D593-07D073916322}"/>
              </a:ext>
            </a:extLst>
          </p:cNvPr>
          <p:cNvSpPr txBox="1"/>
          <p:nvPr/>
        </p:nvSpPr>
        <p:spPr>
          <a:xfrm>
            <a:off x="5014514" y="4668509"/>
            <a:ext cx="2289473" cy="369332"/>
          </a:xfrm>
          <a:prstGeom prst="rect">
            <a:avLst/>
          </a:prstGeom>
          <a:noFill/>
        </p:spPr>
        <p:txBody>
          <a:bodyPr wrap="none" rtlCol="0">
            <a:spAutoFit/>
          </a:bodyPr>
          <a:lstStyle/>
          <a:p>
            <a:pPr algn="ctr"/>
            <a:r>
              <a:rPr lang="en-US" i="1" dirty="0">
                <a:latin typeface="Gill Sans" panose="020B0502020104020203" pitchFamily="34" charset="-79"/>
                <a:cs typeface="Gill Sans" panose="020B0502020104020203" pitchFamily="34" charset="-79"/>
              </a:rPr>
              <a:t>Ensemble Mask Average</a:t>
            </a:r>
          </a:p>
        </p:txBody>
      </p:sp>
      <p:sp>
        <p:nvSpPr>
          <p:cNvPr id="13" name="TextBox 12">
            <a:extLst>
              <a:ext uri="{FF2B5EF4-FFF2-40B4-BE49-F238E27FC236}">
                <a16:creationId xmlns:a16="http://schemas.microsoft.com/office/drawing/2014/main" id="{ACAC20D2-B31D-22E0-2BEA-EE7FCD0C6D6B}"/>
              </a:ext>
            </a:extLst>
          </p:cNvPr>
          <p:cNvSpPr txBox="1"/>
          <p:nvPr/>
        </p:nvSpPr>
        <p:spPr>
          <a:xfrm>
            <a:off x="9071940" y="4668509"/>
            <a:ext cx="2394823" cy="369332"/>
          </a:xfrm>
          <a:prstGeom prst="rect">
            <a:avLst/>
          </a:prstGeom>
          <a:noFill/>
        </p:spPr>
        <p:txBody>
          <a:bodyPr wrap="none" rtlCol="0">
            <a:spAutoFit/>
          </a:bodyPr>
          <a:lstStyle/>
          <a:p>
            <a:pPr algn="ctr"/>
            <a:r>
              <a:rPr lang="en-US" i="1" dirty="0">
                <a:latin typeface="Gill Sans" panose="020B0502020104020203" pitchFamily="34" charset="-79"/>
                <a:cs typeface="Gill Sans" panose="020B0502020104020203" pitchFamily="34" charset="-79"/>
              </a:rPr>
              <a:t>Ensemble Mask Variance </a:t>
            </a:r>
          </a:p>
        </p:txBody>
      </p:sp>
    </p:spTree>
    <p:extLst>
      <p:ext uri="{BB962C8B-B14F-4D97-AF65-F5344CB8AC3E}">
        <p14:creationId xmlns:p14="http://schemas.microsoft.com/office/powerpoint/2010/main" val="39481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CB68-4641-E37C-9335-E4213345C33D}"/>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err="1"/>
              <a:t>UNet</a:t>
            </a:r>
            <a:r>
              <a:rPr lang="en-US" dirty="0"/>
              <a:t> Prediction Uncertainties</a:t>
            </a:r>
          </a:p>
        </p:txBody>
      </p:sp>
      <p:grpSp>
        <p:nvGrpSpPr>
          <p:cNvPr id="4" name="Group 3">
            <a:extLst>
              <a:ext uri="{FF2B5EF4-FFF2-40B4-BE49-F238E27FC236}">
                <a16:creationId xmlns:a16="http://schemas.microsoft.com/office/drawing/2014/main" id="{BE8B73D5-0AEA-90E9-0D79-49491D68BB7C}"/>
              </a:ext>
            </a:extLst>
          </p:cNvPr>
          <p:cNvGrpSpPr/>
          <p:nvPr/>
        </p:nvGrpSpPr>
        <p:grpSpPr>
          <a:xfrm>
            <a:off x="45720" y="805752"/>
            <a:ext cx="12055520" cy="5328275"/>
            <a:chOff x="45720" y="917262"/>
            <a:chExt cx="12055520" cy="5328275"/>
          </a:xfrm>
        </p:grpSpPr>
        <p:grpSp>
          <p:nvGrpSpPr>
            <p:cNvPr id="35" name="Group 34">
              <a:extLst>
                <a:ext uri="{FF2B5EF4-FFF2-40B4-BE49-F238E27FC236}">
                  <a16:creationId xmlns:a16="http://schemas.microsoft.com/office/drawing/2014/main" id="{D1E64418-A5F1-A073-6DC1-0F1DBD32AD7C}"/>
                </a:ext>
              </a:extLst>
            </p:cNvPr>
            <p:cNvGrpSpPr/>
            <p:nvPr/>
          </p:nvGrpSpPr>
          <p:grpSpPr>
            <a:xfrm>
              <a:off x="45720" y="917262"/>
              <a:ext cx="12055520" cy="5328275"/>
              <a:chOff x="6940" y="752485"/>
              <a:chExt cx="12055520" cy="5328275"/>
            </a:xfrm>
          </p:grpSpPr>
          <p:pic>
            <p:nvPicPr>
              <p:cNvPr id="28" name="Picture 27" descr="Chart, histogram&#10;&#10;Description automatically generated">
                <a:extLst>
                  <a:ext uri="{FF2B5EF4-FFF2-40B4-BE49-F238E27FC236}">
                    <a16:creationId xmlns:a16="http://schemas.microsoft.com/office/drawing/2014/main" id="{A97F52DE-1B10-605A-02E8-AD308C5DB887}"/>
                  </a:ext>
                </a:extLst>
              </p:cNvPr>
              <p:cNvPicPr>
                <a:picLocks noChangeAspect="1"/>
              </p:cNvPicPr>
              <p:nvPr/>
            </p:nvPicPr>
            <p:blipFill>
              <a:blip r:embed="rId2"/>
              <a:stretch>
                <a:fillRect/>
              </a:stretch>
            </p:blipFill>
            <p:spPr>
              <a:xfrm>
                <a:off x="6940" y="752485"/>
                <a:ext cx="5966460" cy="2651760"/>
              </a:xfrm>
              <a:prstGeom prst="rect">
                <a:avLst/>
              </a:prstGeom>
            </p:spPr>
          </p:pic>
          <p:pic>
            <p:nvPicPr>
              <p:cNvPr id="30" name="Picture 29" descr="Chart, histogram&#10;&#10;Description automatically generated">
                <a:extLst>
                  <a:ext uri="{FF2B5EF4-FFF2-40B4-BE49-F238E27FC236}">
                    <a16:creationId xmlns:a16="http://schemas.microsoft.com/office/drawing/2014/main" id="{16EDD7F1-06CA-CB67-6ECD-FE957EE0396D}"/>
                  </a:ext>
                </a:extLst>
              </p:cNvPr>
              <p:cNvPicPr>
                <a:picLocks noChangeAspect="1"/>
              </p:cNvPicPr>
              <p:nvPr/>
            </p:nvPicPr>
            <p:blipFill>
              <a:blip r:embed="rId3"/>
              <a:stretch>
                <a:fillRect/>
              </a:stretch>
            </p:blipFill>
            <p:spPr>
              <a:xfrm>
                <a:off x="6096000" y="752485"/>
                <a:ext cx="5966460" cy="2651760"/>
              </a:xfrm>
              <a:prstGeom prst="rect">
                <a:avLst/>
              </a:prstGeom>
            </p:spPr>
          </p:pic>
          <p:pic>
            <p:nvPicPr>
              <p:cNvPr id="32" name="Picture 31" descr="Chart, histogram&#10;&#10;Description automatically generated">
                <a:extLst>
                  <a:ext uri="{FF2B5EF4-FFF2-40B4-BE49-F238E27FC236}">
                    <a16:creationId xmlns:a16="http://schemas.microsoft.com/office/drawing/2014/main" id="{0553C323-597D-BF64-9778-9E961372836F}"/>
                  </a:ext>
                </a:extLst>
              </p:cNvPr>
              <p:cNvPicPr>
                <a:picLocks noChangeAspect="1"/>
              </p:cNvPicPr>
              <p:nvPr/>
            </p:nvPicPr>
            <p:blipFill>
              <a:blip r:embed="rId4"/>
              <a:stretch>
                <a:fillRect/>
              </a:stretch>
            </p:blipFill>
            <p:spPr>
              <a:xfrm>
                <a:off x="6096000" y="3429000"/>
                <a:ext cx="5966460" cy="2651760"/>
              </a:xfrm>
              <a:prstGeom prst="rect">
                <a:avLst/>
              </a:prstGeom>
            </p:spPr>
          </p:pic>
          <p:pic>
            <p:nvPicPr>
              <p:cNvPr id="34" name="Picture 33" descr="Chart, histogram&#10;&#10;Description automatically generated">
                <a:extLst>
                  <a:ext uri="{FF2B5EF4-FFF2-40B4-BE49-F238E27FC236}">
                    <a16:creationId xmlns:a16="http://schemas.microsoft.com/office/drawing/2014/main" id="{3458FF48-6B6D-F16A-8398-F32EB2D0B7B5}"/>
                  </a:ext>
                </a:extLst>
              </p:cNvPr>
              <p:cNvPicPr>
                <a:picLocks noChangeAspect="1"/>
              </p:cNvPicPr>
              <p:nvPr/>
            </p:nvPicPr>
            <p:blipFill>
              <a:blip r:embed="rId5"/>
              <a:stretch>
                <a:fillRect/>
              </a:stretch>
            </p:blipFill>
            <p:spPr>
              <a:xfrm>
                <a:off x="6940" y="3429000"/>
                <a:ext cx="5966460" cy="2651760"/>
              </a:xfrm>
              <a:prstGeom prst="rect">
                <a:avLst/>
              </a:prstGeom>
            </p:spPr>
          </p:pic>
        </p:grpSp>
        <p:pic>
          <p:nvPicPr>
            <p:cNvPr id="37" name="Picture 36" descr="A picture containing icon&#10;&#10;Description automatically generated">
              <a:extLst>
                <a:ext uri="{FF2B5EF4-FFF2-40B4-BE49-F238E27FC236}">
                  <a16:creationId xmlns:a16="http://schemas.microsoft.com/office/drawing/2014/main" id="{9BB7EBC7-DDF3-7A76-FC08-EE6B5B5AB0F0}"/>
                </a:ext>
              </a:extLst>
            </p:cNvPr>
            <p:cNvPicPr>
              <a:picLocks noChangeAspect="1"/>
            </p:cNvPicPr>
            <p:nvPr/>
          </p:nvPicPr>
          <p:blipFill>
            <a:blip r:embed="rId6"/>
            <a:stretch>
              <a:fillRect/>
            </a:stretch>
          </p:blipFill>
          <p:spPr>
            <a:xfrm>
              <a:off x="1966709" y="1259544"/>
              <a:ext cx="914400" cy="471715"/>
            </a:xfrm>
            <a:prstGeom prst="rect">
              <a:avLst/>
            </a:prstGeom>
          </p:spPr>
        </p:pic>
        <p:pic>
          <p:nvPicPr>
            <p:cNvPr id="38" name="Picture 37" descr="A picture containing icon&#10;&#10;Description automatically generated">
              <a:extLst>
                <a:ext uri="{FF2B5EF4-FFF2-40B4-BE49-F238E27FC236}">
                  <a16:creationId xmlns:a16="http://schemas.microsoft.com/office/drawing/2014/main" id="{2F35CD77-D892-E670-27F3-09E045234FF4}"/>
                </a:ext>
              </a:extLst>
            </p:cNvPr>
            <p:cNvPicPr>
              <a:picLocks noChangeAspect="1"/>
            </p:cNvPicPr>
            <p:nvPr/>
          </p:nvPicPr>
          <p:blipFill>
            <a:blip r:embed="rId6"/>
            <a:stretch>
              <a:fillRect/>
            </a:stretch>
          </p:blipFill>
          <p:spPr>
            <a:xfrm>
              <a:off x="4956902" y="1259544"/>
              <a:ext cx="914400" cy="471715"/>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667C3ECB-1E2F-3F40-CF70-F279CC37F84E}"/>
                </a:ext>
              </a:extLst>
            </p:cNvPr>
            <p:cNvPicPr>
              <a:picLocks noChangeAspect="1"/>
            </p:cNvPicPr>
            <p:nvPr/>
          </p:nvPicPr>
          <p:blipFill>
            <a:blip r:embed="rId6"/>
            <a:stretch>
              <a:fillRect/>
            </a:stretch>
          </p:blipFill>
          <p:spPr>
            <a:xfrm>
              <a:off x="8052893" y="1259544"/>
              <a:ext cx="914400" cy="471715"/>
            </a:xfrm>
            <a:prstGeom prst="rect">
              <a:avLst/>
            </a:prstGeom>
          </p:spPr>
        </p:pic>
        <p:pic>
          <p:nvPicPr>
            <p:cNvPr id="40" name="Picture 39" descr="A picture containing icon&#10;&#10;Description automatically generated">
              <a:extLst>
                <a:ext uri="{FF2B5EF4-FFF2-40B4-BE49-F238E27FC236}">
                  <a16:creationId xmlns:a16="http://schemas.microsoft.com/office/drawing/2014/main" id="{3C452F0C-8D51-C1DE-D03A-70C7889327A1}"/>
                </a:ext>
              </a:extLst>
            </p:cNvPr>
            <p:cNvPicPr>
              <a:picLocks noChangeAspect="1"/>
            </p:cNvPicPr>
            <p:nvPr/>
          </p:nvPicPr>
          <p:blipFill>
            <a:blip r:embed="rId6"/>
            <a:stretch>
              <a:fillRect/>
            </a:stretch>
          </p:blipFill>
          <p:spPr>
            <a:xfrm>
              <a:off x="11038296" y="1259544"/>
              <a:ext cx="914400" cy="471715"/>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C1981413-963D-F564-28A1-E968D4D21EA1}"/>
                </a:ext>
              </a:extLst>
            </p:cNvPr>
            <p:cNvPicPr>
              <a:picLocks noChangeAspect="1"/>
            </p:cNvPicPr>
            <p:nvPr/>
          </p:nvPicPr>
          <p:blipFill>
            <a:blip r:embed="rId6"/>
            <a:stretch>
              <a:fillRect/>
            </a:stretch>
          </p:blipFill>
          <p:spPr>
            <a:xfrm>
              <a:off x="1966709" y="3938942"/>
              <a:ext cx="914400" cy="471715"/>
            </a:xfrm>
            <a:prstGeom prst="rect">
              <a:avLst/>
            </a:prstGeom>
          </p:spPr>
        </p:pic>
        <p:pic>
          <p:nvPicPr>
            <p:cNvPr id="42" name="Picture 41" descr="A picture containing icon&#10;&#10;Description automatically generated">
              <a:extLst>
                <a:ext uri="{FF2B5EF4-FFF2-40B4-BE49-F238E27FC236}">
                  <a16:creationId xmlns:a16="http://schemas.microsoft.com/office/drawing/2014/main" id="{A3E04126-51D1-4570-C799-F8C63907AD0B}"/>
                </a:ext>
              </a:extLst>
            </p:cNvPr>
            <p:cNvPicPr>
              <a:picLocks noChangeAspect="1"/>
            </p:cNvPicPr>
            <p:nvPr/>
          </p:nvPicPr>
          <p:blipFill>
            <a:blip r:embed="rId6"/>
            <a:stretch>
              <a:fillRect/>
            </a:stretch>
          </p:blipFill>
          <p:spPr>
            <a:xfrm>
              <a:off x="4956902" y="3938942"/>
              <a:ext cx="914400" cy="471715"/>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5665E88B-B0B1-678E-C2D1-E2182F92E8DB}"/>
                </a:ext>
              </a:extLst>
            </p:cNvPr>
            <p:cNvPicPr>
              <a:picLocks noChangeAspect="1"/>
            </p:cNvPicPr>
            <p:nvPr/>
          </p:nvPicPr>
          <p:blipFill>
            <a:blip r:embed="rId6"/>
            <a:stretch>
              <a:fillRect/>
            </a:stretch>
          </p:blipFill>
          <p:spPr>
            <a:xfrm>
              <a:off x="8062037" y="3938942"/>
              <a:ext cx="914400" cy="471715"/>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9B864437-E401-4C92-5204-F6040049453F}"/>
                </a:ext>
              </a:extLst>
            </p:cNvPr>
            <p:cNvPicPr>
              <a:picLocks noChangeAspect="1"/>
            </p:cNvPicPr>
            <p:nvPr/>
          </p:nvPicPr>
          <p:blipFill>
            <a:blip r:embed="rId6"/>
            <a:stretch>
              <a:fillRect/>
            </a:stretch>
          </p:blipFill>
          <p:spPr>
            <a:xfrm>
              <a:off x="11056584" y="3938942"/>
              <a:ext cx="914400" cy="471715"/>
            </a:xfrm>
            <a:prstGeom prst="rect">
              <a:avLst/>
            </a:prstGeom>
          </p:spPr>
        </p:pic>
      </p:grpSp>
    </p:spTree>
    <p:extLst>
      <p:ext uri="{BB962C8B-B14F-4D97-AF65-F5344CB8AC3E}">
        <p14:creationId xmlns:p14="http://schemas.microsoft.com/office/powerpoint/2010/main" val="87375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ED34-4726-9B13-00AF-FBFC90A9080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AA6A6D6-D3F1-53BE-D684-0AA93536E164}"/>
              </a:ext>
            </a:extLst>
          </p:cNvPr>
          <p:cNvSpPr>
            <a:spLocks noGrp="1"/>
          </p:cNvSpPr>
          <p:nvPr>
            <p:ph idx="1"/>
          </p:nvPr>
        </p:nvSpPr>
        <p:spPr/>
        <p:txBody>
          <a:bodyPr>
            <a:normAutofit/>
          </a:bodyPr>
          <a:lstStyle/>
          <a:p>
            <a:r>
              <a:rPr lang="en-US" sz="2400" dirty="0"/>
              <a:t>Motivation &amp; background</a:t>
            </a:r>
          </a:p>
          <a:p>
            <a:pPr lvl="1"/>
            <a:r>
              <a:rPr lang="en-US" sz="2000" dirty="0"/>
              <a:t>Problem motivation</a:t>
            </a:r>
          </a:p>
          <a:p>
            <a:pPr lvl="1"/>
            <a:r>
              <a:rPr lang="en-US" sz="2000" dirty="0"/>
              <a:t>Partner beamlines</a:t>
            </a:r>
          </a:p>
          <a:p>
            <a:pPr lvl="1"/>
            <a:r>
              <a:rPr lang="en-US" sz="2000" dirty="0"/>
              <a:t>Image segmentation tasks</a:t>
            </a:r>
          </a:p>
          <a:p>
            <a:r>
              <a:rPr lang="en-US" sz="2400" dirty="0"/>
              <a:t>Automation methods</a:t>
            </a:r>
          </a:p>
          <a:p>
            <a:pPr lvl="1"/>
            <a:r>
              <a:rPr lang="en-US" sz="2000" dirty="0"/>
              <a:t>Controls software</a:t>
            </a:r>
          </a:p>
          <a:p>
            <a:pPr lvl="1"/>
            <a:r>
              <a:rPr lang="en-US" sz="2000" dirty="0"/>
              <a:t>Image recognition</a:t>
            </a:r>
          </a:p>
          <a:p>
            <a:r>
              <a:rPr lang="en-US" sz="2400" dirty="0"/>
              <a:t>Results &amp; discussion</a:t>
            </a:r>
          </a:p>
        </p:txBody>
      </p:sp>
    </p:spTree>
    <p:extLst>
      <p:ext uri="{BB962C8B-B14F-4D97-AF65-F5344CB8AC3E}">
        <p14:creationId xmlns:p14="http://schemas.microsoft.com/office/powerpoint/2010/main" val="256859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0F0D39-5978-DAEA-DB8D-476C273F2A5B}"/>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Automated Alignment, TOPAZ</a:t>
            </a:r>
          </a:p>
        </p:txBody>
      </p:sp>
      <p:sp>
        <p:nvSpPr>
          <p:cNvPr id="8" name="Rectangle 7">
            <a:extLst>
              <a:ext uri="{FF2B5EF4-FFF2-40B4-BE49-F238E27FC236}">
                <a16:creationId xmlns:a16="http://schemas.microsoft.com/office/drawing/2014/main" id="{748D1914-BE37-BD94-537B-35667C478C09}"/>
              </a:ext>
            </a:extLst>
          </p:cNvPr>
          <p:cNvSpPr/>
          <p:nvPr/>
        </p:nvSpPr>
        <p:spPr>
          <a:xfrm>
            <a:off x="-11151" y="947451"/>
            <a:ext cx="12207240" cy="49292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B4C6EE-1D79-DE77-022D-F75E4FAC913F}"/>
              </a:ext>
            </a:extLst>
          </p:cNvPr>
          <p:cNvPicPr>
            <a:picLocks noChangeAspect="1"/>
          </p:cNvPicPr>
          <p:nvPr/>
        </p:nvPicPr>
        <p:blipFill>
          <a:blip r:embed="rId2"/>
          <a:stretch>
            <a:fillRect/>
          </a:stretch>
        </p:blipFill>
        <p:spPr>
          <a:xfrm>
            <a:off x="651789" y="1560729"/>
            <a:ext cx="10881360" cy="3702685"/>
          </a:xfrm>
          <a:prstGeom prst="rect">
            <a:avLst/>
          </a:prstGeom>
        </p:spPr>
      </p:pic>
      <p:pic>
        <p:nvPicPr>
          <p:cNvPr id="9" name="Picture 8" descr="A qr code with black squares&#10;&#10;Description automatically generated">
            <a:hlinkClick r:id="rId3"/>
            <a:extLst>
              <a:ext uri="{FF2B5EF4-FFF2-40B4-BE49-F238E27FC236}">
                <a16:creationId xmlns:a16="http://schemas.microsoft.com/office/drawing/2014/main" id="{1A450799-D003-066A-097E-C8707B60D613}"/>
              </a:ext>
            </a:extLst>
          </p:cNvPr>
          <p:cNvPicPr>
            <a:picLocks noChangeAspect="1"/>
          </p:cNvPicPr>
          <p:nvPr/>
        </p:nvPicPr>
        <p:blipFill>
          <a:blip r:embed="rId4"/>
          <a:stretch>
            <a:fillRect/>
          </a:stretch>
        </p:blipFill>
        <p:spPr>
          <a:xfrm>
            <a:off x="11277600" y="5453349"/>
            <a:ext cx="914400" cy="914400"/>
          </a:xfrm>
          <a:prstGeom prst="rect">
            <a:avLst/>
          </a:prstGeom>
        </p:spPr>
      </p:pic>
    </p:spTree>
    <p:extLst>
      <p:ext uri="{BB962C8B-B14F-4D97-AF65-F5344CB8AC3E}">
        <p14:creationId xmlns:p14="http://schemas.microsoft.com/office/powerpoint/2010/main" val="2455818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0F0D39-5978-DAEA-DB8D-476C273F2A5B}"/>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Automated Alignment, HB-2A</a:t>
            </a:r>
          </a:p>
        </p:txBody>
      </p:sp>
      <p:sp>
        <p:nvSpPr>
          <p:cNvPr id="8" name="Rectangle 7">
            <a:extLst>
              <a:ext uri="{FF2B5EF4-FFF2-40B4-BE49-F238E27FC236}">
                <a16:creationId xmlns:a16="http://schemas.microsoft.com/office/drawing/2014/main" id="{748D1914-BE37-BD94-537B-35667C478C09}"/>
              </a:ext>
            </a:extLst>
          </p:cNvPr>
          <p:cNvSpPr/>
          <p:nvPr/>
        </p:nvSpPr>
        <p:spPr>
          <a:xfrm>
            <a:off x="-11151" y="947451"/>
            <a:ext cx="12207240" cy="49292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23A0BDC-8115-C135-004E-CADE38855258}"/>
              </a:ext>
            </a:extLst>
          </p:cNvPr>
          <p:cNvPicPr>
            <a:picLocks noChangeAspect="1"/>
          </p:cNvPicPr>
          <p:nvPr/>
        </p:nvPicPr>
        <p:blipFill>
          <a:blip r:embed="rId2"/>
          <a:stretch>
            <a:fillRect/>
          </a:stretch>
        </p:blipFill>
        <p:spPr>
          <a:xfrm>
            <a:off x="300476" y="1577340"/>
            <a:ext cx="11583985" cy="3703320"/>
          </a:xfrm>
          <a:prstGeom prst="rect">
            <a:avLst/>
          </a:prstGeom>
        </p:spPr>
      </p:pic>
      <p:pic>
        <p:nvPicPr>
          <p:cNvPr id="6" name="Picture 5" descr="A qr code on a white background&#10;&#10;Description automatically generated">
            <a:hlinkClick r:id="rId3"/>
            <a:extLst>
              <a:ext uri="{FF2B5EF4-FFF2-40B4-BE49-F238E27FC236}">
                <a16:creationId xmlns:a16="http://schemas.microsoft.com/office/drawing/2014/main" id="{733513FF-7DFC-D474-C374-3266971267BB}"/>
              </a:ext>
            </a:extLst>
          </p:cNvPr>
          <p:cNvPicPr>
            <a:picLocks noChangeAspect="1"/>
          </p:cNvPicPr>
          <p:nvPr/>
        </p:nvPicPr>
        <p:blipFill>
          <a:blip r:embed="rId4"/>
          <a:stretch>
            <a:fillRect/>
          </a:stretch>
        </p:blipFill>
        <p:spPr>
          <a:xfrm>
            <a:off x="11277600" y="5453349"/>
            <a:ext cx="914400" cy="914400"/>
          </a:xfrm>
          <a:prstGeom prst="rect">
            <a:avLst/>
          </a:prstGeom>
        </p:spPr>
      </p:pic>
    </p:spTree>
    <p:extLst>
      <p:ext uri="{BB962C8B-B14F-4D97-AF65-F5344CB8AC3E}">
        <p14:creationId xmlns:p14="http://schemas.microsoft.com/office/powerpoint/2010/main" val="4086353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2CCBD-4CB2-E78E-4B4B-881178ABE0CF}"/>
              </a:ext>
            </a:extLst>
          </p:cNvPr>
          <p:cNvSpPr>
            <a:spLocks noGrp="1"/>
          </p:cNvSpPr>
          <p:nvPr>
            <p:ph type="title"/>
          </p:nvPr>
        </p:nvSpPr>
        <p:spPr/>
        <p:txBody>
          <a:bodyPr/>
          <a:lstStyle/>
          <a:p>
            <a:r>
              <a:rPr lang="en-US" dirty="0"/>
              <a:t>Ongoing &amp; Future Efforts</a:t>
            </a:r>
          </a:p>
        </p:txBody>
      </p:sp>
      <p:sp>
        <p:nvSpPr>
          <p:cNvPr id="3" name="Content Placeholder 2">
            <a:extLst>
              <a:ext uri="{FF2B5EF4-FFF2-40B4-BE49-F238E27FC236}">
                <a16:creationId xmlns:a16="http://schemas.microsoft.com/office/drawing/2014/main" id="{870E6C00-94D2-A6AD-4EB6-FED14B56F2CA}"/>
              </a:ext>
            </a:extLst>
          </p:cNvPr>
          <p:cNvSpPr>
            <a:spLocks noGrp="1"/>
          </p:cNvSpPr>
          <p:nvPr>
            <p:ph idx="1"/>
          </p:nvPr>
        </p:nvSpPr>
        <p:spPr>
          <a:xfrm>
            <a:off x="838200" y="1145753"/>
            <a:ext cx="10515600" cy="5333106"/>
          </a:xfrm>
        </p:spPr>
        <p:txBody>
          <a:bodyPr>
            <a:normAutofit/>
          </a:bodyPr>
          <a:lstStyle/>
          <a:p>
            <a:r>
              <a:rPr lang="en-US" sz="2400" dirty="0"/>
              <a:t>Further improve </a:t>
            </a:r>
            <a:r>
              <a:rPr lang="en-US" sz="2400" dirty="0" err="1">
                <a:latin typeface="Courier" pitchFamily="2" charset="0"/>
              </a:rPr>
              <a:t>rscontrols</a:t>
            </a:r>
            <a:r>
              <a:rPr lang="en-US" sz="2400" dirty="0"/>
              <a:t> UI</a:t>
            </a:r>
          </a:p>
          <a:p>
            <a:r>
              <a:rPr lang="en-US" sz="2400" dirty="0"/>
              <a:t>Automate complete/more complex procedures</a:t>
            </a:r>
          </a:p>
          <a:p>
            <a:pPr lvl="1"/>
            <a:r>
              <a:rPr lang="en-US" sz="2000" dirty="0"/>
              <a:t>Temperature ramping with constant realignment at TOPAZ</a:t>
            </a:r>
          </a:p>
          <a:p>
            <a:pPr lvl="1"/>
            <a:r>
              <a:rPr lang="en-US" sz="2000" dirty="0"/>
              <a:t>Beam refinement at HB-2A</a:t>
            </a:r>
          </a:p>
          <a:p>
            <a:r>
              <a:rPr lang="en-US" sz="2400" dirty="0"/>
              <a:t>Develop reinforcement learning solutions</a:t>
            </a:r>
          </a:p>
          <a:p>
            <a:pPr lvl="1"/>
            <a:r>
              <a:rPr lang="en-US" sz="2000" dirty="0"/>
              <a:t>Fuller automation at TOPAZ (less reliance on existing software)</a:t>
            </a:r>
          </a:p>
          <a:p>
            <a:pPr lvl="1"/>
            <a:r>
              <a:rPr lang="en-US" sz="2000" dirty="0"/>
              <a:t>Detector-based alignment at TOPAZ &amp; HB-2A</a:t>
            </a:r>
          </a:p>
          <a:p>
            <a:r>
              <a:rPr lang="en-US" sz="2400" dirty="0"/>
              <a:t>Synergize with RS 3D visualizer, also deployed at ORNL</a:t>
            </a:r>
          </a:p>
          <a:p>
            <a:r>
              <a:rPr lang="en-US" sz="2400" dirty="0"/>
              <a:t>Deploy at more partner beamlines</a:t>
            </a:r>
          </a:p>
        </p:txBody>
      </p:sp>
    </p:spTree>
    <p:extLst>
      <p:ext uri="{BB962C8B-B14F-4D97-AF65-F5344CB8AC3E}">
        <p14:creationId xmlns:p14="http://schemas.microsoft.com/office/powerpoint/2010/main" val="539149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9928-08C9-3183-CAEF-DD4F271273F6}"/>
              </a:ext>
            </a:extLst>
          </p:cNvPr>
          <p:cNvSpPr>
            <a:spLocks noGrp="1"/>
          </p:cNvSpPr>
          <p:nvPr>
            <p:ph type="title"/>
          </p:nvPr>
        </p:nvSpPr>
        <p:spPr/>
        <p:txBody>
          <a:bodyPr/>
          <a:lstStyle/>
          <a:p>
            <a:r>
              <a:rPr lang="en-US" dirty="0"/>
              <a:t>Government Disclaimer</a:t>
            </a:r>
          </a:p>
        </p:txBody>
      </p:sp>
      <p:sp>
        <p:nvSpPr>
          <p:cNvPr id="3" name="Content Placeholder 2">
            <a:extLst>
              <a:ext uri="{FF2B5EF4-FFF2-40B4-BE49-F238E27FC236}">
                <a16:creationId xmlns:a16="http://schemas.microsoft.com/office/drawing/2014/main" id="{E1759ED0-6FC3-4200-6043-ECB240C3E0B2}"/>
              </a:ext>
            </a:extLst>
          </p:cNvPr>
          <p:cNvSpPr>
            <a:spLocks noGrp="1"/>
          </p:cNvSpPr>
          <p:nvPr>
            <p:ph idx="1"/>
          </p:nvPr>
        </p:nvSpPr>
        <p:spPr>
          <a:xfrm>
            <a:off x="761071" y="1145753"/>
            <a:ext cx="10669859" cy="5031209"/>
          </a:xfrm>
        </p:spPr>
        <p:txBody>
          <a:bodyPr>
            <a:normAutofit fontScale="77500" lnSpcReduction="20000"/>
          </a:bodyPr>
          <a:lstStyle/>
          <a:p>
            <a:pPr marL="0" indent="0" algn="just">
              <a:buNone/>
            </a:pPr>
            <a:r>
              <a:rPr lang="en-US" sz="2800" dirty="0">
                <a:solidFill>
                  <a:schemeClr val="tx1"/>
                </a:solidFill>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Tree>
    <p:extLst>
      <p:ext uri="{BB962C8B-B14F-4D97-AF65-F5344CB8AC3E}">
        <p14:creationId xmlns:p14="http://schemas.microsoft.com/office/powerpoint/2010/main" val="1653101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4AA5-608C-D146-19C6-776790F6C1DA}"/>
              </a:ext>
            </a:extLst>
          </p:cNvPr>
          <p:cNvSpPr>
            <a:spLocks noGrp="1"/>
          </p:cNvSpPr>
          <p:nvPr>
            <p:ph type="title"/>
          </p:nvPr>
        </p:nvSpPr>
        <p:spPr/>
        <p:txBody>
          <a:bodyPr/>
          <a:lstStyle/>
          <a:p>
            <a:r>
              <a:rPr lang="en-US" dirty="0"/>
              <a:t>Unused Slides</a:t>
            </a:r>
          </a:p>
        </p:txBody>
      </p:sp>
      <p:sp>
        <p:nvSpPr>
          <p:cNvPr id="3" name="Text Placeholder 2">
            <a:extLst>
              <a:ext uri="{FF2B5EF4-FFF2-40B4-BE49-F238E27FC236}">
                <a16:creationId xmlns:a16="http://schemas.microsoft.com/office/drawing/2014/main" id="{9804179C-EA7C-7345-740B-AF77CB2B17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44492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83FE-89FD-3CB2-41E1-A6D7E25AEFA8}"/>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Denoising Results</a:t>
            </a:r>
          </a:p>
        </p:txBody>
      </p:sp>
      <p:pic>
        <p:nvPicPr>
          <p:cNvPr id="3" name="Picture 2" descr="A picture containing graphical user interface&#10;&#10;Description automatically generated">
            <a:extLst>
              <a:ext uri="{FF2B5EF4-FFF2-40B4-BE49-F238E27FC236}">
                <a16:creationId xmlns:a16="http://schemas.microsoft.com/office/drawing/2014/main" id="{45CD8C2B-FE54-00A1-1BC9-9273D990C0F1}"/>
              </a:ext>
            </a:extLst>
          </p:cNvPr>
          <p:cNvPicPr>
            <a:picLocks noChangeAspect="1"/>
          </p:cNvPicPr>
          <p:nvPr/>
        </p:nvPicPr>
        <p:blipFill rotWithShape="1">
          <a:blip r:embed="rId2"/>
          <a:srcRect l="1511" t="4429" r="2126" b="3508"/>
          <a:stretch/>
        </p:blipFill>
        <p:spPr>
          <a:xfrm>
            <a:off x="970148" y="4513034"/>
            <a:ext cx="3589129" cy="1828800"/>
          </a:xfrm>
          <a:prstGeom prst="rect">
            <a:avLst/>
          </a:prstGeom>
        </p:spPr>
      </p:pic>
      <p:sp>
        <p:nvSpPr>
          <p:cNvPr id="4" name="TextBox 3">
            <a:extLst>
              <a:ext uri="{FF2B5EF4-FFF2-40B4-BE49-F238E27FC236}">
                <a16:creationId xmlns:a16="http://schemas.microsoft.com/office/drawing/2014/main" id="{E8A7688C-E183-7696-A506-195C28F39B35}"/>
              </a:ext>
            </a:extLst>
          </p:cNvPr>
          <p:cNvSpPr txBox="1"/>
          <p:nvPr/>
        </p:nvSpPr>
        <p:spPr>
          <a:xfrm>
            <a:off x="1413557" y="4096995"/>
            <a:ext cx="2702313"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kern="0" dirty="0">
                <a:solidFill>
                  <a:srgbClr val="005CA9"/>
                </a:solidFill>
                <a:latin typeface="Gill Sans"/>
                <a:cs typeface="Gill Sans"/>
                <a:sym typeface="Gill Sans"/>
              </a:rPr>
              <a:t>Execution time, regular vs. CNN filter</a:t>
            </a:r>
            <a:endParaRPr kumimoji="0" lang="en-US" sz="1000" i="1" u="none" strike="noStrike" kern="0" cap="none" spc="0" normalizeH="0" baseline="0" noProof="0" dirty="0">
              <a:ln>
                <a:noFill/>
              </a:ln>
              <a:solidFill>
                <a:srgbClr val="005CA9"/>
              </a:solidFill>
              <a:effectLst/>
              <a:uLnTx/>
              <a:uFillTx/>
              <a:latin typeface="Arial"/>
              <a:cs typeface="Arial"/>
              <a:sym typeface="Arial"/>
            </a:endParaRPr>
          </a:p>
        </p:txBody>
      </p:sp>
      <p:sp>
        <p:nvSpPr>
          <p:cNvPr id="5" name="TextBox 4">
            <a:extLst>
              <a:ext uri="{FF2B5EF4-FFF2-40B4-BE49-F238E27FC236}">
                <a16:creationId xmlns:a16="http://schemas.microsoft.com/office/drawing/2014/main" id="{75B380FD-80CD-B62E-CEDC-1E8FDCF4C505}"/>
              </a:ext>
            </a:extLst>
          </p:cNvPr>
          <p:cNvSpPr txBox="1"/>
          <p:nvPr/>
        </p:nvSpPr>
        <p:spPr>
          <a:xfrm>
            <a:off x="1824760" y="647131"/>
            <a:ext cx="2348260"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kern="0" dirty="0">
                <a:solidFill>
                  <a:srgbClr val="005CA9"/>
                </a:solidFill>
                <a:latin typeface="Gill Sans"/>
                <a:cs typeface="Gill Sans"/>
                <a:sym typeface="Gill Sans"/>
              </a:rPr>
              <a:t>Image denoising, regular filter</a:t>
            </a:r>
            <a:endParaRPr kumimoji="0" lang="en-US" sz="1000" i="1" u="none" strike="noStrike" kern="0" cap="none" spc="0" normalizeH="0" baseline="0" noProof="0" dirty="0">
              <a:ln>
                <a:noFill/>
              </a:ln>
              <a:solidFill>
                <a:srgbClr val="005CA9"/>
              </a:solidFill>
              <a:effectLst/>
              <a:uLnTx/>
              <a:uFillTx/>
              <a:latin typeface="Arial"/>
              <a:cs typeface="Arial"/>
              <a:sym typeface="Arial"/>
            </a:endParaRPr>
          </a:p>
        </p:txBody>
      </p:sp>
      <p:sp>
        <p:nvSpPr>
          <p:cNvPr id="6" name="TextBox 5">
            <a:extLst>
              <a:ext uri="{FF2B5EF4-FFF2-40B4-BE49-F238E27FC236}">
                <a16:creationId xmlns:a16="http://schemas.microsoft.com/office/drawing/2014/main" id="{399FAD00-F569-BA76-FE32-C0F36B61D965}"/>
              </a:ext>
            </a:extLst>
          </p:cNvPr>
          <p:cNvSpPr txBox="1"/>
          <p:nvPr/>
        </p:nvSpPr>
        <p:spPr>
          <a:xfrm>
            <a:off x="1824760" y="2417485"/>
            <a:ext cx="2348260"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kern="0" dirty="0">
                <a:solidFill>
                  <a:srgbClr val="005CA9"/>
                </a:solidFill>
                <a:latin typeface="Gill Sans"/>
                <a:cs typeface="Gill Sans"/>
                <a:sym typeface="Gill Sans"/>
              </a:rPr>
              <a:t>Image denoising, CNN filter</a:t>
            </a:r>
            <a:endParaRPr kumimoji="0" lang="en-US" sz="1000" i="1" u="none" strike="noStrike" kern="0" cap="none" spc="0" normalizeH="0" baseline="0" noProof="0" dirty="0">
              <a:ln>
                <a:noFill/>
              </a:ln>
              <a:solidFill>
                <a:srgbClr val="005CA9"/>
              </a:solidFill>
              <a:effectLst/>
              <a:uLnTx/>
              <a:uFillTx/>
              <a:latin typeface="Arial"/>
              <a:cs typeface="Arial"/>
              <a:sym typeface="Arial"/>
            </a:endParaRPr>
          </a:p>
        </p:txBody>
      </p:sp>
      <p:pic>
        <p:nvPicPr>
          <p:cNvPr id="8" name="Picture 7" descr="A picture containing white, night sky&#10;&#10;Description automatically generated">
            <a:extLst>
              <a:ext uri="{FF2B5EF4-FFF2-40B4-BE49-F238E27FC236}">
                <a16:creationId xmlns:a16="http://schemas.microsoft.com/office/drawing/2014/main" id="{2876AAC2-93F2-3243-507C-36ADFEF694F3}"/>
              </a:ext>
            </a:extLst>
          </p:cNvPr>
          <p:cNvPicPr>
            <a:picLocks noChangeAspect="1"/>
          </p:cNvPicPr>
          <p:nvPr/>
        </p:nvPicPr>
        <p:blipFill>
          <a:blip r:embed="rId3"/>
          <a:stretch>
            <a:fillRect/>
          </a:stretch>
        </p:blipFill>
        <p:spPr>
          <a:xfrm>
            <a:off x="645472" y="1061853"/>
            <a:ext cx="1584960" cy="1188720"/>
          </a:xfrm>
          <a:prstGeom prst="rect">
            <a:avLst/>
          </a:prstGeom>
        </p:spPr>
      </p:pic>
      <p:pic>
        <p:nvPicPr>
          <p:cNvPr id="10" name="Picture 9" descr="A picture containing white, night sky&#10;&#10;Description automatically generated">
            <a:extLst>
              <a:ext uri="{FF2B5EF4-FFF2-40B4-BE49-F238E27FC236}">
                <a16:creationId xmlns:a16="http://schemas.microsoft.com/office/drawing/2014/main" id="{ACD94D70-2634-4671-D41C-819C69555A99}"/>
              </a:ext>
            </a:extLst>
          </p:cNvPr>
          <p:cNvPicPr>
            <a:picLocks noChangeAspect="1"/>
          </p:cNvPicPr>
          <p:nvPr/>
        </p:nvPicPr>
        <p:blipFill>
          <a:blip r:embed="rId4"/>
          <a:stretch>
            <a:fillRect/>
          </a:stretch>
        </p:blipFill>
        <p:spPr>
          <a:xfrm>
            <a:off x="3293419" y="1061853"/>
            <a:ext cx="1584960" cy="1188720"/>
          </a:xfrm>
          <a:prstGeom prst="rect">
            <a:avLst/>
          </a:prstGeom>
        </p:spPr>
      </p:pic>
      <p:sp>
        <p:nvSpPr>
          <p:cNvPr id="13" name="Right Arrow 12">
            <a:extLst>
              <a:ext uri="{FF2B5EF4-FFF2-40B4-BE49-F238E27FC236}">
                <a16:creationId xmlns:a16="http://schemas.microsoft.com/office/drawing/2014/main" id="{5113F80F-6678-632C-29FB-F803553EEC38}"/>
              </a:ext>
            </a:extLst>
          </p:cNvPr>
          <p:cNvSpPr/>
          <p:nvPr/>
        </p:nvSpPr>
        <p:spPr>
          <a:xfrm>
            <a:off x="2536114" y="1607177"/>
            <a:ext cx="457200" cy="274320"/>
          </a:xfrm>
          <a:prstGeom prst="rightArrow">
            <a:avLst>
              <a:gd name="adj1" fmla="val 50000"/>
              <a:gd name="adj2" fmla="val 118714"/>
            </a:avLst>
          </a:prstGeom>
          <a:solidFill>
            <a:srgbClr val="FFBCB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E2A46A2F-95C4-DEA2-BBF5-3B7C7A59DAD9}"/>
              </a:ext>
            </a:extLst>
          </p:cNvPr>
          <p:cNvSpPr/>
          <p:nvPr/>
        </p:nvSpPr>
        <p:spPr>
          <a:xfrm>
            <a:off x="2536114" y="3426233"/>
            <a:ext cx="457200" cy="274320"/>
          </a:xfrm>
          <a:prstGeom prst="rightArrow">
            <a:avLst>
              <a:gd name="adj1" fmla="val 50000"/>
              <a:gd name="adj2" fmla="val 88226"/>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white, night sky&#10;&#10;Description automatically generated">
            <a:extLst>
              <a:ext uri="{FF2B5EF4-FFF2-40B4-BE49-F238E27FC236}">
                <a16:creationId xmlns:a16="http://schemas.microsoft.com/office/drawing/2014/main" id="{348E9E41-8A8C-8ED3-D0DE-1E329DAF4678}"/>
              </a:ext>
            </a:extLst>
          </p:cNvPr>
          <p:cNvPicPr>
            <a:picLocks noChangeAspect="1"/>
          </p:cNvPicPr>
          <p:nvPr/>
        </p:nvPicPr>
        <p:blipFill>
          <a:blip r:embed="rId5"/>
          <a:stretch>
            <a:fillRect/>
          </a:stretch>
        </p:blipFill>
        <p:spPr>
          <a:xfrm>
            <a:off x="3293419" y="2815013"/>
            <a:ext cx="1584960" cy="1188720"/>
          </a:xfrm>
          <a:prstGeom prst="rect">
            <a:avLst/>
          </a:prstGeom>
        </p:spPr>
      </p:pic>
      <p:pic>
        <p:nvPicPr>
          <p:cNvPr id="18" name="Picture 17" descr="A picture containing loudspeaker&#10;&#10;Description automatically generated">
            <a:extLst>
              <a:ext uri="{FF2B5EF4-FFF2-40B4-BE49-F238E27FC236}">
                <a16:creationId xmlns:a16="http://schemas.microsoft.com/office/drawing/2014/main" id="{A19C549A-E64A-666C-C3F4-0052A0C178D1}"/>
              </a:ext>
            </a:extLst>
          </p:cNvPr>
          <p:cNvPicPr>
            <a:picLocks noChangeAspect="1"/>
          </p:cNvPicPr>
          <p:nvPr/>
        </p:nvPicPr>
        <p:blipFill>
          <a:blip r:embed="rId6"/>
          <a:stretch>
            <a:fillRect/>
          </a:stretch>
        </p:blipFill>
        <p:spPr>
          <a:xfrm>
            <a:off x="645472" y="2837958"/>
            <a:ext cx="1584960" cy="118872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5FF22A6-61F1-1EC3-46CE-CFEEC78D84ED}"/>
              </a:ext>
            </a:extLst>
          </p:cNvPr>
          <p:cNvPicPr>
            <a:picLocks noChangeAspect="1"/>
          </p:cNvPicPr>
          <p:nvPr/>
        </p:nvPicPr>
        <p:blipFill>
          <a:blip r:embed="rId7"/>
          <a:stretch>
            <a:fillRect/>
          </a:stretch>
        </p:blipFill>
        <p:spPr>
          <a:xfrm>
            <a:off x="6357244" y="957353"/>
            <a:ext cx="4864608" cy="5212080"/>
          </a:xfrm>
          <a:prstGeom prst="rect">
            <a:avLst/>
          </a:prstGeom>
        </p:spPr>
      </p:pic>
    </p:spTree>
    <p:extLst>
      <p:ext uri="{BB962C8B-B14F-4D97-AF65-F5344CB8AC3E}">
        <p14:creationId xmlns:p14="http://schemas.microsoft.com/office/powerpoint/2010/main" val="2135461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ED34-4726-9B13-00AF-FBFC90A9080A}"/>
              </a:ext>
            </a:extLst>
          </p:cNvPr>
          <p:cNvSpPr>
            <a:spLocks noGrp="1"/>
          </p:cNvSpPr>
          <p:nvPr>
            <p:ph type="title"/>
          </p:nvPr>
        </p:nvSpPr>
        <p:spPr/>
        <p:txBody>
          <a:bodyPr/>
          <a:lstStyle/>
          <a:p>
            <a:r>
              <a:rPr lang="en-US" dirty="0"/>
              <a:t>Neutron Camera Denoising</a:t>
            </a:r>
          </a:p>
        </p:txBody>
      </p:sp>
      <p:sp>
        <p:nvSpPr>
          <p:cNvPr id="3" name="Content Placeholder 2">
            <a:extLst>
              <a:ext uri="{FF2B5EF4-FFF2-40B4-BE49-F238E27FC236}">
                <a16:creationId xmlns:a16="http://schemas.microsoft.com/office/drawing/2014/main" id="{6AA6A6D6-D3F1-53BE-D684-0AA93536E164}"/>
              </a:ext>
            </a:extLst>
          </p:cNvPr>
          <p:cNvSpPr>
            <a:spLocks noGrp="1"/>
          </p:cNvSpPr>
          <p:nvPr>
            <p:ph idx="1"/>
          </p:nvPr>
        </p:nvSpPr>
        <p:spPr>
          <a:xfrm>
            <a:off x="838200" y="947451"/>
            <a:ext cx="10515600" cy="5521588"/>
          </a:xfrm>
        </p:spPr>
        <p:txBody>
          <a:bodyPr>
            <a:normAutofit/>
          </a:bodyPr>
          <a:lstStyle/>
          <a:p>
            <a:r>
              <a:rPr lang="en-US" sz="2400" dirty="0"/>
              <a:t>Neutron cameras are highly sensitive to noise</a:t>
            </a:r>
          </a:p>
          <a:p>
            <a:pPr lvl="1"/>
            <a:r>
              <a:rPr lang="en-US" sz="2000" dirty="0"/>
              <a:t>Characteristic “salt-and-pepper” speckle pattern</a:t>
            </a:r>
          </a:p>
          <a:p>
            <a:pPr lvl="1"/>
            <a:r>
              <a:rPr lang="en-US" sz="2000" dirty="0"/>
              <a:t>Signal condition degrades over time</a:t>
            </a:r>
          </a:p>
          <a:p>
            <a:r>
              <a:rPr lang="en-US" sz="2400" dirty="0"/>
              <a:t>Image recognition models are sensitive to noise patterns</a:t>
            </a:r>
          </a:p>
          <a:p>
            <a:pPr lvl="1"/>
            <a:r>
              <a:rPr lang="en-US" sz="2000" dirty="0"/>
              <a:t>Trained on original (noisy)</a:t>
            </a:r>
          </a:p>
          <a:p>
            <a:r>
              <a:rPr lang="en-US" sz="2400" dirty="0"/>
              <a:t>Multiple possible solutions</a:t>
            </a:r>
          </a:p>
          <a:p>
            <a:pPr lvl="1"/>
            <a:r>
              <a:rPr lang="en-US" sz="2000" dirty="0"/>
              <a:t>Simple analytic denoising algorithm</a:t>
            </a:r>
          </a:p>
          <a:p>
            <a:pPr lvl="2"/>
            <a:r>
              <a:rPr lang="en-US" sz="1600" dirty="0"/>
              <a:t>e.g. “inscribed envelope” </a:t>
            </a:r>
          </a:p>
          <a:p>
            <a:pPr lvl="1"/>
            <a:r>
              <a:rPr lang="en-US" sz="2000" dirty="0"/>
              <a:t>ML-based denoising solution</a:t>
            </a:r>
          </a:p>
          <a:p>
            <a:pPr lvl="2"/>
            <a:r>
              <a:rPr lang="en-US" sz="1600" dirty="0"/>
              <a:t>Potentially faster execution</a:t>
            </a:r>
          </a:p>
          <a:p>
            <a:pPr lvl="2"/>
            <a:endParaRPr lang="en-US" sz="1600" dirty="0"/>
          </a:p>
        </p:txBody>
      </p:sp>
      <p:pic>
        <p:nvPicPr>
          <p:cNvPr id="5" name="Picture 4" descr="A graph showing a graph&#10;&#10;Description automatically generated with medium confidence">
            <a:extLst>
              <a:ext uri="{FF2B5EF4-FFF2-40B4-BE49-F238E27FC236}">
                <a16:creationId xmlns:a16="http://schemas.microsoft.com/office/drawing/2014/main" id="{9EDA2519-C8CD-65CB-4B34-05CE9CC0F83D}"/>
              </a:ext>
            </a:extLst>
          </p:cNvPr>
          <p:cNvPicPr>
            <a:picLocks noChangeAspect="1"/>
          </p:cNvPicPr>
          <p:nvPr/>
        </p:nvPicPr>
        <p:blipFill>
          <a:blip r:embed="rId2"/>
          <a:stretch>
            <a:fillRect/>
          </a:stretch>
        </p:blipFill>
        <p:spPr>
          <a:xfrm>
            <a:off x="7067546" y="3708245"/>
            <a:ext cx="5124454" cy="2377440"/>
          </a:xfrm>
          <a:prstGeom prst="rect">
            <a:avLst/>
          </a:prstGeom>
        </p:spPr>
      </p:pic>
      <p:sp>
        <p:nvSpPr>
          <p:cNvPr id="6" name="TextBox 5">
            <a:extLst>
              <a:ext uri="{FF2B5EF4-FFF2-40B4-BE49-F238E27FC236}">
                <a16:creationId xmlns:a16="http://schemas.microsoft.com/office/drawing/2014/main" id="{B01FAA50-DD1E-E092-1C5F-526749D90C08}"/>
              </a:ext>
            </a:extLst>
          </p:cNvPr>
          <p:cNvSpPr txBox="1"/>
          <p:nvPr/>
        </p:nvSpPr>
        <p:spPr>
          <a:xfrm>
            <a:off x="8268853" y="6098290"/>
            <a:ext cx="3084947" cy="307777"/>
          </a:xfrm>
          <a:prstGeom prst="rect">
            <a:avLst/>
          </a:prstGeom>
          <a:noFill/>
        </p:spPr>
        <p:txBody>
          <a:bodyPr wrap="none" rtlCol="0">
            <a:spAutoFit/>
          </a:bodyPr>
          <a:lstStyle/>
          <a:p>
            <a:pPr algn="ctr"/>
            <a:r>
              <a:rPr lang="en-US" sz="1400" i="1" dirty="0">
                <a:latin typeface="Gill Sans" panose="020B0502020104020203" pitchFamily="34" charset="-79"/>
                <a:cs typeface="Gill Sans" panose="020B0502020104020203" pitchFamily="34" charset="-79"/>
              </a:rPr>
              <a:t>Horizontal pixel trace &amp; inscribed envelope</a:t>
            </a:r>
          </a:p>
        </p:txBody>
      </p:sp>
      <p:pic>
        <p:nvPicPr>
          <p:cNvPr id="8" name="Picture 7" descr="A white light on a black background&#10;&#10;Description automatically generated">
            <a:extLst>
              <a:ext uri="{FF2B5EF4-FFF2-40B4-BE49-F238E27FC236}">
                <a16:creationId xmlns:a16="http://schemas.microsoft.com/office/drawing/2014/main" id="{83B777F2-C1BF-AC69-7369-98DD3F2849DF}"/>
              </a:ext>
            </a:extLst>
          </p:cNvPr>
          <p:cNvPicPr>
            <a:picLocks noChangeAspect="1"/>
          </p:cNvPicPr>
          <p:nvPr/>
        </p:nvPicPr>
        <p:blipFill>
          <a:blip r:embed="rId3"/>
          <a:stretch>
            <a:fillRect/>
          </a:stretch>
        </p:blipFill>
        <p:spPr>
          <a:xfrm>
            <a:off x="8846820" y="960056"/>
            <a:ext cx="2926080" cy="2194560"/>
          </a:xfrm>
          <a:prstGeom prst="rect">
            <a:avLst/>
          </a:prstGeom>
        </p:spPr>
      </p:pic>
      <p:sp>
        <p:nvSpPr>
          <p:cNvPr id="9" name="TextBox 8">
            <a:extLst>
              <a:ext uri="{FF2B5EF4-FFF2-40B4-BE49-F238E27FC236}">
                <a16:creationId xmlns:a16="http://schemas.microsoft.com/office/drawing/2014/main" id="{F7D823B1-9F4C-6705-247F-955AC775D9A7}"/>
              </a:ext>
            </a:extLst>
          </p:cNvPr>
          <p:cNvSpPr txBox="1"/>
          <p:nvPr/>
        </p:nvSpPr>
        <p:spPr>
          <a:xfrm>
            <a:off x="9184487" y="3231092"/>
            <a:ext cx="2250745" cy="307777"/>
          </a:xfrm>
          <a:prstGeom prst="rect">
            <a:avLst/>
          </a:prstGeom>
          <a:noFill/>
        </p:spPr>
        <p:txBody>
          <a:bodyPr wrap="none" rtlCol="0">
            <a:spAutoFit/>
          </a:bodyPr>
          <a:lstStyle/>
          <a:p>
            <a:pPr algn="ctr"/>
            <a:r>
              <a:rPr lang="en-US" sz="1400" i="1" dirty="0">
                <a:latin typeface="Gill Sans" panose="020B0502020104020203" pitchFamily="34" charset="-79"/>
                <a:cs typeface="Gill Sans" panose="020B0502020104020203" pitchFamily="34" charset="-79"/>
              </a:rPr>
              <a:t>Typical raw image from HB-2A</a:t>
            </a:r>
          </a:p>
        </p:txBody>
      </p:sp>
    </p:spTree>
    <p:extLst>
      <p:ext uri="{BB962C8B-B14F-4D97-AF65-F5344CB8AC3E}">
        <p14:creationId xmlns:p14="http://schemas.microsoft.com/office/powerpoint/2010/main" val="4235089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817-61BD-0142-59BC-9EDB1A98A487}"/>
              </a:ext>
            </a:extLst>
          </p:cNvPr>
          <p:cNvSpPr>
            <a:spLocks noGrp="1"/>
          </p:cNvSpPr>
          <p:nvPr>
            <p:ph type="title"/>
          </p:nvPr>
        </p:nvSpPr>
        <p:spPr/>
        <p:txBody>
          <a:bodyPr/>
          <a:lstStyle/>
          <a:p>
            <a:r>
              <a:rPr lang="en-US" dirty="0"/>
              <a:t>Background &amp; motivation</a:t>
            </a:r>
          </a:p>
        </p:txBody>
      </p:sp>
      <p:sp>
        <p:nvSpPr>
          <p:cNvPr id="3" name="Text Placeholder 2">
            <a:extLst>
              <a:ext uri="{FF2B5EF4-FFF2-40B4-BE49-F238E27FC236}">
                <a16:creationId xmlns:a16="http://schemas.microsoft.com/office/drawing/2014/main" id="{F5E0AF97-C6A4-AF38-F844-0529DD7F75A1}"/>
              </a:ext>
            </a:extLst>
          </p:cNvPr>
          <p:cNvSpPr>
            <a:spLocks noGrp="1"/>
          </p:cNvSpPr>
          <p:nvPr>
            <p:ph type="body" idx="1"/>
          </p:nvPr>
        </p:nvSpPr>
        <p:spPr/>
        <p:txBody>
          <a:bodyPr/>
          <a:lstStyle/>
          <a:p>
            <a:r>
              <a:rPr lang="en-US" dirty="0"/>
              <a:t>The value of automation on neutron scattering beamlines</a:t>
            </a:r>
          </a:p>
        </p:txBody>
      </p:sp>
    </p:spTree>
    <p:extLst>
      <p:ext uri="{BB962C8B-B14F-4D97-AF65-F5344CB8AC3E}">
        <p14:creationId xmlns:p14="http://schemas.microsoft.com/office/powerpoint/2010/main" val="401706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ED34-4726-9B13-00AF-FBFC90A9080A}"/>
              </a:ext>
            </a:extLst>
          </p:cNvPr>
          <p:cNvSpPr>
            <a:spLocks noGrp="1"/>
          </p:cNvSpPr>
          <p:nvPr>
            <p:ph type="title"/>
          </p:nvPr>
        </p:nvSpPr>
        <p:spPr/>
        <p:txBody>
          <a:bodyPr/>
          <a:lstStyle/>
          <a:p>
            <a:r>
              <a:rPr lang="en-US" dirty="0"/>
              <a:t>Background &amp; Motivation</a:t>
            </a:r>
          </a:p>
        </p:txBody>
      </p:sp>
      <p:sp>
        <p:nvSpPr>
          <p:cNvPr id="3" name="Content Placeholder 2">
            <a:extLst>
              <a:ext uri="{FF2B5EF4-FFF2-40B4-BE49-F238E27FC236}">
                <a16:creationId xmlns:a16="http://schemas.microsoft.com/office/drawing/2014/main" id="{6AA6A6D6-D3F1-53BE-D684-0AA93536E164}"/>
              </a:ext>
            </a:extLst>
          </p:cNvPr>
          <p:cNvSpPr>
            <a:spLocks noGrp="1"/>
          </p:cNvSpPr>
          <p:nvPr>
            <p:ph idx="1"/>
          </p:nvPr>
        </p:nvSpPr>
        <p:spPr>
          <a:xfrm>
            <a:off x="838200" y="947451"/>
            <a:ext cx="10515600" cy="5521588"/>
          </a:xfrm>
        </p:spPr>
        <p:txBody>
          <a:bodyPr>
            <a:normAutofit/>
          </a:bodyPr>
          <a:lstStyle/>
          <a:p>
            <a:r>
              <a:rPr lang="en-US" sz="2400" dirty="0"/>
              <a:t>Sample alignment is tedious, but critical</a:t>
            </a:r>
          </a:p>
          <a:p>
            <a:pPr lvl="1"/>
            <a:r>
              <a:rPr lang="en-US" sz="2000" dirty="0"/>
              <a:t>Currently requires human image processing</a:t>
            </a:r>
          </a:p>
          <a:p>
            <a:pPr lvl="1"/>
            <a:r>
              <a:rPr lang="en-US" sz="2000" dirty="0"/>
              <a:t>Limited neutron production time, schedule constraints</a:t>
            </a:r>
          </a:p>
          <a:p>
            <a:r>
              <a:rPr lang="en-US" sz="2400" dirty="0"/>
              <a:t>Machine learning is a key automation tool</a:t>
            </a:r>
          </a:p>
          <a:p>
            <a:pPr lvl="1"/>
            <a:r>
              <a:rPr lang="en-US" sz="2000" dirty="0"/>
              <a:t>For computer vision, convolutional neural networks (CNNs)</a:t>
            </a:r>
          </a:p>
          <a:p>
            <a:pPr lvl="1"/>
            <a:r>
              <a:rPr lang="en-US" sz="2000" dirty="0"/>
              <a:t>For controls automated, reinforcement learning (RL)</a:t>
            </a:r>
          </a:p>
          <a:p>
            <a:r>
              <a:rPr lang="en-US" sz="2400" dirty="0"/>
              <a:t>Alignment protocols are distinct to a beamline</a:t>
            </a:r>
          </a:p>
          <a:p>
            <a:pPr lvl="1"/>
            <a:r>
              <a:rPr lang="en-US" sz="2000" dirty="0"/>
              <a:t>Framework must be highly general &amp; robust</a:t>
            </a:r>
          </a:p>
          <a:p>
            <a:pPr lvl="1"/>
            <a:r>
              <a:rPr lang="en-US" sz="2000" dirty="0"/>
              <a:t>Opportunity to deploy transfer learning</a:t>
            </a:r>
          </a:p>
        </p:txBody>
      </p:sp>
    </p:spTree>
    <p:extLst>
      <p:ext uri="{BB962C8B-B14F-4D97-AF65-F5344CB8AC3E}">
        <p14:creationId xmlns:p14="http://schemas.microsoft.com/office/powerpoint/2010/main" val="34080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1A6D-B8C6-3339-5617-81C13250766C}"/>
              </a:ext>
            </a:extLst>
          </p:cNvPr>
          <p:cNvSpPr>
            <a:spLocks noGrp="1"/>
          </p:cNvSpPr>
          <p:nvPr>
            <p:ph type="title"/>
          </p:nvPr>
        </p:nvSpPr>
        <p:spPr/>
        <p:txBody>
          <a:bodyPr/>
          <a:lstStyle/>
          <a:p>
            <a:r>
              <a:rPr lang="en-US" dirty="0"/>
              <a:t>Partner Beamlines: TOPAZ</a:t>
            </a:r>
          </a:p>
        </p:txBody>
      </p:sp>
      <p:sp>
        <p:nvSpPr>
          <p:cNvPr id="3" name="Content Placeholder 2">
            <a:extLst>
              <a:ext uri="{FF2B5EF4-FFF2-40B4-BE49-F238E27FC236}">
                <a16:creationId xmlns:a16="http://schemas.microsoft.com/office/drawing/2014/main" id="{F3A661A5-A45C-039D-6737-693934ABFFE4}"/>
              </a:ext>
            </a:extLst>
          </p:cNvPr>
          <p:cNvSpPr>
            <a:spLocks noGrp="1"/>
          </p:cNvSpPr>
          <p:nvPr>
            <p:ph idx="1"/>
          </p:nvPr>
        </p:nvSpPr>
        <p:spPr>
          <a:xfrm>
            <a:off x="838200" y="947451"/>
            <a:ext cx="10515600" cy="5475651"/>
          </a:xfrm>
        </p:spPr>
        <p:txBody>
          <a:bodyPr>
            <a:normAutofit/>
          </a:bodyPr>
          <a:lstStyle/>
          <a:p>
            <a:r>
              <a:rPr lang="en-US" sz="2400" dirty="0"/>
              <a:t>Fed by the Spallation Neutron Source (SNS)</a:t>
            </a:r>
          </a:p>
          <a:p>
            <a:r>
              <a:rPr lang="en-US" sz="2400" dirty="0"/>
              <a:t>Sample in a chamber</a:t>
            </a:r>
          </a:p>
          <a:p>
            <a:pPr lvl="1"/>
            <a:r>
              <a:rPr lang="en-US" sz="2000" dirty="0"/>
              <a:t>Sample arm with 3 translational, 2 rotational axes</a:t>
            </a:r>
          </a:p>
          <a:p>
            <a:pPr lvl="1"/>
            <a:r>
              <a:rPr lang="en-US" sz="2000" dirty="0"/>
              <a:t>Neutron detectors, cameras, &amp; environmental controls</a:t>
            </a:r>
          </a:p>
          <a:p>
            <a:r>
              <a:rPr lang="en-US" sz="2400" dirty="0"/>
              <a:t>Highly developed controls system (EPICS)</a:t>
            </a:r>
          </a:p>
          <a:p>
            <a:pPr lvl="1"/>
            <a:r>
              <a:rPr lang="en-US" sz="2000" dirty="0"/>
              <a:t>Plenty of control channels (PVs already exist)</a:t>
            </a:r>
          </a:p>
          <a:p>
            <a:pPr lvl="1"/>
            <a:r>
              <a:rPr lang="en-US" sz="2000" dirty="0"/>
              <a:t>Pre-existing IOC software</a:t>
            </a:r>
          </a:p>
          <a:p>
            <a:pPr lvl="2"/>
            <a:r>
              <a:rPr lang="en-US" sz="1800" dirty="0"/>
              <a:t>Includes point-and-click sample alignment</a:t>
            </a:r>
          </a:p>
          <a:p>
            <a:pPr lvl="2"/>
            <a:r>
              <a:rPr lang="en-US" sz="1800" dirty="0"/>
              <a:t>Must consider interactions with our framework</a:t>
            </a:r>
          </a:p>
        </p:txBody>
      </p:sp>
      <p:pic>
        <p:nvPicPr>
          <p:cNvPr id="4" name="Picture 3">
            <a:extLst>
              <a:ext uri="{FF2B5EF4-FFF2-40B4-BE49-F238E27FC236}">
                <a16:creationId xmlns:a16="http://schemas.microsoft.com/office/drawing/2014/main" id="{C85911A1-B94C-258A-67F8-DDBC133EB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748" y="947451"/>
            <a:ext cx="2926080" cy="1645920"/>
          </a:xfrm>
          <a:prstGeom prst="rect">
            <a:avLst/>
          </a:prstGeom>
        </p:spPr>
      </p:pic>
      <p:pic>
        <p:nvPicPr>
          <p:cNvPr id="5" name="Picture 4">
            <a:extLst>
              <a:ext uri="{FF2B5EF4-FFF2-40B4-BE49-F238E27FC236}">
                <a16:creationId xmlns:a16="http://schemas.microsoft.com/office/drawing/2014/main" id="{62965B61-FDA0-3B71-CC19-71FA9FA14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748" y="2791673"/>
            <a:ext cx="2926080" cy="1645920"/>
          </a:xfrm>
          <a:prstGeom prst="rect">
            <a:avLst/>
          </a:prstGeom>
        </p:spPr>
      </p:pic>
      <p:pic>
        <p:nvPicPr>
          <p:cNvPr id="6" name="Picture 5">
            <a:extLst>
              <a:ext uri="{FF2B5EF4-FFF2-40B4-BE49-F238E27FC236}">
                <a16:creationId xmlns:a16="http://schemas.microsoft.com/office/drawing/2014/main" id="{B0EB8017-BF17-EDD7-BD0F-309A48611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748" y="4639341"/>
            <a:ext cx="2926080" cy="1645920"/>
          </a:xfrm>
          <a:prstGeom prst="rect">
            <a:avLst/>
          </a:prstGeom>
        </p:spPr>
      </p:pic>
    </p:spTree>
    <p:extLst>
      <p:ext uri="{BB962C8B-B14F-4D97-AF65-F5344CB8AC3E}">
        <p14:creationId xmlns:p14="http://schemas.microsoft.com/office/powerpoint/2010/main" val="323357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1A6D-B8C6-3339-5617-81C13250766C}"/>
              </a:ext>
            </a:extLst>
          </p:cNvPr>
          <p:cNvSpPr>
            <a:spLocks noGrp="1"/>
          </p:cNvSpPr>
          <p:nvPr>
            <p:ph type="title"/>
          </p:nvPr>
        </p:nvSpPr>
        <p:spPr/>
        <p:txBody>
          <a:bodyPr/>
          <a:lstStyle/>
          <a:p>
            <a:r>
              <a:rPr lang="en-US" dirty="0"/>
              <a:t>Partner Beamlines: HB-2A</a:t>
            </a:r>
          </a:p>
        </p:txBody>
      </p:sp>
      <p:sp>
        <p:nvSpPr>
          <p:cNvPr id="3" name="Content Placeholder 2">
            <a:extLst>
              <a:ext uri="{FF2B5EF4-FFF2-40B4-BE49-F238E27FC236}">
                <a16:creationId xmlns:a16="http://schemas.microsoft.com/office/drawing/2014/main" id="{F3A661A5-A45C-039D-6737-693934ABFFE4}"/>
              </a:ext>
            </a:extLst>
          </p:cNvPr>
          <p:cNvSpPr>
            <a:spLocks noGrp="1"/>
          </p:cNvSpPr>
          <p:nvPr>
            <p:ph idx="1"/>
          </p:nvPr>
        </p:nvSpPr>
        <p:spPr>
          <a:xfrm>
            <a:off x="838200" y="947451"/>
            <a:ext cx="10515600" cy="5229511"/>
          </a:xfrm>
        </p:spPr>
        <p:txBody>
          <a:bodyPr>
            <a:normAutofit/>
          </a:bodyPr>
          <a:lstStyle/>
          <a:p>
            <a:r>
              <a:rPr lang="en-US" sz="2400" dirty="0"/>
              <a:t>Fed by the High-Flux Isotope Reactor (HFIR)</a:t>
            </a:r>
          </a:p>
          <a:p>
            <a:r>
              <a:rPr lang="en-US" sz="2400" dirty="0"/>
              <a:t>Samples in containers (cans) on a stage</a:t>
            </a:r>
          </a:p>
          <a:p>
            <a:pPr lvl="1"/>
            <a:r>
              <a:rPr lang="en-US" sz="2000" dirty="0"/>
              <a:t>3 translational axes, stage &amp; sample rotation axes</a:t>
            </a:r>
          </a:p>
          <a:p>
            <a:pPr lvl="1"/>
            <a:r>
              <a:rPr lang="en-US" sz="2000" dirty="0"/>
              <a:t>Partially encircled by a neutron detector</a:t>
            </a:r>
          </a:p>
          <a:p>
            <a:pPr lvl="1"/>
            <a:r>
              <a:rPr lang="en-US" sz="2000" dirty="0"/>
              <a:t>Diagnostics done with a </a:t>
            </a:r>
            <a:r>
              <a:rPr lang="en-US" sz="2000" b="1" dirty="0"/>
              <a:t>neutron</a:t>
            </a:r>
            <a:r>
              <a:rPr lang="en-US" sz="2000" dirty="0"/>
              <a:t> camera</a:t>
            </a:r>
          </a:p>
          <a:p>
            <a:r>
              <a:rPr lang="en-US" sz="2400" dirty="0"/>
              <a:t>Controls executed with SPICE (no EPICS)</a:t>
            </a:r>
          </a:p>
          <a:p>
            <a:pPr lvl="1"/>
            <a:r>
              <a:rPr lang="en-US" sz="2000" dirty="0"/>
              <a:t>Required a “bridge” between software to use EPICS</a:t>
            </a:r>
          </a:p>
          <a:p>
            <a:pPr lvl="1"/>
            <a:r>
              <a:rPr lang="en-US" sz="2000" dirty="0"/>
              <a:t>Sample alignment completely manual</a:t>
            </a:r>
          </a:p>
        </p:txBody>
      </p:sp>
      <p:pic>
        <p:nvPicPr>
          <p:cNvPr id="5" name="Picture 4">
            <a:extLst>
              <a:ext uri="{FF2B5EF4-FFF2-40B4-BE49-F238E27FC236}">
                <a16:creationId xmlns:a16="http://schemas.microsoft.com/office/drawing/2014/main" id="{59FEF5D6-52FB-8005-507D-88D86C070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748" y="4635895"/>
            <a:ext cx="2926080" cy="1645920"/>
          </a:xfrm>
          <a:prstGeom prst="rect">
            <a:avLst/>
          </a:prstGeom>
        </p:spPr>
      </p:pic>
      <p:pic>
        <p:nvPicPr>
          <p:cNvPr id="6" name="Picture 5">
            <a:extLst>
              <a:ext uri="{FF2B5EF4-FFF2-40B4-BE49-F238E27FC236}">
                <a16:creationId xmlns:a16="http://schemas.microsoft.com/office/drawing/2014/main" id="{31F5311D-CD23-E15E-67E4-97F5CCE69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748" y="947451"/>
            <a:ext cx="2926080" cy="164592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8C9D596-FD24-AA2F-5A07-75470F2A17E2}"/>
              </a:ext>
            </a:extLst>
          </p:cNvPr>
          <p:cNvPicPr>
            <a:picLocks noChangeAspect="1"/>
          </p:cNvPicPr>
          <p:nvPr/>
        </p:nvPicPr>
        <p:blipFill>
          <a:blip r:embed="rId4"/>
          <a:stretch>
            <a:fillRect/>
          </a:stretch>
        </p:blipFill>
        <p:spPr>
          <a:xfrm>
            <a:off x="8946748" y="2791673"/>
            <a:ext cx="2926080" cy="1645920"/>
          </a:xfrm>
          <a:prstGeom prst="rect">
            <a:avLst/>
          </a:prstGeom>
        </p:spPr>
      </p:pic>
    </p:spTree>
    <p:extLst>
      <p:ext uri="{BB962C8B-B14F-4D97-AF65-F5344CB8AC3E}">
        <p14:creationId xmlns:p14="http://schemas.microsoft.com/office/powerpoint/2010/main" val="4690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272D6C-5C3B-AAA2-3418-220019CDBD40}"/>
              </a:ext>
            </a:extLst>
          </p:cNvPr>
          <p:cNvPicPr>
            <a:picLocks noChangeAspect="1"/>
          </p:cNvPicPr>
          <p:nvPr/>
        </p:nvPicPr>
        <p:blipFill>
          <a:blip r:embed="rId2"/>
          <a:stretch>
            <a:fillRect/>
          </a:stretch>
        </p:blipFill>
        <p:spPr>
          <a:xfrm>
            <a:off x="3735804" y="2892598"/>
            <a:ext cx="1645920" cy="1645920"/>
          </a:xfrm>
          <a:prstGeom prst="rect">
            <a:avLst/>
          </a:prstGeom>
        </p:spPr>
      </p:pic>
      <p:pic>
        <p:nvPicPr>
          <p:cNvPr id="15" name="Picture 14">
            <a:extLst>
              <a:ext uri="{FF2B5EF4-FFF2-40B4-BE49-F238E27FC236}">
                <a16:creationId xmlns:a16="http://schemas.microsoft.com/office/drawing/2014/main" id="{897EA252-069A-645D-BC98-5A2194296899}"/>
              </a:ext>
            </a:extLst>
          </p:cNvPr>
          <p:cNvPicPr>
            <a:picLocks noChangeAspect="1"/>
          </p:cNvPicPr>
          <p:nvPr/>
        </p:nvPicPr>
        <p:blipFill>
          <a:blip r:embed="rId3"/>
          <a:stretch>
            <a:fillRect/>
          </a:stretch>
        </p:blipFill>
        <p:spPr>
          <a:xfrm>
            <a:off x="3743844" y="4538518"/>
            <a:ext cx="1645920" cy="1645920"/>
          </a:xfrm>
          <a:prstGeom prst="rect">
            <a:avLst/>
          </a:prstGeom>
        </p:spPr>
      </p:pic>
      <p:pic>
        <p:nvPicPr>
          <p:cNvPr id="16" name="Picture 15">
            <a:extLst>
              <a:ext uri="{FF2B5EF4-FFF2-40B4-BE49-F238E27FC236}">
                <a16:creationId xmlns:a16="http://schemas.microsoft.com/office/drawing/2014/main" id="{0A2716DD-D155-2478-DCE8-52424D0F532B}"/>
              </a:ext>
            </a:extLst>
          </p:cNvPr>
          <p:cNvPicPr>
            <a:picLocks noChangeAspect="1"/>
          </p:cNvPicPr>
          <p:nvPr/>
        </p:nvPicPr>
        <p:blipFill>
          <a:blip r:embed="rId4"/>
          <a:stretch>
            <a:fillRect/>
          </a:stretch>
        </p:blipFill>
        <p:spPr>
          <a:xfrm>
            <a:off x="3735804" y="1246678"/>
            <a:ext cx="1645920" cy="1645920"/>
          </a:xfrm>
          <a:prstGeom prst="rect">
            <a:avLst/>
          </a:prstGeom>
        </p:spPr>
      </p:pic>
      <p:pic>
        <p:nvPicPr>
          <p:cNvPr id="17" name="Picture 16">
            <a:extLst>
              <a:ext uri="{FF2B5EF4-FFF2-40B4-BE49-F238E27FC236}">
                <a16:creationId xmlns:a16="http://schemas.microsoft.com/office/drawing/2014/main" id="{282A3B54-892E-D799-2E85-1276A3E9F1BD}"/>
              </a:ext>
            </a:extLst>
          </p:cNvPr>
          <p:cNvPicPr>
            <a:picLocks noChangeAspect="1"/>
          </p:cNvPicPr>
          <p:nvPr/>
        </p:nvPicPr>
        <p:blipFill>
          <a:blip r:embed="rId5"/>
          <a:stretch>
            <a:fillRect/>
          </a:stretch>
        </p:blipFill>
        <p:spPr>
          <a:xfrm>
            <a:off x="800304" y="2892598"/>
            <a:ext cx="1645920" cy="1645920"/>
          </a:xfrm>
          <a:prstGeom prst="rect">
            <a:avLst/>
          </a:prstGeom>
        </p:spPr>
      </p:pic>
      <p:pic>
        <p:nvPicPr>
          <p:cNvPr id="18" name="Picture 17">
            <a:extLst>
              <a:ext uri="{FF2B5EF4-FFF2-40B4-BE49-F238E27FC236}">
                <a16:creationId xmlns:a16="http://schemas.microsoft.com/office/drawing/2014/main" id="{FACDC5C8-92F3-3AB6-F606-1C42145EC2BC}"/>
              </a:ext>
            </a:extLst>
          </p:cNvPr>
          <p:cNvPicPr>
            <a:picLocks noChangeAspect="1"/>
          </p:cNvPicPr>
          <p:nvPr/>
        </p:nvPicPr>
        <p:blipFill>
          <a:blip r:embed="rId6"/>
          <a:stretch>
            <a:fillRect/>
          </a:stretch>
        </p:blipFill>
        <p:spPr>
          <a:xfrm>
            <a:off x="800304" y="4538518"/>
            <a:ext cx="1645920" cy="1645920"/>
          </a:xfrm>
          <a:prstGeom prst="rect">
            <a:avLst/>
          </a:prstGeom>
        </p:spPr>
      </p:pic>
      <p:pic>
        <p:nvPicPr>
          <p:cNvPr id="19" name="Picture 18">
            <a:extLst>
              <a:ext uri="{FF2B5EF4-FFF2-40B4-BE49-F238E27FC236}">
                <a16:creationId xmlns:a16="http://schemas.microsoft.com/office/drawing/2014/main" id="{F78B7947-117E-CC59-B4C4-B275806D83BE}"/>
              </a:ext>
            </a:extLst>
          </p:cNvPr>
          <p:cNvPicPr>
            <a:picLocks noChangeAspect="1"/>
          </p:cNvPicPr>
          <p:nvPr/>
        </p:nvPicPr>
        <p:blipFill>
          <a:blip r:embed="rId7"/>
          <a:stretch>
            <a:fillRect/>
          </a:stretch>
        </p:blipFill>
        <p:spPr>
          <a:xfrm>
            <a:off x="800304" y="1246678"/>
            <a:ext cx="1645920" cy="1645920"/>
          </a:xfrm>
          <a:prstGeom prst="rect">
            <a:avLst/>
          </a:prstGeom>
        </p:spPr>
      </p:pic>
      <p:sp>
        <p:nvSpPr>
          <p:cNvPr id="20" name="Right Arrow 19">
            <a:extLst>
              <a:ext uri="{FF2B5EF4-FFF2-40B4-BE49-F238E27FC236}">
                <a16:creationId xmlns:a16="http://schemas.microsoft.com/office/drawing/2014/main" id="{E12739EC-114F-6F71-4B3E-DF3ECDE4409D}"/>
              </a:ext>
            </a:extLst>
          </p:cNvPr>
          <p:cNvSpPr/>
          <p:nvPr/>
        </p:nvSpPr>
        <p:spPr>
          <a:xfrm>
            <a:off x="2533644" y="1923881"/>
            <a:ext cx="1114740" cy="291513"/>
          </a:xfrm>
          <a:prstGeom prst="rightArrow">
            <a:avLst>
              <a:gd name="adj1" fmla="val 50000"/>
              <a:gd name="adj2" fmla="val 88226"/>
            </a:avLst>
          </a:prstGeom>
          <a:solidFill>
            <a:schemeClr val="bg1">
              <a:lumMod val="8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50A1866F-C5FC-1BBC-0478-03AEA1281C23}"/>
              </a:ext>
            </a:extLst>
          </p:cNvPr>
          <p:cNvSpPr/>
          <p:nvPr/>
        </p:nvSpPr>
        <p:spPr>
          <a:xfrm>
            <a:off x="2533644" y="3569802"/>
            <a:ext cx="1114740" cy="291513"/>
          </a:xfrm>
          <a:prstGeom prst="rightArrow">
            <a:avLst>
              <a:gd name="adj1" fmla="val 50000"/>
              <a:gd name="adj2" fmla="val 88226"/>
            </a:avLst>
          </a:prstGeom>
          <a:solidFill>
            <a:schemeClr val="bg1">
              <a:lumMod val="8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EDE4A0D6-6E17-F697-3083-05C7A5CB8F6B}"/>
              </a:ext>
            </a:extLst>
          </p:cNvPr>
          <p:cNvSpPr/>
          <p:nvPr/>
        </p:nvSpPr>
        <p:spPr>
          <a:xfrm>
            <a:off x="2533644" y="5215723"/>
            <a:ext cx="1114740" cy="291513"/>
          </a:xfrm>
          <a:prstGeom prst="rightArrow">
            <a:avLst>
              <a:gd name="adj1" fmla="val 50000"/>
              <a:gd name="adj2" fmla="val 88226"/>
            </a:avLst>
          </a:prstGeom>
          <a:solidFill>
            <a:schemeClr val="bg1">
              <a:lumMod val="8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E724AAD-7A12-8857-A9D0-EE9EFDFCBDB6}"/>
              </a:ext>
            </a:extLst>
          </p:cNvPr>
          <p:cNvSpPr txBox="1"/>
          <p:nvPr/>
        </p:nvSpPr>
        <p:spPr>
          <a:xfrm>
            <a:off x="2533644" y="770368"/>
            <a:ext cx="1112963" cy="400110"/>
          </a:xfrm>
          <a:prstGeom prst="rect">
            <a:avLst/>
          </a:prstGeom>
          <a:noFill/>
        </p:spPr>
        <p:txBody>
          <a:bodyPr wrap="square" rtlCol="0">
            <a:spAutoFit/>
          </a:bodyPr>
          <a:lstStyle/>
          <a:p>
            <a:pPr algn="ctr"/>
            <a:r>
              <a:rPr lang="en-US" sz="2000" dirty="0">
                <a:latin typeface="Gill Sans" panose="020B0502020104020203" pitchFamily="34" charset="-79"/>
                <a:cs typeface="Gill Sans" panose="020B0502020104020203" pitchFamily="34" charset="-79"/>
              </a:rPr>
              <a:t>TOPAZ</a:t>
            </a:r>
          </a:p>
        </p:txBody>
      </p:sp>
      <p:sp>
        <p:nvSpPr>
          <p:cNvPr id="24" name="TextBox 23">
            <a:extLst>
              <a:ext uri="{FF2B5EF4-FFF2-40B4-BE49-F238E27FC236}">
                <a16:creationId xmlns:a16="http://schemas.microsoft.com/office/drawing/2014/main" id="{286A081E-E59D-3B6E-7DA0-AA58E0F7B49C}"/>
              </a:ext>
            </a:extLst>
          </p:cNvPr>
          <p:cNvSpPr txBox="1"/>
          <p:nvPr/>
        </p:nvSpPr>
        <p:spPr>
          <a:xfrm>
            <a:off x="8531607" y="770368"/>
            <a:ext cx="1112963" cy="400110"/>
          </a:xfrm>
          <a:prstGeom prst="rect">
            <a:avLst/>
          </a:prstGeom>
          <a:noFill/>
        </p:spPr>
        <p:txBody>
          <a:bodyPr wrap="square" rtlCol="0">
            <a:spAutoFit/>
          </a:bodyPr>
          <a:lstStyle/>
          <a:p>
            <a:pPr algn="ctr"/>
            <a:r>
              <a:rPr lang="en-US" sz="2000" dirty="0">
                <a:latin typeface="Gill Sans" panose="020B0502020104020203" pitchFamily="34" charset="-79"/>
                <a:cs typeface="Gill Sans" panose="020B0502020104020203" pitchFamily="34" charset="-79"/>
              </a:rPr>
              <a:t>HB2A</a:t>
            </a:r>
          </a:p>
        </p:txBody>
      </p:sp>
      <p:pic>
        <p:nvPicPr>
          <p:cNvPr id="25" name="Picture 24">
            <a:extLst>
              <a:ext uri="{FF2B5EF4-FFF2-40B4-BE49-F238E27FC236}">
                <a16:creationId xmlns:a16="http://schemas.microsoft.com/office/drawing/2014/main" id="{87FD4449-0FE6-32D6-8BFB-53E03C6A70C8}"/>
              </a:ext>
            </a:extLst>
          </p:cNvPr>
          <p:cNvPicPr>
            <a:picLocks noChangeAspect="1"/>
          </p:cNvPicPr>
          <p:nvPr/>
        </p:nvPicPr>
        <p:blipFill>
          <a:blip r:embed="rId8"/>
          <a:stretch>
            <a:fillRect/>
          </a:stretch>
        </p:blipFill>
        <p:spPr>
          <a:xfrm>
            <a:off x="9724163" y="1246678"/>
            <a:ext cx="1645920" cy="1645920"/>
          </a:xfrm>
          <a:prstGeom prst="rect">
            <a:avLst/>
          </a:prstGeom>
        </p:spPr>
      </p:pic>
      <p:pic>
        <p:nvPicPr>
          <p:cNvPr id="26" name="Picture 25">
            <a:extLst>
              <a:ext uri="{FF2B5EF4-FFF2-40B4-BE49-F238E27FC236}">
                <a16:creationId xmlns:a16="http://schemas.microsoft.com/office/drawing/2014/main" id="{4D4F4A16-FC82-E633-E361-0F7C24C935B1}"/>
              </a:ext>
            </a:extLst>
          </p:cNvPr>
          <p:cNvPicPr>
            <a:picLocks noChangeAspect="1"/>
          </p:cNvPicPr>
          <p:nvPr/>
        </p:nvPicPr>
        <p:blipFill>
          <a:blip r:embed="rId9"/>
          <a:stretch>
            <a:fillRect/>
          </a:stretch>
        </p:blipFill>
        <p:spPr>
          <a:xfrm>
            <a:off x="9730950" y="2880319"/>
            <a:ext cx="1645920" cy="1645920"/>
          </a:xfrm>
          <a:prstGeom prst="rect">
            <a:avLst/>
          </a:prstGeom>
        </p:spPr>
      </p:pic>
      <p:pic>
        <p:nvPicPr>
          <p:cNvPr id="28" name="Picture 27">
            <a:extLst>
              <a:ext uri="{FF2B5EF4-FFF2-40B4-BE49-F238E27FC236}">
                <a16:creationId xmlns:a16="http://schemas.microsoft.com/office/drawing/2014/main" id="{97EE35B1-B7F8-D026-81ED-C243C3A14F43}"/>
              </a:ext>
            </a:extLst>
          </p:cNvPr>
          <p:cNvPicPr>
            <a:picLocks noChangeAspect="1"/>
          </p:cNvPicPr>
          <p:nvPr/>
        </p:nvPicPr>
        <p:blipFill>
          <a:blip r:embed="rId10"/>
          <a:stretch>
            <a:fillRect/>
          </a:stretch>
        </p:blipFill>
        <p:spPr>
          <a:xfrm>
            <a:off x="9745777" y="4538519"/>
            <a:ext cx="1645920" cy="1645920"/>
          </a:xfrm>
          <a:prstGeom prst="rect">
            <a:avLst/>
          </a:prstGeom>
        </p:spPr>
      </p:pic>
      <p:pic>
        <p:nvPicPr>
          <p:cNvPr id="29" name="Picture 28">
            <a:extLst>
              <a:ext uri="{FF2B5EF4-FFF2-40B4-BE49-F238E27FC236}">
                <a16:creationId xmlns:a16="http://schemas.microsoft.com/office/drawing/2014/main" id="{61918DAE-698B-C14C-7196-2216EDE755C8}"/>
              </a:ext>
            </a:extLst>
          </p:cNvPr>
          <p:cNvPicPr>
            <a:picLocks noChangeAspect="1"/>
          </p:cNvPicPr>
          <p:nvPr/>
        </p:nvPicPr>
        <p:blipFill>
          <a:blip r:embed="rId11"/>
          <a:stretch>
            <a:fillRect/>
          </a:stretch>
        </p:blipFill>
        <p:spPr>
          <a:xfrm>
            <a:off x="6814657" y="1258959"/>
            <a:ext cx="1645920" cy="1645920"/>
          </a:xfrm>
          <a:prstGeom prst="rect">
            <a:avLst/>
          </a:prstGeom>
        </p:spPr>
      </p:pic>
      <p:pic>
        <p:nvPicPr>
          <p:cNvPr id="30" name="Picture 29">
            <a:extLst>
              <a:ext uri="{FF2B5EF4-FFF2-40B4-BE49-F238E27FC236}">
                <a16:creationId xmlns:a16="http://schemas.microsoft.com/office/drawing/2014/main" id="{F17F6AC6-B634-F3BF-08C6-BFDBEED3D4F3}"/>
              </a:ext>
            </a:extLst>
          </p:cNvPr>
          <p:cNvPicPr>
            <a:picLocks noChangeAspect="1"/>
          </p:cNvPicPr>
          <p:nvPr/>
        </p:nvPicPr>
        <p:blipFill>
          <a:blip r:embed="rId12"/>
          <a:stretch>
            <a:fillRect/>
          </a:stretch>
        </p:blipFill>
        <p:spPr>
          <a:xfrm>
            <a:off x="6802237" y="2880319"/>
            <a:ext cx="1645920" cy="1645920"/>
          </a:xfrm>
          <a:prstGeom prst="rect">
            <a:avLst/>
          </a:prstGeom>
        </p:spPr>
      </p:pic>
      <p:pic>
        <p:nvPicPr>
          <p:cNvPr id="31" name="Picture 30">
            <a:extLst>
              <a:ext uri="{FF2B5EF4-FFF2-40B4-BE49-F238E27FC236}">
                <a16:creationId xmlns:a16="http://schemas.microsoft.com/office/drawing/2014/main" id="{A9B29454-AEF9-C174-33D3-9E6B54E05BD2}"/>
              </a:ext>
            </a:extLst>
          </p:cNvPr>
          <p:cNvPicPr>
            <a:picLocks noChangeAspect="1"/>
          </p:cNvPicPr>
          <p:nvPr/>
        </p:nvPicPr>
        <p:blipFill>
          <a:blip r:embed="rId13"/>
          <a:stretch>
            <a:fillRect/>
          </a:stretch>
        </p:blipFill>
        <p:spPr>
          <a:xfrm>
            <a:off x="6802237" y="4538519"/>
            <a:ext cx="1645920" cy="1645920"/>
          </a:xfrm>
          <a:prstGeom prst="rect">
            <a:avLst/>
          </a:prstGeom>
        </p:spPr>
      </p:pic>
      <p:sp>
        <p:nvSpPr>
          <p:cNvPr id="32" name="Right Arrow 31">
            <a:extLst>
              <a:ext uri="{FF2B5EF4-FFF2-40B4-BE49-F238E27FC236}">
                <a16:creationId xmlns:a16="http://schemas.microsoft.com/office/drawing/2014/main" id="{268FCB59-DC99-D820-C14F-64A65AACEDD3}"/>
              </a:ext>
            </a:extLst>
          </p:cNvPr>
          <p:cNvSpPr/>
          <p:nvPr/>
        </p:nvSpPr>
        <p:spPr>
          <a:xfrm>
            <a:off x="8531607" y="1923881"/>
            <a:ext cx="1114740" cy="291513"/>
          </a:xfrm>
          <a:prstGeom prst="rightArrow">
            <a:avLst>
              <a:gd name="adj1" fmla="val 50000"/>
              <a:gd name="adj2" fmla="val 88226"/>
            </a:avLst>
          </a:prstGeom>
          <a:solidFill>
            <a:schemeClr val="bg1">
              <a:lumMod val="8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ABF961FD-F39F-4787-21AF-CA461C48E621}"/>
              </a:ext>
            </a:extLst>
          </p:cNvPr>
          <p:cNvSpPr/>
          <p:nvPr/>
        </p:nvSpPr>
        <p:spPr>
          <a:xfrm>
            <a:off x="8531607" y="3569802"/>
            <a:ext cx="1114740" cy="291513"/>
          </a:xfrm>
          <a:prstGeom prst="rightArrow">
            <a:avLst>
              <a:gd name="adj1" fmla="val 50000"/>
              <a:gd name="adj2" fmla="val 88226"/>
            </a:avLst>
          </a:prstGeom>
          <a:solidFill>
            <a:schemeClr val="bg1">
              <a:lumMod val="8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C2EAEC67-60A1-3E36-44B1-CAE416C13F2E}"/>
              </a:ext>
            </a:extLst>
          </p:cNvPr>
          <p:cNvSpPr/>
          <p:nvPr/>
        </p:nvSpPr>
        <p:spPr>
          <a:xfrm>
            <a:off x="8531607" y="5215721"/>
            <a:ext cx="1114740" cy="291513"/>
          </a:xfrm>
          <a:prstGeom prst="rightArrow">
            <a:avLst>
              <a:gd name="adj1" fmla="val 50000"/>
              <a:gd name="adj2" fmla="val 88226"/>
            </a:avLst>
          </a:prstGeom>
          <a:solidFill>
            <a:schemeClr val="bg1">
              <a:lumMod val="8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28F295E8-27CA-05D5-4772-0AEC4EA863B8}"/>
              </a:ext>
            </a:extLst>
          </p:cNvPr>
          <p:cNvSpPr txBox="1">
            <a:spLocks/>
          </p:cNvSpPr>
          <p:nvPr/>
        </p:nvSpPr>
        <p:spPr>
          <a:xfrm>
            <a:off x="838200" y="0"/>
            <a:ext cx="10515600" cy="947451"/>
          </a:xfrm>
          <a:prstGeom prst="rect">
            <a:avLst/>
          </a:prstGeom>
        </p:spPr>
        <p:txBody>
          <a:bodyPr anchor="ctr"/>
          <a:lstStyle>
            <a:lvl1pPr algn="ctr" defTabSz="914400" rtl="0" eaLnBrk="1" latinLnBrk="0" hangingPunct="1">
              <a:lnSpc>
                <a:spcPct val="90000"/>
              </a:lnSpc>
              <a:spcBef>
                <a:spcPct val="0"/>
              </a:spcBef>
              <a:buNone/>
              <a:defRPr sz="3200" b="1" i="0" kern="1200">
                <a:solidFill>
                  <a:srgbClr val="5DBB44"/>
                </a:solidFill>
                <a:latin typeface="Gill Sans SemiBold" panose="020B0502020104020203" pitchFamily="34" charset="-79"/>
                <a:ea typeface="+mj-ea"/>
                <a:cs typeface="Gill Sans SemiBold" panose="020B0502020104020203" pitchFamily="34" charset="-79"/>
              </a:defRPr>
            </a:lvl1pPr>
          </a:lstStyle>
          <a:p>
            <a:r>
              <a:rPr lang="en-US" dirty="0"/>
              <a:t>Image Segmentation Tasks</a:t>
            </a:r>
          </a:p>
        </p:txBody>
      </p:sp>
    </p:spTree>
    <p:extLst>
      <p:ext uri="{BB962C8B-B14F-4D97-AF65-F5344CB8AC3E}">
        <p14:creationId xmlns:p14="http://schemas.microsoft.com/office/powerpoint/2010/main" val="197312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817-61BD-0142-59BC-9EDB1A98A487}"/>
              </a:ext>
            </a:extLst>
          </p:cNvPr>
          <p:cNvSpPr>
            <a:spLocks noGrp="1"/>
          </p:cNvSpPr>
          <p:nvPr>
            <p:ph type="title"/>
          </p:nvPr>
        </p:nvSpPr>
        <p:spPr/>
        <p:txBody>
          <a:bodyPr/>
          <a:lstStyle/>
          <a:p>
            <a:r>
              <a:rPr lang="en-US" dirty="0"/>
              <a:t>Automation methods</a:t>
            </a:r>
          </a:p>
        </p:txBody>
      </p:sp>
      <p:sp>
        <p:nvSpPr>
          <p:cNvPr id="3" name="Text Placeholder 2">
            <a:extLst>
              <a:ext uri="{FF2B5EF4-FFF2-40B4-BE49-F238E27FC236}">
                <a16:creationId xmlns:a16="http://schemas.microsoft.com/office/drawing/2014/main" id="{F5E0AF97-C6A4-AF38-F844-0529DD7F75A1}"/>
              </a:ext>
            </a:extLst>
          </p:cNvPr>
          <p:cNvSpPr>
            <a:spLocks noGrp="1"/>
          </p:cNvSpPr>
          <p:nvPr>
            <p:ph type="body" idx="1"/>
          </p:nvPr>
        </p:nvSpPr>
        <p:spPr/>
        <p:txBody>
          <a:bodyPr/>
          <a:lstStyle/>
          <a:p>
            <a:r>
              <a:rPr lang="en-US" dirty="0"/>
              <a:t>Approaches for removing humans from the loop</a:t>
            </a:r>
          </a:p>
        </p:txBody>
      </p:sp>
    </p:spTree>
    <p:extLst>
      <p:ext uri="{BB962C8B-B14F-4D97-AF65-F5344CB8AC3E}">
        <p14:creationId xmlns:p14="http://schemas.microsoft.com/office/powerpoint/2010/main" val="136186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ED34-4726-9B13-00AF-FBFC90A9080A}"/>
              </a:ext>
            </a:extLst>
          </p:cNvPr>
          <p:cNvSpPr>
            <a:spLocks noGrp="1"/>
          </p:cNvSpPr>
          <p:nvPr>
            <p:ph type="title"/>
          </p:nvPr>
        </p:nvSpPr>
        <p:spPr/>
        <p:txBody>
          <a:bodyPr/>
          <a:lstStyle/>
          <a:p>
            <a:r>
              <a:rPr lang="en-US" dirty="0"/>
              <a:t>Controls Software</a:t>
            </a:r>
          </a:p>
        </p:txBody>
      </p:sp>
      <p:sp>
        <p:nvSpPr>
          <p:cNvPr id="3" name="Content Placeholder 2">
            <a:extLst>
              <a:ext uri="{FF2B5EF4-FFF2-40B4-BE49-F238E27FC236}">
                <a16:creationId xmlns:a16="http://schemas.microsoft.com/office/drawing/2014/main" id="{6AA6A6D6-D3F1-53BE-D684-0AA93536E164}"/>
              </a:ext>
            </a:extLst>
          </p:cNvPr>
          <p:cNvSpPr>
            <a:spLocks noGrp="1"/>
          </p:cNvSpPr>
          <p:nvPr>
            <p:ph idx="1"/>
          </p:nvPr>
        </p:nvSpPr>
        <p:spPr>
          <a:xfrm>
            <a:off x="838200" y="947451"/>
            <a:ext cx="10515600" cy="5521588"/>
          </a:xfrm>
        </p:spPr>
        <p:txBody>
          <a:bodyPr>
            <a:normAutofit/>
          </a:bodyPr>
          <a:lstStyle/>
          <a:p>
            <a:r>
              <a:rPr lang="en-US" sz="2400" dirty="0"/>
              <a:t>Require a means to deploy developed automation tools</a:t>
            </a:r>
          </a:p>
          <a:p>
            <a:pPr lvl="1"/>
            <a:r>
              <a:rPr lang="en-US" sz="2000" dirty="0"/>
              <a:t>Machine learning models, control loops (e.g., PID), etc.</a:t>
            </a:r>
          </a:p>
          <a:p>
            <a:pPr lvl="1"/>
            <a:r>
              <a:rPr lang="en-US" sz="2000" dirty="0"/>
              <a:t>Must be flexible to apply broadly to controls environments</a:t>
            </a:r>
          </a:p>
          <a:p>
            <a:r>
              <a:rPr lang="en-US" sz="2400" dirty="0"/>
              <a:t> Development &amp; testing resulted in </a:t>
            </a:r>
            <a:r>
              <a:rPr lang="en-US" sz="2400" dirty="0" err="1">
                <a:latin typeface="Courier" pitchFamily="2" charset="0"/>
              </a:rPr>
              <a:t>rscontrols</a:t>
            </a:r>
            <a:endParaRPr lang="en-US" sz="2400" dirty="0">
              <a:latin typeface="Courier" pitchFamily="2" charset="0"/>
            </a:endParaRPr>
          </a:p>
          <a:p>
            <a:pPr lvl="1"/>
            <a:r>
              <a:rPr lang="en-US" sz="2000" dirty="0"/>
              <a:t>Written in Python using existing EPICS tools (</a:t>
            </a:r>
            <a:r>
              <a:rPr lang="en-US" sz="2000" dirty="0" err="1"/>
              <a:t>PyEpics</a:t>
            </a:r>
            <a:r>
              <a:rPr lang="en-US" sz="2000" dirty="0"/>
              <a:t>, </a:t>
            </a:r>
            <a:r>
              <a:rPr lang="en-US" sz="2000" dirty="0" err="1"/>
              <a:t>PCASPy</a:t>
            </a:r>
            <a:r>
              <a:rPr lang="en-US" sz="2000" dirty="0"/>
              <a:t>, &amp; P4P)</a:t>
            </a:r>
          </a:p>
          <a:p>
            <a:pPr lvl="1"/>
            <a:r>
              <a:rPr lang="en-US" sz="2000" dirty="0"/>
              <a:t>Hardware (detectors, motors, etc.) represented in thin virtualization layer</a:t>
            </a:r>
          </a:p>
          <a:p>
            <a:pPr lvl="2"/>
            <a:r>
              <a:rPr lang="en-US" sz="1800" dirty="0"/>
              <a:t>Connected via EPICS process variables (PVs)</a:t>
            </a:r>
          </a:p>
          <a:p>
            <a:pPr lvl="1"/>
            <a:r>
              <a:rPr lang="en-US" sz="2000" dirty="0"/>
              <a:t>Handles for user-defined controls processes &amp; served PVs</a:t>
            </a:r>
          </a:p>
          <a:p>
            <a:pPr lvl="2"/>
            <a:r>
              <a:rPr lang="en-US" sz="1800" dirty="0"/>
              <a:t>Written &amp; imported as Python modules, on the fly</a:t>
            </a:r>
          </a:p>
          <a:p>
            <a:pPr lvl="1"/>
            <a:r>
              <a:rPr lang="en-US" sz="2000" dirty="0"/>
              <a:t>Dedicated embeddings for ML models</a:t>
            </a:r>
          </a:p>
        </p:txBody>
      </p:sp>
    </p:spTree>
    <p:extLst>
      <p:ext uri="{BB962C8B-B14F-4D97-AF65-F5344CB8AC3E}">
        <p14:creationId xmlns:p14="http://schemas.microsoft.com/office/powerpoint/2010/main" val="1759704511"/>
      </p:ext>
    </p:extLst>
  </p:cSld>
  <p:clrMapOvr>
    <a:masterClrMapping/>
  </p:clrMapOvr>
</p:sld>
</file>

<file path=ppt/theme/theme1.xml><?xml version="1.0" encoding="utf-8"?>
<a:theme xmlns:a="http://schemas.openxmlformats.org/drawingml/2006/main" name="RS_Simple-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S_Simpl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10299</TotalTime>
  <Words>875</Words>
  <Application>Microsoft Macintosh PowerPoint</Application>
  <PresentationFormat>Widescreen</PresentationFormat>
  <Paragraphs>129</Paragraphs>
  <Slides>26</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Apple Symbols</vt:lpstr>
      <vt:lpstr>Arial</vt:lpstr>
      <vt:lpstr>Calibri</vt:lpstr>
      <vt:lpstr>Cambria Math</vt:lpstr>
      <vt:lpstr>Courier</vt:lpstr>
      <vt:lpstr>Gill Sans</vt:lpstr>
      <vt:lpstr>Gill Sans SemiBold</vt:lpstr>
      <vt:lpstr>Menlo Regular</vt:lpstr>
      <vt:lpstr>System Font Regular</vt:lpstr>
      <vt:lpstr>Wingdings</vt:lpstr>
      <vt:lpstr>RS_Simple-Slides</vt:lpstr>
      <vt:lpstr>RS_Simple-Title</vt:lpstr>
      <vt:lpstr>A Front-End Framework with Embedded ML Tools for Automating Neutron Scattering Experiments</vt:lpstr>
      <vt:lpstr>Outline</vt:lpstr>
      <vt:lpstr>Background &amp; motivation</vt:lpstr>
      <vt:lpstr>Background &amp; Motivation</vt:lpstr>
      <vt:lpstr>Partner Beamlines: TOPAZ</vt:lpstr>
      <vt:lpstr>Partner Beamlines: HB-2A</vt:lpstr>
      <vt:lpstr>PowerPoint Presentation</vt:lpstr>
      <vt:lpstr>Automation methods</vt:lpstr>
      <vt:lpstr>Controls Software</vt:lpstr>
      <vt:lpstr>rscontrols Workflow</vt:lpstr>
      <vt:lpstr>Image Recognition</vt:lpstr>
      <vt:lpstr>Results</vt:lpstr>
      <vt:lpstr>rscontrols, Simulated Beamline Example</vt:lpstr>
      <vt:lpstr>rscontrols, CS Studio 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Ongoing &amp; Future Efforts</vt:lpstr>
      <vt:lpstr>Government Disclaimer</vt:lpstr>
      <vt:lpstr>Unused Slides</vt:lpstr>
      <vt:lpstr>PowerPoint Presentation</vt:lpstr>
      <vt:lpstr>Neutron Camera Denoising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Henderson</dc:creator>
  <cp:lastModifiedBy>Morgan Henderson</cp:lastModifiedBy>
  <cp:revision>208</cp:revision>
  <dcterms:created xsi:type="dcterms:W3CDTF">2023-02-24T18:31:37Z</dcterms:created>
  <dcterms:modified xsi:type="dcterms:W3CDTF">2024-03-05T18:56:48Z</dcterms:modified>
</cp:coreProperties>
</file>